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Lst>
  <p:notesMasterIdLst>
    <p:notesMasterId r:id="rId63"/>
  </p:notesMasterIdLst>
  <p:handoutMasterIdLst>
    <p:handoutMasterId r:id="rId64"/>
  </p:handoutMasterIdLst>
  <p:sldIdLst>
    <p:sldId id="269" r:id="rId2"/>
    <p:sldId id="733" r:id="rId3"/>
    <p:sldId id="776" r:id="rId4"/>
    <p:sldId id="775" r:id="rId5"/>
    <p:sldId id="770" r:id="rId6"/>
    <p:sldId id="772" r:id="rId7"/>
    <p:sldId id="773" r:id="rId8"/>
    <p:sldId id="774" r:id="rId9"/>
    <p:sldId id="793" r:id="rId10"/>
    <p:sldId id="802" r:id="rId11"/>
    <p:sldId id="778" r:id="rId12"/>
    <p:sldId id="779" r:id="rId13"/>
    <p:sldId id="795" r:id="rId14"/>
    <p:sldId id="796" r:id="rId15"/>
    <p:sldId id="803" r:id="rId16"/>
    <p:sldId id="805" r:id="rId17"/>
    <p:sldId id="806" r:id="rId18"/>
    <p:sldId id="780" r:id="rId19"/>
    <p:sldId id="781" r:id="rId20"/>
    <p:sldId id="782" r:id="rId21"/>
    <p:sldId id="785" r:id="rId22"/>
    <p:sldId id="786" r:id="rId23"/>
    <p:sldId id="787" r:id="rId24"/>
    <p:sldId id="788" r:id="rId25"/>
    <p:sldId id="789" r:id="rId26"/>
    <p:sldId id="790" r:id="rId27"/>
    <p:sldId id="791" r:id="rId28"/>
    <p:sldId id="792" r:id="rId29"/>
    <p:sldId id="734" r:id="rId30"/>
    <p:sldId id="735" r:id="rId31"/>
    <p:sldId id="736" r:id="rId32"/>
    <p:sldId id="737" r:id="rId33"/>
    <p:sldId id="738" r:id="rId34"/>
    <p:sldId id="739" r:id="rId35"/>
    <p:sldId id="740" r:id="rId36"/>
    <p:sldId id="741" r:id="rId37"/>
    <p:sldId id="742" r:id="rId38"/>
    <p:sldId id="743" r:id="rId39"/>
    <p:sldId id="744" r:id="rId40"/>
    <p:sldId id="745" r:id="rId41"/>
    <p:sldId id="746" r:id="rId42"/>
    <p:sldId id="747" r:id="rId43"/>
    <p:sldId id="749" r:id="rId44"/>
    <p:sldId id="750" r:id="rId45"/>
    <p:sldId id="751" r:id="rId46"/>
    <p:sldId id="752" r:id="rId47"/>
    <p:sldId id="753" r:id="rId48"/>
    <p:sldId id="754" r:id="rId49"/>
    <p:sldId id="755" r:id="rId50"/>
    <p:sldId id="756" r:id="rId51"/>
    <p:sldId id="757" r:id="rId52"/>
    <p:sldId id="758" r:id="rId53"/>
    <p:sldId id="759" r:id="rId54"/>
    <p:sldId id="760" r:id="rId55"/>
    <p:sldId id="762" r:id="rId56"/>
    <p:sldId id="797" r:id="rId57"/>
    <p:sldId id="801" r:id="rId58"/>
    <p:sldId id="798" r:id="rId59"/>
    <p:sldId id="799" r:id="rId60"/>
    <p:sldId id="800" r:id="rId61"/>
    <p:sldId id="765" r:id="rId62"/>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24B8"/>
    <a:srgbClr val="650767"/>
    <a:srgbClr val="00CC06"/>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77468" autoAdjust="0"/>
  </p:normalViewPr>
  <p:slideViewPr>
    <p:cSldViewPr snapToGrid="0">
      <p:cViewPr varScale="1">
        <p:scale>
          <a:sx n="82" d="100"/>
          <a:sy n="82" d="100"/>
        </p:scale>
        <p:origin x="2016"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42"/>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27" tIns="45714" rIns="91427" bIns="45714" rtlCol="0"/>
          <a:lstStyle>
            <a:lvl1pPr algn="r">
              <a:defRPr sz="1200"/>
            </a:lvl1pPr>
          </a:lstStyle>
          <a:p>
            <a:fld id="{5F567952-1C07-4670-9052-CC0A48364281}" type="datetimeFigureOut">
              <a:rPr lang="en-US" smtClean="0"/>
              <a:t>5/5/17</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27" tIns="45714" rIns="91427" bIns="45714" rtlCol="0" anchor="b"/>
          <a:lstStyle>
            <a:lvl1pPr algn="r">
              <a:defRPr sz="1200"/>
            </a:lvl1pPr>
          </a:lstStyle>
          <a:p>
            <a:fld id="{52E97AAC-867A-455D-81E7-A7D04CDAFD4C}" type="slidenum">
              <a:rPr lang="en-US" smtClean="0"/>
              <a:t>‹#›</a:t>
            </a:fld>
            <a:endParaRPr lang="en-US"/>
          </a:p>
        </p:txBody>
      </p:sp>
    </p:spTree>
    <p:extLst>
      <p:ext uri="{BB962C8B-B14F-4D97-AF65-F5344CB8AC3E}">
        <p14:creationId xmlns:p14="http://schemas.microsoft.com/office/powerpoint/2010/main" val="284757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7" tIns="48324" rIns="96647" bIns="48324" rtlCol="0"/>
          <a:lstStyle>
            <a:lvl1pPr algn="r">
              <a:defRPr sz="1300"/>
            </a:lvl1pPr>
          </a:lstStyle>
          <a:p>
            <a:fld id="{19FE052C-998B-4B08-8852-445E80429695}" type="datetimeFigureOut">
              <a:rPr lang="en-US" smtClean="0"/>
              <a:pPr/>
              <a:t>5/5/17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7" tIns="48324" rIns="96647" bIns="48324"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7" tIns="48324" rIns="96647" bIns="4832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7" tIns="48324" rIns="96647" bIns="48324" rtlCol="0" anchor="b"/>
          <a:lstStyle>
            <a:lvl1pPr algn="r">
              <a:defRPr sz="1300"/>
            </a:lvl1pPr>
          </a:lstStyle>
          <a:p>
            <a:fld id="{BC2CD6EC-C0D4-46F8-B0D1-9A2D7EFD5169}" type="slidenum">
              <a:rPr lang="en-US" smtClean="0"/>
              <a:pPr/>
              <a:t>‹#›</a:t>
            </a:fld>
            <a:endParaRPr lang="en-US"/>
          </a:p>
        </p:txBody>
      </p:sp>
    </p:spTree>
    <p:extLst>
      <p:ext uri="{BB962C8B-B14F-4D97-AF65-F5344CB8AC3E}">
        <p14:creationId xmlns:p14="http://schemas.microsoft.com/office/powerpoint/2010/main" val="191033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Dutch_language" TargetMode="External"/><Relationship Id="rId4" Type="http://schemas.openxmlformats.org/officeDocument/2006/relationships/hyperlink" Target="https://en.wikipedia.org/wiki/Semaphore_(programming)#cite_note-4" TargetMode="External"/><Relationship Id="rId5" Type="http://schemas.openxmlformats.org/officeDocument/2006/relationships/hyperlink" Target="https://en.wikipedia.org/wiki/Semaphore_(programming)#cite_note-ReferenceA-2" TargetMode="External"/><Relationship Id="rId6" Type="http://schemas.openxmlformats.org/officeDocument/2006/relationships/hyperlink" Target="https://en.wikipedia.org/wiki/Portmanteau" TargetMode="External"/><Relationship Id="rId7" Type="http://schemas.openxmlformats.org/officeDocument/2006/relationships/hyperlink" Target="https://en.wikipedia.org/wiki/Semaphore_(programming)#cite_note-5" TargetMode="External"/><Relationship Id="rId8" Type="http://schemas.openxmlformats.org/officeDocument/2006/relationships/hyperlink" Target="https://en.wikipedia.org/wiki/Semaphore_(programming)#cite_note-6" TargetMode="External"/><Relationship Id="rId9" Type="http://schemas.openxmlformats.org/officeDocument/2006/relationships/hyperlink" Target="https://en.wikipedia.org/wiki/Semaphore_(programming)#cite_note-try-and-7" TargetMode="External"/><Relationship Id="rId10" Type="http://schemas.openxmlformats.org/officeDocument/2006/relationships/hyperlink" Target="https://en.wikipedia.org/wiki/Semaphore_(programming)#cite_note-8"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the possible values of balance? (Assume balance starts at $100)</a:t>
            </a:r>
            <a:endParaRPr lang="en-US" dirty="0"/>
          </a:p>
        </p:txBody>
      </p:sp>
      <p:sp>
        <p:nvSpPr>
          <p:cNvPr id="4" name="Slide Number Placeholder 3"/>
          <p:cNvSpPr>
            <a:spLocks noGrp="1"/>
          </p:cNvSpPr>
          <p:nvPr>
            <p:ph type="sldNum" sz="quarter" idx="10"/>
          </p:nvPr>
        </p:nvSpPr>
        <p:spPr/>
        <p:txBody>
          <a:bodyPr/>
          <a:lstStyle/>
          <a:p>
            <a:fld id="{38EC22AA-105C-7E4F-9F38-8229521288D2}" type="slidenum">
              <a:rPr lang="en-US" smtClean="0"/>
              <a:t>10</a:t>
            </a:fld>
            <a:endParaRPr lang="en-US"/>
          </a:p>
        </p:txBody>
      </p:sp>
    </p:spTree>
    <p:extLst>
      <p:ext uri="{BB962C8B-B14F-4D97-AF65-F5344CB8AC3E}">
        <p14:creationId xmlns:p14="http://schemas.microsoft.com/office/powerpoint/2010/main" val="3515490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61B4D190-D571-0540-98DE-CE5EBF19BF5C}" type="slidenum">
              <a:rPr lang="en-US" sz="1200">
                <a:solidFill>
                  <a:schemeClr val="tx1"/>
                </a:solidFill>
                <a:latin typeface="Fira Sans Regular" charset="0"/>
              </a:rPr>
              <a:pPr algn="r">
                <a:spcBef>
                  <a:spcPct val="0"/>
                </a:spcBef>
                <a:buClrTx/>
                <a:buSzTx/>
                <a:buFontTx/>
                <a:buNone/>
              </a:pPr>
              <a:t>19</a:t>
            </a:fld>
            <a:endParaRPr lang="en-US" sz="1200" dirty="0">
              <a:solidFill>
                <a:schemeClr val="tx1"/>
              </a:solidFill>
              <a:latin typeface="Fira Sans Regular" charset="0"/>
            </a:endParaRPr>
          </a:p>
        </p:txBody>
      </p:sp>
      <p:sp>
        <p:nvSpPr>
          <p:cNvPr id="16386" name="Rectangle 2"/>
          <p:cNvSpPr>
            <a:spLocks noGrp="1" noRot="1" noChangeAspect="1" noChangeArrowheads="1" noTextEdit="1"/>
          </p:cNvSpPr>
          <p:nvPr>
            <p:ph type="sldImg"/>
          </p:nvPr>
        </p:nvSpPr>
        <p:spPr>
          <a:solidFill>
            <a:srgbClr val="FFFFFF"/>
          </a:solidFill>
          <a:ln/>
        </p:spPr>
      </p:sp>
      <p:sp>
        <p:nvSpPr>
          <p:cNvPr id="16387"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7B75E278-6870-074F-9194-03BC430C7831}" type="slidenum">
              <a:rPr lang="en-US" sz="1200">
                <a:solidFill>
                  <a:schemeClr val="tx1"/>
                </a:solidFill>
                <a:latin typeface="Fira Sans Regular" charset="0"/>
              </a:rPr>
              <a:pPr algn="r">
                <a:spcBef>
                  <a:spcPct val="0"/>
                </a:spcBef>
                <a:buClrTx/>
                <a:buSzTx/>
                <a:buFontTx/>
                <a:buNone/>
              </a:pPr>
              <a:t>21</a:t>
            </a:fld>
            <a:endParaRPr lang="en-US" sz="1200" dirty="0">
              <a:solidFill>
                <a:schemeClr val="tx1"/>
              </a:solidFill>
              <a:latin typeface="Fira Sans Regular" charset="0"/>
            </a:endParaRPr>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5607E7EC-8996-3D47-BC57-0DE43B8E17BB}" type="slidenum">
              <a:rPr lang="en-US" sz="1200">
                <a:solidFill>
                  <a:schemeClr val="tx1"/>
                </a:solidFill>
                <a:latin typeface="Fira Sans Regular" charset="0"/>
              </a:rPr>
              <a:pPr algn="r">
                <a:spcBef>
                  <a:spcPct val="0"/>
                </a:spcBef>
                <a:buClrTx/>
                <a:buSzTx/>
                <a:buFontTx/>
                <a:buNone/>
              </a:pPr>
              <a:t>22</a:t>
            </a:fld>
            <a:endParaRPr lang="en-US" sz="1200" dirty="0">
              <a:solidFill>
                <a:schemeClr val="tx1"/>
              </a:solidFill>
              <a:latin typeface="Fira Sans Regular" charset="0"/>
            </a:endParaRPr>
          </a:p>
        </p:txBody>
      </p:sp>
      <p:sp>
        <p:nvSpPr>
          <p:cNvPr id="22530" name="Rectangle 2"/>
          <p:cNvSpPr>
            <a:spLocks noGrp="1" noRot="1" noChangeAspect="1" noChangeArrowheads="1" noTextEdit="1"/>
          </p:cNvSpPr>
          <p:nvPr>
            <p:ph type="sldImg"/>
          </p:nvPr>
        </p:nvSpPr>
        <p:spPr>
          <a:solidFill>
            <a:srgbClr val="FFFFFF"/>
          </a:solidFill>
          <a:ln/>
        </p:spPr>
      </p:sp>
      <p:sp>
        <p:nvSpPr>
          <p:cNvPr id="22531"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EA5F371E-9212-3E4E-A627-DA0B6561A233}" type="slidenum">
              <a:rPr lang="en-US" sz="1200">
                <a:solidFill>
                  <a:schemeClr val="tx1"/>
                </a:solidFill>
                <a:latin typeface="Fira Sans Regular" charset="0"/>
              </a:rPr>
              <a:pPr algn="r">
                <a:spcBef>
                  <a:spcPct val="0"/>
                </a:spcBef>
                <a:buClrTx/>
                <a:buSzTx/>
                <a:buFontTx/>
                <a:buNone/>
              </a:pPr>
              <a:t>23</a:t>
            </a:fld>
            <a:endParaRPr lang="en-US" sz="1200" dirty="0">
              <a:solidFill>
                <a:schemeClr val="tx1"/>
              </a:solidFill>
              <a:latin typeface="Fira Sans Regular" charset="0"/>
            </a:endParaRPr>
          </a:p>
        </p:txBody>
      </p:sp>
      <p:sp>
        <p:nvSpPr>
          <p:cNvPr id="24578" name="Rectangle 2"/>
          <p:cNvSpPr>
            <a:spLocks noGrp="1" noRot="1" noChangeAspect="1" noChangeArrowheads="1" noTextEdit="1"/>
          </p:cNvSpPr>
          <p:nvPr>
            <p:ph type="sldImg"/>
          </p:nvPr>
        </p:nvSpPr>
        <p:spPr>
          <a:solidFill>
            <a:srgbClr val="FFFFFF"/>
          </a:solidFill>
          <a:ln/>
        </p:spPr>
      </p:sp>
      <p:sp>
        <p:nvSpPr>
          <p:cNvPr id="24579"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F1A14E41-2B9D-604C-9835-986BDA12E0E6}" type="slidenum">
              <a:rPr lang="en-US" sz="1200">
                <a:solidFill>
                  <a:schemeClr val="tx1"/>
                </a:solidFill>
                <a:latin typeface="Fira Sans Regular" charset="0"/>
              </a:rPr>
              <a:pPr algn="r">
                <a:spcBef>
                  <a:spcPct val="0"/>
                </a:spcBef>
                <a:buClrTx/>
                <a:buSzTx/>
                <a:buFontTx/>
                <a:buNone/>
              </a:pPr>
              <a:t>24</a:t>
            </a:fld>
            <a:endParaRPr lang="en-US" sz="1200" dirty="0">
              <a:solidFill>
                <a:schemeClr val="tx1"/>
              </a:solidFill>
              <a:latin typeface="Fira Sans Regular" charset="0"/>
            </a:endParaRPr>
          </a:p>
        </p:txBody>
      </p:sp>
      <p:sp>
        <p:nvSpPr>
          <p:cNvPr id="26626" name="Rectangle 2"/>
          <p:cNvSpPr>
            <a:spLocks noGrp="1" noRot="1" noChangeAspect="1" noChangeArrowheads="1" noTextEdit="1"/>
          </p:cNvSpPr>
          <p:nvPr>
            <p:ph type="sldImg"/>
          </p:nvPr>
        </p:nvSpPr>
        <p:spPr>
          <a:solidFill>
            <a:srgbClr val="FFFFFF"/>
          </a:solidFill>
          <a:ln/>
        </p:spPr>
      </p:sp>
      <p:sp>
        <p:nvSpPr>
          <p:cNvPr id="26627"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7D0DF778-2368-BE46-9FD6-0E51A0942E1F}" type="slidenum">
              <a:rPr lang="en-US" sz="1200">
                <a:solidFill>
                  <a:schemeClr val="tx1"/>
                </a:solidFill>
                <a:latin typeface="Fira Sans Regular" charset="0"/>
              </a:rPr>
              <a:pPr algn="r">
                <a:spcBef>
                  <a:spcPct val="0"/>
                </a:spcBef>
                <a:buClrTx/>
                <a:buSzTx/>
                <a:buFontTx/>
                <a:buNone/>
              </a:pPr>
              <a:t>25</a:t>
            </a:fld>
            <a:endParaRPr lang="en-US" sz="1200" dirty="0">
              <a:solidFill>
                <a:schemeClr val="tx1"/>
              </a:solidFill>
              <a:latin typeface="Fira Sans Regular" charset="0"/>
            </a:endParaRPr>
          </a:p>
        </p:txBody>
      </p:sp>
      <p:sp>
        <p:nvSpPr>
          <p:cNvPr id="28674" name="Rectangle 2"/>
          <p:cNvSpPr>
            <a:spLocks noGrp="1" noRot="1" noChangeAspect="1" noChangeArrowheads="1" noTextEdit="1"/>
          </p:cNvSpPr>
          <p:nvPr>
            <p:ph type="sldImg"/>
          </p:nvPr>
        </p:nvSpPr>
        <p:spPr>
          <a:solidFill>
            <a:srgbClr val="FFFFFF"/>
          </a:solidFill>
          <a:ln/>
        </p:spPr>
      </p:sp>
      <p:sp>
        <p:nvSpPr>
          <p:cNvPr id="28675"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E3D0733F-89B7-B449-A0EE-681B1FB71D04}" type="slidenum">
              <a:rPr lang="en-US" sz="1200">
                <a:solidFill>
                  <a:schemeClr val="tx1"/>
                </a:solidFill>
                <a:latin typeface="Fira Sans Regular" charset="0"/>
              </a:rPr>
              <a:pPr algn="r">
                <a:spcBef>
                  <a:spcPct val="0"/>
                </a:spcBef>
                <a:buClrTx/>
                <a:buSzTx/>
                <a:buFontTx/>
                <a:buNone/>
              </a:pPr>
              <a:t>26</a:t>
            </a:fld>
            <a:endParaRPr lang="en-US" sz="1200" dirty="0">
              <a:solidFill>
                <a:schemeClr val="tx1"/>
              </a:solidFill>
              <a:latin typeface="Fira Sans Regular" charset="0"/>
            </a:endParaRPr>
          </a:p>
        </p:txBody>
      </p:sp>
      <p:sp>
        <p:nvSpPr>
          <p:cNvPr id="30722" name="Rectangle 2"/>
          <p:cNvSpPr>
            <a:spLocks noGrp="1" noRot="1" noChangeAspect="1" noChangeArrowheads="1" noTextEdit="1"/>
          </p:cNvSpPr>
          <p:nvPr>
            <p:ph type="sldImg"/>
          </p:nvPr>
        </p:nvSpPr>
        <p:spPr>
          <a:solidFill>
            <a:srgbClr val="FFFFFF"/>
          </a:solidFill>
          <a:ln/>
        </p:spPr>
      </p:sp>
      <p:sp>
        <p:nvSpPr>
          <p:cNvPr id="30723"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CDF38498-55D2-574B-B560-89E19C6BEB20}" type="slidenum">
              <a:rPr lang="en-US" sz="1200">
                <a:solidFill>
                  <a:schemeClr val="tx1"/>
                </a:solidFill>
                <a:latin typeface="Fira Sans Regular" charset="0"/>
              </a:rPr>
              <a:pPr algn="r">
                <a:spcBef>
                  <a:spcPct val="0"/>
                </a:spcBef>
                <a:buClrTx/>
                <a:buSzTx/>
                <a:buFontTx/>
                <a:buNone/>
              </a:pPr>
              <a:t>27</a:t>
            </a:fld>
            <a:endParaRPr lang="en-US" sz="1200" dirty="0">
              <a:solidFill>
                <a:schemeClr val="tx1"/>
              </a:solidFill>
              <a:latin typeface="Fira Sans Regular" charset="0"/>
            </a:endParaRPr>
          </a:p>
        </p:txBody>
      </p:sp>
      <p:sp>
        <p:nvSpPr>
          <p:cNvPr id="32770" name="Rectangle 2"/>
          <p:cNvSpPr>
            <a:spLocks noGrp="1" noRot="1" noChangeAspect="1" noChangeArrowheads="1" noTextEdit="1"/>
          </p:cNvSpPr>
          <p:nvPr>
            <p:ph type="sldImg"/>
          </p:nvPr>
        </p:nvSpPr>
        <p:spPr>
          <a:solidFill>
            <a:srgbClr val="FFFFFF"/>
          </a:solidFill>
          <a:ln/>
        </p:spPr>
      </p:sp>
      <p:sp>
        <p:nvSpPr>
          <p:cNvPr id="32771"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435C819F-21E9-904B-ACCC-00124AED1CC1}" type="slidenum">
              <a:rPr lang="en-US" sz="1200">
                <a:solidFill>
                  <a:schemeClr val="tx1"/>
                </a:solidFill>
                <a:latin typeface="Fira Sans Regular" charset="0"/>
              </a:rPr>
              <a:pPr algn="r">
                <a:spcBef>
                  <a:spcPct val="0"/>
                </a:spcBef>
                <a:buClrTx/>
                <a:buSzTx/>
                <a:buFontTx/>
                <a:buNone/>
              </a:pPr>
              <a:t>28</a:t>
            </a:fld>
            <a:endParaRPr lang="en-US" sz="1200" dirty="0">
              <a:solidFill>
                <a:schemeClr val="tx1"/>
              </a:solidFill>
              <a:latin typeface="Fira Sans Regular" charset="0"/>
            </a:endParaRPr>
          </a:p>
        </p:txBody>
      </p:sp>
      <p:sp>
        <p:nvSpPr>
          <p:cNvPr id="34818" name="Rectangle 2"/>
          <p:cNvSpPr>
            <a:spLocks noGrp="1" noRot="1" noChangeAspect="1" noChangeArrowheads="1" noTextEdit="1"/>
          </p:cNvSpPr>
          <p:nvPr>
            <p:ph type="sldImg"/>
          </p:nvPr>
        </p:nvSpPr>
        <p:spPr>
          <a:solidFill>
            <a:srgbClr val="FFFFFF"/>
          </a:solidFill>
          <a:ln/>
        </p:spPr>
      </p:sp>
      <p:sp>
        <p:nvSpPr>
          <p:cNvPr id="34819"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6E8EAAF5-67BC-7143-9C35-1976BE77E4D3}" type="slidenum">
              <a:rPr lang="en-US" sz="1300">
                <a:solidFill>
                  <a:schemeClr val="tx1"/>
                </a:solidFill>
                <a:latin typeface="Fira Sans Regular" charset="0"/>
                <a:cs typeface="Fira Sans Regular" charset="0"/>
              </a:rPr>
              <a:pPr/>
              <a:t>29</a:t>
            </a:fld>
            <a:endParaRPr lang="en-US" sz="1300" dirty="0">
              <a:solidFill>
                <a:schemeClr val="tx1"/>
              </a:solidFill>
              <a:latin typeface="Fira Sans Regular" charset="0"/>
              <a:cs typeface="Fira Sans Regular" charset="0"/>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CF6B2DF2-25A1-9046-A1F9-681EF82AD8E2}" type="slidenum">
              <a:rPr lang="en-US" sz="1200">
                <a:solidFill>
                  <a:schemeClr val="tx1"/>
                </a:solidFill>
                <a:latin typeface="Fira Sans Regular" charset="0"/>
              </a:rPr>
              <a:pPr algn="r">
                <a:spcBef>
                  <a:spcPct val="0"/>
                </a:spcBef>
                <a:buClrTx/>
                <a:buSzTx/>
                <a:buFontTx/>
                <a:buNone/>
              </a:pPr>
              <a:t>11</a:t>
            </a:fld>
            <a:endParaRPr lang="en-US" sz="1200" dirty="0">
              <a:solidFill>
                <a:schemeClr val="tx1"/>
              </a:solidFill>
              <a:latin typeface="Fira Sans Regular" charset="0"/>
            </a:endParaRPr>
          </a:p>
        </p:txBody>
      </p:sp>
      <p:sp>
        <p:nvSpPr>
          <p:cNvPr id="10242" name="Rectangle 2"/>
          <p:cNvSpPr>
            <a:spLocks noGrp="1" noRot="1" noChangeAspect="1" noChangeArrowheads="1" noTextEdit="1"/>
          </p:cNvSpPr>
          <p:nvPr>
            <p:ph type="sldImg"/>
          </p:nvPr>
        </p:nvSpPr>
        <p:spPr>
          <a:solidFill>
            <a:srgbClr val="FFFFFF"/>
          </a:solidFill>
          <a:ln/>
        </p:spPr>
      </p:sp>
      <p:sp>
        <p:nvSpPr>
          <p:cNvPr id="10243"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0520D67C-3BBA-674D-8574-F26C63CFB322}" type="slidenum">
              <a:rPr lang="en-US" sz="1300">
                <a:solidFill>
                  <a:schemeClr val="tx1"/>
                </a:solidFill>
                <a:latin typeface="Fira Sans Regular" charset="0"/>
                <a:cs typeface="Fira Sans Regular" charset="0"/>
              </a:rPr>
              <a:pPr/>
              <a:t>30</a:t>
            </a:fld>
            <a:endParaRPr lang="en-US" sz="1300" dirty="0">
              <a:solidFill>
                <a:schemeClr val="tx1"/>
              </a:solidFill>
              <a:latin typeface="Fira Sans Regular" charset="0"/>
              <a:cs typeface="Fira Sans Regular"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1BE97C72-A658-DB42-B33E-152B45ECAEA2}" type="slidenum">
              <a:rPr lang="en-US" sz="1300">
                <a:solidFill>
                  <a:schemeClr val="tx1"/>
                </a:solidFill>
                <a:latin typeface="Fira Sans Regular" charset="0"/>
                <a:cs typeface="Fira Sans Regular" charset="0"/>
              </a:rPr>
              <a:pPr/>
              <a:t>31</a:t>
            </a:fld>
            <a:endParaRPr lang="en-US" sz="1300" dirty="0">
              <a:solidFill>
                <a:schemeClr val="tx1"/>
              </a:solidFill>
              <a:latin typeface="Fira Sans Regular" charset="0"/>
              <a:cs typeface="Fira Sans Regular"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9ABAA672-14A8-B444-BE4F-B5B04217DF7D}" type="slidenum">
              <a:rPr lang="en-US" sz="1300">
                <a:solidFill>
                  <a:schemeClr val="tx1"/>
                </a:solidFill>
                <a:latin typeface="Fira Sans Regular" charset="0"/>
                <a:cs typeface="Fira Sans Regular" charset="0"/>
              </a:rPr>
              <a:pPr/>
              <a:t>32</a:t>
            </a:fld>
            <a:endParaRPr lang="en-US" sz="1300" dirty="0">
              <a:solidFill>
                <a:schemeClr val="tx1"/>
              </a:solidFill>
              <a:latin typeface="Fira Sans Regular" charset="0"/>
              <a:cs typeface="Fira Sans Regular"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1F4C0EB8-FF9B-7449-9004-29919ECC2D2B}" type="slidenum">
              <a:rPr lang="en-US" sz="1300">
                <a:solidFill>
                  <a:schemeClr val="tx1"/>
                </a:solidFill>
                <a:latin typeface="Fira Sans Regular" charset="0"/>
                <a:cs typeface="Fira Sans Regular" charset="0"/>
              </a:rPr>
              <a:pPr/>
              <a:t>33</a:t>
            </a:fld>
            <a:endParaRPr lang="en-US" sz="1300" dirty="0">
              <a:solidFill>
                <a:schemeClr val="tx1"/>
              </a:solidFill>
              <a:latin typeface="Fira Sans Regular" charset="0"/>
              <a:cs typeface="Fira Sans Regular" charset="0"/>
            </a:endParaRPr>
          </a:p>
        </p:txBody>
      </p:sp>
      <p:sp>
        <p:nvSpPr>
          <p:cNvPr id="43010" name="Rectangle 2"/>
          <p:cNvSpPr>
            <a:spLocks noGrp="1" noRot="1" noChangeAspect="1" noChangeArrowheads="1" noTextEdit="1"/>
          </p:cNvSpPr>
          <p:nvPr>
            <p:ph type="sldImg"/>
          </p:nvPr>
        </p:nvSpPr>
        <p:spPr>
          <a:xfrm>
            <a:off x="1258888" y="720725"/>
            <a:ext cx="4800600" cy="3600450"/>
          </a:xfrm>
          <a:ln/>
        </p:spPr>
      </p:sp>
      <p:sp>
        <p:nvSpPr>
          <p:cNvPr id="4301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5CC950F6-CE83-0144-B601-782AEEC89993}" type="slidenum">
              <a:rPr lang="en-US" sz="1300">
                <a:solidFill>
                  <a:schemeClr val="tx1"/>
                </a:solidFill>
                <a:latin typeface="Fira Sans Regular" charset="0"/>
                <a:cs typeface="Fira Sans Regular" charset="0"/>
              </a:rPr>
              <a:pPr/>
              <a:t>34</a:t>
            </a:fld>
            <a:endParaRPr lang="en-US" sz="1300" dirty="0">
              <a:solidFill>
                <a:schemeClr val="tx1"/>
              </a:solidFill>
              <a:latin typeface="Fira Sans Regular" charset="0"/>
              <a:cs typeface="Fira Sans Regular"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D0C055E1-5822-6C4E-959D-AADAD1A3BE69}" type="slidenum">
              <a:rPr lang="en-US" sz="1300">
                <a:solidFill>
                  <a:schemeClr val="tx1"/>
                </a:solidFill>
                <a:latin typeface="Fira Sans Regular" charset="0"/>
                <a:cs typeface="Fira Sans Regular" charset="0"/>
              </a:rPr>
              <a:pPr/>
              <a:t>35</a:t>
            </a:fld>
            <a:endParaRPr lang="en-US" sz="1300" dirty="0">
              <a:solidFill>
                <a:schemeClr val="tx1"/>
              </a:solidFill>
              <a:latin typeface="Fira Sans Regular" charset="0"/>
              <a:cs typeface="Fira Sans Regular"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442DC5D6-7458-A843-871B-EBC722C8868B}" type="slidenum">
              <a:rPr lang="en-US" sz="1300">
                <a:solidFill>
                  <a:schemeClr val="tx1"/>
                </a:solidFill>
                <a:latin typeface="Fira Sans Regular" charset="0"/>
                <a:cs typeface="Fira Sans Regular" charset="0"/>
              </a:rPr>
              <a:pPr/>
              <a:t>36</a:t>
            </a:fld>
            <a:endParaRPr lang="en-US" sz="1300" dirty="0">
              <a:solidFill>
                <a:schemeClr val="tx1"/>
              </a:solidFill>
              <a:latin typeface="Fira Sans Regular" charset="0"/>
              <a:cs typeface="Fira Sans Regular"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FCF297DE-0491-2A40-BBD9-6F7D1C20B957}" type="slidenum">
              <a:rPr lang="en-US" sz="1300">
                <a:solidFill>
                  <a:schemeClr val="tx1"/>
                </a:solidFill>
                <a:latin typeface="Fira Sans Regular" charset="0"/>
                <a:cs typeface="Fira Sans Regular" charset="0"/>
              </a:rPr>
              <a:pPr/>
              <a:t>37</a:t>
            </a:fld>
            <a:endParaRPr lang="en-US" sz="1300" dirty="0">
              <a:solidFill>
                <a:schemeClr val="tx1"/>
              </a:solidFill>
              <a:latin typeface="Fira Sans Regular" charset="0"/>
              <a:cs typeface="Fira Sans Regular"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2A8110CB-CC93-3647-AC10-0D981AA5B045}" type="slidenum">
              <a:rPr lang="en-US" sz="1300">
                <a:solidFill>
                  <a:schemeClr val="tx1"/>
                </a:solidFill>
                <a:latin typeface="Fira Sans Regular" charset="0"/>
                <a:cs typeface="Fira Sans Regular" charset="0"/>
              </a:rPr>
              <a:pPr/>
              <a:t>38</a:t>
            </a:fld>
            <a:endParaRPr lang="en-US" sz="1300" dirty="0">
              <a:solidFill>
                <a:schemeClr val="tx1"/>
              </a:solidFill>
              <a:latin typeface="Fira Sans Regular" charset="0"/>
              <a:cs typeface="Fira Sans Regular"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0AA3F845-CC86-2B48-B0A0-DCC5A8FFEAE3}" type="slidenum">
              <a:rPr lang="en-US" sz="1300">
                <a:solidFill>
                  <a:schemeClr val="tx1"/>
                </a:solidFill>
                <a:latin typeface="Fira Sans Regular" charset="0"/>
                <a:cs typeface="Fira Sans Regular" charset="0"/>
              </a:rPr>
              <a:pPr/>
              <a:t>39</a:t>
            </a:fld>
            <a:endParaRPr lang="en-US" sz="1300" dirty="0">
              <a:solidFill>
                <a:schemeClr val="tx1"/>
              </a:solidFill>
              <a:latin typeface="Fira Sans Regular" charset="0"/>
              <a:cs typeface="Fira Sans Regular"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E81D2D4E-4F61-6247-8BB4-906431544F32}" type="slidenum">
              <a:rPr lang="en-US" sz="1200">
                <a:solidFill>
                  <a:schemeClr val="tx1"/>
                </a:solidFill>
                <a:latin typeface="Fira Sans Regular" charset="0"/>
              </a:rPr>
              <a:pPr algn="r">
                <a:spcBef>
                  <a:spcPct val="0"/>
                </a:spcBef>
                <a:buClrTx/>
                <a:buSzTx/>
                <a:buFontTx/>
                <a:buNone/>
              </a:pPr>
              <a:t>12</a:t>
            </a:fld>
            <a:endParaRPr lang="en-US" sz="1200" dirty="0">
              <a:solidFill>
                <a:schemeClr val="tx1"/>
              </a:solidFill>
              <a:latin typeface="Fira Sans Regular" charset="0"/>
            </a:endParaRPr>
          </a:p>
        </p:txBody>
      </p:sp>
      <p:sp>
        <p:nvSpPr>
          <p:cNvPr id="12290" name="Rectangle 2"/>
          <p:cNvSpPr>
            <a:spLocks noGrp="1" noRot="1" noChangeAspect="1" noChangeArrowheads="1" noTextEdit="1"/>
          </p:cNvSpPr>
          <p:nvPr>
            <p:ph type="sldImg"/>
          </p:nvPr>
        </p:nvSpPr>
        <p:spPr>
          <a:solidFill>
            <a:srgbClr val="FFFFFF"/>
          </a:solidFill>
          <a:ln/>
        </p:spPr>
      </p:sp>
      <p:sp>
        <p:nvSpPr>
          <p:cNvPr id="12291"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en.wikipedia.org</a:t>
            </a:r>
            <a:r>
              <a:rPr lang="en-US" sz="1200" b="0" i="0" kern="1200" dirty="0" smtClean="0">
                <a:solidFill>
                  <a:schemeClr val="tx1"/>
                </a:solidFill>
                <a:effectLst/>
                <a:latin typeface="+mn-lt"/>
                <a:ea typeface="+mn-ea"/>
                <a:cs typeface="+mn-cs"/>
              </a:rPr>
              <a:t>/wiki/Semaphore_(programming)#</a:t>
            </a:r>
            <a:r>
              <a:rPr lang="en-US" sz="1200" b="0" i="0" kern="1200" dirty="0" err="1" smtClean="0">
                <a:solidFill>
                  <a:schemeClr val="tx1"/>
                </a:solidFill>
                <a:effectLst/>
                <a:latin typeface="+mn-lt"/>
                <a:ea typeface="+mn-ea"/>
                <a:cs typeface="+mn-cs"/>
              </a:rPr>
              <a:t>Operation_names</a:t>
            </a:r>
            <a:r>
              <a:rPr lang="en-US" sz="1200" b="0" i="0" kern="1200" dirty="0" smtClean="0">
                <a:solidFill>
                  <a:schemeClr val="tx1"/>
                </a:solidFill>
                <a:effectLst/>
                <a:latin typeface="+mn-lt"/>
                <a:ea typeface="+mn-ea"/>
                <a:cs typeface="+mn-cs"/>
              </a:rPr>
              <a:t> The canonical names V and P come from the initials of </a:t>
            </a:r>
            <a:r>
              <a:rPr lang="en-US" sz="1200" b="0" i="0" u="none" strike="noStrike" kern="1200" dirty="0" smtClean="0">
                <a:solidFill>
                  <a:schemeClr val="tx1"/>
                </a:solidFill>
                <a:effectLst/>
                <a:latin typeface="+mn-lt"/>
                <a:ea typeface="+mn-ea"/>
                <a:cs typeface="+mn-cs"/>
                <a:hlinkClick r:id="rId3" tooltip="Dutch language"/>
              </a:rPr>
              <a:t>Dutch</a:t>
            </a:r>
            <a:r>
              <a:rPr lang="en-US" sz="1200" b="0" i="0" kern="1200" dirty="0" smtClean="0">
                <a:solidFill>
                  <a:schemeClr val="tx1"/>
                </a:solidFill>
                <a:effectLst/>
                <a:latin typeface="+mn-lt"/>
                <a:ea typeface="+mn-ea"/>
                <a:cs typeface="+mn-cs"/>
              </a:rPr>
              <a:t> words. V is generally explained as </a:t>
            </a:r>
            <a:r>
              <a:rPr lang="en-US" sz="1200" b="0" i="1" kern="1200" dirty="0" err="1" smtClean="0">
                <a:solidFill>
                  <a:schemeClr val="tx1"/>
                </a:solidFill>
                <a:effectLst/>
                <a:latin typeface="+mn-lt"/>
                <a:ea typeface="+mn-ea"/>
                <a:cs typeface="+mn-cs"/>
              </a:rPr>
              <a:t>verhogen</a:t>
            </a:r>
            <a:r>
              <a:rPr lang="en-US" sz="1200" b="0" i="0" kern="1200" dirty="0" smtClean="0">
                <a:solidFill>
                  <a:schemeClr val="tx1"/>
                </a:solidFill>
                <a:effectLst/>
                <a:latin typeface="+mn-lt"/>
                <a:ea typeface="+mn-ea"/>
                <a:cs typeface="+mn-cs"/>
              </a:rPr>
              <a:t> ("increase"). Several explanations have been offered for P, including </a:t>
            </a:r>
            <a:r>
              <a:rPr lang="en-US" sz="1200" b="0" i="1" kern="1200" dirty="0" err="1" smtClean="0">
                <a:solidFill>
                  <a:schemeClr val="tx1"/>
                </a:solidFill>
                <a:effectLst/>
                <a:latin typeface="+mn-lt"/>
                <a:ea typeface="+mn-ea"/>
                <a:cs typeface="+mn-cs"/>
              </a:rPr>
              <a:t>proberen</a:t>
            </a:r>
            <a:r>
              <a:rPr lang="en-US" sz="1200" b="0" i="0" kern="1200" dirty="0" smtClean="0">
                <a:solidFill>
                  <a:schemeClr val="tx1"/>
                </a:solidFill>
                <a:effectLst/>
                <a:latin typeface="+mn-lt"/>
                <a:ea typeface="+mn-ea"/>
                <a:cs typeface="+mn-cs"/>
              </a:rPr>
              <a:t> ("to test" or "to try"),</a:t>
            </a:r>
            <a:r>
              <a:rPr lang="en-US" sz="1200" b="0" i="0" u="none" strike="noStrike" kern="1200" baseline="30000" dirty="0" smtClean="0">
                <a:solidFill>
                  <a:schemeClr val="tx1"/>
                </a:solidFill>
                <a:effectLst/>
                <a:latin typeface="+mn-lt"/>
                <a:ea typeface="+mn-ea"/>
                <a:cs typeface="+mn-cs"/>
                <a:hlinkClick r:id="rId4"/>
              </a:rPr>
              <a:t>[4]</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passeren</a:t>
            </a:r>
            <a:r>
              <a:rPr lang="en-US" sz="1200" b="0" i="0" kern="1200" dirty="0" smtClean="0">
                <a:solidFill>
                  <a:schemeClr val="tx1"/>
                </a:solidFill>
                <a:effectLst/>
                <a:latin typeface="+mn-lt"/>
                <a:ea typeface="+mn-ea"/>
                <a:cs typeface="+mn-cs"/>
              </a:rPr>
              <a:t> ("pass"), and </a:t>
            </a:r>
            <a:r>
              <a:rPr lang="en-US" sz="1200" b="0" i="1" kern="1200" dirty="0" err="1" smtClean="0">
                <a:solidFill>
                  <a:schemeClr val="tx1"/>
                </a:solidFill>
                <a:effectLst/>
                <a:latin typeface="+mn-lt"/>
                <a:ea typeface="+mn-ea"/>
                <a:cs typeface="+mn-cs"/>
              </a:rPr>
              <a:t>pakken</a:t>
            </a:r>
            <a:r>
              <a:rPr lang="en-US" sz="1200" b="0" i="0" kern="1200" dirty="0" smtClean="0">
                <a:solidFill>
                  <a:schemeClr val="tx1"/>
                </a:solidFill>
                <a:effectLst/>
                <a:latin typeface="+mn-lt"/>
                <a:ea typeface="+mn-ea"/>
                <a:cs typeface="+mn-cs"/>
              </a:rPr>
              <a:t> ("grab"). </a:t>
            </a:r>
            <a:r>
              <a:rPr lang="en-US" sz="1200" b="0" i="0" kern="1200" dirty="0" err="1" smtClean="0">
                <a:solidFill>
                  <a:schemeClr val="tx1"/>
                </a:solidFill>
                <a:effectLst/>
                <a:latin typeface="+mn-lt"/>
                <a:ea typeface="+mn-ea"/>
                <a:cs typeface="+mn-cs"/>
              </a:rPr>
              <a:t>Dijkstra's</a:t>
            </a:r>
            <a:r>
              <a:rPr lang="en-US" sz="1200" b="0" i="0" kern="1200" dirty="0" smtClean="0">
                <a:solidFill>
                  <a:schemeClr val="tx1"/>
                </a:solidFill>
                <a:effectLst/>
                <a:latin typeface="+mn-lt"/>
                <a:ea typeface="+mn-ea"/>
                <a:cs typeface="+mn-cs"/>
              </a:rPr>
              <a:t> earliest paper on the subject</a:t>
            </a:r>
            <a:r>
              <a:rPr lang="en-US" sz="1200" b="0" i="0" u="none" strike="noStrike" kern="1200" baseline="30000" dirty="0" smtClean="0">
                <a:solidFill>
                  <a:schemeClr val="tx1"/>
                </a:solidFill>
                <a:effectLst/>
                <a:latin typeface="+mn-lt"/>
                <a:ea typeface="+mn-ea"/>
                <a:cs typeface="+mn-cs"/>
                <a:hlinkClick r:id="rId5"/>
              </a:rPr>
              <a:t>[2]</a:t>
            </a:r>
            <a:r>
              <a:rPr lang="en-US" sz="1200" b="0" i="0" kern="1200" dirty="0" smtClean="0">
                <a:solidFill>
                  <a:schemeClr val="tx1"/>
                </a:solidFill>
                <a:effectLst/>
                <a:latin typeface="+mn-lt"/>
                <a:ea typeface="+mn-ea"/>
                <a:cs typeface="+mn-cs"/>
              </a:rPr>
              <a:t> gives </a:t>
            </a:r>
            <a:r>
              <a:rPr lang="en-US" sz="1200" b="0" i="1" kern="1200" dirty="0" err="1" smtClean="0">
                <a:solidFill>
                  <a:schemeClr val="tx1"/>
                </a:solidFill>
                <a:effectLst/>
                <a:latin typeface="+mn-lt"/>
                <a:ea typeface="+mn-ea"/>
                <a:cs typeface="+mn-cs"/>
              </a:rPr>
              <a:t>passering</a:t>
            </a:r>
            <a:r>
              <a:rPr lang="en-US" sz="1200" b="0" i="0" kern="1200" dirty="0" smtClean="0">
                <a:solidFill>
                  <a:schemeClr val="tx1"/>
                </a:solidFill>
                <a:effectLst/>
                <a:latin typeface="+mn-lt"/>
                <a:ea typeface="+mn-ea"/>
                <a:cs typeface="+mn-cs"/>
              </a:rPr>
              <a:t> ("passing") as the meaning for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vrijgave</a:t>
            </a:r>
            <a:r>
              <a:rPr lang="en-US" sz="1200" b="0" i="0" kern="1200" dirty="0" smtClean="0">
                <a:solidFill>
                  <a:schemeClr val="tx1"/>
                </a:solidFill>
                <a:effectLst/>
                <a:latin typeface="+mn-lt"/>
                <a:ea typeface="+mn-ea"/>
                <a:cs typeface="+mn-cs"/>
              </a:rPr>
              <a:t> ("release") as the meaning for V. It also mentions that the terminology is taken from that used in railroad signals. </a:t>
            </a:r>
            <a:r>
              <a:rPr lang="en-US" sz="1200" b="0" i="0" kern="1200" dirty="0" err="1" smtClean="0">
                <a:solidFill>
                  <a:schemeClr val="tx1"/>
                </a:solidFill>
                <a:effectLst/>
                <a:latin typeface="+mn-lt"/>
                <a:ea typeface="+mn-ea"/>
                <a:cs typeface="+mn-cs"/>
              </a:rPr>
              <a:t>Dijkstra</a:t>
            </a:r>
            <a:r>
              <a:rPr lang="en-US" sz="1200" b="0" i="0" kern="1200" dirty="0" smtClean="0">
                <a:solidFill>
                  <a:schemeClr val="tx1"/>
                </a:solidFill>
                <a:effectLst/>
                <a:latin typeface="+mn-lt"/>
                <a:ea typeface="+mn-ea"/>
                <a:cs typeface="+mn-cs"/>
              </a:rPr>
              <a:t> subsequently wrote that he intended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to stand for the </a:t>
            </a:r>
            <a:r>
              <a:rPr lang="en-US" sz="1200" b="0" i="0" u="none" strike="noStrike" kern="1200" dirty="0" smtClean="0">
                <a:solidFill>
                  <a:schemeClr val="tx1"/>
                </a:solidFill>
                <a:effectLst/>
                <a:latin typeface="+mn-lt"/>
                <a:ea typeface="+mn-ea"/>
                <a:cs typeface="+mn-cs"/>
                <a:hlinkClick r:id="rId6" tooltip="Portmanteau"/>
              </a:rPr>
              <a:t>portmanteau</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prolaag</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[5]</a:t>
            </a:r>
            <a:r>
              <a:rPr lang="en-US" sz="1200" b="0" i="0" kern="1200" dirty="0" smtClean="0">
                <a:solidFill>
                  <a:schemeClr val="tx1"/>
                </a:solidFill>
                <a:effectLst/>
                <a:latin typeface="+mn-lt"/>
                <a:ea typeface="+mn-ea"/>
                <a:cs typeface="+mn-cs"/>
              </a:rPr>
              <a:t> short for </a:t>
            </a:r>
            <a:r>
              <a:rPr lang="en-US" sz="1200" b="0" i="1" kern="1200" dirty="0" err="1" smtClean="0">
                <a:solidFill>
                  <a:schemeClr val="tx1"/>
                </a:solidFill>
                <a:effectLst/>
                <a:latin typeface="+mn-lt"/>
                <a:ea typeface="+mn-ea"/>
                <a:cs typeface="+mn-cs"/>
              </a:rPr>
              <a:t>probeer</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te</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verlagen</a:t>
            </a:r>
            <a:r>
              <a:rPr lang="en-US" sz="1200" b="0" i="0" kern="1200" dirty="0" smtClean="0">
                <a:solidFill>
                  <a:schemeClr val="tx1"/>
                </a:solidFill>
                <a:effectLst/>
                <a:latin typeface="+mn-lt"/>
                <a:ea typeface="+mn-ea"/>
                <a:cs typeface="+mn-cs"/>
              </a:rPr>
              <a:t>, literally "try to reduce," or to parallel the terms used in the other case, "try to decrease."</a:t>
            </a:r>
            <a:r>
              <a:rPr lang="en-US" sz="1200" b="0" i="0" u="none" strike="noStrike" kern="1200" baseline="30000" dirty="0" smtClean="0">
                <a:solidFill>
                  <a:schemeClr val="tx1"/>
                </a:solidFill>
                <a:effectLst/>
                <a:latin typeface="+mn-lt"/>
                <a:ea typeface="+mn-ea"/>
                <a:cs typeface="+mn-cs"/>
                <a:hlinkClick r:id="rId8"/>
              </a:rPr>
              <a:t>[6]</a:t>
            </a:r>
            <a:r>
              <a:rPr lang="en-US" sz="1200" b="0" i="0" u="none" strike="noStrike" kern="1200" baseline="30000" dirty="0" smtClean="0">
                <a:solidFill>
                  <a:schemeClr val="tx1"/>
                </a:solidFill>
                <a:effectLst/>
                <a:latin typeface="+mn-lt"/>
                <a:ea typeface="+mn-ea"/>
                <a:cs typeface="+mn-cs"/>
                <a:hlinkClick r:id="rId9"/>
              </a:rPr>
              <a:t>[7]</a:t>
            </a:r>
            <a:r>
              <a:rPr lang="en-US" sz="1200" b="0" i="0" u="none" strike="noStrike" kern="1200" baseline="30000" dirty="0" smtClean="0">
                <a:solidFill>
                  <a:schemeClr val="tx1"/>
                </a:solidFill>
                <a:effectLst/>
                <a:latin typeface="+mn-lt"/>
                <a:ea typeface="+mn-ea"/>
                <a:cs typeface="+mn-cs"/>
                <a:hlinkClick r:id="rId10"/>
              </a:rPr>
              <a:t>[8]</a:t>
            </a:r>
            <a:endParaRPr lang="en-US" dirty="0" smtClean="0">
              <a:latin typeface="Fira Sans Regular" charset="0"/>
            </a:endParaRPr>
          </a:p>
          <a:p>
            <a:endParaRPr lang="en-US" dirty="0">
              <a:latin typeface="Fira Sans Regular"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3C2B61F8-7555-2344-9723-536162BE126D}" type="slidenum">
              <a:rPr lang="en-US" sz="1300">
                <a:solidFill>
                  <a:schemeClr val="tx1"/>
                </a:solidFill>
                <a:latin typeface="Fira Sans Regular" charset="0"/>
                <a:cs typeface="Fira Sans Regular" charset="0"/>
              </a:rPr>
              <a:pPr/>
              <a:t>40</a:t>
            </a:fld>
            <a:endParaRPr lang="en-US" sz="1300" dirty="0">
              <a:solidFill>
                <a:schemeClr val="tx1"/>
              </a:solidFill>
              <a:latin typeface="Fira Sans Regular" charset="0"/>
              <a:cs typeface="Fira Sans Regular"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00A2882A-4DF4-9E4C-8DE4-89F558C752EC}" type="slidenum">
              <a:rPr lang="en-US" sz="1300">
                <a:solidFill>
                  <a:schemeClr val="tx1"/>
                </a:solidFill>
                <a:latin typeface="Fira Sans Regular" charset="0"/>
                <a:cs typeface="Fira Sans Regular" charset="0"/>
              </a:rPr>
              <a:pPr/>
              <a:t>41</a:t>
            </a:fld>
            <a:endParaRPr lang="en-US" sz="1300" dirty="0">
              <a:solidFill>
                <a:schemeClr val="tx1"/>
              </a:solidFill>
              <a:latin typeface="Fira Sans Regular" charset="0"/>
              <a:cs typeface="Fira Sans Regular"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5195BC6B-26E1-7E4A-91ED-BF043949A99F}" type="slidenum">
              <a:rPr lang="en-US" sz="1300">
                <a:solidFill>
                  <a:schemeClr val="tx1"/>
                </a:solidFill>
                <a:latin typeface="Fira Sans Regular" charset="0"/>
                <a:cs typeface="Fira Sans Regular" charset="0"/>
              </a:rPr>
              <a:pPr/>
              <a:t>42</a:t>
            </a:fld>
            <a:endParaRPr lang="en-US" sz="1300" dirty="0">
              <a:solidFill>
                <a:schemeClr val="tx1"/>
              </a:solidFill>
              <a:latin typeface="Fira Sans Regular" charset="0"/>
              <a:cs typeface="Fira Sans Regular" charset="0"/>
            </a:endParaRPr>
          </a:p>
        </p:txBody>
      </p:sp>
      <p:sp>
        <p:nvSpPr>
          <p:cNvPr id="81922" name="Rectangle 2"/>
          <p:cNvSpPr>
            <a:spLocks noGrp="1" noRot="1" noChangeAspect="1" noChangeArrowheads="1" noTextEdit="1"/>
          </p:cNvSpPr>
          <p:nvPr>
            <p:ph type="sldImg"/>
          </p:nvPr>
        </p:nvSpPr>
        <p:spPr>
          <a:xfrm>
            <a:off x="1531938" y="887413"/>
            <a:ext cx="4249737" cy="3186112"/>
          </a:xfrm>
          <a:ln w="12700" cap="flat">
            <a:solidFill>
              <a:schemeClr val="tx1"/>
            </a:solidFill>
          </a:ln>
        </p:spPr>
      </p:sp>
      <p:sp>
        <p:nvSpPr>
          <p:cNvPr id="81923" name="Rectangle 3"/>
          <p:cNvSpPr>
            <a:spLocks noGrp="1" noChangeArrowheads="1"/>
          </p:cNvSpPr>
          <p:nvPr>
            <p:ph type="body" idx="1"/>
          </p:nvPr>
        </p:nvSpPr>
        <p:spPr>
          <a:xfrm>
            <a:off x="974725" y="4559300"/>
            <a:ext cx="5364163" cy="4321175"/>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7323" tIns="48663" rIns="97323" bIns="48663"/>
          <a:lstStyle/>
          <a:p>
            <a:endParaRPr lang="en-US" dirty="0">
              <a:latin typeface="Fira Sans Regular"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34DACC93-9BB9-F84E-8F65-B8DF179CCC30}" type="slidenum">
              <a:rPr lang="en-US" sz="1300">
                <a:solidFill>
                  <a:schemeClr val="tx1"/>
                </a:solidFill>
                <a:latin typeface="Fira Sans Regular" charset="0"/>
                <a:cs typeface="Fira Sans Regular" charset="0"/>
              </a:rPr>
              <a:pPr/>
              <a:t>43</a:t>
            </a:fld>
            <a:endParaRPr lang="en-US" sz="1300" dirty="0">
              <a:solidFill>
                <a:schemeClr val="tx1"/>
              </a:solidFill>
              <a:latin typeface="Fira Sans Regular" charset="0"/>
              <a:cs typeface="Fira Sans Regular"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8BC268A1-1918-9743-8694-1A241DD29978}" type="slidenum">
              <a:rPr lang="en-US" sz="1300">
                <a:solidFill>
                  <a:schemeClr val="tx1"/>
                </a:solidFill>
                <a:latin typeface="Fira Sans Regular" charset="0"/>
                <a:cs typeface="Fira Sans Regular" charset="0"/>
              </a:rPr>
              <a:pPr/>
              <a:t>44</a:t>
            </a:fld>
            <a:endParaRPr lang="en-US" sz="1300" dirty="0">
              <a:solidFill>
                <a:schemeClr val="tx1"/>
              </a:solidFill>
              <a:latin typeface="Fira Sans Regular" charset="0"/>
              <a:cs typeface="Fira Sans Regular"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err="1" smtClean="0">
                <a:latin typeface="Fira Sans Regular" charset="0"/>
              </a:rPr>
              <a:t>Vxworks</a:t>
            </a:r>
            <a:r>
              <a:rPr lang="en-US" dirty="0" smtClean="0">
                <a:latin typeface="Fira Sans Regular" charset="0"/>
              </a:rPr>
              <a:t> had PCP disabled by default!</a:t>
            </a:r>
          </a:p>
          <a:p>
            <a:endParaRPr lang="en-US" dirty="0">
              <a:latin typeface="Fira Sans Regular"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C203DF4D-3489-E649-8441-49654BD68B46}" type="slidenum">
              <a:rPr lang="en-US" sz="1300">
                <a:solidFill>
                  <a:schemeClr val="tx1"/>
                </a:solidFill>
                <a:latin typeface="Fira Sans Regular" charset="0"/>
                <a:cs typeface="Fira Sans Regular" charset="0"/>
              </a:rPr>
              <a:pPr/>
              <a:t>45</a:t>
            </a:fld>
            <a:endParaRPr lang="en-US" sz="1300" dirty="0">
              <a:solidFill>
                <a:schemeClr val="tx1"/>
              </a:solidFill>
              <a:latin typeface="Fira Sans Regular" charset="0"/>
              <a:cs typeface="Fira Sans Regular" charset="0"/>
            </a:endParaRPr>
          </a:p>
        </p:txBody>
      </p:sp>
      <p:sp>
        <p:nvSpPr>
          <p:cNvPr id="373762" name="Rectangle 2"/>
          <p:cNvSpPr>
            <a:spLocks noChangeArrowheads="1"/>
          </p:cNvSpPr>
          <p:nvPr/>
        </p:nvSpPr>
        <p:spPr bwMode="auto">
          <a:xfrm>
            <a:off x="4160838" y="4763"/>
            <a:ext cx="3187700"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dirty="0"/>
          </a:p>
        </p:txBody>
      </p:sp>
      <p:sp>
        <p:nvSpPr>
          <p:cNvPr id="373763" name="Rectangle 3"/>
          <p:cNvSpPr>
            <a:spLocks noChangeArrowheads="1"/>
          </p:cNvSpPr>
          <p:nvPr/>
        </p:nvSpPr>
        <p:spPr bwMode="auto">
          <a:xfrm>
            <a:off x="4160838" y="9144000"/>
            <a:ext cx="3187700"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defRPr/>
            </a:pPr>
            <a:r>
              <a:rPr lang="en-US" sz="1100" i="1" dirty="0"/>
              <a:t>9</a:t>
            </a:r>
          </a:p>
        </p:txBody>
      </p:sp>
      <p:sp>
        <p:nvSpPr>
          <p:cNvPr id="373764" name="Rectangle 4"/>
          <p:cNvSpPr>
            <a:spLocks noChangeArrowheads="1"/>
          </p:cNvSpPr>
          <p:nvPr/>
        </p:nvSpPr>
        <p:spPr bwMode="auto">
          <a:xfrm>
            <a:off x="-33338" y="9144000"/>
            <a:ext cx="3186113"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dirty="0"/>
          </a:p>
        </p:txBody>
      </p:sp>
      <p:sp>
        <p:nvSpPr>
          <p:cNvPr id="373765" name="Rectangle 5"/>
          <p:cNvSpPr>
            <a:spLocks noChangeArrowheads="1"/>
          </p:cNvSpPr>
          <p:nvPr/>
        </p:nvSpPr>
        <p:spPr bwMode="auto">
          <a:xfrm>
            <a:off x="-33338" y="4763"/>
            <a:ext cx="3186113"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dirty="0"/>
          </a:p>
        </p:txBody>
      </p:sp>
      <p:sp>
        <p:nvSpPr>
          <p:cNvPr id="90118" name="Rectangle 6"/>
          <p:cNvSpPr>
            <a:spLocks noGrp="1" noChangeArrowheads="1"/>
          </p:cNvSpPr>
          <p:nvPr>
            <p:ph type="body" idx="1"/>
          </p:nvPr>
        </p:nvSpPr>
        <p:spPr>
          <a:xfrm>
            <a:off x="974725" y="4557713"/>
            <a:ext cx="5364163" cy="43227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7316" tIns="48659" rIns="97316" bIns="48659"/>
          <a:lstStyle/>
          <a:p>
            <a:r>
              <a:rPr lang="en-US" dirty="0">
                <a:latin typeface="Fira Sans Regular" charset="0"/>
              </a:rPr>
              <a:t>Note:</a:t>
            </a:r>
          </a:p>
          <a:p>
            <a:r>
              <a:rPr lang="en-US" dirty="0">
                <a:latin typeface="Fira Sans Regular" charset="0"/>
              </a:rPr>
              <a:t>For a task to meet its deadline, it must accommodate </a:t>
            </a:r>
          </a:p>
          <a:p>
            <a:r>
              <a:rPr lang="en-US" dirty="0">
                <a:latin typeface="Fira Sans Regular" charset="0"/>
              </a:rPr>
              <a:t>Preemption from higher-priority tasks, </a:t>
            </a:r>
          </a:p>
          <a:p>
            <a:r>
              <a:rPr lang="en-US" dirty="0">
                <a:latin typeface="Fira Sans Regular" charset="0"/>
              </a:rPr>
              <a:t>Its own execution time, and</a:t>
            </a:r>
          </a:p>
          <a:p>
            <a:r>
              <a:rPr lang="en-US" dirty="0">
                <a:latin typeface="Fira Sans Regular" charset="0"/>
              </a:rPr>
              <a:t>Delays caused by lower-priority tasks (known as priority inversion or blocking).</a:t>
            </a:r>
          </a:p>
          <a:p>
            <a:r>
              <a:rPr lang="en-US" dirty="0">
                <a:latin typeface="Fira Sans Regular" charset="0"/>
              </a:rPr>
              <a:t>Remember that higher-priority tasks, from a rate monotonic perspective, are those with higher rates (or shorter periods). These can occur more than once in a task</a:t>
            </a:r>
            <a:r>
              <a:rPr lang="ja-JP" altLang="en-US" dirty="0">
                <a:latin typeface="Fira Sans Regular" charset="0"/>
              </a:rPr>
              <a:t>’</a:t>
            </a:r>
            <a:r>
              <a:rPr lang="en-US" altLang="ja-JP" dirty="0">
                <a:latin typeface="Fira Sans Regular" charset="0"/>
              </a:rPr>
              <a:t>s period. A task</a:t>
            </a:r>
            <a:r>
              <a:rPr lang="ja-JP" altLang="en-US" dirty="0">
                <a:latin typeface="Fira Sans Regular" charset="0"/>
              </a:rPr>
              <a:t>’</a:t>
            </a:r>
            <a:r>
              <a:rPr lang="en-US" altLang="ja-JP" dirty="0">
                <a:latin typeface="Fira Sans Regular" charset="0"/>
              </a:rPr>
              <a:t>s execution occurs once during its period. And blocking can occur at most once during the task</a:t>
            </a:r>
            <a:r>
              <a:rPr lang="ja-JP" altLang="en-US" dirty="0">
                <a:latin typeface="Fira Sans Regular" charset="0"/>
              </a:rPr>
              <a:t>’</a:t>
            </a:r>
            <a:r>
              <a:rPr lang="en-US" altLang="ja-JP" dirty="0">
                <a:latin typeface="Fira Sans Regular" charset="0"/>
              </a:rPr>
              <a:t>s period; blocking comes from lower-priority tasks, those that have slower rates (or longer periods).</a:t>
            </a:r>
          </a:p>
          <a:p>
            <a:r>
              <a:rPr lang="en-US" dirty="0">
                <a:latin typeface="Fira Sans Regular" charset="0"/>
              </a:rPr>
              <a:t>Preemption and execution are unavoidable. If these exceed capacity, one is faced with a classical throughput problem and the only remedy is to reduce the workload (which means changing the system requirements) or to increase the capacity by using a faster computer. Experience has shown that priority inversion (blocking), delay from lower-priority tasks, is a major source of missed deadlines. So we focus on identifying sources of priority inversion and try to reduce their blocking effects to enhance </a:t>
            </a:r>
            <a:r>
              <a:rPr lang="en-US" dirty="0" err="1">
                <a:latin typeface="Fira Sans Regular" charset="0"/>
              </a:rPr>
              <a:t>schedulability</a:t>
            </a:r>
            <a:r>
              <a:rPr lang="en-US" dirty="0">
                <a:latin typeface="Fira Sans Regular" charset="0"/>
              </a:rPr>
              <a:t>.</a:t>
            </a:r>
          </a:p>
        </p:txBody>
      </p:sp>
      <p:sp>
        <p:nvSpPr>
          <p:cNvPr id="90119" name="Rectangle 7"/>
          <p:cNvSpPr>
            <a:spLocks noGrp="1" noRot="1" noChangeAspect="1" noChangeArrowheads="1" noTextEdit="1"/>
          </p:cNvSpPr>
          <p:nvPr>
            <p:ph type="sldImg"/>
          </p:nvPr>
        </p:nvSpPr>
        <p:spPr>
          <a:xfrm>
            <a:off x="1533525" y="887413"/>
            <a:ext cx="4249738" cy="3186112"/>
          </a:xfrm>
          <a:ln w="12700"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5720F516-0762-DD4C-B02C-D5F39D58BD06}" type="slidenum">
              <a:rPr lang="en-US" sz="1300">
                <a:solidFill>
                  <a:schemeClr val="tx1"/>
                </a:solidFill>
                <a:latin typeface="Fira Sans Regular" charset="0"/>
                <a:cs typeface="Fira Sans Regular" charset="0"/>
              </a:rPr>
              <a:pPr/>
              <a:t>46</a:t>
            </a:fld>
            <a:endParaRPr lang="en-US" sz="1300" dirty="0">
              <a:solidFill>
                <a:schemeClr val="tx1"/>
              </a:solidFill>
              <a:latin typeface="Fira Sans Regular" charset="0"/>
              <a:cs typeface="Fira Sans Regular"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6FA33258-75EF-5544-9361-060C5C0B9A42}" type="slidenum">
              <a:rPr lang="en-US" sz="1300">
                <a:solidFill>
                  <a:schemeClr val="tx1"/>
                </a:solidFill>
                <a:latin typeface="Fira Sans Regular" charset="0"/>
                <a:cs typeface="Fira Sans Regular" charset="0"/>
              </a:rPr>
              <a:pPr/>
              <a:t>47</a:t>
            </a:fld>
            <a:endParaRPr lang="en-US" sz="1300" dirty="0">
              <a:solidFill>
                <a:schemeClr val="tx1"/>
              </a:solidFill>
              <a:latin typeface="Fira Sans Regular" charset="0"/>
              <a:cs typeface="Fira Sans Regular"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360146E8-5EBB-304A-8FDF-740E2BFCAF69}" type="slidenum">
              <a:rPr lang="en-US" sz="1300">
                <a:solidFill>
                  <a:schemeClr val="tx1"/>
                </a:solidFill>
                <a:latin typeface="Fira Sans Regular" charset="0"/>
                <a:cs typeface="Fira Sans Regular" charset="0"/>
              </a:rPr>
              <a:pPr/>
              <a:t>48</a:t>
            </a:fld>
            <a:endParaRPr lang="en-US" sz="1300" dirty="0">
              <a:solidFill>
                <a:schemeClr val="tx1"/>
              </a:solidFill>
              <a:latin typeface="Fira Sans Regular" charset="0"/>
              <a:cs typeface="Fira Sans Regular"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315EE57F-224B-5344-B209-1947333786A0}" type="slidenum">
              <a:rPr lang="en-US" sz="1300">
                <a:solidFill>
                  <a:schemeClr val="tx1"/>
                </a:solidFill>
                <a:latin typeface="Fira Sans Regular" charset="0"/>
                <a:cs typeface="Fira Sans Regular" charset="0"/>
              </a:rPr>
              <a:pPr/>
              <a:t>49</a:t>
            </a:fld>
            <a:endParaRPr lang="en-US" sz="1300" dirty="0">
              <a:solidFill>
                <a:schemeClr val="tx1"/>
              </a:solidFill>
              <a:latin typeface="Fira Sans Regular" charset="0"/>
              <a:cs typeface="Fira Sans Regular"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500" dirty="0">
                <a:solidFill>
                  <a:srgbClr val="000000"/>
                </a:solidFill>
                <a:latin typeface="Fira Sans Regular" charset="0"/>
              </a:rPr>
              <a:t>think of paging, multi-tasking and preemption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synchronization without requiring disabling of interrupts</a:t>
            </a:r>
          </a:p>
          <a:p>
            <a:r>
              <a:rPr lang="en-US" dirty="0" smtClean="0"/>
              <a:t>http://</a:t>
            </a:r>
            <a:r>
              <a:rPr lang="en-US" dirty="0" err="1" smtClean="0"/>
              <a:t>infocenter.arm.com</a:t>
            </a:r>
            <a:r>
              <a:rPr lang="en-US" dirty="0" smtClean="0"/>
              <a:t>/help/</a:t>
            </a:r>
            <a:r>
              <a:rPr lang="en-US" dirty="0" err="1" smtClean="0"/>
              <a:t>index.jsp?topic</a:t>
            </a:r>
            <a:r>
              <a:rPr lang="en-US" dirty="0" smtClean="0"/>
              <a:t>=/com.arm.doc.dht0008a/</a:t>
            </a:r>
            <a:r>
              <a:rPr lang="en-US" dirty="0" err="1" smtClean="0"/>
              <a:t>CJHBGBBJ.html</a:t>
            </a:r>
            <a:endParaRPr lang="en-US" dirty="0" smtClean="0"/>
          </a:p>
        </p:txBody>
      </p:sp>
      <p:sp>
        <p:nvSpPr>
          <p:cNvPr id="4" name="Slide Number Placeholder 3"/>
          <p:cNvSpPr>
            <a:spLocks noGrp="1"/>
          </p:cNvSpPr>
          <p:nvPr>
            <p:ph type="sldNum" sz="quarter" idx="10"/>
          </p:nvPr>
        </p:nvSpPr>
        <p:spPr/>
        <p:txBody>
          <a:bodyPr/>
          <a:lstStyle/>
          <a:p>
            <a:fld id="{BC2CD6EC-C0D4-46F8-B0D1-9A2D7EFD5169}" type="slidenum">
              <a:rPr lang="en-US" smtClean="0"/>
              <a:pPr/>
              <a:t>13</a:t>
            </a:fld>
            <a:endParaRPr lang="en-US"/>
          </a:p>
        </p:txBody>
      </p:sp>
    </p:spTree>
    <p:extLst>
      <p:ext uri="{BB962C8B-B14F-4D97-AF65-F5344CB8AC3E}">
        <p14:creationId xmlns:p14="http://schemas.microsoft.com/office/powerpoint/2010/main" val="35024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C20B3E34-4E6C-E345-B5C8-6402A3A2E3D1}" type="slidenum">
              <a:rPr lang="en-US" sz="1300">
                <a:solidFill>
                  <a:schemeClr val="tx1"/>
                </a:solidFill>
                <a:latin typeface="Fira Sans Regular" charset="0"/>
                <a:cs typeface="Fira Sans Regular" charset="0"/>
              </a:rPr>
              <a:pPr/>
              <a:t>50</a:t>
            </a:fld>
            <a:endParaRPr lang="en-US" sz="1300" dirty="0">
              <a:solidFill>
                <a:schemeClr val="tx1"/>
              </a:solidFill>
              <a:latin typeface="Fira Sans Regular" charset="0"/>
              <a:cs typeface="Fira Sans Regular"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9300240B-8F65-C542-B80F-B483C5F0CACB}" type="slidenum">
              <a:rPr lang="en-US" sz="1300">
                <a:solidFill>
                  <a:schemeClr val="tx1"/>
                </a:solidFill>
                <a:latin typeface="Fira Sans Regular" charset="0"/>
                <a:cs typeface="Fira Sans Regular" charset="0"/>
              </a:rPr>
              <a:pPr/>
              <a:t>51</a:t>
            </a:fld>
            <a:endParaRPr lang="en-US" sz="1300" dirty="0">
              <a:solidFill>
                <a:schemeClr val="tx1"/>
              </a:solidFill>
              <a:latin typeface="Fira Sans Regular" charset="0"/>
              <a:cs typeface="Fira Sans Regular"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FA2ADD44-A20A-8543-818A-3B67EA467E0D}" type="slidenum">
              <a:rPr lang="en-US" sz="1300">
                <a:solidFill>
                  <a:schemeClr val="tx1"/>
                </a:solidFill>
                <a:latin typeface="Fira Sans Regular" charset="0"/>
                <a:cs typeface="Fira Sans Regular" charset="0"/>
              </a:rPr>
              <a:pPr/>
              <a:t>52</a:t>
            </a:fld>
            <a:endParaRPr lang="en-US" sz="1300" dirty="0">
              <a:solidFill>
                <a:schemeClr val="tx1"/>
              </a:solidFill>
              <a:latin typeface="Fira Sans Regular" charset="0"/>
              <a:cs typeface="Fira Sans Regular"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27177521-69B9-0644-86BA-681C4E387C4B}" type="slidenum">
              <a:rPr lang="en-US" sz="1300">
                <a:solidFill>
                  <a:schemeClr val="tx1"/>
                </a:solidFill>
                <a:latin typeface="Fira Sans Regular" charset="0"/>
                <a:cs typeface="Fira Sans Regular" charset="0"/>
              </a:rPr>
              <a:pPr/>
              <a:t>53</a:t>
            </a:fld>
            <a:endParaRPr lang="en-US" sz="1300" dirty="0">
              <a:solidFill>
                <a:schemeClr val="tx1"/>
              </a:solidFill>
              <a:latin typeface="Fira Sans Regular" charset="0"/>
              <a:cs typeface="Fira Sans Regular"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5CFE9D11-E6C8-3744-BC5F-0C53819B7AB5}" type="slidenum">
              <a:rPr lang="en-US" sz="1300">
                <a:solidFill>
                  <a:schemeClr val="tx1"/>
                </a:solidFill>
                <a:latin typeface="Fira Sans Regular" charset="0"/>
                <a:cs typeface="Fira Sans Regular" charset="0"/>
              </a:rPr>
              <a:pPr/>
              <a:t>54</a:t>
            </a:fld>
            <a:endParaRPr lang="en-US" sz="1300" dirty="0">
              <a:solidFill>
                <a:schemeClr val="tx1"/>
              </a:solidFill>
              <a:latin typeface="Fira Sans Regular" charset="0"/>
              <a:cs typeface="Fira Sans Regular"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7C7B76C5-5561-3B48-98D0-589234669487}" type="slidenum">
              <a:rPr lang="en-US" sz="1300">
                <a:solidFill>
                  <a:schemeClr val="tx1"/>
                </a:solidFill>
                <a:latin typeface="Fira Sans Regular" charset="0"/>
                <a:cs typeface="Fira Sans Regular" charset="0"/>
              </a:rPr>
              <a:pPr/>
              <a:t>55</a:t>
            </a:fld>
            <a:endParaRPr lang="en-US" sz="1300" dirty="0">
              <a:solidFill>
                <a:schemeClr val="tx1"/>
              </a:solidFill>
              <a:latin typeface="Fira Sans Regular" charset="0"/>
              <a:cs typeface="Fira Sans Regular"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Fira Sans Regular"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459C6F62-3742-9443-B7F8-57B313751C98}" type="slidenum">
              <a:rPr lang="en-US" sz="1300">
                <a:solidFill>
                  <a:schemeClr val="tx1"/>
                </a:solidFill>
                <a:latin typeface="Fira Sans Regular" charset="0"/>
                <a:cs typeface="Fira Sans Regular" charset="0"/>
              </a:rPr>
              <a:pPr/>
              <a:t>61</a:t>
            </a:fld>
            <a:endParaRPr lang="en-US" sz="1300" dirty="0">
              <a:solidFill>
                <a:schemeClr val="tx1"/>
              </a:solidFill>
              <a:latin typeface="Fira Sans Regular" charset="0"/>
              <a:cs typeface="Fira Sans Regular" charset="0"/>
            </a:endParaRPr>
          </a:p>
        </p:txBody>
      </p:sp>
      <p:sp>
        <p:nvSpPr>
          <p:cNvPr id="292866" name="Rectangle 2"/>
          <p:cNvSpPr>
            <a:spLocks noChangeArrowheads="1"/>
          </p:cNvSpPr>
          <p:nvPr/>
        </p:nvSpPr>
        <p:spPr bwMode="auto">
          <a:xfrm>
            <a:off x="4160838" y="4763"/>
            <a:ext cx="3187700"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dirty="0"/>
          </a:p>
        </p:txBody>
      </p:sp>
      <p:sp>
        <p:nvSpPr>
          <p:cNvPr id="292867" name="Rectangle 3"/>
          <p:cNvSpPr>
            <a:spLocks noChangeArrowheads="1"/>
          </p:cNvSpPr>
          <p:nvPr/>
        </p:nvSpPr>
        <p:spPr bwMode="auto">
          <a:xfrm>
            <a:off x="4160838" y="9144000"/>
            <a:ext cx="3187700"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20134" tIns="0" rIns="20134" bIns="0" anchor="b"/>
          <a:lstStyle/>
          <a:p>
            <a:pPr algn="r">
              <a:defRPr/>
            </a:pPr>
            <a:r>
              <a:rPr lang="en-US" sz="1100" i="1" dirty="0"/>
              <a:t>24</a:t>
            </a:r>
          </a:p>
        </p:txBody>
      </p:sp>
      <p:sp>
        <p:nvSpPr>
          <p:cNvPr id="292868" name="Rectangle 4"/>
          <p:cNvSpPr>
            <a:spLocks noChangeArrowheads="1"/>
          </p:cNvSpPr>
          <p:nvPr/>
        </p:nvSpPr>
        <p:spPr bwMode="auto">
          <a:xfrm>
            <a:off x="-33338" y="9144000"/>
            <a:ext cx="3186113"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dirty="0"/>
          </a:p>
        </p:txBody>
      </p:sp>
      <p:sp>
        <p:nvSpPr>
          <p:cNvPr id="292869" name="Rectangle 5"/>
          <p:cNvSpPr>
            <a:spLocks noChangeArrowheads="1"/>
          </p:cNvSpPr>
          <p:nvPr/>
        </p:nvSpPr>
        <p:spPr bwMode="auto">
          <a:xfrm>
            <a:off x="-33338" y="4763"/>
            <a:ext cx="3186113" cy="45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dirty="0"/>
          </a:p>
        </p:txBody>
      </p:sp>
      <p:sp>
        <p:nvSpPr>
          <p:cNvPr id="120838" name="Rectangle 6"/>
          <p:cNvSpPr>
            <a:spLocks noGrp="1" noChangeArrowheads="1"/>
          </p:cNvSpPr>
          <p:nvPr>
            <p:ph type="body" idx="1"/>
          </p:nvPr>
        </p:nvSpPr>
        <p:spPr>
          <a:xfrm>
            <a:off x="974725" y="4557713"/>
            <a:ext cx="5364163" cy="43227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7316" tIns="48659" rIns="97316" bIns="48659"/>
          <a:lstStyle/>
          <a:p>
            <a:r>
              <a:rPr lang="en-US" dirty="0">
                <a:latin typeface="Fira Sans Regular" charset="0"/>
              </a:rPr>
              <a:t>Use of rate monotonic theory provides the ability to predict timeliness and guarantee that deadlines will always be met. But more importantly, it provides insight into the hardware and software design that affect system timing performance and helps to identify possible bottlenecks and errors that degrade </a:t>
            </a:r>
            <a:r>
              <a:rPr lang="en-US" dirty="0" err="1">
                <a:latin typeface="Fira Sans Regular" charset="0"/>
              </a:rPr>
              <a:t>schedulability</a:t>
            </a:r>
            <a:r>
              <a:rPr lang="en-US" dirty="0">
                <a:latin typeface="Fira Sans Regular" charset="0"/>
              </a:rPr>
              <a:t>, i.e. the ability to meet deadlines.</a:t>
            </a:r>
          </a:p>
          <a:p>
            <a:r>
              <a:rPr lang="en-US" dirty="0">
                <a:latin typeface="Fira Sans Regular" charset="0"/>
              </a:rPr>
              <a:t>Performing the analysis provides predictability of system performance during system design and allows the separation of timing and functional concerns. In essence, RMA provides an engineering approach to designing real-time systems, in the way that physics provides predictability in building bridges.</a:t>
            </a:r>
          </a:p>
        </p:txBody>
      </p:sp>
      <p:sp>
        <p:nvSpPr>
          <p:cNvPr id="120839" name="Rectangle 7"/>
          <p:cNvSpPr>
            <a:spLocks noGrp="1" noRot="1" noChangeAspect="1" noChangeArrowheads="1" noTextEdit="1"/>
          </p:cNvSpPr>
          <p:nvPr>
            <p:ph type="sldImg"/>
          </p:nvPr>
        </p:nvSpPr>
        <p:spPr>
          <a:xfrm>
            <a:off x="1533525" y="887413"/>
            <a:ext cx="4249738" cy="3186112"/>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infocenter.arm.com</a:t>
            </a:r>
            <a:r>
              <a:rPr lang="en-US" dirty="0" smtClean="0"/>
              <a:t>/help/</a:t>
            </a:r>
            <a:r>
              <a:rPr lang="en-US" dirty="0" err="1" smtClean="0"/>
              <a:t>index.jsp?topic</a:t>
            </a:r>
            <a:r>
              <a:rPr lang="en-US" dirty="0" smtClean="0"/>
              <a:t>=/com.arm.doc.dht0008a/</a:t>
            </a:r>
            <a:r>
              <a:rPr lang="en-US" dirty="0" err="1" smtClean="0"/>
              <a:t>CJHBGBBJ.html</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www.doulos.com</a:t>
            </a:r>
            <a:r>
              <a:rPr lang="en-US" dirty="0" smtClean="0"/>
              <a:t>/knowhow/arm/</a:t>
            </a:r>
            <a:r>
              <a:rPr lang="en-US" dirty="0" err="1" smtClean="0"/>
              <a:t>Hints_and_Tips</a:t>
            </a:r>
            <a:r>
              <a:rPr lang="en-US" dirty="0" smtClean="0"/>
              <a:t>/</a:t>
            </a:r>
            <a:r>
              <a:rPr lang="en-US" dirty="0" err="1" smtClean="0"/>
              <a:t>Implementing_Semaphores</a:t>
            </a:r>
            <a:r>
              <a:rPr lang="en-US" dirty="0" smtClean="0"/>
              <a:t>/ says “</a:t>
            </a:r>
            <a:r>
              <a:rPr lang="en-US" sz="1200" b="0" i="0" kern="1200" dirty="0" smtClean="0">
                <a:solidFill>
                  <a:schemeClr val="tx1"/>
                </a:solidFill>
                <a:effectLst/>
                <a:latin typeface="+mn-lt"/>
                <a:ea typeface="+mn-ea"/>
                <a:cs typeface="+mn-cs"/>
              </a:rPr>
              <a:t>In some systems, especially complex </a:t>
            </a:r>
            <a:r>
              <a:rPr lang="en-US" sz="1200" b="0" i="0" kern="1200" dirty="0" err="1" smtClean="0">
                <a:solidFill>
                  <a:schemeClr val="tx1"/>
                </a:solidFill>
                <a:effectLst/>
                <a:latin typeface="+mn-lt"/>
                <a:ea typeface="+mn-ea"/>
                <a:cs typeface="+mn-cs"/>
              </a:rPr>
              <a:t>SoCs</a:t>
            </a:r>
            <a:r>
              <a:rPr lang="en-US" sz="1200" b="0" i="0" kern="1200" dirty="0" smtClean="0">
                <a:solidFill>
                  <a:schemeClr val="tx1"/>
                </a:solidFill>
                <a:effectLst/>
                <a:latin typeface="+mn-lt"/>
                <a:ea typeface="+mn-ea"/>
                <a:cs typeface="+mn-cs"/>
              </a:rPr>
              <a:t> with fast application processors, SWP can create a critical performance bottleneck. In these systems memory latency is long compared to core cycle time. That means that while SWP executes, interrupts cannot be served for perhaps many cycles. It also means that while SWP blocks the system bus, no other master can carry out </a:t>
            </a:r>
            <a:r>
              <a:rPr lang="en-US" sz="1200" b="0" i="1" kern="1200" dirty="0" smtClean="0">
                <a:solidFill>
                  <a:schemeClr val="tx1"/>
                </a:solidFill>
                <a:effectLst/>
                <a:latin typeface="+mn-lt"/>
                <a:ea typeface="+mn-ea"/>
                <a:cs typeface="+mn-cs"/>
              </a:rPr>
              <a:t>any</a:t>
            </a:r>
            <a:r>
              <a:rPr lang="en-US" sz="1200" b="0" i="0" kern="1200" dirty="0" smtClean="0">
                <a:solidFill>
                  <a:schemeClr val="tx1"/>
                </a:solidFill>
                <a:effectLst/>
                <a:latin typeface="+mn-lt"/>
                <a:ea typeface="+mn-ea"/>
                <a:cs typeface="+mn-cs"/>
              </a:rPr>
              <a:t> access, even if it is completely unrelated.”</a:t>
            </a:r>
          </a:p>
          <a:p>
            <a:endParaRPr lang="en-US" dirty="0"/>
          </a:p>
        </p:txBody>
      </p:sp>
      <p:sp>
        <p:nvSpPr>
          <p:cNvPr id="4" name="Slide Number Placeholder 3"/>
          <p:cNvSpPr>
            <a:spLocks noGrp="1"/>
          </p:cNvSpPr>
          <p:nvPr>
            <p:ph type="sldNum" sz="quarter" idx="10"/>
          </p:nvPr>
        </p:nvSpPr>
        <p:spPr/>
        <p:txBody>
          <a:bodyPr/>
          <a:lstStyle/>
          <a:p>
            <a:fld id="{BC2CD6EC-C0D4-46F8-B0D1-9A2D7EFD5169}" type="slidenum">
              <a:rPr lang="en-US" smtClean="0"/>
              <a:pPr/>
              <a:t>14</a:t>
            </a:fld>
            <a:endParaRPr lang="en-US"/>
          </a:p>
        </p:txBody>
      </p:sp>
    </p:spTree>
    <p:extLst>
      <p:ext uri="{BB962C8B-B14F-4D97-AF65-F5344CB8AC3E}">
        <p14:creationId xmlns:p14="http://schemas.microsoft.com/office/powerpoint/2010/main" val="370052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infocenter.arm.com</a:t>
            </a:r>
            <a:r>
              <a:rPr lang="en-US" dirty="0" smtClean="0"/>
              <a:t>/help/</a:t>
            </a:r>
            <a:r>
              <a:rPr lang="en-US" dirty="0" err="1" smtClean="0"/>
              <a:t>index.jsp?topic</a:t>
            </a:r>
            <a:r>
              <a:rPr lang="en-US" dirty="0" smtClean="0"/>
              <a:t>=/com.arm.doc.dht0008a/</a:t>
            </a:r>
            <a:r>
              <a:rPr lang="en-US" dirty="0" err="1" smtClean="0"/>
              <a:t>CJHBGBBJ.html</a:t>
            </a:r>
            <a:endParaRPr lang="en-US" dirty="0" smtClean="0"/>
          </a:p>
          <a:p>
            <a:r>
              <a:rPr lang="en-US" dirty="0" smtClean="0"/>
              <a:t>https://</a:t>
            </a:r>
            <a:r>
              <a:rPr lang="en-US" dirty="0" err="1" smtClean="0"/>
              <a:t>www.doulos.com</a:t>
            </a:r>
            <a:r>
              <a:rPr lang="en-US" dirty="0" smtClean="0"/>
              <a:t>/knowhow/arm/</a:t>
            </a:r>
            <a:r>
              <a:rPr lang="en-US" dirty="0" err="1" smtClean="0"/>
              <a:t>Hints_and_Tips</a:t>
            </a:r>
            <a:r>
              <a:rPr lang="en-US" dirty="0" smtClean="0"/>
              <a:t>/</a:t>
            </a:r>
            <a:r>
              <a:rPr lang="en-US" dirty="0" err="1" smtClean="0"/>
              <a:t>Implementing_Semaphores</a:t>
            </a:r>
            <a:r>
              <a:rPr lang="en-US" dirty="0" smtClean="0"/>
              <a:t>/</a:t>
            </a:r>
          </a:p>
          <a:p>
            <a:r>
              <a:rPr lang="en-US" dirty="0" smtClean="0"/>
              <a:t>“</a:t>
            </a:r>
            <a:r>
              <a:rPr lang="en-US" sz="1200" b="0" i="0" kern="1200" dirty="0" smtClean="0">
                <a:solidFill>
                  <a:schemeClr val="tx1"/>
                </a:solidFill>
                <a:effectLst/>
                <a:latin typeface="+mn-lt"/>
                <a:ea typeface="+mn-ea"/>
                <a:cs typeface="+mn-cs"/>
              </a:rPr>
              <a:t>Exclusive load (LDREX) reads data from memory, tagging the memory address at the same time. Exclusive store (STREX) stores data to memory, but only if the tag is still valid. Otherwise memory will not be modified. Every memory access to the same address between LDREX and STREX will invalidate the tag. With this mechanism, bus masters won't be locked out from memory access altogether, but only if they access the same location. Since there can be any instruction sequence (preferably a short one) between the LDREX and the STREX, any type of semaphore could be implemented with this instruction pair”</a:t>
            </a:r>
            <a:endParaRPr lang="en-US" dirty="0" smtClean="0"/>
          </a:p>
          <a:p>
            <a:endParaRPr lang="en-US" dirty="0"/>
          </a:p>
        </p:txBody>
      </p:sp>
      <p:sp>
        <p:nvSpPr>
          <p:cNvPr id="4" name="Slide Number Placeholder 3"/>
          <p:cNvSpPr>
            <a:spLocks noGrp="1"/>
          </p:cNvSpPr>
          <p:nvPr>
            <p:ph type="sldNum" sz="quarter" idx="10"/>
          </p:nvPr>
        </p:nvSpPr>
        <p:spPr/>
        <p:txBody>
          <a:bodyPr/>
          <a:lstStyle/>
          <a:p>
            <a:fld id="{BC2CD6EC-C0D4-46F8-B0D1-9A2D7EFD5169}" type="slidenum">
              <a:rPr lang="en-US" smtClean="0"/>
              <a:pPr/>
              <a:t>15</a:t>
            </a:fld>
            <a:endParaRPr lang="en-US"/>
          </a:p>
        </p:txBody>
      </p:sp>
    </p:spTree>
    <p:extLst>
      <p:ext uri="{BB962C8B-B14F-4D97-AF65-F5344CB8AC3E}">
        <p14:creationId xmlns:p14="http://schemas.microsoft.com/office/powerpoint/2010/main" val="4211769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http://infocenter.arm.com/help/index.jsp?topic=/com.arm.doc.dht0008a/CJHBGBBJ.html</a:t>
            </a:r>
          </a:p>
          <a:p>
            <a:r>
              <a:rPr lang="en-US" dirty="0" smtClean="0"/>
              <a:t>https://www.doulos.com/knowhow/arm/Hints_and_Tips/Implementing_Semaphores/ says “</a:t>
            </a:r>
            <a:r>
              <a:rPr lang="en-US" sz="1300" dirty="0"/>
              <a:t>In some systems, especially complex </a:t>
            </a:r>
            <a:r>
              <a:rPr lang="en-US" sz="1300" dirty="0" err="1"/>
              <a:t>SoCs</a:t>
            </a:r>
            <a:r>
              <a:rPr lang="en-US" sz="1300" dirty="0"/>
              <a:t> with fast application processors, SWP can create a critical performance bottleneck. In these systems memory latency is long compared to core cycle time. That means that while SWP executes, interrupts cannot be served for perhaps many cycles. It also means that while SWP blocks the system bus, no other master can carry out </a:t>
            </a:r>
            <a:r>
              <a:rPr lang="en-US" sz="1300" i="1" dirty="0"/>
              <a:t>any</a:t>
            </a:r>
            <a:r>
              <a:rPr lang="en-US" sz="1300" dirty="0"/>
              <a:t> access, even if it is completely unrelated.”</a:t>
            </a:r>
          </a:p>
          <a:p>
            <a:endParaRPr lang="en-US" dirty="0"/>
          </a:p>
        </p:txBody>
      </p:sp>
      <p:sp>
        <p:nvSpPr>
          <p:cNvPr id="4" name="Slide Number Placeholder 3"/>
          <p:cNvSpPr>
            <a:spLocks noGrp="1"/>
          </p:cNvSpPr>
          <p:nvPr>
            <p:ph type="sldNum" sz="quarter" idx="10"/>
          </p:nvPr>
        </p:nvSpPr>
        <p:spPr/>
        <p:txBody>
          <a:bodyPr/>
          <a:lstStyle/>
          <a:p>
            <a:fld id="{38EC22AA-105C-7E4F-9F38-8229521288D2}" type="slidenum">
              <a:rPr lang="en-US" smtClean="0"/>
              <a:t>16</a:t>
            </a:fld>
            <a:endParaRPr lang="en-US"/>
          </a:p>
        </p:txBody>
      </p:sp>
    </p:spTree>
    <p:extLst>
      <p:ext uri="{BB962C8B-B14F-4D97-AF65-F5344CB8AC3E}">
        <p14:creationId xmlns:p14="http://schemas.microsoft.com/office/powerpoint/2010/main" val="391990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http://infocenter.arm.com/help/index.jsp?topic=/com.arm.doc.dht0008a/CJAHGJEF.html</a:t>
            </a:r>
          </a:p>
          <a:p>
            <a:r>
              <a:rPr lang="en-US" dirty="0" smtClean="0"/>
              <a:t>DSB waits –</a:t>
            </a:r>
            <a:r>
              <a:rPr lang="en-US" baseline="0" dirty="0" smtClean="0"/>
              <a:t> data synchronization barrier – no instruction after can execute until this completes</a:t>
            </a:r>
            <a:endParaRPr lang="en-US" dirty="0"/>
          </a:p>
        </p:txBody>
      </p:sp>
      <p:sp>
        <p:nvSpPr>
          <p:cNvPr id="4" name="Slide Number Placeholder 3"/>
          <p:cNvSpPr>
            <a:spLocks noGrp="1"/>
          </p:cNvSpPr>
          <p:nvPr>
            <p:ph type="sldNum" sz="quarter" idx="10"/>
          </p:nvPr>
        </p:nvSpPr>
        <p:spPr/>
        <p:txBody>
          <a:bodyPr/>
          <a:lstStyle/>
          <a:p>
            <a:fld id="{38EC22AA-105C-7E4F-9F38-8229521288D2}" type="slidenum">
              <a:rPr lang="en-US" smtClean="0"/>
              <a:t>17</a:t>
            </a:fld>
            <a:endParaRPr lang="en-US"/>
          </a:p>
        </p:txBody>
      </p:sp>
    </p:spTree>
    <p:extLst>
      <p:ext uri="{BB962C8B-B14F-4D97-AF65-F5344CB8AC3E}">
        <p14:creationId xmlns:p14="http://schemas.microsoft.com/office/powerpoint/2010/main" val="308273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079" tIns="47540" rIns="95079" bIns="47540" anchor="b"/>
          <a:lstStyle>
            <a:lvl1pPr defTabSz="950913" eaLnBrk="0" hangingPunct="0">
              <a:defRPr sz="2000">
                <a:solidFill>
                  <a:schemeClr val="bg2"/>
                </a:solidFill>
                <a:latin typeface="Times New Roman" charset="0"/>
                <a:ea typeface="ＭＳ Ｐゴシック" charset="0"/>
                <a:cs typeface="ＭＳ Ｐゴシック" charset="0"/>
              </a:defRPr>
            </a:lvl1pPr>
            <a:lvl2pPr marL="742950" indent="-285750" defTabSz="950913" eaLnBrk="0" hangingPunct="0">
              <a:defRPr sz="2000">
                <a:solidFill>
                  <a:schemeClr val="bg2"/>
                </a:solidFill>
                <a:latin typeface="Times New Roman" charset="0"/>
                <a:ea typeface="ＭＳ Ｐゴシック" charset="0"/>
              </a:defRPr>
            </a:lvl2pPr>
            <a:lvl3pPr marL="1143000" indent="-228600" defTabSz="950913" eaLnBrk="0" hangingPunct="0">
              <a:defRPr sz="2000">
                <a:solidFill>
                  <a:schemeClr val="bg2"/>
                </a:solidFill>
                <a:latin typeface="Times New Roman" charset="0"/>
                <a:ea typeface="ＭＳ Ｐゴシック" charset="0"/>
              </a:defRPr>
            </a:lvl3pPr>
            <a:lvl4pPr marL="1600200" indent="-228600" defTabSz="950913" eaLnBrk="0" hangingPunct="0">
              <a:defRPr sz="2000">
                <a:solidFill>
                  <a:schemeClr val="bg2"/>
                </a:solidFill>
                <a:latin typeface="Times New Roman" charset="0"/>
                <a:ea typeface="ＭＳ Ｐゴシック" charset="0"/>
              </a:defRPr>
            </a:lvl4pPr>
            <a:lvl5pPr marL="2057400" indent="-228600" defTabSz="950913" eaLnBrk="0" hangingPunct="0">
              <a:defRPr sz="2000">
                <a:solidFill>
                  <a:schemeClr val="bg2"/>
                </a:solidFill>
                <a:latin typeface="Times New Roman" charset="0"/>
                <a:ea typeface="ＭＳ Ｐゴシック" charset="0"/>
              </a:defRPr>
            </a:lvl5pPr>
            <a:lvl6pPr marL="25146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50913"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r">
              <a:spcBef>
                <a:spcPct val="0"/>
              </a:spcBef>
              <a:buClrTx/>
              <a:buSzTx/>
              <a:buFontTx/>
              <a:buNone/>
            </a:pPr>
            <a:fld id="{AAE4B1A5-033E-8C48-8E81-78FE8EBA9448}" type="slidenum">
              <a:rPr lang="en-US" sz="1200">
                <a:solidFill>
                  <a:schemeClr val="tx1"/>
                </a:solidFill>
                <a:latin typeface="Fira Sans Regular" charset="0"/>
              </a:rPr>
              <a:pPr algn="r">
                <a:spcBef>
                  <a:spcPct val="0"/>
                </a:spcBef>
                <a:buClrTx/>
                <a:buSzTx/>
                <a:buFontTx/>
                <a:buNone/>
              </a:pPr>
              <a:t>18</a:t>
            </a:fld>
            <a:endParaRPr lang="en-US" sz="1200" dirty="0">
              <a:solidFill>
                <a:schemeClr val="tx1"/>
              </a:solidFill>
              <a:latin typeface="Fira Sans Regular" charset="0"/>
            </a:endParaRPr>
          </a:p>
        </p:txBody>
      </p:sp>
      <p:sp>
        <p:nvSpPr>
          <p:cNvPr id="14338" name="Rectangle 2"/>
          <p:cNvSpPr>
            <a:spLocks noGrp="1" noRot="1" noChangeAspect="1" noChangeArrowheads="1" noTextEdit="1"/>
          </p:cNvSpPr>
          <p:nvPr>
            <p:ph type="sldImg"/>
          </p:nvPr>
        </p:nvSpPr>
        <p:spPr>
          <a:solidFill>
            <a:srgbClr val="FFFFFF"/>
          </a:solidFill>
          <a:ln/>
        </p:spPr>
      </p:sp>
      <p:sp>
        <p:nvSpPr>
          <p:cNvPr id="14339" name="Rectangle 3"/>
          <p:cNvSpPr>
            <a:spLocks noGrp="1" noChangeArrowheads="1"/>
          </p:cNvSpPr>
          <p:nvPr>
            <p:ph type="body" idx="1"/>
          </p:nvPr>
        </p:nvSpPr>
        <p:spPr>
          <a:xfrm>
            <a:off x="731838" y="4560888"/>
            <a:ext cx="5851525" cy="4319587"/>
          </a:xfrm>
          <a:solidFill>
            <a:srgbClr val="FFFFFF"/>
          </a:solidFill>
          <a:ln>
            <a:solidFill>
              <a:srgbClr val="000000"/>
            </a:solidFill>
          </a:ln>
          <a:extLst>
            <a:ext uri="{FAA26D3D-D897-4be2-8F04-BA451C77F1D7}">
              <ma14:placeholderFlag xmlns:ma14="http://schemas.microsoft.com/office/mac/drawingml/2011/main" val="1"/>
            </a:ext>
          </a:extLst>
        </p:spPr>
        <p:txBody>
          <a:bodyPr lIns="95079" tIns="47540" rIns="95079" bIns="47540"/>
          <a:lstStyle/>
          <a:p>
            <a:endParaRPr lang="en-US" dirty="0">
              <a:latin typeface="Fira Sans Regular"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6494" y="469200"/>
            <a:ext cx="7772400" cy="1308232"/>
          </a:xfrm>
          <a:prstGeom prst="rect">
            <a:avLst/>
          </a:prstGeom>
        </p:spPr>
        <p:txBody>
          <a:bodyPr anchor="t"/>
          <a:lstStyle>
            <a:lvl1pPr>
              <a:defRPr b="0" i="0">
                <a:latin typeface="Fira Sans Regular"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6494" y="1941516"/>
            <a:ext cx="5009103" cy="1752600"/>
          </a:xfrm>
          <a:prstGeom prst="rect">
            <a:avLst/>
          </a:prstGeom>
        </p:spPr>
        <p:txBody>
          <a:bodyPr/>
          <a:lstStyle>
            <a:lvl1pPr marL="0" indent="0" algn="l">
              <a:buNone/>
              <a:defRPr sz="2800" b="0" i="0">
                <a:solidFill>
                  <a:schemeClr val="accent1"/>
                </a:solidFill>
                <a:latin typeface="Fira San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b="0" i="0">
                <a:latin typeface="Fira Sans Regular" charset="0"/>
              </a:defRPr>
            </a:lvl1pPr>
          </a:lstStyle>
          <a:p>
            <a:r>
              <a:rPr lang="en-US" dirty="0" smtClean="0"/>
              <a:t>Click to edit Master title style</a:t>
            </a:r>
            <a:endParaRPr lang="en-US" dirty="0"/>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b="0" i="0">
                <a:latin typeface="Fira Sans Regular" charset="0"/>
              </a:defRPr>
            </a:lvl1pPr>
            <a:lvl2pPr>
              <a:defRPr b="0" i="0">
                <a:latin typeface="Fira Sans Regular" charset="0"/>
              </a:defRPr>
            </a:lvl2pPr>
            <a:lvl3pPr>
              <a:defRPr b="0" i="0">
                <a:latin typeface="Fira Sans Regular" charset="0"/>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smtClean="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smtClean="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Third level</a:t>
            </a: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400" b="0" i="0">
                <a:solidFill>
                  <a:schemeClr val="accent2"/>
                </a:solidFill>
                <a:latin typeface="Fira Sans Regular" charset="0"/>
                <a:cs typeface="Fira San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itle 1"/>
          <p:cNvSpPr>
            <a:spLocks noGrp="1"/>
          </p:cNvSpPr>
          <p:nvPr>
            <p:ph type="title"/>
          </p:nvPr>
        </p:nvSpPr>
        <p:spPr>
          <a:xfrm>
            <a:off x="457200" y="274638"/>
            <a:ext cx="8229600" cy="532719"/>
          </a:xfrm>
        </p:spPr>
        <p:txBody>
          <a:bodyPr/>
          <a:lstStyle>
            <a:lvl1pPr>
              <a:defRPr b="0" i="0">
                <a:latin typeface="Fira Sans Regular" charset="0"/>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137557"/>
            <a:ext cx="5486400" cy="4114800"/>
          </a:xfrm>
          <a:prstGeom prst="rect">
            <a:avLst/>
          </a:prstGeom>
        </p:spPr>
        <p:txBody>
          <a:bodyPr/>
          <a:lstStyle>
            <a:lvl1pPr marL="0" indent="0">
              <a:buNone/>
              <a:defRPr sz="3200" b="0" i="0">
                <a:latin typeface="Fira Sans Regular" charset="0"/>
                <a:cs typeface="Fira Sans Regular"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252357"/>
            <a:ext cx="5486400" cy="804862"/>
          </a:xfrm>
          <a:prstGeom prst="rect">
            <a:avLst/>
          </a:prstGeom>
        </p:spPr>
        <p:txBody>
          <a:bodyPr/>
          <a:lstStyle>
            <a:lvl1pPr marL="0" indent="0">
              <a:buNone/>
              <a:defRPr sz="1400" b="0" i="0">
                <a:latin typeface="Fira Sans Regular" charset="0"/>
                <a:cs typeface="Fira Sans Regular"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Title 1"/>
          <p:cNvSpPr>
            <a:spLocks noGrp="1"/>
          </p:cNvSpPr>
          <p:nvPr>
            <p:ph type="title"/>
          </p:nvPr>
        </p:nvSpPr>
        <p:spPr>
          <a:xfrm>
            <a:off x="457200" y="274638"/>
            <a:ext cx="8229600" cy="532719"/>
          </a:xfrm>
        </p:spPr>
        <p:txBody>
          <a:bodyPr/>
          <a:lstStyle>
            <a:lvl1pPr>
              <a:defRPr b="0" i="0">
                <a:latin typeface="Fira Sans Regular" charset="0"/>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Fira Sans Regular" charset="0"/>
              </a:defRPr>
            </a:lvl1pPr>
          </a:lstStyle>
          <a:p>
            <a:r>
              <a:rPr lang="en-US" dirty="0" smtClean="0"/>
              <a:t>Click to edit Master title style</a:t>
            </a:r>
            <a:endParaRPr lang="en-US" dirty="0"/>
          </a:p>
        </p:txBody>
      </p:sp>
      <p:sp>
        <p:nvSpPr>
          <p:cNvPr id="7" name="Picture Placeholder 2"/>
          <p:cNvSpPr>
            <a:spLocks noGrp="1"/>
          </p:cNvSpPr>
          <p:nvPr>
            <p:ph type="pic" idx="1"/>
          </p:nvPr>
        </p:nvSpPr>
        <p:spPr>
          <a:xfrm>
            <a:off x="3316288" y="1070426"/>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ext Placeholder 3"/>
          <p:cNvSpPr>
            <a:spLocks noGrp="1"/>
          </p:cNvSpPr>
          <p:nvPr>
            <p:ph type="body" sz="half" idx="2"/>
          </p:nvPr>
        </p:nvSpPr>
        <p:spPr>
          <a:xfrm>
            <a:off x="3316288" y="518522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1" y="1070426"/>
            <a:ext cx="2859088" cy="4919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Slide Number Placeholder 2"/>
          <p:cNvSpPr>
            <a:spLocks noGrp="1"/>
          </p:cNvSpPr>
          <p:nvPr>
            <p:ph type="sldNum" sz="quarter" idx="11"/>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3184071" y="145143"/>
            <a:ext cx="5959929" cy="7710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ira Sans Regular" charset="0"/>
            </a:endParaRP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76200"/>
            <a:ext cx="80010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762000"/>
            <a:ext cx="4495800" cy="29718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48200" y="762000"/>
            <a:ext cx="4495800" cy="29718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0" y="3886200"/>
            <a:ext cx="4495800" cy="29718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8200" y="3886200"/>
            <a:ext cx="4495800" cy="29718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250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4327"/>
          </a:xfrm>
          <a:prstGeom prst="rect">
            <a:avLst/>
          </a:prstGeom>
        </p:spPr>
        <p:txBody>
          <a:bodyPr/>
          <a:lstStyle>
            <a:lvl1pPr>
              <a:defRPr b="0" i="0">
                <a:latin typeface="Fira Sans Regular"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79500"/>
            <a:ext cx="8229600" cy="5046663"/>
          </a:xfrm>
          <a:prstGeom prst="rect">
            <a:avLst/>
          </a:prstGeom>
        </p:spPr>
        <p:txBody>
          <a:bodyPr/>
          <a:lstStyle>
            <a:lvl1pPr>
              <a:buFont typeface="Wingdings" charset="2"/>
              <a:buChar char="§"/>
              <a:defRPr sz="2000" b="0" i="0">
                <a:solidFill>
                  <a:schemeClr val="accent5"/>
                </a:solidFill>
                <a:latin typeface="Fira Sans Regular" charset="0"/>
              </a:defRPr>
            </a:lvl1pPr>
            <a:lvl2pPr>
              <a:buFont typeface="Wingdings" charset="2"/>
              <a:buChar char="§"/>
              <a:defRPr sz="1800" b="0" i="0">
                <a:solidFill>
                  <a:schemeClr val="accent2">
                    <a:lumMod val="50000"/>
                  </a:schemeClr>
                </a:solidFill>
                <a:latin typeface="Fira Sans Regular" charset="0"/>
              </a:defRPr>
            </a:lvl2pPr>
            <a:lvl3pPr>
              <a:buFont typeface="Wingdings" charset="2"/>
              <a:buChar char="§"/>
              <a:defRPr sz="1800" b="0" i="0">
                <a:solidFill>
                  <a:schemeClr val="accent2">
                    <a:lumMod val="75000"/>
                  </a:schemeClr>
                </a:solidFill>
                <a:latin typeface="Fira Sans Regular" charset="0"/>
              </a:defRPr>
            </a:lvl3pPr>
            <a:lvl4pPr>
              <a:buFont typeface="Wingdings" charset="2"/>
              <a:buChar char="§"/>
              <a:defRPr sz="1600" b="0" i="0">
                <a:latin typeface="Fira Sans Regular" charset="0"/>
              </a:defRPr>
            </a:lvl4pPr>
            <a:lvl5pPr>
              <a:buFont typeface="Wingdings" charset="2"/>
              <a:buChar char="§"/>
              <a:defRPr sz="1600" b="0" i="0">
                <a:solidFill>
                  <a:schemeClr val="accent1"/>
                </a:solidFill>
                <a:latin typeface="Fira Sans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b="0" i="0">
                <a:latin typeface="Fira Sans Regular"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800" b="0" i="0">
                <a:solidFill>
                  <a:schemeClr val="accent2"/>
                </a:solidFill>
                <a:latin typeface="Fira San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p:cNvSpPr>
            <a:spLocks noGrp="1"/>
          </p:cNvSpPr>
          <p:nvPr>
            <p:ph idx="13"/>
          </p:nvPr>
        </p:nvSpPr>
        <p:spPr>
          <a:xfrm>
            <a:off x="457200" y="1079500"/>
            <a:ext cx="4038600" cy="5046663"/>
          </a:xfrm>
          <a:prstGeom prst="rect">
            <a:avLst/>
          </a:prstGeom>
        </p:spPr>
        <p:txBody>
          <a:bodyPr/>
          <a:lstStyle>
            <a:lvl1pPr>
              <a:buFont typeface="Wingdings" charset="2"/>
              <a:buChar char="§"/>
              <a:defRPr sz="2800" b="0" i="0">
                <a:solidFill>
                  <a:schemeClr val="accent1"/>
                </a:solidFill>
                <a:latin typeface="Fira Sans Regular" charset="0"/>
              </a:defRPr>
            </a:lvl1pPr>
            <a:lvl2pPr>
              <a:buFont typeface="Wingdings" charset="2"/>
              <a:buChar char="§"/>
              <a:defRPr sz="2400" b="0" i="0">
                <a:solidFill>
                  <a:schemeClr val="accent2"/>
                </a:solidFill>
                <a:latin typeface="Fira Sans Regular" charset="0"/>
              </a:defRPr>
            </a:lvl2pPr>
            <a:lvl3pPr>
              <a:buFont typeface="Wingdings" charset="2"/>
              <a:buChar char="§"/>
              <a:defRPr sz="2000" b="0" i="0">
                <a:solidFill>
                  <a:schemeClr val="accent5"/>
                </a:solidFill>
                <a:latin typeface="Fira Sans Regular" charset="0"/>
              </a:defRPr>
            </a:lvl3pPr>
            <a:lvl4pPr>
              <a:buFont typeface="Wingdings" charset="2"/>
              <a:buChar char="§"/>
              <a:defRPr sz="1800" b="0" i="0">
                <a:latin typeface="Fira Sans Regular" charset="0"/>
              </a:defRPr>
            </a:lvl4pPr>
            <a:lvl5pPr>
              <a:buFont typeface="Wingdings" charset="2"/>
              <a:buChar char="§"/>
              <a:defRPr sz="1600" b="0" i="0">
                <a:solidFill>
                  <a:schemeClr val="accent1"/>
                </a:solidFill>
                <a:latin typeface="Fira Sans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57200" y="274638"/>
            <a:ext cx="8229600" cy="532719"/>
          </a:xfrm>
          <a:prstGeom prst="rect">
            <a:avLst/>
          </a:prstGeom>
        </p:spPr>
        <p:txBody>
          <a:bodyPr/>
          <a:lstStyle>
            <a:lvl1pPr>
              <a:defRPr b="0" i="0">
                <a:latin typeface="Fira Sans Regular" charset="0"/>
              </a:defRPr>
            </a:lvl1pPr>
          </a:lstStyle>
          <a:p>
            <a:r>
              <a:rPr lang="en-US" dirty="0" smtClean="0"/>
              <a:t>Click to edit Master title style</a:t>
            </a:r>
            <a:endParaRPr lang="en-US" dirty="0"/>
          </a:p>
        </p:txBody>
      </p:sp>
      <p:sp>
        <p:nvSpPr>
          <p:cNvPr id="10" name="Content Placeholder 2"/>
          <p:cNvSpPr>
            <a:spLocks noGrp="1"/>
          </p:cNvSpPr>
          <p:nvPr>
            <p:ph idx="14"/>
          </p:nvPr>
        </p:nvSpPr>
        <p:spPr>
          <a:xfrm>
            <a:off x="4648200" y="1079500"/>
            <a:ext cx="4038600" cy="5046663"/>
          </a:xfrm>
          <a:prstGeom prst="rect">
            <a:avLst/>
          </a:prstGeom>
        </p:spPr>
        <p:txBody>
          <a:bodyPr/>
          <a:lstStyle>
            <a:lvl1pPr>
              <a:buFont typeface="Wingdings" charset="2"/>
              <a:buChar char="§"/>
              <a:defRPr sz="2800" b="0" i="0">
                <a:solidFill>
                  <a:schemeClr val="accent1"/>
                </a:solidFill>
                <a:latin typeface="Fira Sans Regular" charset="0"/>
              </a:defRPr>
            </a:lvl1pPr>
            <a:lvl2pPr>
              <a:buFont typeface="Wingdings" charset="2"/>
              <a:buChar char="§"/>
              <a:defRPr sz="2400" b="0" i="0">
                <a:solidFill>
                  <a:schemeClr val="accent2"/>
                </a:solidFill>
                <a:latin typeface="Fira Sans Regular" charset="0"/>
              </a:defRPr>
            </a:lvl2pPr>
            <a:lvl3pPr>
              <a:buFont typeface="Wingdings" charset="2"/>
              <a:buChar char="§"/>
              <a:defRPr sz="2000" b="0" i="0">
                <a:solidFill>
                  <a:schemeClr val="accent5"/>
                </a:solidFill>
                <a:latin typeface="Fira Sans Regular" charset="0"/>
              </a:defRPr>
            </a:lvl3pPr>
            <a:lvl4pPr>
              <a:buFont typeface="Wingdings" charset="2"/>
              <a:buChar char="§"/>
              <a:defRPr sz="1800" b="0" i="0">
                <a:latin typeface="Fira Sans Regular" charset="0"/>
              </a:defRPr>
            </a:lvl4pPr>
            <a:lvl5pPr>
              <a:buFont typeface="Wingdings" charset="2"/>
              <a:buChar char="§"/>
              <a:defRPr sz="1600" b="0" i="0">
                <a:solidFill>
                  <a:schemeClr val="accent1"/>
                </a:solidFill>
                <a:latin typeface="Fira Sans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5"/>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b="0" i="0">
                <a:latin typeface="Fira Sans Regular"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70214"/>
            <a:ext cx="4040188" cy="1004661"/>
          </a:xfrm>
          <a:prstGeom prst="rect">
            <a:avLst/>
          </a:prstGeom>
        </p:spPr>
        <p:txBody>
          <a:bodyPr anchor="t"/>
          <a:lstStyle>
            <a:lvl1pPr marL="0" indent="0">
              <a:buNone/>
              <a:defRPr sz="2400" b="0" i="0">
                <a:solidFill>
                  <a:srgbClr val="606060"/>
                </a:solidFill>
                <a:latin typeface="Fira Sans Regular"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645025" y="1170214"/>
            <a:ext cx="4041775" cy="1004661"/>
          </a:xfrm>
          <a:prstGeom prst="rect">
            <a:avLst/>
          </a:prstGeom>
        </p:spPr>
        <p:txBody>
          <a:bodyPr anchor="t"/>
          <a:lstStyle>
            <a:lvl1pPr marL="0" indent="0">
              <a:buNone/>
              <a:defRPr sz="2400" b="0" i="0">
                <a:solidFill>
                  <a:srgbClr val="606060"/>
                </a:solidFill>
                <a:latin typeface="Fira Sans Regular"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Picture Placeholder 10"/>
          <p:cNvSpPr>
            <a:spLocks noGrp="1"/>
          </p:cNvSpPr>
          <p:nvPr>
            <p:ph type="pic" sz="quarter" idx="13"/>
          </p:nvPr>
        </p:nvSpPr>
        <p:spPr>
          <a:xfrm>
            <a:off x="457200" y="2174875"/>
            <a:ext cx="4040188" cy="3903663"/>
          </a:xfrm>
          <a:prstGeom prst="rect">
            <a:avLst/>
          </a:prstGeom>
        </p:spPr>
        <p:txBody>
          <a:bodyPr vert="horz"/>
          <a:lstStyle>
            <a:lvl1pPr>
              <a:buFont typeface="Wingdings" charset="2"/>
              <a:buChar char="§"/>
              <a:defRPr b="0" i="0">
                <a:solidFill>
                  <a:srgbClr val="606060"/>
                </a:solidFill>
                <a:latin typeface="Fira Sans Regular" charset="0"/>
              </a:defRPr>
            </a:lvl1pPr>
          </a:lstStyle>
          <a:p>
            <a:endParaRPr lang="en-US" dirty="0"/>
          </a:p>
        </p:txBody>
      </p:sp>
      <p:sp>
        <p:nvSpPr>
          <p:cNvPr id="12" name="Picture Placeholder 10"/>
          <p:cNvSpPr>
            <a:spLocks noGrp="1"/>
          </p:cNvSpPr>
          <p:nvPr>
            <p:ph type="pic" sz="quarter" idx="14"/>
          </p:nvPr>
        </p:nvSpPr>
        <p:spPr>
          <a:xfrm>
            <a:off x="4649788" y="2174875"/>
            <a:ext cx="4040188" cy="3903663"/>
          </a:xfrm>
          <a:prstGeom prst="rect">
            <a:avLst/>
          </a:prstGeom>
        </p:spPr>
        <p:txBody>
          <a:bodyPr vert="horz"/>
          <a:lstStyle>
            <a:lvl1pPr>
              <a:buFont typeface="Wingdings" charset="2"/>
              <a:buChar char="§"/>
              <a:defRPr b="0" i="0">
                <a:solidFill>
                  <a:srgbClr val="606060"/>
                </a:solidFill>
                <a:latin typeface="Fira Sans Regular" charset="0"/>
              </a:defRPr>
            </a:lvl1pPr>
          </a:lstStyle>
          <a:p>
            <a:endParaRPr lang="en-US" dirty="0"/>
          </a:p>
        </p:txBody>
      </p:sp>
      <p:sp>
        <p:nvSpPr>
          <p:cNvPr id="4" name="Slide Number Placeholder 3"/>
          <p:cNvSpPr>
            <a:spLocks noGrp="1"/>
          </p:cNvSpPr>
          <p:nvPr>
            <p:ph type="sldNum" sz="quarter" idx="15"/>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b="0" i="0">
                <a:latin typeface="Fira Sans Regular" charset="0"/>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ira Sans Regular" charset="0"/>
            </a:endParaRP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ira Sans Regular" charset="0"/>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0" i="0">
                <a:latin typeface="Fira Sans Regular"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b="0" i="0">
                <a:latin typeface="Fira Sans Regular"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0" i="0">
                <a:latin typeface="Fira Sans Regular"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b="0" i="0">
                <a:latin typeface="Fira Sans Regular" charset="0"/>
              </a:defRPr>
            </a:lvl1pPr>
          </a:lstStyle>
          <a:p>
            <a:r>
              <a:rPr lang="en-US" dirty="0" smtClean="0"/>
              <a:t>Click to edit Master title style</a:t>
            </a:r>
            <a:endParaRPr lang="en-US" dirty="0"/>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b="0" i="0">
                <a:latin typeface="Fira Sans Regular" charset="0"/>
              </a:defRPr>
            </a:lvl1pPr>
            <a:lvl2pPr>
              <a:defRPr b="0" i="0">
                <a:latin typeface="Fira Sans Regular" charset="0"/>
              </a:defRPr>
            </a:lvl2pPr>
            <a:lvl3pPr>
              <a:defRPr b="0" i="0">
                <a:latin typeface="Fira Sans Regular" charset="0"/>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smtClean="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smtClean="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Third level</a:t>
            </a: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299306" y="274638"/>
            <a:ext cx="8387494" cy="532719"/>
          </a:xfrm>
          <a:prstGeom prst="rect">
            <a:avLst/>
          </a:prstGeom>
        </p:spPr>
        <p:txBody>
          <a:bodyPr vert="horz" lIns="91440" tIns="45720" rIns="91440" bIns="45720" rtlCol="0" anchor="ctr">
            <a:noAutofit/>
          </a:bodyPr>
          <a:lstStyle/>
          <a:p>
            <a:r>
              <a:rPr lang="en-US" dirty="0" smtClean="0"/>
              <a:t>Click edit Master title style</a:t>
            </a:r>
            <a:endParaRPr lang="en-US" dirty="0"/>
          </a:p>
        </p:txBody>
      </p:sp>
      <p:sp>
        <p:nvSpPr>
          <p:cNvPr id="2" name="Slide Number Placeholder 1"/>
          <p:cNvSpPr>
            <a:spLocks noGrp="1"/>
          </p:cNvSpPr>
          <p:nvPr>
            <p:ph type="sldNum" sz="quarter" idx="4"/>
          </p:nvPr>
        </p:nvSpPr>
        <p:spPr>
          <a:xfrm>
            <a:off x="6835602" y="6271218"/>
            <a:ext cx="2133600" cy="365125"/>
          </a:xfrm>
          <a:prstGeom prst="rect">
            <a:avLst/>
          </a:prstGeom>
        </p:spPr>
        <p:txBody>
          <a:bodyPr vert="horz" lIns="91440" tIns="45720" rIns="91440" bIns="45720" rtlCol="0" anchor="ctr"/>
          <a:lstStyle>
            <a:lvl1pPr algn="r">
              <a:defRPr sz="1200" b="0" i="0">
                <a:solidFill>
                  <a:schemeClr val="accent5"/>
                </a:solidFill>
                <a:latin typeface="Fira Sans Regular" charset="0"/>
                <a:cs typeface="Fira Sans Regular" charset="0"/>
              </a:defRPr>
            </a:lvl1pPr>
          </a:lstStyle>
          <a:p>
            <a:fld id="{2674F618-CACE-4FD6-AC09-05B693CE5579}" type="slidenum">
              <a:rPr lang="en-US" smtClean="0"/>
              <a:pPr/>
              <a:t>‹#›</a:t>
            </a:fld>
            <a:endParaRPr lang="en-US" dirty="0"/>
          </a:p>
        </p:txBody>
      </p:sp>
      <p:sp>
        <p:nvSpPr>
          <p:cNvPr id="3" name="TextBox 2"/>
          <p:cNvSpPr txBox="1"/>
          <p:nvPr userDrawn="1"/>
        </p:nvSpPr>
        <p:spPr>
          <a:xfrm>
            <a:off x="7377534" y="11545"/>
            <a:ext cx="2078181" cy="246221"/>
          </a:xfrm>
          <a:prstGeom prst="rect">
            <a:avLst/>
          </a:prstGeom>
          <a:noFill/>
        </p:spPr>
        <p:txBody>
          <a:bodyPr wrap="square" rtlCol="0">
            <a:spAutoFit/>
          </a:bodyPr>
          <a:lstStyle/>
          <a:p>
            <a:r>
              <a:rPr lang="en-US" sz="1000" dirty="0" smtClean="0"/>
              <a:t>Embedded Real-Time Systems</a:t>
            </a:r>
            <a:endParaRPr lang="en-US" sz="100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3" r:id="rId3"/>
    <p:sldLayoutId id="2147483667" r:id="rId4"/>
    <p:sldLayoutId id="2147483668" r:id="rId5"/>
    <p:sldLayoutId id="2147483669" r:id="rId6"/>
    <p:sldLayoutId id="2147483670" r:id="rId7"/>
    <p:sldLayoutId id="2147483672" r:id="rId8"/>
    <p:sldLayoutId id="2147483657" r:id="rId9"/>
    <p:sldLayoutId id="2147483662" r:id="rId10"/>
    <p:sldLayoutId id="2147483649" r:id="rId11"/>
    <p:sldLayoutId id="2147483660" r:id="rId12"/>
    <p:sldLayoutId id="2147483658" r:id="rId13"/>
    <p:sldLayoutId id="2147483659" r:id="rId14"/>
    <p:sldLayoutId id="2147483674" r:id="rId15"/>
  </p:sldLayoutIdLst>
  <p:timing>
    <p:tnLst>
      <p:par>
        <p:cTn id="1" dur="indefinite" restart="never" nodeType="tmRoot"/>
      </p:par>
    </p:tnLst>
  </p:timing>
  <p:hf hdr="0" ftr="0" dt="0"/>
  <p:txStyles>
    <p:titleStyle>
      <a:lvl1pPr algn="l" defTabSz="457200" rtl="0" eaLnBrk="1" latinLnBrk="0" hangingPunct="1">
        <a:spcBef>
          <a:spcPct val="0"/>
        </a:spcBef>
        <a:buNone/>
        <a:defRPr sz="3600" b="0" i="0" kern="1200">
          <a:solidFill>
            <a:schemeClr val="tx1"/>
          </a:solidFill>
          <a:latin typeface="Fira Sans Regular"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png"/><Relationship Id="rId8" Type="http://schemas.openxmlformats.org/officeDocument/2006/relationships/image" Target="../media/image11.jpeg"/><Relationship Id="rId9" Type="http://schemas.openxmlformats.org/officeDocument/2006/relationships/image" Target="../media/image12.jpeg"/><Relationship Id="rId10" Type="http://schemas.openxmlformats.org/officeDocument/2006/relationships/image" Target="../media/image13.jpeg"/><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493" y="92171"/>
            <a:ext cx="7949546" cy="1199031"/>
          </a:xfrm>
        </p:spPr>
        <p:txBody>
          <a:bodyPr/>
          <a:lstStyle/>
          <a:p>
            <a:r>
              <a:rPr lang="en-US" sz="3200" b="1" dirty="0" smtClean="0"/>
              <a:t>Introduction to Embedded </a:t>
            </a:r>
            <a:br>
              <a:rPr lang="en-US" sz="3200" b="1" dirty="0" smtClean="0"/>
            </a:br>
            <a:r>
              <a:rPr lang="en-US" sz="3200" b="1" dirty="0" smtClean="0"/>
              <a:t>&amp; Real-Time Systems</a:t>
            </a:r>
            <a:br>
              <a:rPr lang="en-US" sz="3200" b="1" dirty="0" smtClean="0"/>
            </a:br>
            <a:endParaRPr lang="en-US" sz="3200" dirty="0"/>
          </a:p>
        </p:txBody>
      </p:sp>
      <p:sp>
        <p:nvSpPr>
          <p:cNvPr id="3" name="Subtitle 2"/>
          <p:cNvSpPr>
            <a:spLocks noGrp="1"/>
          </p:cNvSpPr>
          <p:nvPr>
            <p:ph type="subTitle" idx="1"/>
          </p:nvPr>
        </p:nvSpPr>
        <p:spPr>
          <a:xfrm>
            <a:off x="394984" y="2271645"/>
            <a:ext cx="4759749" cy="1549754"/>
          </a:xfrm>
          <a:solidFill>
            <a:schemeClr val="accent2">
              <a:lumMod val="20000"/>
              <a:lumOff val="80000"/>
            </a:schemeClr>
          </a:solidFill>
        </p:spPr>
        <p:txBody>
          <a:bodyPr/>
          <a:lstStyle/>
          <a:p>
            <a:r>
              <a:rPr lang="en-US" sz="2000" b="1" dirty="0" smtClean="0">
                <a:solidFill>
                  <a:schemeClr val="accent5"/>
                </a:solidFill>
              </a:rPr>
              <a:t>Sathish Gopalakrishnan</a:t>
            </a:r>
          </a:p>
          <a:p>
            <a:r>
              <a:rPr lang="en-US" sz="2000" dirty="0" smtClean="0">
                <a:solidFill>
                  <a:schemeClr val="accent5"/>
                </a:solidFill>
              </a:rPr>
              <a:t>Electrical and Computer Engineering</a:t>
            </a:r>
          </a:p>
          <a:p>
            <a:r>
              <a:rPr lang="en-US" sz="2000" dirty="0" smtClean="0">
                <a:solidFill>
                  <a:schemeClr val="accent5"/>
                </a:solidFill>
              </a:rPr>
              <a:t>The University of British Columbia</a:t>
            </a:r>
          </a:p>
        </p:txBody>
      </p:sp>
      <p:sp>
        <p:nvSpPr>
          <p:cNvPr id="4" name="Subtitle 2"/>
          <p:cNvSpPr txBox="1">
            <a:spLocks/>
          </p:cNvSpPr>
          <p:nvPr/>
        </p:nvSpPr>
        <p:spPr>
          <a:xfrm>
            <a:off x="396252" y="2416686"/>
            <a:ext cx="4397261" cy="1752600"/>
          </a:xfrm>
          <a:prstGeom prst="rect">
            <a:avLst/>
          </a:prstGeom>
        </p:spPr>
        <p:txBody>
          <a:bodyPr/>
          <a:lstStyle>
            <a:lvl1pPr marL="0" indent="0" algn="l" defTabSz="457200" rtl="0" eaLnBrk="1" latinLnBrk="0" hangingPunct="1">
              <a:spcBef>
                <a:spcPct val="20000"/>
              </a:spcBef>
              <a:buFont typeface="Arial"/>
              <a:buNone/>
              <a:defRPr sz="2800" kern="1200">
                <a:solidFill>
                  <a:schemeClr val="accent1"/>
                </a:solidFill>
                <a:latin typeface="Arial"/>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000" dirty="0" smtClean="0">
              <a:latin typeface="Fira Sans Regular" charset="0"/>
            </a:endParaRPr>
          </a:p>
        </p:txBody>
      </p:sp>
      <p:sp>
        <p:nvSpPr>
          <p:cNvPr id="5" name="Rectangle 4"/>
          <p:cNvSpPr/>
          <p:nvPr/>
        </p:nvSpPr>
        <p:spPr>
          <a:xfrm>
            <a:off x="411886" y="1330460"/>
            <a:ext cx="7581915" cy="584776"/>
          </a:xfrm>
          <a:prstGeom prst="rect">
            <a:avLst/>
          </a:prstGeom>
        </p:spPr>
        <p:txBody>
          <a:bodyPr wrap="square">
            <a:spAutoFit/>
          </a:bodyPr>
          <a:lstStyle/>
          <a:p>
            <a:r>
              <a:rPr lang="en-US" sz="3200" b="1" dirty="0" smtClean="0"/>
              <a:t>Scheduling and Concurrency</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8700"/>
    </mc:Choice>
    <mc:Fallback xmlns="">
      <p:transition spd="slow" advTm="87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a:t>Critical Section </a:t>
            </a:r>
          </a:p>
        </p:txBody>
      </p:sp>
      <p:sp>
        <p:nvSpPr>
          <p:cNvPr id="168963" name="Rectangle 3"/>
          <p:cNvSpPr>
            <a:spLocks noGrp="1" noChangeArrowheads="1"/>
          </p:cNvSpPr>
          <p:nvPr>
            <p:ph type="body" idx="1"/>
          </p:nvPr>
        </p:nvSpPr>
        <p:spPr>
          <a:xfrm>
            <a:off x="446048" y="1079500"/>
            <a:ext cx="7549375" cy="5046663"/>
          </a:xfrm>
        </p:spPr>
        <p:txBody>
          <a:bodyPr/>
          <a:lstStyle/>
          <a:p>
            <a:r>
              <a:rPr lang="en-US" sz="2400" dirty="0"/>
              <a:t>Piece of code that must appear as an </a:t>
            </a:r>
            <a:r>
              <a:rPr lang="en-US" sz="2400" dirty="0">
                <a:solidFill>
                  <a:srgbClr val="990000"/>
                </a:solidFill>
              </a:rPr>
              <a:t>atomic action</a:t>
            </a:r>
            <a:r>
              <a:rPr lang="en-US" sz="2400" dirty="0"/>
              <a:t> </a:t>
            </a:r>
          </a:p>
          <a:p>
            <a:r>
              <a:rPr lang="en-US" sz="2400" b="1" dirty="0">
                <a:solidFill>
                  <a:srgbClr val="990000"/>
                </a:solidFill>
              </a:rPr>
              <a:t>Atomic Action</a:t>
            </a:r>
            <a:r>
              <a:rPr lang="en-US" sz="2400" dirty="0"/>
              <a:t> ­ action that </a:t>
            </a:r>
            <a:r>
              <a:rPr lang="ja-JP" altLang="en-US" sz="2400" dirty="0"/>
              <a:t>“</a:t>
            </a:r>
            <a:r>
              <a:rPr lang="en-US" sz="2400" dirty="0"/>
              <a:t>appears</a:t>
            </a:r>
            <a:r>
              <a:rPr lang="ja-JP" altLang="en-US" sz="2400" dirty="0"/>
              <a:t>”</a:t>
            </a:r>
            <a:r>
              <a:rPr lang="en-US" sz="2400" dirty="0"/>
              <a:t> to take place in a </a:t>
            </a:r>
            <a:r>
              <a:rPr lang="en-US" sz="2400" u="sng" dirty="0"/>
              <a:t>single indivisible operation </a:t>
            </a:r>
          </a:p>
          <a:p>
            <a:endParaRPr lang="en-US" sz="2400" dirty="0"/>
          </a:p>
          <a:p>
            <a:pPr>
              <a:buFontTx/>
              <a:buNone/>
            </a:pPr>
            <a:r>
              <a:rPr lang="en-US" sz="2400" dirty="0"/>
              <a:t>            </a:t>
            </a:r>
            <a:r>
              <a:rPr lang="en-US" sz="2400" u="sng" dirty="0">
                <a:latin typeface="Hack Regular" charset="0"/>
              </a:rPr>
              <a:t>process one 		process two</a:t>
            </a:r>
            <a:r>
              <a:rPr lang="en-US" sz="2400" dirty="0"/>
              <a:t> </a:t>
            </a:r>
          </a:p>
          <a:p>
            <a:pPr lvl="2">
              <a:buFontTx/>
              <a:buNone/>
            </a:pPr>
            <a:r>
              <a:rPr lang="en-US" sz="2000" dirty="0" smtClean="0">
                <a:latin typeface="Hack Regular" charset="0"/>
              </a:rPr>
              <a:t>Balance += 20;    Balance -= 20;</a:t>
            </a:r>
            <a:endParaRPr lang="en-US" sz="2000" dirty="0" smtClean="0"/>
          </a:p>
          <a:p>
            <a:pPr lvl="2">
              <a:buFontTx/>
              <a:buNone/>
            </a:pPr>
            <a:endParaRPr lang="en-US" sz="2000" dirty="0"/>
          </a:p>
          <a:p>
            <a:pPr>
              <a:spcBef>
                <a:spcPct val="0"/>
              </a:spcBef>
            </a:pPr>
            <a:r>
              <a:rPr lang="en-US" sz="2400" dirty="0">
                <a:solidFill>
                  <a:schemeClr val="tx1"/>
                </a:solidFill>
              </a:rPr>
              <a:t>if </a:t>
            </a:r>
            <a:r>
              <a:rPr lang="ja-JP" altLang="en-US" sz="2400" dirty="0" smtClean="0">
                <a:solidFill>
                  <a:schemeClr val="tx1"/>
                </a:solidFill>
              </a:rPr>
              <a:t>“</a:t>
            </a:r>
            <a:r>
              <a:rPr lang="en-US" sz="2400" dirty="0" smtClean="0">
                <a:solidFill>
                  <a:schemeClr val="tx1"/>
                </a:solidFill>
              </a:rPr>
              <a:t>+=, -=</a:t>
            </a:r>
            <a:r>
              <a:rPr lang="ja-JP" altLang="en-US" sz="2400" dirty="0" smtClean="0">
                <a:solidFill>
                  <a:schemeClr val="tx1"/>
                </a:solidFill>
              </a:rPr>
              <a:t>”</a:t>
            </a:r>
            <a:r>
              <a:rPr lang="en-US" sz="2400" dirty="0" smtClean="0">
                <a:solidFill>
                  <a:schemeClr val="tx1"/>
                </a:solidFill>
              </a:rPr>
              <a:t> </a:t>
            </a:r>
            <a:r>
              <a:rPr lang="en-US" sz="2400" dirty="0">
                <a:solidFill>
                  <a:schemeClr val="tx1"/>
                </a:solidFill>
              </a:rPr>
              <a:t>can execute atomically, then there is no race condition</a:t>
            </a:r>
            <a:endParaRPr lang="en-US" sz="2800" b="1" dirty="0">
              <a:solidFill>
                <a:schemeClr val="tx1"/>
              </a:solidFill>
            </a:endParaRPr>
          </a:p>
          <a:p>
            <a:r>
              <a:rPr lang="en-US" sz="2400" b="1" dirty="0">
                <a:solidFill>
                  <a:srgbClr val="990000"/>
                </a:solidFill>
              </a:rPr>
              <a:t>Race condition</a:t>
            </a:r>
            <a:r>
              <a:rPr lang="en-US" sz="2400" dirty="0"/>
              <a:t> ­ outcome depends on the particular order in which the operations takes place</a:t>
            </a:r>
          </a:p>
        </p:txBody>
      </p:sp>
      <p:pic>
        <p:nvPicPr>
          <p:cNvPr id="2" name="Picture 1"/>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7965960" y="2383005"/>
            <a:ext cx="939515" cy="1879029"/>
          </a:xfrm>
          <a:prstGeom prst="rect">
            <a:avLst/>
          </a:prstGeom>
        </p:spPr>
      </p:pic>
      <p:pic>
        <p:nvPicPr>
          <p:cNvPr id="3" name="Picture 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7036417" y="5824248"/>
            <a:ext cx="1884557" cy="942279"/>
          </a:xfrm>
          <a:prstGeom prst="rect">
            <a:avLst/>
          </a:prstGeom>
        </p:spPr>
      </p:pic>
    </p:spTree>
    <p:extLst>
      <p:ext uri="{BB962C8B-B14F-4D97-AF65-F5344CB8AC3E}">
        <p14:creationId xmlns:p14="http://schemas.microsoft.com/office/powerpoint/2010/main" val="2077147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mn-lt"/>
              </a:rPr>
              <a:t>Semaphores </a:t>
            </a:r>
          </a:p>
        </p:txBody>
      </p:sp>
      <p:sp>
        <p:nvSpPr>
          <p:cNvPr id="9218" name="Rectangle 3"/>
          <p:cNvSpPr>
            <a:spLocks noGrp="1" noChangeArrowheads="1"/>
          </p:cNvSpPr>
          <p:nvPr>
            <p:ph idx="1"/>
          </p:nvPr>
        </p:nvSpPr>
        <p:spPr>
          <a:xfrm>
            <a:off x="457200" y="1079500"/>
            <a:ext cx="6528037" cy="5046663"/>
          </a:xfrm>
        </p:spPr>
        <p:txBody>
          <a:bodyPr>
            <a:normAutofit/>
          </a:bodyPr>
          <a:lstStyle/>
          <a:p>
            <a:pPr eaLnBrk="1" hangingPunct="1"/>
            <a:r>
              <a:rPr lang="en-US" b="1" dirty="0">
                <a:solidFill>
                  <a:srgbClr val="990000"/>
                </a:solidFill>
                <a:latin typeface="+mn-lt"/>
              </a:rPr>
              <a:t>Semaphore</a:t>
            </a:r>
            <a:r>
              <a:rPr lang="en-US" dirty="0">
                <a:latin typeface="+mn-lt"/>
              </a:rPr>
              <a:t> ­ an integer variable (&gt; 0) that normally can take on only non­zero values </a:t>
            </a:r>
            <a:endParaRPr lang="en-US" dirty="0" smtClean="0">
              <a:latin typeface="+mn-lt"/>
            </a:endParaRPr>
          </a:p>
          <a:p>
            <a:pPr eaLnBrk="1" hangingPunct="1"/>
            <a:endParaRPr lang="en-US" dirty="0">
              <a:latin typeface="+mn-lt"/>
            </a:endParaRPr>
          </a:p>
          <a:p>
            <a:pPr eaLnBrk="1" hangingPunct="1"/>
            <a:r>
              <a:rPr lang="en-US" dirty="0">
                <a:latin typeface="+mn-lt"/>
              </a:rPr>
              <a:t>Only three operations can be performed on a semaphore ­ </a:t>
            </a:r>
            <a:r>
              <a:rPr lang="en-US" b="1" dirty="0">
                <a:solidFill>
                  <a:srgbClr val="990000"/>
                </a:solidFill>
                <a:latin typeface="+mn-lt"/>
              </a:rPr>
              <a:t>all operations are atomic </a:t>
            </a:r>
          </a:p>
          <a:p>
            <a:pPr lvl="1" eaLnBrk="1" hangingPunct="1"/>
            <a:r>
              <a:rPr lang="en-US" sz="1500" dirty="0" err="1">
                <a:latin typeface="+mn-lt"/>
                <a:cs typeface="Fira Sans Regular" charset="0"/>
              </a:rPr>
              <a:t>init</a:t>
            </a:r>
            <a:r>
              <a:rPr lang="en-US" sz="1500" dirty="0">
                <a:latin typeface="+mn-lt"/>
                <a:cs typeface="Fira Sans Regular" charset="0"/>
              </a:rPr>
              <a:t>(s, #) </a:t>
            </a:r>
          </a:p>
          <a:p>
            <a:pPr lvl="2" eaLnBrk="1" hangingPunct="1"/>
            <a:r>
              <a:rPr lang="en-US" sz="1600" dirty="0">
                <a:latin typeface="+mn-lt"/>
                <a:cs typeface="Fira Sans Regular" charset="0"/>
              </a:rPr>
              <a:t>Sets semaphore, s, to an initial value # </a:t>
            </a:r>
          </a:p>
          <a:p>
            <a:pPr lvl="1" eaLnBrk="1" hangingPunct="1"/>
            <a:r>
              <a:rPr lang="en-US" sz="1500" dirty="0">
                <a:latin typeface="+mn-lt"/>
                <a:cs typeface="Fira Sans Regular" charset="0"/>
              </a:rPr>
              <a:t>wait(s) or P(s)</a:t>
            </a:r>
          </a:p>
          <a:p>
            <a:pPr lvl="2" eaLnBrk="1" hangingPunct="1"/>
            <a:r>
              <a:rPr lang="en-US" sz="1600" dirty="0">
                <a:latin typeface="+mn-lt"/>
                <a:cs typeface="Fira Sans Regular" charset="0"/>
              </a:rPr>
              <a:t>If s &gt; 0, then s = s ­ 1; </a:t>
            </a:r>
          </a:p>
          <a:p>
            <a:pPr lvl="2" eaLnBrk="1" hangingPunct="1"/>
            <a:r>
              <a:rPr lang="en-US" sz="1600" dirty="0">
                <a:latin typeface="+mn-lt"/>
                <a:cs typeface="Fira Sans Regular" charset="0"/>
              </a:rPr>
              <a:t>Else suspend the process that called wait </a:t>
            </a:r>
          </a:p>
          <a:p>
            <a:pPr lvl="1" eaLnBrk="1" hangingPunct="1"/>
            <a:r>
              <a:rPr lang="en-US" sz="1500" dirty="0">
                <a:latin typeface="+mn-lt"/>
                <a:cs typeface="Fira Sans Regular" charset="0"/>
              </a:rPr>
              <a:t>signal(s) or  V(s)</a:t>
            </a:r>
          </a:p>
          <a:p>
            <a:pPr lvl="2" eaLnBrk="1" hangingPunct="1"/>
            <a:r>
              <a:rPr lang="en-US" sz="1600" dirty="0">
                <a:latin typeface="+mn-lt"/>
                <a:cs typeface="Fira Sans Regular" charset="0"/>
              </a:rPr>
              <a:t>s = s + 1; </a:t>
            </a:r>
          </a:p>
          <a:p>
            <a:pPr lvl="2" eaLnBrk="1" hangingPunct="1"/>
            <a:r>
              <a:rPr lang="en-US" sz="1600" dirty="0">
                <a:latin typeface="+mn-lt"/>
                <a:cs typeface="Fira Sans Regular" charset="0"/>
              </a:rPr>
              <a:t>If some process P has been suspended by a previous wait(s), wake up process P</a:t>
            </a:r>
          </a:p>
          <a:p>
            <a:pPr lvl="3" eaLnBrk="1" hangingPunct="1"/>
            <a:r>
              <a:rPr lang="en-US" dirty="0">
                <a:latin typeface="+mn-lt"/>
                <a:cs typeface="Fira Sans Regular" charset="0"/>
              </a:rPr>
              <a:t>The process waiting the longest gets woken up</a:t>
            </a:r>
          </a:p>
        </p:txBody>
      </p:sp>
      <p:pic>
        <p:nvPicPr>
          <p:cNvPr id="9219" name="Picture 4" descr="MCj0197951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821" y="2768248"/>
            <a:ext cx="2736850" cy="1814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84281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sz="2800" dirty="0">
                <a:latin typeface="+mn-lt"/>
              </a:rPr>
              <a:t>Types of Synchronization with Semaphores</a:t>
            </a:r>
          </a:p>
        </p:txBody>
      </p:sp>
      <p:sp>
        <p:nvSpPr>
          <p:cNvPr id="11266" name="Rectangle 3"/>
          <p:cNvSpPr>
            <a:spLocks noGrp="1" noChangeArrowheads="1"/>
          </p:cNvSpPr>
          <p:nvPr>
            <p:ph idx="1"/>
          </p:nvPr>
        </p:nvSpPr>
        <p:spPr/>
        <p:txBody>
          <a:bodyPr/>
          <a:lstStyle/>
          <a:p>
            <a:pPr eaLnBrk="1" hangingPunct="1">
              <a:lnSpc>
                <a:spcPct val="90000"/>
              </a:lnSpc>
            </a:pPr>
            <a:r>
              <a:rPr lang="en-US" sz="2000" dirty="0">
                <a:latin typeface="+mn-lt"/>
              </a:rPr>
              <a:t>There are 2 basic types of synchronization</a:t>
            </a:r>
          </a:p>
          <a:p>
            <a:pPr lvl="1" eaLnBrk="1" hangingPunct="1">
              <a:lnSpc>
                <a:spcPct val="90000"/>
              </a:lnSpc>
            </a:pPr>
            <a:r>
              <a:rPr lang="en-US" sz="1800" dirty="0" err="1">
                <a:latin typeface="+mn-lt"/>
                <a:cs typeface="Fira Sans Regular" charset="0"/>
              </a:rPr>
              <a:t>Mutex</a:t>
            </a:r>
            <a:r>
              <a:rPr lang="en-US" sz="1800" dirty="0">
                <a:latin typeface="+mn-lt"/>
                <a:cs typeface="Fira Sans Regular" charset="0"/>
              </a:rPr>
              <a:t> – where semaphores serve to protect a critical section (shared data/code)</a:t>
            </a:r>
          </a:p>
          <a:p>
            <a:pPr lvl="1" eaLnBrk="1" hangingPunct="1">
              <a:lnSpc>
                <a:spcPct val="90000"/>
              </a:lnSpc>
            </a:pPr>
            <a:r>
              <a:rPr lang="en-US" sz="1800" dirty="0">
                <a:latin typeface="+mn-lt"/>
                <a:cs typeface="Fira Sans Regular" charset="0"/>
              </a:rPr>
              <a:t>Barrier synchronization – where semaphores are used </a:t>
            </a:r>
            <a:r>
              <a:rPr lang="en-US" sz="1800" dirty="0" smtClean="0">
                <a:latin typeface="+mn-lt"/>
                <a:cs typeface="Fira Sans Regular" charset="0"/>
              </a:rPr>
              <a:t>- sort of - </a:t>
            </a:r>
            <a:r>
              <a:rPr lang="en-US" sz="1800" dirty="0">
                <a:latin typeface="+mn-lt"/>
                <a:cs typeface="Fira Sans Regular" charset="0"/>
              </a:rPr>
              <a:t>as an inter-task communication facility to </a:t>
            </a:r>
            <a:r>
              <a:rPr lang="ja-JP" altLang="en-US" sz="1800" dirty="0">
                <a:latin typeface="+mn-lt"/>
                <a:cs typeface="Fira Sans Regular" charset="0"/>
              </a:rPr>
              <a:t>“</a:t>
            </a:r>
            <a:r>
              <a:rPr lang="en-US" altLang="ja-JP" sz="1800" dirty="0">
                <a:latin typeface="+mn-lt"/>
                <a:cs typeface="Fira Sans Regular" charset="0"/>
              </a:rPr>
              <a:t>wake up</a:t>
            </a:r>
            <a:r>
              <a:rPr lang="ja-JP" altLang="en-US" sz="1800" dirty="0">
                <a:latin typeface="+mn-lt"/>
                <a:cs typeface="Fira Sans Regular" charset="0"/>
              </a:rPr>
              <a:t>”</a:t>
            </a:r>
            <a:r>
              <a:rPr lang="en-US" altLang="ja-JP" sz="1800" dirty="0">
                <a:latin typeface="+mn-lt"/>
                <a:cs typeface="Fira Sans Regular" charset="0"/>
              </a:rPr>
              <a:t> other waiting processes</a:t>
            </a:r>
          </a:p>
          <a:p>
            <a:pPr eaLnBrk="1" hangingPunct="1">
              <a:lnSpc>
                <a:spcPct val="90000"/>
              </a:lnSpc>
            </a:pPr>
            <a:r>
              <a:rPr lang="en-US" sz="2000" dirty="0">
                <a:latin typeface="+mn-lt"/>
              </a:rPr>
              <a:t>Remember P=wait and V=signal</a:t>
            </a:r>
          </a:p>
          <a:p>
            <a:pPr eaLnBrk="1" hangingPunct="1">
              <a:lnSpc>
                <a:spcPct val="90000"/>
              </a:lnSpc>
            </a:pPr>
            <a:r>
              <a:rPr lang="en-US" sz="2000" dirty="0">
                <a:latin typeface="+mn-lt"/>
              </a:rPr>
              <a:t>Here, s1 and s2 are semaphores</a:t>
            </a:r>
          </a:p>
          <a:p>
            <a:pPr eaLnBrk="1" hangingPunct="1">
              <a:lnSpc>
                <a:spcPct val="90000"/>
              </a:lnSpc>
            </a:pPr>
            <a:endParaRPr lang="en-US" sz="2000" dirty="0">
              <a:latin typeface="+mn-lt"/>
            </a:endParaRPr>
          </a:p>
          <a:p>
            <a:pPr eaLnBrk="1" hangingPunct="1">
              <a:lnSpc>
                <a:spcPct val="90000"/>
              </a:lnSpc>
              <a:buFontTx/>
              <a:buNone/>
            </a:pPr>
            <a:endParaRPr lang="en-US" sz="2000" dirty="0">
              <a:latin typeface="+mn-lt"/>
            </a:endParaRPr>
          </a:p>
          <a:p>
            <a:pPr eaLnBrk="1" hangingPunct="1">
              <a:lnSpc>
                <a:spcPct val="90000"/>
              </a:lnSpc>
              <a:buFontTx/>
              <a:buNone/>
            </a:pPr>
            <a:endParaRPr lang="en-US" sz="2000" b="1" dirty="0">
              <a:latin typeface="+mn-lt"/>
            </a:endParaRPr>
          </a:p>
        </p:txBody>
      </p:sp>
      <p:sp>
        <p:nvSpPr>
          <p:cNvPr id="11267" name="Rectangle 4"/>
          <p:cNvSpPr>
            <a:spLocks noChangeArrowheads="1"/>
          </p:cNvSpPr>
          <p:nvPr/>
        </p:nvSpPr>
        <p:spPr bwMode="auto">
          <a:xfrm>
            <a:off x="5472457" y="3652975"/>
            <a:ext cx="912813" cy="1562100"/>
          </a:xfrm>
          <a:prstGeom prst="rect">
            <a:avLst/>
          </a:prstGeom>
          <a:solidFill>
            <a:srgbClr val="FFFFCC"/>
          </a:solidFill>
          <a:ln w="9525">
            <a:solidFill>
              <a:srgbClr val="000000"/>
            </a:solidFill>
            <a:miter lim="800000"/>
            <a:headEnd/>
            <a:tailEnd/>
          </a:ln>
        </p:spPr>
        <p:txBody>
          <a:bodyPr wrap="none">
            <a:spAutoFit/>
          </a:bodyPr>
          <a:lstStyle/>
          <a:p>
            <a:pPr eaLnBrk="0" hangingPunct="0">
              <a:spcBef>
                <a:spcPct val="0"/>
              </a:spcBef>
              <a:buClrTx/>
              <a:buSzTx/>
              <a:buFontTx/>
              <a:buNone/>
            </a:pPr>
            <a:r>
              <a:rPr lang="en-US" sz="2400" b="1">
                <a:solidFill>
                  <a:schemeClr val="tx1"/>
                </a:solidFill>
              </a:rPr>
              <a:t>P1</a:t>
            </a:r>
            <a:endParaRPr lang="en-US" sz="2400">
              <a:solidFill>
                <a:schemeClr val="tx1"/>
              </a:solidFill>
            </a:endParaRPr>
          </a:p>
          <a:p>
            <a:pPr eaLnBrk="0" hangingPunct="0">
              <a:spcBef>
                <a:spcPct val="0"/>
              </a:spcBef>
              <a:buClrTx/>
              <a:buSzTx/>
              <a:buFontTx/>
              <a:buNone/>
            </a:pPr>
            <a:r>
              <a:rPr lang="en-US" sz="2400">
                <a:solidFill>
                  <a:schemeClr val="tx1"/>
                </a:solidFill>
              </a:rPr>
              <a:t>P(s1) </a:t>
            </a:r>
          </a:p>
          <a:p>
            <a:pPr eaLnBrk="0" hangingPunct="0">
              <a:spcBef>
                <a:spcPct val="0"/>
              </a:spcBef>
              <a:buClrTx/>
              <a:buSzTx/>
              <a:buFontTx/>
              <a:buNone/>
            </a:pPr>
            <a:r>
              <a:rPr lang="en-US" sz="2400">
                <a:solidFill>
                  <a:schemeClr val="tx1"/>
                </a:solidFill>
              </a:rPr>
              <a:t>... </a:t>
            </a:r>
          </a:p>
          <a:p>
            <a:pPr eaLnBrk="0" hangingPunct="0">
              <a:spcBef>
                <a:spcPct val="0"/>
              </a:spcBef>
              <a:buClrTx/>
              <a:buSzTx/>
              <a:buFontTx/>
              <a:buNone/>
            </a:pPr>
            <a:r>
              <a:rPr lang="en-US" sz="2400">
                <a:solidFill>
                  <a:schemeClr val="tx1"/>
                </a:solidFill>
              </a:rPr>
              <a:t>V(s2)</a:t>
            </a:r>
          </a:p>
        </p:txBody>
      </p:sp>
      <p:sp>
        <p:nvSpPr>
          <p:cNvPr id="11268" name="Text Box 5"/>
          <p:cNvSpPr txBox="1">
            <a:spLocks noChangeArrowheads="1"/>
          </p:cNvSpPr>
          <p:nvPr/>
        </p:nvSpPr>
        <p:spPr bwMode="auto">
          <a:xfrm>
            <a:off x="6996457" y="3652975"/>
            <a:ext cx="941283" cy="1569660"/>
          </a:xfrm>
          <a:prstGeom prst="rect">
            <a:avLst/>
          </a:prstGeom>
          <a:solidFill>
            <a:srgbClr val="FFFFCC"/>
          </a:solidFill>
          <a:ln w="9525">
            <a:solidFill>
              <a:srgbClr val="000000"/>
            </a:solidFill>
            <a:miter lim="800000"/>
            <a:headEnd/>
            <a:tailEnd/>
          </a:ln>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2400" dirty="0">
                <a:solidFill>
                  <a:schemeClr val="tx1"/>
                </a:solidFill>
                <a:latin typeface="Fira Sans Regular" charset="0"/>
              </a:rPr>
              <a:t>P2 </a:t>
            </a:r>
          </a:p>
          <a:p>
            <a:pPr>
              <a:spcBef>
                <a:spcPct val="0"/>
              </a:spcBef>
              <a:buClrTx/>
              <a:buSzTx/>
              <a:buFontTx/>
              <a:buNone/>
            </a:pPr>
            <a:r>
              <a:rPr lang="en-US" sz="2400" dirty="0">
                <a:solidFill>
                  <a:schemeClr val="tx1"/>
                </a:solidFill>
                <a:latin typeface="Fira Sans Regular" charset="0"/>
              </a:rPr>
              <a:t>P(s2) </a:t>
            </a:r>
          </a:p>
          <a:p>
            <a:pPr>
              <a:spcBef>
                <a:spcPct val="0"/>
              </a:spcBef>
              <a:buClrTx/>
              <a:buSzTx/>
              <a:buFontTx/>
              <a:buNone/>
            </a:pPr>
            <a:r>
              <a:rPr lang="en-US" sz="2400" dirty="0">
                <a:solidFill>
                  <a:schemeClr val="tx1"/>
                </a:solidFill>
                <a:latin typeface="Fira Sans Regular" charset="0"/>
              </a:rPr>
              <a:t>... </a:t>
            </a:r>
          </a:p>
          <a:p>
            <a:pPr>
              <a:spcBef>
                <a:spcPct val="0"/>
              </a:spcBef>
              <a:buClrTx/>
              <a:buSzTx/>
              <a:buFontTx/>
              <a:buNone/>
            </a:pPr>
            <a:r>
              <a:rPr lang="en-US" sz="2400" dirty="0">
                <a:solidFill>
                  <a:schemeClr val="tx1"/>
                </a:solidFill>
                <a:latin typeface="Fira Sans Regular" charset="0"/>
              </a:rPr>
              <a:t>V(s1)</a:t>
            </a:r>
          </a:p>
        </p:txBody>
      </p:sp>
      <p:sp>
        <p:nvSpPr>
          <p:cNvPr id="11269" name="Text Box 6"/>
          <p:cNvSpPr txBox="1">
            <a:spLocks noChangeArrowheads="1"/>
          </p:cNvSpPr>
          <p:nvPr/>
        </p:nvSpPr>
        <p:spPr bwMode="auto">
          <a:xfrm flipH="1">
            <a:off x="2576857" y="3576775"/>
            <a:ext cx="922047" cy="1569660"/>
          </a:xfrm>
          <a:prstGeom prst="rect">
            <a:avLst/>
          </a:prstGeom>
          <a:solidFill>
            <a:srgbClr val="FFFFCC"/>
          </a:solidFill>
          <a:ln w="9525">
            <a:solidFill>
              <a:srgbClr val="000000"/>
            </a:solidFill>
            <a:miter lim="800000"/>
            <a:headEnd/>
            <a:tailEnd/>
          </a:ln>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2400" dirty="0">
                <a:solidFill>
                  <a:schemeClr val="tx1"/>
                </a:solidFill>
                <a:latin typeface="Fira Sans Regular" charset="0"/>
              </a:rPr>
              <a:t>P2 </a:t>
            </a:r>
          </a:p>
          <a:p>
            <a:pPr>
              <a:spcBef>
                <a:spcPct val="0"/>
              </a:spcBef>
              <a:buClrTx/>
              <a:buSzTx/>
              <a:buFontTx/>
              <a:buNone/>
            </a:pPr>
            <a:r>
              <a:rPr lang="en-US" sz="2400" dirty="0">
                <a:solidFill>
                  <a:schemeClr val="tx1"/>
                </a:solidFill>
                <a:latin typeface="Fira Sans Regular" charset="0"/>
              </a:rPr>
              <a:t>P(s1) </a:t>
            </a:r>
          </a:p>
          <a:p>
            <a:pPr>
              <a:spcBef>
                <a:spcPct val="0"/>
              </a:spcBef>
              <a:buClrTx/>
              <a:buSzTx/>
              <a:buFontTx/>
              <a:buNone/>
            </a:pPr>
            <a:r>
              <a:rPr lang="en-US" sz="2400" dirty="0">
                <a:solidFill>
                  <a:schemeClr val="tx1"/>
                </a:solidFill>
                <a:latin typeface="Fira Sans Regular" charset="0"/>
              </a:rPr>
              <a:t>... </a:t>
            </a:r>
          </a:p>
          <a:p>
            <a:pPr>
              <a:spcBef>
                <a:spcPct val="0"/>
              </a:spcBef>
              <a:buClrTx/>
              <a:buSzTx/>
              <a:buFontTx/>
              <a:buNone/>
            </a:pPr>
            <a:r>
              <a:rPr lang="en-US" sz="2400" dirty="0">
                <a:solidFill>
                  <a:schemeClr val="tx1"/>
                </a:solidFill>
                <a:latin typeface="Fira Sans Regular" charset="0"/>
              </a:rPr>
              <a:t>V(s1)</a:t>
            </a:r>
          </a:p>
        </p:txBody>
      </p:sp>
      <p:sp>
        <p:nvSpPr>
          <p:cNvPr id="11270" name="Text Box 7"/>
          <p:cNvSpPr txBox="1">
            <a:spLocks noChangeArrowheads="1"/>
          </p:cNvSpPr>
          <p:nvPr/>
        </p:nvSpPr>
        <p:spPr bwMode="auto">
          <a:xfrm>
            <a:off x="1205257" y="3576775"/>
            <a:ext cx="922047" cy="1569660"/>
          </a:xfrm>
          <a:prstGeom prst="rect">
            <a:avLst/>
          </a:prstGeom>
          <a:solidFill>
            <a:srgbClr val="FFFFCC"/>
          </a:solidFill>
          <a:ln w="9525">
            <a:solidFill>
              <a:srgbClr val="000000"/>
            </a:solidFill>
            <a:miter lim="800000"/>
            <a:headEnd/>
            <a:tailEnd/>
          </a:ln>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2400" dirty="0">
                <a:solidFill>
                  <a:schemeClr val="tx1"/>
                </a:solidFill>
                <a:latin typeface="Fira Sans Regular" charset="0"/>
              </a:rPr>
              <a:t>P1 </a:t>
            </a:r>
          </a:p>
          <a:p>
            <a:pPr>
              <a:spcBef>
                <a:spcPct val="0"/>
              </a:spcBef>
              <a:buClrTx/>
              <a:buSzTx/>
              <a:buFontTx/>
              <a:buNone/>
            </a:pPr>
            <a:r>
              <a:rPr lang="en-US" sz="2400" dirty="0">
                <a:solidFill>
                  <a:schemeClr val="tx1"/>
                </a:solidFill>
                <a:latin typeface="Fira Sans Regular" charset="0"/>
              </a:rPr>
              <a:t>P(s1) </a:t>
            </a:r>
          </a:p>
          <a:p>
            <a:pPr>
              <a:spcBef>
                <a:spcPct val="0"/>
              </a:spcBef>
              <a:buClrTx/>
              <a:buSzTx/>
              <a:buFontTx/>
              <a:buNone/>
            </a:pPr>
            <a:r>
              <a:rPr lang="en-US" sz="2400" dirty="0">
                <a:solidFill>
                  <a:schemeClr val="tx1"/>
                </a:solidFill>
                <a:latin typeface="Fira Sans Regular" charset="0"/>
              </a:rPr>
              <a:t>... </a:t>
            </a:r>
          </a:p>
          <a:p>
            <a:pPr>
              <a:spcBef>
                <a:spcPct val="0"/>
              </a:spcBef>
              <a:buClrTx/>
              <a:buSzTx/>
              <a:buFontTx/>
              <a:buNone/>
            </a:pPr>
            <a:r>
              <a:rPr lang="en-US" sz="2400" dirty="0">
                <a:solidFill>
                  <a:schemeClr val="tx1"/>
                </a:solidFill>
                <a:latin typeface="Fira Sans Regular" charset="0"/>
              </a:rPr>
              <a:t>V(s1)</a:t>
            </a:r>
          </a:p>
        </p:txBody>
      </p:sp>
      <p:sp>
        <p:nvSpPr>
          <p:cNvPr id="11271" name="Text Box 8"/>
          <p:cNvSpPr txBox="1">
            <a:spLocks noChangeArrowheads="1"/>
          </p:cNvSpPr>
          <p:nvPr/>
        </p:nvSpPr>
        <p:spPr bwMode="auto">
          <a:xfrm>
            <a:off x="5460417" y="5279647"/>
            <a:ext cx="294508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ctr">
              <a:spcBef>
                <a:spcPct val="0"/>
              </a:spcBef>
              <a:buClrTx/>
              <a:buSzTx/>
              <a:buFontTx/>
              <a:buNone/>
            </a:pPr>
            <a:r>
              <a:rPr lang="en-US" sz="1800" dirty="0" smtClean="0">
                <a:solidFill>
                  <a:srgbClr val="990000"/>
                </a:solidFill>
                <a:latin typeface="Fira Sans Regular" charset="0"/>
              </a:rPr>
              <a:t>Barrier Synchronization</a:t>
            </a:r>
            <a:endParaRPr lang="en-US" sz="1800" dirty="0">
              <a:solidFill>
                <a:srgbClr val="990000"/>
              </a:solidFill>
              <a:latin typeface="Fira Sans Regular" charset="0"/>
            </a:endParaRPr>
          </a:p>
        </p:txBody>
      </p:sp>
      <p:sp>
        <p:nvSpPr>
          <p:cNvPr id="11272" name="Text Box 9"/>
          <p:cNvSpPr txBox="1">
            <a:spLocks noChangeArrowheads="1"/>
          </p:cNvSpPr>
          <p:nvPr/>
        </p:nvSpPr>
        <p:spPr bwMode="auto">
          <a:xfrm>
            <a:off x="1814857" y="5405575"/>
            <a:ext cx="82586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800" dirty="0" err="1">
                <a:solidFill>
                  <a:srgbClr val="990000"/>
                </a:solidFill>
                <a:latin typeface="Fira Sans Regular" charset="0"/>
              </a:rPr>
              <a:t>Mutex</a:t>
            </a:r>
            <a:endParaRPr lang="en-US" sz="1800" dirty="0">
              <a:solidFill>
                <a:srgbClr val="990000"/>
              </a:solidFill>
              <a:latin typeface="Fira Sans Regular" charset="0"/>
            </a:endParaRPr>
          </a:p>
        </p:txBody>
      </p:sp>
      <p:sp>
        <p:nvSpPr>
          <p:cNvPr id="11273" name="Line 10"/>
          <p:cNvSpPr>
            <a:spLocks noChangeShapeType="1"/>
          </p:cNvSpPr>
          <p:nvPr/>
        </p:nvSpPr>
        <p:spPr bwMode="auto">
          <a:xfrm flipV="1">
            <a:off x="6310657" y="4262575"/>
            <a:ext cx="762000" cy="762000"/>
          </a:xfrm>
          <a:prstGeom prst="line">
            <a:avLst/>
          </a:prstGeom>
          <a:noFill/>
          <a:ln w="19050">
            <a:solidFill>
              <a:srgbClr val="99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1274" name="Group 11"/>
          <p:cNvGrpSpPr>
            <a:grpSpLocks/>
          </p:cNvGrpSpPr>
          <p:nvPr/>
        </p:nvGrpSpPr>
        <p:grpSpPr bwMode="auto">
          <a:xfrm>
            <a:off x="443257" y="4186375"/>
            <a:ext cx="762000" cy="609600"/>
            <a:chOff x="816" y="2304"/>
            <a:chExt cx="192" cy="384"/>
          </a:xfrm>
        </p:grpSpPr>
        <p:sp>
          <p:nvSpPr>
            <p:cNvPr id="11280" name="Arc 12"/>
            <p:cNvSpPr>
              <a:spLocks/>
            </p:cNvSpPr>
            <p:nvPr/>
          </p:nvSpPr>
          <p:spPr bwMode="auto">
            <a:xfrm flipH="1">
              <a:off x="816" y="2304"/>
              <a:ext cx="19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1" name="Arc 13"/>
            <p:cNvSpPr>
              <a:spLocks/>
            </p:cNvSpPr>
            <p:nvPr/>
          </p:nvSpPr>
          <p:spPr bwMode="auto">
            <a:xfrm flipH="1" flipV="1">
              <a:off x="816" y="2496"/>
              <a:ext cx="19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accent2"/>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11275" name="Group 14"/>
          <p:cNvGrpSpPr>
            <a:grpSpLocks/>
          </p:cNvGrpSpPr>
          <p:nvPr/>
        </p:nvGrpSpPr>
        <p:grpSpPr bwMode="auto">
          <a:xfrm flipH="1">
            <a:off x="3491257" y="4186375"/>
            <a:ext cx="762000" cy="609600"/>
            <a:chOff x="816" y="2304"/>
            <a:chExt cx="192" cy="384"/>
          </a:xfrm>
        </p:grpSpPr>
        <p:sp>
          <p:nvSpPr>
            <p:cNvPr id="11278" name="Arc 15"/>
            <p:cNvSpPr>
              <a:spLocks/>
            </p:cNvSpPr>
            <p:nvPr/>
          </p:nvSpPr>
          <p:spPr bwMode="auto">
            <a:xfrm flipH="1">
              <a:off x="816" y="2304"/>
              <a:ext cx="19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79" name="Arc 16"/>
            <p:cNvSpPr>
              <a:spLocks/>
            </p:cNvSpPr>
            <p:nvPr/>
          </p:nvSpPr>
          <p:spPr bwMode="auto">
            <a:xfrm flipH="1" flipV="1">
              <a:off x="816" y="2496"/>
              <a:ext cx="19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accent2"/>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11276" name="Text Box 17"/>
          <p:cNvSpPr txBox="1">
            <a:spLocks noChangeArrowheads="1"/>
          </p:cNvSpPr>
          <p:nvPr/>
        </p:nvSpPr>
        <p:spPr bwMode="auto">
          <a:xfrm>
            <a:off x="1357657" y="5135700"/>
            <a:ext cx="229902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800" dirty="0">
                <a:solidFill>
                  <a:srgbClr val="990000"/>
                </a:solidFill>
                <a:latin typeface="Fira Sans Regular" charset="0"/>
              </a:rPr>
              <a:t>Initial value of s1 = 1</a:t>
            </a:r>
          </a:p>
        </p:txBody>
      </p:sp>
      <p:sp>
        <p:nvSpPr>
          <p:cNvPr id="11277" name="Text Box 18"/>
          <p:cNvSpPr txBox="1">
            <a:spLocks noChangeArrowheads="1"/>
          </p:cNvSpPr>
          <p:nvPr/>
        </p:nvSpPr>
        <p:spPr bwMode="auto">
          <a:xfrm>
            <a:off x="5534370" y="5530988"/>
            <a:ext cx="30027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800" dirty="0">
                <a:solidFill>
                  <a:srgbClr val="990000"/>
                </a:solidFill>
                <a:latin typeface="Fira Sans Regular" charset="0"/>
              </a:rPr>
              <a:t>Initial </a:t>
            </a:r>
            <a:r>
              <a:rPr lang="en-US" sz="1800" dirty="0" smtClean="0">
                <a:solidFill>
                  <a:srgbClr val="990000"/>
                </a:solidFill>
                <a:latin typeface="Fira Sans Regular" charset="0"/>
              </a:rPr>
              <a:t>value of </a:t>
            </a:r>
            <a:r>
              <a:rPr lang="en-US" sz="1800" dirty="0">
                <a:solidFill>
                  <a:srgbClr val="990000"/>
                </a:solidFill>
                <a:latin typeface="Fira Sans Regular" charset="0"/>
              </a:rPr>
              <a:t>s1 = 1, s2 = 0</a:t>
            </a:r>
          </a:p>
        </p:txBody>
      </p:sp>
    </p:spTree>
    <p:extLst>
      <p:ext uri="{BB962C8B-B14F-4D97-AF65-F5344CB8AC3E}">
        <p14:creationId xmlns:p14="http://schemas.microsoft.com/office/powerpoint/2010/main" val="31633782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sz="3200" dirty="0"/>
              <a:t>Atomic SWAP Instruction on the ARM </a:t>
            </a:r>
          </a:p>
        </p:txBody>
      </p:sp>
      <p:sp>
        <p:nvSpPr>
          <p:cNvPr id="190467" name="Rectangle 3"/>
          <p:cNvSpPr>
            <a:spLocks noGrp="1" noChangeArrowheads="1"/>
          </p:cNvSpPr>
          <p:nvPr>
            <p:ph type="body" idx="1"/>
          </p:nvPr>
        </p:nvSpPr>
        <p:spPr/>
        <p:txBody>
          <a:bodyPr/>
          <a:lstStyle/>
          <a:p>
            <a:r>
              <a:rPr lang="en-US" sz="2400" dirty="0">
                <a:latin typeface="Hack Regular" charset="0"/>
              </a:rPr>
              <a:t>SWP</a:t>
            </a:r>
            <a:r>
              <a:rPr lang="en-US" sz="2400" dirty="0"/>
              <a:t> combines a load and a store in a single, atomic operation </a:t>
            </a:r>
          </a:p>
          <a:p>
            <a:pPr lvl="1">
              <a:buFontTx/>
              <a:buNone/>
            </a:pPr>
            <a:r>
              <a:rPr lang="en-US" sz="2000" dirty="0">
                <a:latin typeface="Hack Regular" charset="0"/>
              </a:rPr>
              <a:t>ADR    r0, semaphore </a:t>
            </a:r>
          </a:p>
          <a:p>
            <a:pPr lvl="1">
              <a:buFontTx/>
              <a:buNone/>
            </a:pPr>
            <a:r>
              <a:rPr lang="en-US" sz="2000" dirty="0">
                <a:latin typeface="Hack Regular" charset="0"/>
              </a:rPr>
              <a:t>SWPB   r1, r1,[r0]</a:t>
            </a:r>
            <a:r>
              <a:rPr lang="en-US" sz="2000" dirty="0"/>
              <a:t> </a:t>
            </a:r>
          </a:p>
          <a:p>
            <a:pPr lvl="1"/>
            <a:r>
              <a:rPr lang="en-US" sz="2000" dirty="0">
                <a:latin typeface="Hack Regular" charset="0"/>
              </a:rPr>
              <a:t>SWP</a:t>
            </a:r>
            <a:r>
              <a:rPr lang="en-US" sz="2000" dirty="0"/>
              <a:t> loads the word (or byte) from memory location addressed in </a:t>
            </a:r>
            <a:r>
              <a:rPr lang="en-US" sz="2000" dirty="0">
                <a:latin typeface="Hack Regular" charset="0"/>
              </a:rPr>
              <a:t>Rn</a:t>
            </a:r>
            <a:r>
              <a:rPr lang="en-US" sz="2000" dirty="0"/>
              <a:t> into </a:t>
            </a:r>
            <a:r>
              <a:rPr lang="en-US" sz="2000" dirty="0">
                <a:latin typeface="Hack Regular" charset="0"/>
              </a:rPr>
              <a:t>Rd</a:t>
            </a:r>
            <a:r>
              <a:rPr lang="en-US" sz="2000" dirty="0"/>
              <a:t> and stores the same data type from </a:t>
            </a:r>
            <a:r>
              <a:rPr lang="en-US" sz="2000" dirty="0">
                <a:latin typeface="Hack Regular" charset="0"/>
              </a:rPr>
              <a:t>Rm</a:t>
            </a:r>
            <a:r>
              <a:rPr lang="en-US" sz="2000" dirty="0"/>
              <a:t> into the same memory location </a:t>
            </a:r>
          </a:p>
          <a:p>
            <a:pPr lvl="1"/>
            <a:r>
              <a:rPr lang="en-US" sz="2000" dirty="0">
                <a:latin typeface="Hack Regular" charset="0"/>
              </a:rPr>
              <a:t>SWP&lt;</a:t>
            </a:r>
            <a:r>
              <a:rPr lang="en-US" sz="2000" dirty="0" err="1">
                <a:latin typeface="Hack Regular" charset="0"/>
              </a:rPr>
              <a:t>cond</a:t>
            </a:r>
            <a:r>
              <a:rPr lang="en-US" sz="2000" dirty="0">
                <a:latin typeface="Hack Regular" charset="0"/>
              </a:rPr>
              <a:t>&gt; {B} Rd, Rm, [Rn]</a:t>
            </a:r>
            <a:endParaRPr lang="en-US" sz="2000" dirty="0"/>
          </a:p>
        </p:txBody>
      </p:sp>
    </p:spTree>
    <p:extLst>
      <p:ext uri="{BB962C8B-B14F-4D97-AF65-F5344CB8AC3E}">
        <p14:creationId xmlns:p14="http://schemas.microsoft.com/office/powerpoint/2010/main" val="2078277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ARM Binary </a:t>
            </a:r>
            <a:r>
              <a:rPr lang="en-US" sz="3200" dirty="0" err="1" smtClean="0"/>
              <a:t>Mutex</a:t>
            </a:r>
            <a:endParaRPr lang="en-US" sz="3200"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14</a:t>
            </a:fld>
            <a:endParaRPr lang="en-US"/>
          </a:p>
        </p:txBody>
      </p:sp>
      <p:sp>
        <p:nvSpPr>
          <p:cNvPr id="6" name="TextBox 5"/>
          <p:cNvSpPr txBox="1"/>
          <p:nvPr/>
        </p:nvSpPr>
        <p:spPr>
          <a:xfrm>
            <a:off x="560314" y="1407088"/>
            <a:ext cx="8155669" cy="4524315"/>
          </a:xfrm>
          <a:prstGeom prst="rect">
            <a:avLst/>
          </a:prstGeom>
          <a:noFill/>
        </p:spPr>
        <p:txBody>
          <a:bodyPr wrap="square" rtlCol="0">
            <a:spAutoFit/>
          </a:bodyPr>
          <a:lstStyle/>
          <a:p>
            <a:pPr lvl="0"/>
            <a:r>
              <a:rPr lang="en-US" dirty="0">
                <a:solidFill>
                  <a:srgbClr val="000000"/>
                </a:solidFill>
              </a:rPr>
              <a:t>locked    EQU 1</a:t>
            </a:r>
          </a:p>
          <a:p>
            <a:pPr lvl="0"/>
            <a:r>
              <a:rPr lang="en-US" dirty="0">
                <a:solidFill>
                  <a:srgbClr val="000000"/>
                </a:solidFill>
              </a:rPr>
              <a:t>unlocked  EQU 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srgbClr val="000000"/>
                </a:solidFill>
                <a:effectLst/>
                <a:uLnTx/>
                <a:uFillTx/>
                <a:latin typeface="Calibri"/>
                <a:ea typeface="+mn-ea"/>
                <a:cs typeface="+mn-cs"/>
              </a:rPr>
              <a:t>lock_mutex_swp</a:t>
            </a:r>
            <a:r>
              <a:rPr kumimoji="0" lang="en-US" sz="1800" b="0" i="0" u="none" strike="noStrike" kern="1200" cap="none" spc="0" normalizeH="0" baseline="0" noProof="0" dirty="0" smtClean="0">
                <a:ln>
                  <a:noFill/>
                </a:ln>
                <a:solidFill>
                  <a:srgbClr val="000000"/>
                </a:solidFill>
                <a:effectLst/>
                <a:uLnTx/>
                <a:uFillTx/>
                <a:latin typeface="Calibri"/>
                <a:ea typeface="+mn-ea"/>
                <a:cs typeface="+mn-cs"/>
              </a:rPr>
              <a:t> </a:t>
            </a:r>
            <a:r>
              <a:rPr kumimoji="0" lang="en-US" sz="1800" b="0" i="0" u="none" strike="noStrike" kern="1200" cap="none" spc="0" normalizeH="0" baseline="0" noProof="0" dirty="0">
                <a:ln>
                  <a:noFill/>
                </a:ln>
                <a:solidFill>
                  <a:srgbClr val="000000"/>
                </a:solidFill>
                <a:effectLst/>
                <a:uLnTx/>
                <a:uFillTx/>
                <a:latin typeface="Calibri"/>
                <a:ea typeface="+mn-ea"/>
                <a:cs typeface="+mn-cs"/>
              </a:rPr>
              <a:t>PROC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    LDR r2, =locked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    SWP r1, r2, [r0]       </a:t>
            </a:r>
            <a:r>
              <a:rPr kumimoji="0" lang="en-US" sz="1800" b="0" i="0" u="none" strike="noStrike" kern="1200" cap="none" spc="0" normalizeH="0" baseline="0" noProof="0" dirty="0" smtClean="0">
                <a:ln>
                  <a:noFill/>
                </a:ln>
                <a:solidFill>
                  <a:srgbClr val="000000"/>
                </a:solidFill>
                <a:effectLst/>
                <a:uLnTx/>
                <a:uFillTx/>
                <a:latin typeface="Calibri"/>
                <a:ea typeface="+mn-ea"/>
                <a:cs typeface="+mn-cs"/>
              </a:rPr>
              <a:t>		; </a:t>
            </a:r>
            <a:r>
              <a:rPr kumimoji="0" lang="en-US" sz="1800" b="0" i="0" u="none" strike="noStrike" kern="1200" cap="none" spc="0" normalizeH="0" baseline="0" noProof="0" dirty="0">
                <a:ln>
                  <a:noFill/>
                </a:ln>
                <a:solidFill>
                  <a:srgbClr val="000000"/>
                </a:solidFill>
                <a:effectLst/>
                <a:uLnTx/>
                <a:uFillTx/>
                <a:latin typeface="Calibri"/>
                <a:ea typeface="+mn-ea"/>
                <a:cs typeface="+mn-cs"/>
              </a:rPr>
              <a:t>Swap R2 with location [R0], [R0] value placed in R1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    CMP r1, r2             </a:t>
            </a:r>
            <a:r>
              <a:rPr kumimoji="0" lang="en-US" sz="1800" b="0" i="0" u="none" strike="noStrike" kern="1200" cap="none" spc="0" normalizeH="0" baseline="0" noProof="0" dirty="0" smtClean="0">
                <a:ln>
                  <a:noFill/>
                </a:ln>
                <a:solidFill>
                  <a:srgbClr val="000000"/>
                </a:solidFill>
                <a:effectLst/>
                <a:uLnTx/>
                <a:uFillTx/>
                <a:latin typeface="Calibri"/>
                <a:ea typeface="+mn-ea"/>
                <a:cs typeface="+mn-cs"/>
              </a:rPr>
              <a:t>		; </a:t>
            </a:r>
            <a:r>
              <a:rPr kumimoji="0" lang="en-US" sz="1800" b="0" i="0" u="none" strike="noStrike" kern="1200" cap="none" spc="0" normalizeH="0" baseline="0" noProof="0" dirty="0">
                <a:ln>
                  <a:noFill/>
                </a:ln>
                <a:solidFill>
                  <a:srgbClr val="000000"/>
                </a:solidFill>
                <a:effectLst/>
                <a:uLnTx/>
                <a:uFillTx/>
                <a:latin typeface="Calibri"/>
                <a:ea typeface="+mn-ea"/>
                <a:cs typeface="+mn-cs"/>
              </a:rPr>
              <a:t>Check if memory value was ‘locked’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    BEQ </a:t>
            </a:r>
            <a:r>
              <a:rPr kumimoji="0" lang="en-US" sz="1800" b="0" i="0" u="none" strike="noStrike" kern="1200" cap="none" spc="0" normalizeH="0" baseline="0" noProof="0" dirty="0" err="1">
                <a:ln>
                  <a:noFill/>
                </a:ln>
                <a:solidFill>
                  <a:srgbClr val="000000"/>
                </a:solidFill>
                <a:effectLst/>
                <a:uLnTx/>
                <a:uFillTx/>
                <a:latin typeface="Calibri"/>
                <a:ea typeface="+mn-ea"/>
                <a:cs typeface="+mn-cs"/>
              </a:rPr>
              <a:t>lock_mutex_swp</a:t>
            </a:r>
            <a:r>
              <a:rPr kumimoji="0" lang="en-US" sz="1800" b="0" i="0" u="none" strike="noStrike" kern="1200" cap="none" spc="0" normalizeH="0" baseline="0" noProof="0" dirty="0">
                <a:ln>
                  <a:noFill/>
                </a:ln>
                <a:solidFill>
                  <a:srgbClr val="000000"/>
                </a:solidFill>
                <a:effectLst/>
                <a:uLnTx/>
                <a:uFillTx/>
                <a:latin typeface="Calibri"/>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libri"/>
                <a:ea typeface="+mn-ea"/>
                <a:cs typeface="+mn-cs"/>
              </a:rPr>
              <a:t>	; </a:t>
            </a:r>
            <a:r>
              <a:rPr kumimoji="0" lang="en-US" sz="1800" b="0" i="0" u="none" strike="noStrike" kern="1200" cap="none" spc="0" normalizeH="0" baseline="0" noProof="0" dirty="0">
                <a:ln>
                  <a:noFill/>
                </a:ln>
                <a:solidFill>
                  <a:srgbClr val="000000"/>
                </a:solidFill>
                <a:effectLst/>
                <a:uLnTx/>
                <a:uFillTx/>
                <a:latin typeface="Calibri"/>
                <a:ea typeface="+mn-ea"/>
                <a:cs typeface="+mn-cs"/>
              </a:rPr>
              <a:t>If so, retry immediately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    BX  </a:t>
            </a:r>
            <a:r>
              <a:rPr kumimoji="0" lang="en-US" sz="1800" b="0" i="0" u="none" strike="noStrike" kern="1200" cap="none" spc="0" normalizeH="0" baseline="0" noProof="0" dirty="0" err="1">
                <a:ln>
                  <a:noFill/>
                </a:ln>
                <a:solidFill>
                  <a:srgbClr val="000000"/>
                </a:solidFill>
                <a:effectLst/>
                <a:uLnTx/>
                <a:uFillTx/>
                <a:latin typeface="Calibri"/>
                <a:ea typeface="+mn-ea"/>
                <a:cs typeface="+mn-cs"/>
              </a:rPr>
              <a:t>lr</a:t>
            </a:r>
            <a:r>
              <a:rPr kumimoji="0" lang="en-US" sz="1800" b="0" i="0" u="none" strike="noStrike" kern="1200" cap="none" spc="0" normalizeH="0" baseline="0" noProof="0" dirty="0">
                <a:ln>
                  <a:noFill/>
                </a:ln>
                <a:solidFill>
                  <a:srgbClr val="000000"/>
                </a:solidFill>
                <a:effectLst/>
                <a:uLnTx/>
                <a:uFillTx/>
                <a:latin typeface="Calibri"/>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libri"/>
                <a:ea typeface="+mn-ea"/>
                <a:cs typeface="+mn-cs"/>
              </a:rPr>
              <a:t>			; </a:t>
            </a:r>
            <a:r>
              <a:rPr kumimoji="0" lang="en-US" sz="1800" b="0" i="0" u="none" strike="noStrike" kern="1200" cap="none" spc="0" normalizeH="0" baseline="0" noProof="0" dirty="0">
                <a:ln>
                  <a:noFill/>
                </a:ln>
                <a:solidFill>
                  <a:srgbClr val="000000"/>
                </a:solidFill>
                <a:effectLst/>
                <a:uLnTx/>
                <a:uFillTx/>
                <a:latin typeface="Calibri"/>
                <a:ea typeface="+mn-ea"/>
                <a:cs typeface="+mn-cs"/>
              </a:rPr>
              <a:t>If not, lock successful, return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    ENDP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srgbClr val="000000"/>
                </a:solidFill>
                <a:effectLst/>
                <a:uLnTx/>
                <a:uFillTx/>
                <a:latin typeface="Calibri"/>
                <a:ea typeface="+mn-ea"/>
                <a:cs typeface="+mn-cs"/>
              </a:rPr>
              <a:t>unlock_mutex_swp</a:t>
            </a:r>
            <a:r>
              <a:rPr kumimoji="0" lang="en-US" sz="1800" b="0" i="0" u="none" strike="noStrike" kern="1200" cap="none" spc="0" normalizeH="0" baseline="0" noProof="0" dirty="0" smtClean="0">
                <a:ln>
                  <a:noFill/>
                </a:ln>
                <a:solidFill>
                  <a:srgbClr val="000000"/>
                </a:solidFill>
                <a:effectLst/>
                <a:uLnTx/>
                <a:uFillTx/>
                <a:latin typeface="Calibri"/>
                <a:ea typeface="+mn-ea"/>
                <a:cs typeface="+mn-cs"/>
              </a:rPr>
              <a:t> PROC</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    LDR r1, =unlocked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    STR r1, [r0]           </a:t>
            </a:r>
            <a:r>
              <a:rPr kumimoji="0" lang="en-US" sz="1800" b="0" i="0" u="none" strike="noStrike" kern="1200" cap="none" spc="0" normalizeH="0" baseline="0" noProof="0" dirty="0" smtClean="0">
                <a:ln>
                  <a:noFill/>
                </a:ln>
                <a:solidFill>
                  <a:srgbClr val="000000"/>
                </a:solidFill>
                <a:effectLst/>
                <a:uLnTx/>
                <a:uFillTx/>
                <a:latin typeface="Calibri"/>
                <a:ea typeface="+mn-ea"/>
                <a:cs typeface="+mn-cs"/>
              </a:rPr>
              <a:t>			; </a:t>
            </a:r>
            <a:r>
              <a:rPr kumimoji="0" lang="en-US" sz="1800" b="0" i="0" u="none" strike="noStrike" kern="1200" cap="none" spc="0" normalizeH="0" baseline="0" noProof="0" dirty="0">
                <a:ln>
                  <a:noFill/>
                </a:ln>
                <a:solidFill>
                  <a:srgbClr val="000000"/>
                </a:solidFill>
                <a:effectLst/>
                <a:uLnTx/>
                <a:uFillTx/>
                <a:latin typeface="Calibri"/>
                <a:ea typeface="+mn-ea"/>
                <a:cs typeface="+mn-cs"/>
              </a:rPr>
              <a:t>Write value ‘unlocked’ to location [R0]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    BX  </a:t>
            </a:r>
            <a:r>
              <a:rPr kumimoji="0" lang="en-US" sz="1800" b="0" i="0" u="none" strike="noStrike" kern="1200" cap="none" spc="0" normalizeH="0" baseline="0" noProof="0" dirty="0" err="1">
                <a:ln>
                  <a:noFill/>
                </a:ln>
                <a:solidFill>
                  <a:srgbClr val="000000"/>
                </a:solidFill>
                <a:effectLst/>
                <a:uLnTx/>
                <a:uFillTx/>
                <a:latin typeface="Calibri"/>
                <a:ea typeface="+mn-ea"/>
                <a:cs typeface="+mn-cs"/>
              </a:rPr>
              <a:t>lr</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    ENDP</a:t>
            </a:r>
          </a:p>
        </p:txBody>
      </p:sp>
    </p:spTree>
    <p:extLst>
      <p:ext uri="{BB962C8B-B14F-4D97-AF65-F5344CB8AC3E}">
        <p14:creationId xmlns:p14="http://schemas.microsoft.com/office/powerpoint/2010/main" val="1927394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Binary </a:t>
            </a:r>
            <a:r>
              <a:rPr lang="en-US" dirty="0" err="1" smtClean="0"/>
              <a:t>Mutex</a:t>
            </a:r>
            <a:r>
              <a:rPr lang="en-US" dirty="0" smtClean="0"/>
              <a:t> v6 and on</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15</a:t>
            </a:fld>
            <a:endParaRPr lang="en-US"/>
          </a:p>
        </p:txBody>
      </p:sp>
      <p:sp>
        <p:nvSpPr>
          <p:cNvPr id="5" name="TextBox 4"/>
          <p:cNvSpPr txBox="1"/>
          <p:nvPr/>
        </p:nvSpPr>
        <p:spPr>
          <a:xfrm>
            <a:off x="560314" y="808965"/>
            <a:ext cx="8155669" cy="5355312"/>
          </a:xfrm>
          <a:prstGeom prst="rect">
            <a:avLst/>
          </a:prstGeom>
          <a:noFill/>
        </p:spPr>
        <p:txBody>
          <a:bodyPr wrap="square" rtlCol="0">
            <a:spAutoFit/>
          </a:bodyPr>
          <a:lstStyle/>
          <a:p>
            <a:pPr lvl="0"/>
            <a:r>
              <a:rPr lang="en-US" dirty="0">
                <a:solidFill>
                  <a:srgbClr val="000000"/>
                </a:solidFill>
              </a:rPr>
              <a:t>locked    EQU 1</a:t>
            </a:r>
          </a:p>
          <a:p>
            <a:pPr lvl="0"/>
            <a:r>
              <a:rPr lang="en-US" dirty="0">
                <a:solidFill>
                  <a:srgbClr val="000000"/>
                </a:solidFill>
              </a:rPr>
              <a:t>unlocked  EQU 0</a:t>
            </a:r>
          </a:p>
          <a:p>
            <a:pPr lvl="0"/>
            <a:endParaRPr lang="en-US" dirty="0">
              <a:solidFill>
                <a:srgbClr val="000000"/>
              </a:solidFill>
            </a:endParaRPr>
          </a:p>
          <a:p>
            <a:pPr lvl="0"/>
            <a:r>
              <a:rPr lang="en-US" dirty="0" err="1" smtClean="0">
                <a:solidFill>
                  <a:srgbClr val="000000"/>
                </a:solidFill>
              </a:rPr>
              <a:t>lock_mutex</a:t>
            </a:r>
            <a:r>
              <a:rPr lang="en-US" dirty="0" smtClean="0">
                <a:solidFill>
                  <a:srgbClr val="000000"/>
                </a:solidFill>
              </a:rPr>
              <a:t> </a:t>
            </a:r>
            <a:r>
              <a:rPr lang="en-US" dirty="0">
                <a:solidFill>
                  <a:srgbClr val="000000"/>
                </a:solidFill>
              </a:rPr>
              <a:t>PROC</a:t>
            </a:r>
          </a:p>
          <a:p>
            <a:pPr lvl="0"/>
            <a:r>
              <a:rPr lang="en-US" dirty="0">
                <a:solidFill>
                  <a:srgbClr val="000000"/>
                </a:solidFill>
              </a:rPr>
              <a:t>    </a:t>
            </a:r>
            <a:r>
              <a:rPr lang="en-US" dirty="0" smtClean="0">
                <a:solidFill>
                  <a:srgbClr val="000000"/>
                </a:solidFill>
              </a:rPr>
              <a:t> LDR     </a:t>
            </a:r>
            <a:r>
              <a:rPr lang="en-US" dirty="0">
                <a:solidFill>
                  <a:srgbClr val="000000"/>
                </a:solidFill>
              </a:rPr>
              <a:t>r1, =locked</a:t>
            </a:r>
          </a:p>
          <a:p>
            <a:pPr lvl="0"/>
            <a:r>
              <a:rPr lang="en-US" dirty="0">
                <a:solidFill>
                  <a:srgbClr val="000000"/>
                </a:solidFill>
              </a:rPr>
              <a:t>1   LDREX   r2, [r0]</a:t>
            </a:r>
          </a:p>
          <a:p>
            <a:pPr lvl="0"/>
            <a:r>
              <a:rPr lang="en-US" dirty="0">
                <a:solidFill>
                  <a:srgbClr val="000000"/>
                </a:solidFill>
              </a:rPr>
              <a:t>    </a:t>
            </a:r>
            <a:r>
              <a:rPr lang="en-US" dirty="0" smtClean="0">
                <a:solidFill>
                  <a:srgbClr val="000000"/>
                </a:solidFill>
              </a:rPr>
              <a:t> CMP     </a:t>
            </a:r>
            <a:r>
              <a:rPr lang="en-US" dirty="0">
                <a:solidFill>
                  <a:srgbClr val="000000"/>
                </a:solidFill>
              </a:rPr>
              <a:t>r2, r1        </a:t>
            </a:r>
            <a:r>
              <a:rPr lang="en-US" dirty="0" smtClean="0">
                <a:solidFill>
                  <a:srgbClr val="000000"/>
                </a:solidFill>
              </a:rPr>
              <a:t>	; </a:t>
            </a:r>
            <a:r>
              <a:rPr lang="en-US" dirty="0">
                <a:solidFill>
                  <a:srgbClr val="000000"/>
                </a:solidFill>
              </a:rPr>
              <a:t>Test if </a:t>
            </a:r>
            <a:r>
              <a:rPr lang="en-US" dirty="0" err="1">
                <a:solidFill>
                  <a:srgbClr val="000000"/>
                </a:solidFill>
              </a:rPr>
              <a:t>mutex</a:t>
            </a:r>
            <a:r>
              <a:rPr lang="en-US" dirty="0">
                <a:solidFill>
                  <a:srgbClr val="000000"/>
                </a:solidFill>
              </a:rPr>
              <a:t> is locked or unlocked</a:t>
            </a:r>
          </a:p>
          <a:p>
            <a:pPr lvl="0"/>
            <a:r>
              <a:rPr lang="en-US" dirty="0">
                <a:solidFill>
                  <a:srgbClr val="000000"/>
                </a:solidFill>
              </a:rPr>
              <a:t> </a:t>
            </a:r>
            <a:r>
              <a:rPr lang="en-US" dirty="0" smtClean="0">
                <a:solidFill>
                  <a:srgbClr val="000000"/>
                </a:solidFill>
              </a:rPr>
              <a:t>    BEQ     </a:t>
            </a:r>
            <a:r>
              <a:rPr lang="en-US" dirty="0">
                <a:solidFill>
                  <a:srgbClr val="000000"/>
                </a:solidFill>
              </a:rPr>
              <a:t>%f2           </a:t>
            </a:r>
            <a:r>
              <a:rPr lang="en-US" dirty="0" smtClean="0">
                <a:solidFill>
                  <a:srgbClr val="000000"/>
                </a:solidFill>
              </a:rPr>
              <a:t>	; </a:t>
            </a:r>
            <a:r>
              <a:rPr lang="en-US" dirty="0">
                <a:solidFill>
                  <a:srgbClr val="000000"/>
                </a:solidFill>
              </a:rPr>
              <a:t>If locked - wait for it to be released, from 2</a:t>
            </a:r>
          </a:p>
          <a:p>
            <a:pPr lvl="0"/>
            <a:r>
              <a:rPr lang="en-US" dirty="0">
                <a:solidFill>
                  <a:srgbClr val="000000"/>
                </a:solidFill>
              </a:rPr>
              <a:t>    </a:t>
            </a:r>
            <a:r>
              <a:rPr lang="en-US" dirty="0" smtClean="0">
                <a:solidFill>
                  <a:srgbClr val="000000"/>
                </a:solidFill>
              </a:rPr>
              <a:t> STREXNE </a:t>
            </a:r>
            <a:r>
              <a:rPr lang="en-US" dirty="0">
                <a:solidFill>
                  <a:srgbClr val="000000"/>
                </a:solidFill>
              </a:rPr>
              <a:t>r2, r1, [r0]  </a:t>
            </a:r>
            <a:r>
              <a:rPr lang="en-US" dirty="0" smtClean="0">
                <a:solidFill>
                  <a:srgbClr val="000000"/>
                </a:solidFill>
              </a:rPr>
              <a:t>	; </a:t>
            </a:r>
            <a:r>
              <a:rPr lang="en-US" dirty="0">
                <a:solidFill>
                  <a:srgbClr val="000000"/>
                </a:solidFill>
              </a:rPr>
              <a:t>Not locked, attempt to lock it</a:t>
            </a:r>
          </a:p>
          <a:p>
            <a:pPr lvl="0"/>
            <a:r>
              <a:rPr lang="en-US" dirty="0">
                <a:solidFill>
                  <a:srgbClr val="000000"/>
                </a:solidFill>
              </a:rPr>
              <a:t>    </a:t>
            </a:r>
            <a:r>
              <a:rPr lang="en-US" dirty="0" smtClean="0">
                <a:solidFill>
                  <a:srgbClr val="000000"/>
                </a:solidFill>
              </a:rPr>
              <a:t> CMPNE   </a:t>
            </a:r>
            <a:r>
              <a:rPr lang="en-US" dirty="0">
                <a:solidFill>
                  <a:srgbClr val="000000"/>
                </a:solidFill>
              </a:rPr>
              <a:t>r2, #1        </a:t>
            </a:r>
            <a:r>
              <a:rPr lang="en-US" dirty="0" smtClean="0">
                <a:solidFill>
                  <a:srgbClr val="000000"/>
                </a:solidFill>
              </a:rPr>
              <a:t>	; </a:t>
            </a:r>
            <a:r>
              <a:rPr lang="en-US" dirty="0">
                <a:solidFill>
                  <a:srgbClr val="000000"/>
                </a:solidFill>
              </a:rPr>
              <a:t>Check if Store-Exclusive failed</a:t>
            </a:r>
          </a:p>
          <a:p>
            <a:pPr lvl="0"/>
            <a:r>
              <a:rPr lang="en-US" dirty="0">
                <a:solidFill>
                  <a:srgbClr val="000000"/>
                </a:solidFill>
              </a:rPr>
              <a:t>    </a:t>
            </a:r>
            <a:r>
              <a:rPr lang="en-US" dirty="0" smtClean="0">
                <a:solidFill>
                  <a:srgbClr val="000000"/>
                </a:solidFill>
              </a:rPr>
              <a:t> BEQ     </a:t>
            </a:r>
            <a:r>
              <a:rPr lang="en-US" dirty="0">
                <a:solidFill>
                  <a:srgbClr val="000000"/>
                </a:solidFill>
              </a:rPr>
              <a:t>%b1           </a:t>
            </a:r>
            <a:r>
              <a:rPr lang="en-US" dirty="0" smtClean="0">
                <a:solidFill>
                  <a:srgbClr val="000000"/>
                </a:solidFill>
              </a:rPr>
              <a:t>	; </a:t>
            </a:r>
            <a:r>
              <a:rPr lang="en-US" dirty="0">
                <a:solidFill>
                  <a:srgbClr val="000000"/>
                </a:solidFill>
              </a:rPr>
              <a:t>Failed - retry from 1</a:t>
            </a:r>
          </a:p>
          <a:p>
            <a:pPr lvl="0"/>
            <a:r>
              <a:rPr lang="en-US" dirty="0">
                <a:solidFill>
                  <a:srgbClr val="000000"/>
                </a:solidFill>
              </a:rPr>
              <a:t>    </a:t>
            </a:r>
            <a:r>
              <a:rPr lang="en-US" dirty="0" smtClean="0">
                <a:solidFill>
                  <a:srgbClr val="000000"/>
                </a:solidFill>
              </a:rPr>
              <a:t> ; </a:t>
            </a:r>
            <a:r>
              <a:rPr lang="en-US" dirty="0">
                <a:solidFill>
                  <a:srgbClr val="000000"/>
                </a:solidFill>
              </a:rPr>
              <a:t>Lock acquired</a:t>
            </a:r>
          </a:p>
          <a:p>
            <a:pPr lvl="0"/>
            <a:r>
              <a:rPr lang="en-US" dirty="0">
                <a:solidFill>
                  <a:srgbClr val="000000"/>
                </a:solidFill>
              </a:rPr>
              <a:t>    </a:t>
            </a:r>
            <a:r>
              <a:rPr lang="en-US" dirty="0" smtClean="0">
                <a:solidFill>
                  <a:srgbClr val="000000"/>
                </a:solidFill>
              </a:rPr>
              <a:t> DMB                   		; Data memory barrier</a:t>
            </a:r>
            <a:endParaRPr lang="en-US" dirty="0">
              <a:solidFill>
                <a:srgbClr val="000000"/>
              </a:solidFill>
            </a:endParaRPr>
          </a:p>
          <a:p>
            <a:pPr lvl="0"/>
            <a:r>
              <a:rPr lang="en-US" dirty="0">
                <a:solidFill>
                  <a:srgbClr val="000000"/>
                </a:solidFill>
              </a:rPr>
              <a:t>    </a:t>
            </a:r>
            <a:r>
              <a:rPr lang="en-US" dirty="0" smtClean="0">
                <a:solidFill>
                  <a:srgbClr val="000000"/>
                </a:solidFill>
              </a:rPr>
              <a:t> BX      </a:t>
            </a:r>
            <a:r>
              <a:rPr lang="en-US" dirty="0" err="1">
                <a:solidFill>
                  <a:srgbClr val="000000"/>
                </a:solidFill>
              </a:rPr>
              <a:t>lr</a:t>
            </a:r>
            <a:endParaRPr lang="en-US" dirty="0">
              <a:solidFill>
                <a:srgbClr val="000000"/>
              </a:solidFill>
            </a:endParaRPr>
          </a:p>
          <a:p>
            <a:pPr lvl="0"/>
            <a:endParaRPr lang="en-US" dirty="0">
              <a:solidFill>
                <a:srgbClr val="000000"/>
              </a:solidFill>
            </a:endParaRPr>
          </a:p>
          <a:p>
            <a:pPr lvl="0"/>
            <a:r>
              <a:rPr lang="en-US" dirty="0">
                <a:solidFill>
                  <a:srgbClr val="000000"/>
                </a:solidFill>
              </a:rPr>
              <a:t>2   ; Take appropriate action while waiting for </a:t>
            </a:r>
            <a:r>
              <a:rPr lang="en-US" dirty="0" err="1">
                <a:solidFill>
                  <a:srgbClr val="000000"/>
                </a:solidFill>
              </a:rPr>
              <a:t>mutex</a:t>
            </a:r>
            <a:r>
              <a:rPr lang="en-US" dirty="0">
                <a:solidFill>
                  <a:srgbClr val="000000"/>
                </a:solidFill>
              </a:rPr>
              <a:t> to become unlocked</a:t>
            </a:r>
          </a:p>
          <a:p>
            <a:pPr lvl="0"/>
            <a:r>
              <a:rPr lang="en-US" dirty="0">
                <a:solidFill>
                  <a:srgbClr val="000000"/>
                </a:solidFill>
              </a:rPr>
              <a:t>    WAIT_FOR_UPDATE</a:t>
            </a:r>
          </a:p>
          <a:p>
            <a:pPr lvl="0"/>
            <a:r>
              <a:rPr lang="en-US" dirty="0">
                <a:solidFill>
                  <a:srgbClr val="000000"/>
                </a:solidFill>
              </a:rPr>
              <a:t>    B       %b1           ; Retry from 1</a:t>
            </a:r>
          </a:p>
          <a:p>
            <a:pPr lvl="0"/>
            <a:r>
              <a:rPr lang="en-US" dirty="0">
                <a:solidFill>
                  <a:srgbClr val="000000"/>
                </a:solidFill>
              </a:rPr>
              <a:t>    </a:t>
            </a:r>
            <a:r>
              <a:rPr lang="en-US" dirty="0" smtClean="0">
                <a:solidFill>
                  <a:srgbClr val="000000"/>
                </a:solidFill>
              </a:rPr>
              <a:t>ENDP</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8256381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ARM Binary </a:t>
            </a:r>
            <a:r>
              <a:rPr lang="en-US" sz="3200" dirty="0" err="1" smtClean="0"/>
              <a:t>Mutex</a:t>
            </a:r>
            <a:r>
              <a:rPr lang="en-US" sz="3200" dirty="0" smtClean="0"/>
              <a:t> v6 and on</a:t>
            </a:r>
            <a:endParaRPr lang="en-US" sz="32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74F618-CACE-4FD6-AC09-05B693CE5579}" type="slidenum">
              <a:rPr kumimoji="0" lang="en-US" sz="1200" u="none" strike="noStrike" kern="1200" cap="none" spc="0" normalizeH="0" baseline="0" noProof="0" smtClean="0">
                <a:ln>
                  <a:noFill/>
                </a:ln>
                <a:solidFill>
                  <a:srgbClr val="000000"/>
                </a:solidFill>
                <a:effectLst/>
                <a:uLnTx/>
                <a:uFillTx/>
                <a:ea typeface="+mn-ea"/>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u="none" strike="noStrike" kern="1200" cap="none" spc="0" normalizeH="0" baseline="0" noProof="0" dirty="0">
              <a:ln>
                <a:noFill/>
              </a:ln>
              <a:solidFill>
                <a:srgbClr val="000000"/>
              </a:solidFill>
              <a:effectLst/>
              <a:uLnTx/>
              <a:uFillTx/>
              <a:ea typeface="+mn-ea"/>
            </a:endParaRPr>
          </a:p>
        </p:txBody>
      </p:sp>
      <p:sp>
        <p:nvSpPr>
          <p:cNvPr id="5" name="TextBox 4"/>
          <p:cNvSpPr txBox="1"/>
          <p:nvPr/>
        </p:nvSpPr>
        <p:spPr>
          <a:xfrm>
            <a:off x="560314" y="808965"/>
            <a:ext cx="8155669" cy="3416320"/>
          </a:xfrm>
          <a:prstGeom prst="rect">
            <a:avLst/>
          </a:prstGeom>
          <a:noFill/>
        </p:spPr>
        <p:txBody>
          <a:bodyPr wrap="square" rtlCol="0">
            <a:spAutoFit/>
          </a:bodyPr>
          <a:lstStyle/>
          <a:p>
            <a:pPr lvl="0"/>
            <a:r>
              <a:rPr lang="en-US" dirty="0">
                <a:solidFill>
                  <a:srgbClr val="000000"/>
                </a:solidFill>
              </a:rPr>
              <a:t>locked    EQU 1</a:t>
            </a:r>
          </a:p>
          <a:p>
            <a:pPr lvl="0"/>
            <a:r>
              <a:rPr lang="en-US" dirty="0">
                <a:solidFill>
                  <a:srgbClr val="000000"/>
                </a:solidFill>
              </a:rPr>
              <a:t>unlocked  EQU 0</a:t>
            </a:r>
          </a:p>
          <a:p>
            <a:pPr lvl="0"/>
            <a:r>
              <a:rPr lang="en-US" dirty="0" smtClean="0">
                <a:solidFill>
                  <a:srgbClr val="000000"/>
                </a:solidFill>
              </a:rPr>
              <a:t>; </a:t>
            </a:r>
            <a:r>
              <a:rPr lang="en-US" dirty="0" err="1">
                <a:solidFill>
                  <a:srgbClr val="000000"/>
                </a:solidFill>
              </a:rPr>
              <a:t>unlock_mutex</a:t>
            </a:r>
            <a:endParaRPr lang="en-US" dirty="0">
              <a:solidFill>
                <a:srgbClr val="000000"/>
              </a:solidFill>
            </a:endParaRPr>
          </a:p>
          <a:p>
            <a:pPr lvl="0"/>
            <a:r>
              <a:rPr lang="en-US" dirty="0">
                <a:solidFill>
                  <a:srgbClr val="000000"/>
                </a:solidFill>
              </a:rPr>
              <a:t>; Declare for use from C as extern void </a:t>
            </a:r>
            <a:r>
              <a:rPr lang="en-US" dirty="0" err="1">
                <a:solidFill>
                  <a:srgbClr val="000000"/>
                </a:solidFill>
              </a:rPr>
              <a:t>unlock_mutex</a:t>
            </a:r>
            <a:r>
              <a:rPr lang="en-US" dirty="0">
                <a:solidFill>
                  <a:srgbClr val="000000"/>
                </a:solidFill>
              </a:rPr>
              <a:t>(void * </a:t>
            </a:r>
            <a:r>
              <a:rPr lang="en-US" dirty="0" err="1">
                <a:solidFill>
                  <a:srgbClr val="000000"/>
                </a:solidFill>
              </a:rPr>
              <a:t>mutex</a:t>
            </a:r>
            <a:r>
              <a:rPr lang="en-US" dirty="0">
                <a:solidFill>
                  <a:srgbClr val="000000"/>
                </a:solidFill>
              </a:rPr>
              <a:t>);</a:t>
            </a:r>
          </a:p>
          <a:p>
            <a:pPr lvl="0"/>
            <a:r>
              <a:rPr lang="en-US" dirty="0">
                <a:solidFill>
                  <a:srgbClr val="000000"/>
                </a:solidFill>
              </a:rPr>
              <a:t>    EXPORT </a:t>
            </a:r>
            <a:r>
              <a:rPr lang="en-US" dirty="0" err="1">
                <a:solidFill>
                  <a:srgbClr val="000000"/>
                </a:solidFill>
              </a:rPr>
              <a:t>unlock_mutex</a:t>
            </a:r>
            <a:endParaRPr lang="en-US" dirty="0">
              <a:solidFill>
                <a:srgbClr val="000000"/>
              </a:solidFill>
            </a:endParaRPr>
          </a:p>
          <a:p>
            <a:pPr lvl="0"/>
            <a:r>
              <a:rPr lang="en-US" dirty="0" err="1">
                <a:solidFill>
                  <a:srgbClr val="000000"/>
                </a:solidFill>
              </a:rPr>
              <a:t>unlock_mutex</a:t>
            </a:r>
            <a:r>
              <a:rPr lang="en-US" dirty="0">
                <a:solidFill>
                  <a:srgbClr val="000000"/>
                </a:solidFill>
              </a:rPr>
              <a:t> PROC</a:t>
            </a:r>
          </a:p>
          <a:p>
            <a:pPr lvl="0"/>
            <a:r>
              <a:rPr lang="en-US" dirty="0">
                <a:solidFill>
                  <a:srgbClr val="000000"/>
                </a:solidFill>
              </a:rPr>
              <a:t>    LDR     r1, =unlocked</a:t>
            </a:r>
          </a:p>
          <a:p>
            <a:pPr lvl="0"/>
            <a:r>
              <a:rPr lang="en-US" dirty="0">
                <a:solidFill>
                  <a:srgbClr val="000000"/>
                </a:solidFill>
              </a:rPr>
              <a:t>    DMB                   ; Required before releasing protected resource</a:t>
            </a:r>
          </a:p>
          <a:p>
            <a:pPr lvl="0"/>
            <a:r>
              <a:rPr lang="en-US" dirty="0">
                <a:solidFill>
                  <a:srgbClr val="000000"/>
                </a:solidFill>
              </a:rPr>
              <a:t>    STR     r1, [r0]      ; Unlock </a:t>
            </a:r>
            <a:r>
              <a:rPr lang="en-US" dirty="0" err="1">
                <a:solidFill>
                  <a:srgbClr val="000000"/>
                </a:solidFill>
              </a:rPr>
              <a:t>mutex</a:t>
            </a:r>
            <a:endParaRPr lang="en-US" dirty="0">
              <a:solidFill>
                <a:srgbClr val="000000"/>
              </a:solidFill>
            </a:endParaRPr>
          </a:p>
          <a:p>
            <a:pPr lvl="0"/>
            <a:r>
              <a:rPr lang="en-US" dirty="0">
                <a:solidFill>
                  <a:srgbClr val="000000"/>
                </a:solidFill>
              </a:rPr>
              <a:t>    SIGNAL_UPDATE	</a:t>
            </a:r>
          </a:p>
          <a:p>
            <a:pPr lvl="0"/>
            <a:r>
              <a:rPr lang="en-US" dirty="0">
                <a:solidFill>
                  <a:srgbClr val="000000"/>
                </a:solidFill>
              </a:rPr>
              <a:t>    BX      </a:t>
            </a:r>
            <a:r>
              <a:rPr lang="en-US" dirty="0" err="1">
                <a:solidFill>
                  <a:srgbClr val="000000"/>
                </a:solidFill>
              </a:rPr>
              <a:t>lr</a:t>
            </a:r>
            <a:endParaRPr lang="en-US" dirty="0">
              <a:solidFill>
                <a:srgbClr val="000000"/>
              </a:solidFill>
            </a:endParaRPr>
          </a:p>
          <a:p>
            <a:pPr lvl="0"/>
            <a:r>
              <a:rPr lang="en-US" dirty="0">
                <a:solidFill>
                  <a:srgbClr val="000000"/>
                </a:solidFill>
              </a:rPr>
              <a:t>    ENDP</a:t>
            </a:r>
          </a:p>
        </p:txBody>
      </p:sp>
    </p:spTree>
    <p:extLst>
      <p:ext uri="{BB962C8B-B14F-4D97-AF65-F5344CB8AC3E}">
        <p14:creationId xmlns:p14="http://schemas.microsoft.com/office/powerpoint/2010/main" val="603635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ARM Power Saving</a:t>
            </a:r>
            <a:endParaRPr lang="en-US" sz="32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74F618-CACE-4FD6-AC09-05B693CE5579}" type="slidenum">
              <a:rPr kumimoji="0" lang="en-US" sz="1200" u="none" strike="noStrike" kern="1200" cap="none" spc="0" normalizeH="0" baseline="0" noProof="0" smtClean="0">
                <a:ln>
                  <a:noFill/>
                </a:ln>
                <a:solidFill>
                  <a:srgbClr val="000000"/>
                </a:solidFill>
                <a:effectLst/>
                <a:uLnTx/>
                <a:uFillTx/>
                <a:ea typeface="+mn-ea"/>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u="none" strike="noStrike" kern="1200" cap="none" spc="0" normalizeH="0" baseline="0" noProof="0" dirty="0">
              <a:ln>
                <a:noFill/>
              </a:ln>
              <a:solidFill>
                <a:srgbClr val="000000"/>
              </a:solidFill>
              <a:effectLst/>
              <a:uLnTx/>
              <a:uFillTx/>
              <a:ea typeface="+mn-ea"/>
            </a:endParaRPr>
          </a:p>
        </p:txBody>
      </p:sp>
      <p:sp>
        <p:nvSpPr>
          <p:cNvPr id="5" name="TextBox 4"/>
          <p:cNvSpPr txBox="1"/>
          <p:nvPr/>
        </p:nvSpPr>
        <p:spPr>
          <a:xfrm>
            <a:off x="560314" y="1407088"/>
            <a:ext cx="8155669" cy="2862322"/>
          </a:xfrm>
          <a:prstGeom prst="rect">
            <a:avLst/>
          </a:prstGeom>
          <a:noFill/>
        </p:spPr>
        <p:txBody>
          <a:bodyPr wrap="square" rtlCol="0">
            <a:spAutoFit/>
          </a:bodyPr>
          <a:lstStyle/>
          <a:p>
            <a:pPr lvl="0"/>
            <a:r>
              <a:rPr lang="en-US" dirty="0" smtClean="0">
                <a:solidFill>
                  <a:srgbClr val="000000"/>
                </a:solidFill>
              </a:rPr>
              <a:t>MACRO</a:t>
            </a:r>
            <a:endParaRPr lang="en-US" dirty="0">
              <a:solidFill>
                <a:srgbClr val="000000"/>
              </a:solidFill>
            </a:endParaRPr>
          </a:p>
          <a:p>
            <a:pPr lvl="0"/>
            <a:r>
              <a:rPr lang="en-US" dirty="0">
                <a:solidFill>
                  <a:srgbClr val="000000"/>
                </a:solidFill>
              </a:rPr>
              <a:t>    WAIT_FOR_UPDATE</a:t>
            </a:r>
          </a:p>
          <a:p>
            <a:pPr lvl="0"/>
            <a:r>
              <a:rPr lang="en-US" dirty="0">
                <a:solidFill>
                  <a:srgbClr val="000000"/>
                </a:solidFill>
              </a:rPr>
              <a:t>    WFE                    ; Indicate opportunity to enter low-power state</a:t>
            </a:r>
          </a:p>
          <a:p>
            <a:pPr lvl="0"/>
            <a:r>
              <a:rPr lang="en-US" dirty="0">
                <a:solidFill>
                  <a:srgbClr val="000000"/>
                </a:solidFill>
              </a:rPr>
              <a:t>    MEND</a:t>
            </a:r>
          </a:p>
          <a:p>
            <a:pPr lvl="0"/>
            <a:endParaRPr lang="en-US" dirty="0">
              <a:solidFill>
                <a:srgbClr val="000000"/>
              </a:solidFill>
            </a:endParaRPr>
          </a:p>
          <a:p>
            <a:pPr lvl="0"/>
            <a:r>
              <a:rPr lang="en-US" dirty="0">
                <a:solidFill>
                  <a:srgbClr val="000000"/>
                </a:solidFill>
              </a:rPr>
              <a:t>    MACRO</a:t>
            </a:r>
          </a:p>
          <a:p>
            <a:pPr lvl="0"/>
            <a:r>
              <a:rPr lang="en-US" dirty="0">
                <a:solidFill>
                  <a:srgbClr val="000000"/>
                </a:solidFill>
              </a:rPr>
              <a:t>    SIGNAL_UPDATE</a:t>
            </a:r>
          </a:p>
          <a:p>
            <a:pPr lvl="0"/>
            <a:r>
              <a:rPr lang="en-US" dirty="0">
                <a:solidFill>
                  <a:srgbClr val="000000"/>
                </a:solidFill>
              </a:rPr>
              <a:t>    DSB                    ; Ensure update has completed before </a:t>
            </a:r>
            <a:r>
              <a:rPr lang="en-US" dirty="0" err="1">
                <a:solidFill>
                  <a:srgbClr val="000000"/>
                </a:solidFill>
              </a:rPr>
              <a:t>signalling</a:t>
            </a:r>
            <a:endParaRPr lang="en-US" dirty="0">
              <a:solidFill>
                <a:srgbClr val="000000"/>
              </a:solidFill>
            </a:endParaRPr>
          </a:p>
          <a:p>
            <a:pPr lvl="0"/>
            <a:r>
              <a:rPr lang="en-US" dirty="0">
                <a:solidFill>
                  <a:srgbClr val="000000"/>
                </a:solidFill>
              </a:rPr>
              <a:t>    SEV                    ; Signal update</a:t>
            </a:r>
          </a:p>
          <a:p>
            <a:pPr lvl="0"/>
            <a:r>
              <a:rPr lang="en-US" dirty="0">
                <a:solidFill>
                  <a:srgbClr val="000000"/>
                </a:solidFill>
              </a:rPr>
              <a:t>    </a:t>
            </a:r>
            <a:r>
              <a:rPr lang="en-US" dirty="0" smtClean="0">
                <a:solidFill>
                  <a:srgbClr val="000000"/>
                </a:solidFill>
              </a:rPr>
              <a:t>MEND</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26062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en-US" dirty="0">
                <a:latin typeface="+mn-lt"/>
              </a:rPr>
              <a:t>The </a:t>
            </a:r>
            <a:r>
              <a:rPr lang="en-US" dirty="0" smtClean="0">
                <a:latin typeface="+mn-lt"/>
              </a:rPr>
              <a:t>Producer/­</a:t>
            </a:r>
            <a:r>
              <a:rPr lang="en-US" dirty="0">
                <a:latin typeface="+mn-lt"/>
              </a:rPr>
              <a:t>Consumer Problem </a:t>
            </a:r>
          </a:p>
        </p:txBody>
      </p:sp>
      <p:sp>
        <p:nvSpPr>
          <p:cNvPr id="13314" name="Rectangle 3"/>
          <p:cNvSpPr>
            <a:spLocks noGrp="1" noChangeArrowheads="1"/>
          </p:cNvSpPr>
          <p:nvPr>
            <p:ph idx="1"/>
          </p:nvPr>
        </p:nvSpPr>
        <p:spPr/>
        <p:txBody>
          <a:bodyPr>
            <a:normAutofit/>
          </a:bodyPr>
          <a:lstStyle/>
          <a:p>
            <a:pPr eaLnBrk="1" hangingPunct="1"/>
            <a:r>
              <a:rPr lang="en-US" dirty="0">
                <a:latin typeface="Fira Sans Regular" charset="0"/>
              </a:rPr>
              <a:t>One process produces data, the other consumes it</a:t>
            </a:r>
          </a:p>
          <a:p>
            <a:pPr lvl="1" eaLnBrk="1" hangingPunct="1"/>
            <a:r>
              <a:rPr lang="en-US" sz="2000" dirty="0">
                <a:latin typeface="Fira Sans Regular" charset="0"/>
                <a:cs typeface="Fira Sans Regular" charset="0"/>
              </a:rPr>
              <a:t>Example: I/O from keyboard to terminal</a:t>
            </a:r>
          </a:p>
          <a:p>
            <a:pPr lvl="1" eaLnBrk="1" hangingPunct="1"/>
            <a:endParaRPr lang="en-US" sz="1800" dirty="0">
              <a:latin typeface="Fira Sans Regular" charset="0"/>
              <a:cs typeface="Fira Sans Regular" charset="0"/>
            </a:endParaRPr>
          </a:p>
          <a:p>
            <a:pPr eaLnBrk="1" hangingPunct="1">
              <a:buFontTx/>
              <a:buNone/>
            </a:pPr>
            <a:r>
              <a:rPr lang="en-US" sz="1800" dirty="0">
                <a:latin typeface="Hack Regular" charset="0"/>
              </a:rPr>
              <a:t>producer(){				</a:t>
            </a:r>
            <a:r>
              <a:rPr lang="en-US" sz="1800" dirty="0" smtClean="0">
                <a:latin typeface="Hack Regular" charset="0"/>
              </a:rPr>
              <a:t>	consumer</a:t>
            </a:r>
            <a:r>
              <a:rPr lang="en-US" sz="1800" dirty="0">
                <a:latin typeface="Hack Regular" charset="0"/>
              </a:rPr>
              <a:t>(){</a:t>
            </a:r>
          </a:p>
          <a:p>
            <a:pPr eaLnBrk="1" hangingPunct="1">
              <a:buFontTx/>
              <a:buNone/>
            </a:pPr>
            <a:r>
              <a:rPr lang="en-US" sz="1800" dirty="0">
                <a:latin typeface="Hack Regular" charset="0"/>
              </a:rPr>
              <a:t>  while(1){ 			  	   </a:t>
            </a:r>
            <a:r>
              <a:rPr lang="en-US" sz="1800" dirty="0" smtClean="0">
                <a:latin typeface="Hack Regular" charset="0"/>
              </a:rPr>
              <a:t>		while</a:t>
            </a:r>
            <a:r>
              <a:rPr lang="en-US" sz="1800" dirty="0">
                <a:latin typeface="Hack Regular" charset="0"/>
              </a:rPr>
              <a:t>(1){ </a:t>
            </a:r>
          </a:p>
          <a:p>
            <a:pPr eaLnBrk="1" hangingPunct="1">
              <a:buFontTx/>
              <a:buNone/>
            </a:pPr>
            <a:r>
              <a:rPr lang="en-US" sz="1800" dirty="0">
                <a:latin typeface="Hack Regular" charset="0"/>
              </a:rPr>
              <a:t>    produce(); 		   	   	</a:t>
            </a:r>
            <a:r>
              <a:rPr lang="en-US" sz="1800" dirty="0" smtClean="0">
                <a:latin typeface="Hack Regular" charset="0"/>
              </a:rPr>
              <a:t>		</a:t>
            </a:r>
            <a:r>
              <a:rPr lang="en-US" sz="1800" dirty="0" smtClean="0">
                <a:solidFill>
                  <a:srgbClr val="990000"/>
                </a:solidFill>
                <a:latin typeface="Hack Regular" charset="0"/>
              </a:rPr>
              <a:t>wait</a:t>
            </a:r>
            <a:r>
              <a:rPr lang="en-US" sz="1800" dirty="0">
                <a:solidFill>
                  <a:srgbClr val="990000"/>
                </a:solidFill>
                <a:latin typeface="Hack Regular" charset="0"/>
              </a:rPr>
              <a:t>(</a:t>
            </a:r>
            <a:r>
              <a:rPr lang="en-US" sz="1800" dirty="0" err="1">
                <a:solidFill>
                  <a:srgbClr val="990000"/>
                </a:solidFill>
                <a:latin typeface="Hack Regular" charset="0"/>
              </a:rPr>
              <a:t>itemReady</a:t>
            </a:r>
            <a:r>
              <a:rPr lang="en-US" sz="1800" dirty="0">
                <a:solidFill>
                  <a:srgbClr val="990000"/>
                </a:solidFill>
                <a:latin typeface="Hack Regular" charset="0"/>
              </a:rPr>
              <a:t>);</a:t>
            </a:r>
            <a:r>
              <a:rPr lang="en-US" sz="1800" dirty="0">
                <a:latin typeface="Hack Regular" charset="0"/>
              </a:rPr>
              <a:t> </a:t>
            </a:r>
          </a:p>
          <a:p>
            <a:pPr eaLnBrk="1" hangingPunct="1">
              <a:buFontTx/>
              <a:buNone/>
            </a:pPr>
            <a:r>
              <a:rPr lang="en-US" sz="1800" dirty="0">
                <a:latin typeface="Hack Regular" charset="0"/>
              </a:rPr>
              <a:t>    </a:t>
            </a:r>
            <a:r>
              <a:rPr lang="en-US" sz="1800" dirty="0" err="1">
                <a:latin typeface="Hack Regular" charset="0"/>
              </a:rPr>
              <a:t>appendToBuffer</a:t>
            </a:r>
            <a:r>
              <a:rPr lang="en-US" sz="1800" dirty="0">
                <a:latin typeface="Hack Regular" charset="0"/>
              </a:rPr>
              <a:t>();    	   	   	</a:t>
            </a:r>
            <a:r>
              <a:rPr lang="en-US" sz="1800" dirty="0" err="1">
                <a:latin typeface="Hack Regular" charset="0"/>
              </a:rPr>
              <a:t>takeFromBuffer</a:t>
            </a:r>
            <a:r>
              <a:rPr lang="en-US" sz="1800" dirty="0">
                <a:latin typeface="Hack Regular" charset="0"/>
              </a:rPr>
              <a:t>(); </a:t>
            </a:r>
          </a:p>
          <a:p>
            <a:pPr eaLnBrk="1" hangingPunct="1">
              <a:buFontTx/>
              <a:buNone/>
            </a:pPr>
            <a:r>
              <a:rPr lang="en-US" sz="1800" dirty="0">
                <a:latin typeface="Hack Regular" charset="0"/>
              </a:rPr>
              <a:t>    </a:t>
            </a:r>
            <a:r>
              <a:rPr lang="en-US" sz="1800" dirty="0">
                <a:solidFill>
                  <a:srgbClr val="990000"/>
                </a:solidFill>
                <a:latin typeface="Hack Regular" charset="0"/>
              </a:rPr>
              <a:t>signal(</a:t>
            </a:r>
            <a:r>
              <a:rPr lang="en-US" sz="1800" dirty="0" err="1">
                <a:solidFill>
                  <a:srgbClr val="990000"/>
                </a:solidFill>
                <a:latin typeface="Hack Regular" charset="0"/>
              </a:rPr>
              <a:t>itemReady</a:t>
            </a:r>
            <a:r>
              <a:rPr lang="en-US" sz="1800" dirty="0">
                <a:solidFill>
                  <a:srgbClr val="990000"/>
                </a:solidFill>
                <a:latin typeface="Hack Regular" charset="0"/>
              </a:rPr>
              <a:t>);</a:t>
            </a:r>
            <a:r>
              <a:rPr lang="en-US" sz="1800" dirty="0">
                <a:latin typeface="Hack Regular" charset="0"/>
              </a:rPr>
              <a:t> 	   	   	</a:t>
            </a:r>
            <a:r>
              <a:rPr lang="en-US" sz="1800" dirty="0" smtClean="0">
                <a:latin typeface="Hack Regular" charset="0"/>
              </a:rPr>
              <a:t>	consume</a:t>
            </a:r>
            <a:r>
              <a:rPr lang="en-US" sz="1800" dirty="0">
                <a:latin typeface="Hack Regular" charset="0"/>
              </a:rPr>
              <a:t>(); </a:t>
            </a:r>
          </a:p>
          <a:p>
            <a:pPr eaLnBrk="1" hangingPunct="1">
              <a:buFontTx/>
              <a:buNone/>
            </a:pPr>
            <a:r>
              <a:rPr lang="en-US" sz="1800" dirty="0">
                <a:latin typeface="Hack Regular" charset="0"/>
              </a:rPr>
              <a:t>  }				       	</a:t>
            </a:r>
            <a:r>
              <a:rPr lang="en-US" sz="1800" dirty="0" smtClean="0">
                <a:latin typeface="Hack Regular" charset="0"/>
              </a:rPr>
              <a:t>		} </a:t>
            </a:r>
            <a:endParaRPr lang="en-US" sz="1800" dirty="0">
              <a:latin typeface="Hack Regular" charset="0"/>
            </a:endParaRPr>
          </a:p>
          <a:p>
            <a:pPr eaLnBrk="1" hangingPunct="1">
              <a:buFontTx/>
              <a:buNone/>
            </a:pPr>
            <a:r>
              <a:rPr lang="en-US" sz="1800" dirty="0">
                <a:latin typeface="Hack Regular" charset="0"/>
              </a:rPr>
              <a:t>}					      	</a:t>
            </a:r>
            <a:r>
              <a:rPr lang="en-US" sz="1800" dirty="0" smtClean="0">
                <a:latin typeface="Hack Regular" charset="0"/>
              </a:rPr>
              <a:t>		} </a:t>
            </a:r>
            <a:endParaRPr lang="en-US" sz="1800" dirty="0">
              <a:latin typeface="Hack Regular" charset="0"/>
            </a:endParaRPr>
          </a:p>
          <a:p>
            <a:pPr eaLnBrk="1" hangingPunct="1">
              <a:buFontTx/>
              <a:buNone/>
            </a:pPr>
            <a:endParaRPr lang="en-US" sz="1800" dirty="0">
              <a:latin typeface="Hack Regular" charset="0"/>
            </a:endParaRPr>
          </a:p>
          <a:p>
            <a:pPr eaLnBrk="1" hangingPunct="1">
              <a:buFontTx/>
              <a:buNone/>
            </a:pPr>
            <a:r>
              <a:rPr lang="en-US" dirty="0">
                <a:latin typeface="Fira Sans Regular" charset="0"/>
              </a:rPr>
              <a:t>Initially, </a:t>
            </a:r>
            <a:r>
              <a:rPr lang="en-US" dirty="0" err="1">
                <a:latin typeface="Hack Regular" charset="0"/>
              </a:rPr>
              <a:t>itemReady</a:t>
            </a:r>
            <a:r>
              <a:rPr lang="en-US" dirty="0">
                <a:latin typeface="Hack Regular" charset="0"/>
              </a:rPr>
              <a:t> = 0</a:t>
            </a:r>
            <a:endParaRPr lang="en-US" dirty="0">
              <a:latin typeface="Fira Sans Regular" charset="0"/>
            </a:endParaRPr>
          </a:p>
        </p:txBody>
      </p:sp>
      <p:sp>
        <p:nvSpPr>
          <p:cNvPr id="13315" name="Line 4"/>
          <p:cNvSpPr>
            <a:spLocks noChangeShapeType="1"/>
          </p:cNvSpPr>
          <p:nvPr/>
        </p:nvSpPr>
        <p:spPr bwMode="auto">
          <a:xfrm rot="42450" flipH="1">
            <a:off x="3471073" y="4242845"/>
            <a:ext cx="534812" cy="564871"/>
          </a:xfrm>
          <a:prstGeom prst="line">
            <a:avLst/>
          </a:prstGeom>
          <a:noFill/>
          <a:ln w="19050">
            <a:solidFill>
              <a:schemeClr val="accent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2610156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dirty="0">
                <a:latin typeface="+mn-lt"/>
              </a:rPr>
              <a:t>Another Producer/Consumer </a:t>
            </a:r>
          </a:p>
        </p:txBody>
      </p:sp>
      <p:sp>
        <p:nvSpPr>
          <p:cNvPr id="15362" name="Rectangle 3"/>
          <p:cNvSpPr>
            <a:spLocks noGrp="1" noChangeArrowheads="1"/>
          </p:cNvSpPr>
          <p:nvPr>
            <p:ph idx="1"/>
          </p:nvPr>
        </p:nvSpPr>
        <p:spPr/>
        <p:txBody>
          <a:bodyPr>
            <a:normAutofit lnSpcReduction="10000"/>
          </a:bodyPr>
          <a:lstStyle/>
          <a:p>
            <a:pPr eaLnBrk="1" hangingPunct="1"/>
            <a:r>
              <a:rPr lang="en-US" dirty="0">
                <a:latin typeface="Fira Sans Regular" charset="0"/>
              </a:rPr>
              <a:t>What if both </a:t>
            </a:r>
            <a:r>
              <a:rPr lang="en-US" sz="2000" dirty="0" err="1">
                <a:latin typeface="Hack Regular" charset="0"/>
              </a:rPr>
              <a:t>appendToBuffer</a:t>
            </a:r>
            <a:r>
              <a:rPr lang="en-US" sz="2000" dirty="0">
                <a:latin typeface="Hack Regular" charset="0"/>
              </a:rPr>
              <a:t>() </a:t>
            </a:r>
            <a:r>
              <a:rPr lang="en-US" dirty="0">
                <a:latin typeface="Fira Sans Regular" charset="0"/>
              </a:rPr>
              <a:t>and </a:t>
            </a:r>
            <a:r>
              <a:rPr lang="en-US" sz="2000" dirty="0" err="1">
                <a:latin typeface="Hack Regular" charset="0"/>
              </a:rPr>
              <a:t>takeFromBuffer</a:t>
            </a:r>
            <a:r>
              <a:rPr lang="en-US" sz="2000" dirty="0">
                <a:latin typeface="Hack Regular" charset="0"/>
              </a:rPr>
              <a:t>()</a:t>
            </a:r>
            <a:r>
              <a:rPr lang="en-US" dirty="0">
                <a:latin typeface="Fira Sans Regular" charset="0"/>
              </a:rPr>
              <a:t> </a:t>
            </a:r>
            <a:r>
              <a:rPr lang="en-US" dirty="0">
                <a:solidFill>
                  <a:srgbClr val="000000"/>
                </a:solidFill>
                <a:latin typeface="Fira Sans Regular" charset="0"/>
              </a:rPr>
              <a:t>cannot </a:t>
            </a:r>
            <a:r>
              <a:rPr lang="en-US" dirty="0">
                <a:latin typeface="Fira Sans Regular" charset="0"/>
              </a:rPr>
              <a:t>overlap in execution?</a:t>
            </a:r>
          </a:p>
          <a:p>
            <a:pPr lvl="1" eaLnBrk="1" hangingPunct="1"/>
            <a:r>
              <a:rPr lang="en-US" sz="1800" dirty="0">
                <a:latin typeface="Fira Sans Regular" charset="0"/>
                <a:cs typeface="Fira Sans Regular" charset="0"/>
              </a:rPr>
              <a:t>For example, if buffer is a shared link list between producer and consumer?</a:t>
            </a:r>
          </a:p>
          <a:p>
            <a:pPr lvl="1" eaLnBrk="1" hangingPunct="1"/>
            <a:r>
              <a:rPr lang="en-US" sz="1800" dirty="0">
                <a:latin typeface="Fira Sans Regular" charset="0"/>
                <a:cs typeface="Fira Sans Regular" charset="0"/>
              </a:rPr>
              <a:t>Or, multiple producers and consumers</a:t>
            </a:r>
          </a:p>
          <a:p>
            <a:pPr marL="1143000" lvl="2" eaLnBrk="1" hangingPunct="1">
              <a:buFontTx/>
              <a:buNone/>
            </a:pPr>
            <a:endParaRPr lang="en-US" sz="1600" dirty="0">
              <a:latin typeface="Hack Regular" charset="0"/>
              <a:cs typeface="Fira Sans Regular" charset="0"/>
            </a:endParaRPr>
          </a:p>
          <a:p>
            <a:pPr marL="1143000" lvl="2" eaLnBrk="1" hangingPunct="1">
              <a:buFontTx/>
              <a:buNone/>
            </a:pPr>
            <a:r>
              <a:rPr lang="en-US" sz="1600" dirty="0">
                <a:latin typeface="Hack Regular" charset="0"/>
                <a:cs typeface="Fira Sans Regular" charset="0"/>
              </a:rPr>
              <a:t>producer() { 			</a:t>
            </a:r>
            <a:r>
              <a:rPr lang="en-US" sz="1600" dirty="0" smtClean="0">
                <a:latin typeface="Hack Regular" charset="0"/>
                <a:cs typeface="Fira Sans Regular" charset="0"/>
              </a:rPr>
              <a:t>	consumer</a:t>
            </a:r>
            <a:r>
              <a:rPr lang="en-US" sz="1600" dirty="0">
                <a:latin typeface="Hack Regular" charset="0"/>
                <a:cs typeface="Fira Sans Regular" charset="0"/>
              </a:rPr>
              <a:t>() {</a:t>
            </a:r>
          </a:p>
          <a:p>
            <a:pPr marL="1143000" lvl="2" eaLnBrk="1" hangingPunct="1">
              <a:buFontTx/>
              <a:buNone/>
            </a:pPr>
            <a:r>
              <a:rPr lang="en-US" sz="1600" dirty="0">
                <a:latin typeface="Hack Regular" charset="0"/>
                <a:cs typeface="Fira Sans Regular" charset="0"/>
              </a:rPr>
              <a:t>  while(1){ 		  	  </a:t>
            </a:r>
            <a:r>
              <a:rPr lang="en-US" sz="1600" dirty="0" smtClean="0">
                <a:latin typeface="Hack Regular" charset="0"/>
                <a:cs typeface="Fira Sans Regular" charset="0"/>
              </a:rPr>
              <a:t>		while</a:t>
            </a:r>
            <a:r>
              <a:rPr lang="en-US" sz="1600" dirty="0">
                <a:latin typeface="Hack Regular" charset="0"/>
                <a:cs typeface="Fira Sans Regular" charset="0"/>
              </a:rPr>
              <a:t>(1){ </a:t>
            </a:r>
          </a:p>
          <a:p>
            <a:pPr marL="1143000" lvl="2" eaLnBrk="1" hangingPunct="1">
              <a:buFontTx/>
              <a:buNone/>
            </a:pPr>
            <a:r>
              <a:rPr lang="en-US" sz="1600" dirty="0">
                <a:latin typeface="Hack Regular" charset="0"/>
                <a:cs typeface="Fira Sans Regular" charset="0"/>
              </a:rPr>
              <a:t>    produce();            	    </a:t>
            </a:r>
            <a:r>
              <a:rPr lang="en-US" sz="1600" dirty="0" smtClean="0">
                <a:latin typeface="Hack Regular" charset="0"/>
                <a:cs typeface="Fira Sans Regular" charset="0"/>
              </a:rPr>
              <a:t>	</a:t>
            </a:r>
            <a:r>
              <a:rPr lang="en-US" sz="1600" dirty="0" smtClean="0">
                <a:solidFill>
                  <a:srgbClr val="990000"/>
                </a:solidFill>
                <a:latin typeface="Hack Regular" charset="0"/>
                <a:cs typeface="Fira Sans Regular" charset="0"/>
              </a:rPr>
              <a:t>wait</a:t>
            </a:r>
            <a:r>
              <a:rPr lang="en-US" sz="1600" dirty="0">
                <a:solidFill>
                  <a:srgbClr val="990000"/>
                </a:solidFill>
                <a:latin typeface="Hack Regular" charset="0"/>
                <a:cs typeface="Fira Sans Regular" charset="0"/>
              </a:rPr>
              <a:t>(</a:t>
            </a:r>
            <a:r>
              <a:rPr lang="en-US" sz="1600" dirty="0" err="1">
                <a:solidFill>
                  <a:srgbClr val="990000"/>
                </a:solidFill>
                <a:latin typeface="Hack Regular" charset="0"/>
                <a:cs typeface="Fira Sans Regular" charset="0"/>
              </a:rPr>
              <a:t>itemReady</a:t>
            </a:r>
            <a:r>
              <a:rPr lang="en-US" sz="1600" dirty="0">
                <a:solidFill>
                  <a:srgbClr val="990000"/>
                </a:solidFill>
                <a:latin typeface="Hack Regular" charset="0"/>
                <a:cs typeface="Fira Sans Regular" charset="0"/>
              </a:rPr>
              <a:t>); </a:t>
            </a:r>
            <a:r>
              <a:rPr lang="en-US" sz="1600" dirty="0">
                <a:latin typeface="Hack Regular" charset="0"/>
                <a:cs typeface="Fira Sans Regular" charset="0"/>
              </a:rPr>
              <a:t> </a:t>
            </a:r>
          </a:p>
          <a:p>
            <a:pPr marL="1143000" lvl="2" eaLnBrk="1" hangingPunct="1">
              <a:buFontTx/>
              <a:buNone/>
            </a:pPr>
            <a:r>
              <a:rPr lang="en-US" sz="1600" dirty="0">
                <a:solidFill>
                  <a:srgbClr val="3366FF"/>
                </a:solidFill>
                <a:latin typeface="Hack Regular" charset="0"/>
                <a:cs typeface="Fira Sans Regular" charset="0"/>
              </a:rPr>
              <a:t>    wait(</a:t>
            </a:r>
            <a:r>
              <a:rPr lang="en-US" sz="1600" dirty="0" err="1">
                <a:solidFill>
                  <a:srgbClr val="3366FF"/>
                </a:solidFill>
                <a:latin typeface="Hack Regular" charset="0"/>
                <a:cs typeface="Fira Sans Regular" charset="0"/>
              </a:rPr>
              <a:t>mutex</a:t>
            </a:r>
            <a:r>
              <a:rPr lang="en-US" sz="1600" dirty="0">
                <a:solidFill>
                  <a:srgbClr val="3366FF"/>
                </a:solidFill>
                <a:latin typeface="Hack Regular" charset="0"/>
                <a:cs typeface="Fira Sans Regular" charset="0"/>
              </a:rPr>
              <a:t>);      	  	    </a:t>
            </a:r>
            <a:r>
              <a:rPr lang="en-US" sz="1600" dirty="0" smtClean="0">
                <a:solidFill>
                  <a:srgbClr val="3366FF"/>
                </a:solidFill>
                <a:latin typeface="Hack Regular" charset="0"/>
                <a:cs typeface="Fira Sans Regular" charset="0"/>
              </a:rPr>
              <a:t>	wait</a:t>
            </a:r>
            <a:r>
              <a:rPr lang="en-US" sz="1600" dirty="0">
                <a:solidFill>
                  <a:srgbClr val="3366FF"/>
                </a:solidFill>
                <a:latin typeface="Hack Regular" charset="0"/>
                <a:cs typeface="Fira Sans Regular" charset="0"/>
              </a:rPr>
              <a:t>(</a:t>
            </a:r>
            <a:r>
              <a:rPr lang="en-US" sz="1600" dirty="0" err="1">
                <a:solidFill>
                  <a:srgbClr val="3366FF"/>
                </a:solidFill>
                <a:latin typeface="Hack Regular" charset="0"/>
                <a:cs typeface="Fira Sans Regular" charset="0"/>
              </a:rPr>
              <a:t>mutex</a:t>
            </a:r>
            <a:r>
              <a:rPr lang="en-US" sz="1600" dirty="0">
                <a:solidFill>
                  <a:srgbClr val="3366FF"/>
                </a:solidFill>
                <a:latin typeface="Hack Regular" charset="0"/>
                <a:cs typeface="Fira Sans Regular" charset="0"/>
              </a:rPr>
              <a:t>); </a:t>
            </a:r>
          </a:p>
          <a:p>
            <a:pPr marL="1143000" lvl="2" eaLnBrk="1" hangingPunct="1">
              <a:buFontTx/>
              <a:buNone/>
            </a:pPr>
            <a:r>
              <a:rPr lang="en-US" sz="1600" dirty="0">
                <a:latin typeface="Hack Regular" charset="0"/>
                <a:cs typeface="Fira Sans Regular" charset="0"/>
              </a:rPr>
              <a:t>    </a:t>
            </a:r>
            <a:r>
              <a:rPr lang="en-US" sz="1600" dirty="0" err="1">
                <a:latin typeface="Hack Regular" charset="0"/>
                <a:cs typeface="Fira Sans Regular" charset="0"/>
              </a:rPr>
              <a:t>appendToBuffer</a:t>
            </a:r>
            <a:r>
              <a:rPr lang="en-US" sz="1600" dirty="0">
                <a:latin typeface="Hack Regular" charset="0"/>
                <a:cs typeface="Fira Sans Regular" charset="0"/>
              </a:rPr>
              <a:t>(); 	  	    </a:t>
            </a:r>
            <a:r>
              <a:rPr lang="en-US" sz="1600" dirty="0" smtClean="0">
                <a:latin typeface="Hack Regular" charset="0"/>
                <a:cs typeface="Fira Sans Regular" charset="0"/>
              </a:rPr>
              <a:t>	</a:t>
            </a:r>
            <a:r>
              <a:rPr lang="en-US" sz="1600" dirty="0" err="1" smtClean="0">
                <a:latin typeface="Hack Regular" charset="0"/>
                <a:cs typeface="Fira Sans Regular" charset="0"/>
              </a:rPr>
              <a:t>takeFromBuffer</a:t>
            </a:r>
            <a:r>
              <a:rPr lang="en-US" sz="1600" dirty="0">
                <a:latin typeface="Hack Regular" charset="0"/>
                <a:cs typeface="Fira Sans Regular" charset="0"/>
              </a:rPr>
              <a:t>(); </a:t>
            </a:r>
          </a:p>
          <a:p>
            <a:pPr marL="1143000" lvl="2" eaLnBrk="1" hangingPunct="1">
              <a:buFontTx/>
              <a:buNone/>
            </a:pPr>
            <a:r>
              <a:rPr lang="en-US" sz="1600" dirty="0">
                <a:solidFill>
                  <a:srgbClr val="3366FF"/>
                </a:solidFill>
                <a:latin typeface="Hack Regular" charset="0"/>
                <a:cs typeface="Fira Sans Regular" charset="0"/>
              </a:rPr>
              <a:t>    signal(</a:t>
            </a:r>
            <a:r>
              <a:rPr lang="en-US" sz="1600" dirty="0" err="1">
                <a:solidFill>
                  <a:srgbClr val="3366FF"/>
                </a:solidFill>
                <a:latin typeface="Hack Regular" charset="0"/>
                <a:cs typeface="Fira Sans Regular" charset="0"/>
              </a:rPr>
              <a:t>mutex</a:t>
            </a:r>
            <a:r>
              <a:rPr lang="en-US" sz="1600" dirty="0">
                <a:solidFill>
                  <a:srgbClr val="3366FF"/>
                </a:solidFill>
                <a:latin typeface="Hack Regular" charset="0"/>
                <a:cs typeface="Fira Sans Regular" charset="0"/>
              </a:rPr>
              <a:t>);    	  	    </a:t>
            </a:r>
            <a:r>
              <a:rPr lang="en-US" sz="1600" dirty="0" smtClean="0">
                <a:solidFill>
                  <a:srgbClr val="3366FF"/>
                </a:solidFill>
                <a:latin typeface="Hack Regular" charset="0"/>
                <a:cs typeface="Fira Sans Regular" charset="0"/>
              </a:rPr>
              <a:t>	signal</a:t>
            </a:r>
            <a:r>
              <a:rPr lang="en-US" sz="1600" dirty="0">
                <a:solidFill>
                  <a:srgbClr val="3366FF"/>
                </a:solidFill>
                <a:latin typeface="Hack Regular" charset="0"/>
                <a:cs typeface="Fira Sans Regular" charset="0"/>
              </a:rPr>
              <a:t>(</a:t>
            </a:r>
            <a:r>
              <a:rPr lang="en-US" sz="1600" dirty="0" err="1">
                <a:solidFill>
                  <a:srgbClr val="3366FF"/>
                </a:solidFill>
                <a:latin typeface="Hack Regular" charset="0"/>
                <a:cs typeface="Fira Sans Regular" charset="0"/>
              </a:rPr>
              <a:t>mutex</a:t>
            </a:r>
            <a:r>
              <a:rPr lang="en-US" sz="1600" dirty="0">
                <a:solidFill>
                  <a:srgbClr val="3366FF"/>
                </a:solidFill>
                <a:latin typeface="Hack Regular" charset="0"/>
                <a:cs typeface="Fira Sans Regular" charset="0"/>
              </a:rPr>
              <a:t>); </a:t>
            </a:r>
          </a:p>
          <a:p>
            <a:pPr marL="1143000" lvl="2" eaLnBrk="1" hangingPunct="1">
              <a:buFontTx/>
              <a:buNone/>
            </a:pPr>
            <a:r>
              <a:rPr lang="en-US" sz="1600" dirty="0">
                <a:latin typeface="Hack Regular" charset="0"/>
                <a:cs typeface="Fira Sans Regular" charset="0"/>
              </a:rPr>
              <a:t>    </a:t>
            </a:r>
            <a:r>
              <a:rPr lang="en-US" sz="1600" dirty="0">
                <a:solidFill>
                  <a:srgbClr val="990000"/>
                </a:solidFill>
                <a:latin typeface="Hack Regular" charset="0"/>
                <a:cs typeface="Fira Sans Regular" charset="0"/>
              </a:rPr>
              <a:t>signal(</a:t>
            </a:r>
            <a:r>
              <a:rPr lang="en-US" sz="1600" dirty="0" err="1">
                <a:solidFill>
                  <a:srgbClr val="990000"/>
                </a:solidFill>
                <a:latin typeface="Hack Regular" charset="0"/>
                <a:cs typeface="Fira Sans Regular" charset="0"/>
              </a:rPr>
              <a:t>itemReady</a:t>
            </a:r>
            <a:r>
              <a:rPr lang="en-US" sz="1600" dirty="0">
                <a:solidFill>
                  <a:srgbClr val="990000"/>
                </a:solidFill>
                <a:latin typeface="Hack Regular" charset="0"/>
                <a:cs typeface="Fira Sans Regular" charset="0"/>
              </a:rPr>
              <a:t>);</a:t>
            </a:r>
            <a:r>
              <a:rPr lang="en-US" sz="1600" dirty="0">
                <a:latin typeface="Hack Regular" charset="0"/>
                <a:cs typeface="Fira Sans Regular" charset="0"/>
              </a:rPr>
              <a:t> 	    </a:t>
            </a:r>
            <a:r>
              <a:rPr lang="en-US" sz="1600" dirty="0" smtClean="0">
                <a:latin typeface="Hack Regular" charset="0"/>
                <a:cs typeface="Fira Sans Regular" charset="0"/>
              </a:rPr>
              <a:t>	consume</a:t>
            </a:r>
            <a:r>
              <a:rPr lang="en-US" sz="1600" dirty="0">
                <a:latin typeface="Hack Regular" charset="0"/>
                <a:cs typeface="Fira Sans Regular" charset="0"/>
              </a:rPr>
              <a:t>();</a:t>
            </a:r>
          </a:p>
          <a:p>
            <a:pPr marL="1143000" lvl="2" eaLnBrk="1" hangingPunct="1">
              <a:buFontTx/>
              <a:buNone/>
            </a:pPr>
            <a:r>
              <a:rPr lang="en-US" sz="1600" dirty="0">
                <a:latin typeface="Hack Regular" charset="0"/>
                <a:cs typeface="Fira Sans Regular" charset="0"/>
              </a:rPr>
              <a:t>  }				  </a:t>
            </a:r>
            <a:r>
              <a:rPr lang="en-US" sz="1600" dirty="0" smtClean="0">
                <a:latin typeface="Hack Regular" charset="0"/>
                <a:cs typeface="Fira Sans Regular" charset="0"/>
              </a:rPr>
              <a:t>					}</a:t>
            </a:r>
            <a:endParaRPr lang="en-US" sz="1600" dirty="0">
              <a:latin typeface="Hack Regular" charset="0"/>
              <a:cs typeface="Fira Sans Regular" charset="0"/>
            </a:endParaRPr>
          </a:p>
          <a:p>
            <a:pPr marL="1143000" lvl="2" eaLnBrk="1" hangingPunct="1">
              <a:buFontTx/>
              <a:buNone/>
            </a:pPr>
            <a:r>
              <a:rPr lang="en-US" sz="1600" dirty="0">
                <a:latin typeface="Hack Regular" charset="0"/>
                <a:cs typeface="Fira Sans Regular" charset="0"/>
              </a:rPr>
              <a:t>}					</a:t>
            </a:r>
            <a:r>
              <a:rPr lang="en-US" sz="1600" dirty="0" smtClean="0">
                <a:latin typeface="Hack Regular" charset="0"/>
                <a:cs typeface="Fira Sans Regular" charset="0"/>
              </a:rPr>
              <a:t>			} </a:t>
            </a:r>
            <a:endParaRPr lang="en-US" sz="1600" dirty="0">
              <a:latin typeface="Hack Regular" charset="0"/>
              <a:cs typeface="Fira Sans Regular" charset="0"/>
            </a:endParaRPr>
          </a:p>
          <a:p>
            <a:pPr marL="1143000" lvl="2" eaLnBrk="1" hangingPunct="1">
              <a:buFontTx/>
              <a:buNone/>
            </a:pPr>
            <a:endParaRPr lang="en-US" sz="1600" dirty="0">
              <a:latin typeface="Fira Sans Regular" charset="0"/>
              <a:cs typeface="Fira Sans Regular" charset="0"/>
            </a:endParaRPr>
          </a:p>
          <a:p>
            <a:pPr eaLnBrk="1" hangingPunct="1"/>
            <a:r>
              <a:rPr lang="en-US" dirty="0">
                <a:latin typeface="Fira Sans Regular" charset="0"/>
              </a:rPr>
              <a:t>Initially, </a:t>
            </a:r>
            <a:r>
              <a:rPr lang="en-US" dirty="0" err="1">
                <a:latin typeface="Hack Regular" charset="0"/>
              </a:rPr>
              <a:t>mutex</a:t>
            </a:r>
            <a:r>
              <a:rPr lang="en-US" dirty="0">
                <a:latin typeface="Hack Regular" charset="0"/>
              </a:rPr>
              <a:t> = 1</a:t>
            </a:r>
            <a:r>
              <a:rPr lang="en-US" dirty="0">
                <a:latin typeface="Fira Sans Regular" charset="0"/>
              </a:rPr>
              <a:t>,</a:t>
            </a:r>
            <a:r>
              <a:rPr lang="en-US" dirty="0">
                <a:latin typeface="Hack Regular" charset="0"/>
              </a:rPr>
              <a:t> </a:t>
            </a:r>
            <a:r>
              <a:rPr lang="en-US" dirty="0" err="1">
                <a:latin typeface="Hack Regular" charset="0"/>
              </a:rPr>
              <a:t>itemReady</a:t>
            </a:r>
            <a:r>
              <a:rPr lang="en-US" dirty="0">
                <a:latin typeface="Hack Regular" charset="0"/>
              </a:rPr>
              <a:t> = 0</a:t>
            </a:r>
            <a:r>
              <a:rPr lang="en-US" dirty="0">
                <a:latin typeface="Fira Sans Regular" charset="0"/>
              </a:rPr>
              <a:t> </a:t>
            </a:r>
          </a:p>
        </p:txBody>
      </p:sp>
    </p:spTree>
    <p:extLst>
      <p:ext uri="{BB962C8B-B14F-4D97-AF65-F5344CB8AC3E}">
        <p14:creationId xmlns:p14="http://schemas.microsoft.com/office/powerpoint/2010/main" val="11740613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This Lecture</a:t>
            </a:r>
            <a:endParaRPr lang="en-US" dirty="0"/>
          </a:p>
        </p:txBody>
      </p:sp>
      <p:sp>
        <p:nvSpPr>
          <p:cNvPr id="3" name="Content Placeholder 2"/>
          <p:cNvSpPr>
            <a:spLocks noGrp="1"/>
          </p:cNvSpPr>
          <p:nvPr>
            <p:ph idx="1"/>
          </p:nvPr>
        </p:nvSpPr>
        <p:spPr/>
        <p:txBody>
          <a:bodyPr/>
          <a:lstStyle/>
          <a:p>
            <a:endParaRPr lang="en-US" dirty="0"/>
          </a:p>
          <a:p>
            <a:r>
              <a:rPr lang="en-US" dirty="0" smtClean="0"/>
              <a:t>Concurrency Primitives</a:t>
            </a:r>
          </a:p>
          <a:p>
            <a:endParaRPr lang="en-US" dirty="0"/>
          </a:p>
          <a:p>
            <a:r>
              <a:rPr lang="en-US" dirty="0" smtClean="0"/>
              <a:t>Real</a:t>
            </a:r>
            <a:r>
              <a:rPr lang="en-US" dirty="0"/>
              <a:t>-time systems</a:t>
            </a:r>
          </a:p>
          <a:p>
            <a:pPr lvl="1"/>
            <a:r>
              <a:rPr lang="en-US" dirty="0"/>
              <a:t>Characteristics</a:t>
            </a:r>
          </a:p>
          <a:p>
            <a:pPr lvl="1"/>
            <a:r>
              <a:rPr lang="en-US" dirty="0" smtClean="0"/>
              <a:t>Example </a:t>
            </a:r>
            <a:r>
              <a:rPr lang="en-US" dirty="0"/>
              <a:t>real-time </a:t>
            </a:r>
            <a:r>
              <a:rPr lang="en-US" dirty="0" smtClean="0"/>
              <a:t>systems</a:t>
            </a:r>
          </a:p>
          <a:p>
            <a:pPr lvl="1"/>
            <a:endParaRPr lang="en-US" dirty="0"/>
          </a:p>
          <a:p>
            <a:r>
              <a:rPr lang="en-US" dirty="0"/>
              <a:t>Terminology </a:t>
            </a:r>
          </a:p>
          <a:p>
            <a:pPr lvl="1"/>
            <a:r>
              <a:rPr lang="en-US" dirty="0"/>
              <a:t>Hard and soft real-time systems</a:t>
            </a:r>
          </a:p>
          <a:p>
            <a:endParaRPr lang="en-US" dirty="0" smtClean="0"/>
          </a:p>
          <a:p>
            <a:r>
              <a:rPr lang="en-US" dirty="0" smtClean="0"/>
              <a:t>Rate</a:t>
            </a:r>
            <a:r>
              <a:rPr lang="en-US" dirty="0"/>
              <a:t>-Monotonic Analysis (RMA)</a:t>
            </a:r>
          </a:p>
          <a:p>
            <a:pPr lvl="1"/>
            <a:r>
              <a:rPr lang="en-US" dirty="0"/>
              <a:t>Next week</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2</a:t>
            </a:fld>
            <a:endParaRPr lang="en-US"/>
          </a:p>
        </p:txBody>
      </p:sp>
    </p:spTree>
    <p:extLst>
      <p:ext uri="{BB962C8B-B14F-4D97-AF65-F5344CB8AC3E}">
        <p14:creationId xmlns:p14="http://schemas.microsoft.com/office/powerpoint/2010/main" val="2190331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Bounded Buffer Problem </a:t>
            </a:r>
          </a:p>
        </p:txBody>
      </p:sp>
      <p:sp>
        <p:nvSpPr>
          <p:cNvPr id="188419" name="Rectangle 3"/>
          <p:cNvSpPr>
            <a:spLocks noGrp="1" noChangeArrowheads="1"/>
          </p:cNvSpPr>
          <p:nvPr>
            <p:ph type="body" idx="1"/>
          </p:nvPr>
        </p:nvSpPr>
        <p:spPr/>
        <p:txBody>
          <a:bodyPr/>
          <a:lstStyle/>
          <a:p>
            <a:r>
              <a:rPr lang="en-US" sz="2400" dirty="0"/>
              <a:t>Assume a single buffer of fixed size </a:t>
            </a:r>
          </a:p>
          <a:p>
            <a:pPr lvl="1"/>
            <a:r>
              <a:rPr lang="en-US" sz="2000" dirty="0"/>
              <a:t>Consumer blocks (sleeps) when buffer is empty </a:t>
            </a:r>
          </a:p>
          <a:p>
            <a:pPr lvl="1"/>
            <a:r>
              <a:rPr lang="en-US" sz="2000" dirty="0"/>
              <a:t>Producer blocks (sleeps) when the buffer is full</a:t>
            </a:r>
          </a:p>
          <a:p>
            <a:pPr lvl="1"/>
            <a:endParaRPr lang="en-US" sz="2000" dirty="0"/>
          </a:p>
          <a:p>
            <a:pPr>
              <a:buFontTx/>
              <a:buNone/>
            </a:pPr>
            <a:r>
              <a:rPr lang="en-US" sz="1600" dirty="0">
                <a:latin typeface="Hack Regular" charset="0"/>
              </a:rPr>
              <a:t>	producer() {			</a:t>
            </a:r>
            <a:r>
              <a:rPr lang="en-US" sz="1600" dirty="0" smtClean="0">
                <a:latin typeface="Hack Regular" charset="0"/>
              </a:rPr>
              <a:t>		consumer</a:t>
            </a:r>
            <a:r>
              <a:rPr lang="en-US" sz="1600" dirty="0">
                <a:latin typeface="Hack Regular" charset="0"/>
              </a:rPr>
              <a:t>() {</a:t>
            </a:r>
          </a:p>
          <a:p>
            <a:pPr>
              <a:buFontTx/>
              <a:buNone/>
            </a:pPr>
            <a:r>
              <a:rPr lang="en-US" sz="1600" dirty="0">
                <a:latin typeface="Hack Regular" charset="0"/>
              </a:rPr>
              <a:t>     while(1) { 	  	  </a:t>
            </a:r>
            <a:r>
              <a:rPr lang="en-US" sz="1600" dirty="0" smtClean="0">
                <a:latin typeface="Hack Regular" charset="0"/>
              </a:rPr>
              <a:t>			while</a:t>
            </a:r>
            <a:r>
              <a:rPr lang="en-US" sz="1600" dirty="0">
                <a:latin typeface="Hack Regular" charset="0"/>
              </a:rPr>
              <a:t>(1){ </a:t>
            </a:r>
          </a:p>
          <a:p>
            <a:pPr>
              <a:buFontTx/>
              <a:buNone/>
            </a:pPr>
            <a:r>
              <a:rPr lang="en-US" sz="1600" dirty="0">
                <a:latin typeface="Hack Regular" charset="0"/>
              </a:rPr>
              <a:t>	     produce; 	    	    </a:t>
            </a:r>
            <a:r>
              <a:rPr lang="en-US" sz="1600" dirty="0" smtClean="0">
                <a:latin typeface="Hack Regular" charset="0"/>
              </a:rPr>
              <a:t>		</a:t>
            </a:r>
            <a:r>
              <a:rPr lang="en-US" sz="1600" dirty="0" smtClean="0">
                <a:solidFill>
                  <a:srgbClr val="990000"/>
                </a:solidFill>
                <a:latin typeface="Hack Regular" charset="0"/>
              </a:rPr>
              <a:t>wait</a:t>
            </a:r>
            <a:r>
              <a:rPr lang="en-US" sz="1600" dirty="0">
                <a:solidFill>
                  <a:srgbClr val="990000"/>
                </a:solidFill>
                <a:latin typeface="Hack Regular" charset="0"/>
              </a:rPr>
              <a:t>(</a:t>
            </a:r>
            <a:r>
              <a:rPr lang="en-US" sz="1600" dirty="0" err="1">
                <a:solidFill>
                  <a:srgbClr val="990000"/>
                </a:solidFill>
                <a:latin typeface="Hack Regular" charset="0"/>
              </a:rPr>
              <a:t>itemReady</a:t>
            </a:r>
            <a:r>
              <a:rPr lang="en-US" sz="1600" dirty="0">
                <a:solidFill>
                  <a:srgbClr val="990000"/>
                </a:solidFill>
                <a:latin typeface="Hack Regular" charset="0"/>
              </a:rPr>
              <a:t>); </a:t>
            </a:r>
          </a:p>
          <a:p>
            <a:pPr>
              <a:buFontTx/>
              <a:buNone/>
            </a:pPr>
            <a:r>
              <a:rPr lang="en-US" sz="1600" dirty="0">
                <a:solidFill>
                  <a:srgbClr val="008000"/>
                </a:solidFill>
                <a:latin typeface="Hack Regular" charset="0"/>
              </a:rPr>
              <a:t>	     wait(</a:t>
            </a:r>
            <a:r>
              <a:rPr lang="en-US" sz="1600" dirty="0" err="1">
                <a:solidFill>
                  <a:srgbClr val="008000"/>
                </a:solidFill>
                <a:latin typeface="Hack Regular" charset="0"/>
              </a:rPr>
              <a:t>spacesLeft</a:t>
            </a:r>
            <a:r>
              <a:rPr lang="en-US" sz="1600" dirty="0">
                <a:solidFill>
                  <a:srgbClr val="008000"/>
                </a:solidFill>
                <a:latin typeface="Hack Regular" charset="0"/>
              </a:rPr>
              <a:t>);    	   </a:t>
            </a:r>
            <a:r>
              <a:rPr lang="en-US" sz="1600" dirty="0" smtClean="0">
                <a:solidFill>
                  <a:srgbClr val="008000"/>
                </a:solidFill>
                <a:latin typeface="Hack Regular" charset="0"/>
              </a:rPr>
              <a:t>	 	</a:t>
            </a:r>
            <a:r>
              <a:rPr lang="en-US" sz="1600" dirty="0" smtClean="0">
                <a:solidFill>
                  <a:srgbClr val="0000FF"/>
                </a:solidFill>
                <a:latin typeface="Hack Regular" charset="0"/>
              </a:rPr>
              <a:t>wait</a:t>
            </a:r>
            <a:r>
              <a:rPr lang="en-US" sz="1600" dirty="0">
                <a:solidFill>
                  <a:srgbClr val="0000FF"/>
                </a:solidFill>
                <a:latin typeface="Hack Regular" charset="0"/>
              </a:rPr>
              <a:t>(</a:t>
            </a:r>
            <a:r>
              <a:rPr lang="en-US" sz="1600" dirty="0" err="1">
                <a:solidFill>
                  <a:srgbClr val="0000FF"/>
                </a:solidFill>
                <a:latin typeface="Hack Regular" charset="0"/>
              </a:rPr>
              <a:t>mutex</a:t>
            </a:r>
            <a:r>
              <a:rPr lang="en-US" sz="1600" dirty="0">
                <a:solidFill>
                  <a:srgbClr val="0000FF"/>
                </a:solidFill>
                <a:latin typeface="Hack Regular" charset="0"/>
              </a:rPr>
              <a:t>); </a:t>
            </a:r>
          </a:p>
          <a:p>
            <a:pPr>
              <a:buFontTx/>
              <a:buNone/>
            </a:pPr>
            <a:r>
              <a:rPr lang="en-US" sz="1600" dirty="0">
                <a:solidFill>
                  <a:srgbClr val="0000FF"/>
                </a:solidFill>
                <a:latin typeface="Hack Regular" charset="0"/>
              </a:rPr>
              <a:t>	     wait</a:t>
            </a:r>
            <a:r>
              <a:rPr lang="en-US" sz="1600" dirty="0" smtClean="0">
                <a:solidFill>
                  <a:srgbClr val="0000FF"/>
                </a:solidFill>
                <a:latin typeface="Hack Regular" charset="0"/>
              </a:rPr>
              <a:t>(</a:t>
            </a:r>
            <a:r>
              <a:rPr lang="en-US" sz="1600" dirty="0" err="1" smtClean="0">
                <a:solidFill>
                  <a:srgbClr val="0000FF"/>
                </a:solidFill>
                <a:latin typeface="Hack Regular" charset="0"/>
              </a:rPr>
              <a:t>mutex</a:t>
            </a:r>
            <a:r>
              <a:rPr lang="en-US" sz="1600" dirty="0">
                <a:solidFill>
                  <a:srgbClr val="0000FF"/>
                </a:solidFill>
                <a:latin typeface="Hack Regular" charset="0"/>
              </a:rPr>
              <a:t>); 	    	    </a:t>
            </a:r>
            <a:r>
              <a:rPr lang="en-US" sz="1600" dirty="0" smtClean="0">
                <a:solidFill>
                  <a:srgbClr val="0000FF"/>
                </a:solidFill>
                <a:latin typeface="Hack Regular" charset="0"/>
              </a:rPr>
              <a:t>	</a:t>
            </a:r>
            <a:r>
              <a:rPr lang="en-US" sz="1600" dirty="0" err="1" smtClean="0">
                <a:latin typeface="Hack Regular" charset="0"/>
              </a:rPr>
              <a:t>takeFromBuffer</a:t>
            </a:r>
            <a:r>
              <a:rPr lang="en-US" sz="1600" dirty="0">
                <a:latin typeface="Hack Regular" charset="0"/>
              </a:rPr>
              <a:t>;</a:t>
            </a:r>
            <a:r>
              <a:rPr lang="en-US" sz="1600" dirty="0">
                <a:solidFill>
                  <a:srgbClr val="0000FF"/>
                </a:solidFill>
                <a:latin typeface="Hack Regular" charset="0"/>
              </a:rPr>
              <a:t> </a:t>
            </a:r>
          </a:p>
          <a:p>
            <a:pPr>
              <a:buFontTx/>
              <a:buNone/>
            </a:pPr>
            <a:r>
              <a:rPr lang="en-US" sz="1600" dirty="0">
                <a:solidFill>
                  <a:srgbClr val="0000FF"/>
                </a:solidFill>
                <a:latin typeface="Hack Regular" charset="0"/>
              </a:rPr>
              <a:t>	     </a:t>
            </a:r>
            <a:r>
              <a:rPr lang="en-US" sz="1600" dirty="0" err="1">
                <a:latin typeface="Hack Regular" charset="0"/>
              </a:rPr>
              <a:t>appendToBuffer</a:t>
            </a:r>
            <a:r>
              <a:rPr lang="en-US" sz="1600" dirty="0">
                <a:latin typeface="Hack Regular" charset="0"/>
              </a:rPr>
              <a:t>;    </a:t>
            </a:r>
            <a:r>
              <a:rPr lang="en-US" sz="1600" dirty="0">
                <a:solidFill>
                  <a:srgbClr val="0000FF"/>
                </a:solidFill>
                <a:latin typeface="Hack Regular" charset="0"/>
              </a:rPr>
              <a:t>	    </a:t>
            </a:r>
            <a:r>
              <a:rPr lang="en-US" sz="1600" dirty="0" smtClean="0">
                <a:solidFill>
                  <a:srgbClr val="0000FF"/>
                </a:solidFill>
                <a:latin typeface="Hack Regular" charset="0"/>
              </a:rPr>
              <a:t>	signal</a:t>
            </a:r>
            <a:r>
              <a:rPr lang="en-US" sz="1600" dirty="0">
                <a:solidFill>
                  <a:srgbClr val="0000FF"/>
                </a:solidFill>
                <a:latin typeface="Hack Regular" charset="0"/>
              </a:rPr>
              <a:t>(</a:t>
            </a:r>
            <a:r>
              <a:rPr lang="en-US" sz="1600" dirty="0" err="1">
                <a:solidFill>
                  <a:srgbClr val="0000FF"/>
                </a:solidFill>
                <a:latin typeface="Hack Regular" charset="0"/>
              </a:rPr>
              <a:t>mutex</a:t>
            </a:r>
            <a:r>
              <a:rPr lang="en-US" sz="1600" dirty="0">
                <a:solidFill>
                  <a:srgbClr val="0000FF"/>
                </a:solidFill>
                <a:latin typeface="Hack Regular" charset="0"/>
              </a:rPr>
              <a:t>); </a:t>
            </a:r>
          </a:p>
          <a:p>
            <a:pPr>
              <a:buFontTx/>
              <a:buNone/>
            </a:pPr>
            <a:r>
              <a:rPr lang="en-US" sz="1600" dirty="0">
                <a:solidFill>
                  <a:srgbClr val="008000"/>
                </a:solidFill>
                <a:latin typeface="Hack Regular" charset="0"/>
              </a:rPr>
              <a:t>	     </a:t>
            </a:r>
            <a:r>
              <a:rPr lang="en-US" sz="1600" dirty="0">
                <a:solidFill>
                  <a:srgbClr val="0000FF"/>
                </a:solidFill>
                <a:latin typeface="Hack Regular" charset="0"/>
              </a:rPr>
              <a:t>signal</a:t>
            </a:r>
            <a:r>
              <a:rPr lang="en-US" sz="1600" dirty="0" smtClean="0">
                <a:solidFill>
                  <a:srgbClr val="0000FF"/>
                </a:solidFill>
                <a:latin typeface="Hack Regular" charset="0"/>
              </a:rPr>
              <a:t>(</a:t>
            </a:r>
            <a:r>
              <a:rPr lang="en-US" sz="1600" dirty="0" err="1" smtClean="0">
                <a:solidFill>
                  <a:srgbClr val="0000FF"/>
                </a:solidFill>
                <a:latin typeface="Hack Regular" charset="0"/>
              </a:rPr>
              <a:t>mutex</a:t>
            </a:r>
            <a:r>
              <a:rPr lang="en-US" sz="1600" dirty="0">
                <a:solidFill>
                  <a:srgbClr val="0000FF"/>
                </a:solidFill>
                <a:latin typeface="Hack Regular" charset="0"/>
              </a:rPr>
              <a:t>);</a:t>
            </a:r>
            <a:r>
              <a:rPr lang="en-US" sz="1600" dirty="0">
                <a:solidFill>
                  <a:srgbClr val="008000"/>
                </a:solidFill>
                <a:latin typeface="Hack Regular" charset="0"/>
              </a:rPr>
              <a:t>	    	    </a:t>
            </a:r>
            <a:r>
              <a:rPr lang="en-US" sz="1600" dirty="0" smtClean="0">
                <a:solidFill>
                  <a:srgbClr val="008000"/>
                </a:solidFill>
                <a:latin typeface="Hack Regular" charset="0"/>
              </a:rPr>
              <a:t>	signal</a:t>
            </a:r>
            <a:r>
              <a:rPr lang="en-US" sz="1600" dirty="0">
                <a:solidFill>
                  <a:srgbClr val="008000"/>
                </a:solidFill>
                <a:latin typeface="Hack Regular" charset="0"/>
              </a:rPr>
              <a:t>(</a:t>
            </a:r>
            <a:r>
              <a:rPr lang="en-US" sz="1600" dirty="0" err="1">
                <a:solidFill>
                  <a:srgbClr val="008000"/>
                </a:solidFill>
                <a:latin typeface="Hack Regular" charset="0"/>
              </a:rPr>
              <a:t>spacesLeft</a:t>
            </a:r>
            <a:r>
              <a:rPr lang="en-US" sz="1600" dirty="0">
                <a:solidFill>
                  <a:srgbClr val="008000"/>
                </a:solidFill>
                <a:latin typeface="Hack Regular" charset="0"/>
              </a:rPr>
              <a:t>); </a:t>
            </a:r>
          </a:p>
          <a:p>
            <a:pPr>
              <a:buFontTx/>
              <a:buNone/>
            </a:pPr>
            <a:r>
              <a:rPr lang="en-US" sz="1600" dirty="0">
                <a:latin typeface="Hack Regular" charset="0"/>
              </a:rPr>
              <a:t>	     </a:t>
            </a:r>
            <a:r>
              <a:rPr lang="en-US" sz="1600" dirty="0">
                <a:solidFill>
                  <a:srgbClr val="990000"/>
                </a:solidFill>
                <a:latin typeface="Hack Regular" charset="0"/>
              </a:rPr>
              <a:t>signal(</a:t>
            </a:r>
            <a:r>
              <a:rPr lang="en-US" sz="1600" dirty="0" err="1">
                <a:solidFill>
                  <a:srgbClr val="990000"/>
                </a:solidFill>
                <a:latin typeface="Hack Regular" charset="0"/>
              </a:rPr>
              <a:t>itemReady</a:t>
            </a:r>
            <a:r>
              <a:rPr lang="en-US" sz="1600" dirty="0">
                <a:solidFill>
                  <a:srgbClr val="990000"/>
                </a:solidFill>
                <a:latin typeface="Hack Regular" charset="0"/>
              </a:rPr>
              <a:t>);</a:t>
            </a:r>
            <a:r>
              <a:rPr lang="en-US" sz="1600" dirty="0">
                <a:latin typeface="Hack Regular" charset="0"/>
              </a:rPr>
              <a:t>	    </a:t>
            </a:r>
            <a:r>
              <a:rPr lang="en-US" sz="1600" dirty="0" smtClean="0">
                <a:latin typeface="Hack Regular" charset="0"/>
              </a:rPr>
              <a:t>	 consume</a:t>
            </a:r>
            <a:r>
              <a:rPr lang="en-US" sz="1600" dirty="0">
                <a:latin typeface="Hack Regular" charset="0"/>
              </a:rPr>
              <a:t>(); </a:t>
            </a:r>
          </a:p>
          <a:p>
            <a:pPr>
              <a:buFontTx/>
              <a:buNone/>
            </a:pPr>
            <a:r>
              <a:rPr lang="en-US" sz="1600" dirty="0">
                <a:latin typeface="Hack Regular" charset="0"/>
              </a:rPr>
              <a:t>	  } 				  </a:t>
            </a:r>
            <a:r>
              <a:rPr lang="en-US" sz="1600" dirty="0" smtClean="0">
                <a:latin typeface="Hack Regular" charset="0"/>
              </a:rPr>
              <a:t>				}</a:t>
            </a:r>
            <a:endParaRPr lang="en-US" sz="1600" dirty="0">
              <a:latin typeface="Hack Regular" charset="0"/>
            </a:endParaRPr>
          </a:p>
          <a:p>
            <a:pPr>
              <a:buFontTx/>
              <a:buNone/>
            </a:pPr>
            <a:r>
              <a:rPr lang="en-US" sz="1600" dirty="0">
                <a:latin typeface="Hack Regular" charset="0"/>
              </a:rPr>
              <a:t>	}				</a:t>
            </a:r>
            <a:r>
              <a:rPr lang="en-US" sz="1600" dirty="0" smtClean="0">
                <a:latin typeface="Hack Regular" charset="0"/>
              </a:rPr>
              <a:t>			 } </a:t>
            </a:r>
            <a:endParaRPr lang="en-US" sz="1600" dirty="0">
              <a:latin typeface="Hack Regular" charset="0"/>
            </a:endParaRPr>
          </a:p>
          <a:p>
            <a:endParaRPr lang="en-US" sz="1800" dirty="0" smtClean="0"/>
          </a:p>
          <a:p>
            <a:r>
              <a:rPr lang="en-US" sz="1800" dirty="0" smtClean="0"/>
              <a:t>Initially</a:t>
            </a:r>
            <a:r>
              <a:rPr lang="en-US" sz="1800" dirty="0"/>
              <a:t>, </a:t>
            </a:r>
            <a:r>
              <a:rPr lang="en-US" sz="1800" dirty="0">
                <a:latin typeface="Hack Regular" charset="0"/>
              </a:rPr>
              <a:t>s</a:t>
            </a:r>
            <a:r>
              <a:rPr lang="en-US" sz="1800" dirty="0"/>
              <a:t> = 1, </a:t>
            </a:r>
            <a:r>
              <a:rPr lang="en-US" sz="1800" dirty="0">
                <a:latin typeface="Hack Regular" charset="0"/>
              </a:rPr>
              <a:t>n</a:t>
            </a:r>
            <a:r>
              <a:rPr lang="en-US" sz="1800" dirty="0"/>
              <a:t> = 0;</a:t>
            </a:r>
            <a:r>
              <a:rPr lang="en-US" sz="1800" dirty="0">
                <a:latin typeface="Hack Regular" charset="0"/>
              </a:rPr>
              <a:t> e</a:t>
            </a:r>
            <a:r>
              <a:rPr lang="en-US" sz="1800" dirty="0"/>
              <a:t> = </a:t>
            </a:r>
            <a:r>
              <a:rPr lang="en-US" sz="1800" dirty="0" err="1">
                <a:latin typeface="Hack Regular" charset="0"/>
              </a:rPr>
              <a:t>sizeOfBuffer</a:t>
            </a:r>
            <a:r>
              <a:rPr lang="en-US" sz="1800" dirty="0"/>
              <a:t>; </a:t>
            </a:r>
          </a:p>
        </p:txBody>
      </p:sp>
      <p:sp>
        <p:nvSpPr>
          <p:cNvPr id="188420" name="Line 4"/>
          <p:cNvSpPr>
            <a:spLocks noChangeShapeType="1"/>
          </p:cNvSpPr>
          <p:nvPr/>
        </p:nvSpPr>
        <p:spPr bwMode="auto">
          <a:xfrm flipV="1">
            <a:off x="3749239" y="3474138"/>
            <a:ext cx="820426" cy="1370316"/>
          </a:xfrm>
          <a:prstGeom prst="line">
            <a:avLst/>
          </a:prstGeom>
          <a:noFill/>
          <a:ln w="19050">
            <a:solidFill>
              <a:srgbClr val="99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8421" name="Line 5"/>
          <p:cNvSpPr>
            <a:spLocks noChangeShapeType="1"/>
          </p:cNvSpPr>
          <p:nvPr/>
        </p:nvSpPr>
        <p:spPr bwMode="auto">
          <a:xfrm flipH="1" flipV="1">
            <a:off x="3733800" y="3726360"/>
            <a:ext cx="1066800" cy="685800"/>
          </a:xfrm>
          <a:prstGeom prst="line">
            <a:avLst/>
          </a:prstGeom>
          <a:noFill/>
          <a:ln w="19050">
            <a:solidFill>
              <a:srgbClr val="006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88422" name="Group 6"/>
          <p:cNvGrpSpPr>
            <a:grpSpLocks/>
          </p:cNvGrpSpPr>
          <p:nvPr/>
        </p:nvGrpSpPr>
        <p:grpSpPr bwMode="auto">
          <a:xfrm>
            <a:off x="1083733" y="3942508"/>
            <a:ext cx="304800" cy="609600"/>
            <a:chOff x="816" y="2304"/>
            <a:chExt cx="192" cy="384"/>
          </a:xfrm>
        </p:grpSpPr>
        <p:sp>
          <p:nvSpPr>
            <p:cNvPr id="188423" name="Arc 7"/>
            <p:cNvSpPr>
              <a:spLocks/>
            </p:cNvSpPr>
            <p:nvPr/>
          </p:nvSpPr>
          <p:spPr bwMode="auto">
            <a:xfrm flipH="1">
              <a:off x="816" y="2304"/>
              <a:ext cx="19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8424" name="Arc 8"/>
            <p:cNvSpPr>
              <a:spLocks/>
            </p:cNvSpPr>
            <p:nvPr/>
          </p:nvSpPr>
          <p:spPr bwMode="auto">
            <a:xfrm flipH="1" flipV="1">
              <a:off x="816" y="2496"/>
              <a:ext cx="19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rgbClr val="0000FF"/>
              </a:solidFill>
              <a:round/>
              <a:headEnd type="triangle" w="med" len="me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88425" name="Group 9"/>
          <p:cNvGrpSpPr>
            <a:grpSpLocks/>
          </p:cNvGrpSpPr>
          <p:nvPr/>
        </p:nvGrpSpPr>
        <p:grpSpPr bwMode="auto">
          <a:xfrm flipH="1">
            <a:off x="6890883" y="3650160"/>
            <a:ext cx="762000" cy="609600"/>
            <a:chOff x="816" y="2304"/>
            <a:chExt cx="192" cy="384"/>
          </a:xfrm>
        </p:grpSpPr>
        <p:sp>
          <p:nvSpPr>
            <p:cNvPr id="188426" name="Arc 10"/>
            <p:cNvSpPr>
              <a:spLocks/>
            </p:cNvSpPr>
            <p:nvPr/>
          </p:nvSpPr>
          <p:spPr bwMode="auto">
            <a:xfrm flipH="1">
              <a:off x="816" y="2304"/>
              <a:ext cx="19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8427" name="Arc 11"/>
            <p:cNvSpPr>
              <a:spLocks/>
            </p:cNvSpPr>
            <p:nvPr/>
          </p:nvSpPr>
          <p:spPr bwMode="auto">
            <a:xfrm flipH="1" flipV="1">
              <a:off x="816" y="2496"/>
              <a:ext cx="19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rgbClr val="0000FF"/>
              </a:solidFill>
              <a:round/>
              <a:headEnd type="triangle" w="med" len="me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116923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dirty="0">
                <a:latin typeface="+mn-lt"/>
              </a:rPr>
              <a:t>Deadlocks</a:t>
            </a:r>
          </a:p>
        </p:txBody>
      </p:sp>
      <p:sp>
        <p:nvSpPr>
          <p:cNvPr id="19458" name="Rectangle 3"/>
          <p:cNvSpPr>
            <a:spLocks noGrp="1" noChangeArrowheads="1"/>
          </p:cNvSpPr>
          <p:nvPr>
            <p:ph idx="1"/>
          </p:nvPr>
        </p:nvSpPr>
        <p:spPr/>
        <p:txBody>
          <a:bodyPr/>
          <a:lstStyle/>
          <a:p>
            <a:pPr eaLnBrk="1" hangingPunct="1"/>
            <a:r>
              <a:rPr lang="en-US" dirty="0">
                <a:latin typeface="+mn-lt"/>
              </a:rPr>
              <a:t>When a program is written carelessly, it may cause a... </a:t>
            </a:r>
            <a:r>
              <a:rPr lang="en-US" b="1" dirty="0">
                <a:solidFill>
                  <a:srgbClr val="FF0000"/>
                </a:solidFill>
                <a:latin typeface="+mn-lt"/>
              </a:rPr>
              <a:t>deadlock</a:t>
            </a:r>
            <a:r>
              <a:rPr lang="en-US" dirty="0" smtClean="0">
                <a:latin typeface="+mn-lt"/>
              </a:rPr>
              <a:t>! </a:t>
            </a:r>
            <a:endParaRPr lang="en-US" dirty="0">
              <a:latin typeface="+mn-lt"/>
            </a:endParaRPr>
          </a:p>
        </p:txBody>
      </p:sp>
      <p:sp>
        <p:nvSpPr>
          <p:cNvPr id="19459" name="Text Box 4"/>
          <p:cNvSpPr txBox="1">
            <a:spLocks noChangeArrowheads="1"/>
          </p:cNvSpPr>
          <p:nvPr/>
        </p:nvSpPr>
        <p:spPr bwMode="auto">
          <a:xfrm>
            <a:off x="4724400" y="2317750"/>
            <a:ext cx="1828800"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2400" dirty="0">
                <a:solidFill>
                  <a:schemeClr val="tx1"/>
                </a:solidFill>
                <a:latin typeface="Fira Sans Regular" charset="0"/>
              </a:rPr>
              <a:t>P2:: </a:t>
            </a:r>
          </a:p>
          <a:p>
            <a:pPr>
              <a:spcBef>
                <a:spcPct val="0"/>
              </a:spcBef>
              <a:buClrTx/>
              <a:buSzTx/>
              <a:buFontTx/>
              <a:buNone/>
            </a:pPr>
            <a:r>
              <a:rPr lang="en-US" sz="2400" dirty="0">
                <a:solidFill>
                  <a:schemeClr val="tx1"/>
                </a:solidFill>
                <a:latin typeface="Fira Sans Regular" charset="0"/>
              </a:rPr>
              <a:t>P(s2); </a:t>
            </a:r>
          </a:p>
          <a:p>
            <a:pPr>
              <a:spcBef>
                <a:spcPct val="0"/>
              </a:spcBef>
              <a:buClrTx/>
              <a:buSzTx/>
              <a:buFontTx/>
              <a:buNone/>
            </a:pPr>
            <a:r>
              <a:rPr lang="en-US" sz="2400" dirty="0">
                <a:solidFill>
                  <a:schemeClr val="tx1"/>
                </a:solidFill>
                <a:latin typeface="Fira Sans Regular" charset="0"/>
              </a:rPr>
              <a:t>P(s1); </a:t>
            </a:r>
          </a:p>
          <a:p>
            <a:pPr>
              <a:spcBef>
                <a:spcPct val="0"/>
              </a:spcBef>
              <a:buClrTx/>
              <a:buSzTx/>
              <a:buFontTx/>
              <a:buNone/>
            </a:pPr>
            <a:r>
              <a:rPr lang="en-US" sz="2400" dirty="0">
                <a:solidFill>
                  <a:schemeClr val="tx1"/>
                </a:solidFill>
                <a:latin typeface="Fira Sans Regular" charset="0"/>
              </a:rPr>
              <a:t>... </a:t>
            </a:r>
          </a:p>
          <a:p>
            <a:pPr>
              <a:spcBef>
                <a:spcPct val="0"/>
              </a:spcBef>
              <a:buClrTx/>
              <a:buSzTx/>
              <a:buFontTx/>
              <a:buNone/>
            </a:pPr>
            <a:r>
              <a:rPr lang="en-US" sz="2400" dirty="0">
                <a:solidFill>
                  <a:schemeClr val="tx1"/>
                </a:solidFill>
                <a:latin typeface="Fira Sans Regular" charset="0"/>
              </a:rPr>
              <a:t>V(s1); </a:t>
            </a:r>
          </a:p>
          <a:p>
            <a:pPr>
              <a:spcBef>
                <a:spcPct val="0"/>
              </a:spcBef>
              <a:buClrTx/>
              <a:buSzTx/>
              <a:buFontTx/>
              <a:buNone/>
            </a:pPr>
            <a:r>
              <a:rPr lang="en-US" sz="2400" dirty="0">
                <a:solidFill>
                  <a:schemeClr val="tx1"/>
                </a:solidFill>
                <a:latin typeface="Fira Sans Regular" charset="0"/>
              </a:rPr>
              <a:t>V(s2);</a:t>
            </a:r>
          </a:p>
          <a:p>
            <a:pPr>
              <a:spcBef>
                <a:spcPct val="0"/>
              </a:spcBef>
              <a:buClrTx/>
              <a:buSzTx/>
              <a:buFontTx/>
              <a:buNone/>
            </a:pPr>
            <a:endParaRPr lang="en-US" sz="2400" dirty="0">
              <a:solidFill>
                <a:schemeClr val="tx1"/>
              </a:solidFill>
              <a:latin typeface="Fira Sans Regular" charset="0"/>
            </a:endParaRPr>
          </a:p>
        </p:txBody>
      </p:sp>
      <p:sp>
        <p:nvSpPr>
          <p:cNvPr id="19460" name="Text Box 5"/>
          <p:cNvSpPr txBox="1">
            <a:spLocks noChangeArrowheads="1"/>
          </p:cNvSpPr>
          <p:nvPr/>
        </p:nvSpPr>
        <p:spPr bwMode="auto">
          <a:xfrm>
            <a:off x="2362200" y="2317750"/>
            <a:ext cx="1007007"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2400" dirty="0">
                <a:solidFill>
                  <a:schemeClr val="tx1"/>
                </a:solidFill>
                <a:latin typeface="Fira Sans Regular" charset="0"/>
              </a:rPr>
              <a:t>P1::</a:t>
            </a:r>
          </a:p>
          <a:p>
            <a:pPr>
              <a:spcBef>
                <a:spcPct val="0"/>
              </a:spcBef>
              <a:buClrTx/>
              <a:buSzTx/>
              <a:buFontTx/>
              <a:buNone/>
            </a:pPr>
            <a:r>
              <a:rPr lang="en-US" sz="2400" dirty="0">
                <a:solidFill>
                  <a:schemeClr val="tx1"/>
                </a:solidFill>
                <a:latin typeface="Fira Sans Regular" charset="0"/>
              </a:rPr>
              <a:t>P(s1); </a:t>
            </a:r>
          </a:p>
          <a:p>
            <a:pPr>
              <a:spcBef>
                <a:spcPct val="0"/>
              </a:spcBef>
              <a:buClrTx/>
              <a:buSzTx/>
              <a:buFontTx/>
              <a:buNone/>
            </a:pPr>
            <a:r>
              <a:rPr lang="en-US" sz="2400" dirty="0">
                <a:solidFill>
                  <a:schemeClr val="tx1"/>
                </a:solidFill>
                <a:latin typeface="Fira Sans Regular" charset="0"/>
              </a:rPr>
              <a:t>P(s2);</a:t>
            </a:r>
          </a:p>
          <a:p>
            <a:pPr>
              <a:spcBef>
                <a:spcPct val="0"/>
              </a:spcBef>
              <a:buClrTx/>
              <a:buSzTx/>
              <a:buFontTx/>
              <a:buNone/>
            </a:pPr>
            <a:r>
              <a:rPr lang="en-US" sz="2400" dirty="0">
                <a:solidFill>
                  <a:schemeClr val="tx1"/>
                </a:solidFill>
                <a:latin typeface="Fira Sans Regular" charset="0"/>
              </a:rPr>
              <a:t>... </a:t>
            </a:r>
          </a:p>
          <a:p>
            <a:pPr>
              <a:spcBef>
                <a:spcPct val="0"/>
              </a:spcBef>
              <a:buClrTx/>
              <a:buSzTx/>
              <a:buFontTx/>
              <a:buNone/>
            </a:pPr>
            <a:r>
              <a:rPr lang="en-US" sz="2400" dirty="0">
                <a:solidFill>
                  <a:schemeClr val="tx1"/>
                </a:solidFill>
                <a:latin typeface="Fira Sans Regular" charset="0"/>
              </a:rPr>
              <a:t>V(s2); </a:t>
            </a:r>
          </a:p>
          <a:p>
            <a:pPr>
              <a:spcBef>
                <a:spcPct val="0"/>
              </a:spcBef>
              <a:buClrTx/>
              <a:buSzTx/>
              <a:buFontTx/>
              <a:buNone/>
            </a:pPr>
            <a:r>
              <a:rPr lang="en-US" sz="2400" dirty="0">
                <a:solidFill>
                  <a:schemeClr val="tx1"/>
                </a:solidFill>
                <a:latin typeface="Fira Sans Regular" charset="0"/>
              </a:rPr>
              <a:t>V(s1); </a:t>
            </a:r>
          </a:p>
          <a:p>
            <a:pPr>
              <a:spcBef>
                <a:spcPct val="0"/>
              </a:spcBef>
              <a:buClrTx/>
              <a:buSzTx/>
              <a:buFontTx/>
              <a:buNone/>
            </a:pPr>
            <a:endParaRPr lang="en-US" sz="2400" dirty="0">
              <a:solidFill>
                <a:schemeClr val="tx1"/>
              </a:solidFill>
              <a:latin typeface="Fira Sans Regular" charset="0"/>
            </a:endParaRPr>
          </a:p>
        </p:txBody>
      </p:sp>
    </p:spTree>
    <p:extLst>
      <p:ext uri="{BB962C8B-B14F-4D97-AF65-F5344CB8AC3E}">
        <p14:creationId xmlns:p14="http://schemas.microsoft.com/office/powerpoint/2010/main" val="1066437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a:latin typeface="+mn-lt"/>
              </a:rPr>
              <a:t>Deadlocks </a:t>
            </a:r>
          </a:p>
        </p:txBody>
      </p:sp>
      <p:sp>
        <p:nvSpPr>
          <p:cNvPr id="21506" name="Rectangle 3"/>
          <p:cNvSpPr>
            <a:spLocks noGrp="1" noChangeArrowheads="1"/>
          </p:cNvSpPr>
          <p:nvPr>
            <p:ph idx="1"/>
          </p:nvPr>
        </p:nvSpPr>
        <p:spPr/>
        <p:txBody>
          <a:bodyPr>
            <a:normAutofit/>
          </a:bodyPr>
          <a:lstStyle/>
          <a:p>
            <a:pPr eaLnBrk="1" hangingPunct="1"/>
            <a:r>
              <a:rPr lang="en-US" dirty="0">
                <a:latin typeface="+mn-lt"/>
              </a:rPr>
              <a:t>Several processes </a:t>
            </a:r>
            <a:r>
              <a:rPr lang="ja-JP" altLang="en-US" dirty="0">
                <a:latin typeface="+mn-lt"/>
              </a:rPr>
              <a:t>“</a:t>
            </a:r>
            <a:r>
              <a:rPr lang="en-US" altLang="ja-JP" dirty="0">
                <a:latin typeface="+mn-lt"/>
              </a:rPr>
              <a:t>executing</a:t>
            </a:r>
            <a:r>
              <a:rPr lang="ja-JP" altLang="en-US" dirty="0">
                <a:latin typeface="+mn-lt"/>
              </a:rPr>
              <a:t>”</a:t>
            </a:r>
            <a:r>
              <a:rPr lang="en-US" altLang="ja-JP" dirty="0">
                <a:latin typeface="+mn-lt"/>
              </a:rPr>
              <a:t> at the same time, and one is waiting (blocked) for (by) another, which in turn is waiting for another, which in turn... which in turn is waiting for the first. </a:t>
            </a:r>
          </a:p>
          <a:p>
            <a:pPr lvl="1" eaLnBrk="1" hangingPunct="1"/>
            <a:r>
              <a:rPr lang="en-US" sz="1800" dirty="0">
                <a:latin typeface="+mn-lt"/>
                <a:cs typeface="Fira Sans Regular" charset="0"/>
              </a:rPr>
              <a:t>No process can finish, since they are all waiting for something</a:t>
            </a:r>
          </a:p>
          <a:p>
            <a:pPr eaLnBrk="1" hangingPunct="1"/>
            <a:endParaRPr lang="en-US" dirty="0">
              <a:latin typeface="+mn-lt"/>
            </a:endParaRPr>
          </a:p>
          <a:p>
            <a:pPr eaLnBrk="1" hangingPunct="1"/>
            <a:r>
              <a:rPr lang="en-US" dirty="0">
                <a:latin typeface="+mn-lt"/>
              </a:rPr>
              <a:t>The difference between deadlock and starvation of a process is that </a:t>
            </a:r>
          </a:p>
          <a:p>
            <a:pPr lvl="1" eaLnBrk="1" hangingPunct="1"/>
            <a:r>
              <a:rPr lang="en-US" sz="1800" dirty="0">
                <a:latin typeface="+mn-lt"/>
                <a:cs typeface="Fira Sans Regular" charset="0"/>
              </a:rPr>
              <a:t>In deadlock, a process must be able to acquire a resource at first, and then go into deadlock.</a:t>
            </a:r>
          </a:p>
          <a:p>
            <a:pPr lvl="1" eaLnBrk="1" hangingPunct="1"/>
            <a:r>
              <a:rPr lang="en-US" sz="1800" dirty="0">
                <a:latin typeface="+mn-lt"/>
                <a:cs typeface="Fira Sans Regular" charset="0"/>
              </a:rPr>
              <a:t>In starvation, the request may be deferred infinitely </a:t>
            </a:r>
          </a:p>
          <a:p>
            <a:pPr lvl="2" eaLnBrk="1" hangingPunct="1"/>
            <a:r>
              <a:rPr lang="en-US" sz="1600" dirty="0">
                <a:latin typeface="+mn-lt"/>
                <a:cs typeface="Fira Sans Regular" charset="0"/>
              </a:rPr>
              <a:t>The resource may be in use for an infinite amount of time</a:t>
            </a:r>
          </a:p>
        </p:txBody>
      </p:sp>
    </p:spTree>
    <p:extLst>
      <p:ext uri="{BB962C8B-B14F-4D97-AF65-F5344CB8AC3E}">
        <p14:creationId xmlns:p14="http://schemas.microsoft.com/office/powerpoint/2010/main" val="4205816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dirty="0">
                <a:latin typeface="+mn-lt"/>
              </a:rPr>
              <a:t>Resources</a:t>
            </a:r>
          </a:p>
        </p:txBody>
      </p:sp>
      <p:sp>
        <p:nvSpPr>
          <p:cNvPr id="23554" name="Rectangle 3"/>
          <p:cNvSpPr>
            <a:spLocks noGrp="1" noChangeArrowheads="1"/>
          </p:cNvSpPr>
          <p:nvPr>
            <p:ph idx="1"/>
          </p:nvPr>
        </p:nvSpPr>
        <p:spPr/>
        <p:txBody>
          <a:bodyPr>
            <a:normAutofit/>
          </a:bodyPr>
          <a:lstStyle/>
          <a:p>
            <a:pPr eaLnBrk="1" hangingPunct="1"/>
            <a:r>
              <a:rPr lang="en-US" dirty="0">
                <a:latin typeface="Fira Sans Regular" charset="0"/>
              </a:rPr>
              <a:t>What could be a resource? </a:t>
            </a:r>
          </a:p>
          <a:p>
            <a:pPr lvl="1" eaLnBrk="1" hangingPunct="1"/>
            <a:r>
              <a:rPr lang="en-US" sz="1600" dirty="0">
                <a:latin typeface="Fira Sans Regular" charset="0"/>
                <a:cs typeface="Fira Sans Regular" charset="0"/>
              </a:rPr>
              <a:t>Hardware devices e.g. printer, </a:t>
            </a:r>
            <a:r>
              <a:rPr lang="en-US" sz="1600" dirty="0" err="1" smtClean="0">
                <a:latin typeface="Fira Sans Regular" charset="0"/>
                <a:cs typeface="Fira Sans Regular" charset="0"/>
              </a:rPr>
              <a:t>eeprom</a:t>
            </a:r>
            <a:r>
              <a:rPr lang="en-US" sz="1600" dirty="0" smtClean="0">
                <a:latin typeface="Fira Sans Regular" charset="0"/>
                <a:cs typeface="Fira Sans Regular" charset="0"/>
              </a:rPr>
              <a:t> needed </a:t>
            </a:r>
            <a:r>
              <a:rPr lang="en-US" sz="1600" dirty="0">
                <a:latin typeface="Fira Sans Regular" charset="0"/>
                <a:cs typeface="Fira Sans Regular" charset="0"/>
              </a:rPr>
              <a:t>by a process to do useful work</a:t>
            </a:r>
          </a:p>
          <a:p>
            <a:pPr lvl="1" eaLnBrk="1" hangingPunct="1"/>
            <a:r>
              <a:rPr lang="en-US" sz="1600" dirty="0">
                <a:latin typeface="Fira Sans Regular" charset="0"/>
                <a:cs typeface="Fira Sans Regular" charset="0"/>
              </a:rPr>
              <a:t>Software resource e.g. </a:t>
            </a:r>
            <a:r>
              <a:rPr lang="en-US" sz="1600" dirty="0" err="1">
                <a:latin typeface="Fira Sans Regular" charset="0"/>
                <a:cs typeface="Fira Sans Regular" charset="0"/>
              </a:rPr>
              <a:t>mutex</a:t>
            </a:r>
            <a:r>
              <a:rPr lang="en-US" sz="1600" dirty="0">
                <a:latin typeface="Fira Sans Regular" charset="0"/>
                <a:cs typeface="Fira Sans Regular" charset="0"/>
              </a:rPr>
              <a:t> </a:t>
            </a:r>
          </a:p>
          <a:p>
            <a:pPr eaLnBrk="1" hangingPunct="1"/>
            <a:r>
              <a:rPr lang="en-US" dirty="0">
                <a:latin typeface="Fira Sans Regular" charset="0"/>
              </a:rPr>
              <a:t>Processes utilize resources in the following sequence</a:t>
            </a:r>
          </a:p>
          <a:p>
            <a:pPr lvl="1" eaLnBrk="1" hangingPunct="1"/>
            <a:r>
              <a:rPr lang="en-US" sz="1600" dirty="0">
                <a:latin typeface="Fira Sans Regular" charset="0"/>
                <a:cs typeface="Fira Sans Regular" charset="0"/>
              </a:rPr>
              <a:t>Request  (must wait if request is not granted)</a:t>
            </a:r>
          </a:p>
          <a:p>
            <a:pPr lvl="1" eaLnBrk="1" hangingPunct="1"/>
            <a:r>
              <a:rPr lang="en-US" sz="1600" dirty="0">
                <a:latin typeface="Fira Sans Regular" charset="0"/>
                <a:cs typeface="Fira Sans Regular" charset="0"/>
              </a:rPr>
              <a:t>Use</a:t>
            </a:r>
          </a:p>
          <a:p>
            <a:pPr lvl="1" eaLnBrk="1" hangingPunct="1"/>
            <a:r>
              <a:rPr lang="en-US" sz="1600" dirty="0">
                <a:latin typeface="Fira Sans Regular" charset="0"/>
                <a:cs typeface="Fira Sans Regular" charset="0"/>
              </a:rPr>
              <a:t>Release</a:t>
            </a:r>
          </a:p>
          <a:p>
            <a:pPr eaLnBrk="1" hangingPunct="1"/>
            <a:r>
              <a:rPr lang="en-US" dirty="0">
                <a:latin typeface="Fira Sans Regular" charset="0"/>
              </a:rPr>
              <a:t>How do we get into a deadlock?</a:t>
            </a:r>
          </a:p>
          <a:p>
            <a:pPr lvl="1" eaLnBrk="1" hangingPunct="1"/>
            <a:r>
              <a:rPr lang="en-US" sz="1600" dirty="0">
                <a:latin typeface="Fira Sans Regular" charset="0"/>
                <a:cs typeface="Fira Sans Regular" charset="0"/>
              </a:rPr>
              <a:t>Consider a system with one printer and one </a:t>
            </a:r>
            <a:r>
              <a:rPr lang="en-US" sz="1600" dirty="0" err="1" smtClean="0">
                <a:latin typeface="Fira Sans Regular" charset="0"/>
                <a:cs typeface="Fira Sans Regular" charset="0"/>
              </a:rPr>
              <a:t>eeprom</a:t>
            </a:r>
            <a:endParaRPr lang="en-US" sz="1600" dirty="0">
              <a:latin typeface="Fira Sans Regular" charset="0"/>
              <a:cs typeface="Fira Sans Regular" charset="0"/>
            </a:endParaRPr>
          </a:p>
          <a:p>
            <a:pPr lvl="1" eaLnBrk="1" hangingPunct="1"/>
            <a:r>
              <a:rPr lang="en-US" sz="1600" dirty="0">
                <a:latin typeface="Fira Sans Regular" charset="0"/>
                <a:cs typeface="Fira Sans Regular" charset="0"/>
              </a:rPr>
              <a:t>Process 1 requests printer and the request is granted </a:t>
            </a:r>
          </a:p>
          <a:p>
            <a:pPr lvl="1" eaLnBrk="1" hangingPunct="1"/>
            <a:r>
              <a:rPr lang="en-US" sz="1600" dirty="0">
                <a:latin typeface="Fira Sans Regular" charset="0"/>
                <a:cs typeface="Fira Sans Regular" charset="0"/>
              </a:rPr>
              <a:t>Process 2 requests </a:t>
            </a:r>
            <a:r>
              <a:rPr lang="en-US" sz="1600" dirty="0" err="1" smtClean="0">
                <a:latin typeface="Fira Sans Regular" charset="0"/>
                <a:cs typeface="Fira Sans Regular" charset="0"/>
              </a:rPr>
              <a:t>eeprom</a:t>
            </a:r>
            <a:r>
              <a:rPr lang="en-US" sz="1600" dirty="0" smtClean="0">
                <a:latin typeface="Fira Sans Regular" charset="0"/>
                <a:cs typeface="Fira Sans Regular" charset="0"/>
              </a:rPr>
              <a:t> and </a:t>
            </a:r>
            <a:r>
              <a:rPr lang="en-US" sz="1600" dirty="0">
                <a:latin typeface="Fira Sans Regular" charset="0"/>
                <a:cs typeface="Fira Sans Regular" charset="0"/>
              </a:rPr>
              <a:t>the request is granted </a:t>
            </a:r>
          </a:p>
          <a:p>
            <a:pPr lvl="1" eaLnBrk="1" hangingPunct="1"/>
            <a:r>
              <a:rPr lang="en-US" sz="1600" dirty="0">
                <a:latin typeface="Fira Sans Regular" charset="0"/>
                <a:cs typeface="Fira Sans Regular" charset="0"/>
              </a:rPr>
              <a:t>Process 1 also needs </a:t>
            </a:r>
            <a:r>
              <a:rPr lang="en-US" sz="1600" dirty="0" err="1" smtClean="0">
                <a:latin typeface="Fira Sans Regular" charset="0"/>
                <a:cs typeface="Fira Sans Regular" charset="0"/>
              </a:rPr>
              <a:t>eeprom</a:t>
            </a:r>
            <a:r>
              <a:rPr lang="en-US" sz="1600" dirty="0" smtClean="0">
                <a:latin typeface="Fira Sans Regular" charset="0"/>
                <a:cs typeface="Fira Sans Regular" charset="0"/>
              </a:rPr>
              <a:t> to </a:t>
            </a:r>
            <a:r>
              <a:rPr lang="en-US" sz="1600" dirty="0">
                <a:latin typeface="Fira Sans Regular" charset="0"/>
                <a:cs typeface="Fira Sans Regular" charset="0"/>
              </a:rPr>
              <a:t>finish its job</a:t>
            </a:r>
          </a:p>
          <a:p>
            <a:pPr lvl="2" eaLnBrk="1" hangingPunct="1"/>
            <a:r>
              <a:rPr lang="en-US" sz="1800" dirty="0">
                <a:latin typeface="Fira Sans Regular" charset="0"/>
                <a:cs typeface="Fira Sans Regular" charset="0"/>
              </a:rPr>
              <a:t>Must wait for Process 2 to release </a:t>
            </a:r>
            <a:r>
              <a:rPr lang="en-US" sz="1800" dirty="0" err="1" smtClean="0">
                <a:latin typeface="Fira Sans Regular" charset="0"/>
                <a:cs typeface="Fira Sans Regular" charset="0"/>
              </a:rPr>
              <a:t>eeprom</a:t>
            </a:r>
            <a:endParaRPr lang="en-US" sz="1800" dirty="0">
              <a:latin typeface="Fira Sans Regular" charset="0"/>
              <a:cs typeface="Fira Sans Regular" charset="0"/>
            </a:endParaRPr>
          </a:p>
          <a:p>
            <a:pPr lvl="1" eaLnBrk="1" hangingPunct="1"/>
            <a:r>
              <a:rPr lang="en-US" sz="1600" dirty="0">
                <a:latin typeface="Fira Sans Regular" charset="0"/>
                <a:cs typeface="Fira Sans Regular" charset="0"/>
              </a:rPr>
              <a:t>Process 2 also needs printer to finish its job</a:t>
            </a:r>
          </a:p>
          <a:p>
            <a:pPr lvl="2" eaLnBrk="1" hangingPunct="1"/>
            <a:r>
              <a:rPr lang="en-US" sz="1800" dirty="0">
                <a:latin typeface="Fira Sans Regular" charset="0"/>
                <a:cs typeface="Fira Sans Regular" charset="0"/>
              </a:rPr>
              <a:t>Must wait for Process 1 to release </a:t>
            </a:r>
            <a:r>
              <a:rPr lang="en-US" sz="1800" dirty="0" err="1" smtClean="0">
                <a:latin typeface="Fira Sans Regular" charset="0"/>
                <a:cs typeface="Fira Sans Regular" charset="0"/>
              </a:rPr>
              <a:t>eeprom</a:t>
            </a:r>
            <a:endParaRPr lang="en-US" sz="1800" dirty="0">
              <a:latin typeface="Fira Sans Regular" charset="0"/>
              <a:cs typeface="Fira Sans Regular" charset="0"/>
            </a:endParaRPr>
          </a:p>
          <a:p>
            <a:pPr lvl="1" eaLnBrk="1" hangingPunct="1"/>
            <a:r>
              <a:rPr lang="en-US" sz="1600" dirty="0">
                <a:latin typeface="Fira Sans Regular" charset="0"/>
                <a:cs typeface="Fira Sans Regular" charset="0"/>
              </a:rPr>
              <a:t>Deadlock!</a:t>
            </a:r>
          </a:p>
        </p:txBody>
      </p:sp>
    </p:spTree>
    <p:extLst>
      <p:ext uri="{BB962C8B-B14F-4D97-AF65-F5344CB8AC3E}">
        <p14:creationId xmlns:p14="http://schemas.microsoft.com/office/powerpoint/2010/main" val="1101021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b="1" i="1" dirty="0">
                <a:latin typeface="+mn-lt"/>
              </a:rPr>
              <a:t>Necessary</a:t>
            </a:r>
            <a:r>
              <a:rPr lang="en-US" dirty="0">
                <a:latin typeface="+mn-lt"/>
              </a:rPr>
              <a:t> Conditions for a Deadlock</a:t>
            </a:r>
          </a:p>
        </p:txBody>
      </p:sp>
      <p:sp>
        <p:nvSpPr>
          <p:cNvPr id="25602" name="Rectangle 3"/>
          <p:cNvSpPr>
            <a:spLocks noGrp="1" noChangeArrowheads="1"/>
          </p:cNvSpPr>
          <p:nvPr>
            <p:ph idx="1"/>
          </p:nvPr>
        </p:nvSpPr>
        <p:spPr/>
        <p:txBody>
          <a:bodyPr/>
          <a:lstStyle/>
          <a:p>
            <a:pPr eaLnBrk="1" hangingPunct="1"/>
            <a:r>
              <a:rPr lang="en-US" sz="2800" dirty="0">
                <a:latin typeface="+mn-lt"/>
              </a:rPr>
              <a:t>Formally: (</a:t>
            </a:r>
            <a:r>
              <a:rPr lang="en-US" sz="2800" b="1" i="1" dirty="0">
                <a:latin typeface="+mn-lt"/>
              </a:rPr>
              <a:t>all</a:t>
            </a:r>
            <a:r>
              <a:rPr lang="en-US" sz="2800" dirty="0">
                <a:latin typeface="+mn-lt"/>
              </a:rPr>
              <a:t> of these conditions </a:t>
            </a:r>
            <a:r>
              <a:rPr lang="en-US" sz="2800" b="1" i="1" dirty="0">
                <a:latin typeface="+mn-lt"/>
              </a:rPr>
              <a:t>must</a:t>
            </a:r>
            <a:r>
              <a:rPr lang="en-US" sz="2800" dirty="0">
                <a:latin typeface="+mn-lt"/>
              </a:rPr>
              <a:t> hold for deadlock to occur) </a:t>
            </a:r>
          </a:p>
          <a:p>
            <a:pPr lvl="1" eaLnBrk="1" hangingPunct="1"/>
            <a:r>
              <a:rPr lang="en-US" sz="1800" dirty="0">
                <a:solidFill>
                  <a:srgbClr val="0000FF"/>
                </a:solidFill>
                <a:latin typeface="+mn-lt"/>
                <a:cs typeface="Fira Sans Regular" charset="0"/>
              </a:rPr>
              <a:t>Mutual exclusion</a:t>
            </a:r>
            <a:r>
              <a:rPr lang="en-US" sz="1800" dirty="0">
                <a:latin typeface="+mn-lt"/>
                <a:cs typeface="Fira Sans Regular" charset="0"/>
              </a:rPr>
              <a:t>: some resource is </a:t>
            </a:r>
            <a:r>
              <a:rPr lang="en-US" sz="1800" dirty="0" err="1">
                <a:latin typeface="+mn-lt"/>
                <a:cs typeface="Fira Sans Regular" charset="0"/>
              </a:rPr>
              <a:t>non­sharable</a:t>
            </a:r>
            <a:r>
              <a:rPr lang="en-US" sz="1800" dirty="0">
                <a:latin typeface="+mn-lt"/>
                <a:cs typeface="Fira Sans Regular" charset="0"/>
              </a:rPr>
              <a:t>, (</a:t>
            </a:r>
            <a:r>
              <a:rPr lang="en-US" sz="1800" dirty="0" err="1">
                <a:latin typeface="+mn-lt"/>
                <a:cs typeface="Fira Sans Regular" charset="0"/>
              </a:rPr>
              <a:t>eg</a:t>
            </a:r>
            <a:r>
              <a:rPr lang="en-US" sz="1800" dirty="0">
                <a:latin typeface="+mn-lt"/>
                <a:cs typeface="Fira Sans Regular" charset="0"/>
              </a:rPr>
              <a:t>, a printer) </a:t>
            </a:r>
          </a:p>
          <a:p>
            <a:pPr lvl="1" eaLnBrk="1" hangingPunct="1"/>
            <a:r>
              <a:rPr lang="en-US" sz="1800" dirty="0">
                <a:solidFill>
                  <a:srgbClr val="0000FF"/>
                </a:solidFill>
                <a:latin typeface="+mn-lt"/>
                <a:cs typeface="Fira Sans Regular" charset="0"/>
              </a:rPr>
              <a:t>Hold and wait</a:t>
            </a:r>
            <a:r>
              <a:rPr lang="en-US" sz="1800" dirty="0">
                <a:latin typeface="+mn-lt"/>
                <a:cs typeface="Fira Sans Regular" charset="0"/>
              </a:rPr>
              <a:t>: there must exist a process holding for a resource (</a:t>
            </a:r>
            <a:r>
              <a:rPr lang="en-US" sz="1800" dirty="0" err="1">
                <a:latin typeface="+mn-lt"/>
                <a:cs typeface="Fira Sans Regular" charset="0"/>
              </a:rPr>
              <a:t>e.g</a:t>
            </a:r>
            <a:r>
              <a:rPr lang="en-US" sz="1800" dirty="0">
                <a:latin typeface="+mn-lt"/>
                <a:cs typeface="Fira Sans Regular" charset="0"/>
              </a:rPr>
              <a:t>, a printer) and waiting for another resource (</a:t>
            </a:r>
            <a:r>
              <a:rPr lang="en-US" sz="1800" dirty="0" err="1">
                <a:latin typeface="+mn-lt"/>
                <a:cs typeface="Fira Sans Regular" charset="0"/>
              </a:rPr>
              <a:t>eg</a:t>
            </a:r>
            <a:r>
              <a:rPr lang="en-US" sz="1800" dirty="0">
                <a:latin typeface="+mn-lt"/>
                <a:cs typeface="Fira Sans Regular" charset="0"/>
              </a:rPr>
              <a:t>, a </a:t>
            </a:r>
            <a:r>
              <a:rPr lang="en-US" sz="1800" dirty="0" smtClean="0">
                <a:latin typeface="+mn-lt"/>
                <a:cs typeface="Fira Sans Regular" charset="0"/>
              </a:rPr>
              <a:t>scanner) </a:t>
            </a:r>
            <a:endParaRPr lang="en-US" sz="1800" dirty="0">
              <a:latin typeface="+mn-lt"/>
              <a:cs typeface="Fira Sans Regular" charset="0"/>
            </a:endParaRPr>
          </a:p>
          <a:p>
            <a:pPr lvl="1" eaLnBrk="1" hangingPunct="1"/>
            <a:r>
              <a:rPr lang="en-US" sz="1800" dirty="0">
                <a:solidFill>
                  <a:srgbClr val="0000FF"/>
                </a:solidFill>
                <a:latin typeface="+mn-lt"/>
                <a:cs typeface="Fira Sans Regular" charset="0"/>
              </a:rPr>
              <a:t>No preemption</a:t>
            </a:r>
            <a:r>
              <a:rPr lang="en-US" sz="1800" dirty="0">
                <a:latin typeface="+mn-lt"/>
                <a:cs typeface="Fira Sans Regular" charset="0"/>
              </a:rPr>
              <a:t>: the system will not preempt the resources in contention </a:t>
            </a:r>
          </a:p>
          <a:p>
            <a:pPr lvl="1" eaLnBrk="1" hangingPunct="1"/>
            <a:r>
              <a:rPr lang="en-US" sz="1800" dirty="0">
                <a:solidFill>
                  <a:srgbClr val="0000FF"/>
                </a:solidFill>
                <a:latin typeface="+mn-lt"/>
                <a:cs typeface="Fira Sans Regular" charset="0"/>
              </a:rPr>
              <a:t>Circular wait</a:t>
            </a:r>
            <a:r>
              <a:rPr lang="en-US" sz="1800" dirty="0">
                <a:latin typeface="+mn-lt"/>
                <a:cs typeface="Fira Sans Regular" charset="0"/>
              </a:rPr>
              <a:t>: there must exist a circular chain of processes.</a:t>
            </a:r>
          </a:p>
          <a:p>
            <a:pPr lvl="2" eaLnBrk="1" hangingPunct="1"/>
            <a:r>
              <a:rPr lang="en-US" sz="1800" dirty="0">
                <a:latin typeface="+mn-lt"/>
                <a:cs typeface="Fira Sans Regular" charset="0"/>
              </a:rPr>
              <a:t>One is holding a resource and waiting for the next process </a:t>
            </a:r>
          </a:p>
          <a:p>
            <a:pPr lvl="1" eaLnBrk="1" hangingPunct="1"/>
            <a:endParaRPr lang="en-US" sz="1800" dirty="0">
              <a:latin typeface="+mn-lt"/>
              <a:cs typeface="Fira Sans Regular" charset="0"/>
            </a:endParaRPr>
          </a:p>
        </p:txBody>
      </p:sp>
    </p:spTree>
    <p:extLst>
      <p:ext uri="{BB962C8B-B14F-4D97-AF65-F5344CB8AC3E}">
        <p14:creationId xmlns:p14="http://schemas.microsoft.com/office/powerpoint/2010/main" val="3937799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a:latin typeface="+mn-lt"/>
              </a:rPr>
              <a:t>Deadlock Handling</a:t>
            </a:r>
          </a:p>
        </p:txBody>
      </p:sp>
      <p:sp>
        <p:nvSpPr>
          <p:cNvPr id="27650" name="Rectangle 3"/>
          <p:cNvSpPr>
            <a:spLocks noGrp="1" noChangeArrowheads="1"/>
          </p:cNvSpPr>
          <p:nvPr>
            <p:ph idx="1"/>
          </p:nvPr>
        </p:nvSpPr>
        <p:spPr/>
        <p:txBody>
          <a:bodyPr>
            <a:normAutofit/>
          </a:bodyPr>
          <a:lstStyle/>
          <a:p>
            <a:pPr eaLnBrk="1" hangingPunct="1"/>
            <a:r>
              <a:rPr lang="en-US" b="1" dirty="0">
                <a:solidFill>
                  <a:srgbClr val="0000FF"/>
                </a:solidFill>
                <a:latin typeface="+mn-lt"/>
              </a:rPr>
              <a:t>Prevention</a:t>
            </a:r>
            <a:r>
              <a:rPr lang="en-US" dirty="0">
                <a:latin typeface="+mn-lt"/>
              </a:rPr>
              <a:t>: structure the system is such a way as to avoid deadlocks (i.e., in a way to avoid one of the conditions above). </a:t>
            </a:r>
          </a:p>
          <a:p>
            <a:pPr lvl="1" eaLnBrk="1" hangingPunct="1"/>
            <a:r>
              <a:rPr lang="en-US" sz="1800" dirty="0">
                <a:latin typeface="+mn-lt"/>
                <a:cs typeface="Fira Sans Regular" charset="0"/>
              </a:rPr>
              <a:t>This is done in the design phase: design a system and ensure that there is no deadlock in the system</a:t>
            </a:r>
          </a:p>
          <a:p>
            <a:pPr eaLnBrk="1" hangingPunct="1"/>
            <a:r>
              <a:rPr lang="en-US" b="1" dirty="0" smtClean="0">
                <a:solidFill>
                  <a:srgbClr val="0000FF"/>
                </a:solidFill>
                <a:latin typeface="+mn-lt"/>
              </a:rPr>
              <a:t>Avoidance</a:t>
            </a:r>
            <a:r>
              <a:rPr lang="en-US" dirty="0">
                <a:latin typeface="+mn-lt"/>
              </a:rPr>
              <a:t>: does not make deadlock impossible (as in prevention) </a:t>
            </a:r>
          </a:p>
          <a:p>
            <a:pPr lvl="1" eaLnBrk="1" hangingPunct="1"/>
            <a:r>
              <a:rPr lang="en-US" sz="1800" dirty="0">
                <a:latin typeface="+mn-lt"/>
                <a:cs typeface="Fira Sans Regular" charset="0"/>
              </a:rPr>
              <a:t>Instead, it rejects requests that cause deadlocks by examining the requests before granting the resources. If there will be a deadlock, reject the </a:t>
            </a:r>
            <a:r>
              <a:rPr lang="en-US" sz="1800" dirty="0" smtClean="0">
                <a:latin typeface="+mn-lt"/>
                <a:cs typeface="Fira Sans Regular" charset="0"/>
              </a:rPr>
              <a:t>request</a:t>
            </a:r>
            <a:endParaRPr lang="en-US" sz="1500" dirty="0">
              <a:latin typeface="+mn-lt"/>
              <a:cs typeface="Fira Sans Regular" charset="0"/>
            </a:endParaRPr>
          </a:p>
          <a:p>
            <a:pPr eaLnBrk="1" hangingPunct="1"/>
            <a:r>
              <a:rPr lang="en-US" b="1" dirty="0">
                <a:solidFill>
                  <a:srgbClr val="0000FF"/>
                </a:solidFill>
                <a:latin typeface="+mn-lt"/>
              </a:rPr>
              <a:t>Detection and Recovery</a:t>
            </a:r>
            <a:r>
              <a:rPr lang="en-US" dirty="0">
                <a:latin typeface="+mn-lt"/>
              </a:rPr>
              <a:t>: After the deadlock has been detected, break one of the 4 conditions above. </a:t>
            </a:r>
          </a:p>
          <a:p>
            <a:pPr lvl="1" eaLnBrk="1" hangingPunct="1"/>
            <a:r>
              <a:rPr lang="en-US" dirty="0">
                <a:latin typeface="+mn-lt"/>
                <a:cs typeface="Fira Sans Regular" charset="0"/>
              </a:rPr>
              <a:t>The mechanisms of deadlock detection and deadlock recovery are very much tied to each other</a:t>
            </a:r>
          </a:p>
          <a:p>
            <a:pPr lvl="1" eaLnBrk="1" hangingPunct="1">
              <a:buFontTx/>
              <a:buNone/>
            </a:pPr>
            <a:endParaRPr lang="en-US" sz="1500" dirty="0">
              <a:latin typeface="+mn-lt"/>
              <a:cs typeface="Fira Sans Regular" charset="0"/>
            </a:endParaRPr>
          </a:p>
        </p:txBody>
      </p:sp>
    </p:spTree>
    <p:extLst>
      <p:ext uri="{BB962C8B-B14F-4D97-AF65-F5344CB8AC3E}">
        <p14:creationId xmlns:p14="http://schemas.microsoft.com/office/powerpoint/2010/main" val="2631548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a:latin typeface="+mn-lt"/>
              </a:rPr>
              <a:t>Deadlock Prevention </a:t>
            </a:r>
          </a:p>
        </p:txBody>
      </p:sp>
      <p:sp>
        <p:nvSpPr>
          <p:cNvPr id="29698" name="Rectangle 3"/>
          <p:cNvSpPr>
            <a:spLocks noGrp="1" noChangeArrowheads="1"/>
          </p:cNvSpPr>
          <p:nvPr>
            <p:ph idx="1"/>
          </p:nvPr>
        </p:nvSpPr>
        <p:spPr/>
        <p:txBody>
          <a:bodyPr>
            <a:normAutofit/>
          </a:bodyPr>
          <a:lstStyle/>
          <a:p>
            <a:pPr eaLnBrk="1" hangingPunct="1"/>
            <a:r>
              <a:rPr lang="en-US" sz="1600" dirty="0">
                <a:latin typeface="Fira Sans Regular" charset="0"/>
              </a:rPr>
              <a:t>Ensure one of the four necessary condition is never satisfied</a:t>
            </a:r>
          </a:p>
          <a:p>
            <a:pPr lvl="1" eaLnBrk="1" hangingPunct="1"/>
            <a:r>
              <a:rPr lang="en-US" sz="1400" dirty="0">
                <a:latin typeface="Fira Sans Regular" charset="0"/>
                <a:cs typeface="Fira Sans Regular" charset="0"/>
              </a:rPr>
              <a:t>Allow all resources to be shared (so prevent mutual exclusion)</a:t>
            </a:r>
          </a:p>
          <a:p>
            <a:pPr lvl="2" eaLnBrk="1" hangingPunct="1"/>
            <a:r>
              <a:rPr lang="en-US" sz="1400" dirty="0">
                <a:latin typeface="Fira Sans Regular" charset="0"/>
                <a:cs typeface="Fira Sans Regular" charset="0"/>
              </a:rPr>
              <a:t>Some resources are inherently non-sharable</a:t>
            </a:r>
          </a:p>
          <a:p>
            <a:pPr lvl="1" eaLnBrk="1" hangingPunct="1"/>
            <a:r>
              <a:rPr lang="en-US" sz="1400" dirty="0">
                <a:latin typeface="Fira Sans Regular" charset="0"/>
                <a:cs typeface="Fira Sans Regular" charset="0"/>
              </a:rPr>
              <a:t>Don</a:t>
            </a:r>
            <a:r>
              <a:rPr lang="ja-JP" altLang="en-US" sz="1400" dirty="0">
                <a:latin typeface="Fira Sans Regular" charset="0"/>
                <a:cs typeface="Fira Sans Regular" charset="0"/>
              </a:rPr>
              <a:t>’</a:t>
            </a:r>
            <a:r>
              <a:rPr lang="en-US" altLang="ja-JP" sz="1400" dirty="0">
                <a:latin typeface="Fira Sans Regular" charset="0"/>
                <a:cs typeface="Fira Sans Regular" charset="0"/>
              </a:rPr>
              <a:t>t allow hold and wait, i.e., force processes to either acquire all the needed resources or to release the acquired (currently held) resources if one or more requests are not granted</a:t>
            </a:r>
          </a:p>
          <a:p>
            <a:pPr lvl="2" eaLnBrk="1" hangingPunct="1"/>
            <a:r>
              <a:rPr lang="en-US" sz="1400" dirty="0">
                <a:latin typeface="Fira Sans Regular" charset="0"/>
                <a:cs typeface="Fira Sans Regular" charset="0"/>
              </a:rPr>
              <a:t>Starvation of processes that need many resources</a:t>
            </a:r>
          </a:p>
          <a:p>
            <a:pPr lvl="1" eaLnBrk="1" hangingPunct="1"/>
            <a:r>
              <a:rPr lang="en-US" sz="1400" dirty="0">
                <a:latin typeface="Fira Sans Regular" charset="0"/>
                <a:cs typeface="Fira Sans Regular" charset="0"/>
              </a:rPr>
              <a:t>Allow preemption of resources</a:t>
            </a:r>
          </a:p>
          <a:p>
            <a:pPr lvl="1" eaLnBrk="1" hangingPunct="1"/>
            <a:r>
              <a:rPr lang="en-US" sz="1400" dirty="0">
                <a:latin typeface="Fira Sans Regular" charset="0"/>
                <a:cs typeface="Fira Sans Regular" charset="0"/>
              </a:rPr>
              <a:t>Enforce total ordering in resource acquisition process and require each process to request resources in an increasing order</a:t>
            </a:r>
          </a:p>
          <a:p>
            <a:pPr lvl="2" eaLnBrk="1" hangingPunct="1"/>
            <a:r>
              <a:rPr lang="en-US" sz="1200" dirty="0">
                <a:latin typeface="Fira Sans Regular" charset="0"/>
                <a:cs typeface="Fira Sans Regular" charset="0"/>
              </a:rPr>
              <a:t>Example: Printer order=3, </a:t>
            </a:r>
            <a:r>
              <a:rPr lang="en-US" sz="1200" dirty="0" smtClean="0">
                <a:latin typeface="Fira Sans Regular" charset="0"/>
                <a:cs typeface="Fira Sans Regular" charset="0"/>
              </a:rPr>
              <a:t>EEPROM order </a:t>
            </a:r>
            <a:r>
              <a:rPr lang="en-US" sz="1200" dirty="0">
                <a:latin typeface="Fira Sans Regular" charset="0"/>
                <a:cs typeface="Fira Sans Regular" charset="0"/>
              </a:rPr>
              <a:t>= 7</a:t>
            </a:r>
          </a:p>
          <a:p>
            <a:pPr lvl="3" eaLnBrk="1" hangingPunct="1"/>
            <a:r>
              <a:rPr lang="en-US" sz="1400" dirty="0">
                <a:latin typeface="Fira Sans Regular" charset="0"/>
                <a:cs typeface="Fira Sans Regular" charset="0"/>
              </a:rPr>
              <a:t>If process 1 needs printer and </a:t>
            </a:r>
            <a:r>
              <a:rPr lang="en-US" sz="1400" dirty="0" smtClean="0">
                <a:latin typeface="Fira Sans Regular" charset="0"/>
                <a:cs typeface="Fira Sans Regular" charset="0"/>
              </a:rPr>
              <a:t>EEPROM in </a:t>
            </a:r>
            <a:r>
              <a:rPr lang="en-US" sz="1400" dirty="0">
                <a:latin typeface="Fira Sans Regular" charset="0"/>
                <a:cs typeface="Fira Sans Regular" charset="0"/>
              </a:rPr>
              <a:t>any order, it must request printer first and then </a:t>
            </a:r>
            <a:r>
              <a:rPr lang="en-US" sz="1400" dirty="0" smtClean="0">
                <a:latin typeface="Fira Sans Regular" charset="0"/>
                <a:cs typeface="Fira Sans Regular" charset="0"/>
              </a:rPr>
              <a:t>EEPROM</a:t>
            </a:r>
            <a:endParaRPr lang="en-US" sz="1400" dirty="0">
              <a:latin typeface="Fira Sans Regular" charset="0"/>
              <a:cs typeface="Fira Sans Regular" charset="0"/>
            </a:endParaRPr>
          </a:p>
          <a:p>
            <a:pPr lvl="3" eaLnBrk="1" hangingPunct="1">
              <a:buFontTx/>
              <a:buNone/>
            </a:pPr>
            <a:endParaRPr lang="en-US" sz="1400" dirty="0">
              <a:latin typeface="Fira Sans Regular" charset="0"/>
              <a:cs typeface="Fira Sans Regular" charset="0"/>
            </a:endParaRPr>
          </a:p>
          <a:p>
            <a:pPr lvl="3" eaLnBrk="1" hangingPunct="1">
              <a:buFontTx/>
              <a:buNone/>
            </a:pPr>
            <a:r>
              <a:rPr lang="en-US" sz="1400" dirty="0">
                <a:latin typeface="Fira Sans Regular" charset="0"/>
                <a:cs typeface="Fira Sans Regular" charset="0"/>
              </a:rPr>
              <a:t>  </a:t>
            </a:r>
          </a:p>
        </p:txBody>
      </p:sp>
      <p:sp>
        <p:nvSpPr>
          <p:cNvPr id="29699" name="Text Box 4"/>
          <p:cNvSpPr txBox="1">
            <a:spLocks noChangeArrowheads="1"/>
          </p:cNvSpPr>
          <p:nvPr/>
        </p:nvSpPr>
        <p:spPr bwMode="auto">
          <a:xfrm>
            <a:off x="2543005" y="4627202"/>
            <a:ext cx="182880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200" dirty="0">
                <a:solidFill>
                  <a:schemeClr val="tx1"/>
                </a:solidFill>
                <a:latin typeface="Fira Sans Regular" charset="0"/>
              </a:rPr>
              <a:t>P2:: </a:t>
            </a:r>
          </a:p>
          <a:p>
            <a:pPr>
              <a:spcBef>
                <a:spcPct val="0"/>
              </a:spcBef>
              <a:buClrTx/>
              <a:buSzTx/>
              <a:buFontTx/>
              <a:buNone/>
            </a:pPr>
            <a:r>
              <a:rPr lang="en-US" sz="1200" dirty="0">
                <a:solidFill>
                  <a:schemeClr val="tx1"/>
                </a:solidFill>
                <a:latin typeface="Fira Sans Regular" charset="0"/>
              </a:rPr>
              <a:t>P(s2); </a:t>
            </a:r>
          </a:p>
          <a:p>
            <a:pPr>
              <a:spcBef>
                <a:spcPct val="0"/>
              </a:spcBef>
              <a:buClrTx/>
              <a:buSzTx/>
              <a:buFontTx/>
              <a:buNone/>
            </a:pPr>
            <a:r>
              <a:rPr lang="en-US" sz="1200" dirty="0">
                <a:solidFill>
                  <a:schemeClr val="tx1"/>
                </a:solidFill>
                <a:latin typeface="Fira Sans Regular" charset="0"/>
              </a:rPr>
              <a:t>P(s1); </a:t>
            </a:r>
          </a:p>
          <a:p>
            <a:pPr>
              <a:spcBef>
                <a:spcPct val="0"/>
              </a:spcBef>
              <a:buClrTx/>
              <a:buSzTx/>
              <a:buFontTx/>
              <a:buNone/>
            </a:pPr>
            <a:r>
              <a:rPr lang="en-US" sz="1200" dirty="0">
                <a:solidFill>
                  <a:schemeClr val="tx1"/>
                </a:solidFill>
                <a:latin typeface="Fira Sans Regular" charset="0"/>
              </a:rPr>
              <a:t>... </a:t>
            </a:r>
          </a:p>
          <a:p>
            <a:pPr>
              <a:spcBef>
                <a:spcPct val="0"/>
              </a:spcBef>
              <a:buClrTx/>
              <a:buSzTx/>
              <a:buFontTx/>
              <a:buNone/>
            </a:pPr>
            <a:r>
              <a:rPr lang="en-US" sz="1200" dirty="0">
                <a:solidFill>
                  <a:schemeClr val="tx1"/>
                </a:solidFill>
                <a:latin typeface="Fira Sans Regular" charset="0"/>
              </a:rPr>
              <a:t>V(s1); </a:t>
            </a:r>
          </a:p>
          <a:p>
            <a:pPr>
              <a:spcBef>
                <a:spcPct val="0"/>
              </a:spcBef>
              <a:buClrTx/>
              <a:buSzTx/>
              <a:buFontTx/>
              <a:buNone/>
            </a:pPr>
            <a:r>
              <a:rPr lang="en-US" sz="1200" dirty="0">
                <a:solidFill>
                  <a:schemeClr val="tx1"/>
                </a:solidFill>
                <a:latin typeface="Fira Sans Regular" charset="0"/>
              </a:rPr>
              <a:t>V(s2);</a:t>
            </a:r>
          </a:p>
          <a:p>
            <a:pPr>
              <a:spcBef>
                <a:spcPct val="0"/>
              </a:spcBef>
              <a:buClrTx/>
              <a:buSzTx/>
              <a:buFontTx/>
              <a:buNone/>
            </a:pPr>
            <a:endParaRPr lang="en-US" sz="2400" dirty="0">
              <a:solidFill>
                <a:schemeClr val="tx1"/>
              </a:solidFill>
              <a:latin typeface="Fira Sans Regular" charset="0"/>
            </a:endParaRPr>
          </a:p>
        </p:txBody>
      </p:sp>
      <p:sp>
        <p:nvSpPr>
          <p:cNvPr id="29700" name="Text Box 5"/>
          <p:cNvSpPr txBox="1">
            <a:spLocks noChangeArrowheads="1"/>
          </p:cNvSpPr>
          <p:nvPr/>
        </p:nvSpPr>
        <p:spPr bwMode="auto">
          <a:xfrm>
            <a:off x="1704805" y="4628790"/>
            <a:ext cx="615874"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200" dirty="0">
                <a:solidFill>
                  <a:schemeClr val="tx1"/>
                </a:solidFill>
                <a:latin typeface="Fira Sans Regular" charset="0"/>
              </a:rPr>
              <a:t>P1::</a:t>
            </a:r>
          </a:p>
          <a:p>
            <a:pPr>
              <a:spcBef>
                <a:spcPct val="0"/>
              </a:spcBef>
              <a:buClrTx/>
              <a:buSzTx/>
              <a:buFontTx/>
              <a:buNone/>
            </a:pPr>
            <a:r>
              <a:rPr lang="en-US" sz="1200" dirty="0">
                <a:solidFill>
                  <a:schemeClr val="tx1"/>
                </a:solidFill>
                <a:latin typeface="Fira Sans Regular" charset="0"/>
              </a:rPr>
              <a:t>P(s1); </a:t>
            </a:r>
          </a:p>
          <a:p>
            <a:pPr>
              <a:spcBef>
                <a:spcPct val="0"/>
              </a:spcBef>
              <a:buClrTx/>
              <a:buSzTx/>
              <a:buFontTx/>
              <a:buNone/>
            </a:pPr>
            <a:r>
              <a:rPr lang="en-US" sz="1200" dirty="0">
                <a:solidFill>
                  <a:schemeClr val="tx1"/>
                </a:solidFill>
                <a:latin typeface="Fira Sans Regular" charset="0"/>
              </a:rPr>
              <a:t>P(s2);</a:t>
            </a:r>
          </a:p>
          <a:p>
            <a:pPr>
              <a:spcBef>
                <a:spcPct val="0"/>
              </a:spcBef>
              <a:buClrTx/>
              <a:buSzTx/>
              <a:buFontTx/>
              <a:buNone/>
            </a:pPr>
            <a:r>
              <a:rPr lang="en-US" sz="1200" dirty="0">
                <a:solidFill>
                  <a:schemeClr val="tx1"/>
                </a:solidFill>
                <a:latin typeface="Fira Sans Regular" charset="0"/>
              </a:rPr>
              <a:t>... </a:t>
            </a:r>
          </a:p>
          <a:p>
            <a:pPr>
              <a:spcBef>
                <a:spcPct val="0"/>
              </a:spcBef>
              <a:buClrTx/>
              <a:buSzTx/>
              <a:buFontTx/>
              <a:buNone/>
            </a:pPr>
            <a:r>
              <a:rPr lang="en-US" sz="1200" dirty="0">
                <a:solidFill>
                  <a:schemeClr val="tx1"/>
                </a:solidFill>
                <a:latin typeface="Fira Sans Regular" charset="0"/>
              </a:rPr>
              <a:t>V(s2); </a:t>
            </a:r>
          </a:p>
          <a:p>
            <a:pPr>
              <a:spcBef>
                <a:spcPct val="0"/>
              </a:spcBef>
              <a:buClrTx/>
              <a:buSzTx/>
              <a:buFontTx/>
              <a:buNone/>
            </a:pPr>
            <a:r>
              <a:rPr lang="en-US" sz="1200" dirty="0">
                <a:solidFill>
                  <a:schemeClr val="tx1"/>
                </a:solidFill>
                <a:latin typeface="Fira Sans Regular" charset="0"/>
              </a:rPr>
              <a:t>V(s1); </a:t>
            </a:r>
          </a:p>
          <a:p>
            <a:pPr>
              <a:spcBef>
                <a:spcPct val="0"/>
              </a:spcBef>
              <a:buClrTx/>
              <a:buSzTx/>
              <a:buFontTx/>
              <a:buNone/>
            </a:pPr>
            <a:endParaRPr lang="en-US" sz="1200" dirty="0">
              <a:solidFill>
                <a:schemeClr val="tx1"/>
              </a:solidFill>
              <a:latin typeface="Fira Sans Regular" charset="0"/>
            </a:endParaRPr>
          </a:p>
        </p:txBody>
      </p:sp>
      <p:sp>
        <p:nvSpPr>
          <p:cNvPr id="29701" name="Text Box 6"/>
          <p:cNvSpPr txBox="1">
            <a:spLocks noChangeArrowheads="1"/>
          </p:cNvSpPr>
          <p:nvPr/>
        </p:nvSpPr>
        <p:spPr bwMode="auto">
          <a:xfrm>
            <a:off x="1552405" y="4308115"/>
            <a:ext cx="203453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600" dirty="0">
                <a:solidFill>
                  <a:srgbClr val="990000"/>
                </a:solidFill>
                <a:latin typeface="Fira Sans Regular" charset="0"/>
              </a:rPr>
              <a:t>Can cause deadlock</a:t>
            </a:r>
          </a:p>
        </p:txBody>
      </p:sp>
      <p:sp>
        <p:nvSpPr>
          <p:cNvPr id="29702" name="Text Box 7"/>
          <p:cNvSpPr txBox="1">
            <a:spLocks noChangeArrowheads="1"/>
          </p:cNvSpPr>
          <p:nvPr/>
        </p:nvSpPr>
        <p:spPr bwMode="auto">
          <a:xfrm>
            <a:off x="4933780" y="4322402"/>
            <a:ext cx="190789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600" dirty="0">
                <a:solidFill>
                  <a:srgbClr val="990000"/>
                </a:solidFill>
                <a:latin typeface="Fira Sans Regular" charset="0"/>
              </a:rPr>
              <a:t>Prevents deadlock</a:t>
            </a:r>
          </a:p>
        </p:txBody>
      </p:sp>
      <p:sp>
        <p:nvSpPr>
          <p:cNvPr id="29703" name="Text Box 8"/>
          <p:cNvSpPr txBox="1">
            <a:spLocks noChangeArrowheads="1"/>
          </p:cNvSpPr>
          <p:nvPr/>
        </p:nvSpPr>
        <p:spPr bwMode="auto">
          <a:xfrm>
            <a:off x="6049696" y="4614750"/>
            <a:ext cx="182880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200" dirty="0">
                <a:solidFill>
                  <a:schemeClr val="tx1"/>
                </a:solidFill>
                <a:latin typeface="Fira Sans Regular" charset="0"/>
              </a:rPr>
              <a:t>P2:: </a:t>
            </a:r>
          </a:p>
          <a:p>
            <a:pPr>
              <a:spcBef>
                <a:spcPct val="0"/>
              </a:spcBef>
              <a:buClrTx/>
              <a:buSzTx/>
              <a:buFontTx/>
              <a:buNone/>
            </a:pPr>
            <a:r>
              <a:rPr lang="en-US" sz="1200" dirty="0">
                <a:solidFill>
                  <a:schemeClr val="tx1"/>
                </a:solidFill>
                <a:latin typeface="Fira Sans Regular" charset="0"/>
              </a:rPr>
              <a:t>P(s1); </a:t>
            </a:r>
          </a:p>
          <a:p>
            <a:pPr>
              <a:spcBef>
                <a:spcPct val="0"/>
              </a:spcBef>
              <a:buClrTx/>
              <a:buSzTx/>
              <a:buFontTx/>
              <a:buNone/>
            </a:pPr>
            <a:r>
              <a:rPr lang="en-US" sz="1200" dirty="0">
                <a:solidFill>
                  <a:schemeClr val="tx1"/>
                </a:solidFill>
                <a:latin typeface="Fira Sans Regular" charset="0"/>
              </a:rPr>
              <a:t>P(s2); </a:t>
            </a:r>
          </a:p>
          <a:p>
            <a:pPr>
              <a:spcBef>
                <a:spcPct val="0"/>
              </a:spcBef>
              <a:buClrTx/>
              <a:buSzTx/>
              <a:buFontTx/>
              <a:buNone/>
            </a:pPr>
            <a:r>
              <a:rPr lang="en-US" sz="1200" dirty="0">
                <a:solidFill>
                  <a:schemeClr val="tx1"/>
                </a:solidFill>
                <a:latin typeface="Fira Sans Regular" charset="0"/>
              </a:rPr>
              <a:t>... </a:t>
            </a:r>
          </a:p>
          <a:p>
            <a:pPr>
              <a:spcBef>
                <a:spcPct val="0"/>
              </a:spcBef>
              <a:buClrTx/>
              <a:buSzTx/>
              <a:buFontTx/>
              <a:buNone/>
            </a:pPr>
            <a:r>
              <a:rPr lang="en-US" sz="1200" dirty="0">
                <a:solidFill>
                  <a:schemeClr val="tx1"/>
                </a:solidFill>
                <a:latin typeface="Fira Sans Regular" charset="0"/>
              </a:rPr>
              <a:t>V(s1); </a:t>
            </a:r>
          </a:p>
          <a:p>
            <a:pPr>
              <a:spcBef>
                <a:spcPct val="0"/>
              </a:spcBef>
              <a:buClrTx/>
              <a:buSzTx/>
              <a:buFontTx/>
              <a:buNone/>
            </a:pPr>
            <a:r>
              <a:rPr lang="en-US" sz="1200" dirty="0">
                <a:solidFill>
                  <a:schemeClr val="tx1"/>
                </a:solidFill>
                <a:latin typeface="Fira Sans Regular" charset="0"/>
              </a:rPr>
              <a:t>V(s2);</a:t>
            </a:r>
          </a:p>
          <a:p>
            <a:pPr>
              <a:spcBef>
                <a:spcPct val="0"/>
              </a:spcBef>
              <a:buClrTx/>
              <a:buSzTx/>
              <a:buFontTx/>
              <a:buNone/>
            </a:pPr>
            <a:endParaRPr lang="en-US" sz="2400" dirty="0">
              <a:solidFill>
                <a:schemeClr val="tx1"/>
              </a:solidFill>
              <a:latin typeface="Fira Sans Regular" charset="0"/>
            </a:endParaRPr>
          </a:p>
        </p:txBody>
      </p:sp>
      <p:sp>
        <p:nvSpPr>
          <p:cNvPr id="29704" name="Text Box 9"/>
          <p:cNvSpPr txBox="1">
            <a:spLocks noChangeArrowheads="1"/>
          </p:cNvSpPr>
          <p:nvPr/>
        </p:nvSpPr>
        <p:spPr bwMode="auto">
          <a:xfrm>
            <a:off x="5286205" y="4628790"/>
            <a:ext cx="615874"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200" dirty="0">
                <a:solidFill>
                  <a:schemeClr val="tx1"/>
                </a:solidFill>
                <a:latin typeface="Fira Sans Regular" charset="0"/>
              </a:rPr>
              <a:t>P1::</a:t>
            </a:r>
          </a:p>
          <a:p>
            <a:pPr>
              <a:spcBef>
                <a:spcPct val="0"/>
              </a:spcBef>
              <a:buClrTx/>
              <a:buSzTx/>
              <a:buFontTx/>
              <a:buNone/>
            </a:pPr>
            <a:r>
              <a:rPr lang="en-US" sz="1200" dirty="0">
                <a:solidFill>
                  <a:schemeClr val="tx1"/>
                </a:solidFill>
                <a:latin typeface="Fira Sans Regular" charset="0"/>
              </a:rPr>
              <a:t>P(s1); </a:t>
            </a:r>
          </a:p>
          <a:p>
            <a:pPr>
              <a:spcBef>
                <a:spcPct val="0"/>
              </a:spcBef>
              <a:buClrTx/>
              <a:buSzTx/>
              <a:buFontTx/>
              <a:buNone/>
            </a:pPr>
            <a:r>
              <a:rPr lang="en-US" sz="1200" dirty="0">
                <a:solidFill>
                  <a:schemeClr val="tx1"/>
                </a:solidFill>
                <a:latin typeface="Fira Sans Regular" charset="0"/>
              </a:rPr>
              <a:t>P(s2);</a:t>
            </a:r>
          </a:p>
          <a:p>
            <a:pPr>
              <a:spcBef>
                <a:spcPct val="0"/>
              </a:spcBef>
              <a:buClrTx/>
              <a:buSzTx/>
              <a:buFontTx/>
              <a:buNone/>
            </a:pPr>
            <a:r>
              <a:rPr lang="en-US" sz="1200" dirty="0">
                <a:solidFill>
                  <a:schemeClr val="tx1"/>
                </a:solidFill>
                <a:latin typeface="Fira Sans Regular" charset="0"/>
              </a:rPr>
              <a:t>... </a:t>
            </a:r>
          </a:p>
          <a:p>
            <a:pPr>
              <a:spcBef>
                <a:spcPct val="0"/>
              </a:spcBef>
              <a:buClrTx/>
              <a:buSzTx/>
              <a:buFontTx/>
              <a:buNone/>
            </a:pPr>
            <a:r>
              <a:rPr lang="en-US" sz="1200" dirty="0">
                <a:solidFill>
                  <a:schemeClr val="tx1"/>
                </a:solidFill>
                <a:latin typeface="Fira Sans Regular" charset="0"/>
              </a:rPr>
              <a:t>V(s2); </a:t>
            </a:r>
          </a:p>
          <a:p>
            <a:pPr>
              <a:spcBef>
                <a:spcPct val="0"/>
              </a:spcBef>
              <a:buClrTx/>
              <a:buSzTx/>
              <a:buFontTx/>
              <a:buNone/>
            </a:pPr>
            <a:r>
              <a:rPr lang="en-US" sz="1200" dirty="0">
                <a:solidFill>
                  <a:schemeClr val="tx1"/>
                </a:solidFill>
                <a:latin typeface="Fira Sans Regular" charset="0"/>
              </a:rPr>
              <a:t>V(s1); </a:t>
            </a:r>
          </a:p>
          <a:p>
            <a:pPr>
              <a:spcBef>
                <a:spcPct val="0"/>
              </a:spcBef>
              <a:buClrTx/>
              <a:buSzTx/>
              <a:buFontTx/>
              <a:buNone/>
            </a:pPr>
            <a:endParaRPr lang="en-US" sz="1200" dirty="0">
              <a:solidFill>
                <a:schemeClr val="tx1"/>
              </a:solidFill>
              <a:latin typeface="Fira Sans Regular" charset="0"/>
            </a:endParaRPr>
          </a:p>
        </p:txBody>
      </p:sp>
    </p:spTree>
    <p:extLst>
      <p:ext uri="{BB962C8B-B14F-4D97-AF65-F5344CB8AC3E}">
        <p14:creationId xmlns:p14="http://schemas.microsoft.com/office/powerpoint/2010/main" val="4048702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a:latin typeface="+mn-lt"/>
              </a:rPr>
              <a:t>Deadlock Detection </a:t>
            </a:r>
          </a:p>
        </p:txBody>
      </p:sp>
      <p:sp>
        <p:nvSpPr>
          <p:cNvPr id="50178" name="Rectangle 3"/>
          <p:cNvSpPr>
            <a:spLocks noGrp="1" noChangeArrowheads="1"/>
          </p:cNvSpPr>
          <p:nvPr>
            <p:ph idx="1"/>
          </p:nvPr>
        </p:nvSpPr>
        <p:spPr/>
        <p:txBody>
          <a:bodyPr>
            <a:normAutofit/>
          </a:bodyPr>
          <a:lstStyle/>
          <a:p>
            <a:pPr eaLnBrk="1" hangingPunct="1">
              <a:defRPr/>
            </a:pPr>
            <a:r>
              <a:rPr lang="en-US" sz="2000" dirty="0">
                <a:latin typeface="+mn-lt"/>
              </a:rPr>
              <a:t>Graph models for deadlock detection</a:t>
            </a:r>
          </a:p>
          <a:p>
            <a:pPr eaLnBrk="1" hangingPunct="1">
              <a:defRPr/>
            </a:pPr>
            <a:r>
              <a:rPr lang="en-US" sz="2000" dirty="0">
                <a:latin typeface="+mn-lt"/>
              </a:rPr>
              <a:t>If each resource has a single instance in a system, a </a:t>
            </a:r>
            <a:r>
              <a:rPr lang="en-US" sz="2000" i="1" dirty="0">
                <a:latin typeface="+mn-lt"/>
              </a:rPr>
              <a:t>directed</a:t>
            </a:r>
            <a:r>
              <a:rPr lang="en-US" sz="2000" dirty="0">
                <a:latin typeface="+mn-lt"/>
              </a:rPr>
              <a:t> graph model can directly tell you if there is a deadlock in the system</a:t>
            </a:r>
          </a:p>
          <a:p>
            <a:pPr lvl="1" eaLnBrk="1" hangingPunct="1">
              <a:defRPr/>
            </a:pPr>
            <a:r>
              <a:rPr lang="en-US" sz="1800" dirty="0">
                <a:latin typeface="+mn-lt"/>
                <a:cs typeface="Fira Sans Regular" charset="0"/>
              </a:rPr>
              <a:t>Called resource allocation </a:t>
            </a:r>
            <a:r>
              <a:rPr lang="en-US" sz="1800" dirty="0" smtClean="0">
                <a:latin typeface="+mn-lt"/>
                <a:cs typeface="Fira Sans Regular" charset="0"/>
              </a:rPr>
              <a:t>graph</a:t>
            </a:r>
            <a:endParaRPr lang="en-US" sz="1400" dirty="0">
              <a:latin typeface="+mn-lt"/>
              <a:cs typeface="Fira Sans Regular" charset="0"/>
            </a:endParaRPr>
          </a:p>
          <a:p>
            <a:pPr lvl="1" eaLnBrk="1" hangingPunct="1">
              <a:defRPr/>
            </a:pPr>
            <a:r>
              <a:rPr lang="en-US" sz="1800" dirty="0" smtClean="0">
                <a:latin typeface="+mn-lt"/>
                <a:cs typeface="Fira Sans Regular" charset="0"/>
              </a:rPr>
              <a:t>Resource </a:t>
            </a:r>
            <a:r>
              <a:rPr lang="en-US" sz="1800" dirty="0">
                <a:latin typeface="+mn-lt"/>
                <a:cs typeface="Fira Sans Regular" charset="0"/>
              </a:rPr>
              <a:t>R assigned to process A</a:t>
            </a:r>
          </a:p>
          <a:p>
            <a:pPr lvl="1" eaLnBrk="1" hangingPunct="1">
              <a:defRPr/>
            </a:pPr>
            <a:r>
              <a:rPr lang="en-US" sz="1800" dirty="0" smtClean="0">
                <a:latin typeface="+mn-lt"/>
                <a:cs typeface="Fira Sans Regular" charset="0"/>
              </a:rPr>
              <a:t>Process </a:t>
            </a:r>
            <a:r>
              <a:rPr lang="en-US" sz="1800" dirty="0">
                <a:latin typeface="+mn-lt"/>
                <a:cs typeface="Fira Sans Regular" charset="0"/>
              </a:rPr>
              <a:t>B is requesting/waiting for resource S</a:t>
            </a:r>
          </a:p>
          <a:p>
            <a:pPr lvl="1" eaLnBrk="1" hangingPunct="1">
              <a:defRPr/>
            </a:pPr>
            <a:r>
              <a:rPr lang="en-US" sz="1800" dirty="0" smtClean="0">
                <a:latin typeface="+mn-lt"/>
                <a:cs typeface="Fira Sans Regular" charset="0"/>
              </a:rPr>
              <a:t>Process </a:t>
            </a:r>
            <a:r>
              <a:rPr lang="en-US" sz="1800" dirty="0">
                <a:latin typeface="+mn-lt"/>
                <a:cs typeface="Fira Sans Regular" charset="0"/>
              </a:rPr>
              <a:t>C and D are in deadlock over resources T and </a:t>
            </a:r>
            <a:r>
              <a:rPr lang="en-US" sz="1800" dirty="0" smtClean="0">
                <a:latin typeface="+mn-lt"/>
                <a:cs typeface="Fira Sans Regular" charset="0"/>
              </a:rPr>
              <a:t>U</a:t>
            </a:r>
          </a:p>
        </p:txBody>
      </p:sp>
      <p:pic>
        <p:nvPicPr>
          <p:cNvPr id="7" name="Picture 27" descr="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319625" y="3968245"/>
            <a:ext cx="4346575" cy="1722437"/>
          </a:xfrm>
          <a:prstGeom prst="rect">
            <a:avLst/>
          </a:prstGeom>
        </p:spPr>
      </p:pic>
      <p:sp>
        <p:nvSpPr>
          <p:cNvPr id="6" name="Text Box 7"/>
          <p:cNvSpPr txBox="1">
            <a:spLocks noChangeArrowheads="1"/>
          </p:cNvSpPr>
          <p:nvPr/>
        </p:nvSpPr>
        <p:spPr bwMode="auto">
          <a:xfrm>
            <a:off x="1765895" y="6076455"/>
            <a:ext cx="510267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600" dirty="0">
                <a:solidFill>
                  <a:schemeClr val="tx1"/>
                </a:solidFill>
                <a:latin typeface="Fira Sans Regular" charset="0"/>
              </a:rPr>
              <a:t>Source: Modern Operating Systems by A. </a:t>
            </a:r>
            <a:r>
              <a:rPr lang="en-US" sz="1600" dirty="0" err="1">
                <a:solidFill>
                  <a:schemeClr val="tx1"/>
                </a:solidFill>
                <a:latin typeface="Fira Sans Regular" charset="0"/>
              </a:rPr>
              <a:t>Tanenbaum</a:t>
            </a:r>
            <a:endParaRPr lang="en-US" sz="1600" dirty="0">
              <a:solidFill>
                <a:schemeClr val="tx1"/>
              </a:solidFill>
              <a:latin typeface="Fira Sans Regular" charset="0"/>
            </a:endParaRPr>
          </a:p>
        </p:txBody>
      </p:sp>
    </p:spTree>
    <p:extLst>
      <p:ext uri="{BB962C8B-B14F-4D97-AF65-F5344CB8AC3E}">
        <p14:creationId xmlns:p14="http://schemas.microsoft.com/office/powerpoint/2010/main" val="3477437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3"/>
          <p:cNvPicPr>
            <a:picLocks noChangeAspect="1" noChangeArrowheads="1"/>
          </p:cNvPicPr>
          <p:nvPr/>
        </p:nvPicPr>
        <p:blipFill>
          <a:blip r:embed="rId3">
            <a:extLst>
              <a:ext uri="{28A0092B-C50C-407E-A947-70E740481C1C}">
                <a14:useLocalDpi xmlns:a14="http://schemas.microsoft.com/office/drawing/2010/main" val="0"/>
              </a:ext>
            </a:extLst>
          </a:blip>
          <a:srcRect l="19017" t="11401" b="42796"/>
          <a:stretch>
            <a:fillRect/>
          </a:stretch>
        </p:blipFill>
        <p:spPr bwMode="auto">
          <a:xfrm>
            <a:off x="1566098" y="1143390"/>
            <a:ext cx="5502275" cy="46800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4" name="Rectangle 5"/>
          <p:cNvSpPr>
            <a:spLocks noGrp="1" noChangeArrowheads="1"/>
          </p:cNvSpPr>
          <p:nvPr>
            <p:ph type="title"/>
          </p:nvPr>
        </p:nvSpPr>
        <p:spPr/>
        <p:txBody>
          <a:bodyPr/>
          <a:lstStyle/>
          <a:p>
            <a:pPr eaLnBrk="1" hangingPunct="1"/>
            <a:r>
              <a:rPr lang="en-US" sz="2800" dirty="0">
                <a:latin typeface="+mn-lt"/>
              </a:rPr>
              <a:t>Deadlock detection with one resource of each type</a:t>
            </a:r>
          </a:p>
        </p:txBody>
      </p:sp>
      <p:sp>
        <p:nvSpPr>
          <p:cNvPr id="33795" name="Text Box 7"/>
          <p:cNvSpPr txBox="1">
            <a:spLocks noChangeArrowheads="1"/>
          </p:cNvSpPr>
          <p:nvPr/>
        </p:nvSpPr>
        <p:spPr bwMode="auto">
          <a:xfrm>
            <a:off x="1765895" y="6076455"/>
            <a:ext cx="510267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spcBef>
                <a:spcPct val="0"/>
              </a:spcBef>
              <a:buClrTx/>
              <a:buSzTx/>
              <a:buFontTx/>
              <a:buNone/>
            </a:pPr>
            <a:r>
              <a:rPr lang="en-US" sz="1600" dirty="0">
                <a:solidFill>
                  <a:schemeClr val="tx1"/>
                </a:solidFill>
                <a:latin typeface="Fira Sans Regular" charset="0"/>
              </a:rPr>
              <a:t>Source: Modern Operating Systems by A. </a:t>
            </a:r>
            <a:r>
              <a:rPr lang="en-US" sz="1600" dirty="0" err="1">
                <a:solidFill>
                  <a:schemeClr val="tx1"/>
                </a:solidFill>
                <a:latin typeface="Fira Sans Regular" charset="0"/>
              </a:rPr>
              <a:t>Tanenbaum</a:t>
            </a:r>
            <a:endParaRPr lang="en-US" sz="1600" dirty="0">
              <a:solidFill>
                <a:schemeClr val="tx1"/>
              </a:solidFill>
              <a:latin typeface="Fira Sans Regular" charset="0"/>
            </a:endParaRPr>
          </a:p>
        </p:txBody>
      </p:sp>
    </p:spTree>
    <p:extLst>
      <p:ext uri="{BB962C8B-B14F-4D97-AF65-F5344CB8AC3E}">
        <p14:creationId xmlns:p14="http://schemas.microsoft.com/office/powerpoint/2010/main" val="2932224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dirty="0">
                <a:latin typeface="+mn-lt"/>
              </a:rPr>
              <a:t>Real-Time Basics</a:t>
            </a:r>
          </a:p>
        </p:txBody>
      </p:sp>
      <p:sp>
        <p:nvSpPr>
          <p:cNvPr id="56322" name="Rectangle 3"/>
          <p:cNvSpPr>
            <a:spLocks noGrp="1" noChangeArrowheads="1"/>
          </p:cNvSpPr>
          <p:nvPr>
            <p:ph idx="1"/>
          </p:nvPr>
        </p:nvSpPr>
        <p:spPr/>
        <p:txBody>
          <a:bodyPr/>
          <a:lstStyle/>
          <a:p>
            <a:r>
              <a:rPr lang="en-US" dirty="0">
                <a:latin typeface="+mn-lt"/>
              </a:rPr>
              <a:t>Real-time systems</a:t>
            </a:r>
          </a:p>
          <a:p>
            <a:pPr lvl="1"/>
            <a:r>
              <a:rPr lang="en-US" dirty="0">
                <a:latin typeface="+mn-lt"/>
                <a:cs typeface="Fira Sans Regular" charset="0"/>
              </a:rPr>
              <a:t>Monitor, respond to, or control an external environment</a:t>
            </a:r>
          </a:p>
          <a:p>
            <a:pPr lvl="1"/>
            <a:r>
              <a:rPr lang="en-US" dirty="0">
                <a:latin typeface="+mn-lt"/>
                <a:cs typeface="Fira Sans Regular" charset="0"/>
              </a:rPr>
              <a:t>Consist of sensors, actuators and other input-output interfaces</a:t>
            </a:r>
          </a:p>
          <a:p>
            <a:pPr lvl="1"/>
            <a:r>
              <a:rPr lang="en-US" dirty="0">
                <a:latin typeface="+mn-lt"/>
                <a:cs typeface="Fira Sans Regular" charset="0"/>
              </a:rPr>
              <a:t>Reactive systems: respond to, or react to, signals from the environment</a:t>
            </a:r>
          </a:p>
          <a:p>
            <a:pPr lvl="1"/>
            <a:r>
              <a:rPr lang="en-US" dirty="0">
                <a:solidFill>
                  <a:srgbClr val="0000FF"/>
                </a:solidFill>
                <a:latin typeface="+mn-lt"/>
                <a:cs typeface="Fira Sans Regular" charset="0"/>
              </a:rPr>
              <a:t>Subject to both temporal and logical constraints</a:t>
            </a:r>
          </a:p>
          <a:p>
            <a:pPr lvl="1"/>
            <a:endParaRPr lang="en-US" dirty="0">
              <a:solidFill>
                <a:srgbClr val="0000FF"/>
              </a:solidFill>
              <a:latin typeface="+mn-lt"/>
              <a:cs typeface="Fira Sans Regular" charset="0"/>
            </a:endParaRPr>
          </a:p>
          <a:p>
            <a:r>
              <a:rPr lang="en-US" dirty="0">
                <a:solidFill>
                  <a:srgbClr val="000000"/>
                </a:solidFill>
                <a:latin typeface="+mn-lt"/>
              </a:rPr>
              <a:t>Examples of real-time systems</a:t>
            </a:r>
          </a:p>
          <a:p>
            <a:pPr lvl="1"/>
            <a:r>
              <a:rPr lang="en-US" dirty="0">
                <a:solidFill>
                  <a:srgbClr val="000000"/>
                </a:solidFill>
                <a:latin typeface="+mn-lt"/>
                <a:cs typeface="Fira Sans Regular" charset="0"/>
              </a:rPr>
              <a:t>Transportation: automobiles, railways, subways, aircraft, ships, elevators</a:t>
            </a:r>
          </a:p>
          <a:p>
            <a:pPr lvl="1"/>
            <a:r>
              <a:rPr lang="en-US" dirty="0">
                <a:solidFill>
                  <a:srgbClr val="000000"/>
                </a:solidFill>
                <a:latin typeface="+mn-lt"/>
                <a:cs typeface="Fira Sans Regular" charset="0"/>
              </a:rPr>
              <a:t>Traffic control: airspace, highways, shipping </a:t>
            </a:r>
          </a:p>
          <a:p>
            <a:pPr lvl="1"/>
            <a:r>
              <a:rPr lang="en-US" dirty="0">
                <a:solidFill>
                  <a:srgbClr val="000000"/>
                </a:solidFill>
                <a:latin typeface="+mn-lt"/>
                <a:cs typeface="Fira Sans Regular" charset="0"/>
              </a:rPr>
              <a:t>Medical: pacemakers, radiation, patient monitoring</a:t>
            </a:r>
          </a:p>
          <a:p>
            <a:pPr lvl="1"/>
            <a:r>
              <a:rPr lang="en-US" dirty="0">
                <a:solidFill>
                  <a:srgbClr val="000000"/>
                </a:solidFill>
                <a:latin typeface="+mn-lt"/>
                <a:cs typeface="Fira Sans Regular" charset="0"/>
              </a:rPr>
              <a:t>Military: command and control, missile defense, radar tracking</a:t>
            </a:r>
          </a:p>
          <a:p>
            <a:pPr lvl="1"/>
            <a:r>
              <a:rPr lang="en-US" dirty="0">
                <a:solidFill>
                  <a:srgbClr val="000000"/>
                </a:solidFill>
                <a:latin typeface="+mn-lt"/>
                <a:cs typeface="Fira Sans Regular" charset="0"/>
              </a:rPr>
              <a:t>Manufacturing: automated plants</a:t>
            </a:r>
          </a:p>
          <a:p>
            <a:pPr lvl="1"/>
            <a:r>
              <a:rPr lang="en-US" dirty="0">
                <a:solidFill>
                  <a:srgbClr val="000000"/>
                </a:solidFill>
                <a:latin typeface="+mn-lt"/>
                <a:cs typeface="Fira Sans Regular" charset="0"/>
              </a:rPr>
              <a:t>Any other examples?</a:t>
            </a:r>
          </a:p>
        </p:txBody>
      </p:sp>
    </p:spTree>
    <p:extLst>
      <p:ext uri="{BB962C8B-B14F-4D97-AF65-F5344CB8AC3E}">
        <p14:creationId xmlns:p14="http://schemas.microsoft.com/office/powerpoint/2010/main" val="14486642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 State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3</a:t>
            </a:fld>
            <a:endParaRPr lang="en-US"/>
          </a:p>
        </p:txBody>
      </p:sp>
      <p:sp>
        <p:nvSpPr>
          <p:cNvPr id="5" name="Oval 4"/>
          <p:cNvSpPr>
            <a:spLocks noChangeArrowheads="1"/>
          </p:cNvSpPr>
          <p:nvPr/>
        </p:nvSpPr>
        <p:spPr bwMode="auto">
          <a:xfrm>
            <a:off x="4800600" y="1276170"/>
            <a:ext cx="1219200" cy="762000"/>
          </a:xfrm>
          <a:prstGeom prst="ellipse">
            <a:avLst/>
          </a:prstGeom>
          <a:solidFill>
            <a:srgbClr val="FFCC66"/>
          </a:solidFill>
          <a:ln w="9525">
            <a:round/>
            <a:headEnd/>
            <a:tailEnd/>
          </a:ln>
          <a:scene3d>
            <a:camera prst="legacyObliqueTopRight"/>
            <a:lightRig rig="legacyFlat3" dir="b"/>
          </a:scene3d>
          <a:sp3d extrusionH="430200" prstMaterial="legacyMatte">
            <a:bevelT w="13500" h="13500" prst="angle"/>
            <a:bevelB w="13500" h="13500" prst="angle"/>
            <a:extrusionClr>
              <a:srgbClr val="FFCC66"/>
            </a:extrusionClr>
          </a:sp3d>
        </p:spPr>
        <p:txBody>
          <a:bodyPr wrap="none" anchor="ctr">
            <a:flatTx/>
          </a:bodyPr>
          <a:lstStyle/>
          <a:p>
            <a:pPr algn="ctr" eaLnBrk="0" hangingPunct="0">
              <a:spcBef>
                <a:spcPct val="0"/>
              </a:spcBef>
              <a:buClrTx/>
              <a:buSzTx/>
              <a:buFontTx/>
              <a:buNone/>
            </a:pPr>
            <a:r>
              <a:rPr lang="en-US" sz="1600" dirty="0">
                <a:solidFill>
                  <a:srgbClr val="000000"/>
                </a:solidFill>
                <a:latin typeface="Fira Sans Regular" charset="0"/>
                <a:cs typeface="Fira Sans Regular" charset="0"/>
              </a:rPr>
              <a:t>Waiting</a:t>
            </a:r>
          </a:p>
          <a:p>
            <a:pPr algn="ctr" eaLnBrk="0" hangingPunct="0">
              <a:spcBef>
                <a:spcPct val="0"/>
              </a:spcBef>
              <a:buClrTx/>
              <a:buSzTx/>
              <a:buFontTx/>
              <a:buNone/>
            </a:pPr>
            <a:r>
              <a:rPr lang="en-US" sz="1600" dirty="0">
                <a:solidFill>
                  <a:srgbClr val="000000"/>
                </a:solidFill>
                <a:latin typeface="Fira Sans Regular" charset="0"/>
                <a:cs typeface="Fira Sans Regular" charset="0"/>
              </a:rPr>
              <a:t>for</a:t>
            </a:r>
          </a:p>
          <a:p>
            <a:pPr algn="ctr" eaLnBrk="0" hangingPunct="0">
              <a:spcBef>
                <a:spcPct val="0"/>
              </a:spcBef>
              <a:buClrTx/>
              <a:buSzTx/>
              <a:buFontTx/>
              <a:buNone/>
            </a:pPr>
            <a:r>
              <a:rPr lang="en-US" sz="1600" dirty="0">
                <a:solidFill>
                  <a:srgbClr val="000000"/>
                </a:solidFill>
                <a:latin typeface="Fira Sans Regular" charset="0"/>
                <a:cs typeface="Fira Sans Regular" charset="0"/>
              </a:rPr>
              <a:t>Event</a:t>
            </a:r>
            <a:endParaRPr lang="en-US" sz="2400" dirty="0">
              <a:solidFill>
                <a:srgbClr val="000000"/>
              </a:solidFill>
              <a:latin typeface="Fira Sans Regular" charset="0"/>
              <a:cs typeface="Fira Sans Regular" charset="0"/>
            </a:endParaRPr>
          </a:p>
        </p:txBody>
      </p:sp>
      <p:sp>
        <p:nvSpPr>
          <p:cNvPr id="6" name="Oval 5"/>
          <p:cNvSpPr>
            <a:spLocks noChangeArrowheads="1"/>
          </p:cNvSpPr>
          <p:nvPr/>
        </p:nvSpPr>
        <p:spPr bwMode="auto">
          <a:xfrm>
            <a:off x="1447800" y="4095570"/>
            <a:ext cx="1219200" cy="762000"/>
          </a:xfrm>
          <a:prstGeom prst="ellipse">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spcBef>
                <a:spcPct val="0"/>
              </a:spcBef>
              <a:buClrTx/>
              <a:buSzTx/>
              <a:buFontTx/>
              <a:buNone/>
            </a:pPr>
            <a:r>
              <a:rPr lang="en-US" sz="1600" dirty="0">
                <a:solidFill>
                  <a:srgbClr val="000000"/>
                </a:solidFill>
                <a:latin typeface="Fira Sans Regular" charset="0"/>
                <a:cs typeface="Fira Sans Regular" charset="0"/>
              </a:rPr>
              <a:t>Dormant</a:t>
            </a:r>
          </a:p>
        </p:txBody>
      </p:sp>
      <p:sp>
        <p:nvSpPr>
          <p:cNvPr id="7" name="Oval 6"/>
          <p:cNvSpPr>
            <a:spLocks noChangeArrowheads="1"/>
          </p:cNvSpPr>
          <p:nvPr/>
        </p:nvSpPr>
        <p:spPr bwMode="auto">
          <a:xfrm>
            <a:off x="3657600" y="4019370"/>
            <a:ext cx="1219200" cy="762000"/>
          </a:xfrm>
          <a:prstGeom prst="ellipse">
            <a:avLst/>
          </a:prstGeom>
          <a:solidFill>
            <a:srgbClr val="CCFFFF"/>
          </a:solidFill>
          <a:ln w="9525">
            <a:round/>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pPr algn="ctr" eaLnBrk="0" hangingPunct="0">
              <a:spcBef>
                <a:spcPct val="0"/>
              </a:spcBef>
              <a:buClrTx/>
              <a:buSzTx/>
              <a:buFontTx/>
              <a:buNone/>
            </a:pPr>
            <a:r>
              <a:rPr lang="en-US" sz="1600" dirty="0">
                <a:solidFill>
                  <a:srgbClr val="000000"/>
                </a:solidFill>
                <a:latin typeface="Fira Sans Regular" charset="0"/>
                <a:cs typeface="Fira Sans Regular" charset="0"/>
              </a:rPr>
              <a:t>Ready</a:t>
            </a:r>
          </a:p>
        </p:txBody>
      </p:sp>
      <p:sp>
        <p:nvSpPr>
          <p:cNvPr id="8" name="Oval 7"/>
          <p:cNvSpPr>
            <a:spLocks noChangeArrowheads="1"/>
          </p:cNvSpPr>
          <p:nvPr/>
        </p:nvSpPr>
        <p:spPr bwMode="auto">
          <a:xfrm>
            <a:off x="5791200" y="3943170"/>
            <a:ext cx="1219200" cy="762000"/>
          </a:xfrm>
          <a:prstGeom prst="ellipse">
            <a:avLst/>
          </a:prstGeom>
          <a:solidFill>
            <a:srgbClr val="CCFFFF"/>
          </a:solidFill>
          <a:ln w="9525">
            <a:round/>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pPr algn="ctr" eaLnBrk="0" hangingPunct="0">
              <a:spcBef>
                <a:spcPct val="0"/>
              </a:spcBef>
              <a:buClrTx/>
              <a:buSzTx/>
              <a:buFontTx/>
              <a:buNone/>
            </a:pPr>
            <a:r>
              <a:rPr lang="en-US" sz="1600" dirty="0">
                <a:solidFill>
                  <a:srgbClr val="000000"/>
                </a:solidFill>
                <a:latin typeface="Fira Sans Regular" charset="0"/>
                <a:cs typeface="Fira Sans Regular" charset="0"/>
              </a:rPr>
              <a:t>Running</a:t>
            </a:r>
          </a:p>
        </p:txBody>
      </p:sp>
      <p:sp>
        <p:nvSpPr>
          <p:cNvPr id="9" name="Oval 8"/>
          <p:cNvSpPr>
            <a:spLocks noChangeArrowheads="1"/>
          </p:cNvSpPr>
          <p:nvPr/>
        </p:nvSpPr>
        <p:spPr bwMode="auto">
          <a:xfrm>
            <a:off x="5638800" y="5390970"/>
            <a:ext cx="1219200" cy="762000"/>
          </a:xfrm>
          <a:prstGeom prst="ellipse">
            <a:avLst/>
          </a:prstGeom>
          <a:solidFill>
            <a:srgbClr val="FFFFCC"/>
          </a:solidFill>
          <a:ln w="9525">
            <a:round/>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pPr algn="ctr" eaLnBrk="0" hangingPunct="0">
              <a:spcBef>
                <a:spcPct val="0"/>
              </a:spcBef>
              <a:buClrTx/>
              <a:buSzTx/>
              <a:buFontTx/>
              <a:buNone/>
            </a:pPr>
            <a:r>
              <a:rPr lang="en-US" sz="1600" dirty="0">
                <a:solidFill>
                  <a:srgbClr val="000000"/>
                </a:solidFill>
                <a:latin typeface="Fira Sans Regular" charset="0"/>
                <a:cs typeface="Fira Sans Regular" charset="0"/>
              </a:rPr>
              <a:t>Interrupted</a:t>
            </a:r>
          </a:p>
        </p:txBody>
      </p:sp>
      <p:sp>
        <p:nvSpPr>
          <p:cNvPr id="10" name="Arc 9"/>
          <p:cNvSpPr>
            <a:spLocks/>
          </p:cNvSpPr>
          <p:nvPr/>
        </p:nvSpPr>
        <p:spPr bwMode="auto">
          <a:xfrm rot="10800000" flipH="1">
            <a:off x="4343400" y="4781370"/>
            <a:ext cx="1981200" cy="762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Fira Sans Regular" charset="0"/>
              <a:cs typeface="Fira Sans Regular" charset="0"/>
            </a:endParaRPr>
          </a:p>
        </p:txBody>
      </p:sp>
      <p:sp>
        <p:nvSpPr>
          <p:cNvPr id="11" name="Arc 10"/>
          <p:cNvSpPr>
            <a:spLocks/>
          </p:cNvSpPr>
          <p:nvPr/>
        </p:nvSpPr>
        <p:spPr bwMode="auto">
          <a:xfrm rot="10800000">
            <a:off x="2209800" y="4857570"/>
            <a:ext cx="2209800" cy="685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Fira Sans Regular" charset="0"/>
              <a:cs typeface="Fira Sans Regular" charset="0"/>
            </a:endParaRPr>
          </a:p>
        </p:txBody>
      </p:sp>
      <p:sp>
        <p:nvSpPr>
          <p:cNvPr id="12" name="Line 11"/>
          <p:cNvSpPr>
            <a:spLocks noChangeShapeType="1"/>
          </p:cNvSpPr>
          <p:nvPr/>
        </p:nvSpPr>
        <p:spPr bwMode="auto">
          <a:xfrm flipH="1">
            <a:off x="4876800" y="440037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Fira Sans Regular" charset="0"/>
              <a:cs typeface="Fira Sans Regular" charset="0"/>
            </a:endParaRPr>
          </a:p>
        </p:txBody>
      </p:sp>
      <p:sp>
        <p:nvSpPr>
          <p:cNvPr id="13" name="Line 12"/>
          <p:cNvSpPr>
            <a:spLocks noChangeShapeType="1"/>
          </p:cNvSpPr>
          <p:nvPr/>
        </p:nvSpPr>
        <p:spPr bwMode="auto">
          <a:xfrm flipH="1">
            <a:off x="2743200" y="4552770"/>
            <a:ext cx="914400" cy="0"/>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dirty="0">
              <a:latin typeface="Fira Sans Regular" charset="0"/>
              <a:cs typeface="Fira Sans Regular" charset="0"/>
            </a:endParaRPr>
          </a:p>
        </p:txBody>
      </p:sp>
      <p:sp>
        <p:nvSpPr>
          <p:cNvPr id="14" name="Line 13"/>
          <p:cNvSpPr>
            <a:spLocks noChangeShapeType="1"/>
          </p:cNvSpPr>
          <p:nvPr/>
        </p:nvSpPr>
        <p:spPr bwMode="auto">
          <a:xfrm>
            <a:off x="6400800" y="4705170"/>
            <a:ext cx="0" cy="6096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Fira Sans Regular" charset="0"/>
              <a:cs typeface="Fira Sans Regular" charset="0"/>
            </a:endParaRPr>
          </a:p>
        </p:txBody>
      </p:sp>
      <p:sp>
        <p:nvSpPr>
          <p:cNvPr id="15" name="Arc 14"/>
          <p:cNvSpPr>
            <a:spLocks/>
          </p:cNvSpPr>
          <p:nvPr/>
        </p:nvSpPr>
        <p:spPr bwMode="auto">
          <a:xfrm flipH="1">
            <a:off x="2133600" y="1655583"/>
            <a:ext cx="2667000" cy="2384425"/>
          </a:xfrm>
          <a:custGeom>
            <a:avLst/>
            <a:gdLst>
              <a:gd name="T0" fmla="*/ 0 w 21600"/>
              <a:gd name="T1" fmla="*/ 0 h 23301"/>
              <a:gd name="T2" fmla="*/ 2147483647 w 21600"/>
              <a:gd name="T3" fmla="*/ 2147483647 h 23301"/>
              <a:gd name="T4" fmla="*/ 0 w 21600"/>
              <a:gd name="T5" fmla="*/ 2147483647 h 23301"/>
              <a:gd name="T6" fmla="*/ 0 60000 65536"/>
              <a:gd name="T7" fmla="*/ 0 60000 65536"/>
              <a:gd name="T8" fmla="*/ 0 60000 65536"/>
              <a:gd name="T9" fmla="*/ 0 w 21600"/>
              <a:gd name="T10" fmla="*/ 0 h 23301"/>
              <a:gd name="T11" fmla="*/ 21600 w 21600"/>
              <a:gd name="T12" fmla="*/ 23301 h 23301"/>
            </a:gdLst>
            <a:ahLst/>
            <a:cxnLst>
              <a:cxn ang="T6">
                <a:pos x="T0" y="T1"/>
              </a:cxn>
              <a:cxn ang="T7">
                <a:pos x="T2" y="T3"/>
              </a:cxn>
              <a:cxn ang="T8">
                <a:pos x="T4" y="T5"/>
              </a:cxn>
            </a:cxnLst>
            <a:rect l="T9" t="T10" r="T11" b="T12"/>
            <a:pathLst>
              <a:path w="21600" h="23301" fill="none" extrusionOk="0">
                <a:moveTo>
                  <a:pt x="-1" y="0"/>
                </a:moveTo>
                <a:cubicBezTo>
                  <a:pt x="11929" y="0"/>
                  <a:pt x="21600" y="9670"/>
                  <a:pt x="21600" y="21600"/>
                </a:cubicBezTo>
                <a:cubicBezTo>
                  <a:pt x="21600" y="22167"/>
                  <a:pt x="21577" y="22735"/>
                  <a:pt x="21532" y="23300"/>
                </a:cubicBezTo>
              </a:path>
              <a:path w="21600" h="23301" stroke="0" extrusionOk="0">
                <a:moveTo>
                  <a:pt x="-1" y="0"/>
                </a:moveTo>
                <a:cubicBezTo>
                  <a:pt x="11929" y="0"/>
                  <a:pt x="21600" y="9670"/>
                  <a:pt x="21600" y="21600"/>
                </a:cubicBezTo>
                <a:cubicBezTo>
                  <a:pt x="21600" y="22167"/>
                  <a:pt x="21577" y="22735"/>
                  <a:pt x="21532" y="23300"/>
                </a:cubicBezTo>
                <a:lnTo>
                  <a:pt x="0" y="21600"/>
                </a:lnTo>
                <a:lnTo>
                  <a:pt x="-1" y="0"/>
                </a:lnTo>
                <a:close/>
              </a:path>
            </a:pathLst>
          </a:custGeom>
          <a:noFill/>
          <a:ln w="952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Fira Sans Regular" charset="0"/>
              <a:cs typeface="Fira Sans Regular" charset="0"/>
            </a:endParaRPr>
          </a:p>
        </p:txBody>
      </p:sp>
      <p:sp>
        <p:nvSpPr>
          <p:cNvPr id="16" name="Text Box 15"/>
          <p:cNvSpPr txBox="1">
            <a:spLocks noChangeArrowheads="1"/>
          </p:cNvSpPr>
          <p:nvPr/>
        </p:nvSpPr>
        <p:spPr bwMode="auto">
          <a:xfrm>
            <a:off x="1764745" y="2266770"/>
            <a:ext cx="90281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ctr">
              <a:spcBef>
                <a:spcPct val="0"/>
              </a:spcBef>
              <a:buClrTx/>
              <a:buSzTx/>
              <a:buFontTx/>
              <a:buNone/>
            </a:pPr>
            <a:r>
              <a:rPr lang="en-US" sz="1600" dirty="0">
                <a:solidFill>
                  <a:srgbClr val="990000"/>
                </a:solidFill>
                <a:latin typeface="Fira Sans Regular" charset="0"/>
                <a:cs typeface="Fira Sans Regular" charset="0"/>
              </a:rPr>
              <a:t>task</a:t>
            </a:r>
          </a:p>
          <a:p>
            <a:pPr algn="ctr">
              <a:spcBef>
                <a:spcPct val="0"/>
              </a:spcBef>
              <a:buClrTx/>
              <a:buSzTx/>
              <a:buFontTx/>
              <a:buNone/>
            </a:pPr>
            <a:r>
              <a:rPr lang="en-US" sz="1600" dirty="0">
                <a:solidFill>
                  <a:srgbClr val="990000"/>
                </a:solidFill>
                <a:latin typeface="Fira Sans Regular" charset="0"/>
                <a:cs typeface="Fira Sans Regular" charset="0"/>
              </a:rPr>
              <a:t>deleted</a:t>
            </a:r>
          </a:p>
        </p:txBody>
      </p:sp>
      <p:sp>
        <p:nvSpPr>
          <p:cNvPr id="17" name="Text Box 16"/>
          <p:cNvSpPr txBox="1">
            <a:spLocks noChangeArrowheads="1"/>
          </p:cNvSpPr>
          <p:nvPr/>
        </p:nvSpPr>
        <p:spPr bwMode="auto">
          <a:xfrm>
            <a:off x="6317577" y="4857570"/>
            <a:ext cx="125547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ctr">
              <a:spcBef>
                <a:spcPct val="0"/>
              </a:spcBef>
              <a:buClrTx/>
              <a:buSzTx/>
              <a:buFontTx/>
              <a:buNone/>
            </a:pPr>
            <a:r>
              <a:rPr lang="en-US" sz="1600" dirty="0">
                <a:solidFill>
                  <a:srgbClr val="990000"/>
                </a:solidFill>
                <a:latin typeface="Fira Sans Regular" charset="0"/>
                <a:cs typeface="Fira Sans Regular" charset="0"/>
              </a:rPr>
              <a:t>interrupted</a:t>
            </a:r>
          </a:p>
        </p:txBody>
      </p:sp>
      <p:sp>
        <p:nvSpPr>
          <p:cNvPr id="18" name="Text Box 17"/>
          <p:cNvSpPr txBox="1">
            <a:spLocks noChangeArrowheads="1"/>
          </p:cNvSpPr>
          <p:nvPr/>
        </p:nvSpPr>
        <p:spPr bwMode="auto">
          <a:xfrm>
            <a:off x="2587153" y="4476570"/>
            <a:ext cx="121379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ctr">
              <a:spcBef>
                <a:spcPct val="0"/>
              </a:spcBef>
              <a:buClrTx/>
              <a:buSzTx/>
              <a:buFontTx/>
              <a:buNone/>
            </a:pPr>
            <a:r>
              <a:rPr lang="en-US" sz="1600" dirty="0">
                <a:solidFill>
                  <a:srgbClr val="990000"/>
                </a:solidFill>
                <a:latin typeface="Fira Sans Regular" charset="0"/>
                <a:cs typeface="Fira Sans Regular" charset="0"/>
              </a:rPr>
              <a:t>task create</a:t>
            </a:r>
          </a:p>
        </p:txBody>
      </p:sp>
      <p:sp>
        <p:nvSpPr>
          <p:cNvPr id="19" name="Text Box 18"/>
          <p:cNvSpPr txBox="1">
            <a:spLocks noChangeArrowheads="1"/>
          </p:cNvSpPr>
          <p:nvPr/>
        </p:nvSpPr>
        <p:spPr bwMode="auto">
          <a:xfrm>
            <a:off x="3657600" y="5511620"/>
            <a:ext cx="1219200"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ctr">
              <a:spcBef>
                <a:spcPct val="0"/>
              </a:spcBef>
              <a:buClrTx/>
              <a:buSzTx/>
              <a:buFontTx/>
              <a:buNone/>
            </a:pPr>
            <a:r>
              <a:rPr lang="en-US" sz="1600" dirty="0">
                <a:solidFill>
                  <a:srgbClr val="990000"/>
                </a:solidFill>
                <a:latin typeface="Fira Sans Regular" charset="0"/>
                <a:cs typeface="Fira Sans Regular" charset="0"/>
              </a:rPr>
              <a:t>task deleted</a:t>
            </a:r>
          </a:p>
        </p:txBody>
      </p:sp>
      <p:sp>
        <p:nvSpPr>
          <p:cNvPr id="20" name="Text Box 19"/>
          <p:cNvSpPr txBox="1">
            <a:spLocks noChangeArrowheads="1"/>
          </p:cNvSpPr>
          <p:nvPr/>
        </p:nvSpPr>
        <p:spPr bwMode="auto">
          <a:xfrm>
            <a:off x="4648200" y="4444820"/>
            <a:ext cx="1447800"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ctr">
              <a:spcBef>
                <a:spcPct val="0"/>
              </a:spcBef>
              <a:buClrTx/>
              <a:buSzTx/>
              <a:buFontTx/>
              <a:buNone/>
            </a:pPr>
            <a:r>
              <a:rPr lang="en-US" sz="1600" dirty="0">
                <a:solidFill>
                  <a:srgbClr val="0000FF"/>
                </a:solidFill>
                <a:latin typeface="Fira Sans Regular" charset="0"/>
                <a:cs typeface="Fira Sans Regular" charset="0"/>
              </a:rPr>
              <a:t>context switch</a:t>
            </a:r>
          </a:p>
        </p:txBody>
      </p:sp>
      <p:sp>
        <p:nvSpPr>
          <p:cNvPr id="21" name="Text Box 20"/>
          <p:cNvSpPr txBox="1">
            <a:spLocks noChangeArrowheads="1"/>
          </p:cNvSpPr>
          <p:nvPr/>
        </p:nvSpPr>
        <p:spPr bwMode="auto">
          <a:xfrm>
            <a:off x="3352800" y="1961970"/>
            <a:ext cx="14478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ctr">
              <a:spcBef>
                <a:spcPct val="0"/>
              </a:spcBef>
              <a:buClrTx/>
              <a:buSzTx/>
              <a:buFontTx/>
              <a:buNone/>
            </a:pPr>
            <a:r>
              <a:rPr lang="en-US" sz="1600" dirty="0">
                <a:solidFill>
                  <a:srgbClr val="990000"/>
                </a:solidFill>
                <a:latin typeface="Fira Sans Regular" charset="0"/>
                <a:cs typeface="Fira Sans Regular" charset="0"/>
              </a:rPr>
              <a:t>event</a:t>
            </a:r>
          </a:p>
          <a:p>
            <a:pPr algn="ctr">
              <a:spcBef>
                <a:spcPct val="0"/>
              </a:spcBef>
              <a:buClrTx/>
              <a:buSzTx/>
              <a:buFontTx/>
              <a:buNone/>
            </a:pPr>
            <a:r>
              <a:rPr lang="en-US" sz="1600" dirty="0">
                <a:solidFill>
                  <a:srgbClr val="990000"/>
                </a:solidFill>
                <a:latin typeface="Fira Sans Regular" charset="0"/>
                <a:cs typeface="Fira Sans Regular" charset="0"/>
              </a:rPr>
              <a:t>occurred</a:t>
            </a:r>
          </a:p>
        </p:txBody>
      </p:sp>
      <p:sp>
        <p:nvSpPr>
          <p:cNvPr id="22" name="Text Box 21"/>
          <p:cNvSpPr txBox="1">
            <a:spLocks noChangeArrowheads="1"/>
          </p:cNvSpPr>
          <p:nvPr/>
        </p:nvSpPr>
        <p:spPr bwMode="auto">
          <a:xfrm>
            <a:off x="6477000" y="2495370"/>
            <a:ext cx="14478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ctr">
              <a:spcBef>
                <a:spcPct val="0"/>
              </a:spcBef>
              <a:buClrTx/>
              <a:buSzTx/>
              <a:buFontTx/>
              <a:buNone/>
            </a:pPr>
            <a:r>
              <a:rPr lang="en-US" sz="1600" dirty="0">
                <a:solidFill>
                  <a:srgbClr val="990000"/>
                </a:solidFill>
                <a:latin typeface="Fira Sans Regular" charset="0"/>
                <a:cs typeface="Fira Sans Regular" charset="0"/>
              </a:rPr>
              <a:t>wait for</a:t>
            </a:r>
          </a:p>
          <a:p>
            <a:pPr algn="ctr">
              <a:spcBef>
                <a:spcPct val="0"/>
              </a:spcBef>
              <a:buClrTx/>
              <a:buSzTx/>
              <a:buFontTx/>
              <a:buNone/>
            </a:pPr>
            <a:r>
              <a:rPr lang="en-US" sz="1600" dirty="0">
                <a:solidFill>
                  <a:srgbClr val="990000"/>
                </a:solidFill>
                <a:latin typeface="Fira Sans Regular" charset="0"/>
                <a:cs typeface="Fira Sans Regular" charset="0"/>
              </a:rPr>
              <a:t>event</a:t>
            </a:r>
          </a:p>
        </p:txBody>
      </p:sp>
      <p:sp>
        <p:nvSpPr>
          <p:cNvPr id="23" name="Arc 22"/>
          <p:cNvSpPr>
            <a:spLocks/>
          </p:cNvSpPr>
          <p:nvPr/>
        </p:nvSpPr>
        <p:spPr bwMode="auto">
          <a:xfrm flipH="1">
            <a:off x="4102100" y="1809570"/>
            <a:ext cx="774700" cy="2209800"/>
          </a:xfrm>
          <a:custGeom>
            <a:avLst/>
            <a:gdLst>
              <a:gd name="T0" fmla="*/ 0 w 21595"/>
              <a:gd name="T1" fmla="*/ 0 h 21600"/>
              <a:gd name="T2" fmla="*/ 2147483647 w 21595"/>
              <a:gd name="T3" fmla="*/ 2147483647 h 21600"/>
              <a:gd name="T4" fmla="*/ 0 w 21595"/>
              <a:gd name="T5" fmla="*/ 2147483647 h 21600"/>
              <a:gd name="T6" fmla="*/ 0 60000 65536"/>
              <a:gd name="T7" fmla="*/ 0 60000 65536"/>
              <a:gd name="T8" fmla="*/ 0 60000 65536"/>
              <a:gd name="T9" fmla="*/ 0 w 21595"/>
              <a:gd name="T10" fmla="*/ 0 h 21600"/>
              <a:gd name="T11" fmla="*/ 21595 w 21595"/>
              <a:gd name="T12" fmla="*/ 21600 h 21600"/>
            </a:gdLst>
            <a:ahLst/>
            <a:cxnLst>
              <a:cxn ang="T6">
                <a:pos x="T0" y="T1"/>
              </a:cxn>
              <a:cxn ang="T7">
                <a:pos x="T2" y="T3"/>
              </a:cxn>
              <a:cxn ang="T8">
                <a:pos x="T4" y="T5"/>
              </a:cxn>
            </a:cxnLst>
            <a:rect l="T9" t="T10" r="T11" b="T12"/>
            <a:pathLst>
              <a:path w="21595" h="21600" fill="none" extrusionOk="0">
                <a:moveTo>
                  <a:pt x="-1" y="0"/>
                </a:moveTo>
                <a:cubicBezTo>
                  <a:pt x="11750" y="0"/>
                  <a:pt x="21344" y="9392"/>
                  <a:pt x="21595" y="21139"/>
                </a:cubicBezTo>
              </a:path>
              <a:path w="21595" h="21600" stroke="0" extrusionOk="0">
                <a:moveTo>
                  <a:pt x="-1" y="0"/>
                </a:moveTo>
                <a:cubicBezTo>
                  <a:pt x="11750" y="0"/>
                  <a:pt x="21344" y="9392"/>
                  <a:pt x="21595" y="21139"/>
                </a:cubicBezTo>
                <a:lnTo>
                  <a:pt x="0" y="21600"/>
                </a:lnTo>
                <a:lnTo>
                  <a:pt x="-1" y="0"/>
                </a:lnTo>
                <a:close/>
              </a:path>
            </a:pathLst>
          </a:custGeom>
          <a:noFill/>
          <a:ln w="952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Fira Sans Regular" charset="0"/>
              <a:cs typeface="Fira Sans Regular" charset="0"/>
            </a:endParaRPr>
          </a:p>
        </p:txBody>
      </p:sp>
      <p:sp>
        <p:nvSpPr>
          <p:cNvPr id="24" name="Arc 23"/>
          <p:cNvSpPr>
            <a:spLocks/>
          </p:cNvSpPr>
          <p:nvPr/>
        </p:nvSpPr>
        <p:spPr bwMode="auto">
          <a:xfrm rot="16200000" flipV="1">
            <a:off x="4448175" y="1549220"/>
            <a:ext cx="2298700" cy="2209800"/>
          </a:xfrm>
          <a:custGeom>
            <a:avLst/>
            <a:gdLst>
              <a:gd name="T0" fmla="*/ 0 w 15765"/>
              <a:gd name="T1" fmla="*/ 0 h 21600"/>
              <a:gd name="T2" fmla="*/ 2147483647 w 15765"/>
              <a:gd name="T3" fmla="*/ 2147483647 h 21600"/>
              <a:gd name="T4" fmla="*/ 0 w 15765"/>
              <a:gd name="T5" fmla="*/ 2147483647 h 21600"/>
              <a:gd name="T6" fmla="*/ 0 60000 65536"/>
              <a:gd name="T7" fmla="*/ 0 60000 65536"/>
              <a:gd name="T8" fmla="*/ 0 60000 65536"/>
              <a:gd name="T9" fmla="*/ 0 w 15765"/>
              <a:gd name="T10" fmla="*/ 0 h 21600"/>
              <a:gd name="T11" fmla="*/ 15765 w 15765"/>
              <a:gd name="T12" fmla="*/ 21600 h 21600"/>
            </a:gdLst>
            <a:ahLst/>
            <a:cxnLst>
              <a:cxn ang="T6">
                <a:pos x="T0" y="T1"/>
              </a:cxn>
              <a:cxn ang="T7">
                <a:pos x="T2" y="T3"/>
              </a:cxn>
              <a:cxn ang="T8">
                <a:pos x="T4" y="T5"/>
              </a:cxn>
            </a:cxnLst>
            <a:rect l="T9" t="T10" r="T11" b="T12"/>
            <a:pathLst>
              <a:path w="15765" h="21600" fill="none" extrusionOk="0">
                <a:moveTo>
                  <a:pt x="-1" y="0"/>
                </a:moveTo>
                <a:cubicBezTo>
                  <a:pt x="5973" y="0"/>
                  <a:pt x="11681" y="2474"/>
                  <a:pt x="15764" y="6834"/>
                </a:cubicBezTo>
              </a:path>
              <a:path w="15765" h="21600" stroke="0" extrusionOk="0">
                <a:moveTo>
                  <a:pt x="-1" y="0"/>
                </a:moveTo>
                <a:cubicBezTo>
                  <a:pt x="5973" y="0"/>
                  <a:pt x="11681" y="2474"/>
                  <a:pt x="15764" y="6834"/>
                </a:cubicBezTo>
                <a:lnTo>
                  <a:pt x="0" y="21600"/>
                </a:lnTo>
                <a:lnTo>
                  <a:pt x="-1" y="0"/>
                </a:lnTo>
                <a:close/>
              </a:path>
            </a:pathLst>
          </a:custGeom>
          <a:noFill/>
          <a:ln w="952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Fira Sans Regular" charset="0"/>
              <a:cs typeface="Fira Sans Regular" charset="0"/>
            </a:endParaRPr>
          </a:p>
        </p:txBody>
      </p:sp>
      <p:sp>
        <p:nvSpPr>
          <p:cNvPr id="25" name="Line 24"/>
          <p:cNvSpPr>
            <a:spLocks noChangeShapeType="1"/>
          </p:cNvSpPr>
          <p:nvPr/>
        </p:nvSpPr>
        <p:spPr bwMode="auto">
          <a:xfrm flipH="1">
            <a:off x="2725738" y="436862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Fira Sans Regular" charset="0"/>
              <a:cs typeface="Fira Sans Regular" charset="0"/>
            </a:endParaRPr>
          </a:p>
        </p:txBody>
      </p:sp>
      <p:sp>
        <p:nvSpPr>
          <p:cNvPr id="26" name="Text Box 25"/>
          <p:cNvSpPr txBox="1">
            <a:spLocks noChangeArrowheads="1"/>
          </p:cNvSpPr>
          <p:nvPr/>
        </p:nvSpPr>
        <p:spPr bwMode="auto">
          <a:xfrm>
            <a:off x="2581559" y="4063820"/>
            <a:ext cx="122180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ctr">
              <a:spcBef>
                <a:spcPct val="0"/>
              </a:spcBef>
              <a:buClrTx/>
              <a:buSzTx/>
              <a:buFontTx/>
              <a:buNone/>
            </a:pPr>
            <a:r>
              <a:rPr lang="en-US" sz="1600" dirty="0">
                <a:solidFill>
                  <a:srgbClr val="990000"/>
                </a:solidFill>
                <a:latin typeface="Fira Sans Regular" charset="0"/>
                <a:cs typeface="Fira Sans Regular" charset="0"/>
              </a:rPr>
              <a:t>task delete</a:t>
            </a:r>
          </a:p>
        </p:txBody>
      </p:sp>
      <p:sp>
        <p:nvSpPr>
          <p:cNvPr id="27" name="Line 26"/>
          <p:cNvSpPr>
            <a:spLocks noChangeShapeType="1"/>
          </p:cNvSpPr>
          <p:nvPr/>
        </p:nvSpPr>
        <p:spPr bwMode="auto">
          <a:xfrm>
            <a:off x="4953000" y="424797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Fira Sans Regular" charset="0"/>
              <a:cs typeface="Fira Sans Regular" charset="0"/>
            </a:endParaRPr>
          </a:p>
        </p:txBody>
      </p:sp>
      <p:sp>
        <p:nvSpPr>
          <p:cNvPr id="28" name="Text Box 27"/>
          <p:cNvSpPr txBox="1">
            <a:spLocks noChangeArrowheads="1"/>
          </p:cNvSpPr>
          <p:nvPr/>
        </p:nvSpPr>
        <p:spPr bwMode="auto">
          <a:xfrm>
            <a:off x="4648200" y="3645678"/>
            <a:ext cx="1447800"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bg2"/>
                </a:solidFill>
                <a:latin typeface="Times New Roman" charset="0"/>
                <a:ea typeface="ＭＳ Ｐゴシック" charset="0"/>
                <a:cs typeface="ＭＳ Ｐゴシック" charset="0"/>
              </a:defRPr>
            </a:lvl1pPr>
            <a:lvl2pPr marL="742950" indent="-285750" eaLnBrk="0" hangingPunct="0">
              <a:defRPr sz="2000">
                <a:solidFill>
                  <a:schemeClr val="bg2"/>
                </a:solidFill>
                <a:latin typeface="Times New Roman" charset="0"/>
                <a:ea typeface="ＭＳ Ｐゴシック" charset="0"/>
              </a:defRPr>
            </a:lvl2pPr>
            <a:lvl3pPr marL="1143000" indent="-228600" eaLnBrk="0" hangingPunct="0">
              <a:defRPr sz="2000">
                <a:solidFill>
                  <a:schemeClr val="bg2"/>
                </a:solidFill>
                <a:latin typeface="Times New Roman" charset="0"/>
                <a:ea typeface="ＭＳ Ｐゴシック" charset="0"/>
              </a:defRPr>
            </a:lvl3pPr>
            <a:lvl4pPr marL="1600200" indent="-228600" eaLnBrk="0" hangingPunct="0">
              <a:defRPr sz="2000">
                <a:solidFill>
                  <a:schemeClr val="bg2"/>
                </a:solidFill>
                <a:latin typeface="Times New Roman" charset="0"/>
                <a:ea typeface="ＭＳ Ｐゴシック" charset="0"/>
              </a:defRPr>
            </a:lvl4pPr>
            <a:lvl5pPr marL="2057400" indent="-228600" eaLnBrk="0" hangingPunct="0">
              <a:defRPr sz="2000">
                <a:solidFill>
                  <a:schemeClr val="bg2"/>
                </a:solidFill>
                <a:latin typeface="Times New Roman" charset="0"/>
                <a:ea typeface="ＭＳ Ｐゴシック" charset="0"/>
              </a:defRPr>
            </a:lvl5pPr>
            <a:lvl6pPr marL="25146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pPr algn="ctr">
              <a:spcBef>
                <a:spcPct val="0"/>
              </a:spcBef>
              <a:buClrTx/>
              <a:buSzTx/>
              <a:buFontTx/>
              <a:buNone/>
            </a:pPr>
            <a:r>
              <a:rPr lang="en-US" sz="1600" dirty="0">
                <a:solidFill>
                  <a:srgbClr val="0000FF"/>
                </a:solidFill>
                <a:latin typeface="Fira Sans Regular" charset="0"/>
                <a:cs typeface="Fira Sans Regular" charset="0"/>
              </a:rPr>
              <a:t>context switch</a:t>
            </a:r>
          </a:p>
        </p:txBody>
      </p:sp>
    </p:spTree>
    <p:extLst>
      <p:ext uri="{BB962C8B-B14F-4D97-AF65-F5344CB8AC3E}">
        <p14:creationId xmlns:p14="http://schemas.microsoft.com/office/powerpoint/2010/main" val="2253577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79063" y="3943619"/>
            <a:ext cx="3810000" cy="2133600"/>
          </a:xfrm>
          <a:prstGeom prst="rect">
            <a:avLst/>
          </a:prstGeom>
        </p:spPr>
      </p:pic>
      <p:sp>
        <p:nvSpPr>
          <p:cNvPr id="58370" name="Rectangle 3"/>
          <p:cNvSpPr>
            <a:spLocks noGrp="1" noChangeArrowheads="1"/>
          </p:cNvSpPr>
          <p:nvPr>
            <p:ph type="title" sz="quarter"/>
          </p:nvPr>
        </p:nvSpPr>
        <p:spPr>
          <a:xfrm>
            <a:off x="88651" y="213172"/>
            <a:ext cx="8001000" cy="533400"/>
          </a:xfrm>
        </p:spPr>
        <p:txBody>
          <a:bodyPr/>
          <a:lstStyle/>
          <a:p>
            <a:r>
              <a:rPr lang="en-US" b="1">
                <a:latin typeface="+mn-lt"/>
              </a:rPr>
              <a:t>Examples of Real-Time Systems</a:t>
            </a:r>
          </a:p>
        </p:txBody>
      </p:sp>
      <p:pic>
        <p:nvPicPr>
          <p:cNvPr id="391172" name="Picture 4" descr="smartHome"/>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3091360" y="1112985"/>
            <a:ext cx="3476625" cy="2967038"/>
          </a:xfrm>
          <a:extLs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pic>
        <p:nvPicPr>
          <p:cNvPr id="391173" name="Picture 5" descr="BOEING%20767-324ER%20N767NA%20(Ex%20VH-BZF)%20-%20NORTH%20AMERICAN%20AIRLINES%20%20(C"/>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560388" y="2028825"/>
            <a:ext cx="2241550" cy="1365250"/>
          </a:xfrm>
          <a:extLs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pic>
        <p:nvPicPr>
          <p:cNvPr id="58373" name="Picture 6" descr="gm-auton43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8988" y="2135188"/>
            <a:ext cx="1876425" cy="1408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374" name="Picture 7" descr="webPres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6963" y="4217988"/>
            <a:ext cx="2790825" cy="209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375" name="Picture 8" descr="gm-autonaa23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4938" y="528638"/>
            <a:ext cx="2403475" cy="180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376" name="Picture 9" descr="Predator_Mediaum Altitude UAV"/>
          <p:cNvPicPr>
            <a:picLocks noChangeAspect="1" noChangeArrowheads="1"/>
          </p:cNvPicPr>
          <p:nvPr/>
        </p:nvPicPr>
        <p:blipFill>
          <a:blip r:embed="rId9">
            <a:extLst>
              <a:ext uri="{28A0092B-C50C-407E-A947-70E740481C1C}">
                <a14:useLocalDpi xmlns:a14="http://schemas.microsoft.com/office/drawing/2010/main" val="0"/>
              </a:ext>
            </a:extLst>
          </a:blip>
          <a:srcRect l="27272" t="43570"/>
          <a:stretch>
            <a:fillRect/>
          </a:stretch>
        </p:blipFill>
        <p:spPr bwMode="auto">
          <a:xfrm>
            <a:off x="138113" y="1138238"/>
            <a:ext cx="2524125" cy="1027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1178" name="Picture 10" descr="BOEING%20767-324ER%20N767NA%20(Ex%20VH-BZF)%20-%20NORTH%20AMERICAN%20AIRLINES%20%20(C"/>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6757988" y="5291138"/>
            <a:ext cx="274637" cy="166687"/>
          </a:xfrm>
          <a:extLs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pic>
        <p:nvPicPr>
          <p:cNvPr id="58378" name="Picture 11" descr="tsubame800_xga"/>
          <p:cNvPicPr>
            <a:picLocks noChangeAspect="1" noChangeArrowheads="1"/>
          </p:cNvPicPr>
          <p:nvPr/>
        </p:nvPicPr>
        <p:blipFill>
          <a:blip r:embed="rId10">
            <a:extLst>
              <a:ext uri="{28A0092B-C50C-407E-A947-70E740481C1C}">
                <a14:useLocalDpi xmlns:a14="http://schemas.microsoft.com/office/drawing/2010/main" val="0"/>
              </a:ext>
            </a:extLst>
          </a:blip>
          <a:srcRect l="19629" t="29808" r="8821" b="7053"/>
          <a:stretch>
            <a:fillRect/>
          </a:stretch>
        </p:blipFill>
        <p:spPr bwMode="auto">
          <a:xfrm>
            <a:off x="150813" y="4134196"/>
            <a:ext cx="3105150" cy="2054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08560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sz="3200" dirty="0">
                <a:latin typeface="+mn-lt"/>
              </a:rPr>
              <a:t>What Makes a Real-Time Program Different?</a:t>
            </a:r>
          </a:p>
        </p:txBody>
      </p:sp>
      <p:sp>
        <p:nvSpPr>
          <p:cNvPr id="60418" name="Rectangle 3"/>
          <p:cNvSpPr>
            <a:spLocks noGrp="1" noChangeArrowheads="1"/>
          </p:cNvSpPr>
          <p:nvPr>
            <p:ph idx="1"/>
          </p:nvPr>
        </p:nvSpPr>
        <p:spPr/>
        <p:txBody>
          <a:bodyPr>
            <a:normAutofit/>
          </a:bodyPr>
          <a:lstStyle/>
          <a:p>
            <a:r>
              <a:rPr lang="en-US" dirty="0">
                <a:latin typeface="+mn-lt"/>
              </a:rPr>
              <a:t>What does real-time mean?</a:t>
            </a:r>
          </a:p>
          <a:p>
            <a:pPr lvl="1"/>
            <a:r>
              <a:rPr lang="en-US" dirty="0">
                <a:latin typeface="+mn-lt"/>
                <a:cs typeface="Fira Sans Regular" charset="0"/>
              </a:rPr>
              <a:t>A real-time service is one that is required to be delivered within time intervals dictated by the environment</a:t>
            </a:r>
          </a:p>
          <a:p>
            <a:pPr lvl="1"/>
            <a:r>
              <a:rPr lang="en-US" dirty="0">
                <a:latin typeface="+mn-lt"/>
                <a:cs typeface="Fira Sans Regular" charset="0"/>
              </a:rPr>
              <a:t>Temporal constraints are a part of the results</a:t>
            </a:r>
            <a:r>
              <a:rPr lang="ja-JP" altLang="en-US" dirty="0">
                <a:latin typeface="+mn-lt"/>
                <a:cs typeface="Fira Sans Regular" charset="0"/>
              </a:rPr>
              <a:t>’</a:t>
            </a:r>
            <a:r>
              <a:rPr lang="en-US" altLang="ja-JP" dirty="0">
                <a:latin typeface="+mn-lt"/>
                <a:cs typeface="Fira Sans Regular" charset="0"/>
              </a:rPr>
              <a:t> correctness </a:t>
            </a:r>
            <a:r>
              <a:rPr lang="en-US" altLang="ja-JP" dirty="0" smtClean="0">
                <a:latin typeface="+mn-lt"/>
                <a:cs typeface="Fira Sans Regular" charset="0"/>
              </a:rPr>
              <a:t>criteria</a:t>
            </a:r>
            <a:endParaRPr lang="en-US" dirty="0">
              <a:latin typeface="+mn-lt"/>
            </a:endParaRPr>
          </a:p>
          <a:p>
            <a:r>
              <a:rPr lang="en-US" dirty="0">
                <a:latin typeface="+mn-lt"/>
              </a:rPr>
              <a:t>What makes a real-time program different?</a:t>
            </a:r>
          </a:p>
          <a:p>
            <a:pPr lvl="1"/>
            <a:r>
              <a:rPr lang="en-US" dirty="0">
                <a:latin typeface="+mn-lt"/>
                <a:cs typeface="Fira Sans Regular" charset="0"/>
              </a:rPr>
              <a:t>Timing constraints</a:t>
            </a:r>
          </a:p>
          <a:p>
            <a:pPr lvl="2"/>
            <a:r>
              <a:rPr lang="en-US" dirty="0">
                <a:latin typeface="+mn-lt"/>
                <a:cs typeface="Fira Sans Regular" charset="0"/>
              </a:rPr>
              <a:t>Must satisfy timing constraints involving relative and absolute times</a:t>
            </a:r>
          </a:p>
          <a:p>
            <a:pPr lvl="3"/>
            <a:r>
              <a:rPr lang="en-US" dirty="0">
                <a:latin typeface="+mn-lt"/>
                <a:cs typeface="Fira Sans Regular" charset="0"/>
              </a:rPr>
              <a:t>Example: a deadline is a limit on the amount of time for completing an operation or a computation</a:t>
            </a:r>
          </a:p>
          <a:p>
            <a:pPr lvl="1">
              <a:spcBef>
                <a:spcPct val="40000"/>
              </a:spcBef>
            </a:pPr>
            <a:r>
              <a:rPr lang="en-US" dirty="0">
                <a:latin typeface="+mn-lt"/>
                <a:cs typeface="Fira Sans Regular" charset="0"/>
              </a:rPr>
              <a:t>Concurrency</a:t>
            </a:r>
          </a:p>
          <a:p>
            <a:pPr lvl="2"/>
            <a:r>
              <a:rPr lang="en-US" dirty="0">
                <a:latin typeface="+mn-lt"/>
                <a:cs typeface="Fira Sans Regular" charset="0"/>
              </a:rPr>
              <a:t>Must deal with the natural concurrency of the physical world</a:t>
            </a:r>
          </a:p>
          <a:p>
            <a:pPr lvl="3"/>
            <a:r>
              <a:rPr lang="en-US" dirty="0">
                <a:latin typeface="+mn-lt"/>
                <a:cs typeface="Fira Sans Regular" charset="0"/>
              </a:rPr>
              <a:t>Sensors can fire simultaneously</a:t>
            </a:r>
          </a:p>
          <a:p>
            <a:pPr lvl="3"/>
            <a:r>
              <a:rPr lang="en-US" dirty="0">
                <a:latin typeface="+mn-lt"/>
                <a:cs typeface="Fira Sans Regular" charset="0"/>
              </a:rPr>
              <a:t>Environmental signals can arrive at the same time</a:t>
            </a:r>
          </a:p>
          <a:p>
            <a:pPr lvl="2"/>
            <a:r>
              <a:rPr lang="en-US" dirty="0">
                <a:latin typeface="+mn-lt"/>
                <a:cs typeface="Fira Sans Regular" charset="0"/>
              </a:rPr>
              <a:t>Needs information about real-world time and multiple threads of execution</a:t>
            </a:r>
          </a:p>
        </p:txBody>
      </p:sp>
    </p:spTree>
    <p:extLst>
      <p:ext uri="{BB962C8B-B14F-4D97-AF65-F5344CB8AC3E}">
        <p14:creationId xmlns:p14="http://schemas.microsoft.com/office/powerpoint/2010/main" val="69763039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ja-JP" altLang="en-US" b="1" dirty="0">
                <a:latin typeface="+mn-lt"/>
              </a:rPr>
              <a:t>“</a:t>
            </a:r>
            <a:r>
              <a:rPr lang="en-US" altLang="ja-JP" b="1" dirty="0">
                <a:latin typeface="+mn-lt"/>
              </a:rPr>
              <a:t>Real-Time</a:t>
            </a:r>
            <a:r>
              <a:rPr lang="ja-JP" altLang="en-US" b="1" dirty="0">
                <a:latin typeface="+mn-lt"/>
              </a:rPr>
              <a:t>”</a:t>
            </a:r>
            <a:r>
              <a:rPr lang="en-US" altLang="ja-JP" b="1" dirty="0">
                <a:latin typeface="+mn-lt"/>
              </a:rPr>
              <a:t> Does Not Mean </a:t>
            </a:r>
            <a:r>
              <a:rPr lang="ja-JP" altLang="en-US" b="1" dirty="0">
                <a:latin typeface="+mn-lt"/>
              </a:rPr>
              <a:t>“</a:t>
            </a:r>
            <a:r>
              <a:rPr lang="en-US" altLang="ja-JP" b="1" dirty="0">
                <a:latin typeface="+mn-lt"/>
              </a:rPr>
              <a:t>Fast</a:t>
            </a:r>
            <a:r>
              <a:rPr lang="ja-JP" altLang="en-US" b="1" dirty="0">
                <a:latin typeface="+mn-lt"/>
              </a:rPr>
              <a:t>”</a:t>
            </a:r>
            <a:endParaRPr lang="en-US" b="1" dirty="0">
              <a:latin typeface="+mn-lt"/>
            </a:endParaRPr>
          </a:p>
        </p:txBody>
      </p:sp>
      <p:sp>
        <p:nvSpPr>
          <p:cNvPr id="62466" name="Rectangle 3"/>
          <p:cNvSpPr>
            <a:spLocks noGrp="1" noChangeArrowheads="1"/>
          </p:cNvSpPr>
          <p:nvPr>
            <p:ph idx="1"/>
          </p:nvPr>
        </p:nvSpPr>
        <p:spPr/>
        <p:txBody>
          <a:bodyPr>
            <a:normAutofit/>
          </a:bodyPr>
          <a:lstStyle/>
          <a:p>
            <a:r>
              <a:rPr lang="ja-JP" altLang="en-US" sz="2000" dirty="0">
                <a:latin typeface="+mn-lt"/>
              </a:rPr>
              <a:t>“</a:t>
            </a:r>
            <a:r>
              <a:rPr lang="en-US" altLang="ja-JP" sz="2000" dirty="0">
                <a:latin typeface="+mn-lt"/>
              </a:rPr>
              <a:t>Real-time</a:t>
            </a:r>
            <a:r>
              <a:rPr lang="ja-JP" altLang="en-US" sz="2000" dirty="0">
                <a:latin typeface="+mn-lt"/>
              </a:rPr>
              <a:t>”</a:t>
            </a:r>
            <a:r>
              <a:rPr lang="en-US" altLang="ja-JP" sz="2000" dirty="0">
                <a:latin typeface="+mn-lt"/>
              </a:rPr>
              <a:t> does not mean </a:t>
            </a:r>
            <a:r>
              <a:rPr lang="ja-JP" altLang="en-US" sz="2000" dirty="0">
                <a:latin typeface="+mn-lt"/>
              </a:rPr>
              <a:t>“</a:t>
            </a:r>
            <a:r>
              <a:rPr lang="en-US" altLang="ja-JP" sz="2000" dirty="0">
                <a:latin typeface="+mn-lt"/>
              </a:rPr>
              <a:t>fast</a:t>
            </a:r>
            <a:r>
              <a:rPr lang="ja-JP" altLang="en-US" sz="2000" dirty="0">
                <a:latin typeface="+mn-lt"/>
              </a:rPr>
              <a:t>”</a:t>
            </a:r>
            <a:endParaRPr lang="en-US" altLang="ja-JP" sz="2000" dirty="0">
              <a:latin typeface="+mn-lt"/>
            </a:endParaRPr>
          </a:p>
          <a:p>
            <a:pPr lvl="1"/>
            <a:r>
              <a:rPr lang="en-US" sz="1800" dirty="0">
                <a:latin typeface="+mn-lt"/>
                <a:cs typeface="Fira Sans Regular" charset="0"/>
              </a:rPr>
              <a:t>Real-time = meeting timing constraints</a:t>
            </a:r>
          </a:p>
          <a:p>
            <a:pPr lvl="1"/>
            <a:r>
              <a:rPr lang="en-US" sz="1800" dirty="0">
                <a:latin typeface="+mn-lt"/>
                <a:cs typeface="Fira Sans Regular" charset="0"/>
              </a:rPr>
              <a:t>Fast = doing something </a:t>
            </a:r>
            <a:r>
              <a:rPr lang="en-US" sz="1800" dirty="0" smtClean="0">
                <a:latin typeface="+mn-lt"/>
                <a:cs typeface="Fira Sans Regular" charset="0"/>
              </a:rPr>
              <a:t>quickly</a:t>
            </a:r>
          </a:p>
          <a:p>
            <a:pPr lvl="1"/>
            <a:endParaRPr lang="en-US" sz="2000" dirty="0">
              <a:latin typeface="+mn-lt"/>
            </a:endParaRPr>
          </a:p>
          <a:p>
            <a:r>
              <a:rPr lang="en-US" sz="2000" dirty="0">
                <a:latin typeface="+mn-lt"/>
              </a:rPr>
              <a:t>Real-time system can be </a:t>
            </a:r>
            <a:r>
              <a:rPr lang="en-US" sz="2000" dirty="0" smtClean="0">
                <a:latin typeface="+mn-lt"/>
              </a:rPr>
              <a:t>slow</a:t>
            </a:r>
            <a:endParaRPr lang="en-US" sz="2000" dirty="0">
              <a:latin typeface="+mn-lt"/>
            </a:endParaRPr>
          </a:p>
          <a:p>
            <a:r>
              <a:rPr lang="en-US" sz="2000" dirty="0">
                <a:latin typeface="+mn-lt"/>
              </a:rPr>
              <a:t>Fast system can be non-real-</a:t>
            </a:r>
            <a:r>
              <a:rPr lang="en-US" sz="2000" dirty="0" smtClean="0">
                <a:latin typeface="+mn-lt"/>
              </a:rPr>
              <a:t>time</a:t>
            </a:r>
            <a:endParaRPr lang="en-US" sz="2000" dirty="0">
              <a:latin typeface="+mn-lt"/>
            </a:endParaRPr>
          </a:p>
          <a:p>
            <a:r>
              <a:rPr lang="en-US" sz="2000" dirty="0">
                <a:latin typeface="+mn-lt"/>
              </a:rPr>
              <a:t>Of course, most real-time systems are designed to be fast and to operate at high speeds</a:t>
            </a:r>
          </a:p>
        </p:txBody>
      </p:sp>
    </p:spTree>
    <p:extLst>
      <p:ext uri="{BB962C8B-B14F-4D97-AF65-F5344CB8AC3E}">
        <p14:creationId xmlns:p14="http://schemas.microsoft.com/office/powerpoint/2010/main" val="53132777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dirty="0">
                <a:latin typeface="+mn-lt"/>
              </a:rPr>
              <a:t>Representation of a Real-Time Task</a:t>
            </a:r>
          </a:p>
        </p:txBody>
      </p:sp>
      <p:sp>
        <p:nvSpPr>
          <p:cNvPr id="442371" name="Line 3"/>
          <p:cNvSpPr>
            <a:spLocks noChangeShapeType="1"/>
          </p:cNvSpPr>
          <p:nvPr/>
        </p:nvSpPr>
        <p:spPr bwMode="auto">
          <a:xfrm flipV="1">
            <a:off x="627063" y="2513013"/>
            <a:ext cx="7648575" cy="0"/>
          </a:xfrm>
          <a:prstGeom prst="line">
            <a:avLst/>
          </a:prstGeom>
          <a:noFill/>
          <a:ln w="28575">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Tx/>
              <a:buNone/>
              <a:defRPr/>
            </a:pPr>
            <a:endParaRPr lang="en-US"/>
          </a:p>
        </p:txBody>
      </p:sp>
      <p:sp>
        <p:nvSpPr>
          <p:cNvPr id="442372" name="Line 4"/>
          <p:cNvSpPr>
            <a:spLocks noChangeShapeType="1"/>
          </p:cNvSpPr>
          <p:nvPr/>
        </p:nvSpPr>
        <p:spPr bwMode="auto">
          <a:xfrm>
            <a:off x="1390650" y="2322513"/>
            <a:ext cx="0" cy="739775"/>
          </a:xfrm>
          <a:prstGeom prst="line">
            <a:avLst/>
          </a:prstGeom>
          <a:noFill/>
          <a:ln w="952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Tx/>
              <a:buNone/>
              <a:defRPr/>
            </a:pPr>
            <a:endParaRPr lang="en-US"/>
          </a:p>
        </p:txBody>
      </p:sp>
      <p:sp>
        <p:nvSpPr>
          <p:cNvPr id="442373" name="Line 5"/>
          <p:cNvSpPr>
            <a:spLocks noChangeShapeType="1"/>
          </p:cNvSpPr>
          <p:nvPr/>
        </p:nvSpPr>
        <p:spPr bwMode="auto">
          <a:xfrm>
            <a:off x="3543300" y="2317750"/>
            <a:ext cx="0" cy="739775"/>
          </a:xfrm>
          <a:prstGeom prst="line">
            <a:avLst/>
          </a:prstGeom>
          <a:noFill/>
          <a:ln w="952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Tx/>
              <a:buNone/>
              <a:defRPr/>
            </a:pPr>
            <a:endParaRPr lang="en-US"/>
          </a:p>
        </p:txBody>
      </p:sp>
      <p:sp>
        <p:nvSpPr>
          <p:cNvPr id="442374" name="Line 6"/>
          <p:cNvSpPr>
            <a:spLocks noChangeShapeType="1"/>
          </p:cNvSpPr>
          <p:nvPr/>
        </p:nvSpPr>
        <p:spPr bwMode="auto">
          <a:xfrm>
            <a:off x="5853113" y="2312988"/>
            <a:ext cx="0" cy="739775"/>
          </a:xfrm>
          <a:prstGeom prst="line">
            <a:avLst/>
          </a:prstGeom>
          <a:noFill/>
          <a:ln w="952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Tx/>
              <a:buNone/>
              <a:defRPr/>
            </a:pPr>
            <a:endParaRPr lang="en-US"/>
          </a:p>
        </p:txBody>
      </p:sp>
      <p:sp>
        <p:nvSpPr>
          <p:cNvPr id="442375" name="Line 7"/>
          <p:cNvSpPr>
            <a:spLocks noChangeShapeType="1"/>
          </p:cNvSpPr>
          <p:nvPr/>
        </p:nvSpPr>
        <p:spPr bwMode="auto">
          <a:xfrm>
            <a:off x="7948613" y="2308225"/>
            <a:ext cx="0" cy="739775"/>
          </a:xfrm>
          <a:prstGeom prst="line">
            <a:avLst/>
          </a:prstGeom>
          <a:noFill/>
          <a:ln w="952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Tx/>
              <a:buNone/>
              <a:defRPr/>
            </a:pPr>
            <a:endParaRPr lang="en-US"/>
          </a:p>
        </p:txBody>
      </p:sp>
      <p:sp>
        <p:nvSpPr>
          <p:cNvPr id="442376" name="Rectangle 8"/>
          <p:cNvSpPr>
            <a:spLocks noChangeArrowheads="1"/>
          </p:cNvSpPr>
          <p:nvPr/>
        </p:nvSpPr>
        <p:spPr bwMode="auto">
          <a:xfrm>
            <a:off x="4078288" y="2368550"/>
            <a:ext cx="1450975" cy="290513"/>
          </a:xfrm>
          <a:prstGeom prst="rect">
            <a:avLst/>
          </a:prstGeom>
          <a:solidFill>
            <a:srgbClr val="C0C0C0"/>
          </a:solidFill>
          <a:ln w="9525">
            <a:solidFill>
              <a:schemeClr val="accent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Tx/>
              <a:buNone/>
              <a:defRPr/>
            </a:pPr>
            <a:endParaRPr lang="en-US"/>
          </a:p>
        </p:txBody>
      </p:sp>
      <p:sp>
        <p:nvSpPr>
          <p:cNvPr id="442377" name="Text Box 9"/>
          <p:cNvSpPr txBox="1">
            <a:spLocks noChangeArrowheads="1"/>
          </p:cNvSpPr>
          <p:nvPr/>
        </p:nvSpPr>
        <p:spPr bwMode="auto">
          <a:xfrm>
            <a:off x="4560888" y="2300288"/>
            <a:ext cx="333375" cy="611187"/>
          </a:xfrm>
          <a:prstGeom prst="rect">
            <a:avLst/>
          </a:prstGeom>
          <a:noFill/>
          <a:ln>
            <a:noFill/>
          </a:ln>
          <a:effectLst/>
          <a:extLst>
            <a:ext uri="{909E8E84-426E-40dd-AFC4-6F175D3DCCD1}">
              <a14:hiddenFill xmlns="" xmlns:a14="http://schemas.microsoft.com/office/drawing/2010/main">
                <a:solidFill>
                  <a:srgbClr val="C0C0C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None/>
              <a:defRPr/>
            </a:pPr>
            <a:r>
              <a:rPr lang="en-US" sz="1800" b="1">
                <a:solidFill>
                  <a:srgbClr val="FF0000"/>
                </a:solidFill>
              </a:rPr>
              <a:t>C</a:t>
            </a:r>
            <a:r>
              <a:rPr lang="en-US" sz="1600"/>
              <a:t> </a:t>
            </a:r>
          </a:p>
        </p:txBody>
      </p:sp>
      <p:sp>
        <p:nvSpPr>
          <p:cNvPr id="442378" name="Text Box 10"/>
          <p:cNvSpPr txBox="1">
            <a:spLocks noChangeArrowheads="1"/>
          </p:cNvSpPr>
          <p:nvPr/>
        </p:nvSpPr>
        <p:spPr bwMode="auto">
          <a:xfrm>
            <a:off x="3375025" y="3124200"/>
            <a:ext cx="465138" cy="366713"/>
          </a:xfrm>
          <a:prstGeom prst="rect">
            <a:avLst/>
          </a:prstGeom>
          <a:noFill/>
          <a:ln>
            <a:noFill/>
          </a:ln>
          <a:effectLst/>
          <a:extLst>
            <a:ext uri="{909E8E84-426E-40dd-AFC4-6F175D3DCCD1}">
              <a14:hiddenFill xmlns="" xmlns:a14="http://schemas.microsoft.com/office/drawing/2010/main">
                <a:solidFill>
                  <a:srgbClr val="FFFF66"/>
                </a:solidFill>
              </a14:hiddenFill>
            </a:ext>
            <a:ext uri="{91240B29-F687-4f45-9708-019B960494DF}">
              <a14:hiddenLine xmlns="" xmlns:a14="http://schemas.microsoft.com/office/drawing/2010/main" w="12700">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None/>
              <a:defRPr/>
            </a:pPr>
            <a:r>
              <a:rPr lang="en-US" sz="1800" dirty="0" err="1">
                <a:solidFill>
                  <a:srgbClr val="7F7F7F"/>
                </a:solidFill>
              </a:rPr>
              <a:t>i</a:t>
            </a:r>
            <a:r>
              <a:rPr lang="en-US" sz="1800" b="1" dirty="0" err="1">
                <a:solidFill>
                  <a:srgbClr val="FF0000"/>
                </a:solidFill>
              </a:rPr>
              <a:t>T</a:t>
            </a:r>
            <a:r>
              <a:rPr lang="en-US" sz="1600" dirty="0"/>
              <a:t> </a:t>
            </a:r>
          </a:p>
        </p:txBody>
      </p:sp>
      <p:sp>
        <p:nvSpPr>
          <p:cNvPr id="442379" name="Text Box 11"/>
          <p:cNvSpPr txBox="1">
            <a:spLocks noChangeArrowheads="1"/>
          </p:cNvSpPr>
          <p:nvPr/>
        </p:nvSpPr>
        <p:spPr bwMode="auto">
          <a:xfrm>
            <a:off x="1004888" y="3130550"/>
            <a:ext cx="958850" cy="366713"/>
          </a:xfrm>
          <a:prstGeom prst="rect">
            <a:avLst/>
          </a:prstGeom>
          <a:noFill/>
          <a:ln>
            <a:noFill/>
          </a:ln>
          <a:effectLst/>
          <a:extLst>
            <a:ext uri="{909E8E84-426E-40dd-AFC4-6F175D3DCCD1}">
              <a14:hiddenFill xmlns="" xmlns:a14="http://schemas.microsoft.com/office/drawing/2010/main">
                <a:solidFill>
                  <a:srgbClr val="FFFF66"/>
                </a:solidFill>
              </a14:hiddenFill>
            </a:ext>
            <a:ext uri="{91240B29-F687-4f45-9708-019B960494DF}">
              <a14:hiddenLine xmlns="" xmlns:a14="http://schemas.microsoft.com/office/drawing/2010/main" w="12700">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None/>
              <a:defRPr/>
            </a:pPr>
            <a:r>
              <a:rPr lang="en-US" sz="1800" dirty="0">
                <a:solidFill>
                  <a:schemeClr val="bg1">
                    <a:lumMod val="50000"/>
                  </a:schemeClr>
                </a:solidFill>
              </a:rPr>
              <a:t>(i-1)</a:t>
            </a:r>
            <a:r>
              <a:rPr lang="en-US" sz="1800" b="1" dirty="0">
                <a:solidFill>
                  <a:srgbClr val="FF0000"/>
                </a:solidFill>
              </a:rPr>
              <a:t>T</a:t>
            </a:r>
            <a:r>
              <a:rPr lang="en-US" sz="1600" dirty="0"/>
              <a:t> </a:t>
            </a:r>
          </a:p>
        </p:txBody>
      </p:sp>
      <p:sp>
        <p:nvSpPr>
          <p:cNvPr id="442380" name="Text Box 12"/>
          <p:cNvSpPr txBox="1">
            <a:spLocks noChangeArrowheads="1"/>
          </p:cNvSpPr>
          <p:nvPr/>
        </p:nvSpPr>
        <p:spPr bwMode="auto">
          <a:xfrm>
            <a:off x="5540375" y="3136900"/>
            <a:ext cx="800100" cy="366713"/>
          </a:xfrm>
          <a:prstGeom prst="rect">
            <a:avLst/>
          </a:prstGeom>
          <a:noFill/>
          <a:ln>
            <a:noFill/>
          </a:ln>
          <a:effectLst/>
          <a:extLst>
            <a:ext uri="{909E8E84-426E-40dd-AFC4-6F175D3DCCD1}">
              <a14:hiddenFill xmlns="" xmlns:a14="http://schemas.microsoft.com/office/drawing/2010/main">
                <a:solidFill>
                  <a:srgbClr val="FFFF66"/>
                </a:solidFill>
              </a14:hiddenFill>
            </a:ext>
            <a:ext uri="{91240B29-F687-4f45-9708-019B960494DF}">
              <a14:hiddenLine xmlns="" xmlns:a14="http://schemas.microsoft.com/office/drawing/2010/main" w="12700">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None/>
              <a:defRPr/>
            </a:pPr>
            <a:r>
              <a:rPr lang="en-US" sz="1800" dirty="0">
                <a:solidFill>
                  <a:srgbClr val="7F7F7F"/>
                </a:solidFill>
              </a:rPr>
              <a:t>(i+1)</a:t>
            </a:r>
            <a:r>
              <a:rPr lang="en-US" sz="1800" b="1" dirty="0">
                <a:solidFill>
                  <a:srgbClr val="FF0000"/>
                </a:solidFill>
              </a:rPr>
              <a:t>T</a:t>
            </a:r>
            <a:endParaRPr lang="en-US" sz="1600" b="1" dirty="0">
              <a:solidFill>
                <a:srgbClr val="FF0000"/>
              </a:solidFill>
            </a:endParaRPr>
          </a:p>
        </p:txBody>
      </p:sp>
      <p:sp>
        <p:nvSpPr>
          <p:cNvPr id="442381" name="Line 13"/>
          <p:cNvSpPr>
            <a:spLocks noChangeShapeType="1"/>
          </p:cNvSpPr>
          <p:nvPr/>
        </p:nvSpPr>
        <p:spPr bwMode="auto">
          <a:xfrm>
            <a:off x="3570288" y="2874963"/>
            <a:ext cx="2293937" cy="0"/>
          </a:xfrm>
          <a:prstGeom prst="line">
            <a:avLst/>
          </a:prstGeom>
          <a:noFill/>
          <a:ln w="9525">
            <a:solidFill>
              <a:schemeClr val="accent5"/>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Tx/>
              <a:buNone/>
              <a:defRPr/>
            </a:pPr>
            <a:endParaRPr lang="en-US"/>
          </a:p>
        </p:txBody>
      </p:sp>
      <p:sp>
        <p:nvSpPr>
          <p:cNvPr id="442382" name="Text Box 14"/>
          <p:cNvSpPr txBox="1">
            <a:spLocks noChangeArrowheads="1"/>
          </p:cNvSpPr>
          <p:nvPr/>
        </p:nvSpPr>
        <p:spPr bwMode="auto">
          <a:xfrm>
            <a:off x="4552950" y="2913063"/>
            <a:ext cx="333375" cy="611187"/>
          </a:xfrm>
          <a:prstGeom prst="rect">
            <a:avLst/>
          </a:prstGeom>
          <a:noFill/>
          <a:ln>
            <a:noFill/>
          </a:ln>
          <a:effectLst/>
          <a:extLst>
            <a:ext uri="{909E8E84-426E-40dd-AFC4-6F175D3DCCD1}">
              <a14:hiddenFill xmlns="" xmlns:a14="http://schemas.microsoft.com/office/drawing/2010/main">
                <a:solidFill>
                  <a:srgbClr val="FFFF66"/>
                </a:solidFill>
              </a14:hiddenFill>
            </a:ext>
            <a:ext uri="{91240B29-F687-4f45-9708-019B960494DF}">
              <a14:hiddenLine xmlns="" xmlns:a14="http://schemas.microsoft.com/office/drawing/2010/main" w="12700">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None/>
              <a:defRPr/>
            </a:pPr>
            <a:r>
              <a:rPr lang="en-US" sz="1800" b="1">
                <a:solidFill>
                  <a:srgbClr val="FF0000"/>
                </a:solidFill>
              </a:rPr>
              <a:t>D</a:t>
            </a:r>
            <a:r>
              <a:rPr lang="en-US" sz="1600"/>
              <a:t> </a:t>
            </a:r>
          </a:p>
        </p:txBody>
      </p:sp>
      <p:sp>
        <p:nvSpPr>
          <p:cNvPr id="442383" name="Line 15"/>
          <p:cNvSpPr>
            <a:spLocks noChangeShapeType="1"/>
          </p:cNvSpPr>
          <p:nvPr/>
        </p:nvSpPr>
        <p:spPr bwMode="auto">
          <a:xfrm flipH="1">
            <a:off x="1379538" y="1335088"/>
            <a:ext cx="1784350" cy="871537"/>
          </a:xfrm>
          <a:prstGeom prst="line">
            <a:avLst/>
          </a:prstGeom>
          <a:noFill/>
          <a:ln w="952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42384" name="Line 16"/>
          <p:cNvSpPr>
            <a:spLocks noChangeShapeType="1"/>
          </p:cNvSpPr>
          <p:nvPr/>
        </p:nvSpPr>
        <p:spPr bwMode="auto">
          <a:xfrm flipH="1">
            <a:off x="3535363" y="1430338"/>
            <a:ext cx="0" cy="682625"/>
          </a:xfrm>
          <a:prstGeom prst="line">
            <a:avLst/>
          </a:prstGeom>
          <a:noFill/>
          <a:ln w="952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42385" name="Line 17"/>
          <p:cNvSpPr>
            <a:spLocks noChangeShapeType="1"/>
          </p:cNvSpPr>
          <p:nvPr/>
        </p:nvSpPr>
        <p:spPr bwMode="auto">
          <a:xfrm>
            <a:off x="4586288" y="1452563"/>
            <a:ext cx="1204912" cy="741362"/>
          </a:xfrm>
          <a:prstGeom prst="line">
            <a:avLst/>
          </a:prstGeom>
          <a:noFill/>
          <a:ln w="952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42386" name="Line 18"/>
          <p:cNvSpPr>
            <a:spLocks noChangeShapeType="1"/>
          </p:cNvSpPr>
          <p:nvPr/>
        </p:nvSpPr>
        <p:spPr bwMode="auto">
          <a:xfrm>
            <a:off x="4999038" y="1300163"/>
            <a:ext cx="2801937" cy="1003300"/>
          </a:xfrm>
          <a:prstGeom prst="line">
            <a:avLst/>
          </a:prstGeom>
          <a:noFill/>
          <a:ln w="9525">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42388" name="Rectangle 20"/>
          <p:cNvSpPr>
            <a:spLocks noChangeArrowheads="1"/>
          </p:cNvSpPr>
          <p:nvPr/>
        </p:nvSpPr>
        <p:spPr bwMode="auto">
          <a:xfrm>
            <a:off x="192088" y="3816350"/>
            <a:ext cx="8461375" cy="2657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buFontTx/>
              <a:buChar char="•"/>
              <a:defRPr/>
            </a:pPr>
            <a:r>
              <a:rPr lang="en-US" dirty="0">
                <a:solidFill>
                  <a:schemeClr val="accent5"/>
                </a:solidFill>
              </a:rPr>
              <a:t>Real-time periodic task represented as (C, T, D)</a:t>
            </a:r>
          </a:p>
          <a:p>
            <a:pPr marL="742950" lvl="1" indent="-285750">
              <a:defRPr/>
            </a:pPr>
            <a:r>
              <a:rPr lang="en-US" sz="1800" dirty="0">
                <a:solidFill>
                  <a:schemeClr val="tx1"/>
                </a:solidFill>
              </a:rPr>
              <a:t>C = worst-case computation/execution time of process/task P</a:t>
            </a:r>
          </a:p>
          <a:p>
            <a:pPr marL="742950" lvl="1" indent="-285750">
              <a:defRPr/>
            </a:pPr>
            <a:r>
              <a:rPr lang="en-US" sz="1800" dirty="0">
                <a:solidFill>
                  <a:schemeClr val="tx1"/>
                </a:solidFill>
              </a:rPr>
              <a:t>T = period or cycle time (how often the process/task P is activated)</a:t>
            </a:r>
          </a:p>
          <a:p>
            <a:pPr marL="742950" lvl="1" indent="-285750">
              <a:defRPr/>
            </a:pPr>
            <a:r>
              <a:rPr lang="en-US" sz="1800" dirty="0">
                <a:solidFill>
                  <a:schemeClr val="tx1"/>
                </a:solidFill>
              </a:rPr>
              <a:t>D = deadline for completing execution of process/task P</a:t>
            </a:r>
          </a:p>
          <a:p>
            <a:pPr marL="742950" lvl="1" indent="-285750">
              <a:defRPr/>
            </a:pPr>
            <a:endParaRPr lang="en-US" sz="1800" dirty="0">
              <a:solidFill>
                <a:schemeClr val="tx1"/>
              </a:solidFill>
            </a:endParaRPr>
          </a:p>
          <a:p>
            <a:pPr marL="342900" indent="-342900">
              <a:buFontTx/>
              <a:buChar char="•"/>
              <a:defRPr/>
            </a:pPr>
            <a:r>
              <a:rPr lang="en-US" dirty="0">
                <a:solidFill>
                  <a:srgbClr val="000000"/>
                </a:solidFill>
              </a:rPr>
              <a:t>Constraints</a:t>
            </a:r>
          </a:p>
          <a:p>
            <a:pPr marL="742950" lvl="1" indent="-285750">
              <a:defRPr/>
            </a:pPr>
            <a:r>
              <a:rPr lang="en-US" sz="1800" i="1" dirty="0">
                <a:solidFill>
                  <a:schemeClr val="tx1"/>
                </a:solidFill>
              </a:rPr>
              <a:t>C  &lt;=  D  &lt;=  T</a:t>
            </a:r>
          </a:p>
          <a:p>
            <a:pPr marL="342900" indent="-342900">
              <a:defRPr/>
            </a:pPr>
            <a:endParaRPr lang="en-US" i="1" dirty="0">
              <a:solidFill>
                <a:schemeClr val="tx1"/>
              </a:solidFill>
            </a:endParaRPr>
          </a:p>
        </p:txBody>
      </p:sp>
    </p:spTree>
    <p:extLst>
      <p:ext uri="{BB962C8B-B14F-4D97-AF65-F5344CB8AC3E}">
        <p14:creationId xmlns:p14="http://schemas.microsoft.com/office/powerpoint/2010/main" val="3365655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4237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4237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42379"/>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42380"/>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42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7" grpId="0" autoUpdateAnimBg="0"/>
      <p:bldP spid="442378" grpId="0"/>
      <p:bldP spid="442379" grpId="0"/>
      <p:bldP spid="442380" grpId="0"/>
      <p:bldP spid="44238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dirty="0">
                <a:latin typeface="+mn-lt"/>
              </a:rPr>
              <a:t>Terminology</a:t>
            </a:r>
          </a:p>
        </p:txBody>
      </p:sp>
      <p:sp>
        <p:nvSpPr>
          <p:cNvPr id="64514" name="Rectangle 3"/>
          <p:cNvSpPr>
            <a:spLocks noGrp="1" noChangeArrowheads="1"/>
          </p:cNvSpPr>
          <p:nvPr>
            <p:ph idx="1"/>
          </p:nvPr>
        </p:nvSpPr>
        <p:spPr/>
        <p:txBody>
          <a:bodyPr/>
          <a:lstStyle/>
          <a:p>
            <a:r>
              <a:rPr lang="en-US" dirty="0">
                <a:latin typeface="+mn-lt"/>
              </a:rPr>
              <a:t>Deadline</a:t>
            </a:r>
          </a:p>
          <a:p>
            <a:pPr lvl="1"/>
            <a:r>
              <a:rPr lang="en-US" dirty="0">
                <a:latin typeface="+mn-lt"/>
                <a:cs typeface="Fira Sans Regular" charset="0"/>
              </a:rPr>
              <a:t>End of a time interval within which a real-time service is required to be delivered</a:t>
            </a:r>
          </a:p>
          <a:p>
            <a:pPr lvl="1"/>
            <a:endParaRPr lang="en-US" dirty="0">
              <a:latin typeface="+mn-lt"/>
              <a:cs typeface="Fira Sans Regular" charset="0"/>
            </a:endParaRPr>
          </a:p>
          <a:p>
            <a:r>
              <a:rPr lang="en-US" dirty="0" err="1">
                <a:latin typeface="+mn-lt"/>
              </a:rPr>
              <a:t>Liveline</a:t>
            </a:r>
            <a:endParaRPr lang="en-US" dirty="0">
              <a:latin typeface="+mn-lt"/>
            </a:endParaRPr>
          </a:p>
          <a:p>
            <a:pPr lvl="1"/>
            <a:r>
              <a:rPr lang="en-US" dirty="0">
                <a:latin typeface="+mn-lt"/>
                <a:cs typeface="Fira Sans Regular" charset="0"/>
              </a:rPr>
              <a:t>Start of a time interval within which a real-time service is required to be delivered</a:t>
            </a:r>
          </a:p>
          <a:p>
            <a:pPr lvl="1"/>
            <a:endParaRPr lang="en-US" dirty="0">
              <a:latin typeface="+mn-lt"/>
              <a:cs typeface="Fira Sans Regular" charset="0"/>
            </a:endParaRPr>
          </a:p>
          <a:p>
            <a:r>
              <a:rPr lang="en-US" dirty="0" err="1">
                <a:latin typeface="+mn-lt"/>
              </a:rPr>
              <a:t>Targetline</a:t>
            </a:r>
            <a:endParaRPr lang="en-US" dirty="0">
              <a:latin typeface="+mn-lt"/>
            </a:endParaRPr>
          </a:p>
          <a:p>
            <a:pPr lvl="1"/>
            <a:r>
              <a:rPr lang="en-US" dirty="0">
                <a:latin typeface="+mn-lt"/>
                <a:cs typeface="Fira Sans Regular" charset="0"/>
              </a:rPr>
              <a:t>Time at which the system designer aims to deliver the real-time service</a:t>
            </a:r>
          </a:p>
          <a:p>
            <a:pPr lvl="1"/>
            <a:endParaRPr lang="en-US" dirty="0">
              <a:latin typeface="+mn-lt"/>
              <a:cs typeface="Fira Sans Regular" charset="0"/>
            </a:endParaRPr>
          </a:p>
          <a:p>
            <a:r>
              <a:rPr lang="en-US" dirty="0">
                <a:latin typeface="+mn-lt"/>
              </a:rPr>
              <a:t>Priority</a:t>
            </a:r>
          </a:p>
          <a:p>
            <a:pPr lvl="1"/>
            <a:r>
              <a:rPr lang="en-US" dirty="0">
                <a:latin typeface="+mn-lt"/>
                <a:cs typeface="Fira Sans Regular" charset="0"/>
              </a:rPr>
              <a:t>Measure of the cost of missing the timing constraints, or deadlines</a:t>
            </a:r>
          </a:p>
          <a:p>
            <a:pPr lvl="1"/>
            <a:r>
              <a:rPr lang="en-US" dirty="0">
                <a:latin typeface="+mn-lt"/>
                <a:cs typeface="Fira Sans Regular" charset="0"/>
              </a:rPr>
              <a:t>Higher the cost of the task missing its deadline, the higher the task</a:t>
            </a:r>
            <a:r>
              <a:rPr lang="ja-JP" altLang="en-US" dirty="0">
                <a:latin typeface="+mn-lt"/>
                <a:cs typeface="Fira Sans Regular" charset="0"/>
              </a:rPr>
              <a:t>’</a:t>
            </a:r>
            <a:r>
              <a:rPr lang="en-US" altLang="ja-JP" dirty="0">
                <a:latin typeface="+mn-lt"/>
                <a:cs typeface="Fira Sans Regular" charset="0"/>
              </a:rPr>
              <a:t>s priority</a:t>
            </a:r>
            <a:endParaRPr lang="en-US" dirty="0">
              <a:latin typeface="+mn-lt"/>
              <a:cs typeface="Fira Sans Regular" charset="0"/>
            </a:endParaRPr>
          </a:p>
        </p:txBody>
      </p:sp>
    </p:spTree>
    <p:extLst>
      <p:ext uri="{BB962C8B-B14F-4D97-AF65-F5344CB8AC3E}">
        <p14:creationId xmlns:p14="http://schemas.microsoft.com/office/powerpoint/2010/main" val="334477730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US" dirty="0">
                <a:latin typeface="+mn-lt"/>
              </a:rPr>
              <a:t>Hard Real-Time Systems</a:t>
            </a:r>
          </a:p>
        </p:txBody>
      </p:sp>
      <p:sp>
        <p:nvSpPr>
          <p:cNvPr id="66562" name="Rectangle 3"/>
          <p:cNvSpPr>
            <a:spLocks noGrp="1" noChangeArrowheads="1"/>
          </p:cNvSpPr>
          <p:nvPr>
            <p:ph idx="1"/>
          </p:nvPr>
        </p:nvSpPr>
        <p:spPr/>
        <p:txBody>
          <a:bodyPr/>
          <a:lstStyle/>
          <a:p>
            <a:r>
              <a:rPr lang="en-US" dirty="0">
                <a:solidFill>
                  <a:srgbClr val="0000FF"/>
                </a:solidFill>
                <a:latin typeface="+mn-lt"/>
              </a:rPr>
              <a:t>Hard real-time systems</a:t>
            </a:r>
          </a:p>
          <a:p>
            <a:pPr lvl="1"/>
            <a:r>
              <a:rPr lang="en-US" dirty="0">
                <a:latin typeface="+mn-lt"/>
                <a:cs typeface="Fira Sans Regular" charset="0"/>
              </a:rPr>
              <a:t>Must meet timing constraints without exception</a:t>
            </a:r>
          </a:p>
          <a:p>
            <a:pPr lvl="1"/>
            <a:r>
              <a:rPr lang="en-US" dirty="0">
                <a:latin typeface="+mn-lt"/>
                <a:cs typeface="Fira Sans Regular" charset="0"/>
              </a:rPr>
              <a:t>Has zero/negative utility if delivered outside a certain time interval</a:t>
            </a:r>
          </a:p>
          <a:p>
            <a:pPr lvl="1"/>
            <a:r>
              <a:rPr lang="en-US" dirty="0">
                <a:latin typeface="+mn-lt"/>
                <a:cs typeface="Fira Sans Regular" charset="0"/>
              </a:rPr>
              <a:t>If a timing constraint is violated, system fails, often with catastrophic consequences</a:t>
            </a:r>
          </a:p>
          <a:p>
            <a:pPr lvl="1"/>
            <a:r>
              <a:rPr lang="en-US" dirty="0">
                <a:latin typeface="+mn-lt"/>
                <a:cs typeface="Fira Sans Regular" charset="0"/>
              </a:rPr>
              <a:t>Example: automobile braking system</a:t>
            </a:r>
          </a:p>
          <a:p>
            <a:endParaRPr lang="en-US" dirty="0">
              <a:latin typeface="+mn-lt"/>
            </a:endParaRPr>
          </a:p>
        </p:txBody>
      </p:sp>
      <p:grpSp>
        <p:nvGrpSpPr>
          <p:cNvPr id="66563" name="Group 4"/>
          <p:cNvGrpSpPr>
            <a:grpSpLocks/>
          </p:cNvGrpSpPr>
          <p:nvPr/>
        </p:nvGrpSpPr>
        <p:grpSpPr bwMode="auto">
          <a:xfrm>
            <a:off x="475447" y="3157485"/>
            <a:ext cx="7880350" cy="3267075"/>
            <a:chOff x="174" y="2138"/>
            <a:chExt cx="4964" cy="2058"/>
          </a:xfrm>
        </p:grpSpPr>
        <p:sp>
          <p:nvSpPr>
            <p:cNvPr id="344069" name="Line 5"/>
            <p:cNvSpPr>
              <a:spLocks noChangeShapeType="1"/>
            </p:cNvSpPr>
            <p:nvPr/>
          </p:nvSpPr>
          <p:spPr bwMode="auto">
            <a:xfrm>
              <a:off x="722" y="2149"/>
              <a:ext cx="0" cy="1947"/>
            </a:xfrm>
            <a:prstGeom prst="line">
              <a:avLst/>
            </a:prstGeom>
            <a:noFill/>
            <a:ln w="9525">
              <a:solidFill>
                <a:schemeClr val="bg2"/>
              </a:solidFill>
              <a:prstDash val="sysDot"/>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4070" name="Line 6"/>
            <p:cNvSpPr>
              <a:spLocks noChangeShapeType="1"/>
            </p:cNvSpPr>
            <p:nvPr/>
          </p:nvSpPr>
          <p:spPr bwMode="auto">
            <a:xfrm>
              <a:off x="722" y="2898"/>
              <a:ext cx="4416" cy="0"/>
            </a:xfrm>
            <a:prstGeom prst="line">
              <a:avLst/>
            </a:prstGeom>
            <a:noFill/>
            <a:ln w="9525">
              <a:solidFill>
                <a:schemeClr val="bg2"/>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grpSp>
          <p:nvGrpSpPr>
            <p:cNvPr id="66566" name="Group 7"/>
            <p:cNvGrpSpPr>
              <a:grpSpLocks/>
            </p:cNvGrpSpPr>
            <p:nvPr/>
          </p:nvGrpSpPr>
          <p:grpSpPr bwMode="auto">
            <a:xfrm>
              <a:off x="722" y="2532"/>
              <a:ext cx="4119" cy="1211"/>
              <a:chOff x="722" y="2532"/>
              <a:chExt cx="4119" cy="1211"/>
            </a:xfrm>
          </p:grpSpPr>
          <p:sp>
            <p:nvSpPr>
              <p:cNvPr id="344072" name="Line 8"/>
              <p:cNvSpPr>
                <a:spLocks noChangeShapeType="1"/>
              </p:cNvSpPr>
              <p:nvPr/>
            </p:nvSpPr>
            <p:spPr bwMode="auto">
              <a:xfrm>
                <a:off x="722" y="3730"/>
                <a:ext cx="768" cy="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4073" name="Line 9"/>
              <p:cNvSpPr>
                <a:spLocks noChangeShapeType="1"/>
              </p:cNvSpPr>
              <p:nvPr/>
            </p:nvSpPr>
            <p:spPr bwMode="auto">
              <a:xfrm flipV="1">
                <a:off x="1495" y="2564"/>
                <a:ext cx="9" cy="1179"/>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4074" name="Line 10"/>
              <p:cNvSpPr>
                <a:spLocks noChangeShapeType="1"/>
              </p:cNvSpPr>
              <p:nvPr/>
            </p:nvSpPr>
            <p:spPr bwMode="auto">
              <a:xfrm>
                <a:off x="1495" y="2547"/>
                <a:ext cx="768" cy="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4075" name="Line 11"/>
              <p:cNvSpPr>
                <a:spLocks noChangeShapeType="1"/>
              </p:cNvSpPr>
              <p:nvPr/>
            </p:nvSpPr>
            <p:spPr bwMode="auto">
              <a:xfrm flipV="1">
                <a:off x="2249" y="2532"/>
                <a:ext cx="9" cy="1179"/>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4076" name="Line 12"/>
              <p:cNvSpPr>
                <a:spLocks noChangeShapeType="1"/>
              </p:cNvSpPr>
              <p:nvPr/>
            </p:nvSpPr>
            <p:spPr bwMode="auto">
              <a:xfrm flipV="1">
                <a:off x="2254" y="3689"/>
                <a:ext cx="2587" cy="9"/>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grpSp>
        <p:sp>
          <p:nvSpPr>
            <p:cNvPr id="344077" name="Line 13"/>
            <p:cNvSpPr>
              <a:spLocks noChangeShapeType="1"/>
            </p:cNvSpPr>
            <p:nvPr/>
          </p:nvSpPr>
          <p:spPr bwMode="auto">
            <a:xfrm>
              <a:off x="1499" y="2157"/>
              <a:ext cx="0" cy="2039"/>
            </a:xfrm>
            <a:prstGeom prst="line">
              <a:avLst/>
            </a:prstGeom>
            <a:noFill/>
            <a:ln w="9525">
              <a:solidFill>
                <a:schemeClr val="folHlink"/>
              </a:solidFill>
              <a:prstDash val="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4078" name="Line 14"/>
            <p:cNvSpPr>
              <a:spLocks noChangeShapeType="1"/>
            </p:cNvSpPr>
            <p:nvPr/>
          </p:nvSpPr>
          <p:spPr bwMode="auto">
            <a:xfrm>
              <a:off x="2262" y="2143"/>
              <a:ext cx="0" cy="2039"/>
            </a:xfrm>
            <a:prstGeom prst="line">
              <a:avLst/>
            </a:prstGeom>
            <a:noFill/>
            <a:ln w="9525">
              <a:solidFill>
                <a:schemeClr val="folHlink"/>
              </a:solidFill>
              <a:prstDash val="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4079" name="Line 15"/>
            <p:cNvSpPr>
              <a:spLocks noChangeShapeType="1"/>
            </p:cNvSpPr>
            <p:nvPr/>
          </p:nvSpPr>
          <p:spPr bwMode="auto">
            <a:xfrm>
              <a:off x="2020" y="2138"/>
              <a:ext cx="0" cy="2039"/>
            </a:xfrm>
            <a:prstGeom prst="line">
              <a:avLst/>
            </a:prstGeom>
            <a:noFill/>
            <a:ln w="9525">
              <a:solidFill>
                <a:schemeClr val="folHlink"/>
              </a:solidFill>
              <a:prstDash val="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4080" name="Text Box 16"/>
            <p:cNvSpPr txBox="1">
              <a:spLocks noChangeArrowheads="1"/>
            </p:cNvSpPr>
            <p:nvPr/>
          </p:nvSpPr>
          <p:spPr bwMode="auto">
            <a:xfrm>
              <a:off x="2295" y="2238"/>
              <a:ext cx="52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FF"/>
                  </a:solidFill>
                </a:rPr>
                <a:t>Deadline</a:t>
              </a:r>
              <a:endParaRPr lang="en-US">
                <a:solidFill>
                  <a:srgbClr val="0000FF"/>
                </a:solidFill>
              </a:endParaRPr>
            </a:p>
          </p:txBody>
        </p:sp>
        <p:sp>
          <p:nvSpPr>
            <p:cNvPr id="344081" name="Text Box 17"/>
            <p:cNvSpPr txBox="1">
              <a:spLocks noChangeArrowheads="1"/>
            </p:cNvSpPr>
            <p:nvPr/>
          </p:nvSpPr>
          <p:spPr bwMode="auto">
            <a:xfrm>
              <a:off x="1294" y="2243"/>
              <a:ext cx="489"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FF"/>
                  </a:solidFill>
                </a:rPr>
                <a:t>Liveline</a:t>
              </a:r>
              <a:endParaRPr lang="en-US">
                <a:solidFill>
                  <a:srgbClr val="0000FF"/>
                </a:solidFill>
              </a:endParaRPr>
            </a:p>
          </p:txBody>
        </p:sp>
        <p:sp>
          <p:nvSpPr>
            <p:cNvPr id="344082" name="Text Box 18"/>
            <p:cNvSpPr txBox="1">
              <a:spLocks noChangeArrowheads="1"/>
            </p:cNvSpPr>
            <p:nvPr/>
          </p:nvSpPr>
          <p:spPr bwMode="auto">
            <a:xfrm>
              <a:off x="1664" y="3811"/>
              <a:ext cx="57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FF"/>
                  </a:solidFill>
                </a:rPr>
                <a:t>Targetline</a:t>
              </a:r>
              <a:endParaRPr lang="en-US">
                <a:solidFill>
                  <a:srgbClr val="0000FF"/>
                </a:solidFill>
              </a:endParaRPr>
            </a:p>
          </p:txBody>
        </p:sp>
        <p:sp>
          <p:nvSpPr>
            <p:cNvPr id="344083" name="Text Box 19"/>
            <p:cNvSpPr txBox="1">
              <a:spLocks noChangeArrowheads="1"/>
            </p:cNvSpPr>
            <p:nvPr/>
          </p:nvSpPr>
          <p:spPr bwMode="auto">
            <a:xfrm>
              <a:off x="174" y="2147"/>
              <a:ext cx="583"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Increasing</a:t>
              </a:r>
            </a:p>
            <a:p>
              <a:pPr>
                <a:defRPr/>
              </a:pPr>
              <a:r>
                <a:rPr lang="en-US" sz="1400">
                  <a:solidFill>
                    <a:srgbClr val="000000"/>
                  </a:solidFill>
                </a:rPr>
                <a:t>Benefit</a:t>
              </a:r>
              <a:endParaRPr lang="en-US">
                <a:solidFill>
                  <a:srgbClr val="000000"/>
                </a:solidFill>
              </a:endParaRPr>
            </a:p>
          </p:txBody>
        </p:sp>
        <p:sp>
          <p:nvSpPr>
            <p:cNvPr id="344084" name="Text Box 20"/>
            <p:cNvSpPr txBox="1">
              <a:spLocks noChangeArrowheads="1"/>
            </p:cNvSpPr>
            <p:nvPr/>
          </p:nvSpPr>
          <p:spPr bwMode="auto">
            <a:xfrm>
              <a:off x="187" y="3724"/>
              <a:ext cx="583"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Increasing</a:t>
              </a:r>
            </a:p>
            <a:p>
              <a:pPr>
                <a:defRPr/>
              </a:pPr>
              <a:r>
                <a:rPr lang="en-US" sz="1400">
                  <a:solidFill>
                    <a:srgbClr val="000000"/>
                  </a:solidFill>
                </a:rPr>
                <a:t>Cost</a:t>
              </a:r>
              <a:endParaRPr lang="en-US">
                <a:solidFill>
                  <a:srgbClr val="000000"/>
                </a:solidFill>
              </a:endParaRPr>
            </a:p>
          </p:txBody>
        </p:sp>
        <p:sp>
          <p:nvSpPr>
            <p:cNvPr id="344085" name="Text Box 21"/>
            <p:cNvSpPr txBox="1">
              <a:spLocks noChangeArrowheads="1"/>
            </p:cNvSpPr>
            <p:nvPr/>
          </p:nvSpPr>
          <p:spPr bwMode="auto">
            <a:xfrm>
              <a:off x="4243" y="2640"/>
              <a:ext cx="84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Increasing Time</a:t>
              </a:r>
              <a:endParaRPr lang="en-US">
                <a:solidFill>
                  <a:srgbClr val="000000"/>
                </a:solidFill>
              </a:endParaRPr>
            </a:p>
          </p:txBody>
        </p:sp>
        <p:sp>
          <p:nvSpPr>
            <p:cNvPr id="344086" name="Text Box 22"/>
            <p:cNvSpPr txBox="1">
              <a:spLocks noChangeArrowheads="1"/>
            </p:cNvSpPr>
            <p:nvPr/>
          </p:nvSpPr>
          <p:spPr bwMode="auto">
            <a:xfrm>
              <a:off x="269" y="2700"/>
              <a:ext cx="446"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Zero</a:t>
              </a:r>
            </a:p>
            <a:p>
              <a:pPr>
                <a:defRPr/>
              </a:pPr>
              <a:r>
                <a:rPr lang="en-US" sz="1400">
                  <a:solidFill>
                    <a:srgbClr val="000000"/>
                  </a:solidFill>
                </a:rPr>
                <a:t>Benefit</a:t>
              </a:r>
              <a:endParaRPr lang="en-US">
                <a:solidFill>
                  <a:srgbClr val="000000"/>
                </a:solidFill>
              </a:endParaRPr>
            </a:p>
          </p:txBody>
        </p:sp>
      </p:grpSp>
    </p:spTree>
    <p:extLst>
      <p:ext uri="{BB962C8B-B14F-4D97-AF65-F5344CB8AC3E}">
        <p14:creationId xmlns:p14="http://schemas.microsoft.com/office/powerpoint/2010/main" val="402467731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dirty="0">
                <a:latin typeface="+mn-lt"/>
              </a:rPr>
              <a:t>Soft Real-Time Systems</a:t>
            </a:r>
          </a:p>
        </p:txBody>
      </p:sp>
      <p:sp>
        <p:nvSpPr>
          <p:cNvPr id="68610" name="Rectangle 3"/>
          <p:cNvSpPr>
            <a:spLocks noGrp="1" noChangeArrowheads="1"/>
          </p:cNvSpPr>
          <p:nvPr>
            <p:ph idx="1"/>
          </p:nvPr>
        </p:nvSpPr>
        <p:spPr/>
        <p:txBody>
          <a:bodyPr/>
          <a:lstStyle/>
          <a:p>
            <a:r>
              <a:rPr lang="en-US" dirty="0">
                <a:solidFill>
                  <a:srgbClr val="0000FF"/>
                </a:solidFill>
                <a:latin typeface="+mn-lt"/>
              </a:rPr>
              <a:t>Soft real-time systems</a:t>
            </a:r>
          </a:p>
          <a:p>
            <a:pPr lvl="1"/>
            <a:r>
              <a:rPr lang="en-US" dirty="0">
                <a:latin typeface="+mn-lt"/>
                <a:cs typeface="Fira Sans Regular" charset="0"/>
              </a:rPr>
              <a:t>Can be considered successful despite missing some timing constraints</a:t>
            </a:r>
          </a:p>
          <a:p>
            <a:pPr lvl="1"/>
            <a:r>
              <a:rPr lang="en-US" dirty="0">
                <a:latin typeface="+mn-lt"/>
                <a:cs typeface="Fira Sans Regular" charset="0"/>
              </a:rPr>
              <a:t>Has positive, but sub-optimal, utility if delivered outside a certain time interval</a:t>
            </a:r>
          </a:p>
          <a:p>
            <a:pPr lvl="1"/>
            <a:r>
              <a:rPr lang="en-US" dirty="0">
                <a:latin typeface="+mn-lt"/>
                <a:cs typeface="Fira Sans Regular" charset="0"/>
              </a:rPr>
              <a:t>Might have zero/negative utility if delivered outside a wider time interval</a:t>
            </a:r>
          </a:p>
          <a:p>
            <a:pPr lvl="1"/>
            <a:r>
              <a:rPr lang="en-US" dirty="0">
                <a:latin typeface="+mn-lt"/>
                <a:cs typeface="Fira Sans Regular" charset="0"/>
              </a:rPr>
              <a:t>Example: telephone system that occasionally fails to make a connection</a:t>
            </a:r>
          </a:p>
          <a:p>
            <a:endParaRPr lang="en-US" dirty="0">
              <a:latin typeface="+mn-lt"/>
            </a:endParaRPr>
          </a:p>
        </p:txBody>
      </p:sp>
      <p:sp>
        <p:nvSpPr>
          <p:cNvPr id="345092" name="Line 4"/>
          <p:cNvSpPr>
            <a:spLocks noChangeShapeType="1"/>
          </p:cNvSpPr>
          <p:nvPr/>
        </p:nvSpPr>
        <p:spPr bwMode="auto">
          <a:xfrm>
            <a:off x="2379663" y="3395663"/>
            <a:ext cx="0" cy="3236912"/>
          </a:xfrm>
          <a:prstGeom prst="line">
            <a:avLst/>
          </a:prstGeom>
          <a:noFill/>
          <a:ln w="9525">
            <a:solidFill>
              <a:schemeClr val="folHlink"/>
            </a:solidFill>
            <a:prstDash val="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5093" name="Line 5"/>
          <p:cNvSpPr>
            <a:spLocks noChangeShapeType="1"/>
          </p:cNvSpPr>
          <p:nvPr/>
        </p:nvSpPr>
        <p:spPr bwMode="auto">
          <a:xfrm>
            <a:off x="4090988" y="3373438"/>
            <a:ext cx="0" cy="3236912"/>
          </a:xfrm>
          <a:prstGeom prst="line">
            <a:avLst/>
          </a:prstGeom>
          <a:noFill/>
          <a:ln w="9525">
            <a:solidFill>
              <a:schemeClr val="folHlink"/>
            </a:solidFill>
            <a:prstDash val="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5094" name="Line 6"/>
          <p:cNvSpPr>
            <a:spLocks noChangeShapeType="1"/>
          </p:cNvSpPr>
          <p:nvPr/>
        </p:nvSpPr>
        <p:spPr bwMode="auto">
          <a:xfrm>
            <a:off x="3392488" y="3365500"/>
            <a:ext cx="0" cy="3236913"/>
          </a:xfrm>
          <a:prstGeom prst="line">
            <a:avLst/>
          </a:prstGeom>
          <a:noFill/>
          <a:ln w="9525">
            <a:solidFill>
              <a:schemeClr val="folHlink"/>
            </a:solidFill>
            <a:prstDash val="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grpSp>
        <p:nvGrpSpPr>
          <p:cNvPr id="68614" name="Group 7"/>
          <p:cNvGrpSpPr>
            <a:grpSpLocks/>
          </p:cNvGrpSpPr>
          <p:nvPr/>
        </p:nvGrpSpPr>
        <p:grpSpPr bwMode="auto">
          <a:xfrm>
            <a:off x="450544" y="3056033"/>
            <a:ext cx="7880350" cy="3094037"/>
            <a:chOff x="174" y="2129"/>
            <a:chExt cx="4964" cy="1949"/>
          </a:xfrm>
        </p:grpSpPr>
        <p:sp>
          <p:nvSpPr>
            <p:cNvPr id="345096" name="Line 8"/>
            <p:cNvSpPr>
              <a:spLocks noChangeShapeType="1"/>
            </p:cNvSpPr>
            <p:nvPr/>
          </p:nvSpPr>
          <p:spPr bwMode="auto">
            <a:xfrm>
              <a:off x="722" y="2131"/>
              <a:ext cx="0" cy="1947"/>
            </a:xfrm>
            <a:prstGeom prst="line">
              <a:avLst/>
            </a:prstGeom>
            <a:noFill/>
            <a:ln w="9525">
              <a:solidFill>
                <a:schemeClr val="bg2"/>
              </a:solidFill>
              <a:prstDash val="sysDot"/>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5097" name="Line 9"/>
            <p:cNvSpPr>
              <a:spLocks noChangeShapeType="1"/>
            </p:cNvSpPr>
            <p:nvPr/>
          </p:nvSpPr>
          <p:spPr bwMode="auto">
            <a:xfrm>
              <a:off x="722" y="3123"/>
              <a:ext cx="4416" cy="0"/>
            </a:xfrm>
            <a:prstGeom prst="line">
              <a:avLst/>
            </a:prstGeom>
            <a:noFill/>
            <a:ln w="9525">
              <a:solidFill>
                <a:schemeClr val="bg2"/>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5098" name="Line 10"/>
            <p:cNvSpPr>
              <a:spLocks noChangeShapeType="1"/>
            </p:cNvSpPr>
            <p:nvPr/>
          </p:nvSpPr>
          <p:spPr bwMode="auto">
            <a:xfrm flipV="1">
              <a:off x="1006" y="2569"/>
              <a:ext cx="1133" cy="1042"/>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5099" name="Line 11"/>
            <p:cNvSpPr>
              <a:spLocks noChangeShapeType="1"/>
            </p:cNvSpPr>
            <p:nvPr/>
          </p:nvSpPr>
          <p:spPr bwMode="auto">
            <a:xfrm flipH="1" flipV="1">
              <a:off x="2131" y="2569"/>
              <a:ext cx="1079" cy="1361"/>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5100" name="Text Box 12"/>
            <p:cNvSpPr txBox="1">
              <a:spLocks noChangeArrowheads="1"/>
            </p:cNvSpPr>
            <p:nvPr/>
          </p:nvSpPr>
          <p:spPr bwMode="auto">
            <a:xfrm>
              <a:off x="2610" y="2220"/>
              <a:ext cx="52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FF"/>
                  </a:solidFill>
                </a:rPr>
                <a:t>Deadline</a:t>
              </a:r>
              <a:endParaRPr lang="en-US">
                <a:solidFill>
                  <a:srgbClr val="0000FF"/>
                </a:solidFill>
              </a:endParaRPr>
            </a:p>
          </p:txBody>
        </p:sp>
        <p:sp>
          <p:nvSpPr>
            <p:cNvPr id="345101" name="Text Box 13"/>
            <p:cNvSpPr txBox="1">
              <a:spLocks noChangeArrowheads="1"/>
            </p:cNvSpPr>
            <p:nvPr/>
          </p:nvSpPr>
          <p:spPr bwMode="auto">
            <a:xfrm>
              <a:off x="1083" y="2308"/>
              <a:ext cx="489"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FF"/>
                  </a:solidFill>
                </a:rPr>
                <a:t>Liveline</a:t>
              </a:r>
              <a:endParaRPr lang="en-US">
                <a:solidFill>
                  <a:srgbClr val="0000FF"/>
                </a:solidFill>
              </a:endParaRPr>
            </a:p>
          </p:txBody>
        </p:sp>
        <p:sp>
          <p:nvSpPr>
            <p:cNvPr id="345102" name="Text Box 14"/>
            <p:cNvSpPr txBox="1">
              <a:spLocks noChangeArrowheads="1"/>
            </p:cNvSpPr>
            <p:nvPr/>
          </p:nvSpPr>
          <p:spPr bwMode="auto">
            <a:xfrm>
              <a:off x="1781" y="3793"/>
              <a:ext cx="57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FF"/>
                  </a:solidFill>
                </a:rPr>
                <a:t>Targetline</a:t>
              </a:r>
              <a:endParaRPr lang="en-US">
                <a:solidFill>
                  <a:srgbClr val="0000FF"/>
                </a:solidFill>
              </a:endParaRPr>
            </a:p>
          </p:txBody>
        </p:sp>
        <p:sp>
          <p:nvSpPr>
            <p:cNvPr id="345103" name="Text Box 15"/>
            <p:cNvSpPr txBox="1">
              <a:spLocks noChangeArrowheads="1"/>
            </p:cNvSpPr>
            <p:nvPr/>
          </p:nvSpPr>
          <p:spPr bwMode="auto">
            <a:xfrm>
              <a:off x="174" y="2129"/>
              <a:ext cx="583"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Increasing</a:t>
              </a:r>
            </a:p>
            <a:p>
              <a:pPr>
                <a:defRPr/>
              </a:pPr>
              <a:r>
                <a:rPr lang="en-US" sz="1400">
                  <a:solidFill>
                    <a:srgbClr val="000000"/>
                  </a:solidFill>
                </a:rPr>
                <a:t>Benefit</a:t>
              </a:r>
              <a:endParaRPr lang="en-US">
                <a:solidFill>
                  <a:srgbClr val="000000"/>
                </a:solidFill>
              </a:endParaRPr>
            </a:p>
          </p:txBody>
        </p:sp>
        <p:sp>
          <p:nvSpPr>
            <p:cNvPr id="345104" name="Text Box 16"/>
            <p:cNvSpPr txBox="1">
              <a:spLocks noChangeArrowheads="1"/>
            </p:cNvSpPr>
            <p:nvPr/>
          </p:nvSpPr>
          <p:spPr bwMode="auto">
            <a:xfrm>
              <a:off x="187" y="3706"/>
              <a:ext cx="583"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Increasing</a:t>
              </a:r>
            </a:p>
            <a:p>
              <a:pPr>
                <a:defRPr/>
              </a:pPr>
              <a:r>
                <a:rPr lang="en-US" sz="1400">
                  <a:solidFill>
                    <a:srgbClr val="000000"/>
                  </a:solidFill>
                </a:rPr>
                <a:t>Cost</a:t>
              </a:r>
              <a:endParaRPr lang="en-US">
                <a:solidFill>
                  <a:srgbClr val="000000"/>
                </a:solidFill>
              </a:endParaRPr>
            </a:p>
          </p:txBody>
        </p:sp>
        <p:sp>
          <p:nvSpPr>
            <p:cNvPr id="345105" name="Text Box 17"/>
            <p:cNvSpPr txBox="1">
              <a:spLocks noChangeArrowheads="1"/>
            </p:cNvSpPr>
            <p:nvPr/>
          </p:nvSpPr>
          <p:spPr bwMode="auto">
            <a:xfrm>
              <a:off x="4243" y="2865"/>
              <a:ext cx="84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Increasing Time</a:t>
              </a:r>
              <a:endParaRPr lang="en-US">
                <a:solidFill>
                  <a:srgbClr val="000000"/>
                </a:solidFill>
              </a:endParaRPr>
            </a:p>
          </p:txBody>
        </p:sp>
        <p:sp>
          <p:nvSpPr>
            <p:cNvPr id="345106" name="Text Box 18"/>
            <p:cNvSpPr txBox="1">
              <a:spLocks noChangeArrowheads="1"/>
            </p:cNvSpPr>
            <p:nvPr/>
          </p:nvSpPr>
          <p:spPr bwMode="auto">
            <a:xfrm>
              <a:off x="269" y="2943"/>
              <a:ext cx="446"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Zero</a:t>
              </a:r>
            </a:p>
            <a:p>
              <a:pPr>
                <a:defRPr/>
              </a:pPr>
              <a:r>
                <a:rPr lang="en-US" sz="1400">
                  <a:solidFill>
                    <a:srgbClr val="000000"/>
                  </a:solidFill>
                </a:rPr>
                <a:t>Benefit</a:t>
              </a:r>
              <a:endParaRPr lang="en-US">
                <a:solidFill>
                  <a:srgbClr val="000000"/>
                </a:solidFill>
              </a:endParaRPr>
            </a:p>
          </p:txBody>
        </p:sp>
      </p:grpSp>
    </p:spTree>
    <p:extLst>
      <p:ext uri="{BB962C8B-B14F-4D97-AF65-F5344CB8AC3E}">
        <p14:creationId xmlns:p14="http://schemas.microsoft.com/office/powerpoint/2010/main" val="181962956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en-US" dirty="0">
                <a:latin typeface="+mn-lt"/>
              </a:rPr>
              <a:t>Non Real-Time Systems</a:t>
            </a:r>
          </a:p>
        </p:txBody>
      </p:sp>
      <p:sp>
        <p:nvSpPr>
          <p:cNvPr id="346115" name="Line 3"/>
          <p:cNvSpPr>
            <a:spLocks noChangeShapeType="1"/>
          </p:cNvSpPr>
          <p:nvPr/>
        </p:nvSpPr>
        <p:spPr bwMode="auto">
          <a:xfrm>
            <a:off x="2554288" y="2032000"/>
            <a:ext cx="0" cy="3236913"/>
          </a:xfrm>
          <a:prstGeom prst="line">
            <a:avLst/>
          </a:prstGeom>
          <a:noFill/>
          <a:ln w="9525">
            <a:solidFill>
              <a:schemeClr val="folHlink"/>
            </a:solidFill>
            <a:prstDash val="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6116" name="Line 4"/>
          <p:cNvSpPr>
            <a:spLocks noChangeShapeType="1"/>
          </p:cNvSpPr>
          <p:nvPr/>
        </p:nvSpPr>
        <p:spPr bwMode="auto">
          <a:xfrm>
            <a:off x="3567113" y="2001838"/>
            <a:ext cx="0" cy="3236912"/>
          </a:xfrm>
          <a:prstGeom prst="line">
            <a:avLst/>
          </a:prstGeom>
          <a:noFill/>
          <a:ln w="9525">
            <a:solidFill>
              <a:schemeClr val="folHlink"/>
            </a:solidFill>
            <a:prstDash val="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6117" name="Line 5"/>
          <p:cNvSpPr>
            <a:spLocks noChangeShapeType="1"/>
          </p:cNvSpPr>
          <p:nvPr/>
        </p:nvSpPr>
        <p:spPr bwMode="auto">
          <a:xfrm>
            <a:off x="1320800" y="2019300"/>
            <a:ext cx="0" cy="3090863"/>
          </a:xfrm>
          <a:prstGeom prst="line">
            <a:avLst/>
          </a:prstGeom>
          <a:noFill/>
          <a:ln w="9525">
            <a:solidFill>
              <a:schemeClr val="bg2"/>
            </a:solidFill>
            <a:prstDash val="sysDot"/>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6118" name="Line 6"/>
          <p:cNvSpPr>
            <a:spLocks noChangeShapeType="1"/>
          </p:cNvSpPr>
          <p:nvPr/>
        </p:nvSpPr>
        <p:spPr bwMode="auto">
          <a:xfrm>
            <a:off x="1320800" y="3594100"/>
            <a:ext cx="7010400" cy="0"/>
          </a:xfrm>
          <a:prstGeom prst="line">
            <a:avLst/>
          </a:prstGeom>
          <a:noFill/>
          <a:ln w="9525">
            <a:solidFill>
              <a:schemeClr val="bg2"/>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6119" name="Line 7"/>
          <p:cNvSpPr>
            <a:spLocks noChangeShapeType="1"/>
          </p:cNvSpPr>
          <p:nvPr/>
        </p:nvSpPr>
        <p:spPr bwMode="auto">
          <a:xfrm flipV="1">
            <a:off x="2527300" y="2700338"/>
            <a:ext cx="1057275" cy="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6120" name="Line 8"/>
          <p:cNvSpPr>
            <a:spLocks noChangeShapeType="1"/>
          </p:cNvSpPr>
          <p:nvPr/>
        </p:nvSpPr>
        <p:spPr bwMode="auto">
          <a:xfrm flipH="1" flipV="1">
            <a:off x="3557588" y="2714625"/>
            <a:ext cx="2582862" cy="360363"/>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346121" name="Text Box 9"/>
          <p:cNvSpPr txBox="1">
            <a:spLocks noChangeArrowheads="1"/>
          </p:cNvSpPr>
          <p:nvPr/>
        </p:nvSpPr>
        <p:spPr bwMode="auto">
          <a:xfrm>
            <a:off x="1893888" y="2300288"/>
            <a:ext cx="77628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FF"/>
                </a:solidFill>
              </a:rPr>
              <a:t>Liveline</a:t>
            </a:r>
            <a:endParaRPr lang="en-US">
              <a:solidFill>
                <a:srgbClr val="0000FF"/>
              </a:solidFill>
            </a:endParaRPr>
          </a:p>
        </p:txBody>
      </p:sp>
      <p:sp>
        <p:nvSpPr>
          <p:cNvPr id="346122" name="Text Box 10"/>
          <p:cNvSpPr txBox="1">
            <a:spLocks noChangeArrowheads="1"/>
          </p:cNvSpPr>
          <p:nvPr/>
        </p:nvSpPr>
        <p:spPr bwMode="auto">
          <a:xfrm>
            <a:off x="3684588" y="4570413"/>
            <a:ext cx="9144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FF"/>
                </a:solidFill>
              </a:rPr>
              <a:t>Targetline</a:t>
            </a:r>
            <a:endParaRPr lang="en-US">
              <a:solidFill>
                <a:srgbClr val="0000FF"/>
              </a:solidFill>
            </a:endParaRPr>
          </a:p>
        </p:txBody>
      </p:sp>
      <p:sp>
        <p:nvSpPr>
          <p:cNvPr id="346123" name="Text Box 11"/>
          <p:cNvSpPr txBox="1">
            <a:spLocks noChangeArrowheads="1"/>
          </p:cNvSpPr>
          <p:nvPr/>
        </p:nvSpPr>
        <p:spPr bwMode="auto">
          <a:xfrm>
            <a:off x="450850" y="2016125"/>
            <a:ext cx="925513"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Increasing</a:t>
            </a:r>
          </a:p>
          <a:p>
            <a:pPr>
              <a:defRPr/>
            </a:pPr>
            <a:r>
              <a:rPr lang="en-US" sz="1400">
                <a:solidFill>
                  <a:srgbClr val="000000"/>
                </a:solidFill>
              </a:rPr>
              <a:t>Benefit</a:t>
            </a:r>
            <a:endParaRPr lang="en-US">
              <a:solidFill>
                <a:srgbClr val="000000"/>
              </a:solidFill>
            </a:endParaRPr>
          </a:p>
        </p:txBody>
      </p:sp>
      <p:sp>
        <p:nvSpPr>
          <p:cNvPr id="346124" name="Text Box 12"/>
          <p:cNvSpPr txBox="1">
            <a:spLocks noChangeArrowheads="1"/>
          </p:cNvSpPr>
          <p:nvPr/>
        </p:nvSpPr>
        <p:spPr bwMode="auto">
          <a:xfrm>
            <a:off x="471488" y="4519613"/>
            <a:ext cx="92551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Increasing</a:t>
            </a:r>
          </a:p>
          <a:p>
            <a:pPr>
              <a:defRPr/>
            </a:pPr>
            <a:r>
              <a:rPr lang="en-US" sz="1400">
                <a:solidFill>
                  <a:srgbClr val="000000"/>
                </a:solidFill>
              </a:rPr>
              <a:t>Cost</a:t>
            </a:r>
            <a:endParaRPr lang="en-US">
              <a:solidFill>
                <a:srgbClr val="000000"/>
              </a:solidFill>
            </a:endParaRPr>
          </a:p>
        </p:txBody>
      </p:sp>
      <p:sp>
        <p:nvSpPr>
          <p:cNvPr id="346125" name="Text Box 13"/>
          <p:cNvSpPr txBox="1">
            <a:spLocks noChangeArrowheads="1"/>
          </p:cNvSpPr>
          <p:nvPr/>
        </p:nvSpPr>
        <p:spPr bwMode="auto">
          <a:xfrm>
            <a:off x="6910388" y="3184525"/>
            <a:ext cx="134461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Increasing Time</a:t>
            </a:r>
            <a:endParaRPr lang="en-US">
              <a:solidFill>
                <a:srgbClr val="000000"/>
              </a:solidFill>
            </a:endParaRPr>
          </a:p>
        </p:txBody>
      </p:sp>
      <p:sp>
        <p:nvSpPr>
          <p:cNvPr id="346126" name="Text Box 14"/>
          <p:cNvSpPr txBox="1">
            <a:spLocks noChangeArrowheads="1"/>
          </p:cNvSpPr>
          <p:nvPr/>
        </p:nvSpPr>
        <p:spPr bwMode="auto">
          <a:xfrm>
            <a:off x="601663" y="3308350"/>
            <a:ext cx="708025"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solidFill>
                  <a:srgbClr val="000000"/>
                </a:solidFill>
              </a:rPr>
              <a:t>Zero</a:t>
            </a:r>
          </a:p>
          <a:p>
            <a:pPr>
              <a:defRPr/>
            </a:pPr>
            <a:r>
              <a:rPr lang="en-US" sz="1400">
                <a:solidFill>
                  <a:srgbClr val="000000"/>
                </a:solidFill>
              </a:rPr>
              <a:t>Benefit</a:t>
            </a:r>
            <a:endParaRPr lang="en-US">
              <a:solidFill>
                <a:srgbClr val="000000"/>
              </a:solidFill>
            </a:endParaRPr>
          </a:p>
        </p:txBody>
      </p:sp>
    </p:spTree>
    <p:extLst>
      <p:ext uri="{BB962C8B-B14F-4D97-AF65-F5344CB8AC3E}">
        <p14:creationId xmlns:p14="http://schemas.microsoft.com/office/powerpoint/2010/main" val="230781377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US">
                <a:latin typeface="+mn-lt"/>
              </a:rPr>
              <a:t>Kinds of Real-Time Tasks</a:t>
            </a:r>
          </a:p>
        </p:txBody>
      </p:sp>
      <p:sp>
        <p:nvSpPr>
          <p:cNvPr id="72706" name="Rectangle 3"/>
          <p:cNvSpPr>
            <a:spLocks noGrp="1" noChangeArrowheads="1"/>
          </p:cNvSpPr>
          <p:nvPr>
            <p:ph idx="1"/>
          </p:nvPr>
        </p:nvSpPr>
        <p:spPr/>
        <p:txBody>
          <a:bodyPr>
            <a:normAutofit/>
          </a:bodyPr>
          <a:lstStyle/>
          <a:p>
            <a:pPr>
              <a:lnSpc>
                <a:spcPct val="90000"/>
              </a:lnSpc>
            </a:pPr>
            <a:r>
              <a:rPr lang="en-US" sz="2200" dirty="0">
                <a:latin typeface="+mn-lt"/>
              </a:rPr>
              <a:t>Periodic processes/tasks</a:t>
            </a:r>
          </a:p>
          <a:p>
            <a:pPr lvl="1">
              <a:lnSpc>
                <a:spcPct val="90000"/>
              </a:lnSpc>
            </a:pPr>
            <a:r>
              <a:rPr lang="en-US" sz="1800" dirty="0">
                <a:latin typeface="+mn-lt"/>
                <a:cs typeface="Fira Sans Regular" charset="0"/>
              </a:rPr>
              <a:t>Time-driven or synchronous</a:t>
            </a:r>
          </a:p>
          <a:p>
            <a:pPr lvl="1">
              <a:lnSpc>
                <a:spcPct val="90000"/>
              </a:lnSpc>
            </a:pPr>
            <a:r>
              <a:rPr lang="en-US" sz="1800" dirty="0">
                <a:latin typeface="+mn-lt"/>
                <a:cs typeface="Fira Sans Regular" charset="0"/>
              </a:rPr>
              <a:t>Activated on a regular basis between fixed time intervals</a:t>
            </a:r>
          </a:p>
          <a:p>
            <a:pPr lvl="1">
              <a:lnSpc>
                <a:spcPct val="90000"/>
              </a:lnSpc>
            </a:pPr>
            <a:r>
              <a:rPr lang="en-US" sz="1800" dirty="0">
                <a:latin typeface="+mn-lt"/>
                <a:cs typeface="Fira Sans Regular" charset="0"/>
              </a:rPr>
              <a:t>For periodic polling, monitoring or sampling of sensors</a:t>
            </a:r>
          </a:p>
          <a:p>
            <a:pPr lvl="1">
              <a:lnSpc>
                <a:spcPct val="90000"/>
              </a:lnSpc>
              <a:buFontTx/>
              <a:buNone/>
            </a:pPr>
            <a:endParaRPr lang="en-US" sz="1800" dirty="0">
              <a:latin typeface="+mn-lt"/>
              <a:cs typeface="Fira Sans Regular" charset="0"/>
            </a:endParaRPr>
          </a:p>
          <a:p>
            <a:pPr>
              <a:lnSpc>
                <a:spcPct val="90000"/>
              </a:lnSpc>
            </a:pPr>
            <a:r>
              <a:rPr lang="en-US" sz="2200" dirty="0">
                <a:latin typeface="+mn-lt"/>
              </a:rPr>
              <a:t>Sporadic processes/tasks</a:t>
            </a:r>
          </a:p>
          <a:p>
            <a:pPr lvl="1">
              <a:lnSpc>
                <a:spcPct val="90000"/>
              </a:lnSpc>
            </a:pPr>
            <a:r>
              <a:rPr lang="en-US" sz="1800" dirty="0">
                <a:latin typeface="+mn-lt"/>
                <a:cs typeface="Fira Sans Regular" charset="0"/>
              </a:rPr>
              <a:t>Event-driven or asynchronous</a:t>
            </a:r>
          </a:p>
          <a:p>
            <a:pPr lvl="1">
              <a:lnSpc>
                <a:spcPct val="90000"/>
              </a:lnSpc>
            </a:pPr>
            <a:r>
              <a:rPr lang="en-US" sz="1800" dirty="0">
                <a:latin typeface="+mn-lt"/>
                <a:cs typeface="Fira Sans Regular" charset="0"/>
              </a:rPr>
              <a:t>Activated by an external entity or an environmental change</a:t>
            </a:r>
          </a:p>
          <a:p>
            <a:pPr lvl="1">
              <a:lnSpc>
                <a:spcPct val="90000"/>
              </a:lnSpc>
            </a:pPr>
            <a:r>
              <a:rPr lang="en-US" sz="1800" dirty="0">
                <a:latin typeface="+mn-lt"/>
                <a:cs typeface="Fira Sans Regular" charset="0"/>
              </a:rPr>
              <a:t>For events such as faults or mode changes</a:t>
            </a:r>
          </a:p>
          <a:p>
            <a:pPr lvl="1">
              <a:lnSpc>
                <a:spcPct val="90000"/>
              </a:lnSpc>
              <a:buFontTx/>
              <a:buNone/>
            </a:pPr>
            <a:endParaRPr lang="en-US" sz="1800" dirty="0">
              <a:latin typeface="+mn-lt"/>
              <a:cs typeface="Fira Sans Regular" charset="0"/>
            </a:endParaRPr>
          </a:p>
          <a:p>
            <a:pPr>
              <a:lnSpc>
                <a:spcPct val="90000"/>
              </a:lnSpc>
            </a:pPr>
            <a:r>
              <a:rPr lang="en-US" sz="2200" dirty="0">
                <a:latin typeface="+mn-lt"/>
              </a:rPr>
              <a:t>Aperiodic processes/tasks</a:t>
            </a:r>
          </a:p>
          <a:p>
            <a:pPr lvl="1">
              <a:lnSpc>
                <a:spcPct val="90000"/>
              </a:lnSpc>
            </a:pPr>
            <a:r>
              <a:rPr lang="en-US" sz="1800" dirty="0">
                <a:latin typeface="+mn-lt"/>
                <a:cs typeface="Fira Sans Regular" charset="0"/>
              </a:rPr>
              <a:t>Event-driven or asynchronous</a:t>
            </a:r>
          </a:p>
          <a:p>
            <a:pPr lvl="1">
              <a:lnSpc>
                <a:spcPct val="90000"/>
              </a:lnSpc>
            </a:pPr>
            <a:r>
              <a:rPr lang="en-US" sz="1800" dirty="0">
                <a:latin typeface="+mn-lt"/>
                <a:cs typeface="Fira Sans Regular" charset="0"/>
              </a:rPr>
              <a:t>Multiple simultaneously or closely arriving events</a:t>
            </a:r>
          </a:p>
          <a:p>
            <a:pPr lvl="1">
              <a:lnSpc>
                <a:spcPct val="90000"/>
              </a:lnSpc>
            </a:pPr>
            <a:r>
              <a:rPr lang="en-US" sz="1800" dirty="0">
                <a:latin typeface="+mn-lt"/>
                <a:cs typeface="Fira Sans Regular" charset="0"/>
              </a:rPr>
              <a:t>For </a:t>
            </a:r>
            <a:r>
              <a:rPr lang="en-US" sz="1800" dirty="0" err="1">
                <a:latin typeface="+mn-lt"/>
                <a:cs typeface="Fira Sans Regular" charset="0"/>
              </a:rPr>
              <a:t>bursty</a:t>
            </a:r>
            <a:r>
              <a:rPr lang="en-US" sz="1800" dirty="0">
                <a:latin typeface="+mn-lt"/>
                <a:cs typeface="Fira Sans Regular" charset="0"/>
              </a:rPr>
              <a:t> events or </a:t>
            </a:r>
            <a:r>
              <a:rPr lang="en-US" sz="1800" dirty="0" err="1">
                <a:latin typeface="+mn-lt"/>
                <a:cs typeface="Fira Sans Regular" charset="0"/>
              </a:rPr>
              <a:t>bursty</a:t>
            </a:r>
            <a:r>
              <a:rPr lang="en-US" sz="1800" dirty="0">
                <a:latin typeface="+mn-lt"/>
                <a:cs typeface="Fira Sans Regular" charset="0"/>
              </a:rPr>
              <a:t> actions</a:t>
            </a:r>
          </a:p>
          <a:p>
            <a:pPr lvl="1">
              <a:lnSpc>
                <a:spcPct val="90000"/>
              </a:lnSpc>
            </a:pPr>
            <a:endParaRPr lang="en-US" sz="1800" dirty="0">
              <a:latin typeface="+mn-lt"/>
              <a:cs typeface="Fira Sans Regular" charset="0"/>
            </a:endParaRPr>
          </a:p>
        </p:txBody>
      </p:sp>
    </p:spTree>
    <p:extLst>
      <p:ext uri="{BB962C8B-B14F-4D97-AF65-F5344CB8AC3E}">
        <p14:creationId xmlns:p14="http://schemas.microsoft.com/office/powerpoint/2010/main" val="370232395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dirty="0">
                <a:latin typeface="+mn-lt"/>
              </a:rPr>
              <a:t>Bounded-Demand Design</a:t>
            </a:r>
          </a:p>
        </p:txBody>
      </p:sp>
      <p:sp>
        <p:nvSpPr>
          <p:cNvPr id="74754" name="Rectangle 3"/>
          <p:cNvSpPr>
            <a:spLocks noGrp="1" noChangeArrowheads="1"/>
          </p:cNvSpPr>
          <p:nvPr>
            <p:ph idx="1"/>
          </p:nvPr>
        </p:nvSpPr>
        <p:spPr/>
        <p:txBody>
          <a:bodyPr>
            <a:normAutofit/>
          </a:bodyPr>
          <a:lstStyle/>
          <a:p>
            <a:r>
              <a:rPr lang="en-US" dirty="0">
                <a:latin typeface="+mn-lt"/>
              </a:rPr>
              <a:t>Do not take the possibility of missing deadlines into account when designing the system because</a:t>
            </a:r>
          </a:p>
          <a:p>
            <a:pPr lvl="1"/>
            <a:r>
              <a:rPr lang="en-US" dirty="0">
                <a:latin typeface="+mn-lt"/>
                <a:cs typeface="Fira Sans Regular" charset="0"/>
              </a:rPr>
              <a:t>A system that fails to meet its deadlines is not a real-time system</a:t>
            </a:r>
          </a:p>
          <a:p>
            <a:pPr lvl="1"/>
            <a:endParaRPr lang="en-US" dirty="0">
              <a:latin typeface="+mn-lt"/>
              <a:cs typeface="Fira Sans Regular" charset="0"/>
            </a:endParaRPr>
          </a:p>
          <a:p>
            <a:r>
              <a:rPr lang="en-US" dirty="0">
                <a:latin typeface="+mn-lt"/>
              </a:rPr>
              <a:t>Arrangements to tolerate missed deadlines are not interesting </a:t>
            </a:r>
            <a:r>
              <a:rPr lang="en-US" dirty="0" smtClean="0">
                <a:latin typeface="+mn-lt"/>
              </a:rPr>
              <a:t>cases</a:t>
            </a:r>
            <a:endParaRPr lang="en-US" dirty="0">
              <a:latin typeface="+mn-lt"/>
            </a:endParaRPr>
          </a:p>
          <a:p>
            <a:r>
              <a:rPr lang="en-US" dirty="0">
                <a:latin typeface="+mn-lt"/>
              </a:rPr>
              <a:t>Design the system to assure that deadlines are </a:t>
            </a:r>
            <a:r>
              <a:rPr lang="en-US" u="sng" dirty="0">
                <a:latin typeface="+mn-lt"/>
              </a:rPr>
              <a:t>always</a:t>
            </a:r>
            <a:r>
              <a:rPr lang="en-US" dirty="0">
                <a:latin typeface="+mn-lt"/>
              </a:rPr>
              <a:t> </a:t>
            </a:r>
            <a:r>
              <a:rPr lang="en-US" dirty="0" smtClean="0">
                <a:latin typeface="+mn-lt"/>
              </a:rPr>
              <a:t>met</a:t>
            </a:r>
            <a:endParaRPr lang="en-US" dirty="0">
              <a:latin typeface="+mn-lt"/>
            </a:endParaRPr>
          </a:p>
          <a:p>
            <a:r>
              <a:rPr lang="en-US" dirty="0">
                <a:latin typeface="+mn-lt"/>
              </a:rPr>
              <a:t>System never goes out of its operational </a:t>
            </a:r>
            <a:r>
              <a:rPr lang="en-US" dirty="0" smtClean="0">
                <a:latin typeface="+mn-lt"/>
              </a:rPr>
              <a:t>envelope</a:t>
            </a:r>
            <a:endParaRPr lang="en-US" dirty="0">
              <a:latin typeface="+mn-lt"/>
            </a:endParaRPr>
          </a:p>
          <a:p>
            <a:r>
              <a:rPr lang="en-US" dirty="0">
                <a:latin typeface="+mn-lt"/>
              </a:rPr>
              <a:t>How do you go about doing this?</a:t>
            </a:r>
          </a:p>
          <a:p>
            <a:r>
              <a:rPr lang="en-US" dirty="0">
                <a:latin typeface="+mn-lt"/>
              </a:rPr>
              <a:t>When is this a useful practice?</a:t>
            </a:r>
          </a:p>
          <a:p>
            <a:r>
              <a:rPr lang="en-US" dirty="0">
                <a:latin typeface="+mn-lt"/>
              </a:rPr>
              <a:t>When is this not feasible?</a:t>
            </a:r>
          </a:p>
        </p:txBody>
      </p:sp>
    </p:spTree>
    <p:extLst>
      <p:ext uri="{BB962C8B-B14F-4D97-AF65-F5344CB8AC3E}">
        <p14:creationId xmlns:p14="http://schemas.microsoft.com/office/powerpoint/2010/main" val="137950599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 Scheduling</a:t>
            </a:r>
            <a:endParaRPr lang="en-US" dirty="0"/>
          </a:p>
        </p:txBody>
      </p:sp>
      <p:sp>
        <p:nvSpPr>
          <p:cNvPr id="4" name="Content Placeholder 3"/>
          <p:cNvSpPr>
            <a:spLocks noGrp="1"/>
          </p:cNvSpPr>
          <p:nvPr>
            <p:ph idx="1"/>
          </p:nvPr>
        </p:nvSpPr>
        <p:spPr/>
        <p:txBody>
          <a:bodyPr/>
          <a:lstStyle/>
          <a:p>
            <a:r>
              <a:rPr lang="en-US" dirty="0">
                <a:latin typeface="Fira Sans Regular" charset="0"/>
              </a:rPr>
              <a:t>What is the </a:t>
            </a:r>
            <a:r>
              <a:rPr lang="en-US" dirty="0">
                <a:solidFill>
                  <a:srgbClr val="CC0000"/>
                </a:solidFill>
                <a:latin typeface="Fira Sans Regular" charset="0"/>
              </a:rPr>
              <a:t>scheduler</a:t>
            </a:r>
            <a:r>
              <a:rPr lang="en-US" dirty="0">
                <a:latin typeface="Fira Sans Regular" charset="0"/>
              </a:rPr>
              <a:t>?</a:t>
            </a:r>
          </a:p>
          <a:p>
            <a:pPr lvl="1"/>
            <a:r>
              <a:rPr lang="en-US" sz="1600" dirty="0">
                <a:latin typeface="Fira Sans Regular" charset="0"/>
                <a:cs typeface="Fira Sans Regular" charset="0"/>
              </a:rPr>
              <a:t>Part of the operating system that decides which process/task to run next</a:t>
            </a:r>
          </a:p>
          <a:p>
            <a:pPr lvl="1"/>
            <a:r>
              <a:rPr lang="en-US" sz="1600" dirty="0">
                <a:latin typeface="Fira Sans Regular" charset="0"/>
                <a:cs typeface="Fira Sans Regular" charset="0"/>
              </a:rPr>
              <a:t>Uses a </a:t>
            </a:r>
            <a:r>
              <a:rPr lang="en-US" sz="1600" dirty="0">
                <a:solidFill>
                  <a:srgbClr val="CC0000"/>
                </a:solidFill>
                <a:latin typeface="Fira Sans Regular" charset="0"/>
                <a:cs typeface="Fira Sans Regular" charset="0"/>
              </a:rPr>
              <a:t>scheduling algorithm</a:t>
            </a:r>
            <a:r>
              <a:rPr lang="en-US" sz="1600" dirty="0">
                <a:latin typeface="Fira Sans Regular" charset="0"/>
                <a:cs typeface="Fira Sans Regular" charset="0"/>
              </a:rPr>
              <a:t> that enforces some kind of policy that is designed to meet some criteria</a:t>
            </a:r>
          </a:p>
          <a:p>
            <a:pPr lvl="1"/>
            <a:endParaRPr lang="en-US" sz="1500" dirty="0">
              <a:latin typeface="Fira Sans Regular" charset="0"/>
              <a:cs typeface="Fira Sans Regular" charset="0"/>
            </a:endParaRPr>
          </a:p>
          <a:p>
            <a:r>
              <a:rPr lang="en-US" dirty="0">
                <a:latin typeface="Fira Sans Regular" charset="0"/>
              </a:rPr>
              <a:t>Criteria may vary</a:t>
            </a:r>
          </a:p>
          <a:p>
            <a:pPr lvl="1"/>
            <a:r>
              <a:rPr lang="en-US" sz="1600" dirty="0">
                <a:latin typeface="Fira Sans Regular" charset="0"/>
                <a:cs typeface="Fira Sans Regular" charset="0"/>
              </a:rPr>
              <a:t>CPU utilization ­ keep the CPU as busy as possible </a:t>
            </a:r>
          </a:p>
          <a:p>
            <a:pPr lvl="1"/>
            <a:r>
              <a:rPr lang="en-US" sz="1600" dirty="0">
                <a:latin typeface="Fira Sans Regular" charset="0"/>
                <a:cs typeface="Fira Sans Regular" charset="0"/>
              </a:rPr>
              <a:t>Throughput ­ maximize the number of processes completed per time unit </a:t>
            </a:r>
          </a:p>
          <a:p>
            <a:pPr lvl="1"/>
            <a:r>
              <a:rPr lang="en-US" sz="1600" dirty="0">
                <a:latin typeface="Fira Sans Regular" charset="0"/>
                <a:cs typeface="Fira Sans Regular" charset="0"/>
              </a:rPr>
              <a:t>Turnaround time ­ minimize a process</a:t>
            </a:r>
            <a:r>
              <a:rPr lang="ja-JP" altLang="en-US" sz="1600" dirty="0">
                <a:latin typeface="Fira Sans Regular" charset="0"/>
                <a:cs typeface="Fira Sans Regular" charset="0"/>
              </a:rPr>
              <a:t>’</a:t>
            </a:r>
            <a:r>
              <a:rPr lang="en-US" altLang="ja-JP" sz="1600" dirty="0">
                <a:latin typeface="Fira Sans Regular" charset="0"/>
                <a:cs typeface="Fira Sans Regular" charset="0"/>
              </a:rPr>
              <a:t> latency (run time), i.e., time between task submission and termination</a:t>
            </a:r>
          </a:p>
          <a:p>
            <a:pPr lvl="1"/>
            <a:r>
              <a:rPr lang="en-US" sz="1600" dirty="0">
                <a:latin typeface="Fira Sans Regular" charset="0"/>
                <a:cs typeface="Fira Sans Regular" charset="0"/>
              </a:rPr>
              <a:t>Response time ­ minimize the wait time for interactive processes </a:t>
            </a:r>
          </a:p>
          <a:p>
            <a:pPr lvl="1"/>
            <a:r>
              <a:rPr lang="en-US" sz="1600" dirty="0">
                <a:latin typeface="Fira Sans Regular" charset="0"/>
                <a:cs typeface="Fira Sans Regular" charset="0"/>
              </a:rPr>
              <a:t>Real-time ­ must meet specific deadlines to prevent </a:t>
            </a:r>
            <a:r>
              <a:rPr lang="ja-JP" altLang="en-US" sz="1600" dirty="0">
                <a:latin typeface="Fira Sans Regular" charset="0"/>
                <a:cs typeface="Fira Sans Regular" charset="0"/>
              </a:rPr>
              <a:t>“</a:t>
            </a:r>
            <a:r>
              <a:rPr lang="en-US" altLang="ja-JP" sz="1600" dirty="0">
                <a:latin typeface="Fira Sans Regular" charset="0"/>
                <a:cs typeface="Fira Sans Regular" charset="0"/>
              </a:rPr>
              <a:t>bad things</a:t>
            </a:r>
            <a:r>
              <a:rPr lang="ja-JP" altLang="en-US" sz="1600" dirty="0">
                <a:latin typeface="Fira Sans Regular" charset="0"/>
                <a:cs typeface="Fira Sans Regular" charset="0"/>
              </a:rPr>
              <a:t>”</a:t>
            </a:r>
            <a:r>
              <a:rPr lang="en-US" altLang="ja-JP" sz="1600" dirty="0">
                <a:latin typeface="Fira Sans Regular" charset="0"/>
                <a:cs typeface="Fira Sans Regular" charset="0"/>
              </a:rPr>
              <a:t> from happening </a:t>
            </a:r>
            <a:endParaRPr lang="en-US" sz="1600" dirty="0">
              <a:latin typeface="Fira Sans Regular" charset="0"/>
              <a:cs typeface="Fira Sans Regular" charset="0"/>
            </a:endParaRPr>
          </a:p>
          <a:p>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4</a:t>
            </a:fld>
            <a:endParaRPr lang="en-US"/>
          </a:p>
        </p:txBody>
      </p:sp>
    </p:spTree>
    <p:extLst>
      <p:ext uri="{BB962C8B-B14F-4D97-AF65-F5344CB8AC3E}">
        <p14:creationId xmlns:p14="http://schemas.microsoft.com/office/powerpoint/2010/main" val="18681857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en-US">
                <a:latin typeface="+mn-lt"/>
              </a:rPr>
              <a:t>Unbounded-Demand Design</a:t>
            </a:r>
          </a:p>
        </p:txBody>
      </p:sp>
      <p:sp>
        <p:nvSpPr>
          <p:cNvPr id="76802" name="Rectangle 3"/>
          <p:cNvSpPr>
            <a:spLocks noGrp="1" noChangeArrowheads="1"/>
          </p:cNvSpPr>
          <p:nvPr>
            <p:ph idx="1"/>
          </p:nvPr>
        </p:nvSpPr>
        <p:spPr/>
        <p:txBody>
          <a:bodyPr/>
          <a:lstStyle/>
          <a:p>
            <a:r>
              <a:rPr lang="en-US" dirty="0">
                <a:latin typeface="+mn-lt"/>
              </a:rPr>
              <a:t>Design the system to take into account the possibility of missed deadlines because</a:t>
            </a:r>
          </a:p>
          <a:p>
            <a:pPr lvl="1"/>
            <a:r>
              <a:rPr lang="en-US" dirty="0">
                <a:latin typeface="+mn-lt"/>
                <a:cs typeface="Fira Sans Regular" charset="0"/>
              </a:rPr>
              <a:t>It is not always possible to guarantee that deadlines will be met because the system environment is not completely certain</a:t>
            </a:r>
          </a:p>
          <a:p>
            <a:endParaRPr lang="en-US" dirty="0">
              <a:latin typeface="+mn-lt"/>
            </a:endParaRPr>
          </a:p>
          <a:p>
            <a:r>
              <a:rPr lang="en-US" dirty="0">
                <a:latin typeface="+mn-lt"/>
              </a:rPr>
              <a:t>Arrangements to tolerate missed deadlines are interesting</a:t>
            </a:r>
          </a:p>
          <a:p>
            <a:pPr lvl="1"/>
            <a:r>
              <a:rPr lang="en-US" dirty="0">
                <a:latin typeface="+mn-lt"/>
                <a:cs typeface="Fira Sans Regular" charset="0"/>
              </a:rPr>
              <a:t>Notion of </a:t>
            </a:r>
            <a:r>
              <a:rPr lang="en-US" u="sng" dirty="0">
                <a:latin typeface="+mn-lt"/>
                <a:cs typeface="Fira Sans Regular" charset="0"/>
              </a:rPr>
              <a:t>graceful degradation</a:t>
            </a:r>
            <a:r>
              <a:rPr lang="en-US" dirty="0">
                <a:latin typeface="+mn-lt"/>
                <a:cs typeface="Fira Sans Regular" charset="0"/>
              </a:rPr>
              <a:t> – what happens when you miss a deadline?</a:t>
            </a:r>
          </a:p>
          <a:p>
            <a:pPr lvl="1"/>
            <a:r>
              <a:rPr lang="en-US" dirty="0">
                <a:latin typeface="+mn-lt"/>
                <a:cs typeface="Fira Sans Regular" charset="0"/>
              </a:rPr>
              <a:t>Notion of behavior outside of the operational envelope</a:t>
            </a:r>
          </a:p>
          <a:p>
            <a:pPr lvl="1"/>
            <a:endParaRPr lang="en-US" dirty="0">
              <a:latin typeface="+mn-lt"/>
              <a:cs typeface="Fira Sans Regular" charset="0"/>
            </a:endParaRPr>
          </a:p>
          <a:p>
            <a:r>
              <a:rPr lang="en-US" dirty="0">
                <a:latin typeface="+mn-lt"/>
              </a:rPr>
              <a:t>When does this makes sense?</a:t>
            </a:r>
          </a:p>
          <a:p>
            <a:r>
              <a:rPr lang="en-US" dirty="0">
                <a:latin typeface="+mn-lt"/>
              </a:rPr>
              <a:t>How do you go about doing this?</a:t>
            </a:r>
          </a:p>
          <a:p>
            <a:endParaRPr lang="en-US" dirty="0">
              <a:latin typeface="+mn-lt"/>
            </a:endParaRPr>
          </a:p>
        </p:txBody>
      </p:sp>
    </p:spTree>
    <p:extLst>
      <p:ext uri="{BB962C8B-B14F-4D97-AF65-F5344CB8AC3E}">
        <p14:creationId xmlns:p14="http://schemas.microsoft.com/office/powerpoint/2010/main" val="232214765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dirty="0">
                <a:latin typeface="+mn-lt"/>
              </a:rPr>
              <a:t>Bounded vs. Unbounded Demand</a:t>
            </a:r>
          </a:p>
        </p:txBody>
      </p:sp>
      <p:sp>
        <p:nvSpPr>
          <p:cNvPr id="78850" name="Rectangle 3"/>
          <p:cNvSpPr>
            <a:spLocks noGrp="1" noChangeArrowheads="1"/>
          </p:cNvSpPr>
          <p:nvPr>
            <p:ph type="body" idx="1"/>
          </p:nvPr>
        </p:nvSpPr>
        <p:spPr/>
        <p:txBody>
          <a:bodyPr>
            <a:normAutofit/>
          </a:bodyPr>
          <a:lstStyle/>
          <a:p>
            <a:r>
              <a:rPr lang="en-US" dirty="0">
                <a:latin typeface="+mn-lt"/>
              </a:rPr>
              <a:t>To design for behavior outside the operational envelope</a:t>
            </a:r>
          </a:p>
          <a:p>
            <a:pPr lvl="1"/>
            <a:r>
              <a:rPr lang="en-US" dirty="0">
                <a:latin typeface="+mn-lt"/>
                <a:cs typeface="Fira Sans Regular" charset="0"/>
              </a:rPr>
              <a:t>A larger operational envelope must be defined – how large</a:t>
            </a:r>
            <a:r>
              <a:rPr lang="en-US" dirty="0" smtClean="0">
                <a:latin typeface="+mn-lt"/>
                <a:cs typeface="Fira Sans Regular" charset="0"/>
              </a:rPr>
              <a:t>?</a:t>
            </a:r>
          </a:p>
          <a:p>
            <a:pPr lvl="1"/>
            <a:endParaRPr lang="en-US" dirty="0">
              <a:latin typeface="+mn-lt"/>
              <a:cs typeface="Fira Sans Regular" charset="0"/>
            </a:endParaRPr>
          </a:p>
          <a:p>
            <a:r>
              <a:rPr lang="en-US" dirty="0">
                <a:latin typeface="+mn-lt"/>
              </a:rPr>
              <a:t>With bounded-demand, what do we do if the system does go outside the operational envelope, e.g., earthquake</a:t>
            </a:r>
            <a:r>
              <a:rPr lang="en-US" dirty="0" smtClean="0">
                <a:latin typeface="+mn-lt"/>
              </a:rPr>
              <a:t>?</a:t>
            </a:r>
          </a:p>
          <a:p>
            <a:endParaRPr lang="en-US" dirty="0">
              <a:latin typeface="+mn-lt"/>
            </a:endParaRPr>
          </a:p>
          <a:p>
            <a:r>
              <a:rPr lang="en-US" dirty="0">
                <a:latin typeface="+mn-lt"/>
              </a:rPr>
              <a:t>Graceful degradation is probabilistic service with no tight </a:t>
            </a:r>
            <a:r>
              <a:rPr lang="en-US" dirty="0" smtClean="0">
                <a:latin typeface="+mn-lt"/>
              </a:rPr>
              <a:t>guarantees</a:t>
            </a:r>
          </a:p>
          <a:p>
            <a:endParaRPr lang="en-US" dirty="0">
              <a:latin typeface="+mn-lt"/>
            </a:endParaRPr>
          </a:p>
          <a:p>
            <a:r>
              <a:rPr lang="en-US" dirty="0">
                <a:latin typeface="+mn-lt"/>
              </a:rPr>
              <a:t>Results of arguments</a:t>
            </a:r>
          </a:p>
          <a:p>
            <a:pPr lvl="1"/>
            <a:r>
              <a:rPr lang="en-US" dirty="0">
                <a:latin typeface="+mn-lt"/>
                <a:cs typeface="Fira Sans Regular" charset="0"/>
              </a:rPr>
              <a:t>Bounded-demand model for hard real-time services</a:t>
            </a:r>
          </a:p>
          <a:p>
            <a:pPr lvl="1"/>
            <a:r>
              <a:rPr lang="en-US" dirty="0">
                <a:latin typeface="+mn-lt"/>
                <a:cs typeface="Fira Sans Regular" charset="0"/>
              </a:rPr>
              <a:t>Unbounded-demand model for soft real-time services</a:t>
            </a:r>
          </a:p>
          <a:p>
            <a:pPr lvl="1"/>
            <a:r>
              <a:rPr lang="en-US" dirty="0">
                <a:latin typeface="+mn-lt"/>
                <a:cs typeface="Fira Sans Regular" charset="0"/>
              </a:rPr>
              <a:t>Hard real-time tasks must be able to preempt the resources in a bounded time</a:t>
            </a:r>
          </a:p>
          <a:p>
            <a:pPr lvl="1"/>
            <a:r>
              <a:rPr lang="en-US" dirty="0">
                <a:latin typeface="+mn-lt"/>
                <a:cs typeface="Fira Sans Regular" charset="0"/>
              </a:rPr>
              <a:t>Hard real-time tasks must be able to acquire I/O channels in a bounded time</a:t>
            </a:r>
          </a:p>
        </p:txBody>
      </p:sp>
    </p:spTree>
    <p:extLst>
      <p:ext uri="{BB962C8B-B14F-4D97-AF65-F5344CB8AC3E}">
        <p14:creationId xmlns:p14="http://schemas.microsoft.com/office/powerpoint/2010/main" val="258204811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dirty="0">
                <a:latin typeface="+mn-lt"/>
              </a:rPr>
              <a:t>Priority Inversion</a:t>
            </a:r>
          </a:p>
        </p:txBody>
      </p:sp>
      <p:sp>
        <p:nvSpPr>
          <p:cNvPr id="80898" name="Rectangle 3"/>
          <p:cNvSpPr>
            <a:spLocks noGrp="1" noChangeArrowheads="1"/>
          </p:cNvSpPr>
          <p:nvPr>
            <p:ph idx="1"/>
          </p:nvPr>
        </p:nvSpPr>
        <p:spPr/>
        <p:txBody>
          <a:bodyPr/>
          <a:lstStyle/>
          <a:p>
            <a:r>
              <a:rPr lang="en-US" dirty="0">
                <a:latin typeface="+mn-lt"/>
              </a:rPr>
              <a:t>Priority inversion</a:t>
            </a:r>
          </a:p>
          <a:p>
            <a:pPr lvl="1"/>
            <a:r>
              <a:rPr lang="en-US" dirty="0">
                <a:latin typeface="+mn-lt"/>
                <a:cs typeface="Fira Sans Regular" charset="0"/>
              </a:rPr>
              <a:t>Delay of a higher-priority task</a:t>
            </a:r>
            <a:r>
              <a:rPr lang="ja-JP" altLang="en-US" dirty="0">
                <a:latin typeface="+mn-lt"/>
                <a:cs typeface="Fira Sans Regular" charset="0"/>
              </a:rPr>
              <a:t>’</a:t>
            </a:r>
            <a:r>
              <a:rPr lang="en-US" altLang="ja-JP" dirty="0">
                <a:latin typeface="+mn-lt"/>
                <a:cs typeface="Fira Sans Regular" charset="0"/>
              </a:rPr>
              <a:t>s execution caused by interference from lower priority </a:t>
            </a:r>
            <a:r>
              <a:rPr lang="en-US" altLang="ja-JP" dirty="0" smtClean="0">
                <a:latin typeface="+mn-lt"/>
                <a:cs typeface="Fira Sans Regular" charset="0"/>
              </a:rPr>
              <a:t>tasks</a:t>
            </a:r>
          </a:p>
          <a:p>
            <a:pPr lvl="1"/>
            <a:endParaRPr lang="en-US" dirty="0">
              <a:latin typeface="+mn-lt"/>
            </a:endParaRPr>
          </a:p>
          <a:p>
            <a:r>
              <a:rPr lang="en-US" dirty="0" smtClean="0">
                <a:latin typeface="+mn-lt"/>
              </a:rPr>
              <a:t>Sources </a:t>
            </a:r>
            <a:r>
              <a:rPr lang="en-US" dirty="0">
                <a:latin typeface="+mn-lt"/>
              </a:rPr>
              <a:t>of priority inversion</a:t>
            </a:r>
          </a:p>
          <a:p>
            <a:pPr lvl="1"/>
            <a:r>
              <a:rPr lang="en-US" dirty="0">
                <a:latin typeface="+mn-lt"/>
                <a:cs typeface="Fira Sans Regular" charset="0"/>
              </a:rPr>
              <a:t>Synchronization and mutual exclusion </a:t>
            </a:r>
          </a:p>
          <a:p>
            <a:pPr lvl="1"/>
            <a:r>
              <a:rPr lang="en-US" dirty="0">
                <a:latin typeface="+mn-lt"/>
                <a:cs typeface="Fira Sans Regular" charset="0"/>
              </a:rPr>
              <a:t>Non-</a:t>
            </a:r>
            <a:r>
              <a:rPr lang="en-US" dirty="0" err="1">
                <a:latin typeface="+mn-lt"/>
                <a:cs typeface="Fira Sans Regular" charset="0"/>
              </a:rPr>
              <a:t>preemptable</a:t>
            </a:r>
            <a:r>
              <a:rPr lang="en-US" dirty="0">
                <a:latin typeface="+mn-lt"/>
                <a:cs typeface="Fira Sans Regular" charset="0"/>
              </a:rPr>
              <a:t> regions of code </a:t>
            </a:r>
          </a:p>
          <a:p>
            <a:pPr lvl="1"/>
            <a:r>
              <a:rPr lang="en-US" dirty="0">
                <a:latin typeface="+mn-lt"/>
                <a:cs typeface="Fira Sans Regular" charset="0"/>
              </a:rPr>
              <a:t>FIFO (first-in-first-out) queues </a:t>
            </a:r>
            <a:endParaRPr lang="en-US" dirty="0" smtClean="0">
              <a:latin typeface="+mn-lt"/>
              <a:cs typeface="Fira Sans Regular" charset="0"/>
            </a:endParaRPr>
          </a:p>
          <a:p>
            <a:pPr lvl="1"/>
            <a:endParaRPr lang="en-US" dirty="0">
              <a:latin typeface="+mn-lt"/>
              <a:cs typeface="Fira Sans Regular" charset="0"/>
            </a:endParaRPr>
          </a:p>
          <a:p>
            <a:pPr lvl="1"/>
            <a:endParaRPr lang="en-US" dirty="0">
              <a:latin typeface="+mn-lt"/>
              <a:cs typeface="Fira Sans Regular" charset="0"/>
            </a:endParaRPr>
          </a:p>
          <a:p>
            <a:r>
              <a:rPr lang="en-US" dirty="0">
                <a:latin typeface="+mn-lt"/>
              </a:rPr>
              <a:t>Ways to avoid priority inversion</a:t>
            </a:r>
          </a:p>
          <a:p>
            <a:pPr lvl="1"/>
            <a:r>
              <a:rPr lang="en-US" dirty="0">
                <a:latin typeface="+mn-lt"/>
                <a:cs typeface="Fira Sans Regular" charset="0"/>
              </a:rPr>
              <a:t>Priority inheritance &amp; priority ceiling protocols</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309024326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b="1" dirty="0">
                <a:latin typeface="+mn-lt"/>
              </a:rPr>
              <a:t>Priority Inversion</a:t>
            </a:r>
          </a:p>
        </p:txBody>
      </p:sp>
      <p:pic>
        <p:nvPicPr>
          <p:cNvPr id="355331" name="Picture 3"/>
          <p:cNvPicPr>
            <a:picLocks noChangeAspect="1" noChangeArrowheads="1"/>
          </p:cNvPicPr>
          <p:nvPr/>
        </p:nvPicPr>
        <p:blipFill>
          <a:blip r:embed="rId3">
            <a:extLst>
              <a:ext uri="{28A0092B-C50C-407E-A947-70E740481C1C}">
                <a14:useLocalDpi xmlns:a14="http://schemas.microsoft.com/office/drawing/2010/main" val="0"/>
              </a:ext>
            </a:extLst>
          </a:blip>
          <a:srcRect l="22021" t="14865" r="10417" b="19444"/>
          <a:stretch>
            <a:fillRect/>
          </a:stretch>
        </p:blipFill>
        <p:spPr bwMode="auto">
          <a:xfrm>
            <a:off x="1473200" y="1543637"/>
            <a:ext cx="6019800" cy="43897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1571886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dirty="0">
                <a:latin typeface="+mn-lt"/>
              </a:rPr>
              <a:t>How Real is Priority Inversion?</a:t>
            </a:r>
          </a:p>
        </p:txBody>
      </p:sp>
      <p:sp>
        <p:nvSpPr>
          <p:cNvPr id="87042" name="Rectangle 3"/>
          <p:cNvSpPr>
            <a:spLocks noGrp="1" noChangeArrowheads="1"/>
          </p:cNvSpPr>
          <p:nvPr>
            <p:ph type="body" idx="1"/>
          </p:nvPr>
        </p:nvSpPr>
        <p:spPr/>
        <p:txBody>
          <a:bodyPr>
            <a:normAutofit lnSpcReduction="10000"/>
          </a:bodyPr>
          <a:lstStyle/>
          <a:p>
            <a:r>
              <a:rPr lang="en-US" dirty="0">
                <a:latin typeface="+mn-lt"/>
              </a:rPr>
              <a:t>Mars Pathfinder experienced total system resets</a:t>
            </a:r>
          </a:p>
          <a:p>
            <a:r>
              <a:rPr lang="en-US" dirty="0">
                <a:latin typeface="+mn-lt"/>
              </a:rPr>
              <a:t>Operating system used: </a:t>
            </a:r>
            <a:r>
              <a:rPr lang="en-US" dirty="0" err="1">
                <a:latin typeface="+mn-lt"/>
              </a:rPr>
              <a:t>WindRiver</a:t>
            </a:r>
            <a:r>
              <a:rPr lang="ja-JP" altLang="en-US" dirty="0">
                <a:latin typeface="+mn-lt"/>
              </a:rPr>
              <a:t>’</a:t>
            </a:r>
            <a:r>
              <a:rPr lang="en-US" altLang="ja-JP" dirty="0">
                <a:latin typeface="+mn-lt"/>
              </a:rPr>
              <a:t>s </a:t>
            </a:r>
            <a:r>
              <a:rPr lang="en-US" altLang="ja-JP" dirty="0" err="1">
                <a:latin typeface="+mn-lt"/>
              </a:rPr>
              <a:t>VxWorks</a:t>
            </a:r>
            <a:endParaRPr lang="en-US" altLang="ja-JP" dirty="0">
              <a:latin typeface="+mn-lt"/>
            </a:endParaRPr>
          </a:p>
          <a:p>
            <a:pPr lvl="1"/>
            <a:r>
              <a:rPr lang="en-US" dirty="0">
                <a:latin typeface="+mn-lt"/>
                <a:cs typeface="Fira Sans Regular" charset="0"/>
              </a:rPr>
              <a:t>Preemptive priority scheduling of threads</a:t>
            </a:r>
          </a:p>
          <a:p>
            <a:pPr lvl="1"/>
            <a:endParaRPr lang="en-US" dirty="0">
              <a:latin typeface="+mn-lt"/>
              <a:cs typeface="Fira Sans Regular" charset="0"/>
            </a:endParaRPr>
          </a:p>
          <a:p>
            <a:r>
              <a:rPr lang="en-US" dirty="0">
                <a:latin typeface="+mn-lt"/>
              </a:rPr>
              <a:t>Pathfinder</a:t>
            </a:r>
            <a:r>
              <a:rPr lang="ja-JP" altLang="en-US" dirty="0">
                <a:latin typeface="+mn-lt"/>
              </a:rPr>
              <a:t>’</a:t>
            </a:r>
            <a:r>
              <a:rPr lang="en-US" altLang="ja-JP" dirty="0">
                <a:latin typeface="+mn-lt"/>
              </a:rPr>
              <a:t>s priority-based architecture</a:t>
            </a:r>
          </a:p>
          <a:p>
            <a:pPr lvl="1"/>
            <a:r>
              <a:rPr lang="en-US" dirty="0">
                <a:latin typeface="+mn-lt"/>
                <a:cs typeface="Fira Sans Regular" charset="0"/>
              </a:rPr>
              <a:t>High-priority thread managed the information bus</a:t>
            </a:r>
          </a:p>
          <a:p>
            <a:pPr lvl="1"/>
            <a:r>
              <a:rPr lang="en-US" dirty="0">
                <a:latin typeface="+mn-lt"/>
                <a:cs typeface="Fira Sans Regular" charset="0"/>
              </a:rPr>
              <a:t>Medium-priority thread ran a communications task</a:t>
            </a:r>
          </a:p>
          <a:p>
            <a:pPr lvl="1"/>
            <a:r>
              <a:rPr lang="en-US" dirty="0">
                <a:latin typeface="+mn-lt"/>
                <a:cs typeface="Fira Sans Regular" charset="0"/>
              </a:rPr>
              <a:t>Low-priority data-gathering thread used bus to publish data</a:t>
            </a:r>
          </a:p>
          <a:p>
            <a:pPr lvl="1"/>
            <a:r>
              <a:rPr lang="en-US" dirty="0">
                <a:latin typeface="+mn-lt"/>
                <a:cs typeface="Fira Sans Regular" charset="0"/>
              </a:rPr>
              <a:t>Bus access governed by </a:t>
            </a:r>
            <a:r>
              <a:rPr lang="en-US" dirty="0" err="1" smtClean="0">
                <a:latin typeface="+mn-lt"/>
                <a:cs typeface="Fira Sans Regular" charset="0"/>
              </a:rPr>
              <a:t>mutex</a:t>
            </a:r>
            <a:endParaRPr lang="en-US" dirty="0" smtClean="0">
              <a:latin typeface="+mn-lt"/>
              <a:cs typeface="Fira Sans Regular" charset="0"/>
            </a:endParaRPr>
          </a:p>
          <a:p>
            <a:pPr lvl="1"/>
            <a:endParaRPr lang="en-US" dirty="0">
              <a:latin typeface="+mn-lt"/>
              <a:cs typeface="Fira Sans Regular" charset="0"/>
            </a:endParaRPr>
          </a:p>
          <a:p>
            <a:r>
              <a:rPr lang="en-US" dirty="0">
                <a:latin typeface="+mn-lt"/>
              </a:rPr>
              <a:t>What happened?</a:t>
            </a:r>
          </a:p>
          <a:p>
            <a:pPr lvl="1"/>
            <a:r>
              <a:rPr lang="en-US" dirty="0">
                <a:latin typeface="+mn-lt"/>
                <a:cs typeface="Fira Sans Regular" charset="0"/>
              </a:rPr>
              <a:t>High-</a:t>
            </a:r>
            <a:r>
              <a:rPr lang="en-US" dirty="0" err="1">
                <a:latin typeface="+mn-lt"/>
                <a:cs typeface="Fira Sans Regular" charset="0"/>
              </a:rPr>
              <a:t>pri</a:t>
            </a:r>
            <a:r>
              <a:rPr lang="en-US" dirty="0">
                <a:latin typeface="+mn-lt"/>
                <a:cs typeface="Fira Sans Regular" charset="0"/>
              </a:rPr>
              <a:t> task blocked, waiting for low-</a:t>
            </a:r>
            <a:r>
              <a:rPr lang="en-US" dirty="0" err="1">
                <a:latin typeface="+mn-lt"/>
                <a:cs typeface="Fira Sans Regular" charset="0"/>
              </a:rPr>
              <a:t>pri</a:t>
            </a:r>
            <a:r>
              <a:rPr lang="en-US" dirty="0">
                <a:latin typeface="+mn-lt"/>
                <a:cs typeface="Fira Sans Regular" charset="0"/>
              </a:rPr>
              <a:t> task to release </a:t>
            </a:r>
            <a:r>
              <a:rPr lang="en-US" dirty="0" err="1">
                <a:latin typeface="+mn-lt"/>
                <a:cs typeface="Fira Sans Regular" charset="0"/>
              </a:rPr>
              <a:t>mutex</a:t>
            </a:r>
            <a:endParaRPr lang="en-US" dirty="0">
              <a:latin typeface="+mn-lt"/>
              <a:cs typeface="Fira Sans Regular" charset="0"/>
            </a:endParaRPr>
          </a:p>
          <a:p>
            <a:pPr lvl="1"/>
            <a:r>
              <a:rPr lang="en-US" dirty="0">
                <a:latin typeface="+mn-lt"/>
                <a:cs typeface="Fira Sans Regular" charset="0"/>
              </a:rPr>
              <a:t>Interrupt would occur, causing med-</a:t>
            </a:r>
            <a:r>
              <a:rPr lang="en-US" dirty="0" err="1">
                <a:latin typeface="+mn-lt"/>
                <a:cs typeface="Fira Sans Regular" charset="0"/>
              </a:rPr>
              <a:t>pri</a:t>
            </a:r>
            <a:r>
              <a:rPr lang="en-US" dirty="0">
                <a:latin typeface="+mn-lt"/>
                <a:cs typeface="Fira Sans Regular" charset="0"/>
              </a:rPr>
              <a:t> task to be scheduled</a:t>
            </a:r>
          </a:p>
          <a:p>
            <a:pPr lvl="1"/>
            <a:r>
              <a:rPr lang="en-US" dirty="0">
                <a:latin typeface="+mn-lt"/>
                <a:cs typeface="Fira Sans Regular" charset="0"/>
              </a:rPr>
              <a:t>Watchdog timer would notice that high-</a:t>
            </a:r>
            <a:r>
              <a:rPr lang="en-US" dirty="0" err="1">
                <a:latin typeface="+mn-lt"/>
                <a:cs typeface="Fira Sans Regular" charset="0"/>
              </a:rPr>
              <a:t>pri</a:t>
            </a:r>
            <a:r>
              <a:rPr lang="en-US" dirty="0">
                <a:latin typeface="+mn-lt"/>
                <a:cs typeface="Fira Sans Regular" charset="0"/>
              </a:rPr>
              <a:t> task did not run for a while, and cause a total system restart</a:t>
            </a:r>
          </a:p>
        </p:txBody>
      </p:sp>
      <p:pic>
        <p:nvPicPr>
          <p:cNvPr id="87043" name="Picture 4" descr="sojourn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188" y="0"/>
            <a:ext cx="2690812"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973653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89090" name="Rectangle 4"/>
          <p:cNvSpPr>
            <a:spLocks noGrp="1" noChangeArrowheads="1"/>
          </p:cNvSpPr>
          <p:nvPr>
            <p:ph type="title"/>
          </p:nvPr>
        </p:nvSpPr>
        <p:spPr/>
        <p:txBody>
          <a:bodyPr/>
          <a:lstStyle/>
          <a:p>
            <a:r>
              <a:rPr lang="en-US" dirty="0">
                <a:latin typeface="+mn-lt"/>
              </a:rPr>
              <a:t>Why Are Deadlines Missed?</a:t>
            </a:r>
          </a:p>
        </p:txBody>
      </p:sp>
      <p:sp>
        <p:nvSpPr>
          <p:cNvPr id="89091" name="Rectangle 5"/>
          <p:cNvSpPr>
            <a:spLocks noGrp="1" noChangeArrowheads="1"/>
          </p:cNvSpPr>
          <p:nvPr>
            <p:ph idx="1"/>
          </p:nvPr>
        </p:nvSpPr>
        <p:spPr/>
        <p:txBody>
          <a:bodyPr/>
          <a:lstStyle/>
          <a:p>
            <a:r>
              <a:rPr lang="en-US" dirty="0">
                <a:latin typeface="+mn-lt"/>
              </a:rPr>
              <a:t>For a given task, consider</a:t>
            </a:r>
          </a:p>
          <a:p>
            <a:pPr lvl="1"/>
            <a:r>
              <a:rPr lang="en-US" dirty="0">
                <a:solidFill>
                  <a:srgbClr val="0000FF"/>
                </a:solidFill>
                <a:latin typeface="+mn-lt"/>
                <a:cs typeface="Fira Sans Regular" charset="0"/>
              </a:rPr>
              <a:t>Preemption</a:t>
            </a:r>
            <a:r>
              <a:rPr lang="en-US" dirty="0">
                <a:latin typeface="+mn-lt"/>
                <a:cs typeface="Fira Sans Regular" charset="0"/>
              </a:rPr>
              <a:t>: time waiting for higher priority tasks</a:t>
            </a:r>
          </a:p>
          <a:p>
            <a:pPr lvl="1"/>
            <a:r>
              <a:rPr lang="en-US" dirty="0">
                <a:solidFill>
                  <a:srgbClr val="0000FF"/>
                </a:solidFill>
                <a:latin typeface="+mn-lt"/>
                <a:cs typeface="Fira Sans Regular" charset="0"/>
              </a:rPr>
              <a:t>Execution</a:t>
            </a:r>
            <a:r>
              <a:rPr lang="en-US" dirty="0">
                <a:latin typeface="+mn-lt"/>
                <a:cs typeface="Fira Sans Regular" charset="0"/>
              </a:rPr>
              <a:t>: time to do its own work</a:t>
            </a:r>
          </a:p>
          <a:p>
            <a:pPr lvl="1"/>
            <a:r>
              <a:rPr lang="en-US" dirty="0">
                <a:solidFill>
                  <a:srgbClr val="0000FF"/>
                </a:solidFill>
                <a:latin typeface="+mn-lt"/>
                <a:cs typeface="Fira Sans Regular" charset="0"/>
              </a:rPr>
              <a:t>Blocking</a:t>
            </a:r>
            <a:r>
              <a:rPr lang="en-US" dirty="0">
                <a:latin typeface="+mn-lt"/>
                <a:cs typeface="Fira Sans Regular" charset="0"/>
              </a:rPr>
              <a:t>: time delayed by lower priority </a:t>
            </a:r>
            <a:r>
              <a:rPr lang="en-US" dirty="0" smtClean="0">
                <a:latin typeface="+mn-lt"/>
                <a:cs typeface="Fira Sans Regular" charset="0"/>
              </a:rPr>
              <a:t>tasks</a:t>
            </a:r>
          </a:p>
          <a:p>
            <a:pPr lvl="1"/>
            <a:endParaRPr lang="en-US" dirty="0">
              <a:latin typeface="+mn-lt"/>
              <a:cs typeface="Fira Sans Regular" charset="0"/>
            </a:endParaRPr>
          </a:p>
          <a:p>
            <a:r>
              <a:rPr lang="en-US" dirty="0">
                <a:latin typeface="+mn-lt"/>
              </a:rPr>
              <a:t>The task is schedulable if the sum of its preemption, execution, and blocking is less than its deadline</a:t>
            </a:r>
            <a:r>
              <a:rPr lang="en-US" dirty="0" smtClean="0">
                <a:latin typeface="+mn-lt"/>
              </a:rPr>
              <a:t>.</a:t>
            </a:r>
          </a:p>
          <a:p>
            <a:endParaRPr lang="en-US" dirty="0">
              <a:latin typeface="+mn-lt"/>
            </a:endParaRPr>
          </a:p>
          <a:p>
            <a:r>
              <a:rPr lang="en-US" b="1" dirty="0">
                <a:latin typeface="+mn-lt"/>
              </a:rPr>
              <a:t>Focus</a:t>
            </a:r>
            <a:r>
              <a:rPr lang="en-US" dirty="0">
                <a:latin typeface="+mn-lt"/>
              </a:rPr>
              <a:t>: identify the biggest hits among the three and reduce, as needed, for </a:t>
            </a:r>
            <a:r>
              <a:rPr lang="en-US" dirty="0" err="1">
                <a:latin typeface="+mn-lt"/>
              </a:rPr>
              <a:t>schedulability</a:t>
            </a:r>
            <a:endParaRPr lang="en-US" dirty="0">
              <a:latin typeface="+mn-lt"/>
            </a:endParaRPr>
          </a:p>
        </p:txBody>
      </p:sp>
    </p:spTree>
    <p:extLst>
      <p:ext uri="{BB962C8B-B14F-4D97-AF65-F5344CB8AC3E}">
        <p14:creationId xmlns:p14="http://schemas.microsoft.com/office/powerpoint/2010/main" val="181832331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r>
              <a:rPr lang="en-US" dirty="0">
                <a:latin typeface="+mn-lt"/>
              </a:rPr>
              <a:t>Metrics in Real-Time Systems – I </a:t>
            </a:r>
          </a:p>
        </p:txBody>
      </p:sp>
      <p:sp>
        <p:nvSpPr>
          <p:cNvPr id="93186" name="Rectangle 3"/>
          <p:cNvSpPr>
            <a:spLocks noGrp="1" noChangeArrowheads="1"/>
          </p:cNvSpPr>
          <p:nvPr>
            <p:ph idx="1"/>
          </p:nvPr>
        </p:nvSpPr>
        <p:spPr/>
        <p:txBody>
          <a:bodyPr/>
          <a:lstStyle/>
          <a:p>
            <a:pPr>
              <a:lnSpc>
                <a:spcPct val="90000"/>
              </a:lnSpc>
            </a:pPr>
            <a:r>
              <a:rPr lang="en-US" dirty="0">
                <a:solidFill>
                  <a:srgbClr val="0000FF"/>
                </a:solidFill>
                <a:latin typeface="+mn-lt"/>
              </a:rPr>
              <a:t>End-to-end latency: </a:t>
            </a:r>
          </a:p>
          <a:p>
            <a:pPr lvl="1">
              <a:lnSpc>
                <a:spcPct val="90000"/>
              </a:lnSpc>
            </a:pPr>
            <a:r>
              <a:rPr lang="en-US" dirty="0">
                <a:latin typeface="+mn-lt"/>
                <a:cs typeface="Fira Sans Regular" charset="0"/>
              </a:rPr>
              <a:t>E.g. worst-case, average-case, variance, distribution</a:t>
            </a:r>
          </a:p>
          <a:p>
            <a:pPr lvl="1">
              <a:lnSpc>
                <a:spcPct val="90000"/>
              </a:lnSpc>
            </a:pPr>
            <a:r>
              <a:rPr lang="en-US" dirty="0">
                <a:latin typeface="+mn-lt"/>
                <a:cs typeface="Fira Sans Regular" charset="0"/>
              </a:rPr>
              <a:t>Can involve multiple hops (across nodes, links, switches and routers)</a:t>
            </a:r>
          </a:p>
          <a:p>
            <a:pPr lvl="1">
              <a:lnSpc>
                <a:spcPct val="90000"/>
              </a:lnSpc>
            </a:pPr>
            <a:r>
              <a:rPr lang="en-US" dirty="0">
                <a:latin typeface="+mn-lt"/>
                <a:cs typeface="Fira Sans Regular" charset="0"/>
              </a:rPr>
              <a:t>Behavior in the presence or absence of </a:t>
            </a:r>
            <a:r>
              <a:rPr lang="en-US" dirty="0" smtClean="0">
                <a:latin typeface="+mn-lt"/>
                <a:cs typeface="Fira Sans Regular" charset="0"/>
              </a:rPr>
              <a:t>failures</a:t>
            </a:r>
          </a:p>
          <a:p>
            <a:pPr lvl="1">
              <a:lnSpc>
                <a:spcPct val="90000"/>
              </a:lnSpc>
            </a:pPr>
            <a:endParaRPr lang="en-US" dirty="0">
              <a:latin typeface="+mn-lt"/>
              <a:cs typeface="Fira Sans Regular" charset="0"/>
            </a:endParaRPr>
          </a:p>
          <a:p>
            <a:pPr>
              <a:lnSpc>
                <a:spcPct val="90000"/>
              </a:lnSpc>
            </a:pPr>
            <a:r>
              <a:rPr lang="en-US" dirty="0">
                <a:solidFill>
                  <a:srgbClr val="0000FF"/>
                </a:solidFill>
                <a:latin typeface="+mn-lt"/>
              </a:rPr>
              <a:t>Jitter</a:t>
            </a:r>
          </a:p>
          <a:p>
            <a:pPr lvl="1">
              <a:lnSpc>
                <a:spcPct val="90000"/>
              </a:lnSpc>
            </a:pPr>
            <a:r>
              <a:rPr lang="en-US" dirty="0">
                <a:solidFill>
                  <a:srgbClr val="000000"/>
                </a:solidFill>
                <a:latin typeface="+mn-lt"/>
                <a:cs typeface="Fira Sans Regular" charset="0"/>
              </a:rPr>
              <a:t>Variability in metrics (e.g., variability in throughput</a:t>
            </a:r>
            <a:r>
              <a:rPr lang="en-US" dirty="0" smtClean="0">
                <a:solidFill>
                  <a:srgbClr val="000000"/>
                </a:solidFill>
                <a:latin typeface="+mn-lt"/>
                <a:cs typeface="Fira Sans Regular" charset="0"/>
              </a:rPr>
              <a:t>)</a:t>
            </a:r>
          </a:p>
          <a:p>
            <a:pPr lvl="1">
              <a:lnSpc>
                <a:spcPct val="90000"/>
              </a:lnSpc>
            </a:pPr>
            <a:endParaRPr lang="en-US" dirty="0">
              <a:solidFill>
                <a:srgbClr val="000000"/>
              </a:solidFill>
              <a:latin typeface="+mn-lt"/>
              <a:cs typeface="Fira Sans Regular" charset="0"/>
            </a:endParaRPr>
          </a:p>
          <a:p>
            <a:pPr>
              <a:lnSpc>
                <a:spcPct val="90000"/>
              </a:lnSpc>
            </a:pPr>
            <a:r>
              <a:rPr lang="en-US" dirty="0">
                <a:solidFill>
                  <a:srgbClr val="0000FF"/>
                </a:solidFill>
                <a:latin typeface="+mn-lt"/>
              </a:rPr>
              <a:t>Throughput</a:t>
            </a:r>
            <a:endParaRPr lang="en-US" dirty="0">
              <a:latin typeface="+mn-lt"/>
            </a:endParaRPr>
          </a:p>
          <a:p>
            <a:pPr lvl="1">
              <a:lnSpc>
                <a:spcPct val="90000"/>
              </a:lnSpc>
            </a:pPr>
            <a:r>
              <a:rPr lang="en-US" dirty="0">
                <a:latin typeface="+mn-lt"/>
                <a:cs typeface="Fira Sans Regular" charset="0"/>
              </a:rPr>
              <a:t>How many requests can be processed in unit time?</a:t>
            </a:r>
          </a:p>
          <a:p>
            <a:pPr lvl="1">
              <a:lnSpc>
                <a:spcPct val="90000"/>
              </a:lnSpc>
            </a:pPr>
            <a:r>
              <a:rPr lang="en-US" dirty="0">
                <a:latin typeface="+mn-lt"/>
                <a:cs typeface="Fira Sans Regular" charset="0"/>
              </a:rPr>
              <a:t>How many messages can be transmitted in unit time</a:t>
            </a:r>
            <a:r>
              <a:rPr lang="en-US" dirty="0" smtClean="0">
                <a:latin typeface="+mn-lt"/>
                <a:cs typeface="Fira Sans Regular" charset="0"/>
              </a:rPr>
              <a:t>?</a:t>
            </a:r>
          </a:p>
          <a:p>
            <a:pPr lvl="1">
              <a:lnSpc>
                <a:spcPct val="90000"/>
              </a:lnSpc>
            </a:pPr>
            <a:endParaRPr lang="en-US" dirty="0">
              <a:latin typeface="+mn-lt"/>
              <a:cs typeface="Fira Sans Regular" charset="0"/>
            </a:endParaRPr>
          </a:p>
          <a:p>
            <a:pPr>
              <a:lnSpc>
                <a:spcPct val="90000"/>
              </a:lnSpc>
            </a:pPr>
            <a:r>
              <a:rPr lang="en-US" dirty="0">
                <a:solidFill>
                  <a:srgbClr val="0000FF"/>
                </a:solidFill>
                <a:latin typeface="+mn-lt"/>
              </a:rPr>
              <a:t>Robustness</a:t>
            </a:r>
            <a:endParaRPr lang="en-US" dirty="0">
              <a:latin typeface="+mn-lt"/>
            </a:endParaRPr>
          </a:p>
          <a:p>
            <a:pPr lvl="1">
              <a:lnSpc>
                <a:spcPct val="90000"/>
              </a:lnSpc>
            </a:pPr>
            <a:r>
              <a:rPr lang="en-US" dirty="0">
                <a:latin typeface="+mn-lt"/>
                <a:cs typeface="Fira Sans Regular" charset="0"/>
              </a:rPr>
              <a:t>How many faults can be tolerated before system failures?</a:t>
            </a:r>
          </a:p>
          <a:p>
            <a:pPr lvl="1">
              <a:lnSpc>
                <a:spcPct val="90000"/>
              </a:lnSpc>
            </a:pPr>
            <a:r>
              <a:rPr lang="en-US" dirty="0">
                <a:latin typeface="+mn-lt"/>
                <a:cs typeface="Fira Sans Regular" charset="0"/>
              </a:rPr>
              <a:t>What functionality gets compromised?</a:t>
            </a:r>
          </a:p>
        </p:txBody>
      </p:sp>
      <p:pic>
        <p:nvPicPr>
          <p:cNvPr id="93187" name="Picture 4" descr="MCBD19806_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0" y="3886200"/>
            <a:ext cx="1866900" cy="245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69275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en-US" dirty="0">
                <a:latin typeface="+mn-lt"/>
              </a:rPr>
              <a:t>Metrics in Real-Time Systems – II </a:t>
            </a:r>
          </a:p>
        </p:txBody>
      </p:sp>
      <p:sp>
        <p:nvSpPr>
          <p:cNvPr id="95234" name="Rectangle 3"/>
          <p:cNvSpPr>
            <a:spLocks noGrp="1" noChangeArrowheads="1"/>
          </p:cNvSpPr>
          <p:nvPr>
            <p:ph idx="1"/>
          </p:nvPr>
        </p:nvSpPr>
        <p:spPr/>
        <p:txBody>
          <a:bodyPr>
            <a:normAutofit lnSpcReduction="10000"/>
          </a:bodyPr>
          <a:lstStyle/>
          <a:p>
            <a:r>
              <a:rPr lang="en-US" dirty="0">
                <a:solidFill>
                  <a:srgbClr val="0000FF"/>
                </a:solidFill>
                <a:latin typeface="+mn-lt"/>
              </a:rPr>
              <a:t>Safety &amp; Certification</a:t>
            </a:r>
          </a:p>
          <a:p>
            <a:pPr lvl="1"/>
            <a:r>
              <a:rPr lang="en-US" dirty="0">
                <a:latin typeface="+mn-lt"/>
                <a:cs typeface="Fira Sans Regular" charset="0"/>
              </a:rPr>
              <a:t>Is the system </a:t>
            </a:r>
            <a:r>
              <a:rPr lang="ja-JP" altLang="en-US" dirty="0">
                <a:latin typeface="+mn-lt"/>
                <a:cs typeface="Fira Sans Regular" charset="0"/>
              </a:rPr>
              <a:t>“</a:t>
            </a:r>
            <a:r>
              <a:rPr lang="en-US" altLang="ja-JP" dirty="0">
                <a:latin typeface="+mn-lt"/>
                <a:cs typeface="Fira Sans Regular" charset="0"/>
              </a:rPr>
              <a:t>safe</a:t>
            </a:r>
            <a:r>
              <a:rPr lang="ja-JP" altLang="en-US" dirty="0">
                <a:latin typeface="+mn-lt"/>
                <a:cs typeface="Fira Sans Regular" charset="0"/>
              </a:rPr>
              <a:t>”</a:t>
            </a:r>
            <a:r>
              <a:rPr lang="en-US" altLang="ja-JP" dirty="0">
                <a:latin typeface="+mn-lt"/>
                <a:cs typeface="Fira Sans Regular" charset="0"/>
              </a:rPr>
              <a:t>?</a:t>
            </a:r>
          </a:p>
          <a:p>
            <a:pPr lvl="1"/>
            <a:r>
              <a:rPr lang="en-US" dirty="0">
                <a:latin typeface="+mn-lt"/>
                <a:cs typeface="Fira Sans Regular" charset="0"/>
              </a:rPr>
              <a:t>Can the system get into an </a:t>
            </a:r>
            <a:r>
              <a:rPr lang="ja-JP" altLang="en-US" dirty="0">
                <a:latin typeface="+mn-lt"/>
                <a:cs typeface="Fira Sans Regular" charset="0"/>
              </a:rPr>
              <a:t>‘</a:t>
            </a:r>
            <a:r>
              <a:rPr lang="en-US" altLang="ja-JP" dirty="0">
                <a:latin typeface="+mn-lt"/>
                <a:cs typeface="Fira Sans Regular" charset="0"/>
              </a:rPr>
              <a:t>unsafe</a:t>
            </a:r>
            <a:r>
              <a:rPr lang="ja-JP" altLang="en-US" dirty="0">
                <a:latin typeface="+mn-lt"/>
                <a:cs typeface="Fira Sans Regular" charset="0"/>
              </a:rPr>
              <a:t>’</a:t>
            </a:r>
            <a:r>
              <a:rPr lang="en-US" altLang="ja-JP" dirty="0">
                <a:latin typeface="+mn-lt"/>
                <a:cs typeface="Fira Sans Regular" charset="0"/>
              </a:rPr>
              <a:t> state? Has it been </a:t>
            </a:r>
            <a:r>
              <a:rPr lang="ja-JP" altLang="en-US" dirty="0">
                <a:latin typeface="+mn-lt"/>
                <a:cs typeface="Fira Sans Regular" charset="0"/>
              </a:rPr>
              <a:t>‘</a:t>
            </a:r>
            <a:r>
              <a:rPr lang="en-US" altLang="ja-JP" dirty="0">
                <a:latin typeface="+mn-lt"/>
                <a:cs typeface="Fira Sans Regular" charset="0"/>
              </a:rPr>
              <a:t>certified</a:t>
            </a:r>
            <a:r>
              <a:rPr lang="ja-JP" altLang="en-US" dirty="0">
                <a:latin typeface="+mn-lt"/>
                <a:cs typeface="Fira Sans Regular" charset="0"/>
              </a:rPr>
              <a:t>’</a:t>
            </a:r>
            <a:r>
              <a:rPr lang="en-US" altLang="ja-JP" dirty="0" smtClean="0">
                <a:latin typeface="+mn-lt"/>
                <a:cs typeface="Fira Sans Regular" charset="0"/>
              </a:rPr>
              <a:t>?</a:t>
            </a:r>
          </a:p>
          <a:p>
            <a:pPr lvl="1"/>
            <a:endParaRPr lang="en-US" altLang="ja-JP" dirty="0">
              <a:latin typeface="+mn-lt"/>
              <a:cs typeface="Fira Sans Regular" charset="0"/>
            </a:endParaRPr>
          </a:p>
          <a:p>
            <a:r>
              <a:rPr lang="en-US" dirty="0">
                <a:solidFill>
                  <a:srgbClr val="0000FF"/>
                </a:solidFill>
                <a:latin typeface="+mn-lt"/>
              </a:rPr>
              <a:t>Modes and reconfiguration</a:t>
            </a:r>
          </a:p>
          <a:p>
            <a:pPr lvl="1"/>
            <a:r>
              <a:rPr lang="en-US" dirty="0">
                <a:latin typeface="+mn-lt"/>
                <a:cs typeface="Fira Sans Regular" charset="0"/>
              </a:rPr>
              <a:t>What happens when the system mission changes?</a:t>
            </a:r>
          </a:p>
          <a:p>
            <a:pPr lvl="1"/>
            <a:r>
              <a:rPr lang="en-US" dirty="0">
                <a:latin typeface="+mn-lt"/>
                <a:cs typeface="Fira Sans Regular" charset="0"/>
              </a:rPr>
              <a:t>What happens under mode changes?</a:t>
            </a:r>
          </a:p>
          <a:p>
            <a:pPr lvl="2"/>
            <a:r>
              <a:rPr lang="en-US" dirty="0">
                <a:latin typeface="+mn-lt"/>
                <a:cs typeface="Fira Sans Regular" charset="0"/>
              </a:rPr>
              <a:t>What are examples of mode changes? </a:t>
            </a:r>
          </a:p>
          <a:p>
            <a:pPr lvl="1"/>
            <a:r>
              <a:rPr lang="en-US" dirty="0">
                <a:latin typeface="+mn-lt"/>
                <a:cs typeface="Fira Sans Regular" charset="0"/>
              </a:rPr>
              <a:t>What happens when individual elements fail?</a:t>
            </a:r>
          </a:p>
          <a:p>
            <a:pPr lvl="1"/>
            <a:r>
              <a:rPr lang="en-US" dirty="0">
                <a:latin typeface="+mn-lt"/>
                <a:cs typeface="Fira Sans Regular" charset="0"/>
              </a:rPr>
              <a:t>Can the system reconfigure itself dynamically?</a:t>
            </a:r>
          </a:p>
          <a:p>
            <a:pPr lvl="1"/>
            <a:r>
              <a:rPr lang="en-US" dirty="0">
                <a:latin typeface="+mn-lt"/>
                <a:cs typeface="Fira Sans Regular" charset="0"/>
              </a:rPr>
              <a:t>How does the system behave after re-configuration</a:t>
            </a:r>
            <a:r>
              <a:rPr lang="en-US" dirty="0" smtClean="0">
                <a:latin typeface="+mn-lt"/>
                <a:cs typeface="Fira Sans Regular" charset="0"/>
              </a:rPr>
              <a:t>?</a:t>
            </a:r>
          </a:p>
          <a:p>
            <a:pPr lvl="1"/>
            <a:endParaRPr lang="en-US" dirty="0">
              <a:latin typeface="+mn-lt"/>
              <a:cs typeface="Fira Sans Regular" charset="0"/>
            </a:endParaRPr>
          </a:p>
          <a:p>
            <a:r>
              <a:rPr lang="en-US" dirty="0">
                <a:solidFill>
                  <a:srgbClr val="0000FF"/>
                </a:solidFill>
                <a:latin typeface="+mn-lt"/>
              </a:rPr>
              <a:t>Security</a:t>
            </a:r>
          </a:p>
          <a:p>
            <a:pPr lvl="1"/>
            <a:r>
              <a:rPr lang="en-US" dirty="0">
                <a:latin typeface="+mn-lt"/>
                <a:cs typeface="Fira Sans Regular" charset="0"/>
              </a:rPr>
              <a:t>Can the system</a:t>
            </a:r>
            <a:r>
              <a:rPr lang="ja-JP" altLang="en-US" dirty="0">
                <a:latin typeface="+mn-lt"/>
                <a:cs typeface="Fira Sans Regular" charset="0"/>
              </a:rPr>
              <a:t>’</a:t>
            </a:r>
            <a:r>
              <a:rPr lang="en-US" altLang="ja-JP" dirty="0">
                <a:latin typeface="+mn-lt"/>
                <a:cs typeface="Fira Sans Regular" charset="0"/>
              </a:rPr>
              <a:t>s integrity be compromised?</a:t>
            </a:r>
          </a:p>
          <a:p>
            <a:pPr lvl="1"/>
            <a:r>
              <a:rPr lang="en-US" dirty="0">
                <a:latin typeface="+mn-lt"/>
                <a:cs typeface="Fira Sans Regular" charset="0"/>
              </a:rPr>
              <a:t>Can violations be detected?</a:t>
            </a:r>
          </a:p>
          <a:p>
            <a:pPr lvl="1"/>
            <a:r>
              <a:rPr lang="en-US" dirty="0">
                <a:latin typeface="+mn-lt"/>
                <a:cs typeface="Fira Sans Regular" charset="0"/>
              </a:rPr>
              <a:t>Renewed interest in this area with appliances being connected to the Internet</a:t>
            </a:r>
          </a:p>
          <a:p>
            <a:pPr lvl="1"/>
            <a:endParaRPr lang="en-US" dirty="0">
              <a:latin typeface="+mn-lt"/>
              <a:cs typeface="Fira Sans Regular" charset="0"/>
            </a:endParaRPr>
          </a:p>
        </p:txBody>
      </p:sp>
    </p:spTree>
    <p:extLst>
      <p:ext uri="{BB962C8B-B14F-4D97-AF65-F5344CB8AC3E}">
        <p14:creationId xmlns:p14="http://schemas.microsoft.com/office/powerpoint/2010/main" val="370916723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en-US" dirty="0" smtClean="0">
                <a:latin typeface="+mn-lt"/>
              </a:rPr>
              <a:t>Drift and Jitter</a:t>
            </a:r>
            <a:endParaRPr lang="en-US" i="1" dirty="0">
              <a:latin typeface="+mn-lt"/>
            </a:endParaRPr>
          </a:p>
        </p:txBody>
      </p:sp>
      <p:pic>
        <p:nvPicPr>
          <p:cNvPr id="384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43320"/>
            <a:ext cx="7129463" cy="2736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84005" name="Text Box 5"/>
          <p:cNvSpPr txBox="1">
            <a:spLocks noChangeArrowheads="1"/>
          </p:cNvSpPr>
          <p:nvPr/>
        </p:nvSpPr>
        <p:spPr bwMode="auto">
          <a:xfrm>
            <a:off x="1449470" y="5191370"/>
            <a:ext cx="6187912" cy="646331"/>
          </a:xfrm>
          <a:prstGeom prst="rect">
            <a:avLst/>
          </a:prstGeom>
          <a:solidFill>
            <a:srgbClr val="FFFF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FontTx/>
              <a:buNone/>
              <a:defRPr/>
            </a:pPr>
            <a:r>
              <a:rPr lang="en-US" sz="1800" dirty="0">
                <a:solidFill>
                  <a:srgbClr val="0000FF"/>
                </a:solidFill>
                <a:latin typeface="Fira Sans Regular" charset="0"/>
              </a:rPr>
              <a:t>Drift can be eliminated completely but one can only         </a:t>
            </a:r>
          </a:p>
          <a:p>
            <a:pPr algn="ctr">
              <a:buFontTx/>
              <a:buNone/>
              <a:defRPr/>
            </a:pPr>
            <a:r>
              <a:rPr lang="en-US" sz="1800" dirty="0">
                <a:solidFill>
                  <a:srgbClr val="0000FF"/>
                </a:solidFill>
                <a:latin typeface="Fira Sans Regular" charset="0"/>
              </a:rPr>
              <a:t>hope to minimize jitter in general</a:t>
            </a:r>
          </a:p>
        </p:txBody>
      </p:sp>
      <p:sp>
        <p:nvSpPr>
          <p:cNvPr id="384006" name="Line 6"/>
          <p:cNvSpPr>
            <a:spLocks noChangeShapeType="1"/>
          </p:cNvSpPr>
          <p:nvPr/>
        </p:nvSpPr>
        <p:spPr bwMode="auto">
          <a:xfrm>
            <a:off x="1949450" y="1276595"/>
            <a:ext cx="0" cy="3686175"/>
          </a:xfrm>
          <a:prstGeom prst="line">
            <a:avLst/>
          </a:prstGeom>
          <a:noFill/>
          <a:ln w="19050">
            <a:solidFill>
              <a:srgbClr val="FF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84007" name="Oval 7"/>
          <p:cNvSpPr>
            <a:spLocks noChangeArrowheads="1"/>
          </p:cNvSpPr>
          <p:nvPr/>
        </p:nvSpPr>
        <p:spPr bwMode="auto">
          <a:xfrm>
            <a:off x="1855788" y="2819645"/>
            <a:ext cx="471487" cy="461963"/>
          </a:xfrm>
          <a:prstGeom prst="ellipse">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84008" name="Oval 8"/>
          <p:cNvSpPr>
            <a:spLocks noChangeArrowheads="1"/>
          </p:cNvSpPr>
          <p:nvPr/>
        </p:nvSpPr>
        <p:spPr bwMode="auto">
          <a:xfrm>
            <a:off x="3541713" y="3719758"/>
            <a:ext cx="471487" cy="461962"/>
          </a:xfrm>
          <a:prstGeom prst="ellipse">
            <a:avLst/>
          </a:prstGeom>
          <a:noFill/>
          <a:ln w="381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242005220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r>
              <a:rPr lang="en-US">
                <a:latin typeface="+mn-lt"/>
              </a:rPr>
              <a:t>Sources of Drift and Jitter</a:t>
            </a:r>
          </a:p>
        </p:txBody>
      </p:sp>
      <p:sp>
        <p:nvSpPr>
          <p:cNvPr id="99330" name="Rectangle 3"/>
          <p:cNvSpPr>
            <a:spLocks noGrp="1" noChangeArrowheads="1"/>
          </p:cNvSpPr>
          <p:nvPr>
            <p:ph type="body" idx="1"/>
          </p:nvPr>
        </p:nvSpPr>
        <p:spPr/>
        <p:txBody>
          <a:bodyPr/>
          <a:lstStyle/>
          <a:p>
            <a:r>
              <a:rPr lang="en-US" dirty="0">
                <a:latin typeface="+mn-lt"/>
              </a:rPr>
              <a:t>What can cause drift?</a:t>
            </a:r>
          </a:p>
          <a:p>
            <a:r>
              <a:rPr lang="en-US" dirty="0">
                <a:latin typeface="+mn-lt"/>
              </a:rPr>
              <a:t>What can cause jitter?</a:t>
            </a:r>
          </a:p>
          <a:p>
            <a:r>
              <a:rPr lang="en-US" dirty="0">
                <a:latin typeface="+mn-lt"/>
              </a:rPr>
              <a:t>How would you prevent drift?</a:t>
            </a:r>
          </a:p>
          <a:p>
            <a:r>
              <a:rPr lang="en-US" dirty="0">
                <a:latin typeface="+mn-lt"/>
              </a:rPr>
              <a:t>How would you prevent jitter?</a:t>
            </a:r>
          </a:p>
          <a:p>
            <a:endParaRPr lang="en-US" dirty="0">
              <a:latin typeface="+mn-lt"/>
            </a:endParaRPr>
          </a:p>
          <a:p>
            <a:r>
              <a:rPr lang="en-US" dirty="0">
                <a:latin typeface="+mn-lt"/>
              </a:rPr>
              <a:t>If I gave you a piece of code and asked you to spot all of the places where jitter and drift could occur, how you would go about it?</a:t>
            </a:r>
          </a:p>
        </p:txBody>
      </p:sp>
    </p:spTree>
    <p:extLst>
      <p:ext uri="{BB962C8B-B14F-4D97-AF65-F5344CB8AC3E}">
        <p14:creationId xmlns:p14="http://schemas.microsoft.com/office/powerpoint/2010/main" val="2295015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b="1" dirty="0"/>
              <a:t>Ready List </a:t>
            </a:r>
          </a:p>
        </p:txBody>
      </p:sp>
      <p:sp>
        <p:nvSpPr>
          <p:cNvPr id="101380" name="Rectangle 4"/>
          <p:cNvSpPr>
            <a:spLocks noChangeArrowheads="1"/>
          </p:cNvSpPr>
          <p:nvPr/>
        </p:nvSpPr>
        <p:spPr bwMode="auto">
          <a:xfrm>
            <a:off x="2209800" y="2362200"/>
            <a:ext cx="1295400" cy="1447800"/>
          </a:xfrm>
          <a:prstGeom prst="rect">
            <a:avLst/>
          </a:prstGeom>
          <a:solidFill>
            <a:schemeClr val="accent1"/>
          </a:solidFill>
          <a:ln w="9525">
            <a:solidFill>
              <a:schemeClr val="accent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382" name="Rectangle 6"/>
          <p:cNvSpPr>
            <a:spLocks noChangeArrowheads="1"/>
          </p:cNvSpPr>
          <p:nvPr/>
        </p:nvSpPr>
        <p:spPr bwMode="auto">
          <a:xfrm>
            <a:off x="2209800" y="1981200"/>
            <a:ext cx="1295400" cy="381000"/>
          </a:xfrm>
          <a:prstGeom prst="rect">
            <a:avLst/>
          </a:prstGeom>
          <a:solidFill>
            <a:srgbClr val="CCFFCC"/>
          </a:solidFill>
          <a:ln w="9525">
            <a:solidFill>
              <a:schemeClr val="accent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383" name="Line 7"/>
          <p:cNvSpPr>
            <a:spLocks noChangeShapeType="1"/>
          </p:cNvSpPr>
          <p:nvPr/>
        </p:nvSpPr>
        <p:spPr bwMode="auto">
          <a:xfrm>
            <a:off x="1524000" y="1981200"/>
            <a:ext cx="685800" cy="0"/>
          </a:xfrm>
          <a:prstGeom prst="line">
            <a:avLst/>
          </a:prstGeom>
          <a:noFill/>
          <a:ln w="9525">
            <a:solidFill>
              <a:srgbClr val="990000"/>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384" name="Text Box 8"/>
          <p:cNvSpPr txBox="1">
            <a:spLocks noChangeArrowheads="1"/>
          </p:cNvSpPr>
          <p:nvPr/>
        </p:nvSpPr>
        <p:spPr bwMode="auto">
          <a:xfrm>
            <a:off x="2380936" y="3900488"/>
            <a:ext cx="978528"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dirty="0">
                <a:solidFill>
                  <a:schemeClr val="accent1"/>
                </a:solidFill>
              </a:rPr>
              <a:t>Process</a:t>
            </a:r>
          </a:p>
          <a:p>
            <a:pPr algn="ctr"/>
            <a:r>
              <a:rPr lang="en-US" sz="2000" dirty="0">
                <a:solidFill>
                  <a:schemeClr val="accent1"/>
                </a:solidFill>
              </a:rPr>
              <a:t>Control</a:t>
            </a:r>
          </a:p>
          <a:p>
            <a:pPr algn="ctr"/>
            <a:r>
              <a:rPr lang="en-US" sz="2000" dirty="0">
                <a:solidFill>
                  <a:schemeClr val="accent1"/>
                </a:solidFill>
              </a:rPr>
              <a:t>Block</a:t>
            </a:r>
          </a:p>
        </p:txBody>
      </p:sp>
      <p:sp>
        <p:nvSpPr>
          <p:cNvPr id="101393" name="Rectangle 17"/>
          <p:cNvSpPr>
            <a:spLocks noChangeArrowheads="1"/>
          </p:cNvSpPr>
          <p:nvPr/>
        </p:nvSpPr>
        <p:spPr bwMode="auto">
          <a:xfrm>
            <a:off x="4191000" y="2362200"/>
            <a:ext cx="1295400" cy="1447800"/>
          </a:xfrm>
          <a:prstGeom prst="rect">
            <a:avLst/>
          </a:prstGeom>
          <a:solidFill>
            <a:schemeClr val="accent1"/>
          </a:solidFill>
          <a:ln w="9525">
            <a:solidFill>
              <a:schemeClr val="accent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394" name="Rectangle 18"/>
          <p:cNvSpPr>
            <a:spLocks noChangeArrowheads="1"/>
          </p:cNvSpPr>
          <p:nvPr/>
        </p:nvSpPr>
        <p:spPr bwMode="auto">
          <a:xfrm>
            <a:off x="4191000" y="1981200"/>
            <a:ext cx="1295400" cy="381000"/>
          </a:xfrm>
          <a:prstGeom prst="rect">
            <a:avLst/>
          </a:prstGeom>
          <a:solidFill>
            <a:srgbClr val="CCFFCC"/>
          </a:solidFill>
          <a:ln w="9525">
            <a:solidFill>
              <a:schemeClr val="accent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395" name="Line 19"/>
          <p:cNvSpPr>
            <a:spLocks noChangeShapeType="1"/>
          </p:cNvSpPr>
          <p:nvPr/>
        </p:nvSpPr>
        <p:spPr bwMode="auto">
          <a:xfrm>
            <a:off x="3505200" y="1981200"/>
            <a:ext cx="685800" cy="0"/>
          </a:xfrm>
          <a:prstGeom prst="line">
            <a:avLst/>
          </a:prstGeom>
          <a:noFill/>
          <a:ln w="9525">
            <a:solidFill>
              <a:srgbClr val="990000"/>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396" name="Text Box 20"/>
          <p:cNvSpPr txBox="1">
            <a:spLocks noChangeArrowheads="1"/>
          </p:cNvSpPr>
          <p:nvPr/>
        </p:nvSpPr>
        <p:spPr bwMode="auto">
          <a:xfrm>
            <a:off x="4362136" y="3900488"/>
            <a:ext cx="978528"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a:solidFill>
                  <a:schemeClr val="accent1"/>
                </a:solidFill>
              </a:rPr>
              <a:t>Process</a:t>
            </a:r>
          </a:p>
          <a:p>
            <a:pPr algn="ctr"/>
            <a:r>
              <a:rPr lang="en-US" sz="2000">
                <a:solidFill>
                  <a:schemeClr val="accent1"/>
                </a:solidFill>
              </a:rPr>
              <a:t>Control</a:t>
            </a:r>
          </a:p>
          <a:p>
            <a:pPr algn="ctr"/>
            <a:r>
              <a:rPr lang="en-US" sz="2000">
                <a:solidFill>
                  <a:schemeClr val="accent1"/>
                </a:solidFill>
              </a:rPr>
              <a:t>Block</a:t>
            </a:r>
          </a:p>
        </p:txBody>
      </p:sp>
      <p:sp>
        <p:nvSpPr>
          <p:cNvPr id="101398" name="Rectangle 22"/>
          <p:cNvSpPr>
            <a:spLocks noChangeArrowheads="1"/>
          </p:cNvSpPr>
          <p:nvPr/>
        </p:nvSpPr>
        <p:spPr bwMode="auto">
          <a:xfrm>
            <a:off x="6172200" y="2362200"/>
            <a:ext cx="1295400" cy="1447800"/>
          </a:xfrm>
          <a:prstGeom prst="rect">
            <a:avLst/>
          </a:prstGeom>
          <a:solidFill>
            <a:schemeClr val="accent1"/>
          </a:solidFill>
          <a:ln w="9525">
            <a:solidFill>
              <a:schemeClr val="accent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399" name="Rectangle 23"/>
          <p:cNvSpPr>
            <a:spLocks noChangeArrowheads="1"/>
          </p:cNvSpPr>
          <p:nvPr/>
        </p:nvSpPr>
        <p:spPr bwMode="auto">
          <a:xfrm>
            <a:off x="6172200" y="1981200"/>
            <a:ext cx="1295400" cy="381000"/>
          </a:xfrm>
          <a:prstGeom prst="rect">
            <a:avLst/>
          </a:prstGeom>
          <a:solidFill>
            <a:srgbClr val="CCFFCC"/>
          </a:solidFill>
          <a:ln w="9525">
            <a:solidFill>
              <a:schemeClr val="accent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400" name="Line 24"/>
          <p:cNvSpPr>
            <a:spLocks noChangeShapeType="1"/>
          </p:cNvSpPr>
          <p:nvPr/>
        </p:nvSpPr>
        <p:spPr bwMode="auto">
          <a:xfrm>
            <a:off x="5486400" y="1981200"/>
            <a:ext cx="685800" cy="0"/>
          </a:xfrm>
          <a:prstGeom prst="line">
            <a:avLst/>
          </a:prstGeom>
          <a:noFill/>
          <a:ln w="9525">
            <a:solidFill>
              <a:srgbClr val="990000"/>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401" name="Text Box 25"/>
          <p:cNvSpPr txBox="1">
            <a:spLocks noChangeArrowheads="1"/>
          </p:cNvSpPr>
          <p:nvPr/>
        </p:nvSpPr>
        <p:spPr bwMode="auto">
          <a:xfrm>
            <a:off x="6343336" y="3900488"/>
            <a:ext cx="978528"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a:solidFill>
                  <a:schemeClr val="accent1"/>
                </a:solidFill>
              </a:rPr>
              <a:t>Process</a:t>
            </a:r>
          </a:p>
          <a:p>
            <a:pPr algn="ctr"/>
            <a:r>
              <a:rPr lang="en-US" sz="2000">
                <a:solidFill>
                  <a:schemeClr val="accent1"/>
                </a:solidFill>
              </a:rPr>
              <a:t>Control</a:t>
            </a:r>
          </a:p>
          <a:p>
            <a:pPr algn="ctr"/>
            <a:r>
              <a:rPr lang="en-US" sz="2000">
                <a:solidFill>
                  <a:schemeClr val="accent1"/>
                </a:solidFill>
              </a:rPr>
              <a:t>Block</a:t>
            </a:r>
          </a:p>
        </p:txBody>
      </p:sp>
      <p:sp>
        <p:nvSpPr>
          <p:cNvPr id="101405" name="Line 29"/>
          <p:cNvSpPr>
            <a:spLocks noChangeShapeType="1"/>
          </p:cNvSpPr>
          <p:nvPr/>
        </p:nvSpPr>
        <p:spPr bwMode="auto">
          <a:xfrm>
            <a:off x="7467600" y="1981200"/>
            <a:ext cx="685800" cy="0"/>
          </a:xfrm>
          <a:prstGeom prst="line">
            <a:avLst/>
          </a:prstGeom>
          <a:noFill/>
          <a:ln w="9525">
            <a:solidFill>
              <a:srgbClr val="990000"/>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407" name="Text Box 31"/>
          <p:cNvSpPr txBox="1">
            <a:spLocks noChangeArrowheads="1"/>
          </p:cNvSpPr>
          <p:nvPr/>
        </p:nvSpPr>
        <p:spPr bwMode="auto">
          <a:xfrm>
            <a:off x="441325" y="1600200"/>
            <a:ext cx="962025"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solidFill>
                  <a:srgbClr val="990000"/>
                </a:solidFill>
              </a:rPr>
              <a:t>Ready</a:t>
            </a:r>
          </a:p>
          <a:p>
            <a:pPr algn="ctr"/>
            <a:r>
              <a:rPr lang="en-US">
                <a:solidFill>
                  <a:srgbClr val="990000"/>
                </a:solidFill>
              </a:rPr>
              <a:t>List</a:t>
            </a:r>
          </a:p>
        </p:txBody>
      </p:sp>
      <p:sp>
        <p:nvSpPr>
          <p:cNvPr id="101408" name="Text Box 32"/>
          <p:cNvSpPr txBox="1">
            <a:spLocks noChangeArrowheads="1"/>
          </p:cNvSpPr>
          <p:nvPr/>
        </p:nvSpPr>
        <p:spPr bwMode="auto">
          <a:xfrm>
            <a:off x="8147050" y="1752600"/>
            <a:ext cx="996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990000"/>
                </a:solidFill>
              </a:rPr>
              <a:t>NULL</a:t>
            </a:r>
          </a:p>
        </p:txBody>
      </p:sp>
    </p:spTree>
    <p:extLst>
      <p:ext uri="{BB962C8B-B14F-4D97-AF65-F5344CB8AC3E}">
        <p14:creationId xmlns:p14="http://schemas.microsoft.com/office/powerpoint/2010/main" val="30562890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r>
              <a:rPr lang="en-US" dirty="0">
                <a:latin typeface="+mn-lt"/>
              </a:rPr>
              <a:t>Scheduling</a:t>
            </a:r>
          </a:p>
        </p:txBody>
      </p:sp>
      <p:sp>
        <p:nvSpPr>
          <p:cNvPr id="101378" name="Rectangle 3"/>
          <p:cNvSpPr>
            <a:spLocks noGrp="1" noChangeArrowheads="1"/>
          </p:cNvSpPr>
          <p:nvPr>
            <p:ph type="body" idx="1"/>
          </p:nvPr>
        </p:nvSpPr>
        <p:spPr/>
        <p:txBody>
          <a:bodyPr/>
          <a:lstStyle/>
          <a:p>
            <a:r>
              <a:rPr lang="en-US" dirty="0">
                <a:latin typeface="+mn-lt"/>
              </a:rPr>
              <a:t>Scheduler = resource allocator that affects the timing of real-time services</a:t>
            </a:r>
          </a:p>
          <a:p>
            <a:r>
              <a:rPr lang="en-US" dirty="0">
                <a:latin typeface="+mn-lt"/>
              </a:rPr>
              <a:t>Offline scheduler = does allocation at design time</a:t>
            </a:r>
          </a:p>
          <a:p>
            <a:r>
              <a:rPr lang="en-US" dirty="0">
                <a:latin typeface="+mn-lt"/>
              </a:rPr>
              <a:t>Online scheduler = does allocation at run-time</a:t>
            </a:r>
          </a:p>
          <a:p>
            <a:r>
              <a:rPr lang="en-US" dirty="0">
                <a:latin typeface="+mn-lt"/>
              </a:rPr>
              <a:t>Schedulers need to know dependencies and worst-case behavior</a:t>
            </a:r>
          </a:p>
          <a:p>
            <a:endParaRPr lang="en-US" dirty="0">
              <a:latin typeface="+mn-lt"/>
            </a:endParaRPr>
          </a:p>
          <a:p>
            <a:r>
              <a:rPr lang="en-US" dirty="0">
                <a:latin typeface="+mn-lt"/>
              </a:rPr>
              <a:t>Worst-case execution time (WCET) is often required to be known in  real-time systems</a:t>
            </a:r>
          </a:p>
          <a:p>
            <a:pPr lvl="1"/>
            <a:endParaRPr lang="en-US" dirty="0">
              <a:latin typeface="+mn-lt"/>
              <a:cs typeface="Fira Sans Regular" charset="0"/>
            </a:endParaRPr>
          </a:p>
          <a:p>
            <a:r>
              <a:rPr lang="en-US" dirty="0">
                <a:latin typeface="+mn-lt"/>
              </a:rPr>
              <a:t>How do you determine worst-case behavior?</a:t>
            </a:r>
          </a:p>
          <a:p>
            <a:pPr lvl="1"/>
            <a:endParaRPr lang="en-US" dirty="0">
              <a:latin typeface="+mn-lt"/>
              <a:cs typeface="Fira Sans Regular" charset="0"/>
            </a:endParaRPr>
          </a:p>
        </p:txBody>
      </p:sp>
    </p:spTree>
    <p:extLst>
      <p:ext uri="{BB962C8B-B14F-4D97-AF65-F5344CB8AC3E}">
        <p14:creationId xmlns:p14="http://schemas.microsoft.com/office/powerpoint/2010/main" val="345938782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r>
              <a:rPr lang="en-US">
                <a:latin typeface="+mn-lt"/>
              </a:rPr>
              <a:t>Classification of Scheduling Algorithms</a:t>
            </a:r>
            <a:endParaRPr lang="en-US" sz="4000">
              <a:latin typeface="+mn-lt"/>
            </a:endParaRPr>
          </a:p>
        </p:txBody>
      </p:sp>
      <p:sp>
        <p:nvSpPr>
          <p:cNvPr id="357379" name="Text Box 3"/>
          <p:cNvSpPr txBox="1">
            <a:spLocks noChangeArrowheads="1"/>
          </p:cNvSpPr>
          <p:nvPr/>
        </p:nvSpPr>
        <p:spPr bwMode="auto">
          <a:xfrm>
            <a:off x="2976034" y="1463675"/>
            <a:ext cx="253165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None/>
              <a:defRPr/>
            </a:pPr>
            <a:r>
              <a:rPr lang="en-US" dirty="0">
                <a:solidFill>
                  <a:srgbClr val="000000"/>
                </a:solidFill>
              </a:rPr>
              <a:t>All scheduling algorithms</a:t>
            </a:r>
          </a:p>
        </p:txBody>
      </p:sp>
      <p:sp>
        <p:nvSpPr>
          <p:cNvPr id="357380" name="Text Box 4"/>
          <p:cNvSpPr txBox="1">
            <a:spLocks noChangeArrowheads="1"/>
          </p:cNvSpPr>
          <p:nvPr/>
        </p:nvSpPr>
        <p:spPr bwMode="auto">
          <a:xfrm>
            <a:off x="848327" y="2717800"/>
            <a:ext cx="266262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FontTx/>
              <a:buNone/>
              <a:defRPr/>
            </a:pPr>
            <a:r>
              <a:rPr lang="en-US">
                <a:solidFill>
                  <a:srgbClr val="000000"/>
                </a:solidFill>
              </a:rPr>
              <a:t>static scheduling</a:t>
            </a:r>
          </a:p>
          <a:p>
            <a:pPr algn="ctr">
              <a:buFontTx/>
              <a:buNone/>
              <a:defRPr/>
            </a:pPr>
            <a:r>
              <a:rPr lang="en-US">
                <a:solidFill>
                  <a:srgbClr val="000000"/>
                </a:solidFill>
              </a:rPr>
              <a:t>(or offline, or clock driven)</a:t>
            </a:r>
          </a:p>
        </p:txBody>
      </p:sp>
      <p:sp>
        <p:nvSpPr>
          <p:cNvPr id="357381" name="Text Box 5"/>
          <p:cNvSpPr txBox="1">
            <a:spLocks noChangeArrowheads="1"/>
          </p:cNvSpPr>
          <p:nvPr/>
        </p:nvSpPr>
        <p:spPr bwMode="auto">
          <a:xfrm>
            <a:off x="5092561" y="2716213"/>
            <a:ext cx="2867304"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FontTx/>
              <a:buNone/>
              <a:defRPr/>
            </a:pPr>
            <a:r>
              <a:rPr lang="en-US">
                <a:solidFill>
                  <a:srgbClr val="000000"/>
                </a:solidFill>
              </a:rPr>
              <a:t>dynamic scheduling</a:t>
            </a:r>
          </a:p>
          <a:p>
            <a:pPr algn="ctr">
              <a:buFontTx/>
              <a:buNone/>
              <a:defRPr/>
            </a:pPr>
            <a:r>
              <a:rPr lang="en-US">
                <a:solidFill>
                  <a:srgbClr val="000000"/>
                </a:solidFill>
              </a:rPr>
              <a:t>(or online, or priority driven)</a:t>
            </a:r>
          </a:p>
        </p:txBody>
      </p:sp>
      <p:sp>
        <p:nvSpPr>
          <p:cNvPr id="357382" name="Text Box 6"/>
          <p:cNvSpPr txBox="1">
            <a:spLocks noChangeArrowheads="1"/>
          </p:cNvSpPr>
          <p:nvPr/>
        </p:nvSpPr>
        <p:spPr bwMode="auto">
          <a:xfrm>
            <a:off x="4086972" y="4667250"/>
            <a:ext cx="1454244"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FontTx/>
              <a:buNone/>
              <a:defRPr/>
            </a:pPr>
            <a:r>
              <a:rPr lang="en-US">
                <a:solidFill>
                  <a:srgbClr val="000000"/>
                </a:solidFill>
              </a:rPr>
              <a:t>static-priority</a:t>
            </a:r>
          </a:p>
          <a:p>
            <a:pPr algn="ctr">
              <a:buFontTx/>
              <a:buNone/>
              <a:defRPr/>
            </a:pPr>
            <a:r>
              <a:rPr lang="en-US">
                <a:solidFill>
                  <a:srgbClr val="000000"/>
                </a:solidFill>
              </a:rPr>
              <a:t>scheduling</a:t>
            </a:r>
          </a:p>
        </p:txBody>
      </p:sp>
      <p:sp>
        <p:nvSpPr>
          <p:cNvPr id="357383" name="Text Box 7"/>
          <p:cNvSpPr txBox="1">
            <a:spLocks noChangeArrowheads="1"/>
          </p:cNvSpPr>
          <p:nvPr/>
        </p:nvSpPr>
        <p:spPr bwMode="auto">
          <a:xfrm>
            <a:off x="6771617" y="4662488"/>
            <a:ext cx="173962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FontTx/>
              <a:buNone/>
              <a:defRPr/>
            </a:pPr>
            <a:r>
              <a:rPr lang="en-US">
                <a:solidFill>
                  <a:srgbClr val="000000"/>
                </a:solidFill>
              </a:rPr>
              <a:t>dynamic-priority</a:t>
            </a:r>
          </a:p>
          <a:p>
            <a:pPr algn="ctr">
              <a:buFontTx/>
              <a:buNone/>
              <a:defRPr/>
            </a:pPr>
            <a:r>
              <a:rPr lang="en-US">
                <a:solidFill>
                  <a:srgbClr val="000000"/>
                </a:solidFill>
              </a:rPr>
              <a:t>scheduling</a:t>
            </a:r>
          </a:p>
        </p:txBody>
      </p:sp>
      <p:sp>
        <p:nvSpPr>
          <p:cNvPr id="357384" name="Line 8"/>
          <p:cNvSpPr>
            <a:spLocks noChangeShapeType="1"/>
          </p:cNvSpPr>
          <p:nvPr/>
        </p:nvSpPr>
        <p:spPr bwMode="auto">
          <a:xfrm flipH="1">
            <a:off x="2413000" y="1905000"/>
            <a:ext cx="1558925" cy="8794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Tx/>
              <a:buNone/>
              <a:defRPr/>
            </a:pPr>
            <a:endParaRPr lang="en-US"/>
          </a:p>
        </p:txBody>
      </p:sp>
      <p:sp>
        <p:nvSpPr>
          <p:cNvPr id="357385" name="Line 9"/>
          <p:cNvSpPr>
            <a:spLocks noChangeShapeType="1"/>
          </p:cNvSpPr>
          <p:nvPr/>
        </p:nvSpPr>
        <p:spPr bwMode="auto">
          <a:xfrm>
            <a:off x="4822825" y="1905000"/>
            <a:ext cx="1443038" cy="8366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Tx/>
              <a:buNone/>
              <a:defRPr/>
            </a:pPr>
            <a:endParaRPr lang="en-US"/>
          </a:p>
        </p:txBody>
      </p:sp>
      <p:sp>
        <p:nvSpPr>
          <p:cNvPr id="357386" name="Line 10"/>
          <p:cNvSpPr>
            <a:spLocks noChangeShapeType="1"/>
          </p:cNvSpPr>
          <p:nvPr/>
        </p:nvSpPr>
        <p:spPr bwMode="auto">
          <a:xfrm flipH="1">
            <a:off x="5010150" y="3492500"/>
            <a:ext cx="1212850" cy="118268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Tx/>
              <a:buNone/>
              <a:defRPr/>
            </a:pPr>
            <a:endParaRPr lang="en-US"/>
          </a:p>
        </p:txBody>
      </p:sp>
      <p:sp>
        <p:nvSpPr>
          <p:cNvPr id="357387" name="Line 11"/>
          <p:cNvSpPr>
            <a:spLocks noChangeShapeType="1"/>
          </p:cNvSpPr>
          <p:nvPr/>
        </p:nvSpPr>
        <p:spPr bwMode="auto">
          <a:xfrm>
            <a:off x="6757988" y="3492500"/>
            <a:ext cx="1154112" cy="12430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Tx/>
              <a:buNone/>
              <a:defRPr/>
            </a:pPr>
            <a:endParaRPr lang="en-US"/>
          </a:p>
        </p:txBody>
      </p:sp>
    </p:spTree>
    <p:extLst>
      <p:ext uri="{BB962C8B-B14F-4D97-AF65-F5344CB8AC3E}">
        <p14:creationId xmlns:p14="http://schemas.microsoft.com/office/powerpoint/2010/main" val="2819861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a:latin typeface="+mn-lt"/>
              </a:rPr>
              <a:t>Scheduling Algorithms (No Priority)</a:t>
            </a:r>
          </a:p>
        </p:txBody>
      </p:sp>
      <p:sp>
        <p:nvSpPr>
          <p:cNvPr id="105474" name="Rectangle 3"/>
          <p:cNvSpPr>
            <a:spLocks noGrp="1" noChangeArrowheads="1"/>
          </p:cNvSpPr>
          <p:nvPr>
            <p:ph idx="1"/>
          </p:nvPr>
        </p:nvSpPr>
        <p:spPr/>
        <p:txBody>
          <a:bodyPr>
            <a:normAutofit fontScale="92500" lnSpcReduction="10000"/>
          </a:bodyPr>
          <a:lstStyle/>
          <a:p>
            <a:pPr>
              <a:lnSpc>
                <a:spcPct val="90000"/>
              </a:lnSpc>
            </a:pPr>
            <a:r>
              <a:rPr lang="en-US" sz="2000" dirty="0">
                <a:latin typeface="+mn-lt"/>
              </a:rPr>
              <a:t>Non-priority-based</a:t>
            </a:r>
          </a:p>
          <a:p>
            <a:pPr lvl="1">
              <a:lnSpc>
                <a:spcPct val="90000"/>
              </a:lnSpc>
            </a:pPr>
            <a:r>
              <a:rPr lang="en-US" sz="2000" dirty="0">
                <a:latin typeface="+mn-lt"/>
                <a:cs typeface="Fira Sans Regular" charset="0"/>
              </a:rPr>
              <a:t>All tasks are created equal</a:t>
            </a:r>
          </a:p>
          <a:p>
            <a:pPr lvl="1">
              <a:lnSpc>
                <a:spcPct val="90000"/>
              </a:lnSpc>
            </a:pPr>
            <a:r>
              <a:rPr lang="en-US" sz="2000" dirty="0">
                <a:latin typeface="+mn-lt"/>
                <a:cs typeface="Fira Sans Regular" charset="0"/>
              </a:rPr>
              <a:t>There is no way to indicate which tasks are more </a:t>
            </a:r>
            <a:r>
              <a:rPr lang="ja-JP" altLang="en-US" sz="2000" dirty="0">
                <a:latin typeface="+mn-lt"/>
                <a:cs typeface="Fira Sans Regular" charset="0"/>
              </a:rPr>
              <a:t>“</a:t>
            </a:r>
            <a:r>
              <a:rPr lang="en-US" altLang="ja-JP" sz="2000" dirty="0">
                <a:latin typeface="+mn-lt"/>
                <a:cs typeface="Fira Sans Regular" charset="0"/>
              </a:rPr>
              <a:t>important</a:t>
            </a:r>
            <a:r>
              <a:rPr lang="ja-JP" altLang="en-US" sz="2000" dirty="0">
                <a:latin typeface="+mn-lt"/>
                <a:cs typeface="Fira Sans Regular" charset="0"/>
              </a:rPr>
              <a:t>”</a:t>
            </a:r>
            <a:r>
              <a:rPr lang="en-US" altLang="ja-JP" sz="2000" dirty="0">
                <a:latin typeface="+mn-lt"/>
                <a:cs typeface="Fira Sans Regular" charset="0"/>
              </a:rPr>
              <a:t> (more critical) than others</a:t>
            </a:r>
          </a:p>
          <a:p>
            <a:pPr lvl="1">
              <a:lnSpc>
                <a:spcPct val="90000"/>
              </a:lnSpc>
              <a:buFontTx/>
              <a:buNone/>
            </a:pPr>
            <a:endParaRPr lang="en-US" sz="2000" dirty="0">
              <a:latin typeface="+mn-lt"/>
              <a:cs typeface="Fira Sans Regular" charset="0"/>
            </a:endParaRPr>
          </a:p>
          <a:p>
            <a:pPr>
              <a:lnSpc>
                <a:spcPct val="90000"/>
              </a:lnSpc>
            </a:pPr>
            <a:r>
              <a:rPr lang="en-US" sz="2000" dirty="0">
                <a:latin typeface="+mn-lt"/>
              </a:rPr>
              <a:t>First-In-First-Out (FIFO) or First-Come-First-Served (FCFS)</a:t>
            </a:r>
          </a:p>
          <a:p>
            <a:pPr lvl="1">
              <a:lnSpc>
                <a:spcPct val="90000"/>
              </a:lnSpc>
            </a:pPr>
            <a:r>
              <a:rPr lang="en-US" sz="2000" dirty="0">
                <a:latin typeface="+mn-lt"/>
                <a:cs typeface="Fira Sans Regular" charset="0"/>
              </a:rPr>
              <a:t>Ready tasks are inserted into a list</a:t>
            </a:r>
          </a:p>
          <a:p>
            <a:pPr lvl="1">
              <a:lnSpc>
                <a:spcPct val="90000"/>
              </a:lnSpc>
            </a:pPr>
            <a:r>
              <a:rPr lang="en-US" sz="2000" dirty="0">
                <a:latin typeface="+mn-lt"/>
                <a:cs typeface="Fira Sans Regular" charset="0"/>
              </a:rPr>
              <a:t>Tasks are dispatched from the list in their </a:t>
            </a:r>
            <a:r>
              <a:rPr lang="en-US" sz="2000" dirty="0">
                <a:solidFill>
                  <a:srgbClr val="0000FF"/>
                </a:solidFill>
                <a:latin typeface="+mn-lt"/>
                <a:cs typeface="Fira Sans Regular" charset="0"/>
              </a:rPr>
              <a:t>order of entry</a:t>
            </a:r>
            <a:r>
              <a:rPr lang="en-US" sz="2000" dirty="0">
                <a:latin typeface="+mn-lt"/>
                <a:cs typeface="Fira Sans Regular" charset="0"/>
              </a:rPr>
              <a:t> in the list</a:t>
            </a:r>
          </a:p>
          <a:p>
            <a:pPr lvl="1">
              <a:lnSpc>
                <a:spcPct val="90000"/>
              </a:lnSpc>
            </a:pPr>
            <a:r>
              <a:rPr lang="en-US" sz="2000" dirty="0">
                <a:latin typeface="+mn-lt"/>
                <a:cs typeface="Fira Sans Regular" charset="0"/>
              </a:rPr>
              <a:t>No preemption, i.e., a task runs to completion before the next task runs</a:t>
            </a:r>
          </a:p>
          <a:p>
            <a:pPr lvl="1">
              <a:lnSpc>
                <a:spcPct val="90000"/>
              </a:lnSpc>
            </a:pPr>
            <a:r>
              <a:rPr lang="en-US" sz="2000" dirty="0">
                <a:latin typeface="+mn-lt"/>
                <a:cs typeface="Fira Sans Regular" charset="0"/>
              </a:rPr>
              <a:t>No consideration of task priorities</a:t>
            </a:r>
          </a:p>
          <a:p>
            <a:pPr lvl="1">
              <a:lnSpc>
                <a:spcPct val="90000"/>
              </a:lnSpc>
              <a:buFontTx/>
              <a:buNone/>
            </a:pPr>
            <a:endParaRPr lang="en-US" sz="2000" dirty="0">
              <a:latin typeface="+mn-lt"/>
              <a:cs typeface="Fira Sans Regular" charset="0"/>
            </a:endParaRPr>
          </a:p>
          <a:p>
            <a:pPr>
              <a:lnSpc>
                <a:spcPct val="90000"/>
              </a:lnSpc>
            </a:pPr>
            <a:r>
              <a:rPr lang="en-US" sz="2000" dirty="0">
                <a:latin typeface="+mn-lt"/>
              </a:rPr>
              <a:t>Round-Robin Preemptive</a:t>
            </a:r>
          </a:p>
          <a:p>
            <a:pPr lvl="1">
              <a:lnSpc>
                <a:spcPct val="90000"/>
              </a:lnSpc>
            </a:pPr>
            <a:r>
              <a:rPr lang="en-US" sz="2000" dirty="0">
                <a:latin typeface="+mn-lt"/>
                <a:cs typeface="Fira Sans Regular" charset="0"/>
              </a:rPr>
              <a:t>Ready tasks are dispatched </a:t>
            </a:r>
            <a:r>
              <a:rPr lang="en-US" sz="2000" dirty="0">
                <a:solidFill>
                  <a:srgbClr val="0000FF"/>
                </a:solidFill>
                <a:latin typeface="+mn-lt"/>
                <a:cs typeface="Fira Sans Regular" charset="0"/>
              </a:rPr>
              <a:t>in turn</a:t>
            </a:r>
          </a:p>
          <a:p>
            <a:pPr lvl="1">
              <a:lnSpc>
                <a:spcPct val="90000"/>
              </a:lnSpc>
            </a:pPr>
            <a:r>
              <a:rPr lang="en-US" sz="2000" dirty="0">
                <a:latin typeface="+mn-lt"/>
                <a:cs typeface="Fira Sans Regular" charset="0"/>
              </a:rPr>
              <a:t>Each task given its fair share of fixed execution time</a:t>
            </a:r>
          </a:p>
          <a:p>
            <a:pPr lvl="1">
              <a:lnSpc>
                <a:spcPct val="90000"/>
              </a:lnSpc>
            </a:pPr>
            <a:r>
              <a:rPr lang="en-US" sz="2000" dirty="0">
                <a:latin typeface="+mn-lt"/>
                <a:cs typeface="Fira Sans Regular" charset="0"/>
              </a:rPr>
              <a:t>Preemption of running task at the end of the fixed interval</a:t>
            </a:r>
          </a:p>
          <a:p>
            <a:pPr lvl="1">
              <a:lnSpc>
                <a:spcPct val="90000"/>
              </a:lnSpc>
            </a:pPr>
            <a:r>
              <a:rPr lang="en-US" sz="2000" dirty="0">
                <a:latin typeface="+mn-lt"/>
                <a:cs typeface="Fira Sans Regular" charset="0"/>
              </a:rPr>
              <a:t>No consideration of task priorities</a:t>
            </a:r>
          </a:p>
          <a:p>
            <a:pPr lvl="1">
              <a:lnSpc>
                <a:spcPct val="90000"/>
              </a:lnSpc>
              <a:buFontTx/>
              <a:buNone/>
            </a:pPr>
            <a:endParaRPr lang="en-US" sz="2000" dirty="0">
              <a:latin typeface="+mn-lt"/>
              <a:cs typeface="Fira Sans Regular" charset="0"/>
            </a:endParaRPr>
          </a:p>
        </p:txBody>
      </p:sp>
    </p:spTree>
    <p:extLst>
      <p:ext uri="{BB962C8B-B14F-4D97-AF65-F5344CB8AC3E}">
        <p14:creationId xmlns:p14="http://schemas.microsoft.com/office/powerpoint/2010/main" val="326454308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r>
              <a:rPr lang="en-US">
                <a:latin typeface="+mn-lt"/>
              </a:rPr>
              <a:t>Scheduling Algorithms (Fixed-Priority)</a:t>
            </a:r>
          </a:p>
        </p:txBody>
      </p:sp>
      <p:sp>
        <p:nvSpPr>
          <p:cNvPr id="107522" name="Rectangle 3"/>
          <p:cNvSpPr>
            <a:spLocks noGrp="1" noChangeArrowheads="1"/>
          </p:cNvSpPr>
          <p:nvPr>
            <p:ph idx="1"/>
          </p:nvPr>
        </p:nvSpPr>
        <p:spPr/>
        <p:txBody>
          <a:bodyPr>
            <a:normAutofit fontScale="92500" lnSpcReduction="10000"/>
          </a:bodyPr>
          <a:lstStyle/>
          <a:p>
            <a:r>
              <a:rPr lang="en-US" dirty="0">
                <a:latin typeface="+mn-lt"/>
              </a:rPr>
              <a:t>Fixed-priority based</a:t>
            </a:r>
          </a:p>
          <a:p>
            <a:pPr lvl="1"/>
            <a:r>
              <a:rPr lang="en-US" sz="2000" dirty="0">
                <a:latin typeface="+mn-lt"/>
                <a:cs typeface="Fira Sans Regular" charset="0"/>
              </a:rPr>
              <a:t>All tasks are not created equal</a:t>
            </a:r>
          </a:p>
          <a:p>
            <a:pPr lvl="1"/>
            <a:r>
              <a:rPr lang="en-US" sz="2000" dirty="0">
                <a:latin typeface="+mn-lt"/>
                <a:cs typeface="Fira Sans Regular" charset="0"/>
              </a:rPr>
              <a:t>Some tasks have more importance (higher priority) than others</a:t>
            </a:r>
          </a:p>
          <a:p>
            <a:pPr lvl="1"/>
            <a:r>
              <a:rPr lang="en-US" sz="2000" dirty="0">
                <a:latin typeface="+mn-lt"/>
                <a:cs typeface="Fira Sans Regular" charset="0"/>
              </a:rPr>
              <a:t>Once a task</a:t>
            </a:r>
            <a:r>
              <a:rPr lang="ja-JP" altLang="en-US" sz="2000" dirty="0">
                <a:latin typeface="+mn-lt"/>
                <a:cs typeface="Fira Sans Regular" charset="0"/>
              </a:rPr>
              <a:t>’</a:t>
            </a:r>
            <a:r>
              <a:rPr lang="en-US" altLang="ja-JP" sz="2000" dirty="0">
                <a:latin typeface="+mn-lt"/>
                <a:cs typeface="Fira Sans Regular" charset="0"/>
              </a:rPr>
              <a:t>s priority is assigned, it cannot change during run-time</a:t>
            </a:r>
          </a:p>
          <a:p>
            <a:pPr lvl="1">
              <a:buFontTx/>
              <a:buNone/>
            </a:pPr>
            <a:endParaRPr lang="en-US" sz="2000" dirty="0">
              <a:latin typeface="+mn-lt"/>
              <a:cs typeface="Fira Sans Regular" charset="0"/>
            </a:endParaRPr>
          </a:p>
          <a:p>
            <a:r>
              <a:rPr lang="en-US" b="1" dirty="0">
                <a:solidFill>
                  <a:srgbClr val="FF0000"/>
                </a:solidFill>
                <a:latin typeface="+mn-lt"/>
              </a:rPr>
              <a:t>Rate Monotonic Analysis (RMA)</a:t>
            </a:r>
          </a:p>
          <a:p>
            <a:pPr lvl="1"/>
            <a:r>
              <a:rPr lang="en-US" sz="2000" dirty="0">
                <a:solidFill>
                  <a:srgbClr val="0000FF"/>
                </a:solidFill>
                <a:latin typeface="+mn-lt"/>
                <a:cs typeface="Fira Sans Regular" charset="0"/>
              </a:rPr>
              <a:t>Shorter the period</a:t>
            </a:r>
            <a:r>
              <a:rPr lang="en-US" sz="2000" dirty="0">
                <a:latin typeface="+mn-lt"/>
                <a:cs typeface="Fira Sans Regular" charset="0"/>
              </a:rPr>
              <a:t>, the higher the priority of the task</a:t>
            </a:r>
          </a:p>
          <a:p>
            <a:pPr lvl="1"/>
            <a:r>
              <a:rPr lang="en-US" sz="2000" dirty="0">
                <a:latin typeface="+mn-lt"/>
                <a:cs typeface="Fira Sans Regular" charset="0"/>
              </a:rPr>
              <a:t>Assigns fixed priorities in reverse order of period length</a:t>
            </a:r>
          </a:p>
          <a:p>
            <a:pPr lvl="1"/>
            <a:r>
              <a:rPr lang="en-US" sz="2000" dirty="0">
                <a:latin typeface="+mn-lt"/>
                <a:cs typeface="Fira Sans Regular" charset="0"/>
              </a:rPr>
              <a:t>Tasks requiring frequent attention have higher priority and get scheduled earlier</a:t>
            </a:r>
          </a:p>
          <a:p>
            <a:pPr lvl="1">
              <a:buFontTx/>
              <a:buNone/>
            </a:pPr>
            <a:endParaRPr lang="en-US" sz="2000" dirty="0">
              <a:latin typeface="+mn-lt"/>
              <a:cs typeface="Fira Sans Regular" charset="0"/>
            </a:endParaRPr>
          </a:p>
          <a:p>
            <a:r>
              <a:rPr lang="en-US" dirty="0">
                <a:latin typeface="+mn-lt"/>
              </a:rPr>
              <a:t>Least Compute Time (LCT)</a:t>
            </a:r>
          </a:p>
          <a:p>
            <a:pPr lvl="1"/>
            <a:r>
              <a:rPr lang="en-US" sz="2000" dirty="0">
                <a:solidFill>
                  <a:srgbClr val="0000FF"/>
                </a:solidFill>
                <a:latin typeface="+mn-lt"/>
                <a:cs typeface="Fira Sans Regular" charset="0"/>
              </a:rPr>
              <a:t>Shorter the computation time</a:t>
            </a:r>
            <a:r>
              <a:rPr lang="en-US" sz="2000" dirty="0">
                <a:latin typeface="+mn-lt"/>
                <a:cs typeface="Fira Sans Regular" charset="0"/>
              </a:rPr>
              <a:t>, the higher the priority of the task</a:t>
            </a:r>
          </a:p>
          <a:p>
            <a:pPr lvl="1"/>
            <a:r>
              <a:rPr lang="en-US" sz="2000" dirty="0">
                <a:latin typeface="+mn-lt"/>
                <a:cs typeface="Fira Sans Regular" charset="0"/>
              </a:rPr>
              <a:t>Assigns fixed priorities in reverse order of computation length</a:t>
            </a:r>
          </a:p>
          <a:p>
            <a:pPr lvl="1"/>
            <a:r>
              <a:rPr lang="en-US" sz="2000" dirty="0">
                <a:latin typeface="+mn-lt"/>
                <a:cs typeface="Fira Sans Regular" charset="0"/>
              </a:rPr>
              <a:t>Tasks finishing quickly have higher priority and get scheduled earlier</a:t>
            </a:r>
          </a:p>
        </p:txBody>
      </p:sp>
    </p:spTree>
    <p:extLst>
      <p:ext uri="{BB962C8B-B14F-4D97-AF65-F5344CB8AC3E}">
        <p14:creationId xmlns:p14="http://schemas.microsoft.com/office/powerpoint/2010/main" val="376243050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r>
              <a:rPr lang="en-US" dirty="0">
                <a:latin typeface="+mn-lt"/>
              </a:rPr>
              <a:t>Scheduling Algorithms (Dynamic-Priority)</a:t>
            </a:r>
          </a:p>
        </p:txBody>
      </p:sp>
      <p:sp>
        <p:nvSpPr>
          <p:cNvPr id="109570" name="Rectangle 3"/>
          <p:cNvSpPr>
            <a:spLocks noGrp="1" noChangeArrowheads="1"/>
          </p:cNvSpPr>
          <p:nvPr>
            <p:ph type="body" idx="1"/>
          </p:nvPr>
        </p:nvSpPr>
        <p:spPr/>
        <p:txBody>
          <a:bodyPr>
            <a:normAutofit lnSpcReduction="10000"/>
          </a:bodyPr>
          <a:lstStyle/>
          <a:p>
            <a:r>
              <a:rPr lang="en-US" sz="2000" dirty="0">
                <a:latin typeface="+mn-lt"/>
              </a:rPr>
              <a:t>Dynamic-priority based</a:t>
            </a:r>
          </a:p>
          <a:p>
            <a:pPr lvl="1"/>
            <a:r>
              <a:rPr lang="en-US" sz="2000" dirty="0">
                <a:latin typeface="+mn-lt"/>
                <a:cs typeface="Fira Sans Regular" charset="0"/>
              </a:rPr>
              <a:t>All tasks are not created equal</a:t>
            </a:r>
          </a:p>
          <a:p>
            <a:pPr lvl="1"/>
            <a:r>
              <a:rPr lang="en-US" sz="2000" dirty="0">
                <a:latin typeface="+mn-lt"/>
                <a:cs typeface="Fira Sans Regular" charset="0"/>
              </a:rPr>
              <a:t>Some tasks have more importance (higher priority) than others</a:t>
            </a:r>
          </a:p>
          <a:p>
            <a:pPr lvl="1"/>
            <a:r>
              <a:rPr lang="en-US" sz="2000" dirty="0">
                <a:latin typeface="+mn-lt"/>
                <a:cs typeface="Fira Sans Regular" charset="0"/>
              </a:rPr>
              <a:t>Task</a:t>
            </a:r>
            <a:r>
              <a:rPr lang="ja-JP" altLang="en-US" sz="2000" dirty="0">
                <a:latin typeface="+mn-lt"/>
                <a:cs typeface="Fira Sans Regular" charset="0"/>
              </a:rPr>
              <a:t>’</a:t>
            </a:r>
            <a:r>
              <a:rPr lang="en-US" altLang="ja-JP" sz="2000" dirty="0">
                <a:latin typeface="+mn-lt"/>
                <a:cs typeface="Fira Sans Regular" charset="0"/>
              </a:rPr>
              <a:t>s priority (and thus, the schedule) may change during execution</a:t>
            </a:r>
          </a:p>
          <a:p>
            <a:pPr lvl="1">
              <a:buFontTx/>
              <a:buNone/>
            </a:pPr>
            <a:endParaRPr lang="en-US" sz="2000" dirty="0">
              <a:latin typeface="+mn-lt"/>
              <a:cs typeface="Fira Sans Regular" charset="0"/>
            </a:endParaRPr>
          </a:p>
          <a:p>
            <a:r>
              <a:rPr lang="en-US" sz="2000" dirty="0">
                <a:latin typeface="+mn-lt"/>
              </a:rPr>
              <a:t>Shortest Completion Time (SCT)</a:t>
            </a:r>
          </a:p>
          <a:p>
            <a:pPr lvl="1"/>
            <a:r>
              <a:rPr lang="en-US" sz="2000" dirty="0">
                <a:latin typeface="+mn-lt"/>
                <a:cs typeface="Fira Sans Regular" charset="0"/>
              </a:rPr>
              <a:t>Ready task with the </a:t>
            </a:r>
            <a:r>
              <a:rPr lang="en-US" sz="2000" dirty="0">
                <a:solidFill>
                  <a:srgbClr val="0000FF"/>
                </a:solidFill>
                <a:latin typeface="+mn-lt"/>
                <a:cs typeface="Fira Sans Regular" charset="0"/>
              </a:rPr>
              <a:t>smallest remaining compute time</a:t>
            </a:r>
            <a:r>
              <a:rPr lang="en-US" sz="2000" dirty="0">
                <a:latin typeface="+mn-lt"/>
                <a:cs typeface="Fira Sans Regular" charset="0"/>
              </a:rPr>
              <a:t> gets scheduled first</a:t>
            </a:r>
          </a:p>
          <a:p>
            <a:pPr lvl="1">
              <a:buFontTx/>
              <a:buNone/>
            </a:pPr>
            <a:endParaRPr lang="en-US" sz="2000" dirty="0">
              <a:latin typeface="+mn-lt"/>
              <a:cs typeface="Fira Sans Regular" charset="0"/>
            </a:endParaRPr>
          </a:p>
          <a:p>
            <a:r>
              <a:rPr lang="en-US" sz="2000" dirty="0">
                <a:latin typeface="+mn-lt"/>
              </a:rPr>
              <a:t>Earliest Deadline First (EDF)</a:t>
            </a:r>
          </a:p>
          <a:p>
            <a:pPr lvl="1"/>
            <a:r>
              <a:rPr lang="en-US" sz="2000" dirty="0">
                <a:latin typeface="+mn-lt"/>
                <a:cs typeface="Fira Sans Regular" charset="0"/>
              </a:rPr>
              <a:t>Ready task with the </a:t>
            </a:r>
            <a:r>
              <a:rPr lang="en-US" sz="2000" dirty="0">
                <a:solidFill>
                  <a:srgbClr val="0000FF"/>
                </a:solidFill>
                <a:latin typeface="+mn-lt"/>
                <a:cs typeface="Fira Sans Regular" charset="0"/>
              </a:rPr>
              <a:t>earliest future deadline</a:t>
            </a:r>
            <a:r>
              <a:rPr lang="en-US" sz="2000" dirty="0">
                <a:latin typeface="+mn-lt"/>
                <a:cs typeface="Fira Sans Regular" charset="0"/>
              </a:rPr>
              <a:t> gets scheduled first</a:t>
            </a:r>
          </a:p>
          <a:p>
            <a:pPr lvl="1">
              <a:buFontTx/>
              <a:buNone/>
            </a:pPr>
            <a:endParaRPr lang="en-US" sz="2000" dirty="0">
              <a:latin typeface="+mn-lt"/>
              <a:cs typeface="Fira Sans Regular" charset="0"/>
            </a:endParaRPr>
          </a:p>
          <a:p>
            <a:r>
              <a:rPr lang="en-US" sz="2000" dirty="0">
                <a:latin typeface="+mn-lt"/>
              </a:rPr>
              <a:t>Least Slack Time (LST)</a:t>
            </a:r>
          </a:p>
          <a:p>
            <a:pPr lvl="1"/>
            <a:r>
              <a:rPr lang="en-US" sz="2000" dirty="0">
                <a:latin typeface="+mn-lt"/>
                <a:cs typeface="Fira Sans Regular" charset="0"/>
              </a:rPr>
              <a:t>Ready task with the </a:t>
            </a:r>
            <a:r>
              <a:rPr lang="en-US" sz="2000" dirty="0">
                <a:solidFill>
                  <a:srgbClr val="0000FF"/>
                </a:solidFill>
                <a:latin typeface="+mn-lt"/>
                <a:cs typeface="Fira Sans Regular" charset="0"/>
              </a:rPr>
              <a:t>smallest amount of free/slack time</a:t>
            </a:r>
            <a:r>
              <a:rPr lang="en-US" sz="2000" dirty="0">
                <a:latin typeface="+mn-lt"/>
                <a:cs typeface="Fira Sans Regular" charset="0"/>
              </a:rPr>
              <a:t> within the cycle gets scheduled first</a:t>
            </a:r>
          </a:p>
        </p:txBody>
      </p:sp>
    </p:spTree>
    <p:extLst>
      <p:ext uri="{BB962C8B-B14F-4D97-AF65-F5344CB8AC3E}">
        <p14:creationId xmlns:p14="http://schemas.microsoft.com/office/powerpoint/2010/main" val="1874530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r>
              <a:rPr lang="en-US" dirty="0">
                <a:latin typeface="+mn-lt"/>
              </a:rPr>
              <a:t>Real-Time Standards</a:t>
            </a:r>
          </a:p>
        </p:txBody>
      </p:sp>
      <p:sp>
        <p:nvSpPr>
          <p:cNvPr id="113666" name="Rectangle 3"/>
          <p:cNvSpPr>
            <a:spLocks noGrp="1" noChangeArrowheads="1"/>
          </p:cNvSpPr>
          <p:nvPr>
            <p:ph idx="1"/>
          </p:nvPr>
        </p:nvSpPr>
        <p:spPr/>
        <p:txBody>
          <a:bodyPr>
            <a:normAutofit/>
          </a:bodyPr>
          <a:lstStyle/>
          <a:p>
            <a:pPr>
              <a:lnSpc>
                <a:spcPct val="90000"/>
              </a:lnSpc>
            </a:pPr>
            <a:r>
              <a:rPr lang="en-US" dirty="0">
                <a:latin typeface="+mn-lt"/>
              </a:rPr>
              <a:t>Real-Time Operating System standards</a:t>
            </a:r>
          </a:p>
          <a:p>
            <a:pPr lvl="1">
              <a:lnSpc>
                <a:spcPct val="90000"/>
              </a:lnSpc>
            </a:pPr>
            <a:r>
              <a:rPr lang="en-US" dirty="0">
                <a:latin typeface="+mn-lt"/>
                <a:cs typeface="Fira Sans Regular" charset="0"/>
              </a:rPr>
              <a:t>IEEE 1003.1b POSIX Real-Time Extensions </a:t>
            </a:r>
          </a:p>
          <a:p>
            <a:pPr lvl="1">
              <a:lnSpc>
                <a:spcPct val="90000"/>
              </a:lnSpc>
            </a:pPr>
            <a:r>
              <a:rPr lang="en-US" dirty="0">
                <a:latin typeface="+mn-lt"/>
                <a:cs typeface="Fira Sans Regular" charset="0"/>
              </a:rPr>
              <a:t>OSEK (automotive real-time OS standard)</a:t>
            </a:r>
          </a:p>
          <a:p>
            <a:pPr lvl="1">
              <a:lnSpc>
                <a:spcPct val="90000"/>
              </a:lnSpc>
              <a:buFontTx/>
              <a:buNone/>
            </a:pPr>
            <a:endParaRPr lang="en-US" dirty="0">
              <a:latin typeface="+mn-lt"/>
              <a:cs typeface="Fira Sans Regular" charset="0"/>
            </a:endParaRPr>
          </a:p>
          <a:p>
            <a:pPr>
              <a:lnSpc>
                <a:spcPct val="90000"/>
              </a:lnSpc>
            </a:pPr>
            <a:r>
              <a:rPr lang="en-US" dirty="0">
                <a:latin typeface="+mn-lt"/>
              </a:rPr>
              <a:t>Real-Time (and Concurrent) Programming Languages</a:t>
            </a:r>
          </a:p>
          <a:p>
            <a:pPr lvl="1">
              <a:lnSpc>
                <a:spcPct val="90000"/>
              </a:lnSpc>
            </a:pPr>
            <a:r>
              <a:rPr lang="en-US" dirty="0">
                <a:latin typeface="+mn-lt"/>
                <a:cs typeface="Fira Sans Regular" charset="0"/>
              </a:rPr>
              <a:t>Real-Time Specification for Java </a:t>
            </a:r>
            <a:endParaRPr lang="en-US" dirty="0">
              <a:solidFill>
                <a:srgbClr val="0000FF"/>
              </a:solidFill>
              <a:latin typeface="+mn-lt"/>
              <a:cs typeface="Fira Sans Regular" charset="0"/>
            </a:endParaRPr>
          </a:p>
          <a:p>
            <a:pPr lvl="1">
              <a:lnSpc>
                <a:spcPct val="90000"/>
              </a:lnSpc>
            </a:pPr>
            <a:r>
              <a:rPr lang="en-US" dirty="0">
                <a:latin typeface="+mn-lt"/>
                <a:cs typeface="Fira Sans Regular" charset="0"/>
              </a:rPr>
              <a:t>Ada 83 and Ada 95</a:t>
            </a:r>
          </a:p>
          <a:p>
            <a:pPr lvl="1">
              <a:lnSpc>
                <a:spcPct val="90000"/>
              </a:lnSpc>
              <a:buFontTx/>
              <a:buNone/>
            </a:pPr>
            <a:endParaRPr lang="en-US" dirty="0">
              <a:latin typeface="+mn-lt"/>
              <a:cs typeface="Fira Sans Regular" charset="0"/>
            </a:endParaRPr>
          </a:p>
          <a:p>
            <a:pPr>
              <a:lnSpc>
                <a:spcPct val="90000"/>
              </a:lnSpc>
            </a:pPr>
            <a:r>
              <a:rPr lang="en-US" dirty="0">
                <a:latin typeface="+mn-lt"/>
              </a:rPr>
              <a:t>Real-Time Middleware</a:t>
            </a:r>
          </a:p>
          <a:p>
            <a:pPr lvl="1">
              <a:lnSpc>
                <a:spcPct val="90000"/>
              </a:lnSpc>
            </a:pPr>
            <a:r>
              <a:rPr lang="en-US" dirty="0">
                <a:latin typeface="+mn-lt"/>
                <a:cs typeface="Fira Sans Regular" charset="0"/>
              </a:rPr>
              <a:t>Real-Time CORBA</a:t>
            </a:r>
            <a:endParaRPr lang="en-US" dirty="0">
              <a:solidFill>
                <a:srgbClr val="0000FF"/>
              </a:solidFill>
              <a:latin typeface="+mn-lt"/>
              <a:cs typeface="Fira Sans Regular" charset="0"/>
            </a:endParaRPr>
          </a:p>
          <a:p>
            <a:pPr lvl="1">
              <a:lnSpc>
                <a:spcPct val="90000"/>
              </a:lnSpc>
              <a:buFontTx/>
              <a:buNone/>
            </a:pPr>
            <a:endParaRPr lang="en-US" dirty="0">
              <a:solidFill>
                <a:srgbClr val="0000FF"/>
              </a:solidFill>
              <a:latin typeface="+mn-lt"/>
              <a:cs typeface="Fira Sans Regular" charset="0"/>
            </a:endParaRPr>
          </a:p>
          <a:p>
            <a:pPr>
              <a:lnSpc>
                <a:spcPct val="90000"/>
              </a:lnSpc>
            </a:pPr>
            <a:r>
              <a:rPr lang="en-US" dirty="0">
                <a:latin typeface="+mn-lt"/>
              </a:rPr>
              <a:t>Networks/buses</a:t>
            </a:r>
          </a:p>
          <a:p>
            <a:pPr lvl="1">
              <a:lnSpc>
                <a:spcPct val="90000"/>
              </a:lnSpc>
            </a:pPr>
            <a:r>
              <a:rPr lang="en-US" dirty="0" err="1">
                <a:latin typeface="+mn-lt"/>
                <a:cs typeface="Fira Sans Regular" charset="0"/>
              </a:rPr>
              <a:t>CANbus</a:t>
            </a:r>
            <a:r>
              <a:rPr lang="en-US" dirty="0">
                <a:latin typeface="+mn-lt"/>
                <a:cs typeface="Fira Sans Regular" charset="0"/>
              </a:rPr>
              <a:t> (Controller Area Network bus)</a:t>
            </a:r>
          </a:p>
          <a:p>
            <a:pPr lvl="1">
              <a:lnSpc>
                <a:spcPct val="90000"/>
              </a:lnSpc>
            </a:pPr>
            <a:r>
              <a:rPr lang="en-US" dirty="0">
                <a:latin typeface="+mn-lt"/>
                <a:cs typeface="Fira Sans Regular" charset="0"/>
              </a:rPr>
              <a:t>TTA: Time-Triggered Architecture (</a:t>
            </a:r>
            <a:r>
              <a:rPr lang="en-US" dirty="0" err="1">
                <a:latin typeface="+mn-lt"/>
                <a:cs typeface="Fira Sans Regular" charset="0"/>
              </a:rPr>
              <a:t>www.tttech.com</a:t>
            </a:r>
            <a:r>
              <a:rPr lang="en-US" dirty="0">
                <a:latin typeface="+mn-lt"/>
                <a:cs typeface="Fira Sans Regular" charset="0"/>
              </a:rPr>
              <a:t>)</a:t>
            </a:r>
          </a:p>
          <a:p>
            <a:pPr lvl="1">
              <a:lnSpc>
                <a:spcPct val="90000"/>
              </a:lnSpc>
            </a:pPr>
            <a:r>
              <a:rPr lang="en-US" dirty="0" err="1">
                <a:latin typeface="+mn-lt"/>
                <a:cs typeface="Fira Sans Regular" charset="0"/>
              </a:rPr>
              <a:t>FlexRay</a:t>
            </a:r>
            <a:r>
              <a:rPr lang="en-US" dirty="0">
                <a:latin typeface="+mn-lt"/>
                <a:cs typeface="Fira Sans Regular" charset="0"/>
              </a:rPr>
              <a:t> (</a:t>
            </a:r>
            <a:r>
              <a:rPr lang="en-US" dirty="0" err="1">
                <a:latin typeface="+mn-lt"/>
                <a:cs typeface="Fira Sans Regular" charset="0"/>
              </a:rPr>
              <a:t>www.flexray.org</a:t>
            </a:r>
            <a:r>
              <a:rPr lang="en-US" dirty="0">
                <a:latin typeface="+mn-lt"/>
                <a:cs typeface="Fira Sans Regular" charset="0"/>
              </a:rPr>
              <a:t>)</a:t>
            </a:r>
          </a:p>
        </p:txBody>
      </p:sp>
    </p:spTree>
    <p:extLst>
      <p:ext uri="{BB962C8B-B14F-4D97-AF65-F5344CB8AC3E}">
        <p14:creationId xmlns:p14="http://schemas.microsoft.com/office/powerpoint/2010/main" val="150298450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a:t>Rate Monotonic Scheduling</a:t>
            </a:r>
          </a:p>
        </p:txBody>
      </p:sp>
      <p:sp>
        <p:nvSpPr>
          <p:cNvPr id="20482" name="Content Placeholder 2"/>
          <p:cNvSpPr>
            <a:spLocks noGrp="1"/>
          </p:cNvSpPr>
          <p:nvPr>
            <p:ph idx="1"/>
          </p:nvPr>
        </p:nvSpPr>
        <p:spPr/>
        <p:txBody>
          <a:bodyPr/>
          <a:lstStyle/>
          <a:p>
            <a:r>
              <a:rPr lang="en-US" dirty="0" smtClean="0"/>
              <a:t>A </a:t>
            </a:r>
            <a:r>
              <a:rPr lang="en-US" dirty="0"/>
              <a:t>task with a shorter period has a higher deadline</a:t>
            </a:r>
          </a:p>
          <a:p>
            <a:pPr lvl="1"/>
            <a:r>
              <a:rPr lang="en-US" dirty="0">
                <a:cs typeface="Fira Sans Regular" charset="0"/>
              </a:rPr>
              <a:t>Shorter Period -&gt; Higher priority</a:t>
            </a:r>
          </a:p>
          <a:p>
            <a:pPr lvl="1"/>
            <a:endParaRPr lang="en-US" dirty="0">
              <a:cs typeface="Fira Sans Regular" charset="0"/>
            </a:endParaRPr>
          </a:p>
          <a:p>
            <a:pPr lvl="1"/>
            <a:endParaRPr lang="en-US" dirty="0">
              <a:cs typeface="Fira Sans Regular" charset="0"/>
            </a:endParaRPr>
          </a:p>
        </p:txBody>
      </p:sp>
      <p:sp>
        <p:nvSpPr>
          <p:cNvPr id="20483" name="Line 4"/>
          <p:cNvSpPr>
            <a:spLocks noChangeShapeType="1"/>
          </p:cNvSpPr>
          <p:nvPr/>
        </p:nvSpPr>
        <p:spPr bwMode="auto">
          <a:xfrm>
            <a:off x="996950" y="448786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chemeClr val="accent5"/>
              </a:solidFill>
            </a:endParaRPr>
          </a:p>
        </p:txBody>
      </p:sp>
      <p:grpSp>
        <p:nvGrpSpPr>
          <p:cNvPr id="20484" name="Group 52"/>
          <p:cNvGrpSpPr>
            <a:grpSpLocks/>
          </p:cNvGrpSpPr>
          <p:nvPr/>
        </p:nvGrpSpPr>
        <p:grpSpPr bwMode="auto">
          <a:xfrm>
            <a:off x="884238" y="3760788"/>
            <a:ext cx="7123112" cy="246262"/>
            <a:chOff x="745" y="998"/>
            <a:chExt cx="4487" cy="245"/>
          </a:xfrm>
        </p:grpSpPr>
        <p:sp>
          <p:nvSpPr>
            <p:cNvPr id="20522" name="Text Box 29"/>
            <p:cNvSpPr txBox="1">
              <a:spLocks noChangeArrowheads="1"/>
            </p:cNvSpPr>
            <p:nvPr/>
          </p:nvSpPr>
          <p:spPr bwMode="auto">
            <a:xfrm>
              <a:off x="745"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0</a:t>
              </a:r>
            </a:p>
          </p:txBody>
        </p:sp>
        <p:sp>
          <p:nvSpPr>
            <p:cNvPr id="20523" name="Text Box 30"/>
            <p:cNvSpPr txBox="1">
              <a:spLocks noChangeArrowheads="1"/>
            </p:cNvSpPr>
            <p:nvPr/>
          </p:nvSpPr>
          <p:spPr bwMode="auto">
            <a:xfrm>
              <a:off x="928"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a:t>
              </a:r>
            </a:p>
          </p:txBody>
        </p:sp>
        <p:sp>
          <p:nvSpPr>
            <p:cNvPr id="20524" name="Text Box 31"/>
            <p:cNvSpPr txBox="1">
              <a:spLocks noChangeArrowheads="1"/>
            </p:cNvSpPr>
            <p:nvPr/>
          </p:nvSpPr>
          <p:spPr bwMode="auto">
            <a:xfrm>
              <a:off x="1097" y="998"/>
              <a:ext cx="24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2</a:t>
              </a:r>
            </a:p>
          </p:txBody>
        </p:sp>
        <p:sp>
          <p:nvSpPr>
            <p:cNvPr id="20525" name="Text Box 32"/>
            <p:cNvSpPr txBox="1">
              <a:spLocks noChangeArrowheads="1"/>
            </p:cNvSpPr>
            <p:nvPr/>
          </p:nvSpPr>
          <p:spPr bwMode="auto">
            <a:xfrm>
              <a:off x="1285"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3</a:t>
              </a:r>
            </a:p>
          </p:txBody>
        </p:sp>
        <p:sp>
          <p:nvSpPr>
            <p:cNvPr id="20526" name="Text Box 33"/>
            <p:cNvSpPr txBox="1">
              <a:spLocks noChangeArrowheads="1"/>
            </p:cNvSpPr>
            <p:nvPr/>
          </p:nvSpPr>
          <p:spPr bwMode="auto">
            <a:xfrm>
              <a:off x="1472" y="998"/>
              <a:ext cx="30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4</a:t>
              </a:r>
            </a:p>
          </p:txBody>
        </p:sp>
        <p:sp>
          <p:nvSpPr>
            <p:cNvPr id="20527" name="Text Box 34"/>
            <p:cNvSpPr txBox="1">
              <a:spLocks noChangeArrowheads="1"/>
            </p:cNvSpPr>
            <p:nvPr/>
          </p:nvSpPr>
          <p:spPr bwMode="auto">
            <a:xfrm>
              <a:off x="1660"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5</a:t>
              </a:r>
            </a:p>
          </p:txBody>
        </p:sp>
        <p:sp>
          <p:nvSpPr>
            <p:cNvPr id="20528" name="Text Box 35"/>
            <p:cNvSpPr txBox="1">
              <a:spLocks noChangeArrowheads="1"/>
            </p:cNvSpPr>
            <p:nvPr/>
          </p:nvSpPr>
          <p:spPr bwMode="auto">
            <a:xfrm>
              <a:off x="1848"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6</a:t>
              </a:r>
            </a:p>
          </p:txBody>
        </p:sp>
        <p:sp>
          <p:nvSpPr>
            <p:cNvPr id="20529" name="Text Box 36"/>
            <p:cNvSpPr txBox="1">
              <a:spLocks noChangeArrowheads="1"/>
            </p:cNvSpPr>
            <p:nvPr/>
          </p:nvSpPr>
          <p:spPr bwMode="auto">
            <a:xfrm>
              <a:off x="2040"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7</a:t>
              </a:r>
            </a:p>
          </p:txBody>
        </p:sp>
        <p:sp>
          <p:nvSpPr>
            <p:cNvPr id="20530" name="Text Box 37"/>
            <p:cNvSpPr txBox="1">
              <a:spLocks noChangeArrowheads="1"/>
            </p:cNvSpPr>
            <p:nvPr/>
          </p:nvSpPr>
          <p:spPr bwMode="auto">
            <a:xfrm>
              <a:off x="2223"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8</a:t>
              </a:r>
            </a:p>
          </p:txBody>
        </p:sp>
        <p:sp>
          <p:nvSpPr>
            <p:cNvPr id="20531" name="Text Box 38"/>
            <p:cNvSpPr txBox="1">
              <a:spLocks noChangeArrowheads="1"/>
            </p:cNvSpPr>
            <p:nvPr/>
          </p:nvSpPr>
          <p:spPr bwMode="auto">
            <a:xfrm>
              <a:off x="2411" y="998"/>
              <a:ext cx="27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9</a:t>
              </a:r>
            </a:p>
          </p:txBody>
        </p:sp>
        <p:sp>
          <p:nvSpPr>
            <p:cNvPr id="20532" name="Text Box 39"/>
            <p:cNvSpPr txBox="1">
              <a:spLocks noChangeArrowheads="1"/>
            </p:cNvSpPr>
            <p:nvPr/>
          </p:nvSpPr>
          <p:spPr bwMode="auto">
            <a:xfrm>
              <a:off x="2598" y="998"/>
              <a:ext cx="23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10</a:t>
              </a:r>
            </a:p>
          </p:txBody>
        </p:sp>
        <p:sp>
          <p:nvSpPr>
            <p:cNvPr id="20533" name="Text Box 40"/>
            <p:cNvSpPr txBox="1">
              <a:spLocks noChangeArrowheads="1"/>
            </p:cNvSpPr>
            <p:nvPr/>
          </p:nvSpPr>
          <p:spPr bwMode="auto">
            <a:xfrm>
              <a:off x="2786" y="998"/>
              <a:ext cx="238"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11</a:t>
              </a:r>
            </a:p>
          </p:txBody>
        </p:sp>
        <p:sp>
          <p:nvSpPr>
            <p:cNvPr id="20534" name="Text Box 41"/>
            <p:cNvSpPr txBox="1">
              <a:spLocks noChangeArrowheads="1"/>
            </p:cNvSpPr>
            <p:nvPr/>
          </p:nvSpPr>
          <p:spPr bwMode="auto">
            <a:xfrm>
              <a:off x="2974"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12</a:t>
              </a:r>
            </a:p>
          </p:txBody>
        </p:sp>
        <p:sp>
          <p:nvSpPr>
            <p:cNvPr id="20535" name="Text Box 42"/>
            <p:cNvSpPr txBox="1">
              <a:spLocks noChangeArrowheads="1"/>
            </p:cNvSpPr>
            <p:nvPr/>
          </p:nvSpPr>
          <p:spPr bwMode="auto">
            <a:xfrm>
              <a:off x="3166"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13</a:t>
              </a:r>
            </a:p>
          </p:txBody>
        </p:sp>
        <p:sp>
          <p:nvSpPr>
            <p:cNvPr id="20536" name="Text Box 43"/>
            <p:cNvSpPr txBox="1">
              <a:spLocks noChangeArrowheads="1"/>
            </p:cNvSpPr>
            <p:nvPr/>
          </p:nvSpPr>
          <p:spPr bwMode="auto">
            <a:xfrm>
              <a:off x="3349"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14</a:t>
              </a:r>
            </a:p>
          </p:txBody>
        </p:sp>
        <p:sp>
          <p:nvSpPr>
            <p:cNvPr id="20537" name="Text Box 44"/>
            <p:cNvSpPr txBox="1">
              <a:spLocks noChangeArrowheads="1"/>
            </p:cNvSpPr>
            <p:nvPr/>
          </p:nvSpPr>
          <p:spPr bwMode="auto">
            <a:xfrm>
              <a:off x="3532"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15</a:t>
              </a:r>
            </a:p>
          </p:txBody>
        </p:sp>
        <p:sp>
          <p:nvSpPr>
            <p:cNvPr id="20538" name="Text Box 45"/>
            <p:cNvSpPr txBox="1">
              <a:spLocks noChangeArrowheads="1"/>
            </p:cNvSpPr>
            <p:nvPr/>
          </p:nvSpPr>
          <p:spPr bwMode="auto">
            <a:xfrm>
              <a:off x="3720" y="998"/>
              <a:ext cx="21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16</a:t>
              </a:r>
            </a:p>
          </p:txBody>
        </p:sp>
        <p:sp>
          <p:nvSpPr>
            <p:cNvPr id="20539" name="Text Box 46"/>
            <p:cNvSpPr txBox="1">
              <a:spLocks noChangeArrowheads="1"/>
            </p:cNvSpPr>
            <p:nvPr/>
          </p:nvSpPr>
          <p:spPr bwMode="auto">
            <a:xfrm>
              <a:off x="3907" y="998"/>
              <a:ext cx="26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17</a:t>
              </a:r>
            </a:p>
          </p:txBody>
        </p:sp>
        <p:sp>
          <p:nvSpPr>
            <p:cNvPr id="20540" name="Text Box 47"/>
            <p:cNvSpPr txBox="1">
              <a:spLocks noChangeArrowheads="1"/>
            </p:cNvSpPr>
            <p:nvPr/>
          </p:nvSpPr>
          <p:spPr bwMode="auto">
            <a:xfrm>
              <a:off x="4095"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18</a:t>
              </a:r>
            </a:p>
          </p:txBody>
        </p:sp>
        <p:sp>
          <p:nvSpPr>
            <p:cNvPr id="20541" name="Text Box 48"/>
            <p:cNvSpPr txBox="1">
              <a:spLocks noChangeArrowheads="1"/>
            </p:cNvSpPr>
            <p:nvPr/>
          </p:nvSpPr>
          <p:spPr bwMode="auto">
            <a:xfrm>
              <a:off x="4283" y="998"/>
              <a:ext cx="22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19</a:t>
              </a:r>
            </a:p>
          </p:txBody>
        </p:sp>
        <p:sp>
          <p:nvSpPr>
            <p:cNvPr id="20542" name="Text Box 49"/>
            <p:cNvSpPr txBox="1">
              <a:spLocks noChangeArrowheads="1"/>
            </p:cNvSpPr>
            <p:nvPr/>
          </p:nvSpPr>
          <p:spPr bwMode="auto">
            <a:xfrm>
              <a:off x="443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 20</a:t>
              </a:r>
            </a:p>
          </p:txBody>
        </p:sp>
        <p:sp>
          <p:nvSpPr>
            <p:cNvPr id="20543" name="Text Box 50"/>
            <p:cNvSpPr txBox="1">
              <a:spLocks noChangeArrowheads="1"/>
            </p:cNvSpPr>
            <p:nvPr/>
          </p:nvSpPr>
          <p:spPr bwMode="auto">
            <a:xfrm>
              <a:off x="461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 21</a:t>
              </a:r>
            </a:p>
          </p:txBody>
        </p:sp>
        <p:sp>
          <p:nvSpPr>
            <p:cNvPr id="20544" name="Text Box 51"/>
            <p:cNvSpPr txBox="1">
              <a:spLocks noChangeArrowheads="1"/>
            </p:cNvSpPr>
            <p:nvPr/>
          </p:nvSpPr>
          <p:spPr bwMode="auto">
            <a:xfrm>
              <a:off x="4800" y="998"/>
              <a:ext cx="43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 22</a:t>
              </a:r>
            </a:p>
          </p:txBody>
        </p:sp>
      </p:grpSp>
      <p:sp>
        <p:nvSpPr>
          <p:cNvPr id="20485" name="Rectangle 53"/>
          <p:cNvSpPr>
            <a:spLocks noChangeArrowheads="1"/>
          </p:cNvSpPr>
          <p:nvPr/>
        </p:nvSpPr>
        <p:spPr bwMode="auto">
          <a:xfrm>
            <a:off x="9969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489" name="Text Box 67"/>
          <p:cNvSpPr txBox="1">
            <a:spLocks noChangeArrowheads="1"/>
          </p:cNvSpPr>
          <p:nvPr/>
        </p:nvSpPr>
        <p:spPr bwMode="auto">
          <a:xfrm>
            <a:off x="311150" y="4198938"/>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chemeClr val="accent5"/>
                </a:solidFill>
                <a:latin typeface="Fira Sans Regular" charset="0"/>
                <a:sym typeface="Symbol" charset="0"/>
              </a:rPr>
              <a:t></a:t>
            </a:r>
            <a:r>
              <a:rPr lang="en-US" sz="2000" baseline="-25000" dirty="0">
                <a:solidFill>
                  <a:schemeClr val="accent5"/>
                </a:solidFill>
                <a:latin typeface="Fira Sans Regular" charset="0"/>
                <a:sym typeface="Symbol" charset="0"/>
              </a:rPr>
              <a:t>1</a:t>
            </a:r>
            <a:endParaRPr lang="en-US" sz="2000" dirty="0">
              <a:solidFill>
                <a:schemeClr val="accent5"/>
              </a:solidFill>
              <a:latin typeface="Fira Sans Regular" charset="0"/>
              <a:sym typeface="Symbol" charset="0"/>
            </a:endParaRPr>
          </a:p>
        </p:txBody>
      </p:sp>
      <p:sp>
        <p:nvSpPr>
          <p:cNvPr id="20491" name="Text Box 73"/>
          <p:cNvSpPr txBox="1">
            <a:spLocks noChangeArrowheads="1"/>
          </p:cNvSpPr>
          <p:nvPr/>
        </p:nvSpPr>
        <p:spPr bwMode="auto">
          <a:xfrm>
            <a:off x="7702550" y="41497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chemeClr val="accent5"/>
                </a:solidFill>
                <a:latin typeface="Fira Sans Regular" charset="0"/>
                <a:sym typeface="Symbol" charset="0"/>
              </a:rPr>
              <a:t>{1,4}</a:t>
            </a:r>
          </a:p>
        </p:txBody>
      </p:sp>
      <p:sp>
        <p:nvSpPr>
          <p:cNvPr id="20493" name="Text Box 75"/>
          <p:cNvSpPr txBox="1">
            <a:spLocks noChangeArrowheads="1"/>
          </p:cNvSpPr>
          <p:nvPr/>
        </p:nvSpPr>
        <p:spPr bwMode="auto">
          <a:xfrm>
            <a:off x="7778750" y="371633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chemeClr val="accent5"/>
                </a:solidFill>
                <a:latin typeface="Fira Sans Regular" charset="0"/>
                <a:sym typeface="Symbol" charset="0"/>
              </a:rPr>
              <a:t>{ C,T }</a:t>
            </a:r>
          </a:p>
        </p:txBody>
      </p:sp>
      <p:cxnSp>
        <p:nvCxnSpPr>
          <p:cNvPr id="20494" name="Straight Arrow Connector 158"/>
          <p:cNvCxnSpPr>
            <a:cxnSpLocks noChangeShapeType="1"/>
          </p:cNvCxnSpPr>
          <p:nvPr/>
        </p:nvCxnSpPr>
        <p:spPr bwMode="auto">
          <a:xfrm rot="5400000">
            <a:off x="8818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7" name="Straight Arrow Connector 161"/>
          <p:cNvCxnSpPr>
            <a:cxnSpLocks noChangeShapeType="1"/>
          </p:cNvCxnSpPr>
          <p:nvPr/>
        </p:nvCxnSpPr>
        <p:spPr bwMode="auto">
          <a:xfrm rot="5400000">
            <a:off x="20375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8" name="Straight Arrow Connector 162"/>
          <p:cNvCxnSpPr>
            <a:cxnSpLocks noChangeShapeType="1"/>
          </p:cNvCxnSpPr>
          <p:nvPr/>
        </p:nvCxnSpPr>
        <p:spPr bwMode="auto">
          <a:xfrm rot="5400000">
            <a:off x="3245644" y="41219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6" name="Straight Arrow Connector 170"/>
          <p:cNvCxnSpPr>
            <a:cxnSpLocks noChangeShapeType="1"/>
          </p:cNvCxnSpPr>
          <p:nvPr/>
        </p:nvCxnSpPr>
        <p:spPr bwMode="auto">
          <a:xfrm rot="5400000">
            <a:off x="44886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7" name="Straight Arrow Connector 171"/>
          <p:cNvCxnSpPr>
            <a:cxnSpLocks noChangeShapeType="1"/>
          </p:cNvCxnSpPr>
          <p:nvPr/>
        </p:nvCxnSpPr>
        <p:spPr bwMode="auto">
          <a:xfrm rot="5400000">
            <a:off x="56443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8" name="Straight Arrow Connector 172"/>
          <p:cNvCxnSpPr>
            <a:cxnSpLocks noChangeShapeType="1"/>
          </p:cNvCxnSpPr>
          <p:nvPr/>
        </p:nvCxnSpPr>
        <p:spPr bwMode="auto">
          <a:xfrm rot="5400000">
            <a:off x="6839744" y="4096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0511" name="Rectangle 53"/>
          <p:cNvSpPr>
            <a:spLocks noChangeArrowheads="1"/>
          </p:cNvSpPr>
          <p:nvPr/>
        </p:nvSpPr>
        <p:spPr bwMode="auto">
          <a:xfrm>
            <a:off x="21399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2" name="Rectangle 53"/>
          <p:cNvSpPr>
            <a:spLocks noChangeArrowheads="1"/>
          </p:cNvSpPr>
          <p:nvPr/>
        </p:nvSpPr>
        <p:spPr bwMode="auto">
          <a:xfrm>
            <a:off x="33464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3" name="Rectangle 53"/>
          <p:cNvSpPr>
            <a:spLocks noChangeArrowheads="1"/>
          </p:cNvSpPr>
          <p:nvPr/>
        </p:nvSpPr>
        <p:spPr bwMode="auto">
          <a:xfrm>
            <a:off x="45910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4" name="Rectangle 53"/>
          <p:cNvSpPr>
            <a:spLocks noChangeArrowheads="1"/>
          </p:cNvSpPr>
          <p:nvPr/>
        </p:nvSpPr>
        <p:spPr bwMode="auto">
          <a:xfrm>
            <a:off x="5746750" y="41433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5" name="Rectangle 53"/>
          <p:cNvSpPr>
            <a:spLocks noChangeArrowheads="1"/>
          </p:cNvSpPr>
          <p:nvPr/>
        </p:nvSpPr>
        <p:spPr bwMode="auto">
          <a:xfrm>
            <a:off x="69405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Tree>
    <p:extLst>
      <p:ext uri="{BB962C8B-B14F-4D97-AF65-F5344CB8AC3E}">
        <p14:creationId xmlns:p14="http://schemas.microsoft.com/office/powerpoint/2010/main" val="19250829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a:t>Rate Monotonic Scheduling</a:t>
            </a:r>
          </a:p>
        </p:txBody>
      </p:sp>
      <p:sp>
        <p:nvSpPr>
          <p:cNvPr id="20482" name="Content Placeholder 2"/>
          <p:cNvSpPr>
            <a:spLocks noGrp="1"/>
          </p:cNvSpPr>
          <p:nvPr>
            <p:ph idx="1"/>
          </p:nvPr>
        </p:nvSpPr>
        <p:spPr/>
        <p:txBody>
          <a:bodyPr/>
          <a:lstStyle/>
          <a:p>
            <a:r>
              <a:rPr lang="en-US" dirty="0" smtClean="0"/>
              <a:t>A </a:t>
            </a:r>
            <a:r>
              <a:rPr lang="en-US" dirty="0"/>
              <a:t>task with a shorter period has a higher deadline</a:t>
            </a:r>
          </a:p>
          <a:p>
            <a:pPr lvl="1"/>
            <a:r>
              <a:rPr lang="en-US" dirty="0">
                <a:cs typeface="Fira Sans Regular" charset="0"/>
              </a:rPr>
              <a:t>Shorter Period -&gt; Higher priority</a:t>
            </a:r>
          </a:p>
          <a:p>
            <a:pPr lvl="1"/>
            <a:endParaRPr lang="en-US" dirty="0">
              <a:cs typeface="Fira Sans Regular" charset="0"/>
            </a:endParaRPr>
          </a:p>
          <a:p>
            <a:pPr lvl="1"/>
            <a:endParaRPr lang="en-US" dirty="0">
              <a:cs typeface="Fira Sans Regular" charset="0"/>
            </a:endParaRPr>
          </a:p>
        </p:txBody>
      </p:sp>
      <p:sp>
        <p:nvSpPr>
          <p:cNvPr id="20483" name="Line 4"/>
          <p:cNvSpPr>
            <a:spLocks noChangeShapeType="1"/>
          </p:cNvSpPr>
          <p:nvPr/>
        </p:nvSpPr>
        <p:spPr bwMode="auto">
          <a:xfrm>
            <a:off x="996950" y="448786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chemeClr val="accent5"/>
              </a:solidFill>
            </a:endParaRPr>
          </a:p>
        </p:txBody>
      </p:sp>
      <p:grpSp>
        <p:nvGrpSpPr>
          <p:cNvPr id="20484" name="Group 52"/>
          <p:cNvGrpSpPr>
            <a:grpSpLocks/>
          </p:cNvGrpSpPr>
          <p:nvPr/>
        </p:nvGrpSpPr>
        <p:grpSpPr bwMode="auto">
          <a:xfrm>
            <a:off x="884238" y="3760788"/>
            <a:ext cx="7123112" cy="246262"/>
            <a:chOff x="745" y="998"/>
            <a:chExt cx="4487" cy="245"/>
          </a:xfrm>
        </p:grpSpPr>
        <p:sp>
          <p:nvSpPr>
            <p:cNvPr id="20522" name="Text Box 29"/>
            <p:cNvSpPr txBox="1">
              <a:spLocks noChangeArrowheads="1"/>
            </p:cNvSpPr>
            <p:nvPr/>
          </p:nvSpPr>
          <p:spPr bwMode="auto">
            <a:xfrm>
              <a:off x="745"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0</a:t>
              </a:r>
            </a:p>
          </p:txBody>
        </p:sp>
        <p:sp>
          <p:nvSpPr>
            <p:cNvPr id="20523" name="Text Box 30"/>
            <p:cNvSpPr txBox="1">
              <a:spLocks noChangeArrowheads="1"/>
            </p:cNvSpPr>
            <p:nvPr/>
          </p:nvSpPr>
          <p:spPr bwMode="auto">
            <a:xfrm>
              <a:off x="928"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a:t>
              </a:r>
            </a:p>
          </p:txBody>
        </p:sp>
        <p:sp>
          <p:nvSpPr>
            <p:cNvPr id="20524" name="Text Box 31"/>
            <p:cNvSpPr txBox="1">
              <a:spLocks noChangeArrowheads="1"/>
            </p:cNvSpPr>
            <p:nvPr/>
          </p:nvSpPr>
          <p:spPr bwMode="auto">
            <a:xfrm>
              <a:off x="1097" y="998"/>
              <a:ext cx="24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2</a:t>
              </a:r>
            </a:p>
          </p:txBody>
        </p:sp>
        <p:sp>
          <p:nvSpPr>
            <p:cNvPr id="20525" name="Text Box 32"/>
            <p:cNvSpPr txBox="1">
              <a:spLocks noChangeArrowheads="1"/>
            </p:cNvSpPr>
            <p:nvPr/>
          </p:nvSpPr>
          <p:spPr bwMode="auto">
            <a:xfrm>
              <a:off x="1285"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3</a:t>
              </a:r>
            </a:p>
          </p:txBody>
        </p:sp>
        <p:sp>
          <p:nvSpPr>
            <p:cNvPr id="20526" name="Text Box 33"/>
            <p:cNvSpPr txBox="1">
              <a:spLocks noChangeArrowheads="1"/>
            </p:cNvSpPr>
            <p:nvPr/>
          </p:nvSpPr>
          <p:spPr bwMode="auto">
            <a:xfrm>
              <a:off x="1472" y="998"/>
              <a:ext cx="30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4</a:t>
              </a:r>
            </a:p>
          </p:txBody>
        </p:sp>
        <p:sp>
          <p:nvSpPr>
            <p:cNvPr id="20527" name="Text Box 34"/>
            <p:cNvSpPr txBox="1">
              <a:spLocks noChangeArrowheads="1"/>
            </p:cNvSpPr>
            <p:nvPr/>
          </p:nvSpPr>
          <p:spPr bwMode="auto">
            <a:xfrm>
              <a:off x="1660"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5</a:t>
              </a:r>
            </a:p>
          </p:txBody>
        </p:sp>
        <p:sp>
          <p:nvSpPr>
            <p:cNvPr id="20528" name="Text Box 35"/>
            <p:cNvSpPr txBox="1">
              <a:spLocks noChangeArrowheads="1"/>
            </p:cNvSpPr>
            <p:nvPr/>
          </p:nvSpPr>
          <p:spPr bwMode="auto">
            <a:xfrm>
              <a:off x="1848"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6</a:t>
              </a:r>
            </a:p>
          </p:txBody>
        </p:sp>
        <p:sp>
          <p:nvSpPr>
            <p:cNvPr id="20529" name="Text Box 36"/>
            <p:cNvSpPr txBox="1">
              <a:spLocks noChangeArrowheads="1"/>
            </p:cNvSpPr>
            <p:nvPr/>
          </p:nvSpPr>
          <p:spPr bwMode="auto">
            <a:xfrm>
              <a:off x="2040"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7</a:t>
              </a:r>
            </a:p>
          </p:txBody>
        </p:sp>
        <p:sp>
          <p:nvSpPr>
            <p:cNvPr id="20530" name="Text Box 37"/>
            <p:cNvSpPr txBox="1">
              <a:spLocks noChangeArrowheads="1"/>
            </p:cNvSpPr>
            <p:nvPr/>
          </p:nvSpPr>
          <p:spPr bwMode="auto">
            <a:xfrm>
              <a:off x="2223"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8</a:t>
              </a:r>
            </a:p>
          </p:txBody>
        </p:sp>
        <p:sp>
          <p:nvSpPr>
            <p:cNvPr id="20531" name="Text Box 38"/>
            <p:cNvSpPr txBox="1">
              <a:spLocks noChangeArrowheads="1"/>
            </p:cNvSpPr>
            <p:nvPr/>
          </p:nvSpPr>
          <p:spPr bwMode="auto">
            <a:xfrm>
              <a:off x="2411" y="998"/>
              <a:ext cx="27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9</a:t>
              </a:r>
            </a:p>
          </p:txBody>
        </p:sp>
        <p:sp>
          <p:nvSpPr>
            <p:cNvPr id="20532" name="Text Box 39"/>
            <p:cNvSpPr txBox="1">
              <a:spLocks noChangeArrowheads="1"/>
            </p:cNvSpPr>
            <p:nvPr/>
          </p:nvSpPr>
          <p:spPr bwMode="auto">
            <a:xfrm>
              <a:off x="2598" y="998"/>
              <a:ext cx="23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10</a:t>
              </a:r>
            </a:p>
          </p:txBody>
        </p:sp>
        <p:sp>
          <p:nvSpPr>
            <p:cNvPr id="20533" name="Text Box 40"/>
            <p:cNvSpPr txBox="1">
              <a:spLocks noChangeArrowheads="1"/>
            </p:cNvSpPr>
            <p:nvPr/>
          </p:nvSpPr>
          <p:spPr bwMode="auto">
            <a:xfrm>
              <a:off x="2786" y="998"/>
              <a:ext cx="238"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11</a:t>
              </a:r>
            </a:p>
          </p:txBody>
        </p:sp>
        <p:sp>
          <p:nvSpPr>
            <p:cNvPr id="20534" name="Text Box 41"/>
            <p:cNvSpPr txBox="1">
              <a:spLocks noChangeArrowheads="1"/>
            </p:cNvSpPr>
            <p:nvPr/>
          </p:nvSpPr>
          <p:spPr bwMode="auto">
            <a:xfrm>
              <a:off x="2974"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12</a:t>
              </a:r>
            </a:p>
          </p:txBody>
        </p:sp>
        <p:sp>
          <p:nvSpPr>
            <p:cNvPr id="20535" name="Text Box 42"/>
            <p:cNvSpPr txBox="1">
              <a:spLocks noChangeArrowheads="1"/>
            </p:cNvSpPr>
            <p:nvPr/>
          </p:nvSpPr>
          <p:spPr bwMode="auto">
            <a:xfrm>
              <a:off x="3166"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13</a:t>
              </a:r>
            </a:p>
          </p:txBody>
        </p:sp>
        <p:sp>
          <p:nvSpPr>
            <p:cNvPr id="20536" name="Text Box 43"/>
            <p:cNvSpPr txBox="1">
              <a:spLocks noChangeArrowheads="1"/>
            </p:cNvSpPr>
            <p:nvPr/>
          </p:nvSpPr>
          <p:spPr bwMode="auto">
            <a:xfrm>
              <a:off x="3349"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14</a:t>
              </a:r>
            </a:p>
          </p:txBody>
        </p:sp>
        <p:sp>
          <p:nvSpPr>
            <p:cNvPr id="20537" name="Text Box 44"/>
            <p:cNvSpPr txBox="1">
              <a:spLocks noChangeArrowheads="1"/>
            </p:cNvSpPr>
            <p:nvPr/>
          </p:nvSpPr>
          <p:spPr bwMode="auto">
            <a:xfrm>
              <a:off x="3532"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15</a:t>
              </a:r>
            </a:p>
          </p:txBody>
        </p:sp>
        <p:sp>
          <p:nvSpPr>
            <p:cNvPr id="20538" name="Text Box 45"/>
            <p:cNvSpPr txBox="1">
              <a:spLocks noChangeArrowheads="1"/>
            </p:cNvSpPr>
            <p:nvPr/>
          </p:nvSpPr>
          <p:spPr bwMode="auto">
            <a:xfrm>
              <a:off x="3720" y="998"/>
              <a:ext cx="21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16</a:t>
              </a:r>
            </a:p>
          </p:txBody>
        </p:sp>
        <p:sp>
          <p:nvSpPr>
            <p:cNvPr id="20539" name="Text Box 46"/>
            <p:cNvSpPr txBox="1">
              <a:spLocks noChangeArrowheads="1"/>
            </p:cNvSpPr>
            <p:nvPr/>
          </p:nvSpPr>
          <p:spPr bwMode="auto">
            <a:xfrm>
              <a:off x="3907" y="998"/>
              <a:ext cx="26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17</a:t>
              </a:r>
            </a:p>
          </p:txBody>
        </p:sp>
        <p:sp>
          <p:nvSpPr>
            <p:cNvPr id="20540" name="Text Box 47"/>
            <p:cNvSpPr txBox="1">
              <a:spLocks noChangeArrowheads="1"/>
            </p:cNvSpPr>
            <p:nvPr/>
          </p:nvSpPr>
          <p:spPr bwMode="auto">
            <a:xfrm>
              <a:off x="4095"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18</a:t>
              </a:r>
            </a:p>
          </p:txBody>
        </p:sp>
        <p:sp>
          <p:nvSpPr>
            <p:cNvPr id="20541" name="Text Box 48"/>
            <p:cNvSpPr txBox="1">
              <a:spLocks noChangeArrowheads="1"/>
            </p:cNvSpPr>
            <p:nvPr/>
          </p:nvSpPr>
          <p:spPr bwMode="auto">
            <a:xfrm>
              <a:off x="4283" y="998"/>
              <a:ext cx="22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19</a:t>
              </a:r>
            </a:p>
          </p:txBody>
        </p:sp>
        <p:sp>
          <p:nvSpPr>
            <p:cNvPr id="20542" name="Text Box 49"/>
            <p:cNvSpPr txBox="1">
              <a:spLocks noChangeArrowheads="1"/>
            </p:cNvSpPr>
            <p:nvPr/>
          </p:nvSpPr>
          <p:spPr bwMode="auto">
            <a:xfrm>
              <a:off x="443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 20</a:t>
              </a:r>
            </a:p>
          </p:txBody>
        </p:sp>
        <p:sp>
          <p:nvSpPr>
            <p:cNvPr id="20543" name="Text Box 50"/>
            <p:cNvSpPr txBox="1">
              <a:spLocks noChangeArrowheads="1"/>
            </p:cNvSpPr>
            <p:nvPr/>
          </p:nvSpPr>
          <p:spPr bwMode="auto">
            <a:xfrm>
              <a:off x="461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 21</a:t>
              </a:r>
            </a:p>
          </p:txBody>
        </p:sp>
        <p:sp>
          <p:nvSpPr>
            <p:cNvPr id="20544" name="Text Box 51"/>
            <p:cNvSpPr txBox="1">
              <a:spLocks noChangeArrowheads="1"/>
            </p:cNvSpPr>
            <p:nvPr/>
          </p:nvSpPr>
          <p:spPr bwMode="auto">
            <a:xfrm>
              <a:off x="4800" y="998"/>
              <a:ext cx="43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chemeClr val="accent5"/>
                  </a:solidFill>
                  <a:latin typeface="Fira Sans Regular" charset="0"/>
                </a:rPr>
                <a:t> 22</a:t>
              </a:r>
            </a:p>
          </p:txBody>
        </p:sp>
      </p:grpSp>
      <p:sp>
        <p:nvSpPr>
          <p:cNvPr id="20485" name="Rectangle 53"/>
          <p:cNvSpPr>
            <a:spLocks noChangeArrowheads="1"/>
          </p:cNvSpPr>
          <p:nvPr/>
        </p:nvSpPr>
        <p:spPr bwMode="auto">
          <a:xfrm>
            <a:off x="9969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486" name="Line 54"/>
          <p:cNvSpPr>
            <a:spLocks noChangeShapeType="1"/>
          </p:cNvSpPr>
          <p:nvPr/>
        </p:nvSpPr>
        <p:spPr bwMode="auto">
          <a:xfrm>
            <a:off x="996950" y="5018088"/>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chemeClr val="accent5"/>
              </a:solidFill>
            </a:endParaRPr>
          </a:p>
        </p:txBody>
      </p:sp>
      <p:sp>
        <p:nvSpPr>
          <p:cNvPr id="20487" name="Rectangle 56"/>
          <p:cNvSpPr>
            <a:spLocks noChangeArrowheads="1"/>
          </p:cNvSpPr>
          <p:nvPr/>
        </p:nvSpPr>
        <p:spPr bwMode="auto">
          <a:xfrm>
            <a:off x="1012825" y="5273675"/>
            <a:ext cx="536575"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488" name="Rectangle 57"/>
          <p:cNvSpPr>
            <a:spLocks noChangeArrowheads="1"/>
          </p:cNvSpPr>
          <p:nvPr/>
        </p:nvSpPr>
        <p:spPr bwMode="auto">
          <a:xfrm>
            <a:off x="1006475" y="46736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489" name="Text Box 67"/>
          <p:cNvSpPr txBox="1">
            <a:spLocks noChangeArrowheads="1"/>
          </p:cNvSpPr>
          <p:nvPr/>
        </p:nvSpPr>
        <p:spPr bwMode="auto">
          <a:xfrm>
            <a:off x="311150" y="4198938"/>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chemeClr val="accent5"/>
                </a:solidFill>
                <a:latin typeface="Fira Sans Regular" charset="0"/>
                <a:sym typeface="Symbol" charset="0"/>
              </a:rPr>
              <a:t></a:t>
            </a:r>
            <a:r>
              <a:rPr lang="en-US" sz="2000" baseline="-25000" dirty="0">
                <a:solidFill>
                  <a:schemeClr val="accent5"/>
                </a:solidFill>
                <a:latin typeface="Fira Sans Regular" charset="0"/>
                <a:sym typeface="Symbol" charset="0"/>
              </a:rPr>
              <a:t>1</a:t>
            </a:r>
            <a:endParaRPr lang="en-US" sz="2000" dirty="0">
              <a:solidFill>
                <a:schemeClr val="accent5"/>
              </a:solidFill>
              <a:latin typeface="Fira Sans Regular" charset="0"/>
              <a:sym typeface="Symbol" charset="0"/>
            </a:endParaRPr>
          </a:p>
        </p:txBody>
      </p:sp>
      <p:sp>
        <p:nvSpPr>
          <p:cNvPr id="20490" name="Text Box 68"/>
          <p:cNvSpPr txBox="1">
            <a:spLocks noChangeArrowheads="1"/>
          </p:cNvSpPr>
          <p:nvPr/>
        </p:nvSpPr>
        <p:spPr bwMode="auto">
          <a:xfrm>
            <a:off x="311150" y="4729163"/>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chemeClr val="accent5"/>
                </a:solidFill>
                <a:latin typeface="Fira Sans Regular" charset="0"/>
                <a:sym typeface="Symbol" charset="0"/>
              </a:rPr>
              <a:t></a:t>
            </a:r>
            <a:r>
              <a:rPr lang="en-US" sz="2000" baseline="-25000" dirty="0">
                <a:solidFill>
                  <a:schemeClr val="accent5"/>
                </a:solidFill>
                <a:latin typeface="Fira Sans Regular" charset="0"/>
                <a:sym typeface="Symbol" charset="0"/>
              </a:rPr>
              <a:t>2</a:t>
            </a:r>
            <a:endParaRPr lang="en-US" sz="2000" dirty="0">
              <a:solidFill>
                <a:schemeClr val="accent5"/>
              </a:solidFill>
              <a:latin typeface="Fira Sans Regular" charset="0"/>
              <a:sym typeface="Symbol" charset="0"/>
            </a:endParaRPr>
          </a:p>
        </p:txBody>
      </p:sp>
      <p:sp>
        <p:nvSpPr>
          <p:cNvPr id="20491" name="Text Box 73"/>
          <p:cNvSpPr txBox="1">
            <a:spLocks noChangeArrowheads="1"/>
          </p:cNvSpPr>
          <p:nvPr/>
        </p:nvSpPr>
        <p:spPr bwMode="auto">
          <a:xfrm>
            <a:off x="7702550" y="41497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chemeClr val="accent5"/>
                </a:solidFill>
                <a:latin typeface="Fira Sans Regular" charset="0"/>
                <a:sym typeface="Symbol" charset="0"/>
              </a:rPr>
              <a:t>{1,4}</a:t>
            </a:r>
          </a:p>
        </p:txBody>
      </p:sp>
      <p:sp>
        <p:nvSpPr>
          <p:cNvPr id="20492" name="Text Box 74"/>
          <p:cNvSpPr txBox="1">
            <a:spLocks noChangeArrowheads="1"/>
          </p:cNvSpPr>
          <p:nvPr/>
        </p:nvSpPr>
        <p:spPr bwMode="auto">
          <a:xfrm>
            <a:off x="7702550" y="46323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chemeClr val="accent5"/>
                </a:solidFill>
                <a:latin typeface="Fira Sans Regular" charset="0"/>
                <a:sym typeface="Symbol" charset="0"/>
              </a:rPr>
              <a:t>{2,5}</a:t>
            </a:r>
          </a:p>
        </p:txBody>
      </p:sp>
      <p:sp>
        <p:nvSpPr>
          <p:cNvPr id="20493" name="Text Box 75"/>
          <p:cNvSpPr txBox="1">
            <a:spLocks noChangeArrowheads="1"/>
          </p:cNvSpPr>
          <p:nvPr/>
        </p:nvSpPr>
        <p:spPr bwMode="auto">
          <a:xfrm>
            <a:off x="7778750" y="371633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chemeClr val="accent5"/>
                </a:solidFill>
                <a:latin typeface="Fira Sans Regular" charset="0"/>
                <a:sym typeface="Symbol" charset="0"/>
              </a:rPr>
              <a:t>{ C,T }</a:t>
            </a:r>
          </a:p>
        </p:txBody>
      </p:sp>
      <p:cxnSp>
        <p:nvCxnSpPr>
          <p:cNvPr id="20494" name="Straight Arrow Connector 158"/>
          <p:cNvCxnSpPr>
            <a:cxnSpLocks noChangeShapeType="1"/>
          </p:cNvCxnSpPr>
          <p:nvPr/>
        </p:nvCxnSpPr>
        <p:spPr bwMode="auto">
          <a:xfrm rot="5400000">
            <a:off x="8818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5" name="Straight Arrow Connector 159"/>
          <p:cNvCxnSpPr>
            <a:cxnSpLocks noChangeShapeType="1"/>
          </p:cNvCxnSpPr>
          <p:nvPr/>
        </p:nvCxnSpPr>
        <p:spPr bwMode="auto">
          <a:xfrm rot="5400000">
            <a:off x="880269"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6" name="Straight Arrow Connector 160"/>
          <p:cNvCxnSpPr>
            <a:cxnSpLocks noChangeShapeType="1"/>
          </p:cNvCxnSpPr>
          <p:nvPr/>
        </p:nvCxnSpPr>
        <p:spPr bwMode="auto">
          <a:xfrm rot="5400000">
            <a:off x="2331244"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7" name="Straight Arrow Connector 161"/>
          <p:cNvCxnSpPr>
            <a:cxnSpLocks noChangeShapeType="1"/>
          </p:cNvCxnSpPr>
          <p:nvPr/>
        </p:nvCxnSpPr>
        <p:spPr bwMode="auto">
          <a:xfrm rot="5400000">
            <a:off x="20375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8" name="Straight Arrow Connector 162"/>
          <p:cNvCxnSpPr>
            <a:cxnSpLocks noChangeShapeType="1"/>
          </p:cNvCxnSpPr>
          <p:nvPr/>
        </p:nvCxnSpPr>
        <p:spPr bwMode="auto">
          <a:xfrm rot="5400000">
            <a:off x="3245644" y="41219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499" name="Straight Arrow Connector 163"/>
          <p:cNvCxnSpPr>
            <a:cxnSpLocks noChangeShapeType="1"/>
          </p:cNvCxnSpPr>
          <p:nvPr/>
        </p:nvCxnSpPr>
        <p:spPr bwMode="auto">
          <a:xfrm rot="5400000">
            <a:off x="6849269" y="4631531"/>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0500" name="Line 54"/>
          <p:cNvSpPr>
            <a:spLocks noChangeShapeType="1"/>
          </p:cNvSpPr>
          <p:nvPr/>
        </p:nvSpPr>
        <p:spPr bwMode="auto">
          <a:xfrm>
            <a:off x="1003300" y="559911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chemeClr val="accent5"/>
              </a:solidFill>
            </a:endParaRPr>
          </a:p>
        </p:txBody>
      </p:sp>
      <p:sp>
        <p:nvSpPr>
          <p:cNvPr id="20501" name="Text Box 68"/>
          <p:cNvSpPr txBox="1">
            <a:spLocks noChangeArrowheads="1"/>
          </p:cNvSpPr>
          <p:nvPr/>
        </p:nvSpPr>
        <p:spPr bwMode="auto">
          <a:xfrm>
            <a:off x="317500" y="5308600"/>
            <a:ext cx="4175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chemeClr val="accent5"/>
                </a:solidFill>
                <a:latin typeface="Fira Sans Regular" charset="0"/>
                <a:sym typeface="Symbol" charset="0"/>
              </a:rPr>
              <a:t></a:t>
            </a:r>
            <a:r>
              <a:rPr lang="en-US" sz="2000" baseline="-25000" dirty="0">
                <a:solidFill>
                  <a:schemeClr val="accent5"/>
                </a:solidFill>
                <a:latin typeface="Fira Sans Regular" charset="0"/>
                <a:sym typeface="Symbol" charset="0"/>
              </a:rPr>
              <a:t>3</a:t>
            </a:r>
            <a:endParaRPr lang="en-US" sz="2000" dirty="0">
              <a:solidFill>
                <a:schemeClr val="accent5"/>
              </a:solidFill>
              <a:latin typeface="Fira Sans Regular" charset="0"/>
              <a:sym typeface="Symbol" charset="0"/>
            </a:endParaRPr>
          </a:p>
        </p:txBody>
      </p:sp>
      <p:sp>
        <p:nvSpPr>
          <p:cNvPr id="20502" name="Text Box 74"/>
          <p:cNvSpPr txBox="1">
            <a:spLocks noChangeArrowheads="1"/>
          </p:cNvSpPr>
          <p:nvPr/>
        </p:nvSpPr>
        <p:spPr bwMode="auto">
          <a:xfrm>
            <a:off x="7708900" y="5213350"/>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chemeClr val="accent5"/>
                </a:solidFill>
                <a:latin typeface="Fira Sans Regular" charset="0"/>
                <a:sym typeface="Symbol" charset="0"/>
              </a:rPr>
              <a:t>{2,10}</a:t>
            </a:r>
          </a:p>
        </p:txBody>
      </p:sp>
      <p:cxnSp>
        <p:nvCxnSpPr>
          <p:cNvPr id="20503" name="Straight Arrow Connector 167"/>
          <p:cNvCxnSpPr>
            <a:cxnSpLocks noChangeShapeType="1"/>
          </p:cNvCxnSpPr>
          <p:nvPr/>
        </p:nvCxnSpPr>
        <p:spPr bwMode="auto">
          <a:xfrm rot="5400000">
            <a:off x="897732" y="51728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4" name="Straight Arrow Connector 168"/>
          <p:cNvCxnSpPr>
            <a:cxnSpLocks noChangeShapeType="1"/>
          </p:cNvCxnSpPr>
          <p:nvPr/>
        </p:nvCxnSpPr>
        <p:spPr bwMode="auto">
          <a:xfrm rot="5400000">
            <a:off x="3901282" y="51220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5" name="Straight Arrow Connector 169"/>
          <p:cNvCxnSpPr>
            <a:cxnSpLocks noChangeShapeType="1"/>
          </p:cNvCxnSpPr>
          <p:nvPr/>
        </p:nvCxnSpPr>
        <p:spPr bwMode="auto">
          <a:xfrm rot="5400000">
            <a:off x="6858794" y="5136356"/>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6" name="Straight Arrow Connector 170"/>
          <p:cNvCxnSpPr>
            <a:cxnSpLocks noChangeShapeType="1"/>
          </p:cNvCxnSpPr>
          <p:nvPr/>
        </p:nvCxnSpPr>
        <p:spPr bwMode="auto">
          <a:xfrm rot="5400000">
            <a:off x="44886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7" name="Straight Arrow Connector 171"/>
          <p:cNvCxnSpPr>
            <a:cxnSpLocks noChangeShapeType="1"/>
          </p:cNvCxnSpPr>
          <p:nvPr/>
        </p:nvCxnSpPr>
        <p:spPr bwMode="auto">
          <a:xfrm rot="5400000">
            <a:off x="56443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8" name="Straight Arrow Connector 172"/>
          <p:cNvCxnSpPr>
            <a:cxnSpLocks noChangeShapeType="1"/>
          </p:cNvCxnSpPr>
          <p:nvPr/>
        </p:nvCxnSpPr>
        <p:spPr bwMode="auto">
          <a:xfrm rot="5400000">
            <a:off x="6839744" y="4096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09" name="Straight Arrow Connector 173"/>
          <p:cNvCxnSpPr>
            <a:cxnSpLocks noChangeShapeType="1"/>
          </p:cNvCxnSpPr>
          <p:nvPr/>
        </p:nvCxnSpPr>
        <p:spPr bwMode="auto">
          <a:xfrm rot="5400000">
            <a:off x="3890169"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0510" name="Straight Arrow Connector 174"/>
          <p:cNvCxnSpPr>
            <a:cxnSpLocks noChangeShapeType="1"/>
          </p:cNvCxnSpPr>
          <p:nvPr/>
        </p:nvCxnSpPr>
        <p:spPr bwMode="auto">
          <a:xfrm rot="5400000">
            <a:off x="5341144"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0511" name="Rectangle 53"/>
          <p:cNvSpPr>
            <a:spLocks noChangeArrowheads="1"/>
          </p:cNvSpPr>
          <p:nvPr/>
        </p:nvSpPr>
        <p:spPr bwMode="auto">
          <a:xfrm>
            <a:off x="21399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2" name="Rectangle 53"/>
          <p:cNvSpPr>
            <a:spLocks noChangeArrowheads="1"/>
          </p:cNvSpPr>
          <p:nvPr/>
        </p:nvSpPr>
        <p:spPr bwMode="auto">
          <a:xfrm>
            <a:off x="33464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3" name="Rectangle 53"/>
          <p:cNvSpPr>
            <a:spLocks noChangeArrowheads="1"/>
          </p:cNvSpPr>
          <p:nvPr/>
        </p:nvSpPr>
        <p:spPr bwMode="auto">
          <a:xfrm>
            <a:off x="45910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4" name="Rectangle 53"/>
          <p:cNvSpPr>
            <a:spLocks noChangeArrowheads="1"/>
          </p:cNvSpPr>
          <p:nvPr/>
        </p:nvSpPr>
        <p:spPr bwMode="auto">
          <a:xfrm>
            <a:off x="5746750" y="41433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5" name="Rectangle 53"/>
          <p:cNvSpPr>
            <a:spLocks noChangeArrowheads="1"/>
          </p:cNvSpPr>
          <p:nvPr/>
        </p:nvSpPr>
        <p:spPr bwMode="auto">
          <a:xfrm>
            <a:off x="69405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6" name="Rectangle 57"/>
          <p:cNvSpPr>
            <a:spLocks noChangeArrowheads="1"/>
          </p:cNvSpPr>
          <p:nvPr/>
        </p:nvSpPr>
        <p:spPr bwMode="auto">
          <a:xfrm>
            <a:off x="2454275" y="46736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7" name="Rectangle 57"/>
          <p:cNvSpPr>
            <a:spLocks noChangeArrowheads="1"/>
          </p:cNvSpPr>
          <p:nvPr/>
        </p:nvSpPr>
        <p:spPr bwMode="auto">
          <a:xfrm>
            <a:off x="4003675" y="46736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8" name="Rectangle 57"/>
          <p:cNvSpPr>
            <a:spLocks noChangeArrowheads="1"/>
          </p:cNvSpPr>
          <p:nvPr/>
        </p:nvSpPr>
        <p:spPr bwMode="auto">
          <a:xfrm>
            <a:off x="5451475" y="46736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19" name="Rectangle 57"/>
          <p:cNvSpPr>
            <a:spLocks noChangeArrowheads="1"/>
          </p:cNvSpPr>
          <p:nvPr/>
        </p:nvSpPr>
        <p:spPr bwMode="auto">
          <a:xfrm>
            <a:off x="6962775" y="46609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20" name="Rectangle 56"/>
          <p:cNvSpPr>
            <a:spLocks noChangeArrowheads="1"/>
          </p:cNvSpPr>
          <p:nvPr/>
        </p:nvSpPr>
        <p:spPr bwMode="auto">
          <a:xfrm>
            <a:off x="3997325" y="5273675"/>
            <a:ext cx="536575"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
        <p:nvSpPr>
          <p:cNvPr id="20521" name="Rectangle 56"/>
          <p:cNvSpPr>
            <a:spLocks noChangeArrowheads="1"/>
          </p:cNvSpPr>
          <p:nvPr/>
        </p:nvSpPr>
        <p:spPr bwMode="auto">
          <a:xfrm>
            <a:off x="6969125" y="5248275"/>
            <a:ext cx="536575" cy="325438"/>
          </a:xfrm>
          <a:prstGeom prst="rect">
            <a:avLst/>
          </a:prstGeom>
          <a:solidFill>
            <a:srgbClr val="8DFF8B"/>
          </a:solidFill>
          <a:ln w="19050">
            <a:solidFill>
              <a:srgbClr val="000000"/>
            </a:solidFill>
            <a:miter lim="800000"/>
            <a:headEnd/>
            <a:tailEnd/>
          </a:ln>
        </p:spPr>
        <p:txBody>
          <a:bodyPr wrap="none" anchor="ctr"/>
          <a:lstStyle/>
          <a:p>
            <a:endParaRPr lang="en-US">
              <a:solidFill>
                <a:schemeClr val="accent5"/>
              </a:solidFill>
            </a:endParaRPr>
          </a:p>
        </p:txBody>
      </p:sp>
    </p:spTree>
    <p:extLst>
      <p:ext uri="{BB962C8B-B14F-4D97-AF65-F5344CB8AC3E}">
        <p14:creationId xmlns:p14="http://schemas.microsoft.com/office/powerpoint/2010/main" val="6228213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a:t>Rate Monotonic Scheduling</a:t>
            </a:r>
          </a:p>
        </p:txBody>
      </p:sp>
      <p:sp>
        <p:nvSpPr>
          <p:cNvPr id="21506" name="Content Placeholder 2"/>
          <p:cNvSpPr>
            <a:spLocks noGrp="1"/>
          </p:cNvSpPr>
          <p:nvPr>
            <p:ph idx="1"/>
          </p:nvPr>
        </p:nvSpPr>
        <p:spPr/>
        <p:txBody>
          <a:bodyPr/>
          <a:lstStyle/>
          <a:p>
            <a:r>
              <a:rPr lang="en-US" dirty="0"/>
              <a:t>Optimal Static Priority Scheduling</a:t>
            </a:r>
            <a:endParaRPr lang="en-US" baseline="-25000" dirty="0"/>
          </a:p>
          <a:p>
            <a:r>
              <a:rPr lang="en-US" dirty="0"/>
              <a:t>A task with a shorter period has a higher deadline</a:t>
            </a:r>
          </a:p>
          <a:p>
            <a:pPr lvl="1"/>
            <a:r>
              <a:rPr lang="en-US" dirty="0">
                <a:cs typeface="Fira Sans Regular" charset="0"/>
              </a:rPr>
              <a:t>Shorter Period -&gt; Higher priority</a:t>
            </a:r>
          </a:p>
          <a:p>
            <a:pPr lvl="1"/>
            <a:endParaRPr lang="en-US" dirty="0">
              <a:cs typeface="Fira Sans Regular" charset="0"/>
            </a:endParaRPr>
          </a:p>
        </p:txBody>
      </p:sp>
      <p:sp>
        <p:nvSpPr>
          <p:cNvPr id="21507" name="Line 4"/>
          <p:cNvSpPr>
            <a:spLocks noChangeShapeType="1"/>
          </p:cNvSpPr>
          <p:nvPr/>
        </p:nvSpPr>
        <p:spPr bwMode="auto">
          <a:xfrm>
            <a:off x="996950" y="448786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nvGrpSpPr>
          <p:cNvPr id="21508" name="Group 52"/>
          <p:cNvGrpSpPr>
            <a:grpSpLocks/>
          </p:cNvGrpSpPr>
          <p:nvPr/>
        </p:nvGrpSpPr>
        <p:grpSpPr bwMode="auto">
          <a:xfrm>
            <a:off x="884238" y="3760788"/>
            <a:ext cx="7123112" cy="246262"/>
            <a:chOff x="745" y="998"/>
            <a:chExt cx="4487" cy="245"/>
          </a:xfrm>
        </p:grpSpPr>
        <p:sp>
          <p:nvSpPr>
            <p:cNvPr id="21546" name="Text Box 29"/>
            <p:cNvSpPr txBox="1">
              <a:spLocks noChangeArrowheads="1"/>
            </p:cNvSpPr>
            <p:nvPr/>
          </p:nvSpPr>
          <p:spPr bwMode="auto">
            <a:xfrm>
              <a:off x="745"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0</a:t>
              </a:r>
            </a:p>
          </p:txBody>
        </p:sp>
        <p:sp>
          <p:nvSpPr>
            <p:cNvPr id="21547" name="Text Box 30"/>
            <p:cNvSpPr txBox="1">
              <a:spLocks noChangeArrowheads="1"/>
            </p:cNvSpPr>
            <p:nvPr/>
          </p:nvSpPr>
          <p:spPr bwMode="auto">
            <a:xfrm>
              <a:off x="928"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a:t>
              </a:r>
            </a:p>
          </p:txBody>
        </p:sp>
        <p:sp>
          <p:nvSpPr>
            <p:cNvPr id="21548" name="Text Box 31"/>
            <p:cNvSpPr txBox="1">
              <a:spLocks noChangeArrowheads="1"/>
            </p:cNvSpPr>
            <p:nvPr/>
          </p:nvSpPr>
          <p:spPr bwMode="auto">
            <a:xfrm>
              <a:off x="1097" y="998"/>
              <a:ext cx="24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2</a:t>
              </a:r>
            </a:p>
          </p:txBody>
        </p:sp>
        <p:sp>
          <p:nvSpPr>
            <p:cNvPr id="21549" name="Text Box 32"/>
            <p:cNvSpPr txBox="1">
              <a:spLocks noChangeArrowheads="1"/>
            </p:cNvSpPr>
            <p:nvPr/>
          </p:nvSpPr>
          <p:spPr bwMode="auto">
            <a:xfrm>
              <a:off x="1285"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3</a:t>
              </a:r>
            </a:p>
          </p:txBody>
        </p:sp>
        <p:sp>
          <p:nvSpPr>
            <p:cNvPr id="21550" name="Text Box 33"/>
            <p:cNvSpPr txBox="1">
              <a:spLocks noChangeArrowheads="1"/>
            </p:cNvSpPr>
            <p:nvPr/>
          </p:nvSpPr>
          <p:spPr bwMode="auto">
            <a:xfrm>
              <a:off x="1472" y="998"/>
              <a:ext cx="30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4</a:t>
              </a:r>
            </a:p>
          </p:txBody>
        </p:sp>
        <p:sp>
          <p:nvSpPr>
            <p:cNvPr id="21551" name="Text Box 34"/>
            <p:cNvSpPr txBox="1">
              <a:spLocks noChangeArrowheads="1"/>
            </p:cNvSpPr>
            <p:nvPr/>
          </p:nvSpPr>
          <p:spPr bwMode="auto">
            <a:xfrm>
              <a:off x="1660"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5</a:t>
              </a:r>
            </a:p>
          </p:txBody>
        </p:sp>
        <p:sp>
          <p:nvSpPr>
            <p:cNvPr id="21552" name="Text Box 35"/>
            <p:cNvSpPr txBox="1">
              <a:spLocks noChangeArrowheads="1"/>
            </p:cNvSpPr>
            <p:nvPr/>
          </p:nvSpPr>
          <p:spPr bwMode="auto">
            <a:xfrm>
              <a:off x="1848"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6</a:t>
              </a:r>
            </a:p>
          </p:txBody>
        </p:sp>
        <p:sp>
          <p:nvSpPr>
            <p:cNvPr id="21553" name="Text Box 36"/>
            <p:cNvSpPr txBox="1">
              <a:spLocks noChangeArrowheads="1"/>
            </p:cNvSpPr>
            <p:nvPr/>
          </p:nvSpPr>
          <p:spPr bwMode="auto">
            <a:xfrm>
              <a:off x="2040"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7</a:t>
              </a:r>
            </a:p>
          </p:txBody>
        </p:sp>
        <p:sp>
          <p:nvSpPr>
            <p:cNvPr id="21554" name="Text Box 37"/>
            <p:cNvSpPr txBox="1">
              <a:spLocks noChangeArrowheads="1"/>
            </p:cNvSpPr>
            <p:nvPr/>
          </p:nvSpPr>
          <p:spPr bwMode="auto">
            <a:xfrm>
              <a:off x="2223"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8</a:t>
              </a:r>
            </a:p>
          </p:txBody>
        </p:sp>
        <p:sp>
          <p:nvSpPr>
            <p:cNvPr id="21555" name="Text Box 38"/>
            <p:cNvSpPr txBox="1">
              <a:spLocks noChangeArrowheads="1"/>
            </p:cNvSpPr>
            <p:nvPr/>
          </p:nvSpPr>
          <p:spPr bwMode="auto">
            <a:xfrm>
              <a:off x="2411" y="998"/>
              <a:ext cx="27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9</a:t>
              </a:r>
            </a:p>
          </p:txBody>
        </p:sp>
        <p:sp>
          <p:nvSpPr>
            <p:cNvPr id="21556" name="Text Box 39"/>
            <p:cNvSpPr txBox="1">
              <a:spLocks noChangeArrowheads="1"/>
            </p:cNvSpPr>
            <p:nvPr/>
          </p:nvSpPr>
          <p:spPr bwMode="auto">
            <a:xfrm>
              <a:off x="2598" y="998"/>
              <a:ext cx="23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10</a:t>
              </a:r>
            </a:p>
          </p:txBody>
        </p:sp>
        <p:sp>
          <p:nvSpPr>
            <p:cNvPr id="21557" name="Text Box 40"/>
            <p:cNvSpPr txBox="1">
              <a:spLocks noChangeArrowheads="1"/>
            </p:cNvSpPr>
            <p:nvPr/>
          </p:nvSpPr>
          <p:spPr bwMode="auto">
            <a:xfrm>
              <a:off x="2786" y="998"/>
              <a:ext cx="238"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11</a:t>
              </a:r>
            </a:p>
          </p:txBody>
        </p:sp>
        <p:sp>
          <p:nvSpPr>
            <p:cNvPr id="21558" name="Text Box 41"/>
            <p:cNvSpPr txBox="1">
              <a:spLocks noChangeArrowheads="1"/>
            </p:cNvSpPr>
            <p:nvPr/>
          </p:nvSpPr>
          <p:spPr bwMode="auto">
            <a:xfrm>
              <a:off x="2974"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12</a:t>
              </a:r>
            </a:p>
          </p:txBody>
        </p:sp>
        <p:sp>
          <p:nvSpPr>
            <p:cNvPr id="21559" name="Text Box 42"/>
            <p:cNvSpPr txBox="1">
              <a:spLocks noChangeArrowheads="1"/>
            </p:cNvSpPr>
            <p:nvPr/>
          </p:nvSpPr>
          <p:spPr bwMode="auto">
            <a:xfrm>
              <a:off x="3166"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13</a:t>
              </a:r>
            </a:p>
          </p:txBody>
        </p:sp>
        <p:sp>
          <p:nvSpPr>
            <p:cNvPr id="21560" name="Text Box 43"/>
            <p:cNvSpPr txBox="1">
              <a:spLocks noChangeArrowheads="1"/>
            </p:cNvSpPr>
            <p:nvPr/>
          </p:nvSpPr>
          <p:spPr bwMode="auto">
            <a:xfrm>
              <a:off x="3349"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14</a:t>
              </a:r>
            </a:p>
          </p:txBody>
        </p:sp>
        <p:sp>
          <p:nvSpPr>
            <p:cNvPr id="21561" name="Text Box 44"/>
            <p:cNvSpPr txBox="1">
              <a:spLocks noChangeArrowheads="1"/>
            </p:cNvSpPr>
            <p:nvPr/>
          </p:nvSpPr>
          <p:spPr bwMode="auto">
            <a:xfrm>
              <a:off x="3532"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15</a:t>
              </a:r>
            </a:p>
          </p:txBody>
        </p:sp>
        <p:sp>
          <p:nvSpPr>
            <p:cNvPr id="21562" name="Text Box 45"/>
            <p:cNvSpPr txBox="1">
              <a:spLocks noChangeArrowheads="1"/>
            </p:cNvSpPr>
            <p:nvPr/>
          </p:nvSpPr>
          <p:spPr bwMode="auto">
            <a:xfrm>
              <a:off x="3720" y="998"/>
              <a:ext cx="21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16</a:t>
              </a:r>
            </a:p>
          </p:txBody>
        </p:sp>
        <p:sp>
          <p:nvSpPr>
            <p:cNvPr id="21563" name="Text Box 46"/>
            <p:cNvSpPr txBox="1">
              <a:spLocks noChangeArrowheads="1"/>
            </p:cNvSpPr>
            <p:nvPr/>
          </p:nvSpPr>
          <p:spPr bwMode="auto">
            <a:xfrm>
              <a:off x="3907" y="998"/>
              <a:ext cx="26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17</a:t>
              </a:r>
            </a:p>
          </p:txBody>
        </p:sp>
        <p:sp>
          <p:nvSpPr>
            <p:cNvPr id="21564" name="Text Box 47"/>
            <p:cNvSpPr txBox="1">
              <a:spLocks noChangeArrowheads="1"/>
            </p:cNvSpPr>
            <p:nvPr/>
          </p:nvSpPr>
          <p:spPr bwMode="auto">
            <a:xfrm>
              <a:off x="4095"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18</a:t>
              </a:r>
            </a:p>
          </p:txBody>
        </p:sp>
        <p:sp>
          <p:nvSpPr>
            <p:cNvPr id="21565" name="Text Box 48"/>
            <p:cNvSpPr txBox="1">
              <a:spLocks noChangeArrowheads="1"/>
            </p:cNvSpPr>
            <p:nvPr/>
          </p:nvSpPr>
          <p:spPr bwMode="auto">
            <a:xfrm>
              <a:off x="4283" y="998"/>
              <a:ext cx="22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19</a:t>
              </a:r>
            </a:p>
          </p:txBody>
        </p:sp>
        <p:sp>
          <p:nvSpPr>
            <p:cNvPr id="21566" name="Text Box 49"/>
            <p:cNvSpPr txBox="1">
              <a:spLocks noChangeArrowheads="1"/>
            </p:cNvSpPr>
            <p:nvPr/>
          </p:nvSpPr>
          <p:spPr bwMode="auto">
            <a:xfrm>
              <a:off x="443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20</a:t>
              </a:r>
            </a:p>
          </p:txBody>
        </p:sp>
        <p:sp>
          <p:nvSpPr>
            <p:cNvPr id="21567" name="Text Box 50"/>
            <p:cNvSpPr txBox="1">
              <a:spLocks noChangeArrowheads="1"/>
            </p:cNvSpPr>
            <p:nvPr/>
          </p:nvSpPr>
          <p:spPr bwMode="auto">
            <a:xfrm>
              <a:off x="461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21</a:t>
              </a:r>
            </a:p>
          </p:txBody>
        </p:sp>
        <p:sp>
          <p:nvSpPr>
            <p:cNvPr id="21568" name="Text Box 51"/>
            <p:cNvSpPr txBox="1">
              <a:spLocks noChangeArrowheads="1"/>
            </p:cNvSpPr>
            <p:nvPr/>
          </p:nvSpPr>
          <p:spPr bwMode="auto">
            <a:xfrm>
              <a:off x="4800" y="998"/>
              <a:ext cx="43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22</a:t>
              </a:r>
            </a:p>
          </p:txBody>
        </p:sp>
      </p:grpSp>
      <p:sp>
        <p:nvSpPr>
          <p:cNvPr id="21509" name="Rectangle 53"/>
          <p:cNvSpPr>
            <a:spLocks noChangeArrowheads="1"/>
          </p:cNvSpPr>
          <p:nvPr/>
        </p:nvSpPr>
        <p:spPr bwMode="auto">
          <a:xfrm>
            <a:off x="996950" y="4156075"/>
            <a:ext cx="285750"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1510" name="Line 54"/>
          <p:cNvSpPr>
            <a:spLocks noChangeShapeType="1"/>
          </p:cNvSpPr>
          <p:nvPr/>
        </p:nvSpPr>
        <p:spPr bwMode="auto">
          <a:xfrm>
            <a:off x="996950" y="5018088"/>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1511" name="Rectangle 56"/>
          <p:cNvSpPr>
            <a:spLocks noChangeArrowheads="1"/>
          </p:cNvSpPr>
          <p:nvPr/>
        </p:nvSpPr>
        <p:spPr bwMode="auto">
          <a:xfrm>
            <a:off x="1876425" y="5248275"/>
            <a:ext cx="25717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1512" name="Rectangle 57"/>
          <p:cNvSpPr>
            <a:spLocks noChangeArrowheads="1"/>
          </p:cNvSpPr>
          <p:nvPr/>
        </p:nvSpPr>
        <p:spPr bwMode="auto">
          <a:xfrm>
            <a:off x="1311275" y="4673600"/>
            <a:ext cx="54292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1513" name="Text Box 67"/>
          <p:cNvSpPr txBox="1">
            <a:spLocks noChangeArrowheads="1"/>
          </p:cNvSpPr>
          <p:nvPr/>
        </p:nvSpPr>
        <p:spPr bwMode="auto">
          <a:xfrm>
            <a:off x="311150" y="4198938"/>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1</a:t>
            </a:r>
            <a:endParaRPr lang="en-US" sz="2000" dirty="0">
              <a:solidFill>
                <a:srgbClr val="000000"/>
              </a:solidFill>
              <a:latin typeface="Fira Sans Regular" charset="0"/>
              <a:sym typeface="Symbol" charset="0"/>
            </a:endParaRPr>
          </a:p>
        </p:txBody>
      </p:sp>
      <p:sp>
        <p:nvSpPr>
          <p:cNvPr id="21514" name="Text Box 68"/>
          <p:cNvSpPr txBox="1">
            <a:spLocks noChangeArrowheads="1"/>
          </p:cNvSpPr>
          <p:nvPr/>
        </p:nvSpPr>
        <p:spPr bwMode="auto">
          <a:xfrm>
            <a:off x="311150" y="4729163"/>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2</a:t>
            </a:r>
            <a:endParaRPr lang="en-US" sz="2000" dirty="0">
              <a:solidFill>
                <a:srgbClr val="000000"/>
              </a:solidFill>
              <a:latin typeface="Fira Sans Regular" charset="0"/>
              <a:sym typeface="Symbol" charset="0"/>
            </a:endParaRPr>
          </a:p>
        </p:txBody>
      </p:sp>
      <p:sp>
        <p:nvSpPr>
          <p:cNvPr id="21515" name="Text Box 73"/>
          <p:cNvSpPr txBox="1">
            <a:spLocks noChangeArrowheads="1"/>
          </p:cNvSpPr>
          <p:nvPr/>
        </p:nvSpPr>
        <p:spPr bwMode="auto">
          <a:xfrm>
            <a:off x="7702550" y="41497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{1,4}</a:t>
            </a:r>
          </a:p>
        </p:txBody>
      </p:sp>
      <p:sp>
        <p:nvSpPr>
          <p:cNvPr id="21516" name="Text Box 74"/>
          <p:cNvSpPr txBox="1">
            <a:spLocks noChangeArrowheads="1"/>
          </p:cNvSpPr>
          <p:nvPr/>
        </p:nvSpPr>
        <p:spPr bwMode="auto">
          <a:xfrm>
            <a:off x="7702550" y="46323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{2,5}</a:t>
            </a:r>
          </a:p>
        </p:txBody>
      </p:sp>
      <p:sp>
        <p:nvSpPr>
          <p:cNvPr id="21517" name="Text Box 75"/>
          <p:cNvSpPr txBox="1">
            <a:spLocks noChangeArrowheads="1"/>
          </p:cNvSpPr>
          <p:nvPr/>
        </p:nvSpPr>
        <p:spPr bwMode="auto">
          <a:xfrm>
            <a:off x="7778750" y="371633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000000"/>
                </a:solidFill>
                <a:latin typeface="Fira Sans Regular" charset="0"/>
                <a:sym typeface="Symbol" charset="0"/>
              </a:rPr>
              <a:t>{ C,T }</a:t>
            </a:r>
          </a:p>
        </p:txBody>
      </p:sp>
      <p:cxnSp>
        <p:nvCxnSpPr>
          <p:cNvPr id="21518" name="Straight Arrow Connector 114"/>
          <p:cNvCxnSpPr>
            <a:cxnSpLocks noChangeShapeType="1"/>
          </p:cNvCxnSpPr>
          <p:nvPr/>
        </p:nvCxnSpPr>
        <p:spPr bwMode="auto">
          <a:xfrm rot="5400000">
            <a:off x="8818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19" name="Straight Arrow Connector 115"/>
          <p:cNvCxnSpPr>
            <a:cxnSpLocks noChangeShapeType="1"/>
          </p:cNvCxnSpPr>
          <p:nvPr/>
        </p:nvCxnSpPr>
        <p:spPr bwMode="auto">
          <a:xfrm rot="5400000">
            <a:off x="880269"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20" name="Straight Arrow Connector 116"/>
          <p:cNvCxnSpPr>
            <a:cxnSpLocks noChangeShapeType="1"/>
          </p:cNvCxnSpPr>
          <p:nvPr/>
        </p:nvCxnSpPr>
        <p:spPr bwMode="auto">
          <a:xfrm rot="5400000">
            <a:off x="2331244"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21" name="Straight Arrow Connector 117"/>
          <p:cNvCxnSpPr>
            <a:cxnSpLocks noChangeShapeType="1"/>
          </p:cNvCxnSpPr>
          <p:nvPr/>
        </p:nvCxnSpPr>
        <p:spPr bwMode="auto">
          <a:xfrm rot="5400000">
            <a:off x="20375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22" name="Straight Arrow Connector 118"/>
          <p:cNvCxnSpPr>
            <a:cxnSpLocks noChangeShapeType="1"/>
          </p:cNvCxnSpPr>
          <p:nvPr/>
        </p:nvCxnSpPr>
        <p:spPr bwMode="auto">
          <a:xfrm rot="5400000">
            <a:off x="3245644" y="41219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23" name="Straight Arrow Connector 119"/>
          <p:cNvCxnSpPr>
            <a:cxnSpLocks noChangeShapeType="1"/>
          </p:cNvCxnSpPr>
          <p:nvPr/>
        </p:nvCxnSpPr>
        <p:spPr bwMode="auto">
          <a:xfrm rot="5400000">
            <a:off x="6849269" y="4631531"/>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1524" name="Line 54"/>
          <p:cNvSpPr>
            <a:spLocks noChangeShapeType="1"/>
          </p:cNvSpPr>
          <p:nvPr/>
        </p:nvSpPr>
        <p:spPr bwMode="auto">
          <a:xfrm>
            <a:off x="1003300" y="559911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1525" name="Text Box 68"/>
          <p:cNvSpPr txBox="1">
            <a:spLocks noChangeArrowheads="1"/>
          </p:cNvSpPr>
          <p:nvPr/>
        </p:nvSpPr>
        <p:spPr bwMode="auto">
          <a:xfrm>
            <a:off x="317500" y="5308600"/>
            <a:ext cx="4175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3</a:t>
            </a:r>
            <a:endParaRPr lang="en-US" sz="2000" dirty="0">
              <a:solidFill>
                <a:srgbClr val="000000"/>
              </a:solidFill>
              <a:latin typeface="Fira Sans Regular" charset="0"/>
              <a:sym typeface="Symbol" charset="0"/>
            </a:endParaRPr>
          </a:p>
        </p:txBody>
      </p:sp>
      <p:sp>
        <p:nvSpPr>
          <p:cNvPr id="21526" name="Text Box 74"/>
          <p:cNvSpPr txBox="1">
            <a:spLocks noChangeArrowheads="1"/>
          </p:cNvSpPr>
          <p:nvPr/>
        </p:nvSpPr>
        <p:spPr bwMode="auto">
          <a:xfrm>
            <a:off x="7708900" y="5213350"/>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{2,10}</a:t>
            </a:r>
          </a:p>
        </p:txBody>
      </p:sp>
      <p:cxnSp>
        <p:nvCxnSpPr>
          <p:cNvPr id="21527" name="Straight Arrow Connector 123"/>
          <p:cNvCxnSpPr>
            <a:cxnSpLocks noChangeShapeType="1"/>
          </p:cNvCxnSpPr>
          <p:nvPr/>
        </p:nvCxnSpPr>
        <p:spPr bwMode="auto">
          <a:xfrm rot="5400000">
            <a:off x="897732" y="51728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28" name="Straight Arrow Connector 124"/>
          <p:cNvCxnSpPr>
            <a:cxnSpLocks noChangeShapeType="1"/>
          </p:cNvCxnSpPr>
          <p:nvPr/>
        </p:nvCxnSpPr>
        <p:spPr bwMode="auto">
          <a:xfrm rot="5400000">
            <a:off x="3888582" y="51347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29" name="Straight Arrow Connector 125"/>
          <p:cNvCxnSpPr>
            <a:cxnSpLocks noChangeShapeType="1"/>
          </p:cNvCxnSpPr>
          <p:nvPr/>
        </p:nvCxnSpPr>
        <p:spPr bwMode="auto">
          <a:xfrm rot="5400000">
            <a:off x="6858794" y="5136356"/>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30" name="Straight Arrow Connector 126"/>
          <p:cNvCxnSpPr>
            <a:cxnSpLocks noChangeShapeType="1"/>
          </p:cNvCxnSpPr>
          <p:nvPr/>
        </p:nvCxnSpPr>
        <p:spPr bwMode="auto">
          <a:xfrm rot="5400000">
            <a:off x="44886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31" name="Straight Arrow Connector 127"/>
          <p:cNvCxnSpPr>
            <a:cxnSpLocks noChangeShapeType="1"/>
          </p:cNvCxnSpPr>
          <p:nvPr/>
        </p:nvCxnSpPr>
        <p:spPr bwMode="auto">
          <a:xfrm rot="5400000">
            <a:off x="56443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32" name="Straight Arrow Connector 128"/>
          <p:cNvCxnSpPr>
            <a:cxnSpLocks noChangeShapeType="1"/>
          </p:cNvCxnSpPr>
          <p:nvPr/>
        </p:nvCxnSpPr>
        <p:spPr bwMode="auto">
          <a:xfrm rot="5400000">
            <a:off x="6839744" y="4096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33" name="Straight Arrow Connector 129"/>
          <p:cNvCxnSpPr>
            <a:cxnSpLocks noChangeShapeType="1"/>
          </p:cNvCxnSpPr>
          <p:nvPr/>
        </p:nvCxnSpPr>
        <p:spPr bwMode="auto">
          <a:xfrm rot="5400000">
            <a:off x="3890169"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1534" name="Straight Arrow Connector 130"/>
          <p:cNvCxnSpPr>
            <a:cxnSpLocks noChangeShapeType="1"/>
          </p:cNvCxnSpPr>
          <p:nvPr/>
        </p:nvCxnSpPr>
        <p:spPr bwMode="auto">
          <a:xfrm rot="5400000">
            <a:off x="5341144"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1535" name="Rectangle 53"/>
          <p:cNvSpPr>
            <a:spLocks noChangeArrowheads="1"/>
          </p:cNvSpPr>
          <p:nvPr/>
        </p:nvSpPr>
        <p:spPr bwMode="auto">
          <a:xfrm>
            <a:off x="2152650" y="4156075"/>
            <a:ext cx="285750"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1536" name="Rectangle 53"/>
          <p:cNvSpPr>
            <a:spLocks noChangeArrowheads="1"/>
          </p:cNvSpPr>
          <p:nvPr/>
        </p:nvSpPr>
        <p:spPr bwMode="auto">
          <a:xfrm>
            <a:off x="33464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1537" name="Rectangle 53"/>
          <p:cNvSpPr>
            <a:spLocks noChangeArrowheads="1"/>
          </p:cNvSpPr>
          <p:nvPr/>
        </p:nvSpPr>
        <p:spPr bwMode="auto">
          <a:xfrm>
            <a:off x="45910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1538" name="Rectangle 53"/>
          <p:cNvSpPr>
            <a:spLocks noChangeArrowheads="1"/>
          </p:cNvSpPr>
          <p:nvPr/>
        </p:nvSpPr>
        <p:spPr bwMode="auto">
          <a:xfrm>
            <a:off x="5746750" y="41433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1539" name="Rectangle 53"/>
          <p:cNvSpPr>
            <a:spLocks noChangeArrowheads="1"/>
          </p:cNvSpPr>
          <p:nvPr/>
        </p:nvSpPr>
        <p:spPr bwMode="auto">
          <a:xfrm>
            <a:off x="69405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1540" name="Rectangle 57"/>
          <p:cNvSpPr>
            <a:spLocks noChangeArrowheads="1"/>
          </p:cNvSpPr>
          <p:nvPr/>
        </p:nvSpPr>
        <p:spPr bwMode="auto">
          <a:xfrm>
            <a:off x="2466975" y="46736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1541" name="Rectangle 57"/>
          <p:cNvSpPr>
            <a:spLocks noChangeArrowheads="1"/>
          </p:cNvSpPr>
          <p:nvPr/>
        </p:nvSpPr>
        <p:spPr bwMode="auto">
          <a:xfrm>
            <a:off x="4003675" y="46736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1542" name="Rectangle 57"/>
          <p:cNvSpPr>
            <a:spLocks noChangeArrowheads="1"/>
          </p:cNvSpPr>
          <p:nvPr/>
        </p:nvSpPr>
        <p:spPr bwMode="auto">
          <a:xfrm>
            <a:off x="5451475" y="46736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1543" name="Rectangle 57"/>
          <p:cNvSpPr>
            <a:spLocks noChangeArrowheads="1"/>
          </p:cNvSpPr>
          <p:nvPr/>
        </p:nvSpPr>
        <p:spPr bwMode="auto">
          <a:xfrm>
            <a:off x="6975475" y="46863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1544" name="Rectangle 56"/>
          <p:cNvSpPr>
            <a:spLocks noChangeArrowheads="1"/>
          </p:cNvSpPr>
          <p:nvPr/>
        </p:nvSpPr>
        <p:spPr bwMode="auto">
          <a:xfrm>
            <a:off x="3997325" y="5260975"/>
            <a:ext cx="53657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1545" name="Rectangle 56"/>
          <p:cNvSpPr>
            <a:spLocks noChangeArrowheads="1"/>
          </p:cNvSpPr>
          <p:nvPr/>
        </p:nvSpPr>
        <p:spPr bwMode="auto">
          <a:xfrm>
            <a:off x="6981825" y="5260975"/>
            <a:ext cx="53657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20198891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a:t>Rate Monotonic Scheduling</a:t>
            </a:r>
          </a:p>
        </p:txBody>
      </p:sp>
      <p:sp>
        <p:nvSpPr>
          <p:cNvPr id="22530" name="Content Placeholder 2"/>
          <p:cNvSpPr>
            <a:spLocks noGrp="1"/>
          </p:cNvSpPr>
          <p:nvPr>
            <p:ph idx="1"/>
          </p:nvPr>
        </p:nvSpPr>
        <p:spPr/>
        <p:txBody>
          <a:bodyPr/>
          <a:lstStyle/>
          <a:p>
            <a:r>
              <a:rPr lang="en-US" dirty="0"/>
              <a:t>Optimal Static Priority Scheduling</a:t>
            </a:r>
            <a:endParaRPr lang="en-US" baseline="-25000" dirty="0"/>
          </a:p>
          <a:p>
            <a:r>
              <a:rPr lang="en-US" dirty="0"/>
              <a:t>A task with a shorter period has a higher deadline</a:t>
            </a:r>
          </a:p>
          <a:p>
            <a:pPr lvl="1"/>
            <a:r>
              <a:rPr lang="en-US" dirty="0">
                <a:cs typeface="Fira Sans Regular" charset="0"/>
              </a:rPr>
              <a:t>Shorter Period -&gt; Higher priority</a:t>
            </a:r>
          </a:p>
          <a:p>
            <a:pPr lvl="1"/>
            <a:endParaRPr lang="en-US" dirty="0">
              <a:cs typeface="Fira Sans Regular" charset="0"/>
            </a:endParaRPr>
          </a:p>
        </p:txBody>
      </p:sp>
      <p:sp>
        <p:nvSpPr>
          <p:cNvPr id="22531" name="Line 4"/>
          <p:cNvSpPr>
            <a:spLocks noChangeShapeType="1"/>
          </p:cNvSpPr>
          <p:nvPr/>
        </p:nvSpPr>
        <p:spPr bwMode="auto">
          <a:xfrm>
            <a:off x="996950" y="448786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nvGrpSpPr>
          <p:cNvPr id="22532" name="Group 52"/>
          <p:cNvGrpSpPr>
            <a:grpSpLocks/>
          </p:cNvGrpSpPr>
          <p:nvPr/>
        </p:nvGrpSpPr>
        <p:grpSpPr bwMode="auto">
          <a:xfrm>
            <a:off x="884238" y="3760788"/>
            <a:ext cx="7123112" cy="246262"/>
            <a:chOff x="745" y="998"/>
            <a:chExt cx="4487" cy="245"/>
          </a:xfrm>
        </p:grpSpPr>
        <p:sp>
          <p:nvSpPr>
            <p:cNvPr id="22571" name="Text Box 29"/>
            <p:cNvSpPr txBox="1">
              <a:spLocks noChangeArrowheads="1"/>
            </p:cNvSpPr>
            <p:nvPr/>
          </p:nvSpPr>
          <p:spPr bwMode="auto">
            <a:xfrm>
              <a:off x="745"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0</a:t>
              </a:r>
            </a:p>
          </p:txBody>
        </p:sp>
        <p:sp>
          <p:nvSpPr>
            <p:cNvPr id="22572" name="Text Box 30"/>
            <p:cNvSpPr txBox="1">
              <a:spLocks noChangeArrowheads="1"/>
            </p:cNvSpPr>
            <p:nvPr/>
          </p:nvSpPr>
          <p:spPr bwMode="auto">
            <a:xfrm>
              <a:off x="928"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a:t>
              </a:r>
            </a:p>
          </p:txBody>
        </p:sp>
        <p:sp>
          <p:nvSpPr>
            <p:cNvPr id="22573" name="Text Box 31"/>
            <p:cNvSpPr txBox="1">
              <a:spLocks noChangeArrowheads="1"/>
            </p:cNvSpPr>
            <p:nvPr/>
          </p:nvSpPr>
          <p:spPr bwMode="auto">
            <a:xfrm>
              <a:off x="1097" y="998"/>
              <a:ext cx="24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2</a:t>
              </a:r>
            </a:p>
          </p:txBody>
        </p:sp>
        <p:sp>
          <p:nvSpPr>
            <p:cNvPr id="22574" name="Text Box 32"/>
            <p:cNvSpPr txBox="1">
              <a:spLocks noChangeArrowheads="1"/>
            </p:cNvSpPr>
            <p:nvPr/>
          </p:nvSpPr>
          <p:spPr bwMode="auto">
            <a:xfrm>
              <a:off x="1285"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3</a:t>
              </a:r>
            </a:p>
          </p:txBody>
        </p:sp>
        <p:sp>
          <p:nvSpPr>
            <p:cNvPr id="22575" name="Text Box 33"/>
            <p:cNvSpPr txBox="1">
              <a:spLocks noChangeArrowheads="1"/>
            </p:cNvSpPr>
            <p:nvPr/>
          </p:nvSpPr>
          <p:spPr bwMode="auto">
            <a:xfrm>
              <a:off x="1472" y="998"/>
              <a:ext cx="30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4</a:t>
              </a:r>
            </a:p>
          </p:txBody>
        </p:sp>
        <p:sp>
          <p:nvSpPr>
            <p:cNvPr id="22576" name="Text Box 34"/>
            <p:cNvSpPr txBox="1">
              <a:spLocks noChangeArrowheads="1"/>
            </p:cNvSpPr>
            <p:nvPr/>
          </p:nvSpPr>
          <p:spPr bwMode="auto">
            <a:xfrm>
              <a:off x="1660"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5</a:t>
              </a:r>
            </a:p>
          </p:txBody>
        </p:sp>
        <p:sp>
          <p:nvSpPr>
            <p:cNvPr id="22577" name="Text Box 35"/>
            <p:cNvSpPr txBox="1">
              <a:spLocks noChangeArrowheads="1"/>
            </p:cNvSpPr>
            <p:nvPr/>
          </p:nvSpPr>
          <p:spPr bwMode="auto">
            <a:xfrm>
              <a:off x="1848"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6</a:t>
              </a:r>
            </a:p>
          </p:txBody>
        </p:sp>
        <p:sp>
          <p:nvSpPr>
            <p:cNvPr id="22578" name="Text Box 36"/>
            <p:cNvSpPr txBox="1">
              <a:spLocks noChangeArrowheads="1"/>
            </p:cNvSpPr>
            <p:nvPr/>
          </p:nvSpPr>
          <p:spPr bwMode="auto">
            <a:xfrm>
              <a:off x="2040"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7</a:t>
              </a:r>
            </a:p>
          </p:txBody>
        </p:sp>
        <p:sp>
          <p:nvSpPr>
            <p:cNvPr id="22579" name="Text Box 37"/>
            <p:cNvSpPr txBox="1">
              <a:spLocks noChangeArrowheads="1"/>
            </p:cNvSpPr>
            <p:nvPr/>
          </p:nvSpPr>
          <p:spPr bwMode="auto">
            <a:xfrm>
              <a:off x="2223"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8</a:t>
              </a:r>
            </a:p>
          </p:txBody>
        </p:sp>
        <p:sp>
          <p:nvSpPr>
            <p:cNvPr id="22580" name="Text Box 38"/>
            <p:cNvSpPr txBox="1">
              <a:spLocks noChangeArrowheads="1"/>
            </p:cNvSpPr>
            <p:nvPr/>
          </p:nvSpPr>
          <p:spPr bwMode="auto">
            <a:xfrm>
              <a:off x="2411" y="998"/>
              <a:ext cx="27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9</a:t>
              </a:r>
            </a:p>
          </p:txBody>
        </p:sp>
        <p:sp>
          <p:nvSpPr>
            <p:cNvPr id="22581" name="Text Box 39"/>
            <p:cNvSpPr txBox="1">
              <a:spLocks noChangeArrowheads="1"/>
            </p:cNvSpPr>
            <p:nvPr/>
          </p:nvSpPr>
          <p:spPr bwMode="auto">
            <a:xfrm>
              <a:off x="2598" y="998"/>
              <a:ext cx="23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10</a:t>
              </a:r>
            </a:p>
          </p:txBody>
        </p:sp>
        <p:sp>
          <p:nvSpPr>
            <p:cNvPr id="22582" name="Text Box 40"/>
            <p:cNvSpPr txBox="1">
              <a:spLocks noChangeArrowheads="1"/>
            </p:cNvSpPr>
            <p:nvPr/>
          </p:nvSpPr>
          <p:spPr bwMode="auto">
            <a:xfrm>
              <a:off x="2786" y="998"/>
              <a:ext cx="238"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11</a:t>
              </a:r>
            </a:p>
          </p:txBody>
        </p:sp>
        <p:sp>
          <p:nvSpPr>
            <p:cNvPr id="22583" name="Text Box 41"/>
            <p:cNvSpPr txBox="1">
              <a:spLocks noChangeArrowheads="1"/>
            </p:cNvSpPr>
            <p:nvPr/>
          </p:nvSpPr>
          <p:spPr bwMode="auto">
            <a:xfrm>
              <a:off x="2974"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12</a:t>
              </a:r>
            </a:p>
          </p:txBody>
        </p:sp>
        <p:sp>
          <p:nvSpPr>
            <p:cNvPr id="22584" name="Text Box 42"/>
            <p:cNvSpPr txBox="1">
              <a:spLocks noChangeArrowheads="1"/>
            </p:cNvSpPr>
            <p:nvPr/>
          </p:nvSpPr>
          <p:spPr bwMode="auto">
            <a:xfrm>
              <a:off x="3166"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13</a:t>
              </a:r>
            </a:p>
          </p:txBody>
        </p:sp>
        <p:sp>
          <p:nvSpPr>
            <p:cNvPr id="22585" name="Text Box 43"/>
            <p:cNvSpPr txBox="1">
              <a:spLocks noChangeArrowheads="1"/>
            </p:cNvSpPr>
            <p:nvPr/>
          </p:nvSpPr>
          <p:spPr bwMode="auto">
            <a:xfrm>
              <a:off x="3349"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14</a:t>
              </a:r>
            </a:p>
          </p:txBody>
        </p:sp>
        <p:sp>
          <p:nvSpPr>
            <p:cNvPr id="22586" name="Text Box 44"/>
            <p:cNvSpPr txBox="1">
              <a:spLocks noChangeArrowheads="1"/>
            </p:cNvSpPr>
            <p:nvPr/>
          </p:nvSpPr>
          <p:spPr bwMode="auto">
            <a:xfrm>
              <a:off x="3532"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15</a:t>
              </a:r>
            </a:p>
          </p:txBody>
        </p:sp>
        <p:sp>
          <p:nvSpPr>
            <p:cNvPr id="22587" name="Text Box 45"/>
            <p:cNvSpPr txBox="1">
              <a:spLocks noChangeArrowheads="1"/>
            </p:cNvSpPr>
            <p:nvPr/>
          </p:nvSpPr>
          <p:spPr bwMode="auto">
            <a:xfrm>
              <a:off x="3720" y="998"/>
              <a:ext cx="21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16</a:t>
              </a:r>
            </a:p>
          </p:txBody>
        </p:sp>
        <p:sp>
          <p:nvSpPr>
            <p:cNvPr id="22588" name="Text Box 46"/>
            <p:cNvSpPr txBox="1">
              <a:spLocks noChangeArrowheads="1"/>
            </p:cNvSpPr>
            <p:nvPr/>
          </p:nvSpPr>
          <p:spPr bwMode="auto">
            <a:xfrm>
              <a:off x="3907" y="998"/>
              <a:ext cx="26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17</a:t>
              </a:r>
            </a:p>
          </p:txBody>
        </p:sp>
        <p:sp>
          <p:nvSpPr>
            <p:cNvPr id="22589" name="Text Box 47"/>
            <p:cNvSpPr txBox="1">
              <a:spLocks noChangeArrowheads="1"/>
            </p:cNvSpPr>
            <p:nvPr/>
          </p:nvSpPr>
          <p:spPr bwMode="auto">
            <a:xfrm>
              <a:off x="4095"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18</a:t>
              </a:r>
            </a:p>
          </p:txBody>
        </p:sp>
        <p:sp>
          <p:nvSpPr>
            <p:cNvPr id="22590" name="Text Box 48"/>
            <p:cNvSpPr txBox="1">
              <a:spLocks noChangeArrowheads="1"/>
            </p:cNvSpPr>
            <p:nvPr/>
          </p:nvSpPr>
          <p:spPr bwMode="auto">
            <a:xfrm>
              <a:off x="4283" y="998"/>
              <a:ext cx="22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19</a:t>
              </a:r>
            </a:p>
          </p:txBody>
        </p:sp>
        <p:sp>
          <p:nvSpPr>
            <p:cNvPr id="22591" name="Text Box 49"/>
            <p:cNvSpPr txBox="1">
              <a:spLocks noChangeArrowheads="1"/>
            </p:cNvSpPr>
            <p:nvPr/>
          </p:nvSpPr>
          <p:spPr bwMode="auto">
            <a:xfrm>
              <a:off x="443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20</a:t>
              </a:r>
            </a:p>
          </p:txBody>
        </p:sp>
        <p:sp>
          <p:nvSpPr>
            <p:cNvPr id="22592" name="Text Box 50"/>
            <p:cNvSpPr txBox="1">
              <a:spLocks noChangeArrowheads="1"/>
            </p:cNvSpPr>
            <p:nvPr/>
          </p:nvSpPr>
          <p:spPr bwMode="auto">
            <a:xfrm>
              <a:off x="461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21</a:t>
              </a:r>
            </a:p>
          </p:txBody>
        </p:sp>
        <p:sp>
          <p:nvSpPr>
            <p:cNvPr id="22593" name="Text Box 51"/>
            <p:cNvSpPr txBox="1">
              <a:spLocks noChangeArrowheads="1"/>
            </p:cNvSpPr>
            <p:nvPr/>
          </p:nvSpPr>
          <p:spPr bwMode="auto">
            <a:xfrm>
              <a:off x="4800" y="998"/>
              <a:ext cx="43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22</a:t>
              </a:r>
            </a:p>
          </p:txBody>
        </p:sp>
      </p:grpSp>
      <p:sp>
        <p:nvSpPr>
          <p:cNvPr id="22533" name="Rectangle 53"/>
          <p:cNvSpPr>
            <a:spLocks noChangeArrowheads="1"/>
          </p:cNvSpPr>
          <p:nvPr/>
        </p:nvSpPr>
        <p:spPr bwMode="auto">
          <a:xfrm>
            <a:off x="996950" y="4156075"/>
            <a:ext cx="285750"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2534" name="Line 54"/>
          <p:cNvSpPr>
            <a:spLocks noChangeShapeType="1"/>
          </p:cNvSpPr>
          <p:nvPr/>
        </p:nvSpPr>
        <p:spPr bwMode="auto">
          <a:xfrm>
            <a:off x="996950" y="5018088"/>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2535" name="Rectangle 56"/>
          <p:cNvSpPr>
            <a:spLocks noChangeArrowheads="1"/>
          </p:cNvSpPr>
          <p:nvPr/>
        </p:nvSpPr>
        <p:spPr bwMode="auto">
          <a:xfrm>
            <a:off x="1838325" y="5260975"/>
            <a:ext cx="26987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2536" name="Rectangle 57"/>
          <p:cNvSpPr>
            <a:spLocks noChangeArrowheads="1"/>
          </p:cNvSpPr>
          <p:nvPr/>
        </p:nvSpPr>
        <p:spPr bwMode="auto">
          <a:xfrm>
            <a:off x="1298575" y="4673600"/>
            <a:ext cx="54292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2537" name="Text Box 67"/>
          <p:cNvSpPr txBox="1">
            <a:spLocks noChangeArrowheads="1"/>
          </p:cNvSpPr>
          <p:nvPr/>
        </p:nvSpPr>
        <p:spPr bwMode="auto">
          <a:xfrm>
            <a:off x="311150" y="4198938"/>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1</a:t>
            </a:r>
            <a:endParaRPr lang="en-US" sz="2000" dirty="0">
              <a:solidFill>
                <a:srgbClr val="000000"/>
              </a:solidFill>
              <a:latin typeface="Fira Sans Regular" charset="0"/>
              <a:sym typeface="Symbol" charset="0"/>
            </a:endParaRPr>
          </a:p>
        </p:txBody>
      </p:sp>
      <p:sp>
        <p:nvSpPr>
          <p:cNvPr id="22538" name="Text Box 68"/>
          <p:cNvSpPr txBox="1">
            <a:spLocks noChangeArrowheads="1"/>
          </p:cNvSpPr>
          <p:nvPr/>
        </p:nvSpPr>
        <p:spPr bwMode="auto">
          <a:xfrm>
            <a:off x="311150" y="4729163"/>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2</a:t>
            </a:r>
            <a:endParaRPr lang="en-US" sz="2000" dirty="0">
              <a:solidFill>
                <a:srgbClr val="000000"/>
              </a:solidFill>
              <a:latin typeface="Fira Sans Regular" charset="0"/>
              <a:sym typeface="Symbol" charset="0"/>
            </a:endParaRPr>
          </a:p>
        </p:txBody>
      </p:sp>
      <p:sp>
        <p:nvSpPr>
          <p:cNvPr id="22539" name="Text Box 73"/>
          <p:cNvSpPr txBox="1">
            <a:spLocks noChangeArrowheads="1"/>
          </p:cNvSpPr>
          <p:nvPr/>
        </p:nvSpPr>
        <p:spPr bwMode="auto">
          <a:xfrm>
            <a:off x="7702550" y="41497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{1,4}</a:t>
            </a:r>
          </a:p>
        </p:txBody>
      </p:sp>
      <p:sp>
        <p:nvSpPr>
          <p:cNvPr id="22540" name="Text Box 74"/>
          <p:cNvSpPr txBox="1">
            <a:spLocks noChangeArrowheads="1"/>
          </p:cNvSpPr>
          <p:nvPr/>
        </p:nvSpPr>
        <p:spPr bwMode="auto">
          <a:xfrm>
            <a:off x="7702550" y="46323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{2,5}</a:t>
            </a:r>
          </a:p>
        </p:txBody>
      </p:sp>
      <p:sp>
        <p:nvSpPr>
          <p:cNvPr id="22541" name="Text Box 75"/>
          <p:cNvSpPr txBox="1">
            <a:spLocks noChangeArrowheads="1"/>
          </p:cNvSpPr>
          <p:nvPr/>
        </p:nvSpPr>
        <p:spPr bwMode="auto">
          <a:xfrm>
            <a:off x="7778750" y="371633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000000"/>
                </a:solidFill>
                <a:latin typeface="Fira Sans Regular" charset="0"/>
                <a:sym typeface="Symbol" charset="0"/>
              </a:rPr>
              <a:t>{ C,T }</a:t>
            </a:r>
          </a:p>
        </p:txBody>
      </p:sp>
      <p:cxnSp>
        <p:nvCxnSpPr>
          <p:cNvPr id="22542" name="Straight Arrow Connector 114"/>
          <p:cNvCxnSpPr>
            <a:cxnSpLocks noChangeShapeType="1"/>
          </p:cNvCxnSpPr>
          <p:nvPr/>
        </p:nvCxnSpPr>
        <p:spPr bwMode="auto">
          <a:xfrm rot="5400000">
            <a:off x="8818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43" name="Straight Arrow Connector 115"/>
          <p:cNvCxnSpPr>
            <a:cxnSpLocks noChangeShapeType="1"/>
          </p:cNvCxnSpPr>
          <p:nvPr/>
        </p:nvCxnSpPr>
        <p:spPr bwMode="auto">
          <a:xfrm rot="5400000">
            <a:off x="880269"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44" name="Straight Arrow Connector 116"/>
          <p:cNvCxnSpPr>
            <a:cxnSpLocks noChangeShapeType="1"/>
          </p:cNvCxnSpPr>
          <p:nvPr/>
        </p:nvCxnSpPr>
        <p:spPr bwMode="auto">
          <a:xfrm rot="5400000">
            <a:off x="2331244"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45" name="Straight Arrow Connector 117"/>
          <p:cNvCxnSpPr>
            <a:cxnSpLocks noChangeShapeType="1"/>
          </p:cNvCxnSpPr>
          <p:nvPr/>
        </p:nvCxnSpPr>
        <p:spPr bwMode="auto">
          <a:xfrm rot="5400000">
            <a:off x="20375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46" name="Straight Arrow Connector 118"/>
          <p:cNvCxnSpPr>
            <a:cxnSpLocks noChangeShapeType="1"/>
          </p:cNvCxnSpPr>
          <p:nvPr/>
        </p:nvCxnSpPr>
        <p:spPr bwMode="auto">
          <a:xfrm rot="5400000">
            <a:off x="3245644" y="41219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47" name="Straight Arrow Connector 119"/>
          <p:cNvCxnSpPr>
            <a:cxnSpLocks noChangeShapeType="1"/>
          </p:cNvCxnSpPr>
          <p:nvPr/>
        </p:nvCxnSpPr>
        <p:spPr bwMode="auto">
          <a:xfrm rot="5400000">
            <a:off x="6849269" y="4631531"/>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48" name="Line 54"/>
          <p:cNvSpPr>
            <a:spLocks noChangeShapeType="1"/>
          </p:cNvSpPr>
          <p:nvPr/>
        </p:nvSpPr>
        <p:spPr bwMode="auto">
          <a:xfrm>
            <a:off x="1003300" y="559911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2549" name="Text Box 68"/>
          <p:cNvSpPr txBox="1">
            <a:spLocks noChangeArrowheads="1"/>
          </p:cNvSpPr>
          <p:nvPr/>
        </p:nvSpPr>
        <p:spPr bwMode="auto">
          <a:xfrm>
            <a:off x="317500" y="5308600"/>
            <a:ext cx="4175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3</a:t>
            </a:r>
            <a:endParaRPr lang="en-US" sz="2000" dirty="0">
              <a:solidFill>
                <a:srgbClr val="000000"/>
              </a:solidFill>
              <a:latin typeface="Fira Sans Regular" charset="0"/>
              <a:sym typeface="Symbol" charset="0"/>
            </a:endParaRPr>
          </a:p>
        </p:txBody>
      </p:sp>
      <p:sp>
        <p:nvSpPr>
          <p:cNvPr id="22550" name="Text Box 74"/>
          <p:cNvSpPr txBox="1">
            <a:spLocks noChangeArrowheads="1"/>
          </p:cNvSpPr>
          <p:nvPr/>
        </p:nvSpPr>
        <p:spPr bwMode="auto">
          <a:xfrm>
            <a:off x="7708900" y="5213350"/>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{2,10}</a:t>
            </a:r>
          </a:p>
        </p:txBody>
      </p:sp>
      <p:cxnSp>
        <p:nvCxnSpPr>
          <p:cNvPr id="22551" name="Straight Arrow Connector 123"/>
          <p:cNvCxnSpPr>
            <a:cxnSpLocks noChangeShapeType="1"/>
          </p:cNvCxnSpPr>
          <p:nvPr/>
        </p:nvCxnSpPr>
        <p:spPr bwMode="auto">
          <a:xfrm rot="5400000">
            <a:off x="897732" y="51728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52" name="Straight Arrow Connector 124"/>
          <p:cNvCxnSpPr>
            <a:cxnSpLocks noChangeShapeType="1"/>
          </p:cNvCxnSpPr>
          <p:nvPr/>
        </p:nvCxnSpPr>
        <p:spPr bwMode="auto">
          <a:xfrm rot="5400000">
            <a:off x="3901282" y="51474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53" name="Straight Arrow Connector 125"/>
          <p:cNvCxnSpPr>
            <a:cxnSpLocks noChangeShapeType="1"/>
          </p:cNvCxnSpPr>
          <p:nvPr/>
        </p:nvCxnSpPr>
        <p:spPr bwMode="auto">
          <a:xfrm rot="5400000">
            <a:off x="6858794" y="5136356"/>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54" name="Straight Arrow Connector 126"/>
          <p:cNvCxnSpPr>
            <a:cxnSpLocks noChangeShapeType="1"/>
          </p:cNvCxnSpPr>
          <p:nvPr/>
        </p:nvCxnSpPr>
        <p:spPr bwMode="auto">
          <a:xfrm rot="5400000">
            <a:off x="44886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55" name="Straight Arrow Connector 127"/>
          <p:cNvCxnSpPr>
            <a:cxnSpLocks noChangeShapeType="1"/>
          </p:cNvCxnSpPr>
          <p:nvPr/>
        </p:nvCxnSpPr>
        <p:spPr bwMode="auto">
          <a:xfrm rot="5400000">
            <a:off x="56443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56" name="Straight Arrow Connector 128"/>
          <p:cNvCxnSpPr>
            <a:cxnSpLocks noChangeShapeType="1"/>
          </p:cNvCxnSpPr>
          <p:nvPr/>
        </p:nvCxnSpPr>
        <p:spPr bwMode="auto">
          <a:xfrm rot="5400000">
            <a:off x="6839744" y="4096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57" name="Straight Arrow Connector 129"/>
          <p:cNvCxnSpPr>
            <a:cxnSpLocks noChangeShapeType="1"/>
          </p:cNvCxnSpPr>
          <p:nvPr/>
        </p:nvCxnSpPr>
        <p:spPr bwMode="auto">
          <a:xfrm rot="5400000">
            <a:off x="3890169"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58" name="Straight Arrow Connector 130"/>
          <p:cNvCxnSpPr>
            <a:cxnSpLocks noChangeShapeType="1"/>
          </p:cNvCxnSpPr>
          <p:nvPr/>
        </p:nvCxnSpPr>
        <p:spPr bwMode="auto">
          <a:xfrm rot="5400000">
            <a:off x="5341144"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59" name="Rectangle 53"/>
          <p:cNvSpPr>
            <a:spLocks noChangeArrowheads="1"/>
          </p:cNvSpPr>
          <p:nvPr/>
        </p:nvSpPr>
        <p:spPr bwMode="auto">
          <a:xfrm>
            <a:off x="2139950" y="4156075"/>
            <a:ext cx="285750"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2560" name="Rectangle 53"/>
          <p:cNvSpPr>
            <a:spLocks noChangeArrowheads="1"/>
          </p:cNvSpPr>
          <p:nvPr/>
        </p:nvSpPr>
        <p:spPr bwMode="auto">
          <a:xfrm>
            <a:off x="33464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2561" name="Rectangle 53"/>
          <p:cNvSpPr>
            <a:spLocks noChangeArrowheads="1"/>
          </p:cNvSpPr>
          <p:nvPr/>
        </p:nvSpPr>
        <p:spPr bwMode="auto">
          <a:xfrm>
            <a:off x="45910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2562" name="Rectangle 53"/>
          <p:cNvSpPr>
            <a:spLocks noChangeArrowheads="1"/>
          </p:cNvSpPr>
          <p:nvPr/>
        </p:nvSpPr>
        <p:spPr bwMode="auto">
          <a:xfrm>
            <a:off x="5746750" y="41433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2563" name="Rectangle 53"/>
          <p:cNvSpPr>
            <a:spLocks noChangeArrowheads="1"/>
          </p:cNvSpPr>
          <p:nvPr/>
        </p:nvSpPr>
        <p:spPr bwMode="auto">
          <a:xfrm>
            <a:off x="6940550" y="4156075"/>
            <a:ext cx="285750"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2564" name="Rectangle 57"/>
          <p:cNvSpPr>
            <a:spLocks noChangeArrowheads="1"/>
          </p:cNvSpPr>
          <p:nvPr/>
        </p:nvSpPr>
        <p:spPr bwMode="auto">
          <a:xfrm>
            <a:off x="2454275" y="4673600"/>
            <a:ext cx="54292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2565" name="Rectangle 57"/>
          <p:cNvSpPr>
            <a:spLocks noChangeArrowheads="1"/>
          </p:cNvSpPr>
          <p:nvPr/>
        </p:nvSpPr>
        <p:spPr bwMode="auto">
          <a:xfrm>
            <a:off x="4003675" y="46736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2566" name="Rectangle 57"/>
          <p:cNvSpPr>
            <a:spLocks noChangeArrowheads="1"/>
          </p:cNvSpPr>
          <p:nvPr/>
        </p:nvSpPr>
        <p:spPr bwMode="auto">
          <a:xfrm>
            <a:off x="6962775" y="46736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2567" name="Rectangle 56"/>
          <p:cNvSpPr>
            <a:spLocks noChangeArrowheads="1"/>
          </p:cNvSpPr>
          <p:nvPr/>
        </p:nvSpPr>
        <p:spPr bwMode="auto">
          <a:xfrm>
            <a:off x="3006725" y="5248275"/>
            <a:ext cx="26987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2568" name="Rectangle 56"/>
          <p:cNvSpPr>
            <a:spLocks noChangeArrowheads="1"/>
          </p:cNvSpPr>
          <p:nvPr/>
        </p:nvSpPr>
        <p:spPr bwMode="auto">
          <a:xfrm>
            <a:off x="3997325" y="5248275"/>
            <a:ext cx="53657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2569" name="Rectangle 56"/>
          <p:cNvSpPr>
            <a:spLocks noChangeArrowheads="1"/>
          </p:cNvSpPr>
          <p:nvPr/>
        </p:nvSpPr>
        <p:spPr bwMode="auto">
          <a:xfrm>
            <a:off x="6981825" y="5286375"/>
            <a:ext cx="53657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
        <p:nvSpPr>
          <p:cNvPr id="22570" name="Rectangle 57"/>
          <p:cNvSpPr>
            <a:spLocks noChangeArrowheads="1"/>
          </p:cNvSpPr>
          <p:nvPr/>
        </p:nvSpPr>
        <p:spPr bwMode="auto">
          <a:xfrm>
            <a:off x="5451475" y="4699000"/>
            <a:ext cx="542925" cy="325438"/>
          </a:xfrm>
          <a:prstGeom prst="rect">
            <a:avLst/>
          </a:prstGeom>
          <a:solidFill>
            <a:srgbClr val="8DFF8B"/>
          </a:solidFill>
          <a:ln w="19050">
            <a:solidFill>
              <a:srgbClr val="000000"/>
            </a:solidFill>
            <a:miter lim="800000"/>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139597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FCFS Scheduling </a:t>
            </a:r>
          </a:p>
        </p:txBody>
      </p:sp>
      <p:sp>
        <p:nvSpPr>
          <p:cNvPr id="103427" name="Rectangle 3"/>
          <p:cNvSpPr>
            <a:spLocks noGrp="1" noChangeArrowheads="1"/>
          </p:cNvSpPr>
          <p:nvPr>
            <p:ph type="body" idx="1"/>
          </p:nvPr>
        </p:nvSpPr>
        <p:spPr/>
        <p:txBody>
          <a:bodyPr/>
          <a:lstStyle/>
          <a:p>
            <a:r>
              <a:rPr lang="en-US" sz="1800" b="1" dirty="0" err="1"/>
              <a:t>First­come</a:t>
            </a:r>
            <a:r>
              <a:rPr lang="en-US" sz="1800" b="1" dirty="0"/>
              <a:t>, </a:t>
            </a:r>
            <a:r>
              <a:rPr lang="en-US" sz="1800" b="1" dirty="0" err="1"/>
              <a:t>first­served</a:t>
            </a:r>
            <a:r>
              <a:rPr lang="en-US" sz="1800" dirty="0"/>
              <a:t> (FCFS) </a:t>
            </a:r>
          </a:p>
          <a:p>
            <a:pPr lvl="1"/>
            <a:r>
              <a:rPr lang="en-US" sz="1600" dirty="0"/>
              <a:t>The first task that arrives at the request queue is executed first, the second task is executed second and so on </a:t>
            </a:r>
          </a:p>
          <a:p>
            <a:pPr lvl="1"/>
            <a:r>
              <a:rPr lang="en-US" sz="1600" dirty="0"/>
              <a:t>Just like standing in line for a roller­coaster ride </a:t>
            </a:r>
            <a:endParaRPr lang="en-US" sz="1600" dirty="0" smtClean="0"/>
          </a:p>
          <a:p>
            <a:pPr lvl="1"/>
            <a:endParaRPr lang="en-US" sz="1600" dirty="0"/>
          </a:p>
          <a:p>
            <a:r>
              <a:rPr lang="en-US" sz="1800" dirty="0"/>
              <a:t>FCFS can make the wait time for a process very long </a:t>
            </a:r>
          </a:p>
          <a:p>
            <a:pPr lvl="4">
              <a:buFontTx/>
              <a:buNone/>
            </a:pPr>
            <a:r>
              <a:rPr lang="en-US" sz="1800" dirty="0">
                <a:solidFill>
                  <a:schemeClr val="accent2"/>
                </a:solidFill>
              </a:rPr>
              <a:t>Process 		Total Run Time</a:t>
            </a:r>
            <a:r>
              <a:rPr lang="en-US" sz="1800" dirty="0"/>
              <a:t> </a:t>
            </a:r>
          </a:p>
          <a:p>
            <a:pPr lvl="4">
              <a:buFontTx/>
              <a:buNone/>
            </a:pPr>
            <a:r>
              <a:rPr lang="en-US" sz="1800" dirty="0"/>
              <a:t>P1        	 	12 seconds </a:t>
            </a:r>
          </a:p>
          <a:p>
            <a:pPr lvl="4">
              <a:buFontTx/>
              <a:buNone/>
            </a:pPr>
            <a:r>
              <a:rPr lang="en-US" sz="1800" dirty="0"/>
              <a:t>P2 		   </a:t>
            </a:r>
            <a:r>
              <a:rPr lang="en-US" sz="1800" dirty="0" smtClean="0"/>
              <a:t>	3 </a:t>
            </a:r>
            <a:r>
              <a:rPr lang="en-US" sz="1800" dirty="0"/>
              <a:t>seconds </a:t>
            </a:r>
          </a:p>
          <a:p>
            <a:pPr lvl="4">
              <a:buFontTx/>
              <a:buNone/>
            </a:pPr>
            <a:r>
              <a:rPr lang="en-US" sz="1800" dirty="0"/>
              <a:t>P3 		   </a:t>
            </a:r>
            <a:r>
              <a:rPr lang="en-US" sz="1800" dirty="0" smtClean="0"/>
              <a:t>	8 </a:t>
            </a:r>
            <a:r>
              <a:rPr lang="en-US" sz="1800" dirty="0"/>
              <a:t>seconds </a:t>
            </a:r>
          </a:p>
        </p:txBody>
      </p:sp>
      <p:sp>
        <p:nvSpPr>
          <p:cNvPr id="103428" name="Rectangle 4"/>
          <p:cNvSpPr>
            <a:spLocks noChangeArrowheads="1"/>
          </p:cNvSpPr>
          <p:nvPr/>
        </p:nvSpPr>
        <p:spPr bwMode="auto">
          <a:xfrm>
            <a:off x="2590800" y="4624784"/>
            <a:ext cx="2667000" cy="457200"/>
          </a:xfrm>
          <a:prstGeom prst="rect">
            <a:avLst/>
          </a:prstGeom>
          <a:solidFill>
            <a:srgbClr val="FFCC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29" name="Rectangle 5"/>
          <p:cNvSpPr>
            <a:spLocks noChangeArrowheads="1"/>
          </p:cNvSpPr>
          <p:nvPr/>
        </p:nvSpPr>
        <p:spPr bwMode="auto">
          <a:xfrm>
            <a:off x="5638800" y="5691584"/>
            <a:ext cx="2667000" cy="457200"/>
          </a:xfrm>
          <a:prstGeom prst="rect">
            <a:avLst/>
          </a:prstGeom>
          <a:solidFill>
            <a:srgbClr val="FFCC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30" name="Rectangle 6"/>
          <p:cNvSpPr>
            <a:spLocks noChangeArrowheads="1"/>
          </p:cNvSpPr>
          <p:nvPr/>
        </p:nvSpPr>
        <p:spPr bwMode="auto">
          <a:xfrm>
            <a:off x="5257800" y="4624784"/>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31" name="Rectangle 7"/>
          <p:cNvSpPr>
            <a:spLocks noChangeArrowheads="1"/>
          </p:cNvSpPr>
          <p:nvPr/>
        </p:nvSpPr>
        <p:spPr bwMode="auto">
          <a:xfrm>
            <a:off x="2590800" y="5691584"/>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32" name="Rectangle 8"/>
          <p:cNvSpPr>
            <a:spLocks noChangeArrowheads="1"/>
          </p:cNvSpPr>
          <p:nvPr/>
        </p:nvSpPr>
        <p:spPr bwMode="auto">
          <a:xfrm>
            <a:off x="6096000" y="4624784"/>
            <a:ext cx="2209800" cy="457200"/>
          </a:xfrm>
          <a:prstGeom prst="rect">
            <a:avLst/>
          </a:prstGeom>
          <a:solidFill>
            <a:srgbClr val="99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33" name="Rectangle 9"/>
          <p:cNvSpPr>
            <a:spLocks noChangeArrowheads="1"/>
          </p:cNvSpPr>
          <p:nvPr/>
        </p:nvSpPr>
        <p:spPr bwMode="auto">
          <a:xfrm>
            <a:off x="3429000" y="5691584"/>
            <a:ext cx="2209800" cy="457200"/>
          </a:xfrm>
          <a:prstGeom prst="rect">
            <a:avLst/>
          </a:prstGeom>
          <a:solidFill>
            <a:srgbClr val="99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34" name="Text Box 10"/>
          <p:cNvSpPr txBox="1">
            <a:spLocks noChangeArrowheads="1"/>
          </p:cNvSpPr>
          <p:nvPr/>
        </p:nvSpPr>
        <p:spPr bwMode="auto">
          <a:xfrm>
            <a:off x="3717925" y="4208859"/>
            <a:ext cx="5064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P1</a:t>
            </a:r>
          </a:p>
        </p:txBody>
      </p:sp>
      <p:sp>
        <p:nvSpPr>
          <p:cNvPr id="103435" name="Text Box 11"/>
          <p:cNvSpPr txBox="1">
            <a:spLocks noChangeArrowheads="1"/>
          </p:cNvSpPr>
          <p:nvPr/>
        </p:nvSpPr>
        <p:spPr bwMode="auto">
          <a:xfrm>
            <a:off x="5437188" y="4208859"/>
            <a:ext cx="5064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P2</a:t>
            </a:r>
          </a:p>
        </p:txBody>
      </p:sp>
      <p:sp>
        <p:nvSpPr>
          <p:cNvPr id="103436" name="Text Box 12"/>
          <p:cNvSpPr txBox="1">
            <a:spLocks noChangeArrowheads="1"/>
          </p:cNvSpPr>
          <p:nvPr/>
        </p:nvSpPr>
        <p:spPr bwMode="auto">
          <a:xfrm>
            <a:off x="6781800" y="4208859"/>
            <a:ext cx="5064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P3</a:t>
            </a:r>
          </a:p>
        </p:txBody>
      </p:sp>
      <p:sp>
        <p:nvSpPr>
          <p:cNvPr id="103437" name="Text Box 13"/>
          <p:cNvSpPr txBox="1">
            <a:spLocks noChangeArrowheads="1"/>
          </p:cNvSpPr>
          <p:nvPr/>
        </p:nvSpPr>
        <p:spPr bwMode="auto">
          <a:xfrm>
            <a:off x="2776538" y="5234384"/>
            <a:ext cx="5064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P2</a:t>
            </a:r>
          </a:p>
        </p:txBody>
      </p:sp>
      <p:sp>
        <p:nvSpPr>
          <p:cNvPr id="103438" name="Text Box 14"/>
          <p:cNvSpPr txBox="1">
            <a:spLocks noChangeArrowheads="1"/>
          </p:cNvSpPr>
          <p:nvPr/>
        </p:nvSpPr>
        <p:spPr bwMode="auto">
          <a:xfrm>
            <a:off x="4191000" y="5234384"/>
            <a:ext cx="5064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P3</a:t>
            </a:r>
          </a:p>
        </p:txBody>
      </p:sp>
      <p:sp>
        <p:nvSpPr>
          <p:cNvPr id="103439" name="Text Box 15"/>
          <p:cNvSpPr txBox="1">
            <a:spLocks noChangeArrowheads="1"/>
          </p:cNvSpPr>
          <p:nvPr/>
        </p:nvSpPr>
        <p:spPr bwMode="auto">
          <a:xfrm>
            <a:off x="5840413" y="5234384"/>
            <a:ext cx="5064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P1</a:t>
            </a:r>
          </a:p>
        </p:txBody>
      </p:sp>
      <p:sp>
        <p:nvSpPr>
          <p:cNvPr id="103440" name="Text Box 16"/>
          <p:cNvSpPr txBox="1">
            <a:spLocks noChangeArrowheads="1"/>
          </p:cNvSpPr>
          <p:nvPr/>
        </p:nvSpPr>
        <p:spPr bwMode="auto">
          <a:xfrm>
            <a:off x="152400" y="4700984"/>
            <a:ext cx="2470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990000"/>
                </a:solidFill>
              </a:rPr>
              <a:t>If arrival order is P1, P2, P3</a:t>
            </a:r>
          </a:p>
        </p:txBody>
      </p:sp>
      <p:sp>
        <p:nvSpPr>
          <p:cNvPr id="103441" name="Text Box 17"/>
          <p:cNvSpPr txBox="1">
            <a:spLocks noChangeArrowheads="1"/>
          </p:cNvSpPr>
          <p:nvPr/>
        </p:nvSpPr>
        <p:spPr bwMode="auto">
          <a:xfrm>
            <a:off x="152400" y="5691584"/>
            <a:ext cx="2470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990000"/>
                </a:solidFill>
              </a:rPr>
              <a:t>If arrival order is P2, P3, P1</a:t>
            </a:r>
          </a:p>
        </p:txBody>
      </p:sp>
    </p:spTree>
    <p:extLst>
      <p:ext uri="{BB962C8B-B14F-4D97-AF65-F5344CB8AC3E}">
        <p14:creationId xmlns:p14="http://schemas.microsoft.com/office/powerpoint/2010/main" val="22116687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dirty="0"/>
              <a:t>Rate Monotonic Scheduling</a:t>
            </a:r>
          </a:p>
        </p:txBody>
      </p:sp>
      <p:sp>
        <p:nvSpPr>
          <p:cNvPr id="23554" name="Content Placeholder 2"/>
          <p:cNvSpPr>
            <a:spLocks noGrp="1"/>
          </p:cNvSpPr>
          <p:nvPr>
            <p:ph idx="1"/>
          </p:nvPr>
        </p:nvSpPr>
        <p:spPr/>
        <p:txBody>
          <a:bodyPr/>
          <a:lstStyle/>
          <a:p>
            <a:r>
              <a:rPr lang="en-US" dirty="0"/>
              <a:t>Optimal Static Priority Scheduling</a:t>
            </a:r>
            <a:endParaRPr lang="en-US" baseline="-25000" dirty="0"/>
          </a:p>
          <a:p>
            <a:r>
              <a:rPr lang="en-US" dirty="0"/>
              <a:t>A task with a shorter period has a higher deadline</a:t>
            </a:r>
          </a:p>
          <a:p>
            <a:pPr lvl="1"/>
            <a:r>
              <a:rPr lang="en-US" dirty="0">
                <a:cs typeface="Fira Sans Regular" charset="0"/>
              </a:rPr>
              <a:t>Shorter Period -&gt; Higher priority</a:t>
            </a:r>
          </a:p>
          <a:p>
            <a:pPr lvl="1"/>
            <a:endParaRPr lang="en-US" dirty="0">
              <a:cs typeface="Fira Sans Regular" charset="0"/>
            </a:endParaRPr>
          </a:p>
        </p:txBody>
      </p:sp>
      <p:sp>
        <p:nvSpPr>
          <p:cNvPr id="23555" name="Line 4"/>
          <p:cNvSpPr>
            <a:spLocks noChangeShapeType="1"/>
          </p:cNvSpPr>
          <p:nvPr/>
        </p:nvSpPr>
        <p:spPr bwMode="auto">
          <a:xfrm>
            <a:off x="996950" y="448786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nvGrpSpPr>
          <p:cNvPr id="23556" name="Group 52"/>
          <p:cNvGrpSpPr>
            <a:grpSpLocks/>
          </p:cNvGrpSpPr>
          <p:nvPr/>
        </p:nvGrpSpPr>
        <p:grpSpPr bwMode="auto">
          <a:xfrm>
            <a:off x="884238" y="3760788"/>
            <a:ext cx="7123112" cy="246262"/>
            <a:chOff x="745" y="998"/>
            <a:chExt cx="4487" cy="245"/>
          </a:xfrm>
        </p:grpSpPr>
        <p:sp>
          <p:nvSpPr>
            <p:cNvPr id="23595" name="Text Box 29"/>
            <p:cNvSpPr txBox="1">
              <a:spLocks noChangeArrowheads="1"/>
            </p:cNvSpPr>
            <p:nvPr/>
          </p:nvSpPr>
          <p:spPr bwMode="auto">
            <a:xfrm>
              <a:off x="745"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0</a:t>
              </a:r>
            </a:p>
          </p:txBody>
        </p:sp>
        <p:sp>
          <p:nvSpPr>
            <p:cNvPr id="23596" name="Text Box 30"/>
            <p:cNvSpPr txBox="1">
              <a:spLocks noChangeArrowheads="1"/>
            </p:cNvSpPr>
            <p:nvPr/>
          </p:nvSpPr>
          <p:spPr bwMode="auto">
            <a:xfrm>
              <a:off x="928" y="998"/>
              <a:ext cx="15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a:t>
              </a:r>
            </a:p>
          </p:txBody>
        </p:sp>
        <p:sp>
          <p:nvSpPr>
            <p:cNvPr id="23597" name="Text Box 31"/>
            <p:cNvSpPr txBox="1">
              <a:spLocks noChangeArrowheads="1"/>
            </p:cNvSpPr>
            <p:nvPr/>
          </p:nvSpPr>
          <p:spPr bwMode="auto">
            <a:xfrm>
              <a:off x="1097" y="998"/>
              <a:ext cx="24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2</a:t>
              </a:r>
            </a:p>
          </p:txBody>
        </p:sp>
        <p:sp>
          <p:nvSpPr>
            <p:cNvPr id="23598" name="Text Box 32"/>
            <p:cNvSpPr txBox="1">
              <a:spLocks noChangeArrowheads="1"/>
            </p:cNvSpPr>
            <p:nvPr/>
          </p:nvSpPr>
          <p:spPr bwMode="auto">
            <a:xfrm>
              <a:off x="1285"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3</a:t>
              </a:r>
            </a:p>
          </p:txBody>
        </p:sp>
        <p:sp>
          <p:nvSpPr>
            <p:cNvPr id="23599" name="Text Box 33"/>
            <p:cNvSpPr txBox="1">
              <a:spLocks noChangeArrowheads="1"/>
            </p:cNvSpPr>
            <p:nvPr/>
          </p:nvSpPr>
          <p:spPr bwMode="auto">
            <a:xfrm>
              <a:off x="1472" y="998"/>
              <a:ext cx="30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4</a:t>
              </a:r>
            </a:p>
          </p:txBody>
        </p:sp>
        <p:sp>
          <p:nvSpPr>
            <p:cNvPr id="23600" name="Text Box 34"/>
            <p:cNvSpPr txBox="1">
              <a:spLocks noChangeArrowheads="1"/>
            </p:cNvSpPr>
            <p:nvPr/>
          </p:nvSpPr>
          <p:spPr bwMode="auto">
            <a:xfrm>
              <a:off x="1660"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5</a:t>
              </a:r>
            </a:p>
          </p:txBody>
        </p:sp>
        <p:sp>
          <p:nvSpPr>
            <p:cNvPr id="23601" name="Text Box 35"/>
            <p:cNvSpPr txBox="1">
              <a:spLocks noChangeArrowheads="1"/>
            </p:cNvSpPr>
            <p:nvPr/>
          </p:nvSpPr>
          <p:spPr bwMode="auto">
            <a:xfrm>
              <a:off x="1848"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6</a:t>
              </a:r>
            </a:p>
          </p:txBody>
        </p:sp>
        <p:sp>
          <p:nvSpPr>
            <p:cNvPr id="23602" name="Text Box 36"/>
            <p:cNvSpPr txBox="1">
              <a:spLocks noChangeArrowheads="1"/>
            </p:cNvSpPr>
            <p:nvPr/>
          </p:nvSpPr>
          <p:spPr bwMode="auto">
            <a:xfrm>
              <a:off x="2040" y="998"/>
              <a:ext cx="26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7</a:t>
              </a:r>
            </a:p>
          </p:txBody>
        </p:sp>
        <p:sp>
          <p:nvSpPr>
            <p:cNvPr id="23603" name="Text Box 37"/>
            <p:cNvSpPr txBox="1">
              <a:spLocks noChangeArrowheads="1"/>
            </p:cNvSpPr>
            <p:nvPr/>
          </p:nvSpPr>
          <p:spPr bwMode="auto">
            <a:xfrm>
              <a:off x="2223"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8</a:t>
              </a:r>
            </a:p>
          </p:txBody>
        </p:sp>
        <p:sp>
          <p:nvSpPr>
            <p:cNvPr id="23604" name="Text Box 38"/>
            <p:cNvSpPr txBox="1">
              <a:spLocks noChangeArrowheads="1"/>
            </p:cNvSpPr>
            <p:nvPr/>
          </p:nvSpPr>
          <p:spPr bwMode="auto">
            <a:xfrm>
              <a:off x="2411" y="998"/>
              <a:ext cx="27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9</a:t>
              </a:r>
            </a:p>
          </p:txBody>
        </p:sp>
        <p:sp>
          <p:nvSpPr>
            <p:cNvPr id="23605" name="Text Box 39"/>
            <p:cNvSpPr txBox="1">
              <a:spLocks noChangeArrowheads="1"/>
            </p:cNvSpPr>
            <p:nvPr/>
          </p:nvSpPr>
          <p:spPr bwMode="auto">
            <a:xfrm>
              <a:off x="2598" y="998"/>
              <a:ext cx="234"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10</a:t>
              </a:r>
            </a:p>
          </p:txBody>
        </p:sp>
        <p:sp>
          <p:nvSpPr>
            <p:cNvPr id="23606" name="Text Box 40"/>
            <p:cNvSpPr txBox="1">
              <a:spLocks noChangeArrowheads="1"/>
            </p:cNvSpPr>
            <p:nvPr/>
          </p:nvSpPr>
          <p:spPr bwMode="auto">
            <a:xfrm>
              <a:off x="2786" y="998"/>
              <a:ext cx="238"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11</a:t>
              </a:r>
            </a:p>
          </p:txBody>
        </p:sp>
        <p:sp>
          <p:nvSpPr>
            <p:cNvPr id="23607" name="Text Box 41"/>
            <p:cNvSpPr txBox="1">
              <a:spLocks noChangeArrowheads="1"/>
            </p:cNvSpPr>
            <p:nvPr/>
          </p:nvSpPr>
          <p:spPr bwMode="auto">
            <a:xfrm>
              <a:off x="2974"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12</a:t>
              </a:r>
            </a:p>
          </p:txBody>
        </p:sp>
        <p:sp>
          <p:nvSpPr>
            <p:cNvPr id="23608" name="Text Box 42"/>
            <p:cNvSpPr txBox="1">
              <a:spLocks noChangeArrowheads="1"/>
            </p:cNvSpPr>
            <p:nvPr/>
          </p:nvSpPr>
          <p:spPr bwMode="auto">
            <a:xfrm>
              <a:off x="3166" y="998"/>
              <a:ext cx="2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13</a:t>
              </a:r>
            </a:p>
          </p:txBody>
        </p:sp>
        <p:sp>
          <p:nvSpPr>
            <p:cNvPr id="23609" name="Text Box 43"/>
            <p:cNvSpPr txBox="1">
              <a:spLocks noChangeArrowheads="1"/>
            </p:cNvSpPr>
            <p:nvPr/>
          </p:nvSpPr>
          <p:spPr bwMode="auto">
            <a:xfrm>
              <a:off x="3349" y="998"/>
              <a:ext cx="25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14</a:t>
              </a:r>
            </a:p>
          </p:txBody>
        </p:sp>
        <p:sp>
          <p:nvSpPr>
            <p:cNvPr id="23610" name="Text Box 44"/>
            <p:cNvSpPr txBox="1">
              <a:spLocks noChangeArrowheads="1"/>
            </p:cNvSpPr>
            <p:nvPr/>
          </p:nvSpPr>
          <p:spPr bwMode="auto">
            <a:xfrm>
              <a:off x="3532" y="998"/>
              <a:ext cx="26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15</a:t>
              </a:r>
            </a:p>
          </p:txBody>
        </p:sp>
        <p:sp>
          <p:nvSpPr>
            <p:cNvPr id="23611" name="Text Box 45"/>
            <p:cNvSpPr txBox="1">
              <a:spLocks noChangeArrowheads="1"/>
            </p:cNvSpPr>
            <p:nvPr/>
          </p:nvSpPr>
          <p:spPr bwMode="auto">
            <a:xfrm>
              <a:off x="3720" y="998"/>
              <a:ext cx="216"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16</a:t>
              </a:r>
            </a:p>
          </p:txBody>
        </p:sp>
        <p:sp>
          <p:nvSpPr>
            <p:cNvPr id="23612" name="Text Box 46"/>
            <p:cNvSpPr txBox="1">
              <a:spLocks noChangeArrowheads="1"/>
            </p:cNvSpPr>
            <p:nvPr/>
          </p:nvSpPr>
          <p:spPr bwMode="auto">
            <a:xfrm>
              <a:off x="3907" y="998"/>
              <a:ext cx="26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17</a:t>
              </a:r>
            </a:p>
          </p:txBody>
        </p:sp>
        <p:sp>
          <p:nvSpPr>
            <p:cNvPr id="23613" name="Text Box 47"/>
            <p:cNvSpPr txBox="1">
              <a:spLocks noChangeArrowheads="1"/>
            </p:cNvSpPr>
            <p:nvPr/>
          </p:nvSpPr>
          <p:spPr bwMode="auto">
            <a:xfrm>
              <a:off x="4095" y="998"/>
              <a:ext cx="22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18</a:t>
              </a:r>
            </a:p>
          </p:txBody>
        </p:sp>
        <p:sp>
          <p:nvSpPr>
            <p:cNvPr id="23614" name="Text Box 48"/>
            <p:cNvSpPr txBox="1">
              <a:spLocks noChangeArrowheads="1"/>
            </p:cNvSpPr>
            <p:nvPr/>
          </p:nvSpPr>
          <p:spPr bwMode="auto">
            <a:xfrm>
              <a:off x="4283" y="998"/>
              <a:ext cx="22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19</a:t>
              </a:r>
            </a:p>
          </p:txBody>
        </p:sp>
        <p:sp>
          <p:nvSpPr>
            <p:cNvPr id="23615" name="Text Box 49"/>
            <p:cNvSpPr txBox="1">
              <a:spLocks noChangeArrowheads="1"/>
            </p:cNvSpPr>
            <p:nvPr/>
          </p:nvSpPr>
          <p:spPr bwMode="auto">
            <a:xfrm>
              <a:off x="443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20</a:t>
              </a:r>
            </a:p>
          </p:txBody>
        </p:sp>
        <p:sp>
          <p:nvSpPr>
            <p:cNvPr id="23616" name="Text Box 50"/>
            <p:cNvSpPr txBox="1">
              <a:spLocks noChangeArrowheads="1"/>
            </p:cNvSpPr>
            <p:nvPr/>
          </p:nvSpPr>
          <p:spPr bwMode="auto">
            <a:xfrm>
              <a:off x="4613" y="998"/>
              <a:ext cx="281"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21</a:t>
              </a:r>
            </a:p>
          </p:txBody>
        </p:sp>
        <p:sp>
          <p:nvSpPr>
            <p:cNvPr id="23617" name="Text Box 51"/>
            <p:cNvSpPr txBox="1">
              <a:spLocks noChangeArrowheads="1"/>
            </p:cNvSpPr>
            <p:nvPr/>
          </p:nvSpPr>
          <p:spPr bwMode="auto">
            <a:xfrm>
              <a:off x="4800" y="998"/>
              <a:ext cx="43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000" dirty="0">
                  <a:solidFill>
                    <a:srgbClr val="000000"/>
                  </a:solidFill>
                  <a:latin typeface="Fira Sans Regular" charset="0"/>
                </a:rPr>
                <a:t> 22</a:t>
              </a:r>
            </a:p>
          </p:txBody>
        </p:sp>
      </p:grpSp>
      <p:sp>
        <p:nvSpPr>
          <p:cNvPr id="23557" name="Rectangle 53"/>
          <p:cNvSpPr>
            <a:spLocks noChangeArrowheads="1"/>
          </p:cNvSpPr>
          <p:nvPr/>
        </p:nvSpPr>
        <p:spPr bwMode="auto">
          <a:xfrm>
            <a:off x="996950" y="4156075"/>
            <a:ext cx="285750"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58" name="Line 54"/>
          <p:cNvSpPr>
            <a:spLocks noChangeShapeType="1"/>
          </p:cNvSpPr>
          <p:nvPr/>
        </p:nvSpPr>
        <p:spPr bwMode="auto">
          <a:xfrm>
            <a:off x="996950" y="5018088"/>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3559" name="Rectangle 56"/>
          <p:cNvSpPr>
            <a:spLocks noChangeArrowheads="1"/>
          </p:cNvSpPr>
          <p:nvPr/>
        </p:nvSpPr>
        <p:spPr bwMode="auto">
          <a:xfrm>
            <a:off x="1838325" y="5260975"/>
            <a:ext cx="26987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60" name="Rectangle 57"/>
          <p:cNvSpPr>
            <a:spLocks noChangeArrowheads="1"/>
          </p:cNvSpPr>
          <p:nvPr/>
        </p:nvSpPr>
        <p:spPr bwMode="auto">
          <a:xfrm>
            <a:off x="1298575" y="4673600"/>
            <a:ext cx="54292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61" name="Text Box 67"/>
          <p:cNvSpPr txBox="1">
            <a:spLocks noChangeArrowheads="1"/>
          </p:cNvSpPr>
          <p:nvPr/>
        </p:nvSpPr>
        <p:spPr bwMode="auto">
          <a:xfrm>
            <a:off x="311150" y="4198938"/>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1</a:t>
            </a:r>
            <a:endParaRPr lang="en-US" sz="2000" dirty="0">
              <a:solidFill>
                <a:srgbClr val="000000"/>
              </a:solidFill>
              <a:latin typeface="Fira Sans Regular" charset="0"/>
              <a:sym typeface="Symbol" charset="0"/>
            </a:endParaRPr>
          </a:p>
        </p:txBody>
      </p:sp>
      <p:sp>
        <p:nvSpPr>
          <p:cNvPr id="23562" name="Text Box 68"/>
          <p:cNvSpPr txBox="1">
            <a:spLocks noChangeArrowheads="1"/>
          </p:cNvSpPr>
          <p:nvPr/>
        </p:nvSpPr>
        <p:spPr bwMode="auto">
          <a:xfrm>
            <a:off x="311150" y="4729163"/>
            <a:ext cx="4175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2</a:t>
            </a:r>
            <a:endParaRPr lang="en-US" sz="2000" dirty="0">
              <a:solidFill>
                <a:srgbClr val="000000"/>
              </a:solidFill>
              <a:latin typeface="Fira Sans Regular" charset="0"/>
              <a:sym typeface="Symbol" charset="0"/>
            </a:endParaRPr>
          </a:p>
        </p:txBody>
      </p:sp>
      <p:sp>
        <p:nvSpPr>
          <p:cNvPr id="23563" name="Text Box 73"/>
          <p:cNvSpPr txBox="1">
            <a:spLocks noChangeArrowheads="1"/>
          </p:cNvSpPr>
          <p:nvPr/>
        </p:nvSpPr>
        <p:spPr bwMode="auto">
          <a:xfrm>
            <a:off x="7702550" y="41497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{1,4}</a:t>
            </a:r>
          </a:p>
        </p:txBody>
      </p:sp>
      <p:sp>
        <p:nvSpPr>
          <p:cNvPr id="23564" name="Text Box 74"/>
          <p:cNvSpPr txBox="1">
            <a:spLocks noChangeArrowheads="1"/>
          </p:cNvSpPr>
          <p:nvPr/>
        </p:nvSpPr>
        <p:spPr bwMode="auto">
          <a:xfrm>
            <a:off x="7702550" y="4632325"/>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{2,5}</a:t>
            </a:r>
          </a:p>
        </p:txBody>
      </p:sp>
      <p:sp>
        <p:nvSpPr>
          <p:cNvPr id="23565" name="Text Box 75"/>
          <p:cNvSpPr txBox="1">
            <a:spLocks noChangeArrowheads="1"/>
          </p:cNvSpPr>
          <p:nvPr/>
        </p:nvSpPr>
        <p:spPr bwMode="auto">
          <a:xfrm>
            <a:off x="7778750" y="3716338"/>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000000"/>
                </a:solidFill>
                <a:latin typeface="Fira Sans Regular" charset="0"/>
                <a:sym typeface="Symbol" charset="0"/>
              </a:rPr>
              <a:t>{ C,T }</a:t>
            </a:r>
          </a:p>
        </p:txBody>
      </p:sp>
      <p:cxnSp>
        <p:nvCxnSpPr>
          <p:cNvPr id="23566" name="Straight Arrow Connector 114"/>
          <p:cNvCxnSpPr>
            <a:cxnSpLocks noChangeShapeType="1"/>
          </p:cNvCxnSpPr>
          <p:nvPr/>
        </p:nvCxnSpPr>
        <p:spPr bwMode="auto">
          <a:xfrm rot="5400000">
            <a:off x="8818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7" name="Straight Arrow Connector 115"/>
          <p:cNvCxnSpPr>
            <a:cxnSpLocks noChangeShapeType="1"/>
          </p:cNvCxnSpPr>
          <p:nvPr/>
        </p:nvCxnSpPr>
        <p:spPr bwMode="auto">
          <a:xfrm rot="5400000">
            <a:off x="880269"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8" name="Straight Arrow Connector 116"/>
          <p:cNvCxnSpPr>
            <a:cxnSpLocks noChangeShapeType="1"/>
          </p:cNvCxnSpPr>
          <p:nvPr/>
        </p:nvCxnSpPr>
        <p:spPr bwMode="auto">
          <a:xfrm rot="5400000">
            <a:off x="2331244" y="45918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69" name="Straight Arrow Connector 117"/>
          <p:cNvCxnSpPr>
            <a:cxnSpLocks noChangeShapeType="1"/>
          </p:cNvCxnSpPr>
          <p:nvPr/>
        </p:nvCxnSpPr>
        <p:spPr bwMode="auto">
          <a:xfrm rot="5400000">
            <a:off x="2037557" y="41219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0" name="Straight Arrow Connector 118"/>
          <p:cNvCxnSpPr>
            <a:cxnSpLocks noChangeShapeType="1"/>
          </p:cNvCxnSpPr>
          <p:nvPr/>
        </p:nvCxnSpPr>
        <p:spPr bwMode="auto">
          <a:xfrm rot="5400000">
            <a:off x="3245644" y="41219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1" name="Straight Arrow Connector 119"/>
          <p:cNvCxnSpPr>
            <a:cxnSpLocks noChangeShapeType="1"/>
          </p:cNvCxnSpPr>
          <p:nvPr/>
        </p:nvCxnSpPr>
        <p:spPr bwMode="auto">
          <a:xfrm rot="5400000">
            <a:off x="6849269" y="4631531"/>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3572" name="Line 54"/>
          <p:cNvSpPr>
            <a:spLocks noChangeShapeType="1"/>
          </p:cNvSpPr>
          <p:nvPr/>
        </p:nvSpPr>
        <p:spPr bwMode="auto">
          <a:xfrm>
            <a:off x="1003300" y="5599113"/>
            <a:ext cx="65532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23573" name="Text Box 68"/>
          <p:cNvSpPr txBox="1">
            <a:spLocks noChangeArrowheads="1"/>
          </p:cNvSpPr>
          <p:nvPr/>
        </p:nvSpPr>
        <p:spPr bwMode="auto">
          <a:xfrm>
            <a:off x="317500" y="5308600"/>
            <a:ext cx="4175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solidFill>
                  <a:srgbClr val="000000"/>
                </a:solidFill>
                <a:latin typeface="Fira Sans Regular" charset="0"/>
                <a:sym typeface="Symbol" charset="0"/>
              </a:rPr>
              <a:t></a:t>
            </a:r>
            <a:r>
              <a:rPr lang="en-US" sz="2000" baseline="-25000" dirty="0">
                <a:solidFill>
                  <a:srgbClr val="000000"/>
                </a:solidFill>
                <a:latin typeface="Fira Sans Regular" charset="0"/>
                <a:sym typeface="Symbol" charset="0"/>
              </a:rPr>
              <a:t>3</a:t>
            </a:r>
            <a:endParaRPr lang="en-US" sz="2000" dirty="0">
              <a:solidFill>
                <a:srgbClr val="000000"/>
              </a:solidFill>
              <a:latin typeface="Fira Sans Regular" charset="0"/>
              <a:sym typeface="Symbol" charset="0"/>
            </a:endParaRPr>
          </a:p>
        </p:txBody>
      </p:sp>
      <p:sp>
        <p:nvSpPr>
          <p:cNvPr id="23574" name="Text Box 74"/>
          <p:cNvSpPr txBox="1">
            <a:spLocks noChangeArrowheads="1"/>
          </p:cNvSpPr>
          <p:nvPr/>
        </p:nvSpPr>
        <p:spPr bwMode="auto">
          <a:xfrm>
            <a:off x="7708900" y="5213350"/>
            <a:ext cx="99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pPr>
            <a:r>
              <a:rPr lang="en-US" sz="2000" dirty="0">
                <a:solidFill>
                  <a:srgbClr val="000000"/>
                </a:solidFill>
                <a:latin typeface="Fira Sans Regular" charset="0"/>
                <a:sym typeface="Symbol" charset="0"/>
              </a:rPr>
              <a:t>{2,10}</a:t>
            </a:r>
          </a:p>
        </p:txBody>
      </p:sp>
      <p:cxnSp>
        <p:nvCxnSpPr>
          <p:cNvPr id="23575" name="Straight Arrow Connector 123"/>
          <p:cNvCxnSpPr>
            <a:cxnSpLocks noChangeShapeType="1"/>
          </p:cNvCxnSpPr>
          <p:nvPr/>
        </p:nvCxnSpPr>
        <p:spPr bwMode="auto">
          <a:xfrm rot="5400000">
            <a:off x="897732" y="51728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6" name="Straight Arrow Connector 124"/>
          <p:cNvCxnSpPr>
            <a:cxnSpLocks noChangeShapeType="1"/>
          </p:cNvCxnSpPr>
          <p:nvPr/>
        </p:nvCxnSpPr>
        <p:spPr bwMode="auto">
          <a:xfrm rot="5400000">
            <a:off x="3901282" y="5147469"/>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7" name="Straight Arrow Connector 125"/>
          <p:cNvCxnSpPr>
            <a:cxnSpLocks noChangeShapeType="1"/>
          </p:cNvCxnSpPr>
          <p:nvPr/>
        </p:nvCxnSpPr>
        <p:spPr bwMode="auto">
          <a:xfrm rot="5400000">
            <a:off x="6858794" y="5136356"/>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8" name="Straight Arrow Connector 126"/>
          <p:cNvCxnSpPr>
            <a:cxnSpLocks noChangeShapeType="1"/>
          </p:cNvCxnSpPr>
          <p:nvPr/>
        </p:nvCxnSpPr>
        <p:spPr bwMode="auto">
          <a:xfrm rot="5400000">
            <a:off x="44886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79" name="Straight Arrow Connector 127"/>
          <p:cNvCxnSpPr>
            <a:cxnSpLocks noChangeShapeType="1"/>
          </p:cNvCxnSpPr>
          <p:nvPr/>
        </p:nvCxnSpPr>
        <p:spPr bwMode="auto">
          <a:xfrm rot="5400000">
            <a:off x="5644357" y="4083844"/>
            <a:ext cx="228600" cy="1587"/>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0" name="Straight Arrow Connector 128"/>
          <p:cNvCxnSpPr>
            <a:cxnSpLocks noChangeShapeType="1"/>
          </p:cNvCxnSpPr>
          <p:nvPr/>
        </p:nvCxnSpPr>
        <p:spPr bwMode="auto">
          <a:xfrm rot="5400000">
            <a:off x="6839744" y="4096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1" name="Straight Arrow Connector 129"/>
          <p:cNvCxnSpPr>
            <a:cxnSpLocks noChangeShapeType="1"/>
          </p:cNvCxnSpPr>
          <p:nvPr/>
        </p:nvCxnSpPr>
        <p:spPr bwMode="auto">
          <a:xfrm rot="5400000">
            <a:off x="3890169"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3582" name="Straight Arrow Connector 130"/>
          <p:cNvCxnSpPr>
            <a:cxnSpLocks noChangeShapeType="1"/>
          </p:cNvCxnSpPr>
          <p:nvPr/>
        </p:nvCxnSpPr>
        <p:spPr bwMode="auto">
          <a:xfrm rot="5400000">
            <a:off x="5341144" y="4604544"/>
            <a:ext cx="228600" cy="1588"/>
          </a:xfrm>
          <a:prstGeom prst="straightConnector1">
            <a:avLst/>
          </a:prstGeom>
          <a:noFill/>
          <a:ln w="19050">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3583" name="Rectangle 53"/>
          <p:cNvSpPr>
            <a:spLocks noChangeArrowheads="1"/>
          </p:cNvSpPr>
          <p:nvPr/>
        </p:nvSpPr>
        <p:spPr bwMode="auto">
          <a:xfrm>
            <a:off x="2139950" y="4156075"/>
            <a:ext cx="285750"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84" name="Rectangle 53"/>
          <p:cNvSpPr>
            <a:spLocks noChangeArrowheads="1"/>
          </p:cNvSpPr>
          <p:nvPr/>
        </p:nvSpPr>
        <p:spPr bwMode="auto">
          <a:xfrm>
            <a:off x="3346450" y="4156075"/>
            <a:ext cx="285750"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85" name="Rectangle 53"/>
          <p:cNvSpPr>
            <a:spLocks noChangeArrowheads="1"/>
          </p:cNvSpPr>
          <p:nvPr/>
        </p:nvSpPr>
        <p:spPr bwMode="auto">
          <a:xfrm>
            <a:off x="4591050" y="4156075"/>
            <a:ext cx="285750"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86" name="Rectangle 53"/>
          <p:cNvSpPr>
            <a:spLocks noChangeArrowheads="1"/>
          </p:cNvSpPr>
          <p:nvPr/>
        </p:nvSpPr>
        <p:spPr bwMode="auto">
          <a:xfrm>
            <a:off x="5746750" y="4143375"/>
            <a:ext cx="285750"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87" name="Rectangle 53"/>
          <p:cNvSpPr>
            <a:spLocks noChangeArrowheads="1"/>
          </p:cNvSpPr>
          <p:nvPr/>
        </p:nvSpPr>
        <p:spPr bwMode="auto">
          <a:xfrm>
            <a:off x="6940550" y="4156075"/>
            <a:ext cx="285750"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88" name="Rectangle 57"/>
          <p:cNvSpPr>
            <a:spLocks noChangeArrowheads="1"/>
          </p:cNvSpPr>
          <p:nvPr/>
        </p:nvSpPr>
        <p:spPr bwMode="auto">
          <a:xfrm>
            <a:off x="2454275" y="4673600"/>
            <a:ext cx="54292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89" name="Rectangle 57"/>
          <p:cNvSpPr>
            <a:spLocks noChangeArrowheads="1"/>
          </p:cNvSpPr>
          <p:nvPr/>
        </p:nvSpPr>
        <p:spPr bwMode="auto">
          <a:xfrm>
            <a:off x="4003675" y="4673600"/>
            <a:ext cx="54292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90" name="Rectangle 57"/>
          <p:cNvSpPr>
            <a:spLocks noChangeArrowheads="1"/>
          </p:cNvSpPr>
          <p:nvPr/>
        </p:nvSpPr>
        <p:spPr bwMode="auto">
          <a:xfrm>
            <a:off x="5451475" y="4673600"/>
            <a:ext cx="28892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91" name="Rectangle 57"/>
          <p:cNvSpPr>
            <a:spLocks noChangeArrowheads="1"/>
          </p:cNvSpPr>
          <p:nvPr/>
        </p:nvSpPr>
        <p:spPr bwMode="auto">
          <a:xfrm>
            <a:off x="7280275" y="4673600"/>
            <a:ext cx="542925" cy="325438"/>
          </a:xfrm>
          <a:prstGeom prst="rect">
            <a:avLst/>
          </a:prstGeom>
          <a:solidFill>
            <a:srgbClr val="FF0000"/>
          </a:solidFill>
          <a:ln w="19050">
            <a:solidFill>
              <a:srgbClr val="000000"/>
            </a:solidFill>
            <a:miter lim="800000"/>
            <a:headEnd/>
            <a:tailEnd/>
          </a:ln>
        </p:spPr>
        <p:txBody>
          <a:bodyPr wrap="none" anchor="ctr"/>
          <a:lstStyle/>
          <a:p>
            <a:endParaRPr lang="en-US">
              <a:solidFill>
                <a:srgbClr val="000000"/>
              </a:solidFill>
            </a:endParaRPr>
          </a:p>
        </p:txBody>
      </p:sp>
      <p:sp>
        <p:nvSpPr>
          <p:cNvPr id="23592" name="Rectangle 56"/>
          <p:cNvSpPr>
            <a:spLocks noChangeArrowheads="1"/>
          </p:cNvSpPr>
          <p:nvPr/>
        </p:nvSpPr>
        <p:spPr bwMode="auto">
          <a:xfrm>
            <a:off x="3006725" y="5248275"/>
            <a:ext cx="269875" cy="325438"/>
          </a:xfrm>
          <a:prstGeom prst="rect">
            <a:avLst/>
          </a:prstGeom>
          <a:solidFill>
            <a:srgbClr val="FF0000"/>
          </a:solidFill>
          <a:ln w="19050">
            <a:solidFill>
              <a:srgbClr val="000000"/>
            </a:solidFill>
            <a:miter lim="800000"/>
            <a:headEnd/>
            <a:tailEnd/>
          </a:ln>
        </p:spPr>
        <p:txBody>
          <a:bodyPr wrap="none" anchor="ctr"/>
          <a:lstStyle/>
          <a:p>
            <a:endParaRPr lang="en-US" dirty="0">
              <a:solidFill>
                <a:srgbClr val="000000"/>
              </a:solidFill>
            </a:endParaRPr>
          </a:p>
        </p:txBody>
      </p:sp>
      <p:sp>
        <p:nvSpPr>
          <p:cNvPr id="23593" name="Rectangle 57"/>
          <p:cNvSpPr>
            <a:spLocks noChangeArrowheads="1"/>
          </p:cNvSpPr>
          <p:nvPr/>
        </p:nvSpPr>
        <p:spPr bwMode="auto">
          <a:xfrm>
            <a:off x="6086475" y="4686300"/>
            <a:ext cx="288925" cy="325438"/>
          </a:xfrm>
          <a:prstGeom prst="rect">
            <a:avLst/>
          </a:prstGeom>
          <a:solidFill>
            <a:srgbClr val="FF0000"/>
          </a:solidFill>
          <a:ln w="19050">
            <a:solidFill>
              <a:srgbClr val="000000"/>
            </a:solidFill>
            <a:miter lim="800000"/>
            <a:headEnd/>
            <a:tailEnd/>
          </a:ln>
        </p:spPr>
        <p:txBody>
          <a:bodyPr wrap="none" anchor="ctr"/>
          <a:lstStyle/>
          <a:p>
            <a:endParaRPr lang="en-US" dirty="0">
              <a:solidFill>
                <a:srgbClr val="000000"/>
              </a:solidFill>
            </a:endParaRPr>
          </a:p>
        </p:txBody>
      </p:sp>
      <p:sp>
        <p:nvSpPr>
          <p:cNvPr id="23594" name="Rectangle 56"/>
          <p:cNvSpPr>
            <a:spLocks noChangeArrowheads="1"/>
          </p:cNvSpPr>
          <p:nvPr/>
        </p:nvSpPr>
        <p:spPr bwMode="auto">
          <a:xfrm>
            <a:off x="4899025" y="5248275"/>
            <a:ext cx="536575" cy="325438"/>
          </a:xfrm>
          <a:prstGeom prst="rect">
            <a:avLst/>
          </a:prstGeom>
          <a:solidFill>
            <a:srgbClr val="FF0000"/>
          </a:solidFill>
          <a:ln w="19050">
            <a:solidFill>
              <a:srgbClr val="000000"/>
            </a:solidFill>
            <a:miter lim="800000"/>
            <a:headEnd/>
            <a:tailEnd/>
          </a:ln>
        </p:spPr>
        <p:txBody>
          <a:bodyPr wrap="none" anchor="ctr"/>
          <a:lstStyle/>
          <a:p>
            <a:endParaRPr lang="en-US" dirty="0">
              <a:solidFill>
                <a:srgbClr val="000000"/>
              </a:solidFill>
            </a:endParaRPr>
          </a:p>
        </p:txBody>
      </p:sp>
    </p:spTree>
    <p:extLst>
      <p:ext uri="{BB962C8B-B14F-4D97-AF65-F5344CB8AC3E}">
        <p14:creationId xmlns:p14="http://schemas.microsoft.com/office/powerpoint/2010/main" val="6261364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714375" y="6257925"/>
            <a:ext cx="18859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91843" name="Rectangle 3"/>
          <p:cNvSpPr>
            <a:spLocks noChangeArrowheads="1"/>
          </p:cNvSpPr>
          <p:nvPr/>
        </p:nvSpPr>
        <p:spPr bwMode="auto">
          <a:xfrm>
            <a:off x="3114675" y="6257925"/>
            <a:ext cx="2914650"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119811" name="Rectangle 6"/>
          <p:cNvSpPr>
            <a:spLocks noGrp="1" noChangeArrowheads="1"/>
          </p:cNvSpPr>
          <p:nvPr>
            <p:ph type="title"/>
          </p:nvPr>
        </p:nvSpPr>
        <p:spPr/>
        <p:txBody>
          <a:bodyPr/>
          <a:lstStyle/>
          <a:p>
            <a:r>
              <a:rPr lang="en-US" dirty="0">
                <a:latin typeface="+mn-lt"/>
              </a:rPr>
              <a:t>Summary</a:t>
            </a:r>
          </a:p>
        </p:txBody>
      </p:sp>
      <p:sp>
        <p:nvSpPr>
          <p:cNvPr id="119812" name="Rectangle 7"/>
          <p:cNvSpPr>
            <a:spLocks noGrp="1" noChangeArrowheads="1"/>
          </p:cNvSpPr>
          <p:nvPr>
            <p:ph idx="1"/>
          </p:nvPr>
        </p:nvSpPr>
        <p:spPr/>
        <p:txBody>
          <a:bodyPr/>
          <a:lstStyle/>
          <a:p>
            <a:r>
              <a:rPr lang="en-US" dirty="0">
                <a:latin typeface="+mn-lt"/>
              </a:rPr>
              <a:t>Example real-time systems</a:t>
            </a:r>
          </a:p>
          <a:p>
            <a:pPr lvl="1"/>
            <a:r>
              <a:rPr lang="en-US" dirty="0">
                <a:latin typeface="+mn-lt"/>
                <a:cs typeface="Fira Sans Regular" charset="0"/>
              </a:rPr>
              <a:t>Simple control systems, multi-rate control systems, hierarchical control systems, signal processing systems</a:t>
            </a:r>
          </a:p>
          <a:p>
            <a:r>
              <a:rPr lang="en-US" dirty="0">
                <a:latin typeface="+mn-lt"/>
              </a:rPr>
              <a:t>Terminology </a:t>
            </a:r>
          </a:p>
          <a:p>
            <a:r>
              <a:rPr lang="en-US" dirty="0">
                <a:latin typeface="+mn-lt"/>
              </a:rPr>
              <a:t>Priority inversion</a:t>
            </a:r>
          </a:p>
          <a:p>
            <a:r>
              <a:rPr lang="en-US" dirty="0">
                <a:latin typeface="+mn-lt"/>
              </a:rPr>
              <a:t>Scheduling </a:t>
            </a:r>
            <a:r>
              <a:rPr lang="en-US" dirty="0" smtClean="0">
                <a:latin typeface="+mn-lt"/>
              </a:rPr>
              <a:t>algorithms (Overview)</a:t>
            </a:r>
          </a:p>
          <a:p>
            <a:endParaRPr lang="en-US" dirty="0">
              <a:latin typeface="+mn-lt"/>
            </a:endParaRPr>
          </a:p>
          <a:p>
            <a:endParaRPr lang="en-US" dirty="0" smtClean="0">
              <a:latin typeface="+mn-lt"/>
            </a:endParaRPr>
          </a:p>
          <a:p>
            <a:r>
              <a:rPr lang="en-US" b="1" dirty="0" smtClean="0">
                <a:latin typeface="+mn-lt"/>
              </a:rPr>
              <a:t>Next Up:  </a:t>
            </a:r>
            <a:r>
              <a:rPr lang="en-US" dirty="0" smtClean="0">
                <a:latin typeface="+mn-lt"/>
              </a:rPr>
              <a:t>Rate Monotonic Scheduling and Analysis</a:t>
            </a:r>
            <a:endParaRPr lang="en-US" dirty="0">
              <a:latin typeface="+mn-lt"/>
            </a:endParaRPr>
          </a:p>
        </p:txBody>
      </p:sp>
    </p:spTree>
    <p:extLst>
      <p:ext uri="{BB962C8B-B14F-4D97-AF65-F5344CB8AC3E}">
        <p14:creationId xmlns:p14="http://schemas.microsoft.com/office/powerpoint/2010/main" val="2982322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Shortest ­</a:t>
            </a:r>
            <a:r>
              <a:rPr lang="en-US" dirty="0"/>
              <a:t>Job</a:t>
            </a:r>
            <a:r>
              <a:rPr lang="en-US" dirty="0" smtClean="0"/>
              <a:t>­ First </a:t>
            </a:r>
            <a:r>
              <a:rPr lang="en-US" dirty="0"/>
              <a:t>Scheduling </a:t>
            </a:r>
          </a:p>
        </p:txBody>
      </p:sp>
      <p:sp>
        <p:nvSpPr>
          <p:cNvPr id="104451" name="Rectangle 3"/>
          <p:cNvSpPr>
            <a:spLocks noGrp="1" noChangeArrowheads="1"/>
          </p:cNvSpPr>
          <p:nvPr>
            <p:ph type="body" idx="1"/>
          </p:nvPr>
        </p:nvSpPr>
        <p:spPr>
          <a:xfrm>
            <a:off x="457200" y="1017240"/>
            <a:ext cx="8229600" cy="5046663"/>
          </a:xfrm>
        </p:spPr>
        <p:txBody>
          <a:bodyPr/>
          <a:lstStyle/>
          <a:p>
            <a:r>
              <a:rPr lang="en-US" sz="1800" dirty="0"/>
              <a:t>Schedule processes according to their run-times </a:t>
            </a:r>
          </a:p>
          <a:p>
            <a:pPr lvl="3">
              <a:buFontTx/>
              <a:buNone/>
            </a:pPr>
            <a:r>
              <a:rPr lang="en-US" sz="1800" dirty="0">
                <a:solidFill>
                  <a:schemeClr val="accent2"/>
                </a:solidFill>
              </a:rPr>
              <a:t>Process 	Total Run Time</a:t>
            </a:r>
            <a:r>
              <a:rPr lang="en-US" sz="1800" dirty="0"/>
              <a:t> </a:t>
            </a:r>
          </a:p>
          <a:p>
            <a:pPr lvl="3">
              <a:buFontTx/>
              <a:buNone/>
            </a:pPr>
            <a:r>
              <a:rPr lang="en-US" sz="1800" dirty="0"/>
              <a:t>P1 		5 seconds </a:t>
            </a:r>
          </a:p>
          <a:p>
            <a:pPr lvl="3">
              <a:buFontTx/>
              <a:buNone/>
            </a:pPr>
            <a:r>
              <a:rPr lang="en-US" sz="1800" dirty="0"/>
              <a:t>P2 		3 seconds </a:t>
            </a:r>
          </a:p>
          <a:p>
            <a:pPr lvl="3">
              <a:buFontTx/>
              <a:buNone/>
            </a:pPr>
            <a:r>
              <a:rPr lang="en-US" sz="1800" dirty="0"/>
              <a:t>P3 		1 second </a:t>
            </a:r>
          </a:p>
          <a:p>
            <a:pPr lvl="3">
              <a:buFontTx/>
              <a:buNone/>
            </a:pPr>
            <a:r>
              <a:rPr lang="en-US" sz="1800" dirty="0"/>
              <a:t>P4 		8 seconds </a:t>
            </a:r>
          </a:p>
          <a:p>
            <a:endParaRPr lang="en-US" sz="2400" dirty="0"/>
          </a:p>
          <a:p>
            <a:endParaRPr lang="en-US" sz="2400" dirty="0"/>
          </a:p>
          <a:p>
            <a:endParaRPr lang="en-US" dirty="0"/>
          </a:p>
          <a:p>
            <a:endParaRPr lang="en-US" dirty="0"/>
          </a:p>
          <a:p>
            <a:r>
              <a:rPr lang="en-US" sz="1800" dirty="0"/>
              <a:t>May be run­time or CPU </a:t>
            </a:r>
            <a:r>
              <a:rPr lang="en-US" sz="1800" dirty="0" err="1"/>
              <a:t>burst­time</a:t>
            </a:r>
            <a:r>
              <a:rPr lang="en-US" sz="1800" dirty="0"/>
              <a:t> of a process </a:t>
            </a:r>
          </a:p>
          <a:p>
            <a:pPr lvl="1"/>
            <a:r>
              <a:rPr lang="en-US" sz="1600" b="1" dirty="0">
                <a:solidFill>
                  <a:srgbClr val="CC0000"/>
                </a:solidFill>
              </a:rPr>
              <a:t>CPU burst time</a:t>
            </a:r>
            <a:r>
              <a:rPr lang="en-US" sz="1600" dirty="0"/>
              <a:t> is the time a process spends executing in-between I/O activities </a:t>
            </a:r>
          </a:p>
          <a:p>
            <a:pPr lvl="1"/>
            <a:r>
              <a:rPr lang="en-US" sz="1600" dirty="0"/>
              <a:t>Generally difficult to know the run-time of a process </a:t>
            </a:r>
          </a:p>
        </p:txBody>
      </p:sp>
      <p:sp>
        <p:nvSpPr>
          <p:cNvPr id="104452" name="Rectangle 4"/>
          <p:cNvSpPr>
            <a:spLocks noChangeArrowheads="1"/>
          </p:cNvSpPr>
          <p:nvPr/>
        </p:nvSpPr>
        <p:spPr bwMode="auto">
          <a:xfrm>
            <a:off x="2057400" y="3706516"/>
            <a:ext cx="304800" cy="457200"/>
          </a:xfrm>
          <a:prstGeom prst="rect">
            <a:avLst/>
          </a:prstGeom>
          <a:solidFill>
            <a:srgbClr val="FFCC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453" name="Rectangle 5"/>
          <p:cNvSpPr>
            <a:spLocks noChangeArrowheads="1"/>
          </p:cNvSpPr>
          <p:nvPr/>
        </p:nvSpPr>
        <p:spPr bwMode="auto">
          <a:xfrm>
            <a:off x="2362200" y="3706516"/>
            <a:ext cx="990600" cy="457200"/>
          </a:xfrm>
          <a:prstGeom prst="rect">
            <a:avLst/>
          </a:prstGeom>
          <a:solidFill>
            <a:srgbClr val="FF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454" name="Rectangle 6"/>
          <p:cNvSpPr>
            <a:spLocks noChangeArrowheads="1"/>
          </p:cNvSpPr>
          <p:nvPr/>
        </p:nvSpPr>
        <p:spPr bwMode="auto">
          <a:xfrm>
            <a:off x="4800600" y="3706516"/>
            <a:ext cx="24384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455" name="Text Box 7"/>
          <p:cNvSpPr txBox="1">
            <a:spLocks noChangeArrowheads="1"/>
          </p:cNvSpPr>
          <p:nvPr/>
        </p:nvSpPr>
        <p:spPr bwMode="auto">
          <a:xfrm>
            <a:off x="1981200" y="3374728"/>
            <a:ext cx="452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P3</a:t>
            </a:r>
          </a:p>
        </p:txBody>
      </p:sp>
      <p:sp>
        <p:nvSpPr>
          <p:cNvPr id="104456" name="Text Box 8"/>
          <p:cNvSpPr txBox="1">
            <a:spLocks noChangeArrowheads="1"/>
          </p:cNvSpPr>
          <p:nvPr/>
        </p:nvSpPr>
        <p:spPr bwMode="auto">
          <a:xfrm>
            <a:off x="2541588" y="3374728"/>
            <a:ext cx="452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P2</a:t>
            </a:r>
          </a:p>
        </p:txBody>
      </p:sp>
      <p:sp>
        <p:nvSpPr>
          <p:cNvPr id="104457" name="Text Box 9"/>
          <p:cNvSpPr txBox="1">
            <a:spLocks noChangeArrowheads="1"/>
          </p:cNvSpPr>
          <p:nvPr/>
        </p:nvSpPr>
        <p:spPr bwMode="auto">
          <a:xfrm>
            <a:off x="3608388" y="3374728"/>
            <a:ext cx="452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P1</a:t>
            </a:r>
          </a:p>
        </p:txBody>
      </p:sp>
      <p:sp>
        <p:nvSpPr>
          <p:cNvPr id="104459" name="Rectangle 11"/>
          <p:cNvSpPr>
            <a:spLocks noChangeArrowheads="1"/>
          </p:cNvSpPr>
          <p:nvPr/>
        </p:nvSpPr>
        <p:spPr bwMode="auto">
          <a:xfrm>
            <a:off x="3352800" y="3706516"/>
            <a:ext cx="1600200" cy="457200"/>
          </a:xfrm>
          <a:prstGeom prst="rect">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460" name="Text Box 12"/>
          <p:cNvSpPr txBox="1">
            <a:spLocks noChangeArrowheads="1"/>
          </p:cNvSpPr>
          <p:nvPr/>
        </p:nvSpPr>
        <p:spPr bwMode="auto">
          <a:xfrm>
            <a:off x="5562600" y="3374728"/>
            <a:ext cx="452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P4</a:t>
            </a:r>
          </a:p>
        </p:txBody>
      </p:sp>
    </p:spTree>
    <p:extLst>
      <p:ext uri="{BB962C8B-B14F-4D97-AF65-F5344CB8AC3E}">
        <p14:creationId xmlns:p14="http://schemas.microsoft.com/office/powerpoint/2010/main" val="1962563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Priority Scheduling </a:t>
            </a:r>
          </a:p>
        </p:txBody>
      </p:sp>
      <p:sp>
        <p:nvSpPr>
          <p:cNvPr id="106499" name="Rectangle 3"/>
          <p:cNvSpPr>
            <a:spLocks noGrp="1" noChangeArrowheads="1"/>
          </p:cNvSpPr>
          <p:nvPr>
            <p:ph type="body" idx="1"/>
          </p:nvPr>
        </p:nvSpPr>
        <p:spPr/>
        <p:txBody>
          <a:bodyPr/>
          <a:lstStyle/>
          <a:p>
            <a:r>
              <a:rPr lang="en-US" sz="1800" dirty="0"/>
              <a:t>Shortest</a:t>
            </a:r>
            <a:r>
              <a:rPr lang="en-US" sz="1800" dirty="0" smtClean="0"/>
              <a:t>­ Job ­First (SJF) </a:t>
            </a:r>
            <a:r>
              <a:rPr lang="en-US" sz="1800" dirty="0"/>
              <a:t>is a special case of priority scheduling </a:t>
            </a:r>
          </a:p>
          <a:p>
            <a:r>
              <a:rPr lang="en-US" sz="1800" b="1" dirty="0">
                <a:solidFill>
                  <a:srgbClr val="CC0000"/>
                </a:solidFill>
              </a:rPr>
              <a:t>Priority scheduling</a:t>
            </a:r>
            <a:r>
              <a:rPr lang="en-US" sz="1800" dirty="0"/>
              <a:t> assigns a priority to each process. Those with higher priorities are run first. </a:t>
            </a:r>
          </a:p>
          <a:p>
            <a:pPr lvl="1"/>
            <a:r>
              <a:rPr lang="en-US" sz="1600" dirty="0"/>
              <a:t>Priorities are generally represented by numbers, e.g., 0..7, 0..4095 </a:t>
            </a:r>
          </a:p>
          <a:p>
            <a:pPr lvl="1"/>
            <a:r>
              <a:rPr lang="en-US" sz="1600" dirty="0"/>
              <a:t>No general rule about whether zero represents high or low priority </a:t>
            </a:r>
          </a:p>
          <a:p>
            <a:pPr lvl="1"/>
            <a:r>
              <a:rPr lang="en-US" sz="1600" dirty="0"/>
              <a:t>We'll assume that higher numbers represent higher priorities </a:t>
            </a:r>
          </a:p>
          <a:p>
            <a:pPr lvl="3">
              <a:buFontTx/>
              <a:buNone/>
            </a:pPr>
            <a:endParaRPr lang="en-US" sz="1800" dirty="0" smtClean="0">
              <a:solidFill>
                <a:schemeClr val="accent2"/>
              </a:solidFill>
            </a:endParaRPr>
          </a:p>
          <a:p>
            <a:pPr lvl="3">
              <a:buFontTx/>
              <a:buNone/>
            </a:pPr>
            <a:r>
              <a:rPr lang="en-US" sz="1800" dirty="0" smtClean="0">
                <a:solidFill>
                  <a:schemeClr val="accent2"/>
                </a:solidFill>
              </a:rPr>
              <a:t>Process </a:t>
            </a:r>
            <a:r>
              <a:rPr lang="en-US" sz="1800" dirty="0">
                <a:solidFill>
                  <a:schemeClr val="accent2"/>
                </a:solidFill>
              </a:rPr>
              <a:t>	</a:t>
            </a:r>
            <a:r>
              <a:rPr lang="en-US" sz="1800" dirty="0" err="1">
                <a:solidFill>
                  <a:schemeClr val="accent2"/>
                </a:solidFill>
              </a:rPr>
              <a:t>BurstTime</a:t>
            </a:r>
            <a:r>
              <a:rPr lang="en-US" sz="1800" dirty="0">
                <a:solidFill>
                  <a:schemeClr val="accent2"/>
                </a:solidFill>
              </a:rPr>
              <a:t> 	</a:t>
            </a:r>
            <a:r>
              <a:rPr lang="en-US" sz="1800" dirty="0" smtClean="0">
                <a:solidFill>
                  <a:schemeClr val="accent2"/>
                </a:solidFill>
              </a:rPr>
              <a:t>	Priority</a:t>
            </a:r>
            <a:r>
              <a:rPr lang="en-US" sz="1800" dirty="0" smtClean="0"/>
              <a:t> </a:t>
            </a:r>
            <a:endParaRPr lang="en-US" sz="1800" dirty="0"/>
          </a:p>
          <a:p>
            <a:pPr lvl="3">
              <a:buFontTx/>
              <a:buNone/>
            </a:pPr>
            <a:r>
              <a:rPr lang="en-US" sz="1800" dirty="0"/>
              <a:t>P1 		5 seconds 	</a:t>
            </a:r>
            <a:r>
              <a:rPr lang="en-US" sz="1800" dirty="0" smtClean="0"/>
              <a:t>	6 </a:t>
            </a:r>
            <a:endParaRPr lang="en-US" sz="1800" dirty="0"/>
          </a:p>
          <a:p>
            <a:pPr lvl="3">
              <a:buFontTx/>
              <a:buNone/>
            </a:pPr>
            <a:r>
              <a:rPr lang="en-US" sz="1800" dirty="0"/>
              <a:t>P2 		3 seconds 	</a:t>
            </a:r>
            <a:r>
              <a:rPr lang="en-US" sz="1800" dirty="0" smtClean="0"/>
              <a:t>	7 </a:t>
            </a:r>
            <a:endParaRPr lang="en-US" sz="1800" dirty="0"/>
          </a:p>
          <a:p>
            <a:pPr lvl="3">
              <a:buFontTx/>
              <a:buNone/>
            </a:pPr>
            <a:r>
              <a:rPr lang="en-US" sz="1800" dirty="0"/>
              <a:t>P3 		1 second 		8 </a:t>
            </a:r>
          </a:p>
          <a:p>
            <a:pPr lvl="3">
              <a:buFontTx/>
              <a:buNone/>
            </a:pPr>
            <a:r>
              <a:rPr lang="en-US" sz="1800" dirty="0"/>
              <a:t>P4 		8 seconds		5 </a:t>
            </a:r>
          </a:p>
        </p:txBody>
      </p:sp>
      <p:sp>
        <p:nvSpPr>
          <p:cNvPr id="106509" name="Rectangle 13"/>
          <p:cNvSpPr>
            <a:spLocks noChangeArrowheads="1"/>
          </p:cNvSpPr>
          <p:nvPr/>
        </p:nvSpPr>
        <p:spPr bwMode="auto">
          <a:xfrm>
            <a:off x="1606166" y="5486396"/>
            <a:ext cx="304800" cy="457200"/>
          </a:xfrm>
          <a:prstGeom prst="rect">
            <a:avLst/>
          </a:prstGeom>
          <a:solidFill>
            <a:srgbClr val="FFCC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10" name="Rectangle 14"/>
          <p:cNvSpPr>
            <a:spLocks noChangeArrowheads="1"/>
          </p:cNvSpPr>
          <p:nvPr/>
        </p:nvSpPr>
        <p:spPr bwMode="auto">
          <a:xfrm>
            <a:off x="1910966" y="5486396"/>
            <a:ext cx="990600" cy="457200"/>
          </a:xfrm>
          <a:prstGeom prst="rect">
            <a:avLst/>
          </a:prstGeom>
          <a:solidFill>
            <a:srgbClr val="FF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11" name="Rectangle 15"/>
          <p:cNvSpPr>
            <a:spLocks noChangeArrowheads="1"/>
          </p:cNvSpPr>
          <p:nvPr/>
        </p:nvSpPr>
        <p:spPr bwMode="auto">
          <a:xfrm>
            <a:off x="2901566" y="5486396"/>
            <a:ext cx="17526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12" name="Text Box 16"/>
          <p:cNvSpPr txBox="1">
            <a:spLocks noChangeArrowheads="1"/>
          </p:cNvSpPr>
          <p:nvPr/>
        </p:nvSpPr>
        <p:spPr bwMode="auto">
          <a:xfrm>
            <a:off x="1529966" y="5181596"/>
            <a:ext cx="452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P3</a:t>
            </a:r>
          </a:p>
        </p:txBody>
      </p:sp>
      <p:sp>
        <p:nvSpPr>
          <p:cNvPr id="106513" name="Text Box 17"/>
          <p:cNvSpPr txBox="1">
            <a:spLocks noChangeArrowheads="1"/>
          </p:cNvSpPr>
          <p:nvPr/>
        </p:nvSpPr>
        <p:spPr bwMode="auto">
          <a:xfrm>
            <a:off x="2090354" y="5181596"/>
            <a:ext cx="452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P2</a:t>
            </a:r>
          </a:p>
        </p:txBody>
      </p:sp>
      <p:sp>
        <p:nvSpPr>
          <p:cNvPr id="106514" name="Text Box 18"/>
          <p:cNvSpPr txBox="1">
            <a:spLocks noChangeArrowheads="1"/>
          </p:cNvSpPr>
          <p:nvPr/>
        </p:nvSpPr>
        <p:spPr bwMode="auto">
          <a:xfrm>
            <a:off x="3739766" y="5181596"/>
            <a:ext cx="452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P1</a:t>
            </a:r>
          </a:p>
        </p:txBody>
      </p:sp>
      <p:sp>
        <p:nvSpPr>
          <p:cNvPr id="106515" name="Rectangle 19"/>
          <p:cNvSpPr>
            <a:spLocks noChangeArrowheads="1"/>
          </p:cNvSpPr>
          <p:nvPr/>
        </p:nvSpPr>
        <p:spPr bwMode="auto">
          <a:xfrm>
            <a:off x="4654166" y="5486396"/>
            <a:ext cx="2438400" cy="457200"/>
          </a:xfrm>
          <a:prstGeom prst="rect">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16" name="Text Box 20"/>
          <p:cNvSpPr txBox="1">
            <a:spLocks noChangeArrowheads="1"/>
          </p:cNvSpPr>
          <p:nvPr/>
        </p:nvSpPr>
        <p:spPr bwMode="auto">
          <a:xfrm>
            <a:off x="5797166" y="5181596"/>
            <a:ext cx="452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P4</a:t>
            </a:r>
          </a:p>
        </p:txBody>
      </p:sp>
    </p:spTree>
    <p:extLst>
      <p:ext uri="{BB962C8B-B14F-4D97-AF65-F5344CB8AC3E}">
        <p14:creationId xmlns:p14="http://schemas.microsoft.com/office/powerpoint/2010/main" val="2533346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Between Processes</a:t>
            </a:r>
            <a:endParaRPr lang="en-US" dirty="0"/>
          </a:p>
        </p:txBody>
      </p:sp>
      <p:sp>
        <p:nvSpPr>
          <p:cNvPr id="3" name="Content Placeholder 2"/>
          <p:cNvSpPr>
            <a:spLocks noGrp="1"/>
          </p:cNvSpPr>
          <p:nvPr>
            <p:ph idx="1"/>
          </p:nvPr>
        </p:nvSpPr>
        <p:spPr/>
        <p:txBody>
          <a:bodyPr/>
          <a:lstStyle/>
          <a:p>
            <a:r>
              <a:rPr lang="en-US" dirty="0"/>
              <a:t>Multitasking </a:t>
            </a:r>
            <a:r>
              <a:rPr lang="en-US" dirty="0">
                <a:latin typeface="Wingdings 3" charset="0"/>
              </a:rPr>
              <a:t>a</a:t>
            </a:r>
            <a:r>
              <a:rPr lang="en-US" dirty="0"/>
              <a:t> multiple processes/tasks providing the illusion of  </a:t>
            </a:r>
            <a:r>
              <a:rPr lang="ja-JP" altLang="en-US" dirty="0"/>
              <a:t>“</a:t>
            </a:r>
            <a:r>
              <a:rPr lang="en-US" dirty="0"/>
              <a:t>running in parallel</a:t>
            </a:r>
            <a:r>
              <a:rPr lang="ja-JP" altLang="en-US" dirty="0"/>
              <a:t>”</a:t>
            </a:r>
            <a:r>
              <a:rPr lang="en-US" dirty="0"/>
              <a:t> </a:t>
            </a:r>
          </a:p>
          <a:p>
            <a:pPr lvl="1"/>
            <a:r>
              <a:rPr lang="en-US" dirty="0"/>
              <a:t>Perhaps really running in parallel if there are multiple processors</a:t>
            </a:r>
          </a:p>
          <a:p>
            <a:pPr lvl="1">
              <a:buFontTx/>
              <a:buNone/>
            </a:pPr>
            <a:endParaRPr lang="en-US" sz="2000" dirty="0"/>
          </a:p>
          <a:p>
            <a:r>
              <a:rPr lang="en-US" dirty="0"/>
              <a:t>A process/task can be stopped at any point so that some other process/task can run on the CPU </a:t>
            </a:r>
          </a:p>
          <a:p>
            <a:pPr lvl="1">
              <a:buFontTx/>
              <a:buNone/>
            </a:pPr>
            <a:endParaRPr lang="en-US" sz="2000" dirty="0"/>
          </a:p>
          <a:p>
            <a:r>
              <a:rPr lang="en-US" dirty="0"/>
              <a:t>At the same time, these processes/tasks running on the same system might interact</a:t>
            </a:r>
          </a:p>
          <a:p>
            <a:pPr lvl="1"/>
            <a:r>
              <a:rPr lang="en-US" dirty="0"/>
              <a:t>Need to make sure that processes do not get in each other</a:t>
            </a:r>
            <a:r>
              <a:rPr lang="ja-JP" altLang="en-US" dirty="0"/>
              <a:t>’</a:t>
            </a:r>
            <a:r>
              <a:rPr lang="en-US" dirty="0"/>
              <a:t>s way</a:t>
            </a:r>
          </a:p>
          <a:p>
            <a:pPr lvl="1"/>
            <a:r>
              <a:rPr lang="en-US" dirty="0"/>
              <a:t>Need to ensure proper sequencing when dependencies exist</a:t>
            </a:r>
          </a:p>
          <a:p>
            <a:pPr lvl="1"/>
            <a:r>
              <a:rPr lang="en-US" i="1" dirty="0"/>
              <a:t>Rest of lecture</a:t>
            </a:r>
            <a:r>
              <a:rPr lang="en-US" dirty="0"/>
              <a:t>: how do we deal with </a:t>
            </a:r>
            <a:r>
              <a:rPr lang="en-US" b="1" dirty="0">
                <a:solidFill>
                  <a:srgbClr val="FF0000"/>
                </a:solidFill>
              </a:rPr>
              <a:t>shared state </a:t>
            </a:r>
            <a:r>
              <a:rPr lang="en-US" dirty="0"/>
              <a:t>between processes/tasks running on the same processor?</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9</a:t>
            </a:fld>
            <a:endParaRPr lang="en-US"/>
          </a:p>
        </p:txBody>
      </p:sp>
    </p:spTree>
    <p:extLst>
      <p:ext uri="{BB962C8B-B14F-4D97-AF65-F5344CB8AC3E}">
        <p14:creationId xmlns:p14="http://schemas.microsoft.com/office/powerpoint/2010/main" val="509046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990000"/>
      </a:dk1>
      <a:lt1>
        <a:srgbClr val="FFFFFF"/>
      </a:lt1>
      <a:dk2>
        <a:srgbClr val="FFFFFF"/>
      </a:dk2>
      <a:lt2>
        <a:srgbClr val="FFFFFF"/>
      </a:lt2>
      <a:accent1>
        <a:srgbClr val="606060"/>
      </a:accent1>
      <a:accent2>
        <a:srgbClr val="A9A9A9"/>
      </a:accent2>
      <a:accent3>
        <a:srgbClr val="CCCCCC"/>
      </a:accent3>
      <a:accent4>
        <a:srgbClr val="990000"/>
      </a:accent4>
      <a:accent5>
        <a:srgbClr val="000000"/>
      </a:accent5>
      <a:accent6>
        <a:srgbClr val="969696"/>
      </a:accent6>
      <a:hlink>
        <a:srgbClr val="990000"/>
      </a:hlink>
      <a:folHlink>
        <a:srgbClr val="AEAE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37253</TotalTime>
  <Words>4612</Words>
  <Application>Microsoft Macintosh PowerPoint</Application>
  <PresentationFormat>On-screen Show (4:3)</PresentationFormat>
  <Paragraphs>952</Paragraphs>
  <Slides>61</Slides>
  <Notes>46</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Calibri</vt:lpstr>
      <vt:lpstr>Fira Sans Regular</vt:lpstr>
      <vt:lpstr>Hack Regular</vt:lpstr>
      <vt:lpstr>ＭＳ Ｐゴシック</vt:lpstr>
      <vt:lpstr>Symbol</vt:lpstr>
      <vt:lpstr>Wingdings</vt:lpstr>
      <vt:lpstr>Wingdings 3</vt:lpstr>
      <vt:lpstr>Arial</vt:lpstr>
      <vt:lpstr>Office Theme</vt:lpstr>
      <vt:lpstr>Introduction to Embedded  &amp; Real-Time Systems </vt:lpstr>
      <vt:lpstr>Outline of This Lecture</vt:lpstr>
      <vt:lpstr>Process State</vt:lpstr>
      <vt:lpstr>Process Scheduling</vt:lpstr>
      <vt:lpstr>Ready List </vt:lpstr>
      <vt:lpstr>FCFS Scheduling </vt:lpstr>
      <vt:lpstr>Shortest ­Job­ First Scheduling </vt:lpstr>
      <vt:lpstr>Priority Scheduling </vt:lpstr>
      <vt:lpstr>Interactions Between Processes</vt:lpstr>
      <vt:lpstr>Critical Section </vt:lpstr>
      <vt:lpstr>Semaphores </vt:lpstr>
      <vt:lpstr>Types of Synchronization with Semaphores</vt:lpstr>
      <vt:lpstr>Atomic SWAP Instruction on the ARM </vt:lpstr>
      <vt:lpstr>ARM Binary Mutex</vt:lpstr>
      <vt:lpstr>ARM Binary Mutex v6 and on</vt:lpstr>
      <vt:lpstr>ARM Binary Mutex v6 and on</vt:lpstr>
      <vt:lpstr>ARM Power Saving</vt:lpstr>
      <vt:lpstr>The Producer/­Consumer Problem </vt:lpstr>
      <vt:lpstr>Another Producer/Consumer </vt:lpstr>
      <vt:lpstr>Bounded Buffer Problem </vt:lpstr>
      <vt:lpstr>Deadlocks</vt:lpstr>
      <vt:lpstr>Deadlocks </vt:lpstr>
      <vt:lpstr>Resources</vt:lpstr>
      <vt:lpstr>Necessary Conditions for a Deadlock</vt:lpstr>
      <vt:lpstr>Deadlock Handling</vt:lpstr>
      <vt:lpstr>Deadlock Prevention </vt:lpstr>
      <vt:lpstr>Deadlock Detection </vt:lpstr>
      <vt:lpstr>Deadlock detection with one resource of each type</vt:lpstr>
      <vt:lpstr>Real-Time Basics</vt:lpstr>
      <vt:lpstr>Examples of Real-Time Systems</vt:lpstr>
      <vt:lpstr>What Makes a Real-Time Program Different?</vt:lpstr>
      <vt:lpstr>“Real-Time” Does Not Mean “Fast”</vt:lpstr>
      <vt:lpstr>Representation of a Real-Time Task</vt:lpstr>
      <vt:lpstr>Terminology</vt:lpstr>
      <vt:lpstr>Hard Real-Time Systems</vt:lpstr>
      <vt:lpstr>Soft Real-Time Systems</vt:lpstr>
      <vt:lpstr>Non Real-Time Systems</vt:lpstr>
      <vt:lpstr>Kinds of Real-Time Tasks</vt:lpstr>
      <vt:lpstr>Bounded-Demand Design</vt:lpstr>
      <vt:lpstr>Unbounded-Demand Design</vt:lpstr>
      <vt:lpstr>Bounded vs. Unbounded Demand</vt:lpstr>
      <vt:lpstr>Priority Inversion</vt:lpstr>
      <vt:lpstr>Priority Inversion</vt:lpstr>
      <vt:lpstr>How Real is Priority Inversion?</vt:lpstr>
      <vt:lpstr>Why Are Deadlines Missed?</vt:lpstr>
      <vt:lpstr>Metrics in Real-Time Systems – I </vt:lpstr>
      <vt:lpstr>Metrics in Real-Time Systems – II </vt:lpstr>
      <vt:lpstr>Drift and Jitter</vt:lpstr>
      <vt:lpstr>Sources of Drift and Jitter</vt:lpstr>
      <vt:lpstr>Scheduling</vt:lpstr>
      <vt:lpstr>Classification of Scheduling Algorithms</vt:lpstr>
      <vt:lpstr>Scheduling Algorithms (No Priority)</vt:lpstr>
      <vt:lpstr>Scheduling Algorithms (Fixed-Priority)</vt:lpstr>
      <vt:lpstr>Scheduling Algorithms (Dynamic-Priority)</vt:lpstr>
      <vt:lpstr>Real-Time Standards</vt:lpstr>
      <vt:lpstr>Rate Monotonic Scheduling</vt:lpstr>
      <vt:lpstr>Rate Monotonic Scheduling</vt:lpstr>
      <vt:lpstr>Rate Monotonic Scheduling</vt:lpstr>
      <vt:lpstr>Rate Monotonic Scheduling</vt:lpstr>
      <vt:lpstr>Rate Monotonic Scheduling</vt:lpstr>
      <vt:lpstr>Summary</vt:lpstr>
    </vt:vector>
  </TitlesOfParts>
  <Manager/>
  <Company>UBC</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Systems 13</dc:title>
  <dc:subject/>
  <dc:creator>Sathish Gopalakrishnan</dc:creator>
  <cp:keywords/>
  <dc:description/>
  <cp:lastModifiedBy>Sathish Gopalakrishnan</cp:lastModifiedBy>
  <cp:revision>1026</cp:revision>
  <cp:lastPrinted>2017-05-05T00:51:46Z</cp:lastPrinted>
  <dcterms:created xsi:type="dcterms:W3CDTF">2010-12-17T20:07:52Z</dcterms:created>
  <dcterms:modified xsi:type="dcterms:W3CDTF">2017-05-05T05:52:12Z</dcterms:modified>
  <cp:category/>
</cp:coreProperties>
</file>