
<file path=[Content_Types].xml><?xml version="1.0" encoding="utf-8"?>
<Types xmlns="http://schemas.openxmlformats.org/package/2006/content-types">
  <Default Extension="xml" ContentType="application/xml"/>
  <Default Extension="wmf" ContentType="image/x-wmf"/>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Lst>
  <p:notesMasterIdLst>
    <p:notesMasterId r:id="rId65"/>
  </p:notesMasterIdLst>
  <p:handoutMasterIdLst>
    <p:handoutMasterId r:id="rId66"/>
  </p:handoutMasterIdLst>
  <p:sldIdLst>
    <p:sldId id="269" r:id="rId2"/>
    <p:sldId id="876" r:id="rId3"/>
    <p:sldId id="877" r:id="rId4"/>
    <p:sldId id="880" r:id="rId5"/>
    <p:sldId id="881" r:id="rId6"/>
    <p:sldId id="882" r:id="rId7"/>
    <p:sldId id="883" r:id="rId8"/>
    <p:sldId id="884" r:id="rId9"/>
    <p:sldId id="886" r:id="rId10"/>
    <p:sldId id="887" r:id="rId11"/>
    <p:sldId id="888" r:id="rId12"/>
    <p:sldId id="889" r:id="rId13"/>
    <p:sldId id="885" r:id="rId14"/>
    <p:sldId id="803" r:id="rId15"/>
    <p:sldId id="804" r:id="rId16"/>
    <p:sldId id="805" r:id="rId17"/>
    <p:sldId id="806" r:id="rId18"/>
    <p:sldId id="857" r:id="rId19"/>
    <p:sldId id="860" r:id="rId20"/>
    <p:sldId id="861" r:id="rId21"/>
    <p:sldId id="862" r:id="rId22"/>
    <p:sldId id="863" r:id="rId23"/>
    <p:sldId id="867" r:id="rId24"/>
    <p:sldId id="866" r:id="rId25"/>
    <p:sldId id="809" r:id="rId26"/>
    <p:sldId id="865" r:id="rId27"/>
    <p:sldId id="810" r:id="rId28"/>
    <p:sldId id="811" r:id="rId29"/>
    <p:sldId id="812" r:id="rId30"/>
    <p:sldId id="813" r:id="rId31"/>
    <p:sldId id="814" r:id="rId32"/>
    <p:sldId id="815" r:id="rId33"/>
    <p:sldId id="816" r:id="rId34"/>
    <p:sldId id="817" r:id="rId35"/>
    <p:sldId id="818" r:id="rId36"/>
    <p:sldId id="819" r:id="rId37"/>
    <p:sldId id="820" r:id="rId38"/>
    <p:sldId id="821" r:id="rId39"/>
    <p:sldId id="822" r:id="rId40"/>
    <p:sldId id="823" r:id="rId41"/>
    <p:sldId id="838" r:id="rId42"/>
    <p:sldId id="839" r:id="rId43"/>
    <p:sldId id="840" r:id="rId44"/>
    <p:sldId id="841" r:id="rId45"/>
    <p:sldId id="842" r:id="rId46"/>
    <p:sldId id="843" r:id="rId47"/>
    <p:sldId id="844" r:id="rId48"/>
    <p:sldId id="845" r:id="rId49"/>
    <p:sldId id="846" r:id="rId50"/>
    <p:sldId id="847" r:id="rId51"/>
    <p:sldId id="848" r:id="rId52"/>
    <p:sldId id="849" r:id="rId53"/>
    <p:sldId id="850" r:id="rId54"/>
    <p:sldId id="851" r:id="rId55"/>
    <p:sldId id="852" r:id="rId56"/>
    <p:sldId id="853" r:id="rId57"/>
    <p:sldId id="854" r:id="rId58"/>
    <p:sldId id="871" r:id="rId59"/>
    <p:sldId id="868" r:id="rId60"/>
    <p:sldId id="869" r:id="rId61"/>
    <p:sldId id="870" r:id="rId62"/>
    <p:sldId id="855" r:id="rId63"/>
    <p:sldId id="864" r:id="rId64"/>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F2FF"/>
    <a:srgbClr val="B424B8"/>
    <a:srgbClr val="650767"/>
    <a:srgbClr val="00CC06"/>
    <a:srgbClr val="CC00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26" autoAdjust="0"/>
    <p:restoredTop sz="77468" autoAdjust="0"/>
  </p:normalViewPr>
  <p:slideViewPr>
    <p:cSldViewPr snapToGrid="0">
      <p:cViewPr varScale="1">
        <p:scale>
          <a:sx n="54" d="100"/>
          <a:sy n="54" d="100"/>
        </p:scale>
        <p:origin x="936" y="19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042"/>
    </p:cViewPr>
  </p:sorter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notesMaster" Target="notesMasters/notesMaster1.xml"/><Relationship Id="rId66" Type="http://schemas.openxmlformats.org/officeDocument/2006/relationships/handoutMaster" Target="handoutMasters/handoutMaster1.xml"/><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 Id="rId2"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27" tIns="45714" rIns="91427" bIns="45714"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27" tIns="45714" rIns="91427" bIns="45714" rtlCol="0"/>
          <a:lstStyle>
            <a:lvl1pPr algn="r">
              <a:defRPr sz="1200"/>
            </a:lvl1pPr>
          </a:lstStyle>
          <a:p>
            <a:fld id="{5F567952-1C07-4670-9052-CC0A48364281}" type="datetimeFigureOut">
              <a:rPr lang="en-US" smtClean="0"/>
              <a:t>5/12/17</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27" tIns="45714" rIns="91427" bIns="45714"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27" tIns="45714" rIns="91427" bIns="45714" rtlCol="0" anchor="b"/>
          <a:lstStyle>
            <a:lvl1pPr algn="r">
              <a:defRPr sz="1200"/>
            </a:lvl1pPr>
          </a:lstStyle>
          <a:p>
            <a:fld id="{52E97AAC-867A-455D-81E7-A7D04CDAFD4C}" type="slidenum">
              <a:rPr lang="en-US" smtClean="0"/>
              <a:t>‹#›</a:t>
            </a:fld>
            <a:endParaRPr lang="en-US"/>
          </a:p>
        </p:txBody>
      </p:sp>
    </p:spTree>
    <p:extLst>
      <p:ext uri="{BB962C8B-B14F-4D97-AF65-F5344CB8AC3E}">
        <p14:creationId xmlns:p14="http://schemas.microsoft.com/office/powerpoint/2010/main" val="28475721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47" tIns="48324" rIns="96647" bIns="48324"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47" tIns="48324" rIns="96647" bIns="48324" rtlCol="0"/>
          <a:lstStyle>
            <a:lvl1pPr algn="r">
              <a:defRPr sz="1300"/>
            </a:lvl1pPr>
          </a:lstStyle>
          <a:p>
            <a:fld id="{19FE052C-998B-4B08-8852-445E80429695}" type="datetimeFigureOut">
              <a:rPr lang="en-US" smtClean="0"/>
              <a:pPr/>
              <a:t>5/12/17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47" tIns="48324" rIns="96647" bIns="48324"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47" tIns="48324" rIns="96647" bIns="4832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47" tIns="48324" rIns="96647" bIns="48324"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47" tIns="48324" rIns="96647" bIns="48324" rtlCol="0" anchor="b"/>
          <a:lstStyle>
            <a:lvl1pPr algn="r">
              <a:defRPr sz="1300"/>
            </a:lvl1pPr>
          </a:lstStyle>
          <a:p>
            <a:fld id="{BC2CD6EC-C0D4-46F8-B0D1-9A2D7EFD5169}" type="slidenum">
              <a:rPr lang="en-US" smtClean="0"/>
              <a:pPr/>
              <a:t>‹#›</a:t>
            </a:fld>
            <a:endParaRPr lang="en-US"/>
          </a:p>
        </p:txBody>
      </p:sp>
    </p:spTree>
    <p:extLst>
      <p:ext uri="{BB962C8B-B14F-4D97-AF65-F5344CB8AC3E}">
        <p14:creationId xmlns:p14="http://schemas.microsoft.com/office/powerpoint/2010/main" val="1910337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000">
                <a:solidFill>
                  <a:schemeClr val="bg2"/>
                </a:solidFill>
                <a:latin typeface="Times New Roman" charset="0"/>
                <a:ea typeface="ＭＳ Ｐゴシック" charset="0"/>
                <a:cs typeface="ＭＳ Ｐゴシック" charset="0"/>
              </a:defRPr>
            </a:lvl1pPr>
            <a:lvl2pPr marL="742950" indent="-285750" defTabSz="966788" eaLnBrk="0" hangingPunct="0">
              <a:defRPr sz="2000">
                <a:solidFill>
                  <a:schemeClr val="bg2"/>
                </a:solidFill>
                <a:latin typeface="Times New Roman" charset="0"/>
                <a:ea typeface="ＭＳ Ｐゴシック" charset="0"/>
              </a:defRPr>
            </a:lvl2pPr>
            <a:lvl3pPr marL="1143000" indent="-228600" defTabSz="966788" eaLnBrk="0" hangingPunct="0">
              <a:defRPr sz="2000">
                <a:solidFill>
                  <a:schemeClr val="bg2"/>
                </a:solidFill>
                <a:latin typeface="Times New Roman" charset="0"/>
                <a:ea typeface="ＭＳ Ｐゴシック" charset="0"/>
              </a:defRPr>
            </a:lvl3pPr>
            <a:lvl4pPr marL="1600200" indent="-228600" defTabSz="966788" eaLnBrk="0" hangingPunct="0">
              <a:defRPr sz="2000">
                <a:solidFill>
                  <a:schemeClr val="bg2"/>
                </a:solidFill>
                <a:latin typeface="Times New Roman" charset="0"/>
                <a:ea typeface="ＭＳ Ｐゴシック" charset="0"/>
              </a:defRPr>
            </a:lvl4pPr>
            <a:lvl5pPr marL="2057400" indent="-228600" defTabSz="966788" eaLnBrk="0" hangingPunct="0">
              <a:defRPr sz="2000">
                <a:solidFill>
                  <a:schemeClr val="bg2"/>
                </a:solidFill>
                <a:latin typeface="Times New Roman" charset="0"/>
                <a:ea typeface="ＭＳ Ｐゴシック" charset="0"/>
              </a:defRPr>
            </a:lvl5pPr>
            <a:lvl6pPr marL="25146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fld id="{5720F516-0762-DD4C-B02C-D5F39D58BD06}" type="slidenum">
              <a:rPr lang="en-US" sz="1300">
                <a:solidFill>
                  <a:schemeClr val="tx1"/>
                </a:solidFill>
                <a:cs typeface="Fira Sans Regular" charset="0"/>
              </a:rPr>
              <a:pPr/>
              <a:t>2</a:t>
            </a:fld>
            <a:endParaRPr lang="en-US" sz="1300" dirty="0">
              <a:solidFill>
                <a:schemeClr val="tx1"/>
              </a:solidFill>
              <a:cs typeface="Fira Sans Regular" charset="0"/>
            </a:endParaRPr>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000">
                <a:solidFill>
                  <a:schemeClr val="bg2"/>
                </a:solidFill>
                <a:latin typeface="Times New Roman" charset="0"/>
                <a:ea typeface="ＭＳ Ｐゴシック" charset="0"/>
                <a:cs typeface="ＭＳ Ｐゴシック" charset="0"/>
              </a:defRPr>
            </a:lvl1pPr>
            <a:lvl2pPr marL="742950" indent="-285750" defTabSz="966788" eaLnBrk="0" hangingPunct="0">
              <a:defRPr sz="2000">
                <a:solidFill>
                  <a:schemeClr val="bg2"/>
                </a:solidFill>
                <a:latin typeface="Times New Roman" charset="0"/>
                <a:ea typeface="ＭＳ Ｐゴシック" charset="0"/>
              </a:defRPr>
            </a:lvl2pPr>
            <a:lvl3pPr marL="1143000" indent="-228600" defTabSz="966788" eaLnBrk="0" hangingPunct="0">
              <a:defRPr sz="2000">
                <a:solidFill>
                  <a:schemeClr val="bg2"/>
                </a:solidFill>
                <a:latin typeface="Times New Roman" charset="0"/>
                <a:ea typeface="ＭＳ Ｐゴシック" charset="0"/>
              </a:defRPr>
            </a:lvl3pPr>
            <a:lvl4pPr marL="1600200" indent="-228600" defTabSz="966788" eaLnBrk="0" hangingPunct="0">
              <a:defRPr sz="2000">
                <a:solidFill>
                  <a:schemeClr val="bg2"/>
                </a:solidFill>
                <a:latin typeface="Times New Roman" charset="0"/>
                <a:ea typeface="ＭＳ Ｐゴシック" charset="0"/>
              </a:defRPr>
            </a:lvl4pPr>
            <a:lvl5pPr marL="2057400" indent="-228600" defTabSz="966788" eaLnBrk="0" hangingPunct="0">
              <a:defRPr sz="2000">
                <a:solidFill>
                  <a:schemeClr val="bg2"/>
                </a:solidFill>
                <a:latin typeface="Times New Roman" charset="0"/>
                <a:ea typeface="ＭＳ Ｐゴシック" charset="0"/>
              </a:defRPr>
            </a:lvl5pPr>
            <a:lvl6pPr marL="25146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fld id="{360146E8-5EBB-304A-8FDF-740E2BFCAF69}" type="slidenum">
              <a:rPr lang="en-US" sz="1300">
                <a:solidFill>
                  <a:schemeClr val="tx1"/>
                </a:solidFill>
                <a:cs typeface="Fira Sans Regular" charset="0"/>
              </a:rPr>
              <a:pPr/>
              <a:t>11</a:t>
            </a:fld>
            <a:endParaRPr lang="en-US" sz="1300" dirty="0">
              <a:solidFill>
                <a:schemeClr val="tx1"/>
              </a:solidFill>
              <a:cs typeface="Fira Sans Regular" charset="0"/>
            </a:endParaRPr>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000">
                <a:solidFill>
                  <a:schemeClr val="bg2"/>
                </a:solidFill>
                <a:latin typeface="Times New Roman" charset="0"/>
                <a:ea typeface="ＭＳ Ｐゴシック" charset="0"/>
                <a:cs typeface="ＭＳ Ｐゴシック" charset="0"/>
              </a:defRPr>
            </a:lvl1pPr>
            <a:lvl2pPr marL="742950" indent="-285750" defTabSz="966788" eaLnBrk="0" hangingPunct="0">
              <a:defRPr sz="2000">
                <a:solidFill>
                  <a:schemeClr val="bg2"/>
                </a:solidFill>
                <a:latin typeface="Times New Roman" charset="0"/>
                <a:ea typeface="ＭＳ Ｐゴシック" charset="0"/>
              </a:defRPr>
            </a:lvl2pPr>
            <a:lvl3pPr marL="1143000" indent="-228600" defTabSz="966788" eaLnBrk="0" hangingPunct="0">
              <a:defRPr sz="2000">
                <a:solidFill>
                  <a:schemeClr val="bg2"/>
                </a:solidFill>
                <a:latin typeface="Times New Roman" charset="0"/>
                <a:ea typeface="ＭＳ Ｐゴシック" charset="0"/>
              </a:defRPr>
            </a:lvl3pPr>
            <a:lvl4pPr marL="1600200" indent="-228600" defTabSz="966788" eaLnBrk="0" hangingPunct="0">
              <a:defRPr sz="2000">
                <a:solidFill>
                  <a:schemeClr val="bg2"/>
                </a:solidFill>
                <a:latin typeface="Times New Roman" charset="0"/>
                <a:ea typeface="ＭＳ Ｐゴシック" charset="0"/>
              </a:defRPr>
            </a:lvl4pPr>
            <a:lvl5pPr marL="2057400" indent="-228600" defTabSz="966788" eaLnBrk="0" hangingPunct="0">
              <a:defRPr sz="2000">
                <a:solidFill>
                  <a:schemeClr val="bg2"/>
                </a:solidFill>
                <a:latin typeface="Times New Roman" charset="0"/>
                <a:ea typeface="ＭＳ Ｐゴシック" charset="0"/>
              </a:defRPr>
            </a:lvl5pPr>
            <a:lvl6pPr marL="25146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fld id="{315EE57F-224B-5344-B209-1947333786A0}" type="slidenum">
              <a:rPr lang="en-US" sz="1300">
                <a:solidFill>
                  <a:schemeClr val="tx1"/>
                </a:solidFill>
                <a:cs typeface="Fira Sans Regular" charset="0"/>
              </a:rPr>
              <a:pPr/>
              <a:t>12</a:t>
            </a:fld>
            <a:endParaRPr lang="en-US" sz="1300" dirty="0">
              <a:solidFill>
                <a:schemeClr val="tx1"/>
              </a:solidFill>
              <a:cs typeface="Fira Sans Regular" charset="0"/>
            </a:endParaRPr>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500">
                <a:solidFill>
                  <a:srgbClr val="000000"/>
                </a:solidFill>
                <a:latin typeface="Times New Roman" charset="0"/>
              </a:rPr>
              <a:t>think of paging, multi-tasking and preemption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000">
                <a:solidFill>
                  <a:schemeClr val="bg2"/>
                </a:solidFill>
                <a:latin typeface="Times New Roman" charset="0"/>
                <a:ea typeface="ＭＳ Ｐゴシック" charset="0"/>
                <a:cs typeface="ＭＳ Ｐゴシック" charset="0"/>
              </a:defRPr>
            </a:lvl1pPr>
            <a:lvl2pPr marL="742950" indent="-285750" defTabSz="966788" eaLnBrk="0" hangingPunct="0">
              <a:defRPr sz="2000">
                <a:solidFill>
                  <a:schemeClr val="bg2"/>
                </a:solidFill>
                <a:latin typeface="Times New Roman" charset="0"/>
                <a:ea typeface="ＭＳ Ｐゴシック" charset="0"/>
              </a:defRPr>
            </a:lvl2pPr>
            <a:lvl3pPr marL="1143000" indent="-228600" defTabSz="966788" eaLnBrk="0" hangingPunct="0">
              <a:defRPr sz="2000">
                <a:solidFill>
                  <a:schemeClr val="bg2"/>
                </a:solidFill>
                <a:latin typeface="Times New Roman" charset="0"/>
                <a:ea typeface="ＭＳ Ｐゴシック" charset="0"/>
              </a:defRPr>
            </a:lvl3pPr>
            <a:lvl4pPr marL="1600200" indent="-228600" defTabSz="966788" eaLnBrk="0" hangingPunct="0">
              <a:defRPr sz="2000">
                <a:solidFill>
                  <a:schemeClr val="bg2"/>
                </a:solidFill>
                <a:latin typeface="Times New Roman" charset="0"/>
                <a:ea typeface="ＭＳ Ｐゴシック" charset="0"/>
              </a:defRPr>
            </a:lvl4pPr>
            <a:lvl5pPr marL="2057400" indent="-228600" defTabSz="966788" eaLnBrk="0" hangingPunct="0">
              <a:defRPr sz="2000">
                <a:solidFill>
                  <a:schemeClr val="bg2"/>
                </a:solidFill>
                <a:latin typeface="Times New Roman" charset="0"/>
                <a:ea typeface="ＭＳ Ｐゴシック" charset="0"/>
              </a:defRPr>
            </a:lvl5pPr>
            <a:lvl6pPr marL="25146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fld id="{7C7B76C5-5561-3B48-98D0-589234669487}" type="slidenum">
              <a:rPr lang="en-US" sz="1300">
                <a:solidFill>
                  <a:schemeClr val="tx1"/>
                </a:solidFill>
                <a:cs typeface="Fira Sans Regular" charset="0"/>
              </a:rPr>
              <a:pPr/>
              <a:t>13</a:t>
            </a:fld>
            <a:endParaRPr lang="en-US" sz="1300" dirty="0">
              <a:solidFill>
                <a:schemeClr val="tx1"/>
              </a:solidFill>
              <a:cs typeface="Fira Sans Regular" charset="0"/>
            </a:endParaRPr>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6E34BC0B-9690-9F49-B028-CC834F223E96}" type="slidenum">
              <a:rPr lang="en-US"/>
              <a:pPr/>
              <a:t>14</a:t>
            </a:fld>
            <a:endParaRPr lang="en-US"/>
          </a:p>
        </p:txBody>
      </p:sp>
      <p:sp>
        <p:nvSpPr>
          <p:cNvPr id="294914" name="Rectangle 2"/>
          <p:cNvSpPr>
            <a:spLocks noChangeArrowheads="1"/>
          </p:cNvSpPr>
          <p:nvPr/>
        </p:nvSpPr>
        <p:spPr bwMode="auto">
          <a:xfrm>
            <a:off x="4160521" y="5002"/>
            <a:ext cx="3188546"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294915" name="Rectangle 3"/>
          <p:cNvSpPr>
            <a:spLocks noChangeArrowheads="1"/>
          </p:cNvSpPr>
          <p:nvPr/>
        </p:nvSpPr>
        <p:spPr bwMode="auto">
          <a:xfrm>
            <a:off x="4160521" y="9144477"/>
            <a:ext cx="3188546"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20134" tIns="0" rIns="20134" bIns="0" anchor="b"/>
          <a:lstStyle/>
          <a:p>
            <a:pPr algn="r"/>
            <a:r>
              <a:rPr lang="en-US" sz="1100" i="1"/>
              <a:t>25</a:t>
            </a:r>
          </a:p>
        </p:txBody>
      </p:sp>
      <p:sp>
        <p:nvSpPr>
          <p:cNvPr id="294916" name="Rectangle 4"/>
          <p:cNvSpPr>
            <a:spLocks noChangeArrowheads="1"/>
          </p:cNvSpPr>
          <p:nvPr/>
        </p:nvSpPr>
        <p:spPr bwMode="auto">
          <a:xfrm>
            <a:off x="-33866" y="9144477"/>
            <a:ext cx="3186853"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294917" name="Rectangle 5"/>
          <p:cNvSpPr>
            <a:spLocks noChangeArrowheads="1"/>
          </p:cNvSpPr>
          <p:nvPr/>
        </p:nvSpPr>
        <p:spPr bwMode="auto">
          <a:xfrm>
            <a:off x="-33866" y="5002"/>
            <a:ext cx="3186853"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294918" name="Rectangle 6"/>
          <p:cNvSpPr>
            <a:spLocks noGrp="1" noChangeArrowheads="1"/>
          </p:cNvSpPr>
          <p:nvPr>
            <p:ph type="body" idx="1"/>
          </p:nvPr>
        </p:nvSpPr>
        <p:spPr>
          <a:xfrm>
            <a:off x="975361" y="4557237"/>
            <a:ext cx="5362787" cy="4323874"/>
          </a:xfrm>
          <a:noFill/>
          <a:ln/>
        </p:spPr>
        <p:txBody>
          <a:bodyPr lIns="97316" tIns="48659" rIns="97316" bIns="48659"/>
          <a:lstStyle/>
          <a:p>
            <a:r>
              <a:rPr lang="en-US"/>
              <a:t>The approach that we will take with this tutorial is to start with very simple concepts and gradually build onto this foundation with more practical, real-world considerations.</a:t>
            </a:r>
          </a:p>
          <a:p>
            <a:r>
              <a:rPr lang="en-US"/>
              <a:t>We will first introduce the mechanics of RMA, applying the basic theory for independent, periodic tasks.</a:t>
            </a:r>
          </a:p>
          <a:p>
            <a:r>
              <a:rPr lang="en-US"/>
              <a:t>We will then extend the basic theory to include practical issues, such as context switch overhead, interrupts, and non-rate-monotonic priority assignments.</a:t>
            </a:r>
          </a:p>
          <a:p>
            <a:r>
              <a:rPr lang="en-US"/>
              <a:t>We will present a case study that incorporates the strategies covered and demonstrates the benefits of using RMA.</a:t>
            </a:r>
          </a:p>
          <a:p>
            <a:r>
              <a:rPr lang="en-US"/>
              <a:t>There will be exercises associated with some sections to practice the concepts discussed in those modules.</a:t>
            </a:r>
          </a:p>
          <a:p>
            <a:r>
              <a:rPr lang="en-US"/>
              <a:t>Next, as time allows, we will consider task interaction and aperiodic events, incorporating these issues into the analysis</a:t>
            </a:r>
          </a:p>
        </p:txBody>
      </p:sp>
      <p:sp>
        <p:nvSpPr>
          <p:cNvPr id="294919" name="Rectangle 7"/>
          <p:cNvSpPr>
            <a:spLocks noGrp="1" noRot="1" noChangeAspect="1" noChangeArrowheads="1" noTextEdit="1"/>
          </p:cNvSpPr>
          <p:nvPr>
            <p:ph type="sldImg"/>
          </p:nvPr>
        </p:nvSpPr>
        <p:spPr>
          <a:xfrm>
            <a:off x="1533525" y="887413"/>
            <a:ext cx="4249738" cy="3186112"/>
          </a:xfrm>
          <a:ln w="12700" cap="flat">
            <a:solidFill>
              <a:schemeClr val="tx1"/>
            </a:solidFill>
          </a:ln>
          <a:extLst>
            <a:ext uri="{FAA26D3D-D897-4be2-8F04-BA451C77F1D7}">
              <ma14:placeholderFlag xmlns:ma14="http://schemas.microsoft.com/office/mac/drawingml/2011/main" val="1"/>
            </a:ext>
            <a:ext uri="{909E8E84-426E-40dd-AFC4-6F175D3DCCD1}">
              <a14:hiddenFill xmlns="" xmlns:a14="http://schemas.microsoft.com/office/drawing/2010/main">
                <a:noFill/>
              </a14:hiddenFill>
            </a:ext>
          </a:extLs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70F36C8A-820B-6443-9F0F-3A5B4887FC6E}" type="slidenum">
              <a:rPr lang="en-US"/>
              <a:pPr/>
              <a:t>15</a:t>
            </a:fld>
            <a:endParaRPr lang="en-US"/>
          </a:p>
        </p:txBody>
      </p:sp>
      <p:sp>
        <p:nvSpPr>
          <p:cNvPr id="296962" name="Rectangle 2"/>
          <p:cNvSpPr>
            <a:spLocks noChangeArrowheads="1"/>
          </p:cNvSpPr>
          <p:nvPr/>
        </p:nvSpPr>
        <p:spPr bwMode="auto">
          <a:xfrm>
            <a:off x="4160521" y="5002"/>
            <a:ext cx="3188546"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296963" name="Rectangle 3"/>
          <p:cNvSpPr>
            <a:spLocks noChangeArrowheads="1"/>
          </p:cNvSpPr>
          <p:nvPr/>
        </p:nvSpPr>
        <p:spPr bwMode="auto">
          <a:xfrm>
            <a:off x="4160521" y="9144477"/>
            <a:ext cx="3188546"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20134" tIns="0" rIns="20134" bIns="0" anchor="b"/>
          <a:lstStyle/>
          <a:p>
            <a:pPr algn="r"/>
            <a:r>
              <a:rPr lang="en-US" sz="1100" i="1"/>
              <a:t>26</a:t>
            </a:r>
          </a:p>
        </p:txBody>
      </p:sp>
      <p:sp>
        <p:nvSpPr>
          <p:cNvPr id="296964" name="Rectangle 4"/>
          <p:cNvSpPr>
            <a:spLocks noChangeArrowheads="1"/>
          </p:cNvSpPr>
          <p:nvPr/>
        </p:nvSpPr>
        <p:spPr bwMode="auto">
          <a:xfrm>
            <a:off x="-33866" y="9144477"/>
            <a:ext cx="3186853"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296965" name="Rectangle 5"/>
          <p:cNvSpPr>
            <a:spLocks noChangeArrowheads="1"/>
          </p:cNvSpPr>
          <p:nvPr/>
        </p:nvSpPr>
        <p:spPr bwMode="auto">
          <a:xfrm>
            <a:off x="-33866" y="5002"/>
            <a:ext cx="3186853"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296966" name="Rectangle 6"/>
          <p:cNvSpPr>
            <a:spLocks noGrp="1" noChangeArrowheads="1"/>
          </p:cNvSpPr>
          <p:nvPr>
            <p:ph type="body" idx="1"/>
          </p:nvPr>
        </p:nvSpPr>
        <p:spPr>
          <a:xfrm>
            <a:off x="975361" y="4557237"/>
            <a:ext cx="5362787" cy="4323874"/>
          </a:xfrm>
          <a:noFill/>
          <a:ln/>
        </p:spPr>
        <p:txBody>
          <a:bodyPr lIns="97316" tIns="48659" rIns="97316" bIns="48659"/>
          <a:lstStyle/>
          <a:p>
            <a:r>
              <a:rPr lang="en-US" dirty="0"/>
              <a:t>We will use this sample problem throughout the tutorial as a common thread, starting with the periodic tasks, then gradually adding the other components in the task set. This sample task set is simple and yet embodies many different types of real-time requirements. The task set is completely analyzable using the methods outlined in this tutorial.</a:t>
            </a:r>
          </a:p>
          <a:p>
            <a:r>
              <a:rPr lang="en-US" dirty="0"/>
              <a:t>Task set characteristics: </a:t>
            </a:r>
          </a:p>
          <a:p>
            <a:r>
              <a:rPr lang="en-US" dirty="0"/>
              <a:t>Periodic task t1: execution time = 20 </a:t>
            </a:r>
            <a:r>
              <a:rPr lang="en-US" dirty="0" err="1"/>
              <a:t>msec</a:t>
            </a:r>
            <a:r>
              <a:rPr lang="en-US" dirty="0"/>
              <a:t>; period = 100 </a:t>
            </a:r>
            <a:r>
              <a:rPr lang="en-US" dirty="0" err="1"/>
              <a:t>msec</a:t>
            </a:r>
            <a:r>
              <a:rPr lang="en-US" dirty="0"/>
              <a:t>; deadline is at the end of each period.</a:t>
            </a:r>
          </a:p>
          <a:p>
            <a:r>
              <a:rPr lang="en-US" dirty="0"/>
              <a:t>In addition, t3 may block t1 for 10 </a:t>
            </a:r>
            <a:r>
              <a:rPr lang="en-US" dirty="0" err="1"/>
              <a:t>msec</a:t>
            </a:r>
            <a:r>
              <a:rPr lang="en-US" dirty="0"/>
              <a:t> by using a shared communication server, and task t2 may block t1 for 20 </a:t>
            </a:r>
            <a:r>
              <a:rPr lang="en-US" dirty="0" err="1"/>
              <a:t>msec</a:t>
            </a:r>
            <a:r>
              <a:rPr lang="en-US" dirty="0"/>
              <a:t> by using a shared data object. </a:t>
            </a:r>
          </a:p>
          <a:p>
            <a:r>
              <a:rPr lang="en-US" dirty="0"/>
              <a:t>Periodic task t2: execution time = 40 </a:t>
            </a:r>
            <a:r>
              <a:rPr lang="en-US" dirty="0" err="1"/>
              <a:t>msec</a:t>
            </a:r>
            <a:r>
              <a:rPr lang="en-US" dirty="0"/>
              <a:t>; period = 150 </a:t>
            </a:r>
            <a:r>
              <a:rPr lang="en-US" dirty="0" err="1"/>
              <a:t>msec</a:t>
            </a:r>
            <a:r>
              <a:rPr lang="en-US" dirty="0"/>
              <a:t>; deadline is 20 </a:t>
            </a:r>
            <a:r>
              <a:rPr lang="en-US" dirty="0" err="1"/>
              <a:t>msec</a:t>
            </a:r>
            <a:r>
              <a:rPr lang="en-US" dirty="0"/>
              <a:t> before the end of each period.</a:t>
            </a:r>
          </a:p>
          <a:p>
            <a:r>
              <a:rPr lang="en-US" dirty="0"/>
              <a:t>Periodic task t3: execution time = 100 </a:t>
            </a:r>
            <a:r>
              <a:rPr lang="en-US" dirty="0" err="1"/>
              <a:t>msec</a:t>
            </a:r>
            <a:r>
              <a:rPr lang="en-US" dirty="0"/>
              <a:t>; period = 350 </a:t>
            </a:r>
            <a:r>
              <a:rPr lang="en-US" dirty="0" err="1"/>
              <a:t>msec</a:t>
            </a:r>
            <a:r>
              <a:rPr lang="en-US" dirty="0"/>
              <a:t>; deadline is at the end of each period.</a:t>
            </a:r>
          </a:p>
          <a:p>
            <a:r>
              <a:rPr lang="en-US" dirty="0"/>
              <a:t>Emergency event handling task: execution time = 5 </a:t>
            </a:r>
            <a:r>
              <a:rPr lang="en-US" dirty="0" err="1"/>
              <a:t>msec</a:t>
            </a:r>
            <a:r>
              <a:rPr lang="en-US" dirty="0"/>
              <a:t>; worst-case </a:t>
            </a:r>
            <a:r>
              <a:rPr lang="en-US" dirty="0" err="1"/>
              <a:t>interarrival</a:t>
            </a:r>
            <a:r>
              <a:rPr lang="en-US" dirty="0"/>
              <a:t> time = 50 </a:t>
            </a:r>
            <a:r>
              <a:rPr lang="en-US" dirty="0" err="1"/>
              <a:t>msec</a:t>
            </a:r>
            <a:r>
              <a:rPr lang="en-US" dirty="0"/>
              <a:t>; deadline is 6 </a:t>
            </a:r>
            <a:r>
              <a:rPr lang="en-US" dirty="0" err="1"/>
              <a:t>msec</a:t>
            </a:r>
            <a:r>
              <a:rPr lang="en-US" dirty="0"/>
              <a:t> after arrival.</a:t>
            </a:r>
          </a:p>
          <a:p>
            <a:r>
              <a:rPr lang="en-US" dirty="0"/>
              <a:t>Routine event handling task: average execution time = 2 </a:t>
            </a:r>
            <a:r>
              <a:rPr lang="en-US" dirty="0" err="1"/>
              <a:t>msec</a:t>
            </a:r>
            <a:r>
              <a:rPr lang="en-US" dirty="0"/>
              <a:t>; average </a:t>
            </a:r>
            <a:r>
              <a:rPr lang="en-US" dirty="0" err="1"/>
              <a:t>interarrival</a:t>
            </a:r>
            <a:r>
              <a:rPr lang="en-US" dirty="0"/>
              <a:t> time = 40 </a:t>
            </a:r>
            <a:r>
              <a:rPr lang="en-US" dirty="0" err="1"/>
              <a:t>msec</a:t>
            </a:r>
            <a:r>
              <a:rPr lang="en-US" dirty="0"/>
              <a:t>; 4 </a:t>
            </a:r>
            <a:r>
              <a:rPr lang="en-US" dirty="0" err="1"/>
              <a:t>msec</a:t>
            </a:r>
            <a:r>
              <a:rPr lang="en-US" dirty="0"/>
              <a:t> average response time is needed.</a:t>
            </a:r>
          </a:p>
        </p:txBody>
      </p:sp>
      <p:sp>
        <p:nvSpPr>
          <p:cNvPr id="296967" name="Rectangle 7"/>
          <p:cNvSpPr>
            <a:spLocks noGrp="1" noRot="1" noChangeAspect="1" noChangeArrowheads="1" noTextEdit="1"/>
          </p:cNvSpPr>
          <p:nvPr>
            <p:ph type="sldImg"/>
          </p:nvPr>
        </p:nvSpPr>
        <p:spPr>
          <a:xfrm>
            <a:off x="1533525" y="887413"/>
            <a:ext cx="4249738" cy="3186112"/>
          </a:xfrm>
          <a:ln w="12700" cap="flat">
            <a:solidFill>
              <a:schemeClr val="tx1"/>
            </a:solidFill>
          </a:ln>
          <a:extLst>
            <a:ext uri="{FAA26D3D-D897-4be2-8F04-BA451C77F1D7}">
              <ma14:placeholderFlag xmlns:ma14="http://schemas.microsoft.com/office/mac/drawingml/2011/main" val="1"/>
            </a:ext>
            <a:ext uri="{909E8E84-426E-40dd-AFC4-6F175D3DCCD1}">
              <a14:hiddenFill xmlns="" xmlns:a14="http://schemas.microsoft.com/office/drawing/2010/main">
                <a:noFill/>
              </a14:hiddenFill>
            </a:ext>
          </a:extLs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564DFB2A-7B22-0347-93A9-D2D6FC848E2E}" type="slidenum">
              <a:rPr lang="en-US"/>
              <a:pPr/>
              <a:t>16</a:t>
            </a:fld>
            <a:endParaRPr lang="en-US"/>
          </a:p>
        </p:txBody>
      </p:sp>
      <p:sp>
        <p:nvSpPr>
          <p:cNvPr id="299010" name="Rectangle 2"/>
          <p:cNvSpPr>
            <a:spLocks noChangeArrowheads="1"/>
          </p:cNvSpPr>
          <p:nvPr/>
        </p:nvSpPr>
        <p:spPr bwMode="auto">
          <a:xfrm>
            <a:off x="4160521" y="5002"/>
            <a:ext cx="3188546"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299011" name="Rectangle 3"/>
          <p:cNvSpPr>
            <a:spLocks noChangeArrowheads="1"/>
          </p:cNvSpPr>
          <p:nvPr/>
        </p:nvSpPr>
        <p:spPr bwMode="auto">
          <a:xfrm>
            <a:off x="4160521" y="9144477"/>
            <a:ext cx="3188546"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20134" tIns="0" rIns="20134" bIns="0" anchor="b"/>
          <a:lstStyle/>
          <a:p>
            <a:pPr algn="r"/>
            <a:r>
              <a:rPr lang="en-US" sz="1100" i="1"/>
              <a:t>1</a:t>
            </a:r>
          </a:p>
        </p:txBody>
      </p:sp>
      <p:sp>
        <p:nvSpPr>
          <p:cNvPr id="299012" name="Rectangle 4"/>
          <p:cNvSpPr>
            <a:spLocks noChangeArrowheads="1"/>
          </p:cNvSpPr>
          <p:nvPr/>
        </p:nvSpPr>
        <p:spPr bwMode="auto">
          <a:xfrm>
            <a:off x="-33866" y="9144477"/>
            <a:ext cx="3186853"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299013" name="Rectangle 5"/>
          <p:cNvSpPr>
            <a:spLocks noChangeArrowheads="1"/>
          </p:cNvSpPr>
          <p:nvPr/>
        </p:nvSpPr>
        <p:spPr bwMode="auto">
          <a:xfrm>
            <a:off x="-33866" y="5002"/>
            <a:ext cx="3186853"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299014" name="Rectangle 6"/>
          <p:cNvSpPr>
            <a:spLocks noGrp="1" noChangeArrowheads="1"/>
          </p:cNvSpPr>
          <p:nvPr>
            <p:ph type="body" idx="1"/>
          </p:nvPr>
        </p:nvSpPr>
        <p:spPr>
          <a:xfrm>
            <a:off x="975361" y="4557237"/>
            <a:ext cx="5362787" cy="4323874"/>
          </a:xfrm>
          <a:ln/>
        </p:spPr>
        <p:txBody>
          <a:bodyPr lIns="97316" tIns="48659" rIns="97316" bIns="48659"/>
          <a:lstStyle/>
          <a:p>
            <a:endParaRPr lang="en-US"/>
          </a:p>
        </p:txBody>
      </p:sp>
      <p:sp>
        <p:nvSpPr>
          <p:cNvPr id="299015" name="Rectangle 7"/>
          <p:cNvSpPr>
            <a:spLocks noGrp="1" noRot="1" noChangeAspect="1" noChangeArrowheads="1" noTextEdit="1"/>
          </p:cNvSpPr>
          <p:nvPr>
            <p:ph type="sldImg"/>
          </p:nvPr>
        </p:nvSpPr>
        <p:spPr>
          <a:xfrm>
            <a:off x="1533525" y="887413"/>
            <a:ext cx="4249738" cy="3186112"/>
          </a:xfrm>
          <a:ln w="12700" cap="flat">
            <a:solidFill>
              <a:schemeClr val="tx1"/>
            </a:solidFill>
          </a:ln>
          <a:extLst>
            <a:ext uri="{FAA26D3D-D897-4be2-8F04-BA451C77F1D7}">
              <ma14:placeholderFlag xmlns:ma14="http://schemas.microsoft.com/office/mac/drawingml/2011/main" val="1"/>
            </a:ext>
            <a:ext uri="{909E8E84-426E-40dd-AFC4-6F175D3DCCD1}">
              <a14:hiddenFill xmlns="" xmlns:a14="http://schemas.microsoft.com/office/drawing/2010/main">
                <a:noFill/>
              </a14:hiddenFill>
            </a:ext>
          </a:extLs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0920B8-F843-2D40-A525-C51E047EB69A}" type="slidenum">
              <a:rPr lang="en-US"/>
              <a:pPr/>
              <a:t>17</a:t>
            </a:fld>
            <a:endParaRPr lang="en-US"/>
          </a:p>
        </p:txBody>
      </p:sp>
      <p:sp>
        <p:nvSpPr>
          <p:cNvPr id="301058" name="Rectangle 2"/>
          <p:cNvSpPr>
            <a:spLocks noGrp="1" noChangeArrowheads="1"/>
          </p:cNvSpPr>
          <p:nvPr>
            <p:ph type="body" idx="1"/>
          </p:nvPr>
        </p:nvSpPr>
        <p:spPr>
          <a:xfrm>
            <a:off x="975361" y="4557237"/>
            <a:ext cx="5362787" cy="4323874"/>
          </a:xfrm>
          <a:ln/>
        </p:spPr>
        <p:txBody>
          <a:bodyPr lIns="97316" tIns="48659" rIns="97316" bIns="48659"/>
          <a:lstStyle/>
          <a:p>
            <a:endParaRPr lang="en-US"/>
          </a:p>
        </p:txBody>
      </p:sp>
      <p:sp>
        <p:nvSpPr>
          <p:cNvPr id="301059" name="Rectangle 3"/>
          <p:cNvSpPr>
            <a:spLocks noGrp="1" noRot="1" noChangeAspect="1" noChangeArrowheads="1" noTextEdit="1"/>
          </p:cNvSpPr>
          <p:nvPr>
            <p:ph type="sldImg"/>
          </p:nvPr>
        </p:nvSpPr>
        <p:spPr>
          <a:xfrm>
            <a:off x="1533525" y="887413"/>
            <a:ext cx="4249738" cy="3186112"/>
          </a:xfrm>
          <a:ln w="12700" cap="flat">
            <a:solidFill>
              <a:schemeClr val="tx1"/>
            </a:solidFill>
          </a:ln>
          <a:extLst>
            <a:ext uri="{FAA26D3D-D897-4be2-8F04-BA451C77F1D7}">
              <ma14:placeholderFlag xmlns:ma14="http://schemas.microsoft.com/office/mac/drawingml/2011/main" val="1"/>
            </a:ext>
            <a:ext uri="{909E8E84-426E-40dd-AFC4-6F175D3DCCD1}">
              <a14:hiddenFill xmlns="" xmlns:a14="http://schemas.microsoft.com/office/drawing/2010/main">
                <a:noFill/>
              </a14:hiddenFill>
            </a:ext>
          </a:extLs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E4533266-D703-394B-B8DB-F42D9341492B}" type="slidenum">
              <a:rPr lang="en-US"/>
              <a:pPr/>
              <a:t>24</a:t>
            </a:fld>
            <a:endParaRPr lang="en-US"/>
          </a:p>
        </p:txBody>
      </p:sp>
      <p:sp>
        <p:nvSpPr>
          <p:cNvPr id="303106" name="Rectangle 2"/>
          <p:cNvSpPr>
            <a:spLocks noChangeArrowheads="1"/>
          </p:cNvSpPr>
          <p:nvPr/>
        </p:nvSpPr>
        <p:spPr bwMode="auto">
          <a:xfrm>
            <a:off x="4160521" y="5002"/>
            <a:ext cx="3188546"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303107" name="Rectangle 3"/>
          <p:cNvSpPr>
            <a:spLocks noChangeArrowheads="1"/>
          </p:cNvSpPr>
          <p:nvPr/>
        </p:nvSpPr>
        <p:spPr bwMode="auto">
          <a:xfrm>
            <a:off x="4160521" y="9144477"/>
            <a:ext cx="3188546"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20134" tIns="0" rIns="20134" bIns="0" anchor="b"/>
          <a:lstStyle/>
          <a:p>
            <a:pPr algn="r"/>
            <a:r>
              <a:rPr lang="en-US" sz="1100" i="1"/>
              <a:t>3</a:t>
            </a:r>
          </a:p>
        </p:txBody>
      </p:sp>
      <p:sp>
        <p:nvSpPr>
          <p:cNvPr id="303108" name="Rectangle 4"/>
          <p:cNvSpPr>
            <a:spLocks noChangeArrowheads="1"/>
          </p:cNvSpPr>
          <p:nvPr/>
        </p:nvSpPr>
        <p:spPr bwMode="auto">
          <a:xfrm>
            <a:off x="-33866" y="9144477"/>
            <a:ext cx="3186853"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303109" name="Rectangle 5"/>
          <p:cNvSpPr>
            <a:spLocks noChangeArrowheads="1"/>
          </p:cNvSpPr>
          <p:nvPr/>
        </p:nvSpPr>
        <p:spPr bwMode="auto">
          <a:xfrm>
            <a:off x="-33866" y="5002"/>
            <a:ext cx="3186853"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303110" name="Rectangle 6"/>
          <p:cNvSpPr>
            <a:spLocks noGrp="1" noChangeArrowheads="1"/>
          </p:cNvSpPr>
          <p:nvPr>
            <p:ph type="body" idx="1"/>
          </p:nvPr>
        </p:nvSpPr>
        <p:spPr>
          <a:xfrm>
            <a:off x="975361" y="4557237"/>
            <a:ext cx="5362787" cy="4323874"/>
          </a:xfrm>
          <a:noFill/>
          <a:ln/>
        </p:spPr>
        <p:txBody>
          <a:bodyPr lIns="97316" tIns="48659" rIns="97316" bIns="48659"/>
          <a:lstStyle/>
          <a:p>
            <a:r>
              <a:rPr lang="en-US" dirty="0"/>
              <a:t>A periodic task becomes ready to execute at fixed intervals. The time between task initiations is called the period of the task. When we say a periodic task meets its deadline, we mean that it finishes its execution before the start of the next period (i.e. the end of the current period). This is not always the most appropriate definition for a periodic task</a:t>
            </a:r>
            <a:r>
              <a:rPr lang="ja-JP" altLang="en-US" dirty="0">
                <a:latin typeface="Fira Sans Regular" charset="0"/>
              </a:rPr>
              <a:t>’</a:t>
            </a:r>
            <a:r>
              <a:rPr lang="en-US" dirty="0"/>
              <a:t>s deadline. For example, a requirement to minimize jitter means that a task must perform some action at a specific time, not simply before a specific time. Jitter can be minimized by several design approaches. One approach is to trigger a very high priority task by an accurate clock to meet a jitter requirement.</a:t>
            </a:r>
          </a:p>
          <a:p>
            <a:r>
              <a:rPr lang="en-US" dirty="0"/>
              <a:t>Ci and </a:t>
            </a:r>
            <a:r>
              <a:rPr lang="en-US" dirty="0" err="1"/>
              <a:t>Ti</a:t>
            </a:r>
            <a:r>
              <a:rPr lang="en-US" dirty="0"/>
              <a:t> represent the execution time and period respectively for task </a:t>
            </a:r>
            <a:r>
              <a:rPr lang="en-US" dirty="0" err="1"/>
              <a:t>ti</a:t>
            </a:r>
            <a:r>
              <a:rPr lang="en-US" dirty="0"/>
              <a:t>. A task</a:t>
            </a:r>
            <a:r>
              <a:rPr lang="ja-JP" altLang="en-US" dirty="0">
                <a:latin typeface="Fira Sans Regular" charset="0"/>
              </a:rPr>
              <a:t>’</a:t>
            </a:r>
            <a:r>
              <a:rPr lang="en-US" dirty="0"/>
              <a:t>s utilization of the CPU is Ci/</a:t>
            </a:r>
            <a:r>
              <a:rPr lang="en-US" dirty="0" err="1"/>
              <a:t>Ti</a:t>
            </a:r>
            <a:r>
              <a:rPr lang="en-US" dirty="0"/>
              <a:t>. Total CPU utilization is the sum of the utilizations of all the tasks</a:t>
            </a:r>
          </a:p>
        </p:txBody>
      </p:sp>
      <p:sp>
        <p:nvSpPr>
          <p:cNvPr id="303111" name="Rectangle 7"/>
          <p:cNvSpPr>
            <a:spLocks noGrp="1" noRot="1" noChangeAspect="1" noChangeArrowheads="1" noTextEdit="1"/>
          </p:cNvSpPr>
          <p:nvPr>
            <p:ph type="sldImg"/>
          </p:nvPr>
        </p:nvSpPr>
        <p:spPr>
          <a:xfrm>
            <a:off x="1533525" y="887413"/>
            <a:ext cx="4249738" cy="3186112"/>
          </a:xfrm>
          <a:ln w="12700" cap="flat">
            <a:solidFill>
              <a:schemeClr val="tx1"/>
            </a:solidFill>
          </a:ln>
          <a:extLst>
            <a:ext uri="{FAA26D3D-D897-4be2-8F04-BA451C77F1D7}">
              <ma14:placeholderFlag xmlns:ma14="http://schemas.microsoft.com/office/mac/drawingml/2011/main" val="1"/>
            </a:ext>
            <a:ext uri="{909E8E84-426E-40dd-AFC4-6F175D3DCCD1}">
              <a14:hiddenFill xmlns="" xmlns:a14="http://schemas.microsoft.com/office/drawing/2010/main">
                <a:noFill/>
              </a14:hiddenFill>
            </a:ext>
          </a:extLs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72005A4C-E136-5945-BCCD-1921EF194167}" type="slidenum">
              <a:rPr lang="en-US"/>
              <a:pPr/>
              <a:t>25</a:t>
            </a:fld>
            <a:endParaRPr lang="en-US"/>
          </a:p>
        </p:txBody>
      </p:sp>
      <p:sp>
        <p:nvSpPr>
          <p:cNvPr id="307202" name="Rectangle 2"/>
          <p:cNvSpPr>
            <a:spLocks noChangeArrowheads="1"/>
          </p:cNvSpPr>
          <p:nvPr/>
        </p:nvSpPr>
        <p:spPr bwMode="auto">
          <a:xfrm>
            <a:off x="4160521" y="5002"/>
            <a:ext cx="3188546"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307203" name="Rectangle 3"/>
          <p:cNvSpPr>
            <a:spLocks noChangeArrowheads="1"/>
          </p:cNvSpPr>
          <p:nvPr/>
        </p:nvSpPr>
        <p:spPr bwMode="auto">
          <a:xfrm>
            <a:off x="4160521" y="9144477"/>
            <a:ext cx="3188546"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20134" tIns="0" rIns="20134" bIns="0" anchor="b"/>
          <a:lstStyle/>
          <a:p>
            <a:pPr algn="r"/>
            <a:r>
              <a:rPr lang="en-US" sz="1100" i="1"/>
              <a:t>6</a:t>
            </a:r>
          </a:p>
        </p:txBody>
      </p:sp>
      <p:sp>
        <p:nvSpPr>
          <p:cNvPr id="307204" name="Rectangle 4"/>
          <p:cNvSpPr>
            <a:spLocks noChangeArrowheads="1"/>
          </p:cNvSpPr>
          <p:nvPr/>
        </p:nvSpPr>
        <p:spPr bwMode="auto">
          <a:xfrm>
            <a:off x="-33866" y="9144477"/>
            <a:ext cx="3186853"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307205" name="Rectangle 5"/>
          <p:cNvSpPr>
            <a:spLocks noChangeArrowheads="1"/>
          </p:cNvSpPr>
          <p:nvPr/>
        </p:nvSpPr>
        <p:spPr bwMode="auto">
          <a:xfrm>
            <a:off x="-33866" y="5002"/>
            <a:ext cx="3186853"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307206" name="Rectangle 6"/>
          <p:cNvSpPr>
            <a:spLocks noGrp="1" noChangeArrowheads="1"/>
          </p:cNvSpPr>
          <p:nvPr>
            <p:ph type="body" idx="1"/>
          </p:nvPr>
        </p:nvSpPr>
        <p:spPr>
          <a:xfrm>
            <a:off x="975361" y="4557237"/>
            <a:ext cx="5362787" cy="4323874"/>
          </a:xfrm>
          <a:noFill/>
          <a:ln/>
        </p:spPr>
        <p:txBody>
          <a:bodyPr lIns="97316" tIns="48659" rIns="97316" bIns="48659"/>
          <a:lstStyle/>
          <a:p>
            <a:r>
              <a:rPr lang="en-US" dirty="0"/>
              <a:t>We say a set of tasks is schedulable if the task set is guaranteed to meet all its deadlines. The utilization bound test says that a task set is schedulable if its total utilization is less than a certain bound, called the Liu &amp; Leyland bound. The utilization bound test provides the basic formula underlying the theory. More complex formulas provide better bounds. This test is the application of a theorem, which was proved by Liu and Leyland in </a:t>
            </a:r>
            <a:r>
              <a:rPr lang="ja-JP" altLang="en-US" dirty="0">
                <a:latin typeface="Fira Sans Regular" charset="0"/>
              </a:rPr>
              <a:t>“</a:t>
            </a:r>
            <a:r>
              <a:rPr lang="en-US" dirty="0"/>
              <a:t>Scheduling Algorithms for Multiprogramming in a Hard Real-Time Environment</a:t>
            </a:r>
            <a:r>
              <a:rPr lang="ja-JP" altLang="en-US" dirty="0">
                <a:latin typeface="Fira Sans Regular" charset="0"/>
              </a:rPr>
              <a:t>”</a:t>
            </a:r>
            <a:r>
              <a:rPr lang="en-US" dirty="0"/>
              <a:t>, JACM, 1973. </a:t>
            </a:r>
          </a:p>
          <a:p>
            <a:r>
              <a:rPr lang="en-US" dirty="0"/>
              <a:t>The utilization bound test assumes that: </a:t>
            </a:r>
          </a:p>
          <a:p>
            <a:r>
              <a:rPr lang="en-US" dirty="0"/>
              <a:t>1. The processor always executes the highest priority task.</a:t>
            </a:r>
          </a:p>
          <a:p>
            <a:r>
              <a:rPr lang="en-US" dirty="0"/>
              <a:t>2. Task priorities are assigned according to rate monotonic policy.</a:t>
            </a:r>
          </a:p>
          <a:p>
            <a:r>
              <a:rPr lang="en-US" dirty="0"/>
              <a:t>3. Tasks do not synchronize with each other.</a:t>
            </a:r>
          </a:p>
          <a:p>
            <a:r>
              <a:rPr lang="en-US" dirty="0"/>
              <a:t>4. Each task</a:t>
            </a:r>
            <a:r>
              <a:rPr lang="ja-JP" altLang="en-US" dirty="0">
                <a:latin typeface="Fira Sans Regular" charset="0"/>
              </a:rPr>
              <a:t>’</a:t>
            </a:r>
            <a:r>
              <a:rPr lang="en-US" dirty="0"/>
              <a:t>s deadline is at the end of its period.</a:t>
            </a:r>
          </a:p>
          <a:p>
            <a:r>
              <a:rPr lang="en-US" dirty="0"/>
              <a:t>5. Tasks do not suspend themselves in the middle of computations.</a:t>
            </a:r>
          </a:p>
          <a:p>
            <a:r>
              <a:rPr lang="en-US" dirty="0"/>
              <a:t>The test takes into account the preemption time and execution time for each task under a worst-case combination of periods and execution times. As the number of tasks goes to infinity, the bound approaches ln(2) = 0.693; in other words, any number of independent periodic tasks will meet their deadlines if the total system utilization is under 69%</a:t>
            </a:r>
          </a:p>
          <a:p>
            <a:r>
              <a:rPr lang="en-US" dirty="0"/>
              <a:t>For a harmonic task set (in which the period of each task is a multiple of all higher-frequency tasks), the utilization bound is 1.0 for all task sets.</a:t>
            </a:r>
          </a:p>
        </p:txBody>
      </p:sp>
      <p:sp>
        <p:nvSpPr>
          <p:cNvPr id="307207" name="Rectangle 7"/>
          <p:cNvSpPr>
            <a:spLocks noGrp="1" noRot="1" noChangeAspect="1" noChangeArrowheads="1" noTextEdit="1"/>
          </p:cNvSpPr>
          <p:nvPr>
            <p:ph type="sldImg"/>
          </p:nvPr>
        </p:nvSpPr>
        <p:spPr>
          <a:xfrm>
            <a:off x="1533525" y="887413"/>
            <a:ext cx="4249738" cy="3186112"/>
          </a:xfrm>
          <a:ln w="12700" cap="flat">
            <a:solidFill>
              <a:schemeClr val="tx1"/>
            </a:solidFill>
          </a:ln>
          <a:extLst>
            <a:ext uri="{FAA26D3D-D897-4be2-8F04-BA451C77F1D7}">
              <ma14:placeholderFlag xmlns:ma14="http://schemas.microsoft.com/office/mac/drawingml/2011/main" val="1"/>
            </a:ext>
            <a:ext uri="{909E8E84-426E-40dd-AFC4-6F175D3DCCD1}">
              <a14:hiddenFill xmlns="" xmlns:a14="http://schemas.microsoft.com/office/drawing/2010/main">
                <a:noFill/>
              </a14:hiddenFill>
            </a:ext>
          </a:extLs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2CBEB249-A49D-7843-9F69-3F40702D0226}" type="slidenum">
              <a:rPr lang="en-US"/>
              <a:pPr/>
              <a:t>27</a:t>
            </a:fld>
            <a:endParaRPr lang="en-US"/>
          </a:p>
        </p:txBody>
      </p:sp>
      <p:sp>
        <p:nvSpPr>
          <p:cNvPr id="309250" name="Rectangle 2"/>
          <p:cNvSpPr>
            <a:spLocks noChangeArrowheads="1"/>
          </p:cNvSpPr>
          <p:nvPr/>
        </p:nvSpPr>
        <p:spPr bwMode="auto">
          <a:xfrm>
            <a:off x="4160521" y="5002"/>
            <a:ext cx="3188546"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309251" name="Rectangle 3"/>
          <p:cNvSpPr>
            <a:spLocks noChangeArrowheads="1"/>
          </p:cNvSpPr>
          <p:nvPr/>
        </p:nvSpPr>
        <p:spPr bwMode="auto">
          <a:xfrm>
            <a:off x="4160521" y="9144477"/>
            <a:ext cx="3188546"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20134" tIns="0" rIns="20134" bIns="0" anchor="b"/>
          <a:lstStyle/>
          <a:p>
            <a:pPr algn="r"/>
            <a:r>
              <a:rPr lang="en-US" sz="1100" i="1"/>
              <a:t>7</a:t>
            </a:r>
          </a:p>
        </p:txBody>
      </p:sp>
      <p:sp>
        <p:nvSpPr>
          <p:cNvPr id="309252" name="Rectangle 4"/>
          <p:cNvSpPr>
            <a:spLocks noChangeArrowheads="1"/>
          </p:cNvSpPr>
          <p:nvPr/>
        </p:nvSpPr>
        <p:spPr bwMode="auto">
          <a:xfrm>
            <a:off x="-33866" y="9144477"/>
            <a:ext cx="3186853"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309253" name="Rectangle 5"/>
          <p:cNvSpPr>
            <a:spLocks noChangeArrowheads="1"/>
          </p:cNvSpPr>
          <p:nvPr/>
        </p:nvSpPr>
        <p:spPr bwMode="auto">
          <a:xfrm>
            <a:off x="-33866" y="5002"/>
            <a:ext cx="3186853"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309254" name="Rectangle 6"/>
          <p:cNvSpPr>
            <a:spLocks noGrp="1" noChangeArrowheads="1"/>
          </p:cNvSpPr>
          <p:nvPr>
            <p:ph type="body" idx="1"/>
          </p:nvPr>
        </p:nvSpPr>
        <p:spPr>
          <a:xfrm>
            <a:off x="975361" y="4557237"/>
            <a:ext cx="5362787" cy="4323874"/>
          </a:xfrm>
          <a:noFill/>
          <a:ln/>
        </p:spPr>
        <p:txBody>
          <a:bodyPr lIns="97316" tIns="48659" rIns="97316" bIns="48659"/>
          <a:lstStyle/>
          <a:p>
            <a:r>
              <a:rPr lang="en-US"/>
              <a:t>Since we are interested in worst-case behavior, tasks utilizations are always rounded up. For example, U2 = 40/150 = .2666... becomes .267 and U3 = 100/350 = .2857143... becomes .286.</a:t>
            </a:r>
          </a:p>
          <a:p>
            <a:r>
              <a:rPr lang="en-US"/>
              <a:t>In this example, since the total utilization is under the bound for three tasks, all tasks are guaranteed to meet their deadlines, even under worst-case conditions. An additional 24.7% CPU capacity is available for lower-priority tasks that have no deadline.</a:t>
            </a:r>
          </a:p>
          <a:p>
            <a:r>
              <a:rPr lang="en-US"/>
              <a:t>Remember that there are several assumptions associated with the utilization bound test:</a:t>
            </a:r>
          </a:p>
          <a:p>
            <a:pPr>
              <a:buFontTx/>
              <a:buChar char="•"/>
            </a:pPr>
            <a:r>
              <a:rPr lang="en-US"/>
              <a:t>Zero context switch overhead.</a:t>
            </a:r>
          </a:p>
          <a:p>
            <a:pPr>
              <a:buFontTx/>
              <a:buChar char="•"/>
            </a:pPr>
            <a:r>
              <a:rPr lang="en-US"/>
              <a:t>Deadlines are at end of period.</a:t>
            </a:r>
          </a:p>
          <a:p>
            <a:pPr>
              <a:buFontTx/>
              <a:buChar char="•"/>
            </a:pPr>
            <a:r>
              <a:rPr lang="en-US"/>
              <a:t>No interrupts are used.</a:t>
            </a:r>
          </a:p>
          <a:p>
            <a:pPr>
              <a:buFontTx/>
              <a:buChar char="•"/>
            </a:pPr>
            <a:r>
              <a:rPr lang="en-US"/>
              <a:t>Priorities are assigned in rate monotonic order.</a:t>
            </a:r>
          </a:p>
          <a:p>
            <a:pPr>
              <a:buFontTx/>
              <a:buChar char="•"/>
            </a:pPr>
            <a:r>
              <a:rPr lang="en-US"/>
              <a:t>Tasks do not interact with one another.</a:t>
            </a:r>
          </a:p>
          <a:p>
            <a:pPr>
              <a:buFontTx/>
              <a:buChar char="•"/>
            </a:pPr>
            <a:r>
              <a:rPr lang="en-US"/>
              <a:t>Tasks do not suspend themselves.</a:t>
            </a:r>
          </a:p>
        </p:txBody>
      </p:sp>
      <p:sp>
        <p:nvSpPr>
          <p:cNvPr id="309255" name="Rectangle 7"/>
          <p:cNvSpPr>
            <a:spLocks noGrp="1" noRot="1" noChangeAspect="1" noChangeArrowheads="1" noTextEdit="1"/>
          </p:cNvSpPr>
          <p:nvPr>
            <p:ph type="sldImg"/>
          </p:nvPr>
        </p:nvSpPr>
        <p:spPr>
          <a:xfrm>
            <a:off x="1533525" y="887413"/>
            <a:ext cx="4249738" cy="3186112"/>
          </a:xfrm>
          <a:ln w="12700" cap="flat">
            <a:solidFill>
              <a:schemeClr val="tx1"/>
            </a:solidFill>
          </a:ln>
          <a:extLst>
            <a:ext uri="{FAA26D3D-D897-4be2-8F04-BA451C77F1D7}">
              <ma14:placeholderFlag xmlns:ma14="http://schemas.microsoft.com/office/mac/drawingml/2011/main" val="1"/>
            </a:ext>
            <a:ext uri="{909E8E84-426E-40dd-AFC4-6F175D3DCCD1}">
              <a14:hiddenFill xmlns="" xmlns:a14="http://schemas.microsoft.com/office/drawing/2010/main">
                <a:noFill/>
              </a14:hiddenFill>
            </a:ext>
          </a:extLs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000">
                <a:solidFill>
                  <a:schemeClr val="bg2"/>
                </a:solidFill>
                <a:latin typeface="Times New Roman" charset="0"/>
                <a:ea typeface="ＭＳ Ｐゴシック" charset="0"/>
                <a:cs typeface="ＭＳ Ｐゴシック" charset="0"/>
              </a:defRPr>
            </a:lvl1pPr>
            <a:lvl2pPr marL="742950" indent="-285750" defTabSz="966788" eaLnBrk="0" hangingPunct="0">
              <a:defRPr sz="2000">
                <a:solidFill>
                  <a:schemeClr val="bg2"/>
                </a:solidFill>
                <a:latin typeface="Times New Roman" charset="0"/>
                <a:ea typeface="ＭＳ Ｐゴシック" charset="0"/>
              </a:defRPr>
            </a:lvl2pPr>
            <a:lvl3pPr marL="1143000" indent="-228600" defTabSz="966788" eaLnBrk="0" hangingPunct="0">
              <a:defRPr sz="2000">
                <a:solidFill>
                  <a:schemeClr val="bg2"/>
                </a:solidFill>
                <a:latin typeface="Times New Roman" charset="0"/>
                <a:ea typeface="ＭＳ Ｐゴシック" charset="0"/>
              </a:defRPr>
            </a:lvl3pPr>
            <a:lvl4pPr marL="1600200" indent="-228600" defTabSz="966788" eaLnBrk="0" hangingPunct="0">
              <a:defRPr sz="2000">
                <a:solidFill>
                  <a:schemeClr val="bg2"/>
                </a:solidFill>
                <a:latin typeface="Times New Roman" charset="0"/>
                <a:ea typeface="ＭＳ Ｐゴシック" charset="0"/>
              </a:defRPr>
            </a:lvl4pPr>
            <a:lvl5pPr marL="2057400" indent="-228600" defTabSz="966788" eaLnBrk="0" hangingPunct="0">
              <a:defRPr sz="2000">
                <a:solidFill>
                  <a:schemeClr val="bg2"/>
                </a:solidFill>
                <a:latin typeface="Times New Roman" charset="0"/>
                <a:ea typeface="ＭＳ Ｐゴシック" charset="0"/>
              </a:defRPr>
            </a:lvl5pPr>
            <a:lvl6pPr marL="25146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fld id="{6FA33258-75EF-5544-9361-060C5C0B9A42}" type="slidenum">
              <a:rPr lang="en-US" sz="1300">
                <a:solidFill>
                  <a:schemeClr val="tx1"/>
                </a:solidFill>
                <a:cs typeface="Fira Sans Regular" charset="0"/>
              </a:rPr>
              <a:pPr/>
              <a:t>3</a:t>
            </a:fld>
            <a:endParaRPr lang="en-US" sz="1300" dirty="0">
              <a:solidFill>
                <a:schemeClr val="tx1"/>
              </a:solidFill>
              <a:cs typeface="Fira Sans Regular" charset="0"/>
            </a:endParaRPr>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5A9477A0-86BA-9F44-987E-7E8CC8F79E17}" type="slidenum">
              <a:rPr lang="en-US"/>
              <a:pPr/>
              <a:t>28</a:t>
            </a:fld>
            <a:endParaRPr lang="en-US"/>
          </a:p>
        </p:txBody>
      </p:sp>
      <p:sp>
        <p:nvSpPr>
          <p:cNvPr id="311298" name="Rectangle 2"/>
          <p:cNvSpPr>
            <a:spLocks noChangeArrowheads="1"/>
          </p:cNvSpPr>
          <p:nvPr/>
        </p:nvSpPr>
        <p:spPr bwMode="auto">
          <a:xfrm>
            <a:off x="4160521" y="5002"/>
            <a:ext cx="3188546"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311299" name="Rectangle 3"/>
          <p:cNvSpPr>
            <a:spLocks noChangeArrowheads="1"/>
          </p:cNvSpPr>
          <p:nvPr/>
        </p:nvSpPr>
        <p:spPr bwMode="auto">
          <a:xfrm>
            <a:off x="4160521" y="9144477"/>
            <a:ext cx="3188546"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20134" tIns="0" rIns="20134" bIns="0" anchor="b"/>
          <a:lstStyle/>
          <a:p>
            <a:pPr algn="r"/>
            <a:r>
              <a:rPr lang="en-US" sz="1100" i="1"/>
              <a:t>8</a:t>
            </a:r>
          </a:p>
        </p:txBody>
      </p:sp>
      <p:sp>
        <p:nvSpPr>
          <p:cNvPr id="311300" name="Rectangle 4"/>
          <p:cNvSpPr>
            <a:spLocks noChangeArrowheads="1"/>
          </p:cNvSpPr>
          <p:nvPr/>
        </p:nvSpPr>
        <p:spPr bwMode="auto">
          <a:xfrm>
            <a:off x="-33866" y="9144477"/>
            <a:ext cx="3186853"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311301" name="Rectangle 5"/>
          <p:cNvSpPr>
            <a:spLocks noChangeArrowheads="1"/>
          </p:cNvSpPr>
          <p:nvPr/>
        </p:nvSpPr>
        <p:spPr bwMode="auto">
          <a:xfrm>
            <a:off x="-33866" y="5002"/>
            <a:ext cx="3186853"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311302" name="Rectangle 6"/>
          <p:cNvSpPr>
            <a:spLocks noGrp="1" noChangeArrowheads="1"/>
          </p:cNvSpPr>
          <p:nvPr>
            <p:ph type="body" idx="1"/>
          </p:nvPr>
        </p:nvSpPr>
        <p:spPr>
          <a:xfrm>
            <a:off x="975361" y="4557237"/>
            <a:ext cx="5362787" cy="4323874"/>
          </a:xfrm>
          <a:noFill/>
          <a:ln/>
        </p:spPr>
        <p:txBody>
          <a:bodyPr lIns="97316" tIns="48659" rIns="97316" bIns="48659"/>
          <a:lstStyle/>
          <a:p>
            <a:r>
              <a:rPr lang="en-US" dirty="0"/>
              <a:t>This is the timeline for the periodic tasks of the sample problem (shown on the previous page), in which tasks are lined up in worst-case phasing (i.e. all task are ready to execute at time t=0).</a:t>
            </a:r>
          </a:p>
          <a:p>
            <a:r>
              <a:rPr lang="en-US" dirty="0"/>
              <a:t>Timelines show one possible execution schedule and provide a graphical view of schedule analysis. We will draw timelines according to the following conventions:</a:t>
            </a:r>
          </a:p>
          <a:p>
            <a:r>
              <a:rPr lang="en-US" dirty="0"/>
              <a:t>Tasks are arranged and numbered in rate monotonic order, highest frequency at the top.</a:t>
            </a:r>
          </a:p>
          <a:p>
            <a:r>
              <a:rPr lang="en-US" dirty="0"/>
              <a:t>We assume Liu and Leyland </a:t>
            </a:r>
            <a:r>
              <a:rPr lang="ja-JP" altLang="en-US" dirty="0">
                <a:latin typeface="Fira Sans Regular" charset="0"/>
              </a:rPr>
              <a:t>“</a:t>
            </a:r>
            <a:r>
              <a:rPr lang="en-US" dirty="0"/>
              <a:t>worst-case</a:t>
            </a:r>
            <a:r>
              <a:rPr lang="ja-JP" altLang="en-US" dirty="0">
                <a:latin typeface="Fira Sans Regular" charset="0"/>
              </a:rPr>
              <a:t>”</a:t>
            </a:r>
            <a:r>
              <a:rPr lang="en-US" dirty="0"/>
              <a:t> phasing, where all tasks start at time t=0.</a:t>
            </a:r>
          </a:p>
          <a:p>
            <a:r>
              <a:rPr lang="en-US" dirty="0"/>
              <a:t>Execution time for t1 is plotted on its line.</a:t>
            </a:r>
          </a:p>
          <a:p>
            <a:r>
              <a:rPr lang="en-US" dirty="0"/>
              <a:t>Execution time for t2 is then plotted on its line, accommodating preemption from t1</a:t>
            </a:r>
            <a:r>
              <a:rPr lang="ja-JP" altLang="en-US" dirty="0">
                <a:latin typeface="Fira Sans Regular" charset="0"/>
              </a:rPr>
              <a:t>’</a:t>
            </a:r>
            <a:r>
              <a:rPr lang="en-US" dirty="0"/>
              <a:t>s execution; then this process is repeated for remaining tasks.</a:t>
            </a:r>
          </a:p>
          <a:p>
            <a:r>
              <a:rPr lang="en-US" dirty="0"/>
              <a:t>If any task is preempted, its execution time block is divided with a hole in the middle representing the preemption (e.g. t3)</a:t>
            </a:r>
          </a:p>
        </p:txBody>
      </p:sp>
      <p:sp>
        <p:nvSpPr>
          <p:cNvPr id="311303" name="Rectangle 7"/>
          <p:cNvSpPr>
            <a:spLocks noGrp="1" noRot="1" noChangeAspect="1" noChangeArrowheads="1" noTextEdit="1"/>
          </p:cNvSpPr>
          <p:nvPr>
            <p:ph type="sldImg"/>
          </p:nvPr>
        </p:nvSpPr>
        <p:spPr>
          <a:xfrm>
            <a:off x="1533525" y="887413"/>
            <a:ext cx="4249738" cy="3186112"/>
          </a:xfrm>
          <a:ln w="12700" cap="flat">
            <a:solidFill>
              <a:schemeClr val="tx1"/>
            </a:solidFill>
          </a:ln>
          <a:extLst>
            <a:ext uri="{FAA26D3D-D897-4be2-8F04-BA451C77F1D7}">
              <ma14:placeholderFlag xmlns:ma14="http://schemas.microsoft.com/office/mac/drawingml/2011/main" val="1"/>
            </a:ext>
            <a:ext uri="{909E8E84-426E-40dd-AFC4-6F175D3DCCD1}">
              <a14:hiddenFill xmlns="" xmlns:a14="http://schemas.microsoft.com/office/drawing/2010/main">
                <a:noFill/>
              </a14:hiddenFill>
            </a:ext>
          </a:extLs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054847F7-EADC-D04D-86EB-A33E98EAC13C}" type="slidenum">
              <a:rPr lang="en-US"/>
              <a:pPr/>
              <a:t>29</a:t>
            </a:fld>
            <a:endParaRPr lang="en-US"/>
          </a:p>
        </p:txBody>
      </p:sp>
      <p:sp>
        <p:nvSpPr>
          <p:cNvPr id="313346" name="Rectangle 2"/>
          <p:cNvSpPr>
            <a:spLocks noChangeArrowheads="1"/>
          </p:cNvSpPr>
          <p:nvPr/>
        </p:nvSpPr>
        <p:spPr bwMode="auto">
          <a:xfrm>
            <a:off x="4160521" y="5002"/>
            <a:ext cx="3188546"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313347" name="Rectangle 3"/>
          <p:cNvSpPr>
            <a:spLocks noChangeArrowheads="1"/>
          </p:cNvSpPr>
          <p:nvPr/>
        </p:nvSpPr>
        <p:spPr bwMode="auto">
          <a:xfrm>
            <a:off x="4160521" y="9144477"/>
            <a:ext cx="3188546"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20134" tIns="0" rIns="20134" bIns="0" anchor="b"/>
          <a:lstStyle/>
          <a:p>
            <a:pPr algn="r"/>
            <a:r>
              <a:rPr lang="en-US" sz="1100" i="1"/>
              <a:t>7</a:t>
            </a:r>
          </a:p>
        </p:txBody>
      </p:sp>
      <p:sp>
        <p:nvSpPr>
          <p:cNvPr id="313348" name="Rectangle 4"/>
          <p:cNvSpPr>
            <a:spLocks noChangeArrowheads="1"/>
          </p:cNvSpPr>
          <p:nvPr/>
        </p:nvSpPr>
        <p:spPr bwMode="auto">
          <a:xfrm>
            <a:off x="-33866" y="9144477"/>
            <a:ext cx="3186853"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313349" name="Rectangle 5"/>
          <p:cNvSpPr>
            <a:spLocks noChangeArrowheads="1"/>
          </p:cNvSpPr>
          <p:nvPr/>
        </p:nvSpPr>
        <p:spPr bwMode="auto">
          <a:xfrm>
            <a:off x="-33866" y="5002"/>
            <a:ext cx="3186853"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313350" name="Rectangle 6"/>
          <p:cNvSpPr>
            <a:spLocks noGrp="1" noChangeArrowheads="1"/>
          </p:cNvSpPr>
          <p:nvPr>
            <p:ph type="body" idx="1"/>
          </p:nvPr>
        </p:nvSpPr>
        <p:spPr>
          <a:xfrm>
            <a:off x="975361" y="4557237"/>
            <a:ext cx="5362787" cy="4323874"/>
          </a:xfrm>
          <a:noFill/>
          <a:ln/>
        </p:spPr>
        <p:txBody>
          <a:bodyPr lIns="97316" tIns="48659" rIns="97316" bIns="48659"/>
          <a:lstStyle/>
          <a:p>
            <a:r>
              <a:rPr lang="en-US"/>
              <a:t>Since we are interested in worst-case behavior, tasks utilizations are always rounded up. For example, U2 = 40/150 = .2666... becomes .267 and U3 = 100/350 = .2857143... becomes .286.</a:t>
            </a:r>
          </a:p>
          <a:p>
            <a:r>
              <a:rPr lang="en-US"/>
              <a:t>In this example, since the total utilization is under the bound for three tasks, all tasks are guaranteed to meet their deadlines, even under worst-case conditions. An additional 24.7% CPU capacity is available for lower-priority tasks that have no deadline.</a:t>
            </a:r>
          </a:p>
          <a:p>
            <a:r>
              <a:rPr lang="en-US"/>
              <a:t>Remember that there are several assumptions associated with the utilization bound test:</a:t>
            </a:r>
          </a:p>
          <a:p>
            <a:pPr>
              <a:buFontTx/>
              <a:buChar char="•"/>
            </a:pPr>
            <a:r>
              <a:rPr lang="en-US"/>
              <a:t>Zero context switch overhead.</a:t>
            </a:r>
          </a:p>
          <a:p>
            <a:pPr>
              <a:buFontTx/>
              <a:buChar char="•"/>
            </a:pPr>
            <a:r>
              <a:rPr lang="en-US"/>
              <a:t>Deadlines are at end of period.</a:t>
            </a:r>
          </a:p>
          <a:p>
            <a:pPr>
              <a:buFontTx/>
              <a:buChar char="•"/>
            </a:pPr>
            <a:r>
              <a:rPr lang="en-US"/>
              <a:t>No interrupts are used.</a:t>
            </a:r>
          </a:p>
          <a:p>
            <a:pPr>
              <a:buFontTx/>
              <a:buChar char="•"/>
            </a:pPr>
            <a:r>
              <a:rPr lang="en-US"/>
              <a:t>Priorities are assigned in rate monotonic order.</a:t>
            </a:r>
          </a:p>
          <a:p>
            <a:pPr>
              <a:buFontTx/>
              <a:buChar char="•"/>
            </a:pPr>
            <a:r>
              <a:rPr lang="en-US"/>
              <a:t>Tasks do not interact with one another.</a:t>
            </a:r>
          </a:p>
          <a:p>
            <a:pPr>
              <a:buFontTx/>
              <a:buChar char="•"/>
            </a:pPr>
            <a:r>
              <a:rPr lang="en-US"/>
              <a:t>Tasks do not suspend themselves.</a:t>
            </a:r>
          </a:p>
        </p:txBody>
      </p:sp>
      <p:sp>
        <p:nvSpPr>
          <p:cNvPr id="313351" name="Rectangle 7"/>
          <p:cNvSpPr>
            <a:spLocks noGrp="1" noRot="1" noChangeAspect="1" noChangeArrowheads="1" noTextEdit="1"/>
          </p:cNvSpPr>
          <p:nvPr>
            <p:ph type="sldImg"/>
          </p:nvPr>
        </p:nvSpPr>
        <p:spPr>
          <a:xfrm>
            <a:off x="1533525" y="887413"/>
            <a:ext cx="4249738" cy="3186112"/>
          </a:xfrm>
          <a:ln w="12700" cap="flat">
            <a:solidFill>
              <a:schemeClr val="tx1"/>
            </a:solidFill>
          </a:ln>
          <a:extLst>
            <a:ext uri="{FAA26D3D-D897-4be2-8F04-BA451C77F1D7}">
              <ma14:placeholderFlag xmlns:ma14="http://schemas.microsoft.com/office/mac/drawingml/2011/main" val="1"/>
            </a:ext>
            <a:ext uri="{909E8E84-426E-40dd-AFC4-6F175D3DCCD1}">
              <a14:hiddenFill xmlns="" xmlns:a14="http://schemas.microsoft.com/office/drawing/2010/main">
                <a:noFill/>
              </a14:hiddenFill>
            </a:ext>
          </a:extLs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A919E4C8-8606-5748-A6E0-A81DCB6DAB95}" type="slidenum">
              <a:rPr lang="en-US"/>
              <a:pPr/>
              <a:t>30</a:t>
            </a:fld>
            <a:endParaRPr lang="en-US"/>
          </a:p>
        </p:txBody>
      </p:sp>
      <p:sp>
        <p:nvSpPr>
          <p:cNvPr id="315394" name="Rectangle 2"/>
          <p:cNvSpPr>
            <a:spLocks noChangeArrowheads="1"/>
          </p:cNvSpPr>
          <p:nvPr/>
        </p:nvSpPr>
        <p:spPr bwMode="auto">
          <a:xfrm>
            <a:off x="4160521" y="5002"/>
            <a:ext cx="3188546"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315395" name="Rectangle 3"/>
          <p:cNvSpPr>
            <a:spLocks noChangeArrowheads="1"/>
          </p:cNvSpPr>
          <p:nvPr/>
        </p:nvSpPr>
        <p:spPr bwMode="auto">
          <a:xfrm>
            <a:off x="4160521" y="9144477"/>
            <a:ext cx="3188546"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20134" tIns="0" rIns="20134" bIns="0" anchor="b"/>
          <a:lstStyle/>
          <a:p>
            <a:pPr algn="r"/>
            <a:r>
              <a:rPr lang="en-US" sz="1100" i="1"/>
              <a:t>8</a:t>
            </a:r>
          </a:p>
        </p:txBody>
      </p:sp>
      <p:sp>
        <p:nvSpPr>
          <p:cNvPr id="315396" name="Rectangle 4"/>
          <p:cNvSpPr>
            <a:spLocks noChangeArrowheads="1"/>
          </p:cNvSpPr>
          <p:nvPr/>
        </p:nvSpPr>
        <p:spPr bwMode="auto">
          <a:xfrm>
            <a:off x="-33866" y="9144477"/>
            <a:ext cx="3186853"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315397" name="Rectangle 5"/>
          <p:cNvSpPr>
            <a:spLocks noChangeArrowheads="1"/>
          </p:cNvSpPr>
          <p:nvPr/>
        </p:nvSpPr>
        <p:spPr bwMode="auto">
          <a:xfrm>
            <a:off x="-33866" y="5002"/>
            <a:ext cx="3186853"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315398" name="Rectangle 6"/>
          <p:cNvSpPr>
            <a:spLocks noGrp="1" noChangeArrowheads="1"/>
          </p:cNvSpPr>
          <p:nvPr>
            <p:ph type="body" idx="1"/>
          </p:nvPr>
        </p:nvSpPr>
        <p:spPr>
          <a:xfrm>
            <a:off x="975361" y="4557237"/>
            <a:ext cx="5362787" cy="4323874"/>
          </a:xfrm>
          <a:noFill/>
          <a:ln/>
        </p:spPr>
        <p:txBody>
          <a:bodyPr lIns="97316" tIns="48659" rIns="97316" bIns="48659"/>
          <a:lstStyle/>
          <a:p>
            <a:r>
              <a:rPr lang="en-US" dirty="0"/>
              <a:t>This is the timeline for the periodic tasks of the sample problem (shown on the previous page), in which tasks are lined up in worst-case phasing (i.e. all task are ready to execute at time t=0).</a:t>
            </a:r>
          </a:p>
          <a:p>
            <a:r>
              <a:rPr lang="en-US" dirty="0"/>
              <a:t>Timelines show one possible execution schedule and provide a graphical view of schedule analysis. We will draw timelines according to the following conventions:</a:t>
            </a:r>
          </a:p>
          <a:p>
            <a:r>
              <a:rPr lang="en-US" dirty="0"/>
              <a:t>Tasks are arranged and numbered in rate monotonic order, highest frequency at the top.</a:t>
            </a:r>
          </a:p>
          <a:p>
            <a:r>
              <a:rPr lang="en-US" dirty="0"/>
              <a:t>We assume Liu and Leyland </a:t>
            </a:r>
            <a:r>
              <a:rPr lang="ja-JP" altLang="en-US" dirty="0">
                <a:latin typeface="Fira Sans Regular" charset="0"/>
              </a:rPr>
              <a:t>“</a:t>
            </a:r>
            <a:r>
              <a:rPr lang="en-US" dirty="0"/>
              <a:t>worst-case</a:t>
            </a:r>
            <a:r>
              <a:rPr lang="ja-JP" altLang="en-US" dirty="0">
                <a:latin typeface="Fira Sans Regular" charset="0"/>
              </a:rPr>
              <a:t>”</a:t>
            </a:r>
            <a:r>
              <a:rPr lang="en-US" dirty="0"/>
              <a:t> phasing, where all tasks start at time t=0.</a:t>
            </a:r>
          </a:p>
          <a:p>
            <a:r>
              <a:rPr lang="en-US" dirty="0"/>
              <a:t>Execution time for t1 is plotted on its line.</a:t>
            </a:r>
          </a:p>
          <a:p>
            <a:r>
              <a:rPr lang="en-US" dirty="0"/>
              <a:t>Execution time for t2 is then plotted on its line, accommodating preemption from t1</a:t>
            </a:r>
            <a:r>
              <a:rPr lang="ja-JP" altLang="en-US" dirty="0">
                <a:latin typeface="Fira Sans Regular" charset="0"/>
              </a:rPr>
              <a:t>’</a:t>
            </a:r>
            <a:r>
              <a:rPr lang="en-US" dirty="0"/>
              <a:t>s execution; then this process is repeated for remaining tasks.</a:t>
            </a:r>
          </a:p>
          <a:p>
            <a:r>
              <a:rPr lang="en-US" dirty="0"/>
              <a:t>If any task is preempted, its execution time block is divided with a hole in the middle representing the preemption (e.g. t3)</a:t>
            </a:r>
          </a:p>
        </p:txBody>
      </p:sp>
      <p:sp>
        <p:nvSpPr>
          <p:cNvPr id="315399" name="Rectangle 7"/>
          <p:cNvSpPr>
            <a:spLocks noGrp="1" noRot="1" noChangeAspect="1" noChangeArrowheads="1" noTextEdit="1"/>
          </p:cNvSpPr>
          <p:nvPr>
            <p:ph type="sldImg"/>
          </p:nvPr>
        </p:nvSpPr>
        <p:spPr>
          <a:xfrm>
            <a:off x="1533525" y="887413"/>
            <a:ext cx="4249738" cy="3186112"/>
          </a:xfrm>
          <a:ln w="12700" cap="flat">
            <a:solidFill>
              <a:schemeClr val="tx1"/>
            </a:solidFill>
          </a:ln>
          <a:extLst>
            <a:ext uri="{FAA26D3D-D897-4be2-8F04-BA451C77F1D7}">
              <ma14:placeholderFlag xmlns:ma14="http://schemas.microsoft.com/office/mac/drawingml/2011/main" val="1"/>
            </a:ext>
            <a:ext uri="{909E8E84-426E-40dd-AFC4-6F175D3DCCD1}">
              <a14:hiddenFill xmlns="" xmlns:a14="http://schemas.microsoft.com/office/drawing/2010/main">
                <a:noFill/>
              </a14:hiddenFill>
            </a:ext>
          </a:extLs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8BBA1032-5F96-6F44-940A-01C9AD5AE2DE}" type="slidenum">
              <a:rPr lang="en-US"/>
              <a:pPr/>
              <a:t>31</a:t>
            </a:fld>
            <a:endParaRPr lang="en-US"/>
          </a:p>
        </p:txBody>
      </p:sp>
      <p:sp>
        <p:nvSpPr>
          <p:cNvPr id="317442" name="Rectangle 2"/>
          <p:cNvSpPr>
            <a:spLocks noChangeArrowheads="1"/>
          </p:cNvSpPr>
          <p:nvPr/>
        </p:nvSpPr>
        <p:spPr bwMode="auto">
          <a:xfrm>
            <a:off x="4160521" y="5002"/>
            <a:ext cx="3188546"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317443" name="Rectangle 3"/>
          <p:cNvSpPr>
            <a:spLocks noChangeArrowheads="1"/>
          </p:cNvSpPr>
          <p:nvPr/>
        </p:nvSpPr>
        <p:spPr bwMode="auto">
          <a:xfrm>
            <a:off x="4160521" y="9144477"/>
            <a:ext cx="3188546"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20134" tIns="0" rIns="20134" bIns="0" anchor="b"/>
          <a:lstStyle/>
          <a:p>
            <a:pPr algn="r"/>
            <a:r>
              <a:rPr lang="en-US" sz="1100" i="1"/>
              <a:t>9</a:t>
            </a:r>
          </a:p>
        </p:txBody>
      </p:sp>
      <p:sp>
        <p:nvSpPr>
          <p:cNvPr id="317444" name="Rectangle 4"/>
          <p:cNvSpPr>
            <a:spLocks noChangeArrowheads="1"/>
          </p:cNvSpPr>
          <p:nvPr/>
        </p:nvSpPr>
        <p:spPr bwMode="auto">
          <a:xfrm>
            <a:off x="-33866" y="9144477"/>
            <a:ext cx="3186853"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317445" name="Rectangle 5"/>
          <p:cNvSpPr>
            <a:spLocks noChangeArrowheads="1"/>
          </p:cNvSpPr>
          <p:nvPr/>
        </p:nvSpPr>
        <p:spPr bwMode="auto">
          <a:xfrm>
            <a:off x="-33866" y="5002"/>
            <a:ext cx="3186853"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317446" name="Rectangle 6"/>
          <p:cNvSpPr>
            <a:spLocks noGrp="1" noChangeArrowheads="1"/>
          </p:cNvSpPr>
          <p:nvPr>
            <p:ph type="body" idx="1"/>
          </p:nvPr>
        </p:nvSpPr>
        <p:spPr>
          <a:xfrm>
            <a:off x="975361" y="4557237"/>
            <a:ext cx="5362787" cy="4323874"/>
          </a:xfrm>
          <a:noFill/>
          <a:ln/>
        </p:spPr>
        <p:txBody>
          <a:bodyPr lIns="97316" tIns="48659" rIns="97316" bIns="48659"/>
          <a:lstStyle/>
          <a:p>
            <a:r>
              <a:rPr lang="en-US"/>
              <a:t>The results of applying the UB test can be:</a:t>
            </a:r>
          </a:p>
          <a:p>
            <a:endParaRPr lang="en-US"/>
          </a:p>
          <a:p>
            <a:r>
              <a:rPr lang="en-US"/>
              <a:t>0&lt;U&lt;u(n)	success, task set is schedulable</a:t>
            </a:r>
          </a:p>
          <a:p>
            <a:r>
              <a:rPr lang="en-US"/>
              <a:t>U9n)&lt;U&lt;1.0	inconclusive,  task set may or may not be schedulable</a:t>
            </a:r>
          </a:p>
          <a:p>
            <a:r>
              <a:rPr lang="en-US"/>
              <a:t>1.0 &lt; U	overload,  task set exceeds capacity</a:t>
            </a:r>
          </a:p>
          <a:p>
            <a:endParaRPr lang="en-US"/>
          </a:p>
          <a:p>
            <a:r>
              <a:rPr lang="en-US"/>
              <a:t>When the UB test is inconclusive, a more precise test can be applied.</a:t>
            </a:r>
          </a:p>
          <a:p>
            <a:r>
              <a:rPr lang="en-US"/>
              <a:t>The previous schedulability test (utilization bound test) is very conservative. Schedulable system utilization can often exceed 90%. In fact, for tasks with harmonic periods, where each period is evenly divisible into all longer periods (e.g. 100 ms, 200 ms, 800 ms, 1600 ms), the utilization bound is 100%.</a:t>
            </a:r>
          </a:p>
          <a:p>
            <a:endParaRPr lang="en-US"/>
          </a:p>
        </p:txBody>
      </p:sp>
      <p:sp>
        <p:nvSpPr>
          <p:cNvPr id="317447" name="Rectangle 7"/>
          <p:cNvSpPr>
            <a:spLocks noGrp="1" noRot="1" noChangeAspect="1" noChangeArrowheads="1" noTextEdit="1"/>
          </p:cNvSpPr>
          <p:nvPr>
            <p:ph type="sldImg"/>
          </p:nvPr>
        </p:nvSpPr>
        <p:spPr>
          <a:xfrm>
            <a:off x="1533525" y="887413"/>
            <a:ext cx="4249738" cy="3186112"/>
          </a:xfrm>
          <a:ln w="12700" cap="flat">
            <a:solidFill>
              <a:schemeClr val="tx1"/>
            </a:solidFill>
          </a:ln>
          <a:extLst>
            <a:ext uri="{FAA26D3D-D897-4be2-8F04-BA451C77F1D7}">
              <ma14:placeholderFlag xmlns:ma14="http://schemas.microsoft.com/office/mac/drawingml/2011/main" val="1"/>
            </a:ext>
            <a:ext uri="{909E8E84-426E-40dd-AFC4-6F175D3DCCD1}">
              <a14:hiddenFill xmlns="" xmlns:a14="http://schemas.microsoft.com/office/drawing/2010/main">
                <a:noFill/>
              </a14:hiddenFill>
            </a:ext>
          </a:extLs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24B62D8F-8857-EB4E-8F1E-C0E5AA025A84}" type="slidenum">
              <a:rPr lang="en-US"/>
              <a:pPr/>
              <a:t>32</a:t>
            </a:fld>
            <a:endParaRPr lang="en-US"/>
          </a:p>
        </p:txBody>
      </p:sp>
      <p:sp>
        <p:nvSpPr>
          <p:cNvPr id="319490" name="Rectangle 2"/>
          <p:cNvSpPr>
            <a:spLocks noChangeArrowheads="1"/>
          </p:cNvSpPr>
          <p:nvPr/>
        </p:nvSpPr>
        <p:spPr bwMode="auto">
          <a:xfrm>
            <a:off x="4160521" y="5002"/>
            <a:ext cx="3188546"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319491" name="Rectangle 3"/>
          <p:cNvSpPr>
            <a:spLocks noChangeArrowheads="1"/>
          </p:cNvSpPr>
          <p:nvPr/>
        </p:nvSpPr>
        <p:spPr bwMode="auto">
          <a:xfrm>
            <a:off x="4160521" y="9144477"/>
            <a:ext cx="3188546"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20134" tIns="0" rIns="20134" bIns="0" anchor="b"/>
          <a:lstStyle/>
          <a:p>
            <a:pPr algn="r"/>
            <a:r>
              <a:rPr lang="en-US" sz="1100" i="1"/>
              <a:t>10</a:t>
            </a:r>
          </a:p>
        </p:txBody>
      </p:sp>
      <p:sp>
        <p:nvSpPr>
          <p:cNvPr id="319492" name="Rectangle 4"/>
          <p:cNvSpPr>
            <a:spLocks noChangeArrowheads="1"/>
          </p:cNvSpPr>
          <p:nvPr/>
        </p:nvSpPr>
        <p:spPr bwMode="auto">
          <a:xfrm>
            <a:off x="-33866" y="9144477"/>
            <a:ext cx="3186853"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319493" name="Rectangle 5"/>
          <p:cNvSpPr>
            <a:spLocks noChangeArrowheads="1"/>
          </p:cNvSpPr>
          <p:nvPr/>
        </p:nvSpPr>
        <p:spPr bwMode="auto">
          <a:xfrm>
            <a:off x="-33866" y="5002"/>
            <a:ext cx="3186853"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319494" name="Rectangle 6"/>
          <p:cNvSpPr>
            <a:spLocks noGrp="1" noChangeArrowheads="1"/>
          </p:cNvSpPr>
          <p:nvPr>
            <p:ph type="body" idx="1"/>
          </p:nvPr>
        </p:nvSpPr>
        <p:spPr>
          <a:xfrm>
            <a:off x="975361" y="4557237"/>
            <a:ext cx="5362787" cy="4323874"/>
          </a:xfrm>
          <a:noFill/>
          <a:ln/>
        </p:spPr>
        <p:txBody>
          <a:bodyPr lIns="97316" tIns="48659" rIns="97316" bIns="48659"/>
          <a:lstStyle/>
          <a:p>
            <a:r>
              <a:rPr lang="en-US" dirty="0"/>
              <a:t>This remarkable theorem was proved by Liu and Leyland and assumes:</a:t>
            </a:r>
          </a:p>
          <a:p>
            <a:pPr>
              <a:buFontTx/>
              <a:buChar char="•"/>
            </a:pPr>
            <a:r>
              <a:rPr lang="en-US" dirty="0"/>
              <a:t>Tasks are scheduled according to the rate monotonic algorithm.</a:t>
            </a:r>
          </a:p>
          <a:p>
            <a:pPr>
              <a:buFontTx/>
              <a:buChar char="•"/>
            </a:pPr>
            <a:r>
              <a:rPr lang="en-US" dirty="0"/>
              <a:t>Tasks are independent and do not interact.</a:t>
            </a:r>
          </a:p>
          <a:p>
            <a:pPr>
              <a:buFontTx/>
              <a:buChar char="•"/>
            </a:pPr>
            <a:r>
              <a:rPr lang="en-US" dirty="0"/>
              <a:t>Tasks do not suspend during execution.</a:t>
            </a:r>
          </a:p>
          <a:p>
            <a:r>
              <a:rPr lang="en-US" dirty="0"/>
              <a:t>The iterative formula for task response time was introduced in Joseph and Pandya, </a:t>
            </a:r>
            <a:r>
              <a:rPr lang="ja-JP" altLang="en-US" dirty="0">
                <a:latin typeface="Fira Sans Regular" charset="0"/>
              </a:rPr>
              <a:t>“</a:t>
            </a:r>
            <a:r>
              <a:rPr lang="en-US" dirty="0"/>
              <a:t>Finding Response Times in a Real-Time System,</a:t>
            </a:r>
            <a:r>
              <a:rPr lang="ja-JP" altLang="en-US" dirty="0">
                <a:latin typeface="Fira Sans Regular" charset="0"/>
              </a:rPr>
              <a:t>”</a:t>
            </a:r>
            <a:r>
              <a:rPr lang="en-US" dirty="0"/>
              <a:t> BCS Computing Journal, October 1986 (</a:t>
            </a:r>
            <a:r>
              <a:rPr lang="en-US" dirty="0" err="1"/>
              <a:t>vol</a:t>
            </a:r>
            <a:r>
              <a:rPr lang="en-US" dirty="0"/>
              <a:t> 29 no 5) pp 390-395.</a:t>
            </a:r>
          </a:p>
          <a:p>
            <a:r>
              <a:rPr lang="en-US" dirty="0"/>
              <a:t>The iterative formula is an application of fixed point iteration. Since the successive iterates are non-decreasing and approach the response time from below, the iterative formula is known to converge if there is a solution.</a:t>
            </a:r>
          </a:p>
          <a:p>
            <a:r>
              <a:rPr lang="en-US" dirty="0"/>
              <a:t>There is an alternative approach that we call the scheduling point version of the response time test (see slide 29). The mathematical characterization of this scheduling point version is presented in The Rate Monotonic Scheduling Algorithm -- Exact Characterization and Average Case Behavior, by </a:t>
            </a:r>
            <a:r>
              <a:rPr lang="en-US" dirty="0" err="1"/>
              <a:t>Lehoczky</a:t>
            </a:r>
            <a:r>
              <a:rPr lang="en-US" dirty="0"/>
              <a:t>, Sha, and Ding, Technical Report, Department of Statistics, Carnegie Mellon University, 1987. Also presented in this paper is the fact that for randomly generated task sets, the actual utilization bound is 88% rather than the worst-case bound of 69% presented in the UB test.</a:t>
            </a:r>
          </a:p>
        </p:txBody>
      </p:sp>
      <p:sp>
        <p:nvSpPr>
          <p:cNvPr id="319495" name="Rectangle 7"/>
          <p:cNvSpPr>
            <a:spLocks noGrp="1" noRot="1" noChangeAspect="1" noChangeArrowheads="1" noTextEdit="1"/>
          </p:cNvSpPr>
          <p:nvPr>
            <p:ph type="sldImg"/>
          </p:nvPr>
        </p:nvSpPr>
        <p:spPr>
          <a:xfrm>
            <a:off x="1533525" y="887413"/>
            <a:ext cx="4249738" cy="3186112"/>
          </a:xfrm>
          <a:ln w="12700" cap="flat">
            <a:solidFill>
              <a:schemeClr val="tx1"/>
            </a:solidFill>
          </a:ln>
          <a:extLst>
            <a:ext uri="{FAA26D3D-D897-4be2-8F04-BA451C77F1D7}">
              <ma14:placeholderFlag xmlns:ma14="http://schemas.microsoft.com/office/mac/drawingml/2011/main" val="1"/>
            </a:ext>
            <a:ext uri="{909E8E84-426E-40dd-AFC4-6F175D3DCCD1}">
              <a14:hiddenFill xmlns="" xmlns:a14="http://schemas.microsoft.com/office/drawing/2010/main">
                <a:noFill/>
              </a14:hiddenFill>
            </a:ext>
          </a:extLs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AD048318-DE98-1F47-AD8A-0D640BA0A6C1}" type="slidenum">
              <a:rPr lang="en-US"/>
              <a:pPr/>
              <a:t>33</a:t>
            </a:fld>
            <a:endParaRPr lang="en-US"/>
          </a:p>
        </p:txBody>
      </p:sp>
      <p:sp>
        <p:nvSpPr>
          <p:cNvPr id="321538" name="Rectangle 2"/>
          <p:cNvSpPr>
            <a:spLocks noChangeArrowheads="1"/>
          </p:cNvSpPr>
          <p:nvPr/>
        </p:nvSpPr>
        <p:spPr bwMode="auto">
          <a:xfrm>
            <a:off x="4160521" y="5002"/>
            <a:ext cx="3188546"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321539" name="Rectangle 3"/>
          <p:cNvSpPr>
            <a:spLocks noChangeArrowheads="1"/>
          </p:cNvSpPr>
          <p:nvPr/>
        </p:nvSpPr>
        <p:spPr bwMode="auto">
          <a:xfrm>
            <a:off x="4160521" y="9144477"/>
            <a:ext cx="3188546"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20134" tIns="0" rIns="20134" bIns="0" anchor="b"/>
          <a:lstStyle/>
          <a:p>
            <a:pPr algn="r"/>
            <a:r>
              <a:rPr lang="en-US" sz="1100" i="1"/>
              <a:t>11</a:t>
            </a:r>
          </a:p>
        </p:txBody>
      </p:sp>
      <p:sp>
        <p:nvSpPr>
          <p:cNvPr id="321540" name="Rectangle 4"/>
          <p:cNvSpPr>
            <a:spLocks noChangeArrowheads="1"/>
          </p:cNvSpPr>
          <p:nvPr/>
        </p:nvSpPr>
        <p:spPr bwMode="auto">
          <a:xfrm>
            <a:off x="-33866" y="9144477"/>
            <a:ext cx="3186853"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321541" name="Rectangle 5"/>
          <p:cNvSpPr>
            <a:spLocks noChangeArrowheads="1"/>
          </p:cNvSpPr>
          <p:nvPr/>
        </p:nvSpPr>
        <p:spPr bwMode="auto">
          <a:xfrm>
            <a:off x="-33866" y="5002"/>
            <a:ext cx="3186853"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321542" name="Rectangle 6"/>
          <p:cNvSpPr>
            <a:spLocks noGrp="1" noChangeArrowheads="1"/>
          </p:cNvSpPr>
          <p:nvPr>
            <p:ph type="body" idx="1"/>
          </p:nvPr>
        </p:nvSpPr>
        <p:spPr>
          <a:xfrm>
            <a:off x="975361" y="4557237"/>
            <a:ext cx="5362787" cy="4323874"/>
          </a:xfrm>
          <a:noFill/>
          <a:ln/>
        </p:spPr>
        <p:txBody>
          <a:bodyPr lIns="97316" tIns="48659" rIns="97316" bIns="48659"/>
          <a:lstStyle/>
          <a:p>
            <a:r>
              <a:rPr lang="en-US"/>
              <a:t>The following data is the same as the sample problem. However, we have changed C1 from 20 to 40 to illustrate the use of the RT test.</a:t>
            </a:r>
          </a:p>
          <a:p>
            <a:r>
              <a:rPr lang="en-US"/>
              <a:t>Task t1: C1 = 40; T1 = 100; U1 = 0.4</a:t>
            </a:r>
          </a:p>
          <a:p>
            <a:r>
              <a:rPr lang="en-US"/>
              <a:t>Task t2: C2 = 40; T2 = 150; U2 = 0.267</a:t>
            </a:r>
          </a:p>
          <a:p>
            <a:r>
              <a:rPr lang="en-US"/>
              <a:t>Task t3: C3 = 100; T3 = 350; U3 = 0.286</a:t>
            </a:r>
          </a:p>
          <a:p>
            <a:r>
              <a:rPr lang="en-US"/>
              <a:t>Utilization of first two tasks: .4 + .267 = .667 &lt; U(2) = .828</a:t>
            </a:r>
          </a:p>
          <a:p>
            <a:r>
              <a:rPr lang="en-US"/>
              <a:t>Total utilization: .4 + .267 + .286 = .953 &gt; U(3) = .779</a:t>
            </a:r>
          </a:p>
          <a:p>
            <a:r>
              <a:rPr lang="en-US"/>
              <a:t>When we change C1 from 20 to 40, CPU utilization changes. Since the utilization of the first two tasks is under the utilization bound of the UB test, these tasks will always meet their deadlines. When the third task is considered, the total utilization is above the utilization bound (Liu &amp; Leyland), so we must look further to see if the third task can nonetheless meet its deadline.</a:t>
            </a:r>
          </a:p>
          <a:p>
            <a:r>
              <a:rPr lang="en-US"/>
              <a:t>We will now apply the response time test to task t3</a:t>
            </a:r>
          </a:p>
        </p:txBody>
      </p:sp>
      <p:sp>
        <p:nvSpPr>
          <p:cNvPr id="321543" name="Rectangle 7"/>
          <p:cNvSpPr>
            <a:spLocks noGrp="1" noRot="1" noChangeAspect="1" noChangeArrowheads="1" noTextEdit="1"/>
          </p:cNvSpPr>
          <p:nvPr>
            <p:ph type="sldImg"/>
          </p:nvPr>
        </p:nvSpPr>
        <p:spPr>
          <a:xfrm>
            <a:off x="1533525" y="887413"/>
            <a:ext cx="4249738" cy="3186112"/>
          </a:xfrm>
          <a:ln w="12700" cap="flat">
            <a:solidFill>
              <a:schemeClr val="tx1"/>
            </a:solidFill>
          </a:ln>
          <a:extLst>
            <a:ext uri="{FAA26D3D-D897-4be2-8F04-BA451C77F1D7}">
              <ma14:placeholderFlag xmlns:ma14="http://schemas.microsoft.com/office/mac/drawingml/2011/main" val="1"/>
            </a:ext>
            <a:ext uri="{909E8E84-426E-40dd-AFC4-6F175D3DCCD1}">
              <a14:hiddenFill xmlns="" xmlns:a14="http://schemas.microsoft.com/office/drawing/2010/main">
                <a:noFill/>
              </a14:hiddenFill>
            </a:ext>
          </a:extLs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7"/>
          <p:cNvSpPr>
            <a:spLocks noGrp="1" noChangeArrowheads="1"/>
          </p:cNvSpPr>
          <p:nvPr>
            <p:ph type="sldNum" sz="quarter" idx="5"/>
          </p:nvPr>
        </p:nvSpPr>
        <p:spPr>
          <a:ln/>
        </p:spPr>
        <p:txBody>
          <a:bodyPr/>
          <a:lstStyle/>
          <a:p>
            <a:fld id="{BE121008-0C30-DF41-B606-9BAD356DCEAF}" type="slidenum">
              <a:rPr lang="en-US"/>
              <a:pPr/>
              <a:t>34</a:t>
            </a:fld>
            <a:endParaRPr lang="en-US"/>
          </a:p>
        </p:txBody>
      </p:sp>
      <p:sp>
        <p:nvSpPr>
          <p:cNvPr id="323586" name="Rectangle 2"/>
          <p:cNvSpPr>
            <a:spLocks noChangeArrowheads="1"/>
          </p:cNvSpPr>
          <p:nvPr/>
        </p:nvSpPr>
        <p:spPr bwMode="auto">
          <a:xfrm>
            <a:off x="4160521" y="5002"/>
            <a:ext cx="3188546"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323587" name="Rectangle 3"/>
          <p:cNvSpPr>
            <a:spLocks noChangeArrowheads="1"/>
          </p:cNvSpPr>
          <p:nvPr/>
        </p:nvSpPr>
        <p:spPr bwMode="auto">
          <a:xfrm>
            <a:off x="4160521" y="9144477"/>
            <a:ext cx="3188546"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20134" tIns="0" rIns="20134" bIns="0" anchor="b"/>
          <a:lstStyle/>
          <a:p>
            <a:pPr algn="r"/>
            <a:r>
              <a:rPr lang="en-US" sz="1100" i="1"/>
              <a:t>12</a:t>
            </a:r>
          </a:p>
        </p:txBody>
      </p:sp>
      <p:sp>
        <p:nvSpPr>
          <p:cNvPr id="323588" name="Rectangle 4"/>
          <p:cNvSpPr>
            <a:spLocks noChangeArrowheads="1"/>
          </p:cNvSpPr>
          <p:nvPr/>
        </p:nvSpPr>
        <p:spPr bwMode="auto">
          <a:xfrm>
            <a:off x="-33866" y="9144477"/>
            <a:ext cx="3186853"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323589" name="Rectangle 5"/>
          <p:cNvSpPr>
            <a:spLocks noChangeArrowheads="1"/>
          </p:cNvSpPr>
          <p:nvPr/>
        </p:nvSpPr>
        <p:spPr bwMode="auto">
          <a:xfrm>
            <a:off x="-33866" y="5002"/>
            <a:ext cx="3186853"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323590" name="Rectangle 6"/>
          <p:cNvSpPr>
            <a:spLocks noGrp="1" noChangeArrowheads="1"/>
          </p:cNvSpPr>
          <p:nvPr>
            <p:ph type="body" idx="1"/>
          </p:nvPr>
        </p:nvSpPr>
        <p:spPr>
          <a:xfrm>
            <a:off x="975361" y="4557237"/>
            <a:ext cx="5362787" cy="4323874"/>
          </a:xfrm>
          <a:noFill/>
          <a:ln/>
        </p:spPr>
        <p:txBody>
          <a:bodyPr lIns="97316" tIns="48659" rIns="97316" bIns="48659"/>
          <a:lstStyle/>
          <a:p>
            <a:r>
              <a:rPr lang="en-US" dirty="0"/>
              <a:t>To apply the RT test, we do two steps</a:t>
            </a:r>
          </a:p>
          <a:p>
            <a:pPr>
              <a:buFontTx/>
              <a:buChar char="•"/>
            </a:pPr>
            <a:r>
              <a:rPr lang="en-US" dirty="0"/>
              <a:t>Use the iterative formula to compute the first response time W3 of t3.</a:t>
            </a:r>
          </a:p>
          <a:p>
            <a:pPr>
              <a:buFontTx/>
              <a:buChar char="•"/>
            </a:pPr>
            <a:r>
              <a:rPr lang="en-US" dirty="0"/>
              <a:t>Compare W3 to the first deadline for t3, namely T3.</a:t>
            </a:r>
          </a:p>
          <a:p>
            <a:r>
              <a:rPr lang="en-US" dirty="0"/>
              <a:t>If W3 &lt; T3, then t3 is schedulable according to the RT test.</a:t>
            </a:r>
          </a:p>
          <a:p>
            <a:r>
              <a:rPr lang="en-US" dirty="0"/>
              <a:t>We start with an initial guess W3 = 0. This is labeled as the </a:t>
            </a:r>
            <a:r>
              <a:rPr lang="ja-JP" altLang="en-US" dirty="0">
                <a:latin typeface="Fira Sans Regular" charset="0"/>
              </a:rPr>
              <a:t>“</a:t>
            </a:r>
            <a:r>
              <a:rPr lang="en-US" dirty="0"/>
              <a:t>zero-</a:t>
            </a:r>
            <a:r>
              <a:rPr lang="en-US" dirty="0" err="1"/>
              <a:t>ith</a:t>
            </a:r>
            <a:r>
              <a:rPr lang="ja-JP" altLang="en-US" dirty="0">
                <a:latin typeface="Fira Sans Regular" charset="0"/>
              </a:rPr>
              <a:t>”</a:t>
            </a:r>
            <a:r>
              <a:rPr lang="en-US" dirty="0"/>
              <a:t> iteration W3(0) = 0. To compute the first iteration, W3(1), we use the iteration formula with n = 0.</a:t>
            </a:r>
          </a:p>
          <a:p>
            <a:endParaRPr lang="en-US" dirty="0"/>
          </a:p>
          <a:p>
            <a:endParaRPr lang="en-US" dirty="0"/>
          </a:p>
          <a:p>
            <a:endParaRPr lang="en-US" dirty="0"/>
          </a:p>
          <a:p>
            <a:r>
              <a:rPr lang="en-US" dirty="0"/>
              <a:t>Substitute 0 for W3(0). All the terms in the summation drop out, so the first iteration is </a:t>
            </a:r>
          </a:p>
          <a:p>
            <a:r>
              <a:rPr lang="en-US" dirty="0"/>
              <a:t>W3(1) = C3 = 100.</a:t>
            </a:r>
          </a:p>
          <a:p>
            <a:r>
              <a:rPr lang="en-US" dirty="0"/>
              <a:t>Next we apply the formula with n=1 and n=2, and compute, respectively, W3(2) and W3(3). Since each successive iteration is different, the computation has not yet converged and we must continue.</a:t>
            </a:r>
          </a:p>
          <a:p>
            <a:endParaRPr lang="en-US" dirty="0"/>
          </a:p>
        </p:txBody>
      </p:sp>
      <p:sp>
        <p:nvSpPr>
          <p:cNvPr id="323591" name="Rectangle 7"/>
          <p:cNvSpPr>
            <a:spLocks noGrp="1" noRot="1" noChangeAspect="1" noChangeArrowheads="1" noTextEdit="1"/>
          </p:cNvSpPr>
          <p:nvPr>
            <p:ph type="sldImg"/>
          </p:nvPr>
        </p:nvSpPr>
        <p:spPr>
          <a:xfrm>
            <a:off x="1533525" y="887413"/>
            <a:ext cx="4249738" cy="3186112"/>
          </a:xfrm>
          <a:ln w="12700" cap="flat">
            <a:solidFill>
              <a:schemeClr val="tx1"/>
            </a:solidFill>
          </a:ln>
          <a:extLst>
            <a:ext uri="{FAA26D3D-D897-4be2-8F04-BA451C77F1D7}">
              <ma14:placeholderFlag xmlns:ma14="http://schemas.microsoft.com/office/mac/drawingml/2011/main" val="1"/>
            </a:ext>
            <a:ext uri="{909E8E84-426E-40dd-AFC4-6F175D3DCCD1}">
              <a14:hiddenFill xmlns="" xmlns:a14="http://schemas.microsoft.com/office/drawing/2010/main">
                <a:noFill/>
              </a14:hiddenFill>
            </a:ext>
          </a:extLst>
        </p:spPr>
      </p:sp>
      <p:sp>
        <p:nvSpPr>
          <p:cNvPr id="323592" name="Rectangle 8"/>
          <p:cNvSpPr>
            <a:spLocks noChangeArrowheads="1"/>
          </p:cNvSpPr>
          <p:nvPr/>
        </p:nvSpPr>
        <p:spPr bwMode="auto">
          <a:xfrm>
            <a:off x="1649307" y="6229113"/>
            <a:ext cx="3175001" cy="436721"/>
          </a:xfrm>
          <a:prstGeom prst="rect">
            <a:avLst/>
          </a:prstGeom>
          <a:noFill/>
          <a:ln w="12700">
            <a:solidFill>
              <a:schemeClr val="tx1"/>
            </a:solidFill>
            <a:prstDash val="sysDot"/>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3FD96352-D94E-7449-9C5E-FC1255FE2833}" type="slidenum">
              <a:rPr lang="en-US"/>
              <a:pPr/>
              <a:t>35</a:t>
            </a:fld>
            <a:endParaRPr lang="en-US"/>
          </a:p>
        </p:txBody>
      </p:sp>
      <p:sp>
        <p:nvSpPr>
          <p:cNvPr id="325634" name="Rectangle 2"/>
          <p:cNvSpPr>
            <a:spLocks noChangeArrowheads="1"/>
          </p:cNvSpPr>
          <p:nvPr/>
        </p:nvSpPr>
        <p:spPr bwMode="auto">
          <a:xfrm>
            <a:off x="4160521" y="5002"/>
            <a:ext cx="3188546"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325635" name="Rectangle 3"/>
          <p:cNvSpPr>
            <a:spLocks noChangeArrowheads="1"/>
          </p:cNvSpPr>
          <p:nvPr/>
        </p:nvSpPr>
        <p:spPr bwMode="auto">
          <a:xfrm>
            <a:off x="4160521" y="9144477"/>
            <a:ext cx="3188546"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20134" tIns="0" rIns="20134" bIns="0" anchor="b"/>
          <a:lstStyle/>
          <a:p>
            <a:pPr algn="r"/>
            <a:r>
              <a:rPr lang="en-US" sz="1100" i="1"/>
              <a:t>13</a:t>
            </a:r>
          </a:p>
        </p:txBody>
      </p:sp>
      <p:sp>
        <p:nvSpPr>
          <p:cNvPr id="325636" name="Rectangle 4"/>
          <p:cNvSpPr>
            <a:spLocks noChangeArrowheads="1"/>
          </p:cNvSpPr>
          <p:nvPr/>
        </p:nvSpPr>
        <p:spPr bwMode="auto">
          <a:xfrm>
            <a:off x="-33866" y="9144477"/>
            <a:ext cx="3186853"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325637" name="Rectangle 5"/>
          <p:cNvSpPr>
            <a:spLocks noChangeArrowheads="1"/>
          </p:cNvSpPr>
          <p:nvPr/>
        </p:nvSpPr>
        <p:spPr bwMode="auto">
          <a:xfrm>
            <a:off x="-33866" y="5002"/>
            <a:ext cx="3186853"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325638" name="Rectangle 6"/>
          <p:cNvSpPr>
            <a:spLocks noGrp="1" noChangeArrowheads="1"/>
          </p:cNvSpPr>
          <p:nvPr>
            <p:ph type="body" idx="1"/>
          </p:nvPr>
        </p:nvSpPr>
        <p:spPr>
          <a:xfrm>
            <a:off x="975361" y="4557237"/>
            <a:ext cx="5362787" cy="4323874"/>
          </a:xfrm>
          <a:noFill/>
          <a:ln/>
        </p:spPr>
        <p:txBody>
          <a:bodyPr lIns="97316" tIns="48659" rIns="97316" bIns="48659"/>
          <a:lstStyle/>
          <a:p>
            <a:r>
              <a:rPr lang="en-US"/>
              <a:t>We continue by applying the iteration formula for n=3 and n=4.</a:t>
            </a:r>
          </a:p>
          <a:p>
            <a:r>
              <a:rPr lang="en-US"/>
              <a:t>Finally, the computed value for W3(5) is the same as W3(4).</a:t>
            </a:r>
          </a:p>
          <a:p>
            <a:r>
              <a:rPr lang="en-US"/>
              <a:t>	W3(5) = W3(4) = 300.</a:t>
            </a:r>
          </a:p>
          <a:p>
            <a:r>
              <a:rPr lang="en-US"/>
              <a:t>The iteration has converged, and the first response time for t3 is</a:t>
            </a:r>
          </a:p>
          <a:p>
            <a:r>
              <a:rPr lang="en-US"/>
              <a:t>	W3 = 300.</a:t>
            </a:r>
          </a:p>
          <a:p>
            <a:r>
              <a:rPr lang="en-US"/>
              <a:t>This must be compared to the first deadline for t3.</a:t>
            </a:r>
          </a:p>
          <a:p>
            <a:r>
              <a:rPr lang="en-US"/>
              <a:t>We have W3 &lt; T3 since 300 &lt; 350.</a:t>
            </a:r>
          </a:p>
          <a:p>
            <a:r>
              <a:rPr lang="en-US"/>
              <a:t>So t3 is schedulable using the response time test.</a:t>
            </a:r>
          </a:p>
        </p:txBody>
      </p:sp>
      <p:sp>
        <p:nvSpPr>
          <p:cNvPr id="325639" name="Rectangle 7"/>
          <p:cNvSpPr>
            <a:spLocks noGrp="1" noRot="1" noChangeAspect="1" noChangeArrowheads="1" noTextEdit="1"/>
          </p:cNvSpPr>
          <p:nvPr>
            <p:ph type="sldImg"/>
          </p:nvPr>
        </p:nvSpPr>
        <p:spPr>
          <a:xfrm>
            <a:off x="1533525" y="887413"/>
            <a:ext cx="4249738" cy="3186112"/>
          </a:xfrm>
          <a:ln w="12700" cap="flat">
            <a:solidFill>
              <a:schemeClr val="tx1"/>
            </a:solidFill>
          </a:ln>
          <a:extLst>
            <a:ext uri="{FAA26D3D-D897-4be2-8F04-BA451C77F1D7}">
              <ma14:placeholderFlag xmlns:ma14="http://schemas.microsoft.com/office/mac/drawingml/2011/main" val="1"/>
            </a:ext>
            <a:ext uri="{909E8E84-426E-40dd-AFC4-6F175D3DCCD1}">
              <a14:hiddenFill xmlns="" xmlns:a14="http://schemas.microsoft.com/office/drawing/2010/main">
                <a:noFill/>
              </a14:hiddenFill>
            </a:ext>
          </a:extLs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3C256BB9-2D15-A642-AE43-026D91AF38BE}" type="slidenum">
              <a:rPr lang="en-US"/>
              <a:pPr/>
              <a:t>36</a:t>
            </a:fld>
            <a:endParaRPr lang="en-US"/>
          </a:p>
        </p:txBody>
      </p:sp>
      <p:sp>
        <p:nvSpPr>
          <p:cNvPr id="327682" name="Rectangle 2"/>
          <p:cNvSpPr>
            <a:spLocks noChangeArrowheads="1"/>
          </p:cNvSpPr>
          <p:nvPr/>
        </p:nvSpPr>
        <p:spPr bwMode="auto">
          <a:xfrm>
            <a:off x="4160521" y="5002"/>
            <a:ext cx="3188546"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327683" name="Rectangle 3"/>
          <p:cNvSpPr>
            <a:spLocks noChangeArrowheads="1"/>
          </p:cNvSpPr>
          <p:nvPr/>
        </p:nvSpPr>
        <p:spPr bwMode="auto">
          <a:xfrm>
            <a:off x="4160521" y="9144477"/>
            <a:ext cx="3188546"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20134" tIns="0" rIns="20134" bIns="0" anchor="b"/>
          <a:lstStyle/>
          <a:p>
            <a:pPr algn="r"/>
            <a:r>
              <a:rPr lang="en-US" sz="1100" i="1"/>
              <a:t>14</a:t>
            </a:r>
          </a:p>
        </p:txBody>
      </p:sp>
      <p:sp>
        <p:nvSpPr>
          <p:cNvPr id="327684" name="Rectangle 4"/>
          <p:cNvSpPr>
            <a:spLocks noChangeArrowheads="1"/>
          </p:cNvSpPr>
          <p:nvPr/>
        </p:nvSpPr>
        <p:spPr bwMode="auto">
          <a:xfrm>
            <a:off x="-33866" y="9144477"/>
            <a:ext cx="3186853"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327685" name="Rectangle 5"/>
          <p:cNvSpPr>
            <a:spLocks noChangeArrowheads="1"/>
          </p:cNvSpPr>
          <p:nvPr/>
        </p:nvSpPr>
        <p:spPr bwMode="auto">
          <a:xfrm>
            <a:off x="-33866" y="5002"/>
            <a:ext cx="3186853"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327686" name="Rectangle 6"/>
          <p:cNvSpPr>
            <a:spLocks noGrp="1" noChangeArrowheads="1"/>
          </p:cNvSpPr>
          <p:nvPr>
            <p:ph type="body" idx="1"/>
          </p:nvPr>
        </p:nvSpPr>
        <p:spPr>
          <a:xfrm>
            <a:off x="975361" y="4557237"/>
            <a:ext cx="5362787" cy="4323874"/>
          </a:xfrm>
          <a:noFill/>
          <a:ln/>
        </p:spPr>
        <p:txBody>
          <a:bodyPr lIns="97316" tIns="48659" rIns="97316" bIns="48659"/>
          <a:lstStyle/>
          <a:p>
            <a:r>
              <a:rPr lang="en-US"/>
              <a:t>This slide illustrates an alternate version of the response time test based on scheduling points. Again, the test is being applied only to t3.</a:t>
            </a:r>
          </a:p>
          <a:p>
            <a:r>
              <a:rPr lang="en-US"/>
              <a:t>A scheduling point is a point in time when new work arrives; the beginning of a new period for some task in the task set. This version of the CT test checks to see if there exists a scheduling point (at or before the deadline of t3) at which all work initiated up to that point has been completed. Since the workload includes the compute time of t3 as well as all higher-priority tasks, if the work is completed, then t3 has met its deadline.</a:t>
            </a:r>
          </a:p>
          <a:p>
            <a:r>
              <a:rPr lang="en-US"/>
              <a:t>In this graphical representation of task execution under worst-case phasing, we can see that, when all tasks are ready to execute at t=0, task t3 cannot begin execution until t=80. As t3 tries to complete its work it gets preempted at the next scheduling point at t=100, where t1 introduces more work. Each time t3 resumes its work it is preempted before completion, until t=300. In this example, task t3 completes all its work at exactly the fourth scheduling point. It completes all its work before its first deadline at t=350, and is therefore schedulable. </a:t>
            </a:r>
          </a:p>
          <a:p>
            <a:r>
              <a:rPr lang="en-US"/>
              <a:t>The reason for introducing two ways to find the response time is that the iteration formula is easier to program, while the scheduling points are easier to visualize</a:t>
            </a:r>
          </a:p>
        </p:txBody>
      </p:sp>
      <p:sp>
        <p:nvSpPr>
          <p:cNvPr id="327687" name="Rectangle 7"/>
          <p:cNvSpPr>
            <a:spLocks noGrp="1" noRot="1" noChangeAspect="1" noChangeArrowheads="1" noTextEdit="1"/>
          </p:cNvSpPr>
          <p:nvPr>
            <p:ph type="sldImg"/>
          </p:nvPr>
        </p:nvSpPr>
        <p:spPr>
          <a:xfrm>
            <a:off x="1533525" y="887413"/>
            <a:ext cx="4249738" cy="3186112"/>
          </a:xfrm>
          <a:ln w="12700" cap="flat">
            <a:solidFill>
              <a:schemeClr val="tx1"/>
            </a:solidFill>
          </a:ln>
          <a:extLst>
            <a:ext uri="{FAA26D3D-D897-4be2-8F04-BA451C77F1D7}">
              <ma14:placeholderFlag xmlns:ma14="http://schemas.microsoft.com/office/mac/drawingml/2011/main" val="1"/>
            </a:ext>
            <a:ext uri="{909E8E84-426E-40dd-AFC4-6F175D3DCCD1}">
              <a14:hiddenFill xmlns="" xmlns:a14="http://schemas.microsoft.com/office/drawing/2010/main">
                <a:noFill/>
              </a14:hiddenFill>
            </a:ext>
          </a:extLst>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120BF4D1-593D-254F-983E-614742DD70CD}" type="slidenum">
              <a:rPr lang="en-US"/>
              <a:pPr/>
              <a:t>37</a:t>
            </a:fld>
            <a:endParaRPr lang="en-US"/>
          </a:p>
        </p:txBody>
      </p:sp>
      <p:sp>
        <p:nvSpPr>
          <p:cNvPr id="329730" name="Rectangle 2"/>
          <p:cNvSpPr>
            <a:spLocks noChangeArrowheads="1"/>
          </p:cNvSpPr>
          <p:nvPr/>
        </p:nvSpPr>
        <p:spPr bwMode="auto">
          <a:xfrm>
            <a:off x="4160521" y="5002"/>
            <a:ext cx="3188546"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329731" name="Rectangle 3"/>
          <p:cNvSpPr>
            <a:spLocks noChangeArrowheads="1"/>
          </p:cNvSpPr>
          <p:nvPr/>
        </p:nvSpPr>
        <p:spPr bwMode="auto">
          <a:xfrm>
            <a:off x="4160521" y="9144477"/>
            <a:ext cx="3188546"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20134" tIns="0" rIns="20134" bIns="0" anchor="b"/>
          <a:lstStyle/>
          <a:p>
            <a:pPr algn="r"/>
            <a:r>
              <a:rPr lang="en-US" sz="1100" i="1"/>
              <a:t>7</a:t>
            </a:r>
          </a:p>
        </p:txBody>
      </p:sp>
      <p:sp>
        <p:nvSpPr>
          <p:cNvPr id="329732" name="Rectangle 4"/>
          <p:cNvSpPr>
            <a:spLocks noChangeArrowheads="1"/>
          </p:cNvSpPr>
          <p:nvPr/>
        </p:nvSpPr>
        <p:spPr bwMode="auto">
          <a:xfrm>
            <a:off x="-33866" y="9144477"/>
            <a:ext cx="3186853"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329733" name="Rectangle 5"/>
          <p:cNvSpPr>
            <a:spLocks noChangeArrowheads="1"/>
          </p:cNvSpPr>
          <p:nvPr/>
        </p:nvSpPr>
        <p:spPr bwMode="auto">
          <a:xfrm>
            <a:off x="-33866" y="5002"/>
            <a:ext cx="3186853"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329734" name="Rectangle 6"/>
          <p:cNvSpPr>
            <a:spLocks noGrp="1" noChangeArrowheads="1"/>
          </p:cNvSpPr>
          <p:nvPr>
            <p:ph type="body" idx="1"/>
          </p:nvPr>
        </p:nvSpPr>
        <p:spPr>
          <a:xfrm>
            <a:off x="975361" y="4557237"/>
            <a:ext cx="5362787" cy="4323874"/>
          </a:xfrm>
          <a:noFill/>
          <a:ln/>
        </p:spPr>
        <p:txBody>
          <a:bodyPr lIns="97316" tIns="48659" rIns="97316" bIns="48659"/>
          <a:lstStyle/>
          <a:p>
            <a:r>
              <a:rPr lang="en-US"/>
              <a:t>Since we are interested in worst-case behavior, tasks utilizations are always rounded up. For example, U2 = 40/150 = .2666... becomes .267 and U3 = 100/350 = .2857143... becomes .286.</a:t>
            </a:r>
          </a:p>
          <a:p>
            <a:r>
              <a:rPr lang="en-US"/>
              <a:t>In this example, since the total utilization is under the bound for three tasks, all tasks are guaranteed to meet their deadlines, even under worst-case conditions. An additional 24.7% CPU capacity is available for lower-priority tasks that have no deadline.</a:t>
            </a:r>
          </a:p>
          <a:p>
            <a:r>
              <a:rPr lang="en-US"/>
              <a:t>Remember that there are several assumptions associated with the utilization bound test:</a:t>
            </a:r>
          </a:p>
          <a:p>
            <a:pPr>
              <a:buFontTx/>
              <a:buChar char="•"/>
            </a:pPr>
            <a:r>
              <a:rPr lang="en-US"/>
              <a:t>Zero context switch overhead.</a:t>
            </a:r>
          </a:p>
          <a:p>
            <a:pPr>
              <a:buFontTx/>
              <a:buChar char="•"/>
            </a:pPr>
            <a:r>
              <a:rPr lang="en-US"/>
              <a:t>Deadlines are at end of period.</a:t>
            </a:r>
          </a:p>
          <a:p>
            <a:pPr>
              <a:buFontTx/>
              <a:buChar char="•"/>
            </a:pPr>
            <a:r>
              <a:rPr lang="en-US"/>
              <a:t>No interrupts are used.</a:t>
            </a:r>
          </a:p>
          <a:p>
            <a:pPr>
              <a:buFontTx/>
              <a:buChar char="•"/>
            </a:pPr>
            <a:r>
              <a:rPr lang="en-US"/>
              <a:t>Priorities are assigned in rate monotonic order.</a:t>
            </a:r>
          </a:p>
          <a:p>
            <a:pPr>
              <a:buFontTx/>
              <a:buChar char="•"/>
            </a:pPr>
            <a:r>
              <a:rPr lang="en-US"/>
              <a:t>Tasks do not interact with one another.</a:t>
            </a:r>
          </a:p>
          <a:p>
            <a:pPr>
              <a:buFontTx/>
              <a:buChar char="•"/>
            </a:pPr>
            <a:r>
              <a:rPr lang="en-US"/>
              <a:t>Tasks do not suspend themselves.</a:t>
            </a:r>
          </a:p>
        </p:txBody>
      </p:sp>
      <p:sp>
        <p:nvSpPr>
          <p:cNvPr id="329735" name="Rectangle 7"/>
          <p:cNvSpPr>
            <a:spLocks noGrp="1" noRot="1" noChangeAspect="1" noChangeArrowheads="1" noTextEdit="1"/>
          </p:cNvSpPr>
          <p:nvPr>
            <p:ph type="sldImg"/>
          </p:nvPr>
        </p:nvSpPr>
        <p:spPr>
          <a:xfrm>
            <a:off x="1533525" y="887413"/>
            <a:ext cx="4249738" cy="3186112"/>
          </a:xfrm>
          <a:ln w="12700" cap="flat">
            <a:solidFill>
              <a:schemeClr val="tx1"/>
            </a:solidFill>
          </a:ln>
          <a:extLst>
            <a:ext uri="{FAA26D3D-D897-4be2-8F04-BA451C77F1D7}">
              <ma14:placeholderFlag xmlns:ma14="http://schemas.microsoft.com/office/mac/drawingml/2011/main" val="1"/>
            </a:ext>
            <a:ext uri="{909E8E84-426E-40dd-AFC4-6F175D3DCCD1}">
              <a14:hiddenFill xmlns="" xmlns:a14="http://schemas.microsoft.com/office/drawing/2010/main">
                <a:noFill/>
              </a14:hiddenFill>
            </a:ext>
          </a:extLs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000">
                <a:solidFill>
                  <a:schemeClr val="bg2"/>
                </a:solidFill>
                <a:latin typeface="Times New Roman" charset="0"/>
                <a:ea typeface="ＭＳ Ｐゴシック" charset="0"/>
                <a:cs typeface="ＭＳ Ｐゴシック" charset="0"/>
              </a:defRPr>
            </a:lvl1pPr>
            <a:lvl2pPr marL="742950" indent="-285750" defTabSz="966788" eaLnBrk="0" hangingPunct="0">
              <a:defRPr sz="2000">
                <a:solidFill>
                  <a:schemeClr val="bg2"/>
                </a:solidFill>
                <a:latin typeface="Times New Roman" charset="0"/>
                <a:ea typeface="ＭＳ Ｐゴシック" charset="0"/>
              </a:defRPr>
            </a:lvl2pPr>
            <a:lvl3pPr marL="1143000" indent="-228600" defTabSz="966788" eaLnBrk="0" hangingPunct="0">
              <a:defRPr sz="2000">
                <a:solidFill>
                  <a:schemeClr val="bg2"/>
                </a:solidFill>
                <a:latin typeface="Times New Roman" charset="0"/>
                <a:ea typeface="ＭＳ Ｐゴシック" charset="0"/>
              </a:defRPr>
            </a:lvl3pPr>
            <a:lvl4pPr marL="1600200" indent="-228600" defTabSz="966788" eaLnBrk="0" hangingPunct="0">
              <a:defRPr sz="2000">
                <a:solidFill>
                  <a:schemeClr val="bg2"/>
                </a:solidFill>
                <a:latin typeface="Times New Roman" charset="0"/>
                <a:ea typeface="ＭＳ Ｐゴシック" charset="0"/>
              </a:defRPr>
            </a:lvl4pPr>
            <a:lvl5pPr marL="2057400" indent="-228600" defTabSz="966788" eaLnBrk="0" hangingPunct="0">
              <a:defRPr sz="2000">
                <a:solidFill>
                  <a:schemeClr val="bg2"/>
                </a:solidFill>
                <a:latin typeface="Times New Roman" charset="0"/>
                <a:ea typeface="ＭＳ Ｐゴシック" charset="0"/>
              </a:defRPr>
            </a:lvl5pPr>
            <a:lvl6pPr marL="25146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fld id="{C20B3E34-4E6C-E345-B5C8-6402A3A2E3D1}" type="slidenum">
              <a:rPr lang="en-US" sz="1300">
                <a:solidFill>
                  <a:schemeClr val="tx1"/>
                </a:solidFill>
                <a:cs typeface="Fira Sans Regular" charset="0"/>
              </a:rPr>
              <a:pPr/>
              <a:t>4</a:t>
            </a:fld>
            <a:endParaRPr lang="en-US" sz="1300" dirty="0">
              <a:solidFill>
                <a:schemeClr val="tx1"/>
              </a:solidFill>
              <a:cs typeface="Fira Sans Regular" charset="0"/>
            </a:endParaRPr>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AAFADCE4-5579-6942-B6F9-06EE68ECBFAA}" type="slidenum">
              <a:rPr lang="en-US"/>
              <a:pPr/>
              <a:t>38</a:t>
            </a:fld>
            <a:endParaRPr lang="en-US"/>
          </a:p>
        </p:txBody>
      </p:sp>
      <p:sp>
        <p:nvSpPr>
          <p:cNvPr id="331778" name="Rectangle 2"/>
          <p:cNvSpPr>
            <a:spLocks noChangeArrowheads="1"/>
          </p:cNvSpPr>
          <p:nvPr/>
        </p:nvSpPr>
        <p:spPr bwMode="auto">
          <a:xfrm>
            <a:off x="4160521" y="5002"/>
            <a:ext cx="3188546"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331779" name="Rectangle 3"/>
          <p:cNvSpPr>
            <a:spLocks noChangeArrowheads="1"/>
          </p:cNvSpPr>
          <p:nvPr/>
        </p:nvSpPr>
        <p:spPr bwMode="auto">
          <a:xfrm>
            <a:off x="4160521" y="9144477"/>
            <a:ext cx="3188546"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20134" tIns="0" rIns="20134" bIns="0" anchor="b"/>
          <a:lstStyle/>
          <a:p>
            <a:pPr algn="r"/>
            <a:r>
              <a:rPr lang="en-US" sz="1100" i="1"/>
              <a:t>8</a:t>
            </a:r>
          </a:p>
        </p:txBody>
      </p:sp>
      <p:sp>
        <p:nvSpPr>
          <p:cNvPr id="331780" name="Rectangle 4"/>
          <p:cNvSpPr>
            <a:spLocks noChangeArrowheads="1"/>
          </p:cNvSpPr>
          <p:nvPr/>
        </p:nvSpPr>
        <p:spPr bwMode="auto">
          <a:xfrm>
            <a:off x="-33866" y="9144477"/>
            <a:ext cx="3186853"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331781" name="Rectangle 5"/>
          <p:cNvSpPr>
            <a:spLocks noChangeArrowheads="1"/>
          </p:cNvSpPr>
          <p:nvPr/>
        </p:nvSpPr>
        <p:spPr bwMode="auto">
          <a:xfrm>
            <a:off x="-33866" y="5002"/>
            <a:ext cx="3186853"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331782" name="Rectangle 6"/>
          <p:cNvSpPr>
            <a:spLocks noGrp="1" noChangeArrowheads="1"/>
          </p:cNvSpPr>
          <p:nvPr>
            <p:ph type="body" idx="1"/>
          </p:nvPr>
        </p:nvSpPr>
        <p:spPr>
          <a:xfrm>
            <a:off x="975361" y="4557237"/>
            <a:ext cx="5362787" cy="4323874"/>
          </a:xfrm>
          <a:noFill/>
          <a:ln/>
        </p:spPr>
        <p:txBody>
          <a:bodyPr lIns="97316" tIns="48659" rIns="97316" bIns="48659"/>
          <a:lstStyle/>
          <a:p>
            <a:r>
              <a:rPr lang="en-US" dirty="0"/>
              <a:t>This is the timeline for the periodic tasks of the sample problem (shown on the previous page), in which tasks are lined up in worst-case phasing (i.e. all task are ready to execute at time t=0).</a:t>
            </a:r>
          </a:p>
          <a:p>
            <a:r>
              <a:rPr lang="en-US" dirty="0"/>
              <a:t>Timelines show one possible execution schedule and provide a graphical view of schedule analysis. We will draw timelines according to the following conventions:</a:t>
            </a:r>
          </a:p>
          <a:p>
            <a:r>
              <a:rPr lang="en-US" dirty="0"/>
              <a:t>Tasks are arranged and numbered in rate monotonic order, highest frequency at the top.</a:t>
            </a:r>
          </a:p>
          <a:p>
            <a:r>
              <a:rPr lang="en-US" dirty="0"/>
              <a:t>We assume Liu and Leyland </a:t>
            </a:r>
            <a:r>
              <a:rPr lang="ja-JP" altLang="en-US" dirty="0">
                <a:latin typeface="Fira Sans Regular" charset="0"/>
              </a:rPr>
              <a:t>“</a:t>
            </a:r>
            <a:r>
              <a:rPr lang="en-US" dirty="0"/>
              <a:t>worst-case</a:t>
            </a:r>
            <a:r>
              <a:rPr lang="ja-JP" altLang="en-US" dirty="0">
                <a:latin typeface="Fira Sans Regular" charset="0"/>
              </a:rPr>
              <a:t>”</a:t>
            </a:r>
            <a:r>
              <a:rPr lang="en-US" dirty="0"/>
              <a:t> phasing, where all tasks start at time t=0.</a:t>
            </a:r>
          </a:p>
          <a:p>
            <a:r>
              <a:rPr lang="en-US" dirty="0"/>
              <a:t>Execution time for t1 is plotted on its line.</a:t>
            </a:r>
          </a:p>
          <a:p>
            <a:r>
              <a:rPr lang="en-US" dirty="0"/>
              <a:t>Execution time for t2 is then plotted on its line, accommodating preemption from t1</a:t>
            </a:r>
            <a:r>
              <a:rPr lang="ja-JP" altLang="en-US" dirty="0">
                <a:latin typeface="Fira Sans Regular" charset="0"/>
              </a:rPr>
              <a:t>’</a:t>
            </a:r>
            <a:r>
              <a:rPr lang="en-US" dirty="0"/>
              <a:t>s execution; then this process is repeated for remaining tasks.</a:t>
            </a:r>
          </a:p>
          <a:p>
            <a:r>
              <a:rPr lang="en-US" dirty="0"/>
              <a:t>If any task is preempted, its execution time block is divided with a hole in the middle representing the preemption (e.g. t3)</a:t>
            </a:r>
          </a:p>
        </p:txBody>
      </p:sp>
      <p:sp>
        <p:nvSpPr>
          <p:cNvPr id="331783" name="Rectangle 7"/>
          <p:cNvSpPr>
            <a:spLocks noGrp="1" noRot="1" noChangeAspect="1" noChangeArrowheads="1" noTextEdit="1"/>
          </p:cNvSpPr>
          <p:nvPr>
            <p:ph type="sldImg"/>
          </p:nvPr>
        </p:nvSpPr>
        <p:spPr>
          <a:xfrm>
            <a:off x="1533525" y="887413"/>
            <a:ext cx="4249738" cy="3186112"/>
          </a:xfrm>
          <a:ln w="12700" cap="flat">
            <a:solidFill>
              <a:schemeClr val="tx1"/>
            </a:solidFill>
          </a:ln>
          <a:extLst>
            <a:ext uri="{FAA26D3D-D897-4be2-8F04-BA451C77F1D7}">
              <ma14:placeholderFlag xmlns:ma14="http://schemas.microsoft.com/office/mac/drawingml/2011/main" val="1"/>
            </a:ext>
            <a:ext uri="{909E8E84-426E-40dd-AFC4-6F175D3DCCD1}">
              <a14:hiddenFill xmlns="" xmlns:a14="http://schemas.microsoft.com/office/drawing/2010/main">
                <a:noFill/>
              </a14:hiddenFill>
            </a:ext>
          </a:extLst>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398C114E-EA24-1340-ADF1-07D6239B92DD}" type="slidenum">
              <a:rPr lang="en-US"/>
              <a:pPr/>
              <a:t>39</a:t>
            </a:fld>
            <a:endParaRPr lang="en-US"/>
          </a:p>
        </p:txBody>
      </p:sp>
      <p:sp>
        <p:nvSpPr>
          <p:cNvPr id="333826" name="Rectangle 2"/>
          <p:cNvSpPr>
            <a:spLocks noChangeArrowheads="1"/>
          </p:cNvSpPr>
          <p:nvPr/>
        </p:nvSpPr>
        <p:spPr bwMode="auto">
          <a:xfrm>
            <a:off x="4160521" y="5002"/>
            <a:ext cx="3188546"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333827" name="Rectangle 3"/>
          <p:cNvSpPr>
            <a:spLocks noChangeArrowheads="1"/>
          </p:cNvSpPr>
          <p:nvPr/>
        </p:nvSpPr>
        <p:spPr bwMode="auto">
          <a:xfrm>
            <a:off x="4160521" y="9144477"/>
            <a:ext cx="3188546"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20134" tIns="0" rIns="20134" bIns="0" anchor="b"/>
          <a:lstStyle/>
          <a:p>
            <a:pPr algn="r"/>
            <a:r>
              <a:rPr lang="en-US" sz="1100" i="1"/>
              <a:t>8</a:t>
            </a:r>
          </a:p>
        </p:txBody>
      </p:sp>
      <p:sp>
        <p:nvSpPr>
          <p:cNvPr id="333828" name="Rectangle 4"/>
          <p:cNvSpPr>
            <a:spLocks noChangeArrowheads="1"/>
          </p:cNvSpPr>
          <p:nvPr/>
        </p:nvSpPr>
        <p:spPr bwMode="auto">
          <a:xfrm>
            <a:off x="-33866" y="9144477"/>
            <a:ext cx="3186853"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333829" name="Rectangle 5"/>
          <p:cNvSpPr>
            <a:spLocks noChangeArrowheads="1"/>
          </p:cNvSpPr>
          <p:nvPr/>
        </p:nvSpPr>
        <p:spPr bwMode="auto">
          <a:xfrm>
            <a:off x="-33866" y="5002"/>
            <a:ext cx="3186853"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333830" name="Rectangle 6"/>
          <p:cNvSpPr>
            <a:spLocks noGrp="1" noChangeArrowheads="1"/>
          </p:cNvSpPr>
          <p:nvPr>
            <p:ph type="body" idx="1"/>
          </p:nvPr>
        </p:nvSpPr>
        <p:spPr>
          <a:xfrm>
            <a:off x="975361" y="4557237"/>
            <a:ext cx="5362787" cy="4323874"/>
          </a:xfrm>
          <a:noFill/>
          <a:ln/>
        </p:spPr>
        <p:txBody>
          <a:bodyPr lIns="97316" tIns="48659" rIns="97316" bIns="48659"/>
          <a:lstStyle/>
          <a:p>
            <a:r>
              <a:rPr lang="en-US" dirty="0"/>
              <a:t>This is the timeline for the periodic tasks of the sample problem (shown on the previous page), in which tasks are lined up in worst-case phasing (i.e. all task are ready to execute at time t=0).</a:t>
            </a:r>
          </a:p>
          <a:p>
            <a:r>
              <a:rPr lang="en-US" dirty="0"/>
              <a:t>Timelines show one possible execution schedule and provide a graphical view of schedule analysis. We will draw timelines according to the following conventions:</a:t>
            </a:r>
          </a:p>
          <a:p>
            <a:r>
              <a:rPr lang="en-US" dirty="0"/>
              <a:t>Tasks are arranged and numbered in rate monotonic order, highest frequency at the top.</a:t>
            </a:r>
          </a:p>
          <a:p>
            <a:r>
              <a:rPr lang="en-US" dirty="0"/>
              <a:t>We assume Liu and Leyland </a:t>
            </a:r>
            <a:r>
              <a:rPr lang="ja-JP" altLang="en-US" dirty="0">
                <a:latin typeface="Fira Sans Regular" charset="0"/>
              </a:rPr>
              <a:t>“</a:t>
            </a:r>
            <a:r>
              <a:rPr lang="en-US" dirty="0"/>
              <a:t>worst-case</a:t>
            </a:r>
            <a:r>
              <a:rPr lang="ja-JP" altLang="en-US" dirty="0">
                <a:latin typeface="Fira Sans Regular" charset="0"/>
              </a:rPr>
              <a:t>”</a:t>
            </a:r>
            <a:r>
              <a:rPr lang="en-US" dirty="0"/>
              <a:t> phasing, where all tasks start at time t=0.</a:t>
            </a:r>
          </a:p>
          <a:p>
            <a:r>
              <a:rPr lang="en-US" dirty="0"/>
              <a:t>Execution time for t1 is plotted on its line.</a:t>
            </a:r>
          </a:p>
          <a:p>
            <a:r>
              <a:rPr lang="en-US" dirty="0"/>
              <a:t>Execution time for t2 is then plotted on its line, accommodating preemption from t1</a:t>
            </a:r>
            <a:r>
              <a:rPr lang="ja-JP" altLang="en-US" dirty="0">
                <a:latin typeface="Fira Sans Regular" charset="0"/>
              </a:rPr>
              <a:t>’</a:t>
            </a:r>
            <a:r>
              <a:rPr lang="en-US" dirty="0"/>
              <a:t>s execution; then this process is repeated for remaining tasks.</a:t>
            </a:r>
          </a:p>
          <a:p>
            <a:r>
              <a:rPr lang="en-US" dirty="0"/>
              <a:t>If any task is preempted, its execution time block is divided with a hole in the middle representing the preemption (e.g. t3)</a:t>
            </a:r>
          </a:p>
        </p:txBody>
      </p:sp>
      <p:sp>
        <p:nvSpPr>
          <p:cNvPr id="333831" name="Rectangle 7"/>
          <p:cNvSpPr>
            <a:spLocks noGrp="1" noRot="1" noChangeAspect="1" noChangeArrowheads="1" noTextEdit="1"/>
          </p:cNvSpPr>
          <p:nvPr>
            <p:ph type="sldImg"/>
          </p:nvPr>
        </p:nvSpPr>
        <p:spPr>
          <a:xfrm>
            <a:off x="1533525" y="887413"/>
            <a:ext cx="4249738" cy="3186112"/>
          </a:xfrm>
          <a:ln w="12700" cap="flat">
            <a:solidFill>
              <a:schemeClr val="tx1"/>
            </a:solidFill>
          </a:ln>
          <a:extLst>
            <a:ext uri="{FAA26D3D-D897-4be2-8F04-BA451C77F1D7}">
              <ma14:placeholderFlag xmlns:ma14="http://schemas.microsoft.com/office/mac/drawingml/2011/main" val="1"/>
            </a:ext>
            <a:ext uri="{909E8E84-426E-40dd-AFC4-6F175D3DCCD1}">
              <a14:hiddenFill xmlns="" xmlns:a14="http://schemas.microsoft.com/office/drawing/2010/main">
                <a:noFill/>
              </a14:hiddenFill>
            </a:ext>
          </a:extLst>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6B0B0A31-D7A2-9849-9E6F-B704F88A9333}" type="slidenum">
              <a:rPr lang="en-US"/>
              <a:pPr/>
              <a:t>40</a:t>
            </a:fld>
            <a:endParaRPr lang="en-US"/>
          </a:p>
        </p:txBody>
      </p:sp>
      <p:sp>
        <p:nvSpPr>
          <p:cNvPr id="335874" name="Rectangle 2"/>
          <p:cNvSpPr>
            <a:spLocks noChangeArrowheads="1"/>
          </p:cNvSpPr>
          <p:nvPr/>
        </p:nvSpPr>
        <p:spPr bwMode="auto">
          <a:xfrm>
            <a:off x="4160521" y="5002"/>
            <a:ext cx="3188546"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335875" name="Rectangle 3"/>
          <p:cNvSpPr>
            <a:spLocks noChangeArrowheads="1"/>
          </p:cNvSpPr>
          <p:nvPr/>
        </p:nvSpPr>
        <p:spPr bwMode="auto">
          <a:xfrm>
            <a:off x="4160521" y="9144477"/>
            <a:ext cx="3188546"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20134" tIns="0" rIns="20134" bIns="0" anchor="b"/>
          <a:lstStyle/>
          <a:p>
            <a:pPr algn="r"/>
            <a:r>
              <a:rPr lang="en-US" sz="1100" i="1"/>
              <a:t>15</a:t>
            </a:r>
          </a:p>
        </p:txBody>
      </p:sp>
      <p:sp>
        <p:nvSpPr>
          <p:cNvPr id="335876" name="Rectangle 4"/>
          <p:cNvSpPr>
            <a:spLocks noChangeArrowheads="1"/>
          </p:cNvSpPr>
          <p:nvPr/>
        </p:nvSpPr>
        <p:spPr bwMode="auto">
          <a:xfrm>
            <a:off x="-33866" y="9144477"/>
            <a:ext cx="3186853"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335877" name="Rectangle 5"/>
          <p:cNvSpPr>
            <a:spLocks noChangeArrowheads="1"/>
          </p:cNvSpPr>
          <p:nvPr/>
        </p:nvSpPr>
        <p:spPr bwMode="auto">
          <a:xfrm>
            <a:off x="-33866" y="5002"/>
            <a:ext cx="3186853"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335878" name="Rectangle 6"/>
          <p:cNvSpPr>
            <a:spLocks noGrp="1" noChangeArrowheads="1"/>
          </p:cNvSpPr>
          <p:nvPr>
            <p:ph type="body" idx="1"/>
          </p:nvPr>
        </p:nvSpPr>
        <p:spPr>
          <a:xfrm>
            <a:off x="975361" y="4557237"/>
            <a:ext cx="5362787" cy="4323874"/>
          </a:xfrm>
          <a:noFill/>
          <a:ln/>
        </p:spPr>
        <p:txBody>
          <a:bodyPr lIns="97316" tIns="48659" rIns="97316" bIns="48659"/>
          <a:lstStyle/>
          <a:p>
            <a:r>
              <a:rPr lang="en-US"/>
              <a:t>Although the UB test is conservative, it is useful in providing insight into timing issues. The BSY-1 case study will illustrate this.</a:t>
            </a:r>
          </a:p>
          <a:p>
            <a:r>
              <a:rPr lang="en-US"/>
              <a:t>Step-by-step algorithms are available in the A Practitioner's Handbook for Real-Time Analysis (published by Kluwer).</a:t>
            </a:r>
          </a:p>
          <a:p>
            <a:r>
              <a:rPr lang="en-US"/>
              <a:t>Up to this point in the tutorial, the schedulability tests have the following limiting assumptions:</a:t>
            </a:r>
          </a:p>
          <a:p>
            <a:r>
              <a:rPr lang="en-US"/>
              <a:t>All tasks run on a single processor.</a:t>
            </a:r>
          </a:p>
          <a:p>
            <a:r>
              <a:rPr lang="en-US"/>
              <a:t>All tasks are periodic and noninteracting.</a:t>
            </a:r>
          </a:p>
          <a:p>
            <a:r>
              <a:rPr lang="en-US"/>
              <a:t>Deadlines of all tasks are at the end of the period.</a:t>
            </a:r>
          </a:p>
          <a:p>
            <a:r>
              <a:rPr lang="en-US"/>
              <a:t>No interrupts are used.</a:t>
            </a:r>
          </a:p>
          <a:p>
            <a:r>
              <a:rPr lang="en-US"/>
              <a:t>Rate monotonic priorities are assigned.</a:t>
            </a:r>
          </a:p>
          <a:p>
            <a:r>
              <a:rPr lang="en-US"/>
              <a:t>There is no context switch overhead.</a:t>
            </a:r>
          </a:p>
          <a:p>
            <a:r>
              <a:rPr lang="en-US"/>
              <a:t>Tasks do not suspend themselves.</a:t>
            </a:r>
          </a:p>
          <a:p>
            <a:r>
              <a:rPr lang="en-US"/>
              <a:t>We will relax some of these assumptions in the next several sections.</a:t>
            </a:r>
          </a:p>
          <a:p>
            <a:endParaRPr lang="en-US"/>
          </a:p>
        </p:txBody>
      </p:sp>
      <p:sp>
        <p:nvSpPr>
          <p:cNvPr id="335879" name="Rectangle 7"/>
          <p:cNvSpPr>
            <a:spLocks noGrp="1" noRot="1" noChangeAspect="1" noChangeArrowheads="1" noTextEdit="1"/>
          </p:cNvSpPr>
          <p:nvPr>
            <p:ph type="sldImg"/>
          </p:nvPr>
        </p:nvSpPr>
        <p:spPr>
          <a:xfrm>
            <a:off x="1533525" y="887413"/>
            <a:ext cx="4249738" cy="3186112"/>
          </a:xfrm>
          <a:ln w="12700" cap="flat">
            <a:solidFill>
              <a:schemeClr val="tx1"/>
            </a:solidFill>
          </a:ln>
          <a:extLst>
            <a:ext uri="{FAA26D3D-D897-4be2-8F04-BA451C77F1D7}">
              <ma14:placeholderFlag xmlns:ma14="http://schemas.microsoft.com/office/mac/drawingml/2011/main" val="1"/>
            </a:ext>
            <a:ext uri="{909E8E84-426E-40dd-AFC4-6F175D3DCCD1}">
              <a14:hiddenFill xmlns="" xmlns:a14="http://schemas.microsoft.com/office/drawing/2010/main">
                <a:noFill/>
              </a14:hiddenFill>
            </a:ext>
          </a:extLst>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07C701-BC86-E843-A527-A625987767E5}" type="slidenum">
              <a:rPr lang="en-US"/>
              <a:pPr/>
              <a:t>41</a:t>
            </a:fld>
            <a:endParaRPr lang="en-US"/>
          </a:p>
        </p:txBody>
      </p:sp>
      <p:sp>
        <p:nvSpPr>
          <p:cNvPr id="375810" name="Rectangle 2"/>
          <p:cNvSpPr>
            <a:spLocks noGrp="1" noChangeArrowheads="1"/>
          </p:cNvSpPr>
          <p:nvPr>
            <p:ph type="body" idx="1"/>
          </p:nvPr>
        </p:nvSpPr>
        <p:spPr>
          <a:xfrm>
            <a:off x="975361" y="4558904"/>
            <a:ext cx="5362787" cy="4322206"/>
          </a:xfrm>
          <a:ln/>
        </p:spPr>
        <p:txBody>
          <a:bodyPr lIns="97332" tIns="48667" rIns="97332" bIns="48667"/>
          <a:lstStyle/>
          <a:p>
            <a:endParaRPr lang="en-US"/>
          </a:p>
        </p:txBody>
      </p:sp>
      <p:sp>
        <p:nvSpPr>
          <p:cNvPr id="375811" name="Rectangle 3"/>
          <p:cNvSpPr>
            <a:spLocks noGrp="1" noRot="1" noChangeAspect="1" noChangeArrowheads="1" noTextEdit="1"/>
          </p:cNvSpPr>
          <p:nvPr>
            <p:ph type="sldImg"/>
          </p:nvPr>
        </p:nvSpPr>
        <p:spPr>
          <a:xfrm>
            <a:off x="1533525" y="887413"/>
            <a:ext cx="4248150" cy="3186112"/>
          </a:xfrm>
          <a:ln w="12700" cap="flat">
            <a:solidFill>
              <a:schemeClr val="tx1"/>
            </a:solidFill>
          </a:ln>
          <a:extLst>
            <a:ext uri="{FAA26D3D-D897-4be2-8F04-BA451C77F1D7}">
              <ma14:placeholderFlag xmlns:ma14="http://schemas.microsoft.com/office/mac/drawingml/2011/main" val="1"/>
            </a:ext>
            <a:ext uri="{909E8E84-426E-40dd-AFC4-6F175D3DCCD1}">
              <a14:hiddenFill xmlns="" xmlns:a14="http://schemas.microsoft.com/office/drawing/2010/main">
                <a:noFill/>
              </a14:hiddenFill>
            </a:ext>
          </a:extLst>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696A83-A6B6-3B4F-A545-1519C4C6CDF3}" type="slidenum">
              <a:rPr lang="en-US"/>
              <a:pPr/>
              <a:t>42</a:t>
            </a:fld>
            <a:endParaRPr lang="en-US"/>
          </a:p>
        </p:txBody>
      </p:sp>
      <p:sp>
        <p:nvSpPr>
          <p:cNvPr id="377858" name="Rectangle 2"/>
          <p:cNvSpPr>
            <a:spLocks noGrp="1" noChangeArrowheads="1"/>
          </p:cNvSpPr>
          <p:nvPr>
            <p:ph type="body" idx="1"/>
          </p:nvPr>
        </p:nvSpPr>
        <p:spPr>
          <a:xfrm>
            <a:off x="975361" y="4558904"/>
            <a:ext cx="5362787" cy="4322206"/>
          </a:xfrm>
          <a:ln/>
        </p:spPr>
        <p:txBody>
          <a:bodyPr lIns="97332" tIns="48667" rIns="97332" bIns="48667"/>
          <a:lstStyle/>
          <a:p>
            <a:endParaRPr lang="en-US"/>
          </a:p>
        </p:txBody>
      </p:sp>
      <p:sp>
        <p:nvSpPr>
          <p:cNvPr id="377859" name="Rectangle 3"/>
          <p:cNvSpPr>
            <a:spLocks noGrp="1" noRot="1" noChangeAspect="1" noChangeArrowheads="1" noTextEdit="1"/>
          </p:cNvSpPr>
          <p:nvPr>
            <p:ph type="sldImg"/>
          </p:nvPr>
        </p:nvSpPr>
        <p:spPr>
          <a:xfrm>
            <a:off x="1533525" y="887413"/>
            <a:ext cx="4248150" cy="3186112"/>
          </a:xfrm>
          <a:ln w="12700" cap="flat">
            <a:solidFill>
              <a:schemeClr val="tx1"/>
            </a:solidFill>
          </a:ln>
          <a:extLst>
            <a:ext uri="{FAA26D3D-D897-4be2-8F04-BA451C77F1D7}">
              <ma14:placeholderFlag xmlns:ma14="http://schemas.microsoft.com/office/mac/drawingml/2011/main" val="1"/>
            </a:ext>
            <a:ext uri="{909E8E84-426E-40dd-AFC4-6F175D3DCCD1}">
              <a14:hiddenFill xmlns="" xmlns:a14="http://schemas.microsoft.com/office/drawing/2010/main">
                <a:noFill/>
              </a14:hiddenFill>
            </a:ext>
          </a:extLst>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CD0595-8B52-5F47-9F9B-8731761EFBE9}" type="slidenum">
              <a:rPr lang="en-US"/>
              <a:pPr/>
              <a:t>43</a:t>
            </a:fld>
            <a:endParaRPr lang="en-US"/>
          </a:p>
        </p:txBody>
      </p:sp>
      <p:sp>
        <p:nvSpPr>
          <p:cNvPr id="379906" name="Rectangle 2"/>
          <p:cNvSpPr>
            <a:spLocks noGrp="1" noChangeArrowheads="1"/>
          </p:cNvSpPr>
          <p:nvPr>
            <p:ph type="body" idx="1"/>
          </p:nvPr>
        </p:nvSpPr>
        <p:spPr>
          <a:xfrm>
            <a:off x="975361" y="4557237"/>
            <a:ext cx="5361093" cy="4323874"/>
          </a:xfrm>
          <a:noFill/>
          <a:ln/>
        </p:spPr>
        <p:txBody>
          <a:bodyPr lIns="97332" tIns="48667" rIns="97332" bIns="48667"/>
          <a:lstStyle/>
          <a:p>
            <a:r>
              <a:rPr lang="en-US"/>
              <a:t>To this point we have assumed that there was no context (or task) switching overhead, that all deadlines were at the end of the period, and that tasks were scheduled according to the rate monotonic algorithm. In particular, we have assumed perfect preemption for the priority-based scheduler and we have assumed that priorities are assigned rate monotonically. Lack of preemption has the effect of delaying (or blocking) higher-priority tasks until the lower-priority task finishes its nonpreemptive execution. This situation in which a higher-priority task is ready to run, yet is prevented from running by a lower-priority task, we call priority inversion. Another source of priority inversion (from the standpoint of rate monotonic theory) is when priorities are assigned to tasks in violation of the rate monotonic algorithm. In this situation, a longer-period task (with a higher scheduling priority) will delay the execution of a task with a higher rate monotonic priority</a:t>
            </a:r>
          </a:p>
        </p:txBody>
      </p:sp>
      <p:sp>
        <p:nvSpPr>
          <p:cNvPr id="379907" name="Rectangle 3"/>
          <p:cNvSpPr>
            <a:spLocks noGrp="1" noRot="1" noChangeAspect="1" noChangeArrowheads="1" noTextEdit="1"/>
          </p:cNvSpPr>
          <p:nvPr>
            <p:ph type="sldImg"/>
          </p:nvPr>
        </p:nvSpPr>
        <p:spPr>
          <a:xfrm>
            <a:off x="1533525" y="887413"/>
            <a:ext cx="4248150" cy="3186112"/>
          </a:xfrm>
          <a:ln w="12700" cap="flat">
            <a:solidFill>
              <a:schemeClr val="tx1"/>
            </a:solidFill>
          </a:ln>
          <a:extLst>
            <a:ext uri="{FAA26D3D-D897-4be2-8F04-BA451C77F1D7}">
              <ma14:placeholderFlag xmlns:ma14="http://schemas.microsoft.com/office/mac/drawingml/2011/main" val="1"/>
            </a:ext>
            <a:ext uri="{909E8E84-426E-40dd-AFC4-6F175D3DCCD1}">
              <a14:hiddenFill xmlns="" xmlns:a14="http://schemas.microsoft.com/office/drawing/2010/main">
                <a:noFill/>
              </a14:hiddenFill>
            </a:ext>
          </a:extLst>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DBB3FC-6537-6040-98F5-EB2F1078CF97}" type="slidenum">
              <a:rPr lang="en-US"/>
              <a:pPr/>
              <a:t>44</a:t>
            </a:fld>
            <a:endParaRPr lang="en-US"/>
          </a:p>
        </p:txBody>
      </p:sp>
      <p:sp>
        <p:nvSpPr>
          <p:cNvPr id="381954" name="Rectangle 2"/>
          <p:cNvSpPr>
            <a:spLocks noGrp="1" noChangeArrowheads="1"/>
          </p:cNvSpPr>
          <p:nvPr>
            <p:ph type="body" idx="1"/>
          </p:nvPr>
        </p:nvSpPr>
        <p:spPr>
          <a:xfrm>
            <a:off x="975361" y="4557237"/>
            <a:ext cx="5361093" cy="4323874"/>
          </a:xfrm>
          <a:noFill/>
          <a:ln/>
        </p:spPr>
        <p:txBody>
          <a:bodyPr lIns="97332" tIns="48667" rIns="97332" bIns="48667"/>
          <a:lstStyle/>
          <a:p>
            <a:r>
              <a:rPr lang="en-US"/>
              <a:t>When a task preempts a lower-priority task, the execution state of the lower-priority task is saved and the execution state of the higher-priority task is established. When the higher- priority task completes its processing and relinquishes the CPU to a lower-priority task, its execution state is saved and the state of the lower-priority task is reestablished. The context switches for (1) preemption of the lower-priority process and (2) subsequent resumption of its execution account for the 2S added to the execution time of the preempting process. </a:t>
            </a:r>
          </a:p>
          <a:p>
            <a:r>
              <a:rPr lang="en-US"/>
              <a:t>Consider a given task, t3, which may be preempted by higher-priority tasks, t1 and t2. Worst case is that t3 will be preempted by t1 (and t2) every time t1 (or t2) is ready to run. Each preemption causes two context switches; one from t3 to run t1 and one from t1 back to resume t3. These two context switch times are charged to the higher-rate preempting task.</a:t>
            </a:r>
          </a:p>
        </p:txBody>
      </p:sp>
      <p:sp>
        <p:nvSpPr>
          <p:cNvPr id="381955" name="Rectangle 3"/>
          <p:cNvSpPr>
            <a:spLocks noGrp="1" noRot="1" noChangeAspect="1" noChangeArrowheads="1" noTextEdit="1"/>
          </p:cNvSpPr>
          <p:nvPr>
            <p:ph type="sldImg"/>
          </p:nvPr>
        </p:nvSpPr>
        <p:spPr>
          <a:xfrm>
            <a:off x="1533525" y="887413"/>
            <a:ext cx="4248150" cy="3186112"/>
          </a:xfrm>
          <a:ln w="12700" cap="flat">
            <a:solidFill>
              <a:schemeClr val="tx1"/>
            </a:solidFill>
          </a:ln>
          <a:extLst>
            <a:ext uri="{FAA26D3D-D897-4be2-8F04-BA451C77F1D7}">
              <ma14:placeholderFlag xmlns:ma14="http://schemas.microsoft.com/office/mac/drawingml/2011/main" val="1"/>
            </a:ext>
            <a:ext uri="{909E8E84-426E-40dd-AFC4-6F175D3DCCD1}">
              <a14:hiddenFill xmlns="" xmlns:a14="http://schemas.microsoft.com/office/drawing/2010/main">
                <a:noFill/>
              </a14:hiddenFill>
            </a:ext>
          </a:extLst>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DF7C84-E038-A048-A932-7BB77F1FC4EF}" type="slidenum">
              <a:rPr lang="en-US"/>
              <a:pPr/>
              <a:t>45</a:t>
            </a:fld>
            <a:endParaRPr lang="en-US"/>
          </a:p>
        </p:txBody>
      </p:sp>
      <p:sp>
        <p:nvSpPr>
          <p:cNvPr id="384002" name="Rectangle 2"/>
          <p:cNvSpPr>
            <a:spLocks noGrp="1" noChangeArrowheads="1"/>
          </p:cNvSpPr>
          <p:nvPr>
            <p:ph type="body" idx="1"/>
          </p:nvPr>
        </p:nvSpPr>
        <p:spPr>
          <a:xfrm>
            <a:off x="975361" y="4557237"/>
            <a:ext cx="5361093" cy="4323874"/>
          </a:xfrm>
          <a:noFill/>
          <a:ln/>
        </p:spPr>
        <p:txBody>
          <a:bodyPr lIns="97332" tIns="48667" rIns="97332" bIns="48667"/>
          <a:lstStyle/>
          <a:p>
            <a:r>
              <a:rPr lang="en-US" dirty="0"/>
              <a:t>It is common in control applications to set a task</a:t>
            </a:r>
            <a:r>
              <a:rPr lang="ja-JP" altLang="en-US" dirty="0">
                <a:latin typeface="Fira Sans Regular" charset="0"/>
              </a:rPr>
              <a:t>’</a:t>
            </a:r>
            <a:r>
              <a:rPr lang="en-US" dirty="0"/>
              <a:t>s deadline to be prior to the end of its period. This is done to account for the transport delay. </a:t>
            </a:r>
          </a:p>
          <a:p>
            <a:r>
              <a:rPr lang="en-US" dirty="0"/>
              <a:t>Don</a:t>
            </a:r>
            <a:r>
              <a:rPr lang="ja-JP" altLang="en-US" dirty="0">
                <a:latin typeface="Fira Sans Regular" charset="0"/>
              </a:rPr>
              <a:t>’</a:t>
            </a:r>
            <a:r>
              <a:rPr lang="en-US" dirty="0"/>
              <a:t>t worry about this formula. Just look up the utilization bound in Table 4-4 of the handbook. We will not go into any detail on </a:t>
            </a:r>
            <a:r>
              <a:rPr lang="en-US" dirty="0" err="1"/>
              <a:t>preperiod</a:t>
            </a:r>
            <a:r>
              <a:rPr lang="en-US" dirty="0"/>
              <a:t> deadlines or task switching. This is only made available to show that the situations can be analyzed using RMA.</a:t>
            </a:r>
          </a:p>
        </p:txBody>
      </p:sp>
      <p:sp>
        <p:nvSpPr>
          <p:cNvPr id="384003" name="Rectangle 3"/>
          <p:cNvSpPr>
            <a:spLocks noGrp="1" noRot="1" noChangeAspect="1" noChangeArrowheads="1" noTextEdit="1"/>
          </p:cNvSpPr>
          <p:nvPr>
            <p:ph type="sldImg"/>
          </p:nvPr>
        </p:nvSpPr>
        <p:spPr>
          <a:xfrm>
            <a:off x="1533525" y="887413"/>
            <a:ext cx="4248150" cy="3186112"/>
          </a:xfrm>
          <a:ln w="12700" cap="flat">
            <a:solidFill>
              <a:schemeClr val="tx1"/>
            </a:solidFill>
          </a:ln>
          <a:extLst>
            <a:ext uri="{FAA26D3D-D897-4be2-8F04-BA451C77F1D7}">
              <ma14:placeholderFlag xmlns:ma14="http://schemas.microsoft.com/office/mac/drawingml/2011/main" val="1"/>
            </a:ext>
            <a:ext uri="{909E8E84-426E-40dd-AFC4-6F175D3DCCD1}">
              <a14:hiddenFill xmlns="" xmlns:a14="http://schemas.microsoft.com/office/drawing/2010/main">
                <a:noFill/>
              </a14:hiddenFill>
            </a:ext>
          </a:extLst>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AD770B-A2CB-5846-8D1D-194CED2E6316}" type="slidenum">
              <a:rPr lang="en-US"/>
              <a:pPr/>
              <a:t>46</a:t>
            </a:fld>
            <a:endParaRPr lang="en-US"/>
          </a:p>
        </p:txBody>
      </p:sp>
      <p:sp>
        <p:nvSpPr>
          <p:cNvPr id="386050" name="Rectangle 2"/>
          <p:cNvSpPr>
            <a:spLocks noGrp="1" noChangeArrowheads="1"/>
          </p:cNvSpPr>
          <p:nvPr>
            <p:ph type="body" idx="1"/>
          </p:nvPr>
        </p:nvSpPr>
        <p:spPr>
          <a:xfrm>
            <a:off x="975361" y="4557237"/>
            <a:ext cx="5361093" cy="4323874"/>
          </a:xfrm>
          <a:noFill/>
          <a:ln/>
        </p:spPr>
        <p:txBody>
          <a:bodyPr lIns="97332" tIns="48667" rIns="97332" bIns="48667"/>
          <a:lstStyle/>
          <a:p>
            <a:r>
              <a:rPr lang="en-US"/>
              <a:t>To this point we have assumed that all tasks run in rate monotonic order. Interrupt processing is common in real-time applications and often violates this assumption. Typically, interrupt processing is higher in priority than application-level processing. So although it may have a lower rate monotonic priority than an application-level task (i.e., it has a longer period), it will have a higher runtime priority and preempt the application-level tasks. To this point, the schedulability tests have not addressed this situation. </a:t>
            </a:r>
          </a:p>
          <a:p>
            <a:r>
              <a:rPr lang="en-US"/>
              <a:t>To clarify some definitions;</a:t>
            </a:r>
          </a:p>
          <a:p>
            <a:r>
              <a:rPr lang="en-US"/>
              <a:t>Runtime priority - the priority actually assigned to a task.</a:t>
            </a:r>
          </a:p>
          <a:p>
            <a:r>
              <a:rPr lang="en-US"/>
              <a:t>Rate monotonic priority - the priority of a task, if assigned according to its rate.</a:t>
            </a:r>
          </a:p>
          <a:p>
            <a:r>
              <a:rPr lang="en-US"/>
              <a:t>Runtime preemption - seizing of the CPU by a task with a higher runtime priority.</a:t>
            </a:r>
          </a:p>
          <a:p>
            <a:r>
              <a:rPr lang="en-US"/>
              <a:t>Rate monotonic preemption - delay of a task by a higher-rate task. (Generally when we use the term preemption, we mean rate monotonic preemption.)</a:t>
            </a:r>
          </a:p>
          <a:p>
            <a:r>
              <a:rPr lang="en-US"/>
              <a:t>Rate monotonic blocking (or rate monotonic priority inversion) - delay of a task by a lower-rate task. (In general, we will simply use the terms blocking and priority inversion for rate monotonic blocking and rate monotonic priority inversion.)</a:t>
            </a:r>
          </a:p>
          <a:p>
            <a:r>
              <a:rPr lang="en-US"/>
              <a:t>We will now explore how the basic rate monotonic schedulability model can be extended to account for interrupt processing.</a:t>
            </a:r>
          </a:p>
        </p:txBody>
      </p:sp>
      <p:sp>
        <p:nvSpPr>
          <p:cNvPr id="386051" name="Rectangle 3"/>
          <p:cNvSpPr>
            <a:spLocks noGrp="1" noRot="1" noChangeAspect="1" noChangeArrowheads="1" noTextEdit="1"/>
          </p:cNvSpPr>
          <p:nvPr>
            <p:ph type="sldImg"/>
          </p:nvPr>
        </p:nvSpPr>
        <p:spPr>
          <a:xfrm>
            <a:off x="1533525" y="887413"/>
            <a:ext cx="4248150" cy="3186112"/>
          </a:xfrm>
          <a:ln w="12700" cap="flat">
            <a:solidFill>
              <a:schemeClr val="tx1"/>
            </a:solidFill>
          </a:ln>
          <a:extLst>
            <a:ext uri="{FAA26D3D-D897-4be2-8F04-BA451C77F1D7}">
              <ma14:placeholderFlag xmlns:ma14="http://schemas.microsoft.com/office/mac/drawingml/2011/main" val="1"/>
            </a:ext>
            <a:ext uri="{909E8E84-426E-40dd-AFC4-6F175D3DCCD1}">
              <a14:hiddenFill xmlns="" xmlns:a14="http://schemas.microsoft.com/office/drawing/2010/main">
                <a:noFill/>
              </a14:hiddenFill>
            </a:ext>
          </a:extLst>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3A8FB5-AB01-DB46-BA39-3E5D592890AF}" type="slidenum">
              <a:rPr lang="en-US"/>
              <a:pPr/>
              <a:t>47</a:t>
            </a:fld>
            <a:endParaRPr lang="en-US"/>
          </a:p>
        </p:txBody>
      </p:sp>
      <p:sp>
        <p:nvSpPr>
          <p:cNvPr id="388098" name="Rectangle 2"/>
          <p:cNvSpPr>
            <a:spLocks noGrp="1" noChangeArrowheads="1"/>
          </p:cNvSpPr>
          <p:nvPr>
            <p:ph type="body" idx="1"/>
          </p:nvPr>
        </p:nvSpPr>
        <p:spPr>
          <a:xfrm>
            <a:off x="975361" y="4557237"/>
            <a:ext cx="5361093" cy="4323874"/>
          </a:xfrm>
          <a:noFill/>
          <a:ln/>
        </p:spPr>
        <p:txBody>
          <a:bodyPr lIns="97332" tIns="48667" rIns="97332" bIns="48667"/>
          <a:lstStyle/>
          <a:p>
            <a:r>
              <a:rPr lang="en-US"/>
              <a:t>We will illustrate the way we address priority inversion with the above example. </a:t>
            </a:r>
          </a:p>
          <a:p>
            <a:r>
              <a:rPr lang="en-US"/>
              <a:t>Note that in this example, the interrupt has a lower rate monotonic priority than tasks t1 and t2. </a:t>
            </a:r>
          </a:p>
          <a:p>
            <a:endParaRPr lang="en-US"/>
          </a:p>
        </p:txBody>
      </p:sp>
      <p:sp>
        <p:nvSpPr>
          <p:cNvPr id="388099" name="Rectangle 3"/>
          <p:cNvSpPr>
            <a:spLocks noGrp="1" noRot="1" noChangeAspect="1" noChangeArrowheads="1" noTextEdit="1"/>
          </p:cNvSpPr>
          <p:nvPr>
            <p:ph type="sldImg"/>
          </p:nvPr>
        </p:nvSpPr>
        <p:spPr>
          <a:xfrm>
            <a:off x="1533525" y="887413"/>
            <a:ext cx="4248150" cy="3186112"/>
          </a:xfrm>
          <a:ln w="12700" cap="flat">
            <a:solidFill>
              <a:schemeClr val="tx1"/>
            </a:solidFill>
          </a:ln>
          <a:extLst>
            <a:ext uri="{FAA26D3D-D897-4be2-8F04-BA451C77F1D7}">
              <ma14:placeholderFlag xmlns:ma14="http://schemas.microsoft.com/office/mac/drawingml/2011/main" val="1"/>
            </a:ext>
            <a:ext uri="{909E8E84-426E-40dd-AFC4-6F175D3DCCD1}">
              <a14:hiddenFill xmlns="" xmlns:a14="http://schemas.microsoft.com/office/drawing/2010/main">
                <a:noFill/>
              </a14:hiddenFill>
            </a:ext>
          </a:extLs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000">
                <a:solidFill>
                  <a:schemeClr val="bg2"/>
                </a:solidFill>
                <a:latin typeface="Times New Roman" charset="0"/>
                <a:ea typeface="ＭＳ Ｐゴシック" charset="0"/>
                <a:cs typeface="ＭＳ Ｐゴシック" charset="0"/>
              </a:defRPr>
            </a:lvl1pPr>
            <a:lvl2pPr marL="742950" indent="-285750" defTabSz="966788" eaLnBrk="0" hangingPunct="0">
              <a:defRPr sz="2000">
                <a:solidFill>
                  <a:schemeClr val="bg2"/>
                </a:solidFill>
                <a:latin typeface="Times New Roman" charset="0"/>
                <a:ea typeface="ＭＳ Ｐゴシック" charset="0"/>
              </a:defRPr>
            </a:lvl2pPr>
            <a:lvl3pPr marL="1143000" indent="-228600" defTabSz="966788" eaLnBrk="0" hangingPunct="0">
              <a:defRPr sz="2000">
                <a:solidFill>
                  <a:schemeClr val="bg2"/>
                </a:solidFill>
                <a:latin typeface="Times New Roman" charset="0"/>
                <a:ea typeface="ＭＳ Ｐゴシック" charset="0"/>
              </a:defRPr>
            </a:lvl3pPr>
            <a:lvl4pPr marL="1600200" indent="-228600" defTabSz="966788" eaLnBrk="0" hangingPunct="0">
              <a:defRPr sz="2000">
                <a:solidFill>
                  <a:schemeClr val="bg2"/>
                </a:solidFill>
                <a:latin typeface="Times New Roman" charset="0"/>
                <a:ea typeface="ＭＳ Ｐゴシック" charset="0"/>
              </a:defRPr>
            </a:lvl4pPr>
            <a:lvl5pPr marL="2057400" indent="-228600" defTabSz="966788" eaLnBrk="0" hangingPunct="0">
              <a:defRPr sz="2000">
                <a:solidFill>
                  <a:schemeClr val="bg2"/>
                </a:solidFill>
                <a:latin typeface="Times New Roman" charset="0"/>
                <a:ea typeface="ＭＳ Ｐゴシック" charset="0"/>
              </a:defRPr>
            </a:lvl5pPr>
            <a:lvl6pPr marL="25146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fld id="{9300240B-8F65-C542-B80F-B483C5F0CACB}" type="slidenum">
              <a:rPr lang="en-US" sz="1300">
                <a:solidFill>
                  <a:schemeClr val="tx1"/>
                </a:solidFill>
                <a:cs typeface="Fira Sans Regular" charset="0"/>
              </a:rPr>
              <a:pPr/>
              <a:t>5</a:t>
            </a:fld>
            <a:endParaRPr lang="en-US" sz="1300" dirty="0">
              <a:solidFill>
                <a:schemeClr val="tx1"/>
              </a:solidFill>
              <a:cs typeface="Fira Sans Regular" charset="0"/>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19C652-128E-1B46-A1B5-B9458AFA4204}" type="slidenum">
              <a:rPr lang="en-US"/>
              <a:pPr/>
              <a:t>48</a:t>
            </a:fld>
            <a:endParaRPr lang="en-US"/>
          </a:p>
        </p:txBody>
      </p:sp>
      <p:sp>
        <p:nvSpPr>
          <p:cNvPr id="390146" name="Rectangle 2"/>
          <p:cNvSpPr>
            <a:spLocks noGrp="1" noChangeArrowheads="1"/>
          </p:cNvSpPr>
          <p:nvPr>
            <p:ph type="body" idx="1"/>
          </p:nvPr>
        </p:nvSpPr>
        <p:spPr>
          <a:xfrm>
            <a:off x="975361" y="4557237"/>
            <a:ext cx="5361093" cy="4323874"/>
          </a:xfrm>
          <a:noFill/>
          <a:ln/>
        </p:spPr>
        <p:txBody>
          <a:bodyPr lIns="97332" tIns="48667" rIns="97332" bIns="48667"/>
          <a:lstStyle/>
          <a:p>
            <a:r>
              <a:rPr lang="en-US" dirty="0"/>
              <a:t>This timeline shows how the tasks would execute under worst-case phasing if they ran in rate monotonic order. All tasks are clearly schedulable according to the </a:t>
            </a:r>
            <a:r>
              <a:rPr lang="ja-JP" altLang="en-US" dirty="0">
                <a:latin typeface="Fira Sans Regular" charset="0"/>
              </a:rPr>
              <a:t>“</a:t>
            </a:r>
            <a:r>
              <a:rPr lang="en-US" dirty="0"/>
              <a:t>visual</a:t>
            </a:r>
            <a:r>
              <a:rPr lang="ja-JP" altLang="en-US" dirty="0">
                <a:latin typeface="Fira Sans Regular" charset="0"/>
              </a:rPr>
              <a:t>”</a:t>
            </a:r>
            <a:r>
              <a:rPr lang="en-US" dirty="0"/>
              <a:t> CT test. </a:t>
            </a:r>
          </a:p>
          <a:p>
            <a:endParaRPr lang="en-US" dirty="0"/>
          </a:p>
          <a:p>
            <a:r>
              <a:rPr lang="en-US" dirty="0"/>
              <a:t>Unfortunately, this timeline is not how the tasks execute. Since t3 is an interrupt handler, it executes before the other tasks, causing additional delays to t1 and t2.</a:t>
            </a:r>
          </a:p>
          <a:p>
            <a:endParaRPr lang="en-US" dirty="0"/>
          </a:p>
        </p:txBody>
      </p:sp>
      <p:sp>
        <p:nvSpPr>
          <p:cNvPr id="390147" name="Rectangle 3"/>
          <p:cNvSpPr>
            <a:spLocks noGrp="1" noRot="1" noChangeAspect="1" noChangeArrowheads="1" noTextEdit="1"/>
          </p:cNvSpPr>
          <p:nvPr>
            <p:ph type="sldImg"/>
          </p:nvPr>
        </p:nvSpPr>
        <p:spPr>
          <a:xfrm>
            <a:off x="1533525" y="887413"/>
            <a:ext cx="4248150" cy="3186112"/>
          </a:xfrm>
          <a:ln w="12700" cap="flat">
            <a:solidFill>
              <a:schemeClr val="tx1"/>
            </a:solidFill>
          </a:ln>
          <a:extLst>
            <a:ext uri="{FAA26D3D-D897-4be2-8F04-BA451C77F1D7}">
              <ma14:placeholderFlag xmlns:ma14="http://schemas.microsoft.com/office/mac/drawingml/2011/main" val="1"/>
            </a:ext>
            <a:ext uri="{909E8E84-426E-40dd-AFC4-6F175D3DCCD1}">
              <a14:hiddenFill xmlns="" xmlns:a14="http://schemas.microsoft.com/office/drawing/2010/main">
                <a:noFill/>
              </a14:hiddenFill>
            </a:ext>
          </a:extLst>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A026F3-A41F-084B-8BE7-B7025E6AE589}" type="slidenum">
              <a:rPr lang="en-US"/>
              <a:pPr/>
              <a:t>49</a:t>
            </a:fld>
            <a:endParaRPr lang="en-US"/>
          </a:p>
        </p:txBody>
      </p:sp>
      <p:sp>
        <p:nvSpPr>
          <p:cNvPr id="392194" name="Rectangle 2"/>
          <p:cNvSpPr>
            <a:spLocks noGrp="1" noChangeArrowheads="1"/>
          </p:cNvSpPr>
          <p:nvPr>
            <p:ph type="body" idx="1"/>
          </p:nvPr>
        </p:nvSpPr>
        <p:spPr>
          <a:xfrm>
            <a:off x="975361" y="4557237"/>
            <a:ext cx="5361093" cy="4323874"/>
          </a:xfrm>
          <a:noFill/>
          <a:ln/>
        </p:spPr>
        <p:txBody>
          <a:bodyPr lIns="97332" tIns="48667" rIns="97332" bIns="48667"/>
          <a:lstStyle/>
          <a:p>
            <a:r>
              <a:rPr lang="en-US"/>
              <a:t>This timeline shows the actual execution order, where t3 is an interrupt handler and executes with a runtime priority that is higher than the other three tasks, in spite of its longer period. Notice the impact that the interrupt has on the completion time of the other three tasks. Both t1 and t2 are severely affected, being delayed by interrupt processing. However, t4 is not affected.</a:t>
            </a:r>
          </a:p>
          <a:p>
            <a:r>
              <a:rPr lang="en-US"/>
              <a:t>Execution is clearly inconsistent with the rate monotonic scheduling policy.</a:t>
            </a:r>
          </a:p>
          <a:p>
            <a:endParaRPr lang="en-US"/>
          </a:p>
        </p:txBody>
      </p:sp>
      <p:sp>
        <p:nvSpPr>
          <p:cNvPr id="392195" name="Rectangle 3"/>
          <p:cNvSpPr>
            <a:spLocks noGrp="1" noRot="1" noChangeAspect="1" noChangeArrowheads="1" noTextEdit="1"/>
          </p:cNvSpPr>
          <p:nvPr>
            <p:ph type="sldImg"/>
          </p:nvPr>
        </p:nvSpPr>
        <p:spPr>
          <a:xfrm>
            <a:off x="1533525" y="887413"/>
            <a:ext cx="4248150" cy="3186112"/>
          </a:xfrm>
          <a:ln w="12700" cap="flat">
            <a:solidFill>
              <a:schemeClr val="tx1"/>
            </a:solidFill>
          </a:ln>
          <a:extLst>
            <a:ext uri="{FAA26D3D-D897-4be2-8F04-BA451C77F1D7}">
              <ma14:placeholderFlag xmlns:ma14="http://schemas.microsoft.com/office/mac/drawingml/2011/main" val="1"/>
            </a:ext>
            <a:ext uri="{909E8E84-426E-40dd-AFC4-6F175D3DCCD1}">
              <a14:hiddenFill xmlns="" xmlns:a14="http://schemas.microsoft.com/office/drawing/2010/main">
                <a:noFill/>
              </a14:hiddenFill>
            </a:ext>
          </a:extLst>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AF32D9-A8B0-FD47-A90A-EDBA352BBBB1}" type="slidenum">
              <a:rPr lang="en-US"/>
              <a:pPr/>
              <a:t>50</a:t>
            </a:fld>
            <a:endParaRPr lang="en-US"/>
          </a:p>
        </p:txBody>
      </p:sp>
      <p:sp>
        <p:nvSpPr>
          <p:cNvPr id="394242" name="Rectangle 2"/>
          <p:cNvSpPr>
            <a:spLocks noGrp="1" noChangeArrowheads="1"/>
          </p:cNvSpPr>
          <p:nvPr>
            <p:ph type="body" idx="1"/>
          </p:nvPr>
        </p:nvSpPr>
        <p:spPr>
          <a:xfrm>
            <a:off x="552027" y="4558904"/>
            <a:ext cx="6460067" cy="4322206"/>
          </a:xfrm>
          <a:noFill/>
          <a:ln/>
        </p:spPr>
        <p:txBody>
          <a:bodyPr lIns="97332" tIns="48667" rIns="97332" bIns="48667"/>
          <a:lstStyle/>
          <a:p>
            <a:pPr>
              <a:lnSpc>
                <a:spcPct val="90000"/>
              </a:lnSpc>
              <a:spcBef>
                <a:spcPct val="0"/>
              </a:spcBef>
              <a:spcAft>
                <a:spcPts val="634"/>
              </a:spcAft>
            </a:pPr>
            <a:r>
              <a:rPr lang="en-US" sz="1900" dirty="0">
                <a:latin typeface="Fira Sans Regular" charset="0"/>
              </a:rPr>
              <a:t>Task	Period    Execution prior	        Deadline</a:t>
            </a:r>
          </a:p>
          <a:p>
            <a:pPr>
              <a:lnSpc>
                <a:spcPct val="90000"/>
              </a:lnSpc>
              <a:spcBef>
                <a:spcPct val="0"/>
              </a:spcBef>
              <a:spcAft>
                <a:spcPts val="634"/>
              </a:spcAft>
            </a:pPr>
            <a:r>
              <a:rPr lang="en-US" sz="1900" dirty="0">
                <a:latin typeface="Fira Sans Regular" charset="0"/>
              </a:rPr>
              <a:t> 		 Time</a:t>
            </a:r>
          </a:p>
          <a:p>
            <a:pPr>
              <a:lnSpc>
                <a:spcPct val="90000"/>
              </a:lnSpc>
              <a:spcBef>
                <a:spcPct val="0"/>
              </a:spcBef>
              <a:spcAft>
                <a:spcPts val="634"/>
              </a:spcAft>
            </a:pPr>
            <a:r>
              <a:rPr lang="en-US" sz="1900" dirty="0" err="1">
                <a:latin typeface="Fira Sans Regular" charset="0"/>
              </a:rPr>
              <a:t>TskE</a:t>
            </a:r>
            <a:r>
              <a:rPr lang="en-US" sz="1900" dirty="0">
                <a:latin typeface="Fira Sans Regular" charset="0"/>
              </a:rPr>
              <a:t>     50   	5	very high 0           6</a:t>
            </a:r>
          </a:p>
          <a:p>
            <a:pPr>
              <a:lnSpc>
                <a:spcPct val="90000"/>
              </a:lnSpc>
              <a:spcBef>
                <a:spcPct val="0"/>
              </a:spcBef>
              <a:spcAft>
                <a:spcPts val="634"/>
              </a:spcAft>
            </a:pPr>
            <a:r>
              <a:rPr lang="en-US" sz="1900" dirty="0" err="1">
                <a:latin typeface="Fira Sans Regular" charset="0"/>
              </a:rPr>
              <a:t>TskR</a:t>
            </a:r>
            <a:r>
              <a:rPr lang="en-US" sz="1900" dirty="0">
                <a:latin typeface="Fira Sans Regular" charset="0"/>
              </a:rPr>
              <a:t>	24	2	High	   0  	24</a:t>
            </a:r>
          </a:p>
          <a:p>
            <a:pPr>
              <a:lnSpc>
                <a:spcPct val="90000"/>
              </a:lnSpc>
              <a:spcBef>
                <a:spcPct val="0"/>
              </a:spcBef>
              <a:spcAft>
                <a:spcPts val="634"/>
              </a:spcAft>
            </a:pPr>
            <a:r>
              <a:rPr lang="en-US" sz="1900" dirty="0">
                <a:latin typeface="Fira Sans Regular" charset="0"/>
              </a:rPr>
              <a:t>Tsk1	100	20	Medium   20	100</a:t>
            </a:r>
          </a:p>
          <a:p>
            <a:pPr>
              <a:lnSpc>
                <a:spcPct val="90000"/>
              </a:lnSpc>
              <a:spcBef>
                <a:spcPct val="0"/>
              </a:spcBef>
              <a:spcAft>
                <a:spcPts val="634"/>
              </a:spcAft>
            </a:pPr>
            <a:r>
              <a:rPr lang="en-US" sz="1900" dirty="0">
                <a:latin typeface="Fira Sans Regular" charset="0"/>
              </a:rPr>
              <a:t>Tsk2	150	40           Low         10        150</a:t>
            </a:r>
          </a:p>
          <a:p>
            <a:pPr>
              <a:lnSpc>
                <a:spcPct val="90000"/>
              </a:lnSpc>
              <a:spcBef>
                <a:spcPct val="0"/>
              </a:spcBef>
              <a:spcAft>
                <a:spcPts val="634"/>
              </a:spcAft>
            </a:pPr>
            <a:r>
              <a:rPr lang="en-US" sz="1900" dirty="0">
                <a:latin typeface="Fira Sans Regular" charset="0"/>
              </a:rPr>
              <a:t>Tsk3	350	100	very low   0	 350</a:t>
            </a:r>
          </a:p>
        </p:txBody>
      </p:sp>
      <p:sp>
        <p:nvSpPr>
          <p:cNvPr id="394243" name="Rectangle 3"/>
          <p:cNvSpPr>
            <a:spLocks noGrp="1" noRot="1" noChangeAspect="1" noChangeArrowheads="1" noTextEdit="1"/>
          </p:cNvSpPr>
          <p:nvPr>
            <p:ph type="sldImg"/>
          </p:nvPr>
        </p:nvSpPr>
        <p:spPr>
          <a:xfrm>
            <a:off x="1533525" y="887413"/>
            <a:ext cx="4248150" cy="3186112"/>
          </a:xfrm>
          <a:ln w="12700" cap="flat">
            <a:solidFill>
              <a:schemeClr val="tx1"/>
            </a:solidFill>
          </a:ln>
          <a:extLst>
            <a:ext uri="{FAA26D3D-D897-4be2-8F04-BA451C77F1D7}">
              <ma14:placeholderFlag xmlns:ma14="http://schemas.microsoft.com/office/mac/drawingml/2011/main" val="1"/>
            </a:ext>
            <a:ext uri="{909E8E84-426E-40dd-AFC4-6F175D3DCCD1}">
              <a14:hiddenFill xmlns="" xmlns:a14="http://schemas.microsoft.com/office/drawing/2010/main">
                <a:noFill/>
              </a14:hiddenFill>
            </a:ext>
          </a:extLst>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00214F-912B-2742-969C-7CE5B4863AFB}" type="slidenum">
              <a:rPr lang="en-US"/>
              <a:pPr/>
              <a:t>51</a:t>
            </a:fld>
            <a:endParaRPr lang="en-US"/>
          </a:p>
        </p:txBody>
      </p:sp>
      <p:sp>
        <p:nvSpPr>
          <p:cNvPr id="396290" name="Rectangle 2"/>
          <p:cNvSpPr>
            <a:spLocks noGrp="1" noChangeArrowheads="1"/>
          </p:cNvSpPr>
          <p:nvPr>
            <p:ph type="body" idx="1"/>
          </p:nvPr>
        </p:nvSpPr>
        <p:spPr>
          <a:xfrm>
            <a:off x="975361" y="4557237"/>
            <a:ext cx="5361093" cy="4323874"/>
          </a:xfrm>
          <a:ln/>
        </p:spPr>
        <p:txBody>
          <a:bodyPr lIns="97332" tIns="48667" rIns="97332" bIns="48667"/>
          <a:lstStyle/>
          <a:p>
            <a:endParaRPr lang="en-US"/>
          </a:p>
        </p:txBody>
      </p:sp>
      <p:sp>
        <p:nvSpPr>
          <p:cNvPr id="396291" name="Rectangle 3"/>
          <p:cNvSpPr>
            <a:spLocks noGrp="1" noRot="1" noChangeAspect="1" noChangeArrowheads="1" noTextEdit="1"/>
          </p:cNvSpPr>
          <p:nvPr>
            <p:ph type="sldImg"/>
          </p:nvPr>
        </p:nvSpPr>
        <p:spPr>
          <a:xfrm>
            <a:off x="1533525" y="887413"/>
            <a:ext cx="4248150" cy="3186112"/>
          </a:xfrm>
          <a:ln w="12700" cap="flat">
            <a:solidFill>
              <a:schemeClr val="tx1"/>
            </a:solidFill>
          </a:ln>
          <a:extLst>
            <a:ext uri="{FAA26D3D-D897-4be2-8F04-BA451C77F1D7}">
              <ma14:placeholderFlag xmlns:ma14="http://schemas.microsoft.com/office/mac/drawingml/2011/main" val="1"/>
            </a:ext>
            <a:ext uri="{909E8E84-426E-40dd-AFC4-6F175D3DCCD1}">
              <a14:hiddenFill xmlns="" xmlns:a14="http://schemas.microsoft.com/office/drawing/2010/main">
                <a:noFill/>
              </a14:hiddenFill>
            </a:ext>
          </a:extLst>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2EBE16-1BD9-9F4B-A659-BC9CAA4AC195}" type="slidenum">
              <a:rPr lang="en-US"/>
              <a:pPr/>
              <a:t>52</a:t>
            </a:fld>
            <a:endParaRPr lang="en-US"/>
          </a:p>
        </p:txBody>
      </p:sp>
      <p:sp>
        <p:nvSpPr>
          <p:cNvPr id="398338" name="Rectangle 2"/>
          <p:cNvSpPr>
            <a:spLocks noGrp="1" noChangeArrowheads="1"/>
          </p:cNvSpPr>
          <p:nvPr>
            <p:ph type="body" idx="1"/>
          </p:nvPr>
        </p:nvSpPr>
        <p:spPr>
          <a:xfrm>
            <a:off x="975361" y="4557237"/>
            <a:ext cx="5361093" cy="4323874"/>
          </a:xfrm>
          <a:ln/>
        </p:spPr>
        <p:txBody>
          <a:bodyPr lIns="97332" tIns="48667" rIns="97332" bIns="48667"/>
          <a:lstStyle/>
          <a:p>
            <a:endParaRPr lang="en-US"/>
          </a:p>
        </p:txBody>
      </p:sp>
      <p:sp>
        <p:nvSpPr>
          <p:cNvPr id="398339" name="Rectangle 3"/>
          <p:cNvSpPr>
            <a:spLocks noGrp="1" noRot="1" noChangeAspect="1" noChangeArrowheads="1" noTextEdit="1"/>
          </p:cNvSpPr>
          <p:nvPr>
            <p:ph type="sldImg"/>
          </p:nvPr>
        </p:nvSpPr>
        <p:spPr>
          <a:xfrm>
            <a:off x="1533525" y="887413"/>
            <a:ext cx="4248150" cy="3186112"/>
          </a:xfrm>
          <a:ln w="12700" cap="flat">
            <a:solidFill>
              <a:schemeClr val="tx1"/>
            </a:solidFill>
          </a:ln>
          <a:extLst>
            <a:ext uri="{FAA26D3D-D897-4be2-8F04-BA451C77F1D7}">
              <ma14:placeholderFlag xmlns:ma14="http://schemas.microsoft.com/office/mac/drawingml/2011/main" val="1"/>
            </a:ext>
            <a:ext uri="{909E8E84-426E-40dd-AFC4-6F175D3DCCD1}">
              <a14:hiddenFill xmlns="" xmlns:a14="http://schemas.microsoft.com/office/drawing/2010/main">
                <a:noFill/>
              </a14:hiddenFill>
            </a:ext>
          </a:extLst>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6494A8-7AF7-EC4F-9EC9-B64C85470704}" type="slidenum">
              <a:rPr lang="en-US"/>
              <a:pPr/>
              <a:t>53</a:t>
            </a:fld>
            <a:endParaRPr lang="en-US"/>
          </a:p>
        </p:txBody>
      </p:sp>
      <p:sp>
        <p:nvSpPr>
          <p:cNvPr id="400386" name="Rectangle 2"/>
          <p:cNvSpPr>
            <a:spLocks noGrp="1" noRot="1" noChangeAspect="1" noChangeArrowheads="1" noTextEdit="1"/>
          </p:cNvSpPr>
          <p:nvPr>
            <p:ph type="sldImg"/>
          </p:nvPr>
        </p:nvSpPr>
        <p:spPr>
          <a:xfrm>
            <a:off x="1533525" y="887413"/>
            <a:ext cx="4248150" cy="3186112"/>
          </a:xfrm>
          <a:ln w="12700" cap="flat">
            <a:solidFill>
              <a:schemeClr val="tx1"/>
            </a:solidFill>
          </a:ln>
          <a:extLst>
            <a:ext uri="{FAA26D3D-D897-4be2-8F04-BA451C77F1D7}">
              <ma14:placeholderFlag xmlns:ma14="http://schemas.microsoft.com/office/mac/drawingml/2011/main" val="1"/>
            </a:ext>
            <a:ext uri="{909E8E84-426E-40dd-AFC4-6F175D3DCCD1}">
              <a14:hiddenFill xmlns="" xmlns:a14="http://schemas.microsoft.com/office/drawing/2010/main">
                <a:noFill/>
              </a14:hiddenFill>
            </a:ext>
          </a:extLst>
        </p:spPr>
      </p:sp>
      <p:sp>
        <p:nvSpPr>
          <p:cNvPr id="400387" name="Rectangle 3"/>
          <p:cNvSpPr>
            <a:spLocks noGrp="1" noChangeArrowheads="1"/>
          </p:cNvSpPr>
          <p:nvPr>
            <p:ph type="body" idx="1"/>
          </p:nvPr>
        </p:nvSpPr>
        <p:spPr>
          <a:xfrm>
            <a:off x="975361" y="4558904"/>
            <a:ext cx="5362787" cy="4322206"/>
          </a:xfrm>
          <a:ln/>
        </p:spPr>
        <p:txBody>
          <a:bodyPr lIns="97332" tIns="48667" rIns="97332" bIns="48667"/>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F8FE0B-D476-C644-A436-3B6E037DD25D}" type="slidenum">
              <a:rPr lang="en-US"/>
              <a:pPr/>
              <a:t>54</a:t>
            </a:fld>
            <a:endParaRPr lang="en-US"/>
          </a:p>
        </p:txBody>
      </p:sp>
      <p:sp>
        <p:nvSpPr>
          <p:cNvPr id="402434" name="Rectangle 2"/>
          <p:cNvSpPr>
            <a:spLocks noGrp="1" noRot="1" noChangeAspect="1" noChangeArrowheads="1" noTextEdit="1"/>
          </p:cNvSpPr>
          <p:nvPr>
            <p:ph type="sldImg"/>
          </p:nvPr>
        </p:nvSpPr>
        <p:spPr>
          <a:xfrm>
            <a:off x="1533525" y="887413"/>
            <a:ext cx="4248150" cy="3186112"/>
          </a:xfrm>
          <a:ln w="12700" cap="flat">
            <a:solidFill>
              <a:schemeClr val="tx1"/>
            </a:solidFill>
          </a:ln>
          <a:extLst>
            <a:ext uri="{FAA26D3D-D897-4be2-8F04-BA451C77F1D7}">
              <ma14:placeholderFlag xmlns:ma14="http://schemas.microsoft.com/office/mac/drawingml/2011/main" val="1"/>
            </a:ext>
            <a:ext uri="{909E8E84-426E-40dd-AFC4-6F175D3DCCD1}">
              <a14:hiddenFill xmlns="" xmlns:a14="http://schemas.microsoft.com/office/drawing/2010/main">
                <a:noFill/>
              </a14:hiddenFill>
            </a:ext>
          </a:extLst>
        </p:spPr>
      </p:sp>
      <p:sp>
        <p:nvSpPr>
          <p:cNvPr id="402435" name="Rectangle 3"/>
          <p:cNvSpPr>
            <a:spLocks noGrp="1" noChangeArrowheads="1"/>
          </p:cNvSpPr>
          <p:nvPr>
            <p:ph type="body" idx="1"/>
          </p:nvPr>
        </p:nvSpPr>
        <p:spPr>
          <a:xfrm>
            <a:off x="975361" y="4558904"/>
            <a:ext cx="5362787" cy="4322206"/>
          </a:xfrm>
          <a:ln/>
        </p:spPr>
        <p:txBody>
          <a:bodyPr lIns="97332" tIns="48667" rIns="97332" bIns="48667"/>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3BA216-2508-134D-AD8F-C67642C33E9C}" type="slidenum">
              <a:rPr lang="en-US"/>
              <a:pPr/>
              <a:t>55</a:t>
            </a:fld>
            <a:endParaRPr lang="en-US"/>
          </a:p>
        </p:txBody>
      </p:sp>
      <p:sp>
        <p:nvSpPr>
          <p:cNvPr id="404482" name="Rectangle 2"/>
          <p:cNvSpPr>
            <a:spLocks noGrp="1" noRot="1" noChangeAspect="1" noChangeArrowheads="1" noTextEdit="1"/>
          </p:cNvSpPr>
          <p:nvPr>
            <p:ph type="sldImg"/>
          </p:nvPr>
        </p:nvSpPr>
        <p:spPr>
          <a:xfrm>
            <a:off x="1533525" y="887413"/>
            <a:ext cx="4248150" cy="3186112"/>
          </a:xfrm>
          <a:ln w="12700" cap="flat">
            <a:solidFill>
              <a:schemeClr val="tx1"/>
            </a:solidFill>
          </a:ln>
          <a:extLst>
            <a:ext uri="{FAA26D3D-D897-4be2-8F04-BA451C77F1D7}">
              <ma14:placeholderFlag xmlns:ma14="http://schemas.microsoft.com/office/mac/drawingml/2011/main" val="1"/>
            </a:ext>
            <a:ext uri="{909E8E84-426E-40dd-AFC4-6F175D3DCCD1}">
              <a14:hiddenFill xmlns="" xmlns:a14="http://schemas.microsoft.com/office/drawing/2010/main">
                <a:noFill/>
              </a14:hiddenFill>
            </a:ext>
          </a:extLst>
        </p:spPr>
      </p:sp>
      <p:sp>
        <p:nvSpPr>
          <p:cNvPr id="404483" name="Rectangle 3"/>
          <p:cNvSpPr>
            <a:spLocks noGrp="1" noChangeArrowheads="1"/>
          </p:cNvSpPr>
          <p:nvPr>
            <p:ph type="body" idx="1"/>
          </p:nvPr>
        </p:nvSpPr>
        <p:spPr>
          <a:xfrm>
            <a:off x="975361" y="4558904"/>
            <a:ext cx="5362787" cy="4322206"/>
          </a:xfrm>
          <a:ln/>
        </p:spPr>
        <p:txBody>
          <a:bodyPr lIns="97332" tIns="48667" rIns="97332" bIns="48667"/>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D73E676B-EA2F-CD47-B5F5-6438B80247B2}" type="slidenum">
              <a:rPr lang="en-US"/>
              <a:pPr/>
              <a:t>56</a:t>
            </a:fld>
            <a:endParaRPr lang="en-US"/>
          </a:p>
        </p:txBody>
      </p:sp>
      <p:sp>
        <p:nvSpPr>
          <p:cNvPr id="406530" name="Rectangle 2"/>
          <p:cNvSpPr>
            <a:spLocks noChangeArrowheads="1"/>
          </p:cNvSpPr>
          <p:nvPr/>
        </p:nvSpPr>
        <p:spPr bwMode="auto">
          <a:xfrm>
            <a:off x="4160521" y="5002"/>
            <a:ext cx="3188546"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406531" name="Rectangle 3"/>
          <p:cNvSpPr>
            <a:spLocks noChangeArrowheads="1"/>
          </p:cNvSpPr>
          <p:nvPr/>
        </p:nvSpPr>
        <p:spPr bwMode="auto">
          <a:xfrm>
            <a:off x="4160521" y="9144477"/>
            <a:ext cx="3188546"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20138" tIns="0" rIns="20138" bIns="0" anchor="b"/>
          <a:lstStyle/>
          <a:p>
            <a:pPr algn="r"/>
            <a:r>
              <a:rPr lang="en-US" sz="1100" i="1"/>
              <a:t>7</a:t>
            </a:r>
          </a:p>
        </p:txBody>
      </p:sp>
      <p:sp>
        <p:nvSpPr>
          <p:cNvPr id="406532" name="Rectangle 4"/>
          <p:cNvSpPr>
            <a:spLocks noChangeArrowheads="1"/>
          </p:cNvSpPr>
          <p:nvPr/>
        </p:nvSpPr>
        <p:spPr bwMode="auto">
          <a:xfrm>
            <a:off x="-33866" y="9144477"/>
            <a:ext cx="3186853"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406533" name="Rectangle 5"/>
          <p:cNvSpPr>
            <a:spLocks noChangeArrowheads="1"/>
          </p:cNvSpPr>
          <p:nvPr/>
        </p:nvSpPr>
        <p:spPr bwMode="auto">
          <a:xfrm>
            <a:off x="-33866" y="5002"/>
            <a:ext cx="3186853"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406534" name="Rectangle 6"/>
          <p:cNvSpPr>
            <a:spLocks noGrp="1" noChangeArrowheads="1"/>
          </p:cNvSpPr>
          <p:nvPr>
            <p:ph type="body" idx="1"/>
          </p:nvPr>
        </p:nvSpPr>
        <p:spPr>
          <a:xfrm>
            <a:off x="975361" y="4558904"/>
            <a:ext cx="5362787" cy="4322206"/>
          </a:xfrm>
          <a:noFill/>
          <a:ln/>
        </p:spPr>
        <p:txBody>
          <a:bodyPr lIns="97332" tIns="48667" rIns="97332" bIns="48667"/>
          <a:lstStyle/>
          <a:p>
            <a:r>
              <a:rPr lang="en-US"/>
              <a:t>Since we are interested in worst-case behavior, tasks utilizations are always rounded up. For example, U2 = 40/150 = .2666... becomes .267 and U3 = 100/350 = .2857143... becomes .286.</a:t>
            </a:r>
          </a:p>
          <a:p>
            <a:r>
              <a:rPr lang="en-US"/>
              <a:t>In this example, since the total utilization is under the bound for three tasks, all tasks are guaranteed to meet their deadlines, even under worst-case conditions. An additional 24.7% CPU capacity is available for lower-priority tasks that have no deadline.</a:t>
            </a:r>
          </a:p>
          <a:p>
            <a:r>
              <a:rPr lang="en-US"/>
              <a:t>Remember that there are several assumptions associated with the utilization bound test:</a:t>
            </a:r>
          </a:p>
          <a:p>
            <a:pPr>
              <a:buFontTx/>
              <a:buChar char="•"/>
            </a:pPr>
            <a:r>
              <a:rPr lang="en-US"/>
              <a:t>Zero context switch overhead.</a:t>
            </a:r>
          </a:p>
          <a:p>
            <a:pPr>
              <a:buFontTx/>
              <a:buChar char="•"/>
            </a:pPr>
            <a:r>
              <a:rPr lang="en-US"/>
              <a:t>Deadlines are at end of period.</a:t>
            </a:r>
          </a:p>
          <a:p>
            <a:pPr>
              <a:buFontTx/>
              <a:buChar char="•"/>
            </a:pPr>
            <a:r>
              <a:rPr lang="en-US"/>
              <a:t>No interrupts are used.</a:t>
            </a:r>
          </a:p>
          <a:p>
            <a:pPr>
              <a:buFontTx/>
              <a:buChar char="•"/>
            </a:pPr>
            <a:r>
              <a:rPr lang="en-US"/>
              <a:t>Priorities are assigned in rate monotonic order.</a:t>
            </a:r>
          </a:p>
          <a:p>
            <a:pPr>
              <a:buFontTx/>
              <a:buChar char="•"/>
            </a:pPr>
            <a:r>
              <a:rPr lang="en-US"/>
              <a:t>Tasks do not interact with one another.</a:t>
            </a:r>
          </a:p>
          <a:p>
            <a:pPr>
              <a:buFontTx/>
              <a:buChar char="•"/>
            </a:pPr>
            <a:r>
              <a:rPr lang="en-US"/>
              <a:t>Tasks do not suspend themselves.</a:t>
            </a:r>
          </a:p>
        </p:txBody>
      </p:sp>
      <p:sp>
        <p:nvSpPr>
          <p:cNvPr id="406535" name="Rectangle 7"/>
          <p:cNvSpPr>
            <a:spLocks noGrp="1" noRot="1" noChangeAspect="1" noChangeArrowheads="1" noTextEdit="1"/>
          </p:cNvSpPr>
          <p:nvPr>
            <p:ph type="sldImg"/>
          </p:nvPr>
        </p:nvSpPr>
        <p:spPr>
          <a:xfrm>
            <a:off x="1533525" y="887413"/>
            <a:ext cx="4248150" cy="3186112"/>
          </a:xfrm>
          <a:ln w="12700" cap="flat">
            <a:solidFill>
              <a:schemeClr val="tx1"/>
            </a:solidFill>
          </a:ln>
          <a:extLst>
            <a:ext uri="{FAA26D3D-D897-4be2-8F04-BA451C77F1D7}">
              <ma14:placeholderFlag xmlns:ma14="http://schemas.microsoft.com/office/mac/drawingml/2011/main" val="1"/>
            </a:ext>
            <a:ext uri="{909E8E84-426E-40dd-AFC4-6F175D3DCCD1}">
              <a14:hiddenFill xmlns="" xmlns:a14="http://schemas.microsoft.com/office/drawing/2010/main">
                <a:noFill/>
              </a14:hiddenFill>
            </a:ext>
          </a:extLst>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63D01A-7CAF-A746-A2FA-A2345DC5AB48}" type="slidenum">
              <a:rPr lang="en-US"/>
              <a:pPr/>
              <a:t>57</a:t>
            </a:fld>
            <a:endParaRPr lang="en-US"/>
          </a:p>
        </p:txBody>
      </p:sp>
      <p:sp>
        <p:nvSpPr>
          <p:cNvPr id="408578" name="Rectangle 2"/>
          <p:cNvSpPr>
            <a:spLocks noGrp="1" noChangeArrowheads="1"/>
          </p:cNvSpPr>
          <p:nvPr>
            <p:ph type="body" idx="1"/>
          </p:nvPr>
        </p:nvSpPr>
        <p:spPr>
          <a:xfrm>
            <a:off x="975361" y="4558904"/>
            <a:ext cx="5362787" cy="4322206"/>
          </a:xfrm>
          <a:ln/>
        </p:spPr>
        <p:txBody>
          <a:bodyPr lIns="97332" tIns="48667" rIns="97332" bIns="48667"/>
          <a:lstStyle/>
          <a:p>
            <a:endParaRPr lang="en-US"/>
          </a:p>
        </p:txBody>
      </p:sp>
      <p:sp>
        <p:nvSpPr>
          <p:cNvPr id="408579" name="Rectangle 3"/>
          <p:cNvSpPr>
            <a:spLocks noGrp="1" noRot="1" noChangeAspect="1" noChangeArrowheads="1" noTextEdit="1"/>
          </p:cNvSpPr>
          <p:nvPr>
            <p:ph type="sldImg"/>
          </p:nvPr>
        </p:nvSpPr>
        <p:spPr>
          <a:xfrm>
            <a:off x="1533525" y="887413"/>
            <a:ext cx="4248150" cy="3186112"/>
          </a:xfrm>
          <a:ln w="12700" cap="flat">
            <a:solidFill>
              <a:schemeClr val="tx1"/>
            </a:solidFill>
          </a:ln>
          <a:extLst>
            <a:ext uri="{FAA26D3D-D897-4be2-8F04-BA451C77F1D7}">
              <ma14:placeholderFlag xmlns:ma14="http://schemas.microsoft.com/office/mac/drawingml/2011/main" val="1"/>
            </a:ext>
            <a:ext uri="{909E8E84-426E-40dd-AFC4-6F175D3DCCD1}">
              <a14:hiddenFill xmlns="" xmlns:a14="http://schemas.microsoft.com/office/drawing/2010/main">
                <a:noFill/>
              </a14:hiddenFill>
            </a:ext>
          </a:extLs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000">
                <a:solidFill>
                  <a:schemeClr val="bg2"/>
                </a:solidFill>
                <a:latin typeface="Times New Roman" charset="0"/>
                <a:ea typeface="ＭＳ Ｐゴシック" charset="0"/>
                <a:cs typeface="ＭＳ Ｐゴシック" charset="0"/>
              </a:defRPr>
            </a:lvl1pPr>
            <a:lvl2pPr marL="742950" indent="-285750" defTabSz="966788" eaLnBrk="0" hangingPunct="0">
              <a:defRPr sz="2000">
                <a:solidFill>
                  <a:schemeClr val="bg2"/>
                </a:solidFill>
                <a:latin typeface="Times New Roman" charset="0"/>
                <a:ea typeface="ＭＳ Ｐゴシック" charset="0"/>
              </a:defRPr>
            </a:lvl2pPr>
            <a:lvl3pPr marL="1143000" indent="-228600" defTabSz="966788" eaLnBrk="0" hangingPunct="0">
              <a:defRPr sz="2000">
                <a:solidFill>
                  <a:schemeClr val="bg2"/>
                </a:solidFill>
                <a:latin typeface="Times New Roman" charset="0"/>
                <a:ea typeface="ＭＳ Ｐゴシック" charset="0"/>
              </a:defRPr>
            </a:lvl3pPr>
            <a:lvl4pPr marL="1600200" indent="-228600" defTabSz="966788" eaLnBrk="0" hangingPunct="0">
              <a:defRPr sz="2000">
                <a:solidFill>
                  <a:schemeClr val="bg2"/>
                </a:solidFill>
                <a:latin typeface="Times New Roman" charset="0"/>
                <a:ea typeface="ＭＳ Ｐゴシック" charset="0"/>
              </a:defRPr>
            </a:lvl4pPr>
            <a:lvl5pPr marL="2057400" indent="-228600" defTabSz="966788" eaLnBrk="0" hangingPunct="0">
              <a:defRPr sz="2000">
                <a:solidFill>
                  <a:schemeClr val="bg2"/>
                </a:solidFill>
                <a:latin typeface="Times New Roman" charset="0"/>
                <a:ea typeface="ＭＳ Ｐゴシック" charset="0"/>
              </a:defRPr>
            </a:lvl5pPr>
            <a:lvl6pPr marL="25146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fld id="{FA2ADD44-A20A-8543-818A-3B67EA467E0D}" type="slidenum">
              <a:rPr lang="en-US" sz="1300">
                <a:solidFill>
                  <a:schemeClr val="tx1"/>
                </a:solidFill>
                <a:cs typeface="Fira Sans Regular" charset="0"/>
              </a:rPr>
              <a:pPr/>
              <a:t>6</a:t>
            </a:fld>
            <a:endParaRPr lang="en-US" sz="1300" dirty="0">
              <a:solidFill>
                <a:schemeClr val="tx1"/>
              </a:solidFill>
              <a:cs typeface="Fira Sans Regular" charset="0"/>
            </a:endParaRPr>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fld id="{21CBC7E4-8E96-2E40-92D9-64EFF41C34E2}" type="slidenum">
              <a:rPr lang="en-US" sz="1200"/>
              <a:pPr/>
              <a:t>58</a:t>
            </a:fld>
            <a:endParaRPr lang="en-US" sz="1200"/>
          </a:p>
        </p:txBody>
      </p:sp>
      <p:sp>
        <p:nvSpPr>
          <p:cNvPr id="11266" name="Rectangle 2"/>
          <p:cNvSpPr>
            <a:spLocks noGrp="1" noRot="1" noChangeAspect="1" noChangeArrowheads="1" noTextEdit="1"/>
          </p:cNvSpPr>
          <p:nvPr>
            <p:ph type="sldImg"/>
          </p:nvPr>
        </p:nvSpPr>
        <p:spPr>
          <a:xfrm>
            <a:off x="1260475" y="720725"/>
            <a:ext cx="4795838" cy="3597275"/>
          </a:xfrm>
          <a:ln/>
        </p:spPr>
      </p:sp>
      <p:sp>
        <p:nvSpPr>
          <p:cNvPr id="11267" name="Rectangle 3"/>
          <p:cNvSpPr>
            <a:spLocks noGrp="1" noChangeArrowheads="1"/>
          </p:cNvSpPr>
          <p:nvPr>
            <p:ph type="body" idx="1"/>
          </p:nvPr>
        </p:nvSpPr>
        <p:spPr>
          <a:xfrm>
            <a:off x="731838" y="4557713"/>
            <a:ext cx="5851525" cy="4322762"/>
          </a:xfr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fld id="{A87AD4FE-0ED8-604D-B9A7-B1ABEBD0FCE7}" type="slidenum">
              <a:rPr lang="en-US" sz="1200"/>
              <a:pPr/>
              <a:t>59</a:t>
            </a:fld>
            <a:endParaRPr lang="en-US" sz="1200"/>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fld id="{B86D0E4C-E01A-6D45-AFC0-E6AA9286FE6C}" type="slidenum">
              <a:rPr lang="en-US" sz="1200"/>
              <a:pPr/>
              <a:t>60</a:t>
            </a:fld>
            <a:endParaRPr lang="en-US" sz="1200"/>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fld id="{7EF964D6-9569-984D-BC40-009E0BFD0700}" type="slidenum">
              <a:rPr lang="en-US" sz="1200"/>
              <a:pPr/>
              <a:t>61</a:t>
            </a:fld>
            <a:endParaRPr lang="en-US" sz="1200"/>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F2CC11-B971-6D40-876F-04E3A013EFBE}" type="slidenum">
              <a:rPr lang="en-US"/>
              <a:pPr/>
              <a:t>62</a:t>
            </a:fld>
            <a:endParaRPr lang="en-US"/>
          </a:p>
        </p:txBody>
      </p:sp>
      <p:sp>
        <p:nvSpPr>
          <p:cNvPr id="410626" name="Rectangle 2"/>
          <p:cNvSpPr>
            <a:spLocks noGrp="1" noChangeArrowheads="1"/>
          </p:cNvSpPr>
          <p:nvPr>
            <p:ph type="body" idx="1"/>
          </p:nvPr>
        </p:nvSpPr>
        <p:spPr>
          <a:xfrm>
            <a:off x="975361" y="4557237"/>
            <a:ext cx="5361093" cy="4323874"/>
          </a:xfrm>
          <a:noFill/>
          <a:ln/>
        </p:spPr>
        <p:txBody>
          <a:bodyPr lIns="97332" tIns="48667" rIns="97332" bIns="48667"/>
          <a:lstStyle/>
          <a:p>
            <a:r>
              <a:rPr lang="en-US"/>
              <a:t>The schedulability model is now as complex as it will get. By adding blocking, as well as context switching and dormant time, we have extended the model to address the issues we will cover in this tutorial. We still have to cover task interactions through synchronization, which does not change the schedulability model but gives additional sources of blocking effects that must be included. Finally, we will add aperiodic tasks, which are handled by making them pseudo-periodic.</a:t>
            </a:r>
          </a:p>
          <a:p>
            <a:r>
              <a:rPr lang="en-US"/>
              <a:t>Remember that we still assume that all tasks run on a single CPU, that priority-based scheduling is used, and that tasks do not suspend themselves. However, later we will study a case in which priority-based scheduling is not used and look at its schedulability.</a:t>
            </a:r>
          </a:p>
          <a:p>
            <a:endParaRPr lang="en-US"/>
          </a:p>
        </p:txBody>
      </p:sp>
      <p:sp>
        <p:nvSpPr>
          <p:cNvPr id="410627" name="Rectangle 3"/>
          <p:cNvSpPr>
            <a:spLocks noGrp="1" noRot="1" noChangeAspect="1" noChangeArrowheads="1" noTextEdit="1"/>
          </p:cNvSpPr>
          <p:nvPr>
            <p:ph type="sldImg"/>
          </p:nvPr>
        </p:nvSpPr>
        <p:spPr>
          <a:xfrm>
            <a:off x="1533525" y="887413"/>
            <a:ext cx="4248150" cy="3186112"/>
          </a:xfrm>
          <a:ln w="12700" cap="flat">
            <a:solidFill>
              <a:schemeClr val="tx1"/>
            </a:solidFill>
          </a:ln>
          <a:extLst>
            <a:ext uri="{FAA26D3D-D897-4be2-8F04-BA451C77F1D7}">
              <ma14:placeholderFlag xmlns:ma14="http://schemas.microsoft.com/office/mac/drawingml/2011/main" val="1"/>
            </a:ext>
            <a:ext uri="{909E8E84-426E-40dd-AFC4-6F175D3DCCD1}">
              <a14:hiddenFill xmlns="" xmlns:a14="http://schemas.microsoft.com/office/drawing/2010/main">
                <a:noFill/>
              </a14:hiddenFill>
            </a:ext>
          </a:extLst>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6E34BC0B-9690-9F49-B028-CC834F223E96}" type="slidenum">
              <a:rPr lang="en-US"/>
              <a:pPr/>
              <a:t>63</a:t>
            </a:fld>
            <a:endParaRPr lang="en-US"/>
          </a:p>
        </p:txBody>
      </p:sp>
      <p:sp>
        <p:nvSpPr>
          <p:cNvPr id="294914" name="Rectangle 2"/>
          <p:cNvSpPr>
            <a:spLocks noChangeArrowheads="1"/>
          </p:cNvSpPr>
          <p:nvPr/>
        </p:nvSpPr>
        <p:spPr bwMode="auto">
          <a:xfrm>
            <a:off x="4160521" y="5002"/>
            <a:ext cx="3188546"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294915" name="Rectangle 3"/>
          <p:cNvSpPr>
            <a:spLocks noChangeArrowheads="1"/>
          </p:cNvSpPr>
          <p:nvPr/>
        </p:nvSpPr>
        <p:spPr bwMode="auto">
          <a:xfrm>
            <a:off x="4160521" y="9144477"/>
            <a:ext cx="3188546"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20134" tIns="0" rIns="20134" bIns="0" anchor="b"/>
          <a:lstStyle/>
          <a:p>
            <a:pPr algn="r"/>
            <a:r>
              <a:rPr lang="en-US" sz="1100" i="1"/>
              <a:t>25</a:t>
            </a:r>
          </a:p>
        </p:txBody>
      </p:sp>
      <p:sp>
        <p:nvSpPr>
          <p:cNvPr id="294916" name="Rectangle 4"/>
          <p:cNvSpPr>
            <a:spLocks noChangeArrowheads="1"/>
          </p:cNvSpPr>
          <p:nvPr/>
        </p:nvSpPr>
        <p:spPr bwMode="auto">
          <a:xfrm>
            <a:off x="-33866" y="9144477"/>
            <a:ext cx="3186853"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294917" name="Rectangle 5"/>
          <p:cNvSpPr>
            <a:spLocks noChangeArrowheads="1"/>
          </p:cNvSpPr>
          <p:nvPr/>
        </p:nvSpPr>
        <p:spPr bwMode="auto">
          <a:xfrm>
            <a:off x="-33866" y="5002"/>
            <a:ext cx="3186853"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294918" name="Rectangle 6"/>
          <p:cNvSpPr>
            <a:spLocks noGrp="1" noChangeArrowheads="1"/>
          </p:cNvSpPr>
          <p:nvPr>
            <p:ph type="body" idx="1"/>
          </p:nvPr>
        </p:nvSpPr>
        <p:spPr>
          <a:xfrm>
            <a:off x="975361" y="4557237"/>
            <a:ext cx="5362787" cy="4323874"/>
          </a:xfrm>
          <a:noFill/>
          <a:ln/>
        </p:spPr>
        <p:txBody>
          <a:bodyPr lIns="97316" tIns="48659" rIns="97316" bIns="48659"/>
          <a:lstStyle/>
          <a:p>
            <a:r>
              <a:rPr lang="en-US"/>
              <a:t>The approach that we will take with this tutorial is to start with very simple concepts and gradually build onto this foundation with more practical, real-world considerations.</a:t>
            </a:r>
          </a:p>
          <a:p>
            <a:r>
              <a:rPr lang="en-US"/>
              <a:t>We will first introduce the mechanics of RMA, applying the basic theory for independent, periodic tasks.</a:t>
            </a:r>
          </a:p>
          <a:p>
            <a:r>
              <a:rPr lang="en-US"/>
              <a:t>We will then extend the basic theory to include practical issues, such as context switch overhead, interrupts, and non-rate-monotonic priority assignments.</a:t>
            </a:r>
          </a:p>
          <a:p>
            <a:r>
              <a:rPr lang="en-US"/>
              <a:t>We will present a case study that incorporates the strategies covered and demonstrates the benefits of using RMA.</a:t>
            </a:r>
          </a:p>
          <a:p>
            <a:r>
              <a:rPr lang="en-US"/>
              <a:t>There will be exercises associated with some sections to practice the concepts discussed in those modules.</a:t>
            </a:r>
          </a:p>
          <a:p>
            <a:r>
              <a:rPr lang="en-US"/>
              <a:t>Next, as time allows, we will consider task interaction and aperiodic events, incorporating these issues into the analysis</a:t>
            </a:r>
          </a:p>
        </p:txBody>
      </p:sp>
      <p:sp>
        <p:nvSpPr>
          <p:cNvPr id="294919" name="Rectangle 7"/>
          <p:cNvSpPr>
            <a:spLocks noGrp="1" noRot="1" noChangeAspect="1" noChangeArrowheads="1" noTextEdit="1"/>
          </p:cNvSpPr>
          <p:nvPr>
            <p:ph type="sldImg"/>
          </p:nvPr>
        </p:nvSpPr>
        <p:spPr>
          <a:xfrm>
            <a:off x="1533525" y="887413"/>
            <a:ext cx="4249738" cy="3186112"/>
          </a:xfrm>
          <a:ln w="12700" cap="flat">
            <a:solidFill>
              <a:schemeClr val="tx1"/>
            </a:solidFill>
          </a:ln>
          <a:extLst>
            <a:ext uri="{FAA26D3D-D897-4be2-8F04-BA451C77F1D7}">
              <ma14:placeholderFlag xmlns:ma14="http://schemas.microsoft.com/office/mac/drawingml/2011/main" val="1"/>
            </a:ext>
            <a:ext uri="{909E8E84-426E-40dd-AFC4-6F175D3DCCD1}">
              <a14:hiddenFill xmlns="" xmlns:a14="http://schemas.microsoft.com/office/drawing/2010/main">
                <a:noFill/>
              </a14:hiddenFill>
            </a:ext>
          </a:extLs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000">
                <a:solidFill>
                  <a:schemeClr val="bg2"/>
                </a:solidFill>
                <a:latin typeface="Times New Roman" charset="0"/>
                <a:ea typeface="ＭＳ Ｐゴシック" charset="0"/>
                <a:cs typeface="ＭＳ Ｐゴシック" charset="0"/>
              </a:defRPr>
            </a:lvl1pPr>
            <a:lvl2pPr marL="742950" indent="-285750" defTabSz="966788" eaLnBrk="0" hangingPunct="0">
              <a:defRPr sz="2000">
                <a:solidFill>
                  <a:schemeClr val="bg2"/>
                </a:solidFill>
                <a:latin typeface="Times New Roman" charset="0"/>
                <a:ea typeface="ＭＳ Ｐゴシック" charset="0"/>
              </a:defRPr>
            </a:lvl2pPr>
            <a:lvl3pPr marL="1143000" indent="-228600" defTabSz="966788" eaLnBrk="0" hangingPunct="0">
              <a:defRPr sz="2000">
                <a:solidFill>
                  <a:schemeClr val="bg2"/>
                </a:solidFill>
                <a:latin typeface="Times New Roman" charset="0"/>
                <a:ea typeface="ＭＳ Ｐゴシック" charset="0"/>
              </a:defRPr>
            </a:lvl3pPr>
            <a:lvl4pPr marL="1600200" indent="-228600" defTabSz="966788" eaLnBrk="0" hangingPunct="0">
              <a:defRPr sz="2000">
                <a:solidFill>
                  <a:schemeClr val="bg2"/>
                </a:solidFill>
                <a:latin typeface="Times New Roman" charset="0"/>
                <a:ea typeface="ＭＳ Ｐゴシック" charset="0"/>
              </a:defRPr>
            </a:lvl4pPr>
            <a:lvl5pPr marL="2057400" indent="-228600" defTabSz="966788" eaLnBrk="0" hangingPunct="0">
              <a:defRPr sz="2000">
                <a:solidFill>
                  <a:schemeClr val="bg2"/>
                </a:solidFill>
                <a:latin typeface="Times New Roman" charset="0"/>
                <a:ea typeface="ＭＳ Ｐゴシック" charset="0"/>
              </a:defRPr>
            </a:lvl5pPr>
            <a:lvl6pPr marL="25146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fld id="{27177521-69B9-0644-86BA-681C4E387C4B}" type="slidenum">
              <a:rPr lang="en-US" sz="1300">
                <a:solidFill>
                  <a:schemeClr val="tx1"/>
                </a:solidFill>
                <a:cs typeface="Fira Sans Regular" charset="0"/>
              </a:rPr>
              <a:pPr/>
              <a:t>7</a:t>
            </a:fld>
            <a:endParaRPr lang="en-US" sz="1300" dirty="0">
              <a:solidFill>
                <a:schemeClr val="tx1"/>
              </a:solidFill>
              <a:cs typeface="Fira Sans Regular" charset="0"/>
            </a:endParaRPr>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000">
                <a:solidFill>
                  <a:schemeClr val="bg2"/>
                </a:solidFill>
                <a:latin typeface="Times New Roman" charset="0"/>
                <a:ea typeface="ＭＳ Ｐゴシック" charset="0"/>
                <a:cs typeface="ＭＳ Ｐゴシック" charset="0"/>
              </a:defRPr>
            </a:lvl1pPr>
            <a:lvl2pPr marL="742950" indent="-285750" defTabSz="966788" eaLnBrk="0" hangingPunct="0">
              <a:defRPr sz="2000">
                <a:solidFill>
                  <a:schemeClr val="bg2"/>
                </a:solidFill>
                <a:latin typeface="Times New Roman" charset="0"/>
                <a:ea typeface="ＭＳ Ｐゴシック" charset="0"/>
              </a:defRPr>
            </a:lvl2pPr>
            <a:lvl3pPr marL="1143000" indent="-228600" defTabSz="966788" eaLnBrk="0" hangingPunct="0">
              <a:defRPr sz="2000">
                <a:solidFill>
                  <a:schemeClr val="bg2"/>
                </a:solidFill>
                <a:latin typeface="Times New Roman" charset="0"/>
                <a:ea typeface="ＭＳ Ｐゴシック" charset="0"/>
              </a:defRPr>
            </a:lvl3pPr>
            <a:lvl4pPr marL="1600200" indent="-228600" defTabSz="966788" eaLnBrk="0" hangingPunct="0">
              <a:defRPr sz="2000">
                <a:solidFill>
                  <a:schemeClr val="bg2"/>
                </a:solidFill>
                <a:latin typeface="Times New Roman" charset="0"/>
                <a:ea typeface="ＭＳ Ｐゴシック" charset="0"/>
              </a:defRPr>
            </a:lvl4pPr>
            <a:lvl5pPr marL="2057400" indent="-228600" defTabSz="966788" eaLnBrk="0" hangingPunct="0">
              <a:defRPr sz="2000">
                <a:solidFill>
                  <a:schemeClr val="bg2"/>
                </a:solidFill>
                <a:latin typeface="Times New Roman" charset="0"/>
                <a:ea typeface="ＭＳ Ｐゴシック" charset="0"/>
              </a:defRPr>
            </a:lvl5pPr>
            <a:lvl6pPr marL="25146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fld id="{5CFE9D11-E6C8-3744-BC5F-0C53819B7AB5}" type="slidenum">
              <a:rPr lang="en-US" sz="1300">
                <a:solidFill>
                  <a:schemeClr val="tx1"/>
                </a:solidFill>
                <a:cs typeface="Fira Sans Regular" charset="0"/>
              </a:rPr>
              <a:pPr/>
              <a:t>8</a:t>
            </a:fld>
            <a:endParaRPr lang="en-US" sz="1300" dirty="0">
              <a:solidFill>
                <a:schemeClr val="tx1"/>
              </a:solidFill>
              <a:cs typeface="Fira Sans Regular" charset="0"/>
            </a:endParaRP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39EBA8D5-1D52-5E46-BA7B-A3F6DAD4551D}" type="slidenum">
              <a:rPr lang="en-US"/>
              <a:pPr/>
              <a:t>9</a:t>
            </a:fld>
            <a:endParaRPr lang="en-US"/>
          </a:p>
        </p:txBody>
      </p:sp>
      <p:sp>
        <p:nvSpPr>
          <p:cNvPr id="305154" name="Rectangle 2"/>
          <p:cNvSpPr>
            <a:spLocks noChangeArrowheads="1"/>
          </p:cNvSpPr>
          <p:nvPr/>
        </p:nvSpPr>
        <p:spPr bwMode="auto">
          <a:xfrm>
            <a:off x="4160521" y="5002"/>
            <a:ext cx="3188546"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305155" name="Rectangle 3"/>
          <p:cNvSpPr>
            <a:spLocks noChangeArrowheads="1"/>
          </p:cNvSpPr>
          <p:nvPr/>
        </p:nvSpPr>
        <p:spPr bwMode="auto">
          <a:xfrm>
            <a:off x="4160521" y="9144477"/>
            <a:ext cx="3188546"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20134" tIns="0" rIns="20134" bIns="0" anchor="b"/>
          <a:lstStyle/>
          <a:p>
            <a:pPr algn="r"/>
            <a:r>
              <a:rPr lang="en-US" sz="1100" i="1"/>
              <a:t>5</a:t>
            </a:r>
          </a:p>
        </p:txBody>
      </p:sp>
      <p:sp>
        <p:nvSpPr>
          <p:cNvPr id="305156" name="Rectangle 4"/>
          <p:cNvSpPr>
            <a:spLocks noChangeArrowheads="1"/>
          </p:cNvSpPr>
          <p:nvPr/>
        </p:nvSpPr>
        <p:spPr bwMode="auto">
          <a:xfrm>
            <a:off x="-33866" y="9144477"/>
            <a:ext cx="3186853"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305157" name="Rectangle 5"/>
          <p:cNvSpPr>
            <a:spLocks noChangeArrowheads="1"/>
          </p:cNvSpPr>
          <p:nvPr/>
        </p:nvSpPr>
        <p:spPr bwMode="auto">
          <a:xfrm>
            <a:off x="-33866" y="5002"/>
            <a:ext cx="3186853" cy="450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305158" name="Rectangle 6"/>
          <p:cNvSpPr>
            <a:spLocks noGrp="1" noChangeArrowheads="1"/>
          </p:cNvSpPr>
          <p:nvPr>
            <p:ph type="body" idx="1"/>
          </p:nvPr>
        </p:nvSpPr>
        <p:spPr>
          <a:xfrm>
            <a:off x="975361" y="4557237"/>
            <a:ext cx="5362787" cy="4323874"/>
          </a:xfrm>
          <a:noFill/>
          <a:ln/>
        </p:spPr>
        <p:txBody>
          <a:bodyPr lIns="97316" tIns="48659" rIns="97316" bIns="48659"/>
          <a:lstStyle/>
          <a:p>
            <a:r>
              <a:rPr lang="en-US" dirty="0"/>
              <a:t>This example provides some motivation for using the rate monotonic scheduling algorithm. In the example we have 2 tasks, named IP and VIP, with the following descriptions:</a:t>
            </a:r>
          </a:p>
          <a:p>
            <a:r>
              <a:rPr lang="en-US" dirty="0"/>
              <a:t>Task IP: CIP = 1; TIP = 10; UIP = 0.10</a:t>
            </a:r>
          </a:p>
          <a:p>
            <a:r>
              <a:rPr lang="en-US" dirty="0"/>
              <a:t>Task VIP: CVIP = 11; TVIP = 25; UVIP = 0.44</a:t>
            </a:r>
          </a:p>
          <a:p>
            <a:r>
              <a:rPr lang="en-US" dirty="0"/>
              <a:t>Total utilization: 54%</a:t>
            </a:r>
          </a:p>
          <a:p>
            <a:r>
              <a:rPr lang="en-US" dirty="0"/>
              <a:t>If we assign higher priority to task VIP, then task IP will miss its deadline, even though the total utilization is only 54%. But if priorities are assigned according to the rate monotonic algorithm, then both tasks will meet their deadlines. Notice that, as VIP</a:t>
            </a:r>
            <a:r>
              <a:rPr lang="ja-JP" altLang="en-US" dirty="0">
                <a:latin typeface="Fira Sans Regular" charset="0"/>
              </a:rPr>
              <a:t>’</a:t>
            </a:r>
            <a:r>
              <a:rPr lang="en-US" dirty="0"/>
              <a:t>s period increases, total utilization decreases to 10%, since UVIP approaches zero for large TVIP; yet deadlines are still missed</a:t>
            </a:r>
          </a:p>
        </p:txBody>
      </p:sp>
      <p:sp>
        <p:nvSpPr>
          <p:cNvPr id="305159" name="Rectangle 7"/>
          <p:cNvSpPr>
            <a:spLocks noGrp="1" noRot="1" noChangeAspect="1" noChangeArrowheads="1" noTextEdit="1"/>
          </p:cNvSpPr>
          <p:nvPr>
            <p:ph type="sldImg"/>
          </p:nvPr>
        </p:nvSpPr>
        <p:spPr>
          <a:xfrm>
            <a:off x="1533525" y="887413"/>
            <a:ext cx="4249738" cy="3186112"/>
          </a:xfrm>
          <a:ln w="12700" cap="flat">
            <a:solidFill>
              <a:schemeClr val="tx1"/>
            </a:solidFill>
          </a:ln>
          <a:extLst>
            <a:ext uri="{FAA26D3D-D897-4be2-8F04-BA451C77F1D7}">
              <ma14:placeholderFlag xmlns:ma14="http://schemas.microsoft.com/office/mac/drawingml/2011/main" val="1"/>
            </a:ext>
            <a:ext uri="{909E8E84-426E-40dd-AFC4-6F175D3DCCD1}">
              <a14:hiddenFill xmlns="" xmlns:a14="http://schemas.microsoft.com/office/drawing/2010/main">
                <a:noFill/>
              </a14:hiddenFill>
            </a:ext>
          </a:extLs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000">
                <a:solidFill>
                  <a:schemeClr val="bg2"/>
                </a:solidFill>
                <a:latin typeface="Times New Roman" charset="0"/>
                <a:ea typeface="ＭＳ Ｐゴシック" charset="0"/>
                <a:cs typeface="ＭＳ Ｐゴシック" charset="0"/>
              </a:defRPr>
            </a:lvl1pPr>
            <a:lvl2pPr marL="742950" indent="-285750" defTabSz="966788" eaLnBrk="0" hangingPunct="0">
              <a:defRPr sz="2000">
                <a:solidFill>
                  <a:schemeClr val="bg2"/>
                </a:solidFill>
                <a:latin typeface="Times New Roman" charset="0"/>
                <a:ea typeface="ＭＳ Ｐゴシック" charset="0"/>
              </a:defRPr>
            </a:lvl2pPr>
            <a:lvl3pPr marL="1143000" indent="-228600" defTabSz="966788" eaLnBrk="0" hangingPunct="0">
              <a:defRPr sz="2000">
                <a:solidFill>
                  <a:schemeClr val="bg2"/>
                </a:solidFill>
                <a:latin typeface="Times New Roman" charset="0"/>
                <a:ea typeface="ＭＳ Ｐゴシック" charset="0"/>
              </a:defRPr>
            </a:lvl3pPr>
            <a:lvl4pPr marL="1600200" indent="-228600" defTabSz="966788" eaLnBrk="0" hangingPunct="0">
              <a:defRPr sz="2000">
                <a:solidFill>
                  <a:schemeClr val="bg2"/>
                </a:solidFill>
                <a:latin typeface="Times New Roman" charset="0"/>
                <a:ea typeface="ＭＳ Ｐゴシック" charset="0"/>
              </a:defRPr>
            </a:lvl4pPr>
            <a:lvl5pPr marL="2057400" indent="-228600" defTabSz="966788" eaLnBrk="0" hangingPunct="0">
              <a:defRPr sz="2000">
                <a:solidFill>
                  <a:schemeClr val="bg2"/>
                </a:solidFill>
                <a:latin typeface="Times New Roman" charset="0"/>
                <a:ea typeface="ＭＳ Ｐゴシック" charset="0"/>
              </a:defRPr>
            </a:lvl5pPr>
            <a:lvl6pPr marL="25146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fld id="{C203DF4D-3489-E649-8441-49654BD68B46}" type="slidenum">
              <a:rPr lang="en-US" sz="1300">
                <a:solidFill>
                  <a:schemeClr val="tx1"/>
                </a:solidFill>
                <a:cs typeface="Fira Sans Regular" charset="0"/>
              </a:rPr>
              <a:pPr/>
              <a:t>10</a:t>
            </a:fld>
            <a:endParaRPr lang="en-US" sz="1300" dirty="0">
              <a:solidFill>
                <a:schemeClr val="tx1"/>
              </a:solidFill>
              <a:cs typeface="Fira Sans Regular" charset="0"/>
            </a:endParaRPr>
          </a:p>
        </p:txBody>
      </p:sp>
      <p:sp>
        <p:nvSpPr>
          <p:cNvPr id="373762" name="Rectangle 2"/>
          <p:cNvSpPr>
            <a:spLocks noChangeArrowheads="1"/>
          </p:cNvSpPr>
          <p:nvPr/>
        </p:nvSpPr>
        <p:spPr bwMode="auto">
          <a:xfrm>
            <a:off x="4160838" y="4763"/>
            <a:ext cx="3187700" cy="4508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pPr>
              <a:defRPr/>
            </a:pPr>
            <a:endParaRPr lang="en-US"/>
          </a:p>
        </p:txBody>
      </p:sp>
      <p:sp>
        <p:nvSpPr>
          <p:cNvPr id="373763" name="Rectangle 3"/>
          <p:cNvSpPr>
            <a:spLocks noChangeArrowheads="1"/>
          </p:cNvSpPr>
          <p:nvPr/>
        </p:nvSpPr>
        <p:spPr bwMode="auto">
          <a:xfrm>
            <a:off x="4160838" y="9144000"/>
            <a:ext cx="3187700" cy="4508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20134" tIns="0" rIns="20134" bIns="0" anchor="b"/>
          <a:lstStyle/>
          <a:p>
            <a:pPr algn="r">
              <a:defRPr/>
            </a:pPr>
            <a:r>
              <a:rPr lang="en-US" sz="1100" i="1"/>
              <a:t>9</a:t>
            </a:r>
          </a:p>
        </p:txBody>
      </p:sp>
      <p:sp>
        <p:nvSpPr>
          <p:cNvPr id="373764" name="Rectangle 4"/>
          <p:cNvSpPr>
            <a:spLocks noChangeArrowheads="1"/>
          </p:cNvSpPr>
          <p:nvPr/>
        </p:nvSpPr>
        <p:spPr bwMode="auto">
          <a:xfrm>
            <a:off x="-33338" y="9144000"/>
            <a:ext cx="3186113" cy="4508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pPr>
              <a:defRPr/>
            </a:pPr>
            <a:endParaRPr lang="en-US"/>
          </a:p>
        </p:txBody>
      </p:sp>
      <p:sp>
        <p:nvSpPr>
          <p:cNvPr id="373765" name="Rectangle 5"/>
          <p:cNvSpPr>
            <a:spLocks noChangeArrowheads="1"/>
          </p:cNvSpPr>
          <p:nvPr/>
        </p:nvSpPr>
        <p:spPr bwMode="auto">
          <a:xfrm>
            <a:off x="-33338" y="4763"/>
            <a:ext cx="3186113" cy="4508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pPr>
              <a:defRPr/>
            </a:pPr>
            <a:endParaRPr lang="en-US"/>
          </a:p>
        </p:txBody>
      </p:sp>
      <p:sp>
        <p:nvSpPr>
          <p:cNvPr id="90118" name="Rectangle 6"/>
          <p:cNvSpPr>
            <a:spLocks noGrp="1" noChangeArrowheads="1"/>
          </p:cNvSpPr>
          <p:nvPr>
            <p:ph type="body" idx="1"/>
          </p:nvPr>
        </p:nvSpPr>
        <p:spPr>
          <a:xfrm>
            <a:off x="974725" y="4557713"/>
            <a:ext cx="5364163" cy="432276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7316" tIns="48659" rIns="97316" bIns="48659"/>
          <a:lstStyle/>
          <a:p>
            <a:r>
              <a:rPr lang="en-US" dirty="0">
                <a:latin typeface="Times New Roman" charset="0"/>
              </a:rPr>
              <a:t>Note:</a:t>
            </a:r>
          </a:p>
          <a:p>
            <a:r>
              <a:rPr lang="en-US" dirty="0">
                <a:latin typeface="Times New Roman" charset="0"/>
              </a:rPr>
              <a:t>For a task to meet its deadline, it must accommodate </a:t>
            </a:r>
          </a:p>
          <a:p>
            <a:r>
              <a:rPr lang="en-US" dirty="0">
                <a:latin typeface="Times New Roman" charset="0"/>
              </a:rPr>
              <a:t>Preemption from higher-priority tasks, </a:t>
            </a:r>
          </a:p>
          <a:p>
            <a:r>
              <a:rPr lang="en-US" dirty="0">
                <a:latin typeface="Times New Roman" charset="0"/>
              </a:rPr>
              <a:t>Its own execution time, and</a:t>
            </a:r>
          </a:p>
          <a:p>
            <a:r>
              <a:rPr lang="en-US" dirty="0">
                <a:latin typeface="Times New Roman" charset="0"/>
              </a:rPr>
              <a:t>Delays caused by lower-priority tasks (known as priority inversion or blocking).</a:t>
            </a:r>
          </a:p>
          <a:p>
            <a:r>
              <a:rPr lang="en-US" dirty="0">
                <a:latin typeface="Times New Roman" charset="0"/>
              </a:rPr>
              <a:t>Remember that higher-priority tasks, from a rate monotonic perspective, are those with higher rates (or shorter periods). These can occur more than once in a task</a:t>
            </a:r>
            <a:r>
              <a:rPr lang="ja-JP" altLang="en-US" dirty="0">
                <a:latin typeface="Fira Sans Regular" charset="0"/>
              </a:rPr>
              <a:t>’</a:t>
            </a:r>
            <a:r>
              <a:rPr lang="en-US" altLang="ja-JP" dirty="0">
                <a:latin typeface="Times New Roman" charset="0"/>
              </a:rPr>
              <a:t>s period. A task</a:t>
            </a:r>
            <a:r>
              <a:rPr lang="ja-JP" altLang="en-US" dirty="0">
                <a:latin typeface="Fira Sans Regular" charset="0"/>
              </a:rPr>
              <a:t>’</a:t>
            </a:r>
            <a:r>
              <a:rPr lang="en-US" altLang="ja-JP" dirty="0">
                <a:latin typeface="Times New Roman" charset="0"/>
              </a:rPr>
              <a:t>s execution occurs once during its period. And blocking can occur at most once during the task</a:t>
            </a:r>
            <a:r>
              <a:rPr lang="ja-JP" altLang="en-US" dirty="0">
                <a:latin typeface="Fira Sans Regular" charset="0"/>
              </a:rPr>
              <a:t>’</a:t>
            </a:r>
            <a:r>
              <a:rPr lang="en-US" altLang="ja-JP" dirty="0">
                <a:latin typeface="Times New Roman" charset="0"/>
              </a:rPr>
              <a:t>s period; blocking comes from lower-priority tasks, those that have slower rates (or longer periods).</a:t>
            </a:r>
          </a:p>
          <a:p>
            <a:r>
              <a:rPr lang="en-US" dirty="0">
                <a:latin typeface="Times New Roman" charset="0"/>
              </a:rPr>
              <a:t>Preemption and execution are unavoidable. If these exceed capacity, one is faced with a classical throughput problem and the only remedy is to reduce the workload (which means changing the system requirements) or to increase the capacity by using a faster computer. Experience has shown that priority inversion (blocking), delay from lower-priority tasks, is a major source of missed deadlines. So we focus on identifying sources of priority inversion and try to reduce their blocking effects to enhance </a:t>
            </a:r>
            <a:r>
              <a:rPr lang="en-US" dirty="0" err="1">
                <a:latin typeface="Times New Roman" charset="0"/>
              </a:rPr>
              <a:t>schedulability</a:t>
            </a:r>
            <a:r>
              <a:rPr lang="en-US" dirty="0">
                <a:latin typeface="Times New Roman" charset="0"/>
              </a:rPr>
              <a:t>.</a:t>
            </a:r>
          </a:p>
        </p:txBody>
      </p:sp>
      <p:sp>
        <p:nvSpPr>
          <p:cNvPr id="90119" name="Rectangle 7"/>
          <p:cNvSpPr>
            <a:spLocks noGrp="1" noRot="1" noChangeAspect="1" noChangeArrowheads="1" noTextEdit="1"/>
          </p:cNvSpPr>
          <p:nvPr>
            <p:ph type="sldImg"/>
          </p:nvPr>
        </p:nvSpPr>
        <p:spPr>
          <a:xfrm>
            <a:off x="1533525" y="887413"/>
            <a:ext cx="4249738" cy="3186112"/>
          </a:xfrm>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6494" y="469200"/>
            <a:ext cx="7772400" cy="1308232"/>
          </a:xfrm>
          <a:prstGeom prst="rect">
            <a:avLst/>
          </a:prstGeom>
        </p:spPr>
        <p:txBody>
          <a:bodyPr anchor="t"/>
          <a:lstStyle>
            <a:lvl1pPr>
              <a:defRPr b="0" i="0">
                <a:latin typeface="Fira Sans Regular"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86494" y="1941516"/>
            <a:ext cx="5009103" cy="1752600"/>
          </a:xfrm>
          <a:prstGeom prst="rect">
            <a:avLst/>
          </a:prstGeom>
        </p:spPr>
        <p:txBody>
          <a:bodyPr/>
          <a:lstStyle>
            <a:lvl1pPr marL="0" indent="0" algn="l">
              <a:buNone/>
              <a:defRPr sz="2800" b="0" i="0">
                <a:solidFill>
                  <a:schemeClr val="accent1"/>
                </a:solidFill>
                <a:latin typeface="Fira Sans Regular"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Picture with Caption">
    <p:spTree>
      <p:nvGrpSpPr>
        <p:cNvPr id="1" name=""/>
        <p:cNvGrpSpPr/>
        <p:nvPr/>
      </p:nvGrpSpPr>
      <p:grpSpPr>
        <a:xfrm>
          <a:off x="0" y="0"/>
          <a:ext cx="0" cy="0"/>
          <a:chOff x="0" y="0"/>
          <a:chExt cx="0" cy="0"/>
        </a:xfrm>
      </p:grpSpPr>
      <p:sp>
        <p:nvSpPr>
          <p:cNvPr id="8" name="Title 1"/>
          <p:cNvSpPr>
            <a:spLocks noGrp="1"/>
          </p:cNvSpPr>
          <p:nvPr>
            <p:ph type="title"/>
          </p:nvPr>
        </p:nvSpPr>
        <p:spPr>
          <a:xfrm>
            <a:off x="457200" y="274638"/>
            <a:ext cx="8229600" cy="532719"/>
          </a:xfrm>
        </p:spPr>
        <p:txBody>
          <a:bodyPr/>
          <a:lstStyle>
            <a:lvl1pPr>
              <a:defRPr b="0" i="0">
                <a:latin typeface="Fira Sans Regular" charset="0"/>
              </a:defRPr>
            </a:lvl1pPr>
          </a:lstStyle>
          <a:p>
            <a:r>
              <a:rPr lang="en-US" dirty="0" smtClean="0"/>
              <a:t>Click to edit Master title style</a:t>
            </a:r>
            <a:endParaRPr lang="en-US" dirty="0"/>
          </a:p>
        </p:txBody>
      </p:sp>
      <p:sp>
        <p:nvSpPr>
          <p:cNvPr id="6" name="Text Placeholder 2"/>
          <p:cNvSpPr>
            <a:spLocks noGrp="1"/>
          </p:cNvSpPr>
          <p:nvPr>
            <p:ph idx="1" hasCustomPrompt="1"/>
          </p:nvPr>
        </p:nvSpPr>
        <p:spPr>
          <a:xfrm>
            <a:off x="457200" y="1161143"/>
            <a:ext cx="8229600" cy="4525963"/>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ct val="20000"/>
              </a:spcBef>
              <a:spcAft>
                <a:spcPts val="0"/>
              </a:spcAft>
              <a:buClr>
                <a:srgbClr val="585858"/>
              </a:buClr>
              <a:buSzTx/>
              <a:buFont typeface="Wingdings" charset="2"/>
              <a:buChar char="§"/>
              <a:tabLst/>
              <a:defRPr b="0" i="0">
                <a:latin typeface="Fira Sans Regular" charset="0"/>
              </a:defRPr>
            </a:lvl1pPr>
            <a:lvl2pPr>
              <a:defRPr b="0" i="0">
                <a:latin typeface="Fira Sans Regular" charset="0"/>
              </a:defRPr>
            </a:lvl2pPr>
            <a:lvl3pPr>
              <a:defRPr b="0" i="0">
                <a:latin typeface="Fira Sans Regular" charset="0"/>
              </a:defRPr>
            </a:lvl3pPr>
          </a:lstStyle>
          <a:p>
            <a:pPr marL="342900" marR="0" lvl="0" indent="-342900" algn="l" defTabSz="457200" rtl="0" eaLnBrk="1" fontAlgn="auto" latinLnBrk="0" hangingPunct="1">
              <a:lnSpc>
                <a:spcPct val="100000"/>
              </a:lnSpc>
              <a:spcBef>
                <a:spcPct val="20000"/>
              </a:spcBef>
              <a:spcAft>
                <a:spcPts val="0"/>
              </a:spcAft>
              <a:buClr>
                <a:srgbClr val="585858"/>
              </a:buClr>
              <a:buSzTx/>
              <a:buFont typeface="Wingdings" charset="2"/>
              <a:buChar char="§"/>
              <a:tabLst/>
              <a:defRPr/>
            </a:pPr>
            <a:r>
              <a:rPr kumimoji="0" lang="en-US" sz="2800" b="0" i="0" u="none" strike="noStrike" kern="1200" cap="none" spc="0" normalizeH="0" baseline="0" noProof="0" dirty="0" smtClean="0">
                <a:ln>
                  <a:noFill/>
                </a:ln>
                <a:solidFill>
                  <a:srgbClr val="585858"/>
                </a:solidFill>
                <a:effectLst/>
                <a:uLnTx/>
                <a:uFillTx/>
                <a:latin typeface="Arial"/>
                <a:ea typeface="+mn-ea"/>
                <a:cs typeface="+mn-cs"/>
              </a:rPr>
              <a:t>Click to edit Master text styles</a:t>
            </a:r>
          </a:p>
          <a:p>
            <a:pPr marL="742950" marR="0" lvl="1" indent="-285750" algn="l" defTabSz="457200" rtl="0" eaLnBrk="1" fontAlgn="auto" latinLnBrk="0" hangingPunct="1">
              <a:lnSpc>
                <a:spcPct val="100000"/>
              </a:lnSpc>
              <a:spcBef>
                <a:spcPct val="20000"/>
              </a:spcBef>
              <a:spcAft>
                <a:spcPts val="0"/>
              </a:spcAft>
              <a:buClrTx/>
              <a:buSzTx/>
              <a:buFont typeface="Wingdings" charset="2"/>
              <a:buChar char="§"/>
              <a:tabLst/>
              <a:defRPr/>
            </a:pPr>
            <a:r>
              <a:rPr kumimoji="0" lang="en-US" sz="2400" b="0" i="0" u="none" strike="noStrike" kern="1200" cap="none" spc="0" normalizeH="0" baseline="0" noProof="0" dirty="0" smtClean="0">
                <a:ln>
                  <a:noFill/>
                </a:ln>
                <a:solidFill>
                  <a:srgbClr val="A1A1A1"/>
                </a:solidFill>
                <a:effectLst/>
                <a:uLnTx/>
                <a:uFillTx/>
                <a:latin typeface="Arial"/>
                <a:ea typeface="+mn-ea"/>
                <a:cs typeface="+mn-cs"/>
              </a:rPr>
              <a:t>Second level</a:t>
            </a:r>
          </a:p>
          <a:p>
            <a:pPr marL="1143000" marR="0" lvl="2" indent="-228600" algn="l" defTabSz="457200" rtl="0" eaLnBrk="1" fontAlgn="auto" latinLnBrk="0" hangingPunct="1">
              <a:lnSpc>
                <a:spcPct val="100000"/>
              </a:lnSpc>
              <a:spcBef>
                <a:spcPct val="20000"/>
              </a:spcBef>
              <a:spcAft>
                <a:spcPts val="0"/>
              </a:spcAft>
              <a:buClrTx/>
              <a:buSzTx/>
              <a:buFont typeface="Wingdings" charset="2"/>
              <a:buChar char="§"/>
              <a:tabLst/>
              <a:defRPr/>
            </a:pPr>
            <a:r>
              <a:rPr kumimoji="0" lang="en-US" sz="2000" b="0" i="0" u="none" strike="noStrike" kern="1200" cap="none" spc="0" normalizeH="0" baseline="0" noProof="0" dirty="0" smtClean="0">
                <a:ln>
                  <a:noFill/>
                </a:ln>
                <a:solidFill>
                  <a:srgbClr val="000000"/>
                </a:solidFill>
                <a:effectLst/>
                <a:uLnTx/>
                <a:uFillTx/>
                <a:latin typeface="Arial"/>
                <a:ea typeface="+mn-ea"/>
                <a:cs typeface="+mn-cs"/>
              </a:rPr>
              <a:t>Third level</a:t>
            </a:r>
          </a:p>
        </p:txBody>
      </p:sp>
      <p:sp>
        <p:nvSpPr>
          <p:cNvPr id="2" name="Slide Number Placeholder 1"/>
          <p:cNvSpPr>
            <a:spLocks noGrp="1"/>
          </p:cNvSpPr>
          <p:nvPr>
            <p:ph type="sldNum" sz="quarter" idx="10"/>
          </p:nvPr>
        </p:nvSpPr>
        <p:spPr/>
        <p:txBody>
          <a:bodyPr/>
          <a:lstStyle/>
          <a:p>
            <a:fld id="{2674F618-CACE-4FD6-AC09-05B693CE5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1197429"/>
            <a:ext cx="8229600" cy="4441371"/>
          </a:xfrm>
          <a:prstGeom prst="rect">
            <a:avLst/>
          </a:prstGeom>
        </p:spPr>
        <p:txBody>
          <a:bodyPr>
            <a:normAutofit/>
          </a:bodyPr>
          <a:lstStyle>
            <a:lvl1pPr marL="0" indent="0" algn="l">
              <a:buNone/>
              <a:defRPr sz="2400" b="0" i="0">
                <a:solidFill>
                  <a:schemeClr val="accent2"/>
                </a:solidFill>
                <a:latin typeface="Fira Sans Regular" charset="0"/>
                <a:cs typeface="Fira Sans Regular"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8" name="Title 1"/>
          <p:cNvSpPr>
            <a:spLocks noGrp="1"/>
          </p:cNvSpPr>
          <p:nvPr>
            <p:ph type="title"/>
          </p:nvPr>
        </p:nvSpPr>
        <p:spPr>
          <a:xfrm>
            <a:off x="457200" y="274638"/>
            <a:ext cx="8229600" cy="532719"/>
          </a:xfrm>
        </p:spPr>
        <p:txBody>
          <a:bodyPr/>
          <a:lstStyle>
            <a:lvl1pPr>
              <a:defRPr b="0" i="0">
                <a:latin typeface="Fira Sans Regular" charset="0"/>
              </a:defRPr>
            </a:lvl1pPr>
          </a:lstStyle>
          <a:p>
            <a:r>
              <a:rPr lang="en-US" dirty="0" smtClean="0"/>
              <a:t>Click to edit Master title style</a:t>
            </a:r>
            <a:endParaRPr lang="en-US" dirty="0"/>
          </a:p>
        </p:txBody>
      </p:sp>
      <p:sp>
        <p:nvSpPr>
          <p:cNvPr id="2" name="Slide Number Placeholder 1"/>
          <p:cNvSpPr>
            <a:spLocks noGrp="1"/>
          </p:cNvSpPr>
          <p:nvPr>
            <p:ph type="sldNum" sz="quarter" idx="10"/>
          </p:nvPr>
        </p:nvSpPr>
        <p:spPr/>
        <p:txBody>
          <a:bodyPr/>
          <a:lstStyle/>
          <a:p>
            <a:fld id="{2674F618-CACE-4FD6-AC09-05B693CE5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137557"/>
            <a:ext cx="5486400" cy="4114800"/>
          </a:xfrm>
          <a:prstGeom prst="rect">
            <a:avLst/>
          </a:prstGeom>
        </p:spPr>
        <p:txBody>
          <a:bodyPr/>
          <a:lstStyle>
            <a:lvl1pPr marL="0" indent="0">
              <a:buNone/>
              <a:defRPr sz="3200" b="0" i="0">
                <a:latin typeface="Fira Sans Regular" charset="0"/>
                <a:cs typeface="Fira Sans Regular"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252357"/>
            <a:ext cx="5486400" cy="804862"/>
          </a:xfrm>
          <a:prstGeom prst="rect">
            <a:avLst/>
          </a:prstGeom>
        </p:spPr>
        <p:txBody>
          <a:bodyPr/>
          <a:lstStyle>
            <a:lvl1pPr marL="0" indent="0">
              <a:buNone/>
              <a:defRPr sz="1400" b="0" i="0">
                <a:latin typeface="Fira Sans Regular" charset="0"/>
                <a:cs typeface="Fira Sans Regular"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Title 1"/>
          <p:cNvSpPr>
            <a:spLocks noGrp="1"/>
          </p:cNvSpPr>
          <p:nvPr>
            <p:ph type="title"/>
          </p:nvPr>
        </p:nvSpPr>
        <p:spPr>
          <a:xfrm>
            <a:off x="457200" y="274638"/>
            <a:ext cx="8229600" cy="532719"/>
          </a:xfrm>
        </p:spPr>
        <p:txBody>
          <a:bodyPr/>
          <a:lstStyle>
            <a:lvl1pPr>
              <a:defRPr b="0" i="0">
                <a:latin typeface="Fira Sans Regular" charset="0"/>
              </a:defRPr>
            </a:lvl1pPr>
          </a:lstStyle>
          <a:p>
            <a:r>
              <a:rPr lang="en-US" dirty="0" smtClean="0"/>
              <a:t>Click to edit Master title style</a:t>
            </a:r>
            <a:endParaRPr lang="en-US" dirty="0"/>
          </a:p>
        </p:txBody>
      </p:sp>
      <p:sp>
        <p:nvSpPr>
          <p:cNvPr id="2" name="Slide Number Placeholder 1"/>
          <p:cNvSpPr>
            <a:spLocks noGrp="1"/>
          </p:cNvSpPr>
          <p:nvPr>
            <p:ph type="sldNum" sz="quarter" idx="10"/>
          </p:nvPr>
        </p:nvSpPr>
        <p:spPr/>
        <p:txBody>
          <a:bodyPr/>
          <a:lstStyle/>
          <a:p>
            <a:fld id="{2674F618-CACE-4FD6-AC09-05B693CE5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Fira Sans Regular" charset="0"/>
              </a:defRPr>
            </a:lvl1pPr>
          </a:lstStyle>
          <a:p>
            <a:r>
              <a:rPr lang="en-US" dirty="0" smtClean="0"/>
              <a:t>Click to edit Master title style</a:t>
            </a:r>
            <a:endParaRPr lang="en-US" dirty="0"/>
          </a:p>
        </p:txBody>
      </p:sp>
      <p:sp>
        <p:nvSpPr>
          <p:cNvPr id="7" name="Picture Placeholder 2"/>
          <p:cNvSpPr>
            <a:spLocks noGrp="1"/>
          </p:cNvSpPr>
          <p:nvPr>
            <p:ph type="pic" idx="1"/>
          </p:nvPr>
        </p:nvSpPr>
        <p:spPr>
          <a:xfrm>
            <a:off x="3316288" y="1070426"/>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Text Placeholder 3"/>
          <p:cNvSpPr>
            <a:spLocks noGrp="1"/>
          </p:cNvSpPr>
          <p:nvPr>
            <p:ph type="body" sz="half" idx="2"/>
          </p:nvPr>
        </p:nvSpPr>
        <p:spPr>
          <a:xfrm>
            <a:off x="3316288" y="5185226"/>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3"/>
          <p:cNvSpPr>
            <a:spLocks noGrp="1"/>
          </p:cNvSpPr>
          <p:nvPr>
            <p:ph type="body" sz="half" idx="10"/>
          </p:nvPr>
        </p:nvSpPr>
        <p:spPr>
          <a:xfrm>
            <a:off x="457201" y="1070426"/>
            <a:ext cx="2859088" cy="49196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Slide Number Placeholder 2"/>
          <p:cNvSpPr>
            <a:spLocks noGrp="1"/>
          </p:cNvSpPr>
          <p:nvPr>
            <p:ph type="sldNum" sz="quarter" idx="11"/>
          </p:nvPr>
        </p:nvSpPr>
        <p:spPr/>
        <p:txBody>
          <a:bodyPr/>
          <a:lstStyle/>
          <a:p>
            <a:fld id="{2674F618-CACE-4FD6-AC09-05B693CE5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7" name="Rectangle 6"/>
          <p:cNvSpPr/>
          <p:nvPr userDrawn="1"/>
        </p:nvSpPr>
        <p:spPr>
          <a:xfrm>
            <a:off x="3184071" y="145143"/>
            <a:ext cx="5959929" cy="77107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ira Sans Regular" charset="0"/>
            </a:endParaRPr>
          </a:p>
        </p:txBody>
      </p:sp>
      <p:sp>
        <p:nvSpPr>
          <p:cNvPr id="2" name="Slide Number Placeholder 1"/>
          <p:cNvSpPr>
            <a:spLocks noGrp="1"/>
          </p:cNvSpPr>
          <p:nvPr>
            <p:ph type="sldNum" sz="quarter" idx="10"/>
          </p:nvPr>
        </p:nvSpPr>
        <p:spPr/>
        <p:txBody>
          <a:bodyPr/>
          <a:lstStyle/>
          <a:p>
            <a:fld id="{2674F618-CACE-4FD6-AC09-05B693CE5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76200"/>
            <a:ext cx="8001000" cy="6248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85966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0010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762000"/>
            <a:ext cx="3924300" cy="5562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86300" y="762000"/>
            <a:ext cx="3924300" cy="27051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86300" y="3619500"/>
            <a:ext cx="3924300" cy="27051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033003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0010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762000"/>
            <a:ext cx="3924300" cy="5562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762000"/>
            <a:ext cx="3924300" cy="5562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57680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4327"/>
          </a:xfrm>
          <a:prstGeom prst="rect">
            <a:avLst/>
          </a:prstGeom>
        </p:spPr>
        <p:txBody>
          <a:bodyPr/>
          <a:lstStyle>
            <a:lvl1pPr>
              <a:defRPr b="0" i="0">
                <a:latin typeface="Fira Sans Regular"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079500"/>
            <a:ext cx="8229600" cy="5046663"/>
          </a:xfrm>
          <a:prstGeom prst="rect">
            <a:avLst/>
          </a:prstGeom>
        </p:spPr>
        <p:txBody>
          <a:bodyPr/>
          <a:lstStyle>
            <a:lvl1pPr>
              <a:buFont typeface="Wingdings" charset="2"/>
              <a:buChar char="§"/>
              <a:defRPr sz="2000" b="0" i="0">
                <a:solidFill>
                  <a:schemeClr val="accent5"/>
                </a:solidFill>
                <a:latin typeface="Fira Sans Regular" charset="0"/>
              </a:defRPr>
            </a:lvl1pPr>
            <a:lvl2pPr>
              <a:buFont typeface="Wingdings" charset="2"/>
              <a:buChar char="§"/>
              <a:defRPr sz="1800" b="0" i="0">
                <a:solidFill>
                  <a:schemeClr val="accent2">
                    <a:lumMod val="50000"/>
                  </a:schemeClr>
                </a:solidFill>
                <a:latin typeface="Fira Sans Regular" charset="0"/>
              </a:defRPr>
            </a:lvl2pPr>
            <a:lvl3pPr>
              <a:buFont typeface="Wingdings" charset="2"/>
              <a:buChar char="§"/>
              <a:defRPr sz="1800" b="0" i="0">
                <a:solidFill>
                  <a:schemeClr val="accent2">
                    <a:lumMod val="75000"/>
                  </a:schemeClr>
                </a:solidFill>
                <a:latin typeface="Fira Sans Regular" charset="0"/>
              </a:defRPr>
            </a:lvl3pPr>
            <a:lvl4pPr>
              <a:buFont typeface="Wingdings" charset="2"/>
              <a:buChar char="§"/>
              <a:defRPr sz="1600" b="0" i="0">
                <a:latin typeface="Fira Sans Regular" charset="0"/>
              </a:defRPr>
            </a:lvl4pPr>
            <a:lvl5pPr>
              <a:buFont typeface="Wingdings" charset="2"/>
              <a:buChar char="§"/>
              <a:defRPr sz="1600" b="0" i="0">
                <a:solidFill>
                  <a:schemeClr val="accent1"/>
                </a:solidFill>
                <a:latin typeface="Fira Sans Regular"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0"/>
          </p:nvPr>
        </p:nvSpPr>
        <p:spPr/>
        <p:txBody>
          <a:bodyPr/>
          <a:lstStyle/>
          <a:p>
            <a:fld id="{2674F618-CACE-4FD6-AC09-05B693CE5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3648"/>
          </a:xfrm>
          <a:prstGeom prst="rect">
            <a:avLst/>
          </a:prstGeom>
        </p:spPr>
        <p:txBody>
          <a:bodyPr/>
          <a:lstStyle>
            <a:lvl1pPr>
              <a:defRPr b="0" i="0">
                <a:latin typeface="Fira Sans Regular"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1197429"/>
            <a:ext cx="8229600" cy="4441371"/>
          </a:xfrm>
          <a:prstGeom prst="rect">
            <a:avLst/>
          </a:prstGeom>
        </p:spPr>
        <p:txBody>
          <a:bodyPr>
            <a:normAutofit/>
          </a:bodyPr>
          <a:lstStyle>
            <a:lvl1pPr marL="0" indent="0" algn="l">
              <a:buNone/>
              <a:defRPr sz="2800" b="0" i="0">
                <a:solidFill>
                  <a:schemeClr val="accent2"/>
                </a:solidFill>
                <a:latin typeface="Fira Sans Regular"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Slide Number Placeholder 3"/>
          <p:cNvSpPr>
            <a:spLocks noGrp="1"/>
          </p:cNvSpPr>
          <p:nvPr>
            <p:ph type="sldNum" sz="quarter" idx="10"/>
          </p:nvPr>
        </p:nvSpPr>
        <p:spPr/>
        <p:txBody>
          <a:bodyPr/>
          <a:lstStyle/>
          <a:p>
            <a:fld id="{2674F618-CACE-4FD6-AC09-05B693CE5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2"/>
          <p:cNvSpPr>
            <a:spLocks noGrp="1"/>
          </p:cNvSpPr>
          <p:nvPr>
            <p:ph idx="13"/>
          </p:nvPr>
        </p:nvSpPr>
        <p:spPr>
          <a:xfrm>
            <a:off x="457200" y="1079500"/>
            <a:ext cx="4038600" cy="5046663"/>
          </a:xfrm>
          <a:prstGeom prst="rect">
            <a:avLst/>
          </a:prstGeom>
        </p:spPr>
        <p:txBody>
          <a:bodyPr/>
          <a:lstStyle>
            <a:lvl1pPr>
              <a:buFont typeface="Wingdings" charset="2"/>
              <a:buChar char="§"/>
              <a:defRPr sz="2800" b="0" i="0">
                <a:solidFill>
                  <a:schemeClr val="accent1"/>
                </a:solidFill>
                <a:latin typeface="Fira Sans Regular" charset="0"/>
              </a:defRPr>
            </a:lvl1pPr>
            <a:lvl2pPr>
              <a:buFont typeface="Wingdings" charset="2"/>
              <a:buChar char="§"/>
              <a:defRPr sz="2400" b="0" i="0">
                <a:solidFill>
                  <a:schemeClr val="accent2"/>
                </a:solidFill>
                <a:latin typeface="Fira Sans Regular" charset="0"/>
              </a:defRPr>
            </a:lvl2pPr>
            <a:lvl3pPr>
              <a:buFont typeface="Wingdings" charset="2"/>
              <a:buChar char="§"/>
              <a:defRPr sz="2000" b="0" i="0">
                <a:solidFill>
                  <a:schemeClr val="accent5"/>
                </a:solidFill>
                <a:latin typeface="Fira Sans Regular" charset="0"/>
              </a:defRPr>
            </a:lvl3pPr>
            <a:lvl4pPr>
              <a:buFont typeface="Wingdings" charset="2"/>
              <a:buChar char="§"/>
              <a:defRPr sz="1800" b="0" i="0">
                <a:latin typeface="Fira Sans Regular" charset="0"/>
              </a:defRPr>
            </a:lvl4pPr>
            <a:lvl5pPr>
              <a:buFont typeface="Wingdings" charset="2"/>
              <a:buChar char="§"/>
              <a:defRPr sz="1600" b="0" i="0">
                <a:solidFill>
                  <a:schemeClr val="accent1"/>
                </a:solidFill>
                <a:latin typeface="Fira Sans Regular"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457200" y="274638"/>
            <a:ext cx="8229600" cy="532719"/>
          </a:xfrm>
          <a:prstGeom prst="rect">
            <a:avLst/>
          </a:prstGeom>
        </p:spPr>
        <p:txBody>
          <a:bodyPr/>
          <a:lstStyle>
            <a:lvl1pPr>
              <a:defRPr b="0" i="0">
                <a:latin typeface="Fira Sans Regular" charset="0"/>
              </a:defRPr>
            </a:lvl1pPr>
          </a:lstStyle>
          <a:p>
            <a:r>
              <a:rPr lang="en-US" dirty="0" smtClean="0"/>
              <a:t>Click to edit Master title style</a:t>
            </a:r>
            <a:endParaRPr lang="en-US" dirty="0"/>
          </a:p>
        </p:txBody>
      </p:sp>
      <p:sp>
        <p:nvSpPr>
          <p:cNvPr id="10" name="Content Placeholder 2"/>
          <p:cNvSpPr>
            <a:spLocks noGrp="1"/>
          </p:cNvSpPr>
          <p:nvPr>
            <p:ph idx="14"/>
          </p:nvPr>
        </p:nvSpPr>
        <p:spPr>
          <a:xfrm>
            <a:off x="4648200" y="1079500"/>
            <a:ext cx="4038600" cy="5046663"/>
          </a:xfrm>
          <a:prstGeom prst="rect">
            <a:avLst/>
          </a:prstGeom>
        </p:spPr>
        <p:txBody>
          <a:bodyPr/>
          <a:lstStyle>
            <a:lvl1pPr>
              <a:buFont typeface="Wingdings" charset="2"/>
              <a:buChar char="§"/>
              <a:defRPr sz="2800" b="0" i="0">
                <a:solidFill>
                  <a:schemeClr val="accent1"/>
                </a:solidFill>
                <a:latin typeface="Fira Sans Regular" charset="0"/>
              </a:defRPr>
            </a:lvl1pPr>
            <a:lvl2pPr>
              <a:buFont typeface="Wingdings" charset="2"/>
              <a:buChar char="§"/>
              <a:defRPr sz="2400" b="0" i="0">
                <a:solidFill>
                  <a:schemeClr val="accent2"/>
                </a:solidFill>
                <a:latin typeface="Fira Sans Regular" charset="0"/>
              </a:defRPr>
            </a:lvl2pPr>
            <a:lvl3pPr>
              <a:buFont typeface="Wingdings" charset="2"/>
              <a:buChar char="§"/>
              <a:defRPr sz="2000" b="0" i="0">
                <a:solidFill>
                  <a:schemeClr val="accent5"/>
                </a:solidFill>
                <a:latin typeface="Fira Sans Regular" charset="0"/>
              </a:defRPr>
            </a:lvl3pPr>
            <a:lvl4pPr>
              <a:buFont typeface="Wingdings" charset="2"/>
              <a:buChar char="§"/>
              <a:defRPr sz="1800" b="0" i="0">
                <a:latin typeface="Fira Sans Regular" charset="0"/>
              </a:defRPr>
            </a:lvl4pPr>
            <a:lvl5pPr>
              <a:buFont typeface="Wingdings" charset="2"/>
              <a:buChar char="§"/>
              <a:defRPr sz="1600" b="0" i="0">
                <a:solidFill>
                  <a:schemeClr val="accent1"/>
                </a:solidFill>
                <a:latin typeface="Fira Sans Regular"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Slide Number Placeholder 2"/>
          <p:cNvSpPr>
            <a:spLocks noGrp="1"/>
          </p:cNvSpPr>
          <p:nvPr>
            <p:ph type="sldNum" sz="quarter" idx="15"/>
          </p:nvPr>
        </p:nvSpPr>
        <p:spPr/>
        <p:txBody>
          <a:bodyPr/>
          <a:lstStyle/>
          <a:p>
            <a:fld id="{2674F618-CACE-4FD6-AC09-05B693CE5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3648"/>
          </a:xfrm>
          <a:prstGeom prst="rect">
            <a:avLst/>
          </a:prstGeom>
        </p:spPr>
        <p:txBody>
          <a:bodyPr/>
          <a:lstStyle>
            <a:lvl1pPr>
              <a:defRPr b="0" i="0">
                <a:latin typeface="Fira Sans Regular"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170214"/>
            <a:ext cx="4040188" cy="1004661"/>
          </a:xfrm>
          <a:prstGeom prst="rect">
            <a:avLst/>
          </a:prstGeom>
        </p:spPr>
        <p:txBody>
          <a:bodyPr anchor="t"/>
          <a:lstStyle>
            <a:lvl1pPr marL="0" indent="0">
              <a:buNone/>
              <a:defRPr sz="2400" b="0" i="0">
                <a:solidFill>
                  <a:srgbClr val="606060"/>
                </a:solidFill>
                <a:latin typeface="Fira Sans Regular"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Text Placeholder 4"/>
          <p:cNvSpPr>
            <a:spLocks noGrp="1"/>
          </p:cNvSpPr>
          <p:nvPr>
            <p:ph type="body" sz="quarter" idx="3"/>
          </p:nvPr>
        </p:nvSpPr>
        <p:spPr>
          <a:xfrm>
            <a:off x="4645025" y="1170214"/>
            <a:ext cx="4041775" cy="1004661"/>
          </a:xfrm>
          <a:prstGeom prst="rect">
            <a:avLst/>
          </a:prstGeom>
        </p:spPr>
        <p:txBody>
          <a:bodyPr anchor="t"/>
          <a:lstStyle>
            <a:lvl1pPr marL="0" indent="0">
              <a:buNone/>
              <a:defRPr sz="2400" b="0" i="0">
                <a:solidFill>
                  <a:srgbClr val="606060"/>
                </a:solidFill>
                <a:latin typeface="Fira Sans Regular"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1" name="Picture Placeholder 10"/>
          <p:cNvSpPr>
            <a:spLocks noGrp="1"/>
          </p:cNvSpPr>
          <p:nvPr>
            <p:ph type="pic" sz="quarter" idx="13"/>
          </p:nvPr>
        </p:nvSpPr>
        <p:spPr>
          <a:xfrm>
            <a:off x="457200" y="2174875"/>
            <a:ext cx="4040188" cy="3903663"/>
          </a:xfrm>
          <a:prstGeom prst="rect">
            <a:avLst/>
          </a:prstGeom>
        </p:spPr>
        <p:txBody>
          <a:bodyPr vert="horz"/>
          <a:lstStyle>
            <a:lvl1pPr>
              <a:buFont typeface="Wingdings" charset="2"/>
              <a:buChar char="§"/>
              <a:defRPr b="0" i="0">
                <a:solidFill>
                  <a:srgbClr val="606060"/>
                </a:solidFill>
                <a:latin typeface="Fira Sans Regular" charset="0"/>
              </a:defRPr>
            </a:lvl1pPr>
          </a:lstStyle>
          <a:p>
            <a:endParaRPr lang="en-US" dirty="0"/>
          </a:p>
        </p:txBody>
      </p:sp>
      <p:sp>
        <p:nvSpPr>
          <p:cNvPr id="12" name="Picture Placeholder 10"/>
          <p:cNvSpPr>
            <a:spLocks noGrp="1"/>
          </p:cNvSpPr>
          <p:nvPr>
            <p:ph type="pic" sz="quarter" idx="14"/>
          </p:nvPr>
        </p:nvSpPr>
        <p:spPr>
          <a:xfrm>
            <a:off x="4649788" y="2174875"/>
            <a:ext cx="4040188" cy="3903663"/>
          </a:xfrm>
          <a:prstGeom prst="rect">
            <a:avLst/>
          </a:prstGeom>
        </p:spPr>
        <p:txBody>
          <a:bodyPr vert="horz"/>
          <a:lstStyle>
            <a:lvl1pPr>
              <a:buFont typeface="Wingdings" charset="2"/>
              <a:buChar char="§"/>
              <a:defRPr b="0" i="0">
                <a:solidFill>
                  <a:srgbClr val="606060"/>
                </a:solidFill>
                <a:latin typeface="Fira Sans Regular" charset="0"/>
              </a:defRPr>
            </a:lvl1pPr>
          </a:lstStyle>
          <a:p>
            <a:endParaRPr lang="en-US" dirty="0"/>
          </a:p>
        </p:txBody>
      </p:sp>
      <p:sp>
        <p:nvSpPr>
          <p:cNvPr id="4" name="Slide Number Placeholder 3"/>
          <p:cNvSpPr>
            <a:spLocks noGrp="1"/>
          </p:cNvSpPr>
          <p:nvPr>
            <p:ph type="sldNum" sz="quarter" idx="15"/>
          </p:nvPr>
        </p:nvSpPr>
        <p:spPr/>
        <p:txBody>
          <a:bodyPr/>
          <a:lstStyle/>
          <a:p>
            <a:fld id="{2674F618-CACE-4FD6-AC09-05B693CE5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3648"/>
          </a:xfrm>
          <a:prstGeom prst="rect">
            <a:avLst/>
          </a:prstGeom>
        </p:spPr>
        <p:txBody>
          <a:bodyPr/>
          <a:lstStyle>
            <a:lvl1pPr>
              <a:defRPr b="0" i="0">
                <a:latin typeface="Fira Sans Regular" charset="0"/>
              </a:defRPr>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2674F618-CACE-4FD6-AC09-05B693CE5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4254500" y="117929"/>
            <a:ext cx="4889500" cy="952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ira Sans Regular" charset="0"/>
            </a:endParaRPr>
          </a:p>
        </p:txBody>
      </p:sp>
      <p:sp>
        <p:nvSpPr>
          <p:cNvPr id="2" name="Slide Number Placeholder 1"/>
          <p:cNvSpPr>
            <a:spLocks noGrp="1"/>
          </p:cNvSpPr>
          <p:nvPr>
            <p:ph type="sldNum" sz="quarter" idx="10"/>
          </p:nvPr>
        </p:nvSpPr>
        <p:spPr/>
        <p:txBody>
          <a:bodyPr/>
          <a:lstStyle/>
          <a:p>
            <a:fld id="{2674F618-CACE-4FD6-AC09-05B693CE5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4254500" y="117929"/>
            <a:ext cx="4889500" cy="952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ira Sans Regular" charset="0"/>
            </a:endParaRPr>
          </a:p>
        </p:txBody>
      </p:sp>
      <p:sp>
        <p:nvSpPr>
          <p:cNvPr id="2" name="Title 1"/>
          <p:cNvSpPr>
            <a:spLocks noGrp="1"/>
          </p:cNvSpPr>
          <p:nvPr>
            <p:ph type="title"/>
          </p:nvPr>
        </p:nvSpPr>
        <p:spPr>
          <a:xfrm>
            <a:off x="1792288" y="4800600"/>
            <a:ext cx="5486400" cy="566738"/>
          </a:xfrm>
          <a:prstGeom prst="rect">
            <a:avLst/>
          </a:prstGeom>
        </p:spPr>
        <p:txBody>
          <a:bodyPr anchor="b"/>
          <a:lstStyle>
            <a:lvl1pPr algn="l">
              <a:defRPr sz="2000" b="0" i="0">
                <a:latin typeface="Fira Sans Regular"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b="0" i="0">
                <a:latin typeface="Fira Sans Regular"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b="0" i="0">
                <a:latin typeface="Fira Sans Regular"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8" name="Title 1"/>
          <p:cNvSpPr>
            <a:spLocks noGrp="1"/>
          </p:cNvSpPr>
          <p:nvPr>
            <p:ph type="title"/>
          </p:nvPr>
        </p:nvSpPr>
        <p:spPr>
          <a:xfrm>
            <a:off x="457200" y="274638"/>
            <a:ext cx="8229600" cy="532719"/>
          </a:xfrm>
        </p:spPr>
        <p:txBody>
          <a:bodyPr/>
          <a:lstStyle>
            <a:lvl1pPr>
              <a:defRPr b="0" i="0">
                <a:latin typeface="Fira Sans Regular" charset="0"/>
              </a:defRPr>
            </a:lvl1pPr>
          </a:lstStyle>
          <a:p>
            <a:r>
              <a:rPr lang="en-US" dirty="0" smtClean="0"/>
              <a:t>Click to edit Master title style</a:t>
            </a:r>
            <a:endParaRPr lang="en-US" dirty="0"/>
          </a:p>
        </p:txBody>
      </p:sp>
      <p:sp>
        <p:nvSpPr>
          <p:cNvPr id="6" name="Text Placeholder 2"/>
          <p:cNvSpPr>
            <a:spLocks noGrp="1"/>
          </p:cNvSpPr>
          <p:nvPr>
            <p:ph idx="1" hasCustomPrompt="1"/>
          </p:nvPr>
        </p:nvSpPr>
        <p:spPr>
          <a:xfrm>
            <a:off x="457200" y="1161143"/>
            <a:ext cx="8229600" cy="4525963"/>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ct val="20000"/>
              </a:spcBef>
              <a:spcAft>
                <a:spcPts val="0"/>
              </a:spcAft>
              <a:buClr>
                <a:srgbClr val="585858"/>
              </a:buClr>
              <a:buSzTx/>
              <a:buFont typeface="Wingdings" charset="2"/>
              <a:buChar char="§"/>
              <a:tabLst/>
              <a:defRPr b="0" i="0">
                <a:latin typeface="Fira Sans Regular" charset="0"/>
              </a:defRPr>
            </a:lvl1pPr>
            <a:lvl2pPr>
              <a:defRPr b="0" i="0">
                <a:latin typeface="Fira Sans Regular" charset="0"/>
              </a:defRPr>
            </a:lvl2pPr>
            <a:lvl3pPr>
              <a:defRPr b="0" i="0">
                <a:latin typeface="Fira Sans Regular" charset="0"/>
              </a:defRPr>
            </a:lvl3pPr>
          </a:lstStyle>
          <a:p>
            <a:pPr marL="342900" marR="0" lvl="0" indent="-342900" algn="l" defTabSz="457200" rtl="0" eaLnBrk="1" fontAlgn="auto" latinLnBrk="0" hangingPunct="1">
              <a:lnSpc>
                <a:spcPct val="100000"/>
              </a:lnSpc>
              <a:spcBef>
                <a:spcPct val="20000"/>
              </a:spcBef>
              <a:spcAft>
                <a:spcPts val="0"/>
              </a:spcAft>
              <a:buClr>
                <a:srgbClr val="585858"/>
              </a:buClr>
              <a:buSzTx/>
              <a:buFont typeface="Wingdings" charset="2"/>
              <a:buChar char="§"/>
              <a:tabLst/>
              <a:defRPr/>
            </a:pPr>
            <a:r>
              <a:rPr kumimoji="0" lang="en-US" sz="2800" b="0" i="0" u="none" strike="noStrike" kern="1200" cap="none" spc="0" normalizeH="0" baseline="0" noProof="0" dirty="0" smtClean="0">
                <a:ln>
                  <a:noFill/>
                </a:ln>
                <a:solidFill>
                  <a:srgbClr val="585858"/>
                </a:solidFill>
                <a:effectLst/>
                <a:uLnTx/>
                <a:uFillTx/>
                <a:latin typeface="Arial"/>
                <a:ea typeface="+mn-ea"/>
                <a:cs typeface="+mn-cs"/>
              </a:rPr>
              <a:t>Click to edit Master text styles</a:t>
            </a:r>
          </a:p>
          <a:p>
            <a:pPr marL="742950" marR="0" lvl="1" indent="-285750" algn="l" defTabSz="457200" rtl="0" eaLnBrk="1" fontAlgn="auto" latinLnBrk="0" hangingPunct="1">
              <a:lnSpc>
                <a:spcPct val="100000"/>
              </a:lnSpc>
              <a:spcBef>
                <a:spcPct val="20000"/>
              </a:spcBef>
              <a:spcAft>
                <a:spcPts val="0"/>
              </a:spcAft>
              <a:buClrTx/>
              <a:buSzTx/>
              <a:buFont typeface="Wingdings" charset="2"/>
              <a:buChar char="§"/>
              <a:tabLst/>
              <a:defRPr/>
            </a:pPr>
            <a:r>
              <a:rPr kumimoji="0" lang="en-US" sz="2400" b="0" i="0" u="none" strike="noStrike" kern="1200" cap="none" spc="0" normalizeH="0" baseline="0" noProof="0" dirty="0" smtClean="0">
                <a:ln>
                  <a:noFill/>
                </a:ln>
                <a:solidFill>
                  <a:srgbClr val="A1A1A1"/>
                </a:solidFill>
                <a:effectLst/>
                <a:uLnTx/>
                <a:uFillTx/>
                <a:latin typeface="Arial"/>
                <a:ea typeface="+mn-ea"/>
                <a:cs typeface="+mn-cs"/>
              </a:rPr>
              <a:t>Second level</a:t>
            </a:r>
          </a:p>
          <a:p>
            <a:pPr marL="1143000" marR="0" lvl="2" indent="-228600" algn="l" defTabSz="457200" rtl="0" eaLnBrk="1" fontAlgn="auto" latinLnBrk="0" hangingPunct="1">
              <a:lnSpc>
                <a:spcPct val="100000"/>
              </a:lnSpc>
              <a:spcBef>
                <a:spcPct val="20000"/>
              </a:spcBef>
              <a:spcAft>
                <a:spcPts val="0"/>
              </a:spcAft>
              <a:buClrTx/>
              <a:buSzTx/>
              <a:buFont typeface="Wingdings" charset="2"/>
              <a:buChar char="§"/>
              <a:tabLst/>
              <a:defRPr/>
            </a:pPr>
            <a:r>
              <a:rPr kumimoji="0" lang="en-US" sz="2000" b="0" i="0" u="none" strike="noStrike" kern="1200" cap="none" spc="0" normalizeH="0" baseline="0" noProof="0" dirty="0" smtClean="0">
                <a:ln>
                  <a:noFill/>
                </a:ln>
                <a:solidFill>
                  <a:srgbClr val="000000"/>
                </a:solidFill>
                <a:effectLst/>
                <a:uLnTx/>
                <a:uFillTx/>
                <a:latin typeface="Arial"/>
                <a:ea typeface="+mn-ea"/>
                <a:cs typeface="+mn-cs"/>
              </a:rPr>
              <a:t>Third level</a:t>
            </a:r>
          </a:p>
        </p:txBody>
      </p:sp>
      <p:sp>
        <p:nvSpPr>
          <p:cNvPr id="2" name="Slide Number Placeholder 1"/>
          <p:cNvSpPr>
            <a:spLocks noGrp="1"/>
          </p:cNvSpPr>
          <p:nvPr>
            <p:ph type="sldNum" sz="quarter" idx="10"/>
          </p:nvPr>
        </p:nvSpPr>
        <p:spPr/>
        <p:txBody>
          <a:bodyPr/>
          <a:lstStyle/>
          <a:p>
            <a:fld id="{2674F618-CACE-4FD6-AC09-05B693CE5579}" type="slidenum">
              <a:rPr lang="en-US" smtClean="0"/>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299306" y="274638"/>
            <a:ext cx="8387494" cy="532719"/>
          </a:xfrm>
          <a:prstGeom prst="rect">
            <a:avLst/>
          </a:prstGeom>
        </p:spPr>
        <p:txBody>
          <a:bodyPr vert="horz" lIns="91440" tIns="45720" rIns="91440" bIns="45720" rtlCol="0" anchor="ctr">
            <a:noAutofit/>
          </a:bodyPr>
          <a:lstStyle/>
          <a:p>
            <a:r>
              <a:rPr lang="en-US" dirty="0" smtClean="0"/>
              <a:t>Click edit Master title style</a:t>
            </a:r>
            <a:endParaRPr lang="en-US" dirty="0"/>
          </a:p>
        </p:txBody>
      </p:sp>
      <p:sp>
        <p:nvSpPr>
          <p:cNvPr id="2" name="Slide Number Placeholder 1"/>
          <p:cNvSpPr>
            <a:spLocks noGrp="1"/>
          </p:cNvSpPr>
          <p:nvPr>
            <p:ph type="sldNum" sz="quarter" idx="4"/>
          </p:nvPr>
        </p:nvSpPr>
        <p:spPr>
          <a:xfrm>
            <a:off x="6889630" y="6402211"/>
            <a:ext cx="2133600" cy="365125"/>
          </a:xfrm>
          <a:prstGeom prst="rect">
            <a:avLst/>
          </a:prstGeom>
        </p:spPr>
        <p:txBody>
          <a:bodyPr vert="horz" lIns="91440" tIns="45720" rIns="91440" bIns="45720" rtlCol="0" anchor="ctr"/>
          <a:lstStyle>
            <a:lvl1pPr algn="r">
              <a:defRPr sz="1200" b="0" i="0">
                <a:solidFill>
                  <a:schemeClr val="accent5"/>
                </a:solidFill>
                <a:latin typeface="Fira Sans Regular" charset="0"/>
                <a:cs typeface="Fira Sans Regular" charset="0"/>
              </a:defRPr>
            </a:lvl1pPr>
          </a:lstStyle>
          <a:p>
            <a:fld id="{2674F618-CACE-4FD6-AC09-05B693CE5579}" type="slidenum">
              <a:rPr lang="en-US" smtClean="0"/>
              <a:pPr/>
              <a:t>‹#›</a:t>
            </a:fld>
            <a:endParaRPr lang="en-US" dirty="0"/>
          </a:p>
        </p:txBody>
      </p:sp>
      <p:sp>
        <p:nvSpPr>
          <p:cNvPr id="3" name="TextBox 2"/>
          <p:cNvSpPr txBox="1"/>
          <p:nvPr userDrawn="1"/>
        </p:nvSpPr>
        <p:spPr>
          <a:xfrm>
            <a:off x="7377534" y="11545"/>
            <a:ext cx="2078181" cy="246221"/>
          </a:xfrm>
          <a:prstGeom prst="rect">
            <a:avLst/>
          </a:prstGeom>
          <a:noFill/>
        </p:spPr>
        <p:txBody>
          <a:bodyPr wrap="square" rtlCol="0">
            <a:spAutoFit/>
          </a:bodyPr>
          <a:lstStyle/>
          <a:p>
            <a:r>
              <a:rPr lang="en-US" sz="1000" dirty="0" smtClean="0"/>
              <a:t>Embedded Real-Time Systems</a:t>
            </a:r>
            <a:endParaRPr lang="en-US" sz="1000" dirty="0"/>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73" r:id="rId3"/>
    <p:sldLayoutId id="2147483667" r:id="rId4"/>
    <p:sldLayoutId id="2147483668" r:id="rId5"/>
    <p:sldLayoutId id="2147483669" r:id="rId6"/>
    <p:sldLayoutId id="2147483670" r:id="rId7"/>
    <p:sldLayoutId id="2147483672" r:id="rId8"/>
    <p:sldLayoutId id="2147483657" r:id="rId9"/>
    <p:sldLayoutId id="2147483662" r:id="rId10"/>
    <p:sldLayoutId id="2147483649" r:id="rId11"/>
    <p:sldLayoutId id="2147483660" r:id="rId12"/>
    <p:sldLayoutId id="2147483658" r:id="rId13"/>
    <p:sldLayoutId id="2147483659" r:id="rId14"/>
    <p:sldLayoutId id="2147483674" r:id="rId15"/>
    <p:sldLayoutId id="2147483675" r:id="rId16"/>
    <p:sldLayoutId id="2147483676" r:id="rId17"/>
  </p:sldLayoutIdLst>
  <p:timing>
    <p:tnLst>
      <p:par>
        <p:cTn id="1" dur="indefinite" restart="never" nodeType="tmRoot"/>
      </p:par>
    </p:tnLst>
  </p:timing>
  <p:hf hdr="0" ftr="0" dt="0"/>
  <p:txStyles>
    <p:titleStyle>
      <a:lvl1pPr algn="l" defTabSz="457200" rtl="0" eaLnBrk="1" latinLnBrk="0" hangingPunct="1">
        <a:spcBef>
          <a:spcPct val="0"/>
        </a:spcBef>
        <a:buNone/>
        <a:defRPr sz="3600" b="0" i="0" kern="1200">
          <a:solidFill>
            <a:schemeClr val="tx1"/>
          </a:solidFill>
          <a:latin typeface="Fira Sans Regular" charset="0"/>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1.xml"/><Relationship Id="rId4" Type="http://schemas.openxmlformats.org/officeDocument/2006/relationships/oleObject" Target="../embeddings/oleObject1.bin"/><Relationship Id="rId5" Type="http://schemas.openxmlformats.org/officeDocument/2006/relationships/image" Target="../media/image4.wmf"/><Relationship Id="rId6" Type="http://schemas.openxmlformats.org/officeDocument/2006/relationships/oleObject" Target="../embeddings/oleObject2.bin"/><Relationship Id="rId7" Type="http://schemas.openxmlformats.org/officeDocument/2006/relationships/image" Target="../media/image5.wmf"/><Relationship Id="rId1" Type="http://schemas.openxmlformats.org/officeDocument/2006/relationships/vmlDrawing" Target="../drawings/vmlDrawing1.vml"/><Relationship Id="rId2"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2.xml"/><Relationship Id="rId4" Type="http://schemas.openxmlformats.org/officeDocument/2006/relationships/oleObject" Target="../embeddings/oleObject3.bin"/><Relationship Id="rId5" Type="http://schemas.openxmlformats.org/officeDocument/2006/relationships/image" Target="../media/image6.emf"/><Relationship Id="rId1" Type="http://schemas.openxmlformats.org/officeDocument/2006/relationships/vmlDrawing" Target="../drawings/vmlDrawing2.vml"/><Relationship Id="rId2"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6493" y="92171"/>
            <a:ext cx="7949546" cy="1199031"/>
          </a:xfrm>
        </p:spPr>
        <p:txBody>
          <a:bodyPr/>
          <a:lstStyle/>
          <a:p>
            <a:r>
              <a:rPr lang="en-US" sz="3200" b="1" dirty="0" smtClean="0"/>
              <a:t>Introduction to Embedded </a:t>
            </a:r>
            <a:br>
              <a:rPr lang="en-US" sz="3200" b="1" dirty="0" smtClean="0"/>
            </a:br>
            <a:r>
              <a:rPr lang="en-US" sz="3200" b="1" dirty="0" smtClean="0"/>
              <a:t>&amp; Real-Time Systems</a:t>
            </a:r>
            <a:br>
              <a:rPr lang="en-US" sz="3200" b="1" dirty="0" smtClean="0"/>
            </a:br>
            <a:endParaRPr lang="en-US" sz="3200" dirty="0"/>
          </a:p>
        </p:txBody>
      </p:sp>
      <p:sp>
        <p:nvSpPr>
          <p:cNvPr id="3" name="Subtitle 2"/>
          <p:cNvSpPr>
            <a:spLocks noGrp="1"/>
          </p:cNvSpPr>
          <p:nvPr>
            <p:ph type="subTitle" idx="1"/>
          </p:nvPr>
        </p:nvSpPr>
        <p:spPr>
          <a:xfrm>
            <a:off x="394984" y="2271645"/>
            <a:ext cx="4759749" cy="1549754"/>
          </a:xfrm>
        </p:spPr>
        <p:txBody>
          <a:bodyPr/>
          <a:lstStyle/>
          <a:p>
            <a:r>
              <a:rPr lang="en-US" sz="2000" b="1" dirty="0" smtClean="0">
                <a:solidFill>
                  <a:schemeClr val="accent5"/>
                </a:solidFill>
              </a:rPr>
              <a:t>Sathish Gopalakrishnan</a:t>
            </a:r>
          </a:p>
          <a:p>
            <a:r>
              <a:rPr lang="en-US" sz="2000" dirty="0" smtClean="0">
                <a:solidFill>
                  <a:schemeClr val="accent5"/>
                </a:solidFill>
              </a:rPr>
              <a:t>Electrical and Computer Engineering</a:t>
            </a:r>
          </a:p>
          <a:p>
            <a:r>
              <a:rPr lang="en-US" sz="2000" dirty="0" smtClean="0">
                <a:solidFill>
                  <a:schemeClr val="accent5"/>
                </a:solidFill>
              </a:rPr>
              <a:t>The University of British </a:t>
            </a:r>
            <a:r>
              <a:rPr lang="en-US" sz="2000" dirty="0" smtClean="0">
                <a:solidFill>
                  <a:schemeClr val="accent5"/>
                </a:solidFill>
              </a:rPr>
              <a:t>Columbia</a:t>
            </a:r>
          </a:p>
          <a:p>
            <a:r>
              <a:rPr lang="en-US" sz="2000" smtClean="0">
                <a:solidFill>
                  <a:schemeClr val="accent5"/>
                </a:solidFill>
              </a:rPr>
              <a:t>sathish@ece.ubc.ca</a:t>
            </a:r>
            <a:endParaRPr lang="en-US" sz="2000" dirty="0" smtClean="0">
              <a:solidFill>
                <a:schemeClr val="accent5"/>
              </a:solidFill>
            </a:endParaRPr>
          </a:p>
        </p:txBody>
      </p:sp>
      <p:sp>
        <p:nvSpPr>
          <p:cNvPr id="4" name="Subtitle 2"/>
          <p:cNvSpPr txBox="1">
            <a:spLocks/>
          </p:cNvSpPr>
          <p:nvPr/>
        </p:nvSpPr>
        <p:spPr>
          <a:xfrm>
            <a:off x="396252" y="2416686"/>
            <a:ext cx="4397261" cy="1752600"/>
          </a:xfrm>
          <a:prstGeom prst="rect">
            <a:avLst/>
          </a:prstGeom>
        </p:spPr>
        <p:txBody>
          <a:bodyPr/>
          <a:lstStyle>
            <a:lvl1pPr marL="0" indent="0" algn="l" defTabSz="457200" rtl="0" eaLnBrk="1" latinLnBrk="0" hangingPunct="1">
              <a:spcBef>
                <a:spcPct val="20000"/>
              </a:spcBef>
              <a:buFont typeface="Arial"/>
              <a:buNone/>
              <a:defRPr sz="2800" kern="1200">
                <a:solidFill>
                  <a:schemeClr val="accent1"/>
                </a:solidFill>
                <a:latin typeface="Arial"/>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2000" dirty="0" smtClean="0">
              <a:latin typeface="Fira Sans Regular" charset="0"/>
            </a:endParaRPr>
          </a:p>
        </p:txBody>
      </p:sp>
      <p:sp>
        <p:nvSpPr>
          <p:cNvPr id="5" name="Rectangle 4"/>
          <p:cNvSpPr/>
          <p:nvPr/>
        </p:nvSpPr>
        <p:spPr>
          <a:xfrm>
            <a:off x="411886" y="1330460"/>
            <a:ext cx="7581915" cy="584776"/>
          </a:xfrm>
          <a:prstGeom prst="rect">
            <a:avLst/>
          </a:prstGeom>
        </p:spPr>
        <p:txBody>
          <a:bodyPr wrap="square">
            <a:spAutoFit/>
          </a:bodyPr>
          <a:lstStyle/>
          <a:p>
            <a:r>
              <a:rPr lang="en-US" sz="3200" b="1" dirty="0" smtClean="0"/>
              <a:t>Real-Time Scheduling 1</a:t>
            </a:r>
            <a:endParaRPr lang="en-US" sz="3200" dirty="0"/>
          </a:p>
        </p:txBody>
      </p:sp>
    </p:spTree>
  </p:cSld>
  <p:clrMapOvr>
    <a:masterClrMapping/>
  </p:clrMapOvr>
  <mc:AlternateContent xmlns:mc="http://schemas.openxmlformats.org/markup-compatibility/2006" xmlns:p14="http://schemas.microsoft.com/office/powerpoint/2010/main">
    <mc:Choice Requires="p14">
      <p:transition spd="slow" p14:dur="2000" advTm="8700"/>
    </mc:Choice>
    <mc:Fallback xmlns="">
      <p:transition spd="slow" advTm="87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9" name="Rectangle 3"/>
          <p:cNvSpPr>
            <a:spLocks noChangeArrowheads="1"/>
          </p:cNvSpPr>
          <p:nvPr/>
        </p:nvSpPr>
        <p:spPr bwMode="auto">
          <a:xfrm>
            <a:off x="3114675" y="6257925"/>
            <a:ext cx="2914650" cy="514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89090" name="Rectangle 4"/>
          <p:cNvSpPr>
            <a:spLocks noGrp="1" noChangeArrowheads="1"/>
          </p:cNvSpPr>
          <p:nvPr>
            <p:ph type="title"/>
          </p:nvPr>
        </p:nvSpPr>
        <p:spPr/>
        <p:txBody>
          <a:bodyPr/>
          <a:lstStyle/>
          <a:p>
            <a:r>
              <a:rPr lang="en-US" dirty="0">
                <a:latin typeface="+mn-lt"/>
              </a:rPr>
              <a:t>Why Are Deadlines Missed?</a:t>
            </a:r>
          </a:p>
        </p:txBody>
      </p:sp>
      <p:sp>
        <p:nvSpPr>
          <p:cNvPr id="89091" name="Rectangle 5"/>
          <p:cNvSpPr>
            <a:spLocks noGrp="1" noChangeArrowheads="1"/>
          </p:cNvSpPr>
          <p:nvPr>
            <p:ph idx="1"/>
          </p:nvPr>
        </p:nvSpPr>
        <p:spPr/>
        <p:txBody>
          <a:bodyPr/>
          <a:lstStyle/>
          <a:p>
            <a:r>
              <a:rPr lang="en-US" dirty="0">
                <a:latin typeface="+mn-lt"/>
              </a:rPr>
              <a:t>For a given task, consider</a:t>
            </a:r>
          </a:p>
          <a:p>
            <a:pPr lvl="1"/>
            <a:r>
              <a:rPr lang="en-US" dirty="0">
                <a:solidFill>
                  <a:srgbClr val="0000FF"/>
                </a:solidFill>
                <a:latin typeface="+mn-lt"/>
                <a:cs typeface="Fira Sans Regular" charset="0"/>
              </a:rPr>
              <a:t>Preemption</a:t>
            </a:r>
            <a:r>
              <a:rPr lang="en-US" dirty="0">
                <a:latin typeface="+mn-lt"/>
                <a:cs typeface="Fira Sans Regular" charset="0"/>
              </a:rPr>
              <a:t>: time waiting for higher priority tasks</a:t>
            </a:r>
          </a:p>
          <a:p>
            <a:pPr lvl="1"/>
            <a:r>
              <a:rPr lang="en-US" dirty="0">
                <a:solidFill>
                  <a:srgbClr val="0000FF"/>
                </a:solidFill>
                <a:latin typeface="+mn-lt"/>
                <a:cs typeface="Fira Sans Regular" charset="0"/>
              </a:rPr>
              <a:t>Execution</a:t>
            </a:r>
            <a:r>
              <a:rPr lang="en-US" dirty="0">
                <a:latin typeface="+mn-lt"/>
                <a:cs typeface="Fira Sans Regular" charset="0"/>
              </a:rPr>
              <a:t>: time to do its own work</a:t>
            </a:r>
          </a:p>
          <a:p>
            <a:pPr lvl="1"/>
            <a:r>
              <a:rPr lang="en-US" dirty="0">
                <a:solidFill>
                  <a:srgbClr val="0000FF"/>
                </a:solidFill>
                <a:latin typeface="+mn-lt"/>
                <a:cs typeface="Fira Sans Regular" charset="0"/>
              </a:rPr>
              <a:t>Blocking</a:t>
            </a:r>
            <a:r>
              <a:rPr lang="en-US" dirty="0">
                <a:latin typeface="+mn-lt"/>
                <a:cs typeface="Fira Sans Regular" charset="0"/>
              </a:rPr>
              <a:t>: time delayed by lower priority </a:t>
            </a:r>
            <a:r>
              <a:rPr lang="en-US" dirty="0" smtClean="0">
                <a:latin typeface="+mn-lt"/>
                <a:cs typeface="Fira Sans Regular" charset="0"/>
              </a:rPr>
              <a:t>tasks</a:t>
            </a:r>
          </a:p>
          <a:p>
            <a:pPr lvl="1"/>
            <a:endParaRPr lang="en-US" dirty="0">
              <a:latin typeface="+mn-lt"/>
              <a:cs typeface="Fira Sans Regular" charset="0"/>
            </a:endParaRPr>
          </a:p>
          <a:p>
            <a:r>
              <a:rPr lang="en-US" dirty="0">
                <a:latin typeface="+mn-lt"/>
              </a:rPr>
              <a:t>The task is schedulable if the sum of its preemption, execution, and blocking is less than its deadline</a:t>
            </a:r>
            <a:r>
              <a:rPr lang="en-US" dirty="0" smtClean="0">
                <a:latin typeface="+mn-lt"/>
              </a:rPr>
              <a:t>.</a:t>
            </a:r>
          </a:p>
          <a:p>
            <a:endParaRPr lang="en-US" dirty="0">
              <a:latin typeface="+mn-lt"/>
            </a:endParaRPr>
          </a:p>
          <a:p>
            <a:r>
              <a:rPr lang="en-US" b="1" dirty="0">
                <a:latin typeface="+mn-lt"/>
              </a:rPr>
              <a:t>Focus</a:t>
            </a:r>
            <a:r>
              <a:rPr lang="en-US" dirty="0">
                <a:latin typeface="+mn-lt"/>
              </a:rPr>
              <a:t>: identify the biggest hits among the three and reduce, as needed, for </a:t>
            </a:r>
            <a:r>
              <a:rPr lang="en-US" dirty="0" err="1">
                <a:latin typeface="+mn-lt"/>
              </a:rPr>
              <a:t>schedulability</a:t>
            </a:r>
            <a:endParaRPr lang="en-US" dirty="0">
              <a:latin typeface="+mn-lt"/>
            </a:endParaRPr>
          </a:p>
        </p:txBody>
      </p:sp>
    </p:spTree>
    <p:extLst>
      <p:ext uri="{BB962C8B-B14F-4D97-AF65-F5344CB8AC3E}">
        <p14:creationId xmlns:p14="http://schemas.microsoft.com/office/powerpoint/2010/main" val="144857858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p:nvPr>
        </p:nvSpPr>
        <p:spPr/>
        <p:txBody>
          <a:bodyPr/>
          <a:lstStyle/>
          <a:p>
            <a:r>
              <a:rPr lang="en-US" dirty="0" smtClean="0">
                <a:latin typeface="+mn-lt"/>
              </a:rPr>
              <a:t>Drift and Jitter</a:t>
            </a:r>
            <a:endParaRPr lang="en-US" i="1" dirty="0">
              <a:latin typeface="+mn-lt"/>
            </a:endParaRPr>
          </a:p>
        </p:txBody>
      </p:sp>
      <p:pic>
        <p:nvPicPr>
          <p:cNvPr id="3840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743320"/>
            <a:ext cx="7129463" cy="27368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384005" name="Text Box 5"/>
          <p:cNvSpPr txBox="1">
            <a:spLocks noChangeArrowheads="1"/>
          </p:cNvSpPr>
          <p:nvPr/>
        </p:nvSpPr>
        <p:spPr bwMode="auto">
          <a:xfrm>
            <a:off x="1449470" y="5191370"/>
            <a:ext cx="6187912" cy="646331"/>
          </a:xfrm>
          <a:prstGeom prst="rect">
            <a:avLst/>
          </a:prstGeom>
          <a:solidFill>
            <a:srgbClr val="FFFF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buFontTx/>
              <a:buNone/>
              <a:defRPr/>
            </a:pPr>
            <a:r>
              <a:rPr lang="en-US" sz="1800" dirty="0">
                <a:solidFill>
                  <a:srgbClr val="0000FF"/>
                </a:solidFill>
                <a:latin typeface="Fira Sans Regular" charset="0"/>
              </a:rPr>
              <a:t>Drift can be eliminated completely but one can only         </a:t>
            </a:r>
          </a:p>
          <a:p>
            <a:pPr algn="ctr">
              <a:buFontTx/>
              <a:buNone/>
              <a:defRPr/>
            </a:pPr>
            <a:r>
              <a:rPr lang="en-US" sz="1800" dirty="0">
                <a:solidFill>
                  <a:srgbClr val="0000FF"/>
                </a:solidFill>
                <a:latin typeface="Fira Sans Regular" charset="0"/>
              </a:rPr>
              <a:t>hope to minimize jitter in general</a:t>
            </a:r>
          </a:p>
        </p:txBody>
      </p:sp>
      <p:sp>
        <p:nvSpPr>
          <p:cNvPr id="384006" name="Line 6"/>
          <p:cNvSpPr>
            <a:spLocks noChangeShapeType="1"/>
          </p:cNvSpPr>
          <p:nvPr/>
        </p:nvSpPr>
        <p:spPr bwMode="auto">
          <a:xfrm>
            <a:off x="1949450" y="1276595"/>
            <a:ext cx="0" cy="3686175"/>
          </a:xfrm>
          <a:prstGeom prst="line">
            <a:avLst/>
          </a:prstGeom>
          <a:noFill/>
          <a:ln w="19050">
            <a:solidFill>
              <a:srgbClr val="FF0000"/>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384007" name="Oval 7"/>
          <p:cNvSpPr>
            <a:spLocks noChangeArrowheads="1"/>
          </p:cNvSpPr>
          <p:nvPr/>
        </p:nvSpPr>
        <p:spPr bwMode="auto">
          <a:xfrm>
            <a:off x="1855788" y="2819645"/>
            <a:ext cx="471487" cy="461963"/>
          </a:xfrm>
          <a:prstGeom prst="ellipse">
            <a:avLst/>
          </a:prstGeom>
          <a:noFill/>
          <a:ln w="3810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384008" name="Oval 8"/>
          <p:cNvSpPr>
            <a:spLocks noChangeArrowheads="1"/>
          </p:cNvSpPr>
          <p:nvPr/>
        </p:nvSpPr>
        <p:spPr bwMode="auto">
          <a:xfrm>
            <a:off x="3541713" y="3719758"/>
            <a:ext cx="471487" cy="461962"/>
          </a:xfrm>
          <a:prstGeom prst="ellipse">
            <a:avLst/>
          </a:prstGeom>
          <a:noFill/>
          <a:ln w="3810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Tree>
    <p:extLst>
      <p:ext uri="{BB962C8B-B14F-4D97-AF65-F5344CB8AC3E}">
        <p14:creationId xmlns:p14="http://schemas.microsoft.com/office/powerpoint/2010/main" val="268454235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title"/>
          </p:nvPr>
        </p:nvSpPr>
        <p:spPr/>
        <p:txBody>
          <a:bodyPr/>
          <a:lstStyle/>
          <a:p>
            <a:r>
              <a:rPr lang="en-US">
                <a:latin typeface="+mn-lt"/>
              </a:rPr>
              <a:t>Sources of Drift and Jitter</a:t>
            </a:r>
          </a:p>
        </p:txBody>
      </p:sp>
      <p:sp>
        <p:nvSpPr>
          <p:cNvPr id="99330" name="Rectangle 3"/>
          <p:cNvSpPr>
            <a:spLocks noGrp="1" noChangeArrowheads="1"/>
          </p:cNvSpPr>
          <p:nvPr>
            <p:ph type="body" idx="1"/>
          </p:nvPr>
        </p:nvSpPr>
        <p:spPr/>
        <p:txBody>
          <a:bodyPr/>
          <a:lstStyle/>
          <a:p>
            <a:r>
              <a:rPr lang="en-US" dirty="0">
                <a:latin typeface="+mn-lt"/>
              </a:rPr>
              <a:t>What can cause drift?</a:t>
            </a:r>
          </a:p>
          <a:p>
            <a:r>
              <a:rPr lang="en-US" dirty="0">
                <a:latin typeface="+mn-lt"/>
              </a:rPr>
              <a:t>What can cause jitter?</a:t>
            </a:r>
          </a:p>
          <a:p>
            <a:r>
              <a:rPr lang="en-US" dirty="0">
                <a:latin typeface="+mn-lt"/>
              </a:rPr>
              <a:t>How would you prevent drift?</a:t>
            </a:r>
          </a:p>
          <a:p>
            <a:r>
              <a:rPr lang="en-US" dirty="0">
                <a:latin typeface="+mn-lt"/>
              </a:rPr>
              <a:t>How would you prevent jitter?</a:t>
            </a:r>
          </a:p>
          <a:p>
            <a:endParaRPr lang="en-US" dirty="0">
              <a:latin typeface="+mn-lt"/>
            </a:endParaRPr>
          </a:p>
          <a:p>
            <a:r>
              <a:rPr lang="en-US" dirty="0">
                <a:latin typeface="+mn-lt"/>
              </a:rPr>
              <a:t>If I gave you a piece of code and asked you to spot all of the places where jitter and drift could occur, how you would go about it?</a:t>
            </a:r>
          </a:p>
        </p:txBody>
      </p:sp>
    </p:spTree>
    <p:extLst>
      <p:ext uri="{BB962C8B-B14F-4D97-AF65-F5344CB8AC3E}">
        <p14:creationId xmlns:p14="http://schemas.microsoft.com/office/powerpoint/2010/main" val="27309618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noChangeArrowheads="1"/>
          </p:cNvSpPr>
          <p:nvPr>
            <p:ph type="title"/>
          </p:nvPr>
        </p:nvSpPr>
        <p:spPr/>
        <p:txBody>
          <a:bodyPr/>
          <a:lstStyle/>
          <a:p>
            <a:r>
              <a:rPr lang="en-US" dirty="0">
                <a:latin typeface="+mn-lt"/>
              </a:rPr>
              <a:t>Real-Time Standards</a:t>
            </a:r>
          </a:p>
        </p:txBody>
      </p:sp>
      <p:sp>
        <p:nvSpPr>
          <p:cNvPr id="113666" name="Rectangle 3"/>
          <p:cNvSpPr>
            <a:spLocks noGrp="1" noChangeArrowheads="1"/>
          </p:cNvSpPr>
          <p:nvPr>
            <p:ph idx="1"/>
          </p:nvPr>
        </p:nvSpPr>
        <p:spPr/>
        <p:txBody>
          <a:bodyPr>
            <a:normAutofit/>
          </a:bodyPr>
          <a:lstStyle/>
          <a:p>
            <a:pPr>
              <a:lnSpc>
                <a:spcPct val="90000"/>
              </a:lnSpc>
            </a:pPr>
            <a:r>
              <a:rPr lang="en-US" dirty="0">
                <a:latin typeface="+mn-lt"/>
              </a:rPr>
              <a:t>Real-Time Operating System standards</a:t>
            </a:r>
          </a:p>
          <a:p>
            <a:pPr lvl="1">
              <a:lnSpc>
                <a:spcPct val="90000"/>
              </a:lnSpc>
            </a:pPr>
            <a:r>
              <a:rPr lang="en-US" dirty="0">
                <a:latin typeface="+mn-lt"/>
                <a:cs typeface="Fira Sans Regular" charset="0"/>
              </a:rPr>
              <a:t>IEEE 1003.1b POSIX Real-Time Extensions </a:t>
            </a:r>
          </a:p>
          <a:p>
            <a:pPr lvl="1">
              <a:lnSpc>
                <a:spcPct val="90000"/>
              </a:lnSpc>
            </a:pPr>
            <a:r>
              <a:rPr lang="en-US" dirty="0">
                <a:latin typeface="+mn-lt"/>
                <a:cs typeface="Fira Sans Regular" charset="0"/>
              </a:rPr>
              <a:t>OSEK (automotive real-time OS standard)</a:t>
            </a:r>
          </a:p>
          <a:p>
            <a:pPr lvl="1">
              <a:lnSpc>
                <a:spcPct val="90000"/>
              </a:lnSpc>
              <a:buFontTx/>
              <a:buNone/>
            </a:pPr>
            <a:endParaRPr lang="en-US" dirty="0">
              <a:latin typeface="+mn-lt"/>
              <a:cs typeface="Fira Sans Regular" charset="0"/>
            </a:endParaRPr>
          </a:p>
          <a:p>
            <a:pPr>
              <a:lnSpc>
                <a:spcPct val="90000"/>
              </a:lnSpc>
            </a:pPr>
            <a:r>
              <a:rPr lang="en-US" dirty="0">
                <a:latin typeface="+mn-lt"/>
              </a:rPr>
              <a:t>Real-Time (and Concurrent) Programming Languages</a:t>
            </a:r>
          </a:p>
          <a:p>
            <a:pPr lvl="1">
              <a:lnSpc>
                <a:spcPct val="90000"/>
              </a:lnSpc>
            </a:pPr>
            <a:r>
              <a:rPr lang="en-US" dirty="0">
                <a:latin typeface="+mn-lt"/>
                <a:cs typeface="Fira Sans Regular" charset="0"/>
              </a:rPr>
              <a:t>Real-Time Specification for Java </a:t>
            </a:r>
            <a:endParaRPr lang="en-US" dirty="0">
              <a:solidFill>
                <a:srgbClr val="0000FF"/>
              </a:solidFill>
              <a:latin typeface="+mn-lt"/>
              <a:cs typeface="Fira Sans Regular" charset="0"/>
            </a:endParaRPr>
          </a:p>
          <a:p>
            <a:pPr lvl="1">
              <a:lnSpc>
                <a:spcPct val="90000"/>
              </a:lnSpc>
            </a:pPr>
            <a:r>
              <a:rPr lang="en-US" dirty="0">
                <a:latin typeface="+mn-lt"/>
                <a:cs typeface="Fira Sans Regular" charset="0"/>
              </a:rPr>
              <a:t>Ada 83 and Ada 95</a:t>
            </a:r>
          </a:p>
          <a:p>
            <a:pPr lvl="1">
              <a:lnSpc>
                <a:spcPct val="90000"/>
              </a:lnSpc>
              <a:buFontTx/>
              <a:buNone/>
            </a:pPr>
            <a:endParaRPr lang="en-US" dirty="0">
              <a:latin typeface="+mn-lt"/>
              <a:cs typeface="Fira Sans Regular" charset="0"/>
            </a:endParaRPr>
          </a:p>
          <a:p>
            <a:pPr>
              <a:lnSpc>
                <a:spcPct val="90000"/>
              </a:lnSpc>
            </a:pPr>
            <a:r>
              <a:rPr lang="en-US" dirty="0">
                <a:latin typeface="+mn-lt"/>
              </a:rPr>
              <a:t>Real-Time Middleware</a:t>
            </a:r>
          </a:p>
          <a:p>
            <a:pPr lvl="1">
              <a:lnSpc>
                <a:spcPct val="90000"/>
              </a:lnSpc>
            </a:pPr>
            <a:r>
              <a:rPr lang="en-US" dirty="0">
                <a:latin typeface="+mn-lt"/>
                <a:cs typeface="Fira Sans Regular" charset="0"/>
              </a:rPr>
              <a:t>Real-Time CORBA</a:t>
            </a:r>
            <a:endParaRPr lang="en-US" dirty="0">
              <a:solidFill>
                <a:srgbClr val="0000FF"/>
              </a:solidFill>
              <a:latin typeface="+mn-lt"/>
              <a:cs typeface="Fira Sans Regular" charset="0"/>
            </a:endParaRPr>
          </a:p>
          <a:p>
            <a:pPr lvl="1">
              <a:lnSpc>
                <a:spcPct val="90000"/>
              </a:lnSpc>
              <a:buFontTx/>
              <a:buNone/>
            </a:pPr>
            <a:endParaRPr lang="en-US" dirty="0">
              <a:solidFill>
                <a:srgbClr val="0000FF"/>
              </a:solidFill>
              <a:latin typeface="+mn-lt"/>
              <a:cs typeface="Fira Sans Regular" charset="0"/>
            </a:endParaRPr>
          </a:p>
          <a:p>
            <a:pPr>
              <a:lnSpc>
                <a:spcPct val="90000"/>
              </a:lnSpc>
            </a:pPr>
            <a:r>
              <a:rPr lang="en-US" dirty="0">
                <a:latin typeface="+mn-lt"/>
              </a:rPr>
              <a:t>Networks/buses</a:t>
            </a:r>
          </a:p>
          <a:p>
            <a:pPr lvl="1">
              <a:lnSpc>
                <a:spcPct val="90000"/>
              </a:lnSpc>
            </a:pPr>
            <a:r>
              <a:rPr lang="en-US" dirty="0" err="1">
                <a:latin typeface="+mn-lt"/>
                <a:cs typeface="Fira Sans Regular" charset="0"/>
              </a:rPr>
              <a:t>CANbus</a:t>
            </a:r>
            <a:r>
              <a:rPr lang="en-US" dirty="0">
                <a:latin typeface="+mn-lt"/>
                <a:cs typeface="Fira Sans Regular" charset="0"/>
              </a:rPr>
              <a:t> (Controller Area Network bus)</a:t>
            </a:r>
          </a:p>
          <a:p>
            <a:pPr lvl="1">
              <a:lnSpc>
                <a:spcPct val="90000"/>
              </a:lnSpc>
            </a:pPr>
            <a:r>
              <a:rPr lang="en-US" dirty="0">
                <a:latin typeface="+mn-lt"/>
                <a:cs typeface="Fira Sans Regular" charset="0"/>
              </a:rPr>
              <a:t>TTA: Time-Triggered Architecture (</a:t>
            </a:r>
            <a:r>
              <a:rPr lang="en-US" dirty="0" err="1">
                <a:latin typeface="+mn-lt"/>
                <a:cs typeface="Fira Sans Regular" charset="0"/>
              </a:rPr>
              <a:t>www.tttech.com</a:t>
            </a:r>
            <a:r>
              <a:rPr lang="en-US" dirty="0">
                <a:latin typeface="+mn-lt"/>
                <a:cs typeface="Fira Sans Regular" charset="0"/>
              </a:rPr>
              <a:t>)</a:t>
            </a:r>
          </a:p>
          <a:p>
            <a:pPr lvl="1">
              <a:lnSpc>
                <a:spcPct val="90000"/>
              </a:lnSpc>
            </a:pPr>
            <a:r>
              <a:rPr lang="en-US" dirty="0" err="1">
                <a:latin typeface="+mn-lt"/>
                <a:cs typeface="Fira Sans Regular" charset="0"/>
              </a:rPr>
              <a:t>FlexRay</a:t>
            </a:r>
            <a:r>
              <a:rPr lang="en-US" dirty="0">
                <a:latin typeface="+mn-lt"/>
                <a:cs typeface="Fira Sans Regular" charset="0"/>
              </a:rPr>
              <a:t> (</a:t>
            </a:r>
            <a:r>
              <a:rPr lang="en-US" dirty="0" err="1">
                <a:latin typeface="+mn-lt"/>
                <a:cs typeface="Fira Sans Regular" charset="0"/>
              </a:rPr>
              <a:t>www.flexray.org</a:t>
            </a:r>
            <a:r>
              <a:rPr lang="en-US" dirty="0">
                <a:latin typeface="+mn-lt"/>
                <a:cs typeface="Fira Sans Regular" charset="0"/>
              </a:rPr>
              <a:t>)</a:t>
            </a:r>
          </a:p>
        </p:txBody>
      </p:sp>
    </p:spTree>
    <p:extLst>
      <p:ext uri="{BB962C8B-B14F-4D97-AF65-F5344CB8AC3E}">
        <p14:creationId xmlns:p14="http://schemas.microsoft.com/office/powerpoint/2010/main" val="327192711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ChangeArrowheads="1"/>
          </p:cNvSpPr>
          <p:nvPr/>
        </p:nvSpPr>
        <p:spPr bwMode="auto">
          <a:xfrm>
            <a:off x="714375" y="6257925"/>
            <a:ext cx="1885950" cy="514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3891" name="Rectangle 3"/>
          <p:cNvSpPr>
            <a:spLocks noChangeArrowheads="1"/>
          </p:cNvSpPr>
          <p:nvPr/>
        </p:nvSpPr>
        <p:spPr bwMode="auto">
          <a:xfrm>
            <a:off x="3114675" y="6257925"/>
            <a:ext cx="2914650" cy="514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3894" name="Rectangle 6"/>
          <p:cNvSpPr>
            <a:spLocks noGrp="1" noChangeArrowheads="1"/>
          </p:cNvSpPr>
          <p:nvPr>
            <p:ph type="title"/>
          </p:nvPr>
        </p:nvSpPr>
        <p:spPr/>
        <p:txBody>
          <a:bodyPr/>
          <a:lstStyle/>
          <a:p>
            <a:r>
              <a:rPr lang="en-US" dirty="0"/>
              <a:t>Plan for </a:t>
            </a:r>
            <a:r>
              <a:rPr lang="en-US" dirty="0" smtClean="0"/>
              <a:t>Lecture(s)</a:t>
            </a:r>
            <a:endParaRPr lang="en-US" dirty="0"/>
          </a:p>
        </p:txBody>
      </p:sp>
      <p:sp>
        <p:nvSpPr>
          <p:cNvPr id="293895" name="Rectangle 7"/>
          <p:cNvSpPr>
            <a:spLocks noGrp="1" noChangeArrowheads="1"/>
          </p:cNvSpPr>
          <p:nvPr>
            <p:ph type="body" idx="1"/>
          </p:nvPr>
        </p:nvSpPr>
        <p:spPr/>
        <p:txBody>
          <a:bodyPr/>
          <a:lstStyle/>
          <a:p>
            <a:r>
              <a:rPr lang="en-US"/>
              <a:t>Present basic theory for periodic task sets</a:t>
            </a:r>
          </a:p>
          <a:p>
            <a:r>
              <a:rPr lang="en-US"/>
              <a:t>Extend basic theory to include</a:t>
            </a:r>
          </a:p>
          <a:p>
            <a:pPr lvl="1"/>
            <a:r>
              <a:rPr lang="en-US"/>
              <a:t>context switch overhead</a:t>
            </a:r>
          </a:p>
          <a:p>
            <a:pPr lvl="1"/>
            <a:r>
              <a:rPr lang="en-US"/>
              <a:t>preperiod deadlines</a:t>
            </a:r>
          </a:p>
          <a:p>
            <a:pPr lvl="1"/>
            <a:r>
              <a:rPr lang="en-US"/>
              <a:t>interrupts</a:t>
            </a:r>
          </a:p>
          <a:p>
            <a:r>
              <a:rPr lang="en-US"/>
              <a:t>Consider task interactions:</a:t>
            </a:r>
          </a:p>
          <a:p>
            <a:pPr lvl="1"/>
            <a:r>
              <a:rPr lang="en-US"/>
              <a:t>priority inversion</a:t>
            </a:r>
          </a:p>
          <a:p>
            <a:pPr lvl="1"/>
            <a:r>
              <a:rPr lang="en-US"/>
              <a:t>synchronization protocols (time allowing)</a:t>
            </a:r>
          </a:p>
          <a:p>
            <a:r>
              <a:rPr lang="en-US"/>
              <a:t>Extend theory to aperiodic tasks:</a:t>
            </a:r>
          </a:p>
          <a:p>
            <a:pPr lvl="1"/>
            <a:r>
              <a:rPr lang="en-US"/>
              <a:t>sporadic servers (time allowing)</a:t>
            </a:r>
          </a:p>
          <a:p>
            <a:endParaRPr lang="en-US"/>
          </a:p>
        </p:txBody>
      </p:sp>
    </p:spTree>
    <p:extLst>
      <p:ext uri="{BB962C8B-B14F-4D97-AF65-F5344CB8AC3E}">
        <p14:creationId xmlns:p14="http://schemas.microsoft.com/office/powerpoint/2010/main" val="152905523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ChangeArrowheads="1"/>
          </p:cNvSpPr>
          <p:nvPr/>
        </p:nvSpPr>
        <p:spPr bwMode="auto">
          <a:xfrm>
            <a:off x="728663" y="5819775"/>
            <a:ext cx="1885950" cy="514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5939" name="Rectangle 3"/>
          <p:cNvSpPr>
            <a:spLocks noChangeArrowheads="1"/>
          </p:cNvSpPr>
          <p:nvPr/>
        </p:nvSpPr>
        <p:spPr bwMode="auto">
          <a:xfrm>
            <a:off x="3128963" y="5819775"/>
            <a:ext cx="2914650" cy="514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5940" name="Rectangle 4"/>
          <p:cNvSpPr>
            <a:spLocks noGrp="1" noChangeArrowheads="1"/>
          </p:cNvSpPr>
          <p:nvPr>
            <p:ph type="title"/>
          </p:nvPr>
        </p:nvSpPr>
        <p:spPr>
          <a:noFill/>
          <a:ln/>
        </p:spPr>
        <p:txBody>
          <a:bodyPr lIns="94655" tIns="46434" rIns="94655" bIns="46434"/>
          <a:lstStyle/>
          <a:p>
            <a:pPr defTabSz="823913"/>
            <a:r>
              <a:rPr lang="en-US" b="1" dirty="0"/>
              <a:t>A Sample Problem</a:t>
            </a:r>
          </a:p>
        </p:txBody>
      </p:sp>
      <p:sp>
        <p:nvSpPr>
          <p:cNvPr id="295941" name="Rectangle 5"/>
          <p:cNvSpPr>
            <a:spLocks noChangeArrowheads="1"/>
          </p:cNvSpPr>
          <p:nvPr/>
        </p:nvSpPr>
        <p:spPr bwMode="auto">
          <a:xfrm>
            <a:off x="968375" y="969963"/>
            <a:ext cx="7489911" cy="4585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dirty="0">
                <a:latin typeface="Fira Sans Regular" charset="0"/>
              </a:rPr>
              <a:t>       </a:t>
            </a:r>
            <a:r>
              <a:rPr lang="en-US" sz="2300" dirty="0" err="1">
                <a:latin typeface="Fira Sans Regular" charset="0"/>
              </a:rPr>
              <a:t>Periodics</a:t>
            </a:r>
            <a:r>
              <a:rPr lang="en-US" sz="2300" dirty="0">
                <a:latin typeface="Fira Sans Regular" charset="0"/>
              </a:rPr>
              <a:t>		</a:t>
            </a:r>
            <a:r>
              <a:rPr lang="en-US" sz="2300" dirty="0" smtClean="0">
                <a:latin typeface="Fira Sans Regular" charset="0"/>
              </a:rPr>
              <a:t>Resources</a:t>
            </a:r>
            <a:r>
              <a:rPr lang="en-US" sz="2300" dirty="0">
                <a:latin typeface="Fira Sans Regular" charset="0"/>
              </a:rPr>
              <a:t>	       </a:t>
            </a:r>
            <a:r>
              <a:rPr lang="en-US" sz="2300" dirty="0" err="1">
                <a:latin typeface="Fira Sans Regular" charset="0"/>
              </a:rPr>
              <a:t>Aperiodics</a:t>
            </a:r>
            <a:endParaRPr lang="en-US" sz="2300" dirty="0">
              <a:latin typeface="Fira Sans Regular" charset="0"/>
            </a:endParaRPr>
          </a:p>
        </p:txBody>
      </p:sp>
      <p:sp>
        <p:nvSpPr>
          <p:cNvPr id="295942" name="Freeform 6"/>
          <p:cNvSpPr>
            <a:spLocks/>
          </p:cNvSpPr>
          <p:nvPr/>
        </p:nvSpPr>
        <p:spPr bwMode="auto">
          <a:xfrm>
            <a:off x="1214438" y="2005013"/>
            <a:ext cx="1673225" cy="644525"/>
          </a:xfrm>
          <a:custGeom>
            <a:avLst/>
            <a:gdLst>
              <a:gd name="T0" fmla="*/ 288 w 937"/>
              <a:gd name="T1" fmla="*/ 0 h 361"/>
              <a:gd name="T2" fmla="*/ 936 w 937"/>
              <a:gd name="T3" fmla="*/ 0 h 361"/>
              <a:gd name="T4" fmla="*/ 648 w 937"/>
              <a:gd name="T5" fmla="*/ 360 h 361"/>
              <a:gd name="T6" fmla="*/ 0 w 937"/>
              <a:gd name="T7" fmla="*/ 360 h 361"/>
              <a:gd name="T8" fmla="*/ 288 w 937"/>
              <a:gd name="T9" fmla="*/ 0 h 361"/>
            </a:gdLst>
            <a:ahLst/>
            <a:cxnLst>
              <a:cxn ang="0">
                <a:pos x="T0" y="T1"/>
              </a:cxn>
              <a:cxn ang="0">
                <a:pos x="T2" y="T3"/>
              </a:cxn>
              <a:cxn ang="0">
                <a:pos x="T4" y="T5"/>
              </a:cxn>
              <a:cxn ang="0">
                <a:pos x="T6" y="T7"/>
              </a:cxn>
              <a:cxn ang="0">
                <a:pos x="T8" y="T9"/>
              </a:cxn>
            </a:cxnLst>
            <a:rect l="0" t="0" r="r" b="b"/>
            <a:pathLst>
              <a:path w="937" h="361">
                <a:moveTo>
                  <a:pt x="288" y="0"/>
                </a:moveTo>
                <a:lnTo>
                  <a:pt x="936" y="0"/>
                </a:lnTo>
                <a:lnTo>
                  <a:pt x="648" y="360"/>
                </a:lnTo>
                <a:lnTo>
                  <a:pt x="0" y="360"/>
                </a:lnTo>
                <a:lnTo>
                  <a:pt x="288" y="0"/>
                </a:lnTo>
              </a:path>
            </a:pathLst>
          </a:custGeom>
          <a:solidFill>
            <a:srgbClr val="00CCCC"/>
          </a:solidFill>
          <a:ln w="12700" cap="rnd" cmpd="sng">
            <a:solidFill>
              <a:schemeClr val="accent5"/>
            </a:solidFill>
            <a:prstDash val="solid"/>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95943" name="Rectangle 7"/>
          <p:cNvSpPr>
            <a:spLocks noChangeArrowheads="1"/>
          </p:cNvSpPr>
          <p:nvPr/>
        </p:nvSpPr>
        <p:spPr bwMode="auto">
          <a:xfrm>
            <a:off x="904875" y="1952625"/>
            <a:ext cx="357188" cy="514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700" b="1">
                <a:latin typeface="Symbol" charset="0"/>
              </a:rPr>
              <a:t>t</a:t>
            </a:r>
          </a:p>
        </p:txBody>
      </p:sp>
      <p:sp>
        <p:nvSpPr>
          <p:cNvPr id="295944" name="Rectangle 8"/>
          <p:cNvSpPr>
            <a:spLocks noChangeArrowheads="1"/>
          </p:cNvSpPr>
          <p:nvPr/>
        </p:nvSpPr>
        <p:spPr bwMode="auto">
          <a:xfrm>
            <a:off x="1055688" y="2101850"/>
            <a:ext cx="333375" cy="409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a:t>1</a:t>
            </a:r>
          </a:p>
        </p:txBody>
      </p:sp>
      <p:sp>
        <p:nvSpPr>
          <p:cNvPr id="295945" name="Rectangle 9"/>
          <p:cNvSpPr>
            <a:spLocks noChangeArrowheads="1"/>
          </p:cNvSpPr>
          <p:nvPr/>
        </p:nvSpPr>
        <p:spPr bwMode="auto">
          <a:xfrm>
            <a:off x="900113" y="3422650"/>
            <a:ext cx="357187" cy="514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700" b="1">
                <a:latin typeface="Symbol" charset="0"/>
              </a:rPr>
              <a:t>t</a:t>
            </a:r>
          </a:p>
        </p:txBody>
      </p:sp>
      <p:sp>
        <p:nvSpPr>
          <p:cNvPr id="295946" name="Rectangle 10"/>
          <p:cNvSpPr>
            <a:spLocks noChangeArrowheads="1"/>
          </p:cNvSpPr>
          <p:nvPr/>
        </p:nvSpPr>
        <p:spPr bwMode="auto">
          <a:xfrm>
            <a:off x="1050925" y="3557588"/>
            <a:ext cx="333375" cy="409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a:t>2</a:t>
            </a:r>
          </a:p>
        </p:txBody>
      </p:sp>
      <p:sp>
        <p:nvSpPr>
          <p:cNvPr id="295947" name="Rectangle 11"/>
          <p:cNvSpPr>
            <a:spLocks noChangeArrowheads="1"/>
          </p:cNvSpPr>
          <p:nvPr/>
        </p:nvSpPr>
        <p:spPr bwMode="auto">
          <a:xfrm>
            <a:off x="900113" y="4879975"/>
            <a:ext cx="357187" cy="514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700" b="1">
                <a:latin typeface="Symbol" charset="0"/>
              </a:rPr>
              <a:t>t</a:t>
            </a:r>
          </a:p>
        </p:txBody>
      </p:sp>
      <p:sp>
        <p:nvSpPr>
          <p:cNvPr id="295948" name="Rectangle 12"/>
          <p:cNvSpPr>
            <a:spLocks noChangeArrowheads="1"/>
          </p:cNvSpPr>
          <p:nvPr/>
        </p:nvSpPr>
        <p:spPr bwMode="auto">
          <a:xfrm>
            <a:off x="1050925" y="5014913"/>
            <a:ext cx="333375" cy="409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a:t>3</a:t>
            </a:r>
          </a:p>
        </p:txBody>
      </p:sp>
      <p:sp>
        <p:nvSpPr>
          <p:cNvPr id="295949" name="Rectangle 13"/>
          <p:cNvSpPr>
            <a:spLocks noChangeArrowheads="1"/>
          </p:cNvSpPr>
          <p:nvPr/>
        </p:nvSpPr>
        <p:spPr bwMode="auto">
          <a:xfrm>
            <a:off x="1643063" y="2205038"/>
            <a:ext cx="785812" cy="24288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5950" name="Rectangle 14"/>
          <p:cNvSpPr>
            <a:spLocks noChangeArrowheads="1"/>
          </p:cNvSpPr>
          <p:nvPr/>
        </p:nvSpPr>
        <p:spPr bwMode="auto">
          <a:xfrm>
            <a:off x="1651000" y="2212975"/>
            <a:ext cx="785813" cy="242888"/>
          </a:xfrm>
          <a:prstGeom prst="rect">
            <a:avLst/>
          </a:prstGeom>
          <a:solidFill>
            <a:schemeClr val="bg1"/>
          </a:solidFill>
          <a:ln w="12700">
            <a:solidFill>
              <a:schemeClr val="accent5"/>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5951" name="Rectangle 15"/>
          <p:cNvSpPr>
            <a:spLocks noChangeArrowheads="1"/>
          </p:cNvSpPr>
          <p:nvPr/>
        </p:nvSpPr>
        <p:spPr bwMode="auto">
          <a:xfrm>
            <a:off x="1611313" y="2206625"/>
            <a:ext cx="868026" cy="3200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400" dirty="0">
                <a:latin typeface="Fira Sans Regular" charset="0"/>
              </a:rPr>
              <a:t>20 </a:t>
            </a:r>
            <a:r>
              <a:rPr lang="en-US" sz="1400" dirty="0" err="1">
                <a:latin typeface="Fira Sans Regular" charset="0"/>
              </a:rPr>
              <a:t>msec</a:t>
            </a:r>
            <a:endParaRPr lang="en-US" sz="1400" dirty="0">
              <a:latin typeface="Fira Sans Regular" charset="0"/>
            </a:endParaRPr>
          </a:p>
        </p:txBody>
      </p:sp>
      <p:sp>
        <p:nvSpPr>
          <p:cNvPr id="295952" name="Freeform 16"/>
          <p:cNvSpPr>
            <a:spLocks/>
          </p:cNvSpPr>
          <p:nvPr/>
        </p:nvSpPr>
        <p:spPr bwMode="auto">
          <a:xfrm>
            <a:off x="1200150" y="3462338"/>
            <a:ext cx="1673225" cy="644525"/>
          </a:xfrm>
          <a:custGeom>
            <a:avLst/>
            <a:gdLst>
              <a:gd name="T0" fmla="*/ 288 w 937"/>
              <a:gd name="T1" fmla="*/ 0 h 361"/>
              <a:gd name="T2" fmla="*/ 936 w 937"/>
              <a:gd name="T3" fmla="*/ 0 h 361"/>
              <a:gd name="T4" fmla="*/ 648 w 937"/>
              <a:gd name="T5" fmla="*/ 360 h 361"/>
              <a:gd name="T6" fmla="*/ 0 w 937"/>
              <a:gd name="T7" fmla="*/ 360 h 361"/>
              <a:gd name="T8" fmla="*/ 288 w 937"/>
              <a:gd name="T9" fmla="*/ 0 h 361"/>
            </a:gdLst>
            <a:ahLst/>
            <a:cxnLst>
              <a:cxn ang="0">
                <a:pos x="T0" y="T1"/>
              </a:cxn>
              <a:cxn ang="0">
                <a:pos x="T2" y="T3"/>
              </a:cxn>
              <a:cxn ang="0">
                <a:pos x="T4" y="T5"/>
              </a:cxn>
              <a:cxn ang="0">
                <a:pos x="T6" y="T7"/>
              </a:cxn>
              <a:cxn ang="0">
                <a:pos x="T8" y="T9"/>
              </a:cxn>
            </a:cxnLst>
            <a:rect l="0" t="0" r="r" b="b"/>
            <a:pathLst>
              <a:path w="937" h="361">
                <a:moveTo>
                  <a:pt x="288" y="0"/>
                </a:moveTo>
                <a:lnTo>
                  <a:pt x="936" y="0"/>
                </a:lnTo>
                <a:lnTo>
                  <a:pt x="648" y="360"/>
                </a:lnTo>
                <a:lnTo>
                  <a:pt x="0" y="360"/>
                </a:lnTo>
                <a:lnTo>
                  <a:pt x="288" y="0"/>
                </a:lnTo>
              </a:path>
            </a:pathLst>
          </a:custGeom>
          <a:solidFill>
            <a:srgbClr val="00CCCC"/>
          </a:solidFill>
          <a:ln w="12700" cap="rnd" cmpd="sng">
            <a:solidFill>
              <a:schemeClr val="accent5"/>
            </a:solidFill>
            <a:prstDash val="solid"/>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95953" name="Rectangle 17"/>
          <p:cNvSpPr>
            <a:spLocks noChangeArrowheads="1"/>
          </p:cNvSpPr>
          <p:nvPr/>
        </p:nvSpPr>
        <p:spPr bwMode="auto">
          <a:xfrm>
            <a:off x="1628775" y="3662363"/>
            <a:ext cx="800100" cy="24288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5954" name="Rectangle 18"/>
          <p:cNvSpPr>
            <a:spLocks noChangeArrowheads="1"/>
          </p:cNvSpPr>
          <p:nvPr/>
        </p:nvSpPr>
        <p:spPr bwMode="auto">
          <a:xfrm>
            <a:off x="1636713" y="3670300"/>
            <a:ext cx="800100" cy="242888"/>
          </a:xfrm>
          <a:prstGeom prst="rect">
            <a:avLst/>
          </a:prstGeom>
          <a:solidFill>
            <a:schemeClr val="bg1"/>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5955" name="Rectangle 19"/>
          <p:cNvSpPr>
            <a:spLocks noChangeArrowheads="1"/>
          </p:cNvSpPr>
          <p:nvPr/>
        </p:nvSpPr>
        <p:spPr bwMode="auto">
          <a:xfrm>
            <a:off x="1604963" y="3663950"/>
            <a:ext cx="906462" cy="317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400" dirty="0">
                <a:latin typeface="Fira Sans Regular" charset="0"/>
              </a:rPr>
              <a:t>40 </a:t>
            </a:r>
            <a:r>
              <a:rPr lang="en-US" sz="1400" dirty="0" err="1">
                <a:latin typeface="Fira Sans Regular" charset="0"/>
              </a:rPr>
              <a:t>msec</a:t>
            </a:r>
            <a:endParaRPr lang="en-US" sz="1400" dirty="0">
              <a:latin typeface="Fira Sans Regular" charset="0"/>
            </a:endParaRPr>
          </a:p>
        </p:txBody>
      </p:sp>
      <p:sp>
        <p:nvSpPr>
          <p:cNvPr id="295956" name="Freeform 20"/>
          <p:cNvSpPr>
            <a:spLocks/>
          </p:cNvSpPr>
          <p:nvPr/>
        </p:nvSpPr>
        <p:spPr bwMode="auto">
          <a:xfrm>
            <a:off x="1200150" y="4933950"/>
            <a:ext cx="1673225" cy="644525"/>
          </a:xfrm>
          <a:custGeom>
            <a:avLst/>
            <a:gdLst>
              <a:gd name="T0" fmla="*/ 288 w 937"/>
              <a:gd name="T1" fmla="*/ 0 h 361"/>
              <a:gd name="T2" fmla="*/ 936 w 937"/>
              <a:gd name="T3" fmla="*/ 0 h 361"/>
              <a:gd name="T4" fmla="*/ 648 w 937"/>
              <a:gd name="T5" fmla="*/ 360 h 361"/>
              <a:gd name="T6" fmla="*/ 0 w 937"/>
              <a:gd name="T7" fmla="*/ 360 h 361"/>
              <a:gd name="T8" fmla="*/ 288 w 937"/>
              <a:gd name="T9" fmla="*/ 0 h 361"/>
            </a:gdLst>
            <a:ahLst/>
            <a:cxnLst>
              <a:cxn ang="0">
                <a:pos x="T0" y="T1"/>
              </a:cxn>
              <a:cxn ang="0">
                <a:pos x="T2" y="T3"/>
              </a:cxn>
              <a:cxn ang="0">
                <a:pos x="T4" y="T5"/>
              </a:cxn>
              <a:cxn ang="0">
                <a:pos x="T6" y="T7"/>
              </a:cxn>
              <a:cxn ang="0">
                <a:pos x="T8" y="T9"/>
              </a:cxn>
            </a:cxnLst>
            <a:rect l="0" t="0" r="r" b="b"/>
            <a:pathLst>
              <a:path w="937" h="361">
                <a:moveTo>
                  <a:pt x="288" y="0"/>
                </a:moveTo>
                <a:lnTo>
                  <a:pt x="936" y="0"/>
                </a:lnTo>
                <a:lnTo>
                  <a:pt x="648" y="360"/>
                </a:lnTo>
                <a:lnTo>
                  <a:pt x="0" y="360"/>
                </a:lnTo>
                <a:lnTo>
                  <a:pt x="288" y="0"/>
                </a:lnTo>
              </a:path>
            </a:pathLst>
          </a:custGeom>
          <a:solidFill>
            <a:srgbClr val="00CCCC"/>
          </a:solidFill>
          <a:ln w="12700" cap="rnd" cmpd="sng">
            <a:solidFill>
              <a:schemeClr val="accent5"/>
            </a:solidFill>
            <a:prstDash val="solid"/>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95957" name="Rectangle 21"/>
          <p:cNvSpPr>
            <a:spLocks noChangeArrowheads="1"/>
          </p:cNvSpPr>
          <p:nvPr/>
        </p:nvSpPr>
        <p:spPr bwMode="auto">
          <a:xfrm>
            <a:off x="1628775" y="5119688"/>
            <a:ext cx="800100" cy="24288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5958" name="Rectangle 22"/>
          <p:cNvSpPr>
            <a:spLocks noChangeArrowheads="1"/>
          </p:cNvSpPr>
          <p:nvPr/>
        </p:nvSpPr>
        <p:spPr bwMode="auto">
          <a:xfrm>
            <a:off x="1636713" y="5127625"/>
            <a:ext cx="800100" cy="242888"/>
          </a:xfrm>
          <a:prstGeom prst="rect">
            <a:avLst/>
          </a:prstGeom>
          <a:solidFill>
            <a:schemeClr val="bg1"/>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5959" name="Rectangle 23"/>
          <p:cNvSpPr>
            <a:spLocks noChangeArrowheads="1"/>
          </p:cNvSpPr>
          <p:nvPr/>
        </p:nvSpPr>
        <p:spPr bwMode="auto">
          <a:xfrm>
            <a:off x="1557338" y="5121275"/>
            <a:ext cx="956190" cy="3200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400" dirty="0">
                <a:latin typeface="Fira Sans Regular" charset="0"/>
              </a:rPr>
              <a:t>100 </a:t>
            </a:r>
            <a:r>
              <a:rPr lang="en-US" sz="1400" dirty="0" err="1">
                <a:latin typeface="Fira Sans Regular" charset="0"/>
              </a:rPr>
              <a:t>msec</a:t>
            </a:r>
            <a:endParaRPr lang="en-US" sz="1400" dirty="0">
              <a:latin typeface="Fira Sans Regular" charset="0"/>
            </a:endParaRPr>
          </a:p>
        </p:txBody>
      </p:sp>
      <p:sp>
        <p:nvSpPr>
          <p:cNvPr id="295960" name="Rectangle 24"/>
          <p:cNvSpPr>
            <a:spLocks noChangeArrowheads="1"/>
          </p:cNvSpPr>
          <p:nvPr/>
        </p:nvSpPr>
        <p:spPr bwMode="auto">
          <a:xfrm>
            <a:off x="1754188" y="1530350"/>
            <a:ext cx="1275189" cy="4123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dirty="0">
                <a:latin typeface="Fira Sans Regular" charset="0"/>
              </a:rPr>
              <a:t>100 </a:t>
            </a:r>
            <a:r>
              <a:rPr lang="en-US" sz="2000" dirty="0" err="1">
                <a:latin typeface="Fira Sans Regular" charset="0"/>
              </a:rPr>
              <a:t>msec</a:t>
            </a:r>
            <a:endParaRPr lang="en-US" sz="2000" dirty="0">
              <a:latin typeface="Fira Sans Regular" charset="0"/>
            </a:endParaRPr>
          </a:p>
        </p:txBody>
      </p:sp>
      <p:sp>
        <p:nvSpPr>
          <p:cNvPr id="295961" name="Rectangle 25"/>
          <p:cNvSpPr>
            <a:spLocks noChangeArrowheads="1"/>
          </p:cNvSpPr>
          <p:nvPr/>
        </p:nvSpPr>
        <p:spPr bwMode="auto">
          <a:xfrm>
            <a:off x="1708150" y="3071813"/>
            <a:ext cx="1260761" cy="4123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dirty="0">
                <a:latin typeface="Fira Sans Regular" charset="0"/>
              </a:rPr>
              <a:t>150 </a:t>
            </a:r>
            <a:r>
              <a:rPr lang="en-US" sz="2000" dirty="0" err="1">
                <a:latin typeface="Fira Sans Regular" charset="0"/>
              </a:rPr>
              <a:t>msec</a:t>
            </a:r>
            <a:endParaRPr lang="en-US" sz="2000" dirty="0">
              <a:latin typeface="Fira Sans Regular" charset="0"/>
            </a:endParaRPr>
          </a:p>
        </p:txBody>
      </p:sp>
      <p:sp>
        <p:nvSpPr>
          <p:cNvPr id="295962" name="Rectangle 26"/>
          <p:cNvSpPr>
            <a:spLocks noChangeArrowheads="1"/>
          </p:cNvSpPr>
          <p:nvPr/>
        </p:nvSpPr>
        <p:spPr bwMode="auto">
          <a:xfrm>
            <a:off x="1579563" y="4457700"/>
            <a:ext cx="1278395" cy="4123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dirty="0">
                <a:latin typeface="Fira Sans Regular" charset="0"/>
              </a:rPr>
              <a:t>350 </a:t>
            </a:r>
            <a:r>
              <a:rPr lang="en-US" sz="2000" dirty="0" err="1">
                <a:latin typeface="Fira Sans Regular" charset="0"/>
              </a:rPr>
              <a:t>msec</a:t>
            </a:r>
            <a:endParaRPr lang="en-US" sz="2000" dirty="0">
              <a:latin typeface="Fira Sans Regular" charset="0"/>
            </a:endParaRPr>
          </a:p>
        </p:txBody>
      </p:sp>
      <p:sp>
        <p:nvSpPr>
          <p:cNvPr id="295963" name="Freeform 27"/>
          <p:cNvSpPr>
            <a:spLocks/>
          </p:cNvSpPr>
          <p:nvPr/>
        </p:nvSpPr>
        <p:spPr bwMode="auto">
          <a:xfrm>
            <a:off x="3629025" y="2595217"/>
            <a:ext cx="1760192" cy="740121"/>
          </a:xfrm>
          <a:custGeom>
            <a:avLst/>
            <a:gdLst>
              <a:gd name="T0" fmla="*/ 288 w 937"/>
              <a:gd name="T1" fmla="*/ 0 h 385"/>
              <a:gd name="T2" fmla="*/ 936 w 937"/>
              <a:gd name="T3" fmla="*/ 0 h 385"/>
              <a:gd name="T4" fmla="*/ 648 w 937"/>
              <a:gd name="T5" fmla="*/ 384 h 385"/>
              <a:gd name="T6" fmla="*/ 0 w 937"/>
              <a:gd name="T7" fmla="*/ 384 h 385"/>
              <a:gd name="T8" fmla="*/ 288 w 937"/>
              <a:gd name="T9" fmla="*/ 0 h 385"/>
            </a:gdLst>
            <a:ahLst/>
            <a:cxnLst>
              <a:cxn ang="0">
                <a:pos x="T0" y="T1"/>
              </a:cxn>
              <a:cxn ang="0">
                <a:pos x="T2" y="T3"/>
              </a:cxn>
              <a:cxn ang="0">
                <a:pos x="T4" y="T5"/>
              </a:cxn>
              <a:cxn ang="0">
                <a:pos x="T6" y="T7"/>
              </a:cxn>
              <a:cxn ang="0">
                <a:pos x="T8" y="T9"/>
              </a:cxn>
            </a:cxnLst>
            <a:rect l="0" t="0" r="r" b="b"/>
            <a:pathLst>
              <a:path w="937" h="385">
                <a:moveTo>
                  <a:pt x="288" y="0"/>
                </a:moveTo>
                <a:lnTo>
                  <a:pt x="936" y="0"/>
                </a:lnTo>
                <a:lnTo>
                  <a:pt x="648" y="384"/>
                </a:lnTo>
                <a:lnTo>
                  <a:pt x="0" y="384"/>
                </a:lnTo>
                <a:lnTo>
                  <a:pt x="288" y="0"/>
                </a:lnTo>
              </a:path>
            </a:pathLst>
          </a:custGeom>
          <a:solidFill>
            <a:srgbClr val="FE9B03"/>
          </a:solidFill>
          <a:ln w="12700" cap="rnd" cmpd="sng">
            <a:solidFill>
              <a:schemeClr val="accent5"/>
            </a:solidFill>
            <a:prstDash val="solid"/>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95964" name="Rectangle 28"/>
          <p:cNvSpPr>
            <a:spLocks noChangeArrowheads="1"/>
          </p:cNvSpPr>
          <p:nvPr/>
        </p:nvSpPr>
        <p:spPr bwMode="auto">
          <a:xfrm>
            <a:off x="3894138" y="3041650"/>
            <a:ext cx="771525" cy="228600"/>
          </a:xfrm>
          <a:prstGeom prst="rect">
            <a:avLst/>
          </a:prstGeom>
          <a:solidFill>
            <a:schemeClr val="bg1"/>
          </a:solidFill>
          <a:ln w="12700">
            <a:solidFill>
              <a:schemeClr val="accent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5965" name="Rectangle 29"/>
          <p:cNvSpPr>
            <a:spLocks noChangeArrowheads="1"/>
          </p:cNvSpPr>
          <p:nvPr/>
        </p:nvSpPr>
        <p:spPr bwMode="auto">
          <a:xfrm>
            <a:off x="3894138" y="3041650"/>
            <a:ext cx="785812" cy="242888"/>
          </a:xfrm>
          <a:prstGeom prst="rect">
            <a:avLst/>
          </a:prstGeom>
          <a:solidFill>
            <a:schemeClr val="bg1"/>
          </a:solidFill>
          <a:ln w="12700">
            <a:solidFill>
              <a:schemeClr val="accent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5966" name="Rectangle 30"/>
          <p:cNvSpPr>
            <a:spLocks noChangeArrowheads="1"/>
          </p:cNvSpPr>
          <p:nvPr/>
        </p:nvSpPr>
        <p:spPr bwMode="auto">
          <a:xfrm>
            <a:off x="3852863" y="3035300"/>
            <a:ext cx="868026" cy="3200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400" dirty="0">
                <a:latin typeface="Fira Sans Regular" charset="0"/>
              </a:rPr>
              <a:t>20 </a:t>
            </a:r>
            <a:r>
              <a:rPr lang="en-US" sz="1400" dirty="0" err="1">
                <a:latin typeface="Fira Sans Regular" charset="0"/>
              </a:rPr>
              <a:t>msec</a:t>
            </a:r>
            <a:endParaRPr lang="en-US" sz="1400" dirty="0">
              <a:latin typeface="Fira Sans Regular" charset="0"/>
            </a:endParaRPr>
          </a:p>
        </p:txBody>
      </p:sp>
      <p:sp>
        <p:nvSpPr>
          <p:cNvPr id="295967" name="Rectangle 31"/>
          <p:cNvSpPr>
            <a:spLocks noChangeArrowheads="1"/>
          </p:cNvSpPr>
          <p:nvPr/>
        </p:nvSpPr>
        <p:spPr bwMode="auto">
          <a:xfrm>
            <a:off x="3657600" y="2133600"/>
            <a:ext cx="1828800" cy="4556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dirty="0">
                <a:latin typeface="Fira Sans Regular" charset="0"/>
              </a:rPr>
              <a:t>Data Server</a:t>
            </a:r>
          </a:p>
        </p:txBody>
      </p:sp>
      <p:sp>
        <p:nvSpPr>
          <p:cNvPr id="295968" name="Rectangle 32"/>
          <p:cNvSpPr>
            <a:spLocks noChangeArrowheads="1"/>
          </p:cNvSpPr>
          <p:nvPr/>
        </p:nvSpPr>
        <p:spPr bwMode="auto">
          <a:xfrm>
            <a:off x="4194175" y="2727325"/>
            <a:ext cx="785813" cy="228600"/>
          </a:xfrm>
          <a:prstGeom prst="rect">
            <a:avLst/>
          </a:prstGeom>
          <a:solidFill>
            <a:schemeClr val="bg1"/>
          </a:solidFill>
          <a:ln w="12700">
            <a:solidFill>
              <a:schemeClr val="accent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5969" name="Rectangle 33"/>
          <p:cNvSpPr>
            <a:spLocks noChangeArrowheads="1"/>
          </p:cNvSpPr>
          <p:nvPr/>
        </p:nvSpPr>
        <p:spPr bwMode="auto">
          <a:xfrm>
            <a:off x="4194175" y="2727325"/>
            <a:ext cx="800100" cy="242888"/>
          </a:xfrm>
          <a:prstGeom prst="rect">
            <a:avLst/>
          </a:prstGeom>
          <a:solidFill>
            <a:schemeClr val="bg1"/>
          </a:solidFill>
          <a:ln w="12700">
            <a:solidFill>
              <a:schemeClr val="accent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5970" name="Rectangle 34"/>
          <p:cNvSpPr>
            <a:spLocks noChangeArrowheads="1"/>
          </p:cNvSpPr>
          <p:nvPr/>
        </p:nvSpPr>
        <p:spPr bwMode="auto">
          <a:xfrm>
            <a:off x="4203700" y="2722563"/>
            <a:ext cx="768640" cy="3200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400" dirty="0">
                <a:latin typeface="Fira Sans Regular" charset="0"/>
              </a:rPr>
              <a:t>2 </a:t>
            </a:r>
            <a:r>
              <a:rPr lang="en-US" sz="1400" dirty="0" err="1">
                <a:latin typeface="Fira Sans Regular" charset="0"/>
              </a:rPr>
              <a:t>msec</a:t>
            </a:r>
            <a:endParaRPr lang="en-US" sz="1400" dirty="0">
              <a:latin typeface="Fira Sans Regular" charset="0"/>
            </a:endParaRPr>
          </a:p>
        </p:txBody>
      </p:sp>
      <p:sp>
        <p:nvSpPr>
          <p:cNvPr id="295971" name="Freeform 35"/>
          <p:cNvSpPr>
            <a:spLocks/>
          </p:cNvSpPr>
          <p:nvPr/>
        </p:nvSpPr>
        <p:spPr bwMode="auto">
          <a:xfrm>
            <a:off x="3629025" y="4362450"/>
            <a:ext cx="1673225" cy="687388"/>
          </a:xfrm>
          <a:custGeom>
            <a:avLst/>
            <a:gdLst>
              <a:gd name="T0" fmla="*/ 288 w 937"/>
              <a:gd name="T1" fmla="*/ 0 h 385"/>
              <a:gd name="T2" fmla="*/ 936 w 937"/>
              <a:gd name="T3" fmla="*/ 0 h 385"/>
              <a:gd name="T4" fmla="*/ 648 w 937"/>
              <a:gd name="T5" fmla="*/ 384 h 385"/>
              <a:gd name="T6" fmla="*/ 0 w 937"/>
              <a:gd name="T7" fmla="*/ 384 h 385"/>
              <a:gd name="T8" fmla="*/ 288 w 937"/>
              <a:gd name="T9" fmla="*/ 0 h 385"/>
            </a:gdLst>
            <a:ahLst/>
            <a:cxnLst>
              <a:cxn ang="0">
                <a:pos x="T0" y="T1"/>
              </a:cxn>
              <a:cxn ang="0">
                <a:pos x="T2" y="T3"/>
              </a:cxn>
              <a:cxn ang="0">
                <a:pos x="T4" y="T5"/>
              </a:cxn>
              <a:cxn ang="0">
                <a:pos x="T6" y="T7"/>
              </a:cxn>
              <a:cxn ang="0">
                <a:pos x="T8" y="T9"/>
              </a:cxn>
            </a:cxnLst>
            <a:rect l="0" t="0" r="r" b="b"/>
            <a:pathLst>
              <a:path w="937" h="385">
                <a:moveTo>
                  <a:pt x="288" y="0"/>
                </a:moveTo>
                <a:lnTo>
                  <a:pt x="936" y="0"/>
                </a:lnTo>
                <a:lnTo>
                  <a:pt x="648" y="384"/>
                </a:lnTo>
                <a:lnTo>
                  <a:pt x="0" y="384"/>
                </a:lnTo>
                <a:lnTo>
                  <a:pt x="288" y="0"/>
                </a:lnTo>
              </a:path>
            </a:pathLst>
          </a:custGeom>
          <a:solidFill>
            <a:srgbClr val="FE9B03"/>
          </a:solidFill>
          <a:ln w="12700" cap="rnd" cmpd="sng">
            <a:solidFill>
              <a:schemeClr val="accent5"/>
            </a:solidFill>
            <a:prstDash val="solid"/>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95972" name="Rectangle 36"/>
          <p:cNvSpPr>
            <a:spLocks noChangeArrowheads="1"/>
          </p:cNvSpPr>
          <p:nvPr/>
        </p:nvSpPr>
        <p:spPr bwMode="auto">
          <a:xfrm>
            <a:off x="3894138" y="4741863"/>
            <a:ext cx="771525" cy="228600"/>
          </a:xfrm>
          <a:prstGeom prst="rect">
            <a:avLst/>
          </a:prstGeom>
          <a:solidFill>
            <a:schemeClr val="bg1"/>
          </a:solidFill>
          <a:ln w="12700">
            <a:solidFill>
              <a:schemeClr val="accent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5973" name="Rectangle 37"/>
          <p:cNvSpPr>
            <a:spLocks noChangeArrowheads="1"/>
          </p:cNvSpPr>
          <p:nvPr/>
        </p:nvSpPr>
        <p:spPr bwMode="auto">
          <a:xfrm>
            <a:off x="3894138" y="4741863"/>
            <a:ext cx="785812" cy="242887"/>
          </a:xfrm>
          <a:prstGeom prst="rect">
            <a:avLst/>
          </a:prstGeom>
          <a:solidFill>
            <a:schemeClr val="bg1"/>
          </a:solidFill>
          <a:ln w="12700">
            <a:solidFill>
              <a:schemeClr val="accent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5974" name="Rectangle 38"/>
          <p:cNvSpPr>
            <a:spLocks noChangeArrowheads="1"/>
          </p:cNvSpPr>
          <p:nvPr/>
        </p:nvSpPr>
        <p:spPr bwMode="auto">
          <a:xfrm>
            <a:off x="3852863" y="4735513"/>
            <a:ext cx="856804" cy="3200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400" dirty="0">
                <a:latin typeface="Fira Sans Regular" charset="0"/>
              </a:rPr>
              <a:t>10 </a:t>
            </a:r>
            <a:r>
              <a:rPr lang="en-US" sz="1400" dirty="0" err="1">
                <a:latin typeface="Fira Sans Regular" charset="0"/>
              </a:rPr>
              <a:t>msec</a:t>
            </a:r>
            <a:endParaRPr lang="en-US" sz="1400" dirty="0">
              <a:latin typeface="Fira Sans Regular" charset="0"/>
            </a:endParaRPr>
          </a:p>
        </p:txBody>
      </p:sp>
      <p:sp>
        <p:nvSpPr>
          <p:cNvPr id="295975" name="Rectangle 39"/>
          <p:cNvSpPr>
            <a:spLocks noChangeArrowheads="1"/>
          </p:cNvSpPr>
          <p:nvPr/>
        </p:nvSpPr>
        <p:spPr bwMode="auto">
          <a:xfrm>
            <a:off x="3656013" y="3917950"/>
            <a:ext cx="1988524" cy="4585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dirty="0" err="1">
                <a:latin typeface="Fira Sans Regular" charset="0"/>
              </a:rPr>
              <a:t>Comm</a:t>
            </a:r>
            <a:r>
              <a:rPr lang="en-US" sz="2300" dirty="0">
                <a:latin typeface="Fira Sans Regular" charset="0"/>
              </a:rPr>
              <a:t> Server</a:t>
            </a:r>
          </a:p>
        </p:txBody>
      </p:sp>
      <p:sp>
        <p:nvSpPr>
          <p:cNvPr id="295976" name="Rectangle 40"/>
          <p:cNvSpPr>
            <a:spLocks noChangeArrowheads="1"/>
          </p:cNvSpPr>
          <p:nvPr/>
        </p:nvSpPr>
        <p:spPr bwMode="auto">
          <a:xfrm>
            <a:off x="4194175" y="4427538"/>
            <a:ext cx="785813" cy="228600"/>
          </a:xfrm>
          <a:prstGeom prst="rect">
            <a:avLst/>
          </a:prstGeom>
          <a:solidFill>
            <a:schemeClr val="bg1"/>
          </a:solidFill>
          <a:ln w="12700">
            <a:solidFill>
              <a:schemeClr val="accent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5977" name="Rectangle 41"/>
          <p:cNvSpPr>
            <a:spLocks noChangeArrowheads="1"/>
          </p:cNvSpPr>
          <p:nvPr/>
        </p:nvSpPr>
        <p:spPr bwMode="auto">
          <a:xfrm>
            <a:off x="4194175" y="4427538"/>
            <a:ext cx="800100" cy="242887"/>
          </a:xfrm>
          <a:prstGeom prst="rect">
            <a:avLst/>
          </a:prstGeom>
          <a:solidFill>
            <a:schemeClr val="bg1"/>
          </a:solidFill>
          <a:ln w="12700">
            <a:solidFill>
              <a:schemeClr val="accent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5978" name="Rectangle 42"/>
          <p:cNvSpPr>
            <a:spLocks noChangeArrowheads="1"/>
          </p:cNvSpPr>
          <p:nvPr/>
        </p:nvSpPr>
        <p:spPr bwMode="auto">
          <a:xfrm>
            <a:off x="4127500" y="4406900"/>
            <a:ext cx="856804" cy="3200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400" dirty="0">
                <a:latin typeface="Fira Sans Regular" charset="0"/>
              </a:rPr>
              <a:t>10 </a:t>
            </a:r>
            <a:r>
              <a:rPr lang="en-US" sz="1400" dirty="0" err="1">
                <a:latin typeface="Fira Sans Regular" charset="0"/>
              </a:rPr>
              <a:t>msec</a:t>
            </a:r>
            <a:endParaRPr lang="en-US" sz="1400" dirty="0">
              <a:latin typeface="Fira Sans Regular" charset="0"/>
            </a:endParaRPr>
          </a:p>
        </p:txBody>
      </p:sp>
      <p:sp>
        <p:nvSpPr>
          <p:cNvPr id="295979" name="Freeform 43"/>
          <p:cNvSpPr>
            <a:spLocks/>
          </p:cNvSpPr>
          <p:nvPr/>
        </p:nvSpPr>
        <p:spPr bwMode="auto">
          <a:xfrm>
            <a:off x="6457950" y="2147888"/>
            <a:ext cx="1673225" cy="644525"/>
          </a:xfrm>
          <a:custGeom>
            <a:avLst/>
            <a:gdLst>
              <a:gd name="T0" fmla="*/ 288 w 937"/>
              <a:gd name="T1" fmla="*/ 0 h 361"/>
              <a:gd name="T2" fmla="*/ 936 w 937"/>
              <a:gd name="T3" fmla="*/ 0 h 361"/>
              <a:gd name="T4" fmla="*/ 648 w 937"/>
              <a:gd name="T5" fmla="*/ 360 h 361"/>
              <a:gd name="T6" fmla="*/ 0 w 937"/>
              <a:gd name="T7" fmla="*/ 360 h 361"/>
              <a:gd name="T8" fmla="*/ 288 w 937"/>
              <a:gd name="T9" fmla="*/ 0 h 361"/>
            </a:gdLst>
            <a:ahLst/>
            <a:cxnLst>
              <a:cxn ang="0">
                <a:pos x="T0" y="T1"/>
              </a:cxn>
              <a:cxn ang="0">
                <a:pos x="T2" y="T3"/>
              </a:cxn>
              <a:cxn ang="0">
                <a:pos x="T4" y="T5"/>
              </a:cxn>
              <a:cxn ang="0">
                <a:pos x="T6" y="T7"/>
              </a:cxn>
              <a:cxn ang="0">
                <a:pos x="T8" y="T9"/>
              </a:cxn>
            </a:cxnLst>
            <a:rect l="0" t="0" r="r" b="b"/>
            <a:pathLst>
              <a:path w="937" h="361">
                <a:moveTo>
                  <a:pt x="288" y="0"/>
                </a:moveTo>
                <a:lnTo>
                  <a:pt x="936" y="0"/>
                </a:lnTo>
                <a:lnTo>
                  <a:pt x="648" y="360"/>
                </a:lnTo>
                <a:lnTo>
                  <a:pt x="0" y="360"/>
                </a:lnTo>
                <a:lnTo>
                  <a:pt x="288" y="0"/>
                </a:lnTo>
              </a:path>
            </a:pathLst>
          </a:custGeom>
          <a:solidFill>
            <a:schemeClr val="accent2"/>
          </a:solidFill>
          <a:ln w="12700" cap="rnd" cmpd="sng">
            <a:solidFill>
              <a:schemeClr val="accent5"/>
            </a:solidFill>
            <a:prstDash val="solid"/>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95980" name="Rectangle 44"/>
          <p:cNvSpPr>
            <a:spLocks noChangeArrowheads="1"/>
          </p:cNvSpPr>
          <p:nvPr/>
        </p:nvSpPr>
        <p:spPr bwMode="auto">
          <a:xfrm>
            <a:off x="6894513" y="2341563"/>
            <a:ext cx="785812" cy="228600"/>
          </a:xfrm>
          <a:prstGeom prst="rect">
            <a:avLst/>
          </a:prstGeom>
          <a:solidFill>
            <a:schemeClr val="bg1"/>
          </a:solidFill>
          <a:ln w="12700">
            <a:solidFill>
              <a:schemeClr val="accent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5981" name="Rectangle 45"/>
          <p:cNvSpPr>
            <a:spLocks noChangeArrowheads="1"/>
          </p:cNvSpPr>
          <p:nvPr/>
        </p:nvSpPr>
        <p:spPr bwMode="auto">
          <a:xfrm>
            <a:off x="6894513" y="2341563"/>
            <a:ext cx="800100" cy="242887"/>
          </a:xfrm>
          <a:prstGeom prst="rect">
            <a:avLst/>
          </a:prstGeom>
          <a:solidFill>
            <a:schemeClr val="bg1"/>
          </a:solidFill>
          <a:ln w="12700">
            <a:solidFill>
              <a:schemeClr val="accent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5982" name="Rectangle 46"/>
          <p:cNvSpPr>
            <a:spLocks noChangeArrowheads="1"/>
          </p:cNvSpPr>
          <p:nvPr/>
        </p:nvSpPr>
        <p:spPr bwMode="auto">
          <a:xfrm>
            <a:off x="6905625" y="2336800"/>
            <a:ext cx="770242" cy="3200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400" dirty="0">
                <a:latin typeface="Fira Sans Regular" charset="0"/>
              </a:rPr>
              <a:t>5 </a:t>
            </a:r>
            <a:r>
              <a:rPr lang="en-US" sz="1400" dirty="0" err="1">
                <a:latin typeface="Fira Sans Regular" charset="0"/>
              </a:rPr>
              <a:t>msec</a:t>
            </a:r>
            <a:endParaRPr lang="en-US" sz="1400" dirty="0">
              <a:latin typeface="Fira Sans Regular" charset="0"/>
            </a:endParaRPr>
          </a:p>
        </p:txBody>
      </p:sp>
      <p:sp>
        <p:nvSpPr>
          <p:cNvPr id="295983" name="Rectangle 47"/>
          <p:cNvSpPr>
            <a:spLocks noChangeArrowheads="1"/>
          </p:cNvSpPr>
          <p:nvPr/>
        </p:nvSpPr>
        <p:spPr bwMode="auto">
          <a:xfrm>
            <a:off x="6599238" y="1462088"/>
            <a:ext cx="1671130" cy="4585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dirty="0">
                <a:latin typeface="Fira Sans Regular" charset="0"/>
              </a:rPr>
              <a:t>Emergency</a:t>
            </a:r>
          </a:p>
        </p:txBody>
      </p:sp>
      <p:sp>
        <p:nvSpPr>
          <p:cNvPr id="295984" name="Rectangle 48"/>
          <p:cNvSpPr>
            <a:spLocks noChangeArrowheads="1"/>
          </p:cNvSpPr>
          <p:nvPr/>
        </p:nvSpPr>
        <p:spPr bwMode="auto">
          <a:xfrm>
            <a:off x="6870700" y="1801813"/>
            <a:ext cx="1150154" cy="4123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dirty="0">
                <a:latin typeface="Fira Sans Regular" charset="0"/>
              </a:rPr>
              <a:t>50 </a:t>
            </a:r>
            <a:r>
              <a:rPr lang="en-US" sz="2000" dirty="0" err="1">
                <a:latin typeface="Fira Sans Regular" charset="0"/>
              </a:rPr>
              <a:t>msec</a:t>
            </a:r>
            <a:endParaRPr lang="en-US" sz="2000" dirty="0">
              <a:latin typeface="Fira Sans Regular" charset="0"/>
            </a:endParaRPr>
          </a:p>
        </p:txBody>
      </p:sp>
      <p:sp>
        <p:nvSpPr>
          <p:cNvPr id="295985" name="Rectangle 49"/>
          <p:cNvSpPr>
            <a:spLocks noChangeArrowheads="1"/>
          </p:cNvSpPr>
          <p:nvPr/>
        </p:nvSpPr>
        <p:spPr bwMode="auto">
          <a:xfrm>
            <a:off x="6297613" y="2814638"/>
            <a:ext cx="2195512" cy="409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dirty="0">
                <a:latin typeface="Fira Sans Regular" charset="0"/>
              </a:rPr>
              <a:t>Deadline 6 </a:t>
            </a:r>
            <a:r>
              <a:rPr lang="en-US" sz="2000" dirty="0" err="1">
                <a:latin typeface="Fira Sans Regular" charset="0"/>
              </a:rPr>
              <a:t>msec</a:t>
            </a:r>
            <a:endParaRPr lang="en-US" sz="2000" dirty="0">
              <a:latin typeface="Fira Sans Regular" charset="0"/>
            </a:endParaRPr>
          </a:p>
        </p:txBody>
      </p:sp>
      <p:sp>
        <p:nvSpPr>
          <p:cNvPr id="295986" name="Rectangle 50"/>
          <p:cNvSpPr>
            <a:spLocks noChangeArrowheads="1"/>
          </p:cNvSpPr>
          <p:nvPr/>
        </p:nvSpPr>
        <p:spPr bwMode="auto">
          <a:xfrm>
            <a:off x="6297613" y="3071813"/>
            <a:ext cx="1585912" cy="409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dirty="0">
                <a:latin typeface="Fira Sans Regular" charset="0"/>
              </a:rPr>
              <a:t>after arrival</a:t>
            </a:r>
          </a:p>
        </p:txBody>
      </p:sp>
      <p:sp>
        <p:nvSpPr>
          <p:cNvPr id="295987" name="Freeform 51"/>
          <p:cNvSpPr>
            <a:spLocks/>
          </p:cNvSpPr>
          <p:nvPr/>
        </p:nvSpPr>
        <p:spPr bwMode="auto">
          <a:xfrm>
            <a:off x="6457950" y="4633913"/>
            <a:ext cx="1673225" cy="644525"/>
          </a:xfrm>
          <a:custGeom>
            <a:avLst/>
            <a:gdLst>
              <a:gd name="T0" fmla="*/ 288 w 937"/>
              <a:gd name="T1" fmla="*/ 0 h 361"/>
              <a:gd name="T2" fmla="*/ 936 w 937"/>
              <a:gd name="T3" fmla="*/ 0 h 361"/>
              <a:gd name="T4" fmla="*/ 648 w 937"/>
              <a:gd name="T5" fmla="*/ 360 h 361"/>
              <a:gd name="T6" fmla="*/ 0 w 937"/>
              <a:gd name="T7" fmla="*/ 360 h 361"/>
              <a:gd name="T8" fmla="*/ 288 w 937"/>
              <a:gd name="T9" fmla="*/ 0 h 361"/>
            </a:gdLst>
            <a:ahLst/>
            <a:cxnLst>
              <a:cxn ang="0">
                <a:pos x="T0" y="T1"/>
              </a:cxn>
              <a:cxn ang="0">
                <a:pos x="T2" y="T3"/>
              </a:cxn>
              <a:cxn ang="0">
                <a:pos x="T4" y="T5"/>
              </a:cxn>
              <a:cxn ang="0">
                <a:pos x="T6" y="T7"/>
              </a:cxn>
              <a:cxn ang="0">
                <a:pos x="T8" y="T9"/>
              </a:cxn>
            </a:cxnLst>
            <a:rect l="0" t="0" r="r" b="b"/>
            <a:pathLst>
              <a:path w="937" h="361">
                <a:moveTo>
                  <a:pt x="288" y="0"/>
                </a:moveTo>
                <a:lnTo>
                  <a:pt x="936" y="0"/>
                </a:lnTo>
                <a:lnTo>
                  <a:pt x="648" y="360"/>
                </a:lnTo>
                <a:lnTo>
                  <a:pt x="0" y="360"/>
                </a:lnTo>
                <a:lnTo>
                  <a:pt x="288" y="0"/>
                </a:lnTo>
              </a:path>
            </a:pathLst>
          </a:custGeom>
          <a:solidFill>
            <a:schemeClr val="accent2"/>
          </a:solidFill>
          <a:ln w="12700" cap="rnd" cmpd="sng">
            <a:solidFill>
              <a:schemeClr val="accent5"/>
            </a:solidFill>
            <a:prstDash val="solid"/>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95988" name="Rectangle 52"/>
          <p:cNvSpPr>
            <a:spLocks noChangeArrowheads="1"/>
          </p:cNvSpPr>
          <p:nvPr/>
        </p:nvSpPr>
        <p:spPr bwMode="auto">
          <a:xfrm>
            <a:off x="6894513" y="4841875"/>
            <a:ext cx="785812" cy="228600"/>
          </a:xfrm>
          <a:prstGeom prst="rect">
            <a:avLst/>
          </a:prstGeom>
          <a:solidFill>
            <a:schemeClr val="bg1"/>
          </a:solidFill>
          <a:ln w="12700">
            <a:solidFill>
              <a:schemeClr val="accent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5989" name="Rectangle 53"/>
          <p:cNvSpPr>
            <a:spLocks noChangeArrowheads="1"/>
          </p:cNvSpPr>
          <p:nvPr/>
        </p:nvSpPr>
        <p:spPr bwMode="auto">
          <a:xfrm>
            <a:off x="6894513" y="4841875"/>
            <a:ext cx="800100" cy="242888"/>
          </a:xfrm>
          <a:prstGeom prst="rect">
            <a:avLst/>
          </a:prstGeom>
          <a:solidFill>
            <a:schemeClr val="bg1"/>
          </a:solidFill>
          <a:ln w="12700">
            <a:solidFill>
              <a:schemeClr val="accent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5990" name="Rectangle 54"/>
          <p:cNvSpPr>
            <a:spLocks noChangeArrowheads="1"/>
          </p:cNvSpPr>
          <p:nvPr/>
        </p:nvSpPr>
        <p:spPr bwMode="auto">
          <a:xfrm>
            <a:off x="6905625" y="4835525"/>
            <a:ext cx="768640" cy="3200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400" dirty="0">
                <a:latin typeface="Fira Sans Regular" charset="0"/>
              </a:rPr>
              <a:t>2 </a:t>
            </a:r>
            <a:r>
              <a:rPr lang="en-US" sz="1400" dirty="0" err="1">
                <a:latin typeface="Fira Sans Regular" charset="0"/>
              </a:rPr>
              <a:t>msec</a:t>
            </a:r>
            <a:endParaRPr lang="en-US" sz="1400" dirty="0">
              <a:latin typeface="Fira Sans Regular" charset="0"/>
            </a:endParaRPr>
          </a:p>
        </p:txBody>
      </p:sp>
      <p:sp>
        <p:nvSpPr>
          <p:cNvPr id="295991" name="Rectangle 55"/>
          <p:cNvSpPr>
            <a:spLocks noChangeArrowheads="1"/>
          </p:cNvSpPr>
          <p:nvPr/>
        </p:nvSpPr>
        <p:spPr bwMode="auto">
          <a:xfrm>
            <a:off x="6786563" y="4019550"/>
            <a:ext cx="1290637" cy="4556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dirty="0">
                <a:latin typeface="Fira Sans Regular" charset="0"/>
              </a:rPr>
              <a:t>Routine</a:t>
            </a:r>
          </a:p>
        </p:txBody>
      </p:sp>
      <p:sp>
        <p:nvSpPr>
          <p:cNvPr id="295992" name="Rectangle 56"/>
          <p:cNvSpPr>
            <a:spLocks noChangeArrowheads="1"/>
          </p:cNvSpPr>
          <p:nvPr/>
        </p:nvSpPr>
        <p:spPr bwMode="auto">
          <a:xfrm>
            <a:off x="6870700" y="4300538"/>
            <a:ext cx="1158169" cy="4123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dirty="0">
                <a:latin typeface="Fira Sans Regular" charset="0"/>
              </a:rPr>
              <a:t>40 </a:t>
            </a:r>
            <a:r>
              <a:rPr lang="en-US" sz="2000" dirty="0" err="1">
                <a:latin typeface="Fira Sans Regular" charset="0"/>
              </a:rPr>
              <a:t>msec</a:t>
            </a:r>
            <a:endParaRPr lang="en-US" sz="2000" dirty="0">
              <a:latin typeface="Fira Sans Regular" charset="0"/>
            </a:endParaRPr>
          </a:p>
        </p:txBody>
      </p:sp>
      <p:sp>
        <p:nvSpPr>
          <p:cNvPr id="295993" name="Rectangle 57"/>
          <p:cNvSpPr>
            <a:spLocks noChangeArrowheads="1"/>
          </p:cNvSpPr>
          <p:nvPr/>
        </p:nvSpPr>
        <p:spPr bwMode="auto">
          <a:xfrm>
            <a:off x="6054725" y="5302250"/>
            <a:ext cx="2243402" cy="4149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lnSpc>
                <a:spcPct val="105000"/>
              </a:lnSpc>
              <a:spcAft>
                <a:spcPct val="30000"/>
              </a:spcAft>
            </a:pPr>
            <a:r>
              <a:rPr lang="en-US" sz="2000" dirty="0">
                <a:latin typeface="Fira Sans Regular" charset="0"/>
              </a:rPr>
              <a:t>Desired response</a:t>
            </a:r>
          </a:p>
        </p:txBody>
      </p:sp>
      <p:sp>
        <p:nvSpPr>
          <p:cNvPr id="295994" name="Rectangle 58"/>
          <p:cNvSpPr>
            <a:spLocks noChangeArrowheads="1"/>
          </p:cNvSpPr>
          <p:nvPr/>
        </p:nvSpPr>
        <p:spPr bwMode="auto">
          <a:xfrm>
            <a:off x="6054725" y="5559425"/>
            <a:ext cx="2136001" cy="4149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lnSpc>
                <a:spcPct val="105000"/>
              </a:lnSpc>
              <a:spcAft>
                <a:spcPct val="30000"/>
              </a:spcAft>
            </a:pPr>
            <a:r>
              <a:rPr lang="en-US" sz="2000" dirty="0">
                <a:latin typeface="Fira Sans Regular" charset="0"/>
              </a:rPr>
              <a:t>20 </a:t>
            </a:r>
            <a:r>
              <a:rPr lang="en-US" sz="2000" dirty="0" err="1">
                <a:latin typeface="Fira Sans Regular" charset="0"/>
              </a:rPr>
              <a:t>msec</a:t>
            </a:r>
            <a:r>
              <a:rPr lang="en-US" sz="2000" dirty="0">
                <a:latin typeface="Fira Sans Regular" charset="0"/>
              </a:rPr>
              <a:t> average</a:t>
            </a:r>
          </a:p>
        </p:txBody>
      </p:sp>
      <p:sp>
        <p:nvSpPr>
          <p:cNvPr id="295995" name="Line 59"/>
          <p:cNvSpPr>
            <a:spLocks noChangeShapeType="1"/>
          </p:cNvSpPr>
          <p:nvPr/>
        </p:nvSpPr>
        <p:spPr bwMode="auto">
          <a:xfrm>
            <a:off x="2628900" y="2319338"/>
            <a:ext cx="1414463" cy="471487"/>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5996" name="Line 60"/>
          <p:cNvSpPr>
            <a:spLocks noChangeShapeType="1"/>
          </p:cNvSpPr>
          <p:nvPr/>
        </p:nvSpPr>
        <p:spPr bwMode="auto">
          <a:xfrm>
            <a:off x="2500313" y="2490788"/>
            <a:ext cx="1514475" cy="205740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5997" name="Line 61"/>
          <p:cNvSpPr>
            <a:spLocks noChangeShapeType="1"/>
          </p:cNvSpPr>
          <p:nvPr/>
        </p:nvSpPr>
        <p:spPr bwMode="auto">
          <a:xfrm flipV="1">
            <a:off x="2614613" y="3190875"/>
            <a:ext cx="1100137" cy="62865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5998" name="Line 62"/>
          <p:cNvSpPr>
            <a:spLocks noChangeShapeType="1"/>
          </p:cNvSpPr>
          <p:nvPr/>
        </p:nvSpPr>
        <p:spPr bwMode="auto">
          <a:xfrm flipV="1">
            <a:off x="2614613" y="4862513"/>
            <a:ext cx="1128712" cy="414337"/>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5999" name="Rectangle 63"/>
          <p:cNvSpPr>
            <a:spLocks noChangeArrowheads="1"/>
          </p:cNvSpPr>
          <p:nvPr/>
        </p:nvSpPr>
        <p:spPr bwMode="auto">
          <a:xfrm>
            <a:off x="1939925" y="5920680"/>
            <a:ext cx="5300728" cy="3671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082" tIns="44649" rIns="91082" bIns="44649">
            <a:spAutoFit/>
          </a:bodyPr>
          <a:lstStyle/>
          <a:p>
            <a:pPr defTabSz="915988"/>
            <a:r>
              <a:rPr lang="en-US" dirty="0">
                <a:latin typeface="Symbol" charset="0"/>
              </a:rPr>
              <a:t>t</a:t>
            </a:r>
            <a:r>
              <a:rPr lang="en-US" baseline="-25000" dirty="0">
                <a:latin typeface="Symbol" charset="0"/>
              </a:rPr>
              <a:t>2</a:t>
            </a:r>
            <a:r>
              <a:rPr lang="ja-JP" altLang="en-US" sz="1600" dirty="0">
                <a:latin typeface="Fira Sans Regular" charset="0"/>
              </a:rPr>
              <a:t>’</a:t>
            </a:r>
            <a:r>
              <a:rPr lang="en-US" sz="1600" dirty="0">
                <a:latin typeface="Fira Sans Regular" charset="0"/>
              </a:rPr>
              <a:t>s deadline is 20 </a:t>
            </a:r>
            <a:r>
              <a:rPr lang="en-US" sz="1600" dirty="0" err="1">
                <a:latin typeface="Fira Sans Regular" charset="0"/>
              </a:rPr>
              <a:t>msec</a:t>
            </a:r>
            <a:r>
              <a:rPr lang="en-US" sz="1600" dirty="0">
                <a:latin typeface="Fira Sans Regular" charset="0"/>
              </a:rPr>
              <a:t> before the end of each period</a:t>
            </a:r>
          </a:p>
        </p:txBody>
      </p:sp>
    </p:spTree>
    <p:extLst>
      <p:ext uri="{BB962C8B-B14F-4D97-AF65-F5344CB8AC3E}">
        <p14:creationId xmlns:p14="http://schemas.microsoft.com/office/powerpoint/2010/main" val="2555441820"/>
      </p:ext>
    </p:extLst>
  </p:cSld>
  <p:clrMapOvr>
    <a:masterClrMapping/>
  </p:clrMapOvr>
  <p:transition advTm="2000">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ChangeArrowheads="1"/>
          </p:cNvSpPr>
          <p:nvPr/>
        </p:nvSpPr>
        <p:spPr bwMode="auto">
          <a:xfrm>
            <a:off x="714375" y="6257925"/>
            <a:ext cx="1885950" cy="514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7987" name="Rectangle 3"/>
          <p:cNvSpPr>
            <a:spLocks noChangeArrowheads="1"/>
          </p:cNvSpPr>
          <p:nvPr/>
        </p:nvSpPr>
        <p:spPr bwMode="auto">
          <a:xfrm>
            <a:off x="3114675" y="6257925"/>
            <a:ext cx="2914650" cy="514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7990" name="Rectangle 6"/>
          <p:cNvSpPr>
            <a:spLocks noGrp="1" noChangeArrowheads="1"/>
          </p:cNvSpPr>
          <p:nvPr>
            <p:ph type="title"/>
          </p:nvPr>
        </p:nvSpPr>
        <p:spPr/>
        <p:txBody>
          <a:bodyPr/>
          <a:lstStyle/>
          <a:p>
            <a:r>
              <a:rPr lang="en-US"/>
              <a:t>Rate Monotonic Analysis</a:t>
            </a:r>
          </a:p>
        </p:txBody>
      </p:sp>
      <p:sp>
        <p:nvSpPr>
          <p:cNvPr id="297991" name="Rectangle 7"/>
          <p:cNvSpPr>
            <a:spLocks noGrp="1" noChangeArrowheads="1"/>
          </p:cNvSpPr>
          <p:nvPr>
            <p:ph type="body" idx="1"/>
          </p:nvPr>
        </p:nvSpPr>
        <p:spPr/>
        <p:txBody>
          <a:bodyPr/>
          <a:lstStyle/>
          <a:p>
            <a:r>
              <a:rPr lang="en-US"/>
              <a:t>Introduction</a:t>
            </a:r>
          </a:p>
          <a:p>
            <a:r>
              <a:rPr lang="en-US"/>
              <a:t>Periodic tasks</a:t>
            </a:r>
          </a:p>
          <a:p>
            <a:r>
              <a:rPr lang="en-US"/>
              <a:t>Extending basic theory</a:t>
            </a:r>
          </a:p>
          <a:p>
            <a:r>
              <a:rPr lang="en-US"/>
              <a:t>Synchronization and priority inversion</a:t>
            </a:r>
          </a:p>
          <a:p>
            <a:r>
              <a:rPr lang="en-US"/>
              <a:t>Aperiodic servers</a:t>
            </a:r>
          </a:p>
          <a:p>
            <a:pPr>
              <a:buFontTx/>
              <a:buNone/>
            </a:pPr>
            <a:endParaRPr lang="en-US"/>
          </a:p>
        </p:txBody>
      </p:sp>
    </p:spTree>
    <p:extLst>
      <p:ext uri="{BB962C8B-B14F-4D97-AF65-F5344CB8AC3E}">
        <p14:creationId xmlns:p14="http://schemas.microsoft.com/office/powerpoint/2010/main" val="2364522676"/>
      </p:ext>
    </p:extLst>
  </p:cSld>
  <p:clrMapOvr>
    <a:masterClrMapping/>
  </p:clrMapOvr>
  <p:transition advTm="100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ChangeArrowheads="1"/>
          </p:cNvSpPr>
          <p:nvPr/>
        </p:nvSpPr>
        <p:spPr bwMode="auto">
          <a:xfrm>
            <a:off x="3114675" y="6299200"/>
            <a:ext cx="2914650" cy="514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0035" name="Rectangle 3"/>
          <p:cNvSpPr>
            <a:spLocks noChangeArrowheads="1"/>
          </p:cNvSpPr>
          <p:nvPr/>
        </p:nvSpPr>
        <p:spPr bwMode="auto">
          <a:xfrm>
            <a:off x="682625" y="876300"/>
            <a:ext cx="2386013" cy="4957763"/>
          </a:xfrm>
          <a:prstGeom prst="rect">
            <a:avLst/>
          </a:prstGeom>
          <a:solidFill>
            <a:srgbClr val="CCFFCC"/>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0036" name="Rectangle 4"/>
          <p:cNvSpPr>
            <a:spLocks noGrp="1" noChangeArrowheads="1"/>
          </p:cNvSpPr>
          <p:nvPr>
            <p:ph type="title"/>
          </p:nvPr>
        </p:nvSpPr>
        <p:spPr>
          <a:noFill/>
          <a:ln/>
        </p:spPr>
        <p:txBody>
          <a:bodyPr lIns="94655" tIns="46434" rIns="94655" bIns="46434"/>
          <a:lstStyle/>
          <a:p>
            <a:pPr defTabSz="823913"/>
            <a:r>
              <a:rPr lang="en-US"/>
              <a:t>A Sample Problem - Periodics</a:t>
            </a:r>
          </a:p>
        </p:txBody>
      </p:sp>
      <p:sp>
        <p:nvSpPr>
          <p:cNvPr id="300037" name="Rectangle 5"/>
          <p:cNvSpPr>
            <a:spLocks noChangeArrowheads="1"/>
          </p:cNvSpPr>
          <p:nvPr/>
        </p:nvSpPr>
        <p:spPr bwMode="auto">
          <a:xfrm>
            <a:off x="914400" y="990600"/>
            <a:ext cx="7489911" cy="4585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dirty="0">
                <a:latin typeface="Fira Sans Regular" charset="0"/>
              </a:rPr>
              <a:t>       </a:t>
            </a:r>
            <a:r>
              <a:rPr lang="en-US" sz="2300" dirty="0" err="1">
                <a:latin typeface="Fira Sans Regular" charset="0"/>
              </a:rPr>
              <a:t>Periodics</a:t>
            </a:r>
            <a:r>
              <a:rPr lang="en-US" sz="2300" dirty="0">
                <a:latin typeface="Fira Sans Regular" charset="0"/>
              </a:rPr>
              <a:t>		</a:t>
            </a:r>
            <a:r>
              <a:rPr lang="en-US" sz="2300" dirty="0" smtClean="0">
                <a:latin typeface="Fira Sans Regular" charset="0"/>
              </a:rPr>
              <a:t>Resources</a:t>
            </a:r>
            <a:r>
              <a:rPr lang="en-US" sz="2300" dirty="0">
                <a:latin typeface="Fira Sans Regular" charset="0"/>
              </a:rPr>
              <a:t>	       </a:t>
            </a:r>
            <a:r>
              <a:rPr lang="en-US" sz="2300" dirty="0" err="1">
                <a:latin typeface="Fira Sans Regular" charset="0"/>
              </a:rPr>
              <a:t>Aperiodics</a:t>
            </a:r>
            <a:endParaRPr lang="en-US" sz="2300" dirty="0">
              <a:latin typeface="Fira Sans Regular" charset="0"/>
            </a:endParaRPr>
          </a:p>
        </p:txBody>
      </p:sp>
      <p:sp>
        <p:nvSpPr>
          <p:cNvPr id="300038" name="Freeform 6"/>
          <p:cNvSpPr>
            <a:spLocks/>
          </p:cNvSpPr>
          <p:nvPr/>
        </p:nvSpPr>
        <p:spPr bwMode="auto">
          <a:xfrm>
            <a:off x="1160463" y="2025650"/>
            <a:ext cx="1673225" cy="644525"/>
          </a:xfrm>
          <a:custGeom>
            <a:avLst/>
            <a:gdLst>
              <a:gd name="T0" fmla="*/ 288 w 937"/>
              <a:gd name="T1" fmla="*/ 0 h 361"/>
              <a:gd name="T2" fmla="*/ 936 w 937"/>
              <a:gd name="T3" fmla="*/ 0 h 361"/>
              <a:gd name="T4" fmla="*/ 648 w 937"/>
              <a:gd name="T5" fmla="*/ 360 h 361"/>
              <a:gd name="T6" fmla="*/ 0 w 937"/>
              <a:gd name="T7" fmla="*/ 360 h 361"/>
              <a:gd name="T8" fmla="*/ 288 w 937"/>
              <a:gd name="T9" fmla="*/ 0 h 361"/>
            </a:gdLst>
            <a:ahLst/>
            <a:cxnLst>
              <a:cxn ang="0">
                <a:pos x="T0" y="T1"/>
              </a:cxn>
              <a:cxn ang="0">
                <a:pos x="T2" y="T3"/>
              </a:cxn>
              <a:cxn ang="0">
                <a:pos x="T4" y="T5"/>
              </a:cxn>
              <a:cxn ang="0">
                <a:pos x="T6" y="T7"/>
              </a:cxn>
              <a:cxn ang="0">
                <a:pos x="T8" y="T9"/>
              </a:cxn>
            </a:cxnLst>
            <a:rect l="0" t="0" r="r" b="b"/>
            <a:pathLst>
              <a:path w="937" h="361">
                <a:moveTo>
                  <a:pt x="288" y="0"/>
                </a:moveTo>
                <a:lnTo>
                  <a:pt x="936" y="0"/>
                </a:lnTo>
                <a:lnTo>
                  <a:pt x="648" y="360"/>
                </a:lnTo>
                <a:lnTo>
                  <a:pt x="0" y="360"/>
                </a:lnTo>
                <a:lnTo>
                  <a:pt x="288" y="0"/>
                </a:lnTo>
              </a:path>
            </a:pathLst>
          </a:custGeom>
          <a:solidFill>
            <a:srgbClr val="00CCCC"/>
          </a:solidFill>
          <a:ln w="12700" cap="rnd" cmpd="sng">
            <a:solidFill>
              <a:srgbClr val="000000"/>
            </a:solidFill>
            <a:prstDash val="solid"/>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0039" name="Rectangle 7"/>
          <p:cNvSpPr>
            <a:spLocks noChangeArrowheads="1"/>
          </p:cNvSpPr>
          <p:nvPr/>
        </p:nvSpPr>
        <p:spPr bwMode="auto">
          <a:xfrm>
            <a:off x="850900" y="1973263"/>
            <a:ext cx="357188" cy="514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700" b="1">
                <a:latin typeface="Symbol" charset="0"/>
              </a:rPr>
              <a:t>t</a:t>
            </a:r>
          </a:p>
        </p:txBody>
      </p:sp>
      <p:sp>
        <p:nvSpPr>
          <p:cNvPr id="300040" name="Rectangle 8"/>
          <p:cNvSpPr>
            <a:spLocks noChangeArrowheads="1"/>
          </p:cNvSpPr>
          <p:nvPr/>
        </p:nvSpPr>
        <p:spPr bwMode="auto">
          <a:xfrm>
            <a:off x="1001713" y="2122488"/>
            <a:ext cx="333375" cy="409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a:t>1</a:t>
            </a:r>
          </a:p>
        </p:txBody>
      </p:sp>
      <p:sp>
        <p:nvSpPr>
          <p:cNvPr id="300041" name="Rectangle 9"/>
          <p:cNvSpPr>
            <a:spLocks noChangeArrowheads="1"/>
          </p:cNvSpPr>
          <p:nvPr/>
        </p:nvSpPr>
        <p:spPr bwMode="auto">
          <a:xfrm>
            <a:off x="846138" y="3443288"/>
            <a:ext cx="357187" cy="514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700" b="1">
                <a:latin typeface="Symbol" charset="0"/>
              </a:rPr>
              <a:t>t</a:t>
            </a:r>
          </a:p>
        </p:txBody>
      </p:sp>
      <p:sp>
        <p:nvSpPr>
          <p:cNvPr id="300042" name="Rectangle 10"/>
          <p:cNvSpPr>
            <a:spLocks noChangeArrowheads="1"/>
          </p:cNvSpPr>
          <p:nvPr/>
        </p:nvSpPr>
        <p:spPr bwMode="auto">
          <a:xfrm>
            <a:off x="996950" y="3578225"/>
            <a:ext cx="333375" cy="409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a:t>2</a:t>
            </a:r>
          </a:p>
        </p:txBody>
      </p:sp>
      <p:sp>
        <p:nvSpPr>
          <p:cNvPr id="300043" name="Rectangle 11"/>
          <p:cNvSpPr>
            <a:spLocks noChangeArrowheads="1"/>
          </p:cNvSpPr>
          <p:nvPr/>
        </p:nvSpPr>
        <p:spPr bwMode="auto">
          <a:xfrm>
            <a:off x="846138" y="4900613"/>
            <a:ext cx="357187" cy="514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700" b="1">
                <a:latin typeface="Symbol" charset="0"/>
              </a:rPr>
              <a:t>t</a:t>
            </a:r>
          </a:p>
        </p:txBody>
      </p:sp>
      <p:sp>
        <p:nvSpPr>
          <p:cNvPr id="300044" name="Rectangle 12"/>
          <p:cNvSpPr>
            <a:spLocks noChangeArrowheads="1"/>
          </p:cNvSpPr>
          <p:nvPr/>
        </p:nvSpPr>
        <p:spPr bwMode="auto">
          <a:xfrm>
            <a:off x="996950" y="5035550"/>
            <a:ext cx="333375" cy="409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a:t>3</a:t>
            </a:r>
          </a:p>
        </p:txBody>
      </p:sp>
      <p:sp>
        <p:nvSpPr>
          <p:cNvPr id="300045" name="Rectangle 13"/>
          <p:cNvSpPr>
            <a:spLocks noChangeArrowheads="1"/>
          </p:cNvSpPr>
          <p:nvPr/>
        </p:nvSpPr>
        <p:spPr bwMode="auto">
          <a:xfrm>
            <a:off x="1589088" y="2225675"/>
            <a:ext cx="785812" cy="24288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0046" name="Rectangle 14"/>
          <p:cNvSpPr>
            <a:spLocks noChangeArrowheads="1"/>
          </p:cNvSpPr>
          <p:nvPr/>
        </p:nvSpPr>
        <p:spPr bwMode="auto">
          <a:xfrm>
            <a:off x="1597025" y="2233613"/>
            <a:ext cx="785813" cy="242887"/>
          </a:xfrm>
          <a:prstGeom prst="rect">
            <a:avLst/>
          </a:prstGeom>
          <a:solidFill>
            <a:schemeClr val="bg1"/>
          </a:solidFill>
          <a:ln w="12700">
            <a:solidFill>
              <a:srgbClr val="FE9B03"/>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0047" name="Rectangle 15"/>
          <p:cNvSpPr>
            <a:spLocks noChangeArrowheads="1"/>
          </p:cNvSpPr>
          <p:nvPr/>
        </p:nvSpPr>
        <p:spPr bwMode="auto">
          <a:xfrm>
            <a:off x="1557338" y="2227263"/>
            <a:ext cx="868026" cy="3200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400" dirty="0">
                <a:latin typeface="Fira Sans Regular" charset="0"/>
              </a:rPr>
              <a:t>20 </a:t>
            </a:r>
            <a:r>
              <a:rPr lang="en-US" sz="1400" dirty="0" err="1">
                <a:latin typeface="Fira Sans Regular" charset="0"/>
              </a:rPr>
              <a:t>msec</a:t>
            </a:r>
            <a:endParaRPr lang="en-US" sz="1400" dirty="0">
              <a:latin typeface="Fira Sans Regular" charset="0"/>
            </a:endParaRPr>
          </a:p>
        </p:txBody>
      </p:sp>
      <p:sp>
        <p:nvSpPr>
          <p:cNvPr id="300048" name="Freeform 16"/>
          <p:cNvSpPr>
            <a:spLocks/>
          </p:cNvSpPr>
          <p:nvPr/>
        </p:nvSpPr>
        <p:spPr bwMode="auto">
          <a:xfrm>
            <a:off x="1146175" y="3482975"/>
            <a:ext cx="1673225" cy="644525"/>
          </a:xfrm>
          <a:custGeom>
            <a:avLst/>
            <a:gdLst>
              <a:gd name="T0" fmla="*/ 288 w 937"/>
              <a:gd name="T1" fmla="*/ 0 h 361"/>
              <a:gd name="T2" fmla="*/ 936 w 937"/>
              <a:gd name="T3" fmla="*/ 0 h 361"/>
              <a:gd name="T4" fmla="*/ 648 w 937"/>
              <a:gd name="T5" fmla="*/ 360 h 361"/>
              <a:gd name="T6" fmla="*/ 0 w 937"/>
              <a:gd name="T7" fmla="*/ 360 h 361"/>
              <a:gd name="T8" fmla="*/ 288 w 937"/>
              <a:gd name="T9" fmla="*/ 0 h 361"/>
            </a:gdLst>
            <a:ahLst/>
            <a:cxnLst>
              <a:cxn ang="0">
                <a:pos x="T0" y="T1"/>
              </a:cxn>
              <a:cxn ang="0">
                <a:pos x="T2" y="T3"/>
              </a:cxn>
              <a:cxn ang="0">
                <a:pos x="T4" y="T5"/>
              </a:cxn>
              <a:cxn ang="0">
                <a:pos x="T6" y="T7"/>
              </a:cxn>
              <a:cxn ang="0">
                <a:pos x="T8" y="T9"/>
              </a:cxn>
            </a:cxnLst>
            <a:rect l="0" t="0" r="r" b="b"/>
            <a:pathLst>
              <a:path w="937" h="361">
                <a:moveTo>
                  <a:pt x="288" y="0"/>
                </a:moveTo>
                <a:lnTo>
                  <a:pt x="936" y="0"/>
                </a:lnTo>
                <a:lnTo>
                  <a:pt x="648" y="360"/>
                </a:lnTo>
                <a:lnTo>
                  <a:pt x="0" y="360"/>
                </a:lnTo>
                <a:lnTo>
                  <a:pt x="288" y="0"/>
                </a:lnTo>
              </a:path>
            </a:pathLst>
          </a:custGeom>
          <a:solidFill>
            <a:srgbClr val="00CCCC"/>
          </a:solidFill>
          <a:ln w="12700" cap="rnd" cmpd="sng">
            <a:solidFill>
              <a:srgbClr val="000000"/>
            </a:solidFill>
            <a:prstDash val="solid"/>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0049" name="Rectangle 17"/>
          <p:cNvSpPr>
            <a:spLocks noChangeArrowheads="1"/>
          </p:cNvSpPr>
          <p:nvPr/>
        </p:nvSpPr>
        <p:spPr bwMode="auto">
          <a:xfrm>
            <a:off x="1574800" y="3683000"/>
            <a:ext cx="800100" cy="24288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0050" name="Rectangle 18"/>
          <p:cNvSpPr>
            <a:spLocks noChangeArrowheads="1"/>
          </p:cNvSpPr>
          <p:nvPr/>
        </p:nvSpPr>
        <p:spPr bwMode="auto">
          <a:xfrm>
            <a:off x="1582738" y="3690938"/>
            <a:ext cx="800100" cy="242887"/>
          </a:xfrm>
          <a:prstGeom prst="rect">
            <a:avLst/>
          </a:prstGeom>
          <a:solidFill>
            <a:schemeClr val="bg1"/>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0051" name="Rectangle 19"/>
          <p:cNvSpPr>
            <a:spLocks noChangeArrowheads="1"/>
          </p:cNvSpPr>
          <p:nvPr/>
        </p:nvSpPr>
        <p:spPr bwMode="auto">
          <a:xfrm>
            <a:off x="1550988" y="3684588"/>
            <a:ext cx="906462" cy="317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400" dirty="0">
                <a:latin typeface="Fira Sans Regular" charset="0"/>
              </a:rPr>
              <a:t>40 </a:t>
            </a:r>
            <a:r>
              <a:rPr lang="en-US" sz="1400" dirty="0" err="1">
                <a:latin typeface="Fira Sans Regular" charset="0"/>
              </a:rPr>
              <a:t>msec</a:t>
            </a:r>
            <a:endParaRPr lang="en-US" sz="1400" dirty="0">
              <a:latin typeface="Fira Sans Regular" charset="0"/>
            </a:endParaRPr>
          </a:p>
        </p:txBody>
      </p:sp>
      <p:sp>
        <p:nvSpPr>
          <p:cNvPr id="300052" name="Freeform 20"/>
          <p:cNvSpPr>
            <a:spLocks/>
          </p:cNvSpPr>
          <p:nvPr/>
        </p:nvSpPr>
        <p:spPr bwMode="auto">
          <a:xfrm>
            <a:off x="1146175" y="4954588"/>
            <a:ext cx="1673225" cy="644525"/>
          </a:xfrm>
          <a:custGeom>
            <a:avLst/>
            <a:gdLst>
              <a:gd name="T0" fmla="*/ 288 w 937"/>
              <a:gd name="T1" fmla="*/ 0 h 361"/>
              <a:gd name="T2" fmla="*/ 936 w 937"/>
              <a:gd name="T3" fmla="*/ 0 h 361"/>
              <a:gd name="T4" fmla="*/ 648 w 937"/>
              <a:gd name="T5" fmla="*/ 360 h 361"/>
              <a:gd name="T6" fmla="*/ 0 w 937"/>
              <a:gd name="T7" fmla="*/ 360 h 361"/>
              <a:gd name="T8" fmla="*/ 288 w 937"/>
              <a:gd name="T9" fmla="*/ 0 h 361"/>
            </a:gdLst>
            <a:ahLst/>
            <a:cxnLst>
              <a:cxn ang="0">
                <a:pos x="T0" y="T1"/>
              </a:cxn>
              <a:cxn ang="0">
                <a:pos x="T2" y="T3"/>
              </a:cxn>
              <a:cxn ang="0">
                <a:pos x="T4" y="T5"/>
              </a:cxn>
              <a:cxn ang="0">
                <a:pos x="T6" y="T7"/>
              </a:cxn>
              <a:cxn ang="0">
                <a:pos x="T8" y="T9"/>
              </a:cxn>
            </a:cxnLst>
            <a:rect l="0" t="0" r="r" b="b"/>
            <a:pathLst>
              <a:path w="937" h="361">
                <a:moveTo>
                  <a:pt x="288" y="0"/>
                </a:moveTo>
                <a:lnTo>
                  <a:pt x="936" y="0"/>
                </a:lnTo>
                <a:lnTo>
                  <a:pt x="648" y="360"/>
                </a:lnTo>
                <a:lnTo>
                  <a:pt x="0" y="360"/>
                </a:lnTo>
                <a:lnTo>
                  <a:pt x="288" y="0"/>
                </a:lnTo>
              </a:path>
            </a:pathLst>
          </a:custGeom>
          <a:solidFill>
            <a:srgbClr val="00CCCC"/>
          </a:solidFill>
          <a:ln w="12700" cap="rnd" cmpd="sng">
            <a:solidFill>
              <a:srgbClr val="000000"/>
            </a:solidFill>
            <a:prstDash val="solid"/>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0053" name="Rectangle 21"/>
          <p:cNvSpPr>
            <a:spLocks noChangeArrowheads="1"/>
          </p:cNvSpPr>
          <p:nvPr/>
        </p:nvSpPr>
        <p:spPr bwMode="auto">
          <a:xfrm>
            <a:off x="1574800" y="5140325"/>
            <a:ext cx="800100" cy="24288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0054" name="Rectangle 22"/>
          <p:cNvSpPr>
            <a:spLocks noChangeArrowheads="1"/>
          </p:cNvSpPr>
          <p:nvPr/>
        </p:nvSpPr>
        <p:spPr bwMode="auto">
          <a:xfrm>
            <a:off x="1582738" y="5148263"/>
            <a:ext cx="800100" cy="242887"/>
          </a:xfrm>
          <a:prstGeom prst="rect">
            <a:avLst/>
          </a:prstGeom>
          <a:solidFill>
            <a:schemeClr val="bg1"/>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0055" name="Rectangle 23"/>
          <p:cNvSpPr>
            <a:spLocks noChangeArrowheads="1"/>
          </p:cNvSpPr>
          <p:nvPr/>
        </p:nvSpPr>
        <p:spPr bwMode="auto">
          <a:xfrm>
            <a:off x="1503363" y="5141913"/>
            <a:ext cx="956190" cy="3200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400" dirty="0">
                <a:latin typeface="Fira Sans Regular" charset="0"/>
              </a:rPr>
              <a:t>100 </a:t>
            </a:r>
            <a:r>
              <a:rPr lang="en-US" sz="1400" dirty="0" err="1">
                <a:latin typeface="Fira Sans Regular" charset="0"/>
              </a:rPr>
              <a:t>msec</a:t>
            </a:r>
            <a:endParaRPr lang="en-US" sz="1400" dirty="0">
              <a:latin typeface="Fira Sans Regular" charset="0"/>
            </a:endParaRPr>
          </a:p>
        </p:txBody>
      </p:sp>
      <p:sp>
        <p:nvSpPr>
          <p:cNvPr id="300056" name="Rectangle 24"/>
          <p:cNvSpPr>
            <a:spLocks noChangeArrowheads="1"/>
          </p:cNvSpPr>
          <p:nvPr/>
        </p:nvSpPr>
        <p:spPr bwMode="auto">
          <a:xfrm>
            <a:off x="1700213" y="1550988"/>
            <a:ext cx="1275189" cy="4123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dirty="0">
                <a:latin typeface="Fira Sans Regular" charset="0"/>
              </a:rPr>
              <a:t>100 </a:t>
            </a:r>
            <a:r>
              <a:rPr lang="en-US" sz="2000" dirty="0" err="1">
                <a:latin typeface="Fira Sans Regular" charset="0"/>
              </a:rPr>
              <a:t>msec</a:t>
            </a:r>
            <a:endParaRPr lang="en-US" sz="2000" dirty="0">
              <a:latin typeface="Fira Sans Regular" charset="0"/>
            </a:endParaRPr>
          </a:p>
        </p:txBody>
      </p:sp>
      <p:sp>
        <p:nvSpPr>
          <p:cNvPr id="300057" name="Rectangle 25"/>
          <p:cNvSpPr>
            <a:spLocks noChangeArrowheads="1"/>
          </p:cNvSpPr>
          <p:nvPr/>
        </p:nvSpPr>
        <p:spPr bwMode="auto">
          <a:xfrm>
            <a:off x="1654175" y="3092450"/>
            <a:ext cx="1260761" cy="4123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dirty="0">
                <a:latin typeface="Fira Sans Regular" charset="0"/>
              </a:rPr>
              <a:t>150 </a:t>
            </a:r>
            <a:r>
              <a:rPr lang="en-US" sz="2000" dirty="0" err="1">
                <a:latin typeface="Fira Sans Regular" charset="0"/>
              </a:rPr>
              <a:t>msec</a:t>
            </a:r>
            <a:endParaRPr lang="en-US" sz="2000" dirty="0">
              <a:latin typeface="Fira Sans Regular" charset="0"/>
            </a:endParaRPr>
          </a:p>
        </p:txBody>
      </p:sp>
      <p:sp>
        <p:nvSpPr>
          <p:cNvPr id="300058" name="Rectangle 26"/>
          <p:cNvSpPr>
            <a:spLocks noChangeArrowheads="1"/>
          </p:cNvSpPr>
          <p:nvPr/>
        </p:nvSpPr>
        <p:spPr bwMode="auto">
          <a:xfrm>
            <a:off x="1525588" y="4478338"/>
            <a:ext cx="1278395" cy="4123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dirty="0">
                <a:latin typeface="Fira Sans Regular" charset="0"/>
              </a:rPr>
              <a:t>350 </a:t>
            </a:r>
            <a:r>
              <a:rPr lang="en-US" sz="2000" dirty="0" err="1">
                <a:latin typeface="Fira Sans Regular" charset="0"/>
              </a:rPr>
              <a:t>msec</a:t>
            </a:r>
            <a:endParaRPr lang="en-US" sz="2000" dirty="0">
              <a:latin typeface="Fira Sans Regular" charset="0"/>
            </a:endParaRPr>
          </a:p>
        </p:txBody>
      </p:sp>
      <p:sp>
        <p:nvSpPr>
          <p:cNvPr id="300059" name="Freeform 27"/>
          <p:cNvSpPr>
            <a:spLocks/>
          </p:cNvSpPr>
          <p:nvPr/>
        </p:nvSpPr>
        <p:spPr bwMode="auto">
          <a:xfrm>
            <a:off x="3575050" y="2668588"/>
            <a:ext cx="1673225" cy="687387"/>
          </a:xfrm>
          <a:custGeom>
            <a:avLst/>
            <a:gdLst>
              <a:gd name="T0" fmla="*/ 288 w 937"/>
              <a:gd name="T1" fmla="*/ 0 h 385"/>
              <a:gd name="T2" fmla="*/ 936 w 937"/>
              <a:gd name="T3" fmla="*/ 0 h 385"/>
              <a:gd name="T4" fmla="*/ 648 w 937"/>
              <a:gd name="T5" fmla="*/ 384 h 385"/>
              <a:gd name="T6" fmla="*/ 0 w 937"/>
              <a:gd name="T7" fmla="*/ 384 h 385"/>
              <a:gd name="T8" fmla="*/ 288 w 937"/>
              <a:gd name="T9" fmla="*/ 0 h 385"/>
            </a:gdLst>
            <a:ahLst/>
            <a:cxnLst>
              <a:cxn ang="0">
                <a:pos x="T0" y="T1"/>
              </a:cxn>
              <a:cxn ang="0">
                <a:pos x="T2" y="T3"/>
              </a:cxn>
              <a:cxn ang="0">
                <a:pos x="T4" y="T5"/>
              </a:cxn>
              <a:cxn ang="0">
                <a:pos x="T6" y="T7"/>
              </a:cxn>
              <a:cxn ang="0">
                <a:pos x="T8" y="T9"/>
              </a:cxn>
            </a:cxnLst>
            <a:rect l="0" t="0" r="r" b="b"/>
            <a:pathLst>
              <a:path w="937" h="385">
                <a:moveTo>
                  <a:pt x="288" y="0"/>
                </a:moveTo>
                <a:lnTo>
                  <a:pt x="936" y="0"/>
                </a:lnTo>
                <a:lnTo>
                  <a:pt x="648" y="384"/>
                </a:lnTo>
                <a:lnTo>
                  <a:pt x="0" y="384"/>
                </a:lnTo>
                <a:lnTo>
                  <a:pt x="288" y="0"/>
                </a:lnTo>
              </a:path>
            </a:pathLst>
          </a:custGeom>
          <a:solidFill>
            <a:srgbClr val="FE9B03"/>
          </a:solidFill>
          <a:ln w="12700" cap="rnd" cmpd="sng">
            <a:solidFill>
              <a:schemeClr val="accent2"/>
            </a:solidFill>
            <a:prstDash val="solid"/>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0060" name="Rectangle 28"/>
          <p:cNvSpPr>
            <a:spLocks noChangeArrowheads="1"/>
          </p:cNvSpPr>
          <p:nvPr/>
        </p:nvSpPr>
        <p:spPr bwMode="auto">
          <a:xfrm>
            <a:off x="3840163" y="3062288"/>
            <a:ext cx="771525" cy="228600"/>
          </a:xfrm>
          <a:prstGeom prst="rect">
            <a:avLst/>
          </a:prstGeom>
          <a:solidFill>
            <a:schemeClr val="bg1"/>
          </a:solidFill>
          <a:ln w="12700">
            <a:solidFill>
              <a:schemeClr val="accent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0061" name="Rectangle 29"/>
          <p:cNvSpPr>
            <a:spLocks noChangeArrowheads="1"/>
          </p:cNvSpPr>
          <p:nvPr/>
        </p:nvSpPr>
        <p:spPr bwMode="auto">
          <a:xfrm>
            <a:off x="3840163" y="3062288"/>
            <a:ext cx="785812" cy="242887"/>
          </a:xfrm>
          <a:prstGeom prst="rect">
            <a:avLst/>
          </a:prstGeom>
          <a:solidFill>
            <a:schemeClr val="bg1"/>
          </a:solidFill>
          <a:ln w="12700">
            <a:solidFill>
              <a:schemeClr val="accent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0062" name="Rectangle 30"/>
          <p:cNvSpPr>
            <a:spLocks noChangeArrowheads="1"/>
          </p:cNvSpPr>
          <p:nvPr/>
        </p:nvSpPr>
        <p:spPr bwMode="auto">
          <a:xfrm>
            <a:off x="3798888" y="3055938"/>
            <a:ext cx="868026" cy="3200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400" dirty="0">
                <a:latin typeface="Fira Sans Regular" charset="0"/>
              </a:rPr>
              <a:t>20 </a:t>
            </a:r>
            <a:r>
              <a:rPr lang="en-US" sz="1400" dirty="0" err="1">
                <a:latin typeface="Fira Sans Regular" charset="0"/>
              </a:rPr>
              <a:t>msec</a:t>
            </a:r>
            <a:endParaRPr lang="en-US" sz="1400" dirty="0">
              <a:latin typeface="Fira Sans Regular" charset="0"/>
            </a:endParaRPr>
          </a:p>
        </p:txBody>
      </p:sp>
      <p:sp>
        <p:nvSpPr>
          <p:cNvPr id="300063" name="Rectangle 31"/>
          <p:cNvSpPr>
            <a:spLocks noChangeArrowheads="1"/>
          </p:cNvSpPr>
          <p:nvPr/>
        </p:nvSpPr>
        <p:spPr bwMode="auto">
          <a:xfrm>
            <a:off x="3603625" y="2154238"/>
            <a:ext cx="1828800" cy="4556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dirty="0">
                <a:latin typeface="Fira Sans Regular" charset="0"/>
              </a:rPr>
              <a:t>Data Server</a:t>
            </a:r>
          </a:p>
        </p:txBody>
      </p:sp>
      <p:sp>
        <p:nvSpPr>
          <p:cNvPr id="300064" name="Rectangle 32"/>
          <p:cNvSpPr>
            <a:spLocks noChangeArrowheads="1"/>
          </p:cNvSpPr>
          <p:nvPr/>
        </p:nvSpPr>
        <p:spPr bwMode="auto">
          <a:xfrm>
            <a:off x="4140200" y="2747963"/>
            <a:ext cx="785813" cy="228600"/>
          </a:xfrm>
          <a:prstGeom prst="rect">
            <a:avLst/>
          </a:prstGeom>
          <a:solidFill>
            <a:schemeClr val="bg1"/>
          </a:solidFill>
          <a:ln w="12700">
            <a:solidFill>
              <a:schemeClr val="accent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0065" name="Rectangle 33"/>
          <p:cNvSpPr>
            <a:spLocks noChangeArrowheads="1"/>
          </p:cNvSpPr>
          <p:nvPr/>
        </p:nvSpPr>
        <p:spPr bwMode="auto">
          <a:xfrm>
            <a:off x="4140200" y="2747963"/>
            <a:ext cx="800100" cy="242887"/>
          </a:xfrm>
          <a:prstGeom prst="rect">
            <a:avLst/>
          </a:prstGeom>
          <a:solidFill>
            <a:schemeClr val="bg1"/>
          </a:solidFill>
          <a:ln w="12700">
            <a:solidFill>
              <a:schemeClr val="accent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0066" name="Rectangle 34"/>
          <p:cNvSpPr>
            <a:spLocks noChangeArrowheads="1"/>
          </p:cNvSpPr>
          <p:nvPr/>
        </p:nvSpPr>
        <p:spPr bwMode="auto">
          <a:xfrm>
            <a:off x="4149725" y="2743200"/>
            <a:ext cx="768640" cy="3200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400" dirty="0">
                <a:latin typeface="Fira Sans Regular" charset="0"/>
              </a:rPr>
              <a:t>2 </a:t>
            </a:r>
            <a:r>
              <a:rPr lang="en-US" sz="1400" dirty="0" err="1">
                <a:latin typeface="Fira Sans Regular" charset="0"/>
              </a:rPr>
              <a:t>msec</a:t>
            </a:r>
            <a:endParaRPr lang="en-US" sz="1400" dirty="0">
              <a:latin typeface="Fira Sans Regular" charset="0"/>
            </a:endParaRPr>
          </a:p>
        </p:txBody>
      </p:sp>
      <p:sp>
        <p:nvSpPr>
          <p:cNvPr id="300067" name="Freeform 35"/>
          <p:cNvSpPr>
            <a:spLocks/>
          </p:cNvSpPr>
          <p:nvPr/>
        </p:nvSpPr>
        <p:spPr bwMode="auto">
          <a:xfrm>
            <a:off x="3575050" y="4383088"/>
            <a:ext cx="1673225" cy="687387"/>
          </a:xfrm>
          <a:custGeom>
            <a:avLst/>
            <a:gdLst>
              <a:gd name="T0" fmla="*/ 288 w 937"/>
              <a:gd name="T1" fmla="*/ 0 h 385"/>
              <a:gd name="T2" fmla="*/ 936 w 937"/>
              <a:gd name="T3" fmla="*/ 0 h 385"/>
              <a:gd name="T4" fmla="*/ 648 w 937"/>
              <a:gd name="T5" fmla="*/ 384 h 385"/>
              <a:gd name="T6" fmla="*/ 0 w 937"/>
              <a:gd name="T7" fmla="*/ 384 h 385"/>
              <a:gd name="T8" fmla="*/ 288 w 937"/>
              <a:gd name="T9" fmla="*/ 0 h 385"/>
            </a:gdLst>
            <a:ahLst/>
            <a:cxnLst>
              <a:cxn ang="0">
                <a:pos x="T0" y="T1"/>
              </a:cxn>
              <a:cxn ang="0">
                <a:pos x="T2" y="T3"/>
              </a:cxn>
              <a:cxn ang="0">
                <a:pos x="T4" y="T5"/>
              </a:cxn>
              <a:cxn ang="0">
                <a:pos x="T6" y="T7"/>
              </a:cxn>
              <a:cxn ang="0">
                <a:pos x="T8" y="T9"/>
              </a:cxn>
            </a:cxnLst>
            <a:rect l="0" t="0" r="r" b="b"/>
            <a:pathLst>
              <a:path w="937" h="385">
                <a:moveTo>
                  <a:pt x="288" y="0"/>
                </a:moveTo>
                <a:lnTo>
                  <a:pt x="936" y="0"/>
                </a:lnTo>
                <a:lnTo>
                  <a:pt x="648" y="384"/>
                </a:lnTo>
                <a:lnTo>
                  <a:pt x="0" y="384"/>
                </a:lnTo>
                <a:lnTo>
                  <a:pt x="288" y="0"/>
                </a:lnTo>
              </a:path>
            </a:pathLst>
          </a:custGeom>
          <a:solidFill>
            <a:srgbClr val="FE9B03"/>
          </a:solidFill>
          <a:ln w="12700" cap="rnd" cmpd="sng">
            <a:solidFill>
              <a:schemeClr val="accent2"/>
            </a:solidFill>
            <a:prstDash val="solid"/>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0068" name="Rectangle 36"/>
          <p:cNvSpPr>
            <a:spLocks noChangeArrowheads="1"/>
          </p:cNvSpPr>
          <p:nvPr/>
        </p:nvSpPr>
        <p:spPr bwMode="auto">
          <a:xfrm>
            <a:off x="3840163" y="4762500"/>
            <a:ext cx="771525" cy="228600"/>
          </a:xfrm>
          <a:prstGeom prst="rect">
            <a:avLst/>
          </a:prstGeom>
          <a:solidFill>
            <a:schemeClr val="bg1"/>
          </a:solidFill>
          <a:ln w="12700">
            <a:solidFill>
              <a:schemeClr val="accent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0069" name="Rectangle 37"/>
          <p:cNvSpPr>
            <a:spLocks noChangeArrowheads="1"/>
          </p:cNvSpPr>
          <p:nvPr/>
        </p:nvSpPr>
        <p:spPr bwMode="auto">
          <a:xfrm>
            <a:off x="3840163" y="4762500"/>
            <a:ext cx="785812" cy="242888"/>
          </a:xfrm>
          <a:prstGeom prst="rect">
            <a:avLst/>
          </a:prstGeom>
          <a:solidFill>
            <a:schemeClr val="bg1"/>
          </a:solidFill>
          <a:ln w="12700">
            <a:solidFill>
              <a:schemeClr val="accent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0070" name="Rectangle 38"/>
          <p:cNvSpPr>
            <a:spLocks noChangeArrowheads="1"/>
          </p:cNvSpPr>
          <p:nvPr/>
        </p:nvSpPr>
        <p:spPr bwMode="auto">
          <a:xfrm>
            <a:off x="3798888" y="4756150"/>
            <a:ext cx="856804" cy="3200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400" dirty="0">
                <a:latin typeface="Fira Sans Regular" charset="0"/>
              </a:rPr>
              <a:t>10 </a:t>
            </a:r>
            <a:r>
              <a:rPr lang="en-US" sz="1400" dirty="0" err="1">
                <a:latin typeface="Fira Sans Regular" charset="0"/>
              </a:rPr>
              <a:t>msec</a:t>
            </a:r>
            <a:endParaRPr lang="en-US" sz="1400" dirty="0">
              <a:latin typeface="Fira Sans Regular" charset="0"/>
            </a:endParaRPr>
          </a:p>
        </p:txBody>
      </p:sp>
      <p:sp>
        <p:nvSpPr>
          <p:cNvPr id="300071" name="Rectangle 39"/>
          <p:cNvSpPr>
            <a:spLocks noChangeArrowheads="1"/>
          </p:cNvSpPr>
          <p:nvPr/>
        </p:nvSpPr>
        <p:spPr bwMode="auto">
          <a:xfrm>
            <a:off x="3602038" y="3938588"/>
            <a:ext cx="1988524" cy="4585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dirty="0" err="1">
                <a:latin typeface="Fira Sans Regular" charset="0"/>
              </a:rPr>
              <a:t>Comm</a:t>
            </a:r>
            <a:r>
              <a:rPr lang="en-US" sz="2300" dirty="0">
                <a:latin typeface="Fira Sans Regular" charset="0"/>
              </a:rPr>
              <a:t> Server</a:t>
            </a:r>
          </a:p>
        </p:txBody>
      </p:sp>
      <p:sp>
        <p:nvSpPr>
          <p:cNvPr id="300072" name="Rectangle 40"/>
          <p:cNvSpPr>
            <a:spLocks noChangeArrowheads="1"/>
          </p:cNvSpPr>
          <p:nvPr/>
        </p:nvSpPr>
        <p:spPr bwMode="auto">
          <a:xfrm>
            <a:off x="4140200" y="4448175"/>
            <a:ext cx="785813" cy="228600"/>
          </a:xfrm>
          <a:prstGeom prst="rect">
            <a:avLst/>
          </a:prstGeom>
          <a:solidFill>
            <a:schemeClr val="bg1"/>
          </a:solidFill>
          <a:ln w="12700">
            <a:solidFill>
              <a:schemeClr val="accent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0073" name="Rectangle 41"/>
          <p:cNvSpPr>
            <a:spLocks noChangeArrowheads="1"/>
          </p:cNvSpPr>
          <p:nvPr/>
        </p:nvSpPr>
        <p:spPr bwMode="auto">
          <a:xfrm>
            <a:off x="4140200" y="4448175"/>
            <a:ext cx="800100" cy="242888"/>
          </a:xfrm>
          <a:prstGeom prst="rect">
            <a:avLst/>
          </a:prstGeom>
          <a:solidFill>
            <a:schemeClr val="bg1"/>
          </a:solidFill>
          <a:ln w="12700">
            <a:solidFill>
              <a:schemeClr val="accent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0074" name="Rectangle 42"/>
          <p:cNvSpPr>
            <a:spLocks noChangeArrowheads="1"/>
          </p:cNvSpPr>
          <p:nvPr/>
        </p:nvSpPr>
        <p:spPr bwMode="auto">
          <a:xfrm>
            <a:off x="4073525" y="4427538"/>
            <a:ext cx="856804" cy="3200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400" dirty="0">
                <a:latin typeface="Fira Sans Regular" charset="0"/>
              </a:rPr>
              <a:t>10 </a:t>
            </a:r>
            <a:r>
              <a:rPr lang="en-US" sz="1400" dirty="0" err="1">
                <a:latin typeface="Fira Sans Regular" charset="0"/>
              </a:rPr>
              <a:t>msec</a:t>
            </a:r>
            <a:endParaRPr lang="en-US" sz="1400" dirty="0">
              <a:latin typeface="Fira Sans Regular" charset="0"/>
            </a:endParaRPr>
          </a:p>
        </p:txBody>
      </p:sp>
      <p:sp>
        <p:nvSpPr>
          <p:cNvPr id="300075" name="Freeform 43"/>
          <p:cNvSpPr>
            <a:spLocks/>
          </p:cNvSpPr>
          <p:nvPr/>
        </p:nvSpPr>
        <p:spPr bwMode="auto">
          <a:xfrm>
            <a:off x="6403975" y="2168525"/>
            <a:ext cx="1673225" cy="644525"/>
          </a:xfrm>
          <a:custGeom>
            <a:avLst/>
            <a:gdLst>
              <a:gd name="T0" fmla="*/ 288 w 937"/>
              <a:gd name="T1" fmla="*/ 0 h 361"/>
              <a:gd name="T2" fmla="*/ 936 w 937"/>
              <a:gd name="T3" fmla="*/ 0 h 361"/>
              <a:gd name="T4" fmla="*/ 648 w 937"/>
              <a:gd name="T5" fmla="*/ 360 h 361"/>
              <a:gd name="T6" fmla="*/ 0 w 937"/>
              <a:gd name="T7" fmla="*/ 360 h 361"/>
              <a:gd name="T8" fmla="*/ 288 w 937"/>
              <a:gd name="T9" fmla="*/ 0 h 361"/>
            </a:gdLst>
            <a:ahLst/>
            <a:cxnLst>
              <a:cxn ang="0">
                <a:pos x="T0" y="T1"/>
              </a:cxn>
              <a:cxn ang="0">
                <a:pos x="T2" y="T3"/>
              </a:cxn>
              <a:cxn ang="0">
                <a:pos x="T4" y="T5"/>
              </a:cxn>
              <a:cxn ang="0">
                <a:pos x="T6" y="T7"/>
              </a:cxn>
              <a:cxn ang="0">
                <a:pos x="T8" y="T9"/>
              </a:cxn>
            </a:cxnLst>
            <a:rect l="0" t="0" r="r" b="b"/>
            <a:pathLst>
              <a:path w="937" h="361">
                <a:moveTo>
                  <a:pt x="288" y="0"/>
                </a:moveTo>
                <a:lnTo>
                  <a:pt x="936" y="0"/>
                </a:lnTo>
                <a:lnTo>
                  <a:pt x="648" y="360"/>
                </a:lnTo>
                <a:lnTo>
                  <a:pt x="0" y="360"/>
                </a:lnTo>
                <a:lnTo>
                  <a:pt x="288" y="0"/>
                </a:lnTo>
              </a:path>
            </a:pathLst>
          </a:custGeom>
          <a:solidFill>
            <a:schemeClr val="accent2"/>
          </a:solidFill>
          <a:ln w="12700" cap="rnd" cmpd="sng">
            <a:solidFill>
              <a:schemeClr val="accent2"/>
            </a:solidFill>
            <a:prstDash val="solid"/>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0076" name="Rectangle 44"/>
          <p:cNvSpPr>
            <a:spLocks noChangeArrowheads="1"/>
          </p:cNvSpPr>
          <p:nvPr/>
        </p:nvSpPr>
        <p:spPr bwMode="auto">
          <a:xfrm>
            <a:off x="6840538" y="2362200"/>
            <a:ext cx="785812" cy="228600"/>
          </a:xfrm>
          <a:prstGeom prst="rect">
            <a:avLst/>
          </a:prstGeom>
          <a:solidFill>
            <a:schemeClr val="bg1"/>
          </a:solidFill>
          <a:ln w="12700">
            <a:solidFill>
              <a:schemeClr val="accent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0077" name="Rectangle 45"/>
          <p:cNvSpPr>
            <a:spLocks noChangeArrowheads="1"/>
          </p:cNvSpPr>
          <p:nvPr/>
        </p:nvSpPr>
        <p:spPr bwMode="auto">
          <a:xfrm>
            <a:off x="6840538" y="2362200"/>
            <a:ext cx="800100" cy="242888"/>
          </a:xfrm>
          <a:prstGeom prst="rect">
            <a:avLst/>
          </a:prstGeom>
          <a:solidFill>
            <a:schemeClr val="bg1"/>
          </a:solidFill>
          <a:ln w="12700">
            <a:solidFill>
              <a:schemeClr val="accent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0078" name="Rectangle 46"/>
          <p:cNvSpPr>
            <a:spLocks noChangeArrowheads="1"/>
          </p:cNvSpPr>
          <p:nvPr/>
        </p:nvSpPr>
        <p:spPr bwMode="auto">
          <a:xfrm>
            <a:off x="6851650" y="2357438"/>
            <a:ext cx="770242" cy="3200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400" dirty="0">
                <a:latin typeface="Fira Sans Regular" charset="0"/>
              </a:rPr>
              <a:t>5 </a:t>
            </a:r>
            <a:r>
              <a:rPr lang="en-US" sz="1400" dirty="0" err="1">
                <a:latin typeface="Fira Sans Regular" charset="0"/>
              </a:rPr>
              <a:t>msec</a:t>
            </a:r>
            <a:endParaRPr lang="en-US" sz="1400" dirty="0">
              <a:latin typeface="Fira Sans Regular" charset="0"/>
            </a:endParaRPr>
          </a:p>
        </p:txBody>
      </p:sp>
      <p:sp>
        <p:nvSpPr>
          <p:cNvPr id="300079" name="Rectangle 47"/>
          <p:cNvSpPr>
            <a:spLocks noChangeArrowheads="1"/>
          </p:cNvSpPr>
          <p:nvPr/>
        </p:nvSpPr>
        <p:spPr bwMode="auto">
          <a:xfrm>
            <a:off x="6545263" y="1482725"/>
            <a:ext cx="1671130" cy="4585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dirty="0">
                <a:latin typeface="Fira Sans Regular" charset="0"/>
              </a:rPr>
              <a:t>Emergency</a:t>
            </a:r>
          </a:p>
        </p:txBody>
      </p:sp>
      <p:sp>
        <p:nvSpPr>
          <p:cNvPr id="300080" name="Rectangle 48"/>
          <p:cNvSpPr>
            <a:spLocks noChangeArrowheads="1"/>
          </p:cNvSpPr>
          <p:nvPr/>
        </p:nvSpPr>
        <p:spPr bwMode="auto">
          <a:xfrm>
            <a:off x="6816725" y="1822450"/>
            <a:ext cx="1150154" cy="4123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dirty="0">
                <a:latin typeface="Fira Sans Regular" charset="0"/>
              </a:rPr>
              <a:t>50 </a:t>
            </a:r>
            <a:r>
              <a:rPr lang="en-US" sz="2000" dirty="0" err="1">
                <a:latin typeface="Fira Sans Regular" charset="0"/>
              </a:rPr>
              <a:t>msec</a:t>
            </a:r>
            <a:endParaRPr lang="en-US" sz="2000" dirty="0">
              <a:latin typeface="Fira Sans Regular" charset="0"/>
            </a:endParaRPr>
          </a:p>
        </p:txBody>
      </p:sp>
      <p:sp>
        <p:nvSpPr>
          <p:cNvPr id="300081" name="Rectangle 49"/>
          <p:cNvSpPr>
            <a:spLocks noChangeArrowheads="1"/>
          </p:cNvSpPr>
          <p:nvPr/>
        </p:nvSpPr>
        <p:spPr bwMode="auto">
          <a:xfrm>
            <a:off x="6243638" y="2835275"/>
            <a:ext cx="2195512" cy="409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dirty="0">
                <a:latin typeface="Fira Sans Regular" charset="0"/>
              </a:rPr>
              <a:t>Deadline 6 </a:t>
            </a:r>
            <a:r>
              <a:rPr lang="en-US" sz="2000" dirty="0" err="1">
                <a:latin typeface="Fira Sans Regular" charset="0"/>
              </a:rPr>
              <a:t>msec</a:t>
            </a:r>
            <a:endParaRPr lang="en-US" sz="2000" dirty="0">
              <a:latin typeface="Fira Sans Regular" charset="0"/>
            </a:endParaRPr>
          </a:p>
        </p:txBody>
      </p:sp>
      <p:sp>
        <p:nvSpPr>
          <p:cNvPr id="300082" name="Rectangle 50"/>
          <p:cNvSpPr>
            <a:spLocks noChangeArrowheads="1"/>
          </p:cNvSpPr>
          <p:nvPr/>
        </p:nvSpPr>
        <p:spPr bwMode="auto">
          <a:xfrm>
            <a:off x="6243638" y="3092450"/>
            <a:ext cx="1585912" cy="409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dirty="0">
                <a:latin typeface="Fira Sans Regular" charset="0"/>
              </a:rPr>
              <a:t>after arrival</a:t>
            </a:r>
          </a:p>
        </p:txBody>
      </p:sp>
      <p:sp>
        <p:nvSpPr>
          <p:cNvPr id="300083" name="Freeform 51"/>
          <p:cNvSpPr>
            <a:spLocks/>
          </p:cNvSpPr>
          <p:nvPr/>
        </p:nvSpPr>
        <p:spPr bwMode="auto">
          <a:xfrm>
            <a:off x="6403975" y="4654550"/>
            <a:ext cx="1673225" cy="644525"/>
          </a:xfrm>
          <a:custGeom>
            <a:avLst/>
            <a:gdLst>
              <a:gd name="T0" fmla="*/ 288 w 937"/>
              <a:gd name="T1" fmla="*/ 0 h 361"/>
              <a:gd name="T2" fmla="*/ 936 w 937"/>
              <a:gd name="T3" fmla="*/ 0 h 361"/>
              <a:gd name="T4" fmla="*/ 648 w 937"/>
              <a:gd name="T5" fmla="*/ 360 h 361"/>
              <a:gd name="T6" fmla="*/ 0 w 937"/>
              <a:gd name="T7" fmla="*/ 360 h 361"/>
              <a:gd name="T8" fmla="*/ 288 w 937"/>
              <a:gd name="T9" fmla="*/ 0 h 361"/>
            </a:gdLst>
            <a:ahLst/>
            <a:cxnLst>
              <a:cxn ang="0">
                <a:pos x="T0" y="T1"/>
              </a:cxn>
              <a:cxn ang="0">
                <a:pos x="T2" y="T3"/>
              </a:cxn>
              <a:cxn ang="0">
                <a:pos x="T4" y="T5"/>
              </a:cxn>
              <a:cxn ang="0">
                <a:pos x="T6" y="T7"/>
              </a:cxn>
              <a:cxn ang="0">
                <a:pos x="T8" y="T9"/>
              </a:cxn>
            </a:cxnLst>
            <a:rect l="0" t="0" r="r" b="b"/>
            <a:pathLst>
              <a:path w="937" h="361">
                <a:moveTo>
                  <a:pt x="288" y="0"/>
                </a:moveTo>
                <a:lnTo>
                  <a:pt x="936" y="0"/>
                </a:lnTo>
                <a:lnTo>
                  <a:pt x="648" y="360"/>
                </a:lnTo>
                <a:lnTo>
                  <a:pt x="0" y="360"/>
                </a:lnTo>
                <a:lnTo>
                  <a:pt x="288" y="0"/>
                </a:lnTo>
              </a:path>
            </a:pathLst>
          </a:custGeom>
          <a:solidFill>
            <a:schemeClr val="accent2"/>
          </a:solidFill>
          <a:ln w="12700" cap="rnd" cmpd="sng">
            <a:solidFill>
              <a:schemeClr val="accent2"/>
            </a:solidFill>
            <a:prstDash val="solid"/>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0084" name="Rectangle 52"/>
          <p:cNvSpPr>
            <a:spLocks noChangeArrowheads="1"/>
          </p:cNvSpPr>
          <p:nvPr/>
        </p:nvSpPr>
        <p:spPr bwMode="auto">
          <a:xfrm>
            <a:off x="6840538" y="4862513"/>
            <a:ext cx="785812" cy="228600"/>
          </a:xfrm>
          <a:prstGeom prst="rect">
            <a:avLst/>
          </a:prstGeom>
          <a:solidFill>
            <a:schemeClr val="bg1"/>
          </a:solidFill>
          <a:ln w="12700">
            <a:solidFill>
              <a:schemeClr val="accent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0085" name="Rectangle 53"/>
          <p:cNvSpPr>
            <a:spLocks noChangeArrowheads="1"/>
          </p:cNvSpPr>
          <p:nvPr/>
        </p:nvSpPr>
        <p:spPr bwMode="auto">
          <a:xfrm>
            <a:off x="6840538" y="4862513"/>
            <a:ext cx="800100" cy="242887"/>
          </a:xfrm>
          <a:prstGeom prst="rect">
            <a:avLst/>
          </a:prstGeom>
          <a:solidFill>
            <a:schemeClr val="bg1"/>
          </a:solidFill>
          <a:ln w="12700">
            <a:solidFill>
              <a:schemeClr val="accent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0086" name="Rectangle 54"/>
          <p:cNvSpPr>
            <a:spLocks noChangeArrowheads="1"/>
          </p:cNvSpPr>
          <p:nvPr/>
        </p:nvSpPr>
        <p:spPr bwMode="auto">
          <a:xfrm>
            <a:off x="6851650" y="4856163"/>
            <a:ext cx="768640" cy="3200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400" dirty="0">
                <a:latin typeface="Fira Sans Regular" charset="0"/>
              </a:rPr>
              <a:t>2 </a:t>
            </a:r>
            <a:r>
              <a:rPr lang="en-US" sz="1400" dirty="0" err="1">
                <a:latin typeface="Fira Sans Regular" charset="0"/>
              </a:rPr>
              <a:t>msec</a:t>
            </a:r>
            <a:endParaRPr lang="en-US" sz="1400" dirty="0">
              <a:latin typeface="Fira Sans Regular" charset="0"/>
            </a:endParaRPr>
          </a:p>
        </p:txBody>
      </p:sp>
      <p:sp>
        <p:nvSpPr>
          <p:cNvPr id="300087" name="Rectangle 55"/>
          <p:cNvSpPr>
            <a:spLocks noChangeArrowheads="1"/>
          </p:cNvSpPr>
          <p:nvPr/>
        </p:nvSpPr>
        <p:spPr bwMode="auto">
          <a:xfrm>
            <a:off x="6611938" y="4052888"/>
            <a:ext cx="1290637" cy="4556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dirty="0">
                <a:latin typeface="Fira Sans Regular" charset="0"/>
              </a:rPr>
              <a:t>Routine</a:t>
            </a:r>
          </a:p>
        </p:txBody>
      </p:sp>
      <p:sp>
        <p:nvSpPr>
          <p:cNvPr id="300088" name="Rectangle 56"/>
          <p:cNvSpPr>
            <a:spLocks noChangeArrowheads="1"/>
          </p:cNvSpPr>
          <p:nvPr/>
        </p:nvSpPr>
        <p:spPr bwMode="auto">
          <a:xfrm>
            <a:off x="6816725" y="4321175"/>
            <a:ext cx="1158169" cy="4123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dirty="0">
                <a:latin typeface="Fira Sans Regular" charset="0"/>
              </a:rPr>
              <a:t>40 </a:t>
            </a:r>
            <a:r>
              <a:rPr lang="en-US" sz="2000" dirty="0" err="1">
                <a:latin typeface="Fira Sans Regular" charset="0"/>
              </a:rPr>
              <a:t>msec</a:t>
            </a:r>
            <a:endParaRPr lang="en-US" sz="2000" dirty="0">
              <a:latin typeface="Fira Sans Regular" charset="0"/>
            </a:endParaRPr>
          </a:p>
        </p:txBody>
      </p:sp>
      <p:sp>
        <p:nvSpPr>
          <p:cNvPr id="300089" name="Rectangle 57"/>
          <p:cNvSpPr>
            <a:spLocks noChangeArrowheads="1"/>
          </p:cNvSpPr>
          <p:nvPr/>
        </p:nvSpPr>
        <p:spPr bwMode="auto">
          <a:xfrm>
            <a:off x="6000750" y="5322888"/>
            <a:ext cx="2243402" cy="4149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lnSpc>
                <a:spcPct val="105000"/>
              </a:lnSpc>
              <a:spcAft>
                <a:spcPct val="30000"/>
              </a:spcAft>
            </a:pPr>
            <a:r>
              <a:rPr lang="en-US" sz="2000" dirty="0">
                <a:latin typeface="Fira Sans Regular" charset="0"/>
              </a:rPr>
              <a:t>Desired response</a:t>
            </a:r>
          </a:p>
        </p:txBody>
      </p:sp>
      <p:sp>
        <p:nvSpPr>
          <p:cNvPr id="300090" name="Rectangle 58"/>
          <p:cNvSpPr>
            <a:spLocks noChangeArrowheads="1"/>
          </p:cNvSpPr>
          <p:nvPr/>
        </p:nvSpPr>
        <p:spPr bwMode="auto">
          <a:xfrm>
            <a:off x="6000750" y="5580063"/>
            <a:ext cx="2136001" cy="4149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lnSpc>
                <a:spcPct val="105000"/>
              </a:lnSpc>
              <a:spcAft>
                <a:spcPct val="30000"/>
              </a:spcAft>
            </a:pPr>
            <a:r>
              <a:rPr lang="en-US" sz="2000" dirty="0">
                <a:latin typeface="Fira Sans Regular" charset="0"/>
              </a:rPr>
              <a:t>20 </a:t>
            </a:r>
            <a:r>
              <a:rPr lang="en-US" sz="2000" dirty="0" err="1">
                <a:latin typeface="Fira Sans Regular" charset="0"/>
              </a:rPr>
              <a:t>msec</a:t>
            </a:r>
            <a:r>
              <a:rPr lang="en-US" sz="2000" dirty="0">
                <a:latin typeface="Fira Sans Regular" charset="0"/>
              </a:rPr>
              <a:t> average</a:t>
            </a:r>
          </a:p>
        </p:txBody>
      </p:sp>
      <p:sp>
        <p:nvSpPr>
          <p:cNvPr id="300091" name="Line 59"/>
          <p:cNvSpPr>
            <a:spLocks noChangeShapeType="1"/>
          </p:cNvSpPr>
          <p:nvPr/>
        </p:nvSpPr>
        <p:spPr bwMode="auto">
          <a:xfrm>
            <a:off x="2574925" y="2339975"/>
            <a:ext cx="1414463" cy="471488"/>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0092" name="Line 60"/>
          <p:cNvSpPr>
            <a:spLocks noChangeShapeType="1"/>
          </p:cNvSpPr>
          <p:nvPr/>
        </p:nvSpPr>
        <p:spPr bwMode="auto">
          <a:xfrm>
            <a:off x="2446338" y="2511425"/>
            <a:ext cx="1514475" cy="205740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0093" name="Line 61"/>
          <p:cNvSpPr>
            <a:spLocks noChangeShapeType="1"/>
          </p:cNvSpPr>
          <p:nvPr/>
        </p:nvSpPr>
        <p:spPr bwMode="auto">
          <a:xfrm flipV="1">
            <a:off x="2560638" y="3211513"/>
            <a:ext cx="1100137" cy="62865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0094" name="Line 62"/>
          <p:cNvSpPr>
            <a:spLocks noChangeShapeType="1"/>
          </p:cNvSpPr>
          <p:nvPr/>
        </p:nvSpPr>
        <p:spPr bwMode="auto">
          <a:xfrm flipV="1">
            <a:off x="2560638" y="4883150"/>
            <a:ext cx="1128712" cy="414338"/>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0095" name="Rectangle 63"/>
          <p:cNvSpPr>
            <a:spLocks noChangeArrowheads="1"/>
          </p:cNvSpPr>
          <p:nvPr/>
        </p:nvSpPr>
        <p:spPr bwMode="auto">
          <a:xfrm>
            <a:off x="1885950" y="5872163"/>
            <a:ext cx="5300728" cy="3671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082" tIns="44649" rIns="91082" bIns="44649">
            <a:spAutoFit/>
          </a:bodyPr>
          <a:lstStyle/>
          <a:p>
            <a:pPr defTabSz="915988"/>
            <a:r>
              <a:rPr lang="en-US" dirty="0">
                <a:latin typeface="Symbol" charset="0"/>
              </a:rPr>
              <a:t>t</a:t>
            </a:r>
            <a:r>
              <a:rPr lang="en-US" baseline="-25000" dirty="0">
                <a:latin typeface="Symbol" charset="0"/>
              </a:rPr>
              <a:t>2</a:t>
            </a:r>
            <a:r>
              <a:rPr lang="ja-JP" altLang="en-US" sz="1600" dirty="0">
                <a:latin typeface="Fira Sans Regular" charset="0"/>
              </a:rPr>
              <a:t>’</a:t>
            </a:r>
            <a:r>
              <a:rPr lang="en-US" sz="1600" dirty="0">
                <a:latin typeface="Fira Sans Regular" charset="0"/>
              </a:rPr>
              <a:t>s deadline is 20 </a:t>
            </a:r>
            <a:r>
              <a:rPr lang="en-US" sz="1600" dirty="0" err="1">
                <a:latin typeface="Fira Sans Regular" charset="0"/>
              </a:rPr>
              <a:t>msec</a:t>
            </a:r>
            <a:r>
              <a:rPr lang="en-US" sz="1600" dirty="0">
                <a:latin typeface="Fira Sans Regular" charset="0"/>
              </a:rPr>
              <a:t> before the end of each period</a:t>
            </a:r>
          </a:p>
        </p:txBody>
      </p:sp>
    </p:spTree>
    <p:extLst>
      <p:ext uri="{BB962C8B-B14F-4D97-AF65-F5344CB8AC3E}">
        <p14:creationId xmlns:p14="http://schemas.microsoft.com/office/powerpoint/2010/main" val="181163155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dirty="0"/>
              <a:t>Rate Monotonic Scheduling</a:t>
            </a:r>
          </a:p>
        </p:txBody>
      </p:sp>
      <p:sp>
        <p:nvSpPr>
          <p:cNvPr id="20482" name="Content Placeholder 2"/>
          <p:cNvSpPr>
            <a:spLocks noGrp="1"/>
          </p:cNvSpPr>
          <p:nvPr>
            <p:ph idx="1"/>
          </p:nvPr>
        </p:nvSpPr>
        <p:spPr/>
        <p:txBody>
          <a:bodyPr/>
          <a:lstStyle/>
          <a:p>
            <a:r>
              <a:rPr lang="en-US" dirty="0"/>
              <a:t>Optimal Static Priority Scheduling</a:t>
            </a:r>
            <a:endParaRPr lang="en-US" baseline="-25000" dirty="0"/>
          </a:p>
          <a:p>
            <a:r>
              <a:rPr lang="en-US" dirty="0" smtClean="0"/>
              <a:t>A </a:t>
            </a:r>
            <a:r>
              <a:rPr lang="en-US" dirty="0"/>
              <a:t>task with a shorter period has a higher deadline</a:t>
            </a:r>
          </a:p>
          <a:p>
            <a:pPr lvl="1"/>
            <a:r>
              <a:rPr lang="en-US" dirty="0">
                <a:cs typeface="Fira Sans Regular" charset="0"/>
              </a:rPr>
              <a:t>Shorter Period -&gt; Higher </a:t>
            </a:r>
            <a:r>
              <a:rPr lang="en-US" dirty="0" smtClean="0">
                <a:cs typeface="Fira Sans Regular" charset="0"/>
              </a:rPr>
              <a:t>priority</a:t>
            </a:r>
          </a:p>
          <a:p>
            <a:r>
              <a:rPr lang="en-US" dirty="0" smtClean="0">
                <a:cs typeface="Fira Sans Regular" charset="0"/>
              </a:rPr>
              <a:t>Assumption: Period is equal to Deadline</a:t>
            </a:r>
            <a:endParaRPr lang="en-US" dirty="0">
              <a:cs typeface="Fira Sans Regular" charset="0"/>
            </a:endParaRPr>
          </a:p>
          <a:p>
            <a:pPr lvl="1"/>
            <a:endParaRPr lang="en-US" dirty="0">
              <a:cs typeface="Fira Sans Regular" charset="0"/>
            </a:endParaRPr>
          </a:p>
          <a:p>
            <a:pPr lvl="1"/>
            <a:endParaRPr lang="en-US" dirty="0">
              <a:cs typeface="Fira Sans Regular" charset="0"/>
            </a:endParaRPr>
          </a:p>
        </p:txBody>
      </p:sp>
      <p:sp>
        <p:nvSpPr>
          <p:cNvPr id="20483" name="Line 4"/>
          <p:cNvSpPr>
            <a:spLocks noChangeShapeType="1"/>
          </p:cNvSpPr>
          <p:nvPr/>
        </p:nvSpPr>
        <p:spPr bwMode="auto">
          <a:xfrm>
            <a:off x="996950" y="4487863"/>
            <a:ext cx="6553200" cy="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solidFill>
                <a:schemeClr val="accent5"/>
              </a:solidFill>
            </a:endParaRPr>
          </a:p>
        </p:txBody>
      </p:sp>
      <p:grpSp>
        <p:nvGrpSpPr>
          <p:cNvPr id="20484" name="Group 52"/>
          <p:cNvGrpSpPr>
            <a:grpSpLocks/>
          </p:cNvGrpSpPr>
          <p:nvPr/>
        </p:nvGrpSpPr>
        <p:grpSpPr bwMode="auto">
          <a:xfrm>
            <a:off x="884238" y="3760788"/>
            <a:ext cx="7123112" cy="246262"/>
            <a:chOff x="745" y="998"/>
            <a:chExt cx="4487" cy="245"/>
          </a:xfrm>
        </p:grpSpPr>
        <p:sp>
          <p:nvSpPr>
            <p:cNvPr id="20522" name="Text Box 29"/>
            <p:cNvSpPr txBox="1">
              <a:spLocks noChangeArrowheads="1"/>
            </p:cNvSpPr>
            <p:nvPr/>
          </p:nvSpPr>
          <p:spPr bwMode="auto">
            <a:xfrm>
              <a:off x="745" y="998"/>
              <a:ext cx="15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0</a:t>
              </a:r>
            </a:p>
          </p:txBody>
        </p:sp>
        <p:sp>
          <p:nvSpPr>
            <p:cNvPr id="20523" name="Text Box 30"/>
            <p:cNvSpPr txBox="1">
              <a:spLocks noChangeArrowheads="1"/>
            </p:cNvSpPr>
            <p:nvPr/>
          </p:nvSpPr>
          <p:spPr bwMode="auto">
            <a:xfrm>
              <a:off x="928" y="998"/>
              <a:ext cx="15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1</a:t>
              </a:r>
            </a:p>
          </p:txBody>
        </p:sp>
        <p:sp>
          <p:nvSpPr>
            <p:cNvPr id="20524" name="Text Box 31"/>
            <p:cNvSpPr txBox="1">
              <a:spLocks noChangeArrowheads="1"/>
            </p:cNvSpPr>
            <p:nvPr/>
          </p:nvSpPr>
          <p:spPr bwMode="auto">
            <a:xfrm>
              <a:off x="1097" y="998"/>
              <a:ext cx="247"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2</a:t>
              </a:r>
            </a:p>
          </p:txBody>
        </p:sp>
        <p:sp>
          <p:nvSpPr>
            <p:cNvPr id="20525" name="Text Box 32"/>
            <p:cNvSpPr txBox="1">
              <a:spLocks noChangeArrowheads="1"/>
            </p:cNvSpPr>
            <p:nvPr/>
          </p:nvSpPr>
          <p:spPr bwMode="auto">
            <a:xfrm>
              <a:off x="1285" y="998"/>
              <a:ext cx="251"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3</a:t>
              </a:r>
            </a:p>
          </p:txBody>
        </p:sp>
        <p:sp>
          <p:nvSpPr>
            <p:cNvPr id="20526" name="Text Box 33"/>
            <p:cNvSpPr txBox="1">
              <a:spLocks noChangeArrowheads="1"/>
            </p:cNvSpPr>
            <p:nvPr/>
          </p:nvSpPr>
          <p:spPr bwMode="auto">
            <a:xfrm>
              <a:off x="1472" y="998"/>
              <a:ext cx="304"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4</a:t>
              </a:r>
            </a:p>
          </p:txBody>
        </p:sp>
        <p:sp>
          <p:nvSpPr>
            <p:cNvPr id="20527" name="Text Box 34"/>
            <p:cNvSpPr txBox="1">
              <a:spLocks noChangeArrowheads="1"/>
            </p:cNvSpPr>
            <p:nvPr/>
          </p:nvSpPr>
          <p:spPr bwMode="auto">
            <a:xfrm>
              <a:off x="1660" y="998"/>
              <a:ext cx="26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5</a:t>
              </a:r>
            </a:p>
          </p:txBody>
        </p:sp>
        <p:sp>
          <p:nvSpPr>
            <p:cNvPr id="20528" name="Text Box 35"/>
            <p:cNvSpPr txBox="1">
              <a:spLocks noChangeArrowheads="1"/>
            </p:cNvSpPr>
            <p:nvPr/>
          </p:nvSpPr>
          <p:spPr bwMode="auto">
            <a:xfrm>
              <a:off x="1848" y="998"/>
              <a:ext cx="264"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6</a:t>
              </a:r>
            </a:p>
          </p:txBody>
        </p:sp>
        <p:sp>
          <p:nvSpPr>
            <p:cNvPr id="20529" name="Text Box 36"/>
            <p:cNvSpPr txBox="1">
              <a:spLocks noChangeArrowheads="1"/>
            </p:cNvSpPr>
            <p:nvPr/>
          </p:nvSpPr>
          <p:spPr bwMode="auto">
            <a:xfrm>
              <a:off x="2040" y="998"/>
              <a:ext cx="264"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7</a:t>
              </a:r>
            </a:p>
          </p:txBody>
        </p:sp>
        <p:sp>
          <p:nvSpPr>
            <p:cNvPr id="20530" name="Text Box 37"/>
            <p:cNvSpPr txBox="1">
              <a:spLocks noChangeArrowheads="1"/>
            </p:cNvSpPr>
            <p:nvPr/>
          </p:nvSpPr>
          <p:spPr bwMode="auto">
            <a:xfrm>
              <a:off x="2223" y="998"/>
              <a:ext cx="225"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8</a:t>
              </a:r>
            </a:p>
          </p:txBody>
        </p:sp>
        <p:sp>
          <p:nvSpPr>
            <p:cNvPr id="20531" name="Text Box 38"/>
            <p:cNvSpPr txBox="1">
              <a:spLocks noChangeArrowheads="1"/>
            </p:cNvSpPr>
            <p:nvPr/>
          </p:nvSpPr>
          <p:spPr bwMode="auto">
            <a:xfrm>
              <a:off x="2411" y="998"/>
              <a:ext cx="277"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9</a:t>
              </a:r>
            </a:p>
          </p:txBody>
        </p:sp>
        <p:sp>
          <p:nvSpPr>
            <p:cNvPr id="20532" name="Text Box 39"/>
            <p:cNvSpPr txBox="1">
              <a:spLocks noChangeArrowheads="1"/>
            </p:cNvSpPr>
            <p:nvPr/>
          </p:nvSpPr>
          <p:spPr bwMode="auto">
            <a:xfrm>
              <a:off x="2598" y="998"/>
              <a:ext cx="234"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10</a:t>
              </a:r>
            </a:p>
          </p:txBody>
        </p:sp>
        <p:sp>
          <p:nvSpPr>
            <p:cNvPr id="20533" name="Text Box 40"/>
            <p:cNvSpPr txBox="1">
              <a:spLocks noChangeArrowheads="1"/>
            </p:cNvSpPr>
            <p:nvPr/>
          </p:nvSpPr>
          <p:spPr bwMode="auto">
            <a:xfrm>
              <a:off x="2786" y="998"/>
              <a:ext cx="238"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11</a:t>
              </a:r>
            </a:p>
          </p:txBody>
        </p:sp>
        <p:sp>
          <p:nvSpPr>
            <p:cNvPr id="20534" name="Text Box 41"/>
            <p:cNvSpPr txBox="1">
              <a:spLocks noChangeArrowheads="1"/>
            </p:cNvSpPr>
            <p:nvPr/>
          </p:nvSpPr>
          <p:spPr bwMode="auto">
            <a:xfrm>
              <a:off x="2974" y="998"/>
              <a:ext cx="29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12</a:t>
              </a:r>
            </a:p>
          </p:txBody>
        </p:sp>
        <p:sp>
          <p:nvSpPr>
            <p:cNvPr id="20535" name="Text Box 42"/>
            <p:cNvSpPr txBox="1">
              <a:spLocks noChangeArrowheads="1"/>
            </p:cNvSpPr>
            <p:nvPr/>
          </p:nvSpPr>
          <p:spPr bwMode="auto">
            <a:xfrm>
              <a:off x="3166" y="998"/>
              <a:ext cx="29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13</a:t>
              </a:r>
            </a:p>
          </p:txBody>
        </p:sp>
        <p:sp>
          <p:nvSpPr>
            <p:cNvPr id="20536" name="Text Box 43"/>
            <p:cNvSpPr txBox="1">
              <a:spLocks noChangeArrowheads="1"/>
            </p:cNvSpPr>
            <p:nvPr/>
          </p:nvSpPr>
          <p:spPr bwMode="auto">
            <a:xfrm>
              <a:off x="3349" y="998"/>
              <a:ext cx="251"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14</a:t>
              </a:r>
            </a:p>
          </p:txBody>
        </p:sp>
        <p:sp>
          <p:nvSpPr>
            <p:cNvPr id="20537" name="Text Box 44"/>
            <p:cNvSpPr txBox="1">
              <a:spLocks noChangeArrowheads="1"/>
            </p:cNvSpPr>
            <p:nvPr/>
          </p:nvSpPr>
          <p:spPr bwMode="auto">
            <a:xfrm>
              <a:off x="3532" y="998"/>
              <a:ext cx="26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15</a:t>
              </a:r>
            </a:p>
          </p:txBody>
        </p:sp>
        <p:sp>
          <p:nvSpPr>
            <p:cNvPr id="20538" name="Text Box 45"/>
            <p:cNvSpPr txBox="1">
              <a:spLocks noChangeArrowheads="1"/>
            </p:cNvSpPr>
            <p:nvPr/>
          </p:nvSpPr>
          <p:spPr bwMode="auto">
            <a:xfrm>
              <a:off x="3720" y="998"/>
              <a:ext cx="216"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16</a:t>
              </a:r>
            </a:p>
          </p:txBody>
        </p:sp>
        <p:sp>
          <p:nvSpPr>
            <p:cNvPr id="20539" name="Text Box 46"/>
            <p:cNvSpPr txBox="1">
              <a:spLocks noChangeArrowheads="1"/>
            </p:cNvSpPr>
            <p:nvPr/>
          </p:nvSpPr>
          <p:spPr bwMode="auto">
            <a:xfrm>
              <a:off x="3907" y="998"/>
              <a:ext cx="269"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17</a:t>
              </a:r>
            </a:p>
          </p:txBody>
        </p:sp>
        <p:sp>
          <p:nvSpPr>
            <p:cNvPr id="20540" name="Text Box 47"/>
            <p:cNvSpPr txBox="1">
              <a:spLocks noChangeArrowheads="1"/>
            </p:cNvSpPr>
            <p:nvPr/>
          </p:nvSpPr>
          <p:spPr bwMode="auto">
            <a:xfrm>
              <a:off x="4095" y="998"/>
              <a:ext cx="225"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18</a:t>
              </a:r>
            </a:p>
          </p:txBody>
        </p:sp>
        <p:sp>
          <p:nvSpPr>
            <p:cNvPr id="20541" name="Text Box 48"/>
            <p:cNvSpPr txBox="1">
              <a:spLocks noChangeArrowheads="1"/>
            </p:cNvSpPr>
            <p:nvPr/>
          </p:nvSpPr>
          <p:spPr bwMode="auto">
            <a:xfrm>
              <a:off x="4283" y="998"/>
              <a:ext cx="229"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19</a:t>
              </a:r>
            </a:p>
          </p:txBody>
        </p:sp>
        <p:sp>
          <p:nvSpPr>
            <p:cNvPr id="20542" name="Text Box 49"/>
            <p:cNvSpPr txBox="1">
              <a:spLocks noChangeArrowheads="1"/>
            </p:cNvSpPr>
            <p:nvPr/>
          </p:nvSpPr>
          <p:spPr bwMode="auto">
            <a:xfrm>
              <a:off x="4433" y="998"/>
              <a:ext cx="281"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 20</a:t>
              </a:r>
            </a:p>
          </p:txBody>
        </p:sp>
        <p:sp>
          <p:nvSpPr>
            <p:cNvPr id="20543" name="Text Box 50"/>
            <p:cNvSpPr txBox="1">
              <a:spLocks noChangeArrowheads="1"/>
            </p:cNvSpPr>
            <p:nvPr/>
          </p:nvSpPr>
          <p:spPr bwMode="auto">
            <a:xfrm>
              <a:off x="4613" y="998"/>
              <a:ext cx="281"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 21</a:t>
              </a:r>
            </a:p>
          </p:txBody>
        </p:sp>
        <p:sp>
          <p:nvSpPr>
            <p:cNvPr id="20544" name="Text Box 51"/>
            <p:cNvSpPr txBox="1">
              <a:spLocks noChangeArrowheads="1"/>
            </p:cNvSpPr>
            <p:nvPr/>
          </p:nvSpPr>
          <p:spPr bwMode="auto">
            <a:xfrm>
              <a:off x="4800" y="998"/>
              <a:ext cx="432"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 22</a:t>
              </a:r>
            </a:p>
          </p:txBody>
        </p:sp>
      </p:grpSp>
      <p:sp>
        <p:nvSpPr>
          <p:cNvPr id="20486" name="Line 54"/>
          <p:cNvSpPr>
            <a:spLocks noChangeShapeType="1"/>
          </p:cNvSpPr>
          <p:nvPr/>
        </p:nvSpPr>
        <p:spPr bwMode="auto">
          <a:xfrm>
            <a:off x="996950" y="5018088"/>
            <a:ext cx="6553200" cy="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solidFill>
                <a:schemeClr val="accent5"/>
              </a:solidFill>
            </a:endParaRPr>
          </a:p>
        </p:txBody>
      </p:sp>
      <p:sp>
        <p:nvSpPr>
          <p:cNvPr id="20489" name="Text Box 67"/>
          <p:cNvSpPr txBox="1">
            <a:spLocks noChangeArrowheads="1"/>
          </p:cNvSpPr>
          <p:nvPr/>
        </p:nvSpPr>
        <p:spPr bwMode="auto">
          <a:xfrm>
            <a:off x="311150" y="4198938"/>
            <a:ext cx="41751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solidFill>
                  <a:schemeClr val="accent5"/>
                </a:solidFill>
                <a:latin typeface="Fira Sans Regular" charset="0"/>
                <a:sym typeface="Symbol" charset="0"/>
              </a:rPr>
              <a:t></a:t>
            </a:r>
            <a:r>
              <a:rPr lang="en-US" sz="2000" baseline="-25000" dirty="0">
                <a:solidFill>
                  <a:schemeClr val="accent5"/>
                </a:solidFill>
                <a:latin typeface="Fira Sans Regular" charset="0"/>
                <a:sym typeface="Symbol" charset="0"/>
              </a:rPr>
              <a:t>1</a:t>
            </a:r>
            <a:endParaRPr lang="en-US" sz="2000" dirty="0">
              <a:solidFill>
                <a:schemeClr val="accent5"/>
              </a:solidFill>
              <a:latin typeface="Fira Sans Regular" charset="0"/>
              <a:sym typeface="Symbol" charset="0"/>
            </a:endParaRPr>
          </a:p>
        </p:txBody>
      </p:sp>
      <p:sp>
        <p:nvSpPr>
          <p:cNvPr id="20490" name="Text Box 68"/>
          <p:cNvSpPr txBox="1">
            <a:spLocks noChangeArrowheads="1"/>
          </p:cNvSpPr>
          <p:nvPr/>
        </p:nvSpPr>
        <p:spPr bwMode="auto">
          <a:xfrm>
            <a:off x="311150" y="4729163"/>
            <a:ext cx="41751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solidFill>
                  <a:schemeClr val="accent5"/>
                </a:solidFill>
                <a:latin typeface="Fira Sans Regular" charset="0"/>
                <a:sym typeface="Symbol" charset="0"/>
              </a:rPr>
              <a:t></a:t>
            </a:r>
            <a:r>
              <a:rPr lang="en-US" sz="2000" baseline="-25000" dirty="0">
                <a:solidFill>
                  <a:schemeClr val="accent5"/>
                </a:solidFill>
                <a:latin typeface="Fira Sans Regular" charset="0"/>
                <a:sym typeface="Symbol" charset="0"/>
              </a:rPr>
              <a:t>2</a:t>
            </a:r>
            <a:endParaRPr lang="en-US" sz="2000" dirty="0">
              <a:solidFill>
                <a:schemeClr val="accent5"/>
              </a:solidFill>
              <a:latin typeface="Fira Sans Regular" charset="0"/>
              <a:sym typeface="Symbol" charset="0"/>
            </a:endParaRPr>
          </a:p>
        </p:txBody>
      </p:sp>
      <p:sp>
        <p:nvSpPr>
          <p:cNvPr id="20491" name="Text Box 73"/>
          <p:cNvSpPr txBox="1">
            <a:spLocks noChangeArrowheads="1"/>
          </p:cNvSpPr>
          <p:nvPr/>
        </p:nvSpPr>
        <p:spPr bwMode="auto">
          <a:xfrm>
            <a:off x="7702550" y="4149725"/>
            <a:ext cx="990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spcBef>
                <a:spcPct val="50000"/>
              </a:spcBef>
            </a:pPr>
            <a:r>
              <a:rPr lang="en-US" sz="2000" dirty="0">
                <a:solidFill>
                  <a:schemeClr val="accent5"/>
                </a:solidFill>
                <a:latin typeface="Fira Sans Regular" charset="0"/>
                <a:sym typeface="Symbol" charset="0"/>
              </a:rPr>
              <a:t>{1,4}</a:t>
            </a:r>
          </a:p>
        </p:txBody>
      </p:sp>
      <p:sp>
        <p:nvSpPr>
          <p:cNvPr id="20492" name="Text Box 74"/>
          <p:cNvSpPr txBox="1">
            <a:spLocks noChangeArrowheads="1"/>
          </p:cNvSpPr>
          <p:nvPr/>
        </p:nvSpPr>
        <p:spPr bwMode="auto">
          <a:xfrm>
            <a:off x="7702550" y="4632325"/>
            <a:ext cx="990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spcBef>
                <a:spcPct val="50000"/>
              </a:spcBef>
            </a:pPr>
            <a:r>
              <a:rPr lang="en-US" sz="2000" dirty="0">
                <a:solidFill>
                  <a:schemeClr val="accent5"/>
                </a:solidFill>
                <a:latin typeface="Fira Sans Regular" charset="0"/>
                <a:sym typeface="Symbol" charset="0"/>
              </a:rPr>
              <a:t>{2,5}</a:t>
            </a:r>
          </a:p>
        </p:txBody>
      </p:sp>
      <p:sp>
        <p:nvSpPr>
          <p:cNvPr id="20493" name="Text Box 75"/>
          <p:cNvSpPr txBox="1">
            <a:spLocks noChangeArrowheads="1"/>
          </p:cNvSpPr>
          <p:nvPr/>
        </p:nvSpPr>
        <p:spPr bwMode="auto">
          <a:xfrm>
            <a:off x="7778750" y="3716338"/>
            <a:ext cx="990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2000" dirty="0">
                <a:solidFill>
                  <a:schemeClr val="accent5"/>
                </a:solidFill>
                <a:latin typeface="Fira Sans Regular" charset="0"/>
                <a:sym typeface="Symbol" charset="0"/>
              </a:rPr>
              <a:t>{ C,T }</a:t>
            </a:r>
          </a:p>
        </p:txBody>
      </p:sp>
      <p:cxnSp>
        <p:nvCxnSpPr>
          <p:cNvPr id="20494" name="Straight Arrow Connector 158"/>
          <p:cNvCxnSpPr>
            <a:cxnSpLocks noChangeShapeType="1"/>
          </p:cNvCxnSpPr>
          <p:nvPr/>
        </p:nvCxnSpPr>
        <p:spPr bwMode="auto">
          <a:xfrm rot="5400000">
            <a:off x="881857" y="4121944"/>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0495" name="Straight Arrow Connector 159"/>
          <p:cNvCxnSpPr>
            <a:cxnSpLocks noChangeShapeType="1"/>
          </p:cNvCxnSpPr>
          <p:nvPr/>
        </p:nvCxnSpPr>
        <p:spPr bwMode="auto">
          <a:xfrm rot="5400000">
            <a:off x="880269" y="45918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0496" name="Straight Arrow Connector 160"/>
          <p:cNvCxnSpPr>
            <a:cxnSpLocks noChangeShapeType="1"/>
          </p:cNvCxnSpPr>
          <p:nvPr/>
        </p:nvCxnSpPr>
        <p:spPr bwMode="auto">
          <a:xfrm rot="5400000">
            <a:off x="2331244" y="45918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0497" name="Straight Arrow Connector 161"/>
          <p:cNvCxnSpPr>
            <a:cxnSpLocks noChangeShapeType="1"/>
          </p:cNvCxnSpPr>
          <p:nvPr/>
        </p:nvCxnSpPr>
        <p:spPr bwMode="auto">
          <a:xfrm rot="5400000">
            <a:off x="2037557" y="4121944"/>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0498" name="Straight Arrow Connector 162"/>
          <p:cNvCxnSpPr>
            <a:cxnSpLocks noChangeShapeType="1"/>
          </p:cNvCxnSpPr>
          <p:nvPr/>
        </p:nvCxnSpPr>
        <p:spPr bwMode="auto">
          <a:xfrm rot="5400000">
            <a:off x="3245644" y="41219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0499" name="Straight Arrow Connector 163"/>
          <p:cNvCxnSpPr>
            <a:cxnSpLocks noChangeShapeType="1"/>
          </p:cNvCxnSpPr>
          <p:nvPr/>
        </p:nvCxnSpPr>
        <p:spPr bwMode="auto">
          <a:xfrm rot="5400000">
            <a:off x="6849269" y="4631531"/>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20500" name="Line 54"/>
          <p:cNvSpPr>
            <a:spLocks noChangeShapeType="1"/>
          </p:cNvSpPr>
          <p:nvPr/>
        </p:nvSpPr>
        <p:spPr bwMode="auto">
          <a:xfrm>
            <a:off x="1003300" y="5599113"/>
            <a:ext cx="6553200" cy="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solidFill>
                <a:schemeClr val="accent5"/>
              </a:solidFill>
            </a:endParaRPr>
          </a:p>
        </p:txBody>
      </p:sp>
      <p:sp>
        <p:nvSpPr>
          <p:cNvPr id="20501" name="Text Box 68"/>
          <p:cNvSpPr txBox="1">
            <a:spLocks noChangeArrowheads="1"/>
          </p:cNvSpPr>
          <p:nvPr/>
        </p:nvSpPr>
        <p:spPr bwMode="auto">
          <a:xfrm>
            <a:off x="317500" y="5308600"/>
            <a:ext cx="41751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solidFill>
                  <a:schemeClr val="accent5"/>
                </a:solidFill>
                <a:latin typeface="Fira Sans Regular" charset="0"/>
                <a:sym typeface="Symbol" charset="0"/>
              </a:rPr>
              <a:t></a:t>
            </a:r>
            <a:r>
              <a:rPr lang="en-US" sz="2000" baseline="-25000" dirty="0">
                <a:solidFill>
                  <a:schemeClr val="accent5"/>
                </a:solidFill>
                <a:latin typeface="Fira Sans Regular" charset="0"/>
                <a:sym typeface="Symbol" charset="0"/>
              </a:rPr>
              <a:t>3</a:t>
            </a:r>
            <a:endParaRPr lang="en-US" sz="2000" dirty="0">
              <a:solidFill>
                <a:schemeClr val="accent5"/>
              </a:solidFill>
              <a:latin typeface="Fira Sans Regular" charset="0"/>
              <a:sym typeface="Symbol" charset="0"/>
            </a:endParaRPr>
          </a:p>
        </p:txBody>
      </p:sp>
      <p:sp>
        <p:nvSpPr>
          <p:cNvPr id="20502" name="Text Box 74"/>
          <p:cNvSpPr txBox="1">
            <a:spLocks noChangeArrowheads="1"/>
          </p:cNvSpPr>
          <p:nvPr/>
        </p:nvSpPr>
        <p:spPr bwMode="auto">
          <a:xfrm>
            <a:off x="7708900" y="5213350"/>
            <a:ext cx="990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spcBef>
                <a:spcPct val="50000"/>
              </a:spcBef>
            </a:pPr>
            <a:r>
              <a:rPr lang="en-US" sz="2000" dirty="0">
                <a:solidFill>
                  <a:schemeClr val="accent5"/>
                </a:solidFill>
                <a:latin typeface="Fira Sans Regular" charset="0"/>
                <a:sym typeface="Symbol" charset="0"/>
              </a:rPr>
              <a:t>{2,10}</a:t>
            </a:r>
          </a:p>
        </p:txBody>
      </p:sp>
      <p:cxnSp>
        <p:nvCxnSpPr>
          <p:cNvPr id="20503" name="Straight Arrow Connector 167"/>
          <p:cNvCxnSpPr>
            <a:cxnSpLocks noChangeShapeType="1"/>
          </p:cNvCxnSpPr>
          <p:nvPr/>
        </p:nvCxnSpPr>
        <p:spPr bwMode="auto">
          <a:xfrm rot="5400000">
            <a:off x="897732" y="5172869"/>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0504" name="Straight Arrow Connector 168"/>
          <p:cNvCxnSpPr>
            <a:cxnSpLocks noChangeShapeType="1"/>
          </p:cNvCxnSpPr>
          <p:nvPr/>
        </p:nvCxnSpPr>
        <p:spPr bwMode="auto">
          <a:xfrm rot="5400000">
            <a:off x="3901282" y="5122069"/>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0505" name="Straight Arrow Connector 169"/>
          <p:cNvCxnSpPr>
            <a:cxnSpLocks noChangeShapeType="1"/>
          </p:cNvCxnSpPr>
          <p:nvPr/>
        </p:nvCxnSpPr>
        <p:spPr bwMode="auto">
          <a:xfrm rot="5400000">
            <a:off x="6858794" y="5136356"/>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0506" name="Straight Arrow Connector 170"/>
          <p:cNvCxnSpPr>
            <a:cxnSpLocks noChangeShapeType="1"/>
          </p:cNvCxnSpPr>
          <p:nvPr/>
        </p:nvCxnSpPr>
        <p:spPr bwMode="auto">
          <a:xfrm rot="5400000">
            <a:off x="4488657" y="4083844"/>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0507" name="Straight Arrow Connector 171"/>
          <p:cNvCxnSpPr>
            <a:cxnSpLocks noChangeShapeType="1"/>
          </p:cNvCxnSpPr>
          <p:nvPr/>
        </p:nvCxnSpPr>
        <p:spPr bwMode="auto">
          <a:xfrm rot="5400000">
            <a:off x="5644357" y="4083844"/>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0508" name="Straight Arrow Connector 172"/>
          <p:cNvCxnSpPr>
            <a:cxnSpLocks noChangeShapeType="1"/>
          </p:cNvCxnSpPr>
          <p:nvPr/>
        </p:nvCxnSpPr>
        <p:spPr bwMode="auto">
          <a:xfrm rot="5400000">
            <a:off x="6839744" y="40965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0509" name="Straight Arrow Connector 173"/>
          <p:cNvCxnSpPr>
            <a:cxnSpLocks noChangeShapeType="1"/>
          </p:cNvCxnSpPr>
          <p:nvPr/>
        </p:nvCxnSpPr>
        <p:spPr bwMode="auto">
          <a:xfrm rot="5400000">
            <a:off x="3890169" y="46045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0510" name="Straight Arrow Connector 174"/>
          <p:cNvCxnSpPr>
            <a:cxnSpLocks noChangeShapeType="1"/>
          </p:cNvCxnSpPr>
          <p:nvPr/>
        </p:nvCxnSpPr>
        <p:spPr bwMode="auto">
          <a:xfrm rot="5400000">
            <a:off x="5341144" y="46045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530434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r>
              <a:rPr lang="en-US" dirty="0"/>
              <a:t>Rate Monotonic Scheduling</a:t>
            </a:r>
          </a:p>
        </p:txBody>
      </p:sp>
      <p:sp>
        <p:nvSpPr>
          <p:cNvPr id="23554" name="Content Placeholder 2"/>
          <p:cNvSpPr>
            <a:spLocks noGrp="1"/>
          </p:cNvSpPr>
          <p:nvPr>
            <p:ph idx="1"/>
          </p:nvPr>
        </p:nvSpPr>
        <p:spPr/>
        <p:txBody>
          <a:bodyPr/>
          <a:lstStyle/>
          <a:p>
            <a:r>
              <a:rPr lang="en-US" dirty="0"/>
              <a:t>Optimal Static Priority Scheduling</a:t>
            </a:r>
            <a:endParaRPr lang="en-US" baseline="-25000" dirty="0"/>
          </a:p>
          <a:p>
            <a:r>
              <a:rPr lang="en-US" dirty="0"/>
              <a:t>A task with a shorter period has a higher deadline</a:t>
            </a:r>
          </a:p>
          <a:p>
            <a:pPr lvl="1"/>
            <a:r>
              <a:rPr lang="en-US" dirty="0">
                <a:cs typeface="Fira Sans Regular" charset="0"/>
              </a:rPr>
              <a:t>Shorter Period -&gt; Higher </a:t>
            </a:r>
            <a:r>
              <a:rPr lang="en-US" dirty="0" smtClean="0">
                <a:cs typeface="Fira Sans Regular" charset="0"/>
              </a:rPr>
              <a:t>priority</a:t>
            </a:r>
            <a:endParaRPr lang="en-US" dirty="0">
              <a:cs typeface="Fira Sans Regular" charset="0"/>
            </a:endParaRPr>
          </a:p>
          <a:p>
            <a:r>
              <a:rPr lang="en-US" dirty="0">
                <a:cs typeface="Fira Sans Regular" charset="0"/>
              </a:rPr>
              <a:t>Assumption: Period is equal to Deadline</a:t>
            </a:r>
          </a:p>
          <a:p>
            <a:endParaRPr lang="en-US" dirty="0">
              <a:cs typeface="Fira Sans Regular" charset="0"/>
            </a:endParaRPr>
          </a:p>
        </p:txBody>
      </p:sp>
      <p:sp>
        <p:nvSpPr>
          <p:cNvPr id="23555" name="Line 4"/>
          <p:cNvSpPr>
            <a:spLocks noChangeShapeType="1"/>
          </p:cNvSpPr>
          <p:nvPr/>
        </p:nvSpPr>
        <p:spPr bwMode="auto">
          <a:xfrm>
            <a:off x="996950" y="4487863"/>
            <a:ext cx="6553200" cy="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grpSp>
        <p:nvGrpSpPr>
          <p:cNvPr id="23556" name="Group 52"/>
          <p:cNvGrpSpPr>
            <a:grpSpLocks/>
          </p:cNvGrpSpPr>
          <p:nvPr/>
        </p:nvGrpSpPr>
        <p:grpSpPr bwMode="auto">
          <a:xfrm>
            <a:off x="884238" y="3760788"/>
            <a:ext cx="7123112" cy="246262"/>
            <a:chOff x="745" y="998"/>
            <a:chExt cx="4487" cy="245"/>
          </a:xfrm>
        </p:grpSpPr>
        <p:sp>
          <p:nvSpPr>
            <p:cNvPr id="23595" name="Text Box 29"/>
            <p:cNvSpPr txBox="1">
              <a:spLocks noChangeArrowheads="1"/>
            </p:cNvSpPr>
            <p:nvPr/>
          </p:nvSpPr>
          <p:spPr bwMode="auto">
            <a:xfrm>
              <a:off x="745" y="998"/>
              <a:ext cx="15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0</a:t>
              </a:r>
            </a:p>
          </p:txBody>
        </p:sp>
        <p:sp>
          <p:nvSpPr>
            <p:cNvPr id="23596" name="Text Box 30"/>
            <p:cNvSpPr txBox="1">
              <a:spLocks noChangeArrowheads="1"/>
            </p:cNvSpPr>
            <p:nvPr/>
          </p:nvSpPr>
          <p:spPr bwMode="auto">
            <a:xfrm>
              <a:off x="928" y="998"/>
              <a:ext cx="15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a:t>
              </a:r>
            </a:p>
          </p:txBody>
        </p:sp>
        <p:sp>
          <p:nvSpPr>
            <p:cNvPr id="23597" name="Text Box 31"/>
            <p:cNvSpPr txBox="1">
              <a:spLocks noChangeArrowheads="1"/>
            </p:cNvSpPr>
            <p:nvPr/>
          </p:nvSpPr>
          <p:spPr bwMode="auto">
            <a:xfrm>
              <a:off x="1097" y="998"/>
              <a:ext cx="247"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2</a:t>
              </a:r>
            </a:p>
          </p:txBody>
        </p:sp>
        <p:sp>
          <p:nvSpPr>
            <p:cNvPr id="23598" name="Text Box 32"/>
            <p:cNvSpPr txBox="1">
              <a:spLocks noChangeArrowheads="1"/>
            </p:cNvSpPr>
            <p:nvPr/>
          </p:nvSpPr>
          <p:spPr bwMode="auto">
            <a:xfrm>
              <a:off x="1285" y="998"/>
              <a:ext cx="251"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3</a:t>
              </a:r>
            </a:p>
          </p:txBody>
        </p:sp>
        <p:sp>
          <p:nvSpPr>
            <p:cNvPr id="23599" name="Text Box 33"/>
            <p:cNvSpPr txBox="1">
              <a:spLocks noChangeArrowheads="1"/>
            </p:cNvSpPr>
            <p:nvPr/>
          </p:nvSpPr>
          <p:spPr bwMode="auto">
            <a:xfrm>
              <a:off x="1472" y="998"/>
              <a:ext cx="304"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4</a:t>
              </a:r>
            </a:p>
          </p:txBody>
        </p:sp>
        <p:sp>
          <p:nvSpPr>
            <p:cNvPr id="23600" name="Text Box 34"/>
            <p:cNvSpPr txBox="1">
              <a:spLocks noChangeArrowheads="1"/>
            </p:cNvSpPr>
            <p:nvPr/>
          </p:nvSpPr>
          <p:spPr bwMode="auto">
            <a:xfrm>
              <a:off x="1660" y="998"/>
              <a:ext cx="26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5</a:t>
              </a:r>
            </a:p>
          </p:txBody>
        </p:sp>
        <p:sp>
          <p:nvSpPr>
            <p:cNvPr id="23601" name="Text Box 35"/>
            <p:cNvSpPr txBox="1">
              <a:spLocks noChangeArrowheads="1"/>
            </p:cNvSpPr>
            <p:nvPr/>
          </p:nvSpPr>
          <p:spPr bwMode="auto">
            <a:xfrm>
              <a:off x="1848" y="998"/>
              <a:ext cx="264"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6</a:t>
              </a:r>
            </a:p>
          </p:txBody>
        </p:sp>
        <p:sp>
          <p:nvSpPr>
            <p:cNvPr id="23602" name="Text Box 36"/>
            <p:cNvSpPr txBox="1">
              <a:spLocks noChangeArrowheads="1"/>
            </p:cNvSpPr>
            <p:nvPr/>
          </p:nvSpPr>
          <p:spPr bwMode="auto">
            <a:xfrm>
              <a:off x="2040" y="998"/>
              <a:ext cx="264"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7</a:t>
              </a:r>
            </a:p>
          </p:txBody>
        </p:sp>
        <p:sp>
          <p:nvSpPr>
            <p:cNvPr id="23603" name="Text Box 37"/>
            <p:cNvSpPr txBox="1">
              <a:spLocks noChangeArrowheads="1"/>
            </p:cNvSpPr>
            <p:nvPr/>
          </p:nvSpPr>
          <p:spPr bwMode="auto">
            <a:xfrm>
              <a:off x="2223" y="998"/>
              <a:ext cx="225"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8</a:t>
              </a:r>
            </a:p>
          </p:txBody>
        </p:sp>
        <p:sp>
          <p:nvSpPr>
            <p:cNvPr id="23604" name="Text Box 38"/>
            <p:cNvSpPr txBox="1">
              <a:spLocks noChangeArrowheads="1"/>
            </p:cNvSpPr>
            <p:nvPr/>
          </p:nvSpPr>
          <p:spPr bwMode="auto">
            <a:xfrm>
              <a:off x="2411" y="998"/>
              <a:ext cx="277"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9</a:t>
              </a:r>
            </a:p>
          </p:txBody>
        </p:sp>
        <p:sp>
          <p:nvSpPr>
            <p:cNvPr id="23605" name="Text Box 39"/>
            <p:cNvSpPr txBox="1">
              <a:spLocks noChangeArrowheads="1"/>
            </p:cNvSpPr>
            <p:nvPr/>
          </p:nvSpPr>
          <p:spPr bwMode="auto">
            <a:xfrm>
              <a:off x="2598" y="998"/>
              <a:ext cx="234"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10</a:t>
              </a:r>
            </a:p>
          </p:txBody>
        </p:sp>
        <p:sp>
          <p:nvSpPr>
            <p:cNvPr id="23606" name="Text Box 40"/>
            <p:cNvSpPr txBox="1">
              <a:spLocks noChangeArrowheads="1"/>
            </p:cNvSpPr>
            <p:nvPr/>
          </p:nvSpPr>
          <p:spPr bwMode="auto">
            <a:xfrm>
              <a:off x="2786" y="998"/>
              <a:ext cx="238"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11</a:t>
              </a:r>
            </a:p>
          </p:txBody>
        </p:sp>
        <p:sp>
          <p:nvSpPr>
            <p:cNvPr id="23607" name="Text Box 41"/>
            <p:cNvSpPr txBox="1">
              <a:spLocks noChangeArrowheads="1"/>
            </p:cNvSpPr>
            <p:nvPr/>
          </p:nvSpPr>
          <p:spPr bwMode="auto">
            <a:xfrm>
              <a:off x="2974" y="998"/>
              <a:ext cx="29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12</a:t>
              </a:r>
            </a:p>
          </p:txBody>
        </p:sp>
        <p:sp>
          <p:nvSpPr>
            <p:cNvPr id="23608" name="Text Box 42"/>
            <p:cNvSpPr txBox="1">
              <a:spLocks noChangeArrowheads="1"/>
            </p:cNvSpPr>
            <p:nvPr/>
          </p:nvSpPr>
          <p:spPr bwMode="auto">
            <a:xfrm>
              <a:off x="3166" y="998"/>
              <a:ext cx="29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13</a:t>
              </a:r>
            </a:p>
          </p:txBody>
        </p:sp>
        <p:sp>
          <p:nvSpPr>
            <p:cNvPr id="23609" name="Text Box 43"/>
            <p:cNvSpPr txBox="1">
              <a:spLocks noChangeArrowheads="1"/>
            </p:cNvSpPr>
            <p:nvPr/>
          </p:nvSpPr>
          <p:spPr bwMode="auto">
            <a:xfrm>
              <a:off x="3349" y="998"/>
              <a:ext cx="251"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14</a:t>
              </a:r>
            </a:p>
          </p:txBody>
        </p:sp>
        <p:sp>
          <p:nvSpPr>
            <p:cNvPr id="23610" name="Text Box 44"/>
            <p:cNvSpPr txBox="1">
              <a:spLocks noChangeArrowheads="1"/>
            </p:cNvSpPr>
            <p:nvPr/>
          </p:nvSpPr>
          <p:spPr bwMode="auto">
            <a:xfrm>
              <a:off x="3532" y="998"/>
              <a:ext cx="26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15</a:t>
              </a:r>
            </a:p>
          </p:txBody>
        </p:sp>
        <p:sp>
          <p:nvSpPr>
            <p:cNvPr id="23611" name="Text Box 45"/>
            <p:cNvSpPr txBox="1">
              <a:spLocks noChangeArrowheads="1"/>
            </p:cNvSpPr>
            <p:nvPr/>
          </p:nvSpPr>
          <p:spPr bwMode="auto">
            <a:xfrm>
              <a:off x="3720" y="998"/>
              <a:ext cx="216"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16</a:t>
              </a:r>
            </a:p>
          </p:txBody>
        </p:sp>
        <p:sp>
          <p:nvSpPr>
            <p:cNvPr id="23612" name="Text Box 46"/>
            <p:cNvSpPr txBox="1">
              <a:spLocks noChangeArrowheads="1"/>
            </p:cNvSpPr>
            <p:nvPr/>
          </p:nvSpPr>
          <p:spPr bwMode="auto">
            <a:xfrm>
              <a:off x="3907" y="998"/>
              <a:ext cx="269"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17</a:t>
              </a:r>
            </a:p>
          </p:txBody>
        </p:sp>
        <p:sp>
          <p:nvSpPr>
            <p:cNvPr id="23613" name="Text Box 47"/>
            <p:cNvSpPr txBox="1">
              <a:spLocks noChangeArrowheads="1"/>
            </p:cNvSpPr>
            <p:nvPr/>
          </p:nvSpPr>
          <p:spPr bwMode="auto">
            <a:xfrm>
              <a:off x="4095" y="998"/>
              <a:ext cx="225"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18</a:t>
              </a:r>
            </a:p>
          </p:txBody>
        </p:sp>
        <p:sp>
          <p:nvSpPr>
            <p:cNvPr id="23614" name="Text Box 48"/>
            <p:cNvSpPr txBox="1">
              <a:spLocks noChangeArrowheads="1"/>
            </p:cNvSpPr>
            <p:nvPr/>
          </p:nvSpPr>
          <p:spPr bwMode="auto">
            <a:xfrm>
              <a:off x="4283" y="998"/>
              <a:ext cx="229"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19</a:t>
              </a:r>
            </a:p>
          </p:txBody>
        </p:sp>
        <p:sp>
          <p:nvSpPr>
            <p:cNvPr id="23615" name="Text Box 49"/>
            <p:cNvSpPr txBox="1">
              <a:spLocks noChangeArrowheads="1"/>
            </p:cNvSpPr>
            <p:nvPr/>
          </p:nvSpPr>
          <p:spPr bwMode="auto">
            <a:xfrm>
              <a:off x="4433" y="998"/>
              <a:ext cx="281"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 20</a:t>
              </a:r>
            </a:p>
          </p:txBody>
        </p:sp>
        <p:sp>
          <p:nvSpPr>
            <p:cNvPr id="23616" name="Text Box 50"/>
            <p:cNvSpPr txBox="1">
              <a:spLocks noChangeArrowheads="1"/>
            </p:cNvSpPr>
            <p:nvPr/>
          </p:nvSpPr>
          <p:spPr bwMode="auto">
            <a:xfrm>
              <a:off x="4613" y="998"/>
              <a:ext cx="281"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 21</a:t>
              </a:r>
            </a:p>
          </p:txBody>
        </p:sp>
        <p:sp>
          <p:nvSpPr>
            <p:cNvPr id="23617" name="Text Box 51"/>
            <p:cNvSpPr txBox="1">
              <a:spLocks noChangeArrowheads="1"/>
            </p:cNvSpPr>
            <p:nvPr/>
          </p:nvSpPr>
          <p:spPr bwMode="auto">
            <a:xfrm>
              <a:off x="4800" y="998"/>
              <a:ext cx="432"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 22</a:t>
              </a:r>
            </a:p>
          </p:txBody>
        </p:sp>
      </p:grpSp>
      <p:sp>
        <p:nvSpPr>
          <p:cNvPr id="23557" name="Rectangle 53"/>
          <p:cNvSpPr>
            <a:spLocks noChangeArrowheads="1"/>
          </p:cNvSpPr>
          <p:nvPr/>
        </p:nvSpPr>
        <p:spPr bwMode="auto">
          <a:xfrm>
            <a:off x="996950" y="4156075"/>
            <a:ext cx="285750" cy="325438"/>
          </a:xfrm>
          <a:prstGeom prst="rect">
            <a:avLst/>
          </a:prstGeom>
          <a:solidFill>
            <a:srgbClr val="3366FF"/>
          </a:solidFill>
          <a:ln w="19050">
            <a:solidFill>
              <a:srgbClr val="000000"/>
            </a:solidFill>
            <a:miter lim="800000"/>
            <a:headEnd/>
            <a:tailEnd/>
          </a:ln>
        </p:spPr>
        <p:txBody>
          <a:bodyPr wrap="none" anchor="ctr"/>
          <a:lstStyle/>
          <a:p>
            <a:endParaRPr lang="en-US">
              <a:solidFill>
                <a:srgbClr val="000000"/>
              </a:solidFill>
            </a:endParaRPr>
          </a:p>
        </p:txBody>
      </p:sp>
      <p:sp>
        <p:nvSpPr>
          <p:cNvPr id="23558" name="Line 54"/>
          <p:cNvSpPr>
            <a:spLocks noChangeShapeType="1"/>
          </p:cNvSpPr>
          <p:nvPr/>
        </p:nvSpPr>
        <p:spPr bwMode="auto">
          <a:xfrm>
            <a:off x="996950" y="5018088"/>
            <a:ext cx="6553200" cy="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23559" name="Rectangle 56"/>
          <p:cNvSpPr>
            <a:spLocks noChangeArrowheads="1"/>
          </p:cNvSpPr>
          <p:nvPr/>
        </p:nvSpPr>
        <p:spPr bwMode="auto">
          <a:xfrm>
            <a:off x="1838325" y="5260975"/>
            <a:ext cx="269875" cy="325438"/>
          </a:xfrm>
          <a:prstGeom prst="rect">
            <a:avLst/>
          </a:prstGeom>
          <a:solidFill>
            <a:srgbClr val="3366FF"/>
          </a:solidFill>
          <a:ln w="19050">
            <a:solidFill>
              <a:srgbClr val="000000"/>
            </a:solidFill>
            <a:miter lim="800000"/>
            <a:headEnd/>
            <a:tailEnd/>
          </a:ln>
        </p:spPr>
        <p:txBody>
          <a:bodyPr wrap="none" anchor="ctr"/>
          <a:lstStyle/>
          <a:p>
            <a:endParaRPr lang="en-US">
              <a:solidFill>
                <a:srgbClr val="000000"/>
              </a:solidFill>
            </a:endParaRPr>
          </a:p>
        </p:txBody>
      </p:sp>
      <p:sp>
        <p:nvSpPr>
          <p:cNvPr id="23560" name="Rectangle 57"/>
          <p:cNvSpPr>
            <a:spLocks noChangeArrowheads="1"/>
          </p:cNvSpPr>
          <p:nvPr/>
        </p:nvSpPr>
        <p:spPr bwMode="auto">
          <a:xfrm>
            <a:off x="1298575" y="4673600"/>
            <a:ext cx="542925" cy="325438"/>
          </a:xfrm>
          <a:prstGeom prst="rect">
            <a:avLst/>
          </a:prstGeom>
          <a:solidFill>
            <a:srgbClr val="3366FF"/>
          </a:solidFill>
          <a:ln w="19050">
            <a:solidFill>
              <a:srgbClr val="000000"/>
            </a:solidFill>
            <a:miter lim="800000"/>
            <a:headEnd/>
            <a:tailEnd/>
          </a:ln>
        </p:spPr>
        <p:txBody>
          <a:bodyPr wrap="none" anchor="ctr"/>
          <a:lstStyle/>
          <a:p>
            <a:endParaRPr lang="en-US">
              <a:solidFill>
                <a:srgbClr val="000000"/>
              </a:solidFill>
            </a:endParaRPr>
          </a:p>
        </p:txBody>
      </p:sp>
      <p:sp>
        <p:nvSpPr>
          <p:cNvPr id="23561" name="Text Box 67"/>
          <p:cNvSpPr txBox="1">
            <a:spLocks noChangeArrowheads="1"/>
          </p:cNvSpPr>
          <p:nvPr/>
        </p:nvSpPr>
        <p:spPr bwMode="auto">
          <a:xfrm>
            <a:off x="311150" y="4198938"/>
            <a:ext cx="41751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solidFill>
                  <a:srgbClr val="000000"/>
                </a:solidFill>
                <a:latin typeface="Fira Sans Regular" charset="0"/>
                <a:sym typeface="Symbol" charset="0"/>
              </a:rPr>
              <a:t></a:t>
            </a:r>
            <a:r>
              <a:rPr lang="en-US" sz="2000" baseline="-25000" dirty="0">
                <a:solidFill>
                  <a:srgbClr val="000000"/>
                </a:solidFill>
                <a:latin typeface="Fira Sans Regular" charset="0"/>
                <a:sym typeface="Symbol" charset="0"/>
              </a:rPr>
              <a:t>1</a:t>
            </a:r>
            <a:endParaRPr lang="en-US" sz="2000" dirty="0">
              <a:solidFill>
                <a:srgbClr val="000000"/>
              </a:solidFill>
              <a:latin typeface="Fira Sans Regular" charset="0"/>
              <a:sym typeface="Symbol" charset="0"/>
            </a:endParaRPr>
          </a:p>
        </p:txBody>
      </p:sp>
      <p:sp>
        <p:nvSpPr>
          <p:cNvPr id="23562" name="Text Box 68"/>
          <p:cNvSpPr txBox="1">
            <a:spLocks noChangeArrowheads="1"/>
          </p:cNvSpPr>
          <p:nvPr/>
        </p:nvSpPr>
        <p:spPr bwMode="auto">
          <a:xfrm>
            <a:off x="311150" y="4729163"/>
            <a:ext cx="41751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solidFill>
                  <a:srgbClr val="000000"/>
                </a:solidFill>
                <a:latin typeface="Fira Sans Regular" charset="0"/>
                <a:sym typeface="Symbol" charset="0"/>
              </a:rPr>
              <a:t></a:t>
            </a:r>
            <a:r>
              <a:rPr lang="en-US" sz="2000" baseline="-25000" dirty="0">
                <a:solidFill>
                  <a:srgbClr val="000000"/>
                </a:solidFill>
                <a:latin typeface="Fira Sans Regular" charset="0"/>
                <a:sym typeface="Symbol" charset="0"/>
              </a:rPr>
              <a:t>2</a:t>
            </a:r>
            <a:endParaRPr lang="en-US" sz="2000" dirty="0">
              <a:solidFill>
                <a:srgbClr val="000000"/>
              </a:solidFill>
              <a:latin typeface="Fira Sans Regular" charset="0"/>
              <a:sym typeface="Symbol" charset="0"/>
            </a:endParaRPr>
          </a:p>
        </p:txBody>
      </p:sp>
      <p:sp>
        <p:nvSpPr>
          <p:cNvPr id="23563" name="Text Box 73"/>
          <p:cNvSpPr txBox="1">
            <a:spLocks noChangeArrowheads="1"/>
          </p:cNvSpPr>
          <p:nvPr/>
        </p:nvSpPr>
        <p:spPr bwMode="auto">
          <a:xfrm>
            <a:off x="7702550" y="4149725"/>
            <a:ext cx="990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spcBef>
                <a:spcPct val="50000"/>
              </a:spcBef>
            </a:pPr>
            <a:r>
              <a:rPr lang="en-US" sz="2000" dirty="0">
                <a:solidFill>
                  <a:srgbClr val="000000"/>
                </a:solidFill>
                <a:latin typeface="Fira Sans Regular" charset="0"/>
                <a:sym typeface="Symbol" charset="0"/>
              </a:rPr>
              <a:t>{1,4}</a:t>
            </a:r>
          </a:p>
        </p:txBody>
      </p:sp>
      <p:sp>
        <p:nvSpPr>
          <p:cNvPr id="23564" name="Text Box 74"/>
          <p:cNvSpPr txBox="1">
            <a:spLocks noChangeArrowheads="1"/>
          </p:cNvSpPr>
          <p:nvPr/>
        </p:nvSpPr>
        <p:spPr bwMode="auto">
          <a:xfrm>
            <a:off x="7702550" y="4632325"/>
            <a:ext cx="990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spcBef>
                <a:spcPct val="50000"/>
              </a:spcBef>
            </a:pPr>
            <a:r>
              <a:rPr lang="en-US" sz="2000" dirty="0">
                <a:solidFill>
                  <a:srgbClr val="000000"/>
                </a:solidFill>
                <a:latin typeface="Fira Sans Regular" charset="0"/>
                <a:sym typeface="Symbol" charset="0"/>
              </a:rPr>
              <a:t>{2,5}</a:t>
            </a:r>
          </a:p>
        </p:txBody>
      </p:sp>
      <p:sp>
        <p:nvSpPr>
          <p:cNvPr id="23565" name="Text Box 75"/>
          <p:cNvSpPr txBox="1">
            <a:spLocks noChangeArrowheads="1"/>
          </p:cNvSpPr>
          <p:nvPr/>
        </p:nvSpPr>
        <p:spPr bwMode="auto">
          <a:xfrm>
            <a:off x="7778750" y="3716338"/>
            <a:ext cx="990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2000" dirty="0">
                <a:solidFill>
                  <a:srgbClr val="000000"/>
                </a:solidFill>
                <a:latin typeface="Fira Sans Regular" charset="0"/>
                <a:sym typeface="Symbol" charset="0"/>
              </a:rPr>
              <a:t>{ C,T }</a:t>
            </a:r>
          </a:p>
        </p:txBody>
      </p:sp>
      <p:cxnSp>
        <p:nvCxnSpPr>
          <p:cNvPr id="23566" name="Straight Arrow Connector 114"/>
          <p:cNvCxnSpPr>
            <a:cxnSpLocks noChangeShapeType="1"/>
          </p:cNvCxnSpPr>
          <p:nvPr/>
        </p:nvCxnSpPr>
        <p:spPr bwMode="auto">
          <a:xfrm rot="5400000">
            <a:off x="881857" y="4121944"/>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67" name="Straight Arrow Connector 115"/>
          <p:cNvCxnSpPr>
            <a:cxnSpLocks noChangeShapeType="1"/>
          </p:cNvCxnSpPr>
          <p:nvPr/>
        </p:nvCxnSpPr>
        <p:spPr bwMode="auto">
          <a:xfrm rot="5400000">
            <a:off x="880269" y="45918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68" name="Straight Arrow Connector 116"/>
          <p:cNvCxnSpPr>
            <a:cxnSpLocks noChangeShapeType="1"/>
          </p:cNvCxnSpPr>
          <p:nvPr/>
        </p:nvCxnSpPr>
        <p:spPr bwMode="auto">
          <a:xfrm rot="5400000">
            <a:off x="2331244" y="45918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69" name="Straight Arrow Connector 117"/>
          <p:cNvCxnSpPr>
            <a:cxnSpLocks noChangeShapeType="1"/>
          </p:cNvCxnSpPr>
          <p:nvPr/>
        </p:nvCxnSpPr>
        <p:spPr bwMode="auto">
          <a:xfrm rot="5400000">
            <a:off x="2037557" y="4121944"/>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70" name="Straight Arrow Connector 118"/>
          <p:cNvCxnSpPr>
            <a:cxnSpLocks noChangeShapeType="1"/>
          </p:cNvCxnSpPr>
          <p:nvPr/>
        </p:nvCxnSpPr>
        <p:spPr bwMode="auto">
          <a:xfrm rot="5400000">
            <a:off x="3245644" y="41219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71" name="Straight Arrow Connector 119"/>
          <p:cNvCxnSpPr>
            <a:cxnSpLocks noChangeShapeType="1"/>
          </p:cNvCxnSpPr>
          <p:nvPr/>
        </p:nvCxnSpPr>
        <p:spPr bwMode="auto">
          <a:xfrm rot="5400000">
            <a:off x="6849269" y="4631531"/>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23572" name="Line 54"/>
          <p:cNvSpPr>
            <a:spLocks noChangeShapeType="1"/>
          </p:cNvSpPr>
          <p:nvPr/>
        </p:nvSpPr>
        <p:spPr bwMode="auto">
          <a:xfrm>
            <a:off x="1003300" y="5599113"/>
            <a:ext cx="6553200" cy="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23573" name="Text Box 68"/>
          <p:cNvSpPr txBox="1">
            <a:spLocks noChangeArrowheads="1"/>
          </p:cNvSpPr>
          <p:nvPr/>
        </p:nvSpPr>
        <p:spPr bwMode="auto">
          <a:xfrm>
            <a:off x="317500" y="5308600"/>
            <a:ext cx="41751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solidFill>
                  <a:srgbClr val="000000"/>
                </a:solidFill>
                <a:latin typeface="Fira Sans Regular" charset="0"/>
                <a:sym typeface="Symbol" charset="0"/>
              </a:rPr>
              <a:t></a:t>
            </a:r>
            <a:r>
              <a:rPr lang="en-US" sz="2000" baseline="-25000" dirty="0">
                <a:solidFill>
                  <a:srgbClr val="000000"/>
                </a:solidFill>
                <a:latin typeface="Fira Sans Regular" charset="0"/>
                <a:sym typeface="Symbol" charset="0"/>
              </a:rPr>
              <a:t>3</a:t>
            </a:r>
            <a:endParaRPr lang="en-US" sz="2000" dirty="0">
              <a:solidFill>
                <a:srgbClr val="000000"/>
              </a:solidFill>
              <a:latin typeface="Fira Sans Regular" charset="0"/>
              <a:sym typeface="Symbol" charset="0"/>
            </a:endParaRPr>
          </a:p>
        </p:txBody>
      </p:sp>
      <p:sp>
        <p:nvSpPr>
          <p:cNvPr id="23574" name="Text Box 74"/>
          <p:cNvSpPr txBox="1">
            <a:spLocks noChangeArrowheads="1"/>
          </p:cNvSpPr>
          <p:nvPr/>
        </p:nvSpPr>
        <p:spPr bwMode="auto">
          <a:xfrm>
            <a:off x="7708900" y="5213350"/>
            <a:ext cx="990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spcBef>
                <a:spcPct val="50000"/>
              </a:spcBef>
            </a:pPr>
            <a:r>
              <a:rPr lang="en-US" sz="2000" dirty="0">
                <a:solidFill>
                  <a:srgbClr val="000000"/>
                </a:solidFill>
                <a:latin typeface="Fira Sans Regular" charset="0"/>
                <a:sym typeface="Symbol" charset="0"/>
              </a:rPr>
              <a:t>{2,10}</a:t>
            </a:r>
          </a:p>
        </p:txBody>
      </p:sp>
      <p:cxnSp>
        <p:nvCxnSpPr>
          <p:cNvPr id="23575" name="Straight Arrow Connector 123"/>
          <p:cNvCxnSpPr>
            <a:cxnSpLocks noChangeShapeType="1"/>
          </p:cNvCxnSpPr>
          <p:nvPr/>
        </p:nvCxnSpPr>
        <p:spPr bwMode="auto">
          <a:xfrm rot="5400000">
            <a:off x="897732" y="5172869"/>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76" name="Straight Arrow Connector 124"/>
          <p:cNvCxnSpPr>
            <a:cxnSpLocks noChangeShapeType="1"/>
          </p:cNvCxnSpPr>
          <p:nvPr/>
        </p:nvCxnSpPr>
        <p:spPr bwMode="auto">
          <a:xfrm rot="5400000">
            <a:off x="3901282" y="5147469"/>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77" name="Straight Arrow Connector 125"/>
          <p:cNvCxnSpPr>
            <a:cxnSpLocks noChangeShapeType="1"/>
          </p:cNvCxnSpPr>
          <p:nvPr/>
        </p:nvCxnSpPr>
        <p:spPr bwMode="auto">
          <a:xfrm rot="5400000">
            <a:off x="6858794" y="5136356"/>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78" name="Straight Arrow Connector 126"/>
          <p:cNvCxnSpPr>
            <a:cxnSpLocks noChangeShapeType="1"/>
          </p:cNvCxnSpPr>
          <p:nvPr/>
        </p:nvCxnSpPr>
        <p:spPr bwMode="auto">
          <a:xfrm rot="5400000">
            <a:off x="4488657" y="4083844"/>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79" name="Straight Arrow Connector 127"/>
          <p:cNvCxnSpPr>
            <a:cxnSpLocks noChangeShapeType="1"/>
          </p:cNvCxnSpPr>
          <p:nvPr/>
        </p:nvCxnSpPr>
        <p:spPr bwMode="auto">
          <a:xfrm rot="5400000">
            <a:off x="5644357" y="4083844"/>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80" name="Straight Arrow Connector 128"/>
          <p:cNvCxnSpPr>
            <a:cxnSpLocks noChangeShapeType="1"/>
          </p:cNvCxnSpPr>
          <p:nvPr/>
        </p:nvCxnSpPr>
        <p:spPr bwMode="auto">
          <a:xfrm rot="5400000">
            <a:off x="6839744" y="40965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81" name="Straight Arrow Connector 129"/>
          <p:cNvCxnSpPr>
            <a:cxnSpLocks noChangeShapeType="1"/>
          </p:cNvCxnSpPr>
          <p:nvPr/>
        </p:nvCxnSpPr>
        <p:spPr bwMode="auto">
          <a:xfrm rot="5400000">
            <a:off x="3890169" y="46045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82" name="Straight Arrow Connector 130"/>
          <p:cNvCxnSpPr>
            <a:cxnSpLocks noChangeShapeType="1"/>
          </p:cNvCxnSpPr>
          <p:nvPr/>
        </p:nvCxnSpPr>
        <p:spPr bwMode="auto">
          <a:xfrm rot="5400000">
            <a:off x="5341144" y="46045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1521559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p:nvPr>
        </p:nvSpPr>
        <p:spPr/>
        <p:txBody>
          <a:bodyPr/>
          <a:lstStyle/>
          <a:p>
            <a:r>
              <a:rPr lang="en-US" dirty="0">
                <a:latin typeface="+mn-lt"/>
              </a:rPr>
              <a:t>Metrics in Real-Time Systems – I </a:t>
            </a:r>
          </a:p>
        </p:txBody>
      </p:sp>
      <p:sp>
        <p:nvSpPr>
          <p:cNvPr id="93186" name="Rectangle 3"/>
          <p:cNvSpPr>
            <a:spLocks noGrp="1" noChangeArrowheads="1"/>
          </p:cNvSpPr>
          <p:nvPr>
            <p:ph idx="1"/>
          </p:nvPr>
        </p:nvSpPr>
        <p:spPr/>
        <p:txBody>
          <a:bodyPr/>
          <a:lstStyle/>
          <a:p>
            <a:pPr>
              <a:lnSpc>
                <a:spcPct val="90000"/>
              </a:lnSpc>
            </a:pPr>
            <a:r>
              <a:rPr lang="en-US" dirty="0">
                <a:solidFill>
                  <a:srgbClr val="0000FF"/>
                </a:solidFill>
                <a:latin typeface="+mn-lt"/>
              </a:rPr>
              <a:t>End-to-end latency: </a:t>
            </a:r>
          </a:p>
          <a:p>
            <a:pPr lvl="1">
              <a:lnSpc>
                <a:spcPct val="90000"/>
              </a:lnSpc>
            </a:pPr>
            <a:r>
              <a:rPr lang="en-US" dirty="0">
                <a:latin typeface="+mn-lt"/>
                <a:cs typeface="Fira Sans Regular" charset="0"/>
              </a:rPr>
              <a:t>E.g. worst-case, average-case, variance, distribution</a:t>
            </a:r>
          </a:p>
          <a:p>
            <a:pPr lvl="1">
              <a:lnSpc>
                <a:spcPct val="90000"/>
              </a:lnSpc>
            </a:pPr>
            <a:r>
              <a:rPr lang="en-US" dirty="0">
                <a:latin typeface="+mn-lt"/>
                <a:cs typeface="Fira Sans Regular" charset="0"/>
              </a:rPr>
              <a:t>Can involve multiple hops (across nodes, links, switches and routers)</a:t>
            </a:r>
          </a:p>
          <a:p>
            <a:pPr lvl="1">
              <a:lnSpc>
                <a:spcPct val="90000"/>
              </a:lnSpc>
            </a:pPr>
            <a:r>
              <a:rPr lang="en-US" dirty="0">
                <a:latin typeface="+mn-lt"/>
                <a:cs typeface="Fira Sans Regular" charset="0"/>
              </a:rPr>
              <a:t>Behavior in the presence or absence of </a:t>
            </a:r>
            <a:r>
              <a:rPr lang="en-US" dirty="0" smtClean="0">
                <a:latin typeface="+mn-lt"/>
                <a:cs typeface="Fira Sans Regular" charset="0"/>
              </a:rPr>
              <a:t>failures</a:t>
            </a:r>
          </a:p>
          <a:p>
            <a:pPr lvl="1">
              <a:lnSpc>
                <a:spcPct val="90000"/>
              </a:lnSpc>
            </a:pPr>
            <a:endParaRPr lang="en-US" dirty="0">
              <a:latin typeface="+mn-lt"/>
              <a:cs typeface="Fira Sans Regular" charset="0"/>
            </a:endParaRPr>
          </a:p>
          <a:p>
            <a:pPr>
              <a:lnSpc>
                <a:spcPct val="90000"/>
              </a:lnSpc>
            </a:pPr>
            <a:r>
              <a:rPr lang="en-US" dirty="0">
                <a:solidFill>
                  <a:srgbClr val="0000FF"/>
                </a:solidFill>
                <a:latin typeface="+mn-lt"/>
              </a:rPr>
              <a:t>Jitter</a:t>
            </a:r>
          </a:p>
          <a:p>
            <a:pPr lvl="1">
              <a:lnSpc>
                <a:spcPct val="90000"/>
              </a:lnSpc>
            </a:pPr>
            <a:r>
              <a:rPr lang="en-US" dirty="0">
                <a:solidFill>
                  <a:srgbClr val="000000"/>
                </a:solidFill>
                <a:latin typeface="+mn-lt"/>
                <a:cs typeface="Fira Sans Regular" charset="0"/>
              </a:rPr>
              <a:t>Variability in metrics (e.g., variability in throughput</a:t>
            </a:r>
            <a:r>
              <a:rPr lang="en-US" dirty="0" smtClean="0">
                <a:solidFill>
                  <a:srgbClr val="000000"/>
                </a:solidFill>
                <a:latin typeface="+mn-lt"/>
                <a:cs typeface="Fira Sans Regular" charset="0"/>
              </a:rPr>
              <a:t>)</a:t>
            </a:r>
          </a:p>
          <a:p>
            <a:pPr lvl="1">
              <a:lnSpc>
                <a:spcPct val="90000"/>
              </a:lnSpc>
            </a:pPr>
            <a:endParaRPr lang="en-US" dirty="0">
              <a:solidFill>
                <a:srgbClr val="000000"/>
              </a:solidFill>
              <a:latin typeface="+mn-lt"/>
              <a:cs typeface="Fira Sans Regular" charset="0"/>
            </a:endParaRPr>
          </a:p>
          <a:p>
            <a:pPr>
              <a:lnSpc>
                <a:spcPct val="90000"/>
              </a:lnSpc>
            </a:pPr>
            <a:r>
              <a:rPr lang="en-US" dirty="0">
                <a:solidFill>
                  <a:srgbClr val="0000FF"/>
                </a:solidFill>
                <a:latin typeface="+mn-lt"/>
              </a:rPr>
              <a:t>Throughput</a:t>
            </a:r>
            <a:endParaRPr lang="en-US" dirty="0">
              <a:latin typeface="+mn-lt"/>
            </a:endParaRPr>
          </a:p>
          <a:p>
            <a:pPr lvl="1">
              <a:lnSpc>
                <a:spcPct val="90000"/>
              </a:lnSpc>
            </a:pPr>
            <a:r>
              <a:rPr lang="en-US" dirty="0">
                <a:latin typeface="+mn-lt"/>
                <a:cs typeface="Fira Sans Regular" charset="0"/>
              </a:rPr>
              <a:t>How many requests can be processed in unit time?</a:t>
            </a:r>
          </a:p>
          <a:p>
            <a:pPr lvl="1">
              <a:lnSpc>
                <a:spcPct val="90000"/>
              </a:lnSpc>
            </a:pPr>
            <a:r>
              <a:rPr lang="en-US" dirty="0">
                <a:latin typeface="+mn-lt"/>
                <a:cs typeface="Fira Sans Regular" charset="0"/>
              </a:rPr>
              <a:t>How many messages can be transmitted in unit time</a:t>
            </a:r>
            <a:r>
              <a:rPr lang="en-US" dirty="0" smtClean="0">
                <a:latin typeface="+mn-lt"/>
                <a:cs typeface="Fira Sans Regular" charset="0"/>
              </a:rPr>
              <a:t>?</a:t>
            </a:r>
          </a:p>
          <a:p>
            <a:pPr lvl="1">
              <a:lnSpc>
                <a:spcPct val="90000"/>
              </a:lnSpc>
            </a:pPr>
            <a:endParaRPr lang="en-US" dirty="0">
              <a:latin typeface="+mn-lt"/>
              <a:cs typeface="Fira Sans Regular" charset="0"/>
            </a:endParaRPr>
          </a:p>
          <a:p>
            <a:pPr>
              <a:lnSpc>
                <a:spcPct val="90000"/>
              </a:lnSpc>
            </a:pPr>
            <a:r>
              <a:rPr lang="en-US" dirty="0">
                <a:solidFill>
                  <a:srgbClr val="0000FF"/>
                </a:solidFill>
                <a:latin typeface="+mn-lt"/>
              </a:rPr>
              <a:t>Robustness</a:t>
            </a:r>
            <a:endParaRPr lang="en-US" dirty="0">
              <a:latin typeface="+mn-lt"/>
            </a:endParaRPr>
          </a:p>
          <a:p>
            <a:pPr lvl="1">
              <a:lnSpc>
                <a:spcPct val="90000"/>
              </a:lnSpc>
            </a:pPr>
            <a:r>
              <a:rPr lang="en-US" dirty="0">
                <a:latin typeface="+mn-lt"/>
                <a:cs typeface="Fira Sans Regular" charset="0"/>
              </a:rPr>
              <a:t>How many faults can be tolerated before system failures?</a:t>
            </a:r>
          </a:p>
          <a:p>
            <a:pPr lvl="1">
              <a:lnSpc>
                <a:spcPct val="90000"/>
              </a:lnSpc>
            </a:pPr>
            <a:r>
              <a:rPr lang="en-US" dirty="0">
                <a:latin typeface="+mn-lt"/>
                <a:cs typeface="Fira Sans Regular" charset="0"/>
              </a:rPr>
              <a:t>What functionality gets compromised?</a:t>
            </a:r>
          </a:p>
        </p:txBody>
      </p:sp>
      <p:pic>
        <p:nvPicPr>
          <p:cNvPr id="93187" name="Picture 4" descr="MCBD19806_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7100" y="3886200"/>
            <a:ext cx="1866900" cy="2451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697373"/>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53"/>
          <p:cNvSpPr>
            <a:spLocks noChangeArrowheads="1"/>
          </p:cNvSpPr>
          <p:nvPr/>
        </p:nvSpPr>
        <p:spPr bwMode="auto">
          <a:xfrm>
            <a:off x="996950" y="4156075"/>
            <a:ext cx="285750" cy="325438"/>
          </a:xfrm>
          <a:prstGeom prst="rect">
            <a:avLst/>
          </a:prstGeom>
          <a:solidFill>
            <a:srgbClr val="3366FF"/>
          </a:solidFill>
          <a:ln w="19050">
            <a:solidFill>
              <a:srgbClr val="000000"/>
            </a:solidFill>
            <a:miter lim="800000"/>
            <a:headEnd/>
            <a:tailEnd/>
          </a:ln>
        </p:spPr>
        <p:txBody>
          <a:bodyPr wrap="none" anchor="ctr"/>
          <a:lstStyle/>
          <a:p>
            <a:endParaRPr lang="en-US">
              <a:solidFill>
                <a:srgbClr val="000000"/>
              </a:solidFill>
            </a:endParaRPr>
          </a:p>
        </p:txBody>
      </p:sp>
      <p:sp>
        <p:nvSpPr>
          <p:cNvPr id="23583" name="Rectangle 53"/>
          <p:cNvSpPr>
            <a:spLocks noChangeArrowheads="1"/>
          </p:cNvSpPr>
          <p:nvPr/>
        </p:nvSpPr>
        <p:spPr bwMode="auto">
          <a:xfrm>
            <a:off x="2139950" y="4156075"/>
            <a:ext cx="285750" cy="325438"/>
          </a:xfrm>
          <a:prstGeom prst="rect">
            <a:avLst/>
          </a:prstGeom>
          <a:solidFill>
            <a:srgbClr val="3366FF"/>
          </a:solidFill>
          <a:ln w="19050">
            <a:solidFill>
              <a:srgbClr val="000000"/>
            </a:solidFill>
            <a:miter lim="800000"/>
            <a:headEnd/>
            <a:tailEnd/>
          </a:ln>
        </p:spPr>
        <p:txBody>
          <a:bodyPr wrap="none" anchor="ctr"/>
          <a:lstStyle/>
          <a:p>
            <a:endParaRPr lang="en-US">
              <a:solidFill>
                <a:srgbClr val="000000"/>
              </a:solidFill>
            </a:endParaRPr>
          </a:p>
        </p:txBody>
      </p:sp>
      <p:sp>
        <p:nvSpPr>
          <p:cNvPr id="23588" name="Rectangle 57"/>
          <p:cNvSpPr>
            <a:spLocks noChangeArrowheads="1"/>
          </p:cNvSpPr>
          <p:nvPr/>
        </p:nvSpPr>
        <p:spPr bwMode="auto">
          <a:xfrm>
            <a:off x="2454275" y="4673600"/>
            <a:ext cx="542925" cy="325438"/>
          </a:xfrm>
          <a:prstGeom prst="rect">
            <a:avLst/>
          </a:prstGeom>
          <a:solidFill>
            <a:srgbClr val="3366FF"/>
          </a:solidFill>
          <a:ln w="19050">
            <a:solidFill>
              <a:srgbClr val="000000"/>
            </a:solidFill>
            <a:miter lim="800000"/>
            <a:headEnd/>
            <a:tailEnd/>
          </a:ln>
        </p:spPr>
        <p:txBody>
          <a:bodyPr wrap="none" anchor="ctr"/>
          <a:lstStyle/>
          <a:p>
            <a:endParaRPr lang="en-US">
              <a:solidFill>
                <a:srgbClr val="000000"/>
              </a:solidFill>
            </a:endParaRPr>
          </a:p>
        </p:txBody>
      </p:sp>
      <p:sp>
        <p:nvSpPr>
          <p:cNvPr id="23553" name="Title 1"/>
          <p:cNvSpPr>
            <a:spLocks noGrp="1"/>
          </p:cNvSpPr>
          <p:nvPr>
            <p:ph type="title"/>
          </p:nvPr>
        </p:nvSpPr>
        <p:spPr/>
        <p:txBody>
          <a:bodyPr/>
          <a:lstStyle/>
          <a:p>
            <a:r>
              <a:rPr lang="en-US" dirty="0"/>
              <a:t>Rate Monotonic Scheduling</a:t>
            </a:r>
          </a:p>
        </p:txBody>
      </p:sp>
      <p:sp>
        <p:nvSpPr>
          <p:cNvPr id="23554" name="Content Placeholder 2"/>
          <p:cNvSpPr>
            <a:spLocks noGrp="1"/>
          </p:cNvSpPr>
          <p:nvPr>
            <p:ph idx="1"/>
          </p:nvPr>
        </p:nvSpPr>
        <p:spPr/>
        <p:txBody>
          <a:bodyPr/>
          <a:lstStyle/>
          <a:p>
            <a:r>
              <a:rPr lang="en-US" dirty="0"/>
              <a:t>Optimal Static Priority Scheduling</a:t>
            </a:r>
            <a:endParaRPr lang="en-US" baseline="-25000" dirty="0"/>
          </a:p>
          <a:p>
            <a:r>
              <a:rPr lang="en-US" dirty="0"/>
              <a:t>A task with a shorter period has a higher deadline</a:t>
            </a:r>
          </a:p>
          <a:p>
            <a:pPr lvl="1"/>
            <a:r>
              <a:rPr lang="en-US" dirty="0">
                <a:cs typeface="Fira Sans Regular" charset="0"/>
              </a:rPr>
              <a:t>Shorter Period -&gt; Higher priority</a:t>
            </a:r>
          </a:p>
          <a:p>
            <a:r>
              <a:rPr lang="en-US" dirty="0">
                <a:cs typeface="Fira Sans Regular" charset="0"/>
              </a:rPr>
              <a:t>Assumption: Period is equal to Deadline</a:t>
            </a:r>
          </a:p>
          <a:p>
            <a:endParaRPr lang="en-US" dirty="0">
              <a:cs typeface="Fira Sans Regular" charset="0"/>
            </a:endParaRPr>
          </a:p>
        </p:txBody>
      </p:sp>
      <p:sp>
        <p:nvSpPr>
          <p:cNvPr id="23555" name="Line 4"/>
          <p:cNvSpPr>
            <a:spLocks noChangeShapeType="1"/>
          </p:cNvSpPr>
          <p:nvPr/>
        </p:nvSpPr>
        <p:spPr bwMode="auto">
          <a:xfrm>
            <a:off x="996950" y="4487863"/>
            <a:ext cx="6553200" cy="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grpSp>
        <p:nvGrpSpPr>
          <p:cNvPr id="23556" name="Group 52"/>
          <p:cNvGrpSpPr>
            <a:grpSpLocks/>
          </p:cNvGrpSpPr>
          <p:nvPr/>
        </p:nvGrpSpPr>
        <p:grpSpPr bwMode="auto">
          <a:xfrm>
            <a:off x="884238" y="3760788"/>
            <a:ext cx="7123112" cy="246262"/>
            <a:chOff x="745" y="998"/>
            <a:chExt cx="4487" cy="245"/>
          </a:xfrm>
        </p:grpSpPr>
        <p:sp>
          <p:nvSpPr>
            <p:cNvPr id="23595" name="Text Box 29"/>
            <p:cNvSpPr txBox="1">
              <a:spLocks noChangeArrowheads="1"/>
            </p:cNvSpPr>
            <p:nvPr/>
          </p:nvSpPr>
          <p:spPr bwMode="auto">
            <a:xfrm>
              <a:off x="745" y="998"/>
              <a:ext cx="15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0</a:t>
              </a:r>
            </a:p>
          </p:txBody>
        </p:sp>
        <p:sp>
          <p:nvSpPr>
            <p:cNvPr id="23596" name="Text Box 30"/>
            <p:cNvSpPr txBox="1">
              <a:spLocks noChangeArrowheads="1"/>
            </p:cNvSpPr>
            <p:nvPr/>
          </p:nvSpPr>
          <p:spPr bwMode="auto">
            <a:xfrm>
              <a:off x="928" y="998"/>
              <a:ext cx="15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a:t>
              </a:r>
            </a:p>
          </p:txBody>
        </p:sp>
        <p:sp>
          <p:nvSpPr>
            <p:cNvPr id="23597" name="Text Box 31"/>
            <p:cNvSpPr txBox="1">
              <a:spLocks noChangeArrowheads="1"/>
            </p:cNvSpPr>
            <p:nvPr/>
          </p:nvSpPr>
          <p:spPr bwMode="auto">
            <a:xfrm>
              <a:off x="1097" y="998"/>
              <a:ext cx="247"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2</a:t>
              </a:r>
            </a:p>
          </p:txBody>
        </p:sp>
        <p:sp>
          <p:nvSpPr>
            <p:cNvPr id="23598" name="Text Box 32"/>
            <p:cNvSpPr txBox="1">
              <a:spLocks noChangeArrowheads="1"/>
            </p:cNvSpPr>
            <p:nvPr/>
          </p:nvSpPr>
          <p:spPr bwMode="auto">
            <a:xfrm>
              <a:off x="1285" y="998"/>
              <a:ext cx="251"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3</a:t>
              </a:r>
            </a:p>
          </p:txBody>
        </p:sp>
        <p:sp>
          <p:nvSpPr>
            <p:cNvPr id="23599" name="Text Box 33"/>
            <p:cNvSpPr txBox="1">
              <a:spLocks noChangeArrowheads="1"/>
            </p:cNvSpPr>
            <p:nvPr/>
          </p:nvSpPr>
          <p:spPr bwMode="auto">
            <a:xfrm>
              <a:off x="1472" y="998"/>
              <a:ext cx="304"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4</a:t>
              </a:r>
            </a:p>
          </p:txBody>
        </p:sp>
        <p:sp>
          <p:nvSpPr>
            <p:cNvPr id="23600" name="Text Box 34"/>
            <p:cNvSpPr txBox="1">
              <a:spLocks noChangeArrowheads="1"/>
            </p:cNvSpPr>
            <p:nvPr/>
          </p:nvSpPr>
          <p:spPr bwMode="auto">
            <a:xfrm>
              <a:off x="1660" y="998"/>
              <a:ext cx="26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5</a:t>
              </a:r>
            </a:p>
          </p:txBody>
        </p:sp>
        <p:sp>
          <p:nvSpPr>
            <p:cNvPr id="23601" name="Text Box 35"/>
            <p:cNvSpPr txBox="1">
              <a:spLocks noChangeArrowheads="1"/>
            </p:cNvSpPr>
            <p:nvPr/>
          </p:nvSpPr>
          <p:spPr bwMode="auto">
            <a:xfrm>
              <a:off x="1848" y="998"/>
              <a:ext cx="264"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6</a:t>
              </a:r>
            </a:p>
          </p:txBody>
        </p:sp>
        <p:sp>
          <p:nvSpPr>
            <p:cNvPr id="23602" name="Text Box 36"/>
            <p:cNvSpPr txBox="1">
              <a:spLocks noChangeArrowheads="1"/>
            </p:cNvSpPr>
            <p:nvPr/>
          </p:nvSpPr>
          <p:spPr bwMode="auto">
            <a:xfrm>
              <a:off x="2040" y="998"/>
              <a:ext cx="264"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7</a:t>
              </a:r>
            </a:p>
          </p:txBody>
        </p:sp>
        <p:sp>
          <p:nvSpPr>
            <p:cNvPr id="23603" name="Text Box 37"/>
            <p:cNvSpPr txBox="1">
              <a:spLocks noChangeArrowheads="1"/>
            </p:cNvSpPr>
            <p:nvPr/>
          </p:nvSpPr>
          <p:spPr bwMode="auto">
            <a:xfrm>
              <a:off x="2223" y="998"/>
              <a:ext cx="225"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8</a:t>
              </a:r>
            </a:p>
          </p:txBody>
        </p:sp>
        <p:sp>
          <p:nvSpPr>
            <p:cNvPr id="23604" name="Text Box 38"/>
            <p:cNvSpPr txBox="1">
              <a:spLocks noChangeArrowheads="1"/>
            </p:cNvSpPr>
            <p:nvPr/>
          </p:nvSpPr>
          <p:spPr bwMode="auto">
            <a:xfrm>
              <a:off x="2411" y="998"/>
              <a:ext cx="277"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9</a:t>
              </a:r>
            </a:p>
          </p:txBody>
        </p:sp>
        <p:sp>
          <p:nvSpPr>
            <p:cNvPr id="23605" name="Text Box 39"/>
            <p:cNvSpPr txBox="1">
              <a:spLocks noChangeArrowheads="1"/>
            </p:cNvSpPr>
            <p:nvPr/>
          </p:nvSpPr>
          <p:spPr bwMode="auto">
            <a:xfrm>
              <a:off x="2598" y="998"/>
              <a:ext cx="234"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10</a:t>
              </a:r>
            </a:p>
          </p:txBody>
        </p:sp>
        <p:sp>
          <p:nvSpPr>
            <p:cNvPr id="23606" name="Text Box 40"/>
            <p:cNvSpPr txBox="1">
              <a:spLocks noChangeArrowheads="1"/>
            </p:cNvSpPr>
            <p:nvPr/>
          </p:nvSpPr>
          <p:spPr bwMode="auto">
            <a:xfrm>
              <a:off x="2786" y="998"/>
              <a:ext cx="238"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11</a:t>
              </a:r>
            </a:p>
          </p:txBody>
        </p:sp>
        <p:sp>
          <p:nvSpPr>
            <p:cNvPr id="23607" name="Text Box 41"/>
            <p:cNvSpPr txBox="1">
              <a:spLocks noChangeArrowheads="1"/>
            </p:cNvSpPr>
            <p:nvPr/>
          </p:nvSpPr>
          <p:spPr bwMode="auto">
            <a:xfrm>
              <a:off x="2974" y="998"/>
              <a:ext cx="29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12</a:t>
              </a:r>
            </a:p>
          </p:txBody>
        </p:sp>
        <p:sp>
          <p:nvSpPr>
            <p:cNvPr id="23608" name="Text Box 42"/>
            <p:cNvSpPr txBox="1">
              <a:spLocks noChangeArrowheads="1"/>
            </p:cNvSpPr>
            <p:nvPr/>
          </p:nvSpPr>
          <p:spPr bwMode="auto">
            <a:xfrm>
              <a:off x="3166" y="998"/>
              <a:ext cx="29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13</a:t>
              </a:r>
            </a:p>
          </p:txBody>
        </p:sp>
        <p:sp>
          <p:nvSpPr>
            <p:cNvPr id="23609" name="Text Box 43"/>
            <p:cNvSpPr txBox="1">
              <a:spLocks noChangeArrowheads="1"/>
            </p:cNvSpPr>
            <p:nvPr/>
          </p:nvSpPr>
          <p:spPr bwMode="auto">
            <a:xfrm>
              <a:off x="3349" y="998"/>
              <a:ext cx="251"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14</a:t>
              </a:r>
            </a:p>
          </p:txBody>
        </p:sp>
        <p:sp>
          <p:nvSpPr>
            <p:cNvPr id="23610" name="Text Box 44"/>
            <p:cNvSpPr txBox="1">
              <a:spLocks noChangeArrowheads="1"/>
            </p:cNvSpPr>
            <p:nvPr/>
          </p:nvSpPr>
          <p:spPr bwMode="auto">
            <a:xfrm>
              <a:off x="3532" y="998"/>
              <a:ext cx="26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15</a:t>
              </a:r>
            </a:p>
          </p:txBody>
        </p:sp>
        <p:sp>
          <p:nvSpPr>
            <p:cNvPr id="23611" name="Text Box 45"/>
            <p:cNvSpPr txBox="1">
              <a:spLocks noChangeArrowheads="1"/>
            </p:cNvSpPr>
            <p:nvPr/>
          </p:nvSpPr>
          <p:spPr bwMode="auto">
            <a:xfrm>
              <a:off x="3720" y="998"/>
              <a:ext cx="216"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16</a:t>
              </a:r>
            </a:p>
          </p:txBody>
        </p:sp>
        <p:sp>
          <p:nvSpPr>
            <p:cNvPr id="23612" name="Text Box 46"/>
            <p:cNvSpPr txBox="1">
              <a:spLocks noChangeArrowheads="1"/>
            </p:cNvSpPr>
            <p:nvPr/>
          </p:nvSpPr>
          <p:spPr bwMode="auto">
            <a:xfrm>
              <a:off x="3907" y="998"/>
              <a:ext cx="269"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17</a:t>
              </a:r>
            </a:p>
          </p:txBody>
        </p:sp>
        <p:sp>
          <p:nvSpPr>
            <p:cNvPr id="23613" name="Text Box 47"/>
            <p:cNvSpPr txBox="1">
              <a:spLocks noChangeArrowheads="1"/>
            </p:cNvSpPr>
            <p:nvPr/>
          </p:nvSpPr>
          <p:spPr bwMode="auto">
            <a:xfrm>
              <a:off x="4095" y="998"/>
              <a:ext cx="225"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18</a:t>
              </a:r>
            </a:p>
          </p:txBody>
        </p:sp>
        <p:sp>
          <p:nvSpPr>
            <p:cNvPr id="23614" name="Text Box 48"/>
            <p:cNvSpPr txBox="1">
              <a:spLocks noChangeArrowheads="1"/>
            </p:cNvSpPr>
            <p:nvPr/>
          </p:nvSpPr>
          <p:spPr bwMode="auto">
            <a:xfrm>
              <a:off x="4283" y="998"/>
              <a:ext cx="229"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19</a:t>
              </a:r>
            </a:p>
          </p:txBody>
        </p:sp>
        <p:sp>
          <p:nvSpPr>
            <p:cNvPr id="23615" name="Text Box 49"/>
            <p:cNvSpPr txBox="1">
              <a:spLocks noChangeArrowheads="1"/>
            </p:cNvSpPr>
            <p:nvPr/>
          </p:nvSpPr>
          <p:spPr bwMode="auto">
            <a:xfrm>
              <a:off x="4433" y="998"/>
              <a:ext cx="281"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 20</a:t>
              </a:r>
            </a:p>
          </p:txBody>
        </p:sp>
        <p:sp>
          <p:nvSpPr>
            <p:cNvPr id="23616" name="Text Box 50"/>
            <p:cNvSpPr txBox="1">
              <a:spLocks noChangeArrowheads="1"/>
            </p:cNvSpPr>
            <p:nvPr/>
          </p:nvSpPr>
          <p:spPr bwMode="auto">
            <a:xfrm>
              <a:off x="4613" y="998"/>
              <a:ext cx="281"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 21</a:t>
              </a:r>
            </a:p>
          </p:txBody>
        </p:sp>
        <p:sp>
          <p:nvSpPr>
            <p:cNvPr id="23617" name="Text Box 51"/>
            <p:cNvSpPr txBox="1">
              <a:spLocks noChangeArrowheads="1"/>
            </p:cNvSpPr>
            <p:nvPr/>
          </p:nvSpPr>
          <p:spPr bwMode="auto">
            <a:xfrm>
              <a:off x="4800" y="998"/>
              <a:ext cx="432"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 22</a:t>
              </a:r>
            </a:p>
          </p:txBody>
        </p:sp>
      </p:grpSp>
      <p:sp>
        <p:nvSpPr>
          <p:cNvPr id="23558" name="Line 54"/>
          <p:cNvSpPr>
            <a:spLocks noChangeShapeType="1"/>
          </p:cNvSpPr>
          <p:nvPr/>
        </p:nvSpPr>
        <p:spPr bwMode="auto">
          <a:xfrm>
            <a:off x="996950" y="5018088"/>
            <a:ext cx="6553200" cy="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23559" name="Rectangle 56"/>
          <p:cNvSpPr>
            <a:spLocks noChangeArrowheads="1"/>
          </p:cNvSpPr>
          <p:nvPr/>
        </p:nvSpPr>
        <p:spPr bwMode="auto">
          <a:xfrm>
            <a:off x="1838325" y="5260975"/>
            <a:ext cx="269875" cy="325438"/>
          </a:xfrm>
          <a:prstGeom prst="rect">
            <a:avLst/>
          </a:prstGeom>
          <a:solidFill>
            <a:srgbClr val="3366FF"/>
          </a:solidFill>
          <a:ln w="19050">
            <a:solidFill>
              <a:srgbClr val="000000"/>
            </a:solidFill>
            <a:miter lim="800000"/>
            <a:headEnd/>
            <a:tailEnd/>
          </a:ln>
        </p:spPr>
        <p:txBody>
          <a:bodyPr wrap="none" anchor="ctr"/>
          <a:lstStyle/>
          <a:p>
            <a:endParaRPr lang="en-US">
              <a:solidFill>
                <a:srgbClr val="000000"/>
              </a:solidFill>
            </a:endParaRPr>
          </a:p>
        </p:txBody>
      </p:sp>
      <p:sp>
        <p:nvSpPr>
          <p:cNvPr id="23560" name="Rectangle 57"/>
          <p:cNvSpPr>
            <a:spLocks noChangeArrowheads="1"/>
          </p:cNvSpPr>
          <p:nvPr/>
        </p:nvSpPr>
        <p:spPr bwMode="auto">
          <a:xfrm>
            <a:off x="1298575" y="4673600"/>
            <a:ext cx="542925" cy="325438"/>
          </a:xfrm>
          <a:prstGeom prst="rect">
            <a:avLst/>
          </a:prstGeom>
          <a:solidFill>
            <a:srgbClr val="3366FF"/>
          </a:solidFill>
          <a:ln w="19050">
            <a:solidFill>
              <a:srgbClr val="000000"/>
            </a:solidFill>
            <a:miter lim="800000"/>
            <a:headEnd/>
            <a:tailEnd/>
          </a:ln>
        </p:spPr>
        <p:txBody>
          <a:bodyPr wrap="none" anchor="ctr"/>
          <a:lstStyle/>
          <a:p>
            <a:endParaRPr lang="en-US">
              <a:solidFill>
                <a:srgbClr val="000000"/>
              </a:solidFill>
            </a:endParaRPr>
          </a:p>
        </p:txBody>
      </p:sp>
      <p:sp>
        <p:nvSpPr>
          <p:cNvPr id="23561" name="Text Box 67"/>
          <p:cNvSpPr txBox="1">
            <a:spLocks noChangeArrowheads="1"/>
          </p:cNvSpPr>
          <p:nvPr/>
        </p:nvSpPr>
        <p:spPr bwMode="auto">
          <a:xfrm>
            <a:off x="311150" y="4198938"/>
            <a:ext cx="41751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solidFill>
                  <a:srgbClr val="000000"/>
                </a:solidFill>
                <a:latin typeface="Fira Sans Regular" charset="0"/>
                <a:sym typeface="Symbol" charset="0"/>
              </a:rPr>
              <a:t></a:t>
            </a:r>
            <a:r>
              <a:rPr lang="en-US" sz="2000" baseline="-25000" dirty="0">
                <a:solidFill>
                  <a:srgbClr val="000000"/>
                </a:solidFill>
                <a:latin typeface="Fira Sans Regular" charset="0"/>
                <a:sym typeface="Symbol" charset="0"/>
              </a:rPr>
              <a:t>1</a:t>
            </a:r>
            <a:endParaRPr lang="en-US" sz="2000" dirty="0">
              <a:solidFill>
                <a:srgbClr val="000000"/>
              </a:solidFill>
              <a:latin typeface="Fira Sans Regular" charset="0"/>
              <a:sym typeface="Symbol" charset="0"/>
            </a:endParaRPr>
          </a:p>
        </p:txBody>
      </p:sp>
      <p:sp>
        <p:nvSpPr>
          <p:cNvPr id="23562" name="Text Box 68"/>
          <p:cNvSpPr txBox="1">
            <a:spLocks noChangeArrowheads="1"/>
          </p:cNvSpPr>
          <p:nvPr/>
        </p:nvSpPr>
        <p:spPr bwMode="auto">
          <a:xfrm>
            <a:off x="311150" y="4729163"/>
            <a:ext cx="41751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solidFill>
                  <a:srgbClr val="000000"/>
                </a:solidFill>
                <a:latin typeface="Fira Sans Regular" charset="0"/>
                <a:sym typeface="Symbol" charset="0"/>
              </a:rPr>
              <a:t></a:t>
            </a:r>
            <a:r>
              <a:rPr lang="en-US" sz="2000" baseline="-25000" dirty="0">
                <a:solidFill>
                  <a:srgbClr val="000000"/>
                </a:solidFill>
                <a:latin typeface="Fira Sans Regular" charset="0"/>
                <a:sym typeface="Symbol" charset="0"/>
              </a:rPr>
              <a:t>2</a:t>
            </a:r>
            <a:endParaRPr lang="en-US" sz="2000" dirty="0">
              <a:solidFill>
                <a:srgbClr val="000000"/>
              </a:solidFill>
              <a:latin typeface="Fira Sans Regular" charset="0"/>
              <a:sym typeface="Symbol" charset="0"/>
            </a:endParaRPr>
          </a:p>
        </p:txBody>
      </p:sp>
      <p:sp>
        <p:nvSpPr>
          <p:cNvPr id="23563" name="Text Box 73"/>
          <p:cNvSpPr txBox="1">
            <a:spLocks noChangeArrowheads="1"/>
          </p:cNvSpPr>
          <p:nvPr/>
        </p:nvSpPr>
        <p:spPr bwMode="auto">
          <a:xfrm>
            <a:off x="7702550" y="4149725"/>
            <a:ext cx="990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spcBef>
                <a:spcPct val="50000"/>
              </a:spcBef>
            </a:pPr>
            <a:r>
              <a:rPr lang="en-US" sz="2000" dirty="0">
                <a:solidFill>
                  <a:srgbClr val="000000"/>
                </a:solidFill>
                <a:latin typeface="Fira Sans Regular" charset="0"/>
                <a:sym typeface="Symbol" charset="0"/>
              </a:rPr>
              <a:t>{1,4}</a:t>
            </a:r>
          </a:p>
        </p:txBody>
      </p:sp>
      <p:sp>
        <p:nvSpPr>
          <p:cNvPr id="23564" name="Text Box 74"/>
          <p:cNvSpPr txBox="1">
            <a:spLocks noChangeArrowheads="1"/>
          </p:cNvSpPr>
          <p:nvPr/>
        </p:nvSpPr>
        <p:spPr bwMode="auto">
          <a:xfrm>
            <a:off x="7702550" y="4632325"/>
            <a:ext cx="990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spcBef>
                <a:spcPct val="50000"/>
              </a:spcBef>
            </a:pPr>
            <a:r>
              <a:rPr lang="en-US" sz="2000" dirty="0">
                <a:solidFill>
                  <a:srgbClr val="000000"/>
                </a:solidFill>
                <a:latin typeface="Fira Sans Regular" charset="0"/>
                <a:sym typeface="Symbol" charset="0"/>
              </a:rPr>
              <a:t>{2,5}</a:t>
            </a:r>
          </a:p>
        </p:txBody>
      </p:sp>
      <p:sp>
        <p:nvSpPr>
          <p:cNvPr id="23565" name="Text Box 75"/>
          <p:cNvSpPr txBox="1">
            <a:spLocks noChangeArrowheads="1"/>
          </p:cNvSpPr>
          <p:nvPr/>
        </p:nvSpPr>
        <p:spPr bwMode="auto">
          <a:xfrm>
            <a:off x="7778750" y="3716338"/>
            <a:ext cx="990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2000" dirty="0">
                <a:solidFill>
                  <a:srgbClr val="000000"/>
                </a:solidFill>
                <a:latin typeface="Fira Sans Regular" charset="0"/>
                <a:sym typeface="Symbol" charset="0"/>
              </a:rPr>
              <a:t>{ C,T }</a:t>
            </a:r>
          </a:p>
        </p:txBody>
      </p:sp>
      <p:cxnSp>
        <p:nvCxnSpPr>
          <p:cNvPr id="23566" name="Straight Arrow Connector 114"/>
          <p:cNvCxnSpPr>
            <a:cxnSpLocks noChangeShapeType="1"/>
          </p:cNvCxnSpPr>
          <p:nvPr/>
        </p:nvCxnSpPr>
        <p:spPr bwMode="auto">
          <a:xfrm rot="5400000">
            <a:off x="881857" y="4121944"/>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67" name="Straight Arrow Connector 115"/>
          <p:cNvCxnSpPr>
            <a:cxnSpLocks noChangeShapeType="1"/>
          </p:cNvCxnSpPr>
          <p:nvPr/>
        </p:nvCxnSpPr>
        <p:spPr bwMode="auto">
          <a:xfrm rot="5400000">
            <a:off x="880269" y="45918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68" name="Straight Arrow Connector 116"/>
          <p:cNvCxnSpPr>
            <a:cxnSpLocks noChangeShapeType="1"/>
          </p:cNvCxnSpPr>
          <p:nvPr/>
        </p:nvCxnSpPr>
        <p:spPr bwMode="auto">
          <a:xfrm rot="5400000">
            <a:off x="2331244" y="45918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69" name="Straight Arrow Connector 117"/>
          <p:cNvCxnSpPr>
            <a:cxnSpLocks noChangeShapeType="1"/>
          </p:cNvCxnSpPr>
          <p:nvPr/>
        </p:nvCxnSpPr>
        <p:spPr bwMode="auto">
          <a:xfrm rot="5400000">
            <a:off x="2037557" y="4121944"/>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70" name="Straight Arrow Connector 118"/>
          <p:cNvCxnSpPr>
            <a:cxnSpLocks noChangeShapeType="1"/>
          </p:cNvCxnSpPr>
          <p:nvPr/>
        </p:nvCxnSpPr>
        <p:spPr bwMode="auto">
          <a:xfrm rot="5400000">
            <a:off x="3245644" y="41219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71" name="Straight Arrow Connector 119"/>
          <p:cNvCxnSpPr>
            <a:cxnSpLocks noChangeShapeType="1"/>
          </p:cNvCxnSpPr>
          <p:nvPr/>
        </p:nvCxnSpPr>
        <p:spPr bwMode="auto">
          <a:xfrm rot="5400000">
            <a:off x="6849269" y="4631531"/>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23572" name="Line 54"/>
          <p:cNvSpPr>
            <a:spLocks noChangeShapeType="1"/>
          </p:cNvSpPr>
          <p:nvPr/>
        </p:nvSpPr>
        <p:spPr bwMode="auto">
          <a:xfrm>
            <a:off x="1003300" y="5599113"/>
            <a:ext cx="6553200" cy="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23573" name="Text Box 68"/>
          <p:cNvSpPr txBox="1">
            <a:spLocks noChangeArrowheads="1"/>
          </p:cNvSpPr>
          <p:nvPr/>
        </p:nvSpPr>
        <p:spPr bwMode="auto">
          <a:xfrm>
            <a:off x="317500" y="5308600"/>
            <a:ext cx="41751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solidFill>
                  <a:srgbClr val="000000"/>
                </a:solidFill>
                <a:latin typeface="Fira Sans Regular" charset="0"/>
                <a:sym typeface="Symbol" charset="0"/>
              </a:rPr>
              <a:t></a:t>
            </a:r>
            <a:r>
              <a:rPr lang="en-US" sz="2000" baseline="-25000" dirty="0">
                <a:solidFill>
                  <a:srgbClr val="000000"/>
                </a:solidFill>
                <a:latin typeface="Fira Sans Regular" charset="0"/>
                <a:sym typeface="Symbol" charset="0"/>
              </a:rPr>
              <a:t>3</a:t>
            </a:r>
            <a:endParaRPr lang="en-US" sz="2000" dirty="0">
              <a:solidFill>
                <a:srgbClr val="000000"/>
              </a:solidFill>
              <a:latin typeface="Fira Sans Regular" charset="0"/>
              <a:sym typeface="Symbol" charset="0"/>
            </a:endParaRPr>
          </a:p>
        </p:txBody>
      </p:sp>
      <p:sp>
        <p:nvSpPr>
          <p:cNvPr id="23574" name="Text Box 74"/>
          <p:cNvSpPr txBox="1">
            <a:spLocks noChangeArrowheads="1"/>
          </p:cNvSpPr>
          <p:nvPr/>
        </p:nvSpPr>
        <p:spPr bwMode="auto">
          <a:xfrm>
            <a:off x="7708900" y="5213350"/>
            <a:ext cx="990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spcBef>
                <a:spcPct val="50000"/>
              </a:spcBef>
            </a:pPr>
            <a:r>
              <a:rPr lang="en-US" sz="2000" dirty="0">
                <a:solidFill>
                  <a:srgbClr val="000000"/>
                </a:solidFill>
                <a:latin typeface="Fira Sans Regular" charset="0"/>
                <a:sym typeface="Symbol" charset="0"/>
              </a:rPr>
              <a:t>{2,10}</a:t>
            </a:r>
          </a:p>
        </p:txBody>
      </p:sp>
      <p:cxnSp>
        <p:nvCxnSpPr>
          <p:cNvPr id="23575" name="Straight Arrow Connector 123"/>
          <p:cNvCxnSpPr>
            <a:cxnSpLocks noChangeShapeType="1"/>
          </p:cNvCxnSpPr>
          <p:nvPr/>
        </p:nvCxnSpPr>
        <p:spPr bwMode="auto">
          <a:xfrm rot="5400000">
            <a:off x="897732" y="5172869"/>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76" name="Straight Arrow Connector 124"/>
          <p:cNvCxnSpPr>
            <a:cxnSpLocks noChangeShapeType="1"/>
          </p:cNvCxnSpPr>
          <p:nvPr/>
        </p:nvCxnSpPr>
        <p:spPr bwMode="auto">
          <a:xfrm rot="5400000">
            <a:off x="3901282" y="5147469"/>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77" name="Straight Arrow Connector 125"/>
          <p:cNvCxnSpPr>
            <a:cxnSpLocks noChangeShapeType="1"/>
          </p:cNvCxnSpPr>
          <p:nvPr/>
        </p:nvCxnSpPr>
        <p:spPr bwMode="auto">
          <a:xfrm rot="5400000">
            <a:off x="6858794" y="5136356"/>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78" name="Straight Arrow Connector 126"/>
          <p:cNvCxnSpPr>
            <a:cxnSpLocks noChangeShapeType="1"/>
          </p:cNvCxnSpPr>
          <p:nvPr/>
        </p:nvCxnSpPr>
        <p:spPr bwMode="auto">
          <a:xfrm rot="5400000">
            <a:off x="4488657" y="4083844"/>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79" name="Straight Arrow Connector 127"/>
          <p:cNvCxnSpPr>
            <a:cxnSpLocks noChangeShapeType="1"/>
          </p:cNvCxnSpPr>
          <p:nvPr/>
        </p:nvCxnSpPr>
        <p:spPr bwMode="auto">
          <a:xfrm rot="5400000">
            <a:off x="5644357" y="4083844"/>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80" name="Straight Arrow Connector 128"/>
          <p:cNvCxnSpPr>
            <a:cxnSpLocks noChangeShapeType="1"/>
          </p:cNvCxnSpPr>
          <p:nvPr/>
        </p:nvCxnSpPr>
        <p:spPr bwMode="auto">
          <a:xfrm rot="5400000">
            <a:off x="6839744" y="40965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81" name="Straight Arrow Connector 129"/>
          <p:cNvCxnSpPr>
            <a:cxnSpLocks noChangeShapeType="1"/>
          </p:cNvCxnSpPr>
          <p:nvPr/>
        </p:nvCxnSpPr>
        <p:spPr bwMode="auto">
          <a:xfrm rot="5400000">
            <a:off x="3890169" y="46045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82" name="Straight Arrow Connector 130"/>
          <p:cNvCxnSpPr>
            <a:cxnSpLocks noChangeShapeType="1"/>
          </p:cNvCxnSpPr>
          <p:nvPr/>
        </p:nvCxnSpPr>
        <p:spPr bwMode="auto">
          <a:xfrm rot="5400000">
            <a:off x="5341144" y="46045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23592" name="Rectangle 56"/>
          <p:cNvSpPr>
            <a:spLocks noChangeArrowheads="1"/>
          </p:cNvSpPr>
          <p:nvPr/>
        </p:nvSpPr>
        <p:spPr bwMode="auto">
          <a:xfrm>
            <a:off x="3006725" y="5248275"/>
            <a:ext cx="269875" cy="325438"/>
          </a:xfrm>
          <a:prstGeom prst="rect">
            <a:avLst/>
          </a:prstGeom>
          <a:solidFill>
            <a:srgbClr val="3366FF"/>
          </a:solidFill>
          <a:ln w="19050">
            <a:solidFill>
              <a:srgbClr val="000000"/>
            </a:solidFill>
            <a:miter lim="800000"/>
            <a:headEnd/>
            <a:tailEnd/>
          </a:ln>
        </p:spPr>
        <p:txBody>
          <a:bodyPr wrap="none" anchor="ctr"/>
          <a:lstStyle/>
          <a:p>
            <a:endParaRPr lang="en-US">
              <a:solidFill>
                <a:srgbClr val="000000"/>
              </a:solidFill>
            </a:endParaRPr>
          </a:p>
        </p:txBody>
      </p:sp>
    </p:spTree>
    <p:extLst>
      <p:ext uri="{BB962C8B-B14F-4D97-AF65-F5344CB8AC3E}">
        <p14:creationId xmlns:p14="http://schemas.microsoft.com/office/powerpoint/2010/main" val="3926391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53"/>
          <p:cNvSpPr>
            <a:spLocks noChangeArrowheads="1"/>
          </p:cNvSpPr>
          <p:nvPr/>
        </p:nvSpPr>
        <p:spPr bwMode="auto">
          <a:xfrm>
            <a:off x="996950" y="4156075"/>
            <a:ext cx="285750" cy="325438"/>
          </a:xfrm>
          <a:prstGeom prst="rect">
            <a:avLst/>
          </a:prstGeom>
          <a:solidFill>
            <a:srgbClr val="3366FF"/>
          </a:solidFill>
          <a:ln w="19050">
            <a:solidFill>
              <a:srgbClr val="000000"/>
            </a:solidFill>
            <a:miter lim="800000"/>
            <a:headEnd/>
            <a:tailEnd/>
          </a:ln>
        </p:spPr>
        <p:txBody>
          <a:bodyPr wrap="none" anchor="ctr"/>
          <a:lstStyle/>
          <a:p>
            <a:endParaRPr lang="en-US">
              <a:solidFill>
                <a:srgbClr val="000000"/>
              </a:solidFill>
            </a:endParaRPr>
          </a:p>
        </p:txBody>
      </p:sp>
      <p:sp>
        <p:nvSpPr>
          <p:cNvPr id="23560" name="Rectangle 57"/>
          <p:cNvSpPr>
            <a:spLocks noChangeArrowheads="1"/>
          </p:cNvSpPr>
          <p:nvPr/>
        </p:nvSpPr>
        <p:spPr bwMode="auto">
          <a:xfrm>
            <a:off x="1298575" y="4673600"/>
            <a:ext cx="542925" cy="325438"/>
          </a:xfrm>
          <a:prstGeom prst="rect">
            <a:avLst/>
          </a:prstGeom>
          <a:solidFill>
            <a:srgbClr val="3366FF"/>
          </a:solidFill>
          <a:ln w="19050">
            <a:solidFill>
              <a:srgbClr val="000000"/>
            </a:solidFill>
            <a:miter lim="800000"/>
            <a:headEnd/>
            <a:tailEnd/>
          </a:ln>
        </p:spPr>
        <p:txBody>
          <a:bodyPr wrap="none" anchor="ctr"/>
          <a:lstStyle/>
          <a:p>
            <a:endParaRPr lang="en-US">
              <a:solidFill>
                <a:srgbClr val="000000"/>
              </a:solidFill>
            </a:endParaRPr>
          </a:p>
        </p:txBody>
      </p:sp>
      <p:sp>
        <p:nvSpPr>
          <p:cNvPr id="23583" name="Rectangle 53"/>
          <p:cNvSpPr>
            <a:spLocks noChangeArrowheads="1"/>
          </p:cNvSpPr>
          <p:nvPr/>
        </p:nvSpPr>
        <p:spPr bwMode="auto">
          <a:xfrm>
            <a:off x="2139950" y="4156075"/>
            <a:ext cx="285750" cy="325438"/>
          </a:xfrm>
          <a:prstGeom prst="rect">
            <a:avLst/>
          </a:prstGeom>
          <a:solidFill>
            <a:srgbClr val="3366FF"/>
          </a:solidFill>
          <a:ln w="19050">
            <a:solidFill>
              <a:srgbClr val="000000"/>
            </a:solidFill>
            <a:miter lim="800000"/>
            <a:headEnd/>
            <a:tailEnd/>
          </a:ln>
        </p:spPr>
        <p:txBody>
          <a:bodyPr wrap="none" anchor="ctr"/>
          <a:lstStyle/>
          <a:p>
            <a:endParaRPr lang="en-US">
              <a:solidFill>
                <a:srgbClr val="000000"/>
              </a:solidFill>
            </a:endParaRPr>
          </a:p>
        </p:txBody>
      </p:sp>
      <p:sp>
        <p:nvSpPr>
          <p:cNvPr id="23584" name="Rectangle 53"/>
          <p:cNvSpPr>
            <a:spLocks noChangeArrowheads="1"/>
          </p:cNvSpPr>
          <p:nvPr/>
        </p:nvSpPr>
        <p:spPr bwMode="auto">
          <a:xfrm>
            <a:off x="3346450" y="4156075"/>
            <a:ext cx="285750" cy="325438"/>
          </a:xfrm>
          <a:prstGeom prst="rect">
            <a:avLst/>
          </a:prstGeom>
          <a:solidFill>
            <a:srgbClr val="3366FF"/>
          </a:solidFill>
          <a:ln w="19050">
            <a:solidFill>
              <a:srgbClr val="000000"/>
            </a:solidFill>
            <a:miter lim="800000"/>
            <a:headEnd/>
            <a:tailEnd/>
          </a:ln>
        </p:spPr>
        <p:txBody>
          <a:bodyPr wrap="none" anchor="ctr"/>
          <a:lstStyle/>
          <a:p>
            <a:endParaRPr lang="en-US">
              <a:solidFill>
                <a:srgbClr val="000000"/>
              </a:solidFill>
            </a:endParaRPr>
          </a:p>
        </p:txBody>
      </p:sp>
      <p:sp>
        <p:nvSpPr>
          <p:cNvPr id="23585" name="Rectangle 53"/>
          <p:cNvSpPr>
            <a:spLocks noChangeArrowheads="1"/>
          </p:cNvSpPr>
          <p:nvPr/>
        </p:nvSpPr>
        <p:spPr bwMode="auto">
          <a:xfrm>
            <a:off x="4591050" y="4156075"/>
            <a:ext cx="285750" cy="325438"/>
          </a:xfrm>
          <a:prstGeom prst="rect">
            <a:avLst/>
          </a:prstGeom>
          <a:solidFill>
            <a:srgbClr val="3366FF"/>
          </a:solidFill>
          <a:ln w="19050">
            <a:solidFill>
              <a:srgbClr val="000000"/>
            </a:solidFill>
            <a:miter lim="800000"/>
            <a:headEnd/>
            <a:tailEnd/>
          </a:ln>
        </p:spPr>
        <p:txBody>
          <a:bodyPr wrap="none" anchor="ctr"/>
          <a:lstStyle/>
          <a:p>
            <a:endParaRPr lang="en-US">
              <a:solidFill>
                <a:srgbClr val="000000"/>
              </a:solidFill>
            </a:endParaRPr>
          </a:p>
        </p:txBody>
      </p:sp>
      <p:sp>
        <p:nvSpPr>
          <p:cNvPr id="23588" name="Rectangle 57"/>
          <p:cNvSpPr>
            <a:spLocks noChangeArrowheads="1"/>
          </p:cNvSpPr>
          <p:nvPr/>
        </p:nvSpPr>
        <p:spPr bwMode="auto">
          <a:xfrm>
            <a:off x="2454275" y="4673600"/>
            <a:ext cx="542925" cy="325438"/>
          </a:xfrm>
          <a:prstGeom prst="rect">
            <a:avLst/>
          </a:prstGeom>
          <a:solidFill>
            <a:srgbClr val="3366FF"/>
          </a:solidFill>
          <a:ln w="19050">
            <a:solidFill>
              <a:srgbClr val="000000"/>
            </a:solidFill>
            <a:miter lim="800000"/>
            <a:headEnd/>
            <a:tailEnd/>
          </a:ln>
        </p:spPr>
        <p:txBody>
          <a:bodyPr wrap="none" anchor="ctr"/>
          <a:lstStyle/>
          <a:p>
            <a:endParaRPr lang="en-US">
              <a:solidFill>
                <a:srgbClr val="000000"/>
              </a:solidFill>
            </a:endParaRPr>
          </a:p>
        </p:txBody>
      </p:sp>
      <p:sp>
        <p:nvSpPr>
          <p:cNvPr id="23589" name="Rectangle 57"/>
          <p:cNvSpPr>
            <a:spLocks noChangeArrowheads="1"/>
          </p:cNvSpPr>
          <p:nvPr/>
        </p:nvSpPr>
        <p:spPr bwMode="auto">
          <a:xfrm>
            <a:off x="4003675" y="4673600"/>
            <a:ext cx="542925" cy="325438"/>
          </a:xfrm>
          <a:prstGeom prst="rect">
            <a:avLst/>
          </a:prstGeom>
          <a:solidFill>
            <a:srgbClr val="3366FF"/>
          </a:solidFill>
          <a:ln w="19050">
            <a:solidFill>
              <a:srgbClr val="000000"/>
            </a:solidFill>
            <a:miter lim="800000"/>
            <a:headEnd/>
            <a:tailEnd/>
          </a:ln>
        </p:spPr>
        <p:txBody>
          <a:bodyPr wrap="none" anchor="ctr"/>
          <a:lstStyle/>
          <a:p>
            <a:endParaRPr lang="en-US">
              <a:solidFill>
                <a:srgbClr val="000000"/>
              </a:solidFill>
            </a:endParaRPr>
          </a:p>
        </p:txBody>
      </p:sp>
      <p:sp>
        <p:nvSpPr>
          <p:cNvPr id="23553" name="Title 1"/>
          <p:cNvSpPr>
            <a:spLocks noGrp="1"/>
          </p:cNvSpPr>
          <p:nvPr>
            <p:ph type="title"/>
          </p:nvPr>
        </p:nvSpPr>
        <p:spPr/>
        <p:txBody>
          <a:bodyPr/>
          <a:lstStyle/>
          <a:p>
            <a:r>
              <a:rPr lang="en-US" dirty="0"/>
              <a:t>Rate Monotonic Scheduling</a:t>
            </a:r>
          </a:p>
        </p:txBody>
      </p:sp>
      <p:sp>
        <p:nvSpPr>
          <p:cNvPr id="23554" name="Content Placeholder 2"/>
          <p:cNvSpPr>
            <a:spLocks noGrp="1"/>
          </p:cNvSpPr>
          <p:nvPr>
            <p:ph idx="1"/>
          </p:nvPr>
        </p:nvSpPr>
        <p:spPr/>
        <p:txBody>
          <a:bodyPr/>
          <a:lstStyle/>
          <a:p>
            <a:r>
              <a:rPr lang="en-US" dirty="0"/>
              <a:t>Optimal Static Priority Scheduling</a:t>
            </a:r>
            <a:endParaRPr lang="en-US" baseline="-25000" dirty="0"/>
          </a:p>
          <a:p>
            <a:r>
              <a:rPr lang="en-US" dirty="0"/>
              <a:t>A task with a shorter period has a higher deadline</a:t>
            </a:r>
          </a:p>
          <a:p>
            <a:pPr lvl="1"/>
            <a:r>
              <a:rPr lang="en-US" dirty="0">
                <a:cs typeface="Fira Sans Regular" charset="0"/>
              </a:rPr>
              <a:t>Shorter Period -&gt; Higher </a:t>
            </a:r>
            <a:r>
              <a:rPr lang="en-US" dirty="0" smtClean="0">
                <a:cs typeface="Fira Sans Regular" charset="0"/>
              </a:rPr>
              <a:t>priority</a:t>
            </a:r>
            <a:endParaRPr lang="en-US" dirty="0">
              <a:cs typeface="Fira Sans Regular" charset="0"/>
            </a:endParaRPr>
          </a:p>
          <a:p>
            <a:r>
              <a:rPr lang="en-US" dirty="0">
                <a:cs typeface="Fira Sans Regular" charset="0"/>
              </a:rPr>
              <a:t>Assumption: Period is equal to Deadline</a:t>
            </a:r>
          </a:p>
          <a:p>
            <a:endParaRPr lang="en-US" dirty="0">
              <a:cs typeface="Fira Sans Regular" charset="0"/>
            </a:endParaRPr>
          </a:p>
        </p:txBody>
      </p:sp>
      <p:sp>
        <p:nvSpPr>
          <p:cNvPr id="23555" name="Line 4"/>
          <p:cNvSpPr>
            <a:spLocks noChangeShapeType="1"/>
          </p:cNvSpPr>
          <p:nvPr/>
        </p:nvSpPr>
        <p:spPr bwMode="auto">
          <a:xfrm>
            <a:off x="996950" y="4487863"/>
            <a:ext cx="6553200" cy="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grpSp>
        <p:nvGrpSpPr>
          <p:cNvPr id="23556" name="Group 52"/>
          <p:cNvGrpSpPr>
            <a:grpSpLocks/>
          </p:cNvGrpSpPr>
          <p:nvPr/>
        </p:nvGrpSpPr>
        <p:grpSpPr bwMode="auto">
          <a:xfrm>
            <a:off x="884238" y="3760788"/>
            <a:ext cx="7123112" cy="246262"/>
            <a:chOff x="745" y="998"/>
            <a:chExt cx="4487" cy="245"/>
          </a:xfrm>
        </p:grpSpPr>
        <p:sp>
          <p:nvSpPr>
            <p:cNvPr id="23595" name="Text Box 29"/>
            <p:cNvSpPr txBox="1">
              <a:spLocks noChangeArrowheads="1"/>
            </p:cNvSpPr>
            <p:nvPr/>
          </p:nvSpPr>
          <p:spPr bwMode="auto">
            <a:xfrm>
              <a:off x="745" y="998"/>
              <a:ext cx="15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0</a:t>
              </a:r>
            </a:p>
          </p:txBody>
        </p:sp>
        <p:sp>
          <p:nvSpPr>
            <p:cNvPr id="23596" name="Text Box 30"/>
            <p:cNvSpPr txBox="1">
              <a:spLocks noChangeArrowheads="1"/>
            </p:cNvSpPr>
            <p:nvPr/>
          </p:nvSpPr>
          <p:spPr bwMode="auto">
            <a:xfrm>
              <a:off x="928" y="998"/>
              <a:ext cx="15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a:t>
              </a:r>
            </a:p>
          </p:txBody>
        </p:sp>
        <p:sp>
          <p:nvSpPr>
            <p:cNvPr id="23597" name="Text Box 31"/>
            <p:cNvSpPr txBox="1">
              <a:spLocks noChangeArrowheads="1"/>
            </p:cNvSpPr>
            <p:nvPr/>
          </p:nvSpPr>
          <p:spPr bwMode="auto">
            <a:xfrm>
              <a:off x="1097" y="998"/>
              <a:ext cx="247"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2</a:t>
              </a:r>
            </a:p>
          </p:txBody>
        </p:sp>
        <p:sp>
          <p:nvSpPr>
            <p:cNvPr id="23598" name="Text Box 32"/>
            <p:cNvSpPr txBox="1">
              <a:spLocks noChangeArrowheads="1"/>
            </p:cNvSpPr>
            <p:nvPr/>
          </p:nvSpPr>
          <p:spPr bwMode="auto">
            <a:xfrm>
              <a:off x="1285" y="998"/>
              <a:ext cx="251"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3</a:t>
              </a:r>
            </a:p>
          </p:txBody>
        </p:sp>
        <p:sp>
          <p:nvSpPr>
            <p:cNvPr id="23599" name="Text Box 33"/>
            <p:cNvSpPr txBox="1">
              <a:spLocks noChangeArrowheads="1"/>
            </p:cNvSpPr>
            <p:nvPr/>
          </p:nvSpPr>
          <p:spPr bwMode="auto">
            <a:xfrm>
              <a:off x="1472" y="998"/>
              <a:ext cx="304"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4</a:t>
              </a:r>
            </a:p>
          </p:txBody>
        </p:sp>
        <p:sp>
          <p:nvSpPr>
            <p:cNvPr id="23600" name="Text Box 34"/>
            <p:cNvSpPr txBox="1">
              <a:spLocks noChangeArrowheads="1"/>
            </p:cNvSpPr>
            <p:nvPr/>
          </p:nvSpPr>
          <p:spPr bwMode="auto">
            <a:xfrm>
              <a:off x="1660" y="998"/>
              <a:ext cx="26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5</a:t>
              </a:r>
            </a:p>
          </p:txBody>
        </p:sp>
        <p:sp>
          <p:nvSpPr>
            <p:cNvPr id="23601" name="Text Box 35"/>
            <p:cNvSpPr txBox="1">
              <a:spLocks noChangeArrowheads="1"/>
            </p:cNvSpPr>
            <p:nvPr/>
          </p:nvSpPr>
          <p:spPr bwMode="auto">
            <a:xfrm>
              <a:off x="1848" y="998"/>
              <a:ext cx="264"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6</a:t>
              </a:r>
            </a:p>
          </p:txBody>
        </p:sp>
        <p:sp>
          <p:nvSpPr>
            <p:cNvPr id="23602" name="Text Box 36"/>
            <p:cNvSpPr txBox="1">
              <a:spLocks noChangeArrowheads="1"/>
            </p:cNvSpPr>
            <p:nvPr/>
          </p:nvSpPr>
          <p:spPr bwMode="auto">
            <a:xfrm>
              <a:off x="2040" y="998"/>
              <a:ext cx="264"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7</a:t>
              </a:r>
            </a:p>
          </p:txBody>
        </p:sp>
        <p:sp>
          <p:nvSpPr>
            <p:cNvPr id="23603" name="Text Box 37"/>
            <p:cNvSpPr txBox="1">
              <a:spLocks noChangeArrowheads="1"/>
            </p:cNvSpPr>
            <p:nvPr/>
          </p:nvSpPr>
          <p:spPr bwMode="auto">
            <a:xfrm>
              <a:off x="2223" y="998"/>
              <a:ext cx="225"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8</a:t>
              </a:r>
            </a:p>
          </p:txBody>
        </p:sp>
        <p:sp>
          <p:nvSpPr>
            <p:cNvPr id="23604" name="Text Box 38"/>
            <p:cNvSpPr txBox="1">
              <a:spLocks noChangeArrowheads="1"/>
            </p:cNvSpPr>
            <p:nvPr/>
          </p:nvSpPr>
          <p:spPr bwMode="auto">
            <a:xfrm>
              <a:off x="2411" y="998"/>
              <a:ext cx="277"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9</a:t>
              </a:r>
            </a:p>
          </p:txBody>
        </p:sp>
        <p:sp>
          <p:nvSpPr>
            <p:cNvPr id="23605" name="Text Box 39"/>
            <p:cNvSpPr txBox="1">
              <a:spLocks noChangeArrowheads="1"/>
            </p:cNvSpPr>
            <p:nvPr/>
          </p:nvSpPr>
          <p:spPr bwMode="auto">
            <a:xfrm>
              <a:off x="2598" y="998"/>
              <a:ext cx="234"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10</a:t>
              </a:r>
            </a:p>
          </p:txBody>
        </p:sp>
        <p:sp>
          <p:nvSpPr>
            <p:cNvPr id="23606" name="Text Box 40"/>
            <p:cNvSpPr txBox="1">
              <a:spLocks noChangeArrowheads="1"/>
            </p:cNvSpPr>
            <p:nvPr/>
          </p:nvSpPr>
          <p:spPr bwMode="auto">
            <a:xfrm>
              <a:off x="2786" y="998"/>
              <a:ext cx="238"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11</a:t>
              </a:r>
            </a:p>
          </p:txBody>
        </p:sp>
        <p:sp>
          <p:nvSpPr>
            <p:cNvPr id="23607" name="Text Box 41"/>
            <p:cNvSpPr txBox="1">
              <a:spLocks noChangeArrowheads="1"/>
            </p:cNvSpPr>
            <p:nvPr/>
          </p:nvSpPr>
          <p:spPr bwMode="auto">
            <a:xfrm>
              <a:off x="2974" y="998"/>
              <a:ext cx="29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12</a:t>
              </a:r>
            </a:p>
          </p:txBody>
        </p:sp>
        <p:sp>
          <p:nvSpPr>
            <p:cNvPr id="23608" name="Text Box 42"/>
            <p:cNvSpPr txBox="1">
              <a:spLocks noChangeArrowheads="1"/>
            </p:cNvSpPr>
            <p:nvPr/>
          </p:nvSpPr>
          <p:spPr bwMode="auto">
            <a:xfrm>
              <a:off x="3166" y="998"/>
              <a:ext cx="29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13</a:t>
              </a:r>
            </a:p>
          </p:txBody>
        </p:sp>
        <p:sp>
          <p:nvSpPr>
            <p:cNvPr id="23609" name="Text Box 43"/>
            <p:cNvSpPr txBox="1">
              <a:spLocks noChangeArrowheads="1"/>
            </p:cNvSpPr>
            <p:nvPr/>
          </p:nvSpPr>
          <p:spPr bwMode="auto">
            <a:xfrm>
              <a:off x="3349" y="998"/>
              <a:ext cx="251"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14</a:t>
              </a:r>
            </a:p>
          </p:txBody>
        </p:sp>
        <p:sp>
          <p:nvSpPr>
            <p:cNvPr id="23610" name="Text Box 44"/>
            <p:cNvSpPr txBox="1">
              <a:spLocks noChangeArrowheads="1"/>
            </p:cNvSpPr>
            <p:nvPr/>
          </p:nvSpPr>
          <p:spPr bwMode="auto">
            <a:xfrm>
              <a:off x="3532" y="998"/>
              <a:ext cx="26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15</a:t>
              </a:r>
            </a:p>
          </p:txBody>
        </p:sp>
        <p:sp>
          <p:nvSpPr>
            <p:cNvPr id="23611" name="Text Box 45"/>
            <p:cNvSpPr txBox="1">
              <a:spLocks noChangeArrowheads="1"/>
            </p:cNvSpPr>
            <p:nvPr/>
          </p:nvSpPr>
          <p:spPr bwMode="auto">
            <a:xfrm>
              <a:off x="3720" y="998"/>
              <a:ext cx="216"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16</a:t>
              </a:r>
            </a:p>
          </p:txBody>
        </p:sp>
        <p:sp>
          <p:nvSpPr>
            <p:cNvPr id="23612" name="Text Box 46"/>
            <p:cNvSpPr txBox="1">
              <a:spLocks noChangeArrowheads="1"/>
            </p:cNvSpPr>
            <p:nvPr/>
          </p:nvSpPr>
          <p:spPr bwMode="auto">
            <a:xfrm>
              <a:off x="3907" y="998"/>
              <a:ext cx="269"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17</a:t>
              </a:r>
            </a:p>
          </p:txBody>
        </p:sp>
        <p:sp>
          <p:nvSpPr>
            <p:cNvPr id="23613" name="Text Box 47"/>
            <p:cNvSpPr txBox="1">
              <a:spLocks noChangeArrowheads="1"/>
            </p:cNvSpPr>
            <p:nvPr/>
          </p:nvSpPr>
          <p:spPr bwMode="auto">
            <a:xfrm>
              <a:off x="4095" y="998"/>
              <a:ext cx="225"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18</a:t>
              </a:r>
            </a:p>
          </p:txBody>
        </p:sp>
        <p:sp>
          <p:nvSpPr>
            <p:cNvPr id="23614" name="Text Box 48"/>
            <p:cNvSpPr txBox="1">
              <a:spLocks noChangeArrowheads="1"/>
            </p:cNvSpPr>
            <p:nvPr/>
          </p:nvSpPr>
          <p:spPr bwMode="auto">
            <a:xfrm>
              <a:off x="4283" y="998"/>
              <a:ext cx="229"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19</a:t>
              </a:r>
            </a:p>
          </p:txBody>
        </p:sp>
        <p:sp>
          <p:nvSpPr>
            <p:cNvPr id="23615" name="Text Box 49"/>
            <p:cNvSpPr txBox="1">
              <a:spLocks noChangeArrowheads="1"/>
            </p:cNvSpPr>
            <p:nvPr/>
          </p:nvSpPr>
          <p:spPr bwMode="auto">
            <a:xfrm>
              <a:off x="4433" y="998"/>
              <a:ext cx="281"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 20</a:t>
              </a:r>
            </a:p>
          </p:txBody>
        </p:sp>
        <p:sp>
          <p:nvSpPr>
            <p:cNvPr id="23616" name="Text Box 50"/>
            <p:cNvSpPr txBox="1">
              <a:spLocks noChangeArrowheads="1"/>
            </p:cNvSpPr>
            <p:nvPr/>
          </p:nvSpPr>
          <p:spPr bwMode="auto">
            <a:xfrm>
              <a:off x="4613" y="998"/>
              <a:ext cx="281"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 21</a:t>
              </a:r>
            </a:p>
          </p:txBody>
        </p:sp>
        <p:sp>
          <p:nvSpPr>
            <p:cNvPr id="23617" name="Text Box 51"/>
            <p:cNvSpPr txBox="1">
              <a:spLocks noChangeArrowheads="1"/>
            </p:cNvSpPr>
            <p:nvPr/>
          </p:nvSpPr>
          <p:spPr bwMode="auto">
            <a:xfrm>
              <a:off x="4800" y="998"/>
              <a:ext cx="432"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 22</a:t>
              </a:r>
            </a:p>
          </p:txBody>
        </p:sp>
      </p:grpSp>
      <p:sp>
        <p:nvSpPr>
          <p:cNvPr id="23558" name="Line 54"/>
          <p:cNvSpPr>
            <a:spLocks noChangeShapeType="1"/>
          </p:cNvSpPr>
          <p:nvPr/>
        </p:nvSpPr>
        <p:spPr bwMode="auto">
          <a:xfrm>
            <a:off x="996950" y="5018088"/>
            <a:ext cx="6553200" cy="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23559" name="Rectangle 56"/>
          <p:cNvSpPr>
            <a:spLocks noChangeArrowheads="1"/>
          </p:cNvSpPr>
          <p:nvPr/>
        </p:nvSpPr>
        <p:spPr bwMode="auto">
          <a:xfrm>
            <a:off x="1838325" y="5260975"/>
            <a:ext cx="269875" cy="325438"/>
          </a:xfrm>
          <a:prstGeom prst="rect">
            <a:avLst/>
          </a:prstGeom>
          <a:solidFill>
            <a:srgbClr val="3366FF"/>
          </a:solidFill>
          <a:ln w="19050">
            <a:solidFill>
              <a:srgbClr val="000000"/>
            </a:solidFill>
            <a:miter lim="800000"/>
            <a:headEnd/>
            <a:tailEnd/>
          </a:ln>
        </p:spPr>
        <p:txBody>
          <a:bodyPr wrap="none" anchor="ctr"/>
          <a:lstStyle/>
          <a:p>
            <a:endParaRPr lang="en-US">
              <a:solidFill>
                <a:srgbClr val="000000"/>
              </a:solidFill>
            </a:endParaRPr>
          </a:p>
        </p:txBody>
      </p:sp>
      <p:sp>
        <p:nvSpPr>
          <p:cNvPr id="23561" name="Text Box 67"/>
          <p:cNvSpPr txBox="1">
            <a:spLocks noChangeArrowheads="1"/>
          </p:cNvSpPr>
          <p:nvPr/>
        </p:nvSpPr>
        <p:spPr bwMode="auto">
          <a:xfrm>
            <a:off x="311150" y="4198938"/>
            <a:ext cx="41751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solidFill>
                  <a:srgbClr val="000000"/>
                </a:solidFill>
                <a:latin typeface="Fira Sans Regular" charset="0"/>
                <a:sym typeface="Symbol" charset="0"/>
              </a:rPr>
              <a:t></a:t>
            </a:r>
            <a:r>
              <a:rPr lang="en-US" sz="2000" baseline="-25000" dirty="0">
                <a:solidFill>
                  <a:srgbClr val="000000"/>
                </a:solidFill>
                <a:latin typeface="Fira Sans Regular" charset="0"/>
                <a:sym typeface="Symbol" charset="0"/>
              </a:rPr>
              <a:t>1</a:t>
            </a:r>
            <a:endParaRPr lang="en-US" sz="2000" dirty="0">
              <a:solidFill>
                <a:srgbClr val="000000"/>
              </a:solidFill>
              <a:latin typeface="Fira Sans Regular" charset="0"/>
              <a:sym typeface="Symbol" charset="0"/>
            </a:endParaRPr>
          </a:p>
        </p:txBody>
      </p:sp>
      <p:sp>
        <p:nvSpPr>
          <p:cNvPr id="23562" name="Text Box 68"/>
          <p:cNvSpPr txBox="1">
            <a:spLocks noChangeArrowheads="1"/>
          </p:cNvSpPr>
          <p:nvPr/>
        </p:nvSpPr>
        <p:spPr bwMode="auto">
          <a:xfrm>
            <a:off x="311150" y="4729163"/>
            <a:ext cx="41751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solidFill>
                  <a:srgbClr val="000000"/>
                </a:solidFill>
                <a:latin typeface="Fira Sans Regular" charset="0"/>
                <a:sym typeface="Symbol" charset="0"/>
              </a:rPr>
              <a:t></a:t>
            </a:r>
            <a:r>
              <a:rPr lang="en-US" sz="2000" baseline="-25000" dirty="0">
                <a:solidFill>
                  <a:srgbClr val="000000"/>
                </a:solidFill>
                <a:latin typeface="Fira Sans Regular" charset="0"/>
                <a:sym typeface="Symbol" charset="0"/>
              </a:rPr>
              <a:t>2</a:t>
            </a:r>
            <a:endParaRPr lang="en-US" sz="2000" dirty="0">
              <a:solidFill>
                <a:srgbClr val="000000"/>
              </a:solidFill>
              <a:latin typeface="Fira Sans Regular" charset="0"/>
              <a:sym typeface="Symbol" charset="0"/>
            </a:endParaRPr>
          </a:p>
        </p:txBody>
      </p:sp>
      <p:sp>
        <p:nvSpPr>
          <p:cNvPr id="23563" name="Text Box 73"/>
          <p:cNvSpPr txBox="1">
            <a:spLocks noChangeArrowheads="1"/>
          </p:cNvSpPr>
          <p:nvPr/>
        </p:nvSpPr>
        <p:spPr bwMode="auto">
          <a:xfrm>
            <a:off x="7702550" y="4149725"/>
            <a:ext cx="990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spcBef>
                <a:spcPct val="50000"/>
              </a:spcBef>
            </a:pPr>
            <a:r>
              <a:rPr lang="en-US" sz="2000" dirty="0">
                <a:solidFill>
                  <a:srgbClr val="000000"/>
                </a:solidFill>
                <a:latin typeface="Fira Sans Regular" charset="0"/>
                <a:sym typeface="Symbol" charset="0"/>
              </a:rPr>
              <a:t>{1,4}</a:t>
            </a:r>
          </a:p>
        </p:txBody>
      </p:sp>
      <p:sp>
        <p:nvSpPr>
          <p:cNvPr id="23564" name="Text Box 74"/>
          <p:cNvSpPr txBox="1">
            <a:spLocks noChangeArrowheads="1"/>
          </p:cNvSpPr>
          <p:nvPr/>
        </p:nvSpPr>
        <p:spPr bwMode="auto">
          <a:xfrm>
            <a:off x="7702550" y="4632325"/>
            <a:ext cx="990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spcBef>
                <a:spcPct val="50000"/>
              </a:spcBef>
            </a:pPr>
            <a:r>
              <a:rPr lang="en-US" sz="2000" dirty="0">
                <a:solidFill>
                  <a:srgbClr val="000000"/>
                </a:solidFill>
                <a:latin typeface="Fira Sans Regular" charset="0"/>
                <a:sym typeface="Symbol" charset="0"/>
              </a:rPr>
              <a:t>{2,5}</a:t>
            </a:r>
          </a:p>
        </p:txBody>
      </p:sp>
      <p:sp>
        <p:nvSpPr>
          <p:cNvPr id="23565" name="Text Box 75"/>
          <p:cNvSpPr txBox="1">
            <a:spLocks noChangeArrowheads="1"/>
          </p:cNvSpPr>
          <p:nvPr/>
        </p:nvSpPr>
        <p:spPr bwMode="auto">
          <a:xfrm>
            <a:off x="7778750" y="3716338"/>
            <a:ext cx="990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2000" dirty="0">
                <a:solidFill>
                  <a:srgbClr val="000000"/>
                </a:solidFill>
                <a:latin typeface="Fira Sans Regular" charset="0"/>
                <a:sym typeface="Symbol" charset="0"/>
              </a:rPr>
              <a:t>{ C,T }</a:t>
            </a:r>
          </a:p>
        </p:txBody>
      </p:sp>
      <p:cxnSp>
        <p:nvCxnSpPr>
          <p:cNvPr id="23566" name="Straight Arrow Connector 114"/>
          <p:cNvCxnSpPr>
            <a:cxnSpLocks noChangeShapeType="1"/>
          </p:cNvCxnSpPr>
          <p:nvPr/>
        </p:nvCxnSpPr>
        <p:spPr bwMode="auto">
          <a:xfrm rot="5400000">
            <a:off x="881857" y="4121944"/>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67" name="Straight Arrow Connector 115"/>
          <p:cNvCxnSpPr>
            <a:cxnSpLocks noChangeShapeType="1"/>
          </p:cNvCxnSpPr>
          <p:nvPr/>
        </p:nvCxnSpPr>
        <p:spPr bwMode="auto">
          <a:xfrm rot="5400000">
            <a:off x="880269" y="45918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68" name="Straight Arrow Connector 116"/>
          <p:cNvCxnSpPr>
            <a:cxnSpLocks noChangeShapeType="1"/>
          </p:cNvCxnSpPr>
          <p:nvPr/>
        </p:nvCxnSpPr>
        <p:spPr bwMode="auto">
          <a:xfrm rot="5400000">
            <a:off x="2331244" y="45918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69" name="Straight Arrow Connector 117"/>
          <p:cNvCxnSpPr>
            <a:cxnSpLocks noChangeShapeType="1"/>
          </p:cNvCxnSpPr>
          <p:nvPr/>
        </p:nvCxnSpPr>
        <p:spPr bwMode="auto">
          <a:xfrm rot="5400000">
            <a:off x="2037557" y="4121944"/>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70" name="Straight Arrow Connector 118"/>
          <p:cNvCxnSpPr>
            <a:cxnSpLocks noChangeShapeType="1"/>
          </p:cNvCxnSpPr>
          <p:nvPr/>
        </p:nvCxnSpPr>
        <p:spPr bwMode="auto">
          <a:xfrm rot="5400000">
            <a:off x="3245644" y="41219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71" name="Straight Arrow Connector 119"/>
          <p:cNvCxnSpPr>
            <a:cxnSpLocks noChangeShapeType="1"/>
          </p:cNvCxnSpPr>
          <p:nvPr/>
        </p:nvCxnSpPr>
        <p:spPr bwMode="auto">
          <a:xfrm rot="5400000">
            <a:off x="6849269" y="4631531"/>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23572" name="Line 54"/>
          <p:cNvSpPr>
            <a:spLocks noChangeShapeType="1"/>
          </p:cNvSpPr>
          <p:nvPr/>
        </p:nvSpPr>
        <p:spPr bwMode="auto">
          <a:xfrm>
            <a:off x="1003300" y="5599113"/>
            <a:ext cx="6553200" cy="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23573" name="Text Box 68"/>
          <p:cNvSpPr txBox="1">
            <a:spLocks noChangeArrowheads="1"/>
          </p:cNvSpPr>
          <p:nvPr/>
        </p:nvSpPr>
        <p:spPr bwMode="auto">
          <a:xfrm>
            <a:off x="317500" y="5308600"/>
            <a:ext cx="41751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solidFill>
                  <a:srgbClr val="000000"/>
                </a:solidFill>
                <a:latin typeface="Fira Sans Regular" charset="0"/>
                <a:sym typeface="Symbol" charset="0"/>
              </a:rPr>
              <a:t></a:t>
            </a:r>
            <a:r>
              <a:rPr lang="en-US" sz="2000" baseline="-25000" dirty="0">
                <a:solidFill>
                  <a:srgbClr val="000000"/>
                </a:solidFill>
                <a:latin typeface="Fira Sans Regular" charset="0"/>
                <a:sym typeface="Symbol" charset="0"/>
              </a:rPr>
              <a:t>3</a:t>
            </a:r>
            <a:endParaRPr lang="en-US" sz="2000" dirty="0">
              <a:solidFill>
                <a:srgbClr val="000000"/>
              </a:solidFill>
              <a:latin typeface="Fira Sans Regular" charset="0"/>
              <a:sym typeface="Symbol" charset="0"/>
            </a:endParaRPr>
          </a:p>
        </p:txBody>
      </p:sp>
      <p:sp>
        <p:nvSpPr>
          <p:cNvPr id="23574" name="Text Box 74"/>
          <p:cNvSpPr txBox="1">
            <a:spLocks noChangeArrowheads="1"/>
          </p:cNvSpPr>
          <p:nvPr/>
        </p:nvSpPr>
        <p:spPr bwMode="auto">
          <a:xfrm>
            <a:off x="7708900" y="5213350"/>
            <a:ext cx="990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spcBef>
                <a:spcPct val="50000"/>
              </a:spcBef>
            </a:pPr>
            <a:r>
              <a:rPr lang="en-US" sz="2000" dirty="0">
                <a:solidFill>
                  <a:srgbClr val="000000"/>
                </a:solidFill>
                <a:latin typeface="Fira Sans Regular" charset="0"/>
                <a:sym typeface="Symbol" charset="0"/>
              </a:rPr>
              <a:t>{2,10}</a:t>
            </a:r>
          </a:p>
        </p:txBody>
      </p:sp>
      <p:cxnSp>
        <p:nvCxnSpPr>
          <p:cNvPr id="23575" name="Straight Arrow Connector 123"/>
          <p:cNvCxnSpPr>
            <a:cxnSpLocks noChangeShapeType="1"/>
          </p:cNvCxnSpPr>
          <p:nvPr/>
        </p:nvCxnSpPr>
        <p:spPr bwMode="auto">
          <a:xfrm rot="5400000">
            <a:off x="897732" y="5172869"/>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76" name="Straight Arrow Connector 124"/>
          <p:cNvCxnSpPr>
            <a:cxnSpLocks noChangeShapeType="1"/>
          </p:cNvCxnSpPr>
          <p:nvPr/>
        </p:nvCxnSpPr>
        <p:spPr bwMode="auto">
          <a:xfrm rot="5400000">
            <a:off x="3901282" y="5147469"/>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77" name="Straight Arrow Connector 125"/>
          <p:cNvCxnSpPr>
            <a:cxnSpLocks noChangeShapeType="1"/>
          </p:cNvCxnSpPr>
          <p:nvPr/>
        </p:nvCxnSpPr>
        <p:spPr bwMode="auto">
          <a:xfrm rot="5400000">
            <a:off x="6858794" y="5136356"/>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78" name="Straight Arrow Connector 126"/>
          <p:cNvCxnSpPr>
            <a:cxnSpLocks noChangeShapeType="1"/>
          </p:cNvCxnSpPr>
          <p:nvPr/>
        </p:nvCxnSpPr>
        <p:spPr bwMode="auto">
          <a:xfrm rot="5400000">
            <a:off x="4488657" y="4083844"/>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79" name="Straight Arrow Connector 127"/>
          <p:cNvCxnSpPr>
            <a:cxnSpLocks noChangeShapeType="1"/>
          </p:cNvCxnSpPr>
          <p:nvPr/>
        </p:nvCxnSpPr>
        <p:spPr bwMode="auto">
          <a:xfrm rot="5400000">
            <a:off x="5644357" y="4083844"/>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80" name="Straight Arrow Connector 128"/>
          <p:cNvCxnSpPr>
            <a:cxnSpLocks noChangeShapeType="1"/>
          </p:cNvCxnSpPr>
          <p:nvPr/>
        </p:nvCxnSpPr>
        <p:spPr bwMode="auto">
          <a:xfrm rot="5400000">
            <a:off x="6839744" y="40965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81" name="Straight Arrow Connector 129"/>
          <p:cNvCxnSpPr>
            <a:cxnSpLocks noChangeShapeType="1"/>
          </p:cNvCxnSpPr>
          <p:nvPr/>
        </p:nvCxnSpPr>
        <p:spPr bwMode="auto">
          <a:xfrm rot="5400000">
            <a:off x="3890169" y="46045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82" name="Straight Arrow Connector 130"/>
          <p:cNvCxnSpPr>
            <a:cxnSpLocks noChangeShapeType="1"/>
          </p:cNvCxnSpPr>
          <p:nvPr/>
        </p:nvCxnSpPr>
        <p:spPr bwMode="auto">
          <a:xfrm rot="5400000">
            <a:off x="5341144" y="46045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23592" name="Rectangle 56"/>
          <p:cNvSpPr>
            <a:spLocks noChangeArrowheads="1"/>
          </p:cNvSpPr>
          <p:nvPr/>
        </p:nvSpPr>
        <p:spPr bwMode="auto">
          <a:xfrm>
            <a:off x="3006725" y="5248275"/>
            <a:ext cx="269875" cy="325438"/>
          </a:xfrm>
          <a:prstGeom prst="rect">
            <a:avLst/>
          </a:prstGeom>
          <a:solidFill>
            <a:srgbClr val="3366FF"/>
          </a:solidFill>
          <a:ln w="19050">
            <a:solidFill>
              <a:srgbClr val="000000"/>
            </a:solidFill>
            <a:miter lim="800000"/>
            <a:headEnd/>
            <a:tailEnd/>
          </a:ln>
        </p:spPr>
        <p:txBody>
          <a:bodyPr wrap="none" anchor="ctr"/>
          <a:lstStyle/>
          <a:p>
            <a:endParaRPr lang="en-US">
              <a:solidFill>
                <a:srgbClr val="000000"/>
              </a:solidFill>
            </a:endParaRPr>
          </a:p>
        </p:txBody>
      </p:sp>
      <p:sp>
        <p:nvSpPr>
          <p:cNvPr id="23594" name="Rectangle 56"/>
          <p:cNvSpPr>
            <a:spLocks noChangeArrowheads="1"/>
          </p:cNvSpPr>
          <p:nvPr/>
        </p:nvSpPr>
        <p:spPr bwMode="auto">
          <a:xfrm>
            <a:off x="4899025" y="5248275"/>
            <a:ext cx="536575" cy="325438"/>
          </a:xfrm>
          <a:prstGeom prst="rect">
            <a:avLst/>
          </a:prstGeom>
          <a:solidFill>
            <a:srgbClr val="3366FF"/>
          </a:solidFill>
          <a:ln w="19050">
            <a:solidFill>
              <a:srgbClr val="000000"/>
            </a:solidFill>
            <a:miter lim="800000"/>
            <a:headEnd/>
            <a:tailEnd/>
          </a:ln>
        </p:spPr>
        <p:txBody>
          <a:bodyPr wrap="none" anchor="ctr"/>
          <a:lstStyle/>
          <a:p>
            <a:endParaRPr lang="en-US">
              <a:solidFill>
                <a:srgbClr val="000000"/>
              </a:solidFill>
            </a:endParaRPr>
          </a:p>
        </p:txBody>
      </p:sp>
    </p:spTree>
    <p:extLst>
      <p:ext uri="{BB962C8B-B14F-4D97-AF65-F5344CB8AC3E}">
        <p14:creationId xmlns:p14="http://schemas.microsoft.com/office/powerpoint/2010/main" val="863746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53"/>
          <p:cNvSpPr>
            <a:spLocks noChangeArrowheads="1"/>
          </p:cNvSpPr>
          <p:nvPr/>
        </p:nvSpPr>
        <p:spPr bwMode="auto">
          <a:xfrm>
            <a:off x="996950" y="4156075"/>
            <a:ext cx="285750" cy="325438"/>
          </a:xfrm>
          <a:prstGeom prst="rect">
            <a:avLst/>
          </a:prstGeom>
          <a:solidFill>
            <a:srgbClr val="3366FF"/>
          </a:solidFill>
          <a:ln w="19050">
            <a:solidFill>
              <a:srgbClr val="000000"/>
            </a:solidFill>
            <a:miter lim="800000"/>
            <a:headEnd/>
            <a:tailEnd/>
          </a:ln>
        </p:spPr>
        <p:txBody>
          <a:bodyPr wrap="none" anchor="ctr"/>
          <a:lstStyle/>
          <a:p>
            <a:endParaRPr lang="en-US">
              <a:solidFill>
                <a:srgbClr val="000000"/>
              </a:solidFill>
            </a:endParaRPr>
          </a:p>
        </p:txBody>
      </p:sp>
      <p:sp>
        <p:nvSpPr>
          <p:cNvPr id="23559" name="Rectangle 56"/>
          <p:cNvSpPr>
            <a:spLocks noChangeArrowheads="1"/>
          </p:cNvSpPr>
          <p:nvPr/>
        </p:nvSpPr>
        <p:spPr bwMode="auto">
          <a:xfrm>
            <a:off x="1838325" y="5260975"/>
            <a:ext cx="269875" cy="325438"/>
          </a:xfrm>
          <a:prstGeom prst="rect">
            <a:avLst/>
          </a:prstGeom>
          <a:solidFill>
            <a:srgbClr val="3366FF"/>
          </a:solidFill>
          <a:ln w="19050">
            <a:solidFill>
              <a:srgbClr val="000000"/>
            </a:solidFill>
            <a:miter lim="800000"/>
            <a:headEnd/>
            <a:tailEnd/>
          </a:ln>
        </p:spPr>
        <p:txBody>
          <a:bodyPr wrap="none" anchor="ctr"/>
          <a:lstStyle/>
          <a:p>
            <a:endParaRPr lang="en-US">
              <a:solidFill>
                <a:srgbClr val="000000"/>
              </a:solidFill>
            </a:endParaRPr>
          </a:p>
        </p:txBody>
      </p:sp>
      <p:sp>
        <p:nvSpPr>
          <p:cNvPr id="23560" name="Rectangle 57"/>
          <p:cNvSpPr>
            <a:spLocks noChangeArrowheads="1"/>
          </p:cNvSpPr>
          <p:nvPr/>
        </p:nvSpPr>
        <p:spPr bwMode="auto">
          <a:xfrm>
            <a:off x="1298575" y="4673600"/>
            <a:ext cx="542925" cy="325438"/>
          </a:xfrm>
          <a:prstGeom prst="rect">
            <a:avLst/>
          </a:prstGeom>
          <a:solidFill>
            <a:srgbClr val="3366FF"/>
          </a:solidFill>
          <a:ln w="19050">
            <a:solidFill>
              <a:srgbClr val="000000"/>
            </a:solidFill>
            <a:miter lim="800000"/>
            <a:headEnd/>
            <a:tailEnd/>
          </a:ln>
        </p:spPr>
        <p:txBody>
          <a:bodyPr wrap="none" anchor="ctr"/>
          <a:lstStyle/>
          <a:p>
            <a:endParaRPr lang="en-US">
              <a:solidFill>
                <a:srgbClr val="000000"/>
              </a:solidFill>
            </a:endParaRPr>
          </a:p>
        </p:txBody>
      </p:sp>
      <p:sp>
        <p:nvSpPr>
          <p:cNvPr id="23583" name="Rectangle 53"/>
          <p:cNvSpPr>
            <a:spLocks noChangeArrowheads="1"/>
          </p:cNvSpPr>
          <p:nvPr/>
        </p:nvSpPr>
        <p:spPr bwMode="auto">
          <a:xfrm>
            <a:off x="2139950" y="4156075"/>
            <a:ext cx="285750" cy="325438"/>
          </a:xfrm>
          <a:prstGeom prst="rect">
            <a:avLst/>
          </a:prstGeom>
          <a:solidFill>
            <a:srgbClr val="3366FF"/>
          </a:solidFill>
          <a:ln w="19050">
            <a:solidFill>
              <a:srgbClr val="000000"/>
            </a:solidFill>
            <a:miter lim="800000"/>
            <a:headEnd/>
            <a:tailEnd/>
          </a:ln>
        </p:spPr>
        <p:txBody>
          <a:bodyPr wrap="none" anchor="ctr"/>
          <a:lstStyle/>
          <a:p>
            <a:endParaRPr lang="en-US">
              <a:solidFill>
                <a:srgbClr val="000000"/>
              </a:solidFill>
            </a:endParaRPr>
          </a:p>
        </p:txBody>
      </p:sp>
      <p:sp>
        <p:nvSpPr>
          <p:cNvPr id="23584" name="Rectangle 53"/>
          <p:cNvSpPr>
            <a:spLocks noChangeArrowheads="1"/>
          </p:cNvSpPr>
          <p:nvPr/>
        </p:nvSpPr>
        <p:spPr bwMode="auto">
          <a:xfrm>
            <a:off x="3346450" y="4156075"/>
            <a:ext cx="285750" cy="325438"/>
          </a:xfrm>
          <a:prstGeom prst="rect">
            <a:avLst/>
          </a:prstGeom>
          <a:solidFill>
            <a:srgbClr val="3366FF"/>
          </a:solidFill>
          <a:ln w="19050">
            <a:solidFill>
              <a:srgbClr val="000000"/>
            </a:solidFill>
            <a:miter lim="800000"/>
            <a:headEnd/>
            <a:tailEnd/>
          </a:ln>
        </p:spPr>
        <p:txBody>
          <a:bodyPr wrap="none" anchor="ctr"/>
          <a:lstStyle/>
          <a:p>
            <a:endParaRPr lang="en-US">
              <a:solidFill>
                <a:srgbClr val="000000"/>
              </a:solidFill>
            </a:endParaRPr>
          </a:p>
        </p:txBody>
      </p:sp>
      <p:sp>
        <p:nvSpPr>
          <p:cNvPr id="23585" name="Rectangle 53"/>
          <p:cNvSpPr>
            <a:spLocks noChangeArrowheads="1"/>
          </p:cNvSpPr>
          <p:nvPr/>
        </p:nvSpPr>
        <p:spPr bwMode="auto">
          <a:xfrm>
            <a:off x="4591050" y="4156075"/>
            <a:ext cx="285750" cy="325438"/>
          </a:xfrm>
          <a:prstGeom prst="rect">
            <a:avLst/>
          </a:prstGeom>
          <a:solidFill>
            <a:srgbClr val="3366FF"/>
          </a:solidFill>
          <a:ln w="19050">
            <a:solidFill>
              <a:srgbClr val="000000"/>
            </a:solidFill>
            <a:miter lim="800000"/>
            <a:headEnd/>
            <a:tailEnd/>
          </a:ln>
        </p:spPr>
        <p:txBody>
          <a:bodyPr wrap="none" anchor="ctr"/>
          <a:lstStyle/>
          <a:p>
            <a:endParaRPr lang="en-US">
              <a:solidFill>
                <a:srgbClr val="000000"/>
              </a:solidFill>
            </a:endParaRPr>
          </a:p>
        </p:txBody>
      </p:sp>
      <p:sp>
        <p:nvSpPr>
          <p:cNvPr id="23586" name="Rectangle 53"/>
          <p:cNvSpPr>
            <a:spLocks noChangeArrowheads="1"/>
          </p:cNvSpPr>
          <p:nvPr/>
        </p:nvSpPr>
        <p:spPr bwMode="auto">
          <a:xfrm>
            <a:off x="5746750" y="4143375"/>
            <a:ext cx="285750" cy="325438"/>
          </a:xfrm>
          <a:prstGeom prst="rect">
            <a:avLst/>
          </a:prstGeom>
          <a:solidFill>
            <a:srgbClr val="3366FF"/>
          </a:solidFill>
          <a:ln w="19050">
            <a:solidFill>
              <a:srgbClr val="000000"/>
            </a:solidFill>
            <a:miter lim="800000"/>
            <a:headEnd/>
            <a:tailEnd/>
          </a:ln>
        </p:spPr>
        <p:txBody>
          <a:bodyPr wrap="none" anchor="ctr"/>
          <a:lstStyle/>
          <a:p>
            <a:endParaRPr lang="en-US">
              <a:solidFill>
                <a:srgbClr val="000000"/>
              </a:solidFill>
            </a:endParaRPr>
          </a:p>
        </p:txBody>
      </p:sp>
      <p:sp>
        <p:nvSpPr>
          <p:cNvPr id="23587" name="Rectangle 53"/>
          <p:cNvSpPr>
            <a:spLocks noChangeArrowheads="1"/>
          </p:cNvSpPr>
          <p:nvPr/>
        </p:nvSpPr>
        <p:spPr bwMode="auto">
          <a:xfrm>
            <a:off x="6940550" y="4156075"/>
            <a:ext cx="285750" cy="325438"/>
          </a:xfrm>
          <a:prstGeom prst="rect">
            <a:avLst/>
          </a:prstGeom>
          <a:solidFill>
            <a:srgbClr val="3366FF"/>
          </a:solidFill>
          <a:ln w="19050">
            <a:solidFill>
              <a:srgbClr val="000000"/>
            </a:solidFill>
            <a:miter lim="800000"/>
            <a:headEnd/>
            <a:tailEnd/>
          </a:ln>
        </p:spPr>
        <p:txBody>
          <a:bodyPr wrap="none" anchor="ctr"/>
          <a:lstStyle/>
          <a:p>
            <a:endParaRPr lang="en-US">
              <a:solidFill>
                <a:srgbClr val="000000"/>
              </a:solidFill>
            </a:endParaRPr>
          </a:p>
        </p:txBody>
      </p:sp>
      <p:sp>
        <p:nvSpPr>
          <p:cNvPr id="23588" name="Rectangle 57"/>
          <p:cNvSpPr>
            <a:spLocks noChangeArrowheads="1"/>
          </p:cNvSpPr>
          <p:nvPr/>
        </p:nvSpPr>
        <p:spPr bwMode="auto">
          <a:xfrm>
            <a:off x="2454275" y="4673600"/>
            <a:ext cx="542925" cy="325438"/>
          </a:xfrm>
          <a:prstGeom prst="rect">
            <a:avLst/>
          </a:prstGeom>
          <a:solidFill>
            <a:srgbClr val="3366FF"/>
          </a:solidFill>
          <a:ln w="19050">
            <a:solidFill>
              <a:srgbClr val="000000"/>
            </a:solidFill>
            <a:miter lim="800000"/>
            <a:headEnd/>
            <a:tailEnd/>
          </a:ln>
        </p:spPr>
        <p:txBody>
          <a:bodyPr wrap="none" anchor="ctr"/>
          <a:lstStyle/>
          <a:p>
            <a:endParaRPr lang="en-US">
              <a:solidFill>
                <a:srgbClr val="000000"/>
              </a:solidFill>
            </a:endParaRPr>
          </a:p>
        </p:txBody>
      </p:sp>
      <p:sp>
        <p:nvSpPr>
          <p:cNvPr id="23589" name="Rectangle 57"/>
          <p:cNvSpPr>
            <a:spLocks noChangeArrowheads="1"/>
          </p:cNvSpPr>
          <p:nvPr/>
        </p:nvSpPr>
        <p:spPr bwMode="auto">
          <a:xfrm>
            <a:off x="4003675" y="4673600"/>
            <a:ext cx="542925" cy="325438"/>
          </a:xfrm>
          <a:prstGeom prst="rect">
            <a:avLst/>
          </a:prstGeom>
          <a:solidFill>
            <a:srgbClr val="3366FF"/>
          </a:solidFill>
          <a:ln w="19050">
            <a:solidFill>
              <a:srgbClr val="000000"/>
            </a:solidFill>
            <a:miter lim="800000"/>
            <a:headEnd/>
            <a:tailEnd/>
          </a:ln>
        </p:spPr>
        <p:txBody>
          <a:bodyPr wrap="none" anchor="ctr"/>
          <a:lstStyle/>
          <a:p>
            <a:endParaRPr lang="en-US">
              <a:solidFill>
                <a:srgbClr val="000000"/>
              </a:solidFill>
            </a:endParaRPr>
          </a:p>
        </p:txBody>
      </p:sp>
      <p:sp>
        <p:nvSpPr>
          <p:cNvPr id="23590" name="Rectangle 57"/>
          <p:cNvSpPr>
            <a:spLocks noChangeArrowheads="1"/>
          </p:cNvSpPr>
          <p:nvPr/>
        </p:nvSpPr>
        <p:spPr bwMode="auto">
          <a:xfrm>
            <a:off x="5451475" y="4673600"/>
            <a:ext cx="288925" cy="325438"/>
          </a:xfrm>
          <a:prstGeom prst="rect">
            <a:avLst/>
          </a:prstGeom>
          <a:solidFill>
            <a:srgbClr val="3366FF"/>
          </a:solidFill>
          <a:ln w="19050">
            <a:solidFill>
              <a:srgbClr val="000000"/>
            </a:solidFill>
            <a:miter lim="800000"/>
            <a:headEnd/>
            <a:tailEnd/>
          </a:ln>
        </p:spPr>
        <p:txBody>
          <a:bodyPr wrap="none" anchor="ctr"/>
          <a:lstStyle/>
          <a:p>
            <a:endParaRPr lang="en-US">
              <a:solidFill>
                <a:srgbClr val="000000"/>
              </a:solidFill>
            </a:endParaRPr>
          </a:p>
        </p:txBody>
      </p:sp>
      <p:sp>
        <p:nvSpPr>
          <p:cNvPr id="23592" name="Rectangle 56"/>
          <p:cNvSpPr>
            <a:spLocks noChangeArrowheads="1"/>
          </p:cNvSpPr>
          <p:nvPr/>
        </p:nvSpPr>
        <p:spPr bwMode="auto">
          <a:xfrm>
            <a:off x="3006725" y="5248275"/>
            <a:ext cx="269875" cy="325438"/>
          </a:xfrm>
          <a:prstGeom prst="rect">
            <a:avLst/>
          </a:prstGeom>
          <a:solidFill>
            <a:srgbClr val="3366FF"/>
          </a:solidFill>
          <a:ln w="19050">
            <a:solidFill>
              <a:srgbClr val="000000"/>
            </a:solidFill>
            <a:miter lim="800000"/>
            <a:headEnd/>
            <a:tailEnd/>
          </a:ln>
        </p:spPr>
        <p:txBody>
          <a:bodyPr wrap="none" anchor="ctr"/>
          <a:lstStyle/>
          <a:p>
            <a:endParaRPr lang="en-US">
              <a:solidFill>
                <a:srgbClr val="000000"/>
              </a:solidFill>
            </a:endParaRPr>
          </a:p>
        </p:txBody>
      </p:sp>
      <p:sp>
        <p:nvSpPr>
          <p:cNvPr id="23594" name="Rectangle 56"/>
          <p:cNvSpPr>
            <a:spLocks noChangeArrowheads="1"/>
          </p:cNvSpPr>
          <p:nvPr/>
        </p:nvSpPr>
        <p:spPr bwMode="auto">
          <a:xfrm>
            <a:off x="4899025" y="5248275"/>
            <a:ext cx="536575" cy="325438"/>
          </a:xfrm>
          <a:prstGeom prst="rect">
            <a:avLst/>
          </a:prstGeom>
          <a:solidFill>
            <a:srgbClr val="3366FF"/>
          </a:solidFill>
          <a:ln w="19050">
            <a:solidFill>
              <a:srgbClr val="000000"/>
            </a:solidFill>
            <a:miter lim="800000"/>
            <a:headEnd/>
            <a:tailEnd/>
          </a:ln>
        </p:spPr>
        <p:txBody>
          <a:bodyPr wrap="none" anchor="ctr"/>
          <a:lstStyle/>
          <a:p>
            <a:endParaRPr lang="en-US">
              <a:solidFill>
                <a:srgbClr val="000000"/>
              </a:solidFill>
            </a:endParaRPr>
          </a:p>
        </p:txBody>
      </p:sp>
      <p:sp>
        <p:nvSpPr>
          <p:cNvPr id="23553" name="Title 1"/>
          <p:cNvSpPr>
            <a:spLocks noGrp="1"/>
          </p:cNvSpPr>
          <p:nvPr>
            <p:ph type="title"/>
          </p:nvPr>
        </p:nvSpPr>
        <p:spPr/>
        <p:txBody>
          <a:bodyPr/>
          <a:lstStyle/>
          <a:p>
            <a:r>
              <a:rPr lang="en-US" dirty="0"/>
              <a:t>Rate Monotonic Scheduling</a:t>
            </a:r>
          </a:p>
        </p:txBody>
      </p:sp>
      <p:sp>
        <p:nvSpPr>
          <p:cNvPr id="23554" name="Content Placeholder 2"/>
          <p:cNvSpPr>
            <a:spLocks noGrp="1"/>
          </p:cNvSpPr>
          <p:nvPr>
            <p:ph idx="1"/>
          </p:nvPr>
        </p:nvSpPr>
        <p:spPr/>
        <p:txBody>
          <a:bodyPr/>
          <a:lstStyle/>
          <a:p>
            <a:r>
              <a:rPr lang="en-US" dirty="0"/>
              <a:t>Optimal Static Priority Scheduling</a:t>
            </a:r>
            <a:endParaRPr lang="en-US" baseline="-25000" dirty="0"/>
          </a:p>
          <a:p>
            <a:r>
              <a:rPr lang="en-US" dirty="0"/>
              <a:t>A task with a shorter period has a higher deadline</a:t>
            </a:r>
          </a:p>
          <a:p>
            <a:pPr lvl="1"/>
            <a:r>
              <a:rPr lang="en-US" dirty="0">
                <a:cs typeface="Fira Sans Regular" charset="0"/>
              </a:rPr>
              <a:t>Shorter Period -&gt; Higher </a:t>
            </a:r>
            <a:r>
              <a:rPr lang="en-US" dirty="0" smtClean="0">
                <a:cs typeface="Fira Sans Regular" charset="0"/>
              </a:rPr>
              <a:t>priority</a:t>
            </a:r>
          </a:p>
          <a:p>
            <a:r>
              <a:rPr lang="en-US" dirty="0">
                <a:cs typeface="Fira Sans Regular" charset="0"/>
              </a:rPr>
              <a:t>Assumption: Period is equal to Deadline</a:t>
            </a:r>
          </a:p>
          <a:p>
            <a:endParaRPr lang="en-US" dirty="0">
              <a:cs typeface="Fira Sans Regular" charset="0"/>
            </a:endParaRPr>
          </a:p>
          <a:p>
            <a:pPr lvl="1"/>
            <a:endParaRPr lang="en-US" dirty="0">
              <a:cs typeface="Fira Sans Regular" charset="0"/>
            </a:endParaRPr>
          </a:p>
        </p:txBody>
      </p:sp>
      <p:sp>
        <p:nvSpPr>
          <p:cNvPr id="23555" name="Line 4"/>
          <p:cNvSpPr>
            <a:spLocks noChangeShapeType="1"/>
          </p:cNvSpPr>
          <p:nvPr/>
        </p:nvSpPr>
        <p:spPr bwMode="auto">
          <a:xfrm>
            <a:off x="996950" y="4487863"/>
            <a:ext cx="6553200" cy="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grpSp>
        <p:nvGrpSpPr>
          <p:cNvPr id="23556" name="Group 52"/>
          <p:cNvGrpSpPr>
            <a:grpSpLocks/>
          </p:cNvGrpSpPr>
          <p:nvPr/>
        </p:nvGrpSpPr>
        <p:grpSpPr bwMode="auto">
          <a:xfrm>
            <a:off x="884238" y="3760788"/>
            <a:ext cx="7123112" cy="246262"/>
            <a:chOff x="745" y="998"/>
            <a:chExt cx="4487" cy="245"/>
          </a:xfrm>
        </p:grpSpPr>
        <p:sp>
          <p:nvSpPr>
            <p:cNvPr id="23595" name="Text Box 29"/>
            <p:cNvSpPr txBox="1">
              <a:spLocks noChangeArrowheads="1"/>
            </p:cNvSpPr>
            <p:nvPr/>
          </p:nvSpPr>
          <p:spPr bwMode="auto">
            <a:xfrm>
              <a:off x="745" y="998"/>
              <a:ext cx="15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0</a:t>
              </a:r>
            </a:p>
          </p:txBody>
        </p:sp>
        <p:sp>
          <p:nvSpPr>
            <p:cNvPr id="23596" name="Text Box 30"/>
            <p:cNvSpPr txBox="1">
              <a:spLocks noChangeArrowheads="1"/>
            </p:cNvSpPr>
            <p:nvPr/>
          </p:nvSpPr>
          <p:spPr bwMode="auto">
            <a:xfrm>
              <a:off x="928" y="998"/>
              <a:ext cx="15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a:t>
              </a:r>
            </a:p>
          </p:txBody>
        </p:sp>
        <p:sp>
          <p:nvSpPr>
            <p:cNvPr id="23597" name="Text Box 31"/>
            <p:cNvSpPr txBox="1">
              <a:spLocks noChangeArrowheads="1"/>
            </p:cNvSpPr>
            <p:nvPr/>
          </p:nvSpPr>
          <p:spPr bwMode="auto">
            <a:xfrm>
              <a:off x="1097" y="998"/>
              <a:ext cx="247"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2</a:t>
              </a:r>
            </a:p>
          </p:txBody>
        </p:sp>
        <p:sp>
          <p:nvSpPr>
            <p:cNvPr id="23598" name="Text Box 32"/>
            <p:cNvSpPr txBox="1">
              <a:spLocks noChangeArrowheads="1"/>
            </p:cNvSpPr>
            <p:nvPr/>
          </p:nvSpPr>
          <p:spPr bwMode="auto">
            <a:xfrm>
              <a:off x="1285" y="998"/>
              <a:ext cx="251"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3</a:t>
              </a:r>
            </a:p>
          </p:txBody>
        </p:sp>
        <p:sp>
          <p:nvSpPr>
            <p:cNvPr id="23599" name="Text Box 33"/>
            <p:cNvSpPr txBox="1">
              <a:spLocks noChangeArrowheads="1"/>
            </p:cNvSpPr>
            <p:nvPr/>
          </p:nvSpPr>
          <p:spPr bwMode="auto">
            <a:xfrm>
              <a:off x="1472" y="998"/>
              <a:ext cx="304"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4</a:t>
              </a:r>
            </a:p>
          </p:txBody>
        </p:sp>
        <p:sp>
          <p:nvSpPr>
            <p:cNvPr id="23600" name="Text Box 34"/>
            <p:cNvSpPr txBox="1">
              <a:spLocks noChangeArrowheads="1"/>
            </p:cNvSpPr>
            <p:nvPr/>
          </p:nvSpPr>
          <p:spPr bwMode="auto">
            <a:xfrm>
              <a:off x="1660" y="998"/>
              <a:ext cx="26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5</a:t>
              </a:r>
            </a:p>
          </p:txBody>
        </p:sp>
        <p:sp>
          <p:nvSpPr>
            <p:cNvPr id="23601" name="Text Box 35"/>
            <p:cNvSpPr txBox="1">
              <a:spLocks noChangeArrowheads="1"/>
            </p:cNvSpPr>
            <p:nvPr/>
          </p:nvSpPr>
          <p:spPr bwMode="auto">
            <a:xfrm>
              <a:off x="1848" y="998"/>
              <a:ext cx="264"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6</a:t>
              </a:r>
            </a:p>
          </p:txBody>
        </p:sp>
        <p:sp>
          <p:nvSpPr>
            <p:cNvPr id="23602" name="Text Box 36"/>
            <p:cNvSpPr txBox="1">
              <a:spLocks noChangeArrowheads="1"/>
            </p:cNvSpPr>
            <p:nvPr/>
          </p:nvSpPr>
          <p:spPr bwMode="auto">
            <a:xfrm>
              <a:off x="2040" y="998"/>
              <a:ext cx="264"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7</a:t>
              </a:r>
            </a:p>
          </p:txBody>
        </p:sp>
        <p:sp>
          <p:nvSpPr>
            <p:cNvPr id="23603" name="Text Box 37"/>
            <p:cNvSpPr txBox="1">
              <a:spLocks noChangeArrowheads="1"/>
            </p:cNvSpPr>
            <p:nvPr/>
          </p:nvSpPr>
          <p:spPr bwMode="auto">
            <a:xfrm>
              <a:off x="2223" y="998"/>
              <a:ext cx="225"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8</a:t>
              </a:r>
            </a:p>
          </p:txBody>
        </p:sp>
        <p:sp>
          <p:nvSpPr>
            <p:cNvPr id="23604" name="Text Box 38"/>
            <p:cNvSpPr txBox="1">
              <a:spLocks noChangeArrowheads="1"/>
            </p:cNvSpPr>
            <p:nvPr/>
          </p:nvSpPr>
          <p:spPr bwMode="auto">
            <a:xfrm>
              <a:off x="2411" y="998"/>
              <a:ext cx="277"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9</a:t>
              </a:r>
            </a:p>
          </p:txBody>
        </p:sp>
        <p:sp>
          <p:nvSpPr>
            <p:cNvPr id="23605" name="Text Box 39"/>
            <p:cNvSpPr txBox="1">
              <a:spLocks noChangeArrowheads="1"/>
            </p:cNvSpPr>
            <p:nvPr/>
          </p:nvSpPr>
          <p:spPr bwMode="auto">
            <a:xfrm>
              <a:off x="2598" y="998"/>
              <a:ext cx="234"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10</a:t>
              </a:r>
            </a:p>
          </p:txBody>
        </p:sp>
        <p:sp>
          <p:nvSpPr>
            <p:cNvPr id="23606" name="Text Box 40"/>
            <p:cNvSpPr txBox="1">
              <a:spLocks noChangeArrowheads="1"/>
            </p:cNvSpPr>
            <p:nvPr/>
          </p:nvSpPr>
          <p:spPr bwMode="auto">
            <a:xfrm>
              <a:off x="2786" y="998"/>
              <a:ext cx="238"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11</a:t>
              </a:r>
            </a:p>
          </p:txBody>
        </p:sp>
        <p:sp>
          <p:nvSpPr>
            <p:cNvPr id="23607" name="Text Box 41"/>
            <p:cNvSpPr txBox="1">
              <a:spLocks noChangeArrowheads="1"/>
            </p:cNvSpPr>
            <p:nvPr/>
          </p:nvSpPr>
          <p:spPr bwMode="auto">
            <a:xfrm>
              <a:off x="2974" y="998"/>
              <a:ext cx="29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12</a:t>
              </a:r>
            </a:p>
          </p:txBody>
        </p:sp>
        <p:sp>
          <p:nvSpPr>
            <p:cNvPr id="23608" name="Text Box 42"/>
            <p:cNvSpPr txBox="1">
              <a:spLocks noChangeArrowheads="1"/>
            </p:cNvSpPr>
            <p:nvPr/>
          </p:nvSpPr>
          <p:spPr bwMode="auto">
            <a:xfrm>
              <a:off x="3166" y="998"/>
              <a:ext cx="29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13</a:t>
              </a:r>
            </a:p>
          </p:txBody>
        </p:sp>
        <p:sp>
          <p:nvSpPr>
            <p:cNvPr id="23609" name="Text Box 43"/>
            <p:cNvSpPr txBox="1">
              <a:spLocks noChangeArrowheads="1"/>
            </p:cNvSpPr>
            <p:nvPr/>
          </p:nvSpPr>
          <p:spPr bwMode="auto">
            <a:xfrm>
              <a:off x="3349" y="998"/>
              <a:ext cx="251"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14</a:t>
              </a:r>
            </a:p>
          </p:txBody>
        </p:sp>
        <p:sp>
          <p:nvSpPr>
            <p:cNvPr id="23610" name="Text Box 44"/>
            <p:cNvSpPr txBox="1">
              <a:spLocks noChangeArrowheads="1"/>
            </p:cNvSpPr>
            <p:nvPr/>
          </p:nvSpPr>
          <p:spPr bwMode="auto">
            <a:xfrm>
              <a:off x="3532" y="998"/>
              <a:ext cx="26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15</a:t>
              </a:r>
            </a:p>
          </p:txBody>
        </p:sp>
        <p:sp>
          <p:nvSpPr>
            <p:cNvPr id="23611" name="Text Box 45"/>
            <p:cNvSpPr txBox="1">
              <a:spLocks noChangeArrowheads="1"/>
            </p:cNvSpPr>
            <p:nvPr/>
          </p:nvSpPr>
          <p:spPr bwMode="auto">
            <a:xfrm>
              <a:off x="3720" y="998"/>
              <a:ext cx="216"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16</a:t>
              </a:r>
            </a:p>
          </p:txBody>
        </p:sp>
        <p:sp>
          <p:nvSpPr>
            <p:cNvPr id="23612" name="Text Box 46"/>
            <p:cNvSpPr txBox="1">
              <a:spLocks noChangeArrowheads="1"/>
            </p:cNvSpPr>
            <p:nvPr/>
          </p:nvSpPr>
          <p:spPr bwMode="auto">
            <a:xfrm>
              <a:off x="3907" y="998"/>
              <a:ext cx="269"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17</a:t>
              </a:r>
            </a:p>
          </p:txBody>
        </p:sp>
        <p:sp>
          <p:nvSpPr>
            <p:cNvPr id="23613" name="Text Box 47"/>
            <p:cNvSpPr txBox="1">
              <a:spLocks noChangeArrowheads="1"/>
            </p:cNvSpPr>
            <p:nvPr/>
          </p:nvSpPr>
          <p:spPr bwMode="auto">
            <a:xfrm>
              <a:off x="4095" y="998"/>
              <a:ext cx="225"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18</a:t>
              </a:r>
            </a:p>
          </p:txBody>
        </p:sp>
        <p:sp>
          <p:nvSpPr>
            <p:cNvPr id="23614" name="Text Box 48"/>
            <p:cNvSpPr txBox="1">
              <a:spLocks noChangeArrowheads="1"/>
            </p:cNvSpPr>
            <p:nvPr/>
          </p:nvSpPr>
          <p:spPr bwMode="auto">
            <a:xfrm>
              <a:off x="4283" y="998"/>
              <a:ext cx="229"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19</a:t>
              </a:r>
            </a:p>
          </p:txBody>
        </p:sp>
        <p:sp>
          <p:nvSpPr>
            <p:cNvPr id="23615" name="Text Box 49"/>
            <p:cNvSpPr txBox="1">
              <a:spLocks noChangeArrowheads="1"/>
            </p:cNvSpPr>
            <p:nvPr/>
          </p:nvSpPr>
          <p:spPr bwMode="auto">
            <a:xfrm>
              <a:off x="4433" y="998"/>
              <a:ext cx="281"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 20</a:t>
              </a:r>
            </a:p>
          </p:txBody>
        </p:sp>
        <p:sp>
          <p:nvSpPr>
            <p:cNvPr id="23616" name="Text Box 50"/>
            <p:cNvSpPr txBox="1">
              <a:spLocks noChangeArrowheads="1"/>
            </p:cNvSpPr>
            <p:nvPr/>
          </p:nvSpPr>
          <p:spPr bwMode="auto">
            <a:xfrm>
              <a:off x="4613" y="998"/>
              <a:ext cx="281"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 21</a:t>
              </a:r>
            </a:p>
          </p:txBody>
        </p:sp>
        <p:sp>
          <p:nvSpPr>
            <p:cNvPr id="23617" name="Text Box 51"/>
            <p:cNvSpPr txBox="1">
              <a:spLocks noChangeArrowheads="1"/>
            </p:cNvSpPr>
            <p:nvPr/>
          </p:nvSpPr>
          <p:spPr bwMode="auto">
            <a:xfrm>
              <a:off x="4800" y="998"/>
              <a:ext cx="432"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 22</a:t>
              </a:r>
            </a:p>
          </p:txBody>
        </p:sp>
      </p:grpSp>
      <p:sp>
        <p:nvSpPr>
          <p:cNvPr id="23558" name="Line 54"/>
          <p:cNvSpPr>
            <a:spLocks noChangeShapeType="1"/>
          </p:cNvSpPr>
          <p:nvPr/>
        </p:nvSpPr>
        <p:spPr bwMode="auto">
          <a:xfrm>
            <a:off x="996950" y="5018088"/>
            <a:ext cx="6553200" cy="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23561" name="Text Box 67"/>
          <p:cNvSpPr txBox="1">
            <a:spLocks noChangeArrowheads="1"/>
          </p:cNvSpPr>
          <p:nvPr/>
        </p:nvSpPr>
        <p:spPr bwMode="auto">
          <a:xfrm>
            <a:off x="311150" y="4198938"/>
            <a:ext cx="41751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solidFill>
                  <a:srgbClr val="000000"/>
                </a:solidFill>
                <a:latin typeface="Fira Sans Regular" charset="0"/>
                <a:sym typeface="Symbol" charset="0"/>
              </a:rPr>
              <a:t></a:t>
            </a:r>
            <a:r>
              <a:rPr lang="en-US" sz="2000" baseline="-25000" dirty="0">
                <a:solidFill>
                  <a:srgbClr val="000000"/>
                </a:solidFill>
                <a:latin typeface="Fira Sans Regular" charset="0"/>
                <a:sym typeface="Symbol" charset="0"/>
              </a:rPr>
              <a:t>1</a:t>
            </a:r>
            <a:endParaRPr lang="en-US" sz="2000" dirty="0">
              <a:solidFill>
                <a:srgbClr val="000000"/>
              </a:solidFill>
              <a:latin typeface="Fira Sans Regular" charset="0"/>
              <a:sym typeface="Symbol" charset="0"/>
            </a:endParaRPr>
          </a:p>
        </p:txBody>
      </p:sp>
      <p:sp>
        <p:nvSpPr>
          <p:cNvPr id="23562" name="Text Box 68"/>
          <p:cNvSpPr txBox="1">
            <a:spLocks noChangeArrowheads="1"/>
          </p:cNvSpPr>
          <p:nvPr/>
        </p:nvSpPr>
        <p:spPr bwMode="auto">
          <a:xfrm>
            <a:off x="311150" y="4729163"/>
            <a:ext cx="41751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solidFill>
                  <a:srgbClr val="000000"/>
                </a:solidFill>
                <a:latin typeface="Fira Sans Regular" charset="0"/>
                <a:sym typeface="Symbol" charset="0"/>
              </a:rPr>
              <a:t></a:t>
            </a:r>
            <a:r>
              <a:rPr lang="en-US" sz="2000" baseline="-25000" dirty="0">
                <a:solidFill>
                  <a:srgbClr val="000000"/>
                </a:solidFill>
                <a:latin typeface="Fira Sans Regular" charset="0"/>
                <a:sym typeface="Symbol" charset="0"/>
              </a:rPr>
              <a:t>2</a:t>
            </a:r>
            <a:endParaRPr lang="en-US" sz="2000" dirty="0">
              <a:solidFill>
                <a:srgbClr val="000000"/>
              </a:solidFill>
              <a:latin typeface="Fira Sans Regular" charset="0"/>
              <a:sym typeface="Symbol" charset="0"/>
            </a:endParaRPr>
          </a:p>
        </p:txBody>
      </p:sp>
      <p:sp>
        <p:nvSpPr>
          <p:cNvPr id="23563" name="Text Box 73"/>
          <p:cNvSpPr txBox="1">
            <a:spLocks noChangeArrowheads="1"/>
          </p:cNvSpPr>
          <p:nvPr/>
        </p:nvSpPr>
        <p:spPr bwMode="auto">
          <a:xfrm>
            <a:off x="7702550" y="4149725"/>
            <a:ext cx="990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spcBef>
                <a:spcPct val="50000"/>
              </a:spcBef>
            </a:pPr>
            <a:r>
              <a:rPr lang="en-US" sz="2000" dirty="0">
                <a:solidFill>
                  <a:srgbClr val="000000"/>
                </a:solidFill>
                <a:latin typeface="Fira Sans Regular" charset="0"/>
                <a:sym typeface="Symbol" charset="0"/>
              </a:rPr>
              <a:t>{1,4}</a:t>
            </a:r>
          </a:p>
        </p:txBody>
      </p:sp>
      <p:sp>
        <p:nvSpPr>
          <p:cNvPr id="23564" name="Text Box 74"/>
          <p:cNvSpPr txBox="1">
            <a:spLocks noChangeArrowheads="1"/>
          </p:cNvSpPr>
          <p:nvPr/>
        </p:nvSpPr>
        <p:spPr bwMode="auto">
          <a:xfrm>
            <a:off x="7702550" y="4632325"/>
            <a:ext cx="990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spcBef>
                <a:spcPct val="50000"/>
              </a:spcBef>
            </a:pPr>
            <a:r>
              <a:rPr lang="en-US" sz="2000" dirty="0">
                <a:solidFill>
                  <a:srgbClr val="000000"/>
                </a:solidFill>
                <a:latin typeface="Fira Sans Regular" charset="0"/>
                <a:sym typeface="Symbol" charset="0"/>
              </a:rPr>
              <a:t>{2,5}</a:t>
            </a:r>
          </a:p>
        </p:txBody>
      </p:sp>
      <p:sp>
        <p:nvSpPr>
          <p:cNvPr id="23565" name="Text Box 75"/>
          <p:cNvSpPr txBox="1">
            <a:spLocks noChangeArrowheads="1"/>
          </p:cNvSpPr>
          <p:nvPr/>
        </p:nvSpPr>
        <p:spPr bwMode="auto">
          <a:xfrm>
            <a:off x="7778750" y="3716338"/>
            <a:ext cx="990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2000" dirty="0">
                <a:solidFill>
                  <a:srgbClr val="000000"/>
                </a:solidFill>
                <a:latin typeface="Fira Sans Regular" charset="0"/>
                <a:sym typeface="Symbol" charset="0"/>
              </a:rPr>
              <a:t>{ C,T }</a:t>
            </a:r>
          </a:p>
        </p:txBody>
      </p:sp>
      <p:cxnSp>
        <p:nvCxnSpPr>
          <p:cNvPr id="23566" name="Straight Arrow Connector 114"/>
          <p:cNvCxnSpPr>
            <a:cxnSpLocks noChangeShapeType="1"/>
          </p:cNvCxnSpPr>
          <p:nvPr/>
        </p:nvCxnSpPr>
        <p:spPr bwMode="auto">
          <a:xfrm rot="5400000">
            <a:off x="881857" y="4121944"/>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67" name="Straight Arrow Connector 115"/>
          <p:cNvCxnSpPr>
            <a:cxnSpLocks noChangeShapeType="1"/>
          </p:cNvCxnSpPr>
          <p:nvPr/>
        </p:nvCxnSpPr>
        <p:spPr bwMode="auto">
          <a:xfrm rot="5400000">
            <a:off x="880269" y="45918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68" name="Straight Arrow Connector 116"/>
          <p:cNvCxnSpPr>
            <a:cxnSpLocks noChangeShapeType="1"/>
          </p:cNvCxnSpPr>
          <p:nvPr/>
        </p:nvCxnSpPr>
        <p:spPr bwMode="auto">
          <a:xfrm rot="5400000">
            <a:off x="2331244" y="45918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69" name="Straight Arrow Connector 117"/>
          <p:cNvCxnSpPr>
            <a:cxnSpLocks noChangeShapeType="1"/>
          </p:cNvCxnSpPr>
          <p:nvPr/>
        </p:nvCxnSpPr>
        <p:spPr bwMode="auto">
          <a:xfrm rot="5400000">
            <a:off x="2037557" y="4121944"/>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70" name="Straight Arrow Connector 118"/>
          <p:cNvCxnSpPr>
            <a:cxnSpLocks noChangeShapeType="1"/>
          </p:cNvCxnSpPr>
          <p:nvPr/>
        </p:nvCxnSpPr>
        <p:spPr bwMode="auto">
          <a:xfrm rot="5400000">
            <a:off x="3245644" y="41219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71" name="Straight Arrow Connector 119"/>
          <p:cNvCxnSpPr>
            <a:cxnSpLocks noChangeShapeType="1"/>
          </p:cNvCxnSpPr>
          <p:nvPr/>
        </p:nvCxnSpPr>
        <p:spPr bwMode="auto">
          <a:xfrm rot="5400000">
            <a:off x="6849269" y="4631531"/>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23572" name="Line 54"/>
          <p:cNvSpPr>
            <a:spLocks noChangeShapeType="1"/>
          </p:cNvSpPr>
          <p:nvPr/>
        </p:nvSpPr>
        <p:spPr bwMode="auto">
          <a:xfrm>
            <a:off x="1003300" y="5599113"/>
            <a:ext cx="6553200" cy="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23573" name="Text Box 68"/>
          <p:cNvSpPr txBox="1">
            <a:spLocks noChangeArrowheads="1"/>
          </p:cNvSpPr>
          <p:nvPr/>
        </p:nvSpPr>
        <p:spPr bwMode="auto">
          <a:xfrm>
            <a:off x="317500" y="5308600"/>
            <a:ext cx="41751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solidFill>
                  <a:srgbClr val="000000"/>
                </a:solidFill>
                <a:latin typeface="Fira Sans Regular" charset="0"/>
                <a:sym typeface="Symbol" charset="0"/>
              </a:rPr>
              <a:t></a:t>
            </a:r>
            <a:r>
              <a:rPr lang="en-US" sz="2000" baseline="-25000" dirty="0">
                <a:solidFill>
                  <a:srgbClr val="000000"/>
                </a:solidFill>
                <a:latin typeface="Fira Sans Regular" charset="0"/>
                <a:sym typeface="Symbol" charset="0"/>
              </a:rPr>
              <a:t>3</a:t>
            </a:r>
            <a:endParaRPr lang="en-US" sz="2000" dirty="0">
              <a:solidFill>
                <a:srgbClr val="000000"/>
              </a:solidFill>
              <a:latin typeface="Fira Sans Regular" charset="0"/>
              <a:sym typeface="Symbol" charset="0"/>
            </a:endParaRPr>
          </a:p>
        </p:txBody>
      </p:sp>
      <p:sp>
        <p:nvSpPr>
          <p:cNvPr id="23574" name="Text Box 74"/>
          <p:cNvSpPr txBox="1">
            <a:spLocks noChangeArrowheads="1"/>
          </p:cNvSpPr>
          <p:nvPr/>
        </p:nvSpPr>
        <p:spPr bwMode="auto">
          <a:xfrm>
            <a:off x="7708900" y="5213350"/>
            <a:ext cx="990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spcBef>
                <a:spcPct val="50000"/>
              </a:spcBef>
            </a:pPr>
            <a:r>
              <a:rPr lang="en-US" sz="2000" dirty="0">
                <a:solidFill>
                  <a:srgbClr val="000000"/>
                </a:solidFill>
                <a:latin typeface="Fira Sans Regular" charset="0"/>
                <a:sym typeface="Symbol" charset="0"/>
              </a:rPr>
              <a:t>{2,10}</a:t>
            </a:r>
          </a:p>
        </p:txBody>
      </p:sp>
      <p:cxnSp>
        <p:nvCxnSpPr>
          <p:cNvPr id="23575" name="Straight Arrow Connector 123"/>
          <p:cNvCxnSpPr>
            <a:cxnSpLocks noChangeShapeType="1"/>
          </p:cNvCxnSpPr>
          <p:nvPr/>
        </p:nvCxnSpPr>
        <p:spPr bwMode="auto">
          <a:xfrm rot="5400000">
            <a:off x="897732" y="5172869"/>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76" name="Straight Arrow Connector 124"/>
          <p:cNvCxnSpPr>
            <a:cxnSpLocks noChangeShapeType="1"/>
          </p:cNvCxnSpPr>
          <p:nvPr/>
        </p:nvCxnSpPr>
        <p:spPr bwMode="auto">
          <a:xfrm rot="5400000">
            <a:off x="3901282" y="5147469"/>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77" name="Straight Arrow Connector 125"/>
          <p:cNvCxnSpPr>
            <a:cxnSpLocks noChangeShapeType="1"/>
          </p:cNvCxnSpPr>
          <p:nvPr/>
        </p:nvCxnSpPr>
        <p:spPr bwMode="auto">
          <a:xfrm rot="5400000">
            <a:off x="6858794" y="5136356"/>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78" name="Straight Arrow Connector 126"/>
          <p:cNvCxnSpPr>
            <a:cxnSpLocks noChangeShapeType="1"/>
          </p:cNvCxnSpPr>
          <p:nvPr/>
        </p:nvCxnSpPr>
        <p:spPr bwMode="auto">
          <a:xfrm rot="5400000">
            <a:off x="4488657" y="4083844"/>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79" name="Straight Arrow Connector 127"/>
          <p:cNvCxnSpPr>
            <a:cxnSpLocks noChangeShapeType="1"/>
          </p:cNvCxnSpPr>
          <p:nvPr/>
        </p:nvCxnSpPr>
        <p:spPr bwMode="auto">
          <a:xfrm rot="5400000">
            <a:off x="5644357" y="4083844"/>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80" name="Straight Arrow Connector 128"/>
          <p:cNvCxnSpPr>
            <a:cxnSpLocks noChangeShapeType="1"/>
          </p:cNvCxnSpPr>
          <p:nvPr/>
        </p:nvCxnSpPr>
        <p:spPr bwMode="auto">
          <a:xfrm rot="5400000">
            <a:off x="6839744" y="40965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81" name="Straight Arrow Connector 129"/>
          <p:cNvCxnSpPr>
            <a:cxnSpLocks noChangeShapeType="1"/>
          </p:cNvCxnSpPr>
          <p:nvPr/>
        </p:nvCxnSpPr>
        <p:spPr bwMode="auto">
          <a:xfrm rot="5400000">
            <a:off x="3890169" y="46045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82" name="Straight Arrow Connector 130"/>
          <p:cNvCxnSpPr>
            <a:cxnSpLocks noChangeShapeType="1"/>
          </p:cNvCxnSpPr>
          <p:nvPr/>
        </p:nvCxnSpPr>
        <p:spPr bwMode="auto">
          <a:xfrm rot="5400000">
            <a:off x="5341144" y="46045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23591" name="Rectangle 57"/>
          <p:cNvSpPr>
            <a:spLocks noChangeArrowheads="1"/>
          </p:cNvSpPr>
          <p:nvPr/>
        </p:nvSpPr>
        <p:spPr bwMode="auto">
          <a:xfrm>
            <a:off x="7280275" y="4673600"/>
            <a:ext cx="542925" cy="325438"/>
          </a:xfrm>
          <a:prstGeom prst="rect">
            <a:avLst/>
          </a:prstGeom>
          <a:solidFill>
            <a:srgbClr val="3366FF"/>
          </a:solidFill>
          <a:ln w="19050">
            <a:solidFill>
              <a:srgbClr val="000000"/>
            </a:solidFill>
            <a:miter lim="800000"/>
            <a:headEnd/>
            <a:tailEnd/>
          </a:ln>
        </p:spPr>
        <p:txBody>
          <a:bodyPr wrap="none" anchor="ctr"/>
          <a:lstStyle/>
          <a:p>
            <a:endParaRPr lang="en-US">
              <a:solidFill>
                <a:srgbClr val="000000"/>
              </a:solidFill>
            </a:endParaRPr>
          </a:p>
        </p:txBody>
      </p:sp>
      <p:sp>
        <p:nvSpPr>
          <p:cNvPr id="23593" name="Rectangle 57"/>
          <p:cNvSpPr>
            <a:spLocks noChangeArrowheads="1"/>
          </p:cNvSpPr>
          <p:nvPr/>
        </p:nvSpPr>
        <p:spPr bwMode="auto">
          <a:xfrm>
            <a:off x="6086475" y="4686300"/>
            <a:ext cx="288925" cy="325438"/>
          </a:xfrm>
          <a:prstGeom prst="rect">
            <a:avLst/>
          </a:prstGeom>
          <a:solidFill>
            <a:srgbClr val="3366FF"/>
          </a:solidFill>
          <a:ln w="19050">
            <a:solidFill>
              <a:srgbClr val="000000"/>
            </a:solidFill>
            <a:miter lim="800000"/>
            <a:headEnd/>
            <a:tailEnd/>
          </a:ln>
        </p:spPr>
        <p:txBody>
          <a:bodyPr wrap="none" anchor="ctr"/>
          <a:lstStyle/>
          <a:p>
            <a:endParaRPr lang="en-US">
              <a:solidFill>
                <a:srgbClr val="000000"/>
              </a:solidFill>
            </a:endParaRPr>
          </a:p>
        </p:txBody>
      </p:sp>
    </p:spTree>
    <p:extLst>
      <p:ext uri="{BB962C8B-B14F-4D97-AF65-F5344CB8AC3E}">
        <p14:creationId xmlns:p14="http://schemas.microsoft.com/office/powerpoint/2010/main" val="19742358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Rate Monotonic Scheduling</a:t>
            </a:r>
            <a:endParaRPr lang="en-US" dirty="0"/>
          </a:p>
        </p:txBody>
      </p:sp>
      <p:sp>
        <p:nvSpPr>
          <p:cNvPr id="3" name="Content Placeholder 2"/>
          <p:cNvSpPr>
            <a:spLocks noGrp="1"/>
          </p:cNvSpPr>
          <p:nvPr>
            <p:ph idx="1"/>
          </p:nvPr>
        </p:nvSpPr>
        <p:spPr/>
        <p:txBody>
          <a:bodyPr/>
          <a:lstStyle/>
          <a:p>
            <a:r>
              <a:rPr lang="en-US" dirty="0" smtClean="0">
                <a:solidFill>
                  <a:srgbClr val="000000"/>
                </a:solidFill>
              </a:rPr>
              <a:t>What does “Optimal” mean?</a:t>
            </a:r>
          </a:p>
          <a:p>
            <a:pPr lvl="1"/>
            <a:r>
              <a:rPr lang="en-US" b="1" dirty="0" smtClean="0">
                <a:solidFill>
                  <a:srgbClr val="000000"/>
                </a:solidFill>
              </a:rPr>
              <a:t>If any possible fixed (static) priority combination could work, then RMS will work</a:t>
            </a:r>
          </a:p>
          <a:p>
            <a:endParaRPr lang="en-US" dirty="0">
              <a:solidFill>
                <a:srgbClr val="000000"/>
              </a:solidFill>
            </a:endParaRPr>
          </a:p>
          <a:p>
            <a:r>
              <a:rPr lang="en-US" dirty="0" smtClean="0">
                <a:solidFill>
                  <a:srgbClr val="000000"/>
                </a:solidFill>
              </a:rPr>
              <a:t>Rate Monotonic Analysis (RMA)</a:t>
            </a:r>
          </a:p>
          <a:p>
            <a:pPr lvl="1"/>
            <a:r>
              <a:rPr lang="en-US" dirty="0" smtClean="0">
                <a:solidFill>
                  <a:srgbClr val="000000"/>
                </a:solidFill>
              </a:rPr>
              <a:t>The proof that an RMS scheme is schedulable</a:t>
            </a:r>
          </a:p>
          <a:p>
            <a:pPr lvl="1"/>
            <a:r>
              <a:rPr lang="en-US" dirty="0">
                <a:solidFill>
                  <a:srgbClr val="000000"/>
                </a:solidFill>
              </a:rPr>
              <a:t>Liu and Leyland ( </a:t>
            </a:r>
            <a:r>
              <a:rPr lang="ja-JP" altLang="en-US" dirty="0">
                <a:solidFill>
                  <a:srgbClr val="000000"/>
                </a:solidFill>
              </a:rPr>
              <a:t>“</a:t>
            </a:r>
            <a:r>
              <a:rPr lang="en-US" altLang="ja-JP" i="1" dirty="0">
                <a:solidFill>
                  <a:srgbClr val="000000"/>
                </a:solidFill>
              </a:rPr>
              <a:t>Scheduling Algorithms for Multiprogramming in a Hard Real-Time Environment</a:t>
            </a:r>
            <a:r>
              <a:rPr lang="ja-JP" altLang="en-US" dirty="0">
                <a:solidFill>
                  <a:srgbClr val="000000"/>
                </a:solidFill>
              </a:rPr>
              <a:t>”</a:t>
            </a:r>
            <a:r>
              <a:rPr lang="en-US" altLang="ja-JP" dirty="0">
                <a:solidFill>
                  <a:srgbClr val="000000"/>
                </a:solidFill>
              </a:rPr>
              <a:t>, JACM, 1973) </a:t>
            </a:r>
            <a:endParaRPr lang="en-US" dirty="0">
              <a:solidFill>
                <a:srgbClr val="000000"/>
              </a:solidFill>
            </a:endParaRPr>
          </a:p>
          <a:p>
            <a:pPr lvl="1"/>
            <a:endParaRPr lang="en-US" dirty="0" smtClean="0">
              <a:solidFill>
                <a:srgbClr val="000000"/>
              </a:solidFill>
            </a:endParaRPr>
          </a:p>
        </p:txBody>
      </p:sp>
      <p:sp>
        <p:nvSpPr>
          <p:cNvPr id="4" name="Slide Number Placeholder 3"/>
          <p:cNvSpPr>
            <a:spLocks noGrp="1"/>
          </p:cNvSpPr>
          <p:nvPr>
            <p:ph type="sldNum" sz="quarter" idx="10"/>
          </p:nvPr>
        </p:nvSpPr>
        <p:spPr/>
        <p:txBody>
          <a:bodyPr/>
          <a:lstStyle/>
          <a:p>
            <a:fld id="{2674F618-CACE-4FD6-AC09-05B693CE5579}" type="slidenum">
              <a:rPr lang="en-US" smtClean="0"/>
              <a:pPr/>
              <a:t>23</a:t>
            </a:fld>
            <a:endParaRPr lang="en-US"/>
          </a:p>
        </p:txBody>
      </p:sp>
    </p:spTree>
    <p:extLst>
      <p:ext uri="{BB962C8B-B14F-4D97-AF65-F5344CB8AC3E}">
        <p14:creationId xmlns:p14="http://schemas.microsoft.com/office/powerpoint/2010/main" val="25589946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ChangeArrowheads="1"/>
          </p:cNvSpPr>
          <p:nvPr/>
        </p:nvSpPr>
        <p:spPr bwMode="auto">
          <a:xfrm>
            <a:off x="714375" y="6257925"/>
            <a:ext cx="1885950" cy="514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2092" name="Rectangle 12"/>
          <p:cNvSpPr>
            <a:spLocks noGrp="1" noChangeArrowheads="1"/>
          </p:cNvSpPr>
          <p:nvPr>
            <p:ph type="title"/>
          </p:nvPr>
        </p:nvSpPr>
        <p:spPr/>
        <p:txBody>
          <a:bodyPr/>
          <a:lstStyle/>
          <a:p>
            <a:r>
              <a:rPr lang="en-US"/>
              <a:t>Concepts and Definitions - Periodics</a:t>
            </a:r>
          </a:p>
        </p:txBody>
      </p:sp>
      <p:sp>
        <p:nvSpPr>
          <p:cNvPr id="302093" name="Rectangle 13"/>
          <p:cNvSpPr>
            <a:spLocks noGrp="1" noChangeArrowheads="1"/>
          </p:cNvSpPr>
          <p:nvPr>
            <p:ph type="body" idx="1"/>
          </p:nvPr>
        </p:nvSpPr>
        <p:spPr/>
        <p:txBody>
          <a:bodyPr/>
          <a:lstStyle/>
          <a:p>
            <a:r>
              <a:rPr lang="en-US" dirty="0"/>
              <a:t>Periodic task</a:t>
            </a:r>
          </a:p>
          <a:p>
            <a:pPr lvl="1"/>
            <a:r>
              <a:rPr lang="en-US" dirty="0"/>
              <a:t>initiated at fixed intervals</a:t>
            </a:r>
          </a:p>
          <a:p>
            <a:pPr lvl="1"/>
            <a:r>
              <a:rPr lang="en-US" dirty="0"/>
              <a:t>must finish before start of next cycle</a:t>
            </a:r>
          </a:p>
          <a:p>
            <a:pPr lvl="1">
              <a:buFontTx/>
              <a:buNone/>
            </a:pPr>
            <a:r>
              <a:rPr lang="en-US" dirty="0"/>
              <a:t>					</a:t>
            </a:r>
          </a:p>
          <a:p>
            <a:r>
              <a:rPr lang="en-US" dirty="0"/>
              <a:t>Task</a:t>
            </a:r>
            <a:r>
              <a:rPr lang="ja-JP" altLang="en-US" dirty="0"/>
              <a:t>’</a:t>
            </a:r>
            <a:r>
              <a:rPr lang="en-US" dirty="0"/>
              <a:t>s CPU utilization:</a:t>
            </a:r>
          </a:p>
          <a:p>
            <a:pPr lvl="1"/>
            <a:r>
              <a:rPr lang="en-US" dirty="0" err="1"/>
              <a:t>C</a:t>
            </a:r>
            <a:r>
              <a:rPr lang="en-US" baseline="-25000" dirty="0" err="1"/>
              <a:t>i</a:t>
            </a:r>
            <a:r>
              <a:rPr lang="en-US" dirty="0"/>
              <a:t> = worst-case compute time (execution time) for task </a:t>
            </a:r>
            <a:r>
              <a:rPr lang="en-US" sz="2400" dirty="0" err="1">
                <a:latin typeface="Symbol" charset="0"/>
              </a:rPr>
              <a:t>t</a:t>
            </a:r>
            <a:r>
              <a:rPr lang="en-US" baseline="-25000" dirty="0" err="1"/>
              <a:t>i</a:t>
            </a:r>
            <a:endParaRPr lang="en-US" baseline="-25000" dirty="0"/>
          </a:p>
          <a:p>
            <a:pPr lvl="1"/>
            <a:r>
              <a:rPr lang="en-US" dirty="0"/>
              <a:t>T</a:t>
            </a:r>
            <a:r>
              <a:rPr lang="en-US" baseline="-25000" dirty="0"/>
              <a:t>i</a:t>
            </a:r>
            <a:r>
              <a:rPr lang="en-US" dirty="0"/>
              <a:t> = period of task </a:t>
            </a:r>
            <a:r>
              <a:rPr lang="en-US" sz="2400" dirty="0" err="1">
                <a:latin typeface="Symbol" charset="0"/>
              </a:rPr>
              <a:t>t</a:t>
            </a:r>
            <a:r>
              <a:rPr lang="en-US" baseline="-25000" dirty="0" err="1"/>
              <a:t>i</a:t>
            </a:r>
            <a:endParaRPr lang="en-US" dirty="0"/>
          </a:p>
          <a:p>
            <a:pPr lvl="1"/>
            <a:endParaRPr lang="en-US" dirty="0"/>
          </a:p>
          <a:p>
            <a:r>
              <a:rPr lang="en-US" dirty="0"/>
              <a:t>CPU utilization for a set of </a:t>
            </a:r>
            <a:r>
              <a:rPr lang="en-US" dirty="0" smtClean="0"/>
              <a:t>tasks</a:t>
            </a:r>
          </a:p>
          <a:p>
            <a:pPr marL="0" indent="0">
              <a:buNone/>
            </a:pPr>
            <a:r>
              <a:rPr lang="en-US" dirty="0"/>
              <a:t>	  </a:t>
            </a:r>
          </a:p>
          <a:p>
            <a:pPr>
              <a:buFontTx/>
              <a:buNone/>
            </a:pPr>
            <a:r>
              <a:rPr lang="en-US" dirty="0"/>
              <a:t>	</a:t>
            </a:r>
            <a:r>
              <a:rPr lang="en-US" dirty="0" smtClean="0"/>
              <a:t>		</a:t>
            </a:r>
            <a:r>
              <a:rPr lang="en-US" dirty="0"/>
              <a:t>		U  =  U</a:t>
            </a:r>
            <a:r>
              <a:rPr lang="en-US" baseline="-25000" dirty="0"/>
              <a:t>1</a:t>
            </a:r>
            <a:r>
              <a:rPr lang="en-US" dirty="0"/>
              <a:t> + U</a:t>
            </a:r>
            <a:r>
              <a:rPr lang="en-US" baseline="-25000" dirty="0"/>
              <a:t>2</a:t>
            </a:r>
            <a:r>
              <a:rPr lang="en-US" dirty="0"/>
              <a:t> +...+ U</a:t>
            </a:r>
            <a:r>
              <a:rPr lang="en-US" baseline="-25000" dirty="0"/>
              <a:t>n</a:t>
            </a:r>
            <a:r>
              <a:rPr lang="en-US" dirty="0"/>
              <a:t>                   </a:t>
            </a:r>
          </a:p>
        </p:txBody>
      </p:sp>
      <p:grpSp>
        <p:nvGrpSpPr>
          <p:cNvPr id="302091" name="Group 11"/>
          <p:cNvGrpSpPr>
            <a:grpSpLocks/>
          </p:cNvGrpSpPr>
          <p:nvPr/>
        </p:nvGrpSpPr>
        <p:grpSpPr bwMode="auto">
          <a:xfrm>
            <a:off x="5556951" y="1787525"/>
            <a:ext cx="1628775" cy="923925"/>
            <a:chOff x="2934" y="1757"/>
            <a:chExt cx="1026" cy="582"/>
          </a:xfrm>
        </p:grpSpPr>
        <p:sp>
          <p:nvSpPr>
            <p:cNvPr id="302085" name="Line 5"/>
            <p:cNvSpPr>
              <a:spLocks noChangeShapeType="1"/>
            </p:cNvSpPr>
            <p:nvPr/>
          </p:nvSpPr>
          <p:spPr bwMode="auto">
            <a:xfrm>
              <a:off x="3384" y="2052"/>
              <a:ext cx="378" cy="0"/>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rgbClr val="000000"/>
                </a:solidFill>
              </a:endParaRPr>
            </a:p>
          </p:txBody>
        </p:sp>
        <p:sp>
          <p:nvSpPr>
            <p:cNvPr id="302086" name="Rectangle 6"/>
            <p:cNvSpPr>
              <a:spLocks noChangeArrowheads="1"/>
            </p:cNvSpPr>
            <p:nvPr/>
          </p:nvSpPr>
          <p:spPr bwMode="auto">
            <a:xfrm>
              <a:off x="2934" y="1891"/>
              <a:ext cx="594" cy="3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3584" tIns="51793" rIns="103584" bIns="51793">
              <a:spAutoFit/>
            </a:bodyPr>
            <a:lstStyle/>
            <a:p>
              <a:pPr defTabSz="1028700">
                <a:spcBef>
                  <a:spcPct val="50000"/>
                </a:spcBef>
              </a:pPr>
              <a:r>
                <a:rPr lang="en-US" sz="2300" dirty="0" err="1">
                  <a:solidFill>
                    <a:srgbClr val="000000"/>
                  </a:solidFill>
                  <a:latin typeface="Fira Sans Regular" charset="0"/>
                </a:rPr>
                <a:t>U</a:t>
              </a:r>
              <a:r>
                <a:rPr lang="en-US" sz="1800" baseline="-25000" dirty="0" err="1">
                  <a:solidFill>
                    <a:srgbClr val="000000"/>
                  </a:solidFill>
                  <a:latin typeface="Fira Sans Regular" charset="0"/>
                </a:rPr>
                <a:t>i</a:t>
              </a:r>
              <a:r>
                <a:rPr lang="en-US" sz="1800" dirty="0">
                  <a:solidFill>
                    <a:srgbClr val="000000"/>
                  </a:solidFill>
                  <a:latin typeface="Fira Sans Regular" charset="0"/>
                </a:rPr>
                <a:t> </a:t>
              </a:r>
              <a:r>
                <a:rPr lang="en-US" sz="2700" dirty="0">
                  <a:solidFill>
                    <a:srgbClr val="000000"/>
                  </a:solidFill>
                  <a:latin typeface="Fira Sans Regular" charset="0"/>
                </a:rPr>
                <a:t>=</a:t>
              </a:r>
            </a:p>
          </p:txBody>
        </p:sp>
        <p:sp>
          <p:nvSpPr>
            <p:cNvPr id="302087" name="Rectangle 7"/>
            <p:cNvSpPr>
              <a:spLocks noChangeArrowheads="1"/>
            </p:cNvSpPr>
            <p:nvPr/>
          </p:nvSpPr>
          <p:spPr bwMode="auto">
            <a:xfrm>
              <a:off x="3378" y="1757"/>
              <a:ext cx="432" cy="2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3584" tIns="51793" rIns="103584" bIns="51793">
              <a:spAutoFit/>
            </a:bodyPr>
            <a:lstStyle/>
            <a:p>
              <a:pPr defTabSz="1028700">
                <a:spcBef>
                  <a:spcPct val="50000"/>
                </a:spcBef>
              </a:pPr>
              <a:r>
                <a:rPr lang="en-US" sz="2300" dirty="0" err="1">
                  <a:solidFill>
                    <a:srgbClr val="000000"/>
                  </a:solidFill>
                  <a:latin typeface="Fira Sans Regular" charset="0"/>
                </a:rPr>
                <a:t>C</a:t>
              </a:r>
              <a:r>
                <a:rPr lang="en-US" sz="1800" baseline="-25000" dirty="0" err="1">
                  <a:solidFill>
                    <a:srgbClr val="000000"/>
                  </a:solidFill>
                  <a:latin typeface="Fira Sans Regular" charset="0"/>
                </a:rPr>
                <a:t>i</a:t>
              </a:r>
              <a:r>
                <a:rPr lang="en-US" sz="1800" dirty="0">
                  <a:solidFill>
                    <a:srgbClr val="000000"/>
                  </a:solidFill>
                  <a:latin typeface="Fira Sans Regular" charset="0"/>
                </a:rPr>
                <a:t> </a:t>
              </a:r>
            </a:p>
          </p:txBody>
        </p:sp>
        <p:sp>
          <p:nvSpPr>
            <p:cNvPr id="302088" name="Rectangle 8"/>
            <p:cNvSpPr>
              <a:spLocks noChangeArrowheads="1"/>
            </p:cNvSpPr>
            <p:nvPr/>
          </p:nvSpPr>
          <p:spPr bwMode="auto">
            <a:xfrm>
              <a:off x="3366" y="2052"/>
              <a:ext cx="594" cy="2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3584" tIns="51793" rIns="103584" bIns="51793">
              <a:spAutoFit/>
            </a:bodyPr>
            <a:lstStyle/>
            <a:p>
              <a:pPr defTabSz="1028700">
                <a:spcBef>
                  <a:spcPct val="50000"/>
                </a:spcBef>
              </a:pPr>
              <a:r>
                <a:rPr lang="en-US" sz="2300" dirty="0" err="1">
                  <a:solidFill>
                    <a:srgbClr val="000000"/>
                  </a:solidFill>
                  <a:latin typeface="Fira Sans Regular" charset="0"/>
                </a:rPr>
                <a:t>T</a:t>
              </a:r>
              <a:r>
                <a:rPr lang="en-US" sz="1800" baseline="-25000" dirty="0" err="1">
                  <a:solidFill>
                    <a:srgbClr val="000000"/>
                  </a:solidFill>
                  <a:latin typeface="Fira Sans Regular" charset="0"/>
                </a:rPr>
                <a:t>i</a:t>
              </a:r>
              <a:r>
                <a:rPr lang="en-US" sz="1800" dirty="0">
                  <a:solidFill>
                    <a:srgbClr val="000000"/>
                  </a:solidFill>
                  <a:latin typeface="Fira Sans Regular" charset="0"/>
                </a:rPr>
                <a:t> </a:t>
              </a:r>
            </a:p>
          </p:txBody>
        </p:sp>
        <p:sp>
          <p:nvSpPr>
            <p:cNvPr id="302089" name="Rectangle 9"/>
            <p:cNvSpPr>
              <a:spLocks noChangeArrowheads="1"/>
            </p:cNvSpPr>
            <p:nvPr/>
          </p:nvSpPr>
          <p:spPr bwMode="auto">
            <a:xfrm>
              <a:off x="2939" y="1787"/>
              <a:ext cx="909" cy="531"/>
            </a:xfrm>
            <a:prstGeom prst="rect">
              <a:avLst/>
            </a:prstGeom>
            <a:noFill/>
            <a:ln w="12700">
              <a:solidFill>
                <a:srgbClr val="000000"/>
              </a:solidFill>
              <a:prstDash val="sysDot"/>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solidFill>
                  <a:srgbClr val="000000"/>
                </a:solidFill>
              </a:endParaRPr>
            </a:p>
          </p:txBody>
        </p:sp>
      </p:grpSp>
      <p:sp>
        <p:nvSpPr>
          <p:cNvPr id="302090" name="Rectangle 10"/>
          <p:cNvSpPr>
            <a:spLocks noChangeArrowheads="1"/>
          </p:cNvSpPr>
          <p:nvPr/>
        </p:nvSpPr>
        <p:spPr bwMode="auto">
          <a:xfrm>
            <a:off x="1848184" y="4694970"/>
            <a:ext cx="3429000" cy="500063"/>
          </a:xfrm>
          <a:prstGeom prst="rect">
            <a:avLst/>
          </a:prstGeom>
          <a:noFill/>
          <a:ln w="12700">
            <a:solidFill>
              <a:srgbClr val="000000"/>
            </a:solidFill>
            <a:prstDash val="sysDot"/>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148284985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ChangeArrowheads="1"/>
          </p:cNvSpPr>
          <p:nvPr/>
        </p:nvSpPr>
        <p:spPr bwMode="auto">
          <a:xfrm>
            <a:off x="714375" y="6257925"/>
            <a:ext cx="1885950" cy="514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6179" name="Rectangle 3"/>
          <p:cNvSpPr>
            <a:spLocks noChangeArrowheads="1"/>
          </p:cNvSpPr>
          <p:nvPr/>
        </p:nvSpPr>
        <p:spPr bwMode="auto">
          <a:xfrm>
            <a:off x="3114675" y="6257925"/>
            <a:ext cx="2914650" cy="514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6186" name="Rectangle 10"/>
          <p:cNvSpPr>
            <a:spLocks noGrp="1" noChangeArrowheads="1"/>
          </p:cNvSpPr>
          <p:nvPr>
            <p:ph type="title"/>
          </p:nvPr>
        </p:nvSpPr>
        <p:spPr/>
        <p:txBody>
          <a:bodyPr/>
          <a:lstStyle/>
          <a:p>
            <a:r>
              <a:rPr lang="en-US"/>
              <a:t>Schedulability: UB Test</a:t>
            </a:r>
          </a:p>
        </p:txBody>
      </p:sp>
      <p:sp>
        <p:nvSpPr>
          <p:cNvPr id="306187" name="Rectangle 11"/>
          <p:cNvSpPr>
            <a:spLocks noGrp="1" noChangeArrowheads="1"/>
          </p:cNvSpPr>
          <p:nvPr>
            <p:ph type="body" idx="1"/>
          </p:nvPr>
        </p:nvSpPr>
        <p:spPr/>
        <p:txBody>
          <a:bodyPr/>
          <a:lstStyle/>
          <a:p>
            <a:r>
              <a:rPr lang="en-US" dirty="0"/>
              <a:t>Utilization bound (UB) test: a set of n independent periodic tasks scheduled by the rate monotonic algorithm will always meet its deadlines, for all task </a:t>
            </a:r>
            <a:r>
              <a:rPr lang="en-US" dirty="0" err="1"/>
              <a:t>phasings</a:t>
            </a:r>
            <a:r>
              <a:rPr lang="en-US" dirty="0"/>
              <a:t>, </a:t>
            </a:r>
            <a:r>
              <a:rPr lang="en-US" dirty="0" smtClean="0"/>
              <a:t>if</a:t>
            </a:r>
          </a:p>
          <a:p>
            <a:endParaRPr lang="en-US" dirty="0" smtClean="0"/>
          </a:p>
          <a:p>
            <a:endParaRPr lang="en-US" dirty="0"/>
          </a:p>
          <a:p>
            <a:pPr>
              <a:buFontTx/>
              <a:buNone/>
            </a:pPr>
            <a:r>
              <a:rPr lang="en-US" dirty="0"/>
              <a:t>			</a:t>
            </a:r>
          </a:p>
          <a:p>
            <a:endParaRPr lang="en-US" dirty="0" smtClean="0"/>
          </a:p>
          <a:p>
            <a:endParaRPr lang="en-US" dirty="0"/>
          </a:p>
          <a:p>
            <a:pPr>
              <a:buFontTx/>
              <a:buNone/>
            </a:pPr>
            <a:r>
              <a:rPr lang="en-US" dirty="0"/>
              <a:t>		U(1) = 1.0	</a:t>
            </a:r>
            <a:r>
              <a:rPr lang="en-US" dirty="0" smtClean="0"/>
              <a:t>	U</a:t>
            </a:r>
            <a:r>
              <a:rPr lang="en-US" dirty="0"/>
              <a:t>(4) = 0.756	U(7) = 0.728</a:t>
            </a:r>
          </a:p>
          <a:p>
            <a:pPr>
              <a:buFontTx/>
              <a:buNone/>
            </a:pPr>
            <a:r>
              <a:rPr lang="en-US" dirty="0"/>
              <a:t>		U(2) = 0.828	U(5) = 0.743	U(8) = 0.724</a:t>
            </a:r>
          </a:p>
          <a:p>
            <a:pPr>
              <a:buFontTx/>
              <a:buNone/>
            </a:pPr>
            <a:r>
              <a:rPr lang="en-US" dirty="0"/>
              <a:t>		U(3) = 0.779	U(6) = 0.734	U(9) = 0.720</a:t>
            </a:r>
          </a:p>
          <a:p>
            <a:pPr>
              <a:buFontTx/>
              <a:buNone/>
            </a:pPr>
            <a:endParaRPr lang="en-US" dirty="0"/>
          </a:p>
          <a:p>
            <a:r>
              <a:rPr lang="en-US" dirty="0"/>
              <a:t>For </a:t>
            </a:r>
            <a:r>
              <a:rPr lang="en-US" b="1" i="1" dirty="0"/>
              <a:t>harmonic</a:t>
            </a:r>
            <a:r>
              <a:rPr lang="en-US" dirty="0"/>
              <a:t> task sets, the utilization bound is U(</a:t>
            </a:r>
            <a:r>
              <a:rPr lang="en-US" i="1" dirty="0"/>
              <a:t>n</a:t>
            </a:r>
            <a:r>
              <a:rPr lang="en-US" dirty="0"/>
              <a:t>)=1.00 for all n.</a:t>
            </a:r>
          </a:p>
          <a:p>
            <a:pPr>
              <a:buFontTx/>
              <a:buNone/>
            </a:pPr>
            <a:endParaRPr lang="en-US" dirty="0"/>
          </a:p>
        </p:txBody>
      </p:sp>
      <p:grpSp>
        <p:nvGrpSpPr>
          <p:cNvPr id="306182" name="Group 6"/>
          <p:cNvGrpSpPr>
            <a:grpSpLocks/>
          </p:cNvGrpSpPr>
          <p:nvPr/>
        </p:nvGrpSpPr>
        <p:grpSpPr bwMode="auto">
          <a:xfrm>
            <a:off x="2105195" y="2572599"/>
            <a:ext cx="4419592" cy="802086"/>
            <a:chOff x="823" y="1460"/>
            <a:chExt cx="2475" cy="449"/>
          </a:xfrm>
        </p:grpSpPr>
        <p:sp>
          <p:nvSpPr>
            <p:cNvPr id="306183" name="Rectangle 7"/>
            <p:cNvSpPr>
              <a:spLocks noChangeArrowheads="1"/>
            </p:cNvSpPr>
            <p:nvPr/>
          </p:nvSpPr>
          <p:spPr bwMode="auto">
            <a:xfrm>
              <a:off x="823" y="1556"/>
              <a:ext cx="2475"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dirty="0">
                  <a:solidFill>
                    <a:srgbClr val="000000"/>
                  </a:solidFill>
                  <a:latin typeface="Fira Sans Regular" charset="0"/>
                </a:rPr>
                <a:t>--- + .... + ---  </a:t>
              </a:r>
              <a:r>
                <a:rPr lang="en-US" sz="2300" u="sng" dirty="0">
                  <a:solidFill>
                    <a:srgbClr val="000000"/>
                  </a:solidFill>
                  <a:latin typeface="Fira Sans Regular" charset="0"/>
                </a:rPr>
                <a:t>&lt;</a:t>
              </a:r>
              <a:r>
                <a:rPr lang="en-US" sz="2300" dirty="0">
                  <a:solidFill>
                    <a:srgbClr val="000000"/>
                  </a:solidFill>
                  <a:latin typeface="Fira Sans Regular" charset="0"/>
                </a:rPr>
                <a:t>  U</a:t>
              </a:r>
              <a:r>
                <a:rPr lang="en-US" sz="1800" dirty="0">
                  <a:solidFill>
                    <a:srgbClr val="000000"/>
                  </a:solidFill>
                  <a:latin typeface="Fira Sans Regular" charset="0"/>
                </a:rPr>
                <a:t>(n) </a:t>
              </a:r>
              <a:r>
                <a:rPr lang="en-US" sz="2300" dirty="0">
                  <a:solidFill>
                    <a:srgbClr val="000000"/>
                  </a:solidFill>
                  <a:latin typeface="Fira Sans Regular" charset="0"/>
                </a:rPr>
                <a:t>= n(2     - 1)</a:t>
              </a:r>
            </a:p>
          </p:txBody>
        </p:sp>
        <p:sp>
          <p:nvSpPr>
            <p:cNvPr id="306184" name="Rectangle 8"/>
            <p:cNvSpPr>
              <a:spLocks noChangeArrowheads="1"/>
            </p:cNvSpPr>
            <p:nvPr/>
          </p:nvSpPr>
          <p:spPr bwMode="auto">
            <a:xfrm>
              <a:off x="823" y="1460"/>
              <a:ext cx="2229"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dirty="0">
                  <a:solidFill>
                    <a:srgbClr val="000000"/>
                  </a:solidFill>
                  <a:latin typeface="Fira Sans Regular" charset="0"/>
                </a:rPr>
                <a:t>C</a:t>
              </a:r>
              <a:r>
                <a:rPr lang="en-US" sz="1800" baseline="-25000" dirty="0">
                  <a:solidFill>
                    <a:srgbClr val="000000"/>
                  </a:solidFill>
                  <a:latin typeface="Fira Sans Regular" charset="0"/>
                </a:rPr>
                <a:t>1</a:t>
              </a:r>
              <a:r>
                <a:rPr lang="en-US" sz="1800" dirty="0">
                  <a:solidFill>
                    <a:srgbClr val="000000"/>
                  </a:solidFill>
                  <a:latin typeface="Fira Sans Regular" charset="0"/>
                </a:rPr>
                <a:t>              </a:t>
              </a:r>
              <a:r>
                <a:rPr lang="en-US" sz="2300" dirty="0" err="1">
                  <a:solidFill>
                    <a:srgbClr val="000000"/>
                  </a:solidFill>
                  <a:latin typeface="Fira Sans Regular" charset="0"/>
                </a:rPr>
                <a:t>C</a:t>
              </a:r>
              <a:r>
                <a:rPr lang="en-US" sz="1800" baseline="-25000" dirty="0" err="1">
                  <a:solidFill>
                    <a:srgbClr val="000000"/>
                  </a:solidFill>
                  <a:latin typeface="Fira Sans Regular" charset="0"/>
                </a:rPr>
                <a:t>n</a:t>
              </a:r>
              <a:r>
                <a:rPr lang="en-US" sz="1800" dirty="0">
                  <a:solidFill>
                    <a:srgbClr val="000000"/>
                  </a:solidFill>
                  <a:latin typeface="Fira Sans Regular" charset="0"/>
                </a:rPr>
                <a:t>       		    1/ n</a:t>
              </a:r>
            </a:p>
          </p:txBody>
        </p:sp>
        <p:sp>
          <p:nvSpPr>
            <p:cNvPr id="306185" name="Rectangle 9"/>
            <p:cNvSpPr>
              <a:spLocks noChangeArrowheads="1"/>
            </p:cNvSpPr>
            <p:nvPr/>
          </p:nvSpPr>
          <p:spPr bwMode="auto">
            <a:xfrm>
              <a:off x="871" y="1652"/>
              <a:ext cx="871"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dirty="0">
                  <a:solidFill>
                    <a:srgbClr val="000000"/>
                  </a:solidFill>
                  <a:latin typeface="Fira Sans Regular" charset="0"/>
                </a:rPr>
                <a:t>T</a:t>
              </a:r>
              <a:r>
                <a:rPr lang="en-US" sz="1800" baseline="-25000" dirty="0">
                  <a:solidFill>
                    <a:srgbClr val="000000"/>
                  </a:solidFill>
                  <a:latin typeface="Fira Sans Regular" charset="0"/>
                </a:rPr>
                <a:t>1</a:t>
              </a:r>
              <a:r>
                <a:rPr lang="en-US" sz="1800" dirty="0">
                  <a:solidFill>
                    <a:srgbClr val="000000"/>
                  </a:solidFill>
                  <a:latin typeface="Fira Sans Regular" charset="0"/>
                </a:rPr>
                <a:t>              </a:t>
              </a:r>
              <a:r>
                <a:rPr lang="en-US" sz="2300" dirty="0" err="1">
                  <a:solidFill>
                    <a:srgbClr val="000000"/>
                  </a:solidFill>
                  <a:latin typeface="Fira Sans Regular" charset="0"/>
                </a:rPr>
                <a:t>T</a:t>
              </a:r>
              <a:r>
                <a:rPr lang="en-US" sz="1800" baseline="-25000" dirty="0" err="1">
                  <a:solidFill>
                    <a:srgbClr val="000000"/>
                  </a:solidFill>
                  <a:latin typeface="Fira Sans Regular" charset="0"/>
                </a:rPr>
                <a:t>n</a:t>
              </a:r>
              <a:endParaRPr lang="en-US" sz="1800" baseline="-25000" dirty="0">
                <a:solidFill>
                  <a:srgbClr val="000000"/>
                </a:solidFill>
                <a:latin typeface="Fira Sans Regular" charset="0"/>
              </a:endParaRPr>
            </a:p>
          </p:txBody>
        </p:sp>
      </p:grpSp>
    </p:spTree>
    <p:extLst>
      <p:ext uri="{BB962C8B-B14F-4D97-AF65-F5344CB8AC3E}">
        <p14:creationId xmlns:p14="http://schemas.microsoft.com/office/powerpoint/2010/main" val="376596894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dirty="0"/>
              <a:t>RMS Utilization Bound</a:t>
            </a:r>
          </a:p>
        </p:txBody>
      </p:sp>
      <p:sp>
        <p:nvSpPr>
          <p:cNvPr id="25602" name="Content Placeholder 2"/>
          <p:cNvSpPr>
            <a:spLocks noGrp="1"/>
          </p:cNvSpPr>
          <p:nvPr>
            <p:ph idx="1"/>
          </p:nvPr>
        </p:nvSpPr>
        <p:spPr/>
        <p:txBody>
          <a:bodyPr/>
          <a:lstStyle/>
          <a:p>
            <a:r>
              <a:rPr lang="en-US" sz="2400" dirty="0"/>
              <a:t>Real-time system is schedulable under RM </a:t>
            </a:r>
            <a:r>
              <a:rPr lang="en-US" sz="2400" dirty="0" smtClean="0"/>
              <a:t>if</a:t>
            </a:r>
          </a:p>
          <a:p>
            <a:pPr marL="914400" lvl="2" indent="0">
              <a:buNone/>
            </a:pPr>
            <a:r>
              <a:rPr lang="en-US" sz="2400" dirty="0" smtClean="0">
                <a:solidFill>
                  <a:srgbClr val="000000"/>
                </a:solidFill>
              </a:rPr>
              <a:t>Limit </a:t>
            </a:r>
            <a:r>
              <a:rPr lang="en-US" sz="2400" dirty="0">
                <a:solidFill>
                  <a:srgbClr val="000000"/>
                </a:solidFill>
              </a:rPr>
              <a:t>of  n (2</a:t>
            </a:r>
            <a:r>
              <a:rPr lang="en-US" sz="2400" baseline="30000" dirty="0">
                <a:solidFill>
                  <a:srgbClr val="000000"/>
                </a:solidFill>
              </a:rPr>
              <a:t>1/n</a:t>
            </a:r>
            <a:r>
              <a:rPr lang="en-US" sz="2400" dirty="0">
                <a:solidFill>
                  <a:srgbClr val="000000"/>
                </a:solidFill>
              </a:rPr>
              <a:t>-1)  as n-&gt;</a:t>
            </a:r>
            <a:r>
              <a:rPr lang="en-US" sz="2400" dirty="0" err="1">
                <a:solidFill>
                  <a:srgbClr val="000000"/>
                </a:solidFill>
              </a:rPr>
              <a:t>inf</a:t>
            </a:r>
            <a:r>
              <a:rPr lang="en-US" sz="2400" dirty="0">
                <a:solidFill>
                  <a:srgbClr val="000000"/>
                </a:solidFill>
              </a:rPr>
              <a:t>  = 0.69</a:t>
            </a:r>
          </a:p>
        </p:txBody>
      </p:sp>
      <p:pic>
        <p:nvPicPr>
          <p:cNvPr id="2560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69123" y="2279016"/>
            <a:ext cx="4856797" cy="352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80326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ChangeArrowheads="1"/>
          </p:cNvSpPr>
          <p:nvPr/>
        </p:nvSpPr>
        <p:spPr bwMode="auto">
          <a:xfrm>
            <a:off x="714375" y="6257925"/>
            <a:ext cx="1885950" cy="514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227" name="Rectangle 3"/>
          <p:cNvSpPr>
            <a:spLocks noChangeArrowheads="1"/>
          </p:cNvSpPr>
          <p:nvPr/>
        </p:nvSpPr>
        <p:spPr bwMode="auto">
          <a:xfrm>
            <a:off x="3114675" y="6257925"/>
            <a:ext cx="2914650" cy="514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238" name="Rectangle 14"/>
          <p:cNvSpPr>
            <a:spLocks noGrp="1" noChangeArrowheads="1"/>
          </p:cNvSpPr>
          <p:nvPr>
            <p:ph type="title"/>
          </p:nvPr>
        </p:nvSpPr>
        <p:spPr/>
        <p:txBody>
          <a:bodyPr/>
          <a:lstStyle/>
          <a:p>
            <a:r>
              <a:rPr lang="en-US"/>
              <a:t>Sample Problem: Applying UB Test</a:t>
            </a:r>
          </a:p>
        </p:txBody>
      </p:sp>
      <p:sp>
        <p:nvSpPr>
          <p:cNvPr id="308239" name="Rectangle 15"/>
          <p:cNvSpPr>
            <a:spLocks noGrp="1" noChangeArrowheads="1"/>
          </p:cNvSpPr>
          <p:nvPr>
            <p:ph type="body" idx="1"/>
          </p:nvPr>
        </p:nvSpPr>
        <p:spPr>
          <a:xfrm>
            <a:off x="609600" y="4228360"/>
            <a:ext cx="8001000" cy="2667000"/>
          </a:xfrm>
        </p:spPr>
        <p:txBody>
          <a:bodyPr/>
          <a:lstStyle/>
          <a:p>
            <a:r>
              <a:rPr lang="en-US" dirty="0"/>
              <a:t>Total utilization is .200 + .267 + .286 = .753 &lt; U(3) = .779</a:t>
            </a:r>
          </a:p>
          <a:p>
            <a:r>
              <a:rPr lang="en-US" dirty="0"/>
              <a:t>The periodic tasks in the sample problem are schedulable according to the UB test</a:t>
            </a:r>
          </a:p>
        </p:txBody>
      </p:sp>
      <p:sp>
        <p:nvSpPr>
          <p:cNvPr id="7" name="Rectangle 6"/>
          <p:cNvSpPr>
            <a:spLocks noChangeArrowheads="1"/>
          </p:cNvSpPr>
          <p:nvPr/>
        </p:nvSpPr>
        <p:spPr bwMode="auto">
          <a:xfrm>
            <a:off x="685800" y="1671320"/>
            <a:ext cx="7886700" cy="2036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3584" tIns="51793" rIns="103584" bIns="51793">
            <a:spAutoFit/>
          </a:bodyPr>
          <a:lstStyle/>
          <a:p>
            <a:pPr defTabSz="1028700">
              <a:spcBef>
                <a:spcPct val="50000"/>
              </a:spcBef>
            </a:pPr>
            <a:r>
              <a:rPr lang="en-US" sz="2300" dirty="0">
                <a:solidFill>
                  <a:srgbClr val="000000"/>
                </a:solidFill>
                <a:latin typeface="Fira Sans Regular" charset="0"/>
              </a:rPr>
              <a:t>		C		T		U</a:t>
            </a:r>
          </a:p>
          <a:p>
            <a:pPr defTabSz="1028700">
              <a:spcBef>
                <a:spcPct val="50000"/>
              </a:spcBef>
            </a:pPr>
            <a:r>
              <a:rPr lang="en-US" sz="2300" dirty="0">
                <a:solidFill>
                  <a:srgbClr val="000000"/>
                </a:solidFill>
                <a:latin typeface="Fira Sans Regular" charset="0"/>
              </a:rPr>
              <a:t>Task </a:t>
            </a:r>
            <a:r>
              <a:rPr lang="en-US" sz="2300" b="1" dirty="0">
                <a:solidFill>
                  <a:srgbClr val="000000"/>
                </a:solidFill>
                <a:latin typeface="Symbol" charset="0"/>
              </a:rPr>
              <a:t>t</a:t>
            </a:r>
            <a:r>
              <a:rPr lang="en-US" sz="2300" b="1" baseline="-25000" dirty="0">
                <a:solidFill>
                  <a:srgbClr val="000000"/>
                </a:solidFill>
                <a:latin typeface="Symbol" charset="0"/>
              </a:rPr>
              <a:t>1</a:t>
            </a:r>
            <a:r>
              <a:rPr lang="en-US" sz="2300" b="1" dirty="0">
                <a:solidFill>
                  <a:srgbClr val="000000"/>
                </a:solidFill>
                <a:latin typeface="Symbol" charset="0"/>
              </a:rPr>
              <a:t>:</a:t>
            </a:r>
            <a:r>
              <a:rPr lang="en-US" sz="2300" dirty="0">
                <a:solidFill>
                  <a:srgbClr val="000000"/>
                </a:solidFill>
                <a:latin typeface="Fira Sans Regular" charset="0"/>
              </a:rPr>
              <a:t>	</a:t>
            </a:r>
            <a:r>
              <a:rPr lang="en-US" sz="2300" dirty="0" smtClean="0">
                <a:solidFill>
                  <a:srgbClr val="000000"/>
                </a:solidFill>
                <a:latin typeface="Fira Sans Regular" charset="0"/>
              </a:rPr>
              <a:t>20</a:t>
            </a:r>
            <a:r>
              <a:rPr lang="en-US" sz="2300" dirty="0">
                <a:solidFill>
                  <a:srgbClr val="000000"/>
                </a:solidFill>
                <a:latin typeface="Fira Sans Regular" charset="0"/>
              </a:rPr>
              <a:t>		</a:t>
            </a:r>
            <a:r>
              <a:rPr lang="en-US" sz="2300" dirty="0" smtClean="0">
                <a:solidFill>
                  <a:srgbClr val="000000"/>
                </a:solidFill>
                <a:latin typeface="Fira Sans Regular" charset="0"/>
              </a:rPr>
              <a:t>100</a:t>
            </a:r>
            <a:r>
              <a:rPr lang="en-US" sz="2300" dirty="0">
                <a:solidFill>
                  <a:srgbClr val="000000"/>
                </a:solidFill>
                <a:latin typeface="Fira Sans Regular" charset="0"/>
              </a:rPr>
              <a:t>		</a:t>
            </a:r>
            <a:r>
              <a:rPr lang="en-US" sz="2300" dirty="0" smtClean="0">
                <a:solidFill>
                  <a:srgbClr val="000000"/>
                </a:solidFill>
                <a:latin typeface="Fira Sans Regular" charset="0"/>
              </a:rPr>
              <a:t>0.200</a:t>
            </a:r>
            <a:endParaRPr lang="en-US" sz="2300" dirty="0">
              <a:solidFill>
                <a:srgbClr val="000000"/>
              </a:solidFill>
              <a:latin typeface="Fira Sans Regular" charset="0"/>
            </a:endParaRPr>
          </a:p>
          <a:p>
            <a:pPr defTabSz="1028700">
              <a:spcBef>
                <a:spcPct val="50000"/>
              </a:spcBef>
            </a:pPr>
            <a:r>
              <a:rPr lang="en-US" sz="2300" dirty="0">
                <a:solidFill>
                  <a:srgbClr val="000000"/>
                </a:solidFill>
                <a:latin typeface="Fira Sans Regular" charset="0"/>
              </a:rPr>
              <a:t>Task </a:t>
            </a:r>
            <a:r>
              <a:rPr lang="en-US" sz="2300" b="1" dirty="0">
                <a:solidFill>
                  <a:srgbClr val="000000"/>
                </a:solidFill>
                <a:latin typeface="Symbol" charset="0"/>
              </a:rPr>
              <a:t>t</a:t>
            </a:r>
            <a:r>
              <a:rPr lang="en-US" sz="2300" b="1" baseline="-25000" dirty="0">
                <a:solidFill>
                  <a:srgbClr val="000000"/>
                </a:solidFill>
                <a:latin typeface="Symbol" charset="0"/>
              </a:rPr>
              <a:t>2</a:t>
            </a:r>
            <a:r>
              <a:rPr lang="en-US" sz="2300" b="1" dirty="0">
                <a:solidFill>
                  <a:srgbClr val="000000"/>
                </a:solidFill>
                <a:latin typeface="Symbol" charset="0"/>
              </a:rPr>
              <a:t>:	</a:t>
            </a:r>
            <a:r>
              <a:rPr lang="en-US" sz="2300" dirty="0" smtClean="0">
                <a:solidFill>
                  <a:srgbClr val="000000"/>
                </a:solidFill>
                <a:latin typeface="Fira Sans Regular" charset="0"/>
              </a:rPr>
              <a:t>40</a:t>
            </a:r>
            <a:r>
              <a:rPr lang="en-US" sz="2300" dirty="0">
                <a:solidFill>
                  <a:srgbClr val="000000"/>
                </a:solidFill>
                <a:latin typeface="Fira Sans Regular" charset="0"/>
              </a:rPr>
              <a:t>		</a:t>
            </a:r>
            <a:r>
              <a:rPr lang="en-US" sz="2300" dirty="0" smtClean="0">
                <a:solidFill>
                  <a:srgbClr val="000000"/>
                </a:solidFill>
                <a:latin typeface="Fira Sans Regular" charset="0"/>
              </a:rPr>
              <a:t>150</a:t>
            </a:r>
            <a:r>
              <a:rPr lang="en-US" sz="2300" dirty="0">
                <a:solidFill>
                  <a:srgbClr val="000000"/>
                </a:solidFill>
                <a:latin typeface="Fira Sans Regular" charset="0"/>
              </a:rPr>
              <a:t>		</a:t>
            </a:r>
            <a:r>
              <a:rPr lang="en-US" sz="2300" dirty="0" smtClean="0">
                <a:solidFill>
                  <a:srgbClr val="000000"/>
                </a:solidFill>
                <a:latin typeface="Fira Sans Regular" charset="0"/>
              </a:rPr>
              <a:t>0.267</a:t>
            </a:r>
          </a:p>
          <a:p>
            <a:pPr defTabSz="1028700">
              <a:spcBef>
                <a:spcPct val="50000"/>
              </a:spcBef>
            </a:pPr>
            <a:r>
              <a:rPr lang="en-US" sz="2300" dirty="0" smtClean="0">
                <a:solidFill>
                  <a:srgbClr val="000000"/>
                </a:solidFill>
                <a:latin typeface="Fira Sans Regular" charset="0"/>
              </a:rPr>
              <a:t>Task </a:t>
            </a:r>
            <a:r>
              <a:rPr lang="en-US" sz="2300" b="1" dirty="0" smtClean="0">
                <a:solidFill>
                  <a:srgbClr val="000000"/>
                </a:solidFill>
                <a:latin typeface="Symbol" charset="0"/>
              </a:rPr>
              <a:t>t</a:t>
            </a:r>
            <a:r>
              <a:rPr lang="en-US" sz="2300" b="1" baseline="-25000" dirty="0" smtClean="0">
                <a:solidFill>
                  <a:srgbClr val="000000"/>
                </a:solidFill>
                <a:latin typeface="Symbol" charset="0"/>
              </a:rPr>
              <a:t>3</a:t>
            </a:r>
            <a:r>
              <a:rPr lang="en-US" sz="2300" b="1" dirty="0" smtClean="0">
                <a:solidFill>
                  <a:srgbClr val="000000"/>
                </a:solidFill>
                <a:latin typeface="Symbol" charset="0"/>
              </a:rPr>
              <a:t>:	</a:t>
            </a:r>
            <a:r>
              <a:rPr lang="en-US" sz="2300" dirty="0" smtClean="0">
                <a:solidFill>
                  <a:srgbClr val="000000"/>
                </a:solidFill>
                <a:latin typeface="Fira Sans Regular" charset="0"/>
              </a:rPr>
              <a:t>100		350		0.286</a:t>
            </a:r>
            <a:endParaRPr lang="en-US" sz="2300" dirty="0">
              <a:solidFill>
                <a:srgbClr val="000000"/>
              </a:solidFill>
              <a:latin typeface="Fira Sans Regular" charset="0"/>
            </a:endParaRPr>
          </a:p>
        </p:txBody>
      </p:sp>
      <p:sp>
        <p:nvSpPr>
          <p:cNvPr id="8" name="Rectangle 7"/>
          <p:cNvSpPr>
            <a:spLocks noChangeArrowheads="1"/>
          </p:cNvSpPr>
          <p:nvPr/>
        </p:nvSpPr>
        <p:spPr bwMode="auto">
          <a:xfrm>
            <a:off x="608013" y="1584008"/>
            <a:ext cx="7700962" cy="2222500"/>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9" name="Line 8"/>
          <p:cNvSpPr>
            <a:spLocks noChangeShapeType="1"/>
          </p:cNvSpPr>
          <p:nvPr/>
        </p:nvSpPr>
        <p:spPr bwMode="auto">
          <a:xfrm>
            <a:off x="600075" y="2098358"/>
            <a:ext cx="7715250" cy="0"/>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0" name="Line 9"/>
          <p:cNvSpPr>
            <a:spLocks noChangeShapeType="1"/>
          </p:cNvSpPr>
          <p:nvPr/>
        </p:nvSpPr>
        <p:spPr bwMode="auto">
          <a:xfrm>
            <a:off x="600075" y="2612708"/>
            <a:ext cx="7715250" cy="0"/>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1" name="Line 10"/>
          <p:cNvSpPr>
            <a:spLocks noChangeShapeType="1"/>
          </p:cNvSpPr>
          <p:nvPr/>
        </p:nvSpPr>
        <p:spPr bwMode="auto">
          <a:xfrm>
            <a:off x="600075" y="3127058"/>
            <a:ext cx="7715250" cy="0"/>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2" name="Line 11"/>
          <p:cNvSpPr>
            <a:spLocks noChangeShapeType="1"/>
          </p:cNvSpPr>
          <p:nvPr/>
        </p:nvSpPr>
        <p:spPr bwMode="auto">
          <a:xfrm>
            <a:off x="2314575" y="1584008"/>
            <a:ext cx="0" cy="2228850"/>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3" name="Line 12"/>
          <p:cNvSpPr>
            <a:spLocks noChangeShapeType="1"/>
          </p:cNvSpPr>
          <p:nvPr/>
        </p:nvSpPr>
        <p:spPr bwMode="auto">
          <a:xfrm>
            <a:off x="6086475" y="1584008"/>
            <a:ext cx="0" cy="2228850"/>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4" name="Line 13"/>
          <p:cNvSpPr>
            <a:spLocks noChangeShapeType="1"/>
          </p:cNvSpPr>
          <p:nvPr/>
        </p:nvSpPr>
        <p:spPr bwMode="auto">
          <a:xfrm>
            <a:off x="4029075" y="1584008"/>
            <a:ext cx="0" cy="2228850"/>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Tree>
    <p:extLst>
      <p:ext uri="{BB962C8B-B14F-4D97-AF65-F5344CB8AC3E}">
        <p14:creationId xmlns:p14="http://schemas.microsoft.com/office/powerpoint/2010/main" val="265037144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6" name="Rectangle 4"/>
          <p:cNvSpPr>
            <a:spLocks noGrp="1" noChangeArrowheads="1"/>
          </p:cNvSpPr>
          <p:nvPr>
            <p:ph type="title"/>
          </p:nvPr>
        </p:nvSpPr>
        <p:spPr>
          <a:noFill/>
          <a:ln/>
        </p:spPr>
        <p:txBody>
          <a:bodyPr lIns="94655" tIns="46434" rIns="94655" bIns="46434"/>
          <a:lstStyle/>
          <a:p>
            <a:pPr defTabSz="828675"/>
            <a:r>
              <a:rPr lang="en-US"/>
              <a:t>Timeline for Sample Problem</a:t>
            </a:r>
          </a:p>
        </p:txBody>
      </p:sp>
      <p:sp>
        <p:nvSpPr>
          <p:cNvPr id="141" name="Rectangle 5" descr="25%"/>
          <p:cNvSpPr>
            <a:spLocks noChangeArrowheads="1"/>
          </p:cNvSpPr>
          <p:nvPr/>
        </p:nvSpPr>
        <p:spPr bwMode="auto">
          <a:xfrm>
            <a:off x="1165225" y="2208213"/>
            <a:ext cx="314325" cy="214312"/>
          </a:xfrm>
          <a:prstGeom prst="rect">
            <a:avLst/>
          </a:prstGeom>
          <a:solidFill>
            <a:srgbClr val="3366FF"/>
          </a:solid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42" name="Rectangle 6" descr="25%"/>
          <p:cNvSpPr>
            <a:spLocks noChangeArrowheads="1"/>
          </p:cNvSpPr>
          <p:nvPr/>
        </p:nvSpPr>
        <p:spPr bwMode="auto">
          <a:xfrm>
            <a:off x="2857500" y="2193925"/>
            <a:ext cx="314325" cy="215900"/>
          </a:xfrm>
          <a:prstGeom prst="rect">
            <a:avLst/>
          </a:prstGeom>
          <a:solidFill>
            <a:srgbClr val="3366FF"/>
          </a:solid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43" name="Rectangle 7" descr="25%"/>
          <p:cNvSpPr>
            <a:spLocks noChangeArrowheads="1"/>
          </p:cNvSpPr>
          <p:nvPr/>
        </p:nvSpPr>
        <p:spPr bwMode="auto">
          <a:xfrm>
            <a:off x="4494213" y="2193925"/>
            <a:ext cx="320675" cy="215900"/>
          </a:xfrm>
          <a:prstGeom prst="rect">
            <a:avLst/>
          </a:prstGeom>
          <a:solidFill>
            <a:srgbClr val="3366FF"/>
          </a:solid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44" name="Rectangle 8" descr="25%"/>
          <p:cNvSpPr>
            <a:spLocks noChangeArrowheads="1"/>
          </p:cNvSpPr>
          <p:nvPr/>
        </p:nvSpPr>
        <p:spPr bwMode="auto">
          <a:xfrm>
            <a:off x="6215063" y="2179638"/>
            <a:ext cx="322262" cy="215900"/>
          </a:xfrm>
          <a:prstGeom prst="rect">
            <a:avLst/>
          </a:prstGeom>
          <a:solidFill>
            <a:srgbClr val="3366FF"/>
          </a:solid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45" name="Rectangle 9" descr="25%"/>
          <p:cNvSpPr>
            <a:spLocks noChangeArrowheads="1"/>
          </p:cNvSpPr>
          <p:nvPr/>
        </p:nvSpPr>
        <p:spPr bwMode="auto">
          <a:xfrm>
            <a:off x="3665538" y="3617913"/>
            <a:ext cx="600075" cy="215900"/>
          </a:xfrm>
          <a:prstGeom prst="rect">
            <a:avLst/>
          </a:prstGeom>
          <a:solidFill>
            <a:srgbClr val="3366FF"/>
          </a:solid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46" name="Rectangle 10" descr="25%"/>
          <p:cNvSpPr>
            <a:spLocks noChangeArrowheads="1"/>
          </p:cNvSpPr>
          <p:nvPr/>
        </p:nvSpPr>
        <p:spPr bwMode="auto">
          <a:xfrm>
            <a:off x="1485900" y="3617913"/>
            <a:ext cx="679450" cy="215900"/>
          </a:xfrm>
          <a:prstGeom prst="rect">
            <a:avLst/>
          </a:prstGeom>
          <a:solidFill>
            <a:srgbClr val="3366FF"/>
          </a:solid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47" name="Rectangle 11" descr="25%"/>
          <p:cNvSpPr>
            <a:spLocks noChangeArrowheads="1"/>
          </p:cNvSpPr>
          <p:nvPr/>
        </p:nvSpPr>
        <p:spPr bwMode="auto">
          <a:xfrm>
            <a:off x="2171700" y="5230813"/>
            <a:ext cx="679450" cy="228600"/>
          </a:xfrm>
          <a:prstGeom prst="rect">
            <a:avLst/>
          </a:prstGeom>
          <a:solidFill>
            <a:srgbClr val="3366FF"/>
          </a:solid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48" name="Rectangle 12" descr="25%"/>
          <p:cNvSpPr>
            <a:spLocks noChangeArrowheads="1"/>
          </p:cNvSpPr>
          <p:nvPr/>
        </p:nvSpPr>
        <p:spPr bwMode="auto">
          <a:xfrm>
            <a:off x="3179763" y="5229225"/>
            <a:ext cx="434975" cy="230188"/>
          </a:xfrm>
          <a:prstGeom prst="rect">
            <a:avLst/>
          </a:prstGeom>
          <a:solidFill>
            <a:srgbClr val="3366FF"/>
          </a:solid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49" name="Rectangle 13" descr="25%"/>
          <p:cNvSpPr>
            <a:spLocks noChangeArrowheads="1"/>
          </p:cNvSpPr>
          <p:nvPr/>
        </p:nvSpPr>
        <p:spPr bwMode="auto">
          <a:xfrm>
            <a:off x="4294188" y="5237163"/>
            <a:ext cx="185737" cy="222250"/>
          </a:xfrm>
          <a:prstGeom prst="rect">
            <a:avLst/>
          </a:prstGeom>
          <a:solidFill>
            <a:srgbClr val="3366FF"/>
          </a:solid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50" name="Rectangle 14" descr="25%"/>
          <p:cNvSpPr>
            <a:spLocks noChangeArrowheads="1"/>
          </p:cNvSpPr>
          <p:nvPr/>
        </p:nvSpPr>
        <p:spPr bwMode="auto">
          <a:xfrm>
            <a:off x="4865688" y="5229225"/>
            <a:ext cx="300037" cy="230188"/>
          </a:xfrm>
          <a:prstGeom prst="rect">
            <a:avLst/>
          </a:prstGeom>
          <a:solidFill>
            <a:srgbClr val="3366FF"/>
          </a:solid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51" name="Rectangle 15"/>
          <p:cNvSpPr>
            <a:spLocks noChangeArrowheads="1"/>
          </p:cNvSpPr>
          <p:nvPr/>
        </p:nvSpPr>
        <p:spPr bwMode="auto">
          <a:xfrm>
            <a:off x="1039813" y="1360488"/>
            <a:ext cx="316593" cy="3354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500" dirty="0">
                <a:latin typeface="Fira Sans Regular" charset="0"/>
              </a:rPr>
              <a:t>0</a:t>
            </a:r>
          </a:p>
        </p:txBody>
      </p:sp>
      <p:sp>
        <p:nvSpPr>
          <p:cNvPr id="152" name="Rectangle 16"/>
          <p:cNvSpPr>
            <a:spLocks noChangeArrowheads="1"/>
          </p:cNvSpPr>
          <p:nvPr/>
        </p:nvSpPr>
        <p:spPr bwMode="auto">
          <a:xfrm>
            <a:off x="2652713" y="1347788"/>
            <a:ext cx="507350" cy="3354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500" dirty="0">
                <a:latin typeface="Fira Sans Regular" charset="0"/>
              </a:rPr>
              <a:t>100</a:t>
            </a:r>
          </a:p>
        </p:txBody>
      </p:sp>
      <p:sp>
        <p:nvSpPr>
          <p:cNvPr id="153" name="Rectangle 17"/>
          <p:cNvSpPr>
            <a:spLocks noChangeArrowheads="1"/>
          </p:cNvSpPr>
          <p:nvPr/>
        </p:nvSpPr>
        <p:spPr bwMode="auto">
          <a:xfrm>
            <a:off x="4303713" y="1333500"/>
            <a:ext cx="518571" cy="3354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500" dirty="0">
                <a:latin typeface="Fira Sans Regular" charset="0"/>
              </a:rPr>
              <a:t>200</a:t>
            </a:r>
          </a:p>
        </p:txBody>
      </p:sp>
      <p:sp>
        <p:nvSpPr>
          <p:cNvPr id="154" name="Rectangle 18"/>
          <p:cNvSpPr>
            <a:spLocks noChangeArrowheads="1"/>
          </p:cNvSpPr>
          <p:nvPr/>
        </p:nvSpPr>
        <p:spPr bwMode="auto">
          <a:xfrm>
            <a:off x="5957888" y="1360488"/>
            <a:ext cx="520174" cy="3354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500" dirty="0">
                <a:latin typeface="Fira Sans Regular" charset="0"/>
              </a:rPr>
              <a:t>300</a:t>
            </a:r>
          </a:p>
        </p:txBody>
      </p:sp>
      <p:sp>
        <p:nvSpPr>
          <p:cNvPr id="155" name="Rectangle 19"/>
          <p:cNvSpPr>
            <a:spLocks noChangeArrowheads="1"/>
          </p:cNvSpPr>
          <p:nvPr/>
        </p:nvSpPr>
        <p:spPr bwMode="auto">
          <a:xfrm>
            <a:off x="7296150" y="1387475"/>
            <a:ext cx="526586" cy="3354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500" dirty="0">
                <a:latin typeface="Fira Sans Regular" charset="0"/>
              </a:rPr>
              <a:t>400</a:t>
            </a:r>
          </a:p>
        </p:txBody>
      </p:sp>
      <p:sp>
        <p:nvSpPr>
          <p:cNvPr id="156" name="Rectangle 20"/>
          <p:cNvSpPr>
            <a:spLocks noChangeArrowheads="1"/>
          </p:cNvSpPr>
          <p:nvPr/>
        </p:nvSpPr>
        <p:spPr bwMode="auto">
          <a:xfrm>
            <a:off x="2947988" y="5848985"/>
            <a:ext cx="2087911" cy="3815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800" dirty="0">
                <a:latin typeface="Fira Sans Regular" charset="0"/>
              </a:rPr>
              <a:t>Scheduling Points</a:t>
            </a:r>
          </a:p>
        </p:txBody>
      </p:sp>
      <p:sp>
        <p:nvSpPr>
          <p:cNvPr id="157" name="Line 21"/>
          <p:cNvSpPr>
            <a:spLocks noChangeShapeType="1"/>
          </p:cNvSpPr>
          <p:nvPr/>
        </p:nvSpPr>
        <p:spPr bwMode="auto">
          <a:xfrm>
            <a:off x="7572375" y="1714500"/>
            <a:ext cx="0" cy="377190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58" name="Line 22"/>
          <p:cNvSpPr>
            <a:spLocks noChangeShapeType="1"/>
          </p:cNvSpPr>
          <p:nvPr/>
        </p:nvSpPr>
        <p:spPr bwMode="auto">
          <a:xfrm>
            <a:off x="7229475" y="1714500"/>
            <a:ext cx="0" cy="377190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59" name="Line 23"/>
          <p:cNvSpPr>
            <a:spLocks noChangeShapeType="1"/>
          </p:cNvSpPr>
          <p:nvPr/>
        </p:nvSpPr>
        <p:spPr bwMode="auto">
          <a:xfrm>
            <a:off x="6886575" y="1714500"/>
            <a:ext cx="0" cy="377190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60" name="Line 24"/>
          <p:cNvSpPr>
            <a:spLocks noChangeShapeType="1"/>
          </p:cNvSpPr>
          <p:nvPr/>
        </p:nvSpPr>
        <p:spPr bwMode="auto">
          <a:xfrm>
            <a:off x="6543675" y="1714500"/>
            <a:ext cx="0" cy="377190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61" name="Line 25"/>
          <p:cNvSpPr>
            <a:spLocks noChangeShapeType="1"/>
          </p:cNvSpPr>
          <p:nvPr/>
        </p:nvSpPr>
        <p:spPr bwMode="auto">
          <a:xfrm>
            <a:off x="6200775" y="1714500"/>
            <a:ext cx="0" cy="377190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62" name="Line 26"/>
          <p:cNvSpPr>
            <a:spLocks noChangeShapeType="1"/>
          </p:cNvSpPr>
          <p:nvPr/>
        </p:nvSpPr>
        <p:spPr bwMode="auto">
          <a:xfrm>
            <a:off x="5857875" y="1714500"/>
            <a:ext cx="0" cy="377190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63" name="Line 27"/>
          <p:cNvSpPr>
            <a:spLocks noChangeShapeType="1"/>
          </p:cNvSpPr>
          <p:nvPr/>
        </p:nvSpPr>
        <p:spPr bwMode="auto">
          <a:xfrm>
            <a:off x="5514975" y="1714500"/>
            <a:ext cx="0" cy="377190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64" name="Line 28"/>
          <p:cNvSpPr>
            <a:spLocks noChangeShapeType="1"/>
          </p:cNvSpPr>
          <p:nvPr/>
        </p:nvSpPr>
        <p:spPr bwMode="auto">
          <a:xfrm>
            <a:off x="5172075" y="1714500"/>
            <a:ext cx="0" cy="377190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65" name="Line 29"/>
          <p:cNvSpPr>
            <a:spLocks noChangeShapeType="1"/>
          </p:cNvSpPr>
          <p:nvPr/>
        </p:nvSpPr>
        <p:spPr bwMode="auto">
          <a:xfrm>
            <a:off x="4829175" y="1714500"/>
            <a:ext cx="0" cy="377190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66" name="Line 30"/>
          <p:cNvSpPr>
            <a:spLocks noChangeShapeType="1"/>
          </p:cNvSpPr>
          <p:nvPr/>
        </p:nvSpPr>
        <p:spPr bwMode="auto">
          <a:xfrm>
            <a:off x="4486275" y="1714500"/>
            <a:ext cx="0" cy="377190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67" name="Line 31"/>
          <p:cNvSpPr>
            <a:spLocks noChangeShapeType="1"/>
          </p:cNvSpPr>
          <p:nvPr/>
        </p:nvSpPr>
        <p:spPr bwMode="auto">
          <a:xfrm>
            <a:off x="4143375" y="1714500"/>
            <a:ext cx="0" cy="377190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68" name="Line 32"/>
          <p:cNvSpPr>
            <a:spLocks noChangeShapeType="1"/>
          </p:cNvSpPr>
          <p:nvPr/>
        </p:nvSpPr>
        <p:spPr bwMode="auto">
          <a:xfrm>
            <a:off x="3800475" y="1714500"/>
            <a:ext cx="0" cy="377190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69" name="Line 33"/>
          <p:cNvSpPr>
            <a:spLocks noChangeShapeType="1"/>
          </p:cNvSpPr>
          <p:nvPr/>
        </p:nvSpPr>
        <p:spPr bwMode="auto">
          <a:xfrm>
            <a:off x="3489325" y="1714500"/>
            <a:ext cx="0" cy="377190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70" name="Line 34"/>
          <p:cNvSpPr>
            <a:spLocks noChangeShapeType="1"/>
          </p:cNvSpPr>
          <p:nvPr/>
        </p:nvSpPr>
        <p:spPr bwMode="auto">
          <a:xfrm>
            <a:off x="3179763" y="1714500"/>
            <a:ext cx="0" cy="377190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71" name="Line 35"/>
          <p:cNvSpPr>
            <a:spLocks noChangeShapeType="1"/>
          </p:cNvSpPr>
          <p:nvPr/>
        </p:nvSpPr>
        <p:spPr bwMode="auto">
          <a:xfrm>
            <a:off x="2857500" y="1714500"/>
            <a:ext cx="0" cy="377190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72" name="Line 36"/>
          <p:cNvSpPr>
            <a:spLocks noChangeShapeType="1"/>
          </p:cNvSpPr>
          <p:nvPr/>
        </p:nvSpPr>
        <p:spPr bwMode="auto">
          <a:xfrm>
            <a:off x="2514600" y="1714500"/>
            <a:ext cx="0" cy="377190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73" name="Line 37"/>
          <p:cNvSpPr>
            <a:spLocks noChangeShapeType="1"/>
          </p:cNvSpPr>
          <p:nvPr/>
        </p:nvSpPr>
        <p:spPr bwMode="auto">
          <a:xfrm>
            <a:off x="2171700" y="1714500"/>
            <a:ext cx="0" cy="377190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74" name="Line 38"/>
          <p:cNvSpPr>
            <a:spLocks noChangeShapeType="1"/>
          </p:cNvSpPr>
          <p:nvPr/>
        </p:nvSpPr>
        <p:spPr bwMode="auto">
          <a:xfrm>
            <a:off x="1828800" y="1714500"/>
            <a:ext cx="0" cy="377190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75" name="Line 39"/>
          <p:cNvSpPr>
            <a:spLocks noChangeShapeType="1"/>
          </p:cNvSpPr>
          <p:nvPr/>
        </p:nvSpPr>
        <p:spPr bwMode="auto">
          <a:xfrm>
            <a:off x="1485900" y="1714500"/>
            <a:ext cx="0" cy="377190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76" name="Line 40"/>
          <p:cNvSpPr>
            <a:spLocks noChangeShapeType="1"/>
          </p:cNvSpPr>
          <p:nvPr/>
        </p:nvSpPr>
        <p:spPr bwMode="auto">
          <a:xfrm>
            <a:off x="1143000" y="1714500"/>
            <a:ext cx="0" cy="377190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77" name="Line 41"/>
          <p:cNvSpPr>
            <a:spLocks noChangeShapeType="1"/>
          </p:cNvSpPr>
          <p:nvPr/>
        </p:nvSpPr>
        <p:spPr bwMode="auto">
          <a:xfrm>
            <a:off x="1143000" y="5486400"/>
            <a:ext cx="6343650" cy="0"/>
          </a:xfrm>
          <a:prstGeom prst="line">
            <a:avLst/>
          </a:prstGeom>
          <a:noFill/>
          <a:ln w="25400">
            <a:solidFill>
              <a:srgbClr val="000000"/>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78" name="Line 42"/>
          <p:cNvSpPr>
            <a:spLocks noChangeShapeType="1"/>
          </p:cNvSpPr>
          <p:nvPr/>
        </p:nvSpPr>
        <p:spPr bwMode="auto">
          <a:xfrm>
            <a:off x="1143000" y="3857625"/>
            <a:ext cx="6343650" cy="0"/>
          </a:xfrm>
          <a:prstGeom prst="line">
            <a:avLst/>
          </a:prstGeom>
          <a:noFill/>
          <a:ln w="25400">
            <a:solidFill>
              <a:srgbClr val="000000"/>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79" name="Line 43"/>
          <p:cNvSpPr>
            <a:spLocks noChangeShapeType="1"/>
          </p:cNvSpPr>
          <p:nvPr/>
        </p:nvSpPr>
        <p:spPr bwMode="auto">
          <a:xfrm>
            <a:off x="1143000" y="2422525"/>
            <a:ext cx="6343650" cy="0"/>
          </a:xfrm>
          <a:prstGeom prst="line">
            <a:avLst/>
          </a:prstGeom>
          <a:noFill/>
          <a:ln w="25400">
            <a:solidFill>
              <a:srgbClr val="000000"/>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80" name="Line 44"/>
          <p:cNvSpPr>
            <a:spLocks noChangeShapeType="1"/>
          </p:cNvSpPr>
          <p:nvPr/>
        </p:nvSpPr>
        <p:spPr bwMode="auto">
          <a:xfrm flipV="1">
            <a:off x="2868930" y="5917248"/>
            <a:ext cx="0" cy="260032"/>
          </a:xfrm>
          <a:prstGeom prst="line">
            <a:avLst/>
          </a:prstGeom>
          <a:noFill/>
          <a:ln w="25400">
            <a:solidFill>
              <a:srgbClr val="000000"/>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81" name="Line 45"/>
          <p:cNvSpPr>
            <a:spLocks noChangeShapeType="1"/>
          </p:cNvSpPr>
          <p:nvPr/>
        </p:nvSpPr>
        <p:spPr bwMode="auto">
          <a:xfrm flipV="1">
            <a:off x="1143000" y="5614988"/>
            <a:ext cx="0" cy="442912"/>
          </a:xfrm>
          <a:prstGeom prst="line">
            <a:avLst/>
          </a:prstGeom>
          <a:noFill/>
          <a:ln w="25400">
            <a:solidFill>
              <a:srgbClr val="000000"/>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82" name="Line 46"/>
          <p:cNvSpPr>
            <a:spLocks noChangeShapeType="1"/>
          </p:cNvSpPr>
          <p:nvPr/>
        </p:nvSpPr>
        <p:spPr bwMode="auto">
          <a:xfrm flipV="1">
            <a:off x="7058025" y="5614988"/>
            <a:ext cx="0" cy="442912"/>
          </a:xfrm>
          <a:prstGeom prst="line">
            <a:avLst/>
          </a:prstGeom>
          <a:noFill/>
          <a:ln w="25400">
            <a:solidFill>
              <a:srgbClr val="000000"/>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83" name="Line 47"/>
          <p:cNvSpPr>
            <a:spLocks noChangeShapeType="1"/>
          </p:cNvSpPr>
          <p:nvPr/>
        </p:nvSpPr>
        <p:spPr bwMode="auto">
          <a:xfrm flipV="1">
            <a:off x="1143000" y="3986213"/>
            <a:ext cx="0" cy="442912"/>
          </a:xfrm>
          <a:prstGeom prst="line">
            <a:avLst/>
          </a:prstGeom>
          <a:noFill/>
          <a:ln w="25400">
            <a:solidFill>
              <a:srgbClr val="000000"/>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84" name="Line 48"/>
          <p:cNvSpPr>
            <a:spLocks noChangeShapeType="1"/>
          </p:cNvSpPr>
          <p:nvPr/>
        </p:nvSpPr>
        <p:spPr bwMode="auto">
          <a:xfrm flipV="1">
            <a:off x="1143000" y="2528888"/>
            <a:ext cx="0" cy="442912"/>
          </a:xfrm>
          <a:prstGeom prst="line">
            <a:avLst/>
          </a:prstGeom>
          <a:noFill/>
          <a:ln w="25400">
            <a:solidFill>
              <a:srgbClr val="000000"/>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85" name="Line 49"/>
          <p:cNvSpPr>
            <a:spLocks noChangeShapeType="1"/>
          </p:cNvSpPr>
          <p:nvPr/>
        </p:nvSpPr>
        <p:spPr bwMode="auto">
          <a:xfrm flipV="1">
            <a:off x="3651250" y="3986213"/>
            <a:ext cx="0" cy="442912"/>
          </a:xfrm>
          <a:prstGeom prst="line">
            <a:avLst/>
          </a:prstGeom>
          <a:noFill/>
          <a:ln w="25400">
            <a:solidFill>
              <a:srgbClr val="000000"/>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86" name="Line 50"/>
          <p:cNvSpPr>
            <a:spLocks noChangeShapeType="1"/>
          </p:cNvSpPr>
          <p:nvPr/>
        </p:nvSpPr>
        <p:spPr bwMode="auto">
          <a:xfrm flipV="1">
            <a:off x="6200775" y="3986213"/>
            <a:ext cx="0" cy="442912"/>
          </a:xfrm>
          <a:prstGeom prst="line">
            <a:avLst/>
          </a:prstGeom>
          <a:noFill/>
          <a:ln w="25400">
            <a:solidFill>
              <a:srgbClr val="000000"/>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87" name="Line 51"/>
          <p:cNvSpPr>
            <a:spLocks noChangeShapeType="1"/>
          </p:cNvSpPr>
          <p:nvPr/>
        </p:nvSpPr>
        <p:spPr bwMode="auto">
          <a:xfrm flipV="1">
            <a:off x="2857500" y="2528888"/>
            <a:ext cx="0" cy="442912"/>
          </a:xfrm>
          <a:prstGeom prst="line">
            <a:avLst/>
          </a:prstGeom>
          <a:noFill/>
          <a:ln w="25400">
            <a:solidFill>
              <a:srgbClr val="000000"/>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88" name="Line 52"/>
          <p:cNvSpPr>
            <a:spLocks noChangeShapeType="1"/>
          </p:cNvSpPr>
          <p:nvPr/>
        </p:nvSpPr>
        <p:spPr bwMode="auto">
          <a:xfrm flipV="1">
            <a:off x="4486275" y="2528888"/>
            <a:ext cx="0" cy="442912"/>
          </a:xfrm>
          <a:prstGeom prst="line">
            <a:avLst/>
          </a:prstGeom>
          <a:noFill/>
          <a:ln w="25400">
            <a:solidFill>
              <a:srgbClr val="000000"/>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89" name="Line 53"/>
          <p:cNvSpPr>
            <a:spLocks noChangeShapeType="1"/>
          </p:cNvSpPr>
          <p:nvPr/>
        </p:nvSpPr>
        <p:spPr bwMode="auto">
          <a:xfrm flipV="1">
            <a:off x="6200775" y="2528888"/>
            <a:ext cx="0" cy="442912"/>
          </a:xfrm>
          <a:prstGeom prst="line">
            <a:avLst/>
          </a:prstGeom>
          <a:noFill/>
          <a:ln w="25400">
            <a:solidFill>
              <a:srgbClr val="000000"/>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90" name="Line 54"/>
          <p:cNvSpPr>
            <a:spLocks noChangeShapeType="1"/>
          </p:cNvSpPr>
          <p:nvPr/>
        </p:nvSpPr>
        <p:spPr bwMode="auto">
          <a:xfrm flipV="1">
            <a:off x="1143000" y="1908175"/>
            <a:ext cx="0" cy="51435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91" name="Line 55"/>
          <p:cNvSpPr>
            <a:spLocks noChangeShapeType="1"/>
          </p:cNvSpPr>
          <p:nvPr/>
        </p:nvSpPr>
        <p:spPr bwMode="auto">
          <a:xfrm flipV="1">
            <a:off x="2857500" y="1908175"/>
            <a:ext cx="0" cy="51435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92" name="Line 56"/>
          <p:cNvSpPr>
            <a:spLocks noChangeShapeType="1"/>
          </p:cNvSpPr>
          <p:nvPr/>
        </p:nvSpPr>
        <p:spPr bwMode="auto">
          <a:xfrm flipV="1">
            <a:off x="4486275" y="1908175"/>
            <a:ext cx="0" cy="51435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93" name="Line 57"/>
          <p:cNvSpPr>
            <a:spLocks noChangeShapeType="1"/>
          </p:cNvSpPr>
          <p:nvPr/>
        </p:nvSpPr>
        <p:spPr bwMode="auto">
          <a:xfrm flipV="1">
            <a:off x="6200775" y="1908175"/>
            <a:ext cx="0" cy="51435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94" name="Line 58"/>
          <p:cNvSpPr>
            <a:spLocks noChangeShapeType="1"/>
          </p:cNvSpPr>
          <p:nvPr/>
        </p:nvSpPr>
        <p:spPr bwMode="auto">
          <a:xfrm flipV="1">
            <a:off x="1143000" y="3343275"/>
            <a:ext cx="0" cy="51435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95" name="Line 59"/>
          <p:cNvSpPr>
            <a:spLocks noChangeShapeType="1"/>
          </p:cNvSpPr>
          <p:nvPr/>
        </p:nvSpPr>
        <p:spPr bwMode="auto">
          <a:xfrm flipV="1">
            <a:off x="3651250" y="3343275"/>
            <a:ext cx="0" cy="51435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96" name="Line 60"/>
          <p:cNvSpPr>
            <a:spLocks noChangeShapeType="1"/>
          </p:cNvSpPr>
          <p:nvPr/>
        </p:nvSpPr>
        <p:spPr bwMode="auto">
          <a:xfrm flipV="1">
            <a:off x="6200775" y="3343275"/>
            <a:ext cx="0" cy="51435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97" name="Line 61"/>
          <p:cNvSpPr>
            <a:spLocks noChangeShapeType="1"/>
          </p:cNvSpPr>
          <p:nvPr/>
        </p:nvSpPr>
        <p:spPr bwMode="auto">
          <a:xfrm flipV="1">
            <a:off x="1143000" y="4972050"/>
            <a:ext cx="0" cy="51435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98" name="Line 62"/>
          <p:cNvSpPr>
            <a:spLocks noChangeShapeType="1"/>
          </p:cNvSpPr>
          <p:nvPr/>
        </p:nvSpPr>
        <p:spPr bwMode="auto">
          <a:xfrm flipV="1">
            <a:off x="7058025" y="4972050"/>
            <a:ext cx="0" cy="51435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nvGrpSpPr>
          <p:cNvPr id="199" name="Group 63"/>
          <p:cNvGrpSpPr>
            <a:grpSpLocks/>
          </p:cNvGrpSpPr>
          <p:nvPr/>
        </p:nvGrpSpPr>
        <p:grpSpPr bwMode="auto">
          <a:xfrm>
            <a:off x="546100" y="3255963"/>
            <a:ext cx="478828" cy="584200"/>
            <a:chOff x="306" y="1823"/>
            <a:chExt cx="268" cy="327"/>
          </a:xfrm>
        </p:grpSpPr>
        <p:sp>
          <p:nvSpPr>
            <p:cNvPr id="200" name="Rectangle 64"/>
            <p:cNvSpPr>
              <a:spLocks noChangeArrowheads="1"/>
            </p:cNvSpPr>
            <p:nvPr/>
          </p:nvSpPr>
          <p:spPr bwMode="auto">
            <a:xfrm>
              <a:off x="306" y="1823"/>
              <a:ext cx="215"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3200" b="1">
                  <a:latin typeface="Symbol" charset="0"/>
                </a:rPr>
                <a:t>t</a:t>
              </a:r>
            </a:p>
          </p:txBody>
        </p:sp>
        <p:sp>
          <p:nvSpPr>
            <p:cNvPr id="201" name="Rectangle 65"/>
            <p:cNvSpPr>
              <a:spLocks noChangeArrowheads="1"/>
            </p:cNvSpPr>
            <p:nvPr/>
          </p:nvSpPr>
          <p:spPr bwMode="auto">
            <a:xfrm>
              <a:off x="402" y="1914"/>
              <a:ext cx="172" cy="1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aseline="-25000" dirty="0">
                  <a:latin typeface="Fira Sans Regular" charset="0"/>
                </a:rPr>
                <a:t>2</a:t>
              </a:r>
            </a:p>
          </p:txBody>
        </p:sp>
      </p:grpSp>
      <p:grpSp>
        <p:nvGrpSpPr>
          <p:cNvPr id="202" name="Group 66"/>
          <p:cNvGrpSpPr>
            <a:grpSpLocks/>
          </p:cNvGrpSpPr>
          <p:nvPr/>
        </p:nvGrpSpPr>
        <p:grpSpPr bwMode="auto">
          <a:xfrm>
            <a:off x="582613" y="4857750"/>
            <a:ext cx="477067" cy="584200"/>
            <a:chOff x="326" y="2720"/>
            <a:chExt cx="268" cy="327"/>
          </a:xfrm>
        </p:grpSpPr>
        <p:sp>
          <p:nvSpPr>
            <p:cNvPr id="203" name="Rectangle 67"/>
            <p:cNvSpPr>
              <a:spLocks noChangeArrowheads="1"/>
            </p:cNvSpPr>
            <p:nvPr/>
          </p:nvSpPr>
          <p:spPr bwMode="auto">
            <a:xfrm>
              <a:off x="326" y="2720"/>
              <a:ext cx="215"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3200" b="1">
                  <a:latin typeface="Symbol" charset="0"/>
                </a:rPr>
                <a:t>t</a:t>
              </a:r>
            </a:p>
          </p:txBody>
        </p:sp>
        <p:sp>
          <p:nvSpPr>
            <p:cNvPr id="204" name="Rectangle 68"/>
            <p:cNvSpPr>
              <a:spLocks noChangeArrowheads="1"/>
            </p:cNvSpPr>
            <p:nvPr/>
          </p:nvSpPr>
          <p:spPr bwMode="auto">
            <a:xfrm>
              <a:off x="422" y="2812"/>
              <a:ext cx="172" cy="1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aseline="-25000" dirty="0">
                  <a:latin typeface="Fira Sans Regular" charset="0"/>
                </a:rPr>
                <a:t>3</a:t>
              </a:r>
            </a:p>
          </p:txBody>
        </p:sp>
      </p:grpSp>
      <p:grpSp>
        <p:nvGrpSpPr>
          <p:cNvPr id="205" name="Group 69"/>
          <p:cNvGrpSpPr>
            <a:grpSpLocks/>
          </p:cNvGrpSpPr>
          <p:nvPr/>
        </p:nvGrpSpPr>
        <p:grpSpPr bwMode="auto">
          <a:xfrm>
            <a:off x="531813" y="1793875"/>
            <a:ext cx="639762" cy="658813"/>
            <a:chOff x="298" y="1004"/>
            <a:chExt cx="358" cy="369"/>
          </a:xfrm>
        </p:grpSpPr>
        <p:sp>
          <p:nvSpPr>
            <p:cNvPr id="206" name="Rectangle 70"/>
            <p:cNvSpPr>
              <a:spLocks noChangeArrowheads="1"/>
            </p:cNvSpPr>
            <p:nvPr/>
          </p:nvSpPr>
          <p:spPr bwMode="auto">
            <a:xfrm>
              <a:off x="298" y="1004"/>
              <a:ext cx="215"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smtClean="0">
                  <a:ln>
                    <a:noFill/>
                  </a:ln>
                  <a:solidFill>
                    <a:sysClr val="windowText" lastClr="000000"/>
                  </a:solidFill>
                  <a:effectLst/>
                  <a:uLnTx/>
                  <a:uFillTx/>
                  <a:latin typeface="Symbol" charset="0"/>
                </a:rPr>
                <a:t>t</a:t>
              </a:r>
            </a:p>
          </p:txBody>
        </p:sp>
        <p:sp>
          <p:nvSpPr>
            <p:cNvPr id="207" name="Rectangle 71"/>
            <p:cNvSpPr>
              <a:spLocks noChangeArrowheads="1"/>
            </p:cNvSpPr>
            <p:nvPr/>
          </p:nvSpPr>
          <p:spPr bwMode="auto">
            <a:xfrm>
              <a:off x="394" y="1104"/>
              <a:ext cx="165" cy="1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300" u="none" strike="noStrike" kern="0" cap="none" spc="0" normalizeH="0" baseline="-25000" noProof="0" dirty="0" smtClean="0">
                  <a:ln>
                    <a:noFill/>
                  </a:ln>
                  <a:solidFill>
                    <a:sysClr val="windowText" lastClr="000000"/>
                  </a:solidFill>
                  <a:effectLst/>
                  <a:uLnTx/>
                  <a:uFillTx/>
                  <a:latin typeface="Fira Sans Regular" charset="0"/>
                </a:rPr>
                <a:t>1</a:t>
              </a:r>
            </a:p>
          </p:txBody>
        </p:sp>
        <p:sp>
          <p:nvSpPr>
            <p:cNvPr id="208" name="Rectangle 72" descr="25%"/>
            <p:cNvSpPr>
              <a:spLocks noChangeArrowheads="1"/>
            </p:cNvSpPr>
            <p:nvPr/>
          </p:nvSpPr>
          <p:spPr bwMode="auto">
            <a:xfrm>
              <a:off x="648" y="1364"/>
              <a:ext cx="8" cy="9"/>
            </a:xfrm>
            <a:prstGeom prst="rect">
              <a:avLst/>
            </a:prstGeom>
            <a:pattFill prst="pct25">
              <a:fgClr>
                <a:srgbClr val="FFFFFF"/>
              </a:fgClr>
              <a:bgClr>
                <a:srgbClr val="3333CC"/>
              </a:bgClr>
            </a:patt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Tree>
    <p:extLst>
      <p:ext uri="{BB962C8B-B14F-4D97-AF65-F5344CB8AC3E}">
        <p14:creationId xmlns:p14="http://schemas.microsoft.com/office/powerpoint/2010/main" val="2452542971"/>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ChangeArrowheads="1"/>
          </p:cNvSpPr>
          <p:nvPr/>
        </p:nvSpPr>
        <p:spPr bwMode="auto">
          <a:xfrm>
            <a:off x="714375" y="6257925"/>
            <a:ext cx="1885950" cy="514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323" name="Rectangle 3"/>
          <p:cNvSpPr>
            <a:spLocks noChangeArrowheads="1"/>
          </p:cNvSpPr>
          <p:nvPr/>
        </p:nvSpPr>
        <p:spPr bwMode="auto">
          <a:xfrm>
            <a:off x="3114675" y="6257925"/>
            <a:ext cx="2914650" cy="514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324" name="Rectangle 4"/>
          <p:cNvSpPr>
            <a:spLocks noGrp="1" noChangeArrowheads="1"/>
          </p:cNvSpPr>
          <p:nvPr>
            <p:ph type="title"/>
          </p:nvPr>
        </p:nvSpPr>
        <p:spPr>
          <a:noFill/>
          <a:ln/>
        </p:spPr>
        <p:txBody>
          <a:bodyPr lIns="94655" tIns="46434" rIns="94655" bIns="46434"/>
          <a:lstStyle/>
          <a:p>
            <a:pPr defTabSz="828675"/>
            <a:r>
              <a:rPr lang="en-US"/>
              <a:t>Exercise: Applying the UB Test</a:t>
            </a:r>
          </a:p>
        </p:txBody>
      </p:sp>
      <p:sp>
        <p:nvSpPr>
          <p:cNvPr id="312325" name="Rectangle 5"/>
          <p:cNvSpPr>
            <a:spLocks noGrp="1" noChangeArrowheads="1"/>
          </p:cNvSpPr>
          <p:nvPr>
            <p:ph type="body" idx="1"/>
          </p:nvPr>
        </p:nvSpPr>
        <p:spPr>
          <a:xfrm>
            <a:off x="609600" y="4179889"/>
            <a:ext cx="8001000" cy="1875472"/>
          </a:xfrm>
          <a:noFill/>
          <a:ln/>
        </p:spPr>
        <p:txBody>
          <a:bodyPr lIns="94655" tIns="46434" rIns="94655" bIns="46434"/>
          <a:lstStyle/>
          <a:p>
            <a:pPr marL="15875" indent="-15875" defTabSz="823913">
              <a:buFontTx/>
              <a:buNone/>
            </a:pPr>
            <a:r>
              <a:rPr lang="en-US" dirty="0"/>
              <a:t>a. What is the total utilization?</a:t>
            </a:r>
          </a:p>
          <a:p>
            <a:pPr marL="15875" indent="-15875" defTabSz="823913">
              <a:buFontTx/>
              <a:buNone/>
            </a:pPr>
            <a:r>
              <a:rPr lang="en-US" dirty="0"/>
              <a:t>b. Is the task set schedulable?</a:t>
            </a:r>
          </a:p>
          <a:p>
            <a:pPr marL="15875" indent="-15875" defTabSz="823913">
              <a:buFontTx/>
              <a:buNone/>
            </a:pPr>
            <a:r>
              <a:rPr lang="en-US" dirty="0"/>
              <a:t>c. Draw the timeline.</a:t>
            </a:r>
          </a:p>
          <a:p>
            <a:pPr marL="15875" indent="-15875" defTabSz="823913">
              <a:buFontTx/>
              <a:buNone/>
            </a:pPr>
            <a:r>
              <a:rPr lang="en-US" dirty="0"/>
              <a:t>d. What is the total utilization if C</a:t>
            </a:r>
            <a:r>
              <a:rPr lang="en-US" baseline="-25000" dirty="0"/>
              <a:t>3</a:t>
            </a:r>
            <a:r>
              <a:rPr lang="en-US" dirty="0"/>
              <a:t> = 2 ?</a:t>
            </a:r>
          </a:p>
        </p:txBody>
      </p:sp>
      <p:sp>
        <p:nvSpPr>
          <p:cNvPr id="312327" name="Rectangle 7"/>
          <p:cNvSpPr>
            <a:spLocks noChangeArrowheads="1"/>
          </p:cNvSpPr>
          <p:nvPr/>
        </p:nvSpPr>
        <p:spPr bwMode="auto">
          <a:xfrm>
            <a:off x="559435" y="969645"/>
            <a:ext cx="3600450" cy="514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4655" tIns="46434" rIns="94655" bIns="46434"/>
          <a:lstStyle/>
          <a:p>
            <a:pPr marL="15875" indent="-15875" defTabSz="823913">
              <a:spcBef>
                <a:spcPct val="20000"/>
              </a:spcBef>
            </a:pPr>
            <a:r>
              <a:rPr lang="en-US" sz="2000" dirty="0">
                <a:solidFill>
                  <a:srgbClr val="003300"/>
                </a:solidFill>
              </a:rPr>
              <a:t>Given:</a:t>
            </a:r>
          </a:p>
        </p:txBody>
      </p:sp>
      <p:sp>
        <p:nvSpPr>
          <p:cNvPr id="9" name="Rectangle 8"/>
          <p:cNvSpPr>
            <a:spLocks noChangeArrowheads="1"/>
          </p:cNvSpPr>
          <p:nvPr/>
        </p:nvSpPr>
        <p:spPr bwMode="auto">
          <a:xfrm>
            <a:off x="685800" y="1671320"/>
            <a:ext cx="7886700" cy="2036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3584" tIns="51793" rIns="103584" bIns="51793">
            <a:spAutoFit/>
          </a:bodyPr>
          <a:lstStyle/>
          <a:p>
            <a:pPr defTabSz="1028700">
              <a:spcBef>
                <a:spcPct val="50000"/>
              </a:spcBef>
            </a:pPr>
            <a:r>
              <a:rPr lang="en-US" sz="2300" dirty="0">
                <a:solidFill>
                  <a:srgbClr val="000000"/>
                </a:solidFill>
                <a:latin typeface="Fira Sans Regular" charset="0"/>
              </a:rPr>
              <a:t>		C		T		U</a:t>
            </a:r>
          </a:p>
          <a:p>
            <a:pPr defTabSz="1028700">
              <a:spcBef>
                <a:spcPct val="50000"/>
              </a:spcBef>
            </a:pPr>
            <a:r>
              <a:rPr lang="en-US" sz="2300" dirty="0">
                <a:solidFill>
                  <a:srgbClr val="000000"/>
                </a:solidFill>
                <a:latin typeface="Fira Sans Regular" charset="0"/>
              </a:rPr>
              <a:t>Task </a:t>
            </a:r>
            <a:r>
              <a:rPr lang="en-US" sz="2300" b="1" dirty="0">
                <a:solidFill>
                  <a:srgbClr val="000000"/>
                </a:solidFill>
                <a:latin typeface="Symbol" charset="0"/>
              </a:rPr>
              <a:t>t</a:t>
            </a:r>
            <a:r>
              <a:rPr lang="en-US" sz="2300" b="1" baseline="-25000" dirty="0">
                <a:solidFill>
                  <a:srgbClr val="000000"/>
                </a:solidFill>
                <a:latin typeface="Symbol" charset="0"/>
              </a:rPr>
              <a:t>1</a:t>
            </a:r>
            <a:r>
              <a:rPr lang="en-US" sz="2300" b="1" dirty="0">
                <a:solidFill>
                  <a:srgbClr val="000000"/>
                </a:solidFill>
                <a:latin typeface="Symbol" charset="0"/>
              </a:rPr>
              <a:t>:</a:t>
            </a:r>
            <a:r>
              <a:rPr lang="en-US" sz="2300" dirty="0">
                <a:solidFill>
                  <a:srgbClr val="000000"/>
                </a:solidFill>
                <a:latin typeface="Fira Sans Regular" charset="0"/>
              </a:rPr>
              <a:t>	</a:t>
            </a:r>
            <a:r>
              <a:rPr lang="en-US" sz="2300" dirty="0" smtClean="0">
                <a:solidFill>
                  <a:srgbClr val="000000"/>
                </a:solidFill>
                <a:latin typeface="Fira Sans Regular" charset="0"/>
              </a:rPr>
              <a:t>1</a:t>
            </a:r>
            <a:r>
              <a:rPr lang="en-US" sz="2300" dirty="0">
                <a:solidFill>
                  <a:srgbClr val="000000"/>
                </a:solidFill>
                <a:latin typeface="Fira Sans Regular" charset="0"/>
              </a:rPr>
              <a:t>		</a:t>
            </a:r>
            <a:r>
              <a:rPr lang="en-US" sz="2300" dirty="0" smtClean="0">
                <a:solidFill>
                  <a:srgbClr val="000000"/>
                </a:solidFill>
                <a:latin typeface="Fira Sans Regular" charset="0"/>
              </a:rPr>
              <a:t>4</a:t>
            </a:r>
            <a:r>
              <a:rPr lang="en-US" sz="2300" dirty="0">
                <a:solidFill>
                  <a:srgbClr val="000000"/>
                </a:solidFill>
                <a:latin typeface="Fira Sans Regular" charset="0"/>
              </a:rPr>
              <a:t>		</a:t>
            </a:r>
            <a:r>
              <a:rPr lang="en-US" sz="2300" dirty="0" smtClean="0">
                <a:solidFill>
                  <a:srgbClr val="000000"/>
                </a:solidFill>
                <a:latin typeface="Fira Sans Regular" charset="0"/>
              </a:rPr>
              <a:t> </a:t>
            </a:r>
          </a:p>
          <a:p>
            <a:pPr defTabSz="1028700">
              <a:spcBef>
                <a:spcPct val="50000"/>
              </a:spcBef>
            </a:pPr>
            <a:r>
              <a:rPr lang="en-US" sz="2300" dirty="0" smtClean="0">
                <a:solidFill>
                  <a:srgbClr val="000000"/>
                </a:solidFill>
                <a:latin typeface="Fira Sans Regular" charset="0"/>
              </a:rPr>
              <a:t>Task </a:t>
            </a:r>
            <a:r>
              <a:rPr lang="en-US" sz="2300" b="1" dirty="0" smtClean="0">
                <a:solidFill>
                  <a:srgbClr val="000000"/>
                </a:solidFill>
                <a:latin typeface="Symbol" charset="0"/>
              </a:rPr>
              <a:t>t</a:t>
            </a:r>
            <a:r>
              <a:rPr lang="en-US" sz="2300" b="1" baseline="-25000" dirty="0" smtClean="0">
                <a:solidFill>
                  <a:srgbClr val="000000"/>
                </a:solidFill>
                <a:latin typeface="Symbol" charset="0"/>
              </a:rPr>
              <a:t>2</a:t>
            </a:r>
            <a:r>
              <a:rPr lang="en-US" sz="2300" b="1" dirty="0" smtClean="0">
                <a:solidFill>
                  <a:srgbClr val="000000"/>
                </a:solidFill>
                <a:latin typeface="Symbol" charset="0"/>
              </a:rPr>
              <a:t>:	</a:t>
            </a:r>
            <a:r>
              <a:rPr lang="en-US" sz="2300" dirty="0" smtClean="0">
                <a:solidFill>
                  <a:srgbClr val="000000"/>
                </a:solidFill>
                <a:latin typeface="Fira Sans Regular" charset="0"/>
              </a:rPr>
              <a:t>2		6		 </a:t>
            </a:r>
          </a:p>
          <a:p>
            <a:pPr defTabSz="1028700">
              <a:spcBef>
                <a:spcPct val="50000"/>
              </a:spcBef>
            </a:pPr>
            <a:r>
              <a:rPr lang="en-US" sz="2300" dirty="0" smtClean="0">
                <a:solidFill>
                  <a:srgbClr val="000000"/>
                </a:solidFill>
                <a:latin typeface="Fira Sans Regular" charset="0"/>
              </a:rPr>
              <a:t>Task </a:t>
            </a:r>
            <a:r>
              <a:rPr lang="en-US" sz="2300" b="1" dirty="0" smtClean="0">
                <a:solidFill>
                  <a:srgbClr val="000000"/>
                </a:solidFill>
                <a:latin typeface="Symbol" charset="0"/>
              </a:rPr>
              <a:t>t</a:t>
            </a:r>
            <a:r>
              <a:rPr lang="en-US" sz="2300" b="1" baseline="-25000" dirty="0" smtClean="0">
                <a:solidFill>
                  <a:srgbClr val="000000"/>
                </a:solidFill>
                <a:latin typeface="Symbol" charset="0"/>
              </a:rPr>
              <a:t>3</a:t>
            </a:r>
            <a:r>
              <a:rPr lang="en-US" sz="2300" b="1" dirty="0" smtClean="0">
                <a:solidFill>
                  <a:srgbClr val="000000"/>
                </a:solidFill>
                <a:latin typeface="Symbol" charset="0"/>
              </a:rPr>
              <a:t>:	</a:t>
            </a:r>
            <a:r>
              <a:rPr lang="en-US" sz="2300" dirty="0" smtClean="0">
                <a:solidFill>
                  <a:srgbClr val="000000"/>
                </a:solidFill>
                <a:latin typeface="Fira Sans Regular" charset="0"/>
              </a:rPr>
              <a:t>1		10		 </a:t>
            </a:r>
            <a:endParaRPr lang="en-US" sz="2300" dirty="0">
              <a:solidFill>
                <a:srgbClr val="000000"/>
              </a:solidFill>
              <a:latin typeface="Fira Sans Regular" charset="0"/>
            </a:endParaRPr>
          </a:p>
        </p:txBody>
      </p:sp>
      <p:sp>
        <p:nvSpPr>
          <p:cNvPr id="10" name="Rectangle 9"/>
          <p:cNvSpPr>
            <a:spLocks noChangeArrowheads="1"/>
          </p:cNvSpPr>
          <p:nvPr/>
        </p:nvSpPr>
        <p:spPr bwMode="auto">
          <a:xfrm>
            <a:off x="608013" y="1584008"/>
            <a:ext cx="7700962" cy="2222500"/>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1" name="Line 8"/>
          <p:cNvSpPr>
            <a:spLocks noChangeShapeType="1"/>
          </p:cNvSpPr>
          <p:nvPr/>
        </p:nvSpPr>
        <p:spPr bwMode="auto">
          <a:xfrm>
            <a:off x="600075" y="2098358"/>
            <a:ext cx="7715250" cy="0"/>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2" name="Line 9"/>
          <p:cNvSpPr>
            <a:spLocks noChangeShapeType="1"/>
          </p:cNvSpPr>
          <p:nvPr/>
        </p:nvSpPr>
        <p:spPr bwMode="auto">
          <a:xfrm>
            <a:off x="600075" y="2612708"/>
            <a:ext cx="7715250" cy="0"/>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3" name="Line 10"/>
          <p:cNvSpPr>
            <a:spLocks noChangeShapeType="1"/>
          </p:cNvSpPr>
          <p:nvPr/>
        </p:nvSpPr>
        <p:spPr bwMode="auto">
          <a:xfrm>
            <a:off x="600075" y="3127058"/>
            <a:ext cx="7715250" cy="0"/>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4" name="Line 11"/>
          <p:cNvSpPr>
            <a:spLocks noChangeShapeType="1"/>
          </p:cNvSpPr>
          <p:nvPr/>
        </p:nvSpPr>
        <p:spPr bwMode="auto">
          <a:xfrm>
            <a:off x="2314575" y="1584008"/>
            <a:ext cx="0" cy="2228850"/>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5" name="Line 12"/>
          <p:cNvSpPr>
            <a:spLocks noChangeShapeType="1"/>
          </p:cNvSpPr>
          <p:nvPr/>
        </p:nvSpPr>
        <p:spPr bwMode="auto">
          <a:xfrm>
            <a:off x="6086475" y="1584008"/>
            <a:ext cx="0" cy="2228850"/>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6" name="Line 13"/>
          <p:cNvSpPr>
            <a:spLocks noChangeShapeType="1"/>
          </p:cNvSpPr>
          <p:nvPr/>
        </p:nvSpPr>
        <p:spPr bwMode="auto">
          <a:xfrm>
            <a:off x="4029075" y="1584008"/>
            <a:ext cx="0" cy="2228850"/>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Tree>
    <p:extLst>
      <p:ext uri="{BB962C8B-B14F-4D97-AF65-F5344CB8AC3E}">
        <p14:creationId xmlns:p14="http://schemas.microsoft.com/office/powerpoint/2010/main" val="144606316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p:nvPr>
        </p:nvSpPr>
        <p:spPr/>
        <p:txBody>
          <a:bodyPr/>
          <a:lstStyle/>
          <a:p>
            <a:r>
              <a:rPr lang="en-US" dirty="0">
                <a:latin typeface="+mn-lt"/>
              </a:rPr>
              <a:t>Metrics in Real-Time Systems – II </a:t>
            </a:r>
          </a:p>
        </p:txBody>
      </p:sp>
      <p:sp>
        <p:nvSpPr>
          <p:cNvPr id="95234" name="Rectangle 3"/>
          <p:cNvSpPr>
            <a:spLocks noGrp="1" noChangeArrowheads="1"/>
          </p:cNvSpPr>
          <p:nvPr>
            <p:ph idx="1"/>
          </p:nvPr>
        </p:nvSpPr>
        <p:spPr/>
        <p:txBody>
          <a:bodyPr>
            <a:normAutofit lnSpcReduction="10000"/>
          </a:bodyPr>
          <a:lstStyle/>
          <a:p>
            <a:r>
              <a:rPr lang="en-US" dirty="0">
                <a:solidFill>
                  <a:srgbClr val="0000FF"/>
                </a:solidFill>
                <a:latin typeface="+mn-lt"/>
              </a:rPr>
              <a:t>Safety &amp; Certification</a:t>
            </a:r>
          </a:p>
          <a:p>
            <a:pPr lvl="1"/>
            <a:r>
              <a:rPr lang="en-US" dirty="0">
                <a:latin typeface="+mn-lt"/>
                <a:cs typeface="Fira Sans Regular" charset="0"/>
              </a:rPr>
              <a:t>Is the system </a:t>
            </a:r>
            <a:r>
              <a:rPr lang="ja-JP" altLang="en-US" dirty="0">
                <a:latin typeface="+mn-lt"/>
                <a:cs typeface="Fira Sans Regular" charset="0"/>
              </a:rPr>
              <a:t>“</a:t>
            </a:r>
            <a:r>
              <a:rPr lang="en-US" altLang="ja-JP" dirty="0">
                <a:latin typeface="+mn-lt"/>
                <a:cs typeface="Fira Sans Regular" charset="0"/>
              </a:rPr>
              <a:t>safe</a:t>
            </a:r>
            <a:r>
              <a:rPr lang="ja-JP" altLang="en-US" dirty="0">
                <a:latin typeface="+mn-lt"/>
                <a:cs typeface="Fira Sans Regular" charset="0"/>
              </a:rPr>
              <a:t>”</a:t>
            </a:r>
            <a:r>
              <a:rPr lang="en-US" altLang="ja-JP" dirty="0">
                <a:latin typeface="+mn-lt"/>
                <a:cs typeface="Fira Sans Regular" charset="0"/>
              </a:rPr>
              <a:t>?</a:t>
            </a:r>
          </a:p>
          <a:p>
            <a:pPr lvl="1"/>
            <a:r>
              <a:rPr lang="en-US" dirty="0">
                <a:latin typeface="+mn-lt"/>
                <a:cs typeface="Fira Sans Regular" charset="0"/>
              </a:rPr>
              <a:t>Can the system get into an </a:t>
            </a:r>
            <a:r>
              <a:rPr lang="ja-JP" altLang="en-US" dirty="0">
                <a:latin typeface="+mn-lt"/>
                <a:cs typeface="Fira Sans Regular" charset="0"/>
              </a:rPr>
              <a:t>‘</a:t>
            </a:r>
            <a:r>
              <a:rPr lang="en-US" altLang="ja-JP" dirty="0">
                <a:latin typeface="+mn-lt"/>
                <a:cs typeface="Fira Sans Regular" charset="0"/>
              </a:rPr>
              <a:t>unsafe</a:t>
            </a:r>
            <a:r>
              <a:rPr lang="ja-JP" altLang="en-US" dirty="0">
                <a:latin typeface="+mn-lt"/>
                <a:cs typeface="Fira Sans Regular" charset="0"/>
              </a:rPr>
              <a:t>’</a:t>
            </a:r>
            <a:r>
              <a:rPr lang="en-US" altLang="ja-JP" dirty="0">
                <a:latin typeface="+mn-lt"/>
                <a:cs typeface="Fira Sans Regular" charset="0"/>
              </a:rPr>
              <a:t> state? Has it been </a:t>
            </a:r>
            <a:r>
              <a:rPr lang="ja-JP" altLang="en-US" dirty="0">
                <a:latin typeface="+mn-lt"/>
                <a:cs typeface="Fira Sans Regular" charset="0"/>
              </a:rPr>
              <a:t>‘</a:t>
            </a:r>
            <a:r>
              <a:rPr lang="en-US" altLang="ja-JP" dirty="0">
                <a:latin typeface="+mn-lt"/>
                <a:cs typeface="Fira Sans Regular" charset="0"/>
              </a:rPr>
              <a:t>certified</a:t>
            </a:r>
            <a:r>
              <a:rPr lang="ja-JP" altLang="en-US" dirty="0">
                <a:latin typeface="+mn-lt"/>
                <a:cs typeface="Fira Sans Regular" charset="0"/>
              </a:rPr>
              <a:t>’</a:t>
            </a:r>
            <a:r>
              <a:rPr lang="en-US" altLang="ja-JP" dirty="0" smtClean="0">
                <a:latin typeface="+mn-lt"/>
                <a:cs typeface="Fira Sans Regular" charset="0"/>
              </a:rPr>
              <a:t>?</a:t>
            </a:r>
          </a:p>
          <a:p>
            <a:pPr lvl="1"/>
            <a:endParaRPr lang="en-US" altLang="ja-JP" dirty="0">
              <a:latin typeface="+mn-lt"/>
              <a:cs typeface="Fira Sans Regular" charset="0"/>
            </a:endParaRPr>
          </a:p>
          <a:p>
            <a:r>
              <a:rPr lang="en-US" dirty="0">
                <a:solidFill>
                  <a:srgbClr val="0000FF"/>
                </a:solidFill>
                <a:latin typeface="+mn-lt"/>
              </a:rPr>
              <a:t>Modes and reconfiguration</a:t>
            </a:r>
          </a:p>
          <a:p>
            <a:pPr lvl="1"/>
            <a:r>
              <a:rPr lang="en-US" dirty="0">
                <a:latin typeface="+mn-lt"/>
                <a:cs typeface="Fira Sans Regular" charset="0"/>
              </a:rPr>
              <a:t>What happens when the system mission changes?</a:t>
            </a:r>
          </a:p>
          <a:p>
            <a:pPr lvl="1"/>
            <a:r>
              <a:rPr lang="en-US" dirty="0">
                <a:latin typeface="+mn-lt"/>
                <a:cs typeface="Fira Sans Regular" charset="0"/>
              </a:rPr>
              <a:t>What happens under mode changes?</a:t>
            </a:r>
          </a:p>
          <a:p>
            <a:pPr lvl="2"/>
            <a:r>
              <a:rPr lang="en-US" dirty="0">
                <a:latin typeface="+mn-lt"/>
                <a:cs typeface="Fira Sans Regular" charset="0"/>
              </a:rPr>
              <a:t>What are examples of mode changes? </a:t>
            </a:r>
          </a:p>
          <a:p>
            <a:pPr lvl="1"/>
            <a:r>
              <a:rPr lang="en-US" dirty="0">
                <a:latin typeface="+mn-lt"/>
                <a:cs typeface="Fira Sans Regular" charset="0"/>
              </a:rPr>
              <a:t>What happens when individual elements fail?</a:t>
            </a:r>
          </a:p>
          <a:p>
            <a:pPr lvl="1"/>
            <a:r>
              <a:rPr lang="en-US" dirty="0">
                <a:latin typeface="+mn-lt"/>
                <a:cs typeface="Fira Sans Regular" charset="0"/>
              </a:rPr>
              <a:t>Can the system reconfigure itself dynamically?</a:t>
            </a:r>
          </a:p>
          <a:p>
            <a:pPr lvl="1"/>
            <a:r>
              <a:rPr lang="en-US" dirty="0">
                <a:latin typeface="+mn-lt"/>
                <a:cs typeface="Fira Sans Regular" charset="0"/>
              </a:rPr>
              <a:t>How does the system behave after re-configuration</a:t>
            </a:r>
            <a:r>
              <a:rPr lang="en-US" dirty="0" smtClean="0">
                <a:latin typeface="+mn-lt"/>
                <a:cs typeface="Fira Sans Regular" charset="0"/>
              </a:rPr>
              <a:t>?</a:t>
            </a:r>
          </a:p>
          <a:p>
            <a:pPr lvl="1"/>
            <a:endParaRPr lang="en-US" dirty="0">
              <a:latin typeface="+mn-lt"/>
              <a:cs typeface="Fira Sans Regular" charset="0"/>
            </a:endParaRPr>
          </a:p>
          <a:p>
            <a:r>
              <a:rPr lang="en-US" dirty="0">
                <a:solidFill>
                  <a:srgbClr val="0000FF"/>
                </a:solidFill>
                <a:latin typeface="+mn-lt"/>
              </a:rPr>
              <a:t>Security</a:t>
            </a:r>
          </a:p>
          <a:p>
            <a:pPr lvl="1"/>
            <a:r>
              <a:rPr lang="en-US" dirty="0">
                <a:latin typeface="+mn-lt"/>
                <a:cs typeface="Fira Sans Regular" charset="0"/>
              </a:rPr>
              <a:t>Can the system</a:t>
            </a:r>
            <a:r>
              <a:rPr lang="ja-JP" altLang="en-US" dirty="0">
                <a:latin typeface="+mn-lt"/>
                <a:cs typeface="Fira Sans Regular" charset="0"/>
              </a:rPr>
              <a:t>’</a:t>
            </a:r>
            <a:r>
              <a:rPr lang="en-US" altLang="ja-JP" dirty="0">
                <a:latin typeface="+mn-lt"/>
                <a:cs typeface="Fira Sans Regular" charset="0"/>
              </a:rPr>
              <a:t>s integrity be compromised?</a:t>
            </a:r>
          </a:p>
          <a:p>
            <a:pPr lvl="1"/>
            <a:r>
              <a:rPr lang="en-US" dirty="0">
                <a:latin typeface="+mn-lt"/>
                <a:cs typeface="Fira Sans Regular" charset="0"/>
              </a:rPr>
              <a:t>Can violations be detected?</a:t>
            </a:r>
          </a:p>
          <a:p>
            <a:pPr lvl="1"/>
            <a:r>
              <a:rPr lang="en-US" dirty="0">
                <a:latin typeface="+mn-lt"/>
                <a:cs typeface="Fira Sans Regular" charset="0"/>
              </a:rPr>
              <a:t>Renewed interest in this area with appliances being connected to the Internet</a:t>
            </a:r>
          </a:p>
          <a:p>
            <a:pPr lvl="1"/>
            <a:endParaRPr lang="en-US" dirty="0">
              <a:latin typeface="+mn-lt"/>
              <a:cs typeface="Fira Sans Regular" charset="0"/>
            </a:endParaRPr>
          </a:p>
        </p:txBody>
      </p:sp>
    </p:spTree>
    <p:extLst>
      <p:ext uri="{BB962C8B-B14F-4D97-AF65-F5344CB8AC3E}">
        <p14:creationId xmlns:p14="http://schemas.microsoft.com/office/powerpoint/2010/main" val="44270662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4486" name="Rectangle 118"/>
          <p:cNvSpPr>
            <a:spLocks noGrp="1" noChangeArrowheads="1"/>
          </p:cNvSpPr>
          <p:nvPr>
            <p:ph type="title"/>
          </p:nvPr>
        </p:nvSpPr>
        <p:spPr/>
        <p:txBody>
          <a:bodyPr/>
          <a:lstStyle/>
          <a:p>
            <a:r>
              <a:rPr lang="en-US"/>
              <a:t>Solution: Applying the UB Test</a:t>
            </a:r>
          </a:p>
        </p:txBody>
      </p:sp>
      <p:sp>
        <p:nvSpPr>
          <p:cNvPr id="314487" name="Rectangle 119"/>
          <p:cNvSpPr>
            <a:spLocks noGrp="1" noChangeArrowheads="1"/>
          </p:cNvSpPr>
          <p:nvPr>
            <p:ph type="body" idx="1"/>
          </p:nvPr>
        </p:nvSpPr>
        <p:spPr/>
        <p:txBody>
          <a:bodyPr/>
          <a:lstStyle/>
          <a:p>
            <a:pPr>
              <a:buFontTx/>
              <a:buNone/>
            </a:pPr>
            <a:r>
              <a:rPr lang="en-US"/>
              <a:t>a. </a:t>
            </a:r>
            <a:r>
              <a:rPr lang="en-US" i="1"/>
              <a:t>What is the total utilization?</a:t>
            </a:r>
            <a:r>
              <a:rPr lang="en-US"/>
              <a:t>   .25 + .34 + .10 = .69</a:t>
            </a:r>
          </a:p>
          <a:p>
            <a:pPr>
              <a:buFontTx/>
              <a:buNone/>
            </a:pPr>
            <a:r>
              <a:rPr lang="en-US"/>
              <a:t>b. </a:t>
            </a:r>
            <a:r>
              <a:rPr lang="en-US" i="1"/>
              <a:t>Is the task set schedulable?</a:t>
            </a:r>
            <a:r>
              <a:rPr lang="en-US"/>
              <a:t>   Yes: .69 &lt; U(3) = .779</a:t>
            </a:r>
          </a:p>
          <a:p>
            <a:pPr>
              <a:buFontTx/>
              <a:buNone/>
            </a:pPr>
            <a:r>
              <a:rPr lang="en-US"/>
              <a:t>c. </a:t>
            </a:r>
            <a:r>
              <a:rPr lang="en-US" i="1"/>
              <a:t>Draw the timeline.</a:t>
            </a:r>
          </a:p>
        </p:txBody>
      </p:sp>
      <p:sp>
        <p:nvSpPr>
          <p:cNvPr id="314372" name="Rectangle 4"/>
          <p:cNvSpPr>
            <a:spLocks noChangeArrowheads="1"/>
          </p:cNvSpPr>
          <p:nvPr/>
        </p:nvSpPr>
        <p:spPr bwMode="auto">
          <a:xfrm>
            <a:off x="514350" y="5212080"/>
            <a:ext cx="8129588" cy="1114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4655" tIns="46434" rIns="94655" bIns="46434"/>
          <a:lstStyle/>
          <a:p>
            <a:pPr marL="15875" indent="-15875" defTabSz="823913">
              <a:spcBef>
                <a:spcPct val="20000"/>
              </a:spcBef>
            </a:pPr>
            <a:r>
              <a:rPr lang="en-US" sz="2000">
                <a:solidFill>
                  <a:srgbClr val="003300"/>
                </a:solidFill>
              </a:rPr>
              <a:t>d. </a:t>
            </a:r>
            <a:r>
              <a:rPr lang="en-US" sz="1800" i="1">
                <a:solidFill>
                  <a:srgbClr val="003300"/>
                </a:solidFill>
              </a:rPr>
              <a:t>What is the total utilization if C</a:t>
            </a:r>
            <a:r>
              <a:rPr lang="en-US" sz="1800" i="1" baseline="-25000">
                <a:solidFill>
                  <a:srgbClr val="003300"/>
                </a:solidFill>
              </a:rPr>
              <a:t>3</a:t>
            </a:r>
            <a:r>
              <a:rPr lang="en-US" sz="1800" i="1">
                <a:solidFill>
                  <a:srgbClr val="003300"/>
                </a:solidFill>
              </a:rPr>
              <a:t> = 2 ?</a:t>
            </a:r>
            <a:r>
              <a:rPr lang="en-US" sz="1800">
                <a:solidFill>
                  <a:srgbClr val="003300"/>
                </a:solidFill>
              </a:rPr>
              <a:t> </a:t>
            </a:r>
          </a:p>
          <a:p>
            <a:pPr marL="15875" indent="-15875" defTabSz="823913">
              <a:spcBef>
                <a:spcPct val="20000"/>
              </a:spcBef>
            </a:pPr>
            <a:r>
              <a:rPr lang="en-US" sz="2000">
                <a:solidFill>
                  <a:srgbClr val="003300"/>
                </a:solidFill>
              </a:rPr>
              <a:t>	            .25 + .34 + .20 = .79  &gt;  U(3) = .779</a:t>
            </a:r>
          </a:p>
        </p:txBody>
      </p:sp>
      <p:grpSp>
        <p:nvGrpSpPr>
          <p:cNvPr id="231" name="Group 5"/>
          <p:cNvGrpSpPr>
            <a:grpSpLocks/>
          </p:cNvGrpSpPr>
          <p:nvPr/>
        </p:nvGrpSpPr>
        <p:grpSpPr bwMode="auto">
          <a:xfrm>
            <a:off x="1200150" y="2554605"/>
            <a:ext cx="6686550" cy="2319933"/>
            <a:chOff x="672" y="1584"/>
            <a:chExt cx="3744" cy="1299"/>
          </a:xfrm>
        </p:grpSpPr>
        <p:grpSp>
          <p:nvGrpSpPr>
            <p:cNvPr id="232" name="Group 6"/>
            <p:cNvGrpSpPr>
              <a:grpSpLocks/>
            </p:cNvGrpSpPr>
            <p:nvPr/>
          </p:nvGrpSpPr>
          <p:grpSpPr bwMode="auto">
            <a:xfrm>
              <a:off x="1248" y="1584"/>
              <a:ext cx="3110" cy="197"/>
              <a:chOff x="1152" y="1056"/>
              <a:chExt cx="3110" cy="197"/>
            </a:xfrm>
          </p:grpSpPr>
          <p:sp>
            <p:nvSpPr>
              <p:cNvPr id="335" name="Rectangle 7"/>
              <p:cNvSpPr>
                <a:spLocks noChangeArrowheads="1"/>
              </p:cNvSpPr>
              <p:nvPr/>
            </p:nvSpPr>
            <p:spPr bwMode="auto">
              <a:xfrm>
                <a:off x="1152" y="1056"/>
                <a:ext cx="177" cy="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500" u="none" strike="noStrike" kern="0" cap="none" spc="0" normalizeH="0" baseline="0" noProof="0" dirty="0" smtClean="0">
                    <a:ln>
                      <a:noFill/>
                    </a:ln>
                    <a:solidFill>
                      <a:sysClr val="windowText" lastClr="000000"/>
                    </a:solidFill>
                    <a:effectLst/>
                    <a:uLnTx/>
                    <a:uFillTx/>
                    <a:latin typeface="Fira Sans Regular" charset="0"/>
                  </a:rPr>
                  <a:t>0</a:t>
                </a:r>
              </a:p>
            </p:txBody>
          </p:sp>
          <p:sp>
            <p:nvSpPr>
              <p:cNvPr id="336" name="Rectangle 8"/>
              <p:cNvSpPr>
                <a:spLocks noChangeArrowheads="1"/>
              </p:cNvSpPr>
              <p:nvPr/>
            </p:nvSpPr>
            <p:spPr bwMode="auto">
              <a:xfrm>
                <a:off x="1890" y="1065"/>
                <a:ext cx="171" cy="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500" u="none" strike="noStrike" kern="0" cap="none" spc="0" normalizeH="0" baseline="0" noProof="0" dirty="0" smtClean="0">
                    <a:ln>
                      <a:noFill/>
                    </a:ln>
                    <a:solidFill>
                      <a:sysClr val="windowText" lastClr="000000"/>
                    </a:solidFill>
                    <a:effectLst/>
                    <a:uLnTx/>
                    <a:uFillTx/>
                    <a:latin typeface="Fira Sans Regular" charset="0"/>
                  </a:rPr>
                  <a:t>5</a:t>
                </a:r>
              </a:p>
            </p:txBody>
          </p:sp>
          <p:sp>
            <p:nvSpPr>
              <p:cNvPr id="337" name="Rectangle 9"/>
              <p:cNvSpPr>
                <a:spLocks noChangeArrowheads="1"/>
              </p:cNvSpPr>
              <p:nvPr/>
            </p:nvSpPr>
            <p:spPr bwMode="auto">
              <a:xfrm>
                <a:off x="2592" y="1065"/>
                <a:ext cx="224" cy="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500" u="none" strike="noStrike" kern="0" cap="none" spc="0" normalizeH="0" baseline="0" noProof="0" dirty="0" smtClean="0">
                    <a:ln>
                      <a:noFill/>
                    </a:ln>
                    <a:solidFill>
                      <a:sysClr val="windowText" lastClr="000000"/>
                    </a:solidFill>
                    <a:effectLst/>
                    <a:uLnTx/>
                    <a:uFillTx/>
                    <a:latin typeface="Fira Sans Regular" charset="0"/>
                  </a:rPr>
                  <a:t>10</a:t>
                </a:r>
              </a:p>
            </p:txBody>
          </p:sp>
          <p:sp>
            <p:nvSpPr>
              <p:cNvPr id="338" name="Rectangle 10"/>
              <p:cNvSpPr>
                <a:spLocks noChangeArrowheads="1"/>
              </p:cNvSpPr>
              <p:nvPr/>
            </p:nvSpPr>
            <p:spPr bwMode="auto">
              <a:xfrm>
                <a:off x="3312" y="1065"/>
                <a:ext cx="218" cy="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500" u="none" strike="noStrike" kern="0" cap="none" spc="0" normalizeH="0" baseline="0" noProof="0" dirty="0" smtClean="0">
                    <a:ln>
                      <a:noFill/>
                    </a:ln>
                    <a:solidFill>
                      <a:sysClr val="windowText" lastClr="000000"/>
                    </a:solidFill>
                    <a:effectLst/>
                    <a:uLnTx/>
                    <a:uFillTx/>
                    <a:latin typeface="Fira Sans Regular" charset="0"/>
                  </a:rPr>
                  <a:t>15</a:t>
                </a:r>
              </a:p>
            </p:txBody>
          </p:sp>
          <p:sp>
            <p:nvSpPr>
              <p:cNvPr id="339" name="Rectangle 11"/>
              <p:cNvSpPr>
                <a:spLocks noChangeArrowheads="1"/>
              </p:cNvSpPr>
              <p:nvPr/>
            </p:nvSpPr>
            <p:spPr bwMode="auto">
              <a:xfrm>
                <a:off x="4032" y="1056"/>
                <a:ext cx="230" cy="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500" u="none" strike="noStrike" kern="0" cap="none" spc="0" normalizeH="0" baseline="0" noProof="0" dirty="0" smtClean="0">
                    <a:ln>
                      <a:noFill/>
                    </a:ln>
                    <a:solidFill>
                      <a:sysClr val="windowText" lastClr="000000"/>
                    </a:solidFill>
                    <a:effectLst/>
                    <a:uLnTx/>
                    <a:uFillTx/>
                    <a:latin typeface="Fira Sans Regular" charset="0"/>
                  </a:rPr>
                  <a:t>20</a:t>
                </a:r>
              </a:p>
            </p:txBody>
          </p:sp>
        </p:grpSp>
        <p:grpSp>
          <p:nvGrpSpPr>
            <p:cNvPr id="233" name="Group 12"/>
            <p:cNvGrpSpPr>
              <a:grpSpLocks/>
            </p:cNvGrpSpPr>
            <p:nvPr/>
          </p:nvGrpSpPr>
          <p:grpSpPr bwMode="auto">
            <a:xfrm>
              <a:off x="672" y="1728"/>
              <a:ext cx="3730" cy="291"/>
              <a:chOff x="576" y="1296"/>
              <a:chExt cx="3730" cy="291"/>
            </a:xfrm>
          </p:grpSpPr>
          <p:sp>
            <p:nvSpPr>
              <p:cNvPr id="299" name="Line 13"/>
              <p:cNvSpPr>
                <a:spLocks noChangeShapeType="1"/>
              </p:cNvSpPr>
              <p:nvPr/>
            </p:nvSpPr>
            <p:spPr bwMode="auto">
              <a:xfrm>
                <a:off x="1248" y="1584"/>
                <a:ext cx="3058" cy="0"/>
              </a:xfrm>
              <a:prstGeom prst="line">
                <a:avLst/>
              </a:prstGeom>
              <a:noFill/>
              <a:ln w="25400">
                <a:solidFill>
                  <a:srgbClr val="000000"/>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nvGrpSpPr>
              <p:cNvPr id="300" name="Group 14"/>
              <p:cNvGrpSpPr>
                <a:grpSpLocks/>
              </p:cNvGrpSpPr>
              <p:nvPr/>
            </p:nvGrpSpPr>
            <p:grpSpPr bwMode="auto">
              <a:xfrm>
                <a:off x="1248" y="1440"/>
                <a:ext cx="2880" cy="144"/>
                <a:chOff x="672" y="1104"/>
                <a:chExt cx="2880" cy="240"/>
              </a:xfrm>
            </p:grpSpPr>
            <p:sp>
              <p:nvSpPr>
                <p:cNvPr id="314" name="Line 15"/>
                <p:cNvSpPr>
                  <a:spLocks noChangeShapeType="1"/>
                </p:cNvSpPr>
                <p:nvPr/>
              </p:nvSpPr>
              <p:spPr bwMode="auto">
                <a:xfrm>
                  <a:off x="3408"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15" name="Line 16"/>
                <p:cNvSpPr>
                  <a:spLocks noChangeShapeType="1"/>
                </p:cNvSpPr>
                <p:nvPr/>
              </p:nvSpPr>
              <p:spPr bwMode="auto">
                <a:xfrm>
                  <a:off x="3264"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16" name="Line 17"/>
                <p:cNvSpPr>
                  <a:spLocks noChangeShapeType="1"/>
                </p:cNvSpPr>
                <p:nvPr/>
              </p:nvSpPr>
              <p:spPr bwMode="auto">
                <a:xfrm>
                  <a:off x="3120"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17" name="Line 18"/>
                <p:cNvSpPr>
                  <a:spLocks noChangeShapeType="1"/>
                </p:cNvSpPr>
                <p:nvPr/>
              </p:nvSpPr>
              <p:spPr bwMode="auto">
                <a:xfrm>
                  <a:off x="2976"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18" name="Line 19"/>
                <p:cNvSpPr>
                  <a:spLocks noChangeShapeType="1"/>
                </p:cNvSpPr>
                <p:nvPr/>
              </p:nvSpPr>
              <p:spPr bwMode="auto">
                <a:xfrm>
                  <a:off x="2688"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19" name="Line 20"/>
                <p:cNvSpPr>
                  <a:spLocks noChangeShapeType="1"/>
                </p:cNvSpPr>
                <p:nvPr/>
              </p:nvSpPr>
              <p:spPr bwMode="auto">
                <a:xfrm>
                  <a:off x="2544"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20" name="Line 21"/>
                <p:cNvSpPr>
                  <a:spLocks noChangeShapeType="1"/>
                </p:cNvSpPr>
                <p:nvPr/>
              </p:nvSpPr>
              <p:spPr bwMode="auto">
                <a:xfrm>
                  <a:off x="2400"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21" name="Line 22"/>
                <p:cNvSpPr>
                  <a:spLocks noChangeShapeType="1"/>
                </p:cNvSpPr>
                <p:nvPr/>
              </p:nvSpPr>
              <p:spPr bwMode="auto">
                <a:xfrm>
                  <a:off x="2256"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22" name="Line 23"/>
                <p:cNvSpPr>
                  <a:spLocks noChangeShapeType="1"/>
                </p:cNvSpPr>
                <p:nvPr/>
              </p:nvSpPr>
              <p:spPr bwMode="auto">
                <a:xfrm>
                  <a:off x="1968"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23" name="Line 24"/>
                <p:cNvSpPr>
                  <a:spLocks noChangeShapeType="1"/>
                </p:cNvSpPr>
                <p:nvPr/>
              </p:nvSpPr>
              <p:spPr bwMode="auto">
                <a:xfrm>
                  <a:off x="1824"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24" name="Line 25"/>
                <p:cNvSpPr>
                  <a:spLocks noChangeShapeType="1"/>
                </p:cNvSpPr>
                <p:nvPr/>
              </p:nvSpPr>
              <p:spPr bwMode="auto">
                <a:xfrm>
                  <a:off x="1680"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25" name="Line 26"/>
                <p:cNvSpPr>
                  <a:spLocks noChangeShapeType="1"/>
                </p:cNvSpPr>
                <p:nvPr/>
              </p:nvSpPr>
              <p:spPr bwMode="auto">
                <a:xfrm>
                  <a:off x="1536"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26" name="Line 27"/>
                <p:cNvSpPr>
                  <a:spLocks noChangeShapeType="1"/>
                </p:cNvSpPr>
                <p:nvPr/>
              </p:nvSpPr>
              <p:spPr bwMode="auto">
                <a:xfrm>
                  <a:off x="1248"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27" name="Line 28"/>
                <p:cNvSpPr>
                  <a:spLocks noChangeShapeType="1"/>
                </p:cNvSpPr>
                <p:nvPr/>
              </p:nvSpPr>
              <p:spPr bwMode="auto">
                <a:xfrm>
                  <a:off x="1104"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28" name="Line 29"/>
                <p:cNvSpPr>
                  <a:spLocks noChangeShapeType="1"/>
                </p:cNvSpPr>
                <p:nvPr/>
              </p:nvSpPr>
              <p:spPr bwMode="auto">
                <a:xfrm>
                  <a:off x="960"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29" name="Line 30"/>
                <p:cNvSpPr>
                  <a:spLocks noChangeShapeType="1"/>
                </p:cNvSpPr>
                <p:nvPr/>
              </p:nvSpPr>
              <p:spPr bwMode="auto">
                <a:xfrm>
                  <a:off x="816"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30" name="Line 31"/>
                <p:cNvSpPr>
                  <a:spLocks noChangeShapeType="1"/>
                </p:cNvSpPr>
                <p:nvPr/>
              </p:nvSpPr>
              <p:spPr bwMode="auto">
                <a:xfrm>
                  <a:off x="672"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31" name="Line 32"/>
                <p:cNvSpPr>
                  <a:spLocks noChangeShapeType="1"/>
                </p:cNvSpPr>
                <p:nvPr/>
              </p:nvSpPr>
              <p:spPr bwMode="auto">
                <a:xfrm>
                  <a:off x="1392"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32" name="Line 33"/>
                <p:cNvSpPr>
                  <a:spLocks noChangeShapeType="1"/>
                </p:cNvSpPr>
                <p:nvPr/>
              </p:nvSpPr>
              <p:spPr bwMode="auto">
                <a:xfrm>
                  <a:off x="2112"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33" name="Line 34"/>
                <p:cNvSpPr>
                  <a:spLocks noChangeShapeType="1"/>
                </p:cNvSpPr>
                <p:nvPr/>
              </p:nvSpPr>
              <p:spPr bwMode="auto">
                <a:xfrm>
                  <a:off x="2832"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34" name="Line 35"/>
                <p:cNvSpPr>
                  <a:spLocks noChangeShapeType="1"/>
                </p:cNvSpPr>
                <p:nvPr/>
              </p:nvSpPr>
              <p:spPr bwMode="auto">
                <a:xfrm>
                  <a:off x="3552"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301" name="Rectangle 36" descr="25%"/>
              <p:cNvSpPr>
                <a:spLocks noChangeArrowheads="1"/>
              </p:cNvSpPr>
              <p:nvPr/>
            </p:nvSpPr>
            <p:spPr bwMode="auto">
              <a:xfrm>
                <a:off x="1248" y="1464"/>
                <a:ext cx="144" cy="120"/>
              </a:xfrm>
              <a:prstGeom prst="rect">
                <a:avLst/>
              </a:prstGeom>
              <a:solidFill>
                <a:srgbClr val="3366FF"/>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02" name="Rectangle 37" descr="25%"/>
              <p:cNvSpPr>
                <a:spLocks noChangeArrowheads="1"/>
              </p:cNvSpPr>
              <p:nvPr/>
            </p:nvSpPr>
            <p:spPr bwMode="auto">
              <a:xfrm>
                <a:off x="1824" y="1468"/>
                <a:ext cx="144" cy="116"/>
              </a:xfrm>
              <a:prstGeom prst="rect">
                <a:avLst/>
              </a:prstGeom>
              <a:solidFill>
                <a:srgbClr val="3366FF"/>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nvGrpSpPr>
              <p:cNvPr id="303" name="Group 38"/>
              <p:cNvGrpSpPr>
                <a:grpSpLocks/>
              </p:cNvGrpSpPr>
              <p:nvPr/>
            </p:nvGrpSpPr>
            <p:grpSpPr bwMode="auto">
              <a:xfrm>
                <a:off x="1248" y="1392"/>
                <a:ext cx="2880" cy="192"/>
                <a:chOff x="1248" y="1296"/>
                <a:chExt cx="2880" cy="300"/>
              </a:xfrm>
            </p:grpSpPr>
            <p:sp>
              <p:nvSpPr>
                <p:cNvPr id="308" name="Line 39"/>
                <p:cNvSpPr>
                  <a:spLocks noChangeShapeType="1"/>
                </p:cNvSpPr>
                <p:nvPr/>
              </p:nvSpPr>
              <p:spPr bwMode="auto">
                <a:xfrm flipV="1">
                  <a:off x="1248" y="1308"/>
                  <a:ext cx="0" cy="288"/>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09" name="Line 40"/>
                <p:cNvSpPr>
                  <a:spLocks noChangeShapeType="1"/>
                </p:cNvSpPr>
                <p:nvPr/>
              </p:nvSpPr>
              <p:spPr bwMode="auto">
                <a:xfrm flipV="1">
                  <a:off x="1824" y="1308"/>
                  <a:ext cx="0" cy="288"/>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10" name="Line 41"/>
                <p:cNvSpPr>
                  <a:spLocks noChangeShapeType="1"/>
                </p:cNvSpPr>
                <p:nvPr/>
              </p:nvSpPr>
              <p:spPr bwMode="auto">
                <a:xfrm flipV="1">
                  <a:off x="2400" y="1296"/>
                  <a:ext cx="0" cy="288"/>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11" name="Line 42"/>
                <p:cNvSpPr>
                  <a:spLocks noChangeShapeType="1"/>
                </p:cNvSpPr>
                <p:nvPr/>
              </p:nvSpPr>
              <p:spPr bwMode="auto">
                <a:xfrm flipV="1">
                  <a:off x="2976" y="1296"/>
                  <a:ext cx="0" cy="288"/>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12" name="Line 43"/>
                <p:cNvSpPr>
                  <a:spLocks noChangeShapeType="1"/>
                </p:cNvSpPr>
                <p:nvPr/>
              </p:nvSpPr>
              <p:spPr bwMode="auto">
                <a:xfrm flipV="1">
                  <a:off x="4128" y="1296"/>
                  <a:ext cx="0" cy="288"/>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13" name="Line 44"/>
                <p:cNvSpPr>
                  <a:spLocks noChangeShapeType="1"/>
                </p:cNvSpPr>
                <p:nvPr/>
              </p:nvSpPr>
              <p:spPr bwMode="auto">
                <a:xfrm flipV="1">
                  <a:off x="3552" y="1296"/>
                  <a:ext cx="0" cy="288"/>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304" name="Rectangle 45" descr="25%"/>
              <p:cNvSpPr>
                <a:spLocks noChangeArrowheads="1"/>
              </p:cNvSpPr>
              <p:nvPr/>
            </p:nvSpPr>
            <p:spPr bwMode="auto">
              <a:xfrm>
                <a:off x="2400" y="1468"/>
                <a:ext cx="144" cy="116"/>
              </a:xfrm>
              <a:prstGeom prst="rect">
                <a:avLst/>
              </a:prstGeom>
              <a:solidFill>
                <a:srgbClr val="3366FF"/>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05" name="Rectangle 46" descr="25%"/>
              <p:cNvSpPr>
                <a:spLocks noChangeArrowheads="1"/>
              </p:cNvSpPr>
              <p:nvPr/>
            </p:nvSpPr>
            <p:spPr bwMode="auto">
              <a:xfrm>
                <a:off x="2976" y="1468"/>
                <a:ext cx="144" cy="116"/>
              </a:xfrm>
              <a:prstGeom prst="rect">
                <a:avLst/>
              </a:prstGeom>
              <a:solidFill>
                <a:srgbClr val="3366FF"/>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06" name="Rectangle 47" descr="25%"/>
              <p:cNvSpPr>
                <a:spLocks noChangeArrowheads="1"/>
              </p:cNvSpPr>
              <p:nvPr/>
            </p:nvSpPr>
            <p:spPr bwMode="auto">
              <a:xfrm>
                <a:off x="3552" y="1468"/>
                <a:ext cx="144" cy="116"/>
              </a:xfrm>
              <a:prstGeom prst="rect">
                <a:avLst/>
              </a:prstGeom>
              <a:solidFill>
                <a:srgbClr val="3366FF"/>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07" name="Rectangle 48"/>
              <p:cNvSpPr>
                <a:spLocks noChangeArrowheads="1"/>
              </p:cNvSpPr>
              <p:nvPr/>
            </p:nvSpPr>
            <p:spPr bwMode="auto">
              <a:xfrm>
                <a:off x="576" y="1296"/>
                <a:ext cx="614"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u="none" strike="noStrike" kern="0" cap="none" spc="0" normalizeH="0" baseline="0" noProof="0" dirty="0" smtClean="0">
                    <a:ln>
                      <a:noFill/>
                    </a:ln>
                    <a:solidFill>
                      <a:sysClr val="windowText" lastClr="000000"/>
                    </a:solidFill>
                    <a:effectLst/>
                    <a:uLnTx/>
                    <a:uFillTx/>
                    <a:latin typeface="Fira Sans Regular" charset="0"/>
                  </a:rPr>
                  <a:t>Task</a:t>
                </a:r>
                <a:r>
                  <a:rPr kumimoji="0" lang="en-US" sz="2700" u="none" strike="noStrike" kern="0" cap="none" spc="0" normalizeH="0" baseline="0" noProof="0" dirty="0" smtClean="0">
                    <a:ln>
                      <a:noFill/>
                    </a:ln>
                    <a:solidFill>
                      <a:sysClr val="windowText" lastClr="000000"/>
                    </a:solidFill>
                    <a:effectLst/>
                    <a:uLnTx/>
                    <a:uFillTx/>
                    <a:latin typeface="Fira Sans Regular" charset="0"/>
                  </a:rPr>
                  <a:t> </a:t>
                </a:r>
                <a:r>
                  <a:rPr kumimoji="0" lang="en-US" sz="2700" b="1" i="0" u="none" strike="noStrike" kern="0" cap="none" spc="0" normalizeH="0" baseline="0" noProof="0" dirty="0" smtClean="0">
                    <a:ln>
                      <a:noFill/>
                    </a:ln>
                    <a:solidFill>
                      <a:sysClr val="windowText" lastClr="000000"/>
                    </a:solidFill>
                    <a:effectLst/>
                    <a:uLnTx/>
                    <a:uFillTx/>
                    <a:latin typeface="Symbol" charset="0"/>
                  </a:rPr>
                  <a:t>t</a:t>
                </a:r>
                <a:r>
                  <a:rPr kumimoji="0" lang="en-US" sz="2700" b="1" i="0" u="none" strike="noStrike" kern="0" cap="none" spc="0" normalizeH="0" baseline="-25000" noProof="0" dirty="0" smtClean="0">
                    <a:ln>
                      <a:noFill/>
                    </a:ln>
                    <a:solidFill>
                      <a:sysClr val="windowText" lastClr="000000"/>
                    </a:solidFill>
                    <a:effectLst/>
                    <a:uLnTx/>
                    <a:uFillTx/>
                    <a:latin typeface="Symbol" charset="0"/>
                  </a:rPr>
                  <a:t>1</a:t>
                </a:r>
                <a:endParaRPr kumimoji="0" lang="en-US" sz="2700" b="1" i="0" u="none" strike="noStrike" kern="0" cap="none" spc="0" normalizeH="0" baseline="0" noProof="0" dirty="0" smtClean="0">
                  <a:ln>
                    <a:noFill/>
                  </a:ln>
                  <a:solidFill>
                    <a:sysClr val="windowText" lastClr="000000"/>
                  </a:solidFill>
                  <a:effectLst/>
                  <a:uLnTx/>
                  <a:uFillTx/>
                  <a:latin typeface="Symbol" charset="0"/>
                </a:endParaRPr>
              </a:p>
            </p:txBody>
          </p:sp>
        </p:grpSp>
        <p:grpSp>
          <p:nvGrpSpPr>
            <p:cNvPr id="234" name="Group 49"/>
            <p:cNvGrpSpPr>
              <a:grpSpLocks/>
            </p:cNvGrpSpPr>
            <p:nvPr/>
          </p:nvGrpSpPr>
          <p:grpSpPr bwMode="auto">
            <a:xfrm>
              <a:off x="672" y="2592"/>
              <a:ext cx="3744" cy="291"/>
              <a:chOff x="576" y="2352"/>
              <a:chExt cx="3744" cy="291"/>
            </a:xfrm>
          </p:grpSpPr>
          <p:grpSp>
            <p:nvGrpSpPr>
              <p:cNvPr id="269" name="Group 50"/>
              <p:cNvGrpSpPr>
                <a:grpSpLocks/>
              </p:cNvGrpSpPr>
              <p:nvPr/>
            </p:nvGrpSpPr>
            <p:grpSpPr bwMode="auto">
              <a:xfrm>
                <a:off x="1248" y="2496"/>
                <a:ext cx="2880" cy="144"/>
                <a:chOff x="672" y="1104"/>
                <a:chExt cx="2880" cy="240"/>
              </a:xfrm>
            </p:grpSpPr>
            <p:sp>
              <p:nvSpPr>
                <p:cNvPr id="278" name="Line 51"/>
                <p:cNvSpPr>
                  <a:spLocks noChangeShapeType="1"/>
                </p:cNvSpPr>
                <p:nvPr/>
              </p:nvSpPr>
              <p:spPr bwMode="auto">
                <a:xfrm>
                  <a:off x="3408"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79" name="Line 52"/>
                <p:cNvSpPr>
                  <a:spLocks noChangeShapeType="1"/>
                </p:cNvSpPr>
                <p:nvPr/>
              </p:nvSpPr>
              <p:spPr bwMode="auto">
                <a:xfrm>
                  <a:off x="3264"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80" name="Line 53"/>
                <p:cNvSpPr>
                  <a:spLocks noChangeShapeType="1"/>
                </p:cNvSpPr>
                <p:nvPr/>
              </p:nvSpPr>
              <p:spPr bwMode="auto">
                <a:xfrm>
                  <a:off x="3120"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81" name="Line 54"/>
                <p:cNvSpPr>
                  <a:spLocks noChangeShapeType="1"/>
                </p:cNvSpPr>
                <p:nvPr/>
              </p:nvSpPr>
              <p:spPr bwMode="auto">
                <a:xfrm>
                  <a:off x="2976"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82" name="Line 55"/>
                <p:cNvSpPr>
                  <a:spLocks noChangeShapeType="1"/>
                </p:cNvSpPr>
                <p:nvPr/>
              </p:nvSpPr>
              <p:spPr bwMode="auto">
                <a:xfrm>
                  <a:off x="2688"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83" name="Line 56"/>
                <p:cNvSpPr>
                  <a:spLocks noChangeShapeType="1"/>
                </p:cNvSpPr>
                <p:nvPr/>
              </p:nvSpPr>
              <p:spPr bwMode="auto">
                <a:xfrm>
                  <a:off x="2544"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84" name="Line 57"/>
                <p:cNvSpPr>
                  <a:spLocks noChangeShapeType="1"/>
                </p:cNvSpPr>
                <p:nvPr/>
              </p:nvSpPr>
              <p:spPr bwMode="auto">
                <a:xfrm>
                  <a:off x="2400"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85" name="Line 58"/>
                <p:cNvSpPr>
                  <a:spLocks noChangeShapeType="1"/>
                </p:cNvSpPr>
                <p:nvPr/>
              </p:nvSpPr>
              <p:spPr bwMode="auto">
                <a:xfrm>
                  <a:off x="2256"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86" name="Line 59"/>
                <p:cNvSpPr>
                  <a:spLocks noChangeShapeType="1"/>
                </p:cNvSpPr>
                <p:nvPr/>
              </p:nvSpPr>
              <p:spPr bwMode="auto">
                <a:xfrm>
                  <a:off x="1968"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87" name="Line 60"/>
                <p:cNvSpPr>
                  <a:spLocks noChangeShapeType="1"/>
                </p:cNvSpPr>
                <p:nvPr/>
              </p:nvSpPr>
              <p:spPr bwMode="auto">
                <a:xfrm>
                  <a:off x="1824"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88" name="Line 61"/>
                <p:cNvSpPr>
                  <a:spLocks noChangeShapeType="1"/>
                </p:cNvSpPr>
                <p:nvPr/>
              </p:nvSpPr>
              <p:spPr bwMode="auto">
                <a:xfrm>
                  <a:off x="1680"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89" name="Line 62"/>
                <p:cNvSpPr>
                  <a:spLocks noChangeShapeType="1"/>
                </p:cNvSpPr>
                <p:nvPr/>
              </p:nvSpPr>
              <p:spPr bwMode="auto">
                <a:xfrm>
                  <a:off x="1536"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90" name="Line 63"/>
                <p:cNvSpPr>
                  <a:spLocks noChangeShapeType="1"/>
                </p:cNvSpPr>
                <p:nvPr/>
              </p:nvSpPr>
              <p:spPr bwMode="auto">
                <a:xfrm>
                  <a:off x="1248"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91" name="Line 64"/>
                <p:cNvSpPr>
                  <a:spLocks noChangeShapeType="1"/>
                </p:cNvSpPr>
                <p:nvPr/>
              </p:nvSpPr>
              <p:spPr bwMode="auto">
                <a:xfrm>
                  <a:off x="1104"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92" name="Line 65"/>
                <p:cNvSpPr>
                  <a:spLocks noChangeShapeType="1"/>
                </p:cNvSpPr>
                <p:nvPr/>
              </p:nvSpPr>
              <p:spPr bwMode="auto">
                <a:xfrm>
                  <a:off x="960"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93" name="Line 66"/>
                <p:cNvSpPr>
                  <a:spLocks noChangeShapeType="1"/>
                </p:cNvSpPr>
                <p:nvPr/>
              </p:nvSpPr>
              <p:spPr bwMode="auto">
                <a:xfrm>
                  <a:off x="816"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94" name="Line 67"/>
                <p:cNvSpPr>
                  <a:spLocks noChangeShapeType="1"/>
                </p:cNvSpPr>
                <p:nvPr/>
              </p:nvSpPr>
              <p:spPr bwMode="auto">
                <a:xfrm>
                  <a:off x="672"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95" name="Line 68"/>
                <p:cNvSpPr>
                  <a:spLocks noChangeShapeType="1"/>
                </p:cNvSpPr>
                <p:nvPr/>
              </p:nvSpPr>
              <p:spPr bwMode="auto">
                <a:xfrm>
                  <a:off x="1392"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96" name="Line 69"/>
                <p:cNvSpPr>
                  <a:spLocks noChangeShapeType="1"/>
                </p:cNvSpPr>
                <p:nvPr/>
              </p:nvSpPr>
              <p:spPr bwMode="auto">
                <a:xfrm>
                  <a:off x="2112"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97" name="Line 70"/>
                <p:cNvSpPr>
                  <a:spLocks noChangeShapeType="1"/>
                </p:cNvSpPr>
                <p:nvPr/>
              </p:nvSpPr>
              <p:spPr bwMode="auto">
                <a:xfrm>
                  <a:off x="2832"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98" name="Line 71"/>
                <p:cNvSpPr>
                  <a:spLocks noChangeShapeType="1"/>
                </p:cNvSpPr>
                <p:nvPr/>
              </p:nvSpPr>
              <p:spPr bwMode="auto">
                <a:xfrm>
                  <a:off x="3552"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270" name="Rectangle 72" descr="25%"/>
              <p:cNvSpPr>
                <a:spLocks noChangeArrowheads="1"/>
              </p:cNvSpPr>
              <p:nvPr/>
            </p:nvSpPr>
            <p:spPr bwMode="auto">
              <a:xfrm>
                <a:off x="1680" y="2512"/>
                <a:ext cx="144" cy="128"/>
              </a:xfrm>
              <a:prstGeom prst="rect">
                <a:avLst/>
              </a:prstGeom>
              <a:solidFill>
                <a:srgbClr val="3366FF"/>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71" name="Rectangle 73" descr="25%"/>
              <p:cNvSpPr>
                <a:spLocks noChangeArrowheads="1"/>
              </p:cNvSpPr>
              <p:nvPr/>
            </p:nvSpPr>
            <p:spPr bwMode="auto">
              <a:xfrm>
                <a:off x="2688" y="2515"/>
                <a:ext cx="144" cy="125"/>
              </a:xfrm>
              <a:prstGeom prst="rect">
                <a:avLst/>
              </a:prstGeom>
              <a:solidFill>
                <a:srgbClr val="3366FF"/>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nvGrpSpPr>
              <p:cNvPr id="272" name="Group 74"/>
              <p:cNvGrpSpPr>
                <a:grpSpLocks/>
              </p:cNvGrpSpPr>
              <p:nvPr/>
            </p:nvGrpSpPr>
            <p:grpSpPr bwMode="auto">
              <a:xfrm>
                <a:off x="1248" y="2448"/>
                <a:ext cx="2880" cy="192"/>
                <a:chOff x="1248" y="2352"/>
                <a:chExt cx="2880" cy="288"/>
              </a:xfrm>
            </p:grpSpPr>
            <p:sp>
              <p:nvSpPr>
                <p:cNvPr id="275" name="Line 75"/>
                <p:cNvSpPr>
                  <a:spLocks noChangeShapeType="1"/>
                </p:cNvSpPr>
                <p:nvPr/>
              </p:nvSpPr>
              <p:spPr bwMode="auto">
                <a:xfrm flipV="1">
                  <a:off x="1248" y="2352"/>
                  <a:ext cx="0" cy="288"/>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76" name="Line 76"/>
                <p:cNvSpPr>
                  <a:spLocks noChangeShapeType="1"/>
                </p:cNvSpPr>
                <p:nvPr/>
              </p:nvSpPr>
              <p:spPr bwMode="auto">
                <a:xfrm flipV="1">
                  <a:off x="4128" y="2352"/>
                  <a:ext cx="0" cy="288"/>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77" name="Line 77"/>
                <p:cNvSpPr>
                  <a:spLocks noChangeShapeType="1"/>
                </p:cNvSpPr>
                <p:nvPr/>
              </p:nvSpPr>
              <p:spPr bwMode="auto">
                <a:xfrm flipV="1">
                  <a:off x="2688" y="2352"/>
                  <a:ext cx="0" cy="288"/>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273" name="Line 78"/>
              <p:cNvSpPr>
                <a:spLocks noChangeShapeType="1"/>
              </p:cNvSpPr>
              <p:nvPr/>
            </p:nvSpPr>
            <p:spPr bwMode="auto">
              <a:xfrm>
                <a:off x="1248" y="2640"/>
                <a:ext cx="3072" cy="0"/>
              </a:xfrm>
              <a:prstGeom prst="line">
                <a:avLst/>
              </a:prstGeom>
              <a:noFill/>
              <a:ln w="25400">
                <a:solidFill>
                  <a:srgbClr val="000000"/>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74" name="Rectangle 79"/>
              <p:cNvSpPr>
                <a:spLocks noChangeArrowheads="1"/>
              </p:cNvSpPr>
              <p:nvPr/>
            </p:nvSpPr>
            <p:spPr bwMode="auto">
              <a:xfrm>
                <a:off x="576" y="2352"/>
                <a:ext cx="614"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u="none" strike="noStrike" kern="0" cap="none" spc="0" normalizeH="0" baseline="0" noProof="0" dirty="0" smtClean="0">
                    <a:ln>
                      <a:noFill/>
                    </a:ln>
                    <a:solidFill>
                      <a:sysClr val="windowText" lastClr="000000"/>
                    </a:solidFill>
                    <a:effectLst/>
                    <a:uLnTx/>
                    <a:uFillTx/>
                    <a:latin typeface="Fira Sans Regular" charset="0"/>
                  </a:rPr>
                  <a:t>Task</a:t>
                </a:r>
                <a:r>
                  <a:rPr kumimoji="0" lang="en-US" sz="2700" u="none" strike="noStrike" kern="0" cap="none" spc="0" normalizeH="0" baseline="0" noProof="0" dirty="0" smtClean="0">
                    <a:ln>
                      <a:noFill/>
                    </a:ln>
                    <a:solidFill>
                      <a:sysClr val="windowText" lastClr="000000"/>
                    </a:solidFill>
                    <a:effectLst/>
                    <a:uLnTx/>
                    <a:uFillTx/>
                    <a:latin typeface="Fira Sans Regular" charset="0"/>
                  </a:rPr>
                  <a:t> </a:t>
                </a:r>
                <a:r>
                  <a:rPr kumimoji="0" lang="en-US" sz="2700" b="1" i="0" u="none" strike="noStrike" kern="0" cap="none" spc="0" normalizeH="0" baseline="0" noProof="0" dirty="0" smtClean="0">
                    <a:ln>
                      <a:noFill/>
                    </a:ln>
                    <a:solidFill>
                      <a:sysClr val="windowText" lastClr="000000"/>
                    </a:solidFill>
                    <a:effectLst/>
                    <a:uLnTx/>
                    <a:uFillTx/>
                    <a:latin typeface="Symbol" charset="0"/>
                  </a:rPr>
                  <a:t>t</a:t>
                </a:r>
                <a:r>
                  <a:rPr kumimoji="0" lang="en-US" sz="2700" b="1" i="0" u="none" strike="noStrike" kern="0" cap="none" spc="0" normalizeH="0" baseline="-25000" noProof="0" dirty="0" smtClean="0">
                    <a:ln>
                      <a:noFill/>
                    </a:ln>
                    <a:solidFill>
                      <a:sysClr val="windowText" lastClr="000000"/>
                    </a:solidFill>
                    <a:effectLst/>
                    <a:uLnTx/>
                    <a:uFillTx/>
                    <a:latin typeface="Symbol" charset="0"/>
                  </a:rPr>
                  <a:t>3</a:t>
                </a:r>
                <a:endParaRPr kumimoji="0" lang="en-US" sz="2700" b="1" i="0" u="none" strike="noStrike" kern="0" cap="none" spc="0" normalizeH="0" baseline="0" noProof="0" dirty="0" smtClean="0">
                  <a:ln>
                    <a:noFill/>
                  </a:ln>
                  <a:solidFill>
                    <a:sysClr val="windowText" lastClr="000000"/>
                  </a:solidFill>
                  <a:effectLst/>
                  <a:uLnTx/>
                  <a:uFillTx/>
                  <a:latin typeface="Symbol" charset="0"/>
                </a:endParaRPr>
              </a:p>
            </p:txBody>
          </p:sp>
        </p:grpSp>
        <p:grpSp>
          <p:nvGrpSpPr>
            <p:cNvPr id="235" name="Group 80"/>
            <p:cNvGrpSpPr>
              <a:grpSpLocks/>
            </p:cNvGrpSpPr>
            <p:nvPr/>
          </p:nvGrpSpPr>
          <p:grpSpPr bwMode="auto">
            <a:xfrm>
              <a:off x="672" y="2160"/>
              <a:ext cx="3744" cy="291"/>
              <a:chOff x="672" y="2160"/>
              <a:chExt cx="3744" cy="291"/>
            </a:xfrm>
          </p:grpSpPr>
          <p:sp>
            <p:nvSpPr>
              <p:cNvPr id="236" name="Line 81"/>
              <p:cNvSpPr>
                <a:spLocks noChangeShapeType="1"/>
              </p:cNvSpPr>
              <p:nvPr/>
            </p:nvSpPr>
            <p:spPr bwMode="auto">
              <a:xfrm>
                <a:off x="1344" y="2448"/>
                <a:ext cx="3072" cy="0"/>
              </a:xfrm>
              <a:prstGeom prst="line">
                <a:avLst/>
              </a:prstGeom>
              <a:noFill/>
              <a:ln w="25400">
                <a:solidFill>
                  <a:srgbClr val="000000"/>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nvGrpSpPr>
              <p:cNvPr id="237" name="Group 82"/>
              <p:cNvGrpSpPr>
                <a:grpSpLocks/>
              </p:cNvGrpSpPr>
              <p:nvPr/>
            </p:nvGrpSpPr>
            <p:grpSpPr bwMode="auto">
              <a:xfrm>
                <a:off x="1344" y="2304"/>
                <a:ext cx="2880" cy="144"/>
                <a:chOff x="672" y="1104"/>
                <a:chExt cx="2880" cy="240"/>
              </a:xfrm>
            </p:grpSpPr>
            <p:sp>
              <p:nvSpPr>
                <p:cNvPr id="248" name="Line 83"/>
                <p:cNvSpPr>
                  <a:spLocks noChangeShapeType="1"/>
                </p:cNvSpPr>
                <p:nvPr/>
              </p:nvSpPr>
              <p:spPr bwMode="auto">
                <a:xfrm>
                  <a:off x="3408"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49" name="Line 84"/>
                <p:cNvSpPr>
                  <a:spLocks noChangeShapeType="1"/>
                </p:cNvSpPr>
                <p:nvPr/>
              </p:nvSpPr>
              <p:spPr bwMode="auto">
                <a:xfrm>
                  <a:off x="3264"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50" name="Line 85"/>
                <p:cNvSpPr>
                  <a:spLocks noChangeShapeType="1"/>
                </p:cNvSpPr>
                <p:nvPr/>
              </p:nvSpPr>
              <p:spPr bwMode="auto">
                <a:xfrm>
                  <a:off x="3120"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51" name="Line 86"/>
                <p:cNvSpPr>
                  <a:spLocks noChangeShapeType="1"/>
                </p:cNvSpPr>
                <p:nvPr/>
              </p:nvSpPr>
              <p:spPr bwMode="auto">
                <a:xfrm>
                  <a:off x="2976"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52" name="Line 87"/>
                <p:cNvSpPr>
                  <a:spLocks noChangeShapeType="1"/>
                </p:cNvSpPr>
                <p:nvPr/>
              </p:nvSpPr>
              <p:spPr bwMode="auto">
                <a:xfrm>
                  <a:off x="2688"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53" name="Line 88"/>
                <p:cNvSpPr>
                  <a:spLocks noChangeShapeType="1"/>
                </p:cNvSpPr>
                <p:nvPr/>
              </p:nvSpPr>
              <p:spPr bwMode="auto">
                <a:xfrm>
                  <a:off x="2544"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54" name="Line 89"/>
                <p:cNvSpPr>
                  <a:spLocks noChangeShapeType="1"/>
                </p:cNvSpPr>
                <p:nvPr/>
              </p:nvSpPr>
              <p:spPr bwMode="auto">
                <a:xfrm>
                  <a:off x="2400"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55" name="Line 90"/>
                <p:cNvSpPr>
                  <a:spLocks noChangeShapeType="1"/>
                </p:cNvSpPr>
                <p:nvPr/>
              </p:nvSpPr>
              <p:spPr bwMode="auto">
                <a:xfrm>
                  <a:off x="2256"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56" name="Line 91"/>
                <p:cNvSpPr>
                  <a:spLocks noChangeShapeType="1"/>
                </p:cNvSpPr>
                <p:nvPr/>
              </p:nvSpPr>
              <p:spPr bwMode="auto">
                <a:xfrm>
                  <a:off x="1968"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57" name="Line 92"/>
                <p:cNvSpPr>
                  <a:spLocks noChangeShapeType="1"/>
                </p:cNvSpPr>
                <p:nvPr/>
              </p:nvSpPr>
              <p:spPr bwMode="auto">
                <a:xfrm>
                  <a:off x="1824"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58" name="Line 93"/>
                <p:cNvSpPr>
                  <a:spLocks noChangeShapeType="1"/>
                </p:cNvSpPr>
                <p:nvPr/>
              </p:nvSpPr>
              <p:spPr bwMode="auto">
                <a:xfrm>
                  <a:off x="1680"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59" name="Line 94"/>
                <p:cNvSpPr>
                  <a:spLocks noChangeShapeType="1"/>
                </p:cNvSpPr>
                <p:nvPr/>
              </p:nvSpPr>
              <p:spPr bwMode="auto">
                <a:xfrm>
                  <a:off x="1536"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60" name="Line 95"/>
                <p:cNvSpPr>
                  <a:spLocks noChangeShapeType="1"/>
                </p:cNvSpPr>
                <p:nvPr/>
              </p:nvSpPr>
              <p:spPr bwMode="auto">
                <a:xfrm>
                  <a:off x="1248"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61" name="Line 96"/>
                <p:cNvSpPr>
                  <a:spLocks noChangeShapeType="1"/>
                </p:cNvSpPr>
                <p:nvPr/>
              </p:nvSpPr>
              <p:spPr bwMode="auto">
                <a:xfrm>
                  <a:off x="1104"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62" name="Line 97"/>
                <p:cNvSpPr>
                  <a:spLocks noChangeShapeType="1"/>
                </p:cNvSpPr>
                <p:nvPr/>
              </p:nvSpPr>
              <p:spPr bwMode="auto">
                <a:xfrm>
                  <a:off x="960"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63" name="Line 98"/>
                <p:cNvSpPr>
                  <a:spLocks noChangeShapeType="1"/>
                </p:cNvSpPr>
                <p:nvPr/>
              </p:nvSpPr>
              <p:spPr bwMode="auto">
                <a:xfrm>
                  <a:off x="816"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64" name="Line 99"/>
                <p:cNvSpPr>
                  <a:spLocks noChangeShapeType="1"/>
                </p:cNvSpPr>
                <p:nvPr/>
              </p:nvSpPr>
              <p:spPr bwMode="auto">
                <a:xfrm>
                  <a:off x="672"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65" name="Line 100"/>
                <p:cNvSpPr>
                  <a:spLocks noChangeShapeType="1"/>
                </p:cNvSpPr>
                <p:nvPr/>
              </p:nvSpPr>
              <p:spPr bwMode="auto">
                <a:xfrm>
                  <a:off x="1392"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66" name="Line 101"/>
                <p:cNvSpPr>
                  <a:spLocks noChangeShapeType="1"/>
                </p:cNvSpPr>
                <p:nvPr/>
              </p:nvSpPr>
              <p:spPr bwMode="auto">
                <a:xfrm>
                  <a:off x="2112"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67" name="Line 102"/>
                <p:cNvSpPr>
                  <a:spLocks noChangeShapeType="1"/>
                </p:cNvSpPr>
                <p:nvPr/>
              </p:nvSpPr>
              <p:spPr bwMode="auto">
                <a:xfrm>
                  <a:off x="2832"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68" name="Line 103"/>
                <p:cNvSpPr>
                  <a:spLocks noChangeShapeType="1"/>
                </p:cNvSpPr>
                <p:nvPr/>
              </p:nvSpPr>
              <p:spPr bwMode="auto">
                <a:xfrm>
                  <a:off x="3552"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238" name="Rectangle 104" descr="25%"/>
              <p:cNvSpPr>
                <a:spLocks noChangeArrowheads="1"/>
              </p:cNvSpPr>
              <p:nvPr/>
            </p:nvSpPr>
            <p:spPr bwMode="auto">
              <a:xfrm>
                <a:off x="1488" y="2307"/>
                <a:ext cx="288" cy="134"/>
              </a:xfrm>
              <a:prstGeom prst="rect">
                <a:avLst/>
              </a:prstGeom>
              <a:solidFill>
                <a:srgbClr val="3366FF"/>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nvGrpSpPr>
              <p:cNvPr id="239" name="Group 105"/>
              <p:cNvGrpSpPr>
                <a:grpSpLocks/>
              </p:cNvGrpSpPr>
              <p:nvPr/>
            </p:nvGrpSpPr>
            <p:grpSpPr bwMode="auto">
              <a:xfrm>
                <a:off x="1344" y="2256"/>
                <a:ext cx="2592" cy="192"/>
                <a:chOff x="1248" y="1824"/>
                <a:chExt cx="2592" cy="288"/>
              </a:xfrm>
            </p:grpSpPr>
            <p:sp>
              <p:nvSpPr>
                <p:cNvPr id="244" name="Line 106"/>
                <p:cNvSpPr>
                  <a:spLocks noChangeShapeType="1"/>
                </p:cNvSpPr>
                <p:nvPr/>
              </p:nvSpPr>
              <p:spPr bwMode="auto">
                <a:xfrm flipV="1">
                  <a:off x="1248" y="1824"/>
                  <a:ext cx="0" cy="288"/>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45" name="Line 107"/>
                <p:cNvSpPr>
                  <a:spLocks noChangeShapeType="1"/>
                </p:cNvSpPr>
                <p:nvPr/>
              </p:nvSpPr>
              <p:spPr bwMode="auto">
                <a:xfrm flipV="1">
                  <a:off x="2976" y="1824"/>
                  <a:ext cx="0" cy="288"/>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46" name="Line 108"/>
                <p:cNvSpPr>
                  <a:spLocks noChangeShapeType="1"/>
                </p:cNvSpPr>
                <p:nvPr/>
              </p:nvSpPr>
              <p:spPr bwMode="auto">
                <a:xfrm flipV="1">
                  <a:off x="3840" y="1824"/>
                  <a:ext cx="0" cy="288"/>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47" name="Line 109"/>
                <p:cNvSpPr>
                  <a:spLocks noChangeShapeType="1"/>
                </p:cNvSpPr>
                <p:nvPr/>
              </p:nvSpPr>
              <p:spPr bwMode="auto">
                <a:xfrm flipV="1">
                  <a:off x="2112" y="1824"/>
                  <a:ext cx="0" cy="288"/>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240" name="Rectangle 110" descr="25%"/>
              <p:cNvSpPr>
                <a:spLocks noChangeArrowheads="1"/>
              </p:cNvSpPr>
              <p:nvPr/>
            </p:nvSpPr>
            <p:spPr bwMode="auto">
              <a:xfrm>
                <a:off x="2208" y="2307"/>
                <a:ext cx="288" cy="134"/>
              </a:xfrm>
              <a:prstGeom prst="rect">
                <a:avLst/>
              </a:prstGeom>
              <a:solidFill>
                <a:srgbClr val="3366FF"/>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41" name="Rectangle 111"/>
              <p:cNvSpPr>
                <a:spLocks noChangeArrowheads="1"/>
              </p:cNvSpPr>
              <p:nvPr/>
            </p:nvSpPr>
            <p:spPr bwMode="auto">
              <a:xfrm>
                <a:off x="672" y="2160"/>
                <a:ext cx="614"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u="none" strike="noStrike" kern="0" cap="none" spc="0" normalizeH="0" baseline="0" noProof="0" dirty="0" smtClean="0">
                    <a:ln>
                      <a:noFill/>
                    </a:ln>
                    <a:solidFill>
                      <a:sysClr val="windowText" lastClr="000000"/>
                    </a:solidFill>
                    <a:effectLst/>
                    <a:uLnTx/>
                    <a:uFillTx/>
                    <a:latin typeface="Fira Sans Regular" charset="0"/>
                  </a:rPr>
                  <a:t>Task</a:t>
                </a:r>
                <a:r>
                  <a:rPr kumimoji="0" lang="en-US" sz="2700" u="none" strike="noStrike" kern="0" cap="none" spc="0" normalizeH="0" baseline="0" noProof="0" dirty="0" smtClean="0">
                    <a:ln>
                      <a:noFill/>
                    </a:ln>
                    <a:solidFill>
                      <a:sysClr val="windowText" lastClr="000000"/>
                    </a:solidFill>
                    <a:effectLst/>
                    <a:uLnTx/>
                    <a:uFillTx/>
                    <a:latin typeface="Fira Sans Regular" charset="0"/>
                  </a:rPr>
                  <a:t> </a:t>
                </a:r>
                <a:r>
                  <a:rPr kumimoji="0" lang="en-US" sz="2700" b="1" i="0" u="none" strike="noStrike" kern="0" cap="none" spc="0" normalizeH="0" baseline="0" noProof="0" dirty="0" smtClean="0">
                    <a:ln>
                      <a:noFill/>
                    </a:ln>
                    <a:solidFill>
                      <a:sysClr val="windowText" lastClr="000000"/>
                    </a:solidFill>
                    <a:effectLst/>
                    <a:uLnTx/>
                    <a:uFillTx/>
                    <a:latin typeface="Symbol" charset="0"/>
                  </a:rPr>
                  <a:t>t</a:t>
                </a:r>
                <a:r>
                  <a:rPr kumimoji="0" lang="en-US" sz="2700" b="1" i="0" u="none" strike="noStrike" kern="0" cap="none" spc="0" normalizeH="0" baseline="-25000" noProof="0" dirty="0" smtClean="0">
                    <a:ln>
                      <a:noFill/>
                    </a:ln>
                    <a:solidFill>
                      <a:sysClr val="windowText" lastClr="000000"/>
                    </a:solidFill>
                    <a:effectLst/>
                    <a:uLnTx/>
                    <a:uFillTx/>
                    <a:latin typeface="Symbol" charset="0"/>
                  </a:rPr>
                  <a:t>2</a:t>
                </a:r>
                <a:endParaRPr kumimoji="0" lang="en-US" sz="2700" b="1" i="0" u="none" strike="noStrike" kern="0" cap="none" spc="0" normalizeH="0" baseline="0" noProof="0" dirty="0" smtClean="0">
                  <a:ln>
                    <a:noFill/>
                  </a:ln>
                  <a:solidFill>
                    <a:sysClr val="windowText" lastClr="000000"/>
                  </a:solidFill>
                  <a:effectLst/>
                  <a:uLnTx/>
                  <a:uFillTx/>
                  <a:latin typeface="Symbol" charset="0"/>
                </a:endParaRPr>
              </a:p>
            </p:txBody>
          </p:sp>
          <p:sp>
            <p:nvSpPr>
              <p:cNvPr id="242" name="Rectangle 112" descr="25%"/>
              <p:cNvSpPr>
                <a:spLocks noChangeArrowheads="1"/>
              </p:cNvSpPr>
              <p:nvPr/>
            </p:nvSpPr>
            <p:spPr bwMode="auto">
              <a:xfrm>
                <a:off x="3214" y="2305"/>
                <a:ext cx="288" cy="134"/>
              </a:xfrm>
              <a:prstGeom prst="rect">
                <a:avLst/>
              </a:prstGeom>
              <a:solidFill>
                <a:srgbClr val="3366FF"/>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43" name="Rectangle 113" descr="25%"/>
              <p:cNvSpPr>
                <a:spLocks noChangeArrowheads="1"/>
              </p:cNvSpPr>
              <p:nvPr/>
            </p:nvSpPr>
            <p:spPr bwMode="auto">
              <a:xfrm>
                <a:off x="3938" y="2307"/>
                <a:ext cx="288" cy="134"/>
              </a:xfrm>
              <a:prstGeom prst="rect">
                <a:avLst/>
              </a:prstGeom>
              <a:solidFill>
                <a:srgbClr val="3366FF"/>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grpSp>
      <p:sp>
        <p:nvSpPr>
          <p:cNvPr id="340" name="Rectangle 114" descr="25%"/>
          <p:cNvSpPr>
            <a:spLocks noChangeArrowheads="1"/>
          </p:cNvSpPr>
          <p:nvPr/>
        </p:nvSpPr>
        <p:spPr bwMode="auto">
          <a:xfrm>
            <a:off x="3686175" y="4637405"/>
            <a:ext cx="260350" cy="228600"/>
          </a:xfrm>
          <a:prstGeom prst="rect">
            <a:avLst/>
          </a:prstGeom>
          <a:solidFill>
            <a:srgbClr val="3366FF"/>
          </a:solid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41" name="Rectangle 115" descr="25%"/>
          <p:cNvSpPr>
            <a:spLocks noChangeArrowheads="1"/>
          </p:cNvSpPr>
          <p:nvPr/>
        </p:nvSpPr>
        <p:spPr bwMode="auto">
          <a:xfrm>
            <a:off x="4705350" y="4637405"/>
            <a:ext cx="261938" cy="228600"/>
          </a:xfrm>
          <a:prstGeom prst="rect">
            <a:avLst/>
          </a:prstGeom>
          <a:solidFill>
            <a:srgbClr val="3366FF"/>
          </a:solid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42" name="Rectangle 116" descr="25%"/>
          <p:cNvSpPr>
            <a:spLocks noChangeArrowheads="1"/>
          </p:cNvSpPr>
          <p:nvPr/>
        </p:nvSpPr>
        <p:spPr bwMode="auto">
          <a:xfrm>
            <a:off x="5238750" y="4645343"/>
            <a:ext cx="260350" cy="228600"/>
          </a:xfrm>
          <a:prstGeom prst="rect">
            <a:avLst/>
          </a:prstGeom>
          <a:solidFill>
            <a:srgbClr val="3366FF"/>
          </a:solid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43" name="Rectangle 117" descr="25%"/>
          <p:cNvSpPr>
            <a:spLocks noChangeArrowheads="1"/>
          </p:cNvSpPr>
          <p:nvPr/>
        </p:nvSpPr>
        <p:spPr bwMode="auto">
          <a:xfrm>
            <a:off x="6259513" y="4637405"/>
            <a:ext cx="260350" cy="228600"/>
          </a:xfrm>
          <a:prstGeom prst="rect">
            <a:avLst/>
          </a:prstGeom>
          <a:solidFill>
            <a:srgbClr val="3366FF"/>
          </a:solid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Tree>
    <p:extLst>
      <p:ext uri="{BB962C8B-B14F-4D97-AF65-F5344CB8AC3E}">
        <p14:creationId xmlns:p14="http://schemas.microsoft.com/office/powerpoint/2010/main" val="10559751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44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44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44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4372">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437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40"/>
                                        </p:tgtEl>
                                        <p:attrNameLst>
                                          <p:attrName>style.visibility</p:attrName>
                                        </p:attrNameLst>
                                      </p:cBhvr>
                                      <p:to>
                                        <p:strVal val="visible"/>
                                      </p:to>
                                    </p:set>
                                    <p:animEffect transition="in" filter="wipe(left)">
                                      <p:cBhvr>
                                        <p:cTn id="31" dur="500"/>
                                        <p:tgtEl>
                                          <p:spTgt spid="34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41"/>
                                        </p:tgtEl>
                                        <p:attrNameLst>
                                          <p:attrName>style.visibility</p:attrName>
                                        </p:attrNameLst>
                                      </p:cBhvr>
                                      <p:to>
                                        <p:strVal val="visible"/>
                                      </p:to>
                                    </p:set>
                                    <p:animEffect transition="in" filter="wipe(left)">
                                      <p:cBhvr>
                                        <p:cTn id="36" dur="500"/>
                                        <p:tgtEl>
                                          <p:spTgt spid="34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42"/>
                                        </p:tgtEl>
                                        <p:attrNameLst>
                                          <p:attrName>style.visibility</p:attrName>
                                        </p:attrNameLst>
                                      </p:cBhvr>
                                      <p:to>
                                        <p:strVal val="visible"/>
                                      </p:to>
                                    </p:set>
                                    <p:animEffect transition="in" filter="wipe(left)">
                                      <p:cBhvr>
                                        <p:cTn id="41" dur="500"/>
                                        <p:tgtEl>
                                          <p:spTgt spid="34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43"/>
                                        </p:tgtEl>
                                        <p:attrNameLst>
                                          <p:attrName>style.visibility</p:attrName>
                                        </p:attrNameLst>
                                      </p:cBhvr>
                                      <p:to>
                                        <p:strVal val="visible"/>
                                      </p:to>
                                    </p:set>
                                    <p:animEffect transition="in" filter="wipe(left)">
                                      <p:cBhvr>
                                        <p:cTn id="46" dur="500"/>
                                        <p:tgtEl>
                                          <p:spTgt spid="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487" grpId="0" build="p" autoUpdateAnimBg="0"/>
      <p:bldP spid="314372" grpId="0" build="p" autoUpdateAnimBg="0"/>
      <p:bldP spid="340" grpId="0" animBg="1"/>
      <p:bldP spid="341" grpId="0" animBg="1"/>
      <p:bldP spid="342" grpId="0" animBg="1"/>
      <p:bldP spid="34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ChangeArrowheads="1"/>
          </p:cNvSpPr>
          <p:nvPr/>
        </p:nvSpPr>
        <p:spPr bwMode="auto">
          <a:xfrm>
            <a:off x="714375" y="6257925"/>
            <a:ext cx="1885950" cy="514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6419" name="Rectangle 3"/>
          <p:cNvSpPr>
            <a:spLocks noChangeArrowheads="1"/>
          </p:cNvSpPr>
          <p:nvPr/>
        </p:nvSpPr>
        <p:spPr bwMode="auto">
          <a:xfrm>
            <a:off x="3114675" y="6257925"/>
            <a:ext cx="2914650" cy="514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6422" name="Rectangle 6"/>
          <p:cNvSpPr>
            <a:spLocks noGrp="1" noChangeArrowheads="1"/>
          </p:cNvSpPr>
          <p:nvPr>
            <p:ph type="title"/>
          </p:nvPr>
        </p:nvSpPr>
        <p:spPr/>
        <p:txBody>
          <a:bodyPr/>
          <a:lstStyle/>
          <a:p>
            <a:r>
              <a:rPr lang="en-US"/>
              <a:t>Toward a More Precise Test</a:t>
            </a:r>
          </a:p>
        </p:txBody>
      </p:sp>
      <p:sp>
        <p:nvSpPr>
          <p:cNvPr id="316423" name="Rectangle 7"/>
          <p:cNvSpPr>
            <a:spLocks noGrp="1" noChangeArrowheads="1"/>
          </p:cNvSpPr>
          <p:nvPr>
            <p:ph type="body" idx="1"/>
          </p:nvPr>
        </p:nvSpPr>
        <p:spPr/>
        <p:txBody>
          <a:bodyPr/>
          <a:lstStyle/>
          <a:p>
            <a:r>
              <a:rPr lang="en-US" dirty="0"/>
              <a:t>UB test has three possible outcomes:</a:t>
            </a:r>
          </a:p>
          <a:p>
            <a:pPr>
              <a:buFontTx/>
              <a:buNone/>
            </a:pPr>
            <a:r>
              <a:rPr lang="en-US" dirty="0"/>
              <a:t>	           0 &lt;  U  &lt;  U(n)   	</a:t>
            </a:r>
            <a:r>
              <a:rPr lang="en-US" dirty="0" smtClean="0"/>
              <a:t>	</a:t>
            </a:r>
            <a:r>
              <a:rPr lang="en-US" dirty="0" smtClean="0">
                <a:sym typeface="Wingdings" charset="0"/>
              </a:rPr>
              <a:t></a:t>
            </a:r>
            <a:r>
              <a:rPr lang="en-US" dirty="0" smtClean="0"/>
              <a:t>   </a:t>
            </a:r>
            <a:r>
              <a:rPr lang="en-US" dirty="0">
                <a:solidFill>
                  <a:srgbClr val="33CC33"/>
                </a:solidFill>
              </a:rPr>
              <a:t>Success</a:t>
            </a:r>
          </a:p>
          <a:p>
            <a:pPr>
              <a:buFontTx/>
              <a:buNone/>
            </a:pPr>
            <a:r>
              <a:rPr lang="en-US" dirty="0"/>
              <a:t>	           U(n)  &lt;  U  &lt; 1.00   	</a:t>
            </a:r>
            <a:r>
              <a:rPr lang="en-US" dirty="0">
                <a:sym typeface="Wingdings" charset="0"/>
              </a:rPr>
              <a:t></a:t>
            </a:r>
            <a:r>
              <a:rPr lang="en-US" dirty="0"/>
              <a:t>   </a:t>
            </a:r>
            <a:r>
              <a:rPr lang="en-US" dirty="0">
                <a:solidFill>
                  <a:srgbClr val="FF9900"/>
                </a:solidFill>
              </a:rPr>
              <a:t>Inconclusive</a:t>
            </a:r>
          </a:p>
          <a:p>
            <a:pPr>
              <a:buFontTx/>
              <a:buNone/>
            </a:pPr>
            <a:r>
              <a:rPr lang="en-US" dirty="0"/>
              <a:t>           		1.00  &lt; U 	</a:t>
            </a:r>
            <a:r>
              <a:rPr lang="en-US" dirty="0" smtClean="0"/>
              <a:t>		</a:t>
            </a:r>
            <a:r>
              <a:rPr lang="en-US" dirty="0" smtClean="0">
                <a:sym typeface="Wingdings" charset="0"/>
              </a:rPr>
              <a:t></a:t>
            </a:r>
            <a:r>
              <a:rPr lang="en-US" dirty="0" smtClean="0"/>
              <a:t>   </a:t>
            </a:r>
            <a:r>
              <a:rPr lang="en-US" dirty="0">
                <a:solidFill>
                  <a:srgbClr val="CC3300"/>
                </a:solidFill>
              </a:rPr>
              <a:t>Overload</a:t>
            </a:r>
            <a:r>
              <a:rPr lang="en-US" dirty="0"/>
              <a:t>		</a:t>
            </a:r>
          </a:p>
          <a:p>
            <a:pPr>
              <a:buFontTx/>
              <a:buNone/>
            </a:pPr>
            <a:r>
              <a:rPr lang="en-US" dirty="0"/>
              <a:t>			</a:t>
            </a:r>
          </a:p>
          <a:p>
            <a:r>
              <a:rPr lang="en-US" dirty="0"/>
              <a:t>UB test is conservative.</a:t>
            </a:r>
          </a:p>
          <a:p>
            <a:r>
              <a:rPr lang="en-US" dirty="0"/>
              <a:t>A more precise test can be applied.</a:t>
            </a:r>
          </a:p>
        </p:txBody>
      </p:sp>
    </p:spTree>
    <p:extLst>
      <p:ext uri="{BB962C8B-B14F-4D97-AF65-F5344CB8AC3E}">
        <p14:creationId xmlns:p14="http://schemas.microsoft.com/office/powerpoint/2010/main" val="118178510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ChangeArrowheads="1"/>
          </p:cNvSpPr>
          <p:nvPr/>
        </p:nvSpPr>
        <p:spPr bwMode="auto">
          <a:xfrm>
            <a:off x="714375" y="6257925"/>
            <a:ext cx="1885950" cy="514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467" name="Rectangle 3"/>
          <p:cNvSpPr>
            <a:spLocks noChangeArrowheads="1"/>
          </p:cNvSpPr>
          <p:nvPr/>
        </p:nvSpPr>
        <p:spPr bwMode="auto">
          <a:xfrm>
            <a:off x="3114675" y="6257925"/>
            <a:ext cx="2914650" cy="514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504" name="Rectangle 40"/>
          <p:cNvSpPr>
            <a:spLocks noGrp="1" noChangeArrowheads="1"/>
          </p:cNvSpPr>
          <p:nvPr>
            <p:ph type="title"/>
          </p:nvPr>
        </p:nvSpPr>
        <p:spPr/>
        <p:txBody>
          <a:bodyPr/>
          <a:lstStyle/>
          <a:p>
            <a:r>
              <a:rPr lang="en-US"/>
              <a:t>Schedulability: RT Test</a:t>
            </a:r>
          </a:p>
        </p:txBody>
      </p:sp>
      <p:sp>
        <p:nvSpPr>
          <p:cNvPr id="318505" name="Rectangle 41"/>
          <p:cNvSpPr>
            <a:spLocks noGrp="1" noChangeArrowheads="1"/>
          </p:cNvSpPr>
          <p:nvPr>
            <p:ph type="body" idx="1"/>
          </p:nvPr>
        </p:nvSpPr>
        <p:spPr>
          <a:xfrm>
            <a:off x="457200" y="762000"/>
            <a:ext cx="8382000" cy="5562600"/>
          </a:xfrm>
        </p:spPr>
        <p:txBody>
          <a:bodyPr/>
          <a:lstStyle/>
          <a:p>
            <a:r>
              <a:rPr lang="en-US" dirty="0">
                <a:solidFill>
                  <a:srgbClr val="990000"/>
                </a:solidFill>
              </a:rPr>
              <a:t>Theorem</a:t>
            </a:r>
            <a:r>
              <a:rPr lang="en-US" dirty="0"/>
              <a:t>: The worst-case phasing of a task occurs when it arrives simultaneously with all its higher priority tasks.</a:t>
            </a:r>
          </a:p>
          <a:p>
            <a:r>
              <a:rPr lang="en-US" dirty="0">
                <a:solidFill>
                  <a:srgbClr val="990000"/>
                </a:solidFill>
              </a:rPr>
              <a:t>Theorem</a:t>
            </a:r>
            <a:r>
              <a:rPr lang="en-US" dirty="0"/>
              <a:t>: for a set of independent, periodic tasks, if each task meets its first deadline, with worst-case task phasing, the deadline will always be met.</a:t>
            </a:r>
          </a:p>
          <a:p>
            <a:r>
              <a:rPr lang="en-US" b="1" dirty="0"/>
              <a:t>Response time</a:t>
            </a:r>
            <a:r>
              <a:rPr lang="en-US" dirty="0"/>
              <a:t> (RT) or </a:t>
            </a:r>
            <a:r>
              <a:rPr lang="en-US" b="1" dirty="0"/>
              <a:t>Completion Time</a:t>
            </a:r>
            <a:r>
              <a:rPr lang="en-US" dirty="0"/>
              <a:t> test: let </a:t>
            </a:r>
            <a:r>
              <a:rPr lang="en-US" b="1" dirty="0"/>
              <a:t>a</a:t>
            </a:r>
            <a:r>
              <a:rPr lang="en-US" b="1" baseline="-25000" dirty="0"/>
              <a:t>n</a:t>
            </a:r>
            <a:r>
              <a:rPr lang="en-US" b="1" dirty="0"/>
              <a:t> = response time of task </a:t>
            </a:r>
            <a:r>
              <a:rPr lang="en-US" b="1" i="1" dirty="0" err="1"/>
              <a:t>i</a:t>
            </a:r>
            <a:r>
              <a:rPr lang="en-US" dirty="0"/>
              <a:t>.   a</a:t>
            </a:r>
            <a:r>
              <a:rPr lang="en-US" baseline="-25000" dirty="0"/>
              <a:t>n</a:t>
            </a:r>
            <a:r>
              <a:rPr lang="en-US" dirty="0"/>
              <a:t> of task </a:t>
            </a:r>
            <a:r>
              <a:rPr lang="en-US" dirty="0" err="1" smtClean="0"/>
              <a:t>i</a:t>
            </a:r>
            <a:r>
              <a:rPr lang="en-US" dirty="0" smtClean="0"/>
              <a:t> </a:t>
            </a:r>
            <a:r>
              <a:rPr lang="en-US" dirty="0"/>
              <a:t>may be computed by the following iterative formula:</a:t>
            </a:r>
          </a:p>
          <a:p>
            <a:pPr>
              <a:buFontTx/>
              <a:buNone/>
            </a:pPr>
            <a:endParaRPr lang="en-US" dirty="0"/>
          </a:p>
          <a:p>
            <a:endParaRPr lang="en-US" dirty="0"/>
          </a:p>
          <a:p>
            <a:endParaRPr lang="en-US" dirty="0"/>
          </a:p>
          <a:p>
            <a:r>
              <a:rPr lang="en-US" dirty="0"/>
              <a:t>Test terminates when a</a:t>
            </a:r>
            <a:r>
              <a:rPr lang="en-US" baseline="-25000" dirty="0"/>
              <a:t>n+1</a:t>
            </a:r>
            <a:r>
              <a:rPr lang="en-US" dirty="0"/>
              <a:t> = a</a:t>
            </a:r>
            <a:r>
              <a:rPr lang="en-US" baseline="-25000" dirty="0"/>
              <a:t>n</a:t>
            </a:r>
            <a:r>
              <a:rPr lang="en-US" dirty="0"/>
              <a:t>.</a:t>
            </a:r>
          </a:p>
          <a:p>
            <a:r>
              <a:rPr lang="en-US" dirty="0"/>
              <a:t>Task </a:t>
            </a:r>
            <a:r>
              <a:rPr lang="en-US" i="1" dirty="0" err="1"/>
              <a:t>i</a:t>
            </a:r>
            <a:r>
              <a:rPr lang="en-US" dirty="0"/>
              <a:t> is schedulable if its response time is before its deadline: </a:t>
            </a:r>
            <a:r>
              <a:rPr lang="en-US" i="1" dirty="0"/>
              <a:t>a</a:t>
            </a:r>
            <a:r>
              <a:rPr lang="en-US" i="1" baseline="-25000" dirty="0"/>
              <a:t>n</a:t>
            </a:r>
            <a:r>
              <a:rPr lang="en-US" i="1" dirty="0"/>
              <a:t> &lt; T</a:t>
            </a:r>
            <a:r>
              <a:rPr lang="en-US" i="1" baseline="-25000" dirty="0"/>
              <a:t>i </a:t>
            </a:r>
          </a:p>
          <a:p>
            <a:r>
              <a:rPr lang="en-US" dirty="0"/>
              <a:t>The above must be repeated for every task </a:t>
            </a:r>
            <a:r>
              <a:rPr lang="en-US" i="1" dirty="0" err="1"/>
              <a:t>i</a:t>
            </a:r>
            <a:r>
              <a:rPr lang="en-US" dirty="0"/>
              <a:t> from scratch</a:t>
            </a:r>
          </a:p>
        </p:txBody>
      </p:sp>
      <p:grpSp>
        <p:nvGrpSpPr>
          <p:cNvPr id="318507" name="Group 43"/>
          <p:cNvGrpSpPr>
            <a:grpSpLocks/>
          </p:cNvGrpSpPr>
          <p:nvPr/>
        </p:nvGrpSpPr>
        <p:grpSpPr bwMode="auto">
          <a:xfrm>
            <a:off x="1620520" y="3417571"/>
            <a:ext cx="6030913" cy="1055688"/>
            <a:chOff x="1008" y="1872"/>
            <a:chExt cx="3799" cy="665"/>
          </a:xfrm>
        </p:grpSpPr>
        <p:sp>
          <p:nvSpPr>
            <p:cNvPr id="318471" name="Rectangle 7"/>
            <p:cNvSpPr>
              <a:spLocks noChangeArrowheads="1"/>
            </p:cNvSpPr>
            <p:nvPr/>
          </p:nvSpPr>
          <p:spPr bwMode="auto">
            <a:xfrm>
              <a:off x="1008" y="2068"/>
              <a:ext cx="250"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900" b="1" i="1">
                  <a:solidFill>
                    <a:srgbClr val="000000"/>
                  </a:solidFill>
                </a:rPr>
                <a:t>a</a:t>
              </a:r>
            </a:p>
          </p:txBody>
        </p:sp>
        <p:sp>
          <p:nvSpPr>
            <p:cNvPr id="318472" name="Rectangle 8"/>
            <p:cNvSpPr>
              <a:spLocks noChangeArrowheads="1"/>
            </p:cNvSpPr>
            <p:nvPr/>
          </p:nvSpPr>
          <p:spPr bwMode="auto">
            <a:xfrm>
              <a:off x="1113" y="2150"/>
              <a:ext cx="343"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700" b="1">
                  <a:solidFill>
                    <a:srgbClr val="000000"/>
                  </a:solidFill>
                </a:rPr>
                <a:t>n+1</a:t>
              </a:r>
            </a:p>
          </p:txBody>
        </p:sp>
        <p:sp>
          <p:nvSpPr>
            <p:cNvPr id="318473" name="Rectangle 9"/>
            <p:cNvSpPr>
              <a:spLocks noChangeArrowheads="1"/>
            </p:cNvSpPr>
            <p:nvPr/>
          </p:nvSpPr>
          <p:spPr bwMode="auto">
            <a:xfrm>
              <a:off x="1557" y="2068"/>
              <a:ext cx="249"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900" b="1" i="1">
                  <a:solidFill>
                    <a:srgbClr val="000000"/>
                  </a:solidFill>
                </a:rPr>
                <a:t>C</a:t>
              </a:r>
            </a:p>
          </p:txBody>
        </p:sp>
        <p:sp>
          <p:nvSpPr>
            <p:cNvPr id="318474" name="Rectangle 10"/>
            <p:cNvSpPr>
              <a:spLocks noChangeArrowheads="1"/>
            </p:cNvSpPr>
            <p:nvPr/>
          </p:nvSpPr>
          <p:spPr bwMode="auto">
            <a:xfrm>
              <a:off x="1697" y="2150"/>
              <a:ext cx="199"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700" b="1" i="1">
                  <a:solidFill>
                    <a:srgbClr val="000000"/>
                  </a:solidFill>
                </a:rPr>
                <a:t>i</a:t>
              </a:r>
            </a:p>
          </p:txBody>
        </p:sp>
        <p:sp>
          <p:nvSpPr>
            <p:cNvPr id="318475" name="Rectangle 11"/>
            <p:cNvSpPr>
              <a:spLocks noChangeArrowheads="1"/>
            </p:cNvSpPr>
            <p:nvPr/>
          </p:nvSpPr>
          <p:spPr bwMode="auto">
            <a:xfrm>
              <a:off x="2412" y="1945"/>
              <a:ext cx="250"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900" b="1" i="1">
                  <a:solidFill>
                    <a:srgbClr val="000000"/>
                  </a:solidFill>
                </a:rPr>
                <a:t>a</a:t>
              </a:r>
            </a:p>
          </p:txBody>
        </p:sp>
        <p:sp>
          <p:nvSpPr>
            <p:cNvPr id="318476" name="Rectangle 12"/>
            <p:cNvSpPr>
              <a:spLocks noChangeArrowheads="1"/>
            </p:cNvSpPr>
            <p:nvPr/>
          </p:nvSpPr>
          <p:spPr bwMode="auto">
            <a:xfrm>
              <a:off x="2518" y="2028"/>
              <a:ext cx="20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700" b="1">
                  <a:solidFill>
                    <a:srgbClr val="000000"/>
                  </a:solidFill>
                </a:rPr>
                <a:t>n</a:t>
              </a:r>
            </a:p>
          </p:txBody>
        </p:sp>
        <p:sp>
          <p:nvSpPr>
            <p:cNvPr id="318477" name="Rectangle 13"/>
            <p:cNvSpPr>
              <a:spLocks noChangeArrowheads="1"/>
            </p:cNvSpPr>
            <p:nvPr/>
          </p:nvSpPr>
          <p:spPr bwMode="auto">
            <a:xfrm>
              <a:off x="2425" y="2224"/>
              <a:ext cx="245"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900" b="1" i="1">
                  <a:solidFill>
                    <a:srgbClr val="000000"/>
                  </a:solidFill>
                </a:rPr>
                <a:t>T</a:t>
              </a:r>
            </a:p>
          </p:txBody>
        </p:sp>
        <p:sp>
          <p:nvSpPr>
            <p:cNvPr id="318478" name="Rectangle 14"/>
            <p:cNvSpPr>
              <a:spLocks noChangeArrowheads="1"/>
            </p:cNvSpPr>
            <p:nvPr/>
          </p:nvSpPr>
          <p:spPr bwMode="auto">
            <a:xfrm>
              <a:off x="2543" y="2306"/>
              <a:ext cx="209"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700" b="1" i="1">
                  <a:solidFill>
                    <a:srgbClr val="000000"/>
                  </a:solidFill>
                </a:rPr>
                <a:t>j</a:t>
              </a:r>
            </a:p>
          </p:txBody>
        </p:sp>
        <p:sp>
          <p:nvSpPr>
            <p:cNvPr id="318479" name="Rectangle 15"/>
            <p:cNvSpPr>
              <a:spLocks noChangeArrowheads="1"/>
            </p:cNvSpPr>
            <p:nvPr/>
          </p:nvSpPr>
          <p:spPr bwMode="auto">
            <a:xfrm>
              <a:off x="2715" y="2068"/>
              <a:ext cx="249"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900" b="1" i="1">
                  <a:solidFill>
                    <a:srgbClr val="000000"/>
                  </a:solidFill>
                </a:rPr>
                <a:t>C</a:t>
              </a:r>
            </a:p>
          </p:txBody>
        </p:sp>
        <p:sp>
          <p:nvSpPr>
            <p:cNvPr id="318480" name="Rectangle 16"/>
            <p:cNvSpPr>
              <a:spLocks noChangeArrowheads="1"/>
            </p:cNvSpPr>
            <p:nvPr/>
          </p:nvSpPr>
          <p:spPr bwMode="auto">
            <a:xfrm>
              <a:off x="2854" y="2150"/>
              <a:ext cx="209"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700" b="1" i="1">
                  <a:solidFill>
                    <a:srgbClr val="000000"/>
                  </a:solidFill>
                </a:rPr>
                <a:t>j</a:t>
              </a:r>
            </a:p>
          </p:txBody>
        </p:sp>
        <p:sp>
          <p:nvSpPr>
            <p:cNvPr id="318481" name="Rectangle 17"/>
            <p:cNvSpPr>
              <a:spLocks noChangeArrowheads="1"/>
            </p:cNvSpPr>
            <p:nvPr/>
          </p:nvSpPr>
          <p:spPr bwMode="auto">
            <a:xfrm>
              <a:off x="1955" y="2295"/>
              <a:ext cx="209"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700" b="1" i="1">
                  <a:solidFill>
                    <a:srgbClr val="000000"/>
                  </a:solidFill>
                </a:rPr>
                <a:t>j</a:t>
              </a:r>
            </a:p>
          </p:txBody>
        </p:sp>
        <p:sp>
          <p:nvSpPr>
            <p:cNvPr id="318482" name="Rectangle 18"/>
            <p:cNvSpPr>
              <a:spLocks noChangeArrowheads="1"/>
            </p:cNvSpPr>
            <p:nvPr/>
          </p:nvSpPr>
          <p:spPr bwMode="auto">
            <a:xfrm>
              <a:off x="2214" y="2295"/>
              <a:ext cx="20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700" b="1">
                  <a:solidFill>
                    <a:srgbClr val="000000"/>
                  </a:solidFill>
                </a:rPr>
                <a:t>1</a:t>
              </a:r>
            </a:p>
          </p:txBody>
        </p:sp>
        <p:sp>
          <p:nvSpPr>
            <p:cNvPr id="318483" name="Rectangle 19"/>
            <p:cNvSpPr>
              <a:spLocks noChangeArrowheads="1"/>
            </p:cNvSpPr>
            <p:nvPr/>
          </p:nvSpPr>
          <p:spPr bwMode="auto">
            <a:xfrm>
              <a:off x="2059" y="2295"/>
              <a:ext cx="213"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700" b="1">
                  <a:solidFill>
                    <a:srgbClr val="000000"/>
                  </a:solidFill>
                  <a:latin typeface="Symbol" charset="0"/>
                </a:rPr>
                <a:t>=</a:t>
              </a:r>
            </a:p>
          </p:txBody>
        </p:sp>
        <p:sp>
          <p:nvSpPr>
            <p:cNvPr id="318484" name="Rectangle 20"/>
            <p:cNvSpPr>
              <a:spLocks noChangeArrowheads="1"/>
            </p:cNvSpPr>
            <p:nvPr/>
          </p:nvSpPr>
          <p:spPr bwMode="auto">
            <a:xfrm>
              <a:off x="1969" y="1872"/>
              <a:ext cx="199"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700" b="1" i="1">
                  <a:solidFill>
                    <a:srgbClr val="000000"/>
                  </a:solidFill>
                </a:rPr>
                <a:t>i</a:t>
              </a:r>
            </a:p>
          </p:txBody>
        </p:sp>
        <p:sp>
          <p:nvSpPr>
            <p:cNvPr id="318485" name="Rectangle 21"/>
            <p:cNvSpPr>
              <a:spLocks noChangeArrowheads="1"/>
            </p:cNvSpPr>
            <p:nvPr/>
          </p:nvSpPr>
          <p:spPr bwMode="auto">
            <a:xfrm>
              <a:off x="2200" y="1872"/>
              <a:ext cx="20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700" b="1">
                  <a:solidFill>
                    <a:srgbClr val="000000"/>
                  </a:solidFill>
                </a:rPr>
                <a:t>1</a:t>
              </a:r>
            </a:p>
          </p:txBody>
        </p:sp>
        <p:sp>
          <p:nvSpPr>
            <p:cNvPr id="318486" name="Rectangle 22"/>
            <p:cNvSpPr>
              <a:spLocks noChangeArrowheads="1"/>
            </p:cNvSpPr>
            <p:nvPr/>
          </p:nvSpPr>
          <p:spPr bwMode="auto">
            <a:xfrm>
              <a:off x="2059" y="1872"/>
              <a:ext cx="20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700" b="1" dirty="0">
                  <a:solidFill>
                    <a:srgbClr val="000000"/>
                  </a:solidFill>
                  <a:latin typeface="Symbol" charset="0"/>
                </a:rPr>
                <a:t>-</a:t>
              </a:r>
            </a:p>
          </p:txBody>
        </p:sp>
        <p:sp>
          <p:nvSpPr>
            <p:cNvPr id="318487" name="Rectangle 23"/>
            <p:cNvSpPr>
              <a:spLocks noChangeArrowheads="1"/>
            </p:cNvSpPr>
            <p:nvPr/>
          </p:nvSpPr>
          <p:spPr bwMode="auto">
            <a:xfrm>
              <a:off x="2006" y="1996"/>
              <a:ext cx="328" cy="3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3400" b="1">
                  <a:solidFill>
                    <a:srgbClr val="000000"/>
                  </a:solidFill>
                  <a:latin typeface="Symbol" charset="0"/>
                </a:rPr>
                <a:t>å</a:t>
              </a:r>
            </a:p>
          </p:txBody>
        </p:sp>
        <p:sp>
          <p:nvSpPr>
            <p:cNvPr id="318488" name="Rectangle 24"/>
            <p:cNvSpPr>
              <a:spLocks noChangeArrowheads="1"/>
            </p:cNvSpPr>
            <p:nvPr/>
          </p:nvSpPr>
          <p:spPr bwMode="auto">
            <a:xfrm>
              <a:off x="1793" y="2068"/>
              <a:ext cx="221"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900" b="1">
                  <a:solidFill>
                    <a:srgbClr val="000000"/>
                  </a:solidFill>
                  <a:latin typeface="Symbol" charset="0"/>
                </a:rPr>
                <a:t>+</a:t>
              </a:r>
            </a:p>
          </p:txBody>
        </p:sp>
        <p:sp>
          <p:nvSpPr>
            <p:cNvPr id="318489" name="Rectangle 25"/>
            <p:cNvSpPr>
              <a:spLocks noChangeArrowheads="1"/>
            </p:cNvSpPr>
            <p:nvPr/>
          </p:nvSpPr>
          <p:spPr bwMode="auto">
            <a:xfrm>
              <a:off x="3265" y="2068"/>
              <a:ext cx="717"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900" b="1">
                  <a:solidFill>
                    <a:srgbClr val="000000"/>
                  </a:solidFill>
                </a:rPr>
                <a:t>where </a:t>
              </a:r>
              <a:r>
                <a:rPr lang="en-US" sz="1900" b="1" i="1">
                  <a:solidFill>
                    <a:srgbClr val="000000"/>
                  </a:solidFill>
                </a:rPr>
                <a:t> a</a:t>
              </a:r>
            </a:p>
          </p:txBody>
        </p:sp>
        <p:sp>
          <p:nvSpPr>
            <p:cNvPr id="318490" name="Rectangle 26"/>
            <p:cNvSpPr>
              <a:spLocks noChangeArrowheads="1"/>
            </p:cNvSpPr>
            <p:nvPr/>
          </p:nvSpPr>
          <p:spPr bwMode="auto">
            <a:xfrm>
              <a:off x="3836" y="2150"/>
              <a:ext cx="20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700" b="1">
                  <a:solidFill>
                    <a:srgbClr val="000000"/>
                  </a:solidFill>
                </a:rPr>
                <a:t>0</a:t>
              </a:r>
            </a:p>
          </p:txBody>
        </p:sp>
        <p:sp>
          <p:nvSpPr>
            <p:cNvPr id="318491" name="Rectangle 27"/>
            <p:cNvSpPr>
              <a:spLocks noChangeArrowheads="1"/>
            </p:cNvSpPr>
            <p:nvPr/>
          </p:nvSpPr>
          <p:spPr bwMode="auto">
            <a:xfrm>
              <a:off x="4459" y="2068"/>
              <a:ext cx="249"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900" b="1" i="1">
                  <a:solidFill>
                    <a:srgbClr val="000000"/>
                  </a:solidFill>
                </a:rPr>
                <a:t>C</a:t>
              </a:r>
            </a:p>
          </p:txBody>
        </p:sp>
        <p:sp>
          <p:nvSpPr>
            <p:cNvPr id="318492" name="Rectangle 28"/>
            <p:cNvSpPr>
              <a:spLocks noChangeArrowheads="1"/>
            </p:cNvSpPr>
            <p:nvPr/>
          </p:nvSpPr>
          <p:spPr bwMode="auto">
            <a:xfrm>
              <a:off x="4598" y="2150"/>
              <a:ext cx="209"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700" b="1" i="1">
                  <a:solidFill>
                    <a:srgbClr val="000000"/>
                  </a:solidFill>
                </a:rPr>
                <a:t>j</a:t>
              </a:r>
            </a:p>
          </p:txBody>
        </p:sp>
        <p:sp>
          <p:nvSpPr>
            <p:cNvPr id="318493" name="Rectangle 29"/>
            <p:cNvSpPr>
              <a:spLocks noChangeArrowheads="1"/>
            </p:cNvSpPr>
            <p:nvPr/>
          </p:nvSpPr>
          <p:spPr bwMode="auto">
            <a:xfrm>
              <a:off x="4131" y="2295"/>
              <a:ext cx="209"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700" b="1" i="1">
                  <a:solidFill>
                    <a:srgbClr val="000000"/>
                  </a:solidFill>
                </a:rPr>
                <a:t>j</a:t>
              </a:r>
            </a:p>
          </p:txBody>
        </p:sp>
        <p:sp>
          <p:nvSpPr>
            <p:cNvPr id="318494" name="Rectangle 30"/>
            <p:cNvSpPr>
              <a:spLocks noChangeArrowheads="1"/>
            </p:cNvSpPr>
            <p:nvPr/>
          </p:nvSpPr>
          <p:spPr bwMode="auto">
            <a:xfrm>
              <a:off x="4390" y="2295"/>
              <a:ext cx="20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700" b="1">
                  <a:solidFill>
                    <a:srgbClr val="000000"/>
                  </a:solidFill>
                </a:rPr>
                <a:t>1</a:t>
              </a:r>
            </a:p>
          </p:txBody>
        </p:sp>
        <p:sp>
          <p:nvSpPr>
            <p:cNvPr id="318495" name="Rectangle 31"/>
            <p:cNvSpPr>
              <a:spLocks noChangeArrowheads="1"/>
            </p:cNvSpPr>
            <p:nvPr/>
          </p:nvSpPr>
          <p:spPr bwMode="auto">
            <a:xfrm>
              <a:off x="4235" y="2295"/>
              <a:ext cx="213"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700" b="1">
                  <a:solidFill>
                    <a:srgbClr val="000000"/>
                  </a:solidFill>
                  <a:latin typeface="Symbol" charset="0"/>
                </a:rPr>
                <a:t>=</a:t>
              </a:r>
            </a:p>
          </p:txBody>
        </p:sp>
        <p:sp>
          <p:nvSpPr>
            <p:cNvPr id="318496" name="Rectangle 32"/>
            <p:cNvSpPr>
              <a:spLocks noChangeArrowheads="1"/>
            </p:cNvSpPr>
            <p:nvPr/>
          </p:nvSpPr>
          <p:spPr bwMode="auto">
            <a:xfrm>
              <a:off x="4260" y="1872"/>
              <a:ext cx="16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700" b="1">
                  <a:solidFill>
                    <a:srgbClr val="000000"/>
                  </a:solidFill>
                </a:rPr>
                <a:t>i</a:t>
              </a:r>
            </a:p>
          </p:txBody>
        </p:sp>
        <p:sp>
          <p:nvSpPr>
            <p:cNvPr id="318497" name="Rectangle 33"/>
            <p:cNvSpPr>
              <a:spLocks noChangeArrowheads="1"/>
            </p:cNvSpPr>
            <p:nvPr/>
          </p:nvSpPr>
          <p:spPr bwMode="auto">
            <a:xfrm>
              <a:off x="4182" y="1996"/>
              <a:ext cx="328" cy="3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3400" b="1">
                  <a:solidFill>
                    <a:srgbClr val="000000"/>
                  </a:solidFill>
                  <a:latin typeface="Symbol" charset="0"/>
                </a:rPr>
                <a:t>å</a:t>
              </a:r>
            </a:p>
          </p:txBody>
        </p:sp>
        <p:sp>
          <p:nvSpPr>
            <p:cNvPr id="318498" name="Rectangle 34"/>
            <p:cNvSpPr>
              <a:spLocks noChangeArrowheads="1"/>
            </p:cNvSpPr>
            <p:nvPr/>
          </p:nvSpPr>
          <p:spPr bwMode="auto">
            <a:xfrm>
              <a:off x="3969" y="2068"/>
              <a:ext cx="221"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900" b="1">
                  <a:solidFill>
                    <a:srgbClr val="000000"/>
                  </a:solidFill>
                  <a:latin typeface="Symbol" charset="0"/>
                </a:rPr>
                <a:t>=</a:t>
              </a:r>
            </a:p>
          </p:txBody>
        </p:sp>
        <p:sp>
          <p:nvSpPr>
            <p:cNvPr id="318499" name="Rectangle 35"/>
            <p:cNvSpPr>
              <a:spLocks noChangeArrowheads="1"/>
            </p:cNvSpPr>
            <p:nvPr/>
          </p:nvSpPr>
          <p:spPr bwMode="auto">
            <a:xfrm>
              <a:off x="1347" y="2068"/>
              <a:ext cx="221"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900" b="1">
                  <a:solidFill>
                    <a:srgbClr val="000000"/>
                  </a:solidFill>
                  <a:latin typeface="Symbol" charset="0"/>
                </a:rPr>
                <a:t>=</a:t>
              </a:r>
            </a:p>
          </p:txBody>
        </p:sp>
        <p:sp>
          <p:nvSpPr>
            <p:cNvPr id="318501" name="Line 37"/>
            <p:cNvSpPr>
              <a:spLocks noChangeShapeType="1"/>
            </p:cNvSpPr>
            <p:nvPr/>
          </p:nvSpPr>
          <p:spPr bwMode="auto">
            <a:xfrm>
              <a:off x="2474" y="2250"/>
              <a:ext cx="184" cy="0"/>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rgbClr val="000000"/>
                </a:solidFill>
              </a:endParaRPr>
            </a:p>
          </p:txBody>
        </p:sp>
        <p:sp>
          <p:nvSpPr>
            <p:cNvPr id="318502" name="Freeform 38"/>
            <p:cNvSpPr>
              <a:spLocks/>
            </p:cNvSpPr>
            <p:nvPr/>
          </p:nvSpPr>
          <p:spPr bwMode="auto">
            <a:xfrm>
              <a:off x="2408" y="1974"/>
              <a:ext cx="82" cy="502"/>
            </a:xfrm>
            <a:custGeom>
              <a:avLst/>
              <a:gdLst>
                <a:gd name="T0" fmla="*/ 0 w 39"/>
                <a:gd name="T1" fmla="*/ 445 h 446"/>
                <a:gd name="T2" fmla="*/ 0 w 39"/>
                <a:gd name="T3" fmla="*/ 0 h 446"/>
                <a:gd name="T4" fmla="*/ 38 w 39"/>
                <a:gd name="T5" fmla="*/ 0 h 446"/>
              </a:gdLst>
              <a:ahLst/>
              <a:cxnLst>
                <a:cxn ang="0">
                  <a:pos x="T0" y="T1"/>
                </a:cxn>
                <a:cxn ang="0">
                  <a:pos x="T2" y="T3"/>
                </a:cxn>
                <a:cxn ang="0">
                  <a:pos x="T4" y="T5"/>
                </a:cxn>
              </a:cxnLst>
              <a:rect l="0" t="0" r="r" b="b"/>
              <a:pathLst>
                <a:path w="39" h="446">
                  <a:moveTo>
                    <a:pt x="0" y="445"/>
                  </a:moveTo>
                  <a:lnTo>
                    <a:pt x="0" y="0"/>
                  </a:lnTo>
                  <a:lnTo>
                    <a:pt x="38" y="0"/>
                  </a:lnTo>
                </a:path>
              </a:pathLst>
            </a:custGeom>
            <a:noFill/>
            <a:ln w="28575" cap="rnd" cmpd="sng">
              <a:solidFill>
                <a:srgbClr val="000000"/>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solidFill>
                  <a:srgbClr val="000000"/>
                </a:solidFill>
              </a:endParaRPr>
            </a:p>
          </p:txBody>
        </p:sp>
        <p:sp>
          <p:nvSpPr>
            <p:cNvPr id="318503" name="Freeform 39"/>
            <p:cNvSpPr>
              <a:spLocks/>
            </p:cNvSpPr>
            <p:nvPr/>
          </p:nvSpPr>
          <p:spPr bwMode="auto">
            <a:xfrm>
              <a:off x="2640" y="1968"/>
              <a:ext cx="96" cy="499"/>
            </a:xfrm>
            <a:custGeom>
              <a:avLst/>
              <a:gdLst>
                <a:gd name="T0" fmla="*/ 38 w 39"/>
                <a:gd name="T1" fmla="*/ 445 h 446"/>
                <a:gd name="T2" fmla="*/ 38 w 39"/>
                <a:gd name="T3" fmla="*/ 0 h 446"/>
                <a:gd name="T4" fmla="*/ 0 w 39"/>
                <a:gd name="T5" fmla="*/ 0 h 446"/>
              </a:gdLst>
              <a:ahLst/>
              <a:cxnLst>
                <a:cxn ang="0">
                  <a:pos x="T0" y="T1"/>
                </a:cxn>
                <a:cxn ang="0">
                  <a:pos x="T2" y="T3"/>
                </a:cxn>
                <a:cxn ang="0">
                  <a:pos x="T4" y="T5"/>
                </a:cxn>
              </a:cxnLst>
              <a:rect l="0" t="0" r="r" b="b"/>
              <a:pathLst>
                <a:path w="39" h="446">
                  <a:moveTo>
                    <a:pt x="38" y="445"/>
                  </a:moveTo>
                  <a:lnTo>
                    <a:pt x="38" y="0"/>
                  </a:lnTo>
                  <a:lnTo>
                    <a:pt x="0" y="0"/>
                  </a:lnTo>
                </a:path>
              </a:pathLst>
            </a:custGeom>
            <a:noFill/>
            <a:ln w="28575" cap="rnd" cmpd="sng">
              <a:solidFill>
                <a:srgbClr val="000000"/>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solidFill>
                  <a:srgbClr val="000000"/>
                </a:solidFill>
              </a:endParaRPr>
            </a:p>
          </p:txBody>
        </p:sp>
      </p:grpSp>
      <p:sp>
        <p:nvSpPr>
          <p:cNvPr id="318506" name="Text Box 42"/>
          <p:cNvSpPr txBox="1">
            <a:spLocks noChangeArrowheads="1"/>
          </p:cNvSpPr>
          <p:nvPr/>
        </p:nvSpPr>
        <p:spPr bwMode="auto">
          <a:xfrm>
            <a:off x="381000" y="4916805"/>
            <a:ext cx="8534400" cy="1323439"/>
          </a:xfrm>
          <a:prstGeom prst="rect">
            <a:avLst/>
          </a:prstGeom>
          <a:solidFill>
            <a:srgbClr val="FFFFCC"/>
          </a:solidFill>
          <a:ln>
            <a:noFill/>
          </a:ln>
          <a:effectLst/>
          <a:extLs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Tx/>
              <a:buChar char="•"/>
            </a:pPr>
            <a:r>
              <a:rPr lang="en-US" sz="1600" dirty="0">
                <a:latin typeface="Fira Sans Regular" charset="0"/>
              </a:rPr>
              <a:t> This test must be repeated for every task </a:t>
            </a:r>
            <a:r>
              <a:rPr lang="en-US" sz="1600" b="1" dirty="0" err="1">
                <a:latin typeface="Symbol" charset="0"/>
              </a:rPr>
              <a:t>t</a:t>
            </a:r>
            <a:r>
              <a:rPr lang="en-US" sz="1600" baseline="-25000" dirty="0" err="1">
                <a:latin typeface="Fira Sans Regular" charset="0"/>
              </a:rPr>
              <a:t>i</a:t>
            </a:r>
            <a:r>
              <a:rPr lang="en-US" sz="1600" baseline="-25000" dirty="0">
                <a:latin typeface="Fira Sans Regular" charset="0"/>
              </a:rPr>
              <a:t> </a:t>
            </a:r>
            <a:r>
              <a:rPr lang="en-US" sz="1600" dirty="0">
                <a:latin typeface="Fira Sans Regular" charset="0"/>
              </a:rPr>
              <a:t>if required</a:t>
            </a:r>
            <a:endParaRPr lang="en-US" sz="1600" baseline="-25000" dirty="0">
              <a:latin typeface="Fira Sans Regular" charset="0"/>
            </a:endParaRPr>
          </a:p>
          <a:p>
            <a:pPr lvl="1">
              <a:buFontTx/>
              <a:buChar char="•"/>
            </a:pPr>
            <a:r>
              <a:rPr lang="en-US" sz="1600" dirty="0">
                <a:latin typeface="Fira Sans Regular" charset="0"/>
              </a:rPr>
              <a:t> i.e. the value of </a:t>
            </a:r>
            <a:r>
              <a:rPr lang="en-US" sz="1600" dirty="0" err="1">
                <a:latin typeface="Fira Sans Regular" charset="0"/>
              </a:rPr>
              <a:t>i</a:t>
            </a:r>
            <a:r>
              <a:rPr lang="en-US" sz="1600" dirty="0">
                <a:latin typeface="Fira Sans Regular" charset="0"/>
              </a:rPr>
              <a:t> will change depending upon the task you are looking at</a:t>
            </a:r>
          </a:p>
          <a:p>
            <a:pPr>
              <a:buFontTx/>
              <a:buChar char="•"/>
            </a:pPr>
            <a:r>
              <a:rPr lang="en-US" sz="1600" dirty="0">
                <a:latin typeface="Fira Sans Regular" charset="0"/>
              </a:rPr>
              <a:t>  Stop test once current iteration yields a value of a</a:t>
            </a:r>
            <a:r>
              <a:rPr lang="en-US" sz="1600" baseline="-25000" dirty="0">
                <a:latin typeface="Fira Sans Regular" charset="0"/>
              </a:rPr>
              <a:t>n+1</a:t>
            </a:r>
            <a:r>
              <a:rPr lang="en-US" sz="1600" dirty="0">
                <a:latin typeface="Fira Sans Regular" charset="0"/>
              </a:rPr>
              <a:t> beyond the deadline (else, you may never terminate).</a:t>
            </a:r>
          </a:p>
          <a:p>
            <a:pPr>
              <a:buFontTx/>
              <a:buChar char="•"/>
            </a:pPr>
            <a:r>
              <a:rPr lang="en-US" sz="1600" dirty="0">
                <a:solidFill>
                  <a:srgbClr val="CC3300"/>
                </a:solidFill>
                <a:latin typeface="Fira Sans Regular" charset="0"/>
              </a:rPr>
              <a:t> The </a:t>
            </a:r>
            <a:r>
              <a:rPr lang="ja-JP" altLang="en-US" sz="1600" dirty="0">
                <a:solidFill>
                  <a:srgbClr val="CC3300"/>
                </a:solidFill>
                <a:latin typeface="Fira Sans Regular" charset="0"/>
              </a:rPr>
              <a:t>‘</a:t>
            </a:r>
            <a:r>
              <a:rPr lang="en-US" sz="1600" dirty="0">
                <a:solidFill>
                  <a:srgbClr val="CC3300"/>
                </a:solidFill>
                <a:latin typeface="Fira Sans Regular" charset="0"/>
              </a:rPr>
              <a:t>square </a:t>
            </a:r>
            <a:r>
              <a:rPr lang="en-US" sz="1600" dirty="0" err="1">
                <a:solidFill>
                  <a:srgbClr val="CC3300"/>
                </a:solidFill>
                <a:latin typeface="Fira Sans Regular" charset="0"/>
              </a:rPr>
              <a:t>bracketish</a:t>
            </a:r>
            <a:r>
              <a:rPr lang="ja-JP" altLang="en-US" sz="1600" dirty="0">
                <a:solidFill>
                  <a:srgbClr val="CC3300"/>
                </a:solidFill>
                <a:latin typeface="Fira Sans Regular" charset="0"/>
              </a:rPr>
              <a:t>’</a:t>
            </a:r>
            <a:r>
              <a:rPr lang="en-US" sz="1600" dirty="0">
                <a:solidFill>
                  <a:srgbClr val="CC3300"/>
                </a:solidFill>
                <a:latin typeface="Fira Sans Regular" charset="0"/>
              </a:rPr>
              <a:t> thingies represent the </a:t>
            </a:r>
            <a:r>
              <a:rPr lang="ja-JP" altLang="en-US" sz="1600" dirty="0">
                <a:solidFill>
                  <a:srgbClr val="CC3300"/>
                </a:solidFill>
                <a:latin typeface="Fira Sans Regular" charset="0"/>
              </a:rPr>
              <a:t>‘</a:t>
            </a:r>
            <a:r>
              <a:rPr lang="en-US" sz="1600" dirty="0">
                <a:solidFill>
                  <a:srgbClr val="CC3300"/>
                </a:solidFill>
                <a:latin typeface="Fira Sans Regular" charset="0"/>
              </a:rPr>
              <a:t>ceiling</a:t>
            </a:r>
            <a:r>
              <a:rPr lang="ja-JP" altLang="en-US" sz="1600" dirty="0">
                <a:solidFill>
                  <a:srgbClr val="CC3300"/>
                </a:solidFill>
                <a:latin typeface="Fira Sans Regular" charset="0"/>
              </a:rPr>
              <a:t>’</a:t>
            </a:r>
            <a:r>
              <a:rPr lang="en-US" sz="1600" dirty="0">
                <a:solidFill>
                  <a:srgbClr val="CC3300"/>
                </a:solidFill>
                <a:latin typeface="Fira Sans Regular" charset="0"/>
              </a:rPr>
              <a:t> function, NOT brackets</a:t>
            </a:r>
          </a:p>
        </p:txBody>
      </p:sp>
    </p:spTree>
    <p:extLst>
      <p:ext uri="{BB962C8B-B14F-4D97-AF65-F5344CB8AC3E}">
        <p14:creationId xmlns:p14="http://schemas.microsoft.com/office/powerpoint/2010/main" val="398325442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a:noFill/>
          <a:ln/>
        </p:spPr>
        <p:txBody>
          <a:bodyPr lIns="94655" tIns="46434" rIns="94655" bIns="46434"/>
          <a:lstStyle/>
          <a:p>
            <a:pPr defTabSz="828675"/>
            <a:r>
              <a:rPr lang="en-US"/>
              <a:t>Example: Applying RT Test -1</a:t>
            </a:r>
          </a:p>
        </p:txBody>
      </p:sp>
      <p:sp>
        <p:nvSpPr>
          <p:cNvPr id="320515" name="Rectangle 3"/>
          <p:cNvSpPr>
            <a:spLocks noGrp="1" noChangeArrowheads="1"/>
          </p:cNvSpPr>
          <p:nvPr>
            <p:ph type="body" idx="1"/>
          </p:nvPr>
        </p:nvSpPr>
        <p:spPr>
          <a:xfrm>
            <a:off x="609600" y="762000"/>
            <a:ext cx="8001000" cy="1381125"/>
          </a:xfrm>
          <a:noFill/>
          <a:ln/>
        </p:spPr>
        <p:txBody>
          <a:bodyPr lIns="94655" tIns="46434" rIns="94655" bIns="46434"/>
          <a:lstStyle/>
          <a:p>
            <a:pPr marL="0" indent="0" defTabSz="828675"/>
            <a:r>
              <a:rPr lang="en-US"/>
              <a:t> Taking the sample problem, we increase the compute time of </a:t>
            </a:r>
            <a:r>
              <a:rPr lang="en-US" sz="2400">
                <a:latin typeface="Symbol" charset="0"/>
              </a:rPr>
              <a:t>t</a:t>
            </a:r>
            <a:r>
              <a:rPr lang="en-US" baseline="-25000"/>
              <a:t>1</a:t>
            </a:r>
            <a:r>
              <a:rPr lang="en-US"/>
              <a:t> from 20 to 40; is the task set still schedulable?</a:t>
            </a:r>
          </a:p>
        </p:txBody>
      </p:sp>
      <p:sp>
        <p:nvSpPr>
          <p:cNvPr id="320522" name="Rectangle 10"/>
          <p:cNvSpPr>
            <a:spLocks noChangeArrowheads="1"/>
          </p:cNvSpPr>
          <p:nvPr/>
        </p:nvSpPr>
        <p:spPr bwMode="auto">
          <a:xfrm>
            <a:off x="512763" y="4248150"/>
            <a:ext cx="8129587" cy="24209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4655" tIns="46434" rIns="94655" bIns="46434"/>
          <a:lstStyle/>
          <a:p>
            <a:pPr defTabSz="828675">
              <a:spcBef>
                <a:spcPct val="20000"/>
              </a:spcBef>
              <a:buFontTx/>
              <a:buChar char="•"/>
            </a:pPr>
            <a:r>
              <a:rPr lang="en-US" sz="2000">
                <a:solidFill>
                  <a:srgbClr val="003300"/>
                </a:solidFill>
              </a:rPr>
              <a:t> Utilization of first two tasks: 0.667 &lt; U(2) = 0.828 </a:t>
            </a:r>
          </a:p>
          <a:p>
            <a:pPr marL="363538" lvl="1" indent="-249238" defTabSz="828675">
              <a:spcBef>
                <a:spcPct val="20000"/>
              </a:spcBef>
              <a:buFontTx/>
              <a:buChar char="–"/>
            </a:pPr>
            <a:r>
              <a:rPr lang="en-US" sz="1800"/>
              <a:t>first two tasks are schedulable by UB test</a:t>
            </a:r>
          </a:p>
          <a:p>
            <a:pPr defTabSz="828675">
              <a:spcBef>
                <a:spcPct val="20000"/>
              </a:spcBef>
              <a:buFontTx/>
              <a:buChar char="•"/>
            </a:pPr>
            <a:r>
              <a:rPr lang="en-US" sz="2000">
                <a:solidFill>
                  <a:srgbClr val="003300"/>
                </a:solidFill>
              </a:rPr>
              <a:t> Utilization of all three tasks: 0.953 &gt; U(3) = 0.779 </a:t>
            </a:r>
          </a:p>
          <a:p>
            <a:pPr marL="363538" lvl="1" indent="-249238" defTabSz="828675">
              <a:spcBef>
                <a:spcPct val="20000"/>
              </a:spcBef>
              <a:buFontTx/>
              <a:buChar char="–"/>
            </a:pPr>
            <a:r>
              <a:rPr lang="en-US" sz="1800"/>
              <a:t>UB test is inconclusive</a:t>
            </a:r>
          </a:p>
          <a:p>
            <a:pPr marL="363538" lvl="1" indent="-249238" defTabSz="828675">
              <a:spcBef>
                <a:spcPct val="20000"/>
              </a:spcBef>
              <a:buFontTx/>
              <a:buChar char="–"/>
            </a:pPr>
            <a:r>
              <a:rPr lang="en-US" sz="1800"/>
              <a:t>need to apply RT test</a:t>
            </a:r>
          </a:p>
        </p:txBody>
      </p:sp>
      <p:grpSp>
        <p:nvGrpSpPr>
          <p:cNvPr id="31" name="Group 12"/>
          <p:cNvGrpSpPr>
            <a:grpSpLocks/>
          </p:cNvGrpSpPr>
          <p:nvPr/>
        </p:nvGrpSpPr>
        <p:grpSpPr bwMode="auto">
          <a:xfrm>
            <a:off x="638810" y="2043430"/>
            <a:ext cx="7972425" cy="1603375"/>
            <a:chOff x="352" y="1440"/>
            <a:chExt cx="4464" cy="898"/>
          </a:xfrm>
        </p:grpSpPr>
        <p:sp>
          <p:nvSpPr>
            <p:cNvPr id="32" name="Rectangle 13"/>
            <p:cNvSpPr>
              <a:spLocks noChangeArrowheads="1"/>
            </p:cNvSpPr>
            <p:nvPr/>
          </p:nvSpPr>
          <p:spPr bwMode="auto">
            <a:xfrm>
              <a:off x="400" y="1474"/>
              <a:ext cx="4416" cy="8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3584" tIns="51793" rIns="103584" bIns="51793">
              <a:spAutoFit/>
            </a:bodyPr>
            <a:lstStyle/>
            <a:p>
              <a:pPr marL="0" marR="0" lvl="0" indent="0" defTabSz="1028700" eaLnBrk="1" fontAlgn="auto" latinLnBrk="0" hangingPunct="1">
                <a:lnSpc>
                  <a:spcPct val="100000"/>
                </a:lnSpc>
                <a:spcBef>
                  <a:spcPts val="0"/>
                </a:spcBef>
                <a:spcAft>
                  <a:spcPct val="10000"/>
                </a:spcAft>
                <a:buClrTx/>
                <a:buSzTx/>
                <a:buFontTx/>
                <a:buNone/>
                <a:tabLst/>
                <a:defRPr/>
              </a:pPr>
              <a:r>
                <a:rPr kumimoji="0" lang="en-US" sz="2300" u="none" strike="noStrike" kern="0" cap="none" spc="0" normalizeH="0" baseline="0" noProof="0" dirty="0" smtClean="0">
                  <a:ln>
                    <a:noFill/>
                  </a:ln>
                  <a:solidFill>
                    <a:sysClr val="windowText" lastClr="000000"/>
                  </a:solidFill>
                  <a:effectLst/>
                  <a:uLnTx/>
                  <a:uFillTx/>
                  <a:latin typeface="Fira Sans Regular" charset="0"/>
                </a:rPr>
                <a:t>		C		T		U</a:t>
              </a:r>
            </a:p>
            <a:p>
              <a:pPr marL="0" marR="0" lvl="0" indent="0" defTabSz="1028700" eaLnBrk="1" fontAlgn="auto" latinLnBrk="0" hangingPunct="1">
                <a:lnSpc>
                  <a:spcPct val="100000"/>
                </a:lnSpc>
                <a:spcBef>
                  <a:spcPts val="0"/>
                </a:spcBef>
                <a:spcAft>
                  <a:spcPts val="0"/>
                </a:spcAft>
                <a:buClrTx/>
                <a:buSzTx/>
                <a:buFontTx/>
                <a:buNone/>
                <a:tabLst/>
                <a:defRPr/>
              </a:pPr>
              <a:r>
                <a:rPr kumimoji="0" lang="en-US" sz="2300" u="none" strike="noStrike" kern="0" cap="none" spc="0" normalizeH="0" baseline="0" noProof="0" dirty="0" smtClean="0">
                  <a:ln>
                    <a:noFill/>
                  </a:ln>
                  <a:solidFill>
                    <a:sysClr val="windowText" lastClr="000000"/>
                  </a:solidFill>
                  <a:effectLst/>
                  <a:uLnTx/>
                  <a:uFillTx/>
                  <a:latin typeface="Fira Sans Regular" charset="0"/>
                </a:rPr>
                <a:t>Task </a:t>
              </a:r>
              <a:r>
                <a:rPr kumimoji="0" lang="en-US" sz="2300" b="1" i="0" u="none" strike="noStrike" kern="0" cap="none" spc="0" normalizeH="0" baseline="0" noProof="0" dirty="0" smtClean="0">
                  <a:ln>
                    <a:noFill/>
                  </a:ln>
                  <a:solidFill>
                    <a:sysClr val="windowText" lastClr="000000"/>
                  </a:solidFill>
                  <a:effectLst/>
                  <a:uLnTx/>
                  <a:uFillTx/>
                  <a:latin typeface="Symbol" charset="0"/>
                </a:rPr>
                <a:t>t</a:t>
              </a:r>
              <a:r>
                <a:rPr kumimoji="0" lang="en-US" sz="2300" b="1" i="0" u="none" strike="noStrike" kern="0" cap="none" spc="0" normalizeH="0" baseline="-25000" noProof="0" dirty="0" smtClean="0">
                  <a:ln>
                    <a:noFill/>
                  </a:ln>
                  <a:solidFill>
                    <a:sysClr val="windowText" lastClr="000000"/>
                  </a:solidFill>
                  <a:effectLst/>
                  <a:uLnTx/>
                  <a:uFillTx/>
                  <a:latin typeface="Symbol" charset="0"/>
                </a:rPr>
                <a:t>1</a:t>
              </a:r>
              <a:r>
                <a:rPr kumimoji="0" lang="en-US" sz="2300" b="1" i="0" u="none" strike="noStrike" kern="0" cap="none" spc="0" normalizeH="0" baseline="0" noProof="0" dirty="0" smtClean="0">
                  <a:ln>
                    <a:noFill/>
                  </a:ln>
                  <a:solidFill>
                    <a:sysClr val="windowText" lastClr="000000"/>
                  </a:solidFill>
                  <a:effectLst/>
                  <a:uLnTx/>
                  <a:uFillTx/>
                  <a:latin typeface="Symbol" charset="0"/>
                </a:rPr>
                <a:t>:</a:t>
              </a:r>
              <a:r>
                <a:rPr kumimoji="0" lang="en-US" sz="2300" u="none" strike="noStrike" kern="0" cap="none" spc="0" normalizeH="0" baseline="0" noProof="0" dirty="0" smtClean="0">
                  <a:ln>
                    <a:noFill/>
                  </a:ln>
                  <a:solidFill>
                    <a:sysClr val="windowText" lastClr="000000"/>
                  </a:solidFill>
                  <a:effectLst/>
                  <a:uLnTx/>
                  <a:uFillTx/>
                  <a:latin typeface="Fira Sans Regular" charset="0"/>
                </a:rPr>
                <a:t>	20		100		0.200</a:t>
              </a:r>
            </a:p>
            <a:p>
              <a:pPr marL="0" marR="0" lvl="0" indent="0" defTabSz="1028700" eaLnBrk="1" fontAlgn="auto" latinLnBrk="0" hangingPunct="1">
                <a:lnSpc>
                  <a:spcPct val="100000"/>
                </a:lnSpc>
                <a:spcBef>
                  <a:spcPts val="0"/>
                </a:spcBef>
                <a:spcAft>
                  <a:spcPts val="0"/>
                </a:spcAft>
                <a:buClrTx/>
                <a:buSzTx/>
                <a:buFontTx/>
                <a:buNone/>
                <a:tabLst/>
                <a:defRPr/>
              </a:pPr>
              <a:r>
                <a:rPr kumimoji="0" lang="en-US" sz="2300" u="none" strike="noStrike" kern="0" cap="none" spc="0" normalizeH="0" baseline="0" noProof="0" dirty="0" smtClean="0">
                  <a:ln>
                    <a:noFill/>
                  </a:ln>
                  <a:solidFill>
                    <a:sysClr val="windowText" lastClr="000000"/>
                  </a:solidFill>
                  <a:effectLst/>
                  <a:uLnTx/>
                  <a:uFillTx/>
                  <a:latin typeface="Fira Sans Regular" charset="0"/>
                </a:rPr>
                <a:t>Task </a:t>
              </a:r>
              <a:r>
                <a:rPr kumimoji="0" lang="en-US" sz="2300" b="1" i="0" u="none" strike="noStrike" kern="0" cap="none" spc="0" normalizeH="0" baseline="0" noProof="0" dirty="0" smtClean="0">
                  <a:ln>
                    <a:noFill/>
                  </a:ln>
                  <a:solidFill>
                    <a:sysClr val="windowText" lastClr="000000"/>
                  </a:solidFill>
                  <a:effectLst/>
                  <a:uLnTx/>
                  <a:uFillTx/>
                  <a:latin typeface="Symbol" charset="0"/>
                </a:rPr>
                <a:t>t</a:t>
              </a:r>
              <a:r>
                <a:rPr kumimoji="0" lang="en-US" sz="2300" b="1" i="0" u="none" strike="noStrike" kern="0" cap="none" spc="0" normalizeH="0" baseline="-25000" noProof="0" dirty="0" smtClean="0">
                  <a:ln>
                    <a:noFill/>
                  </a:ln>
                  <a:solidFill>
                    <a:sysClr val="windowText" lastClr="000000"/>
                  </a:solidFill>
                  <a:effectLst/>
                  <a:uLnTx/>
                  <a:uFillTx/>
                  <a:latin typeface="Symbol" charset="0"/>
                </a:rPr>
                <a:t>2</a:t>
              </a:r>
              <a:r>
                <a:rPr kumimoji="0" lang="en-US" sz="2300" b="1" i="0" u="none" strike="noStrike" kern="0" cap="none" spc="0" normalizeH="0" baseline="0" noProof="0" dirty="0" smtClean="0">
                  <a:ln>
                    <a:noFill/>
                  </a:ln>
                  <a:solidFill>
                    <a:sysClr val="windowText" lastClr="000000"/>
                  </a:solidFill>
                  <a:effectLst/>
                  <a:uLnTx/>
                  <a:uFillTx/>
                  <a:latin typeface="Symbol" charset="0"/>
                </a:rPr>
                <a:t>:	</a:t>
              </a:r>
              <a:r>
                <a:rPr kumimoji="0" lang="en-US" sz="2300" u="none" strike="noStrike" kern="0" cap="none" spc="0" normalizeH="0" baseline="0" noProof="0" dirty="0" smtClean="0">
                  <a:ln>
                    <a:noFill/>
                  </a:ln>
                  <a:solidFill>
                    <a:sysClr val="windowText" lastClr="000000"/>
                  </a:solidFill>
                  <a:effectLst/>
                  <a:uLnTx/>
                  <a:uFillTx/>
                  <a:latin typeface="Fira Sans Regular" charset="0"/>
                </a:rPr>
                <a:t>40		150		0.267</a:t>
              </a:r>
            </a:p>
            <a:p>
              <a:pPr marL="0" marR="0" lvl="0" indent="0" defTabSz="1028700" eaLnBrk="1" fontAlgn="auto" latinLnBrk="0" hangingPunct="1">
                <a:lnSpc>
                  <a:spcPct val="100000"/>
                </a:lnSpc>
                <a:spcBef>
                  <a:spcPts val="0"/>
                </a:spcBef>
                <a:spcAft>
                  <a:spcPts val="0"/>
                </a:spcAft>
                <a:buClrTx/>
                <a:buSzTx/>
                <a:buFontTx/>
                <a:buNone/>
                <a:tabLst/>
                <a:defRPr/>
              </a:pPr>
              <a:r>
                <a:rPr kumimoji="0" lang="en-US" sz="2300" u="none" strike="noStrike" kern="0" cap="none" spc="0" normalizeH="0" baseline="0" noProof="0" dirty="0" smtClean="0">
                  <a:ln>
                    <a:noFill/>
                  </a:ln>
                  <a:solidFill>
                    <a:sysClr val="windowText" lastClr="000000"/>
                  </a:solidFill>
                  <a:effectLst/>
                  <a:uLnTx/>
                  <a:uFillTx/>
                  <a:latin typeface="Fira Sans Regular" charset="0"/>
                </a:rPr>
                <a:t>Task </a:t>
              </a:r>
              <a:r>
                <a:rPr kumimoji="0" lang="en-US" sz="2300" b="1" i="0" u="none" strike="noStrike" kern="0" cap="none" spc="0" normalizeH="0" baseline="0" noProof="0" dirty="0" smtClean="0">
                  <a:ln>
                    <a:noFill/>
                  </a:ln>
                  <a:solidFill>
                    <a:sysClr val="windowText" lastClr="000000"/>
                  </a:solidFill>
                  <a:effectLst/>
                  <a:uLnTx/>
                  <a:uFillTx/>
                  <a:latin typeface="Symbol" charset="0"/>
                </a:rPr>
                <a:t>t</a:t>
              </a:r>
              <a:r>
                <a:rPr kumimoji="0" lang="en-US" sz="2300" b="1" i="0" u="none" strike="noStrike" kern="0" cap="none" spc="0" normalizeH="0" baseline="-25000" noProof="0" dirty="0" smtClean="0">
                  <a:ln>
                    <a:noFill/>
                  </a:ln>
                  <a:solidFill>
                    <a:sysClr val="windowText" lastClr="000000"/>
                  </a:solidFill>
                  <a:effectLst/>
                  <a:uLnTx/>
                  <a:uFillTx/>
                  <a:latin typeface="Symbol" charset="0"/>
                </a:rPr>
                <a:t>3</a:t>
              </a:r>
              <a:r>
                <a:rPr kumimoji="0" lang="en-US" sz="2300" b="1" i="0" u="none" strike="noStrike" kern="0" cap="none" spc="0" normalizeH="0" baseline="0" noProof="0" dirty="0" smtClean="0">
                  <a:ln>
                    <a:noFill/>
                  </a:ln>
                  <a:solidFill>
                    <a:sysClr val="windowText" lastClr="000000"/>
                  </a:solidFill>
                  <a:effectLst/>
                  <a:uLnTx/>
                  <a:uFillTx/>
                  <a:latin typeface="Symbol" charset="0"/>
                </a:rPr>
                <a:t>:	</a:t>
              </a:r>
              <a:r>
                <a:rPr kumimoji="0" lang="en-US" sz="2300" u="none" strike="noStrike" kern="0" cap="none" spc="0" normalizeH="0" baseline="0" noProof="0" dirty="0" smtClean="0">
                  <a:ln>
                    <a:noFill/>
                  </a:ln>
                  <a:solidFill>
                    <a:sysClr val="windowText" lastClr="000000"/>
                  </a:solidFill>
                  <a:effectLst/>
                  <a:uLnTx/>
                  <a:uFillTx/>
                  <a:latin typeface="Fira Sans Regular" charset="0"/>
                </a:rPr>
                <a:t>100		350		0.286</a:t>
              </a:r>
            </a:p>
          </p:txBody>
        </p:sp>
        <p:sp>
          <p:nvSpPr>
            <p:cNvPr id="33" name="Rectangle 14"/>
            <p:cNvSpPr>
              <a:spLocks noChangeArrowheads="1"/>
            </p:cNvSpPr>
            <p:nvPr/>
          </p:nvSpPr>
          <p:spPr bwMode="auto">
            <a:xfrm>
              <a:off x="356" y="1444"/>
              <a:ext cx="4312" cy="856"/>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4" name="Line 15"/>
            <p:cNvSpPr>
              <a:spLocks noChangeShapeType="1"/>
            </p:cNvSpPr>
            <p:nvPr/>
          </p:nvSpPr>
          <p:spPr bwMode="auto">
            <a:xfrm>
              <a:off x="352" y="1690"/>
              <a:ext cx="4320" cy="0"/>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5" name="Line 16"/>
            <p:cNvSpPr>
              <a:spLocks noChangeShapeType="1"/>
            </p:cNvSpPr>
            <p:nvPr/>
          </p:nvSpPr>
          <p:spPr bwMode="auto">
            <a:xfrm>
              <a:off x="352" y="1915"/>
              <a:ext cx="4320" cy="0"/>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6" name="Line 17"/>
            <p:cNvSpPr>
              <a:spLocks noChangeShapeType="1"/>
            </p:cNvSpPr>
            <p:nvPr/>
          </p:nvSpPr>
          <p:spPr bwMode="auto">
            <a:xfrm>
              <a:off x="352" y="2107"/>
              <a:ext cx="4320" cy="0"/>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7" name="Line 18"/>
            <p:cNvSpPr>
              <a:spLocks noChangeShapeType="1"/>
            </p:cNvSpPr>
            <p:nvPr/>
          </p:nvSpPr>
          <p:spPr bwMode="auto">
            <a:xfrm>
              <a:off x="1312" y="1440"/>
              <a:ext cx="0" cy="864"/>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8" name="Line 19"/>
            <p:cNvSpPr>
              <a:spLocks noChangeShapeType="1"/>
            </p:cNvSpPr>
            <p:nvPr/>
          </p:nvSpPr>
          <p:spPr bwMode="auto">
            <a:xfrm>
              <a:off x="3424" y="1440"/>
              <a:ext cx="0" cy="864"/>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9" name="Line 20"/>
            <p:cNvSpPr>
              <a:spLocks noChangeShapeType="1"/>
            </p:cNvSpPr>
            <p:nvPr/>
          </p:nvSpPr>
          <p:spPr bwMode="auto">
            <a:xfrm>
              <a:off x="2272" y="1440"/>
              <a:ext cx="0" cy="864"/>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40" name="Line 5"/>
          <p:cNvSpPr>
            <a:spLocks noChangeShapeType="1"/>
          </p:cNvSpPr>
          <p:nvPr/>
        </p:nvSpPr>
        <p:spPr bwMode="auto">
          <a:xfrm flipV="1">
            <a:off x="6725285" y="2643505"/>
            <a:ext cx="1114425" cy="171450"/>
          </a:xfrm>
          <a:prstGeom prst="line">
            <a:avLst/>
          </a:prstGeom>
          <a:noFill/>
          <a:ln w="12700">
            <a:solidFill>
              <a:srgbClr val="CC3300"/>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1" name="Rectangle 6"/>
          <p:cNvSpPr>
            <a:spLocks noChangeArrowheads="1"/>
          </p:cNvSpPr>
          <p:nvPr/>
        </p:nvSpPr>
        <p:spPr bwMode="auto">
          <a:xfrm>
            <a:off x="7812723" y="2462530"/>
            <a:ext cx="611187" cy="4556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dirty="0">
                <a:latin typeface="Fira Sans Regular" charset="0"/>
              </a:rPr>
              <a:t>0.4</a:t>
            </a:r>
          </a:p>
        </p:txBody>
      </p:sp>
      <p:sp>
        <p:nvSpPr>
          <p:cNvPr id="42" name="Rectangle 8"/>
          <p:cNvSpPr>
            <a:spLocks noChangeArrowheads="1"/>
          </p:cNvSpPr>
          <p:nvPr/>
        </p:nvSpPr>
        <p:spPr bwMode="auto">
          <a:xfrm>
            <a:off x="3450273" y="2419668"/>
            <a:ext cx="530225" cy="4556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CC33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dirty="0">
                <a:latin typeface="Fira Sans Regular" charset="0"/>
              </a:rPr>
              <a:t>40</a:t>
            </a:r>
          </a:p>
        </p:txBody>
      </p:sp>
      <p:sp>
        <p:nvSpPr>
          <p:cNvPr id="43" name="Line 9"/>
          <p:cNvSpPr>
            <a:spLocks noChangeShapeType="1"/>
          </p:cNvSpPr>
          <p:nvPr/>
        </p:nvSpPr>
        <p:spPr bwMode="auto">
          <a:xfrm flipV="1">
            <a:off x="2439035" y="2643505"/>
            <a:ext cx="1028700" cy="171450"/>
          </a:xfrm>
          <a:prstGeom prst="line">
            <a:avLst/>
          </a:prstGeom>
          <a:noFill/>
          <a:ln w="12700">
            <a:solidFill>
              <a:srgbClr val="CC3300"/>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Tree>
    <p:extLst>
      <p:ext uri="{BB962C8B-B14F-4D97-AF65-F5344CB8AC3E}">
        <p14:creationId xmlns:p14="http://schemas.microsoft.com/office/powerpoint/2010/main" val="31206176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05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0522">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0522">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20522">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20522">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205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build="p" bldLvl="2" autoUpdateAnimBg="0"/>
      <p:bldP spid="320522" grpId="0" build="p" bldLvl="2"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Rectangle 106"/>
          <p:cNvSpPr>
            <a:spLocks noChangeArrowheads="1"/>
          </p:cNvSpPr>
          <p:nvPr/>
        </p:nvSpPr>
        <p:spPr bwMode="auto">
          <a:xfrm>
            <a:off x="6662738" y="1132205"/>
            <a:ext cx="615950" cy="406400"/>
          </a:xfrm>
          <a:prstGeom prst="rect">
            <a:avLst/>
          </a:prstGeom>
          <a:solidFill>
            <a:srgbClr val="FFFFCC"/>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CC"/>
              </a:solidFill>
              <a:effectLst/>
              <a:uLnTx/>
              <a:uFillTx/>
            </a:endParaRPr>
          </a:p>
        </p:txBody>
      </p:sp>
      <p:sp>
        <p:nvSpPr>
          <p:cNvPr id="322562" name="Rectangle 2"/>
          <p:cNvSpPr>
            <a:spLocks noChangeArrowheads="1"/>
          </p:cNvSpPr>
          <p:nvPr/>
        </p:nvSpPr>
        <p:spPr bwMode="auto">
          <a:xfrm>
            <a:off x="714375" y="6257925"/>
            <a:ext cx="1885950" cy="514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2563" name="Rectangle 3"/>
          <p:cNvSpPr>
            <a:spLocks noChangeArrowheads="1"/>
          </p:cNvSpPr>
          <p:nvPr/>
        </p:nvSpPr>
        <p:spPr bwMode="auto">
          <a:xfrm>
            <a:off x="3114675" y="6257925"/>
            <a:ext cx="2914650" cy="514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2564" name="Rectangle 4"/>
          <p:cNvSpPr>
            <a:spLocks noGrp="1" noChangeArrowheads="1"/>
          </p:cNvSpPr>
          <p:nvPr>
            <p:ph type="title"/>
          </p:nvPr>
        </p:nvSpPr>
        <p:spPr>
          <a:noFill/>
          <a:ln/>
        </p:spPr>
        <p:txBody>
          <a:bodyPr lIns="94655" tIns="46434" rIns="94655" bIns="46434"/>
          <a:lstStyle/>
          <a:p>
            <a:pPr defTabSz="828675"/>
            <a:r>
              <a:rPr lang="en-US"/>
              <a:t>Example: Applying RT Test -2</a:t>
            </a:r>
          </a:p>
        </p:txBody>
      </p:sp>
      <p:sp>
        <p:nvSpPr>
          <p:cNvPr id="322565" name="Rectangle 5"/>
          <p:cNvSpPr>
            <a:spLocks noGrp="1" noChangeArrowheads="1"/>
          </p:cNvSpPr>
          <p:nvPr>
            <p:ph type="body" idx="1"/>
          </p:nvPr>
        </p:nvSpPr>
        <p:spPr>
          <a:noFill/>
          <a:ln/>
        </p:spPr>
        <p:txBody>
          <a:bodyPr lIns="94655" tIns="46434" rIns="94655" bIns="46434"/>
          <a:lstStyle/>
          <a:p>
            <a:pPr marL="15875" indent="-15875" defTabSz="823913"/>
            <a:r>
              <a:rPr lang="en-US"/>
              <a:t>Use RT test to determine if </a:t>
            </a:r>
            <a:r>
              <a:rPr lang="en-US" sz="2400">
                <a:latin typeface="Symbol" charset="0"/>
              </a:rPr>
              <a:t>t</a:t>
            </a:r>
            <a:r>
              <a:rPr lang="en-US" baseline="-25000"/>
              <a:t>3</a:t>
            </a:r>
            <a:r>
              <a:rPr lang="en-US"/>
              <a:t> meets its first deadline: </a:t>
            </a:r>
            <a:r>
              <a:rPr lang="en-US" i="1"/>
              <a:t>i</a:t>
            </a:r>
            <a:r>
              <a:rPr lang="en-US"/>
              <a:t> = 3</a:t>
            </a:r>
          </a:p>
        </p:txBody>
      </p:sp>
      <p:grpSp>
        <p:nvGrpSpPr>
          <p:cNvPr id="211" name="Group 6"/>
          <p:cNvGrpSpPr>
            <a:grpSpLocks/>
          </p:cNvGrpSpPr>
          <p:nvPr/>
        </p:nvGrpSpPr>
        <p:grpSpPr bwMode="auto">
          <a:xfrm>
            <a:off x="1384300" y="4567238"/>
            <a:ext cx="6346825" cy="822325"/>
            <a:chOff x="775" y="2557"/>
            <a:chExt cx="3554" cy="461"/>
          </a:xfrm>
        </p:grpSpPr>
        <p:sp>
          <p:nvSpPr>
            <p:cNvPr id="212" name="Rectangle 7"/>
            <p:cNvSpPr>
              <a:spLocks noChangeArrowheads="1"/>
            </p:cNvSpPr>
            <p:nvPr/>
          </p:nvSpPr>
          <p:spPr bwMode="auto">
            <a:xfrm>
              <a:off x="775" y="2621"/>
              <a:ext cx="150"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latin typeface="Charcoal" charset="0"/>
                </a:rPr>
                <a:t> </a:t>
              </a:r>
            </a:p>
          </p:txBody>
        </p:sp>
        <p:sp>
          <p:nvSpPr>
            <p:cNvPr id="213" name="Rectangle 8"/>
            <p:cNvSpPr>
              <a:spLocks noChangeArrowheads="1"/>
            </p:cNvSpPr>
            <p:nvPr/>
          </p:nvSpPr>
          <p:spPr bwMode="auto">
            <a:xfrm>
              <a:off x="1033" y="2621"/>
              <a:ext cx="320"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rPr>
                <a:t>100</a:t>
              </a:r>
            </a:p>
          </p:txBody>
        </p:sp>
        <p:sp>
          <p:nvSpPr>
            <p:cNvPr id="214" name="Rectangle 9"/>
            <p:cNvSpPr>
              <a:spLocks noChangeArrowheads="1"/>
            </p:cNvSpPr>
            <p:nvPr/>
          </p:nvSpPr>
          <p:spPr bwMode="auto">
            <a:xfrm>
              <a:off x="1450" y="2557"/>
              <a:ext cx="320"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rPr>
                <a:t>180</a:t>
              </a:r>
            </a:p>
          </p:txBody>
        </p:sp>
        <p:sp>
          <p:nvSpPr>
            <p:cNvPr id="215" name="Rectangle 10"/>
            <p:cNvSpPr>
              <a:spLocks noChangeArrowheads="1"/>
            </p:cNvSpPr>
            <p:nvPr/>
          </p:nvSpPr>
          <p:spPr bwMode="auto">
            <a:xfrm>
              <a:off x="1450" y="2797"/>
              <a:ext cx="320"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rPr>
                <a:t>100</a:t>
              </a:r>
            </a:p>
          </p:txBody>
        </p:sp>
        <p:sp>
          <p:nvSpPr>
            <p:cNvPr id="216" name="Rectangle 11"/>
            <p:cNvSpPr>
              <a:spLocks noChangeArrowheads="1"/>
            </p:cNvSpPr>
            <p:nvPr/>
          </p:nvSpPr>
          <p:spPr bwMode="auto">
            <a:xfrm>
              <a:off x="1814" y="2621"/>
              <a:ext cx="252"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rPr>
                <a:t>40</a:t>
              </a:r>
            </a:p>
          </p:txBody>
        </p:sp>
        <p:sp>
          <p:nvSpPr>
            <p:cNvPr id="217" name="Rectangle 12"/>
            <p:cNvSpPr>
              <a:spLocks noChangeArrowheads="1"/>
            </p:cNvSpPr>
            <p:nvPr/>
          </p:nvSpPr>
          <p:spPr bwMode="auto">
            <a:xfrm>
              <a:off x="1754" y="2621"/>
              <a:ext cx="161"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latin typeface="Symbol" charset="0"/>
                </a:rPr>
                <a:t>(</a:t>
              </a:r>
            </a:p>
          </p:txBody>
        </p:sp>
        <p:sp>
          <p:nvSpPr>
            <p:cNvPr id="218" name="Rectangle 13"/>
            <p:cNvSpPr>
              <a:spLocks noChangeArrowheads="1"/>
            </p:cNvSpPr>
            <p:nvPr/>
          </p:nvSpPr>
          <p:spPr bwMode="auto">
            <a:xfrm>
              <a:off x="1957" y="2621"/>
              <a:ext cx="161"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latin typeface="Symbol" charset="0"/>
                </a:rPr>
                <a:t>)</a:t>
              </a:r>
            </a:p>
          </p:txBody>
        </p:sp>
        <p:sp>
          <p:nvSpPr>
            <p:cNvPr id="219" name="Rectangle 14"/>
            <p:cNvSpPr>
              <a:spLocks noChangeArrowheads="1"/>
            </p:cNvSpPr>
            <p:nvPr/>
          </p:nvSpPr>
          <p:spPr bwMode="auto">
            <a:xfrm>
              <a:off x="2243" y="2557"/>
              <a:ext cx="320"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rPr>
                <a:t>180</a:t>
              </a:r>
            </a:p>
          </p:txBody>
        </p:sp>
        <p:sp>
          <p:nvSpPr>
            <p:cNvPr id="220" name="Rectangle 15"/>
            <p:cNvSpPr>
              <a:spLocks noChangeArrowheads="1"/>
            </p:cNvSpPr>
            <p:nvPr/>
          </p:nvSpPr>
          <p:spPr bwMode="auto">
            <a:xfrm>
              <a:off x="2243" y="2797"/>
              <a:ext cx="320"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rPr>
                <a:t>150</a:t>
              </a:r>
            </a:p>
          </p:txBody>
        </p:sp>
        <p:sp>
          <p:nvSpPr>
            <p:cNvPr id="221" name="Rectangle 16"/>
            <p:cNvSpPr>
              <a:spLocks noChangeArrowheads="1"/>
            </p:cNvSpPr>
            <p:nvPr/>
          </p:nvSpPr>
          <p:spPr bwMode="auto">
            <a:xfrm>
              <a:off x="2605" y="2621"/>
              <a:ext cx="252"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rPr>
                <a:t>40</a:t>
              </a:r>
            </a:p>
          </p:txBody>
        </p:sp>
        <p:sp>
          <p:nvSpPr>
            <p:cNvPr id="222" name="Rectangle 17"/>
            <p:cNvSpPr>
              <a:spLocks noChangeArrowheads="1"/>
            </p:cNvSpPr>
            <p:nvPr/>
          </p:nvSpPr>
          <p:spPr bwMode="auto">
            <a:xfrm>
              <a:off x="2544" y="2621"/>
              <a:ext cx="161"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latin typeface="Symbol" charset="0"/>
                </a:rPr>
                <a:t>(</a:t>
              </a:r>
            </a:p>
          </p:txBody>
        </p:sp>
        <p:sp>
          <p:nvSpPr>
            <p:cNvPr id="223" name="Rectangle 18"/>
            <p:cNvSpPr>
              <a:spLocks noChangeArrowheads="1"/>
            </p:cNvSpPr>
            <p:nvPr/>
          </p:nvSpPr>
          <p:spPr bwMode="auto">
            <a:xfrm>
              <a:off x="2747" y="2621"/>
              <a:ext cx="161"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latin typeface="Symbol" charset="0"/>
                </a:rPr>
                <a:t>)</a:t>
              </a:r>
            </a:p>
          </p:txBody>
        </p:sp>
        <p:sp>
          <p:nvSpPr>
            <p:cNvPr id="224" name="Rectangle 19"/>
            <p:cNvSpPr>
              <a:spLocks noChangeArrowheads="1"/>
            </p:cNvSpPr>
            <p:nvPr/>
          </p:nvSpPr>
          <p:spPr bwMode="auto">
            <a:xfrm>
              <a:off x="1270" y="2621"/>
              <a:ext cx="191"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latin typeface="Symbol" charset="0"/>
                </a:rPr>
                <a:t>+</a:t>
              </a:r>
            </a:p>
          </p:txBody>
        </p:sp>
        <p:sp>
          <p:nvSpPr>
            <p:cNvPr id="225" name="Rectangle 20"/>
            <p:cNvSpPr>
              <a:spLocks noChangeArrowheads="1"/>
            </p:cNvSpPr>
            <p:nvPr/>
          </p:nvSpPr>
          <p:spPr bwMode="auto">
            <a:xfrm>
              <a:off x="2062" y="2621"/>
              <a:ext cx="191"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latin typeface="Symbol" charset="0"/>
                </a:rPr>
                <a:t>+</a:t>
              </a:r>
            </a:p>
          </p:txBody>
        </p:sp>
        <p:sp>
          <p:nvSpPr>
            <p:cNvPr id="226" name="Rectangle 21"/>
            <p:cNvSpPr>
              <a:spLocks noChangeArrowheads="1"/>
            </p:cNvSpPr>
            <p:nvPr/>
          </p:nvSpPr>
          <p:spPr bwMode="auto">
            <a:xfrm>
              <a:off x="3032" y="2621"/>
              <a:ext cx="320"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rPr>
                <a:t>100</a:t>
              </a:r>
            </a:p>
          </p:txBody>
        </p:sp>
        <p:sp>
          <p:nvSpPr>
            <p:cNvPr id="227" name="Rectangle 22"/>
            <p:cNvSpPr>
              <a:spLocks noChangeArrowheads="1"/>
            </p:cNvSpPr>
            <p:nvPr/>
          </p:nvSpPr>
          <p:spPr bwMode="auto">
            <a:xfrm>
              <a:off x="3380" y="2621"/>
              <a:ext cx="252"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rPr>
                <a:t>80</a:t>
              </a:r>
            </a:p>
          </p:txBody>
        </p:sp>
        <p:sp>
          <p:nvSpPr>
            <p:cNvPr id="228" name="Rectangle 23"/>
            <p:cNvSpPr>
              <a:spLocks noChangeArrowheads="1"/>
            </p:cNvSpPr>
            <p:nvPr/>
          </p:nvSpPr>
          <p:spPr bwMode="auto">
            <a:xfrm>
              <a:off x="3661" y="2621"/>
              <a:ext cx="252"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rPr>
                <a:t>80</a:t>
              </a:r>
            </a:p>
          </p:txBody>
        </p:sp>
        <p:sp>
          <p:nvSpPr>
            <p:cNvPr id="229" name="Rectangle 24"/>
            <p:cNvSpPr>
              <a:spLocks noChangeArrowheads="1"/>
            </p:cNvSpPr>
            <p:nvPr/>
          </p:nvSpPr>
          <p:spPr bwMode="auto">
            <a:xfrm>
              <a:off x="3269" y="2621"/>
              <a:ext cx="191"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latin typeface="Symbol" charset="0"/>
                </a:rPr>
                <a:t>+</a:t>
              </a:r>
            </a:p>
          </p:txBody>
        </p:sp>
        <p:sp>
          <p:nvSpPr>
            <p:cNvPr id="230" name="Rectangle 25"/>
            <p:cNvSpPr>
              <a:spLocks noChangeArrowheads="1"/>
            </p:cNvSpPr>
            <p:nvPr/>
          </p:nvSpPr>
          <p:spPr bwMode="auto">
            <a:xfrm>
              <a:off x="3549" y="2621"/>
              <a:ext cx="191"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latin typeface="Symbol" charset="0"/>
                </a:rPr>
                <a:t>+</a:t>
              </a:r>
            </a:p>
          </p:txBody>
        </p:sp>
        <p:sp>
          <p:nvSpPr>
            <p:cNvPr id="231" name="Rectangle 26"/>
            <p:cNvSpPr>
              <a:spLocks noChangeArrowheads="1"/>
            </p:cNvSpPr>
            <p:nvPr/>
          </p:nvSpPr>
          <p:spPr bwMode="auto">
            <a:xfrm>
              <a:off x="4009" y="2621"/>
              <a:ext cx="320"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rPr>
                <a:t>260</a:t>
              </a:r>
            </a:p>
          </p:txBody>
        </p:sp>
        <p:sp>
          <p:nvSpPr>
            <p:cNvPr id="232" name="Rectangle 27"/>
            <p:cNvSpPr>
              <a:spLocks noChangeArrowheads="1"/>
            </p:cNvSpPr>
            <p:nvPr/>
          </p:nvSpPr>
          <p:spPr bwMode="auto">
            <a:xfrm>
              <a:off x="888" y="2621"/>
              <a:ext cx="225"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latin typeface="Symbol" charset="0"/>
                </a:rPr>
                <a:t> =</a:t>
              </a:r>
            </a:p>
          </p:txBody>
        </p:sp>
        <p:sp>
          <p:nvSpPr>
            <p:cNvPr id="233" name="Rectangle 28"/>
            <p:cNvSpPr>
              <a:spLocks noChangeArrowheads="1"/>
            </p:cNvSpPr>
            <p:nvPr/>
          </p:nvSpPr>
          <p:spPr bwMode="auto">
            <a:xfrm>
              <a:off x="2886" y="2621"/>
              <a:ext cx="191"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latin typeface="Symbol" charset="0"/>
                </a:rPr>
                <a:t>=</a:t>
              </a:r>
            </a:p>
          </p:txBody>
        </p:sp>
        <p:sp>
          <p:nvSpPr>
            <p:cNvPr id="234" name="Rectangle 29"/>
            <p:cNvSpPr>
              <a:spLocks noChangeArrowheads="1"/>
            </p:cNvSpPr>
            <p:nvPr/>
          </p:nvSpPr>
          <p:spPr bwMode="auto">
            <a:xfrm>
              <a:off x="3864" y="2621"/>
              <a:ext cx="191"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latin typeface="Symbol" charset="0"/>
                </a:rPr>
                <a:t>=</a:t>
              </a:r>
            </a:p>
          </p:txBody>
        </p:sp>
        <p:sp>
          <p:nvSpPr>
            <p:cNvPr id="235" name="Line 30"/>
            <p:cNvSpPr>
              <a:spLocks noChangeShapeType="1"/>
            </p:cNvSpPr>
            <p:nvPr/>
          </p:nvSpPr>
          <p:spPr bwMode="auto">
            <a:xfrm>
              <a:off x="1505" y="2792"/>
              <a:ext cx="203" cy="0"/>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36" name="Freeform 31"/>
            <p:cNvSpPr>
              <a:spLocks/>
            </p:cNvSpPr>
            <p:nvPr/>
          </p:nvSpPr>
          <p:spPr bwMode="auto">
            <a:xfrm>
              <a:off x="1447" y="2572"/>
              <a:ext cx="30" cy="419"/>
            </a:xfrm>
            <a:custGeom>
              <a:avLst/>
              <a:gdLst>
                <a:gd name="T0" fmla="*/ 0 w 30"/>
                <a:gd name="T1" fmla="*/ 418 h 419"/>
                <a:gd name="T2" fmla="*/ 0 w 30"/>
                <a:gd name="T3" fmla="*/ 0 h 419"/>
                <a:gd name="T4" fmla="*/ 29 w 30"/>
                <a:gd name="T5" fmla="*/ 0 h 419"/>
              </a:gdLst>
              <a:ahLst/>
              <a:cxnLst>
                <a:cxn ang="0">
                  <a:pos x="T0" y="T1"/>
                </a:cxn>
                <a:cxn ang="0">
                  <a:pos x="T2" y="T3"/>
                </a:cxn>
                <a:cxn ang="0">
                  <a:pos x="T4" y="T5"/>
                </a:cxn>
              </a:cxnLst>
              <a:rect l="0" t="0" r="r" b="b"/>
              <a:pathLst>
                <a:path w="30" h="419">
                  <a:moveTo>
                    <a:pt x="0" y="418"/>
                  </a:moveTo>
                  <a:lnTo>
                    <a:pt x="0" y="0"/>
                  </a:lnTo>
                  <a:lnTo>
                    <a:pt x="29" y="0"/>
                  </a:lnTo>
                </a:path>
              </a:pathLst>
            </a:custGeom>
            <a:noFill/>
            <a:ln w="12700" cap="rnd" cmpd="sng">
              <a:solidFill>
                <a:srgbClr val="000000"/>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37" name="Freeform 32"/>
            <p:cNvSpPr>
              <a:spLocks/>
            </p:cNvSpPr>
            <p:nvPr/>
          </p:nvSpPr>
          <p:spPr bwMode="auto">
            <a:xfrm>
              <a:off x="1727" y="2572"/>
              <a:ext cx="30" cy="419"/>
            </a:xfrm>
            <a:custGeom>
              <a:avLst/>
              <a:gdLst>
                <a:gd name="T0" fmla="*/ 29 w 30"/>
                <a:gd name="T1" fmla="*/ 418 h 419"/>
                <a:gd name="T2" fmla="*/ 29 w 30"/>
                <a:gd name="T3" fmla="*/ 0 h 419"/>
                <a:gd name="T4" fmla="*/ 0 w 30"/>
                <a:gd name="T5" fmla="*/ 0 h 419"/>
              </a:gdLst>
              <a:ahLst/>
              <a:cxnLst>
                <a:cxn ang="0">
                  <a:pos x="T0" y="T1"/>
                </a:cxn>
                <a:cxn ang="0">
                  <a:pos x="T2" y="T3"/>
                </a:cxn>
                <a:cxn ang="0">
                  <a:pos x="T4" y="T5"/>
                </a:cxn>
              </a:cxnLst>
              <a:rect l="0" t="0" r="r" b="b"/>
              <a:pathLst>
                <a:path w="30" h="419">
                  <a:moveTo>
                    <a:pt x="29" y="418"/>
                  </a:moveTo>
                  <a:lnTo>
                    <a:pt x="29"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38" name="Line 33"/>
            <p:cNvSpPr>
              <a:spLocks noChangeShapeType="1"/>
            </p:cNvSpPr>
            <p:nvPr/>
          </p:nvSpPr>
          <p:spPr bwMode="auto">
            <a:xfrm>
              <a:off x="2298" y="2792"/>
              <a:ext cx="194" cy="0"/>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39" name="Freeform 34"/>
            <p:cNvSpPr>
              <a:spLocks/>
            </p:cNvSpPr>
            <p:nvPr/>
          </p:nvSpPr>
          <p:spPr bwMode="auto">
            <a:xfrm>
              <a:off x="2240" y="2572"/>
              <a:ext cx="30" cy="419"/>
            </a:xfrm>
            <a:custGeom>
              <a:avLst/>
              <a:gdLst>
                <a:gd name="T0" fmla="*/ 0 w 30"/>
                <a:gd name="T1" fmla="*/ 418 h 419"/>
                <a:gd name="T2" fmla="*/ 0 w 30"/>
                <a:gd name="T3" fmla="*/ 0 h 419"/>
                <a:gd name="T4" fmla="*/ 29 w 30"/>
                <a:gd name="T5" fmla="*/ 0 h 419"/>
              </a:gdLst>
              <a:ahLst/>
              <a:cxnLst>
                <a:cxn ang="0">
                  <a:pos x="T0" y="T1"/>
                </a:cxn>
                <a:cxn ang="0">
                  <a:pos x="T2" y="T3"/>
                </a:cxn>
                <a:cxn ang="0">
                  <a:pos x="T4" y="T5"/>
                </a:cxn>
              </a:cxnLst>
              <a:rect l="0" t="0" r="r" b="b"/>
              <a:pathLst>
                <a:path w="30" h="419">
                  <a:moveTo>
                    <a:pt x="0" y="418"/>
                  </a:moveTo>
                  <a:lnTo>
                    <a:pt x="0" y="0"/>
                  </a:lnTo>
                  <a:lnTo>
                    <a:pt x="29" y="0"/>
                  </a:lnTo>
                </a:path>
              </a:pathLst>
            </a:custGeom>
            <a:noFill/>
            <a:ln w="12700" cap="rnd" cmpd="sng">
              <a:solidFill>
                <a:srgbClr val="000000"/>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40" name="Freeform 35"/>
            <p:cNvSpPr>
              <a:spLocks/>
            </p:cNvSpPr>
            <p:nvPr/>
          </p:nvSpPr>
          <p:spPr bwMode="auto">
            <a:xfrm>
              <a:off x="2521" y="2572"/>
              <a:ext cx="30" cy="419"/>
            </a:xfrm>
            <a:custGeom>
              <a:avLst/>
              <a:gdLst>
                <a:gd name="T0" fmla="*/ 29 w 30"/>
                <a:gd name="T1" fmla="*/ 418 h 419"/>
                <a:gd name="T2" fmla="*/ 29 w 30"/>
                <a:gd name="T3" fmla="*/ 0 h 419"/>
                <a:gd name="T4" fmla="*/ 0 w 30"/>
                <a:gd name="T5" fmla="*/ 0 h 419"/>
              </a:gdLst>
              <a:ahLst/>
              <a:cxnLst>
                <a:cxn ang="0">
                  <a:pos x="T0" y="T1"/>
                </a:cxn>
                <a:cxn ang="0">
                  <a:pos x="T2" y="T3"/>
                </a:cxn>
                <a:cxn ang="0">
                  <a:pos x="T4" y="T5"/>
                </a:cxn>
              </a:cxnLst>
              <a:rect l="0" t="0" r="r" b="b"/>
              <a:pathLst>
                <a:path w="30" h="419">
                  <a:moveTo>
                    <a:pt x="29" y="418"/>
                  </a:moveTo>
                  <a:lnTo>
                    <a:pt x="29"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grpSp>
        <p:nvGrpSpPr>
          <p:cNvPr id="241" name="Group 36"/>
          <p:cNvGrpSpPr>
            <a:grpSpLocks/>
          </p:cNvGrpSpPr>
          <p:nvPr/>
        </p:nvGrpSpPr>
        <p:grpSpPr bwMode="auto">
          <a:xfrm>
            <a:off x="1174750" y="3375025"/>
            <a:ext cx="5792788" cy="1050925"/>
            <a:chOff x="658" y="1890"/>
            <a:chExt cx="3243" cy="588"/>
          </a:xfrm>
        </p:grpSpPr>
        <p:sp>
          <p:nvSpPr>
            <p:cNvPr id="242" name="Rectangle 37"/>
            <p:cNvSpPr>
              <a:spLocks noChangeArrowheads="1"/>
            </p:cNvSpPr>
            <p:nvPr/>
          </p:nvSpPr>
          <p:spPr bwMode="auto">
            <a:xfrm>
              <a:off x="658" y="2064"/>
              <a:ext cx="184"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1" u="none" strike="noStrike" kern="0" cap="none" spc="0" normalizeH="0" baseline="0" noProof="0" smtClean="0">
                  <a:ln>
                    <a:noFill/>
                  </a:ln>
                  <a:solidFill>
                    <a:sysClr val="windowText" lastClr="000000"/>
                  </a:solidFill>
                  <a:effectLst/>
                  <a:uLnTx/>
                  <a:uFillTx/>
                </a:rPr>
                <a:t>a</a:t>
              </a:r>
            </a:p>
          </p:txBody>
        </p:sp>
        <p:sp>
          <p:nvSpPr>
            <p:cNvPr id="243" name="Rectangle 38"/>
            <p:cNvSpPr>
              <a:spLocks noChangeArrowheads="1"/>
            </p:cNvSpPr>
            <p:nvPr/>
          </p:nvSpPr>
          <p:spPr bwMode="auto">
            <a:xfrm>
              <a:off x="751" y="2137"/>
              <a:ext cx="176"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0" u="none" strike="noStrike" kern="0" cap="none" spc="0" normalizeH="0" baseline="0" noProof="0" smtClean="0">
                  <a:ln>
                    <a:noFill/>
                  </a:ln>
                  <a:solidFill>
                    <a:sysClr val="windowText" lastClr="000000"/>
                  </a:solidFill>
                  <a:effectLst/>
                  <a:uLnTx/>
                  <a:uFillTx/>
                </a:rPr>
                <a:t>1</a:t>
              </a:r>
            </a:p>
          </p:txBody>
        </p:sp>
        <p:sp>
          <p:nvSpPr>
            <p:cNvPr id="244" name="Rectangle 39"/>
            <p:cNvSpPr>
              <a:spLocks noChangeArrowheads="1"/>
            </p:cNvSpPr>
            <p:nvPr/>
          </p:nvSpPr>
          <p:spPr bwMode="auto">
            <a:xfrm>
              <a:off x="1098" y="2064"/>
              <a:ext cx="207"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1" u="none" strike="noStrike" kern="0" cap="none" spc="0" normalizeH="0" baseline="0" noProof="0" smtClean="0">
                  <a:ln>
                    <a:noFill/>
                  </a:ln>
                  <a:solidFill>
                    <a:sysClr val="windowText" lastClr="000000"/>
                  </a:solidFill>
                  <a:effectLst/>
                  <a:uLnTx/>
                  <a:uFillTx/>
                </a:rPr>
                <a:t>C</a:t>
              </a:r>
            </a:p>
          </p:txBody>
        </p:sp>
        <p:sp>
          <p:nvSpPr>
            <p:cNvPr id="245" name="Rectangle 40"/>
            <p:cNvSpPr>
              <a:spLocks noChangeArrowheads="1"/>
            </p:cNvSpPr>
            <p:nvPr/>
          </p:nvSpPr>
          <p:spPr bwMode="auto">
            <a:xfrm>
              <a:off x="1222" y="2137"/>
              <a:ext cx="149"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1" u="none" strike="noStrike" kern="0" cap="none" spc="0" normalizeH="0" baseline="0" noProof="0" smtClean="0">
                  <a:ln>
                    <a:noFill/>
                  </a:ln>
                  <a:solidFill>
                    <a:sysClr val="windowText" lastClr="000000"/>
                  </a:solidFill>
                  <a:effectLst/>
                  <a:uLnTx/>
                  <a:uFillTx/>
                </a:rPr>
                <a:t>i</a:t>
              </a:r>
            </a:p>
          </p:txBody>
        </p:sp>
        <p:sp>
          <p:nvSpPr>
            <p:cNvPr id="246" name="Rectangle 41"/>
            <p:cNvSpPr>
              <a:spLocks noChangeArrowheads="1"/>
            </p:cNvSpPr>
            <p:nvPr/>
          </p:nvSpPr>
          <p:spPr bwMode="auto">
            <a:xfrm>
              <a:off x="1858" y="1955"/>
              <a:ext cx="184"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1" u="none" strike="noStrike" kern="0" cap="none" spc="0" normalizeH="0" baseline="0" noProof="0" smtClean="0">
                  <a:ln>
                    <a:noFill/>
                  </a:ln>
                  <a:solidFill>
                    <a:sysClr val="windowText" lastClr="000000"/>
                  </a:solidFill>
                  <a:effectLst/>
                  <a:uLnTx/>
                  <a:uFillTx/>
                </a:rPr>
                <a:t>a</a:t>
              </a:r>
            </a:p>
          </p:txBody>
        </p:sp>
        <p:sp>
          <p:nvSpPr>
            <p:cNvPr id="247" name="Rectangle 42"/>
            <p:cNvSpPr>
              <a:spLocks noChangeArrowheads="1"/>
            </p:cNvSpPr>
            <p:nvPr/>
          </p:nvSpPr>
          <p:spPr bwMode="auto">
            <a:xfrm>
              <a:off x="1952" y="2029"/>
              <a:ext cx="176"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0" u="none" strike="noStrike" kern="0" cap="none" spc="0" normalizeH="0" baseline="0" noProof="0" smtClean="0">
                  <a:ln>
                    <a:noFill/>
                  </a:ln>
                  <a:solidFill>
                    <a:sysClr val="windowText" lastClr="000000"/>
                  </a:solidFill>
                  <a:effectLst/>
                  <a:uLnTx/>
                  <a:uFillTx/>
                </a:rPr>
                <a:t>0</a:t>
              </a:r>
            </a:p>
          </p:txBody>
        </p:sp>
        <p:sp>
          <p:nvSpPr>
            <p:cNvPr id="248" name="Rectangle 43"/>
            <p:cNvSpPr>
              <a:spLocks noChangeArrowheads="1"/>
            </p:cNvSpPr>
            <p:nvPr/>
          </p:nvSpPr>
          <p:spPr bwMode="auto">
            <a:xfrm>
              <a:off x="1869" y="2203"/>
              <a:ext cx="199"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1" u="none" strike="noStrike" kern="0" cap="none" spc="0" normalizeH="0" baseline="0" noProof="0" smtClean="0">
                  <a:ln>
                    <a:noFill/>
                  </a:ln>
                  <a:solidFill>
                    <a:sysClr val="windowText" lastClr="000000"/>
                  </a:solidFill>
                  <a:effectLst/>
                  <a:uLnTx/>
                  <a:uFillTx/>
                </a:rPr>
                <a:t>T</a:t>
              </a:r>
            </a:p>
          </p:txBody>
        </p:sp>
        <p:sp>
          <p:nvSpPr>
            <p:cNvPr id="249" name="Rectangle 44"/>
            <p:cNvSpPr>
              <a:spLocks noChangeArrowheads="1"/>
            </p:cNvSpPr>
            <p:nvPr/>
          </p:nvSpPr>
          <p:spPr bwMode="auto">
            <a:xfrm>
              <a:off x="1974" y="2276"/>
              <a:ext cx="149"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1" u="none" strike="noStrike" kern="0" cap="none" spc="0" normalizeH="0" baseline="0" noProof="0" smtClean="0">
                  <a:ln>
                    <a:noFill/>
                  </a:ln>
                  <a:solidFill>
                    <a:sysClr val="windowText" lastClr="000000"/>
                  </a:solidFill>
                  <a:effectLst/>
                  <a:uLnTx/>
                  <a:uFillTx/>
                </a:rPr>
                <a:t>j</a:t>
              </a:r>
            </a:p>
          </p:txBody>
        </p:sp>
        <p:sp>
          <p:nvSpPr>
            <p:cNvPr id="250" name="Rectangle 45"/>
            <p:cNvSpPr>
              <a:spLocks noChangeArrowheads="1"/>
            </p:cNvSpPr>
            <p:nvPr/>
          </p:nvSpPr>
          <p:spPr bwMode="auto">
            <a:xfrm>
              <a:off x="2127" y="2064"/>
              <a:ext cx="207"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1" u="none" strike="noStrike" kern="0" cap="none" spc="0" normalizeH="0" baseline="0" noProof="0" smtClean="0">
                  <a:ln>
                    <a:noFill/>
                  </a:ln>
                  <a:solidFill>
                    <a:sysClr val="windowText" lastClr="000000"/>
                  </a:solidFill>
                  <a:effectLst/>
                  <a:uLnTx/>
                  <a:uFillTx/>
                </a:rPr>
                <a:t>C</a:t>
              </a:r>
            </a:p>
          </p:txBody>
        </p:sp>
        <p:sp>
          <p:nvSpPr>
            <p:cNvPr id="251" name="Rectangle 46"/>
            <p:cNvSpPr>
              <a:spLocks noChangeArrowheads="1"/>
            </p:cNvSpPr>
            <p:nvPr/>
          </p:nvSpPr>
          <p:spPr bwMode="auto">
            <a:xfrm>
              <a:off x="2251" y="2137"/>
              <a:ext cx="149"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1" u="none" strike="noStrike" kern="0" cap="none" spc="0" normalizeH="0" baseline="0" noProof="0" smtClean="0">
                  <a:ln>
                    <a:noFill/>
                  </a:ln>
                  <a:solidFill>
                    <a:sysClr val="windowText" lastClr="000000"/>
                  </a:solidFill>
                  <a:effectLst/>
                  <a:uLnTx/>
                  <a:uFillTx/>
                </a:rPr>
                <a:t>j</a:t>
              </a:r>
            </a:p>
          </p:txBody>
        </p:sp>
        <p:sp>
          <p:nvSpPr>
            <p:cNvPr id="252" name="Rectangle 47"/>
            <p:cNvSpPr>
              <a:spLocks noChangeArrowheads="1"/>
            </p:cNvSpPr>
            <p:nvPr/>
          </p:nvSpPr>
          <p:spPr bwMode="auto">
            <a:xfrm>
              <a:off x="1452" y="2266"/>
              <a:ext cx="149"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1" u="none" strike="noStrike" kern="0" cap="none" spc="0" normalizeH="0" baseline="0" noProof="0" smtClean="0">
                  <a:ln>
                    <a:noFill/>
                  </a:ln>
                  <a:solidFill>
                    <a:sysClr val="windowText" lastClr="000000"/>
                  </a:solidFill>
                  <a:effectLst/>
                  <a:uLnTx/>
                  <a:uFillTx/>
                </a:rPr>
                <a:t>j</a:t>
              </a:r>
            </a:p>
          </p:txBody>
        </p:sp>
        <p:sp>
          <p:nvSpPr>
            <p:cNvPr id="253" name="Rectangle 48"/>
            <p:cNvSpPr>
              <a:spLocks noChangeArrowheads="1"/>
            </p:cNvSpPr>
            <p:nvPr/>
          </p:nvSpPr>
          <p:spPr bwMode="auto">
            <a:xfrm>
              <a:off x="1682" y="2266"/>
              <a:ext cx="176"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0" u="none" strike="noStrike" kern="0" cap="none" spc="0" normalizeH="0" baseline="0" noProof="0" smtClean="0">
                  <a:ln>
                    <a:noFill/>
                  </a:ln>
                  <a:solidFill>
                    <a:sysClr val="windowText" lastClr="000000"/>
                  </a:solidFill>
                  <a:effectLst/>
                  <a:uLnTx/>
                  <a:uFillTx/>
                </a:rPr>
                <a:t>1</a:t>
              </a:r>
            </a:p>
          </p:txBody>
        </p:sp>
        <p:sp>
          <p:nvSpPr>
            <p:cNvPr id="254" name="Rectangle 49"/>
            <p:cNvSpPr>
              <a:spLocks noChangeArrowheads="1"/>
            </p:cNvSpPr>
            <p:nvPr/>
          </p:nvSpPr>
          <p:spPr bwMode="auto">
            <a:xfrm>
              <a:off x="1544" y="2266"/>
              <a:ext cx="182"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0" u="none" strike="noStrike" kern="0" cap="none" spc="0" normalizeH="0" baseline="0" noProof="0" smtClean="0">
                  <a:ln>
                    <a:noFill/>
                  </a:ln>
                  <a:solidFill>
                    <a:sysClr val="windowText" lastClr="000000"/>
                  </a:solidFill>
                  <a:effectLst/>
                  <a:uLnTx/>
                  <a:uFillTx/>
                  <a:latin typeface="Symbol" charset="0"/>
                </a:rPr>
                <a:t>=</a:t>
              </a:r>
            </a:p>
          </p:txBody>
        </p:sp>
        <p:sp>
          <p:nvSpPr>
            <p:cNvPr id="255" name="Rectangle 50"/>
            <p:cNvSpPr>
              <a:spLocks noChangeArrowheads="1"/>
            </p:cNvSpPr>
            <p:nvPr/>
          </p:nvSpPr>
          <p:spPr bwMode="auto">
            <a:xfrm>
              <a:off x="1464" y="1890"/>
              <a:ext cx="149"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1" u="none" strike="noStrike" kern="0" cap="none" spc="0" normalizeH="0" baseline="0" noProof="0" smtClean="0">
                  <a:ln>
                    <a:noFill/>
                  </a:ln>
                  <a:solidFill>
                    <a:sysClr val="windowText" lastClr="000000"/>
                  </a:solidFill>
                  <a:effectLst/>
                  <a:uLnTx/>
                  <a:uFillTx/>
                </a:rPr>
                <a:t>i</a:t>
              </a:r>
            </a:p>
          </p:txBody>
        </p:sp>
        <p:sp>
          <p:nvSpPr>
            <p:cNvPr id="256" name="Rectangle 51"/>
            <p:cNvSpPr>
              <a:spLocks noChangeArrowheads="1"/>
            </p:cNvSpPr>
            <p:nvPr/>
          </p:nvSpPr>
          <p:spPr bwMode="auto">
            <a:xfrm>
              <a:off x="1669" y="1890"/>
              <a:ext cx="176"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0" u="none" strike="noStrike" kern="0" cap="none" spc="0" normalizeH="0" baseline="0" noProof="0" smtClean="0">
                  <a:ln>
                    <a:noFill/>
                  </a:ln>
                  <a:solidFill>
                    <a:sysClr val="windowText" lastClr="000000"/>
                  </a:solidFill>
                  <a:effectLst/>
                  <a:uLnTx/>
                  <a:uFillTx/>
                </a:rPr>
                <a:t>1</a:t>
              </a:r>
            </a:p>
          </p:txBody>
        </p:sp>
        <p:sp>
          <p:nvSpPr>
            <p:cNvPr id="257" name="Rectangle 52"/>
            <p:cNvSpPr>
              <a:spLocks noChangeArrowheads="1"/>
            </p:cNvSpPr>
            <p:nvPr/>
          </p:nvSpPr>
          <p:spPr bwMode="auto">
            <a:xfrm>
              <a:off x="1544" y="1890"/>
              <a:ext cx="182"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0" u="none" strike="noStrike" kern="0" cap="none" spc="0" normalizeH="0" baseline="0" noProof="0" smtClean="0">
                  <a:ln>
                    <a:noFill/>
                  </a:ln>
                  <a:solidFill>
                    <a:sysClr val="windowText" lastClr="000000"/>
                  </a:solidFill>
                  <a:effectLst/>
                  <a:uLnTx/>
                  <a:uFillTx/>
                  <a:latin typeface="Symbol" charset="0"/>
                </a:rPr>
                <a:t>-</a:t>
              </a:r>
            </a:p>
          </p:txBody>
        </p:sp>
        <p:sp>
          <p:nvSpPr>
            <p:cNvPr id="258" name="Rectangle 53"/>
            <p:cNvSpPr>
              <a:spLocks noChangeArrowheads="1"/>
            </p:cNvSpPr>
            <p:nvPr/>
          </p:nvSpPr>
          <p:spPr bwMode="auto">
            <a:xfrm>
              <a:off x="1497" y="2000"/>
              <a:ext cx="287" cy="3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3400" b="1" i="0" u="none" strike="noStrike" kern="0" cap="none" spc="0" normalizeH="0" baseline="0" noProof="0" smtClean="0">
                  <a:ln>
                    <a:noFill/>
                  </a:ln>
                  <a:solidFill>
                    <a:sysClr val="windowText" lastClr="000000"/>
                  </a:solidFill>
                  <a:effectLst/>
                  <a:uLnTx/>
                  <a:uFillTx/>
                  <a:latin typeface="Symbol" charset="0"/>
                </a:rPr>
                <a:t>å</a:t>
              </a:r>
            </a:p>
          </p:txBody>
        </p:sp>
        <p:sp>
          <p:nvSpPr>
            <p:cNvPr id="259" name="Rectangle 54"/>
            <p:cNvSpPr>
              <a:spLocks noChangeArrowheads="1"/>
            </p:cNvSpPr>
            <p:nvPr/>
          </p:nvSpPr>
          <p:spPr bwMode="auto">
            <a:xfrm>
              <a:off x="1308" y="2064"/>
              <a:ext cx="191"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latin typeface="Symbol" charset="0"/>
                </a:rPr>
                <a:t>+</a:t>
              </a:r>
            </a:p>
          </p:txBody>
        </p:sp>
        <p:sp>
          <p:nvSpPr>
            <p:cNvPr id="260" name="Rectangle 55"/>
            <p:cNvSpPr>
              <a:spLocks noChangeArrowheads="1"/>
            </p:cNvSpPr>
            <p:nvPr/>
          </p:nvSpPr>
          <p:spPr bwMode="auto">
            <a:xfrm>
              <a:off x="2567" y="2064"/>
              <a:ext cx="207"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1" u="none" strike="noStrike" kern="0" cap="none" spc="0" normalizeH="0" baseline="0" noProof="0" smtClean="0">
                  <a:ln>
                    <a:noFill/>
                  </a:ln>
                  <a:solidFill>
                    <a:sysClr val="windowText" lastClr="000000"/>
                  </a:solidFill>
                  <a:effectLst/>
                  <a:uLnTx/>
                  <a:uFillTx/>
                </a:rPr>
                <a:t>C</a:t>
              </a:r>
            </a:p>
          </p:txBody>
        </p:sp>
        <p:sp>
          <p:nvSpPr>
            <p:cNvPr id="261" name="Rectangle 56"/>
            <p:cNvSpPr>
              <a:spLocks noChangeArrowheads="1"/>
            </p:cNvSpPr>
            <p:nvPr/>
          </p:nvSpPr>
          <p:spPr bwMode="auto">
            <a:xfrm>
              <a:off x="2690" y="2137"/>
              <a:ext cx="176"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0" u="none" strike="noStrike" kern="0" cap="none" spc="0" normalizeH="0" baseline="0" noProof="0" smtClean="0">
                  <a:ln>
                    <a:noFill/>
                  </a:ln>
                  <a:solidFill>
                    <a:sysClr val="windowText" lastClr="000000"/>
                  </a:solidFill>
                  <a:effectLst/>
                  <a:uLnTx/>
                  <a:uFillTx/>
                </a:rPr>
                <a:t>3</a:t>
              </a:r>
            </a:p>
          </p:txBody>
        </p:sp>
        <p:sp>
          <p:nvSpPr>
            <p:cNvPr id="262" name="Rectangle 57"/>
            <p:cNvSpPr>
              <a:spLocks noChangeArrowheads="1"/>
            </p:cNvSpPr>
            <p:nvPr/>
          </p:nvSpPr>
          <p:spPr bwMode="auto">
            <a:xfrm>
              <a:off x="3359" y="1955"/>
              <a:ext cx="184"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1" u="none" strike="noStrike" kern="0" cap="none" spc="0" normalizeH="0" baseline="0" noProof="0" smtClean="0">
                  <a:ln>
                    <a:noFill/>
                  </a:ln>
                  <a:solidFill>
                    <a:sysClr val="windowText" lastClr="000000"/>
                  </a:solidFill>
                  <a:effectLst/>
                  <a:uLnTx/>
                  <a:uFillTx/>
                </a:rPr>
                <a:t>a</a:t>
              </a:r>
            </a:p>
          </p:txBody>
        </p:sp>
        <p:sp>
          <p:nvSpPr>
            <p:cNvPr id="263" name="Rectangle 58"/>
            <p:cNvSpPr>
              <a:spLocks noChangeArrowheads="1"/>
            </p:cNvSpPr>
            <p:nvPr/>
          </p:nvSpPr>
          <p:spPr bwMode="auto">
            <a:xfrm>
              <a:off x="3453" y="2029"/>
              <a:ext cx="176"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0" u="none" strike="noStrike" kern="0" cap="none" spc="0" normalizeH="0" baseline="0" noProof="0" smtClean="0">
                  <a:ln>
                    <a:noFill/>
                  </a:ln>
                  <a:solidFill>
                    <a:sysClr val="windowText" lastClr="000000"/>
                  </a:solidFill>
                  <a:effectLst/>
                  <a:uLnTx/>
                  <a:uFillTx/>
                </a:rPr>
                <a:t>0</a:t>
              </a:r>
            </a:p>
          </p:txBody>
        </p:sp>
        <p:sp>
          <p:nvSpPr>
            <p:cNvPr id="264" name="Rectangle 59"/>
            <p:cNvSpPr>
              <a:spLocks noChangeArrowheads="1"/>
            </p:cNvSpPr>
            <p:nvPr/>
          </p:nvSpPr>
          <p:spPr bwMode="auto">
            <a:xfrm>
              <a:off x="3370" y="2203"/>
              <a:ext cx="199"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1" u="none" strike="noStrike" kern="0" cap="none" spc="0" normalizeH="0" baseline="0" noProof="0" smtClean="0">
                  <a:ln>
                    <a:noFill/>
                  </a:ln>
                  <a:solidFill>
                    <a:sysClr val="windowText" lastClr="000000"/>
                  </a:solidFill>
                  <a:effectLst/>
                  <a:uLnTx/>
                  <a:uFillTx/>
                </a:rPr>
                <a:t>T</a:t>
              </a:r>
            </a:p>
          </p:txBody>
        </p:sp>
        <p:sp>
          <p:nvSpPr>
            <p:cNvPr id="265" name="Rectangle 60"/>
            <p:cNvSpPr>
              <a:spLocks noChangeArrowheads="1"/>
            </p:cNvSpPr>
            <p:nvPr/>
          </p:nvSpPr>
          <p:spPr bwMode="auto">
            <a:xfrm>
              <a:off x="3475" y="2276"/>
              <a:ext cx="149"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1" u="none" strike="noStrike" kern="0" cap="none" spc="0" normalizeH="0" baseline="0" noProof="0" smtClean="0">
                  <a:ln>
                    <a:noFill/>
                  </a:ln>
                  <a:solidFill>
                    <a:sysClr val="windowText" lastClr="000000"/>
                  </a:solidFill>
                  <a:effectLst/>
                  <a:uLnTx/>
                  <a:uFillTx/>
                </a:rPr>
                <a:t>j</a:t>
              </a:r>
            </a:p>
          </p:txBody>
        </p:sp>
        <p:sp>
          <p:nvSpPr>
            <p:cNvPr id="266" name="Rectangle 61"/>
            <p:cNvSpPr>
              <a:spLocks noChangeArrowheads="1"/>
            </p:cNvSpPr>
            <p:nvPr/>
          </p:nvSpPr>
          <p:spPr bwMode="auto">
            <a:xfrm>
              <a:off x="3628" y="2064"/>
              <a:ext cx="207"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1" u="none" strike="noStrike" kern="0" cap="none" spc="0" normalizeH="0" baseline="0" noProof="0" smtClean="0">
                  <a:ln>
                    <a:noFill/>
                  </a:ln>
                  <a:solidFill>
                    <a:sysClr val="windowText" lastClr="000000"/>
                  </a:solidFill>
                  <a:effectLst/>
                  <a:uLnTx/>
                  <a:uFillTx/>
                </a:rPr>
                <a:t>C</a:t>
              </a:r>
            </a:p>
          </p:txBody>
        </p:sp>
        <p:sp>
          <p:nvSpPr>
            <p:cNvPr id="267" name="Rectangle 62"/>
            <p:cNvSpPr>
              <a:spLocks noChangeArrowheads="1"/>
            </p:cNvSpPr>
            <p:nvPr/>
          </p:nvSpPr>
          <p:spPr bwMode="auto">
            <a:xfrm>
              <a:off x="3752" y="2137"/>
              <a:ext cx="149"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1" u="none" strike="noStrike" kern="0" cap="none" spc="0" normalizeH="0" baseline="0" noProof="0" smtClean="0">
                  <a:ln>
                    <a:noFill/>
                  </a:ln>
                  <a:solidFill>
                    <a:sysClr val="windowText" lastClr="000000"/>
                  </a:solidFill>
                  <a:effectLst/>
                  <a:uLnTx/>
                  <a:uFillTx/>
                </a:rPr>
                <a:t>j</a:t>
              </a:r>
            </a:p>
          </p:txBody>
        </p:sp>
        <p:sp>
          <p:nvSpPr>
            <p:cNvPr id="268" name="Rectangle 63"/>
            <p:cNvSpPr>
              <a:spLocks noChangeArrowheads="1"/>
            </p:cNvSpPr>
            <p:nvPr/>
          </p:nvSpPr>
          <p:spPr bwMode="auto">
            <a:xfrm>
              <a:off x="2953" y="2266"/>
              <a:ext cx="149"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1" u="none" strike="noStrike" kern="0" cap="none" spc="0" normalizeH="0" baseline="0" noProof="0" smtClean="0">
                  <a:ln>
                    <a:noFill/>
                  </a:ln>
                  <a:solidFill>
                    <a:sysClr val="windowText" lastClr="000000"/>
                  </a:solidFill>
                  <a:effectLst/>
                  <a:uLnTx/>
                  <a:uFillTx/>
                </a:rPr>
                <a:t>j</a:t>
              </a:r>
            </a:p>
          </p:txBody>
        </p:sp>
        <p:sp>
          <p:nvSpPr>
            <p:cNvPr id="269" name="Rectangle 64"/>
            <p:cNvSpPr>
              <a:spLocks noChangeArrowheads="1"/>
            </p:cNvSpPr>
            <p:nvPr/>
          </p:nvSpPr>
          <p:spPr bwMode="auto">
            <a:xfrm>
              <a:off x="3183" y="2266"/>
              <a:ext cx="176"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0" u="none" strike="noStrike" kern="0" cap="none" spc="0" normalizeH="0" baseline="0" noProof="0" smtClean="0">
                  <a:ln>
                    <a:noFill/>
                  </a:ln>
                  <a:solidFill>
                    <a:sysClr val="windowText" lastClr="000000"/>
                  </a:solidFill>
                  <a:effectLst/>
                  <a:uLnTx/>
                  <a:uFillTx/>
                </a:rPr>
                <a:t>1</a:t>
              </a:r>
            </a:p>
          </p:txBody>
        </p:sp>
        <p:sp>
          <p:nvSpPr>
            <p:cNvPr id="270" name="Rectangle 65"/>
            <p:cNvSpPr>
              <a:spLocks noChangeArrowheads="1"/>
            </p:cNvSpPr>
            <p:nvPr/>
          </p:nvSpPr>
          <p:spPr bwMode="auto">
            <a:xfrm>
              <a:off x="3045" y="2266"/>
              <a:ext cx="182"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0" u="none" strike="noStrike" kern="0" cap="none" spc="0" normalizeH="0" baseline="0" noProof="0" smtClean="0">
                  <a:ln>
                    <a:noFill/>
                  </a:ln>
                  <a:solidFill>
                    <a:sysClr val="windowText" lastClr="000000"/>
                  </a:solidFill>
                  <a:effectLst/>
                  <a:uLnTx/>
                  <a:uFillTx/>
                  <a:latin typeface="Symbol" charset="0"/>
                </a:rPr>
                <a:t>=</a:t>
              </a:r>
            </a:p>
          </p:txBody>
        </p:sp>
        <p:sp>
          <p:nvSpPr>
            <p:cNvPr id="271" name="Rectangle 66"/>
            <p:cNvSpPr>
              <a:spLocks noChangeArrowheads="1"/>
            </p:cNvSpPr>
            <p:nvPr/>
          </p:nvSpPr>
          <p:spPr bwMode="auto">
            <a:xfrm>
              <a:off x="3067" y="1890"/>
              <a:ext cx="176"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0" u="none" strike="noStrike" kern="0" cap="none" spc="0" normalizeH="0" baseline="0" noProof="0" smtClean="0">
                  <a:ln>
                    <a:noFill/>
                  </a:ln>
                  <a:solidFill>
                    <a:sysClr val="windowText" lastClr="000000"/>
                  </a:solidFill>
                  <a:effectLst/>
                  <a:uLnTx/>
                  <a:uFillTx/>
                </a:rPr>
                <a:t>2</a:t>
              </a:r>
            </a:p>
          </p:txBody>
        </p:sp>
        <p:sp>
          <p:nvSpPr>
            <p:cNvPr id="272" name="Rectangle 67"/>
            <p:cNvSpPr>
              <a:spLocks noChangeArrowheads="1"/>
            </p:cNvSpPr>
            <p:nvPr/>
          </p:nvSpPr>
          <p:spPr bwMode="auto">
            <a:xfrm>
              <a:off x="2998" y="2000"/>
              <a:ext cx="287" cy="3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3400" b="1" i="0" u="none" strike="noStrike" kern="0" cap="none" spc="0" normalizeH="0" baseline="0" noProof="0" smtClean="0">
                  <a:ln>
                    <a:noFill/>
                  </a:ln>
                  <a:solidFill>
                    <a:sysClr val="windowText" lastClr="000000"/>
                  </a:solidFill>
                  <a:effectLst/>
                  <a:uLnTx/>
                  <a:uFillTx/>
                  <a:latin typeface="Symbol" charset="0"/>
                </a:rPr>
                <a:t>å</a:t>
              </a:r>
            </a:p>
          </p:txBody>
        </p:sp>
        <p:sp>
          <p:nvSpPr>
            <p:cNvPr id="273" name="Rectangle 68"/>
            <p:cNvSpPr>
              <a:spLocks noChangeArrowheads="1"/>
            </p:cNvSpPr>
            <p:nvPr/>
          </p:nvSpPr>
          <p:spPr bwMode="auto">
            <a:xfrm>
              <a:off x="2809" y="2064"/>
              <a:ext cx="191"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latin typeface="Symbol" charset="0"/>
                </a:rPr>
                <a:t>+</a:t>
              </a:r>
            </a:p>
          </p:txBody>
        </p:sp>
        <p:sp>
          <p:nvSpPr>
            <p:cNvPr id="274" name="Rectangle 69"/>
            <p:cNvSpPr>
              <a:spLocks noChangeArrowheads="1"/>
            </p:cNvSpPr>
            <p:nvPr/>
          </p:nvSpPr>
          <p:spPr bwMode="auto">
            <a:xfrm>
              <a:off x="911" y="2064"/>
              <a:ext cx="191"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latin typeface="Symbol" charset="0"/>
                </a:rPr>
                <a:t>=</a:t>
              </a:r>
            </a:p>
          </p:txBody>
        </p:sp>
        <p:sp>
          <p:nvSpPr>
            <p:cNvPr id="275" name="Rectangle 70"/>
            <p:cNvSpPr>
              <a:spLocks noChangeArrowheads="1"/>
            </p:cNvSpPr>
            <p:nvPr/>
          </p:nvSpPr>
          <p:spPr bwMode="auto">
            <a:xfrm>
              <a:off x="2380" y="2064"/>
              <a:ext cx="191"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latin typeface="Symbol" charset="0"/>
                </a:rPr>
                <a:t>=</a:t>
              </a:r>
            </a:p>
          </p:txBody>
        </p:sp>
        <p:sp>
          <p:nvSpPr>
            <p:cNvPr id="276" name="Line 71"/>
            <p:cNvSpPr>
              <a:spLocks noChangeShapeType="1"/>
            </p:cNvSpPr>
            <p:nvPr/>
          </p:nvSpPr>
          <p:spPr bwMode="auto">
            <a:xfrm>
              <a:off x="1912" y="2205"/>
              <a:ext cx="163" cy="0"/>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77" name="Freeform 72"/>
            <p:cNvSpPr>
              <a:spLocks/>
            </p:cNvSpPr>
            <p:nvPr/>
          </p:nvSpPr>
          <p:spPr bwMode="auto">
            <a:xfrm>
              <a:off x="1837" y="1973"/>
              <a:ext cx="39" cy="446"/>
            </a:xfrm>
            <a:custGeom>
              <a:avLst/>
              <a:gdLst>
                <a:gd name="T0" fmla="*/ 0 w 39"/>
                <a:gd name="T1" fmla="*/ 445 h 446"/>
                <a:gd name="T2" fmla="*/ 0 w 39"/>
                <a:gd name="T3" fmla="*/ 0 h 446"/>
                <a:gd name="T4" fmla="*/ 38 w 39"/>
                <a:gd name="T5" fmla="*/ 0 h 446"/>
              </a:gdLst>
              <a:ahLst/>
              <a:cxnLst>
                <a:cxn ang="0">
                  <a:pos x="T0" y="T1"/>
                </a:cxn>
                <a:cxn ang="0">
                  <a:pos x="T2" y="T3"/>
                </a:cxn>
                <a:cxn ang="0">
                  <a:pos x="T4" y="T5"/>
                </a:cxn>
              </a:cxnLst>
              <a:rect l="0" t="0" r="r" b="b"/>
              <a:pathLst>
                <a:path w="39" h="446">
                  <a:moveTo>
                    <a:pt x="0" y="445"/>
                  </a:moveTo>
                  <a:lnTo>
                    <a:pt x="0" y="0"/>
                  </a:lnTo>
                  <a:lnTo>
                    <a:pt x="38" y="0"/>
                  </a:lnTo>
                </a:path>
              </a:pathLst>
            </a:custGeom>
            <a:noFill/>
            <a:ln w="12700" cap="rnd" cmpd="sng">
              <a:solidFill>
                <a:srgbClr val="000000"/>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78" name="Freeform 73"/>
            <p:cNvSpPr>
              <a:spLocks/>
            </p:cNvSpPr>
            <p:nvPr/>
          </p:nvSpPr>
          <p:spPr bwMode="auto">
            <a:xfrm>
              <a:off x="2112" y="1973"/>
              <a:ext cx="39" cy="446"/>
            </a:xfrm>
            <a:custGeom>
              <a:avLst/>
              <a:gdLst>
                <a:gd name="T0" fmla="*/ 38 w 39"/>
                <a:gd name="T1" fmla="*/ 445 h 446"/>
                <a:gd name="T2" fmla="*/ 38 w 39"/>
                <a:gd name="T3" fmla="*/ 0 h 446"/>
                <a:gd name="T4" fmla="*/ 0 w 39"/>
                <a:gd name="T5" fmla="*/ 0 h 446"/>
              </a:gdLst>
              <a:ahLst/>
              <a:cxnLst>
                <a:cxn ang="0">
                  <a:pos x="T0" y="T1"/>
                </a:cxn>
                <a:cxn ang="0">
                  <a:pos x="T2" y="T3"/>
                </a:cxn>
                <a:cxn ang="0">
                  <a:pos x="T4" y="T5"/>
                </a:cxn>
              </a:cxnLst>
              <a:rect l="0" t="0" r="r" b="b"/>
              <a:pathLst>
                <a:path w="39" h="446">
                  <a:moveTo>
                    <a:pt x="38" y="445"/>
                  </a:moveTo>
                  <a:lnTo>
                    <a:pt x="38"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79" name="Line 74"/>
            <p:cNvSpPr>
              <a:spLocks noChangeShapeType="1"/>
            </p:cNvSpPr>
            <p:nvPr/>
          </p:nvSpPr>
          <p:spPr bwMode="auto">
            <a:xfrm>
              <a:off x="3413" y="2205"/>
              <a:ext cx="162" cy="0"/>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80" name="Freeform 75"/>
            <p:cNvSpPr>
              <a:spLocks/>
            </p:cNvSpPr>
            <p:nvPr/>
          </p:nvSpPr>
          <p:spPr bwMode="auto">
            <a:xfrm>
              <a:off x="3338" y="1973"/>
              <a:ext cx="38" cy="446"/>
            </a:xfrm>
            <a:custGeom>
              <a:avLst/>
              <a:gdLst>
                <a:gd name="T0" fmla="*/ 0 w 38"/>
                <a:gd name="T1" fmla="*/ 445 h 446"/>
                <a:gd name="T2" fmla="*/ 0 w 38"/>
                <a:gd name="T3" fmla="*/ 0 h 446"/>
                <a:gd name="T4" fmla="*/ 37 w 38"/>
                <a:gd name="T5" fmla="*/ 0 h 446"/>
              </a:gdLst>
              <a:ahLst/>
              <a:cxnLst>
                <a:cxn ang="0">
                  <a:pos x="T0" y="T1"/>
                </a:cxn>
                <a:cxn ang="0">
                  <a:pos x="T2" y="T3"/>
                </a:cxn>
                <a:cxn ang="0">
                  <a:pos x="T4" y="T5"/>
                </a:cxn>
              </a:cxnLst>
              <a:rect l="0" t="0" r="r" b="b"/>
              <a:pathLst>
                <a:path w="38" h="446">
                  <a:moveTo>
                    <a:pt x="0" y="445"/>
                  </a:moveTo>
                  <a:lnTo>
                    <a:pt x="0" y="0"/>
                  </a:lnTo>
                  <a:lnTo>
                    <a:pt x="37" y="0"/>
                  </a:lnTo>
                </a:path>
              </a:pathLst>
            </a:custGeom>
            <a:noFill/>
            <a:ln w="12700" cap="rnd" cmpd="sng">
              <a:solidFill>
                <a:srgbClr val="000000"/>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81" name="Freeform 76"/>
            <p:cNvSpPr>
              <a:spLocks/>
            </p:cNvSpPr>
            <p:nvPr/>
          </p:nvSpPr>
          <p:spPr bwMode="auto">
            <a:xfrm>
              <a:off x="3613" y="1973"/>
              <a:ext cx="38" cy="446"/>
            </a:xfrm>
            <a:custGeom>
              <a:avLst/>
              <a:gdLst>
                <a:gd name="T0" fmla="*/ 37 w 38"/>
                <a:gd name="T1" fmla="*/ 445 h 446"/>
                <a:gd name="T2" fmla="*/ 37 w 38"/>
                <a:gd name="T3" fmla="*/ 0 h 446"/>
                <a:gd name="T4" fmla="*/ 0 w 38"/>
                <a:gd name="T5" fmla="*/ 0 h 446"/>
              </a:gdLst>
              <a:ahLst/>
              <a:cxnLst>
                <a:cxn ang="0">
                  <a:pos x="T0" y="T1"/>
                </a:cxn>
                <a:cxn ang="0">
                  <a:pos x="T2" y="T3"/>
                </a:cxn>
                <a:cxn ang="0">
                  <a:pos x="T4" y="T5"/>
                </a:cxn>
              </a:cxnLst>
              <a:rect l="0" t="0" r="r" b="b"/>
              <a:pathLst>
                <a:path w="38" h="446">
                  <a:moveTo>
                    <a:pt x="37" y="445"/>
                  </a:moveTo>
                  <a:lnTo>
                    <a:pt x="37"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282" name="Rectangle 77"/>
          <p:cNvSpPr>
            <a:spLocks noChangeArrowheads="1"/>
          </p:cNvSpPr>
          <p:nvPr/>
        </p:nvSpPr>
        <p:spPr bwMode="auto">
          <a:xfrm>
            <a:off x="1843088" y="2127250"/>
            <a:ext cx="314325" cy="3603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0" u="none" strike="noStrike" kern="0" cap="none" spc="0" normalizeH="0" baseline="0" noProof="0" smtClean="0">
                <a:ln>
                  <a:noFill/>
                </a:ln>
                <a:solidFill>
                  <a:sysClr val="windowText" lastClr="000000"/>
                </a:solidFill>
                <a:effectLst/>
                <a:uLnTx/>
                <a:uFillTx/>
              </a:rPr>
              <a:t>3</a:t>
            </a:r>
          </a:p>
        </p:txBody>
      </p:sp>
      <p:grpSp>
        <p:nvGrpSpPr>
          <p:cNvPr id="283" name="Group 78"/>
          <p:cNvGrpSpPr>
            <a:grpSpLocks/>
          </p:cNvGrpSpPr>
          <p:nvPr/>
        </p:nvGrpSpPr>
        <p:grpSpPr bwMode="auto">
          <a:xfrm>
            <a:off x="1058863" y="2327275"/>
            <a:ext cx="5803900" cy="938213"/>
            <a:chOff x="593" y="1303"/>
            <a:chExt cx="3250" cy="525"/>
          </a:xfrm>
        </p:grpSpPr>
        <p:sp>
          <p:nvSpPr>
            <p:cNvPr id="284" name="Rectangle 79"/>
            <p:cNvSpPr>
              <a:spLocks noChangeArrowheads="1"/>
            </p:cNvSpPr>
            <p:nvPr/>
          </p:nvSpPr>
          <p:spPr bwMode="auto">
            <a:xfrm>
              <a:off x="593" y="1381"/>
              <a:ext cx="184"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1" u="none" strike="noStrike" kern="0" cap="none" spc="0" normalizeH="0" baseline="0" noProof="0" smtClean="0">
                  <a:ln>
                    <a:noFill/>
                  </a:ln>
                  <a:solidFill>
                    <a:sysClr val="windowText" lastClr="000000"/>
                  </a:solidFill>
                  <a:effectLst/>
                  <a:uLnTx/>
                  <a:uFillTx/>
                </a:rPr>
                <a:t>a</a:t>
              </a:r>
            </a:p>
          </p:txBody>
        </p:sp>
        <p:sp>
          <p:nvSpPr>
            <p:cNvPr id="285" name="Rectangle 80"/>
            <p:cNvSpPr>
              <a:spLocks noChangeArrowheads="1"/>
            </p:cNvSpPr>
            <p:nvPr/>
          </p:nvSpPr>
          <p:spPr bwMode="auto">
            <a:xfrm>
              <a:off x="668" y="1471"/>
              <a:ext cx="176"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0" u="none" strike="noStrike" kern="0" cap="none" spc="0" normalizeH="0" baseline="0" noProof="0" smtClean="0">
                  <a:ln>
                    <a:noFill/>
                  </a:ln>
                  <a:solidFill>
                    <a:sysClr val="windowText" lastClr="000000"/>
                  </a:solidFill>
                  <a:effectLst/>
                  <a:uLnTx/>
                  <a:uFillTx/>
                </a:rPr>
                <a:t>0</a:t>
              </a:r>
            </a:p>
          </p:txBody>
        </p:sp>
        <p:sp>
          <p:nvSpPr>
            <p:cNvPr id="286" name="Rectangle 81"/>
            <p:cNvSpPr>
              <a:spLocks noChangeArrowheads="1"/>
            </p:cNvSpPr>
            <p:nvPr/>
          </p:nvSpPr>
          <p:spPr bwMode="auto">
            <a:xfrm>
              <a:off x="1194" y="1381"/>
              <a:ext cx="207"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1" u="none" strike="noStrike" kern="0" cap="none" spc="0" normalizeH="0" baseline="0" noProof="0" smtClean="0">
                  <a:ln>
                    <a:noFill/>
                  </a:ln>
                  <a:solidFill>
                    <a:sysClr val="windowText" lastClr="000000"/>
                  </a:solidFill>
                  <a:effectLst/>
                  <a:uLnTx/>
                  <a:uFillTx/>
                </a:rPr>
                <a:t>C</a:t>
              </a:r>
            </a:p>
          </p:txBody>
        </p:sp>
        <p:sp>
          <p:nvSpPr>
            <p:cNvPr id="287" name="Rectangle 82"/>
            <p:cNvSpPr>
              <a:spLocks noChangeArrowheads="1"/>
            </p:cNvSpPr>
            <p:nvPr/>
          </p:nvSpPr>
          <p:spPr bwMode="auto">
            <a:xfrm>
              <a:off x="1291" y="1471"/>
              <a:ext cx="149"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1" u="none" strike="noStrike" kern="0" cap="none" spc="0" normalizeH="0" baseline="0" noProof="0" smtClean="0">
                  <a:ln>
                    <a:noFill/>
                  </a:ln>
                  <a:solidFill>
                    <a:sysClr val="windowText" lastClr="000000"/>
                  </a:solidFill>
                  <a:effectLst/>
                  <a:uLnTx/>
                  <a:uFillTx/>
                </a:rPr>
                <a:t>j</a:t>
              </a:r>
            </a:p>
          </p:txBody>
        </p:sp>
        <p:sp>
          <p:nvSpPr>
            <p:cNvPr id="288" name="Rectangle 83"/>
            <p:cNvSpPr>
              <a:spLocks noChangeArrowheads="1"/>
            </p:cNvSpPr>
            <p:nvPr/>
          </p:nvSpPr>
          <p:spPr bwMode="auto">
            <a:xfrm>
              <a:off x="944" y="1626"/>
              <a:ext cx="149"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1" u="none" strike="noStrike" kern="0" cap="none" spc="0" normalizeH="0" baseline="0" noProof="0" smtClean="0">
                  <a:ln>
                    <a:noFill/>
                  </a:ln>
                  <a:solidFill>
                    <a:sysClr val="windowText" lastClr="000000"/>
                  </a:solidFill>
                  <a:effectLst/>
                  <a:uLnTx/>
                  <a:uFillTx/>
                </a:rPr>
                <a:t>j</a:t>
              </a:r>
            </a:p>
          </p:txBody>
        </p:sp>
        <p:sp>
          <p:nvSpPr>
            <p:cNvPr id="289" name="Rectangle 84"/>
            <p:cNvSpPr>
              <a:spLocks noChangeArrowheads="1"/>
            </p:cNvSpPr>
            <p:nvPr/>
          </p:nvSpPr>
          <p:spPr bwMode="auto">
            <a:xfrm>
              <a:off x="1125" y="1626"/>
              <a:ext cx="176"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0" u="none" strike="noStrike" kern="0" cap="none" spc="0" normalizeH="0" baseline="0" noProof="0" smtClean="0">
                  <a:ln>
                    <a:noFill/>
                  </a:ln>
                  <a:solidFill>
                    <a:sysClr val="windowText" lastClr="000000"/>
                  </a:solidFill>
                  <a:effectLst/>
                  <a:uLnTx/>
                  <a:uFillTx/>
                </a:rPr>
                <a:t>1</a:t>
              </a:r>
            </a:p>
          </p:txBody>
        </p:sp>
        <p:sp>
          <p:nvSpPr>
            <p:cNvPr id="290" name="Rectangle 85"/>
            <p:cNvSpPr>
              <a:spLocks noChangeArrowheads="1"/>
            </p:cNvSpPr>
            <p:nvPr/>
          </p:nvSpPr>
          <p:spPr bwMode="auto">
            <a:xfrm>
              <a:off x="1016" y="1626"/>
              <a:ext cx="182"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0" u="none" strike="noStrike" kern="0" cap="none" spc="0" normalizeH="0" baseline="0" noProof="0" smtClean="0">
                  <a:ln>
                    <a:noFill/>
                  </a:ln>
                  <a:solidFill>
                    <a:sysClr val="windowText" lastClr="000000"/>
                  </a:solidFill>
                  <a:effectLst/>
                  <a:uLnTx/>
                  <a:uFillTx/>
                  <a:latin typeface="Symbol" charset="0"/>
                </a:rPr>
                <a:t>=</a:t>
              </a:r>
            </a:p>
          </p:txBody>
        </p:sp>
        <p:sp>
          <p:nvSpPr>
            <p:cNvPr id="291" name="Rectangle 86"/>
            <p:cNvSpPr>
              <a:spLocks noChangeArrowheads="1"/>
            </p:cNvSpPr>
            <p:nvPr/>
          </p:nvSpPr>
          <p:spPr bwMode="auto">
            <a:xfrm>
              <a:off x="980" y="1303"/>
              <a:ext cx="287" cy="3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3400" b="1" i="0" u="none" strike="noStrike" kern="0" cap="none" spc="0" normalizeH="0" baseline="0" noProof="0" smtClean="0">
                  <a:ln>
                    <a:noFill/>
                  </a:ln>
                  <a:solidFill>
                    <a:sysClr val="windowText" lastClr="000000"/>
                  </a:solidFill>
                  <a:effectLst/>
                  <a:uLnTx/>
                  <a:uFillTx/>
                  <a:latin typeface="Symbol" charset="0"/>
                </a:rPr>
                <a:t>å</a:t>
              </a:r>
            </a:p>
          </p:txBody>
        </p:sp>
        <p:sp>
          <p:nvSpPr>
            <p:cNvPr id="292" name="Rectangle 87"/>
            <p:cNvSpPr>
              <a:spLocks noChangeArrowheads="1"/>
            </p:cNvSpPr>
            <p:nvPr/>
          </p:nvSpPr>
          <p:spPr bwMode="auto">
            <a:xfrm>
              <a:off x="1542" y="1381"/>
              <a:ext cx="207"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1" u="none" strike="noStrike" kern="0" cap="none" spc="0" normalizeH="0" baseline="0" noProof="0" smtClean="0">
                  <a:ln>
                    <a:noFill/>
                  </a:ln>
                  <a:solidFill>
                    <a:sysClr val="windowText" lastClr="000000"/>
                  </a:solidFill>
                  <a:effectLst/>
                  <a:uLnTx/>
                  <a:uFillTx/>
                </a:rPr>
                <a:t>C</a:t>
              </a:r>
            </a:p>
          </p:txBody>
        </p:sp>
        <p:sp>
          <p:nvSpPr>
            <p:cNvPr id="293" name="Rectangle 88"/>
            <p:cNvSpPr>
              <a:spLocks noChangeArrowheads="1"/>
            </p:cNvSpPr>
            <p:nvPr/>
          </p:nvSpPr>
          <p:spPr bwMode="auto">
            <a:xfrm>
              <a:off x="1640" y="1471"/>
              <a:ext cx="176"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0" u="none" strike="noStrike" kern="0" cap="none" spc="0" normalizeH="0" baseline="0" noProof="0" smtClean="0">
                  <a:ln>
                    <a:noFill/>
                  </a:ln>
                  <a:solidFill>
                    <a:sysClr val="windowText" lastClr="000000"/>
                  </a:solidFill>
                  <a:effectLst/>
                  <a:uLnTx/>
                  <a:uFillTx/>
                </a:rPr>
                <a:t>1</a:t>
              </a:r>
            </a:p>
          </p:txBody>
        </p:sp>
        <p:sp>
          <p:nvSpPr>
            <p:cNvPr id="294" name="Rectangle 89"/>
            <p:cNvSpPr>
              <a:spLocks noChangeArrowheads="1"/>
            </p:cNvSpPr>
            <p:nvPr/>
          </p:nvSpPr>
          <p:spPr bwMode="auto">
            <a:xfrm>
              <a:off x="1847" y="1381"/>
              <a:ext cx="207"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1" u="none" strike="noStrike" kern="0" cap="none" spc="0" normalizeH="0" baseline="0" noProof="0" smtClean="0">
                  <a:ln>
                    <a:noFill/>
                  </a:ln>
                  <a:solidFill>
                    <a:sysClr val="windowText" lastClr="000000"/>
                  </a:solidFill>
                  <a:effectLst/>
                  <a:uLnTx/>
                  <a:uFillTx/>
                </a:rPr>
                <a:t>C</a:t>
              </a:r>
            </a:p>
          </p:txBody>
        </p:sp>
        <p:sp>
          <p:nvSpPr>
            <p:cNvPr id="295" name="Rectangle 90"/>
            <p:cNvSpPr>
              <a:spLocks noChangeArrowheads="1"/>
            </p:cNvSpPr>
            <p:nvPr/>
          </p:nvSpPr>
          <p:spPr bwMode="auto">
            <a:xfrm>
              <a:off x="1944" y="1471"/>
              <a:ext cx="176"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0" u="none" strike="noStrike" kern="0" cap="none" spc="0" normalizeH="0" baseline="0" noProof="0" smtClean="0">
                  <a:ln>
                    <a:noFill/>
                  </a:ln>
                  <a:solidFill>
                    <a:sysClr val="windowText" lastClr="000000"/>
                  </a:solidFill>
                  <a:effectLst/>
                  <a:uLnTx/>
                  <a:uFillTx/>
                </a:rPr>
                <a:t>2</a:t>
              </a:r>
            </a:p>
          </p:txBody>
        </p:sp>
        <p:sp>
          <p:nvSpPr>
            <p:cNvPr id="296" name="Rectangle 91"/>
            <p:cNvSpPr>
              <a:spLocks noChangeArrowheads="1"/>
            </p:cNvSpPr>
            <p:nvPr/>
          </p:nvSpPr>
          <p:spPr bwMode="auto">
            <a:xfrm>
              <a:off x="2152" y="1381"/>
              <a:ext cx="207"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1" u="none" strike="noStrike" kern="0" cap="none" spc="0" normalizeH="0" baseline="0" noProof="0" smtClean="0">
                  <a:ln>
                    <a:noFill/>
                  </a:ln>
                  <a:solidFill>
                    <a:sysClr val="windowText" lastClr="000000"/>
                  </a:solidFill>
                  <a:effectLst/>
                  <a:uLnTx/>
                  <a:uFillTx/>
                </a:rPr>
                <a:t>C</a:t>
              </a:r>
            </a:p>
          </p:txBody>
        </p:sp>
        <p:sp>
          <p:nvSpPr>
            <p:cNvPr id="297" name="Rectangle 92"/>
            <p:cNvSpPr>
              <a:spLocks noChangeArrowheads="1"/>
            </p:cNvSpPr>
            <p:nvPr/>
          </p:nvSpPr>
          <p:spPr bwMode="auto">
            <a:xfrm>
              <a:off x="2249" y="1471"/>
              <a:ext cx="176"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0" u="none" strike="noStrike" kern="0" cap="none" spc="0" normalizeH="0" baseline="0" noProof="0" smtClean="0">
                  <a:ln>
                    <a:noFill/>
                  </a:ln>
                  <a:solidFill>
                    <a:sysClr val="windowText" lastClr="000000"/>
                  </a:solidFill>
                  <a:effectLst/>
                  <a:uLnTx/>
                  <a:uFillTx/>
                </a:rPr>
                <a:t>3</a:t>
              </a:r>
            </a:p>
          </p:txBody>
        </p:sp>
        <p:sp>
          <p:nvSpPr>
            <p:cNvPr id="298" name="Rectangle 93"/>
            <p:cNvSpPr>
              <a:spLocks noChangeArrowheads="1"/>
            </p:cNvSpPr>
            <p:nvPr/>
          </p:nvSpPr>
          <p:spPr bwMode="auto">
            <a:xfrm>
              <a:off x="1733" y="1381"/>
              <a:ext cx="191"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latin typeface="Symbol" charset="0"/>
                </a:rPr>
                <a:t>+</a:t>
              </a:r>
            </a:p>
          </p:txBody>
        </p:sp>
        <p:sp>
          <p:nvSpPr>
            <p:cNvPr id="299" name="Rectangle 94"/>
            <p:cNvSpPr>
              <a:spLocks noChangeArrowheads="1"/>
            </p:cNvSpPr>
            <p:nvPr/>
          </p:nvSpPr>
          <p:spPr bwMode="auto">
            <a:xfrm>
              <a:off x="2038" y="1381"/>
              <a:ext cx="191"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latin typeface="Symbol" charset="0"/>
                </a:rPr>
                <a:t>+</a:t>
              </a:r>
            </a:p>
          </p:txBody>
        </p:sp>
        <p:sp>
          <p:nvSpPr>
            <p:cNvPr id="300" name="Rectangle 95"/>
            <p:cNvSpPr>
              <a:spLocks noChangeArrowheads="1"/>
            </p:cNvSpPr>
            <p:nvPr/>
          </p:nvSpPr>
          <p:spPr bwMode="auto">
            <a:xfrm>
              <a:off x="2525" y="1381"/>
              <a:ext cx="252"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rPr>
                <a:t>40</a:t>
              </a:r>
            </a:p>
          </p:txBody>
        </p:sp>
        <p:sp>
          <p:nvSpPr>
            <p:cNvPr id="301" name="Rectangle 96"/>
            <p:cNvSpPr>
              <a:spLocks noChangeArrowheads="1"/>
            </p:cNvSpPr>
            <p:nvPr/>
          </p:nvSpPr>
          <p:spPr bwMode="auto">
            <a:xfrm>
              <a:off x="2811" y="1381"/>
              <a:ext cx="252"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rPr>
                <a:t>40</a:t>
              </a:r>
            </a:p>
          </p:txBody>
        </p:sp>
        <p:sp>
          <p:nvSpPr>
            <p:cNvPr id="302" name="Rectangle 97"/>
            <p:cNvSpPr>
              <a:spLocks noChangeArrowheads="1"/>
            </p:cNvSpPr>
            <p:nvPr/>
          </p:nvSpPr>
          <p:spPr bwMode="auto">
            <a:xfrm>
              <a:off x="3098" y="1381"/>
              <a:ext cx="320"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rPr>
                <a:t>100</a:t>
              </a:r>
            </a:p>
          </p:txBody>
        </p:sp>
        <p:sp>
          <p:nvSpPr>
            <p:cNvPr id="303" name="Rectangle 98"/>
            <p:cNvSpPr>
              <a:spLocks noChangeArrowheads="1"/>
            </p:cNvSpPr>
            <p:nvPr/>
          </p:nvSpPr>
          <p:spPr bwMode="auto">
            <a:xfrm>
              <a:off x="2698" y="1381"/>
              <a:ext cx="191"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latin typeface="Symbol" charset="0"/>
                </a:rPr>
                <a:t>+</a:t>
              </a:r>
            </a:p>
          </p:txBody>
        </p:sp>
        <p:sp>
          <p:nvSpPr>
            <p:cNvPr id="304" name="Rectangle 99"/>
            <p:cNvSpPr>
              <a:spLocks noChangeArrowheads="1"/>
            </p:cNvSpPr>
            <p:nvPr/>
          </p:nvSpPr>
          <p:spPr bwMode="auto">
            <a:xfrm>
              <a:off x="2984" y="1381"/>
              <a:ext cx="191"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latin typeface="Symbol" charset="0"/>
                </a:rPr>
                <a:t>+</a:t>
              </a:r>
            </a:p>
          </p:txBody>
        </p:sp>
        <p:sp>
          <p:nvSpPr>
            <p:cNvPr id="305" name="Rectangle 100"/>
            <p:cNvSpPr>
              <a:spLocks noChangeArrowheads="1"/>
            </p:cNvSpPr>
            <p:nvPr/>
          </p:nvSpPr>
          <p:spPr bwMode="auto">
            <a:xfrm>
              <a:off x="3523" y="1381"/>
              <a:ext cx="320"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rPr>
                <a:t>180</a:t>
              </a:r>
            </a:p>
          </p:txBody>
        </p:sp>
        <p:sp>
          <p:nvSpPr>
            <p:cNvPr id="306" name="Rectangle 101"/>
            <p:cNvSpPr>
              <a:spLocks noChangeArrowheads="1"/>
            </p:cNvSpPr>
            <p:nvPr/>
          </p:nvSpPr>
          <p:spPr bwMode="auto">
            <a:xfrm>
              <a:off x="796" y="1381"/>
              <a:ext cx="191"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latin typeface="Symbol" charset="0"/>
                </a:rPr>
                <a:t>=</a:t>
              </a:r>
            </a:p>
          </p:txBody>
        </p:sp>
        <p:sp>
          <p:nvSpPr>
            <p:cNvPr id="307" name="Rectangle 102"/>
            <p:cNvSpPr>
              <a:spLocks noChangeArrowheads="1"/>
            </p:cNvSpPr>
            <p:nvPr/>
          </p:nvSpPr>
          <p:spPr bwMode="auto">
            <a:xfrm>
              <a:off x="1394" y="1381"/>
              <a:ext cx="191"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latin typeface="Symbol" charset="0"/>
                </a:rPr>
                <a:t>=</a:t>
              </a:r>
            </a:p>
          </p:txBody>
        </p:sp>
        <p:sp>
          <p:nvSpPr>
            <p:cNvPr id="308" name="Rectangle 103"/>
            <p:cNvSpPr>
              <a:spLocks noChangeArrowheads="1"/>
            </p:cNvSpPr>
            <p:nvPr/>
          </p:nvSpPr>
          <p:spPr bwMode="auto">
            <a:xfrm>
              <a:off x="2378" y="1381"/>
              <a:ext cx="191"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latin typeface="Symbol" charset="0"/>
                </a:rPr>
                <a:t>=</a:t>
              </a:r>
            </a:p>
          </p:txBody>
        </p:sp>
        <p:sp>
          <p:nvSpPr>
            <p:cNvPr id="309" name="Rectangle 104"/>
            <p:cNvSpPr>
              <a:spLocks noChangeArrowheads="1"/>
            </p:cNvSpPr>
            <p:nvPr/>
          </p:nvSpPr>
          <p:spPr bwMode="auto">
            <a:xfrm>
              <a:off x="3374" y="1381"/>
              <a:ext cx="191"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latin typeface="Symbol" charset="0"/>
                </a:rPr>
                <a:t>=</a:t>
              </a:r>
            </a:p>
          </p:txBody>
        </p:sp>
      </p:grpSp>
      <p:sp>
        <p:nvSpPr>
          <p:cNvPr id="310" name="Rectangle 105"/>
          <p:cNvSpPr>
            <a:spLocks noChangeArrowheads="1"/>
          </p:cNvSpPr>
          <p:nvPr/>
        </p:nvSpPr>
        <p:spPr bwMode="auto">
          <a:xfrm>
            <a:off x="550863" y="2151063"/>
            <a:ext cx="7529512" cy="3500437"/>
          </a:xfrm>
          <a:prstGeom prst="rect">
            <a:avLst/>
          </a:prstGeom>
          <a:noFill/>
          <a:ln w="12700">
            <a:solidFill>
              <a:srgbClr val="000000"/>
            </a:solidFill>
            <a:prstDash val="sysDot"/>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Tree>
    <p:extLst>
      <p:ext uri="{BB962C8B-B14F-4D97-AF65-F5344CB8AC3E}">
        <p14:creationId xmlns:p14="http://schemas.microsoft.com/office/powerpoint/2010/main" val="166227546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ChangeArrowheads="1"/>
          </p:cNvSpPr>
          <p:nvPr/>
        </p:nvSpPr>
        <p:spPr bwMode="auto">
          <a:xfrm>
            <a:off x="714375" y="6257925"/>
            <a:ext cx="1885950" cy="514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4611" name="Rectangle 3"/>
          <p:cNvSpPr>
            <a:spLocks noChangeArrowheads="1"/>
          </p:cNvSpPr>
          <p:nvPr/>
        </p:nvSpPr>
        <p:spPr bwMode="auto">
          <a:xfrm>
            <a:off x="3114675" y="6257925"/>
            <a:ext cx="2914650" cy="514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4612" name="Rectangle 4"/>
          <p:cNvSpPr>
            <a:spLocks noGrp="1" noChangeArrowheads="1"/>
          </p:cNvSpPr>
          <p:nvPr>
            <p:ph type="title"/>
          </p:nvPr>
        </p:nvSpPr>
        <p:spPr>
          <a:noFill/>
          <a:ln/>
        </p:spPr>
        <p:txBody>
          <a:bodyPr lIns="94655" tIns="46434" rIns="94655" bIns="46434"/>
          <a:lstStyle/>
          <a:p>
            <a:pPr defTabSz="828675"/>
            <a:r>
              <a:rPr lang="en-US"/>
              <a:t>Example: Applying the RT Test -3</a:t>
            </a:r>
          </a:p>
        </p:txBody>
      </p:sp>
      <p:sp>
        <p:nvSpPr>
          <p:cNvPr id="324613" name="Rectangle 5"/>
          <p:cNvSpPr>
            <a:spLocks noGrp="1" noChangeArrowheads="1"/>
          </p:cNvSpPr>
          <p:nvPr>
            <p:ph type="body" idx="1"/>
          </p:nvPr>
        </p:nvSpPr>
        <p:spPr>
          <a:xfrm>
            <a:off x="428625" y="4543425"/>
            <a:ext cx="8129588" cy="600075"/>
          </a:xfrm>
          <a:noFill/>
          <a:ln/>
        </p:spPr>
        <p:txBody>
          <a:bodyPr lIns="94655" tIns="46434" rIns="94655" bIns="46434"/>
          <a:lstStyle/>
          <a:p>
            <a:pPr marL="15875" indent="-15875" defTabSz="823913"/>
            <a:r>
              <a:rPr lang="en-US"/>
              <a:t>Task </a:t>
            </a:r>
            <a:r>
              <a:rPr lang="en-US" sz="2400">
                <a:latin typeface="Symbol" charset="0"/>
              </a:rPr>
              <a:t>t</a:t>
            </a:r>
            <a:r>
              <a:rPr lang="en-US" baseline="-25000"/>
              <a:t>3</a:t>
            </a:r>
            <a:r>
              <a:rPr lang="en-US"/>
              <a:t> is schedulable using RT test</a:t>
            </a:r>
          </a:p>
        </p:txBody>
      </p:sp>
      <p:sp>
        <p:nvSpPr>
          <p:cNvPr id="218" name="Rectangle 6"/>
          <p:cNvSpPr>
            <a:spLocks noChangeArrowheads="1"/>
          </p:cNvSpPr>
          <p:nvPr/>
        </p:nvSpPr>
        <p:spPr bwMode="auto">
          <a:xfrm>
            <a:off x="2393950" y="5173663"/>
            <a:ext cx="377825" cy="514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700" b="1" i="1" u="none" strike="noStrike" kern="0" cap="none" spc="0" normalizeH="0" baseline="0" noProof="0" smtClean="0">
                <a:ln>
                  <a:noFill/>
                </a:ln>
                <a:solidFill>
                  <a:sysClr val="windowText" lastClr="000000"/>
                </a:solidFill>
                <a:effectLst/>
                <a:uLnTx/>
                <a:uFillTx/>
              </a:rPr>
              <a:t>a</a:t>
            </a:r>
          </a:p>
        </p:txBody>
      </p:sp>
      <p:sp>
        <p:nvSpPr>
          <p:cNvPr id="219" name="Rectangle 7"/>
          <p:cNvSpPr>
            <a:spLocks noChangeArrowheads="1"/>
          </p:cNvSpPr>
          <p:nvPr/>
        </p:nvSpPr>
        <p:spPr bwMode="auto">
          <a:xfrm>
            <a:off x="2593975" y="5332413"/>
            <a:ext cx="377825" cy="514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700" b="1" i="0" u="none" strike="noStrike" kern="0" cap="none" spc="0" normalizeH="0" baseline="0" noProof="0" smtClean="0">
                <a:ln>
                  <a:noFill/>
                </a:ln>
                <a:solidFill>
                  <a:sysClr val="windowText" lastClr="000000"/>
                </a:solidFill>
                <a:effectLst/>
                <a:uLnTx/>
                <a:uFillTx/>
              </a:rPr>
              <a:t>3</a:t>
            </a:r>
          </a:p>
        </p:txBody>
      </p:sp>
      <p:sp>
        <p:nvSpPr>
          <p:cNvPr id="220" name="Rectangle 8"/>
          <p:cNvSpPr>
            <a:spLocks noChangeArrowheads="1"/>
          </p:cNvSpPr>
          <p:nvPr/>
        </p:nvSpPr>
        <p:spPr bwMode="auto">
          <a:xfrm>
            <a:off x="3236913" y="5173663"/>
            <a:ext cx="720725" cy="514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700" b="1" i="0" u="none" strike="noStrike" kern="0" cap="none" spc="0" normalizeH="0" baseline="0" noProof="0" smtClean="0">
                <a:ln>
                  <a:noFill/>
                </a:ln>
                <a:solidFill>
                  <a:sysClr val="windowText" lastClr="000000"/>
                </a:solidFill>
                <a:effectLst/>
                <a:uLnTx/>
                <a:uFillTx/>
              </a:rPr>
              <a:t>300</a:t>
            </a:r>
          </a:p>
        </p:txBody>
      </p:sp>
      <p:sp>
        <p:nvSpPr>
          <p:cNvPr id="221" name="Rectangle 9"/>
          <p:cNvSpPr>
            <a:spLocks noChangeArrowheads="1"/>
          </p:cNvSpPr>
          <p:nvPr/>
        </p:nvSpPr>
        <p:spPr bwMode="auto">
          <a:xfrm>
            <a:off x="2887663" y="5173663"/>
            <a:ext cx="401551" cy="5200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700" b="1" dirty="0">
                <a:solidFill>
                  <a:srgbClr val="000000"/>
                </a:solidFill>
                <a:latin typeface="Symbol" charset="0"/>
              </a:rPr>
              <a:t>=</a:t>
            </a:r>
          </a:p>
        </p:txBody>
      </p:sp>
      <p:sp>
        <p:nvSpPr>
          <p:cNvPr id="222" name="Rectangle 10"/>
          <p:cNvSpPr>
            <a:spLocks noChangeArrowheads="1"/>
          </p:cNvSpPr>
          <p:nvPr/>
        </p:nvSpPr>
        <p:spPr bwMode="auto">
          <a:xfrm>
            <a:off x="4225925" y="5173663"/>
            <a:ext cx="415925" cy="514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700" b="1" i="1" u="none" strike="noStrike" kern="0" cap="none" spc="0" normalizeH="0" baseline="0" noProof="0" smtClean="0">
                <a:ln>
                  <a:noFill/>
                </a:ln>
                <a:solidFill>
                  <a:sysClr val="windowText" lastClr="000000"/>
                </a:solidFill>
                <a:effectLst/>
                <a:uLnTx/>
                <a:uFillTx/>
              </a:rPr>
              <a:t>T</a:t>
            </a:r>
          </a:p>
        </p:txBody>
      </p:sp>
      <p:sp>
        <p:nvSpPr>
          <p:cNvPr id="223" name="Rectangle 11"/>
          <p:cNvSpPr>
            <a:spLocks noChangeArrowheads="1"/>
          </p:cNvSpPr>
          <p:nvPr/>
        </p:nvSpPr>
        <p:spPr bwMode="auto">
          <a:xfrm>
            <a:off x="3910013" y="5173663"/>
            <a:ext cx="399222" cy="5200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700" b="1">
                <a:solidFill>
                  <a:srgbClr val="000000"/>
                </a:solidFill>
                <a:latin typeface="Symbol" charset="0"/>
              </a:rPr>
              <a:t>&lt;</a:t>
            </a:r>
          </a:p>
        </p:txBody>
      </p:sp>
      <p:sp>
        <p:nvSpPr>
          <p:cNvPr id="224" name="Rectangle 12"/>
          <p:cNvSpPr>
            <a:spLocks noChangeArrowheads="1"/>
          </p:cNvSpPr>
          <p:nvPr/>
        </p:nvSpPr>
        <p:spPr bwMode="auto">
          <a:xfrm>
            <a:off x="5043488" y="5173663"/>
            <a:ext cx="722312" cy="514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700" b="1" i="0" u="none" strike="noStrike" kern="0" cap="none" spc="0" normalizeH="0" baseline="0" noProof="0" smtClean="0">
                <a:ln>
                  <a:noFill/>
                </a:ln>
                <a:solidFill>
                  <a:sysClr val="windowText" lastClr="000000"/>
                </a:solidFill>
                <a:effectLst/>
                <a:uLnTx/>
                <a:uFillTx/>
              </a:rPr>
              <a:t>350</a:t>
            </a:r>
          </a:p>
        </p:txBody>
      </p:sp>
      <p:sp>
        <p:nvSpPr>
          <p:cNvPr id="225" name="Rectangle 13"/>
          <p:cNvSpPr>
            <a:spLocks noChangeArrowheads="1"/>
          </p:cNvSpPr>
          <p:nvPr/>
        </p:nvSpPr>
        <p:spPr bwMode="auto">
          <a:xfrm>
            <a:off x="4630738" y="5173663"/>
            <a:ext cx="401551" cy="5200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700" b="1">
                <a:solidFill>
                  <a:srgbClr val="000000"/>
                </a:solidFill>
                <a:latin typeface="Symbol" charset="0"/>
              </a:rPr>
              <a:t>=</a:t>
            </a:r>
          </a:p>
        </p:txBody>
      </p:sp>
      <p:sp>
        <p:nvSpPr>
          <p:cNvPr id="226" name="Rectangle 14"/>
          <p:cNvSpPr>
            <a:spLocks noChangeArrowheads="1"/>
          </p:cNvSpPr>
          <p:nvPr/>
        </p:nvSpPr>
        <p:spPr bwMode="auto">
          <a:xfrm>
            <a:off x="2265363" y="5065713"/>
            <a:ext cx="3586162" cy="842962"/>
          </a:xfrm>
          <a:prstGeom prst="rect">
            <a:avLst/>
          </a:prstGeom>
          <a:noFill/>
          <a:ln w="12700">
            <a:solidFill>
              <a:srgbClr val="000000"/>
            </a:solidFill>
            <a:prstDash val="sysDot"/>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nvGrpSpPr>
          <p:cNvPr id="227" name="Group 15"/>
          <p:cNvGrpSpPr>
            <a:grpSpLocks/>
          </p:cNvGrpSpPr>
          <p:nvPr/>
        </p:nvGrpSpPr>
        <p:grpSpPr bwMode="auto">
          <a:xfrm>
            <a:off x="1570038" y="1412875"/>
            <a:ext cx="6513512" cy="1069975"/>
            <a:chOff x="879" y="791"/>
            <a:chExt cx="3647" cy="599"/>
          </a:xfrm>
        </p:grpSpPr>
        <p:grpSp>
          <p:nvGrpSpPr>
            <p:cNvPr id="228" name="Group 16"/>
            <p:cNvGrpSpPr>
              <a:grpSpLocks/>
            </p:cNvGrpSpPr>
            <p:nvPr/>
          </p:nvGrpSpPr>
          <p:grpSpPr bwMode="auto">
            <a:xfrm>
              <a:off x="879" y="791"/>
              <a:ext cx="1320" cy="599"/>
              <a:chOff x="879" y="791"/>
              <a:chExt cx="1320" cy="599"/>
            </a:xfrm>
          </p:grpSpPr>
          <p:sp>
            <p:nvSpPr>
              <p:cNvPr id="247" name="Rectangle 17"/>
              <p:cNvSpPr>
                <a:spLocks noChangeArrowheads="1"/>
              </p:cNvSpPr>
              <p:nvPr/>
            </p:nvSpPr>
            <p:spPr bwMode="auto">
              <a:xfrm>
                <a:off x="879" y="922"/>
                <a:ext cx="1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1" u="none" strike="noStrike" kern="0" cap="none" spc="0" normalizeH="0" baseline="0" noProof="0" smtClean="0">
                    <a:ln>
                      <a:noFill/>
                    </a:ln>
                    <a:solidFill>
                      <a:sysClr val="windowText" lastClr="000000"/>
                    </a:solidFill>
                    <a:effectLst/>
                    <a:uLnTx/>
                    <a:uFillTx/>
                  </a:rPr>
                  <a:t>a</a:t>
                </a:r>
              </a:p>
            </p:txBody>
          </p:sp>
          <p:sp>
            <p:nvSpPr>
              <p:cNvPr id="248" name="Rectangle 18"/>
              <p:cNvSpPr>
                <a:spLocks noChangeArrowheads="1"/>
              </p:cNvSpPr>
              <p:nvPr/>
            </p:nvSpPr>
            <p:spPr bwMode="auto">
              <a:xfrm>
                <a:off x="940" y="994"/>
                <a:ext cx="1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rPr>
                  <a:t>2</a:t>
                </a:r>
              </a:p>
            </p:txBody>
          </p:sp>
          <p:sp>
            <p:nvSpPr>
              <p:cNvPr id="249" name="Rectangle 19"/>
              <p:cNvSpPr>
                <a:spLocks noChangeArrowheads="1"/>
              </p:cNvSpPr>
              <p:nvPr/>
            </p:nvSpPr>
            <p:spPr bwMode="auto">
              <a:xfrm>
                <a:off x="1162" y="922"/>
                <a:ext cx="21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1" u="none" strike="noStrike" kern="0" cap="none" spc="0" normalizeH="0" baseline="0" noProof="0" smtClean="0">
                    <a:ln>
                      <a:noFill/>
                    </a:ln>
                    <a:solidFill>
                      <a:sysClr val="windowText" lastClr="000000"/>
                    </a:solidFill>
                    <a:effectLst/>
                    <a:uLnTx/>
                    <a:uFillTx/>
                  </a:rPr>
                  <a:t>C</a:t>
                </a:r>
              </a:p>
            </p:txBody>
          </p:sp>
          <p:sp>
            <p:nvSpPr>
              <p:cNvPr id="250" name="Rectangle 20"/>
              <p:cNvSpPr>
                <a:spLocks noChangeArrowheads="1"/>
              </p:cNvSpPr>
              <p:nvPr/>
            </p:nvSpPr>
            <p:spPr bwMode="auto">
              <a:xfrm>
                <a:off x="1241" y="994"/>
                <a:ext cx="1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rPr>
                  <a:t>3</a:t>
                </a:r>
              </a:p>
            </p:txBody>
          </p:sp>
          <p:sp>
            <p:nvSpPr>
              <p:cNvPr id="251" name="Rectangle 21"/>
              <p:cNvSpPr>
                <a:spLocks noChangeArrowheads="1"/>
              </p:cNvSpPr>
              <p:nvPr/>
            </p:nvSpPr>
            <p:spPr bwMode="auto">
              <a:xfrm>
                <a:off x="1776" y="791"/>
                <a:ext cx="1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1" u="none" strike="noStrike" kern="0" cap="none" spc="0" normalizeH="0" baseline="0" noProof="0" smtClean="0">
                    <a:ln>
                      <a:noFill/>
                    </a:ln>
                    <a:solidFill>
                      <a:sysClr val="windowText" lastClr="000000"/>
                    </a:solidFill>
                    <a:effectLst/>
                    <a:uLnTx/>
                    <a:uFillTx/>
                  </a:rPr>
                  <a:t>a</a:t>
                </a:r>
              </a:p>
            </p:txBody>
          </p:sp>
          <p:sp>
            <p:nvSpPr>
              <p:cNvPr id="252" name="Rectangle 22"/>
              <p:cNvSpPr>
                <a:spLocks noChangeArrowheads="1"/>
              </p:cNvSpPr>
              <p:nvPr/>
            </p:nvSpPr>
            <p:spPr bwMode="auto">
              <a:xfrm>
                <a:off x="1836" y="862"/>
                <a:ext cx="1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rPr>
                  <a:t>1</a:t>
                </a:r>
              </a:p>
            </p:txBody>
          </p:sp>
          <p:sp>
            <p:nvSpPr>
              <p:cNvPr id="253" name="Rectangle 23"/>
              <p:cNvSpPr>
                <a:spLocks noChangeArrowheads="1"/>
              </p:cNvSpPr>
              <p:nvPr/>
            </p:nvSpPr>
            <p:spPr bwMode="auto">
              <a:xfrm>
                <a:off x="1783" y="1088"/>
                <a:ext cx="20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1" u="none" strike="noStrike" kern="0" cap="none" spc="0" normalizeH="0" baseline="0" noProof="0" smtClean="0">
                    <a:ln>
                      <a:noFill/>
                    </a:ln>
                    <a:solidFill>
                      <a:sysClr val="windowText" lastClr="000000"/>
                    </a:solidFill>
                    <a:effectLst/>
                    <a:uLnTx/>
                    <a:uFillTx/>
                  </a:rPr>
                  <a:t>T</a:t>
                </a:r>
              </a:p>
            </p:txBody>
          </p:sp>
          <p:sp>
            <p:nvSpPr>
              <p:cNvPr id="254" name="Rectangle 24"/>
              <p:cNvSpPr>
                <a:spLocks noChangeArrowheads="1"/>
              </p:cNvSpPr>
              <p:nvPr/>
            </p:nvSpPr>
            <p:spPr bwMode="auto">
              <a:xfrm>
                <a:off x="1850" y="1159"/>
                <a:ext cx="15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1" u="none" strike="noStrike" kern="0" cap="none" spc="0" normalizeH="0" baseline="0" noProof="0" smtClean="0">
                    <a:ln>
                      <a:noFill/>
                    </a:ln>
                    <a:solidFill>
                      <a:sysClr val="windowText" lastClr="000000"/>
                    </a:solidFill>
                    <a:effectLst/>
                    <a:uLnTx/>
                    <a:uFillTx/>
                  </a:rPr>
                  <a:t>j</a:t>
                </a:r>
              </a:p>
            </p:txBody>
          </p:sp>
          <p:grpSp>
            <p:nvGrpSpPr>
              <p:cNvPr id="255" name="Group 25"/>
              <p:cNvGrpSpPr>
                <a:grpSpLocks/>
              </p:cNvGrpSpPr>
              <p:nvPr/>
            </p:nvGrpSpPr>
            <p:grpSpPr bwMode="auto">
              <a:xfrm>
                <a:off x="1964" y="921"/>
                <a:ext cx="235" cy="303"/>
                <a:chOff x="1964" y="921"/>
                <a:chExt cx="235" cy="303"/>
              </a:xfrm>
            </p:grpSpPr>
            <p:sp>
              <p:nvSpPr>
                <p:cNvPr id="266" name="Rectangle 26"/>
                <p:cNvSpPr>
                  <a:spLocks noChangeArrowheads="1"/>
                </p:cNvSpPr>
                <p:nvPr/>
              </p:nvSpPr>
              <p:spPr bwMode="auto">
                <a:xfrm>
                  <a:off x="1964" y="921"/>
                  <a:ext cx="21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1" u="none" strike="noStrike" kern="0" cap="none" spc="0" normalizeH="0" baseline="0" noProof="0" smtClean="0">
                      <a:ln>
                        <a:noFill/>
                      </a:ln>
                      <a:solidFill>
                        <a:sysClr val="windowText" lastClr="000000"/>
                      </a:solidFill>
                      <a:effectLst/>
                      <a:uLnTx/>
                      <a:uFillTx/>
                    </a:rPr>
                    <a:t>C</a:t>
                  </a:r>
                </a:p>
              </p:txBody>
            </p:sp>
            <p:sp>
              <p:nvSpPr>
                <p:cNvPr id="267" name="Rectangle 27"/>
                <p:cNvSpPr>
                  <a:spLocks noChangeArrowheads="1"/>
                </p:cNvSpPr>
                <p:nvPr/>
              </p:nvSpPr>
              <p:spPr bwMode="auto">
                <a:xfrm>
                  <a:off x="2043" y="993"/>
                  <a:ext cx="15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1" u="none" strike="noStrike" kern="0" cap="none" spc="0" normalizeH="0" baseline="0" noProof="0" smtClean="0">
                      <a:ln>
                        <a:noFill/>
                      </a:ln>
                      <a:solidFill>
                        <a:sysClr val="windowText" lastClr="000000"/>
                      </a:solidFill>
                      <a:effectLst/>
                      <a:uLnTx/>
                      <a:uFillTx/>
                    </a:rPr>
                    <a:t>j</a:t>
                  </a:r>
                </a:p>
              </p:txBody>
            </p:sp>
          </p:grpSp>
          <p:sp>
            <p:nvSpPr>
              <p:cNvPr id="256" name="Rectangle 28"/>
              <p:cNvSpPr>
                <a:spLocks noChangeArrowheads="1"/>
              </p:cNvSpPr>
              <p:nvPr/>
            </p:nvSpPr>
            <p:spPr bwMode="auto">
              <a:xfrm>
                <a:off x="1486" y="1141"/>
                <a:ext cx="15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1" u="none" strike="noStrike" kern="0" cap="none" spc="0" normalizeH="0" baseline="0" noProof="0" smtClean="0">
                    <a:ln>
                      <a:noFill/>
                    </a:ln>
                    <a:solidFill>
                      <a:sysClr val="windowText" lastClr="000000"/>
                    </a:solidFill>
                    <a:effectLst/>
                    <a:uLnTx/>
                    <a:uFillTx/>
                  </a:rPr>
                  <a:t>j</a:t>
                </a:r>
              </a:p>
            </p:txBody>
          </p:sp>
          <p:sp>
            <p:nvSpPr>
              <p:cNvPr id="257" name="Rectangle 29"/>
              <p:cNvSpPr>
                <a:spLocks noChangeArrowheads="1"/>
              </p:cNvSpPr>
              <p:nvPr/>
            </p:nvSpPr>
            <p:spPr bwMode="auto">
              <a:xfrm>
                <a:off x="1632" y="1141"/>
                <a:ext cx="1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rPr>
                  <a:t>1</a:t>
                </a:r>
              </a:p>
            </p:txBody>
          </p:sp>
          <p:sp>
            <p:nvSpPr>
              <p:cNvPr id="258" name="Rectangle 30"/>
              <p:cNvSpPr>
                <a:spLocks noChangeArrowheads="1"/>
              </p:cNvSpPr>
              <p:nvPr/>
            </p:nvSpPr>
            <p:spPr bwMode="auto">
              <a:xfrm>
                <a:off x="1544" y="1141"/>
                <a:ext cx="19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latin typeface="Symbol" charset="0"/>
                  </a:rPr>
                  <a:t>=</a:t>
                </a:r>
              </a:p>
            </p:txBody>
          </p:sp>
          <p:sp>
            <p:nvSpPr>
              <p:cNvPr id="259" name="Rectangle 31"/>
              <p:cNvSpPr>
                <a:spLocks noChangeArrowheads="1"/>
              </p:cNvSpPr>
              <p:nvPr/>
            </p:nvSpPr>
            <p:spPr bwMode="auto">
              <a:xfrm>
                <a:off x="1571" y="791"/>
                <a:ext cx="1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rPr>
                  <a:t>2</a:t>
                </a:r>
              </a:p>
            </p:txBody>
          </p:sp>
          <p:sp>
            <p:nvSpPr>
              <p:cNvPr id="260" name="Rectangle 32"/>
              <p:cNvSpPr>
                <a:spLocks noChangeArrowheads="1"/>
              </p:cNvSpPr>
              <p:nvPr/>
            </p:nvSpPr>
            <p:spPr bwMode="auto">
              <a:xfrm>
                <a:off x="1533" y="957"/>
                <a:ext cx="219"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latin typeface="Symbol" charset="0"/>
                  </a:rPr>
                  <a:t>å</a:t>
                </a:r>
              </a:p>
            </p:txBody>
          </p:sp>
          <p:sp>
            <p:nvSpPr>
              <p:cNvPr id="261" name="Rectangle 33"/>
              <p:cNvSpPr>
                <a:spLocks noChangeArrowheads="1"/>
              </p:cNvSpPr>
              <p:nvPr/>
            </p:nvSpPr>
            <p:spPr bwMode="auto">
              <a:xfrm>
                <a:off x="1364" y="921"/>
                <a:ext cx="19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latin typeface="Symbol" charset="0"/>
                  </a:rPr>
                  <a:t>+</a:t>
                </a:r>
              </a:p>
            </p:txBody>
          </p:sp>
          <p:sp>
            <p:nvSpPr>
              <p:cNvPr id="262" name="Rectangle 34"/>
              <p:cNvSpPr>
                <a:spLocks noChangeArrowheads="1"/>
              </p:cNvSpPr>
              <p:nvPr/>
            </p:nvSpPr>
            <p:spPr bwMode="auto">
              <a:xfrm>
                <a:off x="1042" y="922"/>
                <a:ext cx="19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latin typeface="Symbol" charset="0"/>
                  </a:rPr>
                  <a:t>=</a:t>
                </a:r>
              </a:p>
            </p:txBody>
          </p:sp>
          <p:sp>
            <p:nvSpPr>
              <p:cNvPr id="263" name="Line 35"/>
              <p:cNvSpPr>
                <a:spLocks noChangeShapeType="1"/>
              </p:cNvSpPr>
              <p:nvPr/>
            </p:nvSpPr>
            <p:spPr bwMode="auto">
              <a:xfrm>
                <a:off x="1828" y="1071"/>
                <a:ext cx="112"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64" name="Freeform 36"/>
              <p:cNvSpPr>
                <a:spLocks/>
              </p:cNvSpPr>
              <p:nvPr/>
            </p:nvSpPr>
            <p:spPr bwMode="auto">
              <a:xfrm>
                <a:off x="1780" y="798"/>
                <a:ext cx="25" cy="536"/>
              </a:xfrm>
              <a:custGeom>
                <a:avLst/>
                <a:gdLst>
                  <a:gd name="T0" fmla="*/ 0 w 25"/>
                  <a:gd name="T1" fmla="*/ 535 h 536"/>
                  <a:gd name="T2" fmla="*/ 0 w 25"/>
                  <a:gd name="T3" fmla="*/ 0 h 536"/>
                  <a:gd name="T4" fmla="*/ 24 w 25"/>
                  <a:gd name="T5" fmla="*/ 0 h 536"/>
                </a:gdLst>
                <a:ahLst/>
                <a:cxnLst>
                  <a:cxn ang="0">
                    <a:pos x="T0" y="T1"/>
                  </a:cxn>
                  <a:cxn ang="0">
                    <a:pos x="T2" y="T3"/>
                  </a:cxn>
                  <a:cxn ang="0">
                    <a:pos x="T4" y="T5"/>
                  </a:cxn>
                </a:cxnLst>
                <a:rect l="0" t="0" r="r" b="b"/>
                <a:pathLst>
                  <a:path w="25" h="536">
                    <a:moveTo>
                      <a:pt x="0" y="535"/>
                    </a:moveTo>
                    <a:lnTo>
                      <a:pt x="0" y="0"/>
                    </a:lnTo>
                    <a:lnTo>
                      <a:pt x="24" y="0"/>
                    </a:lnTo>
                  </a:path>
                </a:pathLst>
              </a:custGeom>
              <a:noFill/>
              <a:ln w="12700" cap="rnd" cmpd="sng">
                <a:solidFill>
                  <a:srgbClr val="000000"/>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65" name="Freeform 37"/>
              <p:cNvSpPr>
                <a:spLocks/>
              </p:cNvSpPr>
              <p:nvPr/>
            </p:nvSpPr>
            <p:spPr bwMode="auto">
              <a:xfrm>
                <a:off x="1970" y="798"/>
                <a:ext cx="25" cy="536"/>
              </a:xfrm>
              <a:custGeom>
                <a:avLst/>
                <a:gdLst>
                  <a:gd name="T0" fmla="*/ 24 w 25"/>
                  <a:gd name="T1" fmla="*/ 535 h 536"/>
                  <a:gd name="T2" fmla="*/ 24 w 25"/>
                  <a:gd name="T3" fmla="*/ 0 h 536"/>
                  <a:gd name="T4" fmla="*/ 0 w 25"/>
                  <a:gd name="T5" fmla="*/ 0 h 536"/>
                </a:gdLst>
                <a:ahLst/>
                <a:cxnLst>
                  <a:cxn ang="0">
                    <a:pos x="T0" y="T1"/>
                  </a:cxn>
                  <a:cxn ang="0">
                    <a:pos x="T2" y="T3"/>
                  </a:cxn>
                  <a:cxn ang="0">
                    <a:pos x="T4" y="T5"/>
                  </a:cxn>
                </a:cxnLst>
                <a:rect l="0" t="0" r="r" b="b"/>
                <a:pathLst>
                  <a:path w="25" h="536">
                    <a:moveTo>
                      <a:pt x="24" y="535"/>
                    </a:moveTo>
                    <a:lnTo>
                      <a:pt x="24"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grpSp>
          <p:nvGrpSpPr>
            <p:cNvPr id="229" name="Group 38"/>
            <p:cNvGrpSpPr>
              <a:grpSpLocks/>
            </p:cNvGrpSpPr>
            <p:nvPr/>
          </p:nvGrpSpPr>
          <p:grpSpPr bwMode="auto">
            <a:xfrm>
              <a:off x="2174" y="862"/>
              <a:ext cx="2352" cy="457"/>
              <a:chOff x="2174" y="862"/>
              <a:chExt cx="2352" cy="457"/>
            </a:xfrm>
          </p:grpSpPr>
          <p:sp>
            <p:nvSpPr>
              <p:cNvPr id="230" name="Rectangle 39"/>
              <p:cNvSpPr>
                <a:spLocks noChangeArrowheads="1"/>
              </p:cNvSpPr>
              <p:nvPr/>
            </p:nvSpPr>
            <p:spPr bwMode="auto">
              <a:xfrm>
                <a:off x="2294" y="921"/>
                <a:ext cx="33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rPr>
                  <a:t>100</a:t>
                </a:r>
              </a:p>
            </p:txBody>
          </p:sp>
          <p:sp>
            <p:nvSpPr>
              <p:cNvPr id="231" name="Rectangle 40"/>
              <p:cNvSpPr>
                <a:spLocks noChangeArrowheads="1"/>
              </p:cNvSpPr>
              <p:nvPr/>
            </p:nvSpPr>
            <p:spPr bwMode="auto">
              <a:xfrm>
                <a:off x="2723" y="862"/>
                <a:ext cx="33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rPr>
                  <a:t>260</a:t>
                </a:r>
              </a:p>
            </p:txBody>
          </p:sp>
          <p:sp>
            <p:nvSpPr>
              <p:cNvPr id="232" name="Rectangle 41"/>
              <p:cNvSpPr>
                <a:spLocks noChangeArrowheads="1"/>
              </p:cNvSpPr>
              <p:nvPr/>
            </p:nvSpPr>
            <p:spPr bwMode="auto">
              <a:xfrm>
                <a:off x="2723" y="1088"/>
                <a:ext cx="33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rPr>
                  <a:t>100</a:t>
                </a:r>
              </a:p>
            </p:txBody>
          </p:sp>
          <p:sp>
            <p:nvSpPr>
              <p:cNvPr id="233" name="Rectangle 42"/>
              <p:cNvSpPr>
                <a:spLocks noChangeArrowheads="1"/>
              </p:cNvSpPr>
              <p:nvPr/>
            </p:nvSpPr>
            <p:spPr bwMode="auto">
              <a:xfrm>
                <a:off x="2993" y="921"/>
                <a:ext cx="35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rPr>
                  <a:t>(40)</a:t>
                </a:r>
              </a:p>
            </p:txBody>
          </p:sp>
          <p:sp>
            <p:nvSpPr>
              <p:cNvPr id="234" name="Rectangle 43"/>
              <p:cNvSpPr>
                <a:spLocks noChangeArrowheads="1"/>
              </p:cNvSpPr>
              <p:nvPr/>
            </p:nvSpPr>
            <p:spPr bwMode="auto">
              <a:xfrm>
                <a:off x="3419" y="862"/>
                <a:ext cx="33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rPr>
                  <a:t>260</a:t>
                </a:r>
              </a:p>
            </p:txBody>
          </p:sp>
          <p:sp>
            <p:nvSpPr>
              <p:cNvPr id="235" name="Rectangle 44"/>
              <p:cNvSpPr>
                <a:spLocks noChangeArrowheads="1"/>
              </p:cNvSpPr>
              <p:nvPr/>
            </p:nvSpPr>
            <p:spPr bwMode="auto">
              <a:xfrm>
                <a:off x="3419" y="1088"/>
                <a:ext cx="33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rPr>
                  <a:t>150</a:t>
                </a:r>
              </a:p>
            </p:txBody>
          </p:sp>
          <p:sp>
            <p:nvSpPr>
              <p:cNvPr id="236" name="Rectangle 45"/>
              <p:cNvSpPr>
                <a:spLocks noChangeArrowheads="1"/>
              </p:cNvSpPr>
              <p:nvPr/>
            </p:nvSpPr>
            <p:spPr bwMode="auto">
              <a:xfrm>
                <a:off x="3696" y="921"/>
                <a:ext cx="35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rPr>
                  <a:t>(40)</a:t>
                </a:r>
              </a:p>
            </p:txBody>
          </p:sp>
          <p:sp>
            <p:nvSpPr>
              <p:cNvPr id="237" name="Rectangle 46"/>
              <p:cNvSpPr>
                <a:spLocks noChangeArrowheads="1"/>
              </p:cNvSpPr>
              <p:nvPr/>
            </p:nvSpPr>
            <p:spPr bwMode="auto">
              <a:xfrm>
                <a:off x="2556" y="921"/>
                <a:ext cx="19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latin typeface="Symbol" charset="0"/>
                  </a:rPr>
                  <a:t>+</a:t>
                </a:r>
              </a:p>
            </p:txBody>
          </p:sp>
          <p:sp>
            <p:nvSpPr>
              <p:cNvPr id="238" name="Rectangle 47"/>
              <p:cNvSpPr>
                <a:spLocks noChangeArrowheads="1"/>
              </p:cNvSpPr>
              <p:nvPr/>
            </p:nvSpPr>
            <p:spPr bwMode="auto">
              <a:xfrm>
                <a:off x="3246" y="921"/>
                <a:ext cx="19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latin typeface="Symbol" charset="0"/>
                  </a:rPr>
                  <a:t>+</a:t>
                </a:r>
              </a:p>
            </p:txBody>
          </p:sp>
          <p:sp>
            <p:nvSpPr>
              <p:cNvPr id="239" name="Rectangle 48"/>
              <p:cNvSpPr>
                <a:spLocks noChangeArrowheads="1"/>
              </p:cNvSpPr>
              <p:nvPr/>
            </p:nvSpPr>
            <p:spPr bwMode="auto">
              <a:xfrm>
                <a:off x="2174" y="921"/>
                <a:ext cx="19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latin typeface="Symbol" charset="0"/>
                  </a:rPr>
                  <a:t>=</a:t>
                </a:r>
              </a:p>
            </p:txBody>
          </p:sp>
          <p:sp>
            <p:nvSpPr>
              <p:cNvPr id="240" name="Rectangle 49"/>
              <p:cNvSpPr>
                <a:spLocks noChangeArrowheads="1"/>
              </p:cNvSpPr>
              <p:nvPr/>
            </p:nvSpPr>
            <p:spPr bwMode="auto">
              <a:xfrm>
                <a:off x="3971" y="921"/>
                <a:ext cx="55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latin typeface="Symbol" charset="0"/>
                  </a:rPr>
                  <a:t> =  300 </a:t>
                </a:r>
              </a:p>
            </p:txBody>
          </p:sp>
          <p:sp>
            <p:nvSpPr>
              <p:cNvPr id="241" name="Line 50"/>
              <p:cNvSpPr>
                <a:spLocks noChangeShapeType="1"/>
              </p:cNvSpPr>
              <p:nvPr/>
            </p:nvSpPr>
            <p:spPr bwMode="auto">
              <a:xfrm>
                <a:off x="2776" y="1071"/>
                <a:ext cx="168"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42" name="Freeform 51"/>
              <p:cNvSpPr>
                <a:spLocks/>
              </p:cNvSpPr>
              <p:nvPr/>
            </p:nvSpPr>
            <p:spPr bwMode="auto">
              <a:xfrm>
                <a:off x="2728" y="869"/>
                <a:ext cx="25" cy="393"/>
              </a:xfrm>
              <a:custGeom>
                <a:avLst/>
                <a:gdLst>
                  <a:gd name="T0" fmla="*/ 0 w 25"/>
                  <a:gd name="T1" fmla="*/ 392 h 393"/>
                  <a:gd name="T2" fmla="*/ 0 w 25"/>
                  <a:gd name="T3" fmla="*/ 0 h 393"/>
                  <a:gd name="T4" fmla="*/ 24 w 25"/>
                  <a:gd name="T5" fmla="*/ 0 h 393"/>
                </a:gdLst>
                <a:ahLst/>
                <a:cxnLst>
                  <a:cxn ang="0">
                    <a:pos x="T0" y="T1"/>
                  </a:cxn>
                  <a:cxn ang="0">
                    <a:pos x="T2" y="T3"/>
                  </a:cxn>
                  <a:cxn ang="0">
                    <a:pos x="T4" y="T5"/>
                  </a:cxn>
                </a:cxnLst>
                <a:rect l="0" t="0" r="r" b="b"/>
                <a:pathLst>
                  <a:path w="25" h="393">
                    <a:moveTo>
                      <a:pt x="0" y="392"/>
                    </a:moveTo>
                    <a:lnTo>
                      <a:pt x="0" y="0"/>
                    </a:lnTo>
                    <a:lnTo>
                      <a:pt x="24" y="0"/>
                    </a:lnTo>
                  </a:path>
                </a:pathLst>
              </a:custGeom>
              <a:noFill/>
              <a:ln w="12700" cap="rnd" cmpd="sng">
                <a:solidFill>
                  <a:srgbClr val="000000"/>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43" name="Freeform 52"/>
              <p:cNvSpPr>
                <a:spLocks/>
              </p:cNvSpPr>
              <p:nvPr/>
            </p:nvSpPr>
            <p:spPr bwMode="auto">
              <a:xfrm>
                <a:off x="3002" y="869"/>
                <a:ext cx="25" cy="393"/>
              </a:xfrm>
              <a:custGeom>
                <a:avLst/>
                <a:gdLst>
                  <a:gd name="T0" fmla="*/ 24 w 25"/>
                  <a:gd name="T1" fmla="*/ 392 h 393"/>
                  <a:gd name="T2" fmla="*/ 24 w 25"/>
                  <a:gd name="T3" fmla="*/ 0 h 393"/>
                  <a:gd name="T4" fmla="*/ 0 w 25"/>
                  <a:gd name="T5" fmla="*/ 0 h 393"/>
                </a:gdLst>
                <a:ahLst/>
                <a:cxnLst>
                  <a:cxn ang="0">
                    <a:pos x="T0" y="T1"/>
                  </a:cxn>
                  <a:cxn ang="0">
                    <a:pos x="T2" y="T3"/>
                  </a:cxn>
                  <a:cxn ang="0">
                    <a:pos x="T4" y="T5"/>
                  </a:cxn>
                </a:cxnLst>
                <a:rect l="0" t="0" r="r" b="b"/>
                <a:pathLst>
                  <a:path w="25" h="393">
                    <a:moveTo>
                      <a:pt x="24" y="392"/>
                    </a:moveTo>
                    <a:lnTo>
                      <a:pt x="24"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44" name="Line 53"/>
              <p:cNvSpPr>
                <a:spLocks noChangeShapeType="1"/>
              </p:cNvSpPr>
              <p:nvPr/>
            </p:nvSpPr>
            <p:spPr bwMode="auto">
              <a:xfrm>
                <a:off x="3474" y="1071"/>
                <a:ext cx="168"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45" name="Freeform 54"/>
              <p:cNvSpPr>
                <a:spLocks/>
              </p:cNvSpPr>
              <p:nvPr/>
            </p:nvSpPr>
            <p:spPr bwMode="auto">
              <a:xfrm>
                <a:off x="3426" y="869"/>
                <a:ext cx="25" cy="393"/>
              </a:xfrm>
              <a:custGeom>
                <a:avLst/>
                <a:gdLst>
                  <a:gd name="T0" fmla="*/ 0 w 25"/>
                  <a:gd name="T1" fmla="*/ 392 h 393"/>
                  <a:gd name="T2" fmla="*/ 0 w 25"/>
                  <a:gd name="T3" fmla="*/ 0 h 393"/>
                  <a:gd name="T4" fmla="*/ 24 w 25"/>
                  <a:gd name="T5" fmla="*/ 0 h 393"/>
                </a:gdLst>
                <a:ahLst/>
                <a:cxnLst>
                  <a:cxn ang="0">
                    <a:pos x="T0" y="T1"/>
                  </a:cxn>
                  <a:cxn ang="0">
                    <a:pos x="T2" y="T3"/>
                  </a:cxn>
                  <a:cxn ang="0">
                    <a:pos x="T4" y="T5"/>
                  </a:cxn>
                </a:cxnLst>
                <a:rect l="0" t="0" r="r" b="b"/>
                <a:pathLst>
                  <a:path w="25" h="393">
                    <a:moveTo>
                      <a:pt x="0" y="392"/>
                    </a:moveTo>
                    <a:lnTo>
                      <a:pt x="0" y="0"/>
                    </a:lnTo>
                    <a:lnTo>
                      <a:pt x="24" y="0"/>
                    </a:lnTo>
                  </a:path>
                </a:pathLst>
              </a:custGeom>
              <a:noFill/>
              <a:ln w="12700" cap="rnd" cmpd="sng">
                <a:solidFill>
                  <a:srgbClr val="000000"/>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46" name="Freeform 55"/>
              <p:cNvSpPr>
                <a:spLocks/>
              </p:cNvSpPr>
              <p:nvPr/>
            </p:nvSpPr>
            <p:spPr bwMode="auto">
              <a:xfrm>
                <a:off x="3694" y="869"/>
                <a:ext cx="25" cy="393"/>
              </a:xfrm>
              <a:custGeom>
                <a:avLst/>
                <a:gdLst>
                  <a:gd name="T0" fmla="*/ 24 w 25"/>
                  <a:gd name="T1" fmla="*/ 392 h 393"/>
                  <a:gd name="T2" fmla="*/ 24 w 25"/>
                  <a:gd name="T3" fmla="*/ 0 h 393"/>
                  <a:gd name="T4" fmla="*/ 0 w 25"/>
                  <a:gd name="T5" fmla="*/ 0 h 393"/>
                </a:gdLst>
                <a:ahLst/>
                <a:cxnLst>
                  <a:cxn ang="0">
                    <a:pos x="T0" y="T1"/>
                  </a:cxn>
                  <a:cxn ang="0">
                    <a:pos x="T2" y="T3"/>
                  </a:cxn>
                  <a:cxn ang="0">
                    <a:pos x="T4" y="T5"/>
                  </a:cxn>
                </a:cxnLst>
                <a:rect l="0" t="0" r="r" b="b"/>
                <a:pathLst>
                  <a:path w="25" h="393">
                    <a:moveTo>
                      <a:pt x="24" y="392"/>
                    </a:moveTo>
                    <a:lnTo>
                      <a:pt x="24"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grpSp>
      <p:grpSp>
        <p:nvGrpSpPr>
          <p:cNvPr id="268" name="Group 56"/>
          <p:cNvGrpSpPr>
            <a:grpSpLocks/>
          </p:cNvGrpSpPr>
          <p:nvPr/>
        </p:nvGrpSpPr>
        <p:grpSpPr bwMode="auto">
          <a:xfrm>
            <a:off x="2486025" y="3902075"/>
            <a:ext cx="2473325" cy="539750"/>
            <a:chOff x="1392" y="2185"/>
            <a:chExt cx="1385" cy="302"/>
          </a:xfrm>
        </p:grpSpPr>
        <p:sp>
          <p:nvSpPr>
            <p:cNvPr id="269" name="Rectangle 57"/>
            <p:cNvSpPr>
              <a:spLocks noChangeArrowheads="1"/>
            </p:cNvSpPr>
            <p:nvPr/>
          </p:nvSpPr>
          <p:spPr bwMode="auto">
            <a:xfrm>
              <a:off x="1392" y="2185"/>
              <a:ext cx="1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1" u="none" strike="noStrike" kern="0" cap="none" spc="0" normalizeH="0" baseline="0" noProof="0" smtClean="0">
                  <a:ln>
                    <a:noFill/>
                  </a:ln>
                  <a:solidFill>
                    <a:sysClr val="windowText" lastClr="000000"/>
                  </a:solidFill>
                  <a:effectLst/>
                  <a:uLnTx/>
                  <a:uFillTx/>
                </a:rPr>
                <a:t>a</a:t>
              </a:r>
            </a:p>
          </p:txBody>
        </p:sp>
        <p:sp>
          <p:nvSpPr>
            <p:cNvPr id="270" name="Rectangle 58"/>
            <p:cNvSpPr>
              <a:spLocks noChangeArrowheads="1"/>
            </p:cNvSpPr>
            <p:nvPr/>
          </p:nvSpPr>
          <p:spPr bwMode="auto">
            <a:xfrm>
              <a:off x="1452" y="2256"/>
              <a:ext cx="1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rPr>
                <a:t>3</a:t>
              </a:r>
            </a:p>
          </p:txBody>
        </p:sp>
        <p:sp>
          <p:nvSpPr>
            <p:cNvPr id="271" name="Rectangle 59"/>
            <p:cNvSpPr>
              <a:spLocks noChangeArrowheads="1"/>
            </p:cNvSpPr>
            <p:nvPr/>
          </p:nvSpPr>
          <p:spPr bwMode="auto">
            <a:xfrm>
              <a:off x="1674" y="2185"/>
              <a:ext cx="1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1" u="none" strike="noStrike" kern="0" cap="none" spc="0" normalizeH="0" baseline="0" noProof="0" smtClean="0">
                  <a:ln>
                    <a:noFill/>
                  </a:ln>
                  <a:solidFill>
                    <a:sysClr val="windowText" lastClr="000000"/>
                  </a:solidFill>
                  <a:effectLst/>
                  <a:uLnTx/>
                  <a:uFillTx/>
                </a:rPr>
                <a:t>a</a:t>
              </a:r>
            </a:p>
          </p:txBody>
        </p:sp>
        <p:sp>
          <p:nvSpPr>
            <p:cNvPr id="272" name="Rectangle 60"/>
            <p:cNvSpPr>
              <a:spLocks noChangeArrowheads="1"/>
            </p:cNvSpPr>
            <p:nvPr/>
          </p:nvSpPr>
          <p:spPr bwMode="auto">
            <a:xfrm>
              <a:off x="1735" y="2256"/>
              <a:ext cx="1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rPr>
                <a:t>2</a:t>
              </a:r>
            </a:p>
          </p:txBody>
        </p:sp>
        <p:sp>
          <p:nvSpPr>
            <p:cNvPr id="273" name="Rectangle 61"/>
            <p:cNvSpPr>
              <a:spLocks noChangeArrowheads="1"/>
            </p:cNvSpPr>
            <p:nvPr/>
          </p:nvSpPr>
          <p:spPr bwMode="auto">
            <a:xfrm>
              <a:off x="1959" y="2185"/>
              <a:ext cx="33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rPr>
                <a:t>300</a:t>
              </a:r>
            </a:p>
          </p:txBody>
        </p:sp>
        <p:sp>
          <p:nvSpPr>
            <p:cNvPr id="274" name="Rectangle 62"/>
            <p:cNvSpPr>
              <a:spLocks noChangeArrowheads="1"/>
            </p:cNvSpPr>
            <p:nvPr/>
          </p:nvSpPr>
          <p:spPr bwMode="auto">
            <a:xfrm>
              <a:off x="2130" y="2185"/>
              <a:ext cx="15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rPr>
                <a:t> </a:t>
              </a:r>
            </a:p>
          </p:txBody>
        </p:sp>
        <p:sp>
          <p:nvSpPr>
            <p:cNvPr id="275" name="Rectangle 63"/>
            <p:cNvSpPr>
              <a:spLocks noChangeArrowheads="1"/>
            </p:cNvSpPr>
            <p:nvPr/>
          </p:nvSpPr>
          <p:spPr bwMode="auto">
            <a:xfrm>
              <a:off x="2162" y="2185"/>
              <a:ext cx="15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rPr>
                <a:t> </a:t>
              </a:r>
            </a:p>
          </p:txBody>
        </p:sp>
        <p:sp>
          <p:nvSpPr>
            <p:cNvPr id="276" name="Rectangle 64"/>
            <p:cNvSpPr>
              <a:spLocks noChangeArrowheads="1"/>
            </p:cNvSpPr>
            <p:nvPr/>
          </p:nvSpPr>
          <p:spPr bwMode="auto">
            <a:xfrm>
              <a:off x="2194" y="2185"/>
              <a:ext cx="15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rPr>
                <a:t> </a:t>
              </a:r>
            </a:p>
          </p:txBody>
        </p:sp>
        <p:sp>
          <p:nvSpPr>
            <p:cNvPr id="277" name="Rectangle 65"/>
            <p:cNvSpPr>
              <a:spLocks noChangeArrowheads="1"/>
            </p:cNvSpPr>
            <p:nvPr/>
          </p:nvSpPr>
          <p:spPr bwMode="auto">
            <a:xfrm>
              <a:off x="2226" y="2185"/>
              <a:ext cx="15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rPr>
                <a:t> </a:t>
              </a:r>
            </a:p>
          </p:txBody>
        </p:sp>
        <p:sp>
          <p:nvSpPr>
            <p:cNvPr id="278" name="Rectangle 66"/>
            <p:cNvSpPr>
              <a:spLocks noChangeArrowheads="1"/>
            </p:cNvSpPr>
            <p:nvPr/>
          </p:nvSpPr>
          <p:spPr bwMode="auto">
            <a:xfrm>
              <a:off x="2258" y="2185"/>
              <a:ext cx="15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rPr>
                <a:t> </a:t>
              </a:r>
            </a:p>
          </p:txBody>
        </p:sp>
        <p:sp>
          <p:nvSpPr>
            <p:cNvPr id="279" name="Rectangle 67"/>
            <p:cNvSpPr>
              <a:spLocks noChangeArrowheads="1"/>
            </p:cNvSpPr>
            <p:nvPr/>
          </p:nvSpPr>
          <p:spPr bwMode="auto">
            <a:xfrm>
              <a:off x="2293" y="2185"/>
              <a:ext cx="48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rPr>
                <a:t>Done!</a:t>
              </a:r>
            </a:p>
          </p:txBody>
        </p:sp>
        <p:sp>
          <p:nvSpPr>
            <p:cNvPr id="280" name="Rectangle 68"/>
            <p:cNvSpPr>
              <a:spLocks noChangeArrowheads="1"/>
            </p:cNvSpPr>
            <p:nvPr/>
          </p:nvSpPr>
          <p:spPr bwMode="auto">
            <a:xfrm>
              <a:off x="1554" y="2185"/>
              <a:ext cx="19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latin typeface="Symbol" charset="0"/>
                </a:rPr>
                <a:t>=</a:t>
              </a:r>
            </a:p>
          </p:txBody>
        </p:sp>
        <p:sp>
          <p:nvSpPr>
            <p:cNvPr id="281" name="Rectangle 69"/>
            <p:cNvSpPr>
              <a:spLocks noChangeArrowheads="1"/>
            </p:cNvSpPr>
            <p:nvPr/>
          </p:nvSpPr>
          <p:spPr bwMode="auto">
            <a:xfrm>
              <a:off x="1839" y="2185"/>
              <a:ext cx="19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latin typeface="Symbol" charset="0"/>
                </a:rPr>
                <a:t>=</a:t>
              </a:r>
            </a:p>
          </p:txBody>
        </p:sp>
      </p:grpSp>
      <p:sp>
        <p:nvSpPr>
          <p:cNvPr id="282" name="Rectangle 70"/>
          <p:cNvSpPr>
            <a:spLocks noChangeArrowheads="1"/>
          </p:cNvSpPr>
          <p:nvPr/>
        </p:nvSpPr>
        <p:spPr bwMode="auto">
          <a:xfrm>
            <a:off x="1236663" y="1293813"/>
            <a:ext cx="6843712" cy="3157537"/>
          </a:xfrm>
          <a:prstGeom prst="rect">
            <a:avLst/>
          </a:prstGeom>
          <a:noFill/>
          <a:ln w="12700">
            <a:solidFill>
              <a:srgbClr val="000000"/>
            </a:solidFill>
            <a:prstDash val="sysDot"/>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nvGrpSpPr>
          <p:cNvPr id="283" name="Group 71"/>
          <p:cNvGrpSpPr>
            <a:grpSpLocks/>
          </p:cNvGrpSpPr>
          <p:nvPr/>
        </p:nvGrpSpPr>
        <p:grpSpPr bwMode="auto">
          <a:xfrm>
            <a:off x="1568450" y="2698750"/>
            <a:ext cx="6515100" cy="1069975"/>
            <a:chOff x="878" y="1511"/>
            <a:chExt cx="3648" cy="599"/>
          </a:xfrm>
        </p:grpSpPr>
        <p:grpSp>
          <p:nvGrpSpPr>
            <p:cNvPr id="284" name="Group 72"/>
            <p:cNvGrpSpPr>
              <a:grpSpLocks/>
            </p:cNvGrpSpPr>
            <p:nvPr/>
          </p:nvGrpSpPr>
          <p:grpSpPr bwMode="auto">
            <a:xfrm>
              <a:off x="878" y="1511"/>
              <a:ext cx="1321" cy="599"/>
              <a:chOff x="878" y="1511"/>
              <a:chExt cx="1321" cy="599"/>
            </a:xfrm>
          </p:grpSpPr>
          <p:sp>
            <p:nvSpPr>
              <p:cNvPr id="303" name="Rectangle 73"/>
              <p:cNvSpPr>
                <a:spLocks noChangeArrowheads="1"/>
              </p:cNvSpPr>
              <p:nvPr/>
            </p:nvSpPr>
            <p:spPr bwMode="auto">
              <a:xfrm>
                <a:off x="878" y="1641"/>
                <a:ext cx="1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1" u="none" strike="noStrike" kern="0" cap="none" spc="0" normalizeH="0" baseline="0" noProof="0" smtClean="0">
                    <a:ln>
                      <a:noFill/>
                    </a:ln>
                    <a:solidFill>
                      <a:sysClr val="windowText" lastClr="000000"/>
                    </a:solidFill>
                    <a:effectLst/>
                    <a:uLnTx/>
                    <a:uFillTx/>
                  </a:rPr>
                  <a:t>a</a:t>
                </a:r>
              </a:p>
            </p:txBody>
          </p:sp>
          <p:sp>
            <p:nvSpPr>
              <p:cNvPr id="304" name="Rectangle 74"/>
              <p:cNvSpPr>
                <a:spLocks noChangeArrowheads="1"/>
              </p:cNvSpPr>
              <p:nvPr/>
            </p:nvSpPr>
            <p:spPr bwMode="auto">
              <a:xfrm>
                <a:off x="939" y="1713"/>
                <a:ext cx="1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rPr>
                  <a:t>3</a:t>
                </a:r>
              </a:p>
            </p:txBody>
          </p:sp>
          <p:sp>
            <p:nvSpPr>
              <p:cNvPr id="305" name="Rectangle 75"/>
              <p:cNvSpPr>
                <a:spLocks noChangeArrowheads="1"/>
              </p:cNvSpPr>
              <p:nvPr/>
            </p:nvSpPr>
            <p:spPr bwMode="auto">
              <a:xfrm>
                <a:off x="1161" y="1641"/>
                <a:ext cx="21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1" u="none" strike="noStrike" kern="0" cap="none" spc="0" normalizeH="0" baseline="0" noProof="0" smtClean="0">
                    <a:ln>
                      <a:noFill/>
                    </a:ln>
                    <a:solidFill>
                      <a:sysClr val="windowText" lastClr="000000"/>
                    </a:solidFill>
                    <a:effectLst/>
                    <a:uLnTx/>
                    <a:uFillTx/>
                  </a:rPr>
                  <a:t>C</a:t>
                </a:r>
              </a:p>
            </p:txBody>
          </p:sp>
          <p:sp>
            <p:nvSpPr>
              <p:cNvPr id="306" name="Rectangle 76"/>
              <p:cNvSpPr>
                <a:spLocks noChangeArrowheads="1"/>
              </p:cNvSpPr>
              <p:nvPr/>
            </p:nvSpPr>
            <p:spPr bwMode="auto">
              <a:xfrm>
                <a:off x="1240" y="1713"/>
                <a:ext cx="1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rPr>
                  <a:t>3</a:t>
                </a:r>
              </a:p>
            </p:txBody>
          </p:sp>
          <p:sp>
            <p:nvSpPr>
              <p:cNvPr id="307" name="Rectangle 77"/>
              <p:cNvSpPr>
                <a:spLocks noChangeArrowheads="1"/>
              </p:cNvSpPr>
              <p:nvPr/>
            </p:nvSpPr>
            <p:spPr bwMode="auto">
              <a:xfrm>
                <a:off x="1776" y="1511"/>
                <a:ext cx="1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1" u="none" strike="noStrike" kern="0" cap="none" spc="0" normalizeH="0" baseline="0" noProof="0" smtClean="0">
                    <a:ln>
                      <a:noFill/>
                    </a:ln>
                    <a:solidFill>
                      <a:sysClr val="windowText" lastClr="000000"/>
                    </a:solidFill>
                    <a:effectLst/>
                    <a:uLnTx/>
                    <a:uFillTx/>
                  </a:rPr>
                  <a:t>a</a:t>
                </a:r>
              </a:p>
            </p:txBody>
          </p:sp>
          <p:sp>
            <p:nvSpPr>
              <p:cNvPr id="308" name="Rectangle 78"/>
              <p:cNvSpPr>
                <a:spLocks noChangeArrowheads="1"/>
              </p:cNvSpPr>
              <p:nvPr/>
            </p:nvSpPr>
            <p:spPr bwMode="auto">
              <a:xfrm>
                <a:off x="1836" y="1582"/>
                <a:ext cx="1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rPr>
                  <a:t>2</a:t>
                </a:r>
              </a:p>
            </p:txBody>
          </p:sp>
          <p:sp>
            <p:nvSpPr>
              <p:cNvPr id="309" name="Rectangle 79"/>
              <p:cNvSpPr>
                <a:spLocks noChangeArrowheads="1"/>
              </p:cNvSpPr>
              <p:nvPr/>
            </p:nvSpPr>
            <p:spPr bwMode="auto">
              <a:xfrm>
                <a:off x="1783" y="1808"/>
                <a:ext cx="20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1" u="none" strike="noStrike" kern="0" cap="none" spc="0" normalizeH="0" baseline="0" noProof="0" smtClean="0">
                    <a:ln>
                      <a:noFill/>
                    </a:ln>
                    <a:solidFill>
                      <a:sysClr val="windowText" lastClr="000000"/>
                    </a:solidFill>
                    <a:effectLst/>
                    <a:uLnTx/>
                    <a:uFillTx/>
                  </a:rPr>
                  <a:t>T</a:t>
                </a:r>
              </a:p>
            </p:txBody>
          </p:sp>
          <p:sp>
            <p:nvSpPr>
              <p:cNvPr id="310" name="Rectangle 80"/>
              <p:cNvSpPr>
                <a:spLocks noChangeArrowheads="1"/>
              </p:cNvSpPr>
              <p:nvPr/>
            </p:nvSpPr>
            <p:spPr bwMode="auto">
              <a:xfrm>
                <a:off x="1850" y="1879"/>
                <a:ext cx="15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1" u="none" strike="noStrike" kern="0" cap="none" spc="0" normalizeH="0" baseline="0" noProof="0" smtClean="0">
                    <a:ln>
                      <a:noFill/>
                    </a:ln>
                    <a:solidFill>
                      <a:sysClr val="windowText" lastClr="000000"/>
                    </a:solidFill>
                    <a:effectLst/>
                    <a:uLnTx/>
                    <a:uFillTx/>
                  </a:rPr>
                  <a:t>j</a:t>
                </a:r>
              </a:p>
            </p:txBody>
          </p:sp>
          <p:grpSp>
            <p:nvGrpSpPr>
              <p:cNvPr id="311" name="Group 81"/>
              <p:cNvGrpSpPr>
                <a:grpSpLocks/>
              </p:cNvGrpSpPr>
              <p:nvPr/>
            </p:nvGrpSpPr>
            <p:grpSpPr bwMode="auto">
              <a:xfrm>
                <a:off x="1964" y="1641"/>
                <a:ext cx="235" cy="303"/>
                <a:chOff x="1964" y="1641"/>
                <a:chExt cx="235" cy="303"/>
              </a:xfrm>
            </p:grpSpPr>
            <p:sp>
              <p:nvSpPr>
                <p:cNvPr id="322" name="Rectangle 82"/>
                <p:cNvSpPr>
                  <a:spLocks noChangeArrowheads="1"/>
                </p:cNvSpPr>
                <p:nvPr/>
              </p:nvSpPr>
              <p:spPr bwMode="auto">
                <a:xfrm>
                  <a:off x="1964" y="1641"/>
                  <a:ext cx="21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1" u="none" strike="noStrike" kern="0" cap="none" spc="0" normalizeH="0" baseline="0" noProof="0" smtClean="0">
                      <a:ln>
                        <a:noFill/>
                      </a:ln>
                      <a:solidFill>
                        <a:sysClr val="windowText" lastClr="000000"/>
                      </a:solidFill>
                      <a:effectLst/>
                      <a:uLnTx/>
                      <a:uFillTx/>
                    </a:rPr>
                    <a:t>C</a:t>
                  </a:r>
                </a:p>
              </p:txBody>
            </p:sp>
            <p:sp>
              <p:nvSpPr>
                <p:cNvPr id="323" name="Rectangle 83"/>
                <p:cNvSpPr>
                  <a:spLocks noChangeArrowheads="1"/>
                </p:cNvSpPr>
                <p:nvPr/>
              </p:nvSpPr>
              <p:spPr bwMode="auto">
                <a:xfrm>
                  <a:off x="2043" y="1713"/>
                  <a:ext cx="15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1" u="none" strike="noStrike" kern="0" cap="none" spc="0" normalizeH="0" baseline="0" noProof="0" smtClean="0">
                      <a:ln>
                        <a:noFill/>
                      </a:ln>
                      <a:solidFill>
                        <a:sysClr val="windowText" lastClr="000000"/>
                      </a:solidFill>
                      <a:effectLst/>
                      <a:uLnTx/>
                      <a:uFillTx/>
                    </a:rPr>
                    <a:t>j</a:t>
                  </a:r>
                </a:p>
              </p:txBody>
            </p:sp>
          </p:grpSp>
          <p:sp>
            <p:nvSpPr>
              <p:cNvPr id="312" name="Rectangle 84"/>
              <p:cNvSpPr>
                <a:spLocks noChangeArrowheads="1"/>
              </p:cNvSpPr>
              <p:nvPr/>
            </p:nvSpPr>
            <p:spPr bwMode="auto">
              <a:xfrm>
                <a:off x="1486" y="1861"/>
                <a:ext cx="15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1" u="none" strike="noStrike" kern="0" cap="none" spc="0" normalizeH="0" baseline="0" noProof="0" smtClean="0">
                    <a:ln>
                      <a:noFill/>
                    </a:ln>
                    <a:solidFill>
                      <a:sysClr val="windowText" lastClr="000000"/>
                    </a:solidFill>
                    <a:effectLst/>
                    <a:uLnTx/>
                    <a:uFillTx/>
                  </a:rPr>
                  <a:t>j</a:t>
                </a:r>
              </a:p>
            </p:txBody>
          </p:sp>
          <p:sp>
            <p:nvSpPr>
              <p:cNvPr id="313" name="Rectangle 85"/>
              <p:cNvSpPr>
                <a:spLocks noChangeArrowheads="1"/>
              </p:cNvSpPr>
              <p:nvPr/>
            </p:nvSpPr>
            <p:spPr bwMode="auto">
              <a:xfrm>
                <a:off x="1632" y="1861"/>
                <a:ext cx="1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rPr>
                  <a:t>1</a:t>
                </a:r>
              </a:p>
            </p:txBody>
          </p:sp>
          <p:sp>
            <p:nvSpPr>
              <p:cNvPr id="314" name="Rectangle 86"/>
              <p:cNvSpPr>
                <a:spLocks noChangeArrowheads="1"/>
              </p:cNvSpPr>
              <p:nvPr/>
            </p:nvSpPr>
            <p:spPr bwMode="auto">
              <a:xfrm>
                <a:off x="1544" y="1861"/>
                <a:ext cx="19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latin typeface="Symbol" charset="0"/>
                  </a:rPr>
                  <a:t>=</a:t>
                </a:r>
              </a:p>
            </p:txBody>
          </p:sp>
          <p:sp>
            <p:nvSpPr>
              <p:cNvPr id="315" name="Rectangle 87"/>
              <p:cNvSpPr>
                <a:spLocks noChangeArrowheads="1"/>
              </p:cNvSpPr>
              <p:nvPr/>
            </p:nvSpPr>
            <p:spPr bwMode="auto">
              <a:xfrm>
                <a:off x="1571" y="1511"/>
                <a:ext cx="1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rPr>
                  <a:t>2</a:t>
                </a:r>
              </a:p>
            </p:txBody>
          </p:sp>
          <p:sp>
            <p:nvSpPr>
              <p:cNvPr id="316" name="Rectangle 88"/>
              <p:cNvSpPr>
                <a:spLocks noChangeArrowheads="1"/>
              </p:cNvSpPr>
              <p:nvPr/>
            </p:nvSpPr>
            <p:spPr bwMode="auto">
              <a:xfrm>
                <a:off x="1533" y="1677"/>
                <a:ext cx="219"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latin typeface="Symbol" charset="0"/>
                  </a:rPr>
                  <a:t>å</a:t>
                </a:r>
              </a:p>
            </p:txBody>
          </p:sp>
          <p:sp>
            <p:nvSpPr>
              <p:cNvPr id="317" name="Rectangle 89"/>
              <p:cNvSpPr>
                <a:spLocks noChangeArrowheads="1"/>
              </p:cNvSpPr>
              <p:nvPr/>
            </p:nvSpPr>
            <p:spPr bwMode="auto">
              <a:xfrm>
                <a:off x="1364" y="1641"/>
                <a:ext cx="19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latin typeface="Symbol" charset="0"/>
                  </a:rPr>
                  <a:t>+</a:t>
                </a:r>
              </a:p>
            </p:txBody>
          </p:sp>
          <p:sp>
            <p:nvSpPr>
              <p:cNvPr id="318" name="Rectangle 90"/>
              <p:cNvSpPr>
                <a:spLocks noChangeArrowheads="1"/>
              </p:cNvSpPr>
              <p:nvPr/>
            </p:nvSpPr>
            <p:spPr bwMode="auto">
              <a:xfrm>
                <a:off x="1041" y="1641"/>
                <a:ext cx="19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latin typeface="Symbol" charset="0"/>
                  </a:rPr>
                  <a:t>=</a:t>
                </a:r>
              </a:p>
            </p:txBody>
          </p:sp>
          <p:sp>
            <p:nvSpPr>
              <p:cNvPr id="319" name="Line 91"/>
              <p:cNvSpPr>
                <a:spLocks noChangeShapeType="1"/>
              </p:cNvSpPr>
              <p:nvPr/>
            </p:nvSpPr>
            <p:spPr bwMode="auto">
              <a:xfrm>
                <a:off x="1828" y="1791"/>
                <a:ext cx="112"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20" name="Freeform 92"/>
              <p:cNvSpPr>
                <a:spLocks/>
              </p:cNvSpPr>
              <p:nvPr/>
            </p:nvSpPr>
            <p:spPr bwMode="auto">
              <a:xfrm>
                <a:off x="1780" y="1518"/>
                <a:ext cx="25" cy="536"/>
              </a:xfrm>
              <a:custGeom>
                <a:avLst/>
                <a:gdLst>
                  <a:gd name="T0" fmla="*/ 0 w 25"/>
                  <a:gd name="T1" fmla="*/ 535 h 536"/>
                  <a:gd name="T2" fmla="*/ 0 w 25"/>
                  <a:gd name="T3" fmla="*/ 0 h 536"/>
                  <a:gd name="T4" fmla="*/ 24 w 25"/>
                  <a:gd name="T5" fmla="*/ 0 h 536"/>
                </a:gdLst>
                <a:ahLst/>
                <a:cxnLst>
                  <a:cxn ang="0">
                    <a:pos x="T0" y="T1"/>
                  </a:cxn>
                  <a:cxn ang="0">
                    <a:pos x="T2" y="T3"/>
                  </a:cxn>
                  <a:cxn ang="0">
                    <a:pos x="T4" y="T5"/>
                  </a:cxn>
                </a:cxnLst>
                <a:rect l="0" t="0" r="r" b="b"/>
                <a:pathLst>
                  <a:path w="25" h="536">
                    <a:moveTo>
                      <a:pt x="0" y="535"/>
                    </a:moveTo>
                    <a:lnTo>
                      <a:pt x="0" y="0"/>
                    </a:lnTo>
                    <a:lnTo>
                      <a:pt x="24" y="0"/>
                    </a:lnTo>
                  </a:path>
                </a:pathLst>
              </a:custGeom>
              <a:noFill/>
              <a:ln w="12700" cap="rnd" cmpd="sng">
                <a:solidFill>
                  <a:srgbClr val="000000"/>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21" name="Freeform 93"/>
              <p:cNvSpPr>
                <a:spLocks/>
              </p:cNvSpPr>
              <p:nvPr/>
            </p:nvSpPr>
            <p:spPr bwMode="auto">
              <a:xfrm>
                <a:off x="1970" y="1518"/>
                <a:ext cx="25" cy="536"/>
              </a:xfrm>
              <a:custGeom>
                <a:avLst/>
                <a:gdLst>
                  <a:gd name="T0" fmla="*/ 24 w 25"/>
                  <a:gd name="T1" fmla="*/ 535 h 536"/>
                  <a:gd name="T2" fmla="*/ 24 w 25"/>
                  <a:gd name="T3" fmla="*/ 0 h 536"/>
                  <a:gd name="T4" fmla="*/ 0 w 25"/>
                  <a:gd name="T5" fmla="*/ 0 h 536"/>
                </a:gdLst>
                <a:ahLst/>
                <a:cxnLst>
                  <a:cxn ang="0">
                    <a:pos x="T0" y="T1"/>
                  </a:cxn>
                  <a:cxn ang="0">
                    <a:pos x="T2" y="T3"/>
                  </a:cxn>
                  <a:cxn ang="0">
                    <a:pos x="T4" y="T5"/>
                  </a:cxn>
                </a:cxnLst>
                <a:rect l="0" t="0" r="r" b="b"/>
                <a:pathLst>
                  <a:path w="25" h="536">
                    <a:moveTo>
                      <a:pt x="24" y="535"/>
                    </a:moveTo>
                    <a:lnTo>
                      <a:pt x="24"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grpSp>
          <p:nvGrpSpPr>
            <p:cNvPr id="285" name="Group 94"/>
            <p:cNvGrpSpPr>
              <a:grpSpLocks/>
            </p:cNvGrpSpPr>
            <p:nvPr/>
          </p:nvGrpSpPr>
          <p:grpSpPr bwMode="auto">
            <a:xfrm>
              <a:off x="2174" y="1582"/>
              <a:ext cx="2352" cy="457"/>
              <a:chOff x="2174" y="1582"/>
              <a:chExt cx="2352" cy="457"/>
            </a:xfrm>
          </p:grpSpPr>
          <p:sp>
            <p:nvSpPr>
              <p:cNvPr id="286" name="Rectangle 95"/>
              <p:cNvSpPr>
                <a:spLocks noChangeArrowheads="1"/>
              </p:cNvSpPr>
              <p:nvPr/>
            </p:nvSpPr>
            <p:spPr bwMode="auto">
              <a:xfrm>
                <a:off x="2294" y="1641"/>
                <a:ext cx="33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rPr>
                  <a:t>100</a:t>
                </a:r>
              </a:p>
            </p:txBody>
          </p:sp>
          <p:sp>
            <p:nvSpPr>
              <p:cNvPr id="287" name="Rectangle 96"/>
              <p:cNvSpPr>
                <a:spLocks noChangeArrowheads="1"/>
              </p:cNvSpPr>
              <p:nvPr/>
            </p:nvSpPr>
            <p:spPr bwMode="auto">
              <a:xfrm>
                <a:off x="2723" y="1582"/>
                <a:ext cx="33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rPr>
                  <a:t>300</a:t>
                </a:r>
              </a:p>
            </p:txBody>
          </p:sp>
          <p:sp>
            <p:nvSpPr>
              <p:cNvPr id="288" name="Rectangle 97"/>
              <p:cNvSpPr>
                <a:spLocks noChangeArrowheads="1"/>
              </p:cNvSpPr>
              <p:nvPr/>
            </p:nvSpPr>
            <p:spPr bwMode="auto">
              <a:xfrm>
                <a:off x="2723" y="1808"/>
                <a:ext cx="33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rPr>
                  <a:t>100</a:t>
                </a:r>
              </a:p>
            </p:txBody>
          </p:sp>
          <p:sp>
            <p:nvSpPr>
              <p:cNvPr id="289" name="Rectangle 98"/>
              <p:cNvSpPr>
                <a:spLocks noChangeArrowheads="1"/>
              </p:cNvSpPr>
              <p:nvPr/>
            </p:nvSpPr>
            <p:spPr bwMode="auto">
              <a:xfrm>
                <a:off x="2993" y="1641"/>
                <a:ext cx="35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rPr>
                  <a:t>(40)</a:t>
                </a:r>
              </a:p>
            </p:txBody>
          </p:sp>
          <p:sp>
            <p:nvSpPr>
              <p:cNvPr id="290" name="Rectangle 99"/>
              <p:cNvSpPr>
                <a:spLocks noChangeArrowheads="1"/>
              </p:cNvSpPr>
              <p:nvPr/>
            </p:nvSpPr>
            <p:spPr bwMode="auto">
              <a:xfrm>
                <a:off x="3419" y="1582"/>
                <a:ext cx="33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rPr>
                  <a:t>300</a:t>
                </a:r>
              </a:p>
            </p:txBody>
          </p:sp>
          <p:sp>
            <p:nvSpPr>
              <p:cNvPr id="291" name="Rectangle 100"/>
              <p:cNvSpPr>
                <a:spLocks noChangeArrowheads="1"/>
              </p:cNvSpPr>
              <p:nvPr/>
            </p:nvSpPr>
            <p:spPr bwMode="auto">
              <a:xfrm>
                <a:off x="3419" y="1808"/>
                <a:ext cx="33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rPr>
                  <a:t>150</a:t>
                </a:r>
              </a:p>
            </p:txBody>
          </p:sp>
          <p:sp>
            <p:nvSpPr>
              <p:cNvPr id="292" name="Rectangle 101"/>
              <p:cNvSpPr>
                <a:spLocks noChangeArrowheads="1"/>
              </p:cNvSpPr>
              <p:nvPr/>
            </p:nvSpPr>
            <p:spPr bwMode="auto">
              <a:xfrm>
                <a:off x="3696" y="1641"/>
                <a:ext cx="35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rPr>
                  <a:t>(40)</a:t>
                </a:r>
              </a:p>
            </p:txBody>
          </p:sp>
          <p:sp>
            <p:nvSpPr>
              <p:cNvPr id="293" name="Rectangle 102"/>
              <p:cNvSpPr>
                <a:spLocks noChangeArrowheads="1"/>
              </p:cNvSpPr>
              <p:nvPr/>
            </p:nvSpPr>
            <p:spPr bwMode="auto">
              <a:xfrm>
                <a:off x="2556" y="1641"/>
                <a:ext cx="19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latin typeface="Symbol" charset="0"/>
                  </a:rPr>
                  <a:t>+</a:t>
                </a:r>
              </a:p>
            </p:txBody>
          </p:sp>
          <p:sp>
            <p:nvSpPr>
              <p:cNvPr id="294" name="Rectangle 103"/>
              <p:cNvSpPr>
                <a:spLocks noChangeArrowheads="1"/>
              </p:cNvSpPr>
              <p:nvPr/>
            </p:nvSpPr>
            <p:spPr bwMode="auto">
              <a:xfrm>
                <a:off x="3246" y="1641"/>
                <a:ext cx="19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latin typeface="Symbol" charset="0"/>
                  </a:rPr>
                  <a:t>+</a:t>
                </a:r>
              </a:p>
            </p:txBody>
          </p:sp>
          <p:sp>
            <p:nvSpPr>
              <p:cNvPr id="295" name="Rectangle 104"/>
              <p:cNvSpPr>
                <a:spLocks noChangeArrowheads="1"/>
              </p:cNvSpPr>
              <p:nvPr/>
            </p:nvSpPr>
            <p:spPr bwMode="auto">
              <a:xfrm>
                <a:off x="2174" y="1641"/>
                <a:ext cx="19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latin typeface="Symbol" charset="0"/>
                  </a:rPr>
                  <a:t>=</a:t>
                </a:r>
              </a:p>
            </p:txBody>
          </p:sp>
          <p:sp>
            <p:nvSpPr>
              <p:cNvPr id="296" name="Rectangle 105"/>
              <p:cNvSpPr>
                <a:spLocks noChangeArrowheads="1"/>
              </p:cNvSpPr>
              <p:nvPr/>
            </p:nvSpPr>
            <p:spPr bwMode="auto">
              <a:xfrm>
                <a:off x="3971" y="1641"/>
                <a:ext cx="55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latin typeface="Symbol" charset="0"/>
                  </a:rPr>
                  <a:t> =  300 </a:t>
                </a:r>
              </a:p>
            </p:txBody>
          </p:sp>
          <p:sp>
            <p:nvSpPr>
              <p:cNvPr id="297" name="Line 106"/>
              <p:cNvSpPr>
                <a:spLocks noChangeShapeType="1"/>
              </p:cNvSpPr>
              <p:nvPr/>
            </p:nvSpPr>
            <p:spPr bwMode="auto">
              <a:xfrm>
                <a:off x="2776" y="1791"/>
                <a:ext cx="168"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98" name="Freeform 107"/>
              <p:cNvSpPr>
                <a:spLocks/>
              </p:cNvSpPr>
              <p:nvPr/>
            </p:nvSpPr>
            <p:spPr bwMode="auto">
              <a:xfrm>
                <a:off x="2728" y="1589"/>
                <a:ext cx="25" cy="393"/>
              </a:xfrm>
              <a:custGeom>
                <a:avLst/>
                <a:gdLst>
                  <a:gd name="T0" fmla="*/ 0 w 25"/>
                  <a:gd name="T1" fmla="*/ 392 h 393"/>
                  <a:gd name="T2" fmla="*/ 0 w 25"/>
                  <a:gd name="T3" fmla="*/ 0 h 393"/>
                  <a:gd name="T4" fmla="*/ 24 w 25"/>
                  <a:gd name="T5" fmla="*/ 0 h 393"/>
                </a:gdLst>
                <a:ahLst/>
                <a:cxnLst>
                  <a:cxn ang="0">
                    <a:pos x="T0" y="T1"/>
                  </a:cxn>
                  <a:cxn ang="0">
                    <a:pos x="T2" y="T3"/>
                  </a:cxn>
                  <a:cxn ang="0">
                    <a:pos x="T4" y="T5"/>
                  </a:cxn>
                </a:cxnLst>
                <a:rect l="0" t="0" r="r" b="b"/>
                <a:pathLst>
                  <a:path w="25" h="393">
                    <a:moveTo>
                      <a:pt x="0" y="392"/>
                    </a:moveTo>
                    <a:lnTo>
                      <a:pt x="0" y="0"/>
                    </a:lnTo>
                    <a:lnTo>
                      <a:pt x="24" y="0"/>
                    </a:lnTo>
                  </a:path>
                </a:pathLst>
              </a:custGeom>
              <a:noFill/>
              <a:ln w="12700" cap="rnd" cmpd="sng">
                <a:solidFill>
                  <a:srgbClr val="000000"/>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99" name="Freeform 108"/>
              <p:cNvSpPr>
                <a:spLocks/>
              </p:cNvSpPr>
              <p:nvPr/>
            </p:nvSpPr>
            <p:spPr bwMode="auto">
              <a:xfrm>
                <a:off x="3002" y="1589"/>
                <a:ext cx="25" cy="393"/>
              </a:xfrm>
              <a:custGeom>
                <a:avLst/>
                <a:gdLst>
                  <a:gd name="T0" fmla="*/ 24 w 25"/>
                  <a:gd name="T1" fmla="*/ 392 h 393"/>
                  <a:gd name="T2" fmla="*/ 24 w 25"/>
                  <a:gd name="T3" fmla="*/ 0 h 393"/>
                  <a:gd name="T4" fmla="*/ 0 w 25"/>
                  <a:gd name="T5" fmla="*/ 0 h 393"/>
                </a:gdLst>
                <a:ahLst/>
                <a:cxnLst>
                  <a:cxn ang="0">
                    <a:pos x="T0" y="T1"/>
                  </a:cxn>
                  <a:cxn ang="0">
                    <a:pos x="T2" y="T3"/>
                  </a:cxn>
                  <a:cxn ang="0">
                    <a:pos x="T4" y="T5"/>
                  </a:cxn>
                </a:cxnLst>
                <a:rect l="0" t="0" r="r" b="b"/>
                <a:pathLst>
                  <a:path w="25" h="393">
                    <a:moveTo>
                      <a:pt x="24" y="392"/>
                    </a:moveTo>
                    <a:lnTo>
                      <a:pt x="24"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00" name="Line 109"/>
              <p:cNvSpPr>
                <a:spLocks noChangeShapeType="1"/>
              </p:cNvSpPr>
              <p:nvPr/>
            </p:nvSpPr>
            <p:spPr bwMode="auto">
              <a:xfrm>
                <a:off x="3474" y="1791"/>
                <a:ext cx="168"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01" name="Freeform 110"/>
              <p:cNvSpPr>
                <a:spLocks/>
              </p:cNvSpPr>
              <p:nvPr/>
            </p:nvSpPr>
            <p:spPr bwMode="auto">
              <a:xfrm>
                <a:off x="3426" y="1589"/>
                <a:ext cx="25" cy="393"/>
              </a:xfrm>
              <a:custGeom>
                <a:avLst/>
                <a:gdLst>
                  <a:gd name="T0" fmla="*/ 0 w 25"/>
                  <a:gd name="T1" fmla="*/ 392 h 393"/>
                  <a:gd name="T2" fmla="*/ 0 w 25"/>
                  <a:gd name="T3" fmla="*/ 0 h 393"/>
                  <a:gd name="T4" fmla="*/ 24 w 25"/>
                  <a:gd name="T5" fmla="*/ 0 h 393"/>
                </a:gdLst>
                <a:ahLst/>
                <a:cxnLst>
                  <a:cxn ang="0">
                    <a:pos x="T0" y="T1"/>
                  </a:cxn>
                  <a:cxn ang="0">
                    <a:pos x="T2" y="T3"/>
                  </a:cxn>
                  <a:cxn ang="0">
                    <a:pos x="T4" y="T5"/>
                  </a:cxn>
                </a:cxnLst>
                <a:rect l="0" t="0" r="r" b="b"/>
                <a:pathLst>
                  <a:path w="25" h="393">
                    <a:moveTo>
                      <a:pt x="0" y="392"/>
                    </a:moveTo>
                    <a:lnTo>
                      <a:pt x="0" y="0"/>
                    </a:lnTo>
                    <a:lnTo>
                      <a:pt x="24" y="0"/>
                    </a:lnTo>
                  </a:path>
                </a:pathLst>
              </a:custGeom>
              <a:noFill/>
              <a:ln w="12700" cap="rnd" cmpd="sng">
                <a:solidFill>
                  <a:srgbClr val="000000"/>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02" name="Freeform 111"/>
              <p:cNvSpPr>
                <a:spLocks/>
              </p:cNvSpPr>
              <p:nvPr/>
            </p:nvSpPr>
            <p:spPr bwMode="auto">
              <a:xfrm>
                <a:off x="3694" y="1589"/>
                <a:ext cx="25" cy="393"/>
              </a:xfrm>
              <a:custGeom>
                <a:avLst/>
                <a:gdLst>
                  <a:gd name="T0" fmla="*/ 24 w 25"/>
                  <a:gd name="T1" fmla="*/ 392 h 393"/>
                  <a:gd name="T2" fmla="*/ 24 w 25"/>
                  <a:gd name="T3" fmla="*/ 0 h 393"/>
                  <a:gd name="T4" fmla="*/ 0 w 25"/>
                  <a:gd name="T5" fmla="*/ 0 h 393"/>
                </a:gdLst>
                <a:ahLst/>
                <a:cxnLst>
                  <a:cxn ang="0">
                    <a:pos x="T0" y="T1"/>
                  </a:cxn>
                  <a:cxn ang="0">
                    <a:pos x="T2" y="T3"/>
                  </a:cxn>
                  <a:cxn ang="0">
                    <a:pos x="T4" y="T5"/>
                  </a:cxn>
                </a:cxnLst>
                <a:rect l="0" t="0" r="r" b="b"/>
                <a:pathLst>
                  <a:path w="25" h="393">
                    <a:moveTo>
                      <a:pt x="24" y="392"/>
                    </a:moveTo>
                    <a:lnTo>
                      <a:pt x="24"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grpSp>
    </p:spTree>
    <p:extLst>
      <p:ext uri="{BB962C8B-B14F-4D97-AF65-F5344CB8AC3E}">
        <p14:creationId xmlns:p14="http://schemas.microsoft.com/office/powerpoint/2010/main" val="706708411"/>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a:noFill/>
          <a:ln/>
        </p:spPr>
        <p:txBody>
          <a:bodyPr lIns="94655" tIns="46434" rIns="94655" bIns="46434"/>
          <a:lstStyle/>
          <a:p>
            <a:pPr defTabSz="828675"/>
            <a:r>
              <a:rPr lang="en-US" b="1" dirty="0"/>
              <a:t>Timeline for Example</a:t>
            </a:r>
          </a:p>
        </p:txBody>
      </p:sp>
      <p:sp>
        <p:nvSpPr>
          <p:cNvPr id="153" name="Freeform 3"/>
          <p:cNvSpPr>
            <a:spLocks/>
          </p:cNvSpPr>
          <p:nvPr/>
        </p:nvSpPr>
        <p:spPr bwMode="auto">
          <a:xfrm>
            <a:off x="1201738" y="3697288"/>
            <a:ext cx="31750" cy="31750"/>
          </a:xfrm>
          <a:custGeom>
            <a:avLst/>
            <a:gdLst>
              <a:gd name="T0" fmla="*/ 16 w 17"/>
              <a:gd name="T1" fmla="*/ 0 h 18"/>
              <a:gd name="T2" fmla="*/ 0 w 17"/>
              <a:gd name="T3" fmla="*/ 0 h 18"/>
              <a:gd name="T4" fmla="*/ 0 w 17"/>
              <a:gd name="T5" fmla="*/ 17 h 18"/>
              <a:gd name="T6" fmla="*/ 16 w 17"/>
              <a:gd name="T7" fmla="*/ 17 h 18"/>
              <a:gd name="T8" fmla="*/ 16 w 17"/>
              <a:gd name="T9" fmla="*/ 0 h 18"/>
            </a:gdLst>
            <a:ahLst/>
            <a:cxnLst>
              <a:cxn ang="0">
                <a:pos x="T0" y="T1"/>
              </a:cxn>
              <a:cxn ang="0">
                <a:pos x="T2" y="T3"/>
              </a:cxn>
              <a:cxn ang="0">
                <a:pos x="T4" y="T5"/>
              </a:cxn>
              <a:cxn ang="0">
                <a:pos x="T6" y="T7"/>
              </a:cxn>
              <a:cxn ang="0">
                <a:pos x="T8" y="T9"/>
              </a:cxn>
            </a:cxnLst>
            <a:rect l="0" t="0" r="r" b="b"/>
            <a:pathLst>
              <a:path w="17" h="18">
                <a:moveTo>
                  <a:pt x="16" y="0"/>
                </a:moveTo>
                <a:lnTo>
                  <a:pt x="0" y="0"/>
                </a:lnTo>
                <a:lnTo>
                  <a:pt x="0" y="17"/>
                </a:lnTo>
                <a:lnTo>
                  <a:pt x="16" y="17"/>
                </a:lnTo>
                <a:lnTo>
                  <a:pt x="16" y="0"/>
                </a:lnTo>
              </a:path>
            </a:pathLst>
          </a:custGeom>
          <a:solidFill>
            <a:srgbClr val="000000"/>
          </a:solidFill>
          <a:ln w="12700" cap="rnd" cmpd="sng">
            <a:solidFill>
              <a:srgbClr val="000000"/>
            </a:solidFill>
            <a:prstDash val="solid"/>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54" name="Freeform 4"/>
          <p:cNvSpPr>
            <a:spLocks/>
          </p:cNvSpPr>
          <p:nvPr/>
        </p:nvSpPr>
        <p:spPr bwMode="auto">
          <a:xfrm>
            <a:off x="7929563" y="3635375"/>
            <a:ext cx="312737" cy="153988"/>
          </a:xfrm>
          <a:custGeom>
            <a:avLst/>
            <a:gdLst>
              <a:gd name="T0" fmla="*/ 0 w 175"/>
              <a:gd name="T1" fmla="*/ 0 h 86"/>
              <a:gd name="T2" fmla="*/ 174 w 175"/>
              <a:gd name="T3" fmla="*/ 47 h 86"/>
              <a:gd name="T4" fmla="*/ 0 w 175"/>
              <a:gd name="T5" fmla="*/ 85 h 86"/>
              <a:gd name="T6" fmla="*/ 0 w 175"/>
              <a:gd name="T7" fmla="*/ 47 h 86"/>
              <a:gd name="T8" fmla="*/ 0 w 175"/>
              <a:gd name="T9" fmla="*/ 0 h 86"/>
            </a:gdLst>
            <a:ahLst/>
            <a:cxnLst>
              <a:cxn ang="0">
                <a:pos x="T0" y="T1"/>
              </a:cxn>
              <a:cxn ang="0">
                <a:pos x="T2" y="T3"/>
              </a:cxn>
              <a:cxn ang="0">
                <a:pos x="T4" y="T5"/>
              </a:cxn>
              <a:cxn ang="0">
                <a:pos x="T6" y="T7"/>
              </a:cxn>
              <a:cxn ang="0">
                <a:pos x="T8" y="T9"/>
              </a:cxn>
            </a:cxnLst>
            <a:rect l="0" t="0" r="r" b="b"/>
            <a:pathLst>
              <a:path w="175" h="86">
                <a:moveTo>
                  <a:pt x="0" y="0"/>
                </a:moveTo>
                <a:lnTo>
                  <a:pt x="174" y="47"/>
                </a:lnTo>
                <a:lnTo>
                  <a:pt x="0" y="85"/>
                </a:lnTo>
                <a:lnTo>
                  <a:pt x="0" y="47"/>
                </a:lnTo>
                <a:lnTo>
                  <a:pt x="0" y="0"/>
                </a:lnTo>
              </a:path>
            </a:pathLst>
          </a:custGeom>
          <a:solidFill>
            <a:srgbClr val="000000"/>
          </a:solidFill>
          <a:ln w="12700" cap="rnd" cmpd="sng">
            <a:solidFill>
              <a:srgbClr val="000000"/>
            </a:solidFill>
            <a:prstDash val="solid"/>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55" name="Freeform 5"/>
          <p:cNvSpPr>
            <a:spLocks/>
          </p:cNvSpPr>
          <p:nvPr/>
        </p:nvSpPr>
        <p:spPr bwMode="auto">
          <a:xfrm>
            <a:off x="1219200" y="3697288"/>
            <a:ext cx="6697663" cy="31750"/>
          </a:xfrm>
          <a:custGeom>
            <a:avLst/>
            <a:gdLst>
              <a:gd name="T0" fmla="*/ 0 w 3751"/>
              <a:gd name="T1" fmla="*/ 0 h 18"/>
              <a:gd name="T2" fmla="*/ 0 w 3751"/>
              <a:gd name="T3" fmla="*/ 17 h 18"/>
              <a:gd name="T4" fmla="*/ 3750 w 3751"/>
              <a:gd name="T5" fmla="*/ 17 h 18"/>
              <a:gd name="T6" fmla="*/ 3750 w 3751"/>
              <a:gd name="T7" fmla="*/ 0 h 18"/>
              <a:gd name="T8" fmla="*/ 0 w 3751"/>
              <a:gd name="T9" fmla="*/ 0 h 18"/>
            </a:gdLst>
            <a:ahLst/>
            <a:cxnLst>
              <a:cxn ang="0">
                <a:pos x="T0" y="T1"/>
              </a:cxn>
              <a:cxn ang="0">
                <a:pos x="T2" y="T3"/>
              </a:cxn>
              <a:cxn ang="0">
                <a:pos x="T4" y="T5"/>
              </a:cxn>
              <a:cxn ang="0">
                <a:pos x="T6" y="T7"/>
              </a:cxn>
              <a:cxn ang="0">
                <a:pos x="T8" y="T9"/>
              </a:cxn>
            </a:cxnLst>
            <a:rect l="0" t="0" r="r" b="b"/>
            <a:pathLst>
              <a:path w="3751" h="18">
                <a:moveTo>
                  <a:pt x="0" y="0"/>
                </a:moveTo>
                <a:lnTo>
                  <a:pt x="0" y="17"/>
                </a:lnTo>
                <a:lnTo>
                  <a:pt x="3750" y="17"/>
                </a:lnTo>
                <a:lnTo>
                  <a:pt x="3750" y="0"/>
                </a:lnTo>
                <a:lnTo>
                  <a:pt x="0" y="0"/>
                </a:lnTo>
              </a:path>
            </a:pathLst>
          </a:custGeom>
          <a:solidFill>
            <a:srgbClr val="000000"/>
          </a:solidFill>
          <a:ln w="12700" cap="rnd" cmpd="sng">
            <a:solidFill>
              <a:srgbClr val="000000"/>
            </a:solidFill>
            <a:prstDash val="solid"/>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56" name="Rectangle 6"/>
          <p:cNvSpPr>
            <a:spLocks noChangeArrowheads="1"/>
          </p:cNvSpPr>
          <p:nvPr/>
        </p:nvSpPr>
        <p:spPr bwMode="auto">
          <a:xfrm flipV="1">
            <a:off x="1209675" y="3148013"/>
            <a:ext cx="19050" cy="14287"/>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57" name="Rectangle 7"/>
          <p:cNvSpPr>
            <a:spLocks noChangeArrowheads="1"/>
          </p:cNvSpPr>
          <p:nvPr/>
        </p:nvSpPr>
        <p:spPr bwMode="auto">
          <a:xfrm>
            <a:off x="1209675" y="3717925"/>
            <a:ext cx="19050" cy="1588"/>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58" name="Rectangle 8"/>
          <p:cNvSpPr>
            <a:spLocks noChangeArrowheads="1"/>
          </p:cNvSpPr>
          <p:nvPr/>
        </p:nvSpPr>
        <p:spPr bwMode="auto">
          <a:xfrm>
            <a:off x="1209675" y="3176588"/>
            <a:ext cx="19050" cy="512762"/>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59" name="Rectangle 9"/>
          <p:cNvSpPr>
            <a:spLocks noChangeArrowheads="1"/>
          </p:cNvSpPr>
          <p:nvPr/>
        </p:nvSpPr>
        <p:spPr bwMode="auto">
          <a:xfrm flipV="1">
            <a:off x="6926263" y="3117850"/>
            <a:ext cx="22225" cy="14288"/>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60" name="Rectangle 10"/>
          <p:cNvSpPr>
            <a:spLocks noChangeArrowheads="1"/>
          </p:cNvSpPr>
          <p:nvPr/>
        </p:nvSpPr>
        <p:spPr bwMode="auto">
          <a:xfrm>
            <a:off x="6926263" y="3687763"/>
            <a:ext cx="22225" cy="1587"/>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61" name="Rectangle 11"/>
          <p:cNvSpPr>
            <a:spLocks noChangeArrowheads="1"/>
          </p:cNvSpPr>
          <p:nvPr/>
        </p:nvSpPr>
        <p:spPr bwMode="auto">
          <a:xfrm>
            <a:off x="6926263" y="3146425"/>
            <a:ext cx="22225" cy="512763"/>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62" name="Rectangle 12"/>
          <p:cNvSpPr>
            <a:spLocks noChangeArrowheads="1"/>
          </p:cNvSpPr>
          <p:nvPr/>
        </p:nvSpPr>
        <p:spPr bwMode="auto">
          <a:xfrm flipV="1">
            <a:off x="1193800" y="4924425"/>
            <a:ext cx="19050" cy="11113"/>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63" name="Rectangle 13"/>
          <p:cNvSpPr>
            <a:spLocks noChangeArrowheads="1"/>
          </p:cNvSpPr>
          <p:nvPr/>
        </p:nvSpPr>
        <p:spPr bwMode="auto">
          <a:xfrm>
            <a:off x="1193800" y="5492750"/>
            <a:ext cx="19050" cy="14288"/>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64" name="Rectangle 14"/>
          <p:cNvSpPr>
            <a:spLocks noChangeArrowheads="1"/>
          </p:cNvSpPr>
          <p:nvPr/>
        </p:nvSpPr>
        <p:spPr bwMode="auto">
          <a:xfrm>
            <a:off x="1193800" y="4953000"/>
            <a:ext cx="19050" cy="511175"/>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65" name="Rectangle 15"/>
          <p:cNvSpPr>
            <a:spLocks noChangeArrowheads="1"/>
          </p:cNvSpPr>
          <p:nvPr/>
        </p:nvSpPr>
        <p:spPr bwMode="auto">
          <a:xfrm flipV="1">
            <a:off x="7872413" y="4924425"/>
            <a:ext cx="20637" cy="11113"/>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66" name="Rectangle 16"/>
          <p:cNvSpPr>
            <a:spLocks noChangeArrowheads="1"/>
          </p:cNvSpPr>
          <p:nvPr/>
        </p:nvSpPr>
        <p:spPr bwMode="auto">
          <a:xfrm>
            <a:off x="7872413" y="5492750"/>
            <a:ext cx="20637" cy="3175"/>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67" name="Rectangle 17"/>
          <p:cNvSpPr>
            <a:spLocks noChangeArrowheads="1"/>
          </p:cNvSpPr>
          <p:nvPr/>
        </p:nvSpPr>
        <p:spPr bwMode="auto">
          <a:xfrm>
            <a:off x="7872413" y="4953000"/>
            <a:ext cx="20637" cy="511175"/>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68" name="Rectangle 18" descr="25%"/>
          <p:cNvSpPr>
            <a:spLocks noChangeArrowheads="1"/>
          </p:cNvSpPr>
          <p:nvPr/>
        </p:nvSpPr>
        <p:spPr bwMode="auto">
          <a:xfrm>
            <a:off x="1241425" y="1868488"/>
            <a:ext cx="754063" cy="242887"/>
          </a:xfrm>
          <a:prstGeom prst="rect">
            <a:avLst/>
          </a:prstGeom>
          <a:pattFill prst="pct25">
            <a:fgClr>
              <a:srgbClr val="FFFFFF"/>
            </a:fgClr>
            <a:bgClr>
              <a:srgbClr val="3333CC"/>
            </a:bgClr>
          </a:patt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69" name="Rectangle 19" descr="25%"/>
          <p:cNvSpPr>
            <a:spLocks noChangeArrowheads="1"/>
          </p:cNvSpPr>
          <p:nvPr/>
        </p:nvSpPr>
        <p:spPr bwMode="auto">
          <a:xfrm>
            <a:off x="1241425" y="1868488"/>
            <a:ext cx="769938" cy="257175"/>
          </a:xfrm>
          <a:prstGeom prst="rect">
            <a:avLst/>
          </a:prstGeom>
          <a:solidFill>
            <a:srgbClr val="3366FF"/>
          </a:solid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70" name="Rectangle 20" descr="25%"/>
          <p:cNvSpPr>
            <a:spLocks noChangeArrowheads="1"/>
          </p:cNvSpPr>
          <p:nvPr/>
        </p:nvSpPr>
        <p:spPr bwMode="auto">
          <a:xfrm>
            <a:off x="3148013" y="1854200"/>
            <a:ext cx="736600" cy="242888"/>
          </a:xfrm>
          <a:prstGeom prst="rect">
            <a:avLst/>
          </a:prstGeom>
          <a:pattFill prst="pct25">
            <a:fgClr>
              <a:srgbClr val="FFFFFF"/>
            </a:fgClr>
            <a:bgClr>
              <a:srgbClr val="3333CC"/>
            </a:bgClr>
          </a:patt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71" name="Rectangle 21" descr="25%"/>
          <p:cNvSpPr>
            <a:spLocks noChangeArrowheads="1"/>
          </p:cNvSpPr>
          <p:nvPr/>
        </p:nvSpPr>
        <p:spPr bwMode="auto">
          <a:xfrm>
            <a:off x="3148013" y="1854200"/>
            <a:ext cx="752475" cy="257175"/>
          </a:xfrm>
          <a:prstGeom prst="rect">
            <a:avLst/>
          </a:prstGeom>
          <a:solidFill>
            <a:srgbClr val="3366FF"/>
          </a:solid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72" name="Rectangle 22" descr="25%"/>
          <p:cNvSpPr>
            <a:spLocks noChangeArrowheads="1"/>
          </p:cNvSpPr>
          <p:nvPr/>
        </p:nvSpPr>
        <p:spPr bwMode="auto">
          <a:xfrm>
            <a:off x="5021263" y="1854200"/>
            <a:ext cx="785812" cy="242888"/>
          </a:xfrm>
          <a:prstGeom prst="rect">
            <a:avLst/>
          </a:prstGeom>
          <a:pattFill prst="pct25">
            <a:fgClr>
              <a:srgbClr val="FFFFFF"/>
            </a:fgClr>
            <a:bgClr>
              <a:srgbClr val="3333CC"/>
            </a:bgClr>
          </a:patt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73" name="Rectangle 23" descr="25%"/>
          <p:cNvSpPr>
            <a:spLocks noChangeArrowheads="1"/>
          </p:cNvSpPr>
          <p:nvPr/>
        </p:nvSpPr>
        <p:spPr bwMode="auto">
          <a:xfrm>
            <a:off x="5021263" y="1854200"/>
            <a:ext cx="801687" cy="257175"/>
          </a:xfrm>
          <a:prstGeom prst="rect">
            <a:avLst/>
          </a:prstGeom>
          <a:solidFill>
            <a:srgbClr val="3366FF"/>
          </a:solid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74" name="Rectangle 24" descr="25%"/>
          <p:cNvSpPr>
            <a:spLocks noChangeArrowheads="1"/>
          </p:cNvSpPr>
          <p:nvPr/>
        </p:nvSpPr>
        <p:spPr bwMode="auto">
          <a:xfrm>
            <a:off x="6943725" y="1854200"/>
            <a:ext cx="752475" cy="242888"/>
          </a:xfrm>
          <a:prstGeom prst="rect">
            <a:avLst/>
          </a:prstGeom>
          <a:pattFill prst="pct25">
            <a:fgClr>
              <a:srgbClr val="FFFFFF"/>
            </a:fgClr>
            <a:bgClr>
              <a:srgbClr val="3333CC"/>
            </a:bgClr>
          </a:patt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75" name="Rectangle 25" descr="25%"/>
          <p:cNvSpPr>
            <a:spLocks noChangeArrowheads="1"/>
          </p:cNvSpPr>
          <p:nvPr/>
        </p:nvSpPr>
        <p:spPr bwMode="auto">
          <a:xfrm>
            <a:off x="6943725" y="1854200"/>
            <a:ext cx="769938" cy="257175"/>
          </a:xfrm>
          <a:prstGeom prst="rect">
            <a:avLst/>
          </a:prstGeom>
          <a:solidFill>
            <a:srgbClr val="3366FF"/>
          </a:solid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76" name="Rectangle 26" descr="25%"/>
          <p:cNvSpPr>
            <a:spLocks noChangeArrowheads="1"/>
          </p:cNvSpPr>
          <p:nvPr/>
        </p:nvSpPr>
        <p:spPr bwMode="auto">
          <a:xfrm>
            <a:off x="4092575" y="3432175"/>
            <a:ext cx="704850" cy="242888"/>
          </a:xfrm>
          <a:prstGeom prst="rect">
            <a:avLst/>
          </a:prstGeom>
          <a:pattFill prst="pct25">
            <a:fgClr>
              <a:srgbClr val="FFFFFF"/>
            </a:fgClr>
            <a:bgClr>
              <a:srgbClr val="3333CC"/>
            </a:bgClr>
          </a:patt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77" name="Rectangle 27" descr="25%"/>
          <p:cNvSpPr>
            <a:spLocks noChangeArrowheads="1"/>
          </p:cNvSpPr>
          <p:nvPr/>
        </p:nvSpPr>
        <p:spPr bwMode="auto">
          <a:xfrm>
            <a:off x="4092575" y="3432175"/>
            <a:ext cx="720725" cy="257175"/>
          </a:xfrm>
          <a:prstGeom prst="rect">
            <a:avLst/>
          </a:prstGeom>
          <a:solidFill>
            <a:srgbClr val="3366FF"/>
          </a:solid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78" name="Rectangle 28" descr="25%"/>
          <p:cNvSpPr>
            <a:spLocks noChangeArrowheads="1"/>
          </p:cNvSpPr>
          <p:nvPr/>
        </p:nvSpPr>
        <p:spPr bwMode="auto">
          <a:xfrm>
            <a:off x="2024063" y="3448050"/>
            <a:ext cx="719137" cy="241300"/>
          </a:xfrm>
          <a:prstGeom prst="rect">
            <a:avLst/>
          </a:prstGeom>
          <a:pattFill prst="pct25">
            <a:fgClr>
              <a:srgbClr val="FFFFFF"/>
            </a:fgClr>
            <a:bgClr>
              <a:srgbClr val="3333CC"/>
            </a:bgClr>
          </a:patt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79" name="Rectangle 29" descr="25%"/>
          <p:cNvSpPr>
            <a:spLocks noChangeArrowheads="1"/>
          </p:cNvSpPr>
          <p:nvPr/>
        </p:nvSpPr>
        <p:spPr bwMode="auto">
          <a:xfrm>
            <a:off x="2024063" y="3448050"/>
            <a:ext cx="738187" cy="257175"/>
          </a:xfrm>
          <a:prstGeom prst="rect">
            <a:avLst/>
          </a:prstGeom>
          <a:solidFill>
            <a:srgbClr val="3366FF"/>
          </a:solid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80" name="Rectangle 30" descr="25%"/>
          <p:cNvSpPr>
            <a:spLocks noChangeArrowheads="1"/>
          </p:cNvSpPr>
          <p:nvPr/>
        </p:nvSpPr>
        <p:spPr bwMode="auto">
          <a:xfrm>
            <a:off x="2790825" y="5207000"/>
            <a:ext cx="328613" cy="257175"/>
          </a:xfrm>
          <a:prstGeom prst="rect">
            <a:avLst/>
          </a:prstGeom>
          <a:pattFill prst="pct25">
            <a:fgClr>
              <a:srgbClr val="FFFFFF"/>
            </a:fgClr>
            <a:bgClr>
              <a:srgbClr val="3333CC"/>
            </a:bgClr>
          </a:patt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81" name="Rectangle 31" descr="25%"/>
          <p:cNvSpPr>
            <a:spLocks noChangeArrowheads="1"/>
          </p:cNvSpPr>
          <p:nvPr/>
        </p:nvSpPr>
        <p:spPr bwMode="auto">
          <a:xfrm>
            <a:off x="2790825" y="5207000"/>
            <a:ext cx="344488" cy="274638"/>
          </a:xfrm>
          <a:prstGeom prst="rect">
            <a:avLst/>
          </a:prstGeom>
          <a:solidFill>
            <a:srgbClr val="3366FF"/>
          </a:solid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82" name="Rectangle 32" descr="25%"/>
          <p:cNvSpPr>
            <a:spLocks noChangeArrowheads="1"/>
          </p:cNvSpPr>
          <p:nvPr/>
        </p:nvSpPr>
        <p:spPr bwMode="auto">
          <a:xfrm>
            <a:off x="3929063" y="5221288"/>
            <a:ext cx="101600" cy="242887"/>
          </a:xfrm>
          <a:prstGeom prst="rect">
            <a:avLst/>
          </a:prstGeom>
          <a:pattFill prst="pct25">
            <a:fgClr>
              <a:srgbClr val="FFFFFF"/>
            </a:fgClr>
            <a:bgClr>
              <a:srgbClr val="3333CC"/>
            </a:bgClr>
          </a:patt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83" name="Rectangle 33" descr="25%"/>
          <p:cNvSpPr>
            <a:spLocks noChangeArrowheads="1"/>
          </p:cNvSpPr>
          <p:nvPr/>
        </p:nvSpPr>
        <p:spPr bwMode="auto">
          <a:xfrm>
            <a:off x="3929063" y="5221288"/>
            <a:ext cx="119062" cy="260350"/>
          </a:xfrm>
          <a:prstGeom prst="rect">
            <a:avLst/>
          </a:prstGeom>
          <a:solidFill>
            <a:srgbClr val="3366FF"/>
          </a:solid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84" name="Rectangle 34" descr="25%"/>
          <p:cNvSpPr>
            <a:spLocks noChangeArrowheads="1"/>
          </p:cNvSpPr>
          <p:nvPr/>
        </p:nvSpPr>
        <p:spPr bwMode="auto">
          <a:xfrm>
            <a:off x="4906963" y="5253038"/>
            <a:ext cx="117475" cy="242887"/>
          </a:xfrm>
          <a:prstGeom prst="rect">
            <a:avLst/>
          </a:prstGeom>
          <a:pattFill prst="pct25">
            <a:fgClr>
              <a:srgbClr val="FFFFFF"/>
            </a:fgClr>
            <a:bgClr>
              <a:srgbClr val="3333CC"/>
            </a:bgClr>
          </a:patt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85" name="Rectangle 35" descr="25%"/>
          <p:cNvSpPr>
            <a:spLocks noChangeArrowheads="1"/>
          </p:cNvSpPr>
          <p:nvPr/>
        </p:nvSpPr>
        <p:spPr bwMode="auto">
          <a:xfrm>
            <a:off x="4906963" y="5253038"/>
            <a:ext cx="134937" cy="257175"/>
          </a:xfrm>
          <a:prstGeom prst="rect">
            <a:avLst/>
          </a:prstGeom>
          <a:solidFill>
            <a:srgbClr val="3366FF"/>
          </a:solid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86" name="Rectangle 36" descr="25%"/>
          <p:cNvSpPr>
            <a:spLocks noChangeArrowheads="1"/>
          </p:cNvSpPr>
          <p:nvPr/>
        </p:nvSpPr>
        <p:spPr bwMode="auto">
          <a:xfrm>
            <a:off x="5835650" y="5221288"/>
            <a:ext cx="1095375" cy="242887"/>
          </a:xfrm>
          <a:prstGeom prst="rect">
            <a:avLst/>
          </a:prstGeom>
          <a:pattFill prst="pct25">
            <a:fgClr>
              <a:srgbClr val="FFFFFF"/>
            </a:fgClr>
            <a:bgClr>
              <a:srgbClr val="3333CC"/>
            </a:bgClr>
          </a:patt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87" name="Rectangle 37" descr="25%"/>
          <p:cNvSpPr>
            <a:spLocks noChangeArrowheads="1"/>
          </p:cNvSpPr>
          <p:nvPr/>
        </p:nvSpPr>
        <p:spPr bwMode="auto">
          <a:xfrm>
            <a:off x="5835650" y="5221288"/>
            <a:ext cx="1112838" cy="260350"/>
          </a:xfrm>
          <a:prstGeom prst="rect">
            <a:avLst/>
          </a:prstGeom>
          <a:solidFill>
            <a:srgbClr val="3366FF"/>
          </a:solid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nvGrpSpPr>
          <p:cNvPr id="188" name="Group 38"/>
          <p:cNvGrpSpPr>
            <a:grpSpLocks/>
          </p:cNvGrpSpPr>
          <p:nvPr/>
        </p:nvGrpSpPr>
        <p:grpSpPr bwMode="auto">
          <a:xfrm>
            <a:off x="614362" y="3100388"/>
            <a:ext cx="527239" cy="621117"/>
            <a:chOff x="354" y="1871"/>
            <a:chExt cx="295" cy="347"/>
          </a:xfrm>
        </p:grpSpPr>
        <p:sp>
          <p:nvSpPr>
            <p:cNvPr id="189" name="Rectangle 39"/>
            <p:cNvSpPr>
              <a:spLocks noChangeArrowheads="1"/>
            </p:cNvSpPr>
            <p:nvPr/>
          </p:nvSpPr>
          <p:spPr bwMode="auto">
            <a:xfrm>
              <a:off x="354" y="1871"/>
              <a:ext cx="232" cy="3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3200" b="1">
                  <a:solidFill>
                    <a:srgbClr val="000000"/>
                  </a:solidFill>
                  <a:latin typeface="Symbol" charset="0"/>
                </a:rPr>
                <a:t>t</a:t>
              </a:r>
            </a:p>
          </p:txBody>
        </p:sp>
        <p:sp>
          <p:nvSpPr>
            <p:cNvPr id="190" name="Rectangle 40"/>
            <p:cNvSpPr>
              <a:spLocks noChangeArrowheads="1"/>
            </p:cNvSpPr>
            <p:nvPr/>
          </p:nvSpPr>
          <p:spPr bwMode="auto">
            <a:xfrm>
              <a:off x="450" y="1962"/>
              <a:ext cx="199" cy="2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dirty="0">
                  <a:solidFill>
                    <a:srgbClr val="000000"/>
                  </a:solidFill>
                  <a:latin typeface="Fira Sans Regular" charset="0"/>
                </a:rPr>
                <a:t>2</a:t>
              </a:r>
            </a:p>
          </p:txBody>
        </p:sp>
      </p:grpSp>
      <p:grpSp>
        <p:nvGrpSpPr>
          <p:cNvPr id="191" name="Group 41"/>
          <p:cNvGrpSpPr>
            <a:grpSpLocks/>
          </p:cNvGrpSpPr>
          <p:nvPr/>
        </p:nvGrpSpPr>
        <p:grpSpPr bwMode="auto">
          <a:xfrm>
            <a:off x="650874" y="4960939"/>
            <a:ext cx="527280" cy="621117"/>
            <a:chOff x="374" y="2913"/>
            <a:chExt cx="296" cy="347"/>
          </a:xfrm>
        </p:grpSpPr>
        <p:sp>
          <p:nvSpPr>
            <p:cNvPr id="192" name="Rectangle 42"/>
            <p:cNvSpPr>
              <a:spLocks noChangeArrowheads="1"/>
            </p:cNvSpPr>
            <p:nvPr/>
          </p:nvSpPr>
          <p:spPr bwMode="auto">
            <a:xfrm>
              <a:off x="374" y="2913"/>
              <a:ext cx="233" cy="3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3200" b="1">
                  <a:solidFill>
                    <a:srgbClr val="000000"/>
                  </a:solidFill>
                  <a:latin typeface="Symbol" charset="0"/>
                </a:rPr>
                <a:t>t</a:t>
              </a:r>
            </a:p>
          </p:txBody>
        </p:sp>
        <p:sp>
          <p:nvSpPr>
            <p:cNvPr id="193" name="Rectangle 43"/>
            <p:cNvSpPr>
              <a:spLocks noChangeArrowheads="1"/>
            </p:cNvSpPr>
            <p:nvPr/>
          </p:nvSpPr>
          <p:spPr bwMode="auto">
            <a:xfrm>
              <a:off x="470" y="3004"/>
              <a:ext cx="200" cy="2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dirty="0">
                  <a:solidFill>
                    <a:srgbClr val="000000"/>
                  </a:solidFill>
                  <a:latin typeface="Fira Sans Regular" charset="0"/>
                </a:rPr>
                <a:t>3</a:t>
              </a:r>
            </a:p>
          </p:txBody>
        </p:sp>
      </p:grpSp>
      <p:sp>
        <p:nvSpPr>
          <p:cNvPr id="194" name="Rectangle 44"/>
          <p:cNvSpPr>
            <a:spLocks noChangeArrowheads="1"/>
          </p:cNvSpPr>
          <p:nvPr/>
        </p:nvSpPr>
        <p:spPr bwMode="auto">
          <a:xfrm flipV="1">
            <a:off x="3114675" y="1570038"/>
            <a:ext cx="20638" cy="12700"/>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95" name="Rectangle 45" descr="25%"/>
          <p:cNvSpPr>
            <a:spLocks noChangeArrowheads="1"/>
          </p:cNvSpPr>
          <p:nvPr/>
        </p:nvSpPr>
        <p:spPr bwMode="auto">
          <a:xfrm>
            <a:off x="3114675" y="2139950"/>
            <a:ext cx="20638" cy="1588"/>
          </a:xfrm>
          <a:prstGeom prst="rect">
            <a:avLst/>
          </a:prstGeom>
          <a:pattFill prst="pct25">
            <a:fgClr>
              <a:srgbClr val="FFFFFF"/>
            </a:fgClr>
            <a:bgClr>
              <a:srgbClr val="3333CC"/>
            </a:bgClr>
          </a:patt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96" name="Rectangle 46"/>
          <p:cNvSpPr>
            <a:spLocks noChangeArrowheads="1"/>
          </p:cNvSpPr>
          <p:nvPr/>
        </p:nvSpPr>
        <p:spPr bwMode="auto">
          <a:xfrm>
            <a:off x="3114675" y="1598613"/>
            <a:ext cx="20638" cy="512762"/>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97" name="Rectangle 47"/>
          <p:cNvSpPr>
            <a:spLocks noChangeArrowheads="1"/>
          </p:cNvSpPr>
          <p:nvPr/>
        </p:nvSpPr>
        <p:spPr bwMode="auto">
          <a:xfrm flipV="1">
            <a:off x="1209675" y="1570038"/>
            <a:ext cx="19050" cy="12700"/>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98" name="Rectangle 48" descr="25%"/>
          <p:cNvSpPr>
            <a:spLocks noChangeArrowheads="1"/>
          </p:cNvSpPr>
          <p:nvPr/>
        </p:nvSpPr>
        <p:spPr bwMode="auto">
          <a:xfrm>
            <a:off x="1209675" y="2139950"/>
            <a:ext cx="19050" cy="1588"/>
          </a:xfrm>
          <a:prstGeom prst="rect">
            <a:avLst/>
          </a:prstGeom>
          <a:pattFill prst="pct25">
            <a:fgClr>
              <a:srgbClr val="FFFFFF"/>
            </a:fgClr>
            <a:bgClr>
              <a:srgbClr val="3333CC"/>
            </a:bgClr>
          </a:patt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99" name="Rectangle 49"/>
          <p:cNvSpPr>
            <a:spLocks noChangeArrowheads="1"/>
          </p:cNvSpPr>
          <p:nvPr/>
        </p:nvSpPr>
        <p:spPr bwMode="auto">
          <a:xfrm>
            <a:off x="1209675" y="1598613"/>
            <a:ext cx="19050" cy="512762"/>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00" name="Rectangle 50"/>
          <p:cNvSpPr>
            <a:spLocks noChangeArrowheads="1"/>
          </p:cNvSpPr>
          <p:nvPr/>
        </p:nvSpPr>
        <p:spPr bwMode="auto">
          <a:xfrm flipV="1">
            <a:off x="5021263" y="1554163"/>
            <a:ext cx="20637" cy="14287"/>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01" name="Rectangle 51" descr="25%"/>
          <p:cNvSpPr>
            <a:spLocks noChangeArrowheads="1"/>
          </p:cNvSpPr>
          <p:nvPr/>
        </p:nvSpPr>
        <p:spPr bwMode="auto">
          <a:xfrm>
            <a:off x="5021263" y="2125663"/>
            <a:ext cx="20637" cy="0"/>
          </a:xfrm>
          <a:prstGeom prst="rect">
            <a:avLst/>
          </a:prstGeom>
          <a:pattFill prst="pct25">
            <a:fgClr>
              <a:srgbClr val="FFFFFF"/>
            </a:fgClr>
            <a:bgClr>
              <a:srgbClr val="3333CC"/>
            </a:bgClr>
          </a:patt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02" name="Rectangle 52"/>
          <p:cNvSpPr>
            <a:spLocks noChangeArrowheads="1"/>
          </p:cNvSpPr>
          <p:nvPr/>
        </p:nvSpPr>
        <p:spPr bwMode="auto">
          <a:xfrm>
            <a:off x="5021263" y="1582738"/>
            <a:ext cx="20637" cy="514350"/>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03" name="Rectangle 53"/>
          <p:cNvSpPr>
            <a:spLocks noChangeArrowheads="1"/>
          </p:cNvSpPr>
          <p:nvPr/>
        </p:nvSpPr>
        <p:spPr bwMode="auto">
          <a:xfrm>
            <a:off x="1108075" y="1068070"/>
            <a:ext cx="349250" cy="4111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dirty="0">
                <a:solidFill>
                  <a:srgbClr val="000000"/>
                </a:solidFill>
                <a:latin typeface="Fira Sans Regular" charset="0"/>
              </a:rPr>
              <a:t>0</a:t>
            </a:r>
          </a:p>
        </p:txBody>
      </p:sp>
      <p:sp>
        <p:nvSpPr>
          <p:cNvPr id="204" name="Rectangle 54"/>
          <p:cNvSpPr>
            <a:spLocks noChangeArrowheads="1"/>
          </p:cNvSpPr>
          <p:nvPr/>
        </p:nvSpPr>
        <p:spPr bwMode="auto">
          <a:xfrm>
            <a:off x="2944813" y="1050608"/>
            <a:ext cx="605133" cy="4123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dirty="0">
                <a:solidFill>
                  <a:srgbClr val="000000"/>
                </a:solidFill>
                <a:latin typeface="Fira Sans Regular" charset="0"/>
              </a:rPr>
              <a:t>100</a:t>
            </a:r>
          </a:p>
        </p:txBody>
      </p:sp>
      <p:sp>
        <p:nvSpPr>
          <p:cNvPr id="205" name="Rectangle 55"/>
          <p:cNvSpPr>
            <a:spLocks noChangeArrowheads="1"/>
          </p:cNvSpPr>
          <p:nvPr/>
        </p:nvSpPr>
        <p:spPr bwMode="auto">
          <a:xfrm>
            <a:off x="4829175" y="1036320"/>
            <a:ext cx="637118" cy="4123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dirty="0">
                <a:solidFill>
                  <a:srgbClr val="000000"/>
                </a:solidFill>
                <a:latin typeface="Fira Sans Regular" charset="0"/>
              </a:rPr>
              <a:t>200</a:t>
            </a:r>
          </a:p>
        </p:txBody>
      </p:sp>
      <p:sp>
        <p:nvSpPr>
          <p:cNvPr id="206" name="Rectangle 56"/>
          <p:cNvSpPr>
            <a:spLocks noChangeArrowheads="1"/>
          </p:cNvSpPr>
          <p:nvPr/>
        </p:nvSpPr>
        <p:spPr bwMode="auto">
          <a:xfrm>
            <a:off x="6713538" y="1068070"/>
            <a:ext cx="637118" cy="4123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dirty="0">
                <a:solidFill>
                  <a:srgbClr val="000000"/>
                </a:solidFill>
                <a:latin typeface="Fira Sans Regular" charset="0"/>
              </a:rPr>
              <a:t>300</a:t>
            </a:r>
          </a:p>
        </p:txBody>
      </p:sp>
      <p:grpSp>
        <p:nvGrpSpPr>
          <p:cNvPr id="209" name="Group 59"/>
          <p:cNvGrpSpPr>
            <a:grpSpLocks/>
          </p:cNvGrpSpPr>
          <p:nvPr/>
        </p:nvGrpSpPr>
        <p:grpSpPr bwMode="auto">
          <a:xfrm>
            <a:off x="600075" y="1466850"/>
            <a:ext cx="625475" cy="658813"/>
            <a:chOff x="346" y="956"/>
            <a:chExt cx="350" cy="369"/>
          </a:xfrm>
        </p:grpSpPr>
        <p:sp>
          <p:nvSpPr>
            <p:cNvPr id="210" name="Rectangle 60"/>
            <p:cNvSpPr>
              <a:spLocks noChangeArrowheads="1"/>
            </p:cNvSpPr>
            <p:nvPr/>
          </p:nvSpPr>
          <p:spPr bwMode="auto">
            <a:xfrm>
              <a:off x="346" y="956"/>
              <a:ext cx="216" cy="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smtClean="0">
                  <a:ln>
                    <a:noFill/>
                  </a:ln>
                  <a:solidFill>
                    <a:sysClr val="windowText" lastClr="000000"/>
                  </a:solidFill>
                  <a:effectLst/>
                  <a:uLnTx/>
                  <a:uFillTx/>
                  <a:latin typeface="Symbol" charset="0"/>
                </a:rPr>
                <a:t>t</a:t>
              </a:r>
            </a:p>
          </p:txBody>
        </p:sp>
        <p:sp>
          <p:nvSpPr>
            <p:cNvPr id="211" name="Rectangle 61"/>
            <p:cNvSpPr>
              <a:spLocks noChangeArrowheads="1"/>
            </p:cNvSpPr>
            <p:nvPr/>
          </p:nvSpPr>
          <p:spPr bwMode="auto">
            <a:xfrm>
              <a:off x="442" y="1056"/>
              <a:ext cx="189"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300" u="none" strike="noStrike" kern="0" cap="none" spc="0" normalizeH="0" baseline="0" noProof="0" dirty="0" smtClean="0">
                  <a:ln>
                    <a:noFill/>
                  </a:ln>
                  <a:solidFill>
                    <a:sysClr val="windowText" lastClr="000000"/>
                  </a:solidFill>
                  <a:effectLst/>
                  <a:uLnTx/>
                  <a:uFillTx/>
                  <a:latin typeface="Fira Sans Regular" charset="0"/>
                </a:rPr>
                <a:t>1</a:t>
              </a:r>
            </a:p>
          </p:txBody>
        </p:sp>
        <p:sp>
          <p:nvSpPr>
            <p:cNvPr id="212" name="Rectangle 62" descr="25%"/>
            <p:cNvSpPr>
              <a:spLocks noChangeArrowheads="1"/>
            </p:cNvSpPr>
            <p:nvPr/>
          </p:nvSpPr>
          <p:spPr bwMode="auto">
            <a:xfrm flipH="1">
              <a:off x="689" y="1316"/>
              <a:ext cx="7" cy="9"/>
            </a:xfrm>
            <a:prstGeom prst="rect">
              <a:avLst/>
            </a:prstGeom>
            <a:pattFill prst="pct25">
              <a:fgClr>
                <a:srgbClr val="FFFFFF"/>
              </a:fgClr>
              <a:bgClr>
                <a:srgbClr val="3333CC"/>
              </a:bgClr>
            </a:patt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213" name="Freeform 63"/>
          <p:cNvSpPr>
            <a:spLocks/>
          </p:cNvSpPr>
          <p:nvPr/>
        </p:nvSpPr>
        <p:spPr bwMode="auto">
          <a:xfrm>
            <a:off x="7799388" y="2041525"/>
            <a:ext cx="312737" cy="168275"/>
          </a:xfrm>
          <a:custGeom>
            <a:avLst/>
            <a:gdLst>
              <a:gd name="T0" fmla="*/ 0 w 175"/>
              <a:gd name="T1" fmla="*/ 0 h 94"/>
              <a:gd name="T2" fmla="*/ 174 w 175"/>
              <a:gd name="T3" fmla="*/ 47 h 94"/>
              <a:gd name="T4" fmla="*/ 0 w 175"/>
              <a:gd name="T5" fmla="*/ 93 h 94"/>
              <a:gd name="T6" fmla="*/ 0 w 175"/>
              <a:gd name="T7" fmla="*/ 47 h 94"/>
              <a:gd name="T8" fmla="*/ 0 w 175"/>
              <a:gd name="T9" fmla="*/ 0 h 94"/>
            </a:gdLst>
            <a:ahLst/>
            <a:cxnLst>
              <a:cxn ang="0">
                <a:pos x="T0" y="T1"/>
              </a:cxn>
              <a:cxn ang="0">
                <a:pos x="T2" y="T3"/>
              </a:cxn>
              <a:cxn ang="0">
                <a:pos x="T4" y="T5"/>
              </a:cxn>
              <a:cxn ang="0">
                <a:pos x="T6" y="T7"/>
              </a:cxn>
              <a:cxn ang="0">
                <a:pos x="T8" y="T9"/>
              </a:cxn>
            </a:cxnLst>
            <a:rect l="0" t="0" r="r" b="b"/>
            <a:pathLst>
              <a:path w="175" h="94">
                <a:moveTo>
                  <a:pt x="0" y="0"/>
                </a:moveTo>
                <a:lnTo>
                  <a:pt x="174" y="47"/>
                </a:lnTo>
                <a:lnTo>
                  <a:pt x="0" y="93"/>
                </a:lnTo>
                <a:lnTo>
                  <a:pt x="0" y="47"/>
                </a:lnTo>
                <a:lnTo>
                  <a:pt x="0" y="0"/>
                </a:lnTo>
              </a:path>
            </a:pathLst>
          </a:custGeom>
          <a:solidFill>
            <a:srgbClr val="000000"/>
          </a:solidFill>
          <a:ln w="12700" cap="rnd" cmpd="sng">
            <a:solidFill>
              <a:srgbClr val="000000"/>
            </a:solidFill>
            <a:prstDash val="solid"/>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14" name="Rectangle 64"/>
          <p:cNvSpPr>
            <a:spLocks noChangeArrowheads="1"/>
          </p:cNvSpPr>
          <p:nvPr/>
        </p:nvSpPr>
        <p:spPr bwMode="auto">
          <a:xfrm>
            <a:off x="1241425" y="2109788"/>
            <a:ext cx="6537325" cy="15875"/>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nvGrpSpPr>
          <p:cNvPr id="215" name="Group 65"/>
          <p:cNvGrpSpPr>
            <a:grpSpLocks/>
          </p:cNvGrpSpPr>
          <p:nvPr/>
        </p:nvGrpSpPr>
        <p:grpSpPr bwMode="auto">
          <a:xfrm>
            <a:off x="3317476" y="4052148"/>
            <a:ext cx="4042354" cy="682706"/>
            <a:chOff x="1867" y="2405"/>
            <a:chExt cx="2264" cy="382"/>
          </a:xfrm>
        </p:grpSpPr>
        <p:sp>
          <p:nvSpPr>
            <p:cNvPr id="216" name="Rectangle 66"/>
            <p:cNvSpPr>
              <a:spLocks noChangeArrowheads="1"/>
            </p:cNvSpPr>
            <p:nvPr/>
          </p:nvSpPr>
          <p:spPr bwMode="auto">
            <a:xfrm>
              <a:off x="1867" y="2405"/>
              <a:ext cx="200"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700" b="1" dirty="0">
                  <a:latin typeface="Symbol" charset="0"/>
                </a:rPr>
                <a:t>t</a:t>
              </a:r>
            </a:p>
          </p:txBody>
        </p:sp>
        <p:sp>
          <p:nvSpPr>
            <p:cNvPr id="217" name="Rectangle 67"/>
            <p:cNvSpPr>
              <a:spLocks noChangeArrowheads="1"/>
            </p:cNvSpPr>
            <p:nvPr/>
          </p:nvSpPr>
          <p:spPr bwMode="auto">
            <a:xfrm>
              <a:off x="1946" y="2558"/>
              <a:ext cx="194" cy="2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dirty="0">
                  <a:latin typeface="Fira Sans Regular" charset="0"/>
                </a:rPr>
                <a:t>3</a:t>
              </a:r>
            </a:p>
          </p:txBody>
        </p:sp>
        <p:sp>
          <p:nvSpPr>
            <p:cNvPr id="218" name="Rectangle 68"/>
            <p:cNvSpPr>
              <a:spLocks noChangeArrowheads="1"/>
            </p:cNvSpPr>
            <p:nvPr/>
          </p:nvSpPr>
          <p:spPr bwMode="auto">
            <a:xfrm>
              <a:off x="2048" y="2500"/>
              <a:ext cx="2083" cy="2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dirty="0">
                  <a:latin typeface="Fira Sans Regular" charset="0"/>
                </a:rPr>
                <a:t> completes its work at t = 300</a:t>
              </a:r>
            </a:p>
          </p:txBody>
        </p:sp>
      </p:grpSp>
      <p:sp>
        <p:nvSpPr>
          <p:cNvPr id="219" name="Rectangle 69"/>
          <p:cNvSpPr>
            <a:spLocks noChangeArrowheads="1"/>
          </p:cNvSpPr>
          <p:nvPr/>
        </p:nvSpPr>
        <p:spPr bwMode="auto">
          <a:xfrm flipV="1">
            <a:off x="6926263" y="1554163"/>
            <a:ext cx="22225" cy="14287"/>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20" name="Rectangle 70" descr="25%"/>
          <p:cNvSpPr>
            <a:spLocks noChangeArrowheads="1"/>
          </p:cNvSpPr>
          <p:nvPr/>
        </p:nvSpPr>
        <p:spPr bwMode="auto">
          <a:xfrm>
            <a:off x="6926263" y="2125663"/>
            <a:ext cx="22225" cy="0"/>
          </a:xfrm>
          <a:prstGeom prst="rect">
            <a:avLst/>
          </a:prstGeom>
          <a:pattFill prst="pct25">
            <a:fgClr>
              <a:srgbClr val="FFFFFF"/>
            </a:fgClr>
            <a:bgClr>
              <a:srgbClr val="3333CC"/>
            </a:bgClr>
          </a:patt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21" name="Rectangle 71"/>
          <p:cNvSpPr>
            <a:spLocks noChangeArrowheads="1"/>
          </p:cNvSpPr>
          <p:nvPr/>
        </p:nvSpPr>
        <p:spPr bwMode="auto">
          <a:xfrm>
            <a:off x="6926263" y="1582738"/>
            <a:ext cx="22225" cy="514350"/>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22" name="Freeform 72"/>
          <p:cNvSpPr>
            <a:spLocks/>
          </p:cNvSpPr>
          <p:nvPr/>
        </p:nvSpPr>
        <p:spPr bwMode="auto">
          <a:xfrm>
            <a:off x="1201738" y="5486400"/>
            <a:ext cx="31750" cy="31750"/>
          </a:xfrm>
          <a:custGeom>
            <a:avLst/>
            <a:gdLst>
              <a:gd name="T0" fmla="*/ 16 w 17"/>
              <a:gd name="T1" fmla="*/ 0 h 18"/>
              <a:gd name="T2" fmla="*/ 0 w 17"/>
              <a:gd name="T3" fmla="*/ 0 h 18"/>
              <a:gd name="T4" fmla="*/ 0 w 17"/>
              <a:gd name="T5" fmla="*/ 17 h 18"/>
              <a:gd name="T6" fmla="*/ 16 w 17"/>
              <a:gd name="T7" fmla="*/ 17 h 18"/>
              <a:gd name="T8" fmla="*/ 16 w 17"/>
              <a:gd name="T9" fmla="*/ 0 h 18"/>
            </a:gdLst>
            <a:ahLst/>
            <a:cxnLst>
              <a:cxn ang="0">
                <a:pos x="T0" y="T1"/>
              </a:cxn>
              <a:cxn ang="0">
                <a:pos x="T2" y="T3"/>
              </a:cxn>
              <a:cxn ang="0">
                <a:pos x="T4" y="T5"/>
              </a:cxn>
              <a:cxn ang="0">
                <a:pos x="T6" y="T7"/>
              </a:cxn>
              <a:cxn ang="0">
                <a:pos x="T8" y="T9"/>
              </a:cxn>
            </a:cxnLst>
            <a:rect l="0" t="0" r="r" b="b"/>
            <a:pathLst>
              <a:path w="17" h="18">
                <a:moveTo>
                  <a:pt x="16" y="0"/>
                </a:moveTo>
                <a:lnTo>
                  <a:pt x="0" y="0"/>
                </a:lnTo>
                <a:lnTo>
                  <a:pt x="0" y="17"/>
                </a:lnTo>
                <a:lnTo>
                  <a:pt x="16" y="17"/>
                </a:lnTo>
                <a:lnTo>
                  <a:pt x="16" y="0"/>
                </a:lnTo>
              </a:path>
            </a:pathLst>
          </a:custGeom>
          <a:solidFill>
            <a:srgbClr val="000000"/>
          </a:solidFill>
          <a:ln w="12700" cap="rnd" cmpd="sng">
            <a:solidFill>
              <a:srgbClr val="000000"/>
            </a:solidFill>
            <a:prstDash val="solid"/>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23" name="Freeform 73"/>
          <p:cNvSpPr>
            <a:spLocks/>
          </p:cNvSpPr>
          <p:nvPr/>
        </p:nvSpPr>
        <p:spPr bwMode="auto">
          <a:xfrm>
            <a:off x="8059738" y="5411788"/>
            <a:ext cx="312737" cy="166687"/>
          </a:xfrm>
          <a:custGeom>
            <a:avLst/>
            <a:gdLst>
              <a:gd name="T0" fmla="*/ 0 w 175"/>
              <a:gd name="T1" fmla="*/ 0 h 94"/>
              <a:gd name="T2" fmla="*/ 174 w 175"/>
              <a:gd name="T3" fmla="*/ 47 h 94"/>
              <a:gd name="T4" fmla="*/ 0 w 175"/>
              <a:gd name="T5" fmla="*/ 93 h 94"/>
              <a:gd name="T6" fmla="*/ 0 w 175"/>
              <a:gd name="T7" fmla="*/ 47 h 94"/>
              <a:gd name="T8" fmla="*/ 0 w 175"/>
              <a:gd name="T9" fmla="*/ 0 h 94"/>
            </a:gdLst>
            <a:ahLst/>
            <a:cxnLst>
              <a:cxn ang="0">
                <a:pos x="T0" y="T1"/>
              </a:cxn>
              <a:cxn ang="0">
                <a:pos x="T2" y="T3"/>
              </a:cxn>
              <a:cxn ang="0">
                <a:pos x="T4" y="T5"/>
              </a:cxn>
              <a:cxn ang="0">
                <a:pos x="T6" y="T7"/>
              </a:cxn>
              <a:cxn ang="0">
                <a:pos x="T8" y="T9"/>
              </a:cxn>
            </a:cxnLst>
            <a:rect l="0" t="0" r="r" b="b"/>
            <a:pathLst>
              <a:path w="175" h="94">
                <a:moveTo>
                  <a:pt x="0" y="0"/>
                </a:moveTo>
                <a:lnTo>
                  <a:pt x="174" y="47"/>
                </a:lnTo>
                <a:lnTo>
                  <a:pt x="0" y="93"/>
                </a:lnTo>
                <a:lnTo>
                  <a:pt x="0" y="47"/>
                </a:lnTo>
                <a:lnTo>
                  <a:pt x="0" y="0"/>
                </a:lnTo>
              </a:path>
            </a:pathLst>
          </a:custGeom>
          <a:solidFill>
            <a:srgbClr val="000000"/>
          </a:solidFill>
          <a:ln w="12700" cap="rnd" cmpd="sng">
            <a:solidFill>
              <a:srgbClr val="000000"/>
            </a:solidFill>
            <a:prstDash val="solid"/>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24" name="Freeform 74"/>
          <p:cNvSpPr>
            <a:spLocks/>
          </p:cNvSpPr>
          <p:nvPr/>
        </p:nvSpPr>
        <p:spPr bwMode="auto">
          <a:xfrm>
            <a:off x="1219200" y="5486400"/>
            <a:ext cx="6829425" cy="31750"/>
          </a:xfrm>
          <a:custGeom>
            <a:avLst/>
            <a:gdLst>
              <a:gd name="T0" fmla="*/ 0 w 3824"/>
              <a:gd name="T1" fmla="*/ 0 h 18"/>
              <a:gd name="T2" fmla="*/ 0 w 3824"/>
              <a:gd name="T3" fmla="*/ 17 h 18"/>
              <a:gd name="T4" fmla="*/ 3823 w 3824"/>
              <a:gd name="T5" fmla="*/ 17 h 18"/>
              <a:gd name="T6" fmla="*/ 3823 w 3824"/>
              <a:gd name="T7" fmla="*/ 0 h 18"/>
              <a:gd name="T8" fmla="*/ 0 w 3824"/>
              <a:gd name="T9" fmla="*/ 0 h 18"/>
            </a:gdLst>
            <a:ahLst/>
            <a:cxnLst>
              <a:cxn ang="0">
                <a:pos x="T0" y="T1"/>
              </a:cxn>
              <a:cxn ang="0">
                <a:pos x="T2" y="T3"/>
              </a:cxn>
              <a:cxn ang="0">
                <a:pos x="T4" y="T5"/>
              </a:cxn>
              <a:cxn ang="0">
                <a:pos x="T6" y="T7"/>
              </a:cxn>
              <a:cxn ang="0">
                <a:pos x="T8" y="T9"/>
              </a:cxn>
            </a:cxnLst>
            <a:rect l="0" t="0" r="r" b="b"/>
            <a:pathLst>
              <a:path w="3824" h="18">
                <a:moveTo>
                  <a:pt x="0" y="0"/>
                </a:moveTo>
                <a:lnTo>
                  <a:pt x="0" y="17"/>
                </a:lnTo>
                <a:lnTo>
                  <a:pt x="3823" y="17"/>
                </a:lnTo>
                <a:lnTo>
                  <a:pt x="3823" y="0"/>
                </a:lnTo>
                <a:lnTo>
                  <a:pt x="0" y="0"/>
                </a:lnTo>
              </a:path>
            </a:pathLst>
          </a:custGeom>
          <a:solidFill>
            <a:srgbClr val="000000"/>
          </a:solidFill>
          <a:ln w="12700" cap="rnd" cmpd="sng">
            <a:solidFill>
              <a:srgbClr val="000000"/>
            </a:solidFill>
            <a:prstDash val="solid"/>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25" name="Rectangle 75"/>
          <p:cNvSpPr>
            <a:spLocks noChangeArrowheads="1"/>
          </p:cNvSpPr>
          <p:nvPr/>
        </p:nvSpPr>
        <p:spPr bwMode="auto">
          <a:xfrm flipV="1">
            <a:off x="4059238" y="3148013"/>
            <a:ext cx="20637" cy="14287"/>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26" name="Rectangle 76" descr="25%"/>
          <p:cNvSpPr>
            <a:spLocks noChangeArrowheads="1"/>
          </p:cNvSpPr>
          <p:nvPr/>
        </p:nvSpPr>
        <p:spPr bwMode="auto">
          <a:xfrm>
            <a:off x="4059238" y="3717925"/>
            <a:ext cx="20637" cy="1588"/>
          </a:xfrm>
          <a:prstGeom prst="rect">
            <a:avLst/>
          </a:prstGeom>
          <a:pattFill prst="pct25">
            <a:fgClr>
              <a:srgbClr val="FFFFFF"/>
            </a:fgClr>
            <a:bgClr>
              <a:srgbClr val="3333CC"/>
            </a:bgClr>
          </a:patt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27" name="Rectangle 77"/>
          <p:cNvSpPr>
            <a:spLocks noChangeArrowheads="1"/>
          </p:cNvSpPr>
          <p:nvPr/>
        </p:nvSpPr>
        <p:spPr bwMode="auto">
          <a:xfrm>
            <a:off x="4059238" y="3176588"/>
            <a:ext cx="20637" cy="512762"/>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cxnSp>
        <p:nvCxnSpPr>
          <p:cNvPr id="3" name="Straight Arrow Connector 2"/>
          <p:cNvCxnSpPr/>
          <p:nvPr/>
        </p:nvCxnSpPr>
        <p:spPr>
          <a:xfrm>
            <a:off x="6949440" y="4663440"/>
            <a:ext cx="10160" cy="46736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0082509"/>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ChangeArrowheads="1"/>
          </p:cNvSpPr>
          <p:nvPr/>
        </p:nvSpPr>
        <p:spPr bwMode="auto">
          <a:xfrm>
            <a:off x="714375" y="6257925"/>
            <a:ext cx="1885950" cy="514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8707" name="Rectangle 3"/>
          <p:cNvSpPr>
            <a:spLocks noChangeArrowheads="1"/>
          </p:cNvSpPr>
          <p:nvPr/>
        </p:nvSpPr>
        <p:spPr bwMode="auto">
          <a:xfrm>
            <a:off x="3114675" y="6257925"/>
            <a:ext cx="2914650" cy="514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8708" name="Rectangle 4"/>
          <p:cNvSpPr>
            <a:spLocks noGrp="1" noChangeArrowheads="1"/>
          </p:cNvSpPr>
          <p:nvPr>
            <p:ph type="title"/>
          </p:nvPr>
        </p:nvSpPr>
        <p:spPr>
          <a:noFill/>
          <a:ln/>
        </p:spPr>
        <p:txBody>
          <a:bodyPr lIns="94655" tIns="46434" rIns="94655" bIns="46434"/>
          <a:lstStyle/>
          <a:p>
            <a:pPr defTabSz="828675"/>
            <a:r>
              <a:rPr lang="en-US"/>
              <a:t>Exercise: Applying RT Test</a:t>
            </a:r>
          </a:p>
        </p:txBody>
      </p:sp>
      <p:sp>
        <p:nvSpPr>
          <p:cNvPr id="328709" name="Rectangle 5"/>
          <p:cNvSpPr>
            <a:spLocks noGrp="1" noChangeArrowheads="1"/>
          </p:cNvSpPr>
          <p:nvPr>
            <p:ph type="body" idx="1"/>
          </p:nvPr>
        </p:nvSpPr>
        <p:spPr>
          <a:xfrm>
            <a:off x="514350" y="1543050"/>
            <a:ext cx="8143875" cy="4029075"/>
          </a:xfrm>
          <a:noFill/>
          <a:ln/>
        </p:spPr>
        <p:txBody>
          <a:bodyPr lIns="94655" tIns="46434" rIns="94655" bIns="46434"/>
          <a:lstStyle/>
          <a:p>
            <a:pPr marL="15875" indent="-15875" defTabSz="823913">
              <a:buFontTx/>
              <a:buNone/>
            </a:pPr>
            <a:r>
              <a:rPr lang="en-US" sz="2400"/>
              <a:t>Task </a:t>
            </a:r>
            <a:r>
              <a:rPr lang="en-US" sz="2400">
                <a:latin typeface="Symbol" charset="0"/>
              </a:rPr>
              <a:t>t</a:t>
            </a:r>
            <a:r>
              <a:rPr lang="en-US" sz="2400" baseline="-25000"/>
              <a:t>1</a:t>
            </a:r>
            <a:r>
              <a:rPr lang="en-US" sz="2400"/>
              <a:t>:   C</a:t>
            </a:r>
            <a:r>
              <a:rPr lang="en-US" sz="2400" baseline="-25000"/>
              <a:t>1</a:t>
            </a:r>
            <a:r>
              <a:rPr lang="en-US" sz="2400"/>
              <a:t> = 1    T</a:t>
            </a:r>
            <a:r>
              <a:rPr lang="en-US" sz="2400" baseline="-25000"/>
              <a:t>1</a:t>
            </a:r>
            <a:r>
              <a:rPr lang="en-US" sz="2400"/>
              <a:t> = 4</a:t>
            </a:r>
          </a:p>
          <a:p>
            <a:pPr marL="15875" indent="-15875" defTabSz="823913">
              <a:buFontTx/>
              <a:buNone/>
            </a:pPr>
            <a:r>
              <a:rPr lang="en-US" sz="2400"/>
              <a:t>Task </a:t>
            </a:r>
            <a:r>
              <a:rPr lang="en-US" sz="2400">
                <a:latin typeface="Symbol" charset="0"/>
              </a:rPr>
              <a:t>t</a:t>
            </a:r>
            <a:r>
              <a:rPr lang="en-US" sz="2400" baseline="-25000"/>
              <a:t>2</a:t>
            </a:r>
            <a:r>
              <a:rPr lang="en-US" sz="2400"/>
              <a:t>:   C</a:t>
            </a:r>
            <a:r>
              <a:rPr lang="en-US" sz="2400" baseline="-25000"/>
              <a:t>2</a:t>
            </a:r>
            <a:r>
              <a:rPr lang="en-US" sz="2400"/>
              <a:t> = 2    T</a:t>
            </a:r>
            <a:r>
              <a:rPr lang="en-US" sz="2400" baseline="-25000"/>
              <a:t>2</a:t>
            </a:r>
            <a:r>
              <a:rPr lang="en-US" sz="2400"/>
              <a:t> = 6</a:t>
            </a:r>
          </a:p>
          <a:p>
            <a:pPr marL="15875" indent="-15875" defTabSz="823913">
              <a:buFontTx/>
              <a:buNone/>
            </a:pPr>
            <a:r>
              <a:rPr lang="en-US" sz="2400"/>
              <a:t>Task </a:t>
            </a:r>
            <a:r>
              <a:rPr lang="en-US" sz="2400">
                <a:latin typeface="Symbol" charset="0"/>
              </a:rPr>
              <a:t>t</a:t>
            </a:r>
            <a:r>
              <a:rPr lang="en-US" sz="2400" baseline="-25000"/>
              <a:t>3</a:t>
            </a:r>
            <a:r>
              <a:rPr lang="en-US" sz="2400"/>
              <a:t>:   C</a:t>
            </a:r>
            <a:r>
              <a:rPr lang="en-US" sz="2400" baseline="-25000"/>
              <a:t>3</a:t>
            </a:r>
            <a:r>
              <a:rPr lang="en-US" sz="2400"/>
              <a:t> = 2    T</a:t>
            </a:r>
            <a:r>
              <a:rPr lang="en-US" sz="2400" baseline="-25000"/>
              <a:t>3</a:t>
            </a:r>
            <a:r>
              <a:rPr lang="en-US" sz="2400"/>
              <a:t> = 10</a:t>
            </a:r>
          </a:p>
          <a:p>
            <a:pPr marL="15875" indent="-15875" defTabSz="823913">
              <a:buFontTx/>
              <a:buNone/>
            </a:pPr>
            <a:endParaRPr lang="en-US" sz="800"/>
          </a:p>
          <a:p>
            <a:pPr marL="15875" indent="-15875" defTabSz="823913">
              <a:buFontTx/>
              <a:buNone/>
            </a:pPr>
            <a:r>
              <a:rPr lang="en-US" sz="2400"/>
              <a:t>a) Apply the UB test</a:t>
            </a:r>
          </a:p>
          <a:p>
            <a:pPr marL="15875" indent="-15875" defTabSz="823913">
              <a:buFontTx/>
              <a:buNone/>
            </a:pPr>
            <a:r>
              <a:rPr lang="en-US" sz="2400"/>
              <a:t>b) Draw timeline</a:t>
            </a:r>
          </a:p>
          <a:p>
            <a:pPr marL="15875" indent="-15875" defTabSz="823913">
              <a:buFontTx/>
              <a:buNone/>
            </a:pPr>
            <a:r>
              <a:rPr lang="en-US" sz="2400"/>
              <a:t>c) Apply RT test</a:t>
            </a:r>
          </a:p>
        </p:txBody>
      </p:sp>
    </p:spTree>
    <p:extLst>
      <p:ext uri="{BB962C8B-B14F-4D97-AF65-F5344CB8AC3E}">
        <p14:creationId xmlns:p14="http://schemas.microsoft.com/office/powerpoint/2010/main" val="386441210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a:noFill/>
          <a:ln/>
        </p:spPr>
        <p:txBody>
          <a:bodyPr lIns="94655" tIns="46434" rIns="94655" bIns="46434"/>
          <a:lstStyle/>
          <a:p>
            <a:pPr defTabSz="828675"/>
            <a:r>
              <a:rPr lang="en-US"/>
              <a:t>Solution: Applying RT Test</a:t>
            </a:r>
          </a:p>
        </p:txBody>
      </p:sp>
      <p:sp>
        <p:nvSpPr>
          <p:cNvPr id="330755" name="Rectangle 3"/>
          <p:cNvSpPr>
            <a:spLocks noGrp="1" noChangeArrowheads="1"/>
          </p:cNvSpPr>
          <p:nvPr>
            <p:ph type="body" idx="1"/>
          </p:nvPr>
        </p:nvSpPr>
        <p:spPr>
          <a:xfrm>
            <a:off x="514350" y="1285875"/>
            <a:ext cx="8129588" cy="2379663"/>
          </a:xfrm>
          <a:noFill/>
          <a:ln/>
        </p:spPr>
        <p:txBody>
          <a:bodyPr lIns="94655" tIns="46434" rIns="94655" bIns="46434"/>
          <a:lstStyle/>
          <a:p>
            <a:pPr marL="15875" indent="-15875" defTabSz="823913">
              <a:buFontTx/>
              <a:buNone/>
            </a:pPr>
            <a:r>
              <a:rPr lang="en-US" dirty="0"/>
              <a:t>a) UB test   </a:t>
            </a:r>
          </a:p>
          <a:p>
            <a:pPr marL="566738" lvl="1" indent="-246063" defTabSz="823913">
              <a:buFontTx/>
              <a:buNone/>
            </a:pPr>
            <a:r>
              <a:rPr lang="en-US" b="1" dirty="0">
                <a:solidFill>
                  <a:srgbClr val="000000"/>
                </a:solidFill>
                <a:latin typeface="Symbol" charset="0"/>
              </a:rPr>
              <a:t>t</a:t>
            </a:r>
            <a:r>
              <a:rPr lang="en-US" b="1" baseline="-25000" dirty="0">
                <a:solidFill>
                  <a:srgbClr val="000000"/>
                </a:solidFill>
                <a:latin typeface="Symbol" charset="0"/>
              </a:rPr>
              <a:t>1</a:t>
            </a:r>
            <a:r>
              <a:rPr lang="en-US" sz="1600" b="1" baseline="-25000" dirty="0">
                <a:solidFill>
                  <a:srgbClr val="000000"/>
                </a:solidFill>
                <a:latin typeface="Symbol" charset="0"/>
              </a:rPr>
              <a:t> </a:t>
            </a:r>
            <a:r>
              <a:rPr lang="en-US" sz="1600" dirty="0">
                <a:solidFill>
                  <a:srgbClr val="000000"/>
                </a:solidFill>
              </a:rPr>
              <a:t>and </a:t>
            </a:r>
            <a:r>
              <a:rPr lang="en-US" b="1" dirty="0">
                <a:solidFill>
                  <a:srgbClr val="000000"/>
                </a:solidFill>
                <a:latin typeface="Symbol" charset="0"/>
              </a:rPr>
              <a:t>t</a:t>
            </a:r>
            <a:r>
              <a:rPr lang="en-US" b="1" baseline="-25000" dirty="0">
                <a:solidFill>
                  <a:srgbClr val="000000"/>
                </a:solidFill>
                <a:latin typeface="Symbol" charset="0"/>
              </a:rPr>
              <a:t>2</a:t>
            </a:r>
            <a:r>
              <a:rPr lang="en-US" sz="1600" b="1" baseline="-25000" dirty="0">
                <a:solidFill>
                  <a:srgbClr val="000000"/>
                </a:solidFill>
                <a:latin typeface="Symbol" charset="0"/>
              </a:rPr>
              <a:t> </a:t>
            </a:r>
            <a:r>
              <a:rPr lang="en-US" sz="1600" dirty="0">
                <a:solidFill>
                  <a:srgbClr val="000000"/>
                </a:solidFill>
              </a:rPr>
              <a:t>OK -- no change from previous exercise</a:t>
            </a:r>
          </a:p>
          <a:p>
            <a:pPr marL="566738" lvl="1" indent="-246063" defTabSz="823913">
              <a:buFontTx/>
              <a:buNone/>
            </a:pPr>
            <a:r>
              <a:rPr lang="en-US" sz="1600" dirty="0">
                <a:solidFill>
                  <a:srgbClr val="000000"/>
                </a:solidFill>
              </a:rPr>
              <a:t>.25 + .34 + .20 = .79  &gt;  .779  </a:t>
            </a:r>
            <a:r>
              <a:rPr lang="en-US" sz="1600" dirty="0">
                <a:solidFill>
                  <a:srgbClr val="000000"/>
                </a:solidFill>
                <a:latin typeface="Symbol" charset="0"/>
              </a:rPr>
              <a:t>==&gt;</a:t>
            </a:r>
            <a:r>
              <a:rPr lang="en-US" sz="1600" dirty="0">
                <a:solidFill>
                  <a:srgbClr val="000000"/>
                </a:solidFill>
              </a:rPr>
              <a:t>  Test inconclusive for </a:t>
            </a:r>
            <a:r>
              <a:rPr lang="en-US" b="1" dirty="0">
                <a:solidFill>
                  <a:srgbClr val="000000"/>
                </a:solidFill>
                <a:latin typeface="Symbol" charset="0"/>
              </a:rPr>
              <a:t>t</a:t>
            </a:r>
            <a:r>
              <a:rPr lang="en-US" b="1" baseline="-25000" dirty="0">
                <a:solidFill>
                  <a:srgbClr val="000000"/>
                </a:solidFill>
                <a:latin typeface="Symbol" charset="0"/>
              </a:rPr>
              <a:t>3</a:t>
            </a:r>
            <a:endParaRPr lang="en-US" sz="1600" dirty="0">
              <a:solidFill>
                <a:srgbClr val="000000"/>
              </a:solidFill>
            </a:endParaRPr>
          </a:p>
          <a:p>
            <a:pPr marL="15875" indent="-15875" defTabSz="823913"/>
            <a:endParaRPr lang="en-US" sz="700" dirty="0"/>
          </a:p>
          <a:p>
            <a:pPr marL="15875" indent="-15875" defTabSz="823913">
              <a:buFontTx/>
              <a:buNone/>
            </a:pPr>
            <a:r>
              <a:rPr lang="en-US" dirty="0"/>
              <a:t>b) RT test and timeline</a:t>
            </a:r>
          </a:p>
        </p:txBody>
      </p:sp>
      <p:grpSp>
        <p:nvGrpSpPr>
          <p:cNvPr id="224" name="Group 4"/>
          <p:cNvGrpSpPr>
            <a:grpSpLocks/>
          </p:cNvGrpSpPr>
          <p:nvPr/>
        </p:nvGrpSpPr>
        <p:grpSpPr bwMode="auto">
          <a:xfrm>
            <a:off x="1534160" y="3205480"/>
            <a:ext cx="6686550" cy="2319933"/>
            <a:chOff x="768" y="1920"/>
            <a:chExt cx="3744" cy="1299"/>
          </a:xfrm>
        </p:grpSpPr>
        <p:grpSp>
          <p:nvGrpSpPr>
            <p:cNvPr id="225" name="Group 5"/>
            <p:cNvGrpSpPr>
              <a:grpSpLocks/>
            </p:cNvGrpSpPr>
            <p:nvPr/>
          </p:nvGrpSpPr>
          <p:grpSpPr bwMode="auto">
            <a:xfrm>
              <a:off x="1344" y="1920"/>
              <a:ext cx="3110" cy="197"/>
              <a:chOff x="1152" y="1056"/>
              <a:chExt cx="3110" cy="197"/>
            </a:xfrm>
          </p:grpSpPr>
          <p:sp>
            <p:nvSpPr>
              <p:cNvPr id="326" name="Rectangle 6"/>
              <p:cNvSpPr>
                <a:spLocks noChangeArrowheads="1"/>
              </p:cNvSpPr>
              <p:nvPr/>
            </p:nvSpPr>
            <p:spPr bwMode="auto">
              <a:xfrm>
                <a:off x="1152" y="1056"/>
                <a:ext cx="177" cy="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500" u="none" strike="noStrike" kern="0" cap="none" spc="0" normalizeH="0" baseline="0" noProof="0" dirty="0" smtClean="0">
                    <a:ln>
                      <a:noFill/>
                    </a:ln>
                    <a:solidFill>
                      <a:sysClr val="windowText" lastClr="000000"/>
                    </a:solidFill>
                    <a:effectLst/>
                    <a:uLnTx/>
                    <a:uFillTx/>
                    <a:latin typeface="Fira Sans Regular" charset="0"/>
                  </a:rPr>
                  <a:t>0</a:t>
                </a:r>
              </a:p>
            </p:txBody>
          </p:sp>
          <p:sp>
            <p:nvSpPr>
              <p:cNvPr id="327" name="Rectangle 7"/>
              <p:cNvSpPr>
                <a:spLocks noChangeArrowheads="1"/>
              </p:cNvSpPr>
              <p:nvPr/>
            </p:nvSpPr>
            <p:spPr bwMode="auto">
              <a:xfrm>
                <a:off x="1890" y="1065"/>
                <a:ext cx="171" cy="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500" u="none" strike="noStrike" kern="0" cap="none" spc="0" normalizeH="0" baseline="0" noProof="0" dirty="0" smtClean="0">
                    <a:ln>
                      <a:noFill/>
                    </a:ln>
                    <a:solidFill>
                      <a:sysClr val="windowText" lastClr="000000"/>
                    </a:solidFill>
                    <a:effectLst/>
                    <a:uLnTx/>
                    <a:uFillTx/>
                    <a:latin typeface="Fira Sans Regular" charset="0"/>
                  </a:rPr>
                  <a:t>5</a:t>
                </a:r>
              </a:p>
            </p:txBody>
          </p:sp>
          <p:sp>
            <p:nvSpPr>
              <p:cNvPr id="328" name="Rectangle 8"/>
              <p:cNvSpPr>
                <a:spLocks noChangeArrowheads="1"/>
              </p:cNvSpPr>
              <p:nvPr/>
            </p:nvSpPr>
            <p:spPr bwMode="auto">
              <a:xfrm>
                <a:off x="2592" y="1065"/>
                <a:ext cx="224" cy="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500" u="none" strike="noStrike" kern="0" cap="none" spc="0" normalizeH="0" baseline="0" noProof="0" dirty="0" smtClean="0">
                    <a:ln>
                      <a:noFill/>
                    </a:ln>
                    <a:solidFill>
                      <a:sysClr val="windowText" lastClr="000000"/>
                    </a:solidFill>
                    <a:effectLst/>
                    <a:uLnTx/>
                    <a:uFillTx/>
                    <a:latin typeface="Fira Sans Regular" charset="0"/>
                  </a:rPr>
                  <a:t>10</a:t>
                </a:r>
              </a:p>
            </p:txBody>
          </p:sp>
          <p:sp>
            <p:nvSpPr>
              <p:cNvPr id="329" name="Rectangle 9"/>
              <p:cNvSpPr>
                <a:spLocks noChangeArrowheads="1"/>
              </p:cNvSpPr>
              <p:nvPr/>
            </p:nvSpPr>
            <p:spPr bwMode="auto">
              <a:xfrm>
                <a:off x="3312" y="1065"/>
                <a:ext cx="218" cy="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500" u="none" strike="noStrike" kern="0" cap="none" spc="0" normalizeH="0" baseline="0" noProof="0" dirty="0" smtClean="0">
                    <a:ln>
                      <a:noFill/>
                    </a:ln>
                    <a:solidFill>
                      <a:sysClr val="windowText" lastClr="000000"/>
                    </a:solidFill>
                    <a:effectLst/>
                    <a:uLnTx/>
                    <a:uFillTx/>
                    <a:latin typeface="Fira Sans Regular" charset="0"/>
                  </a:rPr>
                  <a:t>15</a:t>
                </a:r>
              </a:p>
            </p:txBody>
          </p:sp>
          <p:sp>
            <p:nvSpPr>
              <p:cNvPr id="330" name="Rectangle 10"/>
              <p:cNvSpPr>
                <a:spLocks noChangeArrowheads="1"/>
              </p:cNvSpPr>
              <p:nvPr/>
            </p:nvSpPr>
            <p:spPr bwMode="auto">
              <a:xfrm>
                <a:off x="4032" y="1056"/>
                <a:ext cx="230" cy="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500" u="none" strike="noStrike" kern="0" cap="none" spc="0" normalizeH="0" baseline="0" noProof="0" dirty="0" smtClean="0">
                    <a:ln>
                      <a:noFill/>
                    </a:ln>
                    <a:solidFill>
                      <a:sysClr val="windowText" lastClr="000000"/>
                    </a:solidFill>
                    <a:effectLst/>
                    <a:uLnTx/>
                    <a:uFillTx/>
                    <a:latin typeface="Fira Sans Regular" charset="0"/>
                  </a:rPr>
                  <a:t>20</a:t>
                </a:r>
              </a:p>
            </p:txBody>
          </p:sp>
        </p:grpSp>
        <p:grpSp>
          <p:nvGrpSpPr>
            <p:cNvPr id="226" name="Group 11"/>
            <p:cNvGrpSpPr>
              <a:grpSpLocks/>
            </p:cNvGrpSpPr>
            <p:nvPr/>
          </p:nvGrpSpPr>
          <p:grpSpPr bwMode="auto">
            <a:xfrm>
              <a:off x="768" y="2064"/>
              <a:ext cx="3730" cy="291"/>
              <a:chOff x="576" y="1296"/>
              <a:chExt cx="3730" cy="291"/>
            </a:xfrm>
          </p:grpSpPr>
          <p:sp>
            <p:nvSpPr>
              <p:cNvPr id="290" name="Line 12"/>
              <p:cNvSpPr>
                <a:spLocks noChangeShapeType="1"/>
              </p:cNvSpPr>
              <p:nvPr/>
            </p:nvSpPr>
            <p:spPr bwMode="auto">
              <a:xfrm>
                <a:off x="1248" y="1584"/>
                <a:ext cx="3058" cy="0"/>
              </a:xfrm>
              <a:prstGeom prst="line">
                <a:avLst/>
              </a:prstGeom>
              <a:noFill/>
              <a:ln w="25400">
                <a:solidFill>
                  <a:srgbClr val="000000"/>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nvGrpSpPr>
              <p:cNvPr id="291" name="Group 13"/>
              <p:cNvGrpSpPr>
                <a:grpSpLocks/>
              </p:cNvGrpSpPr>
              <p:nvPr/>
            </p:nvGrpSpPr>
            <p:grpSpPr bwMode="auto">
              <a:xfrm>
                <a:off x="1248" y="1440"/>
                <a:ext cx="2880" cy="144"/>
                <a:chOff x="672" y="1104"/>
                <a:chExt cx="2880" cy="240"/>
              </a:xfrm>
            </p:grpSpPr>
            <p:sp>
              <p:nvSpPr>
                <p:cNvPr id="305" name="Line 14"/>
                <p:cNvSpPr>
                  <a:spLocks noChangeShapeType="1"/>
                </p:cNvSpPr>
                <p:nvPr/>
              </p:nvSpPr>
              <p:spPr bwMode="auto">
                <a:xfrm>
                  <a:off x="3408"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06" name="Line 15"/>
                <p:cNvSpPr>
                  <a:spLocks noChangeShapeType="1"/>
                </p:cNvSpPr>
                <p:nvPr/>
              </p:nvSpPr>
              <p:spPr bwMode="auto">
                <a:xfrm>
                  <a:off x="3264"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07" name="Line 16"/>
                <p:cNvSpPr>
                  <a:spLocks noChangeShapeType="1"/>
                </p:cNvSpPr>
                <p:nvPr/>
              </p:nvSpPr>
              <p:spPr bwMode="auto">
                <a:xfrm>
                  <a:off x="3120"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08" name="Line 17"/>
                <p:cNvSpPr>
                  <a:spLocks noChangeShapeType="1"/>
                </p:cNvSpPr>
                <p:nvPr/>
              </p:nvSpPr>
              <p:spPr bwMode="auto">
                <a:xfrm>
                  <a:off x="2976"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09" name="Line 18"/>
                <p:cNvSpPr>
                  <a:spLocks noChangeShapeType="1"/>
                </p:cNvSpPr>
                <p:nvPr/>
              </p:nvSpPr>
              <p:spPr bwMode="auto">
                <a:xfrm>
                  <a:off x="2688"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10" name="Line 19"/>
                <p:cNvSpPr>
                  <a:spLocks noChangeShapeType="1"/>
                </p:cNvSpPr>
                <p:nvPr/>
              </p:nvSpPr>
              <p:spPr bwMode="auto">
                <a:xfrm>
                  <a:off x="2544"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11" name="Line 20"/>
                <p:cNvSpPr>
                  <a:spLocks noChangeShapeType="1"/>
                </p:cNvSpPr>
                <p:nvPr/>
              </p:nvSpPr>
              <p:spPr bwMode="auto">
                <a:xfrm>
                  <a:off x="2400"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12" name="Line 21"/>
                <p:cNvSpPr>
                  <a:spLocks noChangeShapeType="1"/>
                </p:cNvSpPr>
                <p:nvPr/>
              </p:nvSpPr>
              <p:spPr bwMode="auto">
                <a:xfrm>
                  <a:off x="2256"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13" name="Line 22"/>
                <p:cNvSpPr>
                  <a:spLocks noChangeShapeType="1"/>
                </p:cNvSpPr>
                <p:nvPr/>
              </p:nvSpPr>
              <p:spPr bwMode="auto">
                <a:xfrm>
                  <a:off x="1968"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14" name="Line 23"/>
                <p:cNvSpPr>
                  <a:spLocks noChangeShapeType="1"/>
                </p:cNvSpPr>
                <p:nvPr/>
              </p:nvSpPr>
              <p:spPr bwMode="auto">
                <a:xfrm>
                  <a:off x="1824"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15" name="Line 24"/>
                <p:cNvSpPr>
                  <a:spLocks noChangeShapeType="1"/>
                </p:cNvSpPr>
                <p:nvPr/>
              </p:nvSpPr>
              <p:spPr bwMode="auto">
                <a:xfrm>
                  <a:off x="1680"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16" name="Line 25"/>
                <p:cNvSpPr>
                  <a:spLocks noChangeShapeType="1"/>
                </p:cNvSpPr>
                <p:nvPr/>
              </p:nvSpPr>
              <p:spPr bwMode="auto">
                <a:xfrm>
                  <a:off x="1536"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17" name="Line 26"/>
                <p:cNvSpPr>
                  <a:spLocks noChangeShapeType="1"/>
                </p:cNvSpPr>
                <p:nvPr/>
              </p:nvSpPr>
              <p:spPr bwMode="auto">
                <a:xfrm>
                  <a:off x="1248"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18" name="Line 27"/>
                <p:cNvSpPr>
                  <a:spLocks noChangeShapeType="1"/>
                </p:cNvSpPr>
                <p:nvPr/>
              </p:nvSpPr>
              <p:spPr bwMode="auto">
                <a:xfrm>
                  <a:off x="1104"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19" name="Line 28"/>
                <p:cNvSpPr>
                  <a:spLocks noChangeShapeType="1"/>
                </p:cNvSpPr>
                <p:nvPr/>
              </p:nvSpPr>
              <p:spPr bwMode="auto">
                <a:xfrm>
                  <a:off x="960"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20" name="Line 29"/>
                <p:cNvSpPr>
                  <a:spLocks noChangeShapeType="1"/>
                </p:cNvSpPr>
                <p:nvPr/>
              </p:nvSpPr>
              <p:spPr bwMode="auto">
                <a:xfrm>
                  <a:off x="816"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21" name="Line 30"/>
                <p:cNvSpPr>
                  <a:spLocks noChangeShapeType="1"/>
                </p:cNvSpPr>
                <p:nvPr/>
              </p:nvSpPr>
              <p:spPr bwMode="auto">
                <a:xfrm>
                  <a:off x="672"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22" name="Line 31"/>
                <p:cNvSpPr>
                  <a:spLocks noChangeShapeType="1"/>
                </p:cNvSpPr>
                <p:nvPr/>
              </p:nvSpPr>
              <p:spPr bwMode="auto">
                <a:xfrm>
                  <a:off x="1392"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23" name="Line 32"/>
                <p:cNvSpPr>
                  <a:spLocks noChangeShapeType="1"/>
                </p:cNvSpPr>
                <p:nvPr/>
              </p:nvSpPr>
              <p:spPr bwMode="auto">
                <a:xfrm>
                  <a:off x="2112"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24" name="Line 33"/>
                <p:cNvSpPr>
                  <a:spLocks noChangeShapeType="1"/>
                </p:cNvSpPr>
                <p:nvPr/>
              </p:nvSpPr>
              <p:spPr bwMode="auto">
                <a:xfrm>
                  <a:off x="2832"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25" name="Line 34"/>
                <p:cNvSpPr>
                  <a:spLocks noChangeShapeType="1"/>
                </p:cNvSpPr>
                <p:nvPr/>
              </p:nvSpPr>
              <p:spPr bwMode="auto">
                <a:xfrm>
                  <a:off x="3552"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292" name="Rectangle 35" descr="25%"/>
              <p:cNvSpPr>
                <a:spLocks noChangeArrowheads="1"/>
              </p:cNvSpPr>
              <p:nvPr/>
            </p:nvSpPr>
            <p:spPr bwMode="auto">
              <a:xfrm>
                <a:off x="1248" y="1464"/>
                <a:ext cx="144" cy="120"/>
              </a:xfrm>
              <a:prstGeom prst="rect">
                <a:avLst/>
              </a:prstGeom>
              <a:solidFill>
                <a:srgbClr val="3366FF"/>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93" name="Rectangle 36" descr="25%"/>
              <p:cNvSpPr>
                <a:spLocks noChangeArrowheads="1"/>
              </p:cNvSpPr>
              <p:nvPr/>
            </p:nvSpPr>
            <p:spPr bwMode="auto">
              <a:xfrm>
                <a:off x="1824" y="1468"/>
                <a:ext cx="144" cy="116"/>
              </a:xfrm>
              <a:prstGeom prst="rect">
                <a:avLst/>
              </a:prstGeom>
              <a:solidFill>
                <a:srgbClr val="3366FF"/>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nvGrpSpPr>
              <p:cNvPr id="294" name="Group 37"/>
              <p:cNvGrpSpPr>
                <a:grpSpLocks/>
              </p:cNvGrpSpPr>
              <p:nvPr/>
            </p:nvGrpSpPr>
            <p:grpSpPr bwMode="auto">
              <a:xfrm>
                <a:off x="1248" y="1392"/>
                <a:ext cx="2880" cy="192"/>
                <a:chOff x="1248" y="1296"/>
                <a:chExt cx="2880" cy="300"/>
              </a:xfrm>
            </p:grpSpPr>
            <p:sp>
              <p:nvSpPr>
                <p:cNvPr id="299" name="Line 38"/>
                <p:cNvSpPr>
                  <a:spLocks noChangeShapeType="1"/>
                </p:cNvSpPr>
                <p:nvPr/>
              </p:nvSpPr>
              <p:spPr bwMode="auto">
                <a:xfrm flipV="1">
                  <a:off x="1248" y="1308"/>
                  <a:ext cx="0" cy="288"/>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00" name="Line 39"/>
                <p:cNvSpPr>
                  <a:spLocks noChangeShapeType="1"/>
                </p:cNvSpPr>
                <p:nvPr/>
              </p:nvSpPr>
              <p:spPr bwMode="auto">
                <a:xfrm flipV="1">
                  <a:off x="1824" y="1308"/>
                  <a:ext cx="0" cy="288"/>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01" name="Line 40"/>
                <p:cNvSpPr>
                  <a:spLocks noChangeShapeType="1"/>
                </p:cNvSpPr>
                <p:nvPr/>
              </p:nvSpPr>
              <p:spPr bwMode="auto">
                <a:xfrm flipV="1">
                  <a:off x="2400" y="1296"/>
                  <a:ext cx="0" cy="288"/>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02" name="Line 41"/>
                <p:cNvSpPr>
                  <a:spLocks noChangeShapeType="1"/>
                </p:cNvSpPr>
                <p:nvPr/>
              </p:nvSpPr>
              <p:spPr bwMode="auto">
                <a:xfrm flipV="1">
                  <a:off x="2976" y="1296"/>
                  <a:ext cx="0" cy="288"/>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03" name="Line 42"/>
                <p:cNvSpPr>
                  <a:spLocks noChangeShapeType="1"/>
                </p:cNvSpPr>
                <p:nvPr/>
              </p:nvSpPr>
              <p:spPr bwMode="auto">
                <a:xfrm flipV="1">
                  <a:off x="4128" y="1296"/>
                  <a:ext cx="0" cy="288"/>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04" name="Line 43"/>
                <p:cNvSpPr>
                  <a:spLocks noChangeShapeType="1"/>
                </p:cNvSpPr>
                <p:nvPr/>
              </p:nvSpPr>
              <p:spPr bwMode="auto">
                <a:xfrm flipV="1">
                  <a:off x="3552" y="1296"/>
                  <a:ext cx="0" cy="288"/>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295" name="Rectangle 44" descr="25%"/>
              <p:cNvSpPr>
                <a:spLocks noChangeArrowheads="1"/>
              </p:cNvSpPr>
              <p:nvPr/>
            </p:nvSpPr>
            <p:spPr bwMode="auto">
              <a:xfrm>
                <a:off x="2400" y="1468"/>
                <a:ext cx="144" cy="116"/>
              </a:xfrm>
              <a:prstGeom prst="rect">
                <a:avLst/>
              </a:prstGeom>
              <a:solidFill>
                <a:srgbClr val="3366FF"/>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96" name="Rectangle 45" descr="25%"/>
              <p:cNvSpPr>
                <a:spLocks noChangeArrowheads="1"/>
              </p:cNvSpPr>
              <p:nvPr/>
            </p:nvSpPr>
            <p:spPr bwMode="auto">
              <a:xfrm>
                <a:off x="2976" y="1468"/>
                <a:ext cx="144" cy="116"/>
              </a:xfrm>
              <a:prstGeom prst="rect">
                <a:avLst/>
              </a:prstGeom>
              <a:solidFill>
                <a:srgbClr val="3366FF"/>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97" name="Rectangle 46" descr="25%"/>
              <p:cNvSpPr>
                <a:spLocks noChangeArrowheads="1"/>
              </p:cNvSpPr>
              <p:nvPr/>
            </p:nvSpPr>
            <p:spPr bwMode="auto">
              <a:xfrm>
                <a:off x="3552" y="1468"/>
                <a:ext cx="144" cy="116"/>
              </a:xfrm>
              <a:prstGeom prst="rect">
                <a:avLst/>
              </a:prstGeom>
              <a:solidFill>
                <a:srgbClr val="3366FF"/>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98" name="Rectangle 47"/>
              <p:cNvSpPr>
                <a:spLocks noChangeArrowheads="1"/>
              </p:cNvSpPr>
              <p:nvPr/>
            </p:nvSpPr>
            <p:spPr bwMode="auto">
              <a:xfrm>
                <a:off x="576" y="1296"/>
                <a:ext cx="614"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u="none" strike="noStrike" kern="0" cap="none" spc="0" normalizeH="0" baseline="0" noProof="0" dirty="0" smtClean="0">
                    <a:ln>
                      <a:noFill/>
                    </a:ln>
                    <a:solidFill>
                      <a:sysClr val="windowText" lastClr="000000"/>
                    </a:solidFill>
                    <a:effectLst/>
                    <a:uLnTx/>
                    <a:uFillTx/>
                    <a:latin typeface="Fira Sans Regular" charset="0"/>
                  </a:rPr>
                  <a:t>Task</a:t>
                </a:r>
                <a:r>
                  <a:rPr kumimoji="0" lang="en-US" sz="2700" u="none" strike="noStrike" kern="0" cap="none" spc="0" normalizeH="0" baseline="0" noProof="0" dirty="0" smtClean="0">
                    <a:ln>
                      <a:noFill/>
                    </a:ln>
                    <a:solidFill>
                      <a:sysClr val="windowText" lastClr="000000"/>
                    </a:solidFill>
                    <a:effectLst/>
                    <a:uLnTx/>
                    <a:uFillTx/>
                    <a:latin typeface="Fira Sans Regular" charset="0"/>
                  </a:rPr>
                  <a:t> </a:t>
                </a:r>
                <a:r>
                  <a:rPr kumimoji="0" lang="en-US" sz="2700" b="1" i="0" u="none" strike="noStrike" kern="0" cap="none" spc="0" normalizeH="0" baseline="0" noProof="0" dirty="0" smtClean="0">
                    <a:ln>
                      <a:noFill/>
                    </a:ln>
                    <a:solidFill>
                      <a:sysClr val="windowText" lastClr="000000"/>
                    </a:solidFill>
                    <a:effectLst/>
                    <a:uLnTx/>
                    <a:uFillTx/>
                    <a:latin typeface="Symbol" charset="0"/>
                  </a:rPr>
                  <a:t>t</a:t>
                </a:r>
                <a:r>
                  <a:rPr kumimoji="0" lang="en-US" sz="2700" b="1" i="0" u="none" strike="noStrike" kern="0" cap="none" spc="0" normalizeH="0" baseline="-25000" noProof="0" dirty="0" smtClean="0">
                    <a:ln>
                      <a:noFill/>
                    </a:ln>
                    <a:solidFill>
                      <a:sysClr val="windowText" lastClr="000000"/>
                    </a:solidFill>
                    <a:effectLst/>
                    <a:uLnTx/>
                    <a:uFillTx/>
                    <a:latin typeface="Symbol" charset="0"/>
                  </a:rPr>
                  <a:t>1</a:t>
                </a:r>
                <a:endParaRPr kumimoji="0" lang="en-US" sz="2700" b="1" i="0" u="none" strike="noStrike" kern="0" cap="none" spc="0" normalizeH="0" baseline="0" noProof="0" dirty="0" smtClean="0">
                  <a:ln>
                    <a:noFill/>
                  </a:ln>
                  <a:solidFill>
                    <a:sysClr val="windowText" lastClr="000000"/>
                  </a:solidFill>
                  <a:effectLst/>
                  <a:uLnTx/>
                  <a:uFillTx/>
                  <a:latin typeface="Symbol" charset="0"/>
                </a:endParaRPr>
              </a:p>
            </p:txBody>
          </p:sp>
        </p:grpSp>
        <p:grpSp>
          <p:nvGrpSpPr>
            <p:cNvPr id="227" name="Group 48"/>
            <p:cNvGrpSpPr>
              <a:grpSpLocks/>
            </p:cNvGrpSpPr>
            <p:nvPr/>
          </p:nvGrpSpPr>
          <p:grpSpPr bwMode="auto">
            <a:xfrm>
              <a:off x="768" y="2496"/>
              <a:ext cx="3744" cy="291"/>
              <a:chOff x="576" y="1824"/>
              <a:chExt cx="3744" cy="291"/>
            </a:xfrm>
          </p:grpSpPr>
          <p:sp>
            <p:nvSpPr>
              <p:cNvPr id="259" name="Line 49"/>
              <p:cNvSpPr>
                <a:spLocks noChangeShapeType="1"/>
              </p:cNvSpPr>
              <p:nvPr/>
            </p:nvSpPr>
            <p:spPr bwMode="auto">
              <a:xfrm>
                <a:off x="1248" y="2112"/>
                <a:ext cx="3072" cy="0"/>
              </a:xfrm>
              <a:prstGeom prst="line">
                <a:avLst/>
              </a:prstGeom>
              <a:noFill/>
              <a:ln w="25400">
                <a:solidFill>
                  <a:srgbClr val="000000"/>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nvGrpSpPr>
              <p:cNvPr id="260" name="Group 50"/>
              <p:cNvGrpSpPr>
                <a:grpSpLocks/>
              </p:cNvGrpSpPr>
              <p:nvPr/>
            </p:nvGrpSpPr>
            <p:grpSpPr bwMode="auto">
              <a:xfrm>
                <a:off x="1248" y="1968"/>
                <a:ext cx="2880" cy="144"/>
                <a:chOff x="672" y="1104"/>
                <a:chExt cx="2880" cy="240"/>
              </a:xfrm>
            </p:grpSpPr>
            <p:sp>
              <p:nvSpPr>
                <p:cNvPr id="269" name="Line 51"/>
                <p:cNvSpPr>
                  <a:spLocks noChangeShapeType="1"/>
                </p:cNvSpPr>
                <p:nvPr/>
              </p:nvSpPr>
              <p:spPr bwMode="auto">
                <a:xfrm>
                  <a:off x="3408"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70" name="Line 52"/>
                <p:cNvSpPr>
                  <a:spLocks noChangeShapeType="1"/>
                </p:cNvSpPr>
                <p:nvPr/>
              </p:nvSpPr>
              <p:spPr bwMode="auto">
                <a:xfrm>
                  <a:off x="3264"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71" name="Line 53"/>
                <p:cNvSpPr>
                  <a:spLocks noChangeShapeType="1"/>
                </p:cNvSpPr>
                <p:nvPr/>
              </p:nvSpPr>
              <p:spPr bwMode="auto">
                <a:xfrm>
                  <a:off x="3120"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72" name="Line 54"/>
                <p:cNvSpPr>
                  <a:spLocks noChangeShapeType="1"/>
                </p:cNvSpPr>
                <p:nvPr/>
              </p:nvSpPr>
              <p:spPr bwMode="auto">
                <a:xfrm>
                  <a:off x="2976"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73" name="Line 55"/>
                <p:cNvSpPr>
                  <a:spLocks noChangeShapeType="1"/>
                </p:cNvSpPr>
                <p:nvPr/>
              </p:nvSpPr>
              <p:spPr bwMode="auto">
                <a:xfrm>
                  <a:off x="2688"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74" name="Line 56"/>
                <p:cNvSpPr>
                  <a:spLocks noChangeShapeType="1"/>
                </p:cNvSpPr>
                <p:nvPr/>
              </p:nvSpPr>
              <p:spPr bwMode="auto">
                <a:xfrm>
                  <a:off x="2544"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75" name="Line 57"/>
                <p:cNvSpPr>
                  <a:spLocks noChangeShapeType="1"/>
                </p:cNvSpPr>
                <p:nvPr/>
              </p:nvSpPr>
              <p:spPr bwMode="auto">
                <a:xfrm>
                  <a:off x="2400"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76" name="Line 58"/>
                <p:cNvSpPr>
                  <a:spLocks noChangeShapeType="1"/>
                </p:cNvSpPr>
                <p:nvPr/>
              </p:nvSpPr>
              <p:spPr bwMode="auto">
                <a:xfrm>
                  <a:off x="2256"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77" name="Line 59"/>
                <p:cNvSpPr>
                  <a:spLocks noChangeShapeType="1"/>
                </p:cNvSpPr>
                <p:nvPr/>
              </p:nvSpPr>
              <p:spPr bwMode="auto">
                <a:xfrm>
                  <a:off x="1968"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78" name="Line 60"/>
                <p:cNvSpPr>
                  <a:spLocks noChangeShapeType="1"/>
                </p:cNvSpPr>
                <p:nvPr/>
              </p:nvSpPr>
              <p:spPr bwMode="auto">
                <a:xfrm>
                  <a:off x="1824"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79" name="Line 61"/>
                <p:cNvSpPr>
                  <a:spLocks noChangeShapeType="1"/>
                </p:cNvSpPr>
                <p:nvPr/>
              </p:nvSpPr>
              <p:spPr bwMode="auto">
                <a:xfrm>
                  <a:off x="1680"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80" name="Line 62"/>
                <p:cNvSpPr>
                  <a:spLocks noChangeShapeType="1"/>
                </p:cNvSpPr>
                <p:nvPr/>
              </p:nvSpPr>
              <p:spPr bwMode="auto">
                <a:xfrm>
                  <a:off x="1536"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81" name="Line 63"/>
                <p:cNvSpPr>
                  <a:spLocks noChangeShapeType="1"/>
                </p:cNvSpPr>
                <p:nvPr/>
              </p:nvSpPr>
              <p:spPr bwMode="auto">
                <a:xfrm>
                  <a:off x="1248"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82" name="Line 64"/>
                <p:cNvSpPr>
                  <a:spLocks noChangeShapeType="1"/>
                </p:cNvSpPr>
                <p:nvPr/>
              </p:nvSpPr>
              <p:spPr bwMode="auto">
                <a:xfrm>
                  <a:off x="1104"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83" name="Line 65"/>
                <p:cNvSpPr>
                  <a:spLocks noChangeShapeType="1"/>
                </p:cNvSpPr>
                <p:nvPr/>
              </p:nvSpPr>
              <p:spPr bwMode="auto">
                <a:xfrm>
                  <a:off x="960"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84" name="Line 66"/>
                <p:cNvSpPr>
                  <a:spLocks noChangeShapeType="1"/>
                </p:cNvSpPr>
                <p:nvPr/>
              </p:nvSpPr>
              <p:spPr bwMode="auto">
                <a:xfrm>
                  <a:off x="816"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85" name="Line 67"/>
                <p:cNvSpPr>
                  <a:spLocks noChangeShapeType="1"/>
                </p:cNvSpPr>
                <p:nvPr/>
              </p:nvSpPr>
              <p:spPr bwMode="auto">
                <a:xfrm>
                  <a:off x="672"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86" name="Line 68"/>
                <p:cNvSpPr>
                  <a:spLocks noChangeShapeType="1"/>
                </p:cNvSpPr>
                <p:nvPr/>
              </p:nvSpPr>
              <p:spPr bwMode="auto">
                <a:xfrm>
                  <a:off x="1392"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87" name="Line 69"/>
                <p:cNvSpPr>
                  <a:spLocks noChangeShapeType="1"/>
                </p:cNvSpPr>
                <p:nvPr/>
              </p:nvSpPr>
              <p:spPr bwMode="auto">
                <a:xfrm>
                  <a:off x="2112"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88" name="Line 70"/>
                <p:cNvSpPr>
                  <a:spLocks noChangeShapeType="1"/>
                </p:cNvSpPr>
                <p:nvPr/>
              </p:nvSpPr>
              <p:spPr bwMode="auto">
                <a:xfrm>
                  <a:off x="2832"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89" name="Line 71"/>
                <p:cNvSpPr>
                  <a:spLocks noChangeShapeType="1"/>
                </p:cNvSpPr>
                <p:nvPr/>
              </p:nvSpPr>
              <p:spPr bwMode="auto">
                <a:xfrm>
                  <a:off x="3552"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261" name="Rectangle 72" descr="25%"/>
              <p:cNvSpPr>
                <a:spLocks noChangeArrowheads="1"/>
              </p:cNvSpPr>
              <p:nvPr/>
            </p:nvSpPr>
            <p:spPr bwMode="auto">
              <a:xfrm>
                <a:off x="1392" y="1978"/>
                <a:ext cx="288" cy="134"/>
              </a:xfrm>
              <a:prstGeom prst="rect">
                <a:avLst/>
              </a:prstGeom>
              <a:solidFill>
                <a:srgbClr val="3366FF"/>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nvGrpSpPr>
              <p:cNvPr id="262" name="Group 73"/>
              <p:cNvGrpSpPr>
                <a:grpSpLocks/>
              </p:cNvGrpSpPr>
              <p:nvPr/>
            </p:nvGrpSpPr>
            <p:grpSpPr bwMode="auto">
              <a:xfrm>
                <a:off x="1248" y="1920"/>
                <a:ext cx="2592" cy="192"/>
                <a:chOff x="1248" y="1824"/>
                <a:chExt cx="2592" cy="288"/>
              </a:xfrm>
            </p:grpSpPr>
            <p:sp>
              <p:nvSpPr>
                <p:cNvPr id="265" name="Line 74"/>
                <p:cNvSpPr>
                  <a:spLocks noChangeShapeType="1"/>
                </p:cNvSpPr>
                <p:nvPr/>
              </p:nvSpPr>
              <p:spPr bwMode="auto">
                <a:xfrm flipV="1">
                  <a:off x="1248" y="1824"/>
                  <a:ext cx="0" cy="288"/>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66" name="Line 75"/>
                <p:cNvSpPr>
                  <a:spLocks noChangeShapeType="1"/>
                </p:cNvSpPr>
                <p:nvPr/>
              </p:nvSpPr>
              <p:spPr bwMode="auto">
                <a:xfrm flipV="1">
                  <a:off x="2976" y="1824"/>
                  <a:ext cx="0" cy="288"/>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67" name="Line 76"/>
                <p:cNvSpPr>
                  <a:spLocks noChangeShapeType="1"/>
                </p:cNvSpPr>
                <p:nvPr/>
              </p:nvSpPr>
              <p:spPr bwMode="auto">
                <a:xfrm flipV="1">
                  <a:off x="3840" y="1824"/>
                  <a:ext cx="0" cy="288"/>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68" name="Line 77"/>
                <p:cNvSpPr>
                  <a:spLocks noChangeShapeType="1"/>
                </p:cNvSpPr>
                <p:nvPr/>
              </p:nvSpPr>
              <p:spPr bwMode="auto">
                <a:xfrm flipV="1">
                  <a:off x="2112" y="1824"/>
                  <a:ext cx="0" cy="288"/>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263" name="Rectangle 78" descr="25%"/>
              <p:cNvSpPr>
                <a:spLocks noChangeArrowheads="1"/>
              </p:cNvSpPr>
              <p:nvPr/>
            </p:nvSpPr>
            <p:spPr bwMode="auto">
              <a:xfrm>
                <a:off x="2112" y="1978"/>
                <a:ext cx="288" cy="134"/>
              </a:xfrm>
              <a:prstGeom prst="rect">
                <a:avLst/>
              </a:prstGeom>
              <a:solidFill>
                <a:srgbClr val="3366FF"/>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64" name="Rectangle 79"/>
              <p:cNvSpPr>
                <a:spLocks noChangeArrowheads="1"/>
              </p:cNvSpPr>
              <p:nvPr/>
            </p:nvSpPr>
            <p:spPr bwMode="auto">
              <a:xfrm>
                <a:off x="576" y="1824"/>
                <a:ext cx="614"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u="none" strike="noStrike" kern="0" cap="none" spc="0" normalizeH="0" baseline="0" noProof="0" dirty="0" smtClean="0">
                    <a:ln>
                      <a:noFill/>
                    </a:ln>
                    <a:solidFill>
                      <a:sysClr val="windowText" lastClr="000000"/>
                    </a:solidFill>
                    <a:effectLst/>
                    <a:uLnTx/>
                    <a:uFillTx/>
                    <a:latin typeface="Fira Sans Regular" charset="0"/>
                  </a:rPr>
                  <a:t>Task</a:t>
                </a:r>
                <a:r>
                  <a:rPr kumimoji="0" lang="en-US" sz="2700" u="none" strike="noStrike" kern="0" cap="none" spc="0" normalizeH="0" baseline="0" noProof="0" dirty="0" smtClean="0">
                    <a:ln>
                      <a:noFill/>
                    </a:ln>
                    <a:solidFill>
                      <a:sysClr val="windowText" lastClr="000000"/>
                    </a:solidFill>
                    <a:effectLst/>
                    <a:uLnTx/>
                    <a:uFillTx/>
                    <a:latin typeface="Fira Sans Regular" charset="0"/>
                  </a:rPr>
                  <a:t> </a:t>
                </a:r>
                <a:r>
                  <a:rPr kumimoji="0" lang="en-US" sz="2700" b="1" i="0" u="none" strike="noStrike" kern="0" cap="none" spc="0" normalizeH="0" baseline="0" noProof="0" dirty="0" smtClean="0">
                    <a:ln>
                      <a:noFill/>
                    </a:ln>
                    <a:solidFill>
                      <a:sysClr val="windowText" lastClr="000000"/>
                    </a:solidFill>
                    <a:effectLst/>
                    <a:uLnTx/>
                    <a:uFillTx/>
                    <a:latin typeface="Symbol" charset="0"/>
                  </a:rPr>
                  <a:t>t</a:t>
                </a:r>
                <a:r>
                  <a:rPr kumimoji="0" lang="en-US" sz="2700" b="1" i="0" u="none" strike="noStrike" kern="0" cap="none" spc="0" normalizeH="0" baseline="-25000" noProof="0" dirty="0" smtClean="0">
                    <a:ln>
                      <a:noFill/>
                    </a:ln>
                    <a:solidFill>
                      <a:sysClr val="windowText" lastClr="000000"/>
                    </a:solidFill>
                    <a:effectLst/>
                    <a:uLnTx/>
                    <a:uFillTx/>
                    <a:latin typeface="Symbol" charset="0"/>
                  </a:rPr>
                  <a:t>2</a:t>
                </a:r>
                <a:endParaRPr kumimoji="0" lang="en-US" sz="2700" b="1" i="0" u="none" strike="noStrike" kern="0" cap="none" spc="0" normalizeH="0" baseline="0" noProof="0" dirty="0" smtClean="0">
                  <a:ln>
                    <a:noFill/>
                  </a:ln>
                  <a:solidFill>
                    <a:sysClr val="windowText" lastClr="000000"/>
                  </a:solidFill>
                  <a:effectLst/>
                  <a:uLnTx/>
                  <a:uFillTx/>
                  <a:latin typeface="Symbol" charset="0"/>
                </a:endParaRPr>
              </a:p>
            </p:txBody>
          </p:sp>
        </p:grpSp>
        <p:grpSp>
          <p:nvGrpSpPr>
            <p:cNvPr id="228" name="Group 80"/>
            <p:cNvGrpSpPr>
              <a:grpSpLocks/>
            </p:cNvGrpSpPr>
            <p:nvPr/>
          </p:nvGrpSpPr>
          <p:grpSpPr bwMode="auto">
            <a:xfrm>
              <a:off x="1440" y="3072"/>
              <a:ext cx="2880" cy="144"/>
              <a:chOff x="672" y="1104"/>
              <a:chExt cx="2880" cy="240"/>
            </a:xfrm>
          </p:grpSpPr>
          <p:sp>
            <p:nvSpPr>
              <p:cNvPr id="238" name="Line 81"/>
              <p:cNvSpPr>
                <a:spLocks noChangeShapeType="1"/>
              </p:cNvSpPr>
              <p:nvPr/>
            </p:nvSpPr>
            <p:spPr bwMode="auto">
              <a:xfrm>
                <a:off x="3408"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39" name="Line 82"/>
              <p:cNvSpPr>
                <a:spLocks noChangeShapeType="1"/>
              </p:cNvSpPr>
              <p:nvPr/>
            </p:nvSpPr>
            <p:spPr bwMode="auto">
              <a:xfrm>
                <a:off x="3264"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40" name="Line 83"/>
              <p:cNvSpPr>
                <a:spLocks noChangeShapeType="1"/>
              </p:cNvSpPr>
              <p:nvPr/>
            </p:nvSpPr>
            <p:spPr bwMode="auto">
              <a:xfrm>
                <a:off x="3120"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41" name="Line 84"/>
              <p:cNvSpPr>
                <a:spLocks noChangeShapeType="1"/>
              </p:cNvSpPr>
              <p:nvPr/>
            </p:nvSpPr>
            <p:spPr bwMode="auto">
              <a:xfrm>
                <a:off x="2976"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42" name="Line 85"/>
              <p:cNvSpPr>
                <a:spLocks noChangeShapeType="1"/>
              </p:cNvSpPr>
              <p:nvPr/>
            </p:nvSpPr>
            <p:spPr bwMode="auto">
              <a:xfrm>
                <a:off x="2688"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43" name="Line 86"/>
              <p:cNvSpPr>
                <a:spLocks noChangeShapeType="1"/>
              </p:cNvSpPr>
              <p:nvPr/>
            </p:nvSpPr>
            <p:spPr bwMode="auto">
              <a:xfrm>
                <a:off x="2544"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44" name="Line 87"/>
              <p:cNvSpPr>
                <a:spLocks noChangeShapeType="1"/>
              </p:cNvSpPr>
              <p:nvPr/>
            </p:nvSpPr>
            <p:spPr bwMode="auto">
              <a:xfrm>
                <a:off x="2400"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45" name="Line 88"/>
              <p:cNvSpPr>
                <a:spLocks noChangeShapeType="1"/>
              </p:cNvSpPr>
              <p:nvPr/>
            </p:nvSpPr>
            <p:spPr bwMode="auto">
              <a:xfrm>
                <a:off x="2256"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46" name="Line 89"/>
              <p:cNvSpPr>
                <a:spLocks noChangeShapeType="1"/>
              </p:cNvSpPr>
              <p:nvPr/>
            </p:nvSpPr>
            <p:spPr bwMode="auto">
              <a:xfrm>
                <a:off x="1968"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47" name="Line 90"/>
              <p:cNvSpPr>
                <a:spLocks noChangeShapeType="1"/>
              </p:cNvSpPr>
              <p:nvPr/>
            </p:nvSpPr>
            <p:spPr bwMode="auto">
              <a:xfrm>
                <a:off x="1824"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48" name="Line 91"/>
              <p:cNvSpPr>
                <a:spLocks noChangeShapeType="1"/>
              </p:cNvSpPr>
              <p:nvPr/>
            </p:nvSpPr>
            <p:spPr bwMode="auto">
              <a:xfrm>
                <a:off x="1680"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49" name="Line 92"/>
              <p:cNvSpPr>
                <a:spLocks noChangeShapeType="1"/>
              </p:cNvSpPr>
              <p:nvPr/>
            </p:nvSpPr>
            <p:spPr bwMode="auto">
              <a:xfrm>
                <a:off x="1536"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50" name="Line 93"/>
              <p:cNvSpPr>
                <a:spLocks noChangeShapeType="1"/>
              </p:cNvSpPr>
              <p:nvPr/>
            </p:nvSpPr>
            <p:spPr bwMode="auto">
              <a:xfrm>
                <a:off x="1248"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51" name="Line 94"/>
              <p:cNvSpPr>
                <a:spLocks noChangeShapeType="1"/>
              </p:cNvSpPr>
              <p:nvPr/>
            </p:nvSpPr>
            <p:spPr bwMode="auto">
              <a:xfrm>
                <a:off x="1104"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52" name="Line 95"/>
              <p:cNvSpPr>
                <a:spLocks noChangeShapeType="1"/>
              </p:cNvSpPr>
              <p:nvPr/>
            </p:nvSpPr>
            <p:spPr bwMode="auto">
              <a:xfrm>
                <a:off x="960"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53" name="Line 96"/>
              <p:cNvSpPr>
                <a:spLocks noChangeShapeType="1"/>
              </p:cNvSpPr>
              <p:nvPr/>
            </p:nvSpPr>
            <p:spPr bwMode="auto">
              <a:xfrm>
                <a:off x="816"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54" name="Line 97"/>
              <p:cNvSpPr>
                <a:spLocks noChangeShapeType="1"/>
              </p:cNvSpPr>
              <p:nvPr/>
            </p:nvSpPr>
            <p:spPr bwMode="auto">
              <a:xfrm>
                <a:off x="672"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55" name="Line 98"/>
              <p:cNvSpPr>
                <a:spLocks noChangeShapeType="1"/>
              </p:cNvSpPr>
              <p:nvPr/>
            </p:nvSpPr>
            <p:spPr bwMode="auto">
              <a:xfrm>
                <a:off x="1392"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56" name="Line 99"/>
              <p:cNvSpPr>
                <a:spLocks noChangeShapeType="1"/>
              </p:cNvSpPr>
              <p:nvPr/>
            </p:nvSpPr>
            <p:spPr bwMode="auto">
              <a:xfrm>
                <a:off x="2112"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57" name="Line 100"/>
              <p:cNvSpPr>
                <a:spLocks noChangeShapeType="1"/>
              </p:cNvSpPr>
              <p:nvPr/>
            </p:nvSpPr>
            <p:spPr bwMode="auto">
              <a:xfrm>
                <a:off x="2832"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58" name="Line 101"/>
              <p:cNvSpPr>
                <a:spLocks noChangeShapeType="1"/>
              </p:cNvSpPr>
              <p:nvPr/>
            </p:nvSpPr>
            <p:spPr bwMode="auto">
              <a:xfrm>
                <a:off x="3552" y="1104"/>
                <a:ext cx="0" cy="240"/>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229" name="Rectangle 102" descr="25%"/>
            <p:cNvSpPr>
              <a:spLocks noChangeArrowheads="1"/>
            </p:cNvSpPr>
            <p:nvPr/>
          </p:nvSpPr>
          <p:spPr bwMode="auto">
            <a:xfrm>
              <a:off x="1872" y="3088"/>
              <a:ext cx="144" cy="128"/>
            </a:xfrm>
            <a:prstGeom prst="rect">
              <a:avLst/>
            </a:prstGeom>
            <a:solidFill>
              <a:srgbClr val="3366FF"/>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30" name="Rectangle 103" descr="25%"/>
            <p:cNvSpPr>
              <a:spLocks noChangeArrowheads="1"/>
            </p:cNvSpPr>
            <p:nvPr/>
          </p:nvSpPr>
          <p:spPr bwMode="auto">
            <a:xfrm>
              <a:off x="2880" y="3091"/>
              <a:ext cx="288" cy="125"/>
            </a:xfrm>
            <a:prstGeom prst="rect">
              <a:avLst/>
            </a:prstGeom>
            <a:solidFill>
              <a:srgbClr val="3366FF"/>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nvGrpSpPr>
            <p:cNvPr id="231" name="Group 104"/>
            <p:cNvGrpSpPr>
              <a:grpSpLocks/>
            </p:cNvGrpSpPr>
            <p:nvPr/>
          </p:nvGrpSpPr>
          <p:grpSpPr bwMode="auto">
            <a:xfrm>
              <a:off x="1440" y="3024"/>
              <a:ext cx="2880" cy="192"/>
              <a:chOff x="1248" y="2352"/>
              <a:chExt cx="2880" cy="288"/>
            </a:xfrm>
          </p:grpSpPr>
          <p:sp>
            <p:nvSpPr>
              <p:cNvPr id="235" name="Line 105"/>
              <p:cNvSpPr>
                <a:spLocks noChangeShapeType="1"/>
              </p:cNvSpPr>
              <p:nvPr/>
            </p:nvSpPr>
            <p:spPr bwMode="auto">
              <a:xfrm flipV="1">
                <a:off x="1248" y="2352"/>
                <a:ext cx="0" cy="288"/>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36" name="Line 106"/>
              <p:cNvSpPr>
                <a:spLocks noChangeShapeType="1"/>
              </p:cNvSpPr>
              <p:nvPr/>
            </p:nvSpPr>
            <p:spPr bwMode="auto">
              <a:xfrm flipV="1">
                <a:off x="4128" y="2352"/>
                <a:ext cx="0" cy="288"/>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37" name="Line 107"/>
              <p:cNvSpPr>
                <a:spLocks noChangeShapeType="1"/>
              </p:cNvSpPr>
              <p:nvPr/>
            </p:nvSpPr>
            <p:spPr bwMode="auto">
              <a:xfrm flipV="1">
                <a:off x="2688" y="2352"/>
                <a:ext cx="0" cy="288"/>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232" name="Line 108"/>
            <p:cNvSpPr>
              <a:spLocks noChangeShapeType="1"/>
            </p:cNvSpPr>
            <p:nvPr/>
          </p:nvSpPr>
          <p:spPr bwMode="auto">
            <a:xfrm>
              <a:off x="1440" y="3216"/>
              <a:ext cx="3072" cy="0"/>
            </a:xfrm>
            <a:prstGeom prst="line">
              <a:avLst/>
            </a:prstGeom>
            <a:noFill/>
            <a:ln w="25400">
              <a:solidFill>
                <a:srgbClr val="000000"/>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33" name="Rectangle 109"/>
            <p:cNvSpPr>
              <a:spLocks noChangeArrowheads="1"/>
            </p:cNvSpPr>
            <p:nvPr/>
          </p:nvSpPr>
          <p:spPr bwMode="auto">
            <a:xfrm>
              <a:off x="768" y="2928"/>
              <a:ext cx="614"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u="none" strike="noStrike" kern="0" cap="none" spc="0" normalizeH="0" baseline="0" noProof="0" dirty="0" smtClean="0">
                  <a:ln>
                    <a:noFill/>
                  </a:ln>
                  <a:solidFill>
                    <a:sysClr val="windowText" lastClr="000000"/>
                  </a:solidFill>
                  <a:effectLst/>
                  <a:uLnTx/>
                  <a:uFillTx/>
                  <a:latin typeface="Fira Sans Regular" charset="0"/>
                </a:rPr>
                <a:t>Task</a:t>
              </a:r>
              <a:r>
                <a:rPr kumimoji="0" lang="en-US" sz="2700" u="none" strike="noStrike" kern="0" cap="none" spc="0" normalizeH="0" baseline="0" noProof="0" dirty="0" smtClean="0">
                  <a:ln>
                    <a:noFill/>
                  </a:ln>
                  <a:solidFill>
                    <a:sysClr val="windowText" lastClr="000000"/>
                  </a:solidFill>
                  <a:effectLst/>
                  <a:uLnTx/>
                  <a:uFillTx/>
                  <a:latin typeface="Fira Sans Regular" charset="0"/>
                </a:rPr>
                <a:t> </a:t>
              </a:r>
              <a:r>
                <a:rPr kumimoji="0" lang="en-US" sz="2700" b="1" i="0" u="none" strike="noStrike" kern="0" cap="none" spc="0" normalizeH="0" baseline="0" noProof="0" dirty="0" smtClean="0">
                  <a:ln>
                    <a:noFill/>
                  </a:ln>
                  <a:solidFill>
                    <a:sysClr val="windowText" lastClr="000000"/>
                  </a:solidFill>
                  <a:effectLst/>
                  <a:uLnTx/>
                  <a:uFillTx/>
                  <a:latin typeface="Symbol" charset="0"/>
                </a:rPr>
                <a:t>t</a:t>
              </a:r>
              <a:r>
                <a:rPr kumimoji="0" lang="en-US" sz="2700" b="1" i="0" u="none" strike="noStrike" kern="0" cap="none" spc="0" normalizeH="0" baseline="-25000" noProof="0" dirty="0" smtClean="0">
                  <a:ln>
                    <a:noFill/>
                  </a:ln>
                  <a:solidFill>
                    <a:sysClr val="windowText" lastClr="000000"/>
                  </a:solidFill>
                  <a:effectLst/>
                  <a:uLnTx/>
                  <a:uFillTx/>
                  <a:latin typeface="Symbol" charset="0"/>
                </a:rPr>
                <a:t>3</a:t>
              </a:r>
              <a:endParaRPr kumimoji="0" lang="en-US" sz="2700" b="1" i="0" u="none" strike="noStrike" kern="0" cap="none" spc="0" normalizeH="0" baseline="0" noProof="0" dirty="0" smtClean="0">
                <a:ln>
                  <a:noFill/>
                </a:ln>
                <a:solidFill>
                  <a:sysClr val="windowText" lastClr="000000"/>
                </a:solidFill>
                <a:effectLst/>
                <a:uLnTx/>
                <a:uFillTx/>
                <a:latin typeface="Symbol" charset="0"/>
              </a:endParaRPr>
            </a:p>
          </p:txBody>
        </p:sp>
        <p:sp>
          <p:nvSpPr>
            <p:cNvPr id="234" name="Rectangle 110" descr="25%"/>
            <p:cNvSpPr>
              <a:spLocks noChangeArrowheads="1"/>
            </p:cNvSpPr>
            <p:nvPr/>
          </p:nvSpPr>
          <p:spPr bwMode="auto">
            <a:xfrm>
              <a:off x="2160" y="3088"/>
              <a:ext cx="144" cy="128"/>
            </a:xfrm>
            <a:prstGeom prst="rect">
              <a:avLst/>
            </a:prstGeom>
            <a:solidFill>
              <a:srgbClr val="3366FF"/>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grpSp>
        <p:nvGrpSpPr>
          <p:cNvPr id="331" name="Group 111"/>
          <p:cNvGrpSpPr>
            <a:grpSpLocks/>
          </p:cNvGrpSpPr>
          <p:nvPr/>
        </p:nvGrpSpPr>
        <p:grpSpPr bwMode="auto">
          <a:xfrm>
            <a:off x="4277360" y="5605780"/>
            <a:ext cx="3311128" cy="600075"/>
            <a:chOff x="2304" y="3264"/>
            <a:chExt cx="1854" cy="336"/>
          </a:xfrm>
        </p:grpSpPr>
        <p:sp>
          <p:nvSpPr>
            <p:cNvPr id="332" name="Text Box 112"/>
            <p:cNvSpPr txBox="1">
              <a:spLocks noChangeArrowheads="1"/>
            </p:cNvSpPr>
            <p:nvPr/>
          </p:nvSpPr>
          <p:spPr bwMode="auto">
            <a:xfrm>
              <a:off x="2304" y="3312"/>
              <a:ext cx="1854" cy="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2870" tIns="51435" rIns="102870" bIns="51435">
              <a:spAutoFit/>
            </a:bodyPr>
            <a:lstStyle>
              <a:lvl1pPr defTabSz="1028700">
                <a:defRPr sz="2400">
                  <a:solidFill>
                    <a:schemeClr val="tx1"/>
                  </a:solidFill>
                  <a:latin typeface="Times New Roman" charset="0"/>
                  <a:ea typeface="ＭＳ Ｐゴシック" charset="0"/>
                </a:defRPr>
              </a:lvl1pPr>
              <a:lvl2pPr marL="514350" defTabSz="1028700">
                <a:defRPr sz="2400">
                  <a:solidFill>
                    <a:schemeClr val="tx1"/>
                  </a:solidFill>
                  <a:latin typeface="Times New Roman" charset="0"/>
                  <a:ea typeface="ＭＳ Ｐゴシック" charset="0"/>
                </a:defRPr>
              </a:lvl2pPr>
              <a:lvl3pPr marL="1028700" defTabSz="1028700">
                <a:defRPr sz="2400">
                  <a:solidFill>
                    <a:schemeClr val="tx1"/>
                  </a:solidFill>
                  <a:latin typeface="Times New Roman" charset="0"/>
                  <a:ea typeface="ＭＳ Ｐゴシック" charset="0"/>
                </a:defRPr>
              </a:lvl3pPr>
              <a:lvl4pPr marL="1543050" defTabSz="1028700">
                <a:defRPr sz="2400">
                  <a:solidFill>
                    <a:schemeClr val="tx1"/>
                  </a:solidFill>
                  <a:latin typeface="Times New Roman" charset="0"/>
                  <a:ea typeface="ＭＳ Ｐゴシック" charset="0"/>
                </a:defRPr>
              </a:lvl4pPr>
              <a:lvl5pPr marL="2057400" defTabSz="1028700">
                <a:defRPr sz="2400">
                  <a:solidFill>
                    <a:schemeClr val="tx1"/>
                  </a:solidFill>
                  <a:latin typeface="Times New Roman" charset="0"/>
                  <a:ea typeface="ＭＳ Ｐゴシック" charset="0"/>
                </a:defRPr>
              </a:lvl5pPr>
              <a:lvl6pPr marL="2514600" defTabSz="1028700" eaLnBrk="0" fontAlgn="base" hangingPunct="0">
                <a:spcBef>
                  <a:spcPct val="0"/>
                </a:spcBef>
                <a:spcAft>
                  <a:spcPct val="0"/>
                </a:spcAft>
                <a:defRPr sz="2400">
                  <a:solidFill>
                    <a:schemeClr val="tx1"/>
                  </a:solidFill>
                  <a:latin typeface="Times New Roman" charset="0"/>
                  <a:ea typeface="ＭＳ Ｐゴシック" charset="0"/>
                </a:defRPr>
              </a:lvl6pPr>
              <a:lvl7pPr marL="2971800" defTabSz="1028700" eaLnBrk="0" fontAlgn="base" hangingPunct="0">
                <a:spcBef>
                  <a:spcPct val="0"/>
                </a:spcBef>
                <a:spcAft>
                  <a:spcPct val="0"/>
                </a:spcAft>
                <a:defRPr sz="2400">
                  <a:solidFill>
                    <a:schemeClr val="tx1"/>
                  </a:solidFill>
                  <a:latin typeface="Times New Roman" charset="0"/>
                  <a:ea typeface="ＭＳ Ｐゴシック" charset="0"/>
                </a:defRPr>
              </a:lvl7pPr>
              <a:lvl8pPr marL="3429000" defTabSz="1028700" eaLnBrk="0" fontAlgn="base" hangingPunct="0">
                <a:spcBef>
                  <a:spcPct val="0"/>
                </a:spcBef>
                <a:spcAft>
                  <a:spcPct val="0"/>
                </a:spcAft>
                <a:defRPr sz="2400">
                  <a:solidFill>
                    <a:schemeClr val="tx1"/>
                  </a:solidFill>
                  <a:latin typeface="Times New Roman" charset="0"/>
                  <a:ea typeface="ＭＳ Ｐゴシック" charset="0"/>
                </a:defRPr>
              </a:lvl8pPr>
              <a:lvl9pPr marL="3886200" defTabSz="1028700" eaLnBrk="0" fontAlgn="base" hangingPunct="0">
                <a:spcBef>
                  <a:spcPct val="0"/>
                </a:spcBef>
                <a:spcAft>
                  <a:spcPct val="0"/>
                </a:spcAft>
                <a:defRPr sz="2400">
                  <a:solidFill>
                    <a:schemeClr val="tx1"/>
                  </a:solidFill>
                  <a:latin typeface="Times New Roman" charset="0"/>
                  <a:ea typeface="ＭＳ Ｐゴシック" charset="0"/>
                </a:defRPr>
              </a:lvl9p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u="none" strike="noStrike" kern="0" cap="none" spc="0" normalizeH="0" baseline="0" noProof="0" dirty="0" smtClean="0">
                  <a:ln>
                    <a:noFill/>
                  </a:ln>
                  <a:solidFill>
                    <a:srgbClr val="000000"/>
                  </a:solidFill>
                  <a:effectLst/>
                  <a:uLnTx/>
                  <a:uFillTx/>
                  <a:latin typeface="Fira Sans Regular" charset="0"/>
                  <a:ea typeface="ＭＳ Ｐゴシック" charset="0"/>
                </a:rPr>
                <a:t>All work completed at t = 6</a:t>
              </a:r>
            </a:p>
          </p:txBody>
        </p:sp>
        <p:sp>
          <p:nvSpPr>
            <p:cNvPr id="333" name="Line 113"/>
            <p:cNvSpPr>
              <a:spLocks noChangeShapeType="1"/>
            </p:cNvSpPr>
            <p:nvPr/>
          </p:nvSpPr>
          <p:spPr bwMode="auto">
            <a:xfrm flipV="1">
              <a:off x="2304" y="3264"/>
              <a:ext cx="0" cy="336"/>
            </a:xfrm>
            <a:prstGeom prst="line">
              <a:avLst/>
            </a:prstGeom>
            <a:noFill/>
            <a:ln w="12700">
              <a:solidFill>
                <a:srgbClr val="000000"/>
              </a:solidFill>
              <a:round/>
              <a:headEnd type="none" w="sm" len="sm"/>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Tree>
    <p:extLst>
      <p:ext uri="{BB962C8B-B14F-4D97-AF65-F5344CB8AC3E}">
        <p14:creationId xmlns:p14="http://schemas.microsoft.com/office/powerpoint/2010/main" val="21481868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07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07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07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3075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24"/>
                                        </p:tgtEl>
                                        <p:attrNameLst>
                                          <p:attrName>style.visibility</p:attrName>
                                        </p:attrNameLst>
                                      </p:cBhvr>
                                      <p:to>
                                        <p:strVal val="visible"/>
                                      </p:to>
                                    </p:set>
                                  </p:childTnLst>
                                </p:cTn>
                              </p:par>
                            </p:childTnLst>
                          </p:cTn>
                        </p:par>
                        <p:par>
                          <p:cTn id="23" fill="hold">
                            <p:stCondLst>
                              <p:cond delay="500"/>
                            </p:stCondLst>
                            <p:childTnLst>
                              <p:par>
                                <p:cTn id="24" presetID="2" presetClass="entr" presetSubtype="4" fill="hold" nodeType="afterEffect">
                                  <p:stCondLst>
                                    <p:cond delay="5000"/>
                                  </p:stCondLst>
                                  <p:childTnLst>
                                    <p:set>
                                      <p:cBhvr>
                                        <p:cTn id="25" dur="1" fill="hold">
                                          <p:stCondLst>
                                            <p:cond delay="0"/>
                                          </p:stCondLst>
                                        </p:cTn>
                                        <p:tgtEl>
                                          <p:spTgt spid="331"/>
                                        </p:tgtEl>
                                        <p:attrNameLst>
                                          <p:attrName>style.visibility</p:attrName>
                                        </p:attrNameLst>
                                      </p:cBhvr>
                                      <p:to>
                                        <p:strVal val="visible"/>
                                      </p:to>
                                    </p:set>
                                    <p:anim calcmode="lin" valueType="num">
                                      <p:cBhvr additive="base">
                                        <p:cTn id="26" dur="500" fill="hold"/>
                                        <p:tgtEl>
                                          <p:spTgt spid="331"/>
                                        </p:tgtEl>
                                        <p:attrNameLst>
                                          <p:attrName>ppt_x</p:attrName>
                                        </p:attrNameLst>
                                      </p:cBhvr>
                                      <p:tavLst>
                                        <p:tav tm="0">
                                          <p:val>
                                            <p:strVal val="#ppt_x"/>
                                          </p:val>
                                        </p:tav>
                                        <p:tav tm="100000">
                                          <p:val>
                                            <p:strVal val="#ppt_x"/>
                                          </p:val>
                                        </p:tav>
                                      </p:tavLst>
                                    </p:anim>
                                    <p:anim calcmode="lin" valueType="num">
                                      <p:cBhvr additive="base">
                                        <p:cTn id="27" dur="500" fill="hold"/>
                                        <p:tgtEl>
                                          <p:spTgt spid="3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5" grpId="0" build="p" bldLvl="2"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a:noFill/>
          <a:ln/>
        </p:spPr>
        <p:txBody>
          <a:bodyPr lIns="94655" tIns="46434" rIns="94655" bIns="46434"/>
          <a:lstStyle/>
          <a:p>
            <a:pPr defTabSz="828675"/>
            <a:r>
              <a:rPr lang="en-US"/>
              <a:t>Solution: Applying RT Test  </a:t>
            </a:r>
            <a:r>
              <a:rPr lang="en-US" sz="2800"/>
              <a:t>(cont.)</a:t>
            </a:r>
            <a:endParaRPr lang="en-US"/>
          </a:p>
        </p:txBody>
      </p:sp>
      <p:sp>
        <p:nvSpPr>
          <p:cNvPr id="332803" name="Rectangle 3"/>
          <p:cNvSpPr>
            <a:spLocks noGrp="1" noChangeArrowheads="1"/>
          </p:cNvSpPr>
          <p:nvPr>
            <p:ph type="body" idx="1"/>
          </p:nvPr>
        </p:nvSpPr>
        <p:spPr>
          <a:xfrm>
            <a:off x="514350" y="1285875"/>
            <a:ext cx="8129588" cy="942975"/>
          </a:xfrm>
          <a:noFill/>
          <a:ln/>
        </p:spPr>
        <p:txBody>
          <a:bodyPr lIns="94655" tIns="46434" rIns="94655" bIns="46434"/>
          <a:lstStyle/>
          <a:p>
            <a:pPr marL="15875" indent="-15875" defTabSz="823913">
              <a:buFontTx/>
              <a:buNone/>
            </a:pPr>
            <a:r>
              <a:rPr lang="en-US"/>
              <a:t>c) RT test</a:t>
            </a:r>
          </a:p>
        </p:txBody>
      </p:sp>
      <p:grpSp>
        <p:nvGrpSpPr>
          <p:cNvPr id="236" name="Group 4"/>
          <p:cNvGrpSpPr>
            <a:grpSpLocks/>
          </p:cNvGrpSpPr>
          <p:nvPr/>
        </p:nvGrpSpPr>
        <p:grpSpPr bwMode="auto">
          <a:xfrm>
            <a:off x="857250" y="2127250"/>
            <a:ext cx="5561013" cy="1138238"/>
            <a:chOff x="480" y="1191"/>
            <a:chExt cx="3114" cy="637"/>
          </a:xfrm>
        </p:grpSpPr>
        <p:sp>
          <p:nvSpPr>
            <p:cNvPr id="237" name="Rectangle 5"/>
            <p:cNvSpPr>
              <a:spLocks noChangeArrowheads="1"/>
            </p:cNvSpPr>
            <p:nvPr/>
          </p:nvSpPr>
          <p:spPr bwMode="auto">
            <a:xfrm>
              <a:off x="941" y="1191"/>
              <a:ext cx="176"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0" u="none" strike="noStrike" kern="0" cap="none" spc="0" normalizeH="0" baseline="0" noProof="0" smtClean="0">
                  <a:ln>
                    <a:noFill/>
                  </a:ln>
                  <a:solidFill>
                    <a:sysClr val="windowText" lastClr="000000"/>
                  </a:solidFill>
                  <a:effectLst/>
                  <a:uLnTx/>
                  <a:uFillTx/>
                </a:rPr>
                <a:t>3</a:t>
              </a:r>
            </a:p>
          </p:txBody>
        </p:sp>
        <p:sp>
          <p:nvSpPr>
            <p:cNvPr id="238" name="Rectangle 6"/>
            <p:cNvSpPr>
              <a:spLocks noChangeArrowheads="1"/>
            </p:cNvSpPr>
            <p:nvPr/>
          </p:nvSpPr>
          <p:spPr bwMode="auto">
            <a:xfrm>
              <a:off x="480" y="1381"/>
              <a:ext cx="184"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1" u="none" strike="noStrike" kern="0" cap="none" spc="0" normalizeH="0" baseline="0" noProof="0" smtClean="0">
                  <a:ln>
                    <a:noFill/>
                  </a:ln>
                  <a:solidFill>
                    <a:sysClr val="windowText" lastClr="000000"/>
                  </a:solidFill>
                  <a:effectLst/>
                  <a:uLnTx/>
                  <a:uFillTx/>
                </a:rPr>
                <a:t>a</a:t>
              </a:r>
            </a:p>
          </p:txBody>
        </p:sp>
        <p:sp>
          <p:nvSpPr>
            <p:cNvPr id="239" name="Rectangle 7"/>
            <p:cNvSpPr>
              <a:spLocks noChangeArrowheads="1"/>
            </p:cNvSpPr>
            <p:nvPr/>
          </p:nvSpPr>
          <p:spPr bwMode="auto">
            <a:xfrm>
              <a:off x="555" y="1471"/>
              <a:ext cx="176"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0" u="none" strike="noStrike" kern="0" cap="none" spc="0" normalizeH="0" baseline="0" noProof="0" smtClean="0">
                  <a:ln>
                    <a:noFill/>
                  </a:ln>
                  <a:solidFill>
                    <a:sysClr val="windowText" lastClr="000000"/>
                  </a:solidFill>
                  <a:effectLst/>
                  <a:uLnTx/>
                  <a:uFillTx/>
                </a:rPr>
                <a:t>0</a:t>
              </a:r>
            </a:p>
          </p:txBody>
        </p:sp>
        <p:sp>
          <p:nvSpPr>
            <p:cNvPr id="240" name="Rectangle 8"/>
            <p:cNvSpPr>
              <a:spLocks noChangeArrowheads="1"/>
            </p:cNvSpPr>
            <p:nvPr/>
          </p:nvSpPr>
          <p:spPr bwMode="auto">
            <a:xfrm>
              <a:off x="1081" y="1381"/>
              <a:ext cx="207"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1" u="none" strike="noStrike" kern="0" cap="none" spc="0" normalizeH="0" baseline="0" noProof="0" smtClean="0">
                  <a:ln>
                    <a:noFill/>
                  </a:ln>
                  <a:solidFill>
                    <a:sysClr val="windowText" lastClr="000000"/>
                  </a:solidFill>
                  <a:effectLst/>
                  <a:uLnTx/>
                  <a:uFillTx/>
                </a:rPr>
                <a:t>C</a:t>
              </a:r>
            </a:p>
          </p:txBody>
        </p:sp>
        <p:sp>
          <p:nvSpPr>
            <p:cNvPr id="241" name="Rectangle 9"/>
            <p:cNvSpPr>
              <a:spLocks noChangeArrowheads="1"/>
            </p:cNvSpPr>
            <p:nvPr/>
          </p:nvSpPr>
          <p:spPr bwMode="auto">
            <a:xfrm>
              <a:off x="1178" y="1471"/>
              <a:ext cx="149"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1" u="none" strike="noStrike" kern="0" cap="none" spc="0" normalizeH="0" baseline="0" noProof="0" smtClean="0">
                  <a:ln>
                    <a:noFill/>
                  </a:ln>
                  <a:solidFill>
                    <a:sysClr val="windowText" lastClr="000000"/>
                  </a:solidFill>
                  <a:effectLst/>
                  <a:uLnTx/>
                  <a:uFillTx/>
                </a:rPr>
                <a:t>j</a:t>
              </a:r>
            </a:p>
          </p:txBody>
        </p:sp>
        <p:sp>
          <p:nvSpPr>
            <p:cNvPr id="242" name="Rectangle 10"/>
            <p:cNvSpPr>
              <a:spLocks noChangeArrowheads="1"/>
            </p:cNvSpPr>
            <p:nvPr/>
          </p:nvSpPr>
          <p:spPr bwMode="auto">
            <a:xfrm>
              <a:off x="831" y="1626"/>
              <a:ext cx="149"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1" u="none" strike="noStrike" kern="0" cap="none" spc="0" normalizeH="0" baseline="0" noProof="0" smtClean="0">
                  <a:ln>
                    <a:noFill/>
                  </a:ln>
                  <a:solidFill>
                    <a:sysClr val="windowText" lastClr="000000"/>
                  </a:solidFill>
                  <a:effectLst/>
                  <a:uLnTx/>
                  <a:uFillTx/>
                </a:rPr>
                <a:t>j</a:t>
              </a:r>
            </a:p>
          </p:txBody>
        </p:sp>
        <p:sp>
          <p:nvSpPr>
            <p:cNvPr id="243" name="Rectangle 11"/>
            <p:cNvSpPr>
              <a:spLocks noChangeArrowheads="1"/>
            </p:cNvSpPr>
            <p:nvPr/>
          </p:nvSpPr>
          <p:spPr bwMode="auto">
            <a:xfrm>
              <a:off x="1012" y="1626"/>
              <a:ext cx="176"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0" u="none" strike="noStrike" kern="0" cap="none" spc="0" normalizeH="0" baseline="0" noProof="0" smtClean="0">
                  <a:ln>
                    <a:noFill/>
                  </a:ln>
                  <a:solidFill>
                    <a:sysClr val="windowText" lastClr="000000"/>
                  </a:solidFill>
                  <a:effectLst/>
                  <a:uLnTx/>
                  <a:uFillTx/>
                </a:rPr>
                <a:t>1</a:t>
              </a:r>
            </a:p>
          </p:txBody>
        </p:sp>
        <p:sp>
          <p:nvSpPr>
            <p:cNvPr id="244" name="Rectangle 12"/>
            <p:cNvSpPr>
              <a:spLocks noChangeArrowheads="1"/>
            </p:cNvSpPr>
            <p:nvPr/>
          </p:nvSpPr>
          <p:spPr bwMode="auto">
            <a:xfrm>
              <a:off x="903" y="1626"/>
              <a:ext cx="182"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0" u="none" strike="noStrike" kern="0" cap="none" spc="0" normalizeH="0" baseline="0" noProof="0" smtClean="0">
                  <a:ln>
                    <a:noFill/>
                  </a:ln>
                  <a:solidFill>
                    <a:sysClr val="windowText" lastClr="000000"/>
                  </a:solidFill>
                  <a:effectLst/>
                  <a:uLnTx/>
                  <a:uFillTx/>
                  <a:latin typeface="Symbol" charset="0"/>
                </a:rPr>
                <a:t>=</a:t>
              </a:r>
            </a:p>
          </p:txBody>
        </p:sp>
        <p:sp>
          <p:nvSpPr>
            <p:cNvPr id="245" name="Rectangle 13"/>
            <p:cNvSpPr>
              <a:spLocks noChangeArrowheads="1"/>
            </p:cNvSpPr>
            <p:nvPr/>
          </p:nvSpPr>
          <p:spPr bwMode="auto">
            <a:xfrm>
              <a:off x="867" y="1303"/>
              <a:ext cx="287" cy="3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3400" b="1" i="0" u="none" strike="noStrike" kern="0" cap="none" spc="0" normalizeH="0" baseline="0" noProof="0" smtClean="0">
                  <a:ln>
                    <a:noFill/>
                  </a:ln>
                  <a:solidFill>
                    <a:sysClr val="windowText" lastClr="000000"/>
                  </a:solidFill>
                  <a:effectLst/>
                  <a:uLnTx/>
                  <a:uFillTx/>
                  <a:latin typeface="Symbol" charset="0"/>
                </a:rPr>
                <a:t>å</a:t>
              </a:r>
            </a:p>
          </p:txBody>
        </p:sp>
        <p:sp>
          <p:nvSpPr>
            <p:cNvPr id="246" name="Rectangle 14"/>
            <p:cNvSpPr>
              <a:spLocks noChangeArrowheads="1"/>
            </p:cNvSpPr>
            <p:nvPr/>
          </p:nvSpPr>
          <p:spPr bwMode="auto">
            <a:xfrm>
              <a:off x="1429" y="1381"/>
              <a:ext cx="207"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1" u="none" strike="noStrike" kern="0" cap="none" spc="0" normalizeH="0" baseline="0" noProof="0" smtClean="0">
                  <a:ln>
                    <a:noFill/>
                  </a:ln>
                  <a:solidFill>
                    <a:sysClr val="windowText" lastClr="000000"/>
                  </a:solidFill>
                  <a:effectLst/>
                  <a:uLnTx/>
                  <a:uFillTx/>
                </a:rPr>
                <a:t>C</a:t>
              </a:r>
            </a:p>
          </p:txBody>
        </p:sp>
        <p:sp>
          <p:nvSpPr>
            <p:cNvPr id="247" name="Rectangle 15"/>
            <p:cNvSpPr>
              <a:spLocks noChangeArrowheads="1"/>
            </p:cNvSpPr>
            <p:nvPr/>
          </p:nvSpPr>
          <p:spPr bwMode="auto">
            <a:xfrm>
              <a:off x="1527" y="1471"/>
              <a:ext cx="176"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0" u="none" strike="noStrike" kern="0" cap="none" spc="0" normalizeH="0" baseline="0" noProof="0" smtClean="0">
                  <a:ln>
                    <a:noFill/>
                  </a:ln>
                  <a:solidFill>
                    <a:sysClr val="windowText" lastClr="000000"/>
                  </a:solidFill>
                  <a:effectLst/>
                  <a:uLnTx/>
                  <a:uFillTx/>
                </a:rPr>
                <a:t>1</a:t>
              </a:r>
            </a:p>
          </p:txBody>
        </p:sp>
        <p:sp>
          <p:nvSpPr>
            <p:cNvPr id="248" name="Rectangle 16"/>
            <p:cNvSpPr>
              <a:spLocks noChangeArrowheads="1"/>
            </p:cNvSpPr>
            <p:nvPr/>
          </p:nvSpPr>
          <p:spPr bwMode="auto">
            <a:xfrm>
              <a:off x="1734" y="1381"/>
              <a:ext cx="207"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1" u="none" strike="noStrike" kern="0" cap="none" spc="0" normalizeH="0" baseline="0" noProof="0" smtClean="0">
                  <a:ln>
                    <a:noFill/>
                  </a:ln>
                  <a:solidFill>
                    <a:sysClr val="windowText" lastClr="000000"/>
                  </a:solidFill>
                  <a:effectLst/>
                  <a:uLnTx/>
                  <a:uFillTx/>
                </a:rPr>
                <a:t>C</a:t>
              </a:r>
            </a:p>
          </p:txBody>
        </p:sp>
        <p:sp>
          <p:nvSpPr>
            <p:cNvPr id="249" name="Rectangle 17"/>
            <p:cNvSpPr>
              <a:spLocks noChangeArrowheads="1"/>
            </p:cNvSpPr>
            <p:nvPr/>
          </p:nvSpPr>
          <p:spPr bwMode="auto">
            <a:xfrm>
              <a:off x="1831" y="1471"/>
              <a:ext cx="176"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0" u="none" strike="noStrike" kern="0" cap="none" spc="0" normalizeH="0" baseline="0" noProof="0" smtClean="0">
                  <a:ln>
                    <a:noFill/>
                  </a:ln>
                  <a:solidFill>
                    <a:sysClr val="windowText" lastClr="000000"/>
                  </a:solidFill>
                  <a:effectLst/>
                  <a:uLnTx/>
                  <a:uFillTx/>
                </a:rPr>
                <a:t>2</a:t>
              </a:r>
            </a:p>
          </p:txBody>
        </p:sp>
        <p:sp>
          <p:nvSpPr>
            <p:cNvPr id="250" name="Rectangle 18"/>
            <p:cNvSpPr>
              <a:spLocks noChangeArrowheads="1"/>
            </p:cNvSpPr>
            <p:nvPr/>
          </p:nvSpPr>
          <p:spPr bwMode="auto">
            <a:xfrm>
              <a:off x="2039" y="1381"/>
              <a:ext cx="207"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1" u="none" strike="noStrike" kern="0" cap="none" spc="0" normalizeH="0" baseline="0" noProof="0" smtClean="0">
                  <a:ln>
                    <a:noFill/>
                  </a:ln>
                  <a:solidFill>
                    <a:sysClr val="windowText" lastClr="000000"/>
                  </a:solidFill>
                  <a:effectLst/>
                  <a:uLnTx/>
                  <a:uFillTx/>
                </a:rPr>
                <a:t>C</a:t>
              </a:r>
            </a:p>
          </p:txBody>
        </p:sp>
        <p:sp>
          <p:nvSpPr>
            <p:cNvPr id="251" name="Rectangle 19"/>
            <p:cNvSpPr>
              <a:spLocks noChangeArrowheads="1"/>
            </p:cNvSpPr>
            <p:nvPr/>
          </p:nvSpPr>
          <p:spPr bwMode="auto">
            <a:xfrm>
              <a:off x="2136" y="1471"/>
              <a:ext cx="176"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0" u="none" strike="noStrike" kern="0" cap="none" spc="0" normalizeH="0" baseline="0" noProof="0" smtClean="0">
                  <a:ln>
                    <a:noFill/>
                  </a:ln>
                  <a:solidFill>
                    <a:sysClr val="windowText" lastClr="000000"/>
                  </a:solidFill>
                  <a:effectLst/>
                  <a:uLnTx/>
                  <a:uFillTx/>
                </a:rPr>
                <a:t>3</a:t>
              </a:r>
            </a:p>
          </p:txBody>
        </p:sp>
        <p:sp>
          <p:nvSpPr>
            <p:cNvPr id="252" name="Rectangle 20"/>
            <p:cNvSpPr>
              <a:spLocks noChangeArrowheads="1"/>
            </p:cNvSpPr>
            <p:nvPr/>
          </p:nvSpPr>
          <p:spPr bwMode="auto">
            <a:xfrm>
              <a:off x="1620" y="1381"/>
              <a:ext cx="191"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latin typeface="Symbol" charset="0"/>
                </a:rPr>
                <a:t>+</a:t>
              </a:r>
            </a:p>
          </p:txBody>
        </p:sp>
        <p:sp>
          <p:nvSpPr>
            <p:cNvPr id="253" name="Rectangle 21"/>
            <p:cNvSpPr>
              <a:spLocks noChangeArrowheads="1"/>
            </p:cNvSpPr>
            <p:nvPr/>
          </p:nvSpPr>
          <p:spPr bwMode="auto">
            <a:xfrm>
              <a:off x="1925" y="1381"/>
              <a:ext cx="191"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latin typeface="Symbol" charset="0"/>
                </a:rPr>
                <a:t>+</a:t>
              </a:r>
            </a:p>
          </p:txBody>
        </p:sp>
        <p:sp>
          <p:nvSpPr>
            <p:cNvPr id="254" name="Rectangle 22"/>
            <p:cNvSpPr>
              <a:spLocks noChangeArrowheads="1"/>
            </p:cNvSpPr>
            <p:nvPr/>
          </p:nvSpPr>
          <p:spPr bwMode="auto">
            <a:xfrm>
              <a:off x="2412" y="1381"/>
              <a:ext cx="184"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rPr>
                <a:t>1</a:t>
              </a:r>
            </a:p>
          </p:txBody>
        </p:sp>
        <p:sp>
          <p:nvSpPr>
            <p:cNvPr id="255" name="Rectangle 23"/>
            <p:cNvSpPr>
              <a:spLocks noChangeArrowheads="1"/>
            </p:cNvSpPr>
            <p:nvPr/>
          </p:nvSpPr>
          <p:spPr bwMode="auto">
            <a:xfrm>
              <a:off x="2698" y="1381"/>
              <a:ext cx="184"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rPr>
                <a:t>2</a:t>
              </a:r>
            </a:p>
          </p:txBody>
        </p:sp>
        <p:sp>
          <p:nvSpPr>
            <p:cNvPr id="256" name="Rectangle 24"/>
            <p:cNvSpPr>
              <a:spLocks noChangeArrowheads="1"/>
            </p:cNvSpPr>
            <p:nvPr/>
          </p:nvSpPr>
          <p:spPr bwMode="auto">
            <a:xfrm>
              <a:off x="2985" y="1381"/>
              <a:ext cx="184"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rPr>
                <a:t>2</a:t>
              </a:r>
            </a:p>
          </p:txBody>
        </p:sp>
        <p:sp>
          <p:nvSpPr>
            <p:cNvPr id="257" name="Rectangle 25"/>
            <p:cNvSpPr>
              <a:spLocks noChangeArrowheads="1"/>
            </p:cNvSpPr>
            <p:nvPr/>
          </p:nvSpPr>
          <p:spPr bwMode="auto">
            <a:xfrm>
              <a:off x="2585" y="1381"/>
              <a:ext cx="191"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latin typeface="Symbol" charset="0"/>
                </a:rPr>
                <a:t>+</a:t>
              </a:r>
            </a:p>
          </p:txBody>
        </p:sp>
        <p:sp>
          <p:nvSpPr>
            <p:cNvPr id="258" name="Rectangle 26"/>
            <p:cNvSpPr>
              <a:spLocks noChangeArrowheads="1"/>
            </p:cNvSpPr>
            <p:nvPr/>
          </p:nvSpPr>
          <p:spPr bwMode="auto">
            <a:xfrm>
              <a:off x="2871" y="1381"/>
              <a:ext cx="191"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latin typeface="Symbol" charset="0"/>
                </a:rPr>
                <a:t>+</a:t>
              </a:r>
            </a:p>
          </p:txBody>
        </p:sp>
        <p:sp>
          <p:nvSpPr>
            <p:cNvPr id="259" name="Rectangle 27"/>
            <p:cNvSpPr>
              <a:spLocks noChangeArrowheads="1"/>
            </p:cNvSpPr>
            <p:nvPr/>
          </p:nvSpPr>
          <p:spPr bwMode="auto">
            <a:xfrm>
              <a:off x="3410" y="1381"/>
              <a:ext cx="184"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rPr>
                <a:t>5</a:t>
              </a:r>
            </a:p>
          </p:txBody>
        </p:sp>
        <p:sp>
          <p:nvSpPr>
            <p:cNvPr id="260" name="Rectangle 28"/>
            <p:cNvSpPr>
              <a:spLocks noChangeArrowheads="1"/>
            </p:cNvSpPr>
            <p:nvPr/>
          </p:nvSpPr>
          <p:spPr bwMode="auto">
            <a:xfrm>
              <a:off x="683" y="1381"/>
              <a:ext cx="191"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latin typeface="Symbol" charset="0"/>
                </a:rPr>
                <a:t>=</a:t>
              </a:r>
            </a:p>
          </p:txBody>
        </p:sp>
        <p:sp>
          <p:nvSpPr>
            <p:cNvPr id="261" name="Rectangle 29"/>
            <p:cNvSpPr>
              <a:spLocks noChangeArrowheads="1"/>
            </p:cNvSpPr>
            <p:nvPr/>
          </p:nvSpPr>
          <p:spPr bwMode="auto">
            <a:xfrm>
              <a:off x="1281" y="1381"/>
              <a:ext cx="191"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latin typeface="Symbol" charset="0"/>
                </a:rPr>
                <a:t>=</a:t>
              </a:r>
            </a:p>
          </p:txBody>
        </p:sp>
        <p:sp>
          <p:nvSpPr>
            <p:cNvPr id="262" name="Rectangle 30"/>
            <p:cNvSpPr>
              <a:spLocks noChangeArrowheads="1"/>
            </p:cNvSpPr>
            <p:nvPr/>
          </p:nvSpPr>
          <p:spPr bwMode="auto">
            <a:xfrm>
              <a:off x="2265" y="1381"/>
              <a:ext cx="191"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latin typeface="Symbol" charset="0"/>
                </a:rPr>
                <a:t>=</a:t>
              </a:r>
            </a:p>
          </p:txBody>
        </p:sp>
        <p:sp>
          <p:nvSpPr>
            <p:cNvPr id="263" name="Rectangle 31"/>
            <p:cNvSpPr>
              <a:spLocks noChangeArrowheads="1"/>
            </p:cNvSpPr>
            <p:nvPr/>
          </p:nvSpPr>
          <p:spPr bwMode="auto">
            <a:xfrm>
              <a:off x="3261" y="1381"/>
              <a:ext cx="191"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latin typeface="Symbol" charset="0"/>
                </a:rPr>
                <a:t>=</a:t>
              </a:r>
            </a:p>
          </p:txBody>
        </p:sp>
      </p:grpSp>
      <p:sp>
        <p:nvSpPr>
          <p:cNvPr id="264" name="Rectangle 32"/>
          <p:cNvSpPr>
            <a:spLocks noChangeArrowheads="1"/>
          </p:cNvSpPr>
          <p:nvPr/>
        </p:nvSpPr>
        <p:spPr bwMode="auto">
          <a:xfrm>
            <a:off x="550863" y="2151063"/>
            <a:ext cx="8107362" cy="3763962"/>
          </a:xfrm>
          <a:prstGeom prst="rect">
            <a:avLst/>
          </a:prstGeom>
          <a:noFill/>
          <a:ln w="12700">
            <a:solidFill>
              <a:srgbClr val="000000"/>
            </a:solidFill>
            <a:prstDash val="sysDot"/>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nvGrpSpPr>
          <p:cNvPr id="265" name="Group 33"/>
          <p:cNvGrpSpPr>
            <a:grpSpLocks/>
          </p:cNvGrpSpPr>
          <p:nvPr/>
        </p:nvGrpSpPr>
        <p:grpSpPr bwMode="auto">
          <a:xfrm>
            <a:off x="882650" y="3375025"/>
            <a:ext cx="7494588" cy="1050925"/>
            <a:chOff x="658" y="1890"/>
            <a:chExt cx="4197" cy="588"/>
          </a:xfrm>
        </p:grpSpPr>
        <p:grpSp>
          <p:nvGrpSpPr>
            <p:cNvPr id="266" name="Group 34"/>
            <p:cNvGrpSpPr>
              <a:grpSpLocks/>
            </p:cNvGrpSpPr>
            <p:nvPr/>
          </p:nvGrpSpPr>
          <p:grpSpPr bwMode="auto">
            <a:xfrm>
              <a:off x="658" y="1890"/>
              <a:ext cx="1913" cy="588"/>
              <a:chOff x="658" y="1890"/>
              <a:chExt cx="1913" cy="588"/>
            </a:xfrm>
          </p:grpSpPr>
          <p:sp>
            <p:nvSpPr>
              <p:cNvPr id="287" name="Rectangle 35"/>
              <p:cNvSpPr>
                <a:spLocks noChangeArrowheads="1"/>
              </p:cNvSpPr>
              <p:nvPr/>
            </p:nvSpPr>
            <p:spPr bwMode="auto">
              <a:xfrm>
                <a:off x="658" y="2064"/>
                <a:ext cx="184"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1" u="none" strike="noStrike" kern="0" cap="none" spc="0" normalizeH="0" baseline="0" noProof="0" smtClean="0">
                    <a:ln>
                      <a:noFill/>
                    </a:ln>
                    <a:solidFill>
                      <a:sysClr val="windowText" lastClr="000000"/>
                    </a:solidFill>
                    <a:effectLst/>
                    <a:uLnTx/>
                    <a:uFillTx/>
                  </a:rPr>
                  <a:t>a</a:t>
                </a:r>
              </a:p>
            </p:txBody>
          </p:sp>
          <p:sp>
            <p:nvSpPr>
              <p:cNvPr id="288" name="Rectangle 36"/>
              <p:cNvSpPr>
                <a:spLocks noChangeArrowheads="1"/>
              </p:cNvSpPr>
              <p:nvPr/>
            </p:nvSpPr>
            <p:spPr bwMode="auto">
              <a:xfrm>
                <a:off x="751" y="2137"/>
                <a:ext cx="176"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0" u="none" strike="noStrike" kern="0" cap="none" spc="0" normalizeH="0" baseline="0" noProof="0" smtClean="0">
                    <a:ln>
                      <a:noFill/>
                    </a:ln>
                    <a:solidFill>
                      <a:sysClr val="windowText" lastClr="000000"/>
                    </a:solidFill>
                    <a:effectLst/>
                    <a:uLnTx/>
                    <a:uFillTx/>
                  </a:rPr>
                  <a:t>1</a:t>
                </a:r>
              </a:p>
            </p:txBody>
          </p:sp>
          <p:sp>
            <p:nvSpPr>
              <p:cNvPr id="289" name="Rectangle 37"/>
              <p:cNvSpPr>
                <a:spLocks noChangeArrowheads="1"/>
              </p:cNvSpPr>
              <p:nvPr/>
            </p:nvSpPr>
            <p:spPr bwMode="auto">
              <a:xfrm>
                <a:off x="1098" y="2064"/>
                <a:ext cx="207"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1" u="none" strike="noStrike" kern="0" cap="none" spc="0" normalizeH="0" baseline="0" noProof="0" smtClean="0">
                    <a:ln>
                      <a:noFill/>
                    </a:ln>
                    <a:solidFill>
                      <a:sysClr val="windowText" lastClr="000000"/>
                    </a:solidFill>
                    <a:effectLst/>
                    <a:uLnTx/>
                    <a:uFillTx/>
                  </a:rPr>
                  <a:t>C</a:t>
                </a:r>
              </a:p>
            </p:txBody>
          </p:sp>
          <p:sp>
            <p:nvSpPr>
              <p:cNvPr id="290" name="Rectangle 38"/>
              <p:cNvSpPr>
                <a:spLocks noChangeArrowheads="1"/>
              </p:cNvSpPr>
              <p:nvPr/>
            </p:nvSpPr>
            <p:spPr bwMode="auto">
              <a:xfrm>
                <a:off x="1194" y="2137"/>
                <a:ext cx="176"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1" u="none" strike="noStrike" kern="0" cap="none" spc="0" normalizeH="0" baseline="0" noProof="0" smtClean="0">
                    <a:ln>
                      <a:noFill/>
                    </a:ln>
                    <a:solidFill>
                      <a:sysClr val="windowText" lastClr="000000"/>
                    </a:solidFill>
                    <a:effectLst/>
                    <a:uLnTx/>
                    <a:uFillTx/>
                  </a:rPr>
                  <a:t>3</a:t>
                </a:r>
              </a:p>
            </p:txBody>
          </p:sp>
          <p:sp>
            <p:nvSpPr>
              <p:cNvPr id="291" name="Rectangle 39"/>
              <p:cNvSpPr>
                <a:spLocks noChangeArrowheads="1"/>
              </p:cNvSpPr>
              <p:nvPr/>
            </p:nvSpPr>
            <p:spPr bwMode="auto">
              <a:xfrm>
                <a:off x="1858" y="1955"/>
                <a:ext cx="184"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1" u="none" strike="noStrike" kern="0" cap="none" spc="0" normalizeH="0" baseline="0" noProof="0" smtClean="0">
                    <a:ln>
                      <a:noFill/>
                    </a:ln>
                    <a:solidFill>
                      <a:sysClr val="windowText" lastClr="000000"/>
                    </a:solidFill>
                    <a:effectLst/>
                    <a:uLnTx/>
                    <a:uFillTx/>
                  </a:rPr>
                  <a:t>a</a:t>
                </a:r>
              </a:p>
            </p:txBody>
          </p:sp>
          <p:sp>
            <p:nvSpPr>
              <p:cNvPr id="292" name="Rectangle 40"/>
              <p:cNvSpPr>
                <a:spLocks noChangeArrowheads="1"/>
              </p:cNvSpPr>
              <p:nvPr/>
            </p:nvSpPr>
            <p:spPr bwMode="auto">
              <a:xfrm>
                <a:off x="1952" y="2029"/>
                <a:ext cx="176"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0" u="none" strike="noStrike" kern="0" cap="none" spc="0" normalizeH="0" baseline="0" noProof="0" smtClean="0">
                    <a:ln>
                      <a:noFill/>
                    </a:ln>
                    <a:solidFill>
                      <a:sysClr val="windowText" lastClr="000000"/>
                    </a:solidFill>
                    <a:effectLst/>
                    <a:uLnTx/>
                    <a:uFillTx/>
                  </a:rPr>
                  <a:t>0</a:t>
                </a:r>
              </a:p>
            </p:txBody>
          </p:sp>
          <p:sp>
            <p:nvSpPr>
              <p:cNvPr id="293" name="Rectangle 41"/>
              <p:cNvSpPr>
                <a:spLocks noChangeArrowheads="1"/>
              </p:cNvSpPr>
              <p:nvPr/>
            </p:nvSpPr>
            <p:spPr bwMode="auto">
              <a:xfrm>
                <a:off x="1869" y="2203"/>
                <a:ext cx="199"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1" u="none" strike="noStrike" kern="0" cap="none" spc="0" normalizeH="0" baseline="0" noProof="0" smtClean="0">
                    <a:ln>
                      <a:noFill/>
                    </a:ln>
                    <a:solidFill>
                      <a:sysClr val="windowText" lastClr="000000"/>
                    </a:solidFill>
                    <a:effectLst/>
                    <a:uLnTx/>
                    <a:uFillTx/>
                  </a:rPr>
                  <a:t>T</a:t>
                </a:r>
              </a:p>
            </p:txBody>
          </p:sp>
          <p:sp>
            <p:nvSpPr>
              <p:cNvPr id="294" name="Rectangle 42"/>
              <p:cNvSpPr>
                <a:spLocks noChangeArrowheads="1"/>
              </p:cNvSpPr>
              <p:nvPr/>
            </p:nvSpPr>
            <p:spPr bwMode="auto">
              <a:xfrm>
                <a:off x="1974" y="2276"/>
                <a:ext cx="149"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1" u="none" strike="noStrike" kern="0" cap="none" spc="0" normalizeH="0" baseline="0" noProof="0" smtClean="0">
                    <a:ln>
                      <a:noFill/>
                    </a:ln>
                    <a:solidFill>
                      <a:sysClr val="windowText" lastClr="000000"/>
                    </a:solidFill>
                    <a:effectLst/>
                    <a:uLnTx/>
                    <a:uFillTx/>
                  </a:rPr>
                  <a:t>j</a:t>
                </a:r>
              </a:p>
            </p:txBody>
          </p:sp>
          <p:sp>
            <p:nvSpPr>
              <p:cNvPr id="295" name="Rectangle 43"/>
              <p:cNvSpPr>
                <a:spLocks noChangeArrowheads="1"/>
              </p:cNvSpPr>
              <p:nvPr/>
            </p:nvSpPr>
            <p:spPr bwMode="auto">
              <a:xfrm>
                <a:off x="2127" y="2064"/>
                <a:ext cx="207"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1" u="none" strike="noStrike" kern="0" cap="none" spc="0" normalizeH="0" baseline="0" noProof="0" smtClean="0">
                    <a:ln>
                      <a:noFill/>
                    </a:ln>
                    <a:solidFill>
                      <a:sysClr val="windowText" lastClr="000000"/>
                    </a:solidFill>
                    <a:effectLst/>
                    <a:uLnTx/>
                    <a:uFillTx/>
                  </a:rPr>
                  <a:t>C</a:t>
                </a:r>
              </a:p>
            </p:txBody>
          </p:sp>
          <p:sp>
            <p:nvSpPr>
              <p:cNvPr id="296" name="Rectangle 44"/>
              <p:cNvSpPr>
                <a:spLocks noChangeArrowheads="1"/>
              </p:cNvSpPr>
              <p:nvPr/>
            </p:nvSpPr>
            <p:spPr bwMode="auto">
              <a:xfrm>
                <a:off x="2251" y="2137"/>
                <a:ext cx="149"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1" u="none" strike="noStrike" kern="0" cap="none" spc="0" normalizeH="0" baseline="0" noProof="0" smtClean="0">
                    <a:ln>
                      <a:noFill/>
                    </a:ln>
                    <a:solidFill>
                      <a:sysClr val="windowText" lastClr="000000"/>
                    </a:solidFill>
                    <a:effectLst/>
                    <a:uLnTx/>
                    <a:uFillTx/>
                  </a:rPr>
                  <a:t>j</a:t>
                </a:r>
              </a:p>
            </p:txBody>
          </p:sp>
          <p:sp>
            <p:nvSpPr>
              <p:cNvPr id="297" name="Rectangle 45"/>
              <p:cNvSpPr>
                <a:spLocks noChangeArrowheads="1"/>
              </p:cNvSpPr>
              <p:nvPr/>
            </p:nvSpPr>
            <p:spPr bwMode="auto">
              <a:xfrm>
                <a:off x="1452" y="2266"/>
                <a:ext cx="149"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1" u="none" strike="noStrike" kern="0" cap="none" spc="0" normalizeH="0" baseline="0" noProof="0" smtClean="0">
                    <a:ln>
                      <a:noFill/>
                    </a:ln>
                    <a:solidFill>
                      <a:sysClr val="windowText" lastClr="000000"/>
                    </a:solidFill>
                    <a:effectLst/>
                    <a:uLnTx/>
                    <a:uFillTx/>
                  </a:rPr>
                  <a:t>j</a:t>
                </a:r>
              </a:p>
            </p:txBody>
          </p:sp>
          <p:sp>
            <p:nvSpPr>
              <p:cNvPr id="298" name="Rectangle 46"/>
              <p:cNvSpPr>
                <a:spLocks noChangeArrowheads="1"/>
              </p:cNvSpPr>
              <p:nvPr/>
            </p:nvSpPr>
            <p:spPr bwMode="auto">
              <a:xfrm>
                <a:off x="1682" y="2266"/>
                <a:ext cx="176"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0" u="none" strike="noStrike" kern="0" cap="none" spc="0" normalizeH="0" baseline="0" noProof="0" smtClean="0">
                    <a:ln>
                      <a:noFill/>
                    </a:ln>
                    <a:solidFill>
                      <a:sysClr val="windowText" lastClr="000000"/>
                    </a:solidFill>
                    <a:effectLst/>
                    <a:uLnTx/>
                    <a:uFillTx/>
                  </a:rPr>
                  <a:t>1</a:t>
                </a:r>
              </a:p>
            </p:txBody>
          </p:sp>
          <p:sp>
            <p:nvSpPr>
              <p:cNvPr id="299" name="Rectangle 47"/>
              <p:cNvSpPr>
                <a:spLocks noChangeArrowheads="1"/>
              </p:cNvSpPr>
              <p:nvPr/>
            </p:nvSpPr>
            <p:spPr bwMode="auto">
              <a:xfrm>
                <a:off x="1544" y="2266"/>
                <a:ext cx="182"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0" u="none" strike="noStrike" kern="0" cap="none" spc="0" normalizeH="0" baseline="0" noProof="0" smtClean="0">
                    <a:ln>
                      <a:noFill/>
                    </a:ln>
                    <a:solidFill>
                      <a:sysClr val="windowText" lastClr="000000"/>
                    </a:solidFill>
                    <a:effectLst/>
                    <a:uLnTx/>
                    <a:uFillTx/>
                    <a:latin typeface="Symbol" charset="0"/>
                  </a:rPr>
                  <a:t>=</a:t>
                </a:r>
              </a:p>
            </p:txBody>
          </p:sp>
          <p:sp>
            <p:nvSpPr>
              <p:cNvPr id="300" name="Rectangle 48"/>
              <p:cNvSpPr>
                <a:spLocks noChangeArrowheads="1"/>
              </p:cNvSpPr>
              <p:nvPr/>
            </p:nvSpPr>
            <p:spPr bwMode="auto">
              <a:xfrm>
                <a:off x="1564" y="1890"/>
                <a:ext cx="176"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0" u="none" strike="noStrike" kern="0" cap="none" spc="0" normalizeH="0" baseline="0" noProof="0" smtClean="0">
                    <a:ln>
                      <a:noFill/>
                    </a:ln>
                    <a:solidFill>
                      <a:sysClr val="windowText" lastClr="000000"/>
                    </a:solidFill>
                    <a:effectLst/>
                    <a:uLnTx/>
                    <a:uFillTx/>
                  </a:rPr>
                  <a:t>2</a:t>
                </a:r>
              </a:p>
            </p:txBody>
          </p:sp>
          <p:sp>
            <p:nvSpPr>
              <p:cNvPr id="301" name="Rectangle 49"/>
              <p:cNvSpPr>
                <a:spLocks noChangeArrowheads="1"/>
              </p:cNvSpPr>
              <p:nvPr/>
            </p:nvSpPr>
            <p:spPr bwMode="auto">
              <a:xfrm>
                <a:off x="1497" y="2000"/>
                <a:ext cx="287" cy="3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3400" b="1" i="0" u="none" strike="noStrike" kern="0" cap="none" spc="0" normalizeH="0" baseline="0" noProof="0" smtClean="0">
                    <a:ln>
                      <a:noFill/>
                    </a:ln>
                    <a:solidFill>
                      <a:sysClr val="windowText" lastClr="000000"/>
                    </a:solidFill>
                    <a:effectLst/>
                    <a:uLnTx/>
                    <a:uFillTx/>
                    <a:latin typeface="Symbol" charset="0"/>
                  </a:rPr>
                  <a:t>å</a:t>
                </a:r>
              </a:p>
            </p:txBody>
          </p:sp>
          <p:sp>
            <p:nvSpPr>
              <p:cNvPr id="302" name="Rectangle 50"/>
              <p:cNvSpPr>
                <a:spLocks noChangeArrowheads="1"/>
              </p:cNvSpPr>
              <p:nvPr/>
            </p:nvSpPr>
            <p:spPr bwMode="auto">
              <a:xfrm>
                <a:off x="1308" y="2064"/>
                <a:ext cx="191"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latin typeface="Symbol" charset="0"/>
                  </a:rPr>
                  <a:t>+</a:t>
                </a:r>
              </a:p>
            </p:txBody>
          </p:sp>
          <p:sp>
            <p:nvSpPr>
              <p:cNvPr id="303" name="Rectangle 51"/>
              <p:cNvSpPr>
                <a:spLocks noChangeArrowheads="1"/>
              </p:cNvSpPr>
              <p:nvPr/>
            </p:nvSpPr>
            <p:spPr bwMode="auto">
              <a:xfrm>
                <a:off x="911" y="2064"/>
                <a:ext cx="191"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latin typeface="Symbol" charset="0"/>
                  </a:rPr>
                  <a:t>=</a:t>
                </a:r>
              </a:p>
            </p:txBody>
          </p:sp>
          <p:sp>
            <p:nvSpPr>
              <p:cNvPr id="304" name="Rectangle 52"/>
              <p:cNvSpPr>
                <a:spLocks noChangeArrowheads="1"/>
              </p:cNvSpPr>
              <p:nvPr/>
            </p:nvSpPr>
            <p:spPr bwMode="auto">
              <a:xfrm>
                <a:off x="2380" y="2064"/>
                <a:ext cx="191"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latin typeface="Symbol" charset="0"/>
                  </a:rPr>
                  <a:t>=</a:t>
                </a:r>
              </a:p>
            </p:txBody>
          </p:sp>
          <p:sp>
            <p:nvSpPr>
              <p:cNvPr id="305" name="Line 53"/>
              <p:cNvSpPr>
                <a:spLocks noChangeShapeType="1"/>
              </p:cNvSpPr>
              <p:nvPr/>
            </p:nvSpPr>
            <p:spPr bwMode="auto">
              <a:xfrm>
                <a:off x="1912" y="2205"/>
                <a:ext cx="163" cy="0"/>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06" name="Freeform 54"/>
              <p:cNvSpPr>
                <a:spLocks/>
              </p:cNvSpPr>
              <p:nvPr/>
            </p:nvSpPr>
            <p:spPr bwMode="auto">
              <a:xfrm>
                <a:off x="1837" y="1973"/>
                <a:ext cx="39" cy="446"/>
              </a:xfrm>
              <a:custGeom>
                <a:avLst/>
                <a:gdLst>
                  <a:gd name="T0" fmla="*/ 0 w 39"/>
                  <a:gd name="T1" fmla="*/ 445 h 446"/>
                  <a:gd name="T2" fmla="*/ 0 w 39"/>
                  <a:gd name="T3" fmla="*/ 0 h 446"/>
                  <a:gd name="T4" fmla="*/ 38 w 39"/>
                  <a:gd name="T5" fmla="*/ 0 h 446"/>
                </a:gdLst>
                <a:ahLst/>
                <a:cxnLst>
                  <a:cxn ang="0">
                    <a:pos x="T0" y="T1"/>
                  </a:cxn>
                  <a:cxn ang="0">
                    <a:pos x="T2" y="T3"/>
                  </a:cxn>
                  <a:cxn ang="0">
                    <a:pos x="T4" y="T5"/>
                  </a:cxn>
                </a:cxnLst>
                <a:rect l="0" t="0" r="r" b="b"/>
                <a:pathLst>
                  <a:path w="39" h="446">
                    <a:moveTo>
                      <a:pt x="0" y="445"/>
                    </a:moveTo>
                    <a:lnTo>
                      <a:pt x="0" y="0"/>
                    </a:lnTo>
                    <a:lnTo>
                      <a:pt x="38" y="0"/>
                    </a:lnTo>
                  </a:path>
                </a:pathLst>
              </a:custGeom>
              <a:noFill/>
              <a:ln w="12700" cap="rnd" cmpd="sng">
                <a:solidFill>
                  <a:srgbClr val="000000"/>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07" name="Freeform 55"/>
              <p:cNvSpPr>
                <a:spLocks/>
              </p:cNvSpPr>
              <p:nvPr/>
            </p:nvSpPr>
            <p:spPr bwMode="auto">
              <a:xfrm>
                <a:off x="2112" y="1973"/>
                <a:ext cx="39" cy="446"/>
              </a:xfrm>
              <a:custGeom>
                <a:avLst/>
                <a:gdLst>
                  <a:gd name="T0" fmla="*/ 38 w 39"/>
                  <a:gd name="T1" fmla="*/ 445 h 446"/>
                  <a:gd name="T2" fmla="*/ 38 w 39"/>
                  <a:gd name="T3" fmla="*/ 0 h 446"/>
                  <a:gd name="T4" fmla="*/ 0 w 39"/>
                  <a:gd name="T5" fmla="*/ 0 h 446"/>
                </a:gdLst>
                <a:ahLst/>
                <a:cxnLst>
                  <a:cxn ang="0">
                    <a:pos x="T0" y="T1"/>
                  </a:cxn>
                  <a:cxn ang="0">
                    <a:pos x="T2" y="T3"/>
                  </a:cxn>
                  <a:cxn ang="0">
                    <a:pos x="T4" y="T5"/>
                  </a:cxn>
                </a:cxnLst>
                <a:rect l="0" t="0" r="r" b="b"/>
                <a:pathLst>
                  <a:path w="39" h="446">
                    <a:moveTo>
                      <a:pt x="38" y="445"/>
                    </a:moveTo>
                    <a:lnTo>
                      <a:pt x="38"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267" name="Rectangle 56"/>
            <p:cNvSpPr>
              <a:spLocks noChangeArrowheads="1"/>
            </p:cNvSpPr>
            <p:nvPr/>
          </p:nvSpPr>
          <p:spPr bwMode="auto">
            <a:xfrm>
              <a:off x="2274" y="2066"/>
              <a:ext cx="150"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latin typeface="Charcoal" charset="0"/>
                </a:rPr>
                <a:t> </a:t>
              </a:r>
            </a:p>
          </p:txBody>
        </p:sp>
        <p:sp>
          <p:nvSpPr>
            <p:cNvPr id="268" name="Rectangle 57"/>
            <p:cNvSpPr>
              <a:spLocks noChangeArrowheads="1"/>
            </p:cNvSpPr>
            <p:nvPr/>
          </p:nvSpPr>
          <p:spPr bwMode="auto">
            <a:xfrm>
              <a:off x="2532" y="2066"/>
              <a:ext cx="184"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rPr>
                <a:t>2</a:t>
              </a:r>
            </a:p>
          </p:txBody>
        </p:sp>
        <p:grpSp>
          <p:nvGrpSpPr>
            <p:cNvPr id="269" name="Group 58"/>
            <p:cNvGrpSpPr>
              <a:grpSpLocks/>
            </p:cNvGrpSpPr>
            <p:nvPr/>
          </p:nvGrpSpPr>
          <p:grpSpPr bwMode="auto">
            <a:xfrm>
              <a:off x="2657" y="1974"/>
              <a:ext cx="552" cy="461"/>
              <a:chOff x="2671" y="1974"/>
              <a:chExt cx="552" cy="461"/>
            </a:xfrm>
          </p:grpSpPr>
          <p:sp>
            <p:nvSpPr>
              <p:cNvPr id="280" name="Rectangle 59"/>
              <p:cNvSpPr>
                <a:spLocks noChangeArrowheads="1"/>
              </p:cNvSpPr>
              <p:nvPr/>
            </p:nvSpPr>
            <p:spPr bwMode="auto">
              <a:xfrm>
                <a:off x="2877" y="1974"/>
                <a:ext cx="184"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rPr>
                  <a:t>5</a:t>
                </a:r>
              </a:p>
            </p:txBody>
          </p:sp>
          <p:sp>
            <p:nvSpPr>
              <p:cNvPr id="281" name="Rectangle 60"/>
              <p:cNvSpPr>
                <a:spLocks noChangeArrowheads="1"/>
              </p:cNvSpPr>
              <p:nvPr/>
            </p:nvSpPr>
            <p:spPr bwMode="auto">
              <a:xfrm>
                <a:off x="2877" y="2214"/>
                <a:ext cx="184"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rPr>
                  <a:t>4</a:t>
                </a:r>
              </a:p>
            </p:txBody>
          </p:sp>
          <p:sp>
            <p:nvSpPr>
              <p:cNvPr id="282" name="Rectangle 61"/>
              <p:cNvSpPr>
                <a:spLocks noChangeArrowheads="1"/>
              </p:cNvSpPr>
              <p:nvPr/>
            </p:nvSpPr>
            <p:spPr bwMode="auto">
              <a:xfrm>
                <a:off x="3039" y="2073"/>
                <a:ext cx="184"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rPr>
                  <a:t>1</a:t>
                </a:r>
              </a:p>
            </p:txBody>
          </p:sp>
          <p:sp>
            <p:nvSpPr>
              <p:cNvPr id="283" name="Rectangle 62"/>
              <p:cNvSpPr>
                <a:spLocks noChangeArrowheads="1"/>
              </p:cNvSpPr>
              <p:nvPr/>
            </p:nvSpPr>
            <p:spPr bwMode="auto">
              <a:xfrm>
                <a:off x="2671" y="2066"/>
                <a:ext cx="191"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latin typeface="Symbol" charset="0"/>
                  </a:rPr>
                  <a:t>+</a:t>
                </a:r>
              </a:p>
            </p:txBody>
          </p:sp>
          <p:sp>
            <p:nvSpPr>
              <p:cNvPr id="284" name="Line 63"/>
              <p:cNvSpPr>
                <a:spLocks noChangeShapeType="1"/>
              </p:cNvSpPr>
              <p:nvPr/>
            </p:nvSpPr>
            <p:spPr bwMode="auto">
              <a:xfrm>
                <a:off x="2897" y="2209"/>
                <a:ext cx="138" cy="0"/>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85" name="Freeform 64"/>
              <p:cNvSpPr>
                <a:spLocks/>
              </p:cNvSpPr>
              <p:nvPr/>
            </p:nvSpPr>
            <p:spPr bwMode="auto">
              <a:xfrm>
                <a:off x="2867" y="1989"/>
                <a:ext cx="30" cy="419"/>
              </a:xfrm>
              <a:custGeom>
                <a:avLst/>
                <a:gdLst>
                  <a:gd name="T0" fmla="*/ 0 w 30"/>
                  <a:gd name="T1" fmla="*/ 418 h 419"/>
                  <a:gd name="T2" fmla="*/ 0 w 30"/>
                  <a:gd name="T3" fmla="*/ 0 h 419"/>
                  <a:gd name="T4" fmla="*/ 29 w 30"/>
                  <a:gd name="T5" fmla="*/ 0 h 419"/>
                </a:gdLst>
                <a:ahLst/>
                <a:cxnLst>
                  <a:cxn ang="0">
                    <a:pos x="T0" y="T1"/>
                  </a:cxn>
                  <a:cxn ang="0">
                    <a:pos x="T2" y="T3"/>
                  </a:cxn>
                  <a:cxn ang="0">
                    <a:pos x="T4" y="T5"/>
                  </a:cxn>
                </a:cxnLst>
                <a:rect l="0" t="0" r="r" b="b"/>
                <a:pathLst>
                  <a:path w="30" h="419">
                    <a:moveTo>
                      <a:pt x="0" y="418"/>
                    </a:moveTo>
                    <a:lnTo>
                      <a:pt x="0" y="0"/>
                    </a:lnTo>
                    <a:lnTo>
                      <a:pt x="29" y="0"/>
                    </a:lnTo>
                  </a:path>
                </a:pathLst>
              </a:custGeom>
              <a:noFill/>
              <a:ln w="12700" cap="rnd" cmpd="sng">
                <a:solidFill>
                  <a:srgbClr val="000000"/>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86" name="Freeform 65"/>
              <p:cNvSpPr>
                <a:spLocks/>
              </p:cNvSpPr>
              <p:nvPr/>
            </p:nvSpPr>
            <p:spPr bwMode="auto">
              <a:xfrm>
                <a:off x="3042" y="1989"/>
                <a:ext cx="30" cy="419"/>
              </a:xfrm>
              <a:custGeom>
                <a:avLst/>
                <a:gdLst>
                  <a:gd name="T0" fmla="*/ 29 w 30"/>
                  <a:gd name="T1" fmla="*/ 418 h 419"/>
                  <a:gd name="T2" fmla="*/ 29 w 30"/>
                  <a:gd name="T3" fmla="*/ 0 h 419"/>
                  <a:gd name="T4" fmla="*/ 0 w 30"/>
                  <a:gd name="T5" fmla="*/ 0 h 419"/>
                </a:gdLst>
                <a:ahLst/>
                <a:cxnLst>
                  <a:cxn ang="0">
                    <a:pos x="T0" y="T1"/>
                  </a:cxn>
                  <a:cxn ang="0">
                    <a:pos x="T2" y="T3"/>
                  </a:cxn>
                  <a:cxn ang="0">
                    <a:pos x="T4" y="T5"/>
                  </a:cxn>
                </a:cxnLst>
                <a:rect l="0" t="0" r="r" b="b"/>
                <a:pathLst>
                  <a:path w="30" h="419">
                    <a:moveTo>
                      <a:pt x="29" y="418"/>
                    </a:moveTo>
                    <a:lnTo>
                      <a:pt x="29"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grpSp>
          <p:nvGrpSpPr>
            <p:cNvPr id="270" name="Group 66"/>
            <p:cNvGrpSpPr>
              <a:grpSpLocks/>
            </p:cNvGrpSpPr>
            <p:nvPr/>
          </p:nvGrpSpPr>
          <p:grpSpPr bwMode="auto">
            <a:xfrm>
              <a:off x="3181" y="1972"/>
              <a:ext cx="611" cy="461"/>
              <a:chOff x="3138" y="1972"/>
              <a:chExt cx="611" cy="461"/>
            </a:xfrm>
          </p:grpSpPr>
          <p:sp>
            <p:nvSpPr>
              <p:cNvPr id="273" name="Rectangle 67"/>
              <p:cNvSpPr>
                <a:spLocks noChangeArrowheads="1"/>
              </p:cNvSpPr>
              <p:nvPr/>
            </p:nvSpPr>
            <p:spPr bwMode="auto">
              <a:xfrm>
                <a:off x="3370" y="1972"/>
                <a:ext cx="184"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rPr>
                  <a:t>5</a:t>
                </a:r>
              </a:p>
            </p:txBody>
          </p:sp>
          <p:sp>
            <p:nvSpPr>
              <p:cNvPr id="274" name="Rectangle 68"/>
              <p:cNvSpPr>
                <a:spLocks noChangeArrowheads="1"/>
              </p:cNvSpPr>
              <p:nvPr/>
            </p:nvSpPr>
            <p:spPr bwMode="auto">
              <a:xfrm>
                <a:off x="3370" y="2212"/>
                <a:ext cx="184"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rPr>
                  <a:t>6</a:t>
                </a:r>
              </a:p>
            </p:txBody>
          </p:sp>
          <p:sp>
            <p:nvSpPr>
              <p:cNvPr id="275" name="Rectangle 69"/>
              <p:cNvSpPr>
                <a:spLocks noChangeArrowheads="1"/>
              </p:cNvSpPr>
              <p:nvPr/>
            </p:nvSpPr>
            <p:spPr bwMode="auto">
              <a:xfrm>
                <a:off x="3565" y="2071"/>
                <a:ext cx="184"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rPr>
                  <a:t>2</a:t>
                </a:r>
              </a:p>
            </p:txBody>
          </p:sp>
          <p:sp>
            <p:nvSpPr>
              <p:cNvPr id="276" name="Rectangle 70"/>
              <p:cNvSpPr>
                <a:spLocks noChangeArrowheads="1"/>
              </p:cNvSpPr>
              <p:nvPr/>
            </p:nvSpPr>
            <p:spPr bwMode="auto">
              <a:xfrm>
                <a:off x="3138" y="2064"/>
                <a:ext cx="191"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latin typeface="Symbol" charset="0"/>
                  </a:rPr>
                  <a:t>+</a:t>
                </a:r>
              </a:p>
            </p:txBody>
          </p:sp>
          <p:sp>
            <p:nvSpPr>
              <p:cNvPr id="277" name="Line 71"/>
              <p:cNvSpPr>
                <a:spLocks noChangeShapeType="1"/>
              </p:cNvSpPr>
              <p:nvPr/>
            </p:nvSpPr>
            <p:spPr bwMode="auto">
              <a:xfrm>
                <a:off x="3390" y="2207"/>
                <a:ext cx="138" cy="0"/>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78" name="Freeform 72"/>
              <p:cNvSpPr>
                <a:spLocks/>
              </p:cNvSpPr>
              <p:nvPr/>
            </p:nvSpPr>
            <p:spPr bwMode="auto">
              <a:xfrm>
                <a:off x="3360" y="1987"/>
                <a:ext cx="30" cy="419"/>
              </a:xfrm>
              <a:custGeom>
                <a:avLst/>
                <a:gdLst>
                  <a:gd name="T0" fmla="*/ 0 w 30"/>
                  <a:gd name="T1" fmla="*/ 418 h 419"/>
                  <a:gd name="T2" fmla="*/ 0 w 30"/>
                  <a:gd name="T3" fmla="*/ 0 h 419"/>
                  <a:gd name="T4" fmla="*/ 29 w 30"/>
                  <a:gd name="T5" fmla="*/ 0 h 419"/>
                </a:gdLst>
                <a:ahLst/>
                <a:cxnLst>
                  <a:cxn ang="0">
                    <a:pos x="T0" y="T1"/>
                  </a:cxn>
                  <a:cxn ang="0">
                    <a:pos x="T2" y="T3"/>
                  </a:cxn>
                  <a:cxn ang="0">
                    <a:pos x="T4" y="T5"/>
                  </a:cxn>
                </a:cxnLst>
                <a:rect l="0" t="0" r="r" b="b"/>
                <a:pathLst>
                  <a:path w="30" h="419">
                    <a:moveTo>
                      <a:pt x="0" y="418"/>
                    </a:moveTo>
                    <a:lnTo>
                      <a:pt x="0" y="0"/>
                    </a:lnTo>
                    <a:lnTo>
                      <a:pt x="29" y="0"/>
                    </a:lnTo>
                  </a:path>
                </a:pathLst>
              </a:custGeom>
              <a:noFill/>
              <a:ln w="12700" cap="rnd" cmpd="sng">
                <a:solidFill>
                  <a:srgbClr val="000000"/>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79" name="Freeform 73"/>
              <p:cNvSpPr>
                <a:spLocks/>
              </p:cNvSpPr>
              <p:nvPr/>
            </p:nvSpPr>
            <p:spPr bwMode="auto">
              <a:xfrm>
                <a:off x="3535" y="1987"/>
                <a:ext cx="30" cy="419"/>
              </a:xfrm>
              <a:custGeom>
                <a:avLst/>
                <a:gdLst>
                  <a:gd name="T0" fmla="*/ 29 w 30"/>
                  <a:gd name="T1" fmla="*/ 418 h 419"/>
                  <a:gd name="T2" fmla="*/ 29 w 30"/>
                  <a:gd name="T3" fmla="*/ 0 h 419"/>
                  <a:gd name="T4" fmla="*/ 0 w 30"/>
                  <a:gd name="T5" fmla="*/ 0 h 419"/>
                </a:gdLst>
                <a:ahLst/>
                <a:cxnLst>
                  <a:cxn ang="0">
                    <a:pos x="T0" y="T1"/>
                  </a:cxn>
                  <a:cxn ang="0">
                    <a:pos x="T2" y="T3"/>
                  </a:cxn>
                  <a:cxn ang="0">
                    <a:pos x="T4" y="T5"/>
                  </a:cxn>
                </a:cxnLst>
                <a:rect l="0" t="0" r="r" b="b"/>
                <a:pathLst>
                  <a:path w="30" h="419">
                    <a:moveTo>
                      <a:pt x="29" y="418"/>
                    </a:moveTo>
                    <a:lnTo>
                      <a:pt x="29"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271" name="Rectangle 74"/>
            <p:cNvSpPr>
              <a:spLocks noChangeArrowheads="1"/>
            </p:cNvSpPr>
            <p:nvPr/>
          </p:nvSpPr>
          <p:spPr bwMode="auto">
            <a:xfrm>
              <a:off x="3745" y="2062"/>
              <a:ext cx="191"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latin typeface="Symbol" charset="0"/>
                </a:rPr>
                <a:t>=</a:t>
              </a:r>
            </a:p>
          </p:txBody>
        </p:sp>
        <p:sp>
          <p:nvSpPr>
            <p:cNvPr id="272" name="Rectangle 75"/>
            <p:cNvSpPr>
              <a:spLocks noChangeArrowheads="1"/>
            </p:cNvSpPr>
            <p:nvPr/>
          </p:nvSpPr>
          <p:spPr bwMode="auto">
            <a:xfrm>
              <a:off x="3896" y="2071"/>
              <a:ext cx="959"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rPr>
                <a:t>2 + 2 + 2   =   6</a:t>
              </a:r>
            </a:p>
          </p:txBody>
        </p:sp>
      </p:grpSp>
      <p:grpSp>
        <p:nvGrpSpPr>
          <p:cNvPr id="308" name="Group 76"/>
          <p:cNvGrpSpPr>
            <a:grpSpLocks/>
          </p:cNvGrpSpPr>
          <p:nvPr/>
        </p:nvGrpSpPr>
        <p:grpSpPr bwMode="auto">
          <a:xfrm>
            <a:off x="908050" y="4608513"/>
            <a:ext cx="7494588" cy="1049337"/>
            <a:chOff x="658" y="1890"/>
            <a:chExt cx="4197" cy="588"/>
          </a:xfrm>
        </p:grpSpPr>
        <p:grpSp>
          <p:nvGrpSpPr>
            <p:cNvPr id="309" name="Group 77"/>
            <p:cNvGrpSpPr>
              <a:grpSpLocks/>
            </p:cNvGrpSpPr>
            <p:nvPr/>
          </p:nvGrpSpPr>
          <p:grpSpPr bwMode="auto">
            <a:xfrm>
              <a:off x="658" y="1890"/>
              <a:ext cx="1913" cy="588"/>
              <a:chOff x="658" y="1890"/>
              <a:chExt cx="1913" cy="588"/>
            </a:xfrm>
          </p:grpSpPr>
          <p:sp>
            <p:nvSpPr>
              <p:cNvPr id="330" name="Rectangle 78"/>
              <p:cNvSpPr>
                <a:spLocks noChangeArrowheads="1"/>
              </p:cNvSpPr>
              <p:nvPr/>
            </p:nvSpPr>
            <p:spPr bwMode="auto">
              <a:xfrm>
                <a:off x="658" y="2064"/>
                <a:ext cx="184"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1" u="none" strike="noStrike" kern="0" cap="none" spc="0" normalizeH="0" baseline="0" noProof="0" smtClean="0">
                    <a:ln>
                      <a:noFill/>
                    </a:ln>
                    <a:solidFill>
                      <a:sysClr val="windowText" lastClr="000000"/>
                    </a:solidFill>
                    <a:effectLst/>
                    <a:uLnTx/>
                    <a:uFillTx/>
                  </a:rPr>
                  <a:t>a</a:t>
                </a:r>
              </a:p>
            </p:txBody>
          </p:sp>
          <p:sp>
            <p:nvSpPr>
              <p:cNvPr id="331" name="Rectangle 79"/>
              <p:cNvSpPr>
                <a:spLocks noChangeArrowheads="1"/>
              </p:cNvSpPr>
              <p:nvPr/>
            </p:nvSpPr>
            <p:spPr bwMode="auto">
              <a:xfrm>
                <a:off x="751" y="2137"/>
                <a:ext cx="176"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0" u="none" strike="noStrike" kern="0" cap="none" spc="0" normalizeH="0" baseline="0" noProof="0" smtClean="0">
                    <a:ln>
                      <a:noFill/>
                    </a:ln>
                    <a:solidFill>
                      <a:sysClr val="windowText" lastClr="000000"/>
                    </a:solidFill>
                    <a:effectLst/>
                    <a:uLnTx/>
                    <a:uFillTx/>
                  </a:rPr>
                  <a:t>2</a:t>
                </a:r>
              </a:p>
            </p:txBody>
          </p:sp>
          <p:sp>
            <p:nvSpPr>
              <p:cNvPr id="332" name="Rectangle 80"/>
              <p:cNvSpPr>
                <a:spLocks noChangeArrowheads="1"/>
              </p:cNvSpPr>
              <p:nvPr/>
            </p:nvSpPr>
            <p:spPr bwMode="auto">
              <a:xfrm>
                <a:off x="1098" y="2064"/>
                <a:ext cx="207"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1" u="none" strike="noStrike" kern="0" cap="none" spc="0" normalizeH="0" baseline="0" noProof="0" smtClean="0">
                    <a:ln>
                      <a:noFill/>
                    </a:ln>
                    <a:solidFill>
                      <a:sysClr val="windowText" lastClr="000000"/>
                    </a:solidFill>
                    <a:effectLst/>
                    <a:uLnTx/>
                    <a:uFillTx/>
                  </a:rPr>
                  <a:t>C</a:t>
                </a:r>
              </a:p>
            </p:txBody>
          </p:sp>
          <p:sp>
            <p:nvSpPr>
              <p:cNvPr id="333" name="Rectangle 81"/>
              <p:cNvSpPr>
                <a:spLocks noChangeArrowheads="1"/>
              </p:cNvSpPr>
              <p:nvPr/>
            </p:nvSpPr>
            <p:spPr bwMode="auto">
              <a:xfrm>
                <a:off x="1194" y="2137"/>
                <a:ext cx="176"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1" u="none" strike="noStrike" kern="0" cap="none" spc="0" normalizeH="0" baseline="0" noProof="0" smtClean="0">
                    <a:ln>
                      <a:noFill/>
                    </a:ln>
                    <a:solidFill>
                      <a:sysClr val="windowText" lastClr="000000"/>
                    </a:solidFill>
                    <a:effectLst/>
                    <a:uLnTx/>
                    <a:uFillTx/>
                  </a:rPr>
                  <a:t>3</a:t>
                </a:r>
              </a:p>
            </p:txBody>
          </p:sp>
          <p:sp>
            <p:nvSpPr>
              <p:cNvPr id="334" name="Rectangle 82"/>
              <p:cNvSpPr>
                <a:spLocks noChangeArrowheads="1"/>
              </p:cNvSpPr>
              <p:nvPr/>
            </p:nvSpPr>
            <p:spPr bwMode="auto">
              <a:xfrm>
                <a:off x="1858" y="1955"/>
                <a:ext cx="184"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1" u="none" strike="noStrike" kern="0" cap="none" spc="0" normalizeH="0" baseline="0" noProof="0" smtClean="0">
                    <a:ln>
                      <a:noFill/>
                    </a:ln>
                    <a:solidFill>
                      <a:sysClr val="windowText" lastClr="000000"/>
                    </a:solidFill>
                    <a:effectLst/>
                    <a:uLnTx/>
                    <a:uFillTx/>
                  </a:rPr>
                  <a:t>a</a:t>
                </a:r>
              </a:p>
            </p:txBody>
          </p:sp>
          <p:sp>
            <p:nvSpPr>
              <p:cNvPr id="335" name="Rectangle 83"/>
              <p:cNvSpPr>
                <a:spLocks noChangeArrowheads="1"/>
              </p:cNvSpPr>
              <p:nvPr/>
            </p:nvSpPr>
            <p:spPr bwMode="auto">
              <a:xfrm>
                <a:off x="1952" y="2029"/>
                <a:ext cx="176"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0" u="none" strike="noStrike" kern="0" cap="none" spc="0" normalizeH="0" baseline="0" noProof="0" smtClean="0">
                    <a:ln>
                      <a:noFill/>
                    </a:ln>
                    <a:solidFill>
                      <a:sysClr val="windowText" lastClr="000000"/>
                    </a:solidFill>
                    <a:effectLst/>
                    <a:uLnTx/>
                    <a:uFillTx/>
                  </a:rPr>
                  <a:t>1</a:t>
                </a:r>
              </a:p>
            </p:txBody>
          </p:sp>
          <p:sp>
            <p:nvSpPr>
              <p:cNvPr id="336" name="Rectangle 84"/>
              <p:cNvSpPr>
                <a:spLocks noChangeArrowheads="1"/>
              </p:cNvSpPr>
              <p:nvPr/>
            </p:nvSpPr>
            <p:spPr bwMode="auto">
              <a:xfrm>
                <a:off x="1869" y="2203"/>
                <a:ext cx="199"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1" u="none" strike="noStrike" kern="0" cap="none" spc="0" normalizeH="0" baseline="0" noProof="0" smtClean="0">
                    <a:ln>
                      <a:noFill/>
                    </a:ln>
                    <a:solidFill>
                      <a:sysClr val="windowText" lastClr="000000"/>
                    </a:solidFill>
                    <a:effectLst/>
                    <a:uLnTx/>
                    <a:uFillTx/>
                  </a:rPr>
                  <a:t>T</a:t>
                </a:r>
              </a:p>
            </p:txBody>
          </p:sp>
          <p:sp>
            <p:nvSpPr>
              <p:cNvPr id="337" name="Rectangle 85"/>
              <p:cNvSpPr>
                <a:spLocks noChangeArrowheads="1"/>
              </p:cNvSpPr>
              <p:nvPr/>
            </p:nvSpPr>
            <p:spPr bwMode="auto">
              <a:xfrm>
                <a:off x="1974" y="2276"/>
                <a:ext cx="149"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1" u="none" strike="noStrike" kern="0" cap="none" spc="0" normalizeH="0" baseline="0" noProof="0" smtClean="0">
                    <a:ln>
                      <a:noFill/>
                    </a:ln>
                    <a:solidFill>
                      <a:sysClr val="windowText" lastClr="000000"/>
                    </a:solidFill>
                    <a:effectLst/>
                    <a:uLnTx/>
                    <a:uFillTx/>
                  </a:rPr>
                  <a:t>j</a:t>
                </a:r>
              </a:p>
            </p:txBody>
          </p:sp>
          <p:sp>
            <p:nvSpPr>
              <p:cNvPr id="338" name="Rectangle 86"/>
              <p:cNvSpPr>
                <a:spLocks noChangeArrowheads="1"/>
              </p:cNvSpPr>
              <p:nvPr/>
            </p:nvSpPr>
            <p:spPr bwMode="auto">
              <a:xfrm>
                <a:off x="2127" y="2064"/>
                <a:ext cx="207"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1" u="none" strike="noStrike" kern="0" cap="none" spc="0" normalizeH="0" baseline="0" noProof="0" smtClean="0">
                    <a:ln>
                      <a:noFill/>
                    </a:ln>
                    <a:solidFill>
                      <a:sysClr val="windowText" lastClr="000000"/>
                    </a:solidFill>
                    <a:effectLst/>
                    <a:uLnTx/>
                    <a:uFillTx/>
                  </a:rPr>
                  <a:t>C</a:t>
                </a:r>
              </a:p>
            </p:txBody>
          </p:sp>
          <p:sp>
            <p:nvSpPr>
              <p:cNvPr id="339" name="Rectangle 87"/>
              <p:cNvSpPr>
                <a:spLocks noChangeArrowheads="1"/>
              </p:cNvSpPr>
              <p:nvPr/>
            </p:nvSpPr>
            <p:spPr bwMode="auto">
              <a:xfrm>
                <a:off x="2251" y="2137"/>
                <a:ext cx="149"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1" u="none" strike="noStrike" kern="0" cap="none" spc="0" normalizeH="0" baseline="0" noProof="0" smtClean="0">
                    <a:ln>
                      <a:noFill/>
                    </a:ln>
                    <a:solidFill>
                      <a:sysClr val="windowText" lastClr="000000"/>
                    </a:solidFill>
                    <a:effectLst/>
                    <a:uLnTx/>
                    <a:uFillTx/>
                  </a:rPr>
                  <a:t>j</a:t>
                </a:r>
              </a:p>
            </p:txBody>
          </p:sp>
          <p:sp>
            <p:nvSpPr>
              <p:cNvPr id="340" name="Rectangle 88"/>
              <p:cNvSpPr>
                <a:spLocks noChangeArrowheads="1"/>
              </p:cNvSpPr>
              <p:nvPr/>
            </p:nvSpPr>
            <p:spPr bwMode="auto">
              <a:xfrm>
                <a:off x="1452" y="2266"/>
                <a:ext cx="149"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1" u="none" strike="noStrike" kern="0" cap="none" spc="0" normalizeH="0" baseline="0" noProof="0" smtClean="0">
                    <a:ln>
                      <a:noFill/>
                    </a:ln>
                    <a:solidFill>
                      <a:sysClr val="windowText" lastClr="000000"/>
                    </a:solidFill>
                    <a:effectLst/>
                    <a:uLnTx/>
                    <a:uFillTx/>
                  </a:rPr>
                  <a:t>j</a:t>
                </a:r>
              </a:p>
            </p:txBody>
          </p:sp>
          <p:sp>
            <p:nvSpPr>
              <p:cNvPr id="341" name="Rectangle 89"/>
              <p:cNvSpPr>
                <a:spLocks noChangeArrowheads="1"/>
              </p:cNvSpPr>
              <p:nvPr/>
            </p:nvSpPr>
            <p:spPr bwMode="auto">
              <a:xfrm>
                <a:off x="1682" y="2266"/>
                <a:ext cx="176"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0" u="none" strike="noStrike" kern="0" cap="none" spc="0" normalizeH="0" baseline="0" noProof="0" smtClean="0">
                    <a:ln>
                      <a:noFill/>
                    </a:ln>
                    <a:solidFill>
                      <a:sysClr val="windowText" lastClr="000000"/>
                    </a:solidFill>
                    <a:effectLst/>
                    <a:uLnTx/>
                    <a:uFillTx/>
                  </a:rPr>
                  <a:t>1</a:t>
                </a:r>
              </a:p>
            </p:txBody>
          </p:sp>
          <p:sp>
            <p:nvSpPr>
              <p:cNvPr id="342" name="Rectangle 90"/>
              <p:cNvSpPr>
                <a:spLocks noChangeArrowheads="1"/>
              </p:cNvSpPr>
              <p:nvPr/>
            </p:nvSpPr>
            <p:spPr bwMode="auto">
              <a:xfrm>
                <a:off x="1544" y="2266"/>
                <a:ext cx="182"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0" u="none" strike="noStrike" kern="0" cap="none" spc="0" normalizeH="0" baseline="0" noProof="0" smtClean="0">
                    <a:ln>
                      <a:noFill/>
                    </a:ln>
                    <a:solidFill>
                      <a:sysClr val="windowText" lastClr="000000"/>
                    </a:solidFill>
                    <a:effectLst/>
                    <a:uLnTx/>
                    <a:uFillTx/>
                    <a:latin typeface="Symbol" charset="0"/>
                  </a:rPr>
                  <a:t>=</a:t>
                </a:r>
              </a:p>
            </p:txBody>
          </p:sp>
          <p:sp>
            <p:nvSpPr>
              <p:cNvPr id="343" name="Rectangle 91"/>
              <p:cNvSpPr>
                <a:spLocks noChangeArrowheads="1"/>
              </p:cNvSpPr>
              <p:nvPr/>
            </p:nvSpPr>
            <p:spPr bwMode="auto">
              <a:xfrm>
                <a:off x="1564" y="1890"/>
                <a:ext cx="176"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0" u="none" strike="noStrike" kern="0" cap="none" spc="0" normalizeH="0" baseline="0" noProof="0" smtClean="0">
                    <a:ln>
                      <a:noFill/>
                    </a:ln>
                    <a:solidFill>
                      <a:sysClr val="windowText" lastClr="000000"/>
                    </a:solidFill>
                    <a:effectLst/>
                    <a:uLnTx/>
                    <a:uFillTx/>
                  </a:rPr>
                  <a:t>2</a:t>
                </a:r>
              </a:p>
            </p:txBody>
          </p:sp>
          <p:sp>
            <p:nvSpPr>
              <p:cNvPr id="344" name="Rectangle 92"/>
              <p:cNvSpPr>
                <a:spLocks noChangeArrowheads="1"/>
              </p:cNvSpPr>
              <p:nvPr/>
            </p:nvSpPr>
            <p:spPr bwMode="auto">
              <a:xfrm>
                <a:off x="1497" y="2000"/>
                <a:ext cx="287" cy="3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3400" b="1" i="0" u="none" strike="noStrike" kern="0" cap="none" spc="0" normalizeH="0" baseline="0" noProof="0" smtClean="0">
                    <a:ln>
                      <a:noFill/>
                    </a:ln>
                    <a:solidFill>
                      <a:sysClr val="windowText" lastClr="000000"/>
                    </a:solidFill>
                    <a:effectLst/>
                    <a:uLnTx/>
                    <a:uFillTx/>
                    <a:latin typeface="Symbol" charset="0"/>
                  </a:rPr>
                  <a:t>å</a:t>
                </a:r>
              </a:p>
            </p:txBody>
          </p:sp>
          <p:sp>
            <p:nvSpPr>
              <p:cNvPr id="345" name="Rectangle 93"/>
              <p:cNvSpPr>
                <a:spLocks noChangeArrowheads="1"/>
              </p:cNvSpPr>
              <p:nvPr/>
            </p:nvSpPr>
            <p:spPr bwMode="auto">
              <a:xfrm>
                <a:off x="1308" y="2064"/>
                <a:ext cx="191"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latin typeface="Symbol" charset="0"/>
                  </a:rPr>
                  <a:t>+</a:t>
                </a:r>
              </a:p>
            </p:txBody>
          </p:sp>
          <p:sp>
            <p:nvSpPr>
              <p:cNvPr id="346" name="Rectangle 94"/>
              <p:cNvSpPr>
                <a:spLocks noChangeArrowheads="1"/>
              </p:cNvSpPr>
              <p:nvPr/>
            </p:nvSpPr>
            <p:spPr bwMode="auto">
              <a:xfrm>
                <a:off x="911" y="2064"/>
                <a:ext cx="191"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latin typeface="Symbol" charset="0"/>
                  </a:rPr>
                  <a:t>=</a:t>
                </a:r>
              </a:p>
            </p:txBody>
          </p:sp>
          <p:sp>
            <p:nvSpPr>
              <p:cNvPr id="347" name="Rectangle 95"/>
              <p:cNvSpPr>
                <a:spLocks noChangeArrowheads="1"/>
              </p:cNvSpPr>
              <p:nvPr/>
            </p:nvSpPr>
            <p:spPr bwMode="auto">
              <a:xfrm>
                <a:off x="2380" y="2064"/>
                <a:ext cx="191"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latin typeface="Symbol" charset="0"/>
                  </a:rPr>
                  <a:t>=</a:t>
                </a:r>
              </a:p>
            </p:txBody>
          </p:sp>
          <p:sp>
            <p:nvSpPr>
              <p:cNvPr id="348" name="Line 96"/>
              <p:cNvSpPr>
                <a:spLocks noChangeShapeType="1"/>
              </p:cNvSpPr>
              <p:nvPr/>
            </p:nvSpPr>
            <p:spPr bwMode="auto">
              <a:xfrm>
                <a:off x="1912" y="2205"/>
                <a:ext cx="163" cy="0"/>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49" name="Freeform 97"/>
              <p:cNvSpPr>
                <a:spLocks/>
              </p:cNvSpPr>
              <p:nvPr/>
            </p:nvSpPr>
            <p:spPr bwMode="auto">
              <a:xfrm>
                <a:off x="1837" y="1973"/>
                <a:ext cx="39" cy="446"/>
              </a:xfrm>
              <a:custGeom>
                <a:avLst/>
                <a:gdLst>
                  <a:gd name="T0" fmla="*/ 0 w 39"/>
                  <a:gd name="T1" fmla="*/ 445 h 446"/>
                  <a:gd name="T2" fmla="*/ 0 w 39"/>
                  <a:gd name="T3" fmla="*/ 0 h 446"/>
                  <a:gd name="T4" fmla="*/ 38 w 39"/>
                  <a:gd name="T5" fmla="*/ 0 h 446"/>
                </a:gdLst>
                <a:ahLst/>
                <a:cxnLst>
                  <a:cxn ang="0">
                    <a:pos x="T0" y="T1"/>
                  </a:cxn>
                  <a:cxn ang="0">
                    <a:pos x="T2" y="T3"/>
                  </a:cxn>
                  <a:cxn ang="0">
                    <a:pos x="T4" y="T5"/>
                  </a:cxn>
                </a:cxnLst>
                <a:rect l="0" t="0" r="r" b="b"/>
                <a:pathLst>
                  <a:path w="39" h="446">
                    <a:moveTo>
                      <a:pt x="0" y="445"/>
                    </a:moveTo>
                    <a:lnTo>
                      <a:pt x="0" y="0"/>
                    </a:lnTo>
                    <a:lnTo>
                      <a:pt x="38" y="0"/>
                    </a:lnTo>
                  </a:path>
                </a:pathLst>
              </a:custGeom>
              <a:noFill/>
              <a:ln w="12700" cap="rnd" cmpd="sng">
                <a:solidFill>
                  <a:srgbClr val="000000"/>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50" name="Freeform 98"/>
              <p:cNvSpPr>
                <a:spLocks/>
              </p:cNvSpPr>
              <p:nvPr/>
            </p:nvSpPr>
            <p:spPr bwMode="auto">
              <a:xfrm>
                <a:off x="2112" y="1973"/>
                <a:ext cx="39" cy="446"/>
              </a:xfrm>
              <a:custGeom>
                <a:avLst/>
                <a:gdLst>
                  <a:gd name="T0" fmla="*/ 38 w 39"/>
                  <a:gd name="T1" fmla="*/ 445 h 446"/>
                  <a:gd name="T2" fmla="*/ 38 w 39"/>
                  <a:gd name="T3" fmla="*/ 0 h 446"/>
                  <a:gd name="T4" fmla="*/ 0 w 39"/>
                  <a:gd name="T5" fmla="*/ 0 h 446"/>
                </a:gdLst>
                <a:ahLst/>
                <a:cxnLst>
                  <a:cxn ang="0">
                    <a:pos x="T0" y="T1"/>
                  </a:cxn>
                  <a:cxn ang="0">
                    <a:pos x="T2" y="T3"/>
                  </a:cxn>
                  <a:cxn ang="0">
                    <a:pos x="T4" y="T5"/>
                  </a:cxn>
                </a:cxnLst>
                <a:rect l="0" t="0" r="r" b="b"/>
                <a:pathLst>
                  <a:path w="39" h="446">
                    <a:moveTo>
                      <a:pt x="38" y="445"/>
                    </a:moveTo>
                    <a:lnTo>
                      <a:pt x="38"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310" name="Rectangle 99"/>
            <p:cNvSpPr>
              <a:spLocks noChangeArrowheads="1"/>
            </p:cNvSpPr>
            <p:nvPr/>
          </p:nvSpPr>
          <p:spPr bwMode="auto">
            <a:xfrm>
              <a:off x="2274" y="2066"/>
              <a:ext cx="150"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latin typeface="Charcoal" charset="0"/>
                </a:rPr>
                <a:t> </a:t>
              </a:r>
            </a:p>
          </p:txBody>
        </p:sp>
        <p:sp>
          <p:nvSpPr>
            <p:cNvPr id="311" name="Rectangle 100"/>
            <p:cNvSpPr>
              <a:spLocks noChangeArrowheads="1"/>
            </p:cNvSpPr>
            <p:nvPr/>
          </p:nvSpPr>
          <p:spPr bwMode="auto">
            <a:xfrm>
              <a:off x="2532" y="2066"/>
              <a:ext cx="184"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rPr>
                <a:t>2</a:t>
              </a:r>
            </a:p>
          </p:txBody>
        </p:sp>
        <p:grpSp>
          <p:nvGrpSpPr>
            <p:cNvPr id="312" name="Group 101"/>
            <p:cNvGrpSpPr>
              <a:grpSpLocks/>
            </p:cNvGrpSpPr>
            <p:nvPr/>
          </p:nvGrpSpPr>
          <p:grpSpPr bwMode="auto">
            <a:xfrm>
              <a:off x="2657" y="1974"/>
              <a:ext cx="552" cy="461"/>
              <a:chOff x="2671" y="1974"/>
              <a:chExt cx="552" cy="461"/>
            </a:xfrm>
          </p:grpSpPr>
          <p:sp>
            <p:nvSpPr>
              <p:cNvPr id="323" name="Rectangle 102"/>
              <p:cNvSpPr>
                <a:spLocks noChangeArrowheads="1"/>
              </p:cNvSpPr>
              <p:nvPr/>
            </p:nvSpPr>
            <p:spPr bwMode="auto">
              <a:xfrm>
                <a:off x="2877" y="1974"/>
                <a:ext cx="184"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rPr>
                  <a:t>6</a:t>
                </a:r>
              </a:p>
            </p:txBody>
          </p:sp>
          <p:sp>
            <p:nvSpPr>
              <p:cNvPr id="324" name="Rectangle 103"/>
              <p:cNvSpPr>
                <a:spLocks noChangeArrowheads="1"/>
              </p:cNvSpPr>
              <p:nvPr/>
            </p:nvSpPr>
            <p:spPr bwMode="auto">
              <a:xfrm>
                <a:off x="2877" y="2214"/>
                <a:ext cx="184"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rPr>
                  <a:t>4</a:t>
                </a:r>
              </a:p>
            </p:txBody>
          </p:sp>
          <p:sp>
            <p:nvSpPr>
              <p:cNvPr id="325" name="Rectangle 104"/>
              <p:cNvSpPr>
                <a:spLocks noChangeArrowheads="1"/>
              </p:cNvSpPr>
              <p:nvPr/>
            </p:nvSpPr>
            <p:spPr bwMode="auto">
              <a:xfrm>
                <a:off x="3039" y="2073"/>
                <a:ext cx="184"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rPr>
                  <a:t>1</a:t>
                </a:r>
              </a:p>
            </p:txBody>
          </p:sp>
          <p:sp>
            <p:nvSpPr>
              <p:cNvPr id="326" name="Rectangle 105"/>
              <p:cNvSpPr>
                <a:spLocks noChangeArrowheads="1"/>
              </p:cNvSpPr>
              <p:nvPr/>
            </p:nvSpPr>
            <p:spPr bwMode="auto">
              <a:xfrm>
                <a:off x="2671" y="2066"/>
                <a:ext cx="191"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latin typeface="Symbol" charset="0"/>
                  </a:rPr>
                  <a:t>+</a:t>
                </a:r>
              </a:p>
            </p:txBody>
          </p:sp>
          <p:sp>
            <p:nvSpPr>
              <p:cNvPr id="327" name="Line 106"/>
              <p:cNvSpPr>
                <a:spLocks noChangeShapeType="1"/>
              </p:cNvSpPr>
              <p:nvPr/>
            </p:nvSpPr>
            <p:spPr bwMode="auto">
              <a:xfrm>
                <a:off x="2897" y="2209"/>
                <a:ext cx="138" cy="0"/>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28" name="Freeform 107"/>
              <p:cNvSpPr>
                <a:spLocks/>
              </p:cNvSpPr>
              <p:nvPr/>
            </p:nvSpPr>
            <p:spPr bwMode="auto">
              <a:xfrm>
                <a:off x="2867" y="1989"/>
                <a:ext cx="30" cy="419"/>
              </a:xfrm>
              <a:custGeom>
                <a:avLst/>
                <a:gdLst>
                  <a:gd name="T0" fmla="*/ 0 w 30"/>
                  <a:gd name="T1" fmla="*/ 418 h 419"/>
                  <a:gd name="T2" fmla="*/ 0 w 30"/>
                  <a:gd name="T3" fmla="*/ 0 h 419"/>
                  <a:gd name="T4" fmla="*/ 29 w 30"/>
                  <a:gd name="T5" fmla="*/ 0 h 419"/>
                </a:gdLst>
                <a:ahLst/>
                <a:cxnLst>
                  <a:cxn ang="0">
                    <a:pos x="T0" y="T1"/>
                  </a:cxn>
                  <a:cxn ang="0">
                    <a:pos x="T2" y="T3"/>
                  </a:cxn>
                  <a:cxn ang="0">
                    <a:pos x="T4" y="T5"/>
                  </a:cxn>
                </a:cxnLst>
                <a:rect l="0" t="0" r="r" b="b"/>
                <a:pathLst>
                  <a:path w="30" h="419">
                    <a:moveTo>
                      <a:pt x="0" y="418"/>
                    </a:moveTo>
                    <a:lnTo>
                      <a:pt x="0" y="0"/>
                    </a:lnTo>
                    <a:lnTo>
                      <a:pt x="29" y="0"/>
                    </a:lnTo>
                  </a:path>
                </a:pathLst>
              </a:custGeom>
              <a:noFill/>
              <a:ln w="12700" cap="rnd" cmpd="sng">
                <a:solidFill>
                  <a:srgbClr val="000000"/>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29" name="Freeform 108"/>
              <p:cNvSpPr>
                <a:spLocks/>
              </p:cNvSpPr>
              <p:nvPr/>
            </p:nvSpPr>
            <p:spPr bwMode="auto">
              <a:xfrm>
                <a:off x="3042" y="1989"/>
                <a:ext cx="30" cy="419"/>
              </a:xfrm>
              <a:custGeom>
                <a:avLst/>
                <a:gdLst>
                  <a:gd name="T0" fmla="*/ 29 w 30"/>
                  <a:gd name="T1" fmla="*/ 418 h 419"/>
                  <a:gd name="T2" fmla="*/ 29 w 30"/>
                  <a:gd name="T3" fmla="*/ 0 h 419"/>
                  <a:gd name="T4" fmla="*/ 0 w 30"/>
                  <a:gd name="T5" fmla="*/ 0 h 419"/>
                </a:gdLst>
                <a:ahLst/>
                <a:cxnLst>
                  <a:cxn ang="0">
                    <a:pos x="T0" y="T1"/>
                  </a:cxn>
                  <a:cxn ang="0">
                    <a:pos x="T2" y="T3"/>
                  </a:cxn>
                  <a:cxn ang="0">
                    <a:pos x="T4" y="T5"/>
                  </a:cxn>
                </a:cxnLst>
                <a:rect l="0" t="0" r="r" b="b"/>
                <a:pathLst>
                  <a:path w="30" h="419">
                    <a:moveTo>
                      <a:pt x="29" y="418"/>
                    </a:moveTo>
                    <a:lnTo>
                      <a:pt x="29"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grpSp>
          <p:nvGrpSpPr>
            <p:cNvPr id="313" name="Group 109"/>
            <p:cNvGrpSpPr>
              <a:grpSpLocks/>
            </p:cNvGrpSpPr>
            <p:nvPr/>
          </p:nvGrpSpPr>
          <p:grpSpPr bwMode="auto">
            <a:xfrm>
              <a:off x="3181" y="1972"/>
              <a:ext cx="611" cy="461"/>
              <a:chOff x="3138" y="1972"/>
              <a:chExt cx="611" cy="461"/>
            </a:xfrm>
          </p:grpSpPr>
          <p:sp>
            <p:nvSpPr>
              <p:cNvPr id="316" name="Rectangle 110"/>
              <p:cNvSpPr>
                <a:spLocks noChangeArrowheads="1"/>
              </p:cNvSpPr>
              <p:nvPr/>
            </p:nvSpPr>
            <p:spPr bwMode="auto">
              <a:xfrm>
                <a:off x="3370" y="1972"/>
                <a:ext cx="184"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rPr>
                  <a:t>6</a:t>
                </a:r>
              </a:p>
            </p:txBody>
          </p:sp>
          <p:sp>
            <p:nvSpPr>
              <p:cNvPr id="317" name="Rectangle 111"/>
              <p:cNvSpPr>
                <a:spLocks noChangeArrowheads="1"/>
              </p:cNvSpPr>
              <p:nvPr/>
            </p:nvSpPr>
            <p:spPr bwMode="auto">
              <a:xfrm>
                <a:off x="3370" y="2212"/>
                <a:ext cx="184"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rPr>
                  <a:t>6</a:t>
                </a:r>
              </a:p>
            </p:txBody>
          </p:sp>
          <p:sp>
            <p:nvSpPr>
              <p:cNvPr id="318" name="Rectangle 112"/>
              <p:cNvSpPr>
                <a:spLocks noChangeArrowheads="1"/>
              </p:cNvSpPr>
              <p:nvPr/>
            </p:nvSpPr>
            <p:spPr bwMode="auto">
              <a:xfrm>
                <a:off x="3565" y="2071"/>
                <a:ext cx="184"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rPr>
                  <a:t>2</a:t>
                </a:r>
              </a:p>
            </p:txBody>
          </p:sp>
          <p:sp>
            <p:nvSpPr>
              <p:cNvPr id="319" name="Rectangle 113"/>
              <p:cNvSpPr>
                <a:spLocks noChangeArrowheads="1"/>
              </p:cNvSpPr>
              <p:nvPr/>
            </p:nvSpPr>
            <p:spPr bwMode="auto">
              <a:xfrm>
                <a:off x="3138" y="2064"/>
                <a:ext cx="191"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latin typeface="Symbol" charset="0"/>
                  </a:rPr>
                  <a:t>+</a:t>
                </a:r>
              </a:p>
            </p:txBody>
          </p:sp>
          <p:sp>
            <p:nvSpPr>
              <p:cNvPr id="320" name="Line 114"/>
              <p:cNvSpPr>
                <a:spLocks noChangeShapeType="1"/>
              </p:cNvSpPr>
              <p:nvPr/>
            </p:nvSpPr>
            <p:spPr bwMode="auto">
              <a:xfrm>
                <a:off x="3390" y="2207"/>
                <a:ext cx="138" cy="0"/>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21" name="Freeform 115"/>
              <p:cNvSpPr>
                <a:spLocks/>
              </p:cNvSpPr>
              <p:nvPr/>
            </p:nvSpPr>
            <p:spPr bwMode="auto">
              <a:xfrm>
                <a:off x="3360" y="1987"/>
                <a:ext cx="30" cy="419"/>
              </a:xfrm>
              <a:custGeom>
                <a:avLst/>
                <a:gdLst>
                  <a:gd name="T0" fmla="*/ 0 w 30"/>
                  <a:gd name="T1" fmla="*/ 418 h 419"/>
                  <a:gd name="T2" fmla="*/ 0 w 30"/>
                  <a:gd name="T3" fmla="*/ 0 h 419"/>
                  <a:gd name="T4" fmla="*/ 29 w 30"/>
                  <a:gd name="T5" fmla="*/ 0 h 419"/>
                </a:gdLst>
                <a:ahLst/>
                <a:cxnLst>
                  <a:cxn ang="0">
                    <a:pos x="T0" y="T1"/>
                  </a:cxn>
                  <a:cxn ang="0">
                    <a:pos x="T2" y="T3"/>
                  </a:cxn>
                  <a:cxn ang="0">
                    <a:pos x="T4" y="T5"/>
                  </a:cxn>
                </a:cxnLst>
                <a:rect l="0" t="0" r="r" b="b"/>
                <a:pathLst>
                  <a:path w="30" h="419">
                    <a:moveTo>
                      <a:pt x="0" y="418"/>
                    </a:moveTo>
                    <a:lnTo>
                      <a:pt x="0" y="0"/>
                    </a:lnTo>
                    <a:lnTo>
                      <a:pt x="29" y="0"/>
                    </a:lnTo>
                  </a:path>
                </a:pathLst>
              </a:custGeom>
              <a:noFill/>
              <a:ln w="12700" cap="rnd" cmpd="sng">
                <a:solidFill>
                  <a:srgbClr val="000000"/>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22" name="Freeform 116"/>
              <p:cNvSpPr>
                <a:spLocks/>
              </p:cNvSpPr>
              <p:nvPr/>
            </p:nvSpPr>
            <p:spPr bwMode="auto">
              <a:xfrm>
                <a:off x="3535" y="1987"/>
                <a:ext cx="30" cy="419"/>
              </a:xfrm>
              <a:custGeom>
                <a:avLst/>
                <a:gdLst>
                  <a:gd name="T0" fmla="*/ 29 w 30"/>
                  <a:gd name="T1" fmla="*/ 418 h 419"/>
                  <a:gd name="T2" fmla="*/ 29 w 30"/>
                  <a:gd name="T3" fmla="*/ 0 h 419"/>
                  <a:gd name="T4" fmla="*/ 0 w 30"/>
                  <a:gd name="T5" fmla="*/ 0 h 419"/>
                </a:gdLst>
                <a:ahLst/>
                <a:cxnLst>
                  <a:cxn ang="0">
                    <a:pos x="T0" y="T1"/>
                  </a:cxn>
                  <a:cxn ang="0">
                    <a:pos x="T2" y="T3"/>
                  </a:cxn>
                  <a:cxn ang="0">
                    <a:pos x="T4" y="T5"/>
                  </a:cxn>
                </a:cxnLst>
                <a:rect l="0" t="0" r="r" b="b"/>
                <a:pathLst>
                  <a:path w="30" h="419">
                    <a:moveTo>
                      <a:pt x="29" y="418"/>
                    </a:moveTo>
                    <a:lnTo>
                      <a:pt x="29"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314" name="Rectangle 117"/>
            <p:cNvSpPr>
              <a:spLocks noChangeArrowheads="1"/>
            </p:cNvSpPr>
            <p:nvPr/>
          </p:nvSpPr>
          <p:spPr bwMode="auto">
            <a:xfrm>
              <a:off x="3745" y="2062"/>
              <a:ext cx="191"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latin typeface="Symbol" charset="0"/>
                </a:rPr>
                <a:t>=</a:t>
              </a:r>
            </a:p>
          </p:txBody>
        </p:sp>
        <p:sp>
          <p:nvSpPr>
            <p:cNvPr id="315" name="Rectangle 118"/>
            <p:cNvSpPr>
              <a:spLocks noChangeArrowheads="1"/>
            </p:cNvSpPr>
            <p:nvPr/>
          </p:nvSpPr>
          <p:spPr bwMode="auto">
            <a:xfrm>
              <a:off x="3896" y="2071"/>
              <a:ext cx="959"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smtClean="0">
                  <a:ln>
                    <a:noFill/>
                  </a:ln>
                  <a:solidFill>
                    <a:sysClr val="windowText" lastClr="000000"/>
                  </a:solidFill>
                  <a:effectLst/>
                  <a:uLnTx/>
                  <a:uFillTx/>
                </a:rPr>
                <a:t>2 + 2 + 2   =   6</a:t>
              </a:r>
            </a:p>
          </p:txBody>
        </p:sp>
      </p:grpSp>
      <p:sp>
        <p:nvSpPr>
          <p:cNvPr id="351" name="Text Box 119"/>
          <p:cNvSpPr txBox="1">
            <a:spLocks noChangeArrowheads="1"/>
          </p:cNvSpPr>
          <p:nvPr/>
        </p:nvSpPr>
        <p:spPr bwMode="auto">
          <a:xfrm>
            <a:off x="7894638" y="5243513"/>
            <a:ext cx="814387" cy="3952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2870" tIns="51435" rIns="102870" bIns="51435">
            <a:spAutoFit/>
          </a:bodyPr>
          <a:lstStyle>
            <a:lvl1pPr defTabSz="1028700">
              <a:defRPr sz="2400">
                <a:solidFill>
                  <a:schemeClr val="tx1"/>
                </a:solidFill>
                <a:latin typeface="Times New Roman" charset="0"/>
                <a:ea typeface="ＭＳ Ｐゴシック" charset="0"/>
              </a:defRPr>
            </a:lvl1pPr>
            <a:lvl2pPr marL="514350" defTabSz="1028700">
              <a:defRPr sz="2400">
                <a:solidFill>
                  <a:schemeClr val="tx1"/>
                </a:solidFill>
                <a:latin typeface="Times New Roman" charset="0"/>
                <a:ea typeface="ＭＳ Ｐゴシック" charset="0"/>
              </a:defRPr>
            </a:lvl2pPr>
            <a:lvl3pPr marL="1028700" defTabSz="1028700">
              <a:defRPr sz="2400">
                <a:solidFill>
                  <a:schemeClr val="tx1"/>
                </a:solidFill>
                <a:latin typeface="Times New Roman" charset="0"/>
                <a:ea typeface="ＭＳ Ｐゴシック" charset="0"/>
              </a:defRPr>
            </a:lvl3pPr>
            <a:lvl4pPr marL="1543050" defTabSz="1028700">
              <a:defRPr sz="2400">
                <a:solidFill>
                  <a:schemeClr val="tx1"/>
                </a:solidFill>
                <a:latin typeface="Times New Roman" charset="0"/>
                <a:ea typeface="ＭＳ Ｐゴシック" charset="0"/>
              </a:defRPr>
            </a:lvl4pPr>
            <a:lvl5pPr marL="2057400" defTabSz="1028700">
              <a:defRPr sz="2400">
                <a:solidFill>
                  <a:schemeClr val="tx1"/>
                </a:solidFill>
                <a:latin typeface="Times New Roman" charset="0"/>
                <a:ea typeface="ＭＳ Ｐゴシック" charset="0"/>
              </a:defRPr>
            </a:lvl5pPr>
            <a:lvl6pPr marL="2514600" defTabSz="1028700" eaLnBrk="0" fontAlgn="base" hangingPunct="0">
              <a:spcBef>
                <a:spcPct val="0"/>
              </a:spcBef>
              <a:spcAft>
                <a:spcPct val="0"/>
              </a:spcAft>
              <a:defRPr sz="2400">
                <a:solidFill>
                  <a:schemeClr val="tx1"/>
                </a:solidFill>
                <a:latin typeface="Times New Roman" charset="0"/>
                <a:ea typeface="ＭＳ Ｐゴシック" charset="0"/>
              </a:defRPr>
            </a:lvl6pPr>
            <a:lvl7pPr marL="2971800" defTabSz="1028700" eaLnBrk="0" fontAlgn="base" hangingPunct="0">
              <a:spcBef>
                <a:spcPct val="0"/>
              </a:spcBef>
              <a:spcAft>
                <a:spcPct val="0"/>
              </a:spcAft>
              <a:defRPr sz="2400">
                <a:solidFill>
                  <a:schemeClr val="tx1"/>
                </a:solidFill>
                <a:latin typeface="Times New Roman" charset="0"/>
                <a:ea typeface="ＭＳ Ｐゴシック" charset="0"/>
              </a:defRPr>
            </a:lvl7pPr>
            <a:lvl8pPr marL="3429000" defTabSz="1028700" eaLnBrk="0" fontAlgn="base" hangingPunct="0">
              <a:spcBef>
                <a:spcPct val="0"/>
              </a:spcBef>
              <a:spcAft>
                <a:spcPct val="0"/>
              </a:spcAft>
              <a:defRPr sz="2400">
                <a:solidFill>
                  <a:schemeClr val="tx1"/>
                </a:solidFill>
                <a:latin typeface="Times New Roman" charset="0"/>
                <a:ea typeface="ＭＳ Ｐゴシック" charset="0"/>
              </a:defRPr>
            </a:lvl8pPr>
            <a:lvl9pPr marL="3886200" defTabSz="10287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900" dirty="0">
                <a:latin typeface="Fira Sans Regular" charset="0"/>
              </a:rPr>
              <a:t>Done</a:t>
            </a:r>
          </a:p>
        </p:txBody>
      </p:sp>
    </p:spTree>
    <p:extLst>
      <p:ext uri="{BB962C8B-B14F-4D97-AF65-F5344CB8AC3E}">
        <p14:creationId xmlns:p14="http://schemas.microsoft.com/office/powerpoint/2010/main" val="39720510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08"/>
                                        </p:tgtEl>
                                        <p:attrNameLst>
                                          <p:attrName>style.visibility</p:attrName>
                                        </p:attrNameLst>
                                      </p:cBhvr>
                                      <p:to>
                                        <p:strVal val="visible"/>
                                      </p:to>
                                    </p:set>
                                  </p:childTnLst>
                                </p:cTn>
                              </p:par>
                            </p:childTnLst>
                          </p:cTn>
                        </p:par>
                        <p:par>
                          <p:cTn id="15" fill="hold">
                            <p:stCondLst>
                              <p:cond delay="500"/>
                            </p:stCondLst>
                            <p:childTnLst>
                              <p:par>
                                <p:cTn id="16" presetID="2" presetClass="entr" presetSubtype="4" fill="hold" grpId="0" nodeType="afterEffect">
                                  <p:stCondLst>
                                    <p:cond delay="7000"/>
                                  </p:stCondLst>
                                  <p:childTnLst>
                                    <p:set>
                                      <p:cBhvr>
                                        <p:cTn id="17" dur="1" fill="hold">
                                          <p:stCondLst>
                                            <p:cond delay="0"/>
                                          </p:stCondLst>
                                        </p:cTn>
                                        <p:tgtEl>
                                          <p:spTgt spid="351"/>
                                        </p:tgtEl>
                                        <p:attrNameLst>
                                          <p:attrName>style.visibility</p:attrName>
                                        </p:attrNameLst>
                                      </p:cBhvr>
                                      <p:to>
                                        <p:strVal val="visible"/>
                                      </p:to>
                                    </p:set>
                                    <p:anim calcmode="lin" valueType="num">
                                      <p:cBhvr additive="base">
                                        <p:cTn id="18" dur="500" fill="hold"/>
                                        <p:tgtEl>
                                          <p:spTgt spid="351"/>
                                        </p:tgtEl>
                                        <p:attrNameLst>
                                          <p:attrName>ppt_x</p:attrName>
                                        </p:attrNameLst>
                                      </p:cBhvr>
                                      <p:tavLst>
                                        <p:tav tm="0">
                                          <p:val>
                                            <p:strVal val="#ppt_x"/>
                                          </p:val>
                                        </p:tav>
                                        <p:tav tm="100000">
                                          <p:val>
                                            <p:strVal val="#ppt_x"/>
                                          </p:val>
                                        </p:tav>
                                      </p:tavLst>
                                    </p:anim>
                                    <p:anim calcmode="lin" valueType="num">
                                      <p:cBhvr additive="base">
                                        <p:cTn id="19" dur="500" fill="hold"/>
                                        <p:tgtEl>
                                          <p:spTgt spid="3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ChangeArrowheads="1"/>
          </p:cNvSpPr>
          <p:nvPr>
            <p:ph type="title"/>
          </p:nvPr>
        </p:nvSpPr>
        <p:spPr/>
        <p:txBody>
          <a:bodyPr/>
          <a:lstStyle/>
          <a:p>
            <a:r>
              <a:rPr lang="en-US" dirty="0">
                <a:latin typeface="+mn-lt"/>
              </a:rPr>
              <a:t>Scheduling</a:t>
            </a:r>
          </a:p>
        </p:txBody>
      </p:sp>
      <p:sp>
        <p:nvSpPr>
          <p:cNvPr id="101378" name="Rectangle 3"/>
          <p:cNvSpPr>
            <a:spLocks noGrp="1" noChangeArrowheads="1"/>
          </p:cNvSpPr>
          <p:nvPr>
            <p:ph type="body" idx="1"/>
          </p:nvPr>
        </p:nvSpPr>
        <p:spPr/>
        <p:txBody>
          <a:bodyPr/>
          <a:lstStyle/>
          <a:p>
            <a:r>
              <a:rPr lang="en-US" dirty="0">
                <a:latin typeface="+mn-lt"/>
              </a:rPr>
              <a:t>Scheduler = resource allocator that affects the timing of real-time services</a:t>
            </a:r>
          </a:p>
          <a:p>
            <a:r>
              <a:rPr lang="en-US" dirty="0">
                <a:latin typeface="+mn-lt"/>
              </a:rPr>
              <a:t>Offline scheduler = does allocation at design time</a:t>
            </a:r>
          </a:p>
          <a:p>
            <a:r>
              <a:rPr lang="en-US" dirty="0">
                <a:latin typeface="+mn-lt"/>
              </a:rPr>
              <a:t>Online scheduler = does allocation at run-time</a:t>
            </a:r>
          </a:p>
          <a:p>
            <a:r>
              <a:rPr lang="en-US" dirty="0">
                <a:latin typeface="+mn-lt"/>
              </a:rPr>
              <a:t>Schedulers need to know dependencies and worst-case behavior</a:t>
            </a:r>
          </a:p>
          <a:p>
            <a:endParaRPr lang="en-US" dirty="0">
              <a:latin typeface="+mn-lt"/>
            </a:endParaRPr>
          </a:p>
          <a:p>
            <a:r>
              <a:rPr lang="en-US" dirty="0">
                <a:latin typeface="+mn-lt"/>
              </a:rPr>
              <a:t>Worst-case execution time (WCET) is often required to be known in  real-time systems</a:t>
            </a:r>
          </a:p>
          <a:p>
            <a:pPr lvl="1"/>
            <a:endParaRPr lang="en-US" dirty="0">
              <a:latin typeface="+mn-lt"/>
              <a:cs typeface="Fira Sans Regular" charset="0"/>
            </a:endParaRPr>
          </a:p>
          <a:p>
            <a:r>
              <a:rPr lang="en-US" dirty="0">
                <a:latin typeface="+mn-lt"/>
              </a:rPr>
              <a:t>How do you determine worst-case behavior?</a:t>
            </a:r>
          </a:p>
          <a:p>
            <a:pPr lvl="1"/>
            <a:endParaRPr lang="en-US" dirty="0">
              <a:latin typeface="+mn-lt"/>
              <a:cs typeface="Fira Sans Regular" charset="0"/>
            </a:endParaRPr>
          </a:p>
        </p:txBody>
      </p:sp>
    </p:spTree>
    <p:extLst>
      <p:ext uri="{BB962C8B-B14F-4D97-AF65-F5344CB8AC3E}">
        <p14:creationId xmlns:p14="http://schemas.microsoft.com/office/powerpoint/2010/main" val="1432775346"/>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ChangeArrowheads="1"/>
          </p:cNvSpPr>
          <p:nvPr/>
        </p:nvSpPr>
        <p:spPr bwMode="auto">
          <a:xfrm>
            <a:off x="714375" y="6257925"/>
            <a:ext cx="1885950" cy="514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4851" name="Rectangle 3"/>
          <p:cNvSpPr>
            <a:spLocks noChangeArrowheads="1"/>
          </p:cNvSpPr>
          <p:nvPr/>
        </p:nvSpPr>
        <p:spPr bwMode="auto">
          <a:xfrm>
            <a:off x="3114675" y="6257925"/>
            <a:ext cx="2914650" cy="514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4854" name="Rectangle 6"/>
          <p:cNvSpPr>
            <a:spLocks noGrp="1" noChangeArrowheads="1"/>
          </p:cNvSpPr>
          <p:nvPr>
            <p:ph type="title"/>
          </p:nvPr>
        </p:nvSpPr>
        <p:spPr/>
        <p:txBody>
          <a:bodyPr/>
          <a:lstStyle/>
          <a:p>
            <a:r>
              <a:rPr lang="en-US" sz="3200"/>
              <a:t>Summary</a:t>
            </a:r>
          </a:p>
        </p:txBody>
      </p:sp>
      <p:sp>
        <p:nvSpPr>
          <p:cNvPr id="334855" name="Rectangle 7"/>
          <p:cNvSpPr>
            <a:spLocks noGrp="1" noChangeArrowheads="1"/>
          </p:cNvSpPr>
          <p:nvPr>
            <p:ph type="body" idx="1"/>
          </p:nvPr>
        </p:nvSpPr>
        <p:spPr/>
        <p:txBody>
          <a:bodyPr/>
          <a:lstStyle/>
          <a:p>
            <a:r>
              <a:rPr lang="en-US"/>
              <a:t>UB test is simple but conservative. </a:t>
            </a:r>
          </a:p>
          <a:p>
            <a:r>
              <a:rPr lang="en-US"/>
              <a:t>RT test is more exact but also more complicated. </a:t>
            </a:r>
          </a:p>
          <a:p>
            <a:r>
              <a:rPr lang="en-US"/>
              <a:t>To this point, UB and RT tests share the same limitations:</a:t>
            </a:r>
          </a:p>
          <a:p>
            <a:pPr lvl="1"/>
            <a:r>
              <a:rPr lang="en-US"/>
              <a:t>all tasks run on a single processor </a:t>
            </a:r>
          </a:p>
          <a:p>
            <a:pPr lvl="1"/>
            <a:r>
              <a:rPr lang="en-US"/>
              <a:t>all tasks are periodic and noninteracting </a:t>
            </a:r>
          </a:p>
          <a:p>
            <a:pPr lvl="1"/>
            <a:r>
              <a:rPr lang="en-US"/>
              <a:t>deadlines are always at the end of the period </a:t>
            </a:r>
          </a:p>
          <a:p>
            <a:pPr lvl="1"/>
            <a:r>
              <a:rPr lang="en-US"/>
              <a:t>there are no interrupts </a:t>
            </a:r>
          </a:p>
          <a:p>
            <a:pPr lvl="1"/>
            <a:r>
              <a:rPr lang="en-US"/>
              <a:t>Rate-monotonic priorities are assigned </a:t>
            </a:r>
          </a:p>
          <a:p>
            <a:pPr lvl="1"/>
            <a:r>
              <a:rPr lang="en-US"/>
              <a:t>there is zero context switch overhead </a:t>
            </a:r>
          </a:p>
          <a:p>
            <a:pPr lvl="1"/>
            <a:r>
              <a:rPr lang="en-US"/>
              <a:t>tasks do not suspend themselves</a:t>
            </a:r>
          </a:p>
        </p:txBody>
      </p:sp>
    </p:spTree>
    <p:extLst>
      <p:ext uri="{BB962C8B-B14F-4D97-AF65-F5344CB8AC3E}">
        <p14:creationId xmlns:p14="http://schemas.microsoft.com/office/powerpoint/2010/main" val="1111419193"/>
      </p:ext>
    </p:extLst>
  </p:cSld>
  <p:clrMapOvr>
    <a:masterClrMapping/>
  </p:clrMapOvr>
  <p:transition advTm="100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p:txBody>
          <a:bodyPr/>
          <a:lstStyle/>
          <a:p>
            <a:r>
              <a:rPr lang="en-US"/>
              <a:t>Rate Monotonic Analysis</a:t>
            </a:r>
          </a:p>
        </p:txBody>
      </p:sp>
      <p:sp>
        <p:nvSpPr>
          <p:cNvPr id="374787" name="Rectangle 3"/>
          <p:cNvSpPr>
            <a:spLocks noGrp="1" noChangeArrowheads="1"/>
          </p:cNvSpPr>
          <p:nvPr>
            <p:ph type="body" idx="1"/>
          </p:nvPr>
        </p:nvSpPr>
        <p:spPr/>
        <p:txBody>
          <a:bodyPr/>
          <a:lstStyle/>
          <a:p>
            <a:r>
              <a:rPr lang="en-US"/>
              <a:t>Introduction</a:t>
            </a:r>
          </a:p>
          <a:p>
            <a:r>
              <a:rPr lang="en-US"/>
              <a:t>Periodic tasks</a:t>
            </a:r>
          </a:p>
          <a:p>
            <a:r>
              <a:rPr lang="en-US" b="1"/>
              <a:t>Extending the basic theory</a:t>
            </a:r>
          </a:p>
          <a:p>
            <a:r>
              <a:rPr lang="en-US"/>
              <a:t>Synchronization and Priority Inversion</a:t>
            </a:r>
          </a:p>
          <a:p>
            <a:r>
              <a:rPr lang="en-US"/>
              <a:t>Aperiodic servers</a:t>
            </a:r>
          </a:p>
        </p:txBody>
      </p:sp>
    </p:spTree>
    <p:extLst>
      <p:ext uri="{BB962C8B-B14F-4D97-AF65-F5344CB8AC3E}">
        <p14:creationId xmlns:p14="http://schemas.microsoft.com/office/powerpoint/2010/main" val="379029563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a:noFill/>
          <a:ln/>
        </p:spPr>
        <p:txBody>
          <a:bodyPr lIns="94655" tIns="46434" rIns="94655" bIns="46434"/>
          <a:lstStyle/>
          <a:p>
            <a:pPr defTabSz="823913"/>
            <a:r>
              <a:rPr lang="en-US"/>
              <a:t>A Sample Problem</a:t>
            </a:r>
          </a:p>
        </p:txBody>
      </p:sp>
      <p:sp>
        <p:nvSpPr>
          <p:cNvPr id="376835" name="Rectangle 3"/>
          <p:cNvSpPr>
            <a:spLocks noChangeArrowheads="1"/>
          </p:cNvSpPr>
          <p:nvPr/>
        </p:nvSpPr>
        <p:spPr bwMode="auto">
          <a:xfrm>
            <a:off x="1905000" y="5809983"/>
            <a:ext cx="5300728" cy="3671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082" tIns="44649" rIns="91082" bIns="44649">
            <a:spAutoFit/>
          </a:bodyPr>
          <a:lstStyle/>
          <a:p>
            <a:pPr defTabSz="915988"/>
            <a:r>
              <a:rPr lang="en-US" dirty="0">
                <a:latin typeface="Symbol" charset="0"/>
              </a:rPr>
              <a:t>t</a:t>
            </a:r>
            <a:r>
              <a:rPr lang="en-US" baseline="-25000" dirty="0">
                <a:latin typeface="Symbol" charset="0"/>
              </a:rPr>
              <a:t>2</a:t>
            </a:r>
            <a:r>
              <a:rPr lang="ja-JP" altLang="en-US" sz="1600" dirty="0">
                <a:latin typeface="Fira Sans Regular" charset="0"/>
              </a:rPr>
              <a:t>’</a:t>
            </a:r>
            <a:r>
              <a:rPr lang="en-US" sz="1600" dirty="0">
                <a:latin typeface="Fira Sans Regular" charset="0"/>
              </a:rPr>
              <a:t>s deadline is 20 </a:t>
            </a:r>
            <a:r>
              <a:rPr lang="en-US" sz="1600" dirty="0" err="1">
                <a:latin typeface="Fira Sans Regular" charset="0"/>
              </a:rPr>
              <a:t>msec</a:t>
            </a:r>
            <a:r>
              <a:rPr lang="en-US" sz="1600" dirty="0">
                <a:latin typeface="Fira Sans Regular" charset="0"/>
              </a:rPr>
              <a:t> before the end of each period</a:t>
            </a:r>
          </a:p>
        </p:txBody>
      </p:sp>
      <p:sp>
        <p:nvSpPr>
          <p:cNvPr id="376836" name="Rectangle 4"/>
          <p:cNvSpPr>
            <a:spLocks noChangeArrowheads="1"/>
          </p:cNvSpPr>
          <p:nvPr/>
        </p:nvSpPr>
        <p:spPr bwMode="auto">
          <a:xfrm>
            <a:off x="1143000" y="5645439"/>
            <a:ext cx="1676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6837" name="Rectangle 5"/>
          <p:cNvSpPr>
            <a:spLocks noChangeArrowheads="1"/>
          </p:cNvSpPr>
          <p:nvPr/>
        </p:nvSpPr>
        <p:spPr bwMode="auto">
          <a:xfrm>
            <a:off x="3276600" y="5645439"/>
            <a:ext cx="2590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6838" name="Rectangle 6"/>
          <p:cNvSpPr>
            <a:spLocks noChangeArrowheads="1"/>
          </p:cNvSpPr>
          <p:nvPr/>
        </p:nvSpPr>
        <p:spPr bwMode="auto">
          <a:xfrm>
            <a:off x="1150938" y="1232189"/>
            <a:ext cx="4557712" cy="4406900"/>
          </a:xfrm>
          <a:prstGeom prst="rect">
            <a:avLst/>
          </a:prstGeom>
          <a:solidFill>
            <a:srgbClr val="CCFFCC"/>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6839" name="Rectangle 7"/>
          <p:cNvSpPr>
            <a:spLocks noChangeArrowheads="1"/>
          </p:cNvSpPr>
          <p:nvPr/>
        </p:nvSpPr>
        <p:spPr bwMode="auto">
          <a:xfrm>
            <a:off x="1355725" y="1333789"/>
            <a:ext cx="6626992" cy="4015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869" tIns="46434" rIns="92869" bIns="46434">
            <a:spAutoFit/>
          </a:bodyPr>
          <a:lstStyle/>
          <a:p>
            <a:pPr defTabSz="915988"/>
            <a:r>
              <a:rPr lang="en-US" sz="2000" dirty="0">
                <a:latin typeface="Fira Sans Regular" charset="0"/>
              </a:rPr>
              <a:t>       </a:t>
            </a:r>
            <a:r>
              <a:rPr lang="en-US" sz="2000" dirty="0" err="1">
                <a:latin typeface="Fira Sans Regular" charset="0"/>
              </a:rPr>
              <a:t>Periodics</a:t>
            </a:r>
            <a:r>
              <a:rPr lang="en-US" sz="2000" dirty="0">
                <a:latin typeface="Fira Sans Regular" charset="0"/>
              </a:rPr>
              <a:t>		</a:t>
            </a:r>
            <a:r>
              <a:rPr lang="en-US" sz="2000" dirty="0" smtClean="0">
                <a:latin typeface="Fira Sans Regular" charset="0"/>
              </a:rPr>
              <a:t>Resources</a:t>
            </a:r>
            <a:r>
              <a:rPr lang="en-US" sz="2000" dirty="0">
                <a:latin typeface="Fira Sans Regular" charset="0"/>
              </a:rPr>
              <a:t>	       </a:t>
            </a:r>
            <a:r>
              <a:rPr lang="en-US" sz="2000" dirty="0" err="1">
                <a:latin typeface="Fira Sans Regular" charset="0"/>
              </a:rPr>
              <a:t>Aperiodics</a:t>
            </a:r>
            <a:endParaRPr lang="en-US" sz="2000" dirty="0">
              <a:latin typeface="Fira Sans Regular" charset="0"/>
            </a:endParaRPr>
          </a:p>
        </p:txBody>
      </p:sp>
      <p:sp>
        <p:nvSpPr>
          <p:cNvPr id="376840" name="Freeform 8"/>
          <p:cNvSpPr>
            <a:spLocks/>
          </p:cNvSpPr>
          <p:nvPr/>
        </p:nvSpPr>
        <p:spPr bwMode="auto">
          <a:xfrm>
            <a:off x="1574800" y="2254539"/>
            <a:ext cx="1487488" cy="573088"/>
          </a:xfrm>
          <a:custGeom>
            <a:avLst/>
            <a:gdLst>
              <a:gd name="T0" fmla="*/ 256 w 833"/>
              <a:gd name="T1" fmla="*/ 0 h 321"/>
              <a:gd name="T2" fmla="*/ 832 w 833"/>
              <a:gd name="T3" fmla="*/ 0 h 321"/>
              <a:gd name="T4" fmla="*/ 576 w 833"/>
              <a:gd name="T5" fmla="*/ 320 h 321"/>
              <a:gd name="T6" fmla="*/ 0 w 833"/>
              <a:gd name="T7" fmla="*/ 320 h 321"/>
              <a:gd name="T8" fmla="*/ 256 w 833"/>
              <a:gd name="T9" fmla="*/ 0 h 321"/>
            </a:gdLst>
            <a:ahLst/>
            <a:cxnLst>
              <a:cxn ang="0">
                <a:pos x="T0" y="T1"/>
              </a:cxn>
              <a:cxn ang="0">
                <a:pos x="T2" y="T3"/>
              </a:cxn>
              <a:cxn ang="0">
                <a:pos x="T4" y="T5"/>
              </a:cxn>
              <a:cxn ang="0">
                <a:pos x="T6" y="T7"/>
              </a:cxn>
              <a:cxn ang="0">
                <a:pos x="T8" y="T9"/>
              </a:cxn>
            </a:cxnLst>
            <a:rect l="0" t="0" r="r" b="b"/>
            <a:pathLst>
              <a:path w="833" h="321">
                <a:moveTo>
                  <a:pt x="256" y="0"/>
                </a:moveTo>
                <a:lnTo>
                  <a:pt x="832" y="0"/>
                </a:lnTo>
                <a:lnTo>
                  <a:pt x="576" y="320"/>
                </a:lnTo>
                <a:lnTo>
                  <a:pt x="0" y="320"/>
                </a:lnTo>
                <a:lnTo>
                  <a:pt x="256" y="0"/>
                </a:lnTo>
              </a:path>
            </a:pathLst>
          </a:custGeom>
          <a:solidFill>
            <a:srgbClr val="00CCCC"/>
          </a:solidFill>
          <a:ln w="12700" cap="rnd" cmpd="sng">
            <a:solidFill>
              <a:schemeClr val="accent2"/>
            </a:solidFill>
            <a:prstDash val="solid"/>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6841" name="Rectangle 9"/>
          <p:cNvSpPr>
            <a:spLocks noChangeArrowheads="1"/>
          </p:cNvSpPr>
          <p:nvPr/>
        </p:nvSpPr>
        <p:spPr bwMode="auto">
          <a:xfrm>
            <a:off x="1300163" y="2206914"/>
            <a:ext cx="317500"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869" tIns="46434" rIns="92869" bIns="46434">
            <a:spAutoFit/>
          </a:bodyPr>
          <a:lstStyle/>
          <a:p>
            <a:pPr defTabSz="915988"/>
            <a:r>
              <a:rPr lang="en-US" b="1">
                <a:latin typeface="Symbol" charset="0"/>
              </a:rPr>
              <a:t>t</a:t>
            </a:r>
          </a:p>
        </p:txBody>
      </p:sp>
      <p:sp>
        <p:nvSpPr>
          <p:cNvPr id="376842" name="Rectangle 10"/>
          <p:cNvSpPr>
            <a:spLocks noChangeArrowheads="1"/>
          </p:cNvSpPr>
          <p:nvPr/>
        </p:nvSpPr>
        <p:spPr bwMode="auto">
          <a:xfrm>
            <a:off x="1431925" y="2340264"/>
            <a:ext cx="300038"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869" tIns="46434" rIns="92869" bIns="46434">
            <a:spAutoFit/>
          </a:bodyPr>
          <a:lstStyle/>
          <a:p>
            <a:pPr defTabSz="915988"/>
            <a:r>
              <a:rPr lang="en-US" sz="1800" b="1"/>
              <a:t>1</a:t>
            </a:r>
          </a:p>
        </p:txBody>
      </p:sp>
      <p:sp>
        <p:nvSpPr>
          <p:cNvPr id="376843" name="Rectangle 11"/>
          <p:cNvSpPr>
            <a:spLocks noChangeArrowheads="1"/>
          </p:cNvSpPr>
          <p:nvPr/>
        </p:nvSpPr>
        <p:spPr bwMode="auto">
          <a:xfrm>
            <a:off x="1295400" y="3515014"/>
            <a:ext cx="317500"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869" tIns="46434" rIns="92869" bIns="46434">
            <a:spAutoFit/>
          </a:bodyPr>
          <a:lstStyle/>
          <a:p>
            <a:pPr defTabSz="915988"/>
            <a:r>
              <a:rPr lang="en-US" b="1">
                <a:latin typeface="Symbol" charset="0"/>
              </a:rPr>
              <a:t>t</a:t>
            </a:r>
          </a:p>
        </p:txBody>
      </p:sp>
      <p:sp>
        <p:nvSpPr>
          <p:cNvPr id="376844" name="Rectangle 12"/>
          <p:cNvSpPr>
            <a:spLocks noChangeArrowheads="1"/>
          </p:cNvSpPr>
          <p:nvPr/>
        </p:nvSpPr>
        <p:spPr bwMode="auto">
          <a:xfrm>
            <a:off x="1428750" y="3634077"/>
            <a:ext cx="300038" cy="368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869" tIns="46434" rIns="92869" bIns="46434">
            <a:spAutoFit/>
          </a:bodyPr>
          <a:lstStyle/>
          <a:p>
            <a:pPr defTabSz="915988"/>
            <a:r>
              <a:rPr lang="en-US" sz="1800" b="1"/>
              <a:t>2</a:t>
            </a:r>
          </a:p>
        </p:txBody>
      </p:sp>
      <p:sp>
        <p:nvSpPr>
          <p:cNvPr id="376845" name="Rectangle 13"/>
          <p:cNvSpPr>
            <a:spLocks noChangeArrowheads="1"/>
          </p:cNvSpPr>
          <p:nvPr/>
        </p:nvSpPr>
        <p:spPr bwMode="auto">
          <a:xfrm>
            <a:off x="1295400" y="4810414"/>
            <a:ext cx="317500" cy="452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869" tIns="46434" rIns="92869" bIns="46434">
            <a:spAutoFit/>
          </a:bodyPr>
          <a:lstStyle/>
          <a:p>
            <a:pPr defTabSz="915988"/>
            <a:r>
              <a:rPr lang="en-US" b="1">
                <a:latin typeface="Symbol" charset="0"/>
              </a:rPr>
              <a:t>t</a:t>
            </a:r>
          </a:p>
        </p:txBody>
      </p:sp>
      <p:sp>
        <p:nvSpPr>
          <p:cNvPr id="376846" name="Rectangle 14"/>
          <p:cNvSpPr>
            <a:spLocks noChangeArrowheads="1"/>
          </p:cNvSpPr>
          <p:nvPr/>
        </p:nvSpPr>
        <p:spPr bwMode="auto">
          <a:xfrm>
            <a:off x="1428750" y="4929477"/>
            <a:ext cx="300038" cy="368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869" tIns="46434" rIns="92869" bIns="46434">
            <a:spAutoFit/>
          </a:bodyPr>
          <a:lstStyle/>
          <a:p>
            <a:pPr defTabSz="915988"/>
            <a:r>
              <a:rPr lang="en-US" sz="1800" b="1"/>
              <a:t>3</a:t>
            </a:r>
          </a:p>
        </p:txBody>
      </p:sp>
      <p:sp>
        <p:nvSpPr>
          <p:cNvPr id="376847" name="Rectangle 15"/>
          <p:cNvSpPr>
            <a:spLocks noChangeArrowheads="1"/>
          </p:cNvSpPr>
          <p:nvPr/>
        </p:nvSpPr>
        <p:spPr bwMode="auto">
          <a:xfrm>
            <a:off x="1955800" y="2432339"/>
            <a:ext cx="698500" cy="2159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6848" name="Rectangle 16"/>
          <p:cNvSpPr>
            <a:spLocks noChangeArrowheads="1"/>
          </p:cNvSpPr>
          <p:nvPr/>
        </p:nvSpPr>
        <p:spPr bwMode="auto">
          <a:xfrm>
            <a:off x="1962150" y="2440277"/>
            <a:ext cx="696913" cy="214312"/>
          </a:xfrm>
          <a:prstGeom prst="rect">
            <a:avLst/>
          </a:prstGeom>
          <a:solidFill>
            <a:schemeClr val="bg1"/>
          </a:solidFill>
          <a:ln w="12700">
            <a:solidFill>
              <a:srgbClr val="FE9B03"/>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6849" name="Rectangle 17"/>
          <p:cNvSpPr>
            <a:spLocks noChangeArrowheads="1"/>
          </p:cNvSpPr>
          <p:nvPr/>
        </p:nvSpPr>
        <p:spPr bwMode="auto">
          <a:xfrm>
            <a:off x="1927225" y="2433927"/>
            <a:ext cx="753412" cy="278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869" tIns="46434" rIns="92869" bIns="46434">
            <a:spAutoFit/>
          </a:bodyPr>
          <a:lstStyle/>
          <a:p>
            <a:pPr defTabSz="915988"/>
            <a:r>
              <a:rPr lang="en-US" sz="1200" dirty="0">
                <a:latin typeface="Fira Sans Regular" charset="0"/>
              </a:rPr>
              <a:t>20 </a:t>
            </a:r>
            <a:r>
              <a:rPr lang="en-US" sz="1200" dirty="0" err="1">
                <a:latin typeface="Fira Sans Regular" charset="0"/>
              </a:rPr>
              <a:t>msec</a:t>
            </a:r>
            <a:endParaRPr lang="en-US" sz="1200" dirty="0">
              <a:latin typeface="Fira Sans Regular" charset="0"/>
            </a:endParaRPr>
          </a:p>
        </p:txBody>
      </p:sp>
      <p:sp>
        <p:nvSpPr>
          <p:cNvPr id="376850" name="Freeform 18"/>
          <p:cNvSpPr>
            <a:spLocks/>
          </p:cNvSpPr>
          <p:nvPr/>
        </p:nvSpPr>
        <p:spPr bwMode="auto">
          <a:xfrm>
            <a:off x="1562100" y="3549939"/>
            <a:ext cx="1489075" cy="574675"/>
          </a:xfrm>
          <a:custGeom>
            <a:avLst/>
            <a:gdLst>
              <a:gd name="T0" fmla="*/ 256 w 833"/>
              <a:gd name="T1" fmla="*/ 0 h 321"/>
              <a:gd name="T2" fmla="*/ 832 w 833"/>
              <a:gd name="T3" fmla="*/ 0 h 321"/>
              <a:gd name="T4" fmla="*/ 576 w 833"/>
              <a:gd name="T5" fmla="*/ 320 h 321"/>
              <a:gd name="T6" fmla="*/ 0 w 833"/>
              <a:gd name="T7" fmla="*/ 320 h 321"/>
              <a:gd name="T8" fmla="*/ 256 w 833"/>
              <a:gd name="T9" fmla="*/ 0 h 321"/>
            </a:gdLst>
            <a:ahLst/>
            <a:cxnLst>
              <a:cxn ang="0">
                <a:pos x="T0" y="T1"/>
              </a:cxn>
              <a:cxn ang="0">
                <a:pos x="T2" y="T3"/>
              </a:cxn>
              <a:cxn ang="0">
                <a:pos x="T4" y="T5"/>
              </a:cxn>
              <a:cxn ang="0">
                <a:pos x="T6" y="T7"/>
              </a:cxn>
              <a:cxn ang="0">
                <a:pos x="T8" y="T9"/>
              </a:cxn>
            </a:cxnLst>
            <a:rect l="0" t="0" r="r" b="b"/>
            <a:pathLst>
              <a:path w="833" h="321">
                <a:moveTo>
                  <a:pt x="256" y="0"/>
                </a:moveTo>
                <a:lnTo>
                  <a:pt x="832" y="0"/>
                </a:lnTo>
                <a:lnTo>
                  <a:pt x="576" y="320"/>
                </a:lnTo>
                <a:lnTo>
                  <a:pt x="0" y="320"/>
                </a:lnTo>
                <a:lnTo>
                  <a:pt x="256" y="0"/>
                </a:lnTo>
              </a:path>
            </a:pathLst>
          </a:custGeom>
          <a:solidFill>
            <a:srgbClr val="00CCCC"/>
          </a:solidFill>
          <a:ln w="12700" cap="rnd" cmpd="sng">
            <a:solidFill>
              <a:schemeClr val="accent2"/>
            </a:solidFill>
            <a:prstDash val="solid"/>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6851" name="Rectangle 19"/>
          <p:cNvSpPr>
            <a:spLocks noChangeArrowheads="1"/>
          </p:cNvSpPr>
          <p:nvPr/>
        </p:nvSpPr>
        <p:spPr bwMode="auto">
          <a:xfrm>
            <a:off x="1943100" y="3727739"/>
            <a:ext cx="711200" cy="2159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6852" name="Rectangle 20"/>
          <p:cNvSpPr>
            <a:spLocks noChangeArrowheads="1"/>
          </p:cNvSpPr>
          <p:nvPr/>
        </p:nvSpPr>
        <p:spPr bwMode="auto">
          <a:xfrm>
            <a:off x="1951038" y="3734089"/>
            <a:ext cx="708025" cy="214313"/>
          </a:xfrm>
          <a:prstGeom prst="rect">
            <a:avLst/>
          </a:prstGeom>
          <a:solidFill>
            <a:schemeClr val="bg1"/>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6853" name="Rectangle 21"/>
          <p:cNvSpPr>
            <a:spLocks noChangeArrowheads="1"/>
          </p:cNvSpPr>
          <p:nvPr/>
        </p:nvSpPr>
        <p:spPr bwMode="auto">
          <a:xfrm>
            <a:off x="1922463" y="3729327"/>
            <a:ext cx="758221" cy="278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869" tIns="46434" rIns="92869" bIns="46434">
            <a:spAutoFit/>
          </a:bodyPr>
          <a:lstStyle/>
          <a:p>
            <a:pPr defTabSz="915988"/>
            <a:r>
              <a:rPr lang="en-US" sz="1200" dirty="0">
                <a:latin typeface="Fira Sans Regular" charset="0"/>
              </a:rPr>
              <a:t>40 </a:t>
            </a:r>
            <a:r>
              <a:rPr lang="en-US" sz="1200" dirty="0" err="1">
                <a:latin typeface="Fira Sans Regular" charset="0"/>
              </a:rPr>
              <a:t>msec</a:t>
            </a:r>
            <a:endParaRPr lang="en-US" sz="1200" dirty="0">
              <a:latin typeface="Fira Sans Regular" charset="0"/>
            </a:endParaRPr>
          </a:p>
        </p:txBody>
      </p:sp>
      <p:sp>
        <p:nvSpPr>
          <p:cNvPr id="376854" name="Freeform 22"/>
          <p:cNvSpPr>
            <a:spLocks/>
          </p:cNvSpPr>
          <p:nvPr/>
        </p:nvSpPr>
        <p:spPr bwMode="auto">
          <a:xfrm>
            <a:off x="1562100" y="4858039"/>
            <a:ext cx="1489075" cy="573088"/>
          </a:xfrm>
          <a:custGeom>
            <a:avLst/>
            <a:gdLst>
              <a:gd name="T0" fmla="*/ 256 w 833"/>
              <a:gd name="T1" fmla="*/ 0 h 321"/>
              <a:gd name="T2" fmla="*/ 832 w 833"/>
              <a:gd name="T3" fmla="*/ 0 h 321"/>
              <a:gd name="T4" fmla="*/ 576 w 833"/>
              <a:gd name="T5" fmla="*/ 320 h 321"/>
              <a:gd name="T6" fmla="*/ 0 w 833"/>
              <a:gd name="T7" fmla="*/ 320 h 321"/>
              <a:gd name="T8" fmla="*/ 256 w 833"/>
              <a:gd name="T9" fmla="*/ 0 h 321"/>
            </a:gdLst>
            <a:ahLst/>
            <a:cxnLst>
              <a:cxn ang="0">
                <a:pos x="T0" y="T1"/>
              </a:cxn>
              <a:cxn ang="0">
                <a:pos x="T2" y="T3"/>
              </a:cxn>
              <a:cxn ang="0">
                <a:pos x="T4" y="T5"/>
              </a:cxn>
              <a:cxn ang="0">
                <a:pos x="T6" y="T7"/>
              </a:cxn>
              <a:cxn ang="0">
                <a:pos x="T8" y="T9"/>
              </a:cxn>
            </a:cxnLst>
            <a:rect l="0" t="0" r="r" b="b"/>
            <a:pathLst>
              <a:path w="833" h="321">
                <a:moveTo>
                  <a:pt x="256" y="0"/>
                </a:moveTo>
                <a:lnTo>
                  <a:pt x="832" y="0"/>
                </a:lnTo>
                <a:lnTo>
                  <a:pt x="576" y="320"/>
                </a:lnTo>
                <a:lnTo>
                  <a:pt x="0" y="320"/>
                </a:lnTo>
                <a:lnTo>
                  <a:pt x="256" y="0"/>
                </a:lnTo>
              </a:path>
            </a:pathLst>
          </a:custGeom>
          <a:solidFill>
            <a:srgbClr val="00CCCC"/>
          </a:solidFill>
          <a:ln w="12700" cap="rnd" cmpd="sng">
            <a:solidFill>
              <a:schemeClr val="accent2"/>
            </a:solidFill>
            <a:prstDash val="solid"/>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6855" name="Rectangle 23"/>
          <p:cNvSpPr>
            <a:spLocks noChangeArrowheads="1"/>
          </p:cNvSpPr>
          <p:nvPr/>
        </p:nvSpPr>
        <p:spPr bwMode="auto">
          <a:xfrm>
            <a:off x="1943100" y="5024727"/>
            <a:ext cx="711200" cy="21431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6856" name="Rectangle 24"/>
          <p:cNvSpPr>
            <a:spLocks noChangeArrowheads="1"/>
          </p:cNvSpPr>
          <p:nvPr/>
        </p:nvSpPr>
        <p:spPr bwMode="auto">
          <a:xfrm>
            <a:off x="1951038" y="5031077"/>
            <a:ext cx="708025" cy="214312"/>
          </a:xfrm>
          <a:prstGeom prst="rect">
            <a:avLst/>
          </a:prstGeom>
          <a:solidFill>
            <a:schemeClr val="bg1"/>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6857" name="Rectangle 25"/>
          <p:cNvSpPr>
            <a:spLocks noChangeArrowheads="1"/>
          </p:cNvSpPr>
          <p:nvPr/>
        </p:nvSpPr>
        <p:spPr bwMode="auto">
          <a:xfrm>
            <a:off x="1879600" y="5024727"/>
            <a:ext cx="830357" cy="278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869" tIns="46434" rIns="92869" bIns="46434">
            <a:spAutoFit/>
          </a:bodyPr>
          <a:lstStyle/>
          <a:p>
            <a:pPr defTabSz="915988"/>
            <a:r>
              <a:rPr lang="en-US" sz="1200" dirty="0">
                <a:latin typeface="Fira Sans Regular" charset="0"/>
              </a:rPr>
              <a:t>100 </a:t>
            </a:r>
            <a:r>
              <a:rPr lang="en-US" sz="1200" dirty="0" err="1">
                <a:latin typeface="Fira Sans Regular" charset="0"/>
              </a:rPr>
              <a:t>msec</a:t>
            </a:r>
            <a:endParaRPr lang="en-US" sz="1200" dirty="0">
              <a:latin typeface="Fira Sans Regular" charset="0"/>
            </a:endParaRPr>
          </a:p>
        </p:txBody>
      </p:sp>
      <p:sp>
        <p:nvSpPr>
          <p:cNvPr id="376858" name="Rectangle 26"/>
          <p:cNvSpPr>
            <a:spLocks noChangeArrowheads="1"/>
          </p:cNvSpPr>
          <p:nvPr/>
        </p:nvSpPr>
        <p:spPr bwMode="auto">
          <a:xfrm>
            <a:off x="2054225" y="1832264"/>
            <a:ext cx="1146148" cy="3707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869" tIns="46434" rIns="92869" bIns="46434">
            <a:spAutoFit/>
          </a:bodyPr>
          <a:lstStyle/>
          <a:p>
            <a:pPr defTabSz="915988"/>
            <a:r>
              <a:rPr lang="en-US" sz="1800" dirty="0">
                <a:latin typeface="Fira Sans Regular" charset="0"/>
              </a:rPr>
              <a:t>100 </a:t>
            </a:r>
            <a:r>
              <a:rPr lang="en-US" sz="1800" dirty="0" err="1">
                <a:latin typeface="Fira Sans Regular" charset="0"/>
              </a:rPr>
              <a:t>msec</a:t>
            </a:r>
            <a:endParaRPr lang="en-US" sz="1800" dirty="0">
              <a:latin typeface="Fira Sans Regular" charset="0"/>
            </a:endParaRPr>
          </a:p>
        </p:txBody>
      </p:sp>
      <p:sp>
        <p:nvSpPr>
          <p:cNvPr id="376859" name="Rectangle 27"/>
          <p:cNvSpPr>
            <a:spLocks noChangeArrowheads="1"/>
          </p:cNvSpPr>
          <p:nvPr/>
        </p:nvSpPr>
        <p:spPr bwMode="auto">
          <a:xfrm>
            <a:off x="2012950" y="3202277"/>
            <a:ext cx="1133324" cy="3707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869" tIns="46434" rIns="92869" bIns="46434">
            <a:spAutoFit/>
          </a:bodyPr>
          <a:lstStyle/>
          <a:p>
            <a:pPr defTabSz="915988"/>
            <a:r>
              <a:rPr lang="en-US" sz="1800" dirty="0">
                <a:latin typeface="Fira Sans Regular" charset="0"/>
              </a:rPr>
              <a:t>150 </a:t>
            </a:r>
            <a:r>
              <a:rPr lang="en-US" sz="1800" dirty="0" err="1">
                <a:latin typeface="Fira Sans Regular" charset="0"/>
              </a:rPr>
              <a:t>msec</a:t>
            </a:r>
            <a:endParaRPr lang="en-US" sz="1800" dirty="0">
              <a:latin typeface="Fira Sans Regular" charset="0"/>
            </a:endParaRPr>
          </a:p>
        </p:txBody>
      </p:sp>
      <p:sp>
        <p:nvSpPr>
          <p:cNvPr id="376860" name="Rectangle 28"/>
          <p:cNvSpPr>
            <a:spLocks noChangeArrowheads="1"/>
          </p:cNvSpPr>
          <p:nvPr/>
        </p:nvSpPr>
        <p:spPr bwMode="auto">
          <a:xfrm>
            <a:off x="1898650" y="4434177"/>
            <a:ext cx="1149354" cy="3707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869" tIns="46434" rIns="92869" bIns="46434">
            <a:spAutoFit/>
          </a:bodyPr>
          <a:lstStyle/>
          <a:p>
            <a:pPr defTabSz="915988"/>
            <a:r>
              <a:rPr lang="en-US" sz="1800" dirty="0">
                <a:latin typeface="Fira Sans Regular" charset="0"/>
              </a:rPr>
              <a:t>350 </a:t>
            </a:r>
            <a:r>
              <a:rPr lang="en-US" sz="1800" dirty="0" err="1">
                <a:latin typeface="Fira Sans Regular" charset="0"/>
              </a:rPr>
              <a:t>msec</a:t>
            </a:r>
            <a:endParaRPr lang="en-US" sz="1800" dirty="0">
              <a:latin typeface="Fira Sans Regular" charset="0"/>
            </a:endParaRPr>
          </a:p>
        </p:txBody>
      </p:sp>
      <p:sp>
        <p:nvSpPr>
          <p:cNvPr id="376861" name="Freeform 29"/>
          <p:cNvSpPr>
            <a:spLocks/>
          </p:cNvSpPr>
          <p:nvPr/>
        </p:nvSpPr>
        <p:spPr bwMode="auto">
          <a:xfrm>
            <a:off x="3722688" y="2826039"/>
            <a:ext cx="1487487" cy="612775"/>
          </a:xfrm>
          <a:custGeom>
            <a:avLst/>
            <a:gdLst>
              <a:gd name="T0" fmla="*/ 256 w 833"/>
              <a:gd name="T1" fmla="*/ 0 h 343"/>
              <a:gd name="T2" fmla="*/ 832 w 833"/>
              <a:gd name="T3" fmla="*/ 0 h 343"/>
              <a:gd name="T4" fmla="*/ 576 w 833"/>
              <a:gd name="T5" fmla="*/ 342 h 343"/>
              <a:gd name="T6" fmla="*/ 0 w 833"/>
              <a:gd name="T7" fmla="*/ 342 h 343"/>
              <a:gd name="T8" fmla="*/ 256 w 833"/>
              <a:gd name="T9" fmla="*/ 0 h 343"/>
            </a:gdLst>
            <a:ahLst/>
            <a:cxnLst>
              <a:cxn ang="0">
                <a:pos x="T0" y="T1"/>
              </a:cxn>
              <a:cxn ang="0">
                <a:pos x="T2" y="T3"/>
              </a:cxn>
              <a:cxn ang="0">
                <a:pos x="T4" y="T5"/>
              </a:cxn>
              <a:cxn ang="0">
                <a:pos x="T6" y="T7"/>
              </a:cxn>
              <a:cxn ang="0">
                <a:pos x="T8" y="T9"/>
              </a:cxn>
            </a:cxnLst>
            <a:rect l="0" t="0" r="r" b="b"/>
            <a:pathLst>
              <a:path w="833" h="343">
                <a:moveTo>
                  <a:pt x="256" y="0"/>
                </a:moveTo>
                <a:lnTo>
                  <a:pt x="832" y="0"/>
                </a:lnTo>
                <a:lnTo>
                  <a:pt x="576" y="342"/>
                </a:lnTo>
                <a:lnTo>
                  <a:pt x="0" y="342"/>
                </a:lnTo>
                <a:lnTo>
                  <a:pt x="256" y="0"/>
                </a:lnTo>
              </a:path>
            </a:pathLst>
          </a:custGeom>
          <a:solidFill>
            <a:srgbClr val="FE9B03"/>
          </a:solidFill>
          <a:ln w="12700" cap="rnd" cmpd="sng">
            <a:solidFill>
              <a:schemeClr val="accent2"/>
            </a:solidFill>
            <a:prstDash val="solid"/>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6862" name="Rectangle 30"/>
          <p:cNvSpPr>
            <a:spLocks noChangeArrowheads="1"/>
          </p:cNvSpPr>
          <p:nvPr/>
        </p:nvSpPr>
        <p:spPr bwMode="auto">
          <a:xfrm>
            <a:off x="3957638" y="3175289"/>
            <a:ext cx="684212" cy="201613"/>
          </a:xfrm>
          <a:prstGeom prst="rect">
            <a:avLst/>
          </a:prstGeom>
          <a:solidFill>
            <a:schemeClr val="bg1"/>
          </a:solidFill>
          <a:ln w="12700">
            <a:solidFill>
              <a:schemeClr val="accent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6863" name="Rectangle 31"/>
          <p:cNvSpPr>
            <a:spLocks noChangeArrowheads="1"/>
          </p:cNvSpPr>
          <p:nvPr/>
        </p:nvSpPr>
        <p:spPr bwMode="auto">
          <a:xfrm>
            <a:off x="3957638" y="3175289"/>
            <a:ext cx="696912" cy="214313"/>
          </a:xfrm>
          <a:prstGeom prst="rect">
            <a:avLst/>
          </a:prstGeom>
          <a:solidFill>
            <a:schemeClr val="bg1"/>
          </a:solidFill>
          <a:ln w="12700">
            <a:solidFill>
              <a:schemeClr val="accent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6864" name="Rectangle 32"/>
          <p:cNvSpPr>
            <a:spLocks noChangeArrowheads="1"/>
          </p:cNvSpPr>
          <p:nvPr/>
        </p:nvSpPr>
        <p:spPr bwMode="auto">
          <a:xfrm>
            <a:off x="3917950" y="3170527"/>
            <a:ext cx="753412" cy="278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869" tIns="46434" rIns="92869" bIns="46434">
            <a:spAutoFit/>
          </a:bodyPr>
          <a:lstStyle/>
          <a:p>
            <a:pPr defTabSz="915988"/>
            <a:r>
              <a:rPr lang="en-US" sz="1200" dirty="0">
                <a:latin typeface="Fira Sans Regular" charset="0"/>
              </a:rPr>
              <a:t>20 </a:t>
            </a:r>
            <a:r>
              <a:rPr lang="en-US" sz="1200" dirty="0" err="1">
                <a:latin typeface="Fira Sans Regular" charset="0"/>
              </a:rPr>
              <a:t>msec</a:t>
            </a:r>
            <a:endParaRPr lang="en-US" sz="1200" dirty="0">
              <a:latin typeface="Fira Sans Regular" charset="0"/>
            </a:endParaRPr>
          </a:p>
        </p:txBody>
      </p:sp>
      <p:sp>
        <p:nvSpPr>
          <p:cNvPr id="376865" name="Rectangle 33"/>
          <p:cNvSpPr>
            <a:spLocks noChangeArrowheads="1"/>
          </p:cNvSpPr>
          <p:nvPr/>
        </p:nvSpPr>
        <p:spPr bwMode="auto">
          <a:xfrm>
            <a:off x="3744913" y="2368839"/>
            <a:ext cx="1538884" cy="4015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869" tIns="46434" rIns="92869" bIns="46434">
            <a:spAutoFit/>
          </a:bodyPr>
          <a:lstStyle/>
          <a:p>
            <a:pPr defTabSz="915988"/>
            <a:r>
              <a:rPr lang="en-US" sz="2000" dirty="0">
                <a:latin typeface="Fira Sans Regular" charset="0"/>
              </a:rPr>
              <a:t>Data Server</a:t>
            </a:r>
          </a:p>
        </p:txBody>
      </p:sp>
      <p:sp>
        <p:nvSpPr>
          <p:cNvPr id="376866" name="Rectangle 34"/>
          <p:cNvSpPr>
            <a:spLocks noChangeArrowheads="1"/>
          </p:cNvSpPr>
          <p:nvPr/>
        </p:nvSpPr>
        <p:spPr bwMode="auto">
          <a:xfrm>
            <a:off x="4224338" y="2897477"/>
            <a:ext cx="695325" cy="201612"/>
          </a:xfrm>
          <a:prstGeom prst="rect">
            <a:avLst/>
          </a:prstGeom>
          <a:solidFill>
            <a:schemeClr val="bg1"/>
          </a:solidFill>
          <a:ln w="12700">
            <a:solidFill>
              <a:schemeClr val="accent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6867" name="Rectangle 35"/>
          <p:cNvSpPr>
            <a:spLocks noChangeArrowheads="1"/>
          </p:cNvSpPr>
          <p:nvPr/>
        </p:nvSpPr>
        <p:spPr bwMode="auto">
          <a:xfrm>
            <a:off x="4224338" y="2897477"/>
            <a:ext cx="708025" cy="214312"/>
          </a:xfrm>
          <a:prstGeom prst="rect">
            <a:avLst/>
          </a:prstGeom>
          <a:solidFill>
            <a:schemeClr val="bg1"/>
          </a:solidFill>
          <a:ln w="12700">
            <a:solidFill>
              <a:schemeClr val="accent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6868" name="Rectangle 36"/>
          <p:cNvSpPr>
            <a:spLocks noChangeArrowheads="1"/>
          </p:cNvSpPr>
          <p:nvPr/>
        </p:nvSpPr>
        <p:spPr bwMode="auto">
          <a:xfrm>
            <a:off x="4230688" y="2891127"/>
            <a:ext cx="666850" cy="278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869" tIns="46434" rIns="92869" bIns="46434">
            <a:spAutoFit/>
          </a:bodyPr>
          <a:lstStyle/>
          <a:p>
            <a:pPr defTabSz="915988"/>
            <a:r>
              <a:rPr lang="en-US" sz="1200" dirty="0">
                <a:latin typeface="Fira Sans Regular" charset="0"/>
              </a:rPr>
              <a:t>2 </a:t>
            </a:r>
            <a:r>
              <a:rPr lang="en-US" sz="1200" dirty="0" err="1">
                <a:latin typeface="Fira Sans Regular" charset="0"/>
              </a:rPr>
              <a:t>msec</a:t>
            </a:r>
            <a:endParaRPr lang="en-US" sz="1200" dirty="0">
              <a:latin typeface="Fira Sans Regular" charset="0"/>
            </a:endParaRPr>
          </a:p>
        </p:txBody>
      </p:sp>
      <p:sp>
        <p:nvSpPr>
          <p:cNvPr id="376869" name="Freeform 37"/>
          <p:cNvSpPr>
            <a:spLocks/>
          </p:cNvSpPr>
          <p:nvPr/>
        </p:nvSpPr>
        <p:spPr bwMode="auto">
          <a:xfrm>
            <a:off x="3722688" y="4350039"/>
            <a:ext cx="1487487" cy="611188"/>
          </a:xfrm>
          <a:custGeom>
            <a:avLst/>
            <a:gdLst>
              <a:gd name="T0" fmla="*/ 256 w 833"/>
              <a:gd name="T1" fmla="*/ 0 h 342"/>
              <a:gd name="T2" fmla="*/ 832 w 833"/>
              <a:gd name="T3" fmla="*/ 0 h 342"/>
              <a:gd name="T4" fmla="*/ 576 w 833"/>
              <a:gd name="T5" fmla="*/ 341 h 342"/>
              <a:gd name="T6" fmla="*/ 0 w 833"/>
              <a:gd name="T7" fmla="*/ 341 h 342"/>
              <a:gd name="T8" fmla="*/ 256 w 833"/>
              <a:gd name="T9" fmla="*/ 0 h 342"/>
            </a:gdLst>
            <a:ahLst/>
            <a:cxnLst>
              <a:cxn ang="0">
                <a:pos x="T0" y="T1"/>
              </a:cxn>
              <a:cxn ang="0">
                <a:pos x="T2" y="T3"/>
              </a:cxn>
              <a:cxn ang="0">
                <a:pos x="T4" y="T5"/>
              </a:cxn>
              <a:cxn ang="0">
                <a:pos x="T6" y="T7"/>
              </a:cxn>
              <a:cxn ang="0">
                <a:pos x="T8" y="T9"/>
              </a:cxn>
            </a:cxnLst>
            <a:rect l="0" t="0" r="r" b="b"/>
            <a:pathLst>
              <a:path w="833" h="342">
                <a:moveTo>
                  <a:pt x="256" y="0"/>
                </a:moveTo>
                <a:lnTo>
                  <a:pt x="832" y="0"/>
                </a:lnTo>
                <a:lnTo>
                  <a:pt x="576" y="341"/>
                </a:lnTo>
                <a:lnTo>
                  <a:pt x="0" y="341"/>
                </a:lnTo>
                <a:lnTo>
                  <a:pt x="256" y="0"/>
                </a:lnTo>
              </a:path>
            </a:pathLst>
          </a:custGeom>
          <a:solidFill>
            <a:srgbClr val="FE9B03"/>
          </a:solidFill>
          <a:ln w="12700" cap="rnd" cmpd="sng">
            <a:solidFill>
              <a:schemeClr val="accent2"/>
            </a:solidFill>
            <a:prstDash val="solid"/>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6870" name="Rectangle 38"/>
          <p:cNvSpPr>
            <a:spLocks noChangeArrowheads="1"/>
          </p:cNvSpPr>
          <p:nvPr/>
        </p:nvSpPr>
        <p:spPr bwMode="auto">
          <a:xfrm>
            <a:off x="3957638" y="4688177"/>
            <a:ext cx="684212" cy="200025"/>
          </a:xfrm>
          <a:prstGeom prst="rect">
            <a:avLst/>
          </a:prstGeom>
          <a:solidFill>
            <a:schemeClr val="bg1"/>
          </a:solidFill>
          <a:ln w="12700">
            <a:solidFill>
              <a:schemeClr val="accent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6871" name="Rectangle 39"/>
          <p:cNvSpPr>
            <a:spLocks noChangeArrowheads="1"/>
          </p:cNvSpPr>
          <p:nvPr/>
        </p:nvSpPr>
        <p:spPr bwMode="auto">
          <a:xfrm>
            <a:off x="3957638" y="4688177"/>
            <a:ext cx="696912" cy="214312"/>
          </a:xfrm>
          <a:prstGeom prst="rect">
            <a:avLst/>
          </a:prstGeom>
          <a:solidFill>
            <a:schemeClr val="bg1"/>
          </a:solidFill>
          <a:ln w="12700">
            <a:solidFill>
              <a:schemeClr val="accent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6872" name="Rectangle 40"/>
          <p:cNvSpPr>
            <a:spLocks noChangeArrowheads="1"/>
          </p:cNvSpPr>
          <p:nvPr/>
        </p:nvSpPr>
        <p:spPr bwMode="auto">
          <a:xfrm>
            <a:off x="3917950" y="4681827"/>
            <a:ext cx="743794" cy="278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869" tIns="46434" rIns="92869" bIns="46434">
            <a:spAutoFit/>
          </a:bodyPr>
          <a:lstStyle/>
          <a:p>
            <a:pPr defTabSz="915988"/>
            <a:r>
              <a:rPr lang="en-US" sz="1200" dirty="0">
                <a:latin typeface="Fira Sans Regular" charset="0"/>
              </a:rPr>
              <a:t>10 </a:t>
            </a:r>
            <a:r>
              <a:rPr lang="en-US" sz="1200" dirty="0" err="1">
                <a:latin typeface="Fira Sans Regular" charset="0"/>
              </a:rPr>
              <a:t>msec</a:t>
            </a:r>
            <a:endParaRPr lang="en-US" sz="1200" dirty="0">
              <a:latin typeface="Fira Sans Regular" charset="0"/>
            </a:endParaRPr>
          </a:p>
        </p:txBody>
      </p:sp>
      <p:sp>
        <p:nvSpPr>
          <p:cNvPr id="376873" name="Rectangle 41"/>
          <p:cNvSpPr>
            <a:spLocks noChangeArrowheads="1"/>
          </p:cNvSpPr>
          <p:nvPr/>
        </p:nvSpPr>
        <p:spPr bwMode="auto">
          <a:xfrm>
            <a:off x="3743325" y="3954752"/>
            <a:ext cx="1734450" cy="4015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869" tIns="46434" rIns="92869" bIns="46434">
            <a:spAutoFit/>
          </a:bodyPr>
          <a:lstStyle/>
          <a:p>
            <a:pPr defTabSz="915988"/>
            <a:r>
              <a:rPr lang="en-US" sz="2000" dirty="0" err="1">
                <a:latin typeface="Fira Sans Regular" charset="0"/>
              </a:rPr>
              <a:t>Comm</a:t>
            </a:r>
            <a:r>
              <a:rPr lang="en-US" sz="2000" dirty="0">
                <a:latin typeface="Fira Sans Regular" charset="0"/>
              </a:rPr>
              <a:t> Server</a:t>
            </a:r>
          </a:p>
        </p:txBody>
      </p:sp>
      <p:sp>
        <p:nvSpPr>
          <p:cNvPr id="376874" name="Rectangle 42"/>
          <p:cNvSpPr>
            <a:spLocks noChangeArrowheads="1"/>
          </p:cNvSpPr>
          <p:nvPr/>
        </p:nvSpPr>
        <p:spPr bwMode="auto">
          <a:xfrm>
            <a:off x="4224338" y="4407189"/>
            <a:ext cx="695325" cy="203200"/>
          </a:xfrm>
          <a:prstGeom prst="rect">
            <a:avLst/>
          </a:prstGeom>
          <a:solidFill>
            <a:schemeClr val="bg1"/>
          </a:solidFill>
          <a:ln w="12700">
            <a:solidFill>
              <a:schemeClr val="accent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6875" name="Rectangle 43"/>
          <p:cNvSpPr>
            <a:spLocks noChangeArrowheads="1"/>
          </p:cNvSpPr>
          <p:nvPr/>
        </p:nvSpPr>
        <p:spPr bwMode="auto">
          <a:xfrm>
            <a:off x="4224338" y="4407189"/>
            <a:ext cx="708025" cy="214313"/>
          </a:xfrm>
          <a:prstGeom prst="rect">
            <a:avLst/>
          </a:prstGeom>
          <a:solidFill>
            <a:schemeClr val="bg1"/>
          </a:solidFill>
          <a:ln w="12700">
            <a:solidFill>
              <a:schemeClr val="accent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6876" name="Rectangle 44"/>
          <p:cNvSpPr>
            <a:spLocks noChangeArrowheads="1"/>
          </p:cNvSpPr>
          <p:nvPr/>
        </p:nvSpPr>
        <p:spPr bwMode="auto">
          <a:xfrm>
            <a:off x="4162425" y="4389727"/>
            <a:ext cx="743794" cy="278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869" tIns="46434" rIns="92869" bIns="46434">
            <a:spAutoFit/>
          </a:bodyPr>
          <a:lstStyle/>
          <a:p>
            <a:pPr defTabSz="915988"/>
            <a:r>
              <a:rPr lang="en-US" sz="1200" dirty="0">
                <a:latin typeface="Fira Sans Regular" charset="0"/>
              </a:rPr>
              <a:t>10 </a:t>
            </a:r>
            <a:r>
              <a:rPr lang="en-US" sz="1200" dirty="0" err="1">
                <a:latin typeface="Fira Sans Regular" charset="0"/>
              </a:rPr>
              <a:t>msec</a:t>
            </a:r>
            <a:endParaRPr lang="en-US" sz="1200" dirty="0">
              <a:latin typeface="Fira Sans Regular" charset="0"/>
            </a:endParaRPr>
          </a:p>
        </p:txBody>
      </p:sp>
      <p:sp>
        <p:nvSpPr>
          <p:cNvPr id="376877" name="Freeform 45"/>
          <p:cNvSpPr>
            <a:spLocks/>
          </p:cNvSpPr>
          <p:nvPr/>
        </p:nvSpPr>
        <p:spPr bwMode="auto">
          <a:xfrm>
            <a:off x="6237288" y="2381539"/>
            <a:ext cx="1487487" cy="573088"/>
          </a:xfrm>
          <a:custGeom>
            <a:avLst/>
            <a:gdLst>
              <a:gd name="T0" fmla="*/ 256 w 833"/>
              <a:gd name="T1" fmla="*/ 0 h 321"/>
              <a:gd name="T2" fmla="*/ 832 w 833"/>
              <a:gd name="T3" fmla="*/ 0 h 321"/>
              <a:gd name="T4" fmla="*/ 576 w 833"/>
              <a:gd name="T5" fmla="*/ 320 h 321"/>
              <a:gd name="T6" fmla="*/ 0 w 833"/>
              <a:gd name="T7" fmla="*/ 320 h 321"/>
              <a:gd name="T8" fmla="*/ 256 w 833"/>
              <a:gd name="T9" fmla="*/ 0 h 321"/>
            </a:gdLst>
            <a:ahLst/>
            <a:cxnLst>
              <a:cxn ang="0">
                <a:pos x="T0" y="T1"/>
              </a:cxn>
              <a:cxn ang="0">
                <a:pos x="T2" y="T3"/>
              </a:cxn>
              <a:cxn ang="0">
                <a:pos x="T4" y="T5"/>
              </a:cxn>
              <a:cxn ang="0">
                <a:pos x="T6" y="T7"/>
              </a:cxn>
              <a:cxn ang="0">
                <a:pos x="T8" y="T9"/>
              </a:cxn>
            </a:cxnLst>
            <a:rect l="0" t="0" r="r" b="b"/>
            <a:pathLst>
              <a:path w="833" h="321">
                <a:moveTo>
                  <a:pt x="256" y="0"/>
                </a:moveTo>
                <a:lnTo>
                  <a:pt x="832" y="0"/>
                </a:lnTo>
                <a:lnTo>
                  <a:pt x="576" y="320"/>
                </a:lnTo>
                <a:lnTo>
                  <a:pt x="0" y="320"/>
                </a:lnTo>
                <a:lnTo>
                  <a:pt x="256" y="0"/>
                </a:lnTo>
              </a:path>
            </a:pathLst>
          </a:custGeom>
          <a:solidFill>
            <a:schemeClr val="accent2"/>
          </a:solidFill>
          <a:ln w="12700" cap="rnd" cmpd="sng">
            <a:solidFill>
              <a:schemeClr val="accent2"/>
            </a:solidFill>
            <a:prstDash val="solid"/>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6878" name="Rectangle 46"/>
          <p:cNvSpPr>
            <a:spLocks noChangeArrowheads="1"/>
          </p:cNvSpPr>
          <p:nvPr/>
        </p:nvSpPr>
        <p:spPr bwMode="auto">
          <a:xfrm>
            <a:off x="6624638" y="2554577"/>
            <a:ext cx="695325" cy="201612"/>
          </a:xfrm>
          <a:prstGeom prst="rect">
            <a:avLst/>
          </a:prstGeom>
          <a:solidFill>
            <a:schemeClr val="bg1"/>
          </a:solidFill>
          <a:ln w="12700">
            <a:solidFill>
              <a:schemeClr val="accent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6879" name="Rectangle 47"/>
          <p:cNvSpPr>
            <a:spLocks noChangeArrowheads="1"/>
          </p:cNvSpPr>
          <p:nvPr/>
        </p:nvSpPr>
        <p:spPr bwMode="auto">
          <a:xfrm>
            <a:off x="6624638" y="2554577"/>
            <a:ext cx="708025" cy="214312"/>
          </a:xfrm>
          <a:prstGeom prst="rect">
            <a:avLst/>
          </a:prstGeom>
          <a:solidFill>
            <a:schemeClr val="bg1"/>
          </a:solidFill>
          <a:ln w="12700">
            <a:solidFill>
              <a:schemeClr val="accent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6880" name="Rectangle 48"/>
          <p:cNvSpPr>
            <a:spLocks noChangeArrowheads="1"/>
          </p:cNvSpPr>
          <p:nvPr/>
        </p:nvSpPr>
        <p:spPr bwMode="auto">
          <a:xfrm>
            <a:off x="6632575" y="2548227"/>
            <a:ext cx="666850" cy="278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869" tIns="46434" rIns="92869" bIns="46434">
            <a:spAutoFit/>
          </a:bodyPr>
          <a:lstStyle/>
          <a:p>
            <a:pPr defTabSz="915988"/>
            <a:r>
              <a:rPr lang="en-US" sz="1200" dirty="0">
                <a:latin typeface="Fira Sans Regular" charset="0"/>
              </a:rPr>
              <a:t>5 </a:t>
            </a:r>
            <a:r>
              <a:rPr lang="en-US" sz="1200" dirty="0" err="1">
                <a:latin typeface="Fira Sans Regular" charset="0"/>
              </a:rPr>
              <a:t>msec</a:t>
            </a:r>
            <a:endParaRPr lang="en-US" sz="1200" dirty="0">
              <a:latin typeface="Fira Sans Regular" charset="0"/>
            </a:endParaRPr>
          </a:p>
        </p:txBody>
      </p:sp>
      <p:sp>
        <p:nvSpPr>
          <p:cNvPr id="376881" name="Rectangle 49"/>
          <p:cNvSpPr>
            <a:spLocks noChangeArrowheads="1"/>
          </p:cNvSpPr>
          <p:nvPr/>
        </p:nvSpPr>
        <p:spPr bwMode="auto">
          <a:xfrm>
            <a:off x="6359525" y="1771939"/>
            <a:ext cx="1458734" cy="4015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869" tIns="46434" rIns="92869" bIns="46434">
            <a:spAutoFit/>
          </a:bodyPr>
          <a:lstStyle/>
          <a:p>
            <a:pPr defTabSz="915988"/>
            <a:r>
              <a:rPr lang="en-US" sz="2000" dirty="0">
                <a:latin typeface="Fira Sans Regular" charset="0"/>
              </a:rPr>
              <a:t>Emergency</a:t>
            </a:r>
          </a:p>
        </p:txBody>
      </p:sp>
      <p:sp>
        <p:nvSpPr>
          <p:cNvPr id="376882" name="Rectangle 50"/>
          <p:cNvSpPr>
            <a:spLocks noChangeArrowheads="1"/>
          </p:cNvSpPr>
          <p:nvPr/>
        </p:nvSpPr>
        <p:spPr bwMode="auto">
          <a:xfrm>
            <a:off x="6600825" y="2073564"/>
            <a:ext cx="1033937" cy="3707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869" tIns="46434" rIns="92869" bIns="46434">
            <a:spAutoFit/>
          </a:bodyPr>
          <a:lstStyle/>
          <a:p>
            <a:pPr defTabSz="915988"/>
            <a:r>
              <a:rPr lang="en-US" sz="1800" dirty="0">
                <a:latin typeface="Fira Sans Regular" charset="0"/>
              </a:rPr>
              <a:t>50 </a:t>
            </a:r>
            <a:r>
              <a:rPr lang="en-US" sz="1800" dirty="0" err="1">
                <a:latin typeface="Fira Sans Regular" charset="0"/>
              </a:rPr>
              <a:t>msec</a:t>
            </a:r>
            <a:endParaRPr lang="en-US" sz="1800" dirty="0">
              <a:latin typeface="Fira Sans Regular" charset="0"/>
            </a:endParaRPr>
          </a:p>
        </p:txBody>
      </p:sp>
      <p:sp>
        <p:nvSpPr>
          <p:cNvPr id="376883" name="Rectangle 51"/>
          <p:cNvSpPr>
            <a:spLocks noChangeArrowheads="1"/>
          </p:cNvSpPr>
          <p:nvPr/>
        </p:nvSpPr>
        <p:spPr bwMode="auto">
          <a:xfrm>
            <a:off x="6091238" y="2973677"/>
            <a:ext cx="1978025" cy="368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869" tIns="46434" rIns="92869" bIns="46434">
            <a:spAutoFit/>
          </a:bodyPr>
          <a:lstStyle/>
          <a:p>
            <a:pPr defTabSz="915988"/>
            <a:r>
              <a:rPr lang="en-US" sz="1800" dirty="0">
                <a:latin typeface="Fira Sans Regular" charset="0"/>
              </a:rPr>
              <a:t>Deadline 6 </a:t>
            </a:r>
            <a:r>
              <a:rPr lang="en-US" sz="1800" dirty="0" err="1">
                <a:latin typeface="Fira Sans Regular" charset="0"/>
              </a:rPr>
              <a:t>msec</a:t>
            </a:r>
            <a:endParaRPr lang="en-US" sz="1800" dirty="0">
              <a:latin typeface="Fira Sans Regular" charset="0"/>
            </a:endParaRPr>
          </a:p>
        </p:txBody>
      </p:sp>
      <p:sp>
        <p:nvSpPr>
          <p:cNvPr id="376884" name="Rectangle 52"/>
          <p:cNvSpPr>
            <a:spLocks noChangeArrowheads="1"/>
          </p:cNvSpPr>
          <p:nvPr/>
        </p:nvSpPr>
        <p:spPr bwMode="auto">
          <a:xfrm>
            <a:off x="6091238" y="3202277"/>
            <a:ext cx="1435100" cy="368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869" tIns="46434" rIns="92869" bIns="46434">
            <a:spAutoFit/>
          </a:bodyPr>
          <a:lstStyle/>
          <a:p>
            <a:pPr defTabSz="915988"/>
            <a:r>
              <a:rPr lang="en-US" sz="1800" dirty="0">
                <a:latin typeface="Fira Sans Regular" charset="0"/>
              </a:rPr>
              <a:t>after arrival</a:t>
            </a:r>
          </a:p>
        </p:txBody>
      </p:sp>
      <p:sp>
        <p:nvSpPr>
          <p:cNvPr id="376885" name="Freeform 53"/>
          <p:cNvSpPr>
            <a:spLocks/>
          </p:cNvSpPr>
          <p:nvPr/>
        </p:nvSpPr>
        <p:spPr bwMode="auto">
          <a:xfrm>
            <a:off x="6237288" y="4591339"/>
            <a:ext cx="1487487" cy="573088"/>
          </a:xfrm>
          <a:custGeom>
            <a:avLst/>
            <a:gdLst>
              <a:gd name="T0" fmla="*/ 256 w 833"/>
              <a:gd name="T1" fmla="*/ 0 h 321"/>
              <a:gd name="T2" fmla="*/ 832 w 833"/>
              <a:gd name="T3" fmla="*/ 0 h 321"/>
              <a:gd name="T4" fmla="*/ 576 w 833"/>
              <a:gd name="T5" fmla="*/ 320 h 321"/>
              <a:gd name="T6" fmla="*/ 0 w 833"/>
              <a:gd name="T7" fmla="*/ 320 h 321"/>
              <a:gd name="T8" fmla="*/ 256 w 833"/>
              <a:gd name="T9" fmla="*/ 0 h 321"/>
            </a:gdLst>
            <a:ahLst/>
            <a:cxnLst>
              <a:cxn ang="0">
                <a:pos x="T0" y="T1"/>
              </a:cxn>
              <a:cxn ang="0">
                <a:pos x="T2" y="T3"/>
              </a:cxn>
              <a:cxn ang="0">
                <a:pos x="T4" y="T5"/>
              </a:cxn>
              <a:cxn ang="0">
                <a:pos x="T6" y="T7"/>
              </a:cxn>
              <a:cxn ang="0">
                <a:pos x="T8" y="T9"/>
              </a:cxn>
            </a:cxnLst>
            <a:rect l="0" t="0" r="r" b="b"/>
            <a:pathLst>
              <a:path w="833" h="321">
                <a:moveTo>
                  <a:pt x="256" y="0"/>
                </a:moveTo>
                <a:lnTo>
                  <a:pt x="832" y="0"/>
                </a:lnTo>
                <a:lnTo>
                  <a:pt x="576" y="320"/>
                </a:lnTo>
                <a:lnTo>
                  <a:pt x="0" y="320"/>
                </a:lnTo>
                <a:lnTo>
                  <a:pt x="256" y="0"/>
                </a:lnTo>
              </a:path>
            </a:pathLst>
          </a:custGeom>
          <a:solidFill>
            <a:schemeClr val="accent2"/>
          </a:solidFill>
          <a:ln w="12700" cap="rnd" cmpd="sng">
            <a:solidFill>
              <a:schemeClr val="accent2"/>
            </a:solidFill>
            <a:prstDash val="solid"/>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6886" name="Rectangle 54"/>
          <p:cNvSpPr>
            <a:spLocks noChangeArrowheads="1"/>
          </p:cNvSpPr>
          <p:nvPr/>
        </p:nvSpPr>
        <p:spPr bwMode="auto">
          <a:xfrm>
            <a:off x="6624638" y="4775489"/>
            <a:ext cx="695325" cy="201613"/>
          </a:xfrm>
          <a:prstGeom prst="rect">
            <a:avLst/>
          </a:prstGeom>
          <a:solidFill>
            <a:schemeClr val="bg1"/>
          </a:solidFill>
          <a:ln w="12700">
            <a:solidFill>
              <a:schemeClr val="accent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6887" name="Rectangle 55"/>
          <p:cNvSpPr>
            <a:spLocks noChangeArrowheads="1"/>
          </p:cNvSpPr>
          <p:nvPr/>
        </p:nvSpPr>
        <p:spPr bwMode="auto">
          <a:xfrm>
            <a:off x="6624638" y="4775489"/>
            <a:ext cx="708025" cy="214313"/>
          </a:xfrm>
          <a:prstGeom prst="rect">
            <a:avLst/>
          </a:prstGeom>
          <a:solidFill>
            <a:schemeClr val="bg1"/>
          </a:solidFill>
          <a:ln w="12700">
            <a:solidFill>
              <a:schemeClr val="accent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6888" name="Rectangle 56"/>
          <p:cNvSpPr>
            <a:spLocks noChangeArrowheads="1"/>
          </p:cNvSpPr>
          <p:nvPr/>
        </p:nvSpPr>
        <p:spPr bwMode="auto">
          <a:xfrm>
            <a:off x="6632575" y="4770727"/>
            <a:ext cx="666850" cy="278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869" tIns="46434" rIns="92869" bIns="46434">
            <a:spAutoFit/>
          </a:bodyPr>
          <a:lstStyle/>
          <a:p>
            <a:pPr defTabSz="915988"/>
            <a:r>
              <a:rPr lang="en-US" sz="1200" dirty="0">
                <a:latin typeface="Fira Sans Regular" charset="0"/>
              </a:rPr>
              <a:t>2 </a:t>
            </a:r>
            <a:r>
              <a:rPr lang="en-US" sz="1200" dirty="0" err="1">
                <a:latin typeface="Fira Sans Regular" charset="0"/>
              </a:rPr>
              <a:t>msec</a:t>
            </a:r>
            <a:endParaRPr lang="en-US" sz="1200" dirty="0">
              <a:latin typeface="Fira Sans Regular" charset="0"/>
            </a:endParaRPr>
          </a:p>
        </p:txBody>
      </p:sp>
      <p:sp>
        <p:nvSpPr>
          <p:cNvPr id="376889" name="Rectangle 57"/>
          <p:cNvSpPr>
            <a:spLocks noChangeArrowheads="1"/>
          </p:cNvSpPr>
          <p:nvPr/>
        </p:nvSpPr>
        <p:spPr bwMode="auto">
          <a:xfrm>
            <a:off x="6418263" y="4056352"/>
            <a:ext cx="1098058" cy="4015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869" tIns="46434" rIns="92869" bIns="46434">
            <a:spAutoFit/>
          </a:bodyPr>
          <a:lstStyle/>
          <a:p>
            <a:pPr defTabSz="915988"/>
            <a:r>
              <a:rPr lang="en-US" sz="2000" dirty="0">
                <a:latin typeface="Fira Sans Regular" charset="0"/>
              </a:rPr>
              <a:t>Routine</a:t>
            </a:r>
          </a:p>
        </p:txBody>
      </p:sp>
      <p:sp>
        <p:nvSpPr>
          <p:cNvPr id="376890" name="Rectangle 58"/>
          <p:cNvSpPr>
            <a:spLocks noChangeArrowheads="1"/>
          </p:cNvSpPr>
          <p:nvPr/>
        </p:nvSpPr>
        <p:spPr bwMode="auto">
          <a:xfrm>
            <a:off x="6600825" y="4292889"/>
            <a:ext cx="1041953" cy="3707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869" tIns="46434" rIns="92869" bIns="46434">
            <a:spAutoFit/>
          </a:bodyPr>
          <a:lstStyle/>
          <a:p>
            <a:pPr defTabSz="915988"/>
            <a:r>
              <a:rPr lang="en-US" sz="1800" dirty="0">
                <a:latin typeface="Fira Sans Regular" charset="0"/>
              </a:rPr>
              <a:t>40 </a:t>
            </a:r>
            <a:r>
              <a:rPr lang="en-US" sz="1800" dirty="0" err="1">
                <a:latin typeface="Fira Sans Regular" charset="0"/>
              </a:rPr>
              <a:t>msec</a:t>
            </a:r>
            <a:endParaRPr lang="en-US" sz="1800" dirty="0">
              <a:latin typeface="Fira Sans Regular" charset="0"/>
            </a:endParaRPr>
          </a:p>
        </p:txBody>
      </p:sp>
      <p:sp>
        <p:nvSpPr>
          <p:cNvPr id="376891" name="Rectangle 59"/>
          <p:cNvSpPr>
            <a:spLocks noChangeArrowheads="1"/>
          </p:cNvSpPr>
          <p:nvPr/>
        </p:nvSpPr>
        <p:spPr bwMode="auto">
          <a:xfrm>
            <a:off x="5875338" y="5185064"/>
            <a:ext cx="2016579" cy="3730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869" tIns="46434" rIns="92869" bIns="46434">
            <a:spAutoFit/>
          </a:bodyPr>
          <a:lstStyle/>
          <a:p>
            <a:pPr defTabSz="915988">
              <a:lnSpc>
                <a:spcPct val="105000"/>
              </a:lnSpc>
              <a:spcAft>
                <a:spcPct val="30000"/>
              </a:spcAft>
            </a:pPr>
            <a:r>
              <a:rPr lang="en-US" sz="1800" dirty="0">
                <a:latin typeface="Fira Sans Regular" charset="0"/>
              </a:rPr>
              <a:t>Desired response</a:t>
            </a:r>
          </a:p>
        </p:txBody>
      </p:sp>
      <p:sp>
        <p:nvSpPr>
          <p:cNvPr id="376892" name="Rectangle 60"/>
          <p:cNvSpPr>
            <a:spLocks noChangeArrowheads="1"/>
          </p:cNvSpPr>
          <p:nvPr/>
        </p:nvSpPr>
        <p:spPr bwMode="auto">
          <a:xfrm>
            <a:off x="5875338" y="5413664"/>
            <a:ext cx="1920399" cy="3730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869" tIns="46434" rIns="92869" bIns="46434">
            <a:spAutoFit/>
          </a:bodyPr>
          <a:lstStyle/>
          <a:p>
            <a:pPr defTabSz="915988">
              <a:lnSpc>
                <a:spcPct val="105000"/>
              </a:lnSpc>
              <a:spcAft>
                <a:spcPct val="30000"/>
              </a:spcAft>
            </a:pPr>
            <a:r>
              <a:rPr lang="en-US" sz="1800" dirty="0">
                <a:latin typeface="Fira Sans Regular" charset="0"/>
              </a:rPr>
              <a:t>20 </a:t>
            </a:r>
            <a:r>
              <a:rPr lang="en-US" sz="1800" dirty="0" err="1">
                <a:latin typeface="Fira Sans Regular" charset="0"/>
              </a:rPr>
              <a:t>msec</a:t>
            </a:r>
            <a:r>
              <a:rPr lang="en-US" sz="1800" dirty="0">
                <a:latin typeface="Fira Sans Regular" charset="0"/>
              </a:rPr>
              <a:t> average</a:t>
            </a:r>
          </a:p>
        </p:txBody>
      </p:sp>
      <p:sp>
        <p:nvSpPr>
          <p:cNvPr id="376893" name="Line 61"/>
          <p:cNvSpPr>
            <a:spLocks noChangeShapeType="1"/>
          </p:cNvSpPr>
          <p:nvPr/>
        </p:nvSpPr>
        <p:spPr bwMode="auto">
          <a:xfrm>
            <a:off x="2832100" y="2533939"/>
            <a:ext cx="1257300" cy="41910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6894" name="Line 62"/>
          <p:cNvSpPr>
            <a:spLocks noChangeShapeType="1"/>
          </p:cNvSpPr>
          <p:nvPr/>
        </p:nvSpPr>
        <p:spPr bwMode="auto">
          <a:xfrm>
            <a:off x="2717800" y="2686339"/>
            <a:ext cx="1347788" cy="182880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6895" name="Line 63"/>
          <p:cNvSpPr>
            <a:spLocks noChangeShapeType="1"/>
          </p:cNvSpPr>
          <p:nvPr/>
        </p:nvSpPr>
        <p:spPr bwMode="auto">
          <a:xfrm flipV="1">
            <a:off x="2819400" y="3310227"/>
            <a:ext cx="977900" cy="557212"/>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6896" name="Line 64"/>
          <p:cNvSpPr>
            <a:spLocks noChangeShapeType="1"/>
          </p:cNvSpPr>
          <p:nvPr/>
        </p:nvSpPr>
        <p:spPr bwMode="auto">
          <a:xfrm flipV="1">
            <a:off x="2819400" y="4796127"/>
            <a:ext cx="1003300" cy="366712"/>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1888157548"/>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p:txBody>
          <a:bodyPr/>
          <a:lstStyle/>
          <a:p>
            <a:r>
              <a:rPr lang="en-US"/>
              <a:t>Extensions to Basic Theory</a:t>
            </a:r>
          </a:p>
        </p:txBody>
      </p:sp>
      <p:sp>
        <p:nvSpPr>
          <p:cNvPr id="378883" name="Rectangle 3"/>
          <p:cNvSpPr>
            <a:spLocks noGrp="1" noChangeArrowheads="1"/>
          </p:cNvSpPr>
          <p:nvPr>
            <p:ph type="body" idx="1"/>
          </p:nvPr>
        </p:nvSpPr>
        <p:spPr/>
        <p:txBody>
          <a:bodyPr/>
          <a:lstStyle/>
          <a:p>
            <a:r>
              <a:rPr lang="en-US"/>
              <a:t>This section extends the schedulability tests to address </a:t>
            </a:r>
          </a:p>
          <a:p>
            <a:pPr lvl="1"/>
            <a:r>
              <a:rPr lang="en-US"/>
              <a:t>nonzero task switching times </a:t>
            </a:r>
          </a:p>
          <a:p>
            <a:pPr lvl="1"/>
            <a:r>
              <a:rPr lang="en-US"/>
              <a:t>preperiod deadlines </a:t>
            </a:r>
          </a:p>
          <a:p>
            <a:pPr lvl="1"/>
            <a:r>
              <a:rPr lang="en-US"/>
              <a:t>interrupts and non-rate-monotonic priorities</a:t>
            </a:r>
          </a:p>
        </p:txBody>
      </p:sp>
    </p:spTree>
    <p:extLst>
      <p:ext uri="{BB962C8B-B14F-4D97-AF65-F5344CB8AC3E}">
        <p14:creationId xmlns:p14="http://schemas.microsoft.com/office/powerpoint/2010/main" val="700355106"/>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514350" y="250825"/>
            <a:ext cx="8629650" cy="414338"/>
          </a:xfrm>
          <a:noFill/>
          <a:ln/>
        </p:spPr>
        <p:txBody>
          <a:bodyPr lIns="94655" tIns="46434" rIns="94655" bIns="46434"/>
          <a:lstStyle/>
          <a:p>
            <a:pPr defTabSz="823913"/>
            <a:r>
              <a:rPr lang="en-US" sz="2800" dirty="0"/>
              <a:t>Modeling Task Switching as Execution Time</a:t>
            </a:r>
          </a:p>
        </p:txBody>
      </p:sp>
      <p:grpSp>
        <p:nvGrpSpPr>
          <p:cNvPr id="327" name="Group 3"/>
          <p:cNvGrpSpPr>
            <a:grpSpLocks/>
          </p:cNvGrpSpPr>
          <p:nvPr/>
        </p:nvGrpSpPr>
        <p:grpSpPr bwMode="auto">
          <a:xfrm>
            <a:off x="661988" y="1101725"/>
            <a:ext cx="7964487" cy="5467350"/>
            <a:chOff x="371" y="731"/>
            <a:chExt cx="4459" cy="3061"/>
          </a:xfrm>
        </p:grpSpPr>
        <p:sp>
          <p:nvSpPr>
            <p:cNvPr id="328" name="Rectangle 4"/>
            <p:cNvSpPr>
              <a:spLocks noChangeArrowheads="1"/>
            </p:cNvSpPr>
            <p:nvPr/>
          </p:nvSpPr>
          <p:spPr bwMode="auto">
            <a:xfrm>
              <a:off x="400" y="3504"/>
              <a:ext cx="105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29" name="Rectangle 5"/>
            <p:cNvSpPr>
              <a:spLocks noChangeArrowheads="1"/>
            </p:cNvSpPr>
            <p:nvPr/>
          </p:nvSpPr>
          <p:spPr bwMode="auto">
            <a:xfrm>
              <a:off x="1744" y="3504"/>
              <a:ext cx="163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30" name="Line 6"/>
            <p:cNvSpPr>
              <a:spLocks noChangeShapeType="1"/>
            </p:cNvSpPr>
            <p:nvPr/>
          </p:nvSpPr>
          <p:spPr bwMode="auto">
            <a:xfrm>
              <a:off x="2224" y="2572"/>
              <a:ext cx="2592" cy="432"/>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31" name="Line 7"/>
            <p:cNvSpPr>
              <a:spLocks noChangeShapeType="1"/>
            </p:cNvSpPr>
            <p:nvPr/>
          </p:nvSpPr>
          <p:spPr bwMode="auto">
            <a:xfrm flipV="1">
              <a:off x="2224" y="988"/>
              <a:ext cx="2592" cy="504"/>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32" name="Rectangle 8"/>
            <p:cNvSpPr>
              <a:spLocks noChangeArrowheads="1"/>
            </p:cNvSpPr>
            <p:nvPr/>
          </p:nvSpPr>
          <p:spPr bwMode="auto">
            <a:xfrm>
              <a:off x="644" y="1548"/>
              <a:ext cx="208" cy="136"/>
            </a:xfrm>
            <a:prstGeom prst="rect">
              <a:avLst/>
            </a:prstGeom>
            <a:solidFill>
              <a:srgbClr val="3366FF"/>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33" name="Rectangle 9"/>
            <p:cNvSpPr>
              <a:spLocks noChangeArrowheads="1"/>
            </p:cNvSpPr>
            <p:nvPr/>
          </p:nvSpPr>
          <p:spPr bwMode="auto">
            <a:xfrm>
              <a:off x="860" y="1980"/>
              <a:ext cx="208" cy="136"/>
            </a:xfrm>
            <a:prstGeom prst="rect">
              <a:avLst/>
            </a:prstGeom>
            <a:solidFill>
              <a:srgbClr val="3366FF"/>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34" name="Rectangle 10"/>
            <p:cNvSpPr>
              <a:spLocks noChangeArrowheads="1"/>
            </p:cNvSpPr>
            <p:nvPr/>
          </p:nvSpPr>
          <p:spPr bwMode="auto">
            <a:xfrm>
              <a:off x="1508" y="1980"/>
              <a:ext cx="208" cy="136"/>
            </a:xfrm>
            <a:prstGeom prst="rect">
              <a:avLst/>
            </a:prstGeom>
            <a:solidFill>
              <a:srgbClr val="3366FF"/>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35" name="Rectangle 11"/>
            <p:cNvSpPr>
              <a:spLocks noChangeArrowheads="1"/>
            </p:cNvSpPr>
            <p:nvPr/>
          </p:nvSpPr>
          <p:spPr bwMode="auto">
            <a:xfrm>
              <a:off x="644" y="2716"/>
              <a:ext cx="1720" cy="136"/>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36" name="Rectangle 12"/>
            <p:cNvSpPr>
              <a:spLocks noChangeArrowheads="1"/>
            </p:cNvSpPr>
            <p:nvPr/>
          </p:nvSpPr>
          <p:spPr bwMode="auto">
            <a:xfrm>
              <a:off x="1148" y="1492"/>
              <a:ext cx="1072" cy="1072"/>
            </a:xfrm>
            <a:prstGeom prst="rect">
              <a:avLst/>
            </a:prstGeom>
            <a:noFill/>
            <a:ln w="12700">
              <a:solidFill>
                <a:srgbClr val="000000"/>
              </a:solidFill>
              <a:prstDash val="sysDot"/>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37" name="Rectangle 13"/>
            <p:cNvSpPr>
              <a:spLocks noChangeArrowheads="1"/>
            </p:cNvSpPr>
            <p:nvPr/>
          </p:nvSpPr>
          <p:spPr bwMode="auto">
            <a:xfrm>
              <a:off x="4600" y="1200"/>
              <a:ext cx="208" cy="136"/>
            </a:xfrm>
            <a:prstGeom prst="rect">
              <a:avLst/>
            </a:prstGeom>
            <a:solidFill>
              <a:srgbClr val="3366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38" name="Rectangle 14"/>
            <p:cNvSpPr>
              <a:spLocks noChangeArrowheads="1"/>
            </p:cNvSpPr>
            <p:nvPr/>
          </p:nvSpPr>
          <p:spPr bwMode="auto">
            <a:xfrm>
              <a:off x="4604" y="1204"/>
              <a:ext cx="208" cy="136"/>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39" name="Rectangle 15" descr="20%"/>
            <p:cNvSpPr>
              <a:spLocks noChangeArrowheads="1"/>
            </p:cNvSpPr>
            <p:nvPr/>
          </p:nvSpPr>
          <p:spPr bwMode="auto">
            <a:xfrm>
              <a:off x="2656" y="2424"/>
              <a:ext cx="2152" cy="136"/>
            </a:xfrm>
            <a:prstGeom prst="rect">
              <a:avLst/>
            </a:prstGeom>
            <a:pattFill prst="pct20">
              <a:fgClr>
                <a:srgbClr val="000000"/>
              </a:fgClr>
              <a:bgClr>
                <a:srgbClr val="FFFFFF"/>
              </a:bgClr>
            </a:patt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40" name="Line 16"/>
            <p:cNvSpPr>
              <a:spLocks noChangeShapeType="1"/>
            </p:cNvSpPr>
            <p:nvPr/>
          </p:nvSpPr>
          <p:spPr bwMode="auto">
            <a:xfrm>
              <a:off x="2656" y="1780"/>
              <a:ext cx="2160" cy="0"/>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41" name="Line 17"/>
            <p:cNvSpPr>
              <a:spLocks noChangeShapeType="1"/>
            </p:cNvSpPr>
            <p:nvPr/>
          </p:nvSpPr>
          <p:spPr bwMode="auto">
            <a:xfrm>
              <a:off x="2656" y="2212"/>
              <a:ext cx="2160" cy="0"/>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42" name="Line 18"/>
            <p:cNvSpPr>
              <a:spLocks noChangeShapeType="1"/>
            </p:cNvSpPr>
            <p:nvPr/>
          </p:nvSpPr>
          <p:spPr bwMode="auto">
            <a:xfrm>
              <a:off x="2656" y="1348"/>
              <a:ext cx="2160" cy="0"/>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43" name="Rectangle 19"/>
            <p:cNvSpPr>
              <a:spLocks noChangeArrowheads="1"/>
            </p:cNvSpPr>
            <p:nvPr/>
          </p:nvSpPr>
          <p:spPr bwMode="auto">
            <a:xfrm>
              <a:off x="2648" y="2552"/>
              <a:ext cx="0" cy="16"/>
            </a:xfrm>
            <a:prstGeom prst="rect">
              <a:avLst/>
            </a:prstGeom>
            <a:solidFill>
              <a:srgbClr val="00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44" name="Rectangle 20"/>
            <p:cNvSpPr>
              <a:spLocks noChangeArrowheads="1"/>
            </p:cNvSpPr>
            <p:nvPr/>
          </p:nvSpPr>
          <p:spPr bwMode="auto">
            <a:xfrm>
              <a:off x="2890" y="2661"/>
              <a:ext cx="3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rPr>
                <a:t>time</a:t>
              </a:r>
            </a:p>
          </p:txBody>
        </p:sp>
        <p:sp>
          <p:nvSpPr>
            <p:cNvPr id="345" name="Rectangle 21"/>
            <p:cNvSpPr>
              <a:spLocks noChangeArrowheads="1"/>
            </p:cNvSpPr>
            <p:nvPr/>
          </p:nvSpPr>
          <p:spPr bwMode="auto">
            <a:xfrm>
              <a:off x="2944" y="2424"/>
              <a:ext cx="136" cy="136"/>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46" name="Rectangle 22"/>
            <p:cNvSpPr>
              <a:spLocks noChangeArrowheads="1"/>
            </p:cNvSpPr>
            <p:nvPr/>
          </p:nvSpPr>
          <p:spPr bwMode="auto">
            <a:xfrm>
              <a:off x="2948" y="2428"/>
              <a:ext cx="136" cy="136"/>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47" name="Rectangle 23"/>
            <p:cNvSpPr>
              <a:spLocks noChangeArrowheads="1"/>
            </p:cNvSpPr>
            <p:nvPr/>
          </p:nvSpPr>
          <p:spPr bwMode="auto">
            <a:xfrm>
              <a:off x="3376" y="2424"/>
              <a:ext cx="136" cy="136"/>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48" name="Rectangle 24"/>
            <p:cNvSpPr>
              <a:spLocks noChangeArrowheads="1"/>
            </p:cNvSpPr>
            <p:nvPr/>
          </p:nvSpPr>
          <p:spPr bwMode="auto">
            <a:xfrm>
              <a:off x="3380" y="2428"/>
              <a:ext cx="136" cy="136"/>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49" name="Rectangle 25"/>
            <p:cNvSpPr>
              <a:spLocks noChangeArrowheads="1"/>
            </p:cNvSpPr>
            <p:nvPr/>
          </p:nvSpPr>
          <p:spPr bwMode="auto">
            <a:xfrm>
              <a:off x="3736" y="2424"/>
              <a:ext cx="136" cy="136"/>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50" name="Rectangle 26"/>
            <p:cNvSpPr>
              <a:spLocks noChangeArrowheads="1"/>
            </p:cNvSpPr>
            <p:nvPr/>
          </p:nvSpPr>
          <p:spPr bwMode="auto">
            <a:xfrm>
              <a:off x="3740" y="2428"/>
              <a:ext cx="136" cy="136"/>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51" name="Rectangle 27"/>
            <p:cNvSpPr>
              <a:spLocks noChangeArrowheads="1"/>
            </p:cNvSpPr>
            <p:nvPr/>
          </p:nvSpPr>
          <p:spPr bwMode="auto">
            <a:xfrm>
              <a:off x="4168" y="2424"/>
              <a:ext cx="136" cy="136"/>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52" name="Rectangle 28"/>
            <p:cNvSpPr>
              <a:spLocks noChangeArrowheads="1"/>
            </p:cNvSpPr>
            <p:nvPr/>
          </p:nvSpPr>
          <p:spPr bwMode="auto">
            <a:xfrm>
              <a:off x="4172" y="2428"/>
              <a:ext cx="136" cy="136"/>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53" name="Rectangle 29"/>
            <p:cNvSpPr>
              <a:spLocks noChangeArrowheads="1"/>
            </p:cNvSpPr>
            <p:nvPr/>
          </p:nvSpPr>
          <p:spPr bwMode="auto">
            <a:xfrm>
              <a:off x="4456" y="2424"/>
              <a:ext cx="136" cy="136"/>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54" name="Rectangle 30"/>
            <p:cNvSpPr>
              <a:spLocks noChangeArrowheads="1"/>
            </p:cNvSpPr>
            <p:nvPr/>
          </p:nvSpPr>
          <p:spPr bwMode="auto">
            <a:xfrm>
              <a:off x="4460" y="2428"/>
              <a:ext cx="136" cy="136"/>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55" name="Rectangle 31" descr="10%"/>
            <p:cNvSpPr>
              <a:spLocks noChangeArrowheads="1"/>
            </p:cNvSpPr>
            <p:nvPr/>
          </p:nvSpPr>
          <p:spPr bwMode="auto">
            <a:xfrm>
              <a:off x="2656" y="2064"/>
              <a:ext cx="280" cy="136"/>
            </a:xfrm>
            <a:prstGeom prst="rect">
              <a:avLst/>
            </a:prstGeom>
            <a:pattFill prst="pct10">
              <a:fgClr>
                <a:srgbClr val="000000"/>
              </a:fgClr>
              <a:bgClr>
                <a:srgbClr val="FFFFFF"/>
              </a:bgClr>
            </a:patt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56" name="Rectangle 32"/>
            <p:cNvSpPr>
              <a:spLocks noChangeArrowheads="1"/>
            </p:cNvSpPr>
            <p:nvPr/>
          </p:nvSpPr>
          <p:spPr bwMode="auto">
            <a:xfrm>
              <a:off x="2660" y="2068"/>
              <a:ext cx="280" cy="136"/>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57" name="Line 33"/>
            <p:cNvSpPr>
              <a:spLocks noChangeShapeType="1"/>
            </p:cNvSpPr>
            <p:nvPr/>
          </p:nvSpPr>
          <p:spPr bwMode="auto">
            <a:xfrm flipV="1">
              <a:off x="2948" y="984"/>
              <a:ext cx="0" cy="1584"/>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58" name="Rectangle 34"/>
            <p:cNvSpPr>
              <a:spLocks noChangeArrowheads="1"/>
            </p:cNvSpPr>
            <p:nvPr/>
          </p:nvSpPr>
          <p:spPr bwMode="auto">
            <a:xfrm>
              <a:off x="2944" y="1344"/>
              <a:ext cx="136" cy="712"/>
            </a:xfrm>
            <a:prstGeom prst="rect">
              <a:avLst/>
            </a:prstGeom>
            <a:solidFill>
              <a:srgbClr val="00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59" name="Rectangle 35"/>
            <p:cNvSpPr>
              <a:spLocks noChangeArrowheads="1"/>
            </p:cNvSpPr>
            <p:nvPr/>
          </p:nvSpPr>
          <p:spPr bwMode="auto">
            <a:xfrm>
              <a:off x="2948" y="1348"/>
              <a:ext cx="136" cy="712"/>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60" name="Freeform 36"/>
            <p:cNvSpPr>
              <a:spLocks/>
            </p:cNvSpPr>
            <p:nvPr/>
          </p:nvSpPr>
          <p:spPr bwMode="auto">
            <a:xfrm>
              <a:off x="2944" y="1416"/>
              <a:ext cx="145" cy="73"/>
            </a:xfrm>
            <a:custGeom>
              <a:avLst/>
              <a:gdLst>
                <a:gd name="T0" fmla="*/ 40 w 145"/>
                <a:gd name="T1" fmla="*/ 72 h 73"/>
                <a:gd name="T2" fmla="*/ 112 w 145"/>
                <a:gd name="T3" fmla="*/ 72 h 73"/>
                <a:gd name="T4" fmla="*/ 112 w 145"/>
                <a:gd name="T5" fmla="*/ 48 h 73"/>
                <a:gd name="T6" fmla="*/ 144 w 145"/>
                <a:gd name="T7" fmla="*/ 48 h 73"/>
                <a:gd name="T8" fmla="*/ 72 w 145"/>
                <a:gd name="T9" fmla="*/ 0 h 73"/>
                <a:gd name="T10" fmla="*/ 0 w 145"/>
                <a:gd name="T11" fmla="*/ 48 h 73"/>
                <a:gd name="T12" fmla="*/ 40 w 145"/>
                <a:gd name="T13" fmla="*/ 48 h 73"/>
                <a:gd name="T14" fmla="*/ 40 w 145"/>
                <a:gd name="T15" fmla="*/ 72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73">
                  <a:moveTo>
                    <a:pt x="40" y="72"/>
                  </a:moveTo>
                  <a:lnTo>
                    <a:pt x="112" y="72"/>
                  </a:lnTo>
                  <a:lnTo>
                    <a:pt x="112" y="48"/>
                  </a:lnTo>
                  <a:lnTo>
                    <a:pt x="144" y="48"/>
                  </a:lnTo>
                  <a:lnTo>
                    <a:pt x="72" y="0"/>
                  </a:lnTo>
                  <a:lnTo>
                    <a:pt x="0" y="48"/>
                  </a:lnTo>
                  <a:lnTo>
                    <a:pt x="40" y="48"/>
                  </a:lnTo>
                  <a:lnTo>
                    <a:pt x="40" y="72"/>
                  </a:lnTo>
                </a:path>
              </a:pathLst>
            </a:custGeom>
            <a:solidFill>
              <a:srgbClr val="FFFFFF"/>
            </a:solidFill>
            <a:ln w="12700" cap="rnd" cmpd="sng">
              <a:solidFill>
                <a:srgbClr val="000000"/>
              </a:solidFill>
              <a:prstDash val="solid"/>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61" name="Freeform 37"/>
            <p:cNvSpPr>
              <a:spLocks/>
            </p:cNvSpPr>
            <p:nvPr/>
          </p:nvSpPr>
          <p:spPr bwMode="auto">
            <a:xfrm>
              <a:off x="2944" y="1776"/>
              <a:ext cx="145" cy="73"/>
            </a:xfrm>
            <a:custGeom>
              <a:avLst/>
              <a:gdLst>
                <a:gd name="T0" fmla="*/ 40 w 145"/>
                <a:gd name="T1" fmla="*/ 72 h 73"/>
                <a:gd name="T2" fmla="*/ 112 w 145"/>
                <a:gd name="T3" fmla="*/ 72 h 73"/>
                <a:gd name="T4" fmla="*/ 112 w 145"/>
                <a:gd name="T5" fmla="*/ 48 h 73"/>
                <a:gd name="T6" fmla="*/ 144 w 145"/>
                <a:gd name="T7" fmla="*/ 48 h 73"/>
                <a:gd name="T8" fmla="*/ 72 w 145"/>
                <a:gd name="T9" fmla="*/ 0 h 73"/>
                <a:gd name="T10" fmla="*/ 0 w 145"/>
                <a:gd name="T11" fmla="*/ 48 h 73"/>
                <a:gd name="T12" fmla="*/ 40 w 145"/>
                <a:gd name="T13" fmla="*/ 48 h 73"/>
                <a:gd name="T14" fmla="*/ 40 w 145"/>
                <a:gd name="T15" fmla="*/ 72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73">
                  <a:moveTo>
                    <a:pt x="40" y="72"/>
                  </a:moveTo>
                  <a:lnTo>
                    <a:pt x="112" y="72"/>
                  </a:lnTo>
                  <a:lnTo>
                    <a:pt x="112" y="48"/>
                  </a:lnTo>
                  <a:lnTo>
                    <a:pt x="144" y="48"/>
                  </a:lnTo>
                  <a:lnTo>
                    <a:pt x="72" y="0"/>
                  </a:lnTo>
                  <a:lnTo>
                    <a:pt x="0" y="48"/>
                  </a:lnTo>
                  <a:lnTo>
                    <a:pt x="40" y="48"/>
                  </a:lnTo>
                  <a:lnTo>
                    <a:pt x="40" y="72"/>
                  </a:lnTo>
                </a:path>
              </a:pathLst>
            </a:custGeom>
            <a:solidFill>
              <a:srgbClr val="FFFFFF"/>
            </a:solidFill>
            <a:ln w="12700" cap="rnd" cmpd="sng">
              <a:solidFill>
                <a:srgbClr val="000000"/>
              </a:solidFill>
              <a:prstDash val="solid"/>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62" name="Freeform 38"/>
            <p:cNvSpPr>
              <a:spLocks/>
            </p:cNvSpPr>
            <p:nvPr/>
          </p:nvSpPr>
          <p:spPr bwMode="auto">
            <a:xfrm>
              <a:off x="2944" y="1920"/>
              <a:ext cx="145" cy="73"/>
            </a:xfrm>
            <a:custGeom>
              <a:avLst/>
              <a:gdLst>
                <a:gd name="T0" fmla="*/ 40 w 145"/>
                <a:gd name="T1" fmla="*/ 72 h 73"/>
                <a:gd name="T2" fmla="*/ 112 w 145"/>
                <a:gd name="T3" fmla="*/ 72 h 73"/>
                <a:gd name="T4" fmla="*/ 112 w 145"/>
                <a:gd name="T5" fmla="*/ 48 h 73"/>
                <a:gd name="T6" fmla="*/ 144 w 145"/>
                <a:gd name="T7" fmla="*/ 48 h 73"/>
                <a:gd name="T8" fmla="*/ 72 w 145"/>
                <a:gd name="T9" fmla="*/ 0 h 73"/>
                <a:gd name="T10" fmla="*/ 0 w 145"/>
                <a:gd name="T11" fmla="*/ 48 h 73"/>
                <a:gd name="T12" fmla="*/ 40 w 145"/>
                <a:gd name="T13" fmla="*/ 48 h 73"/>
                <a:gd name="T14" fmla="*/ 40 w 145"/>
                <a:gd name="T15" fmla="*/ 72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73">
                  <a:moveTo>
                    <a:pt x="40" y="72"/>
                  </a:moveTo>
                  <a:lnTo>
                    <a:pt x="112" y="72"/>
                  </a:lnTo>
                  <a:lnTo>
                    <a:pt x="112" y="48"/>
                  </a:lnTo>
                  <a:lnTo>
                    <a:pt x="144" y="48"/>
                  </a:lnTo>
                  <a:lnTo>
                    <a:pt x="72" y="0"/>
                  </a:lnTo>
                  <a:lnTo>
                    <a:pt x="0" y="48"/>
                  </a:lnTo>
                  <a:lnTo>
                    <a:pt x="40" y="48"/>
                  </a:lnTo>
                  <a:lnTo>
                    <a:pt x="40" y="72"/>
                  </a:lnTo>
                </a:path>
              </a:pathLst>
            </a:custGeom>
            <a:solidFill>
              <a:srgbClr val="FFFFFF"/>
            </a:solidFill>
            <a:ln w="12700" cap="rnd" cmpd="sng">
              <a:solidFill>
                <a:srgbClr val="000000"/>
              </a:solidFill>
              <a:prstDash val="solid"/>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63" name="Freeform 39"/>
            <p:cNvSpPr>
              <a:spLocks/>
            </p:cNvSpPr>
            <p:nvPr/>
          </p:nvSpPr>
          <p:spPr bwMode="auto">
            <a:xfrm>
              <a:off x="2944" y="1560"/>
              <a:ext cx="145" cy="73"/>
            </a:xfrm>
            <a:custGeom>
              <a:avLst/>
              <a:gdLst>
                <a:gd name="T0" fmla="*/ 40 w 145"/>
                <a:gd name="T1" fmla="*/ 72 h 73"/>
                <a:gd name="T2" fmla="*/ 112 w 145"/>
                <a:gd name="T3" fmla="*/ 72 h 73"/>
                <a:gd name="T4" fmla="*/ 112 w 145"/>
                <a:gd name="T5" fmla="*/ 48 h 73"/>
                <a:gd name="T6" fmla="*/ 144 w 145"/>
                <a:gd name="T7" fmla="*/ 48 h 73"/>
                <a:gd name="T8" fmla="*/ 72 w 145"/>
                <a:gd name="T9" fmla="*/ 0 h 73"/>
                <a:gd name="T10" fmla="*/ 0 w 145"/>
                <a:gd name="T11" fmla="*/ 48 h 73"/>
                <a:gd name="T12" fmla="*/ 40 w 145"/>
                <a:gd name="T13" fmla="*/ 48 h 73"/>
                <a:gd name="T14" fmla="*/ 40 w 145"/>
                <a:gd name="T15" fmla="*/ 72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73">
                  <a:moveTo>
                    <a:pt x="40" y="72"/>
                  </a:moveTo>
                  <a:lnTo>
                    <a:pt x="112" y="72"/>
                  </a:lnTo>
                  <a:lnTo>
                    <a:pt x="112" y="48"/>
                  </a:lnTo>
                  <a:lnTo>
                    <a:pt x="144" y="48"/>
                  </a:lnTo>
                  <a:lnTo>
                    <a:pt x="72" y="0"/>
                  </a:lnTo>
                  <a:lnTo>
                    <a:pt x="0" y="48"/>
                  </a:lnTo>
                  <a:lnTo>
                    <a:pt x="40" y="48"/>
                  </a:lnTo>
                  <a:lnTo>
                    <a:pt x="40" y="72"/>
                  </a:lnTo>
                </a:path>
              </a:pathLst>
            </a:custGeom>
            <a:solidFill>
              <a:srgbClr val="FFFFFF"/>
            </a:solidFill>
            <a:ln w="12700" cap="rnd" cmpd="sng">
              <a:solidFill>
                <a:srgbClr val="000000"/>
              </a:solidFill>
              <a:prstDash val="solid"/>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64" name="Rectangle 40"/>
            <p:cNvSpPr>
              <a:spLocks noChangeArrowheads="1"/>
            </p:cNvSpPr>
            <p:nvPr/>
          </p:nvSpPr>
          <p:spPr bwMode="auto">
            <a:xfrm>
              <a:off x="3376" y="1344"/>
              <a:ext cx="136" cy="712"/>
            </a:xfrm>
            <a:prstGeom prst="rect">
              <a:avLst/>
            </a:prstGeom>
            <a:solidFill>
              <a:srgbClr val="00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65" name="Rectangle 41"/>
            <p:cNvSpPr>
              <a:spLocks noChangeArrowheads="1"/>
            </p:cNvSpPr>
            <p:nvPr/>
          </p:nvSpPr>
          <p:spPr bwMode="auto">
            <a:xfrm>
              <a:off x="3380" y="1348"/>
              <a:ext cx="136" cy="712"/>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66" name="Freeform 42"/>
            <p:cNvSpPr>
              <a:spLocks/>
            </p:cNvSpPr>
            <p:nvPr/>
          </p:nvSpPr>
          <p:spPr bwMode="auto">
            <a:xfrm>
              <a:off x="3376" y="1920"/>
              <a:ext cx="145" cy="73"/>
            </a:xfrm>
            <a:custGeom>
              <a:avLst/>
              <a:gdLst>
                <a:gd name="T0" fmla="*/ 112 w 145"/>
                <a:gd name="T1" fmla="*/ 0 h 73"/>
                <a:gd name="T2" fmla="*/ 40 w 145"/>
                <a:gd name="T3" fmla="*/ 0 h 73"/>
                <a:gd name="T4" fmla="*/ 40 w 145"/>
                <a:gd name="T5" fmla="*/ 24 h 73"/>
                <a:gd name="T6" fmla="*/ 0 w 145"/>
                <a:gd name="T7" fmla="*/ 24 h 73"/>
                <a:gd name="T8" fmla="*/ 72 w 145"/>
                <a:gd name="T9" fmla="*/ 72 h 73"/>
                <a:gd name="T10" fmla="*/ 144 w 145"/>
                <a:gd name="T11" fmla="*/ 24 h 73"/>
                <a:gd name="T12" fmla="*/ 112 w 145"/>
                <a:gd name="T13" fmla="*/ 24 h 73"/>
                <a:gd name="T14" fmla="*/ 112 w 145"/>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73">
                  <a:moveTo>
                    <a:pt x="112" y="0"/>
                  </a:moveTo>
                  <a:lnTo>
                    <a:pt x="40" y="0"/>
                  </a:lnTo>
                  <a:lnTo>
                    <a:pt x="40" y="24"/>
                  </a:lnTo>
                  <a:lnTo>
                    <a:pt x="0" y="24"/>
                  </a:lnTo>
                  <a:lnTo>
                    <a:pt x="72" y="72"/>
                  </a:lnTo>
                  <a:lnTo>
                    <a:pt x="144" y="24"/>
                  </a:lnTo>
                  <a:lnTo>
                    <a:pt x="112" y="24"/>
                  </a:lnTo>
                  <a:lnTo>
                    <a:pt x="112" y="0"/>
                  </a:lnTo>
                </a:path>
              </a:pathLst>
            </a:custGeom>
            <a:solidFill>
              <a:srgbClr val="FFFFFF"/>
            </a:solidFill>
            <a:ln w="12700" cap="rnd" cmpd="sng">
              <a:solidFill>
                <a:srgbClr val="000000"/>
              </a:solidFill>
              <a:prstDash val="solid"/>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67" name="Freeform 43"/>
            <p:cNvSpPr>
              <a:spLocks/>
            </p:cNvSpPr>
            <p:nvPr/>
          </p:nvSpPr>
          <p:spPr bwMode="auto">
            <a:xfrm>
              <a:off x="3376" y="1560"/>
              <a:ext cx="145" cy="73"/>
            </a:xfrm>
            <a:custGeom>
              <a:avLst/>
              <a:gdLst>
                <a:gd name="T0" fmla="*/ 112 w 145"/>
                <a:gd name="T1" fmla="*/ 0 h 73"/>
                <a:gd name="T2" fmla="*/ 40 w 145"/>
                <a:gd name="T3" fmla="*/ 0 h 73"/>
                <a:gd name="T4" fmla="*/ 40 w 145"/>
                <a:gd name="T5" fmla="*/ 24 h 73"/>
                <a:gd name="T6" fmla="*/ 0 w 145"/>
                <a:gd name="T7" fmla="*/ 24 h 73"/>
                <a:gd name="T8" fmla="*/ 72 w 145"/>
                <a:gd name="T9" fmla="*/ 72 h 73"/>
                <a:gd name="T10" fmla="*/ 144 w 145"/>
                <a:gd name="T11" fmla="*/ 24 h 73"/>
                <a:gd name="T12" fmla="*/ 112 w 145"/>
                <a:gd name="T13" fmla="*/ 24 h 73"/>
                <a:gd name="T14" fmla="*/ 112 w 145"/>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73">
                  <a:moveTo>
                    <a:pt x="112" y="0"/>
                  </a:moveTo>
                  <a:lnTo>
                    <a:pt x="40" y="0"/>
                  </a:lnTo>
                  <a:lnTo>
                    <a:pt x="40" y="24"/>
                  </a:lnTo>
                  <a:lnTo>
                    <a:pt x="0" y="24"/>
                  </a:lnTo>
                  <a:lnTo>
                    <a:pt x="72" y="72"/>
                  </a:lnTo>
                  <a:lnTo>
                    <a:pt x="144" y="24"/>
                  </a:lnTo>
                  <a:lnTo>
                    <a:pt x="112" y="24"/>
                  </a:lnTo>
                  <a:lnTo>
                    <a:pt x="112" y="0"/>
                  </a:lnTo>
                </a:path>
              </a:pathLst>
            </a:custGeom>
            <a:solidFill>
              <a:srgbClr val="FFFFFF"/>
            </a:solidFill>
            <a:ln w="12700" cap="rnd" cmpd="sng">
              <a:solidFill>
                <a:srgbClr val="000000"/>
              </a:solidFill>
              <a:prstDash val="solid"/>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68" name="Freeform 44"/>
            <p:cNvSpPr>
              <a:spLocks/>
            </p:cNvSpPr>
            <p:nvPr/>
          </p:nvSpPr>
          <p:spPr bwMode="auto">
            <a:xfrm>
              <a:off x="3376" y="1416"/>
              <a:ext cx="145" cy="73"/>
            </a:xfrm>
            <a:custGeom>
              <a:avLst/>
              <a:gdLst>
                <a:gd name="T0" fmla="*/ 112 w 145"/>
                <a:gd name="T1" fmla="*/ 0 h 73"/>
                <a:gd name="T2" fmla="*/ 40 w 145"/>
                <a:gd name="T3" fmla="*/ 0 h 73"/>
                <a:gd name="T4" fmla="*/ 40 w 145"/>
                <a:gd name="T5" fmla="*/ 24 h 73"/>
                <a:gd name="T6" fmla="*/ 0 w 145"/>
                <a:gd name="T7" fmla="*/ 24 h 73"/>
                <a:gd name="T8" fmla="*/ 72 w 145"/>
                <a:gd name="T9" fmla="*/ 72 h 73"/>
                <a:gd name="T10" fmla="*/ 144 w 145"/>
                <a:gd name="T11" fmla="*/ 24 h 73"/>
                <a:gd name="T12" fmla="*/ 112 w 145"/>
                <a:gd name="T13" fmla="*/ 24 h 73"/>
                <a:gd name="T14" fmla="*/ 112 w 145"/>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73">
                  <a:moveTo>
                    <a:pt x="112" y="0"/>
                  </a:moveTo>
                  <a:lnTo>
                    <a:pt x="40" y="0"/>
                  </a:lnTo>
                  <a:lnTo>
                    <a:pt x="40" y="24"/>
                  </a:lnTo>
                  <a:lnTo>
                    <a:pt x="0" y="24"/>
                  </a:lnTo>
                  <a:lnTo>
                    <a:pt x="72" y="72"/>
                  </a:lnTo>
                  <a:lnTo>
                    <a:pt x="144" y="24"/>
                  </a:lnTo>
                  <a:lnTo>
                    <a:pt x="112" y="24"/>
                  </a:lnTo>
                  <a:lnTo>
                    <a:pt x="112" y="0"/>
                  </a:lnTo>
                </a:path>
              </a:pathLst>
            </a:custGeom>
            <a:solidFill>
              <a:srgbClr val="FFFFFF"/>
            </a:solidFill>
            <a:ln w="12700" cap="rnd" cmpd="sng">
              <a:solidFill>
                <a:srgbClr val="000000"/>
              </a:solidFill>
              <a:prstDash val="solid"/>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69" name="Freeform 45"/>
            <p:cNvSpPr>
              <a:spLocks/>
            </p:cNvSpPr>
            <p:nvPr/>
          </p:nvSpPr>
          <p:spPr bwMode="auto">
            <a:xfrm>
              <a:off x="3376" y="1776"/>
              <a:ext cx="145" cy="73"/>
            </a:xfrm>
            <a:custGeom>
              <a:avLst/>
              <a:gdLst>
                <a:gd name="T0" fmla="*/ 112 w 145"/>
                <a:gd name="T1" fmla="*/ 0 h 73"/>
                <a:gd name="T2" fmla="*/ 40 w 145"/>
                <a:gd name="T3" fmla="*/ 0 h 73"/>
                <a:gd name="T4" fmla="*/ 40 w 145"/>
                <a:gd name="T5" fmla="*/ 24 h 73"/>
                <a:gd name="T6" fmla="*/ 0 w 145"/>
                <a:gd name="T7" fmla="*/ 24 h 73"/>
                <a:gd name="T8" fmla="*/ 72 w 145"/>
                <a:gd name="T9" fmla="*/ 72 h 73"/>
                <a:gd name="T10" fmla="*/ 144 w 145"/>
                <a:gd name="T11" fmla="*/ 24 h 73"/>
                <a:gd name="T12" fmla="*/ 112 w 145"/>
                <a:gd name="T13" fmla="*/ 24 h 73"/>
                <a:gd name="T14" fmla="*/ 112 w 145"/>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73">
                  <a:moveTo>
                    <a:pt x="112" y="0"/>
                  </a:moveTo>
                  <a:lnTo>
                    <a:pt x="40" y="0"/>
                  </a:lnTo>
                  <a:lnTo>
                    <a:pt x="40" y="24"/>
                  </a:lnTo>
                  <a:lnTo>
                    <a:pt x="0" y="24"/>
                  </a:lnTo>
                  <a:lnTo>
                    <a:pt x="72" y="72"/>
                  </a:lnTo>
                  <a:lnTo>
                    <a:pt x="144" y="24"/>
                  </a:lnTo>
                  <a:lnTo>
                    <a:pt x="112" y="24"/>
                  </a:lnTo>
                  <a:lnTo>
                    <a:pt x="112" y="0"/>
                  </a:lnTo>
                </a:path>
              </a:pathLst>
            </a:custGeom>
            <a:solidFill>
              <a:srgbClr val="FFFFFF"/>
            </a:solidFill>
            <a:ln w="12700" cap="rnd" cmpd="sng">
              <a:solidFill>
                <a:srgbClr val="000000"/>
              </a:solidFill>
              <a:prstDash val="solid"/>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70" name="Line 46"/>
            <p:cNvSpPr>
              <a:spLocks noChangeShapeType="1"/>
            </p:cNvSpPr>
            <p:nvPr/>
          </p:nvSpPr>
          <p:spPr bwMode="auto">
            <a:xfrm flipV="1">
              <a:off x="4460" y="984"/>
              <a:ext cx="0" cy="1584"/>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71" name="Rectangle 47"/>
            <p:cNvSpPr>
              <a:spLocks noChangeArrowheads="1"/>
            </p:cNvSpPr>
            <p:nvPr/>
          </p:nvSpPr>
          <p:spPr bwMode="auto">
            <a:xfrm>
              <a:off x="2944" y="1200"/>
              <a:ext cx="136" cy="136"/>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72" name="Rectangle 48"/>
            <p:cNvSpPr>
              <a:spLocks noChangeArrowheads="1"/>
            </p:cNvSpPr>
            <p:nvPr/>
          </p:nvSpPr>
          <p:spPr bwMode="auto">
            <a:xfrm>
              <a:off x="2948" y="1204"/>
              <a:ext cx="136" cy="136"/>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73" name="Rectangle 49"/>
            <p:cNvSpPr>
              <a:spLocks noChangeArrowheads="1"/>
            </p:cNvSpPr>
            <p:nvPr/>
          </p:nvSpPr>
          <p:spPr bwMode="auto">
            <a:xfrm>
              <a:off x="3376" y="1200"/>
              <a:ext cx="136" cy="136"/>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74" name="Rectangle 50"/>
            <p:cNvSpPr>
              <a:spLocks noChangeArrowheads="1"/>
            </p:cNvSpPr>
            <p:nvPr/>
          </p:nvSpPr>
          <p:spPr bwMode="auto">
            <a:xfrm>
              <a:off x="3380" y="1204"/>
              <a:ext cx="136" cy="136"/>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75" name="Rectangle 51"/>
            <p:cNvSpPr>
              <a:spLocks noChangeArrowheads="1"/>
            </p:cNvSpPr>
            <p:nvPr/>
          </p:nvSpPr>
          <p:spPr bwMode="auto">
            <a:xfrm>
              <a:off x="3736" y="1632"/>
              <a:ext cx="136" cy="136"/>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76" name="Rectangle 52"/>
            <p:cNvSpPr>
              <a:spLocks noChangeArrowheads="1"/>
            </p:cNvSpPr>
            <p:nvPr/>
          </p:nvSpPr>
          <p:spPr bwMode="auto">
            <a:xfrm>
              <a:off x="3740" y="1636"/>
              <a:ext cx="136" cy="136"/>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77" name="Rectangle 53"/>
            <p:cNvSpPr>
              <a:spLocks noChangeArrowheads="1"/>
            </p:cNvSpPr>
            <p:nvPr/>
          </p:nvSpPr>
          <p:spPr bwMode="auto">
            <a:xfrm>
              <a:off x="4168" y="1632"/>
              <a:ext cx="136" cy="136"/>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78" name="Rectangle 54"/>
            <p:cNvSpPr>
              <a:spLocks noChangeArrowheads="1"/>
            </p:cNvSpPr>
            <p:nvPr/>
          </p:nvSpPr>
          <p:spPr bwMode="auto">
            <a:xfrm>
              <a:off x="4172" y="1636"/>
              <a:ext cx="136" cy="136"/>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79" name="Rectangle 55"/>
            <p:cNvSpPr>
              <a:spLocks noChangeArrowheads="1"/>
            </p:cNvSpPr>
            <p:nvPr/>
          </p:nvSpPr>
          <p:spPr bwMode="auto">
            <a:xfrm>
              <a:off x="4456" y="1344"/>
              <a:ext cx="136" cy="712"/>
            </a:xfrm>
            <a:prstGeom prst="rect">
              <a:avLst/>
            </a:prstGeom>
            <a:solidFill>
              <a:srgbClr val="00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80" name="Rectangle 56"/>
            <p:cNvSpPr>
              <a:spLocks noChangeArrowheads="1"/>
            </p:cNvSpPr>
            <p:nvPr/>
          </p:nvSpPr>
          <p:spPr bwMode="auto">
            <a:xfrm>
              <a:off x="4460" y="1348"/>
              <a:ext cx="136" cy="712"/>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81" name="Freeform 57"/>
            <p:cNvSpPr>
              <a:spLocks/>
            </p:cNvSpPr>
            <p:nvPr/>
          </p:nvSpPr>
          <p:spPr bwMode="auto">
            <a:xfrm>
              <a:off x="4456" y="1416"/>
              <a:ext cx="145" cy="73"/>
            </a:xfrm>
            <a:custGeom>
              <a:avLst/>
              <a:gdLst>
                <a:gd name="T0" fmla="*/ 40 w 145"/>
                <a:gd name="T1" fmla="*/ 72 h 73"/>
                <a:gd name="T2" fmla="*/ 112 w 145"/>
                <a:gd name="T3" fmla="*/ 72 h 73"/>
                <a:gd name="T4" fmla="*/ 112 w 145"/>
                <a:gd name="T5" fmla="*/ 48 h 73"/>
                <a:gd name="T6" fmla="*/ 144 w 145"/>
                <a:gd name="T7" fmla="*/ 48 h 73"/>
                <a:gd name="T8" fmla="*/ 72 w 145"/>
                <a:gd name="T9" fmla="*/ 0 h 73"/>
                <a:gd name="T10" fmla="*/ 0 w 145"/>
                <a:gd name="T11" fmla="*/ 48 h 73"/>
                <a:gd name="T12" fmla="*/ 40 w 145"/>
                <a:gd name="T13" fmla="*/ 48 h 73"/>
                <a:gd name="T14" fmla="*/ 40 w 145"/>
                <a:gd name="T15" fmla="*/ 72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73">
                  <a:moveTo>
                    <a:pt x="40" y="72"/>
                  </a:moveTo>
                  <a:lnTo>
                    <a:pt x="112" y="72"/>
                  </a:lnTo>
                  <a:lnTo>
                    <a:pt x="112" y="48"/>
                  </a:lnTo>
                  <a:lnTo>
                    <a:pt x="144" y="48"/>
                  </a:lnTo>
                  <a:lnTo>
                    <a:pt x="72" y="0"/>
                  </a:lnTo>
                  <a:lnTo>
                    <a:pt x="0" y="48"/>
                  </a:lnTo>
                  <a:lnTo>
                    <a:pt x="40" y="48"/>
                  </a:lnTo>
                  <a:lnTo>
                    <a:pt x="40" y="72"/>
                  </a:lnTo>
                </a:path>
              </a:pathLst>
            </a:custGeom>
            <a:solidFill>
              <a:srgbClr val="FFFFFF"/>
            </a:solidFill>
            <a:ln w="12700" cap="rnd" cmpd="sng">
              <a:solidFill>
                <a:srgbClr val="000000"/>
              </a:solidFill>
              <a:prstDash val="solid"/>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82" name="Freeform 58"/>
            <p:cNvSpPr>
              <a:spLocks/>
            </p:cNvSpPr>
            <p:nvPr/>
          </p:nvSpPr>
          <p:spPr bwMode="auto">
            <a:xfrm>
              <a:off x="4456" y="1776"/>
              <a:ext cx="145" cy="73"/>
            </a:xfrm>
            <a:custGeom>
              <a:avLst/>
              <a:gdLst>
                <a:gd name="T0" fmla="*/ 40 w 145"/>
                <a:gd name="T1" fmla="*/ 72 h 73"/>
                <a:gd name="T2" fmla="*/ 112 w 145"/>
                <a:gd name="T3" fmla="*/ 72 h 73"/>
                <a:gd name="T4" fmla="*/ 112 w 145"/>
                <a:gd name="T5" fmla="*/ 48 h 73"/>
                <a:gd name="T6" fmla="*/ 144 w 145"/>
                <a:gd name="T7" fmla="*/ 48 h 73"/>
                <a:gd name="T8" fmla="*/ 72 w 145"/>
                <a:gd name="T9" fmla="*/ 0 h 73"/>
                <a:gd name="T10" fmla="*/ 0 w 145"/>
                <a:gd name="T11" fmla="*/ 48 h 73"/>
                <a:gd name="T12" fmla="*/ 40 w 145"/>
                <a:gd name="T13" fmla="*/ 48 h 73"/>
                <a:gd name="T14" fmla="*/ 40 w 145"/>
                <a:gd name="T15" fmla="*/ 72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73">
                  <a:moveTo>
                    <a:pt x="40" y="72"/>
                  </a:moveTo>
                  <a:lnTo>
                    <a:pt x="112" y="72"/>
                  </a:lnTo>
                  <a:lnTo>
                    <a:pt x="112" y="48"/>
                  </a:lnTo>
                  <a:lnTo>
                    <a:pt x="144" y="48"/>
                  </a:lnTo>
                  <a:lnTo>
                    <a:pt x="72" y="0"/>
                  </a:lnTo>
                  <a:lnTo>
                    <a:pt x="0" y="48"/>
                  </a:lnTo>
                  <a:lnTo>
                    <a:pt x="40" y="48"/>
                  </a:lnTo>
                  <a:lnTo>
                    <a:pt x="40" y="72"/>
                  </a:lnTo>
                </a:path>
              </a:pathLst>
            </a:custGeom>
            <a:solidFill>
              <a:srgbClr val="FFFFFF"/>
            </a:solidFill>
            <a:ln w="12700" cap="rnd" cmpd="sng">
              <a:solidFill>
                <a:srgbClr val="000000"/>
              </a:solidFill>
              <a:prstDash val="solid"/>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83" name="Freeform 59"/>
            <p:cNvSpPr>
              <a:spLocks/>
            </p:cNvSpPr>
            <p:nvPr/>
          </p:nvSpPr>
          <p:spPr bwMode="auto">
            <a:xfrm>
              <a:off x="4456" y="1920"/>
              <a:ext cx="145" cy="73"/>
            </a:xfrm>
            <a:custGeom>
              <a:avLst/>
              <a:gdLst>
                <a:gd name="T0" fmla="*/ 40 w 145"/>
                <a:gd name="T1" fmla="*/ 72 h 73"/>
                <a:gd name="T2" fmla="*/ 112 w 145"/>
                <a:gd name="T3" fmla="*/ 72 h 73"/>
                <a:gd name="T4" fmla="*/ 112 w 145"/>
                <a:gd name="T5" fmla="*/ 48 h 73"/>
                <a:gd name="T6" fmla="*/ 144 w 145"/>
                <a:gd name="T7" fmla="*/ 48 h 73"/>
                <a:gd name="T8" fmla="*/ 72 w 145"/>
                <a:gd name="T9" fmla="*/ 0 h 73"/>
                <a:gd name="T10" fmla="*/ 0 w 145"/>
                <a:gd name="T11" fmla="*/ 48 h 73"/>
                <a:gd name="T12" fmla="*/ 40 w 145"/>
                <a:gd name="T13" fmla="*/ 48 h 73"/>
                <a:gd name="T14" fmla="*/ 40 w 145"/>
                <a:gd name="T15" fmla="*/ 72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73">
                  <a:moveTo>
                    <a:pt x="40" y="72"/>
                  </a:moveTo>
                  <a:lnTo>
                    <a:pt x="112" y="72"/>
                  </a:lnTo>
                  <a:lnTo>
                    <a:pt x="112" y="48"/>
                  </a:lnTo>
                  <a:lnTo>
                    <a:pt x="144" y="48"/>
                  </a:lnTo>
                  <a:lnTo>
                    <a:pt x="72" y="0"/>
                  </a:lnTo>
                  <a:lnTo>
                    <a:pt x="0" y="48"/>
                  </a:lnTo>
                  <a:lnTo>
                    <a:pt x="40" y="48"/>
                  </a:lnTo>
                  <a:lnTo>
                    <a:pt x="40" y="72"/>
                  </a:lnTo>
                </a:path>
              </a:pathLst>
            </a:custGeom>
            <a:solidFill>
              <a:srgbClr val="FFFFFF"/>
            </a:solidFill>
            <a:ln w="12700" cap="rnd" cmpd="sng">
              <a:solidFill>
                <a:srgbClr val="000000"/>
              </a:solidFill>
              <a:prstDash val="solid"/>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84" name="Freeform 60"/>
            <p:cNvSpPr>
              <a:spLocks/>
            </p:cNvSpPr>
            <p:nvPr/>
          </p:nvSpPr>
          <p:spPr bwMode="auto">
            <a:xfrm>
              <a:off x="4456" y="1560"/>
              <a:ext cx="145" cy="73"/>
            </a:xfrm>
            <a:custGeom>
              <a:avLst/>
              <a:gdLst>
                <a:gd name="T0" fmla="*/ 40 w 145"/>
                <a:gd name="T1" fmla="*/ 72 h 73"/>
                <a:gd name="T2" fmla="*/ 112 w 145"/>
                <a:gd name="T3" fmla="*/ 72 h 73"/>
                <a:gd name="T4" fmla="*/ 112 w 145"/>
                <a:gd name="T5" fmla="*/ 48 h 73"/>
                <a:gd name="T6" fmla="*/ 144 w 145"/>
                <a:gd name="T7" fmla="*/ 48 h 73"/>
                <a:gd name="T8" fmla="*/ 72 w 145"/>
                <a:gd name="T9" fmla="*/ 0 h 73"/>
                <a:gd name="T10" fmla="*/ 0 w 145"/>
                <a:gd name="T11" fmla="*/ 48 h 73"/>
                <a:gd name="T12" fmla="*/ 40 w 145"/>
                <a:gd name="T13" fmla="*/ 48 h 73"/>
                <a:gd name="T14" fmla="*/ 40 w 145"/>
                <a:gd name="T15" fmla="*/ 72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73">
                  <a:moveTo>
                    <a:pt x="40" y="72"/>
                  </a:moveTo>
                  <a:lnTo>
                    <a:pt x="112" y="72"/>
                  </a:lnTo>
                  <a:lnTo>
                    <a:pt x="112" y="48"/>
                  </a:lnTo>
                  <a:lnTo>
                    <a:pt x="144" y="48"/>
                  </a:lnTo>
                  <a:lnTo>
                    <a:pt x="72" y="0"/>
                  </a:lnTo>
                  <a:lnTo>
                    <a:pt x="0" y="48"/>
                  </a:lnTo>
                  <a:lnTo>
                    <a:pt x="40" y="48"/>
                  </a:lnTo>
                  <a:lnTo>
                    <a:pt x="40" y="72"/>
                  </a:lnTo>
                </a:path>
              </a:pathLst>
            </a:custGeom>
            <a:solidFill>
              <a:srgbClr val="FFFFFF"/>
            </a:solidFill>
            <a:ln w="12700" cap="rnd" cmpd="sng">
              <a:solidFill>
                <a:srgbClr val="000000"/>
              </a:solidFill>
              <a:prstDash val="solid"/>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85" name="Rectangle 61"/>
            <p:cNvSpPr>
              <a:spLocks noChangeArrowheads="1"/>
            </p:cNvSpPr>
            <p:nvPr/>
          </p:nvSpPr>
          <p:spPr bwMode="auto">
            <a:xfrm>
              <a:off x="4456" y="1200"/>
              <a:ext cx="136" cy="136"/>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86" name="Rectangle 62"/>
            <p:cNvSpPr>
              <a:spLocks noChangeArrowheads="1"/>
            </p:cNvSpPr>
            <p:nvPr/>
          </p:nvSpPr>
          <p:spPr bwMode="auto">
            <a:xfrm>
              <a:off x="4460" y="1204"/>
              <a:ext cx="136" cy="136"/>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87" name="Rectangle 63"/>
            <p:cNvSpPr>
              <a:spLocks noChangeArrowheads="1"/>
            </p:cNvSpPr>
            <p:nvPr/>
          </p:nvSpPr>
          <p:spPr bwMode="auto">
            <a:xfrm>
              <a:off x="3880" y="1632"/>
              <a:ext cx="280" cy="136"/>
            </a:xfrm>
            <a:prstGeom prst="rect">
              <a:avLst/>
            </a:prstGeom>
            <a:solidFill>
              <a:srgbClr val="3366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88" name="Rectangle 64"/>
            <p:cNvSpPr>
              <a:spLocks noChangeArrowheads="1"/>
            </p:cNvSpPr>
            <p:nvPr/>
          </p:nvSpPr>
          <p:spPr bwMode="auto">
            <a:xfrm>
              <a:off x="3884" y="1636"/>
              <a:ext cx="280" cy="136"/>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89" name="Rectangle 65"/>
            <p:cNvSpPr>
              <a:spLocks noChangeArrowheads="1"/>
            </p:cNvSpPr>
            <p:nvPr/>
          </p:nvSpPr>
          <p:spPr bwMode="auto">
            <a:xfrm>
              <a:off x="3088" y="1200"/>
              <a:ext cx="280" cy="136"/>
            </a:xfrm>
            <a:prstGeom prst="rect">
              <a:avLst/>
            </a:prstGeom>
            <a:solidFill>
              <a:srgbClr val="3366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90" name="Rectangle 66"/>
            <p:cNvSpPr>
              <a:spLocks noChangeArrowheads="1"/>
            </p:cNvSpPr>
            <p:nvPr/>
          </p:nvSpPr>
          <p:spPr bwMode="auto">
            <a:xfrm>
              <a:off x="3092" y="1204"/>
              <a:ext cx="280" cy="136"/>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91" name="Rectangle 67" descr="10%"/>
            <p:cNvSpPr>
              <a:spLocks noChangeArrowheads="1"/>
            </p:cNvSpPr>
            <p:nvPr/>
          </p:nvSpPr>
          <p:spPr bwMode="auto">
            <a:xfrm>
              <a:off x="3520" y="2064"/>
              <a:ext cx="208" cy="136"/>
            </a:xfrm>
            <a:prstGeom prst="rect">
              <a:avLst/>
            </a:prstGeom>
            <a:pattFill prst="pct10">
              <a:fgClr>
                <a:srgbClr val="000000"/>
              </a:fgClr>
              <a:bgClr>
                <a:srgbClr val="FFFFFF"/>
              </a:bgClr>
            </a:patt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92" name="Rectangle 68"/>
            <p:cNvSpPr>
              <a:spLocks noChangeArrowheads="1"/>
            </p:cNvSpPr>
            <p:nvPr/>
          </p:nvSpPr>
          <p:spPr bwMode="auto">
            <a:xfrm>
              <a:off x="3524" y="2068"/>
              <a:ext cx="208" cy="136"/>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93" name="Line 69"/>
            <p:cNvSpPr>
              <a:spLocks noChangeShapeType="1"/>
            </p:cNvSpPr>
            <p:nvPr/>
          </p:nvSpPr>
          <p:spPr bwMode="auto">
            <a:xfrm flipV="1">
              <a:off x="3740" y="984"/>
              <a:ext cx="0" cy="1584"/>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94" name="Rectangle 70"/>
            <p:cNvSpPr>
              <a:spLocks noChangeArrowheads="1"/>
            </p:cNvSpPr>
            <p:nvPr/>
          </p:nvSpPr>
          <p:spPr bwMode="auto">
            <a:xfrm>
              <a:off x="4168" y="1776"/>
              <a:ext cx="136" cy="280"/>
            </a:xfrm>
            <a:prstGeom prst="rect">
              <a:avLst/>
            </a:prstGeom>
            <a:solidFill>
              <a:srgbClr val="00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95" name="Rectangle 71"/>
            <p:cNvSpPr>
              <a:spLocks noChangeArrowheads="1"/>
            </p:cNvSpPr>
            <p:nvPr/>
          </p:nvSpPr>
          <p:spPr bwMode="auto">
            <a:xfrm>
              <a:off x="4172" y="1780"/>
              <a:ext cx="136" cy="280"/>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96" name="Freeform 72"/>
            <p:cNvSpPr>
              <a:spLocks/>
            </p:cNvSpPr>
            <p:nvPr/>
          </p:nvSpPr>
          <p:spPr bwMode="auto">
            <a:xfrm>
              <a:off x="4168" y="1952"/>
              <a:ext cx="145" cy="57"/>
            </a:xfrm>
            <a:custGeom>
              <a:avLst/>
              <a:gdLst>
                <a:gd name="T0" fmla="*/ 112 w 145"/>
                <a:gd name="T1" fmla="*/ 0 h 57"/>
                <a:gd name="T2" fmla="*/ 40 w 145"/>
                <a:gd name="T3" fmla="*/ 0 h 57"/>
                <a:gd name="T4" fmla="*/ 40 w 145"/>
                <a:gd name="T5" fmla="*/ 16 h 57"/>
                <a:gd name="T6" fmla="*/ 0 w 145"/>
                <a:gd name="T7" fmla="*/ 16 h 57"/>
                <a:gd name="T8" fmla="*/ 72 w 145"/>
                <a:gd name="T9" fmla="*/ 56 h 57"/>
                <a:gd name="T10" fmla="*/ 144 w 145"/>
                <a:gd name="T11" fmla="*/ 16 h 57"/>
                <a:gd name="T12" fmla="*/ 112 w 145"/>
                <a:gd name="T13" fmla="*/ 16 h 57"/>
                <a:gd name="T14" fmla="*/ 112 w 145"/>
                <a:gd name="T15" fmla="*/ 0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57">
                  <a:moveTo>
                    <a:pt x="112" y="0"/>
                  </a:moveTo>
                  <a:lnTo>
                    <a:pt x="40" y="0"/>
                  </a:lnTo>
                  <a:lnTo>
                    <a:pt x="40" y="16"/>
                  </a:lnTo>
                  <a:lnTo>
                    <a:pt x="0" y="16"/>
                  </a:lnTo>
                  <a:lnTo>
                    <a:pt x="72" y="56"/>
                  </a:lnTo>
                  <a:lnTo>
                    <a:pt x="144" y="16"/>
                  </a:lnTo>
                  <a:lnTo>
                    <a:pt x="112" y="16"/>
                  </a:lnTo>
                  <a:lnTo>
                    <a:pt x="112" y="0"/>
                  </a:lnTo>
                </a:path>
              </a:pathLst>
            </a:custGeom>
            <a:solidFill>
              <a:srgbClr val="FFFFFF"/>
            </a:solidFill>
            <a:ln w="12700" cap="rnd" cmpd="sng">
              <a:solidFill>
                <a:srgbClr val="000000"/>
              </a:solidFill>
              <a:prstDash val="solid"/>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97" name="Freeform 73"/>
            <p:cNvSpPr>
              <a:spLocks/>
            </p:cNvSpPr>
            <p:nvPr/>
          </p:nvSpPr>
          <p:spPr bwMode="auto">
            <a:xfrm>
              <a:off x="4168" y="1832"/>
              <a:ext cx="145" cy="57"/>
            </a:xfrm>
            <a:custGeom>
              <a:avLst/>
              <a:gdLst>
                <a:gd name="T0" fmla="*/ 112 w 145"/>
                <a:gd name="T1" fmla="*/ 0 h 57"/>
                <a:gd name="T2" fmla="*/ 40 w 145"/>
                <a:gd name="T3" fmla="*/ 0 h 57"/>
                <a:gd name="T4" fmla="*/ 40 w 145"/>
                <a:gd name="T5" fmla="*/ 24 h 57"/>
                <a:gd name="T6" fmla="*/ 0 w 145"/>
                <a:gd name="T7" fmla="*/ 24 h 57"/>
                <a:gd name="T8" fmla="*/ 72 w 145"/>
                <a:gd name="T9" fmla="*/ 56 h 57"/>
                <a:gd name="T10" fmla="*/ 144 w 145"/>
                <a:gd name="T11" fmla="*/ 24 h 57"/>
                <a:gd name="T12" fmla="*/ 112 w 145"/>
                <a:gd name="T13" fmla="*/ 24 h 57"/>
                <a:gd name="T14" fmla="*/ 112 w 145"/>
                <a:gd name="T15" fmla="*/ 0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57">
                  <a:moveTo>
                    <a:pt x="112" y="0"/>
                  </a:moveTo>
                  <a:lnTo>
                    <a:pt x="40" y="0"/>
                  </a:lnTo>
                  <a:lnTo>
                    <a:pt x="40" y="24"/>
                  </a:lnTo>
                  <a:lnTo>
                    <a:pt x="0" y="24"/>
                  </a:lnTo>
                  <a:lnTo>
                    <a:pt x="72" y="56"/>
                  </a:lnTo>
                  <a:lnTo>
                    <a:pt x="144" y="24"/>
                  </a:lnTo>
                  <a:lnTo>
                    <a:pt x="112" y="24"/>
                  </a:lnTo>
                  <a:lnTo>
                    <a:pt x="112" y="0"/>
                  </a:lnTo>
                </a:path>
              </a:pathLst>
            </a:custGeom>
            <a:solidFill>
              <a:srgbClr val="FFFFFF"/>
            </a:solidFill>
            <a:ln w="12700" cap="rnd" cmpd="sng">
              <a:solidFill>
                <a:srgbClr val="000000"/>
              </a:solidFill>
              <a:prstDash val="solid"/>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98" name="Rectangle 74"/>
            <p:cNvSpPr>
              <a:spLocks noChangeArrowheads="1"/>
            </p:cNvSpPr>
            <p:nvPr/>
          </p:nvSpPr>
          <p:spPr bwMode="auto">
            <a:xfrm>
              <a:off x="3736" y="1776"/>
              <a:ext cx="136" cy="280"/>
            </a:xfrm>
            <a:prstGeom prst="rect">
              <a:avLst/>
            </a:prstGeom>
            <a:solidFill>
              <a:srgbClr val="00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99" name="Rectangle 75"/>
            <p:cNvSpPr>
              <a:spLocks noChangeArrowheads="1"/>
            </p:cNvSpPr>
            <p:nvPr/>
          </p:nvSpPr>
          <p:spPr bwMode="auto">
            <a:xfrm>
              <a:off x="3740" y="1780"/>
              <a:ext cx="136" cy="280"/>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00" name="Freeform 76"/>
            <p:cNvSpPr>
              <a:spLocks/>
            </p:cNvSpPr>
            <p:nvPr/>
          </p:nvSpPr>
          <p:spPr bwMode="auto">
            <a:xfrm>
              <a:off x="3736" y="1832"/>
              <a:ext cx="145" cy="57"/>
            </a:xfrm>
            <a:custGeom>
              <a:avLst/>
              <a:gdLst>
                <a:gd name="T0" fmla="*/ 40 w 145"/>
                <a:gd name="T1" fmla="*/ 56 h 57"/>
                <a:gd name="T2" fmla="*/ 112 w 145"/>
                <a:gd name="T3" fmla="*/ 56 h 57"/>
                <a:gd name="T4" fmla="*/ 112 w 145"/>
                <a:gd name="T5" fmla="*/ 40 h 57"/>
                <a:gd name="T6" fmla="*/ 144 w 145"/>
                <a:gd name="T7" fmla="*/ 40 h 57"/>
                <a:gd name="T8" fmla="*/ 72 w 145"/>
                <a:gd name="T9" fmla="*/ 0 h 57"/>
                <a:gd name="T10" fmla="*/ 0 w 145"/>
                <a:gd name="T11" fmla="*/ 40 h 57"/>
                <a:gd name="T12" fmla="*/ 40 w 145"/>
                <a:gd name="T13" fmla="*/ 40 h 57"/>
                <a:gd name="T14" fmla="*/ 40 w 145"/>
                <a:gd name="T15" fmla="*/ 56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57">
                  <a:moveTo>
                    <a:pt x="40" y="56"/>
                  </a:moveTo>
                  <a:lnTo>
                    <a:pt x="112" y="56"/>
                  </a:lnTo>
                  <a:lnTo>
                    <a:pt x="112" y="40"/>
                  </a:lnTo>
                  <a:lnTo>
                    <a:pt x="144" y="40"/>
                  </a:lnTo>
                  <a:lnTo>
                    <a:pt x="72" y="0"/>
                  </a:lnTo>
                  <a:lnTo>
                    <a:pt x="0" y="40"/>
                  </a:lnTo>
                  <a:lnTo>
                    <a:pt x="40" y="40"/>
                  </a:lnTo>
                  <a:lnTo>
                    <a:pt x="40" y="56"/>
                  </a:lnTo>
                </a:path>
              </a:pathLst>
            </a:custGeom>
            <a:solidFill>
              <a:srgbClr val="FFFFFF"/>
            </a:solidFill>
            <a:ln w="12700" cap="rnd" cmpd="sng">
              <a:solidFill>
                <a:srgbClr val="000000"/>
              </a:solidFill>
              <a:prstDash val="solid"/>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01" name="Freeform 77"/>
            <p:cNvSpPr>
              <a:spLocks/>
            </p:cNvSpPr>
            <p:nvPr/>
          </p:nvSpPr>
          <p:spPr bwMode="auto">
            <a:xfrm>
              <a:off x="3736" y="1952"/>
              <a:ext cx="145" cy="57"/>
            </a:xfrm>
            <a:custGeom>
              <a:avLst/>
              <a:gdLst>
                <a:gd name="T0" fmla="*/ 40 w 145"/>
                <a:gd name="T1" fmla="*/ 56 h 57"/>
                <a:gd name="T2" fmla="*/ 112 w 145"/>
                <a:gd name="T3" fmla="*/ 56 h 57"/>
                <a:gd name="T4" fmla="*/ 112 w 145"/>
                <a:gd name="T5" fmla="*/ 32 h 57"/>
                <a:gd name="T6" fmla="*/ 144 w 145"/>
                <a:gd name="T7" fmla="*/ 32 h 57"/>
                <a:gd name="T8" fmla="*/ 72 w 145"/>
                <a:gd name="T9" fmla="*/ 0 h 57"/>
                <a:gd name="T10" fmla="*/ 0 w 145"/>
                <a:gd name="T11" fmla="*/ 32 h 57"/>
                <a:gd name="T12" fmla="*/ 40 w 145"/>
                <a:gd name="T13" fmla="*/ 32 h 57"/>
                <a:gd name="T14" fmla="*/ 40 w 145"/>
                <a:gd name="T15" fmla="*/ 56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57">
                  <a:moveTo>
                    <a:pt x="40" y="56"/>
                  </a:moveTo>
                  <a:lnTo>
                    <a:pt x="112" y="56"/>
                  </a:lnTo>
                  <a:lnTo>
                    <a:pt x="112" y="32"/>
                  </a:lnTo>
                  <a:lnTo>
                    <a:pt x="144" y="32"/>
                  </a:lnTo>
                  <a:lnTo>
                    <a:pt x="72" y="0"/>
                  </a:lnTo>
                  <a:lnTo>
                    <a:pt x="0" y="32"/>
                  </a:lnTo>
                  <a:lnTo>
                    <a:pt x="40" y="32"/>
                  </a:lnTo>
                  <a:lnTo>
                    <a:pt x="40" y="56"/>
                  </a:lnTo>
                </a:path>
              </a:pathLst>
            </a:custGeom>
            <a:solidFill>
              <a:srgbClr val="FFFFFF"/>
            </a:solidFill>
            <a:ln w="12700" cap="rnd" cmpd="sng">
              <a:solidFill>
                <a:srgbClr val="000000"/>
              </a:solidFill>
              <a:prstDash val="solid"/>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02" name="Rectangle 78" descr="10%"/>
            <p:cNvSpPr>
              <a:spLocks noChangeArrowheads="1"/>
            </p:cNvSpPr>
            <p:nvPr/>
          </p:nvSpPr>
          <p:spPr bwMode="auto">
            <a:xfrm>
              <a:off x="4312" y="2064"/>
              <a:ext cx="136" cy="136"/>
            </a:xfrm>
            <a:prstGeom prst="rect">
              <a:avLst/>
            </a:prstGeom>
            <a:pattFill prst="pct10">
              <a:fgClr>
                <a:srgbClr val="000000"/>
              </a:fgClr>
              <a:bgClr>
                <a:srgbClr val="FFFFFF"/>
              </a:bgClr>
            </a:patt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03" name="Rectangle 79"/>
            <p:cNvSpPr>
              <a:spLocks noChangeArrowheads="1"/>
            </p:cNvSpPr>
            <p:nvPr/>
          </p:nvSpPr>
          <p:spPr bwMode="auto">
            <a:xfrm>
              <a:off x="4316" y="2068"/>
              <a:ext cx="136" cy="136"/>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04" name="Rectangle 80"/>
            <p:cNvSpPr>
              <a:spLocks noChangeArrowheads="1"/>
            </p:cNvSpPr>
            <p:nvPr/>
          </p:nvSpPr>
          <p:spPr bwMode="auto">
            <a:xfrm>
              <a:off x="2931" y="2258"/>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smtClean="0">
                  <a:ln>
                    <a:noFill/>
                  </a:ln>
                  <a:solidFill>
                    <a:sysClr val="windowText" lastClr="000000"/>
                  </a:solidFill>
                  <a:effectLst/>
                  <a:uLnTx/>
                  <a:uFillTx/>
                </a:rPr>
                <a:t>S</a:t>
              </a:r>
            </a:p>
          </p:txBody>
        </p:sp>
        <p:sp>
          <p:nvSpPr>
            <p:cNvPr id="405" name="Rectangle 81"/>
            <p:cNvSpPr>
              <a:spLocks noChangeArrowheads="1"/>
            </p:cNvSpPr>
            <p:nvPr/>
          </p:nvSpPr>
          <p:spPr bwMode="auto">
            <a:xfrm>
              <a:off x="3363" y="2258"/>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smtClean="0">
                  <a:ln>
                    <a:noFill/>
                  </a:ln>
                  <a:solidFill>
                    <a:sysClr val="windowText" lastClr="000000"/>
                  </a:solidFill>
                  <a:effectLst/>
                  <a:uLnTx/>
                  <a:uFillTx/>
                </a:rPr>
                <a:t>S</a:t>
              </a:r>
            </a:p>
          </p:txBody>
        </p:sp>
        <p:sp>
          <p:nvSpPr>
            <p:cNvPr id="406" name="Rectangle 82"/>
            <p:cNvSpPr>
              <a:spLocks noChangeArrowheads="1"/>
            </p:cNvSpPr>
            <p:nvPr/>
          </p:nvSpPr>
          <p:spPr bwMode="auto">
            <a:xfrm>
              <a:off x="3723" y="2258"/>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smtClean="0">
                  <a:ln>
                    <a:noFill/>
                  </a:ln>
                  <a:solidFill>
                    <a:sysClr val="windowText" lastClr="000000"/>
                  </a:solidFill>
                  <a:effectLst/>
                  <a:uLnTx/>
                  <a:uFillTx/>
                </a:rPr>
                <a:t>S</a:t>
              </a:r>
            </a:p>
          </p:txBody>
        </p:sp>
        <p:sp>
          <p:nvSpPr>
            <p:cNvPr id="407" name="Rectangle 83"/>
            <p:cNvSpPr>
              <a:spLocks noChangeArrowheads="1"/>
            </p:cNvSpPr>
            <p:nvPr/>
          </p:nvSpPr>
          <p:spPr bwMode="auto">
            <a:xfrm>
              <a:off x="4155" y="2259"/>
              <a:ext cx="187"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smtClean="0">
                  <a:ln>
                    <a:noFill/>
                  </a:ln>
                  <a:solidFill>
                    <a:sysClr val="windowText" lastClr="000000"/>
                  </a:solidFill>
                  <a:effectLst/>
                  <a:uLnTx/>
                  <a:uFillTx/>
                </a:rPr>
                <a:t>S</a:t>
              </a:r>
            </a:p>
          </p:txBody>
        </p:sp>
        <p:sp>
          <p:nvSpPr>
            <p:cNvPr id="408" name="Rectangle 84"/>
            <p:cNvSpPr>
              <a:spLocks noChangeArrowheads="1"/>
            </p:cNvSpPr>
            <p:nvPr/>
          </p:nvSpPr>
          <p:spPr bwMode="auto">
            <a:xfrm>
              <a:off x="4443" y="2259"/>
              <a:ext cx="187"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smtClean="0">
                  <a:ln>
                    <a:noFill/>
                  </a:ln>
                  <a:solidFill>
                    <a:sysClr val="windowText" lastClr="000000"/>
                  </a:solidFill>
                  <a:effectLst/>
                  <a:uLnTx/>
                  <a:uFillTx/>
                </a:rPr>
                <a:t>S</a:t>
              </a:r>
            </a:p>
          </p:txBody>
        </p:sp>
        <p:sp>
          <p:nvSpPr>
            <p:cNvPr id="409" name="Rectangle 85"/>
            <p:cNvSpPr>
              <a:spLocks noChangeArrowheads="1"/>
            </p:cNvSpPr>
            <p:nvPr/>
          </p:nvSpPr>
          <p:spPr bwMode="auto">
            <a:xfrm>
              <a:off x="3131" y="2258"/>
              <a:ext cx="197"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smtClean="0">
                  <a:ln>
                    <a:noFill/>
                  </a:ln>
                  <a:solidFill>
                    <a:sysClr val="windowText" lastClr="000000"/>
                  </a:solidFill>
                  <a:effectLst/>
                  <a:uLnTx/>
                  <a:uFillTx/>
                </a:rPr>
                <a:t>C</a:t>
              </a:r>
            </a:p>
          </p:txBody>
        </p:sp>
        <p:sp>
          <p:nvSpPr>
            <p:cNvPr id="410" name="Rectangle 86"/>
            <p:cNvSpPr>
              <a:spLocks noChangeArrowheads="1"/>
            </p:cNvSpPr>
            <p:nvPr/>
          </p:nvSpPr>
          <p:spPr bwMode="auto">
            <a:xfrm>
              <a:off x="3206" y="2275"/>
              <a:ext cx="180"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smtClean="0">
                  <a:ln>
                    <a:noFill/>
                  </a:ln>
                  <a:solidFill>
                    <a:sysClr val="windowText" lastClr="000000"/>
                  </a:solidFill>
                  <a:effectLst/>
                  <a:uLnTx/>
                  <a:uFillTx/>
                </a:rPr>
                <a:t>1</a:t>
              </a:r>
            </a:p>
          </p:txBody>
        </p:sp>
        <p:grpSp>
          <p:nvGrpSpPr>
            <p:cNvPr id="411" name="Group 87"/>
            <p:cNvGrpSpPr>
              <a:grpSpLocks/>
            </p:cNvGrpSpPr>
            <p:nvPr/>
          </p:nvGrpSpPr>
          <p:grpSpPr bwMode="auto">
            <a:xfrm>
              <a:off x="3923" y="1611"/>
              <a:ext cx="235" cy="217"/>
              <a:chOff x="3923" y="1611"/>
              <a:chExt cx="235" cy="217"/>
            </a:xfrm>
          </p:grpSpPr>
          <p:sp>
            <p:nvSpPr>
              <p:cNvPr id="487" name="Rectangle 88"/>
              <p:cNvSpPr>
                <a:spLocks noChangeArrowheads="1"/>
              </p:cNvSpPr>
              <p:nvPr/>
            </p:nvSpPr>
            <p:spPr bwMode="auto">
              <a:xfrm>
                <a:off x="3923" y="1611"/>
                <a:ext cx="197"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smtClean="0">
                    <a:ln>
                      <a:noFill/>
                    </a:ln>
                    <a:solidFill>
                      <a:sysClr val="windowText" lastClr="000000"/>
                    </a:solidFill>
                    <a:effectLst/>
                    <a:uLnTx/>
                    <a:uFillTx/>
                  </a:rPr>
                  <a:t>C</a:t>
                </a:r>
              </a:p>
            </p:txBody>
          </p:sp>
          <p:sp>
            <p:nvSpPr>
              <p:cNvPr id="488" name="Rectangle 89"/>
              <p:cNvSpPr>
                <a:spLocks noChangeArrowheads="1"/>
              </p:cNvSpPr>
              <p:nvPr/>
            </p:nvSpPr>
            <p:spPr bwMode="auto">
              <a:xfrm>
                <a:off x="3998" y="1664"/>
                <a:ext cx="160" cy="1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smtClean="0">
                    <a:ln>
                      <a:noFill/>
                    </a:ln>
                    <a:solidFill>
                      <a:sysClr val="windowText" lastClr="000000"/>
                    </a:solidFill>
                    <a:effectLst/>
                    <a:uLnTx/>
                    <a:uFillTx/>
                  </a:rPr>
                  <a:t>2</a:t>
                </a:r>
              </a:p>
            </p:txBody>
          </p:sp>
        </p:grpSp>
        <p:sp>
          <p:nvSpPr>
            <p:cNvPr id="412" name="Rectangle 90"/>
            <p:cNvSpPr>
              <a:spLocks noChangeArrowheads="1"/>
            </p:cNvSpPr>
            <p:nvPr/>
          </p:nvSpPr>
          <p:spPr bwMode="auto">
            <a:xfrm>
              <a:off x="3923" y="2258"/>
              <a:ext cx="197"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smtClean="0">
                  <a:ln>
                    <a:noFill/>
                  </a:ln>
                  <a:solidFill>
                    <a:sysClr val="windowText" lastClr="000000"/>
                  </a:solidFill>
                  <a:effectLst/>
                  <a:uLnTx/>
                  <a:uFillTx/>
                </a:rPr>
                <a:t>C</a:t>
              </a:r>
            </a:p>
          </p:txBody>
        </p:sp>
        <p:sp>
          <p:nvSpPr>
            <p:cNvPr id="413" name="Rectangle 91"/>
            <p:cNvSpPr>
              <a:spLocks noChangeArrowheads="1"/>
            </p:cNvSpPr>
            <p:nvPr/>
          </p:nvSpPr>
          <p:spPr bwMode="auto">
            <a:xfrm>
              <a:off x="3998" y="2275"/>
              <a:ext cx="180"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smtClean="0">
                  <a:ln>
                    <a:noFill/>
                  </a:ln>
                  <a:solidFill>
                    <a:sysClr val="windowText" lastClr="000000"/>
                  </a:solidFill>
                  <a:effectLst/>
                  <a:uLnTx/>
                  <a:uFillTx/>
                </a:rPr>
                <a:t>2</a:t>
              </a:r>
            </a:p>
          </p:txBody>
        </p:sp>
        <p:sp>
          <p:nvSpPr>
            <p:cNvPr id="414" name="Rectangle 92"/>
            <p:cNvSpPr>
              <a:spLocks noChangeArrowheads="1"/>
            </p:cNvSpPr>
            <p:nvPr/>
          </p:nvSpPr>
          <p:spPr bwMode="auto">
            <a:xfrm>
              <a:off x="371" y="2242"/>
              <a:ext cx="200"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700" b="1" i="0" u="none" strike="noStrike" kern="0" cap="none" spc="0" normalizeH="0" baseline="0" noProof="0" smtClean="0">
                  <a:ln>
                    <a:noFill/>
                  </a:ln>
                  <a:solidFill>
                    <a:sysClr val="windowText" lastClr="000000"/>
                  </a:solidFill>
                  <a:effectLst/>
                  <a:uLnTx/>
                  <a:uFillTx/>
                  <a:latin typeface="Symbol" charset="0"/>
                </a:rPr>
                <a:t>t</a:t>
              </a:r>
            </a:p>
          </p:txBody>
        </p:sp>
        <p:sp>
          <p:nvSpPr>
            <p:cNvPr id="415" name="Rectangle 93"/>
            <p:cNvSpPr>
              <a:spLocks noChangeArrowheads="1"/>
            </p:cNvSpPr>
            <p:nvPr/>
          </p:nvSpPr>
          <p:spPr bwMode="auto">
            <a:xfrm>
              <a:off x="455" y="2359"/>
              <a:ext cx="160" cy="1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smtClean="0">
                  <a:ln>
                    <a:noFill/>
                  </a:ln>
                  <a:solidFill>
                    <a:sysClr val="windowText" lastClr="000000"/>
                  </a:solidFill>
                  <a:effectLst/>
                  <a:uLnTx/>
                  <a:uFillTx/>
                  <a:latin typeface="Symbol" charset="0"/>
                </a:rPr>
                <a:t>3</a:t>
              </a:r>
            </a:p>
          </p:txBody>
        </p:sp>
        <p:sp>
          <p:nvSpPr>
            <p:cNvPr id="416" name="Rectangle 94"/>
            <p:cNvSpPr>
              <a:spLocks noChangeArrowheads="1"/>
            </p:cNvSpPr>
            <p:nvPr/>
          </p:nvSpPr>
          <p:spPr bwMode="auto">
            <a:xfrm>
              <a:off x="371" y="1834"/>
              <a:ext cx="200"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700" b="1" i="0" u="none" strike="noStrike" kern="0" cap="none" spc="0" normalizeH="0" baseline="0" noProof="0" smtClean="0">
                  <a:ln>
                    <a:noFill/>
                  </a:ln>
                  <a:solidFill>
                    <a:sysClr val="windowText" lastClr="000000"/>
                  </a:solidFill>
                  <a:effectLst/>
                  <a:uLnTx/>
                  <a:uFillTx/>
                  <a:latin typeface="Symbol" charset="0"/>
                </a:rPr>
                <a:t>t</a:t>
              </a:r>
            </a:p>
          </p:txBody>
        </p:sp>
        <p:sp>
          <p:nvSpPr>
            <p:cNvPr id="417" name="Rectangle 95"/>
            <p:cNvSpPr>
              <a:spLocks noChangeArrowheads="1"/>
            </p:cNvSpPr>
            <p:nvPr/>
          </p:nvSpPr>
          <p:spPr bwMode="auto">
            <a:xfrm>
              <a:off x="455" y="1951"/>
              <a:ext cx="160" cy="1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smtClean="0">
                  <a:ln>
                    <a:noFill/>
                  </a:ln>
                  <a:solidFill>
                    <a:sysClr val="windowText" lastClr="000000"/>
                  </a:solidFill>
                  <a:effectLst/>
                  <a:uLnTx/>
                  <a:uFillTx/>
                  <a:latin typeface="Symbol" charset="0"/>
                </a:rPr>
                <a:t>2</a:t>
              </a:r>
            </a:p>
          </p:txBody>
        </p:sp>
        <p:sp>
          <p:nvSpPr>
            <p:cNvPr id="418" name="Rectangle 96"/>
            <p:cNvSpPr>
              <a:spLocks noChangeArrowheads="1"/>
            </p:cNvSpPr>
            <p:nvPr/>
          </p:nvSpPr>
          <p:spPr bwMode="auto">
            <a:xfrm>
              <a:off x="371" y="1427"/>
              <a:ext cx="200"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700" b="1" i="0" u="none" strike="noStrike" kern="0" cap="none" spc="0" normalizeH="0" baseline="0" noProof="0" smtClean="0">
                  <a:ln>
                    <a:noFill/>
                  </a:ln>
                  <a:solidFill>
                    <a:sysClr val="windowText" lastClr="000000"/>
                  </a:solidFill>
                  <a:effectLst/>
                  <a:uLnTx/>
                  <a:uFillTx/>
                  <a:latin typeface="Symbol" charset="0"/>
                </a:rPr>
                <a:t>t</a:t>
              </a:r>
            </a:p>
          </p:txBody>
        </p:sp>
        <p:sp>
          <p:nvSpPr>
            <p:cNvPr id="419" name="Rectangle 97"/>
            <p:cNvSpPr>
              <a:spLocks noChangeArrowheads="1"/>
            </p:cNvSpPr>
            <p:nvPr/>
          </p:nvSpPr>
          <p:spPr bwMode="auto">
            <a:xfrm>
              <a:off x="455" y="1544"/>
              <a:ext cx="160" cy="1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smtClean="0">
                  <a:ln>
                    <a:noFill/>
                  </a:ln>
                  <a:solidFill>
                    <a:sysClr val="windowText" lastClr="000000"/>
                  </a:solidFill>
                  <a:effectLst/>
                  <a:uLnTx/>
                  <a:uFillTx/>
                  <a:latin typeface="Symbol" charset="0"/>
                </a:rPr>
                <a:t>1</a:t>
              </a:r>
            </a:p>
          </p:txBody>
        </p:sp>
        <p:sp>
          <p:nvSpPr>
            <p:cNvPr id="420" name="Freeform 98"/>
            <p:cNvSpPr>
              <a:spLocks/>
            </p:cNvSpPr>
            <p:nvPr/>
          </p:nvSpPr>
          <p:spPr bwMode="auto">
            <a:xfrm>
              <a:off x="640" y="1488"/>
              <a:ext cx="1729" cy="217"/>
            </a:xfrm>
            <a:custGeom>
              <a:avLst/>
              <a:gdLst>
                <a:gd name="T0" fmla="*/ 0 w 1729"/>
                <a:gd name="T1" fmla="*/ 0 h 217"/>
                <a:gd name="T2" fmla="*/ 0 w 1729"/>
                <a:gd name="T3" fmla="*/ 216 h 217"/>
                <a:gd name="T4" fmla="*/ 1728 w 1729"/>
                <a:gd name="T5" fmla="*/ 216 h 217"/>
              </a:gdLst>
              <a:ahLst/>
              <a:cxnLst>
                <a:cxn ang="0">
                  <a:pos x="T0" y="T1"/>
                </a:cxn>
                <a:cxn ang="0">
                  <a:pos x="T2" y="T3"/>
                </a:cxn>
                <a:cxn ang="0">
                  <a:pos x="T4" y="T5"/>
                </a:cxn>
              </a:cxnLst>
              <a:rect l="0" t="0" r="r" b="b"/>
              <a:pathLst>
                <a:path w="1729" h="217">
                  <a:moveTo>
                    <a:pt x="0" y="0"/>
                  </a:moveTo>
                  <a:lnTo>
                    <a:pt x="0" y="216"/>
                  </a:lnTo>
                  <a:lnTo>
                    <a:pt x="1728" y="216"/>
                  </a:lnTo>
                </a:path>
              </a:pathLst>
            </a:custGeom>
            <a:noFill/>
            <a:ln w="12700" cap="rnd" cmpd="sng">
              <a:solidFill>
                <a:srgbClr val="000000"/>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21" name="Freeform 99"/>
            <p:cNvSpPr>
              <a:spLocks/>
            </p:cNvSpPr>
            <p:nvPr/>
          </p:nvSpPr>
          <p:spPr bwMode="auto">
            <a:xfrm>
              <a:off x="640" y="2280"/>
              <a:ext cx="1729" cy="217"/>
            </a:xfrm>
            <a:custGeom>
              <a:avLst/>
              <a:gdLst>
                <a:gd name="T0" fmla="*/ 0 w 1729"/>
                <a:gd name="T1" fmla="*/ 0 h 217"/>
                <a:gd name="T2" fmla="*/ 0 w 1729"/>
                <a:gd name="T3" fmla="*/ 216 h 217"/>
                <a:gd name="T4" fmla="*/ 1728 w 1729"/>
                <a:gd name="T5" fmla="*/ 216 h 217"/>
              </a:gdLst>
              <a:ahLst/>
              <a:cxnLst>
                <a:cxn ang="0">
                  <a:pos x="T0" y="T1"/>
                </a:cxn>
                <a:cxn ang="0">
                  <a:pos x="T2" y="T3"/>
                </a:cxn>
                <a:cxn ang="0">
                  <a:pos x="T4" y="T5"/>
                </a:cxn>
              </a:cxnLst>
              <a:rect l="0" t="0" r="r" b="b"/>
              <a:pathLst>
                <a:path w="1729" h="217">
                  <a:moveTo>
                    <a:pt x="0" y="0"/>
                  </a:moveTo>
                  <a:lnTo>
                    <a:pt x="0" y="216"/>
                  </a:lnTo>
                  <a:lnTo>
                    <a:pt x="1728" y="216"/>
                  </a:lnTo>
                </a:path>
              </a:pathLst>
            </a:custGeom>
            <a:noFill/>
            <a:ln w="12700" cap="rnd" cmpd="sng">
              <a:solidFill>
                <a:srgbClr val="000000"/>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22" name="Freeform 100"/>
            <p:cNvSpPr>
              <a:spLocks/>
            </p:cNvSpPr>
            <p:nvPr/>
          </p:nvSpPr>
          <p:spPr bwMode="auto">
            <a:xfrm>
              <a:off x="640" y="1920"/>
              <a:ext cx="1729" cy="217"/>
            </a:xfrm>
            <a:custGeom>
              <a:avLst/>
              <a:gdLst>
                <a:gd name="T0" fmla="*/ 0 w 1729"/>
                <a:gd name="T1" fmla="*/ 0 h 217"/>
                <a:gd name="T2" fmla="*/ 0 w 1729"/>
                <a:gd name="T3" fmla="*/ 216 h 217"/>
                <a:gd name="T4" fmla="*/ 1728 w 1729"/>
                <a:gd name="T5" fmla="*/ 216 h 217"/>
              </a:gdLst>
              <a:ahLst/>
              <a:cxnLst>
                <a:cxn ang="0">
                  <a:pos x="T0" y="T1"/>
                </a:cxn>
                <a:cxn ang="0">
                  <a:pos x="T2" y="T3"/>
                </a:cxn>
                <a:cxn ang="0">
                  <a:pos x="T4" y="T5"/>
                </a:cxn>
              </a:cxnLst>
              <a:rect l="0" t="0" r="r" b="b"/>
              <a:pathLst>
                <a:path w="1729" h="217">
                  <a:moveTo>
                    <a:pt x="0" y="0"/>
                  </a:moveTo>
                  <a:lnTo>
                    <a:pt x="0" y="216"/>
                  </a:lnTo>
                  <a:lnTo>
                    <a:pt x="1728" y="216"/>
                  </a:lnTo>
                </a:path>
              </a:pathLst>
            </a:custGeom>
            <a:noFill/>
            <a:ln w="12700" cap="rnd" cmpd="sng">
              <a:solidFill>
                <a:srgbClr val="000000"/>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23" name="Rectangle 101"/>
            <p:cNvSpPr>
              <a:spLocks noChangeArrowheads="1"/>
            </p:cNvSpPr>
            <p:nvPr/>
          </p:nvSpPr>
          <p:spPr bwMode="auto">
            <a:xfrm>
              <a:off x="640" y="2712"/>
              <a:ext cx="1720" cy="136"/>
            </a:xfrm>
            <a:prstGeom prst="rect">
              <a:avLst/>
            </a:prstGeom>
            <a:solidFill>
              <a:srgbClr val="3366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24" name="Line 102"/>
            <p:cNvSpPr>
              <a:spLocks noChangeShapeType="1"/>
            </p:cNvSpPr>
            <p:nvPr/>
          </p:nvSpPr>
          <p:spPr bwMode="auto">
            <a:xfrm>
              <a:off x="860" y="2712"/>
              <a:ext cx="0" cy="144"/>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25" name="Line 103"/>
            <p:cNvSpPr>
              <a:spLocks noChangeShapeType="1"/>
            </p:cNvSpPr>
            <p:nvPr/>
          </p:nvSpPr>
          <p:spPr bwMode="auto">
            <a:xfrm>
              <a:off x="1076" y="2712"/>
              <a:ext cx="0" cy="144"/>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26" name="Rectangle 104"/>
            <p:cNvSpPr>
              <a:spLocks noChangeArrowheads="1"/>
            </p:cNvSpPr>
            <p:nvPr/>
          </p:nvSpPr>
          <p:spPr bwMode="auto">
            <a:xfrm>
              <a:off x="875" y="2687"/>
              <a:ext cx="212"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sysClr val="windowText" lastClr="000000"/>
                  </a:solidFill>
                  <a:effectLst/>
                  <a:uLnTx/>
                  <a:uFillTx/>
                </a:rPr>
                <a:t>40</a:t>
              </a:r>
            </a:p>
          </p:txBody>
        </p:sp>
        <p:sp>
          <p:nvSpPr>
            <p:cNvPr id="427" name="Rectangle 105"/>
            <p:cNvSpPr>
              <a:spLocks noChangeArrowheads="1"/>
            </p:cNvSpPr>
            <p:nvPr/>
          </p:nvSpPr>
          <p:spPr bwMode="auto">
            <a:xfrm>
              <a:off x="539" y="1198"/>
              <a:ext cx="1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ysClr val="windowText" lastClr="000000"/>
                  </a:solidFill>
                  <a:effectLst/>
                  <a:uLnTx/>
                  <a:uFillTx/>
                </a:rPr>
                <a:t>0</a:t>
              </a:r>
            </a:p>
          </p:txBody>
        </p:sp>
        <p:sp>
          <p:nvSpPr>
            <p:cNvPr id="428" name="Rectangle 106"/>
            <p:cNvSpPr>
              <a:spLocks noChangeArrowheads="1"/>
            </p:cNvSpPr>
            <p:nvPr/>
          </p:nvSpPr>
          <p:spPr bwMode="auto">
            <a:xfrm>
              <a:off x="1091" y="1198"/>
              <a:ext cx="33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rPr>
                <a:t>100</a:t>
              </a:r>
            </a:p>
          </p:txBody>
        </p:sp>
        <p:sp>
          <p:nvSpPr>
            <p:cNvPr id="429" name="Rectangle 107"/>
            <p:cNvSpPr>
              <a:spLocks noChangeArrowheads="1"/>
            </p:cNvSpPr>
            <p:nvPr/>
          </p:nvSpPr>
          <p:spPr bwMode="auto">
            <a:xfrm>
              <a:off x="1667" y="1198"/>
              <a:ext cx="33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rPr>
                <a:t>200</a:t>
              </a:r>
            </a:p>
          </p:txBody>
        </p:sp>
        <p:sp>
          <p:nvSpPr>
            <p:cNvPr id="430" name="Rectangle 108" descr="10%"/>
            <p:cNvSpPr>
              <a:spLocks noChangeArrowheads="1"/>
            </p:cNvSpPr>
            <p:nvPr/>
          </p:nvSpPr>
          <p:spPr bwMode="auto">
            <a:xfrm>
              <a:off x="1072" y="2712"/>
              <a:ext cx="136" cy="136"/>
            </a:xfrm>
            <a:prstGeom prst="rect">
              <a:avLst/>
            </a:prstGeom>
            <a:pattFill prst="pct10">
              <a:fgClr>
                <a:srgbClr val="000000"/>
              </a:fgClr>
              <a:bgClr>
                <a:srgbClr val="FFFFFF"/>
              </a:bgClr>
            </a:patt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31" name="Rectangle 109"/>
            <p:cNvSpPr>
              <a:spLocks noChangeArrowheads="1"/>
            </p:cNvSpPr>
            <p:nvPr/>
          </p:nvSpPr>
          <p:spPr bwMode="auto">
            <a:xfrm>
              <a:off x="1076" y="2716"/>
              <a:ext cx="136" cy="136"/>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32" name="Rectangle 110" descr="10%"/>
            <p:cNvSpPr>
              <a:spLocks noChangeArrowheads="1"/>
            </p:cNvSpPr>
            <p:nvPr/>
          </p:nvSpPr>
          <p:spPr bwMode="auto">
            <a:xfrm>
              <a:off x="1072" y="2352"/>
              <a:ext cx="136" cy="136"/>
            </a:xfrm>
            <a:prstGeom prst="rect">
              <a:avLst/>
            </a:prstGeom>
            <a:pattFill prst="pct10">
              <a:fgClr>
                <a:srgbClr val="000000"/>
              </a:fgClr>
              <a:bgClr>
                <a:srgbClr val="FFFFFF"/>
              </a:bgClr>
            </a:patt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33" name="Rectangle 111"/>
            <p:cNvSpPr>
              <a:spLocks noChangeArrowheads="1"/>
            </p:cNvSpPr>
            <p:nvPr/>
          </p:nvSpPr>
          <p:spPr bwMode="auto">
            <a:xfrm>
              <a:off x="1076" y="2356"/>
              <a:ext cx="136" cy="136"/>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34" name="Rectangle 112"/>
            <p:cNvSpPr>
              <a:spLocks noChangeArrowheads="1"/>
            </p:cNvSpPr>
            <p:nvPr/>
          </p:nvSpPr>
          <p:spPr bwMode="auto">
            <a:xfrm>
              <a:off x="1220" y="1548"/>
              <a:ext cx="208" cy="136"/>
            </a:xfrm>
            <a:prstGeom prst="rect">
              <a:avLst/>
            </a:prstGeom>
            <a:solidFill>
              <a:srgbClr val="3366FF"/>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35" name="Rectangle 113"/>
            <p:cNvSpPr>
              <a:spLocks noChangeArrowheads="1"/>
            </p:cNvSpPr>
            <p:nvPr/>
          </p:nvSpPr>
          <p:spPr bwMode="auto">
            <a:xfrm>
              <a:off x="1212" y="1509"/>
              <a:ext cx="197"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C</a:t>
              </a:r>
            </a:p>
          </p:txBody>
        </p:sp>
        <p:sp>
          <p:nvSpPr>
            <p:cNvPr id="436" name="Rectangle 114"/>
            <p:cNvSpPr>
              <a:spLocks noChangeArrowheads="1"/>
            </p:cNvSpPr>
            <p:nvPr/>
          </p:nvSpPr>
          <p:spPr bwMode="auto">
            <a:xfrm>
              <a:off x="1287" y="1562"/>
              <a:ext cx="160" cy="1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rPr>
                <a:t>1</a:t>
              </a:r>
            </a:p>
          </p:txBody>
        </p:sp>
        <p:sp>
          <p:nvSpPr>
            <p:cNvPr id="437" name="Rectangle 115"/>
            <p:cNvSpPr>
              <a:spLocks noChangeArrowheads="1"/>
            </p:cNvSpPr>
            <p:nvPr/>
          </p:nvSpPr>
          <p:spPr bwMode="auto">
            <a:xfrm>
              <a:off x="1500" y="1946"/>
              <a:ext cx="197"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C</a:t>
              </a:r>
            </a:p>
          </p:txBody>
        </p:sp>
        <p:sp>
          <p:nvSpPr>
            <p:cNvPr id="438" name="Rectangle 116"/>
            <p:cNvSpPr>
              <a:spLocks noChangeArrowheads="1"/>
            </p:cNvSpPr>
            <p:nvPr/>
          </p:nvSpPr>
          <p:spPr bwMode="auto">
            <a:xfrm>
              <a:off x="1575" y="2005"/>
              <a:ext cx="160" cy="1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rPr>
                <a:t>2</a:t>
              </a:r>
            </a:p>
          </p:txBody>
        </p:sp>
        <p:sp>
          <p:nvSpPr>
            <p:cNvPr id="439" name="Rectangle 117"/>
            <p:cNvSpPr>
              <a:spLocks noChangeArrowheads="1"/>
            </p:cNvSpPr>
            <p:nvPr/>
          </p:nvSpPr>
          <p:spPr bwMode="auto">
            <a:xfrm>
              <a:off x="852" y="1940"/>
              <a:ext cx="197"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C</a:t>
              </a:r>
            </a:p>
          </p:txBody>
        </p:sp>
        <p:sp>
          <p:nvSpPr>
            <p:cNvPr id="440" name="Rectangle 118"/>
            <p:cNvSpPr>
              <a:spLocks noChangeArrowheads="1"/>
            </p:cNvSpPr>
            <p:nvPr/>
          </p:nvSpPr>
          <p:spPr bwMode="auto">
            <a:xfrm>
              <a:off x="927" y="1999"/>
              <a:ext cx="160" cy="1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rPr>
                <a:t>2</a:t>
              </a:r>
            </a:p>
          </p:txBody>
        </p:sp>
        <p:sp>
          <p:nvSpPr>
            <p:cNvPr id="441" name="Rectangle 119"/>
            <p:cNvSpPr>
              <a:spLocks noChangeArrowheads="1"/>
            </p:cNvSpPr>
            <p:nvPr/>
          </p:nvSpPr>
          <p:spPr bwMode="auto">
            <a:xfrm>
              <a:off x="636" y="1515"/>
              <a:ext cx="197"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C</a:t>
              </a:r>
            </a:p>
          </p:txBody>
        </p:sp>
        <p:sp>
          <p:nvSpPr>
            <p:cNvPr id="442" name="Rectangle 120"/>
            <p:cNvSpPr>
              <a:spLocks noChangeArrowheads="1"/>
            </p:cNvSpPr>
            <p:nvPr/>
          </p:nvSpPr>
          <p:spPr bwMode="auto">
            <a:xfrm>
              <a:off x="711" y="1562"/>
              <a:ext cx="160" cy="1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smtClean="0">
                  <a:ln>
                    <a:noFill/>
                  </a:ln>
                  <a:solidFill>
                    <a:sysClr val="windowText" lastClr="000000"/>
                  </a:solidFill>
                  <a:effectLst/>
                  <a:uLnTx/>
                  <a:uFillTx/>
                </a:rPr>
                <a:t>1</a:t>
              </a:r>
            </a:p>
          </p:txBody>
        </p:sp>
        <p:sp>
          <p:nvSpPr>
            <p:cNvPr id="443" name="Rectangle 121" descr="10%"/>
            <p:cNvSpPr>
              <a:spLocks noChangeArrowheads="1"/>
            </p:cNvSpPr>
            <p:nvPr/>
          </p:nvSpPr>
          <p:spPr bwMode="auto">
            <a:xfrm>
              <a:off x="1432" y="2352"/>
              <a:ext cx="64" cy="136"/>
            </a:xfrm>
            <a:prstGeom prst="rect">
              <a:avLst/>
            </a:prstGeom>
            <a:pattFill prst="pct10">
              <a:fgClr>
                <a:srgbClr val="000000"/>
              </a:fgClr>
              <a:bgClr>
                <a:srgbClr val="FFFFFF"/>
              </a:bgClr>
            </a:patt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44" name="Rectangle 122"/>
            <p:cNvSpPr>
              <a:spLocks noChangeArrowheads="1"/>
            </p:cNvSpPr>
            <p:nvPr/>
          </p:nvSpPr>
          <p:spPr bwMode="auto">
            <a:xfrm>
              <a:off x="1436" y="2356"/>
              <a:ext cx="64" cy="136"/>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45" name="Rectangle 123" descr="10%"/>
            <p:cNvSpPr>
              <a:spLocks noChangeArrowheads="1"/>
            </p:cNvSpPr>
            <p:nvPr/>
          </p:nvSpPr>
          <p:spPr bwMode="auto">
            <a:xfrm>
              <a:off x="1720" y="2352"/>
              <a:ext cx="64" cy="136"/>
            </a:xfrm>
            <a:prstGeom prst="rect">
              <a:avLst/>
            </a:prstGeom>
            <a:pattFill prst="pct10">
              <a:fgClr>
                <a:srgbClr val="000000"/>
              </a:fgClr>
              <a:bgClr>
                <a:srgbClr val="FFFFFF"/>
              </a:bgClr>
            </a:patt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46" name="Rectangle 124"/>
            <p:cNvSpPr>
              <a:spLocks noChangeArrowheads="1"/>
            </p:cNvSpPr>
            <p:nvPr/>
          </p:nvSpPr>
          <p:spPr bwMode="auto">
            <a:xfrm>
              <a:off x="1724" y="2356"/>
              <a:ext cx="64" cy="136"/>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47" name="Rectangle 125"/>
            <p:cNvSpPr>
              <a:spLocks noChangeArrowheads="1"/>
            </p:cNvSpPr>
            <p:nvPr/>
          </p:nvSpPr>
          <p:spPr bwMode="auto">
            <a:xfrm>
              <a:off x="1796" y="1564"/>
              <a:ext cx="208" cy="136"/>
            </a:xfrm>
            <a:prstGeom prst="rect">
              <a:avLst/>
            </a:prstGeom>
            <a:solidFill>
              <a:srgbClr val="3366FF"/>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48" name="Rectangle 126"/>
            <p:cNvSpPr>
              <a:spLocks noChangeArrowheads="1"/>
            </p:cNvSpPr>
            <p:nvPr/>
          </p:nvSpPr>
          <p:spPr bwMode="auto">
            <a:xfrm>
              <a:off x="1788" y="1525"/>
              <a:ext cx="197"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smtClean="0">
                  <a:ln>
                    <a:noFill/>
                  </a:ln>
                  <a:solidFill>
                    <a:sysClr val="windowText" lastClr="000000"/>
                  </a:solidFill>
                  <a:effectLst/>
                  <a:uLnTx/>
                  <a:uFillTx/>
                </a:rPr>
                <a:t>C</a:t>
              </a:r>
            </a:p>
          </p:txBody>
        </p:sp>
        <p:sp>
          <p:nvSpPr>
            <p:cNvPr id="449" name="Rectangle 127"/>
            <p:cNvSpPr>
              <a:spLocks noChangeArrowheads="1"/>
            </p:cNvSpPr>
            <p:nvPr/>
          </p:nvSpPr>
          <p:spPr bwMode="auto">
            <a:xfrm>
              <a:off x="1863" y="1600"/>
              <a:ext cx="160" cy="1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smtClean="0">
                  <a:ln>
                    <a:noFill/>
                  </a:ln>
                  <a:solidFill>
                    <a:sysClr val="windowText" lastClr="000000"/>
                  </a:solidFill>
                  <a:effectLst/>
                  <a:uLnTx/>
                  <a:uFillTx/>
                </a:rPr>
                <a:t>1</a:t>
              </a:r>
            </a:p>
          </p:txBody>
        </p:sp>
        <p:sp>
          <p:nvSpPr>
            <p:cNvPr id="450" name="Rectangle 128"/>
            <p:cNvSpPr>
              <a:spLocks noChangeArrowheads="1"/>
            </p:cNvSpPr>
            <p:nvPr/>
          </p:nvSpPr>
          <p:spPr bwMode="auto">
            <a:xfrm>
              <a:off x="1091" y="2877"/>
              <a:ext cx="21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rPr>
                <a:t>T</a:t>
              </a:r>
            </a:p>
          </p:txBody>
        </p:sp>
        <p:sp>
          <p:nvSpPr>
            <p:cNvPr id="451" name="Rectangle 129"/>
            <p:cNvSpPr>
              <a:spLocks noChangeArrowheads="1"/>
            </p:cNvSpPr>
            <p:nvPr/>
          </p:nvSpPr>
          <p:spPr bwMode="auto">
            <a:xfrm>
              <a:off x="1160" y="2909"/>
              <a:ext cx="1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rPr>
                <a:t>1</a:t>
              </a:r>
            </a:p>
          </p:txBody>
        </p:sp>
        <p:sp>
          <p:nvSpPr>
            <p:cNvPr id="452" name="Rectangle 130"/>
            <p:cNvSpPr>
              <a:spLocks noChangeArrowheads="1"/>
            </p:cNvSpPr>
            <p:nvPr/>
          </p:nvSpPr>
          <p:spPr bwMode="auto">
            <a:xfrm>
              <a:off x="1451" y="2877"/>
              <a:ext cx="21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rPr>
                <a:t>T</a:t>
              </a:r>
            </a:p>
          </p:txBody>
        </p:sp>
        <p:sp>
          <p:nvSpPr>
            <p:cNvPr id="453" name="Rectangle 131"/>
            <p:cNvSpPr>
              <a:spLocks noChangeArrowheads="1"/>
            </p:cNvSpPr>
            <p:nvPr/>
          </p:nvSpPr>
          <p:spPr bwMode="auto">
            <a:xfrm>
              <a:off x="1520" y="2909"/>
              <a:ext cx="1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rPr>
                <a:t>2</a:t>
              </a:r>
            </a:p>
          </p:txBody>
        </p:sp>
        <p:sp>
          <p:nvSpPr>
            <p:cNvPr id="454" name="Rectangle 132"/>
            <p:cNvSpPr>
              <a:spLocks noChangeArrowheads="1"/>
            </p:cNvSpPr>
            <p:nvPr/>
          </p:nvSpPr>
          <p:spPr bwMode="auto">
            <a:xfrm>
              <a:off x="1771" y="2877"/>
              <a:ext cx="28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rPr>
                <a:t>2T</a:t>
              </a:r>
            </a:p>
          </p:txBody>
        </p:sp>
        <p:sp>
          <p:nvSpPr>
            <p:cNvPr id="455" name="Rectangle 133"/>
            <p:cNvSpPr>
              <a:spLocks noChangeArrowheads="1"/>
            </p:cNvSpPr>
            <p:nvPr/>
          </p:nvSpPr>
          <p:spPr bwMode="auto">
            <a:xfrm>
              <a:off x="1895" y="2909"/>
              <a:ext cx="1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rPr>
                <a:t>1</a:t>
              </a:r>
            </a:p>
          </p:txBody>
        </p:sp>
        <p:grpSp>
          <p:nvGrpSpPr>
            <p:cNvPr id="456" name="Group 134"/>
            <p:cNvGrpSpPr>
              <a:grpSpLocks/>
            </p:cNvGrpSpPr>
            <p:nvPr/>
          </p:nvGrpSpPr>
          <p:grpSpPr bwMode="auto">
            <a:xfrm>
              <a:off x="1220" y="1440"/>
              <a:ext cx="576" cy="1416"/>
              <a:chOff x="1220" y="1440"/>
              <a:chExt cx="576" cy="1416"/>
            </a:xfrm>
          </p:grpSpPr>
          <p:sp>
            <p:nvSpPr>
              <p:cNvPr id="484" name="Line 135"/>
              <p:cNvSpPr>
                <a:spLocks noChangeShapeType="1"/>
              </p:cNvSpPr>
              <p:nvPr/>
            </p:nvSpPr>
            <p:spPr bwMode="auto">
              <a:xfrm flipH="1" flipV="1">
                <a:off x="1504" y="1876"/>
                <a:ext cx="4" cy="980"/>
              </a:xfrm>
              <a:prstGeom prst="line">
                <a:avLst/>
              </a:prstGeom>
              <a:noFill/>
              <a:ln w="12700">
                <a:solidFill>
                  <a:srgbClr val="000000"/>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85" name="Line 136"/>
              <p:cNvSpPr>
                <a:spLocks noChangeShapeType="1"/>
              </p:cNvSpPr>
              <p:nvPr/>
            </p:nvSpPr>
            <p:spPr bwMode="auto">
              <a:xfrm flipV="1">
                <a:off x="1220" y="1440"/>
                <a:ext cx="0" cy="1416"/>
              </a:xfrm>
              <a:prstGeom prst="line">
                <a:avLst/>
              </a:prstGeom>
              <a:noFill/>
              <a:ln w="12700">
                <a:solidFill>
                  <a:srgbClr val="000000"/>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86" name="Line 137"/>
              <p:cNvSpPr>
                <a:spLocks noChangeShapeType="1"/>
              </p:cNvSpPr>
              <p:nvPr/>
            </p:nvSpPr>
            <p:spPr bwMode="auto">
              <a:xfrm flipV="1">
                <a:off x="1796" y="1440"/>
                <a:ext cx="0" cy="1416"/>
              </a:xfrm>
              <a:prstGeom prst="line">
                <a:avLst/>
              </a:prstGeom>
              <a:noFill/>
              <a:ln w="12700">
                <a:solidFill>
                  <a:srgbClr val="000000"/>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457" name="Line 138"/>
            <p:cNvSpPr>
              <a:spLocks noChangeShapeType="1"/>
            </p:cNvSpPr>
            <p:nvPr/>
          </p:nvSpPr>
          <p:spPr bwMode="auto">
            <a:xfrm flipV="1">
              <a:off x="1144" y="988"/>
              <a:ext cx="1512" cy="504"/>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58" name="Line 139"/>
            <p:cNvSpPr>
              <a:spLocks noChangeShapeType="1"/>
            </p:cNvSpPr>
            <p:nvPr/>
          </p:nvSpPr>
          <p:spPr bwMode="auto">
            <a:xfrm>
              <a:off x="1144" y="2572"/>
              <a:ext cx="1512" cy="432"/>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nvGrpSpPr>
            <p:cNvPr id="459" name="Group 140"/>
            <p:cNvGrpSpPr>
              <a:grpSpLocks/>
            </p:cNvGrpSpPr>
            <p:nvPr/>
          </p:nvGrpSpPr>
          <p:grpSpPr bwMode="auto">
            <a:xfrm>
              <a:off x="1200" y="731"/>
              <a:ext cx="298" cy="264"/>
              <a:chOff x="1200" y="731"/>
              <a:chExt cx="298" cy="264"/>
            </a:xfrm>
          </p:grpSpPr>
          <p:sp>
            <p:nvSpPr>
              <p:cNvPr id="482" name="Rectangle 141"/>
              <p:cNvSpPr>
                <a:spLocks noChangeArrowheads="1"/>
              </p:cNvSpPr>
              <p:nvPr/>
            </p:nvSpPr>
            <p:spPr bwMode="auto">
              <a:xfrm>
                <a:off x="1200" y="731"/>
                <a:ext cx="22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rPr>
                  <a:t>C</a:t>
                </a:r>
              </a:p>
            </p:txBody>
          </p:sp>
          <p:sp>
            <p:nvSpPr>
              <p:cNvPr id="483" name="Rectangle 142"/>
              <p:cNvSpPr>
                <a:spLocks noChangeArrowheads="1"/>
              </p:cNvSpPr>
              <p:nvPr/>
            </p:nvSpPr>
            <p:spPr bwMode="auto">
              <a:xfrm>
                <a:off x="1306" y="764"/>
                <a:ext cx="19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rPr>
                  <a:t>i </a:t>
                </a:r>
              </a:p>
            </p:txBody>
          </p:sp>
        </p:grpSp>
        <p:sp>
          <p:nvSpPr>
            <p:cNvPr id="460" name="Rectangle 143"/>
            <p:cNvSpPr>
              <a:spLocks noChangeArrowheads="1"/>
            </p:cNvSpPr>
            <p:nvPr/>
          </p:nvSpPr>
          <p:spPr bwMode="auto">
            <a:xfrm>
              <a:off x="1365" y="731"/>
              <a:ext cx="38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rPr>
                <a:t>+ 2S</a:t>
              </a:r>
            </a:p>
          </p:txBody>
        </p:sp>
        <p:sp>
          <p:nvSpPr>
            <p:cNvPr id="461" name="Rectangle 144"/>
            <p:cNvSpPr>
              <a:spLocks noChangeArrowheads="1"/>
            </p:cNvSpPr>
            <p:nvPr/>
          </p:nvSpPr>
          <p:spPr bwMode="auto">
            <a:xfrm>
              <a:off x="1379" y="934"/>
              <a:ext cx="21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rPr>
                <a:t>T</a:t>
              </a:r>
            </a:p>
          </p:txBody>
        </p:sp>
        <p:sp>
          <p:nvSpPr>
            <p:cNvPr id="462" name="Rectangle 145"/>
            <p:cNvSpPr>
              <a:spLocks noChangeArrowheads="1"/>
            </p:cNvSpPr>
            <p:nvPr/>
          </p:nvSpPr>
          <p:spPr bwMode="auto">
            <a:xfrm>
              <a:off x="1453" y="965"/>
              <a:ext cx="15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rPr>
                <a:t>i</a:t>
              </a:r>
            </a:p>
          </p:txBody>
        </p:sp>
        <p:sp>
          <p:nvSpPr>
            <p:cNvPr id="463" name="Line 146"/>
            <p:cNvSpPr>
              <a:spLocks noChangeShapeType="1"/>
            </p:cNvSpPr>
            <p:nvPr/>
          </p:nvSpPr>
          <p:spPr bwMode="auto">
            <a:xfrm>
              <a:off x="1264" y="940"/>
              <a:ext cx="432" cy="0"/>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64" name="Rectangle 147"/>
            <p:cNvSpPr>
              <a:spLocks noChangeArrowheads="1"/>
            </p:cNvSpPr>
            <p:nvPr/>
          </p:nvSpPr>
          <p:spPr bwMode="auto">
            <a:xfrm>
              <a:off x="914" y="854"/>
              <a:ext cx="22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rPr>
                <a:t>U</a:t>
              </a:r>
            </a:p>
          </p:txBody>
        </p:sp>
        <p:sp>
          <p:nvSpPr>
            <p:cNvPr id="465" name="Rectangle 148"/>
            <p:cNvSpPr>
              <a:spLocks noChangeArrowheads="1"/>
            </p:cNvSpPr>
            <p:nvPr/>
          </p:nvSpPr>
          <p:spPr bwMode="auto">
            <a:xfrm>
              <a:off x="1003" y="885"/>
              <a:ext cx="27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rPr>
                <a:t>i =</a:t>
              </a:r>
            </a:p>
          </p:txBody>
        </p:sp>
        <p:sp>
          <p:nvSpPr>
            <p:cNvPr id="466" name="Rectangle 149"/>
            <p:cNvSpPr>
              <a:spLocks noChangeArrowheads="1"/>
            </p:cNvSpPr>
            <p:nvPr/>
          </p:nvSpPr>
          <p:spPr bwMode="auto">
            <a:xfrm>
              <a:off x="1256" y="3135"/>
              <a:ext cx="116"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endParaRPr kumimoji="0" lang="en-US" sz="2300" b="1" i="0" u="none" strike="noStrike" kern="0" cap="none" spc="0" normalizeH="0" baseline="0" noProof="0" smtClean="0">
                <a:ln>
                  <a:noFill/>
                </a:ln>
                <a:solidFill>
                  <a:sysClr val="windowText" lastClr="000000"/>
                </a:solidFill>
                <a:effectLst/>
                <a:uLnTx/>
                <a:uFillTx/>
              </a:endParaRPr>
            </a:p>
          </p:txBody>
        </p:sp>
        <p:sp>
          <p:nvSpPr>
            <p:cNvPr id="467" name="Rectangle 150"/>
            <p:cNvSpPr>
              <a:spLocks noChangeArrowheads="1"/>
            </p:cNvSpPr>
            <p:nvPr/>
          </p:nvSpPr>
          <p:spPr bwMode="auto">
            <a:xfrm>
              <a:off x="1448" y="3123"/>
              <a:ext cx="2301"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300" b="1" i="0" u="none" strike="noStrike" kern="0" cap="none" spc="0" normalizeH="0" baseline="0" noProof="0" dirty="0" smtClean="0">
                  <a:ln>
                    <a:noFill/>
                  </a:ln>
                  <a:solidFill>
                    <a:sysClr val="windowText" lastClr="000000"/>
                  </a:solidFill>
                  <a:effectLst/>
                  <a:uLnTx/>
                  <a:uFillTx/>
                </a:rPr>
                <a:t>Two scheduling actions per task</a:t>
              </a:r>
            </a:p>
          </p:txBody>
        </p:sp>
        <p:sp>
          <p:nvSpPr>
            <p:cNvPr id="468" name="Rectangle 151"/>
            <p:cNvSpPr>
              <a:spLocks noChangeArrowheads="1"/>
            </p:cNvSpPr>
            <p:nvPr/>
          </p:nvSpPr>
          <p:spPr bwMode="auto">
            <a:xfrm>
              <a:off x="1370" y="3291"/>
              <a:ext cx="2482"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300" b="1" i="0" u="none" strike="noStrike" kern="0" cap="none" spc="0" normalizeH="0" baseline="0" noProof="0" dirty="0" smtClean="0">
                  <a:ln>
                    <a:noFill/>
                  </a:ln>
                  <a:solidFill>
                    <a:sysClr val="windowText" lastClr="000000"/>
                  </a:solidFill>
                  <a:effectLst/>
                  <a:uLnTx/>
                  <a:uFillTx/>
                </a:rPr>
                <a:t> (start of period and end of period)</a:t>
              </a:r>
            </a:p>
          </p:txBody>
        </p:sp>
        <p:sp>
          <p:nvSpPr>
            <p:cNvPr id="469" name="Rectangle 152"/>
            <p:cNvSpPr>
              <a:spLocks noChangeArrowheads="1"/>
            </p:cNvSpPr>
            <p:nvPr/>
          </p:nvSpPr>
          <p:spPr bwMode="auto">
            <a:xfrm>
              <a:off x="611" y="2687"/>
              <a:ext cx="212"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ysClr val="windowText" lastClr="000000"/>
                  </a:solidFill>
                  <a:effectLst/>
                  <a:uLnTx/>
                  <a:uFillTx/>
                </a:rPr>
                <a:t>40</a:t>
              </a:r>
            </a:p>
          </p:txBody>
        </p:sp>
        <p:grpSp>
          <p:nvGrpSpPr>
            <p:cNvPr id="470" name="Group 153"/>
            <p:cNvGrpSpPr>
              <a:grpSpLocks/>
            </p:cNvGrpSpPr>
            <p:nvPr/>
          </p:nvGrpSpPr>
          <p:grpSpPr bwMode="auto">
            <a:xfrm>
              <a:off x="3107" y="1178"/>
              <a:ext cx="235" cy="217"/>
              <a:chOff x="3107" y="1178"/>
              <a:chExt cx="235" cy="217"/>
            </a:xfrm>
          </p:grpSpPr>
          <p:sp>
            <p:nvSpPr>
              <p:cNvPr id="480" name="Rectangle 154"/>
              <p:cNvSpPr>
                <a:spLocks noChangeArrowheads="1"/>
              </p:cNvSpPr>
              <p:nvPr/>
            </p:nvSpPr>
            <p:spPr bwMode="auto">
              <a:xfrm>
                <a:off x="3107" y="1178"/>
                <a:ext cx="197"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smtClean="0">
                    <a:ln>
                      <a:noFill/>
                    </a:ln>
                    <a:solidFill>
                      <a:sysClr val="windowText" lastClr="000000"/>
                    </a:solidFill>
                    <a:effectLst/>
                    <a:uLnTx/>
                    <a:uFillTx/>
                  </a:rPr>
                  <a:t>C</a:t>
                </a:r>
              </a:p>
            </p:txBody>
          </p:sp>
          <p:sp>
            <p:nvSpPr>
              <p:cNvPr id="481" name="Rectangle 155"/>
              <p:cNvSpPr>
                <a:spLocks noChangeArrowheads="1"/>
              </p:cNvSpPr>
              <p:nvPr/>
            </p:nvSpPr>
            <p:spPr bwMode="auto">
              <a:xfrm>
                <a:off x="3182" y="1231"/>
                <a:ext cx="160" cy="1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smtClean="0">
                    <a:ln>
                      <a:noFill/>
                    </a:ln>
                    <a:solidFill>
                      <a:sysClr val="windowText" lastClr="000000"/>
                    </a:solidFill>
                    <a:effectLst/>
                    <a:uLnTx/>
                    <a:uFillTx/>
                  </a:rPr>
                  <a:t>1</a:t>
                </a:r>
              </a:p>
            </p:txBody>
          </p:sp>
        </p:grpSp>
        <p:grpSp>
          <p:nvGrpSpPr>
            <p:cNvPr id="471" name="Group 156"/>
            <p:cNvGrpSpPr>
              <a:grpSpLocks/>
            </p:cNvGrpSpPr>
            <p:nvPr/>
          </p:nvGrpSpPr>
          <p:grpSpPr bwMode="auto">
            <a:xfrm>
              <a:off x="4595" y="1178"/>
              <a:ext cx="235" cy="217"/>
              <a:chOff x="4595" y="1178"/>
              <a:chExt cx="235" cy="217"/>
            </a:xfrm>
          </p:grpSpPr>
          <p:sp>
            <p:nvSpPr>
              <p:cNvPr id="478" name="Rectangle 157"/>
              <p:cNvSpPr>
                <a:spLocks noChangeArrowheads="1"/>
              </p:cNvSpPr>
              <p:nvPr/>
            </p:nvSpPr>
            <p:spPr bwMode="auto">
              <a:xfrm>
                <a:off x="4595" y="1178"/>
                <a:ext cx="197"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smtClean="0">
                    <a:ln>
                      <a:noFill/>
                    </a:ln>
                    <a:solidFill>
                      <a:sysClr val="windowText" lastClr="000000"/>
                    </a:solidFill>
                    <a:effectLst/>
                    <a:uLnTx/>
                    <a:uFillTx/>
                  </a:rPr>
                  <a:t>C</a:t>
                </a:r>
              </a:p>
            </p:txBody>
          </p:sp>
          <p:sp>
            <p:nvSpPr>
              <p:cNvPr id="479" name="Rectangle 158"/>
              <p:cNvSpPr>
                <a:spLocks noChangeArrowheads="1"/>
              </p:cNvSpPr>
              <p:nvPr/>
            </p:nvSpPr>
            <p:spPr bwMode="auto">
              <a:xfrm>
                <a:off x="4670" y="1231"/>
                <a:ext cx="160" cy="1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smtClean="0">
                    <a:ln>
                      <a:noFill/>
                    </a:ln>
                    <a:solidFill>
                      <a:sysClr val="windowText" lastClr="000000"/>
                    </a:solidFill>
                    <a:effectLst/>
                    <a:uLnTx/>
                    <a:uFillTx/>
                  </a:rPr>
                  <a:t>1</a:t>
                </a:r>
              </a:p>
            </p:txBody>
          </p:sp>
        </p:grpSp>
        <p:sp>
          <p:nvSpPr>
            <p:cNvPr id="472" name="Rectangle 159"/>
            <p:cNvSpPr>
              <a:spLocks noChangeArrowheads="1"/>
            </p:cNvSpPr>
            <p:nvPr/>
          </p:nvSpPr>
          <p:spPr bwMode="auto">
            <a:xfrm>
              <a:off x="4600" y="2423"/>
              <a:ext cx="208" cy="133"/>
            </a:xfrm>
            <a:prstGeom prst="rect">
              <a:avLst/>
            </a:prstGeom>
            <a:solidFill>
              <a:srgbClr val="3366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73" name="Rectangle 160"/>
            <p:cNvSpPr>
              <a:spLocks noChangeArrowheads="1"/>
            </p:cNvSpPr>
            <p:nvPr/>
          </p:nvSpPr>
          <p:spPr bwMode="auto">
            <a:xfrm>
              <a:off x="3083" y="2423"/>
              <a:ext cx="299" cy="133"/>
            </a:xfrm>
            <a:prstGeom prst="rect">
              <a:avLst/>
            </a:prstGeom>
            <a:solidFill>
              <a:srgbClr val="3366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74" name="Rectangle 161"/>
            <p:cNvSpPr>
              <a:spLocks noChangeArrowheads="1"/>
            </p:cNvSpPr>
            <p:nvPr/>
          </p:nvSpPr>
          <p:spPr bwMode="auto">
            <a:xfrm>
              <a:off x="3884" y="2423"/>
              <a:ext cx="280" cy="133"/>
            </a:xfrm>
            <a:prstGeom prst="rect">
              <a:avLst/>
            </a:prstGeom>
            <a:solidFill>
              <a:srgbClr val="3366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75" name="Rectangle 162"/>
            <p:cNvSpPr>
              <a:spLocks noChangeArrowheads="1"/>
            </p:cNvSpPr>
            <p:nvPr/>
          </p:nvSpPr>
          <p:spPr bwMode="auto">
            <a:xfrm>
              <a:off x="2656" y="984"/>
              <a:ext cx="2152" cy="2008"/>
            </a:xfrm>
            <a:prstGeom prst="rect">
              <a:avLst/>
            </a:prstGeom>
            <a:noFill/>
            <a:ln w="508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76" name="Freeform 163"/>
            <p:cNvSpPr>
              <a:spLocks/>
            </p:cNvSpPr>
            <p:nvPr/>
          </p:nvSpPr>
          <p:spPr bwMode="auto">
            <a:xfrm>
              <a:off x="4656" y="2520"/>
              <a:ext cx="153" cy="89"/>
            </a:xfrm>
            <a:custGeom>
              <a:avLst/>
              <a:gdLst>
                <a:gd name="T0" fmla="*/ 0 w 153"/>
                <a:gd name="T1" fmla="*/ 0 h 89"/>
                <a:gd name="T2" fmla="*/ 152 w 153"/>
                <a:gd name="T3" fmla="*/ 44 h 89"/>
                <a:gd name="T4" fmla="*/ 0 w 153"/>
                <a:gd name="T5" fmla="*/ 88 h 89"/>
                <a:gd name="T6" fmla="*/ 0 w 153"/>
                <a:gd name="T7" fmla="*/ 44 h 89"/>
                <a:gd name="T8" fmla="*/ 0 w 153"/>
                <a:gd name="T9" fmla="*/ 0 h 89"/>
              </a:gdLst>
              <a:ahLst/>
              <a:cxnLst>
                <a:cxn ang="0">
                  <a:pos x="T0" y="T1"/>
                </a:cxn>
                <a:cxn ang="0">
                  <a:pos x="T2" y="T3"/>
                </a:cxn>
                <a:cxn ang="0">
                  <a:pos x="T4" y="T5"/>
                </a:cxn>
                <a:cxn ang="0">
                  <a:pos x="T6" y="T7"/>
                </a:cxn>
                <a:cxn ang="0">
                  <a:pos x="T8" y="T9"/>
                </a:cxn>
              </a:cxnLst>
              <a:rect l="0" t="0" r="r" b="b"/>
              <a:pathLst>
                <a:path w="153" h="89">
                  <a:moveTo>
                    <a:pt x="0" y="0"/>
                  </a:moveTo>
                  <a:lnTo>
                    <a:pt x="152" y="44"/>
                  </a:lnTo>
                  <a:lnTo>
                    <a:pt x="0" y="88"/>
                  </a:lnTo>
                  <a:lnTo>
                    <a:pt x="0" y="44"/>
                  </a:lnTo>
                  <a:lnTo>
                    <a:pt x="0" y="0"/>
                  </a:lnTo>
                </a:path>
              </a:pathLst>
            </a:custGeom>
            <a:solidFill>
              <a:srgbClr val="000000"/>
            </a:solidFill>
            <a:ln>
              <a:noFill/>
            </a:ln>
            <a:effectLst/>
            <a:extLst>
              <a:ext uri="{91240B29-F687-4f45-9708-019B960494DF}">
                <a14:hiddenLine xmlns="" xmlns:a14="http://schemas.microsoft.com/office/drawing/2010/main" w="9525" cap="rnd">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77" name="Rectangle 164"/>
            <p:cNvSpPr>
              <a:spLocks noChangeArrowheads="1"/>
            </p:cNvSpPr>
            <p:nvPr/>
          </p:nvSpPr>
          <p:spPr bwMode="auto">
            <a:xfrm>
              <a:off x="2656" y="2552"/>
              <a:ext cx="1992" cy="16"/>
            </a:xfrm>
            <a:prstGeom prst="rect">
              <a:avLst/>
            </a:prstGeom>
            <a:solidFill>
              <a:srgbClr val="00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Tree>
    <p:extLst>
      <p:ext uri="{BB962C8B-B14F-4D97-AF65-F5344CB8AC3E}">
        <p14:creationId xmlns:p14="http://schemas.microsoft.com/office/powerpoint/2010/main" val="3157666208"/>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r>
              <a:rPr lang="en-US"/>
              <a:t>Modeling Preperiod Deadlines</a:t>
            </a:r>
          </a:p>
        </p:txBody>
      </p:sp>
      <p:sp>
        <p:nvSpPr>
          <p:cNvPr id="382979" name="Rectangle 3"/>
          <p:cNvSpPr>
            <a:spLocks noGrp="1" noChangeArrowheads="1"/>
          </p:cNvSpPr>
          <p:nvPr>
            <p:ph type="body" idx="1"/>
          </p:nvPr>
        </p:nvSpPr>
        <p:spPr/>
        <p:txBody>
          <a:bodyPr/>
          <a:lstStyle/>
          <a:p>
            <a:pPr marL="381000" indent="-381000"/>
            <a:r>
              <a:rPr lang="en-US"/>
              <a:t>Suppose task </a:t>
            </a:r>
            <a:r>
              <a:rPr lang="en-US">
                <a:latin typeface="Symbol" charset="0"/>
              </a:rPr>
              <a:t>t</a:t>
            </a:r>
            <a:r>
              <a:rPr lang="en-US"/>
              <a:t>, with compute time </a:t>
            </a:r>
            <a:r>
              <a:rPr lang="en-US" i="1"/>
              <a:t>C</a:t>
            </a:r>
            <a:r>
              <a:rPr lang="en-US"/>
              <a:t> and period </a:t>
            </a:r>
            <a:r>
              <a:rPr lang="en-US" i="1"/>
              <a:t>T</a:t>
            </a:r>
            <a:r>
              <a:rPr lang="en-US"/>
              <a:t>, has a preperiod deadline </a:t>
            </a:r>
            <a:r>
              <a:rPr lang="en-US" i="1"/>
              <a:t>D</a:t>
            </a:r>
            <a:r>
              <a:rPr lang="en-US"/>
              <a:t> (i.e. </a:t>
            </a:r>
            <a:r>
              <a:rPr lang="en-US" i="1"/>
              <a:t>D</a:t>
            </a:r>
            <a:r>
              <a:rPr lang="en-US"/>
              <a:t> &lt; </a:t>
            </a:r>
            <a:r>
              <a:rPr lang="en-US" i="1"/>
              <a:t>T</a:t>
            </a:r>
            <a:r>
              <a:rPr lang="en-US"/>
              <a:t> ).</a:t>
            </a:r>
          </a:p>
          <a:p>
            <a:pPr marL="381000" indent="-381000"/>
            <a:r>
              <a:rPr lang="en-US"/>
              <a:t>Compare total utilization to modified bound:</a:t>
            </a:r>
          </a:p>
          <a:p>
            <a:pPr marL="381000" indent="-381000"/>
            <a:endParaRPr lang="en-US"/>
          </a:p>
          <a:p>
            <a:pPr marL="381000" indent="-381000"/>
            <a:endParaRPr lang="en-US"/>
          </a:p>
          <a:p>
            <a:pPr marL="381000" indent="-381000"/>
            <a:endParaRPr lang="en-US"/>
          </a:p>
          <a:p>
            <a:pPr marL="381000" indent="-381000">
              <a:buFontTx/>
              <a:buNone/>
            </a:pPr>
            <a:endParaRPr lang="en-US"/>
          </a:p>
          <a:p>
            <a:pPr marL="381000" indent="-381000">
              <a:buFontTx/>
              <a:buNone/>
            </a:pPr>
            <a:r>
              <a:rPr lang="en-US"/>
              <a:t>where </a:t>
            </a:r>
            <a:r>
              <a:rPr lang="en-US">
                <a:latin typeface="Symbol" charset="0"/>
              </a:rPr>
              <a:t>D</a:t>
            </a:r>
            <a:r>
              <a:rPr lang="en-US" baseline="-25000"/>
              <a:t>i</a:t>
            </a:r>
            <a:r>
              <a:rPr lang="en-US"/>
              <a:t> is the ratio (</a:t>
            </a:r>
            <a:r>
              <a:rPr lang="en-US" i="1"/>
              <a:t>D</a:t>
            </a:r>
            <a:r>
              <a:rPr lang="en-US" baseline="-25000"/>
              <a:t>i</a:t>
            </a:r>
            <a:r>
              <a:rPr lang="en-US"/>
              <a:t> / </a:t>
            </a:r>
            <a:r>
              <a:rPr lang="en-US" i="1"/>
              <a:t>T</a:t>
            </a:r>
            <a:r>
              <a:rPr lang="en-US" baseline="-25000"/>
              <a:t>i</a:t>
            </a:r>
            <a:r>
              <a:rPr lang="en-US"/>
              <a:t>).</a:t>
            </a:r>
          </a:p>
          <a:p>
            <a:pPr marL="381000" indent="-381000"/>
            <a:endParaRPr lang="en-US"/>
          </a:p>
        </p:txBody>
      </p:sp>
      <p:grpSp>
        <p:nvGrpSpPr>
          <p:cNvPr id="382980" name="Group 4"/>
          <p:cNvGrpSpPr>
            <a:grpSpLocks/>
          </p:cNvGrpSpPr>
          <p:nvPr/>
        </p:nvGrpSpPr>
        <p:grpSpPr bwMode="auto">
          <a:xfrm>
            <a:off x="1346200" y="4038601"/>
            <a:ext cx="5634633" cy="1543448"/>
            <a:chOff x="624" y="2780"/>
            <a:chExt cx="3155" cy="864"/>
          </a:xfrm>
        </p:grpSpPr>
        <p:sp>
          <p:nvSpPr>
            <p:cNvPr id="382981" name="Rectangle 5"/>
            <p:cNvSpPr>
              <a:spLocks noChangeArrowheads="1"/>
            </p:cNvSpPr>
            <p:nvPr/>
          </p:nvSpPr>
          <p:spPr bwMode="auto">
            <a:xfrm>
              <a:off x="624" y="3098"/>
              <a:ext cx="788"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i="1">
                  <a:solidFill>
                    <a:srgbClr val="000000"/>
                  </a:solidFill>
                </a:rPr>
                <a:t>U(n, </a:t>
              </a:r>
              <a:r>
                <a:rPr lang="en-US" sz="2300" b="1">
                  <a:solidFill>
                    <a:srgbClr val="000000"/>
                  </a:solidFill>
                  <a:latin typeface="Symbol" charset="0"/>
                </a:rPr>
                <a:t>D</a:t>
              </a:r>
              <a:r>
                <a:rPr lang="en-US" sz="2300" b="1" i="1" baseline="-25000">
                  <a:solidFill>
                    <a:srgbClr val="000000"/>
                  </a:solidFill>
                </a:rPr>
                <a:t>i</a:t>
              </a:r>
              <a:r>
                <a:rPr lang="en-US" sz="2300" b="1" i="1">
                  <a:solidFill>
                    <a:srgbClr val="000000"/>
                  </a:solidFill>
                </a:rPr>
                <a:t>) =</a:t>
              </a:r>
            </a:p>
          </p:txBody>
        </p:sp>
        <p:sp>
          <p:nvSpPr>
            <p:cNvPr id="382982" name="Rectangle 6"/>
            <p:cNvSpPr>
              <a:spLocks noChangeArrowheads="1"/>
            </p:cNvSpPr>
            <p:nvPr/>
          </p:nvSpPr>
          <p:spPr bwMode="auto">
            <a:xfrm>
              <a:off x="1471" y="2883"/>
              <a:ext cx="244"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i="1">
                  <a:solidFill>
                    <a:srgbClr val="000000"/>
                  </a:solidFill>
                </a:rPr>
                <a:t>n</a:t>
              </a:r>
            </a:p>
          </p:txBody>
        </p:sp>
        <p:sp>
          <p:nvSpPr>
            <p:cNvPr id="382983" name="Rectangle 7"/>
            <p:cNvSpPr>
              <a:spLocks noChangeArrowheads="1"/>
            </p:cNvSpPr>
            <p:nvPr/>
          </p:nvSpPr>
          <p:spPr bwMode="auto">
            <a:xfrm>
              <a:off x="1684" y="2883"/>
              <a:ext cx="201"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rPr>
                <a:t>2</a:t>
              </a:r>
            </a:p>
          </p:txBody>
        </p:sp>
        <p:sp>
          <p:nvSpPr>
            <p:cNvPr id="382984" name="Rectangle 8"/>
            <p:cNvSpPr>
              <a:spLocks noChangeArrowheads="1"/>
            </p:cNvSpPr>
            <p:nvPr/>
          </p:nvSpPr>
          <p:spPr bwMode="auto">
            <a:xfrm>
              <a:off x="1751" y="2883"/>
              <a:ext cx="225"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latin typeface="Symbol" charset="0"/>
                </a:rPr>
                <a:t>D</a:t>
              </a:r>
            </a:p>
          </p:txBody>
        </p:sp>
        <p:sp>
          <p:nvSpPr>
            <p:cNvPr id="382985" name="Rectangle 9"/>
            <p:cNvSpPr>
              <a:spLocks noChangeArrowheads="1"/>
            </p:cNvSpPr>
            <p:nvPr/>
          </p:nvSpPr>
          <p:spPr bwMode="auto">
            <a:xfrm>
              <a:off x="1832" y="2974"/>
              <a:ext cx="184" cy="2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900" b="1" i="1">
                  <a:solidFill>
                    <a:srgbClr val="000000"/>
                  </a:solidFill>
                </a:rPr>
                <a:t>i</a:t>
              </a:r>
            </a:p>
          </p:txBody>
        </p:sp>
        <p:sp>
          <p:nvSpPr>
            <p:cNvPr id="382986" name="Rectangle 10"/>
            <p:cNvSpPr>
              <a:spLocks noChangeArrowheads="1"/>
            </p:cNvSpPr>
            <p:nvPr/>
          </p:nvSpPr>
          <p:spPr bwMode="auto">
            <a:xfrm>
              <a:off x="1631" y="2883"/>
              <a:ext cx="175"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latin typeface="Symbol" charset="0"/>
                </a:rPr>
                <a:t>(</a:t>
              </a:r>
            </a:p>
          </p:txBody>
        </p:sp>
        <p:sp>
          <p:nvSpPr>
            <p:cNvPr id="382987" name="Rectangle 11"/>
            <p:cNvSpPr>
              <a:spLocks noChangeArrowheads="1"/>
            </p:cNvSpPr>
            <p:nvPr/>
          </p:nvSpPr>
          <p:spPr bwMode="auto">
            <a:xfrm>
              <a:off x="1867" y="2883"/>
              <a:ext cx="175"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latin typeface="Symbol" charset="0"/>
                </a:rPr>
                <a:t>)</a:t>
              </a:r>
            </a:p>
          </p:txBody>
        </p:sp>
        <p:sp>
          <p:nvSpPr>
            <p:cNvPr id="382988" name="Rectangle 12"/>
            <p:cNvSpPr>
              <a:spLocks noChangeArrowheads="1"/>
            </p:cNvSpPr>
            <p:nvPr/>
          </p:nvSpPr>
          <p:spPr bwMode="auto">
            <a:xfrm>
              <a:off x="1929" y="2802"/>
              <a:ext cx="186" cy="2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900" b="1">
                  <a:solidFill>
                    <a:srgbClr val="000000"/>
                  </a:solidFill>
                </a:rPr>
                <a:t>1</a:t>
              </a:r>
            </a:p>
          </p:txBody>
        </p:sp>
        <p:sp>
          <p:nvSpPr>
            <p:cNvPr id="382989" name="Rectangle 13"/>
            <p:cNvSpPr>
              <a:spLocks noChangeArrowheads="1"/>
            </p:cNvSpPr>
            <p:nvPr/>
          </p:nvSpPr>
          <p:spPr bwMode="auto">
            <a:xfrm>
              <a:off x="2020" y="2802"/>
              <a:ext cx="222" cy="2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900" b="1" i="1">
                  <a:solidFill>
                    <a:srgbClr val="000000"/>
                  </a:solidFill>
                </a:rPr>
                <a:t>n</a:t>
              </a:r>
            </a:p>
          </p:txBody>
        </p:sp>
        <p:sp>
          <p:nvSpPr>
            <p:cNvPr id="382990" name="Rectangle 14"/>
            <p:cNvSpPr>
              <a:spLocks noChangeArrowheads="1"/>
            </p:cNvSpPr>
            <p:nvPr/>
          </p:nvSpPr>
          <p:spPr bwMode="auto">
            <a:xfrm>
              <a:off x="1992" y="2802"/>
              <a:ext cx="196" cy="2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900" b="1">
                  <a:solidFill>
                    <a:srgbClr val="000000"/>
                  </a:solidFill>
                  <a:latin typeface="Symbol" charset="0"/>
                </a:rPr>
                <a:t>¤</a:t>
              </a:r>
            </a:p>
          </p:txBody>
        </p:sp>
        <p:sp>
          <p:nvSpPr>
            <p:cNvPr id="382991" name="Rectangle 15"/>
            <p:cNvSpPr>
              <a:spLocks noChangeArrowheads="1"/>
            </p:cNvSpPr>
            <p:nvPr/>
          </p:nvSpPr>
          <p:spPr bwMode="auto">
            <a:xfrm>
              <a:off x="2199" y="2883"/>
              <a:ext cx="201"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rPr>
                <a:t>1</a:t>
              </a:r>
            </a:p>
          </p:txBody>
        </p:sp>
        <p:sp>
          <p:nvSpPr>
            <p:cNvPr id="382992" name="Rectangle 16"/>
            <p:cNvSpPr>
              <a:spLocks noChangeArrowheads="1"/>
            </p:cNvSpPr>
            <p:nvPr/>
          </p:nvSpPr>
          <p:spPr bwMode="auto">
            <a:xfrm>
              <a:off x="2101" y="2883"/>
              <a:ext cx="206" cy="2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latin typeface="Symbol" charset="0"/>
                </a:rPr>
                <a:t>-</a:t>
              </a:r>
            </a:p>
          </p:txBody>
        </p:sp>
        <p:sp>
          <p:nvSpPr>
            <p:cNvPr id="382993" name="Rectangle 17"/>
            <p:cNvSpPr>
              <a:spLocks noChangeArrowheads="1"/>
            </p:cNvSpPr>
            <p:nvPr/>
          </p:nvSpPr>
          <p:spPr bwMode="auto">
            <a:xfrm>
              <a:off x="1558" y="2883"/>
              <a:ext cx="175"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latin typeface="Symbol" charset="0"/>
                </a:rPr>
                <a:t>(</a:t>
              </a:r>
            </a:p>
          </p:txBody>
        </p:sp>
        <p:sp>
          <p:nvSpPr>
            <p:cNvPr id="382994" name="Rectangle 18"/>
            <p:cNvSpPr>
              <a:spLocks noChangeArrowheads="1"/>
            </p:cNvSpPr>
            <p:nvPr/>
          </p:nvSpPr>
          <p:spPr bwMode="auto">
            <a:xfrm>
              <a:off x="2265" y="2883"/>
              <a:ext cx="175"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latin typeface="Symbol" charset="0"/>
                </a:rPr>
                <a:t>)</a:t>
              </a:r>
            </a:p>
          </p:txBody>
        </p:sp>
        <p:sp>
          <p:nvSpPr>
            <p:cNvPr id="382995" name="Rectangle 19"/>
            <p:cNvSpPr>
              <a:spLocks noChangeArrowheads="1"/>
            </p:cNvSpPr>
            <p:nvPr/>
          </p:nvSpPr>
          <p:spPr bwMode="auto">
            <a:xfrm>
              <a:off x="2455" y="2883"/>
              <a:ext cx="201"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rPr>
                <a:t>1</a:t>
              </a:r>
            </a:p>
          </p:txBody>
        </p:sp>
        <p:sp>
          <p:nvSpPr>
            <p:cNvPr id="382996" name="Rectangle 20"/>
            <p:cNvSpPr>
              <a:spLocks noChangeArrowheads="1"/>
            </p:cNvSpPr>
            <p:nvPr/>
          </p:nvSpPr>
          <p:spPr bwMode="auto">
            <a:xfrm>
              <a:off x="2642" y="2883"/>
              <a:ext cx="225"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latin typeface="Symbol" charset="0"/>
                </a:rPr>
                <a:t>D</a:t>
              </a:r>
            </a:p>
          </p:txBody>
        </p:sp>
        <p:sp>
          <p:nvSpPr>
            <p:cNvPr id="382997" name="Rectangle 21"/>
            <p:cNvSpPr>
              <a:spLocks noChangeArrowheads="1"/>
            </p:cNvSpPr>
            <p:nvPr/>
          </p:nvSpPr>
          <p:spPr bwMode="auto">
            <a:xfrm>
              <a:off x="2724" y="2974"/>
              <a:ext cx="184" cy="2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900" b="1" i="1">
                  <a:solidFill>
                    <a:srgbClr val="000000"/>
                  </a:solidFill>
                </a:rPr>
                <a:t>i</a:t>
              </a:r>
            </a:p>
          </p:txBody>
        </p:sp>
        <p:sp>
          <p:nvSpPr>
            <p:cNvPr id="382998" name="Rectangle 22"/>
            <p:cNvSpPr>
              <a:spLocks noChangeArrowheads="1"/>
            </p:cNvSpPr>
            <p:nvPr/>
          </p:nvSpPr>
          <p:spPr bwMode="auto">
            <a:xfrm>
              <a:off x="2544" y="2883"/>
              <a:ext cx="205" cy="2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latin typeface="Symbol" charset="0"/>
                </a:rPr>
                <a:t>-</a:t>
              </a:r>
            </a:p>
          </p:txBody>
        </p:sp>
        <p:sp>
          <p:nvSpPr>
            <p:cNvPr id="382999" name="Rectangle 23"/>
            <p:cNvSpPr>
              <a:spLocks noChangeArrowheads="1"/>
            </p:cNvSpPr>
            <p:nvPr/>
          </p:nvSpPr>
          <p:spPr bwMode="auto">
            <a:xfrm>
              <a:off x="2357" y="2883"/>
              <a:ext cx="218"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latin typeface="Symbol" charset="0"/>
                </a:rPr>
                <a:t>+</a:t>
              </a:r>
            </a:p>
          </p:txBody>
        </p:sp>
        <p:sp>
          <p:nvSpPr>
            <p:cNvPr id="383000" name="Rectangle 24"/>
            <p:cNvSpPr>
              <a:spLocks noChangeArrowheads="1"/>
            </p:cNvSpPr>
            <p:nvPr/>
          </p:nvSpPr>
          <p:spPr bwMode="auto">
            <a:xfrm>
              <a:off x="2806" y="2883"/>
              <a:ext cx="117"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latin typeface="Symbol" charset="0"/>
                </a:rPr>
                <a:t> </a:t>
              </a:r>
            </a:p>
          </p:txBody>
        </p:sp>
        <p:sp>
          <p:nvSpPr>
            <p:cNvPr id="383001" name="Rectangle 25"/>
            <p:cNvSpPr>
              <a:spLocks noChangeArrowheads="1"/>
            </p:cNvSpPr>
            <p:nvPr/>
          </p:nvSpPr>
          <p:spPr bwMode="auto">
            <a:xfrm>
              <a:off x="2840" y="2883"/>
              <a:ext cx="117"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rPr>
                <a:t> </a:t>
              </a:r>
            </a:p>
          </p:txBody>
        </p:sp>
        <p:sp>
          <p:nvSpPr>
            <p:cNvPr id="383002" name="Rectangle 26"/>
            <p:cNvSpPr>
              <a:spLocks noChangeArrowheads="1"/>
            </p:cNvSpPr>
            <p:nvPr/>
          </p:nvSpPr>
          <p:spPr bwMode="auto">
            <a:xfrm>
              <a:off x="2874" y="2883"/>
              <a:ext cx="117"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rPr>
                <a:t> </a:t>
              </a:r>
            </a:p>
          </p:txBody>
        </p:sp>
        <p:sp>
          <p:nvSpPr>
            <p:cNvPr id="383003" name="Rectangle 27"/>
            <p:cNvSpPr>
              <a:spLocks noChangeArrowheads="1"/>
            </p:cNvSpPr>
            <p:nvPr/>
          </p:nvSpPr>
          <p:spPr bwMode="auto">
            <a:xfrm>
              <a:off x="2935" y="2780"/>
              <a:ext cx="201"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rPr>
                <a:t>1</a:t>
              </a:r>
            </a:p>
          </p:txBody>
        </p:sp>
        <p:sp>
          <p:nvSpPr>
            <p:cNvPr id="383004" name="Rectangle 28"/>
            <p:cNvSpPr>
              <a:spLocks noChangeArrowheads="1"/>
            </p:cNvSpPr>
            <p:nvPr/>
          </p:nvSpPr>
          <p:spPr bwMode="auto">
            <a:xfrm>
              <a:off x="2935" y="2998"/>
              <a:ext cx="201"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rPr>
                <a:t>2</a:t>
              </a:r>
            </a:p>
          </p:txBody>
        </p:sp>
        <p:sp>
          <p:nvSpPr>
            <p:cNvPr id="383005" name="Rectangle 29"/>
            <p:cNvSpPr>
              <a:spLocks noChangeArrowheads="1"/>
            </p:cNvSpPr>
            <p:nvPr/>
          </p:nvSpPr>
          <p:spPr bwMode="auto">
            <a:xfrm>
              <a:off x="3132" y="2883"/>
              <a:ext cx="225"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latin typeface="Symbol" charset="0"/>
                </a:rPr>
                <a:t>D</a:t>
              </a:r>
            </a:p>
          </p:txBody>
        </p:sp>
        <p:sp>
          <p:nvSpPr>
            <p:cNvPr id="383006" name="Rectangle 30"/>
            <p:cNvSpPr>
              <a:spLocks noChangeArrowheads="1"/>
            </p:cNvSpPr>
            <p:nvPr/>
          </p:nvSpPr>
          <p:spPr bwMode="auto">
            <a:xfrm>
              <a:off x="3214" y="2974"/>
              <a:ext cx="184" cy="2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900" b="1" i="1">
                  <a:solidFill>
                    <a:srgbClr val="000000"/>
                  </a:solidFill>
                </a:rPr>
                <a:t>i</a:t>
              </a:r>
            </a:p>
          </p:txBody>
        </p:sp>
        <p:sp>
          <p:nvSpPr>
            <p:cNvPr id="383007" name="Rectangle 31"/>
            <p:cNvSpPr>
              <a:spLocks noChangeArrowheads="1"/>
            </p:cNvSpPr>
            <p:nvPr/>
          </p:nvSpPr>
          <p:spPr bwMode="auto">
            <a:xfrm>
              <a:off x="3370" y="2883"/>
              <a:ext cx="329"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rPr>
                <a:t>1.0</a:t>
              </a:r>
            </a:p>
          </p:txBody>
        </p:sp>
        <p:sp>
          <p:nvSpPr>
            <p:cNvPr id="383008" name="Rectangle 32"/>
            <p:cNvSpPr>
              <a:spLocks noChangeArrowheads="1"/>
            </p:cNvSpPr>
            <p:nvPr/>
          </p:nvSpPr>
          <p:spPr bwMode="auto">
            <a:xfrm>
              <a:off x="3272" y="2883"/>
              <a:ext cx="210"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latin typeface="Symbol" charset="0"/>
                </a:rPr>
                <a:t>£</a:t>
              </a:r>
            </a:p>
          </p:txBody>
        </p:sp>
        <p:sp>
          <p:nvSpPr>
            <p:cNvPr id="383009" name="Rectangle 33"/>
            <p:cNvSpPr>
              <a:spLocks noChangeArrowheads="1"/>
            </p:cNvSpPr>
            <p:nvPr/>
          </p:nvSpPr>
          <p:spPr bwMode="auto">
            <a:xfrm>
              <a:off x="3035" y="2883"/>
              <a:ext cx="208"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latin typeface="Symbol" charset="0"/>
                </a:rPr>
                <a:t>&lt;</a:t>
              </a:r>
            </a:p>
          </p:txBody>
        </p:sp>
        <p:sp>
          <p:nvSpPr>
            <p:cNvPr id="383010" name="Rectangle 34"/>
            <p:cNvSpPr>
              <a:spLocks noChangeArrowheads="1"/>
            </p:cNvSpPr>
            <p:nvPr/>
          </p:nvSpPr>
          <p:spPr bwMode="auto">
            <a:xfrm>
              <a:off x="2776" y="2883"/>
              <a:ext cx="158"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latin typeface="Symbol" charset="0"/>
                </a:rPr>
                <a:t>,</a:t>
              </a:r>
            </a:p>
          </p:txBody>
        </p:sp>
        <p:sp>
          <p:nvSpPr>
            <p:cNvPr id="383011" name="Rectangle 35"/>
            <p:cNvSpPr>
              <a:spLocks noChangeArrowheads="1"/>
            </p:cNvSpPr>
            <p:nvPr/>
          </p:nvSpPr>
          <p:spPr bwMode="auto">
            <a:xfrm>
              <a:off x="1406" y="3298"/>
              <a:ext cx="21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a:solidFill>
                    <a:srgbClr val="000000"/>
                  </a:solidFill>
                  <a:latin typeface="Symbol" charset="0"/>
                </a:rPr>
                <a:t>D</a:t>
              </a:r>
            </a:p>
          </p:txBody>
        </p:sp>
        <p:sp>
          <p:nvSpPr>
            <p:cNvPr id="383012" name="Rectangle 36"/>
            <p:cNvSpPr>
              <a:spLocks noChangeArrowheads="1"/>
            </p:cNvSpPr>
            <p:nvPr/>
          </p:nvSpPr>
          <p:spPr bwMode="auto">
            <a:xfrm>
              <a:off x="1487" y="3378"/>
              <a:ext cx="18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i="1">
                  <a:solidFill>
                    <a:srgbClr val="000000"/>
                  </a:solidFill>
                </a:rPr>
                <a:t>i</a:t>
              </a:r>
            </a:p>
          </p:txBody>
        </p:sp>
        <p:sp>
          <p:nvSpPr>
            <p:cNvPr id="383013" name="Rectangle 37"/>
            <p:cNvSpPr>
              <a:spLocks noChangeArrowheads="1"/>
            </p:cNvSpPr>
            <p:nvPr/>
          </p:nvSpPr>
          <p:spPr bwMode="auto">
            <a:xfrm>
              <a:off x="1571" y="3298"/>
              <a:ext cx="11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a:solidFill>
                    <a:srgbClr val="000000"/>
                  </a:solidFill>
                </a:rPr>
                <a:t> </a:t>
              </a:r>
            </a:p>
          </p:txBody>
        </p:sp>
        <p:sp>
          <p:nvSpPr>
            <p:cNvPr id="383014" name="Rectangle 38"/>
            <p:cNvSpPr>
              <a:spLocks noChangeArrowheads="1"/>
            </p:cNvSpPr>
            <p:nvPr/>
          </p:nvSpPr>
          <p:spPr bwMode="auto">
            <a:xfrm>
              <a:off x="1605" y="3298"/>
              <a:ext cx="11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a:solidFill>
                    <a:srgbClr val="000000"/>
                  </a:solidFill>
                </a:rPr>
                <a:t> </a:t>
              </a:r>
            </a:p>
          </p:txBody>
        </p:sp>
        <p:sp>
          <p:nvSpPr>
            <p:cNvPr id="383015" name="Rectangle 39"/>
            <p:cNvSpPr>
              <a:spLocks noChangeArrowheads="1"/>
            </p:cNvSpPr>
            <p:nvPr/>
          </p:nvSpPr>
          <p:spPr bwMode="auto">
            <a:xfrm>
              <a:off x="1639" y="3298"/>
              <a:ext cx="11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a:solidFill>
                    <a:srgbClr val="000000"/>
                  </a:solidFill>
                </a:rPr>
                <a:t> </a:t>
              </a:r>
            </a:p>
          </p:txBody>
        </p:sp>
        <p:sp>
          <p:nvSpPr>
            <p:cNvPr id="383016" name="Rectangle 40"/>
            <p:cNvSpPr>
              <a:spLocks noChangeArrowheads="1"/>
            </p:cNvSpPr>
            <p:nvPr/>
          </p:nvSpPr>
          <p:spPr bwMode="auto">
            <a:xfrm>
              <a:off x="1729" y="3298"/>
              <a:ext cx="21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a:solidFill>
                    <a:srgbClr val="000000"/>
                  </a:solidFill>
                  <a:latin typeface="Symbol" charset="0"/>
                </a:rPr>
                <a:t>D</a:t>
              </a:r>
            </a:p>
          </p:txBody>
        </p:sp>
        <p:sp>
          <p:nvSpPr>
            <p:cNvPr id="383017" name="Rectangle 41"/>
            <p:cNvSpPr>
              <a:spLocks noChangeArrowheads="1"/>
            </p:cNvSpPr>
            <p:nvPr/>
          </p:nvSpPr>
          <p:spPr bwMode="auto">
            <a:xfrm>
              <a:off x="1810" y="3378"/>
              <a:ext cx="18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i="1">
                  <a:solidFill>
                    <a:srgbClr val="000000"/>
                  </a:solidFill>
                </a:rPr>
                <a:t>i</a:t>
              </a:r>
            </a:p>
          </p:txBody>
        </p:sp>
        <p:sp>
          <p:nvSpPr>
            <p:cNvPr id="383018" name="Rectangle 42"/>
            <p:cNvSpPr>
              <a:spLocks noChangeArrowheads="1"/>
            </p:cNvSpPr>
            <p:nvPr/>
          </p:nvSpPr>
          <p:spPr bwMode="auto">
            <a:xfrm>
              <a:off x="1976" y="3181"/>
              <a:ext cx="201"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rPr>
                <a:t>1</a:t>
              </a:r>
            </a:p>
          </p:txBody>
        </p:sp>
        <p:sp>
          <p:nvSpPr>
            <p:cNvPr id="383019" name="Rectangle 43"/>
            <p:cNvSpPr>
              <a:spLocks noChangeArrowheads="1"/>
            </p:cNvSpPr>
            <p:nvPr/>
          </p:nvSpPr>
          <p:spPr bwMode="auto">
            <a:xfrm>
              <a:off x="1976" y="3413"/>
              <a:ext cx="19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a:solidFill>
                    <a:srgbClr val="000000"/>
                  </a:solidFill>
                </a:rPr>
                <a:t>2</a:t>
              </a:r>
            </a:p>
          </p:txBody>
        </p:sp>
        <p:sp>
          <p:nvSpPr>
            <p:cNvPr id="383020" name="Rectangle 44"/>
            <p:cNvSpPr>
              <a:spLocks noChangeArrowheads="1"/>
            </p:cNvSpPr>
            <p:nvPr/>
          </p:nvSpPr>
          <p:spPr bwMode="auto">
            <a:xfrm>
              <a:off x="2054" y="3298"/>
              <a:ext cx="11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a:solidFill>
                    <a:srgbClr val="000000"/>
                  </a:solidFill>
                </a:rPr>
                <a:t> </a:t>
              </a:r>
            </a:p>
          </p:txBody>
        </p:sp>
        <p:sp>
          <p:nvSpPr>
            <p:cNvPr id="383021" name="Rectangle 45"/>
            <p:cNvSpPr>
              <a:spLocks noChangeArrowheads="1"/>
            </p:cNvSpPr>
            <p:nvPr/>
          </p:nvSpPr>
          <p:spPr bwMode="auto">
            <a:xfrm>
              <a:off x="3547" y="3284"/>
              <a:ext cx="117"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rPr>
                <a:t> </a:t>
              </a:r>
            </a:p>
          </p:txBody>
        </p:sp>
        <p:sp>
          <p:nvSpPr>
            <p:cNvPr id="383022" name="Rectangle 46"/>
            <p:cNvSpPr>
              <a:spLocks noChangeArrowheads="1"/>
            </p:cNvSpPr>
            <p:nvPr/>
          </p:nvSpPr>
          <p:spPr bwMode="auto">
            <a:xfrm>
              <a:off x="1868" y="3298"/>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a:solidFill>
                    <a:srgbClr val="000000"/>
                  </a:solidFill>
                  <a:latin typeface="Symbol" charset="0"/>
                </a:rPr>
                <a:t>£</a:t>
              </a:r>
            </a:p>
          </p:txBody>
        </p:sp>
        <p:sp>
          <p:nvSpPr>
            <p:cNvPr id="383023" name="Rectangle 47"/>
            <p:cNvSpPr>
              <a:spLocks noChangeArrowheads="1"/>
            </p:cNvSpPr>
            <p:nvPr/>
          </p:nvSpPr>
          <p:spPr bwMode="auto">
            <a:xfrm>
              <a:off x="1588" y="3290"/>
              <a:ext cx="152" cy="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a:solidFill>
                    <a:srgbClr val="000000"/>
                  </a:solidFill>
                  <a:latin typeface="Symbol" charset="0"/>
                </a:rPr>
                <a:t>,</a:t>
              </a:r>
            </a:p>
          </p:txBody>
        </p:sp>
        <p:sp>
          <p:nvSpPr>
            <p:cNvPr id="383024" name="Rectangle 48"/>
            <p:cNvSpPr>
              <a:spLocks noChangeArrowheads="1"/>
            </p:cNvSpPr>
            <p:nvPr/>
          </p:nvSpPr>
          <p:spPr bwMode="auto">
            <a:xfrm>
              <a:off x="1355" y="3344"/>
              <a:ext cx="17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a:solidFill>
                    <a:srgbClr val="000000"/>
                  </a:solidFill>
                  <a:latin typeface="Symbol" charset="0"/>
                </a:rPr>
                <a:t>è</a:t>
              </a:r>
            </a:p>
          </p:txBody>
        </p:sp>
        <p:sp>
          <p:nvSpPr>
            <p:cNvPr id="383025" name="Rectangle 49"/>
            <p:cNvSpPr>
              <a:spLocks noChangeArrowheads="1"/>
            </p:cNvSpPr>
            <p:nvPr/>
          </p:nvSpPr>
          <p:spPr bwMode="auto">
            <a:xfrm>
              <a:off x="3597" y="3330"/>
              <a:ext cx="182"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latin typeface="Symbol" charset="0"/>
                </a:rPr>
                <a:t>ø</a:t>
              </a:r>
            </a:p>
          </p:txBody>
        </p:sp>
        <p:sp>
          <p:nvSpPr>
            <p:cNvPr id="383026" name="Rectangle 50"/>
            <p:cNvSpPr>
              <a:spLocks noChangeArrowheads="1"/>
            </p:cNvSpPr>
            <p:nvPr/>
          </p:nvSpPr>
          <p:spPr bwMode="auto">
            <a:xfrm>
              <a:off x="1355" y="3170"/>
              <a:ext cx="181"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latin typeface="Symbol" charset="0"/>
                </a:rPr>
                <a:t>ç</a:t>
              </a:r>
            </a:p>
          </p:txBody>
        </p:sp>
        <p:sp>
          <p:nvSpPr>
            <p:cNvPr id="383027" name="Rectangle 51"/>
            <p:cNvSpPr>
              <a:spLocks noChangeArrowheads="1"/>
            </p:cNvSpPr>
            <p:nvPr/>
          </p:nvSpPr>
          <p:spPr bwMode="auto">
            <a:xfrm>
              <a:off x="3597" y="3170"/>
              <a:ext cx="182"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latin typeface="Symbol" charset="0"/>
                </a:rPr>
                <a:t>÷</a:t>
              </a:r>
            </a:p>
          </p:txBody>
        </p:sp>
        <p:sp>
          <p:nvSpPr>
            <p:cNvPr id="383028" name="Rectangle 52"/>
            <p:cNvSpPr>
              <a:spLocks noChangeArrowheads="1"/>
            </p:cNvSpPr>
            <p:nvPr/>
          </p:nvSpPr>
          <p:spPr bwMode="auto">
            <a:xfrm>
              <a:off x="1355" y="3009"/>
              <a:ext cx="181"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latin typeface="Symbol" charset="0"/>
                </a:rPr>
                <a:t>ç</a:t>
              </a:r>
            </a:p>
          </p:txBody>
        </p:sp>
        <p:sp>
          <p:nvSpPr>
            <p:cNvPr id="383029" name="Rectangle 53"/>
            <p:cNvSpPr>
              <a:spLocks noChangeArrowheads="1"/>
            </p:cNvSpPr>
            <p:nvPr/>
          </p:nvSpPr>
          <p:spPr bwMode="auto">
            <a:xfrm>
              <a:off x="3597" y="3009"/>
              <a:ext cx="182"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latin typeface="Symbol" charset="0"/>
                </a:rPr>
                <a:t>÷</a:t>
              </a:r>
            </a:p>
          </p:txBody>
        </p:sp>
        <p:sp>
          <p:nvSpPr>
            <p:cNvPr id="383030" name="Rectangle 54"/>
            <p:cNvSpPr>
              <a:spLocks noChangeArrowheads="1"/>
            </p:cNvSpPr>
            <p:nvPr/>
          </p:nvSpPr>
          <p:spPr bwMode="auto">
            <a:xfrm>
              <a:off x="1355" y="2849"/>
              <a:ext cx="189"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latin typeface="Symbol" charset="0"/>
                </a:rPr>
                <a:t>æ</a:t>
              </a:r>
            </a:p>
          </p:txBody>
        </p:sp>
        <p:sp>
          <p:nvSpPr>
            <p:cNvPr id="383031" name="Rectangle 55"/>
            <p:cNvSpPr>
              <a:spLocks noChangeArrowheads="1"/>
            </p:cNvSpPr>
            <p:nvPr/>
          </p:nvSpPr>
          <p:spPr bwMode="auto">
            <a:xfrm>
              <a:off x="3597" y="2849"/>
              <a:ext cx="182"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latin typeface="Symbol" charset="0"/>
                </a:rPr>
                <a:t>ö</a:t>
              </a:r>
            </a:p>
          </p:txBody>
        </p:sp>
        <p:sp>
          <p:nvSpPr>
            <p:cNvPr id="383032" name="Line 56"/>
            <p:cNvSpPr>
              <a:spLocks noChangeShapeType="1"/>
            </p:cNvSpPr>
            <p:nvPr/>
          </p:nvSpPr>
          <p:spPr bwMode="auto">
            <a:xfrm>
              <a:off x="2988" y="2998"/>
              <a:ext cx="6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rgbClr val="000000"/>
                </a:solidFill>
              </a:endParaRPr>
            </a:p>
          </p:txBody>
        </p:sp>
        <p:sp>
          <p:nvSpPr>
            <p:cNvPr id="383033" name="Line 57"/>
            <p:cNvSpPr>
              <a:spLocks noChangeShapeType="1"/>
            </p:cNvSpPr>
            <p:nvPr/>
          </p:nvSpPr>
          <p:spPr bwMode="auto">
            <a:xfrm>
              <a:off x="2031" y="3399"/>
              <a:ext cx="6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rgbClr val="000000"/>
                </a:solidFill>
              </a:endParaRPr>
            </a:p>
          </p:txBody>
        </p:sp>
      </p:grpSp>
      <p:grpSp>
        <p:nvGrpSpPr>
          <p:cNvPr id="383034" name="Group 58"/>
          <p:cNvGrpSpPr>
            <a:grpSpLocks/>
          </p:cNvGrpSpPr>
          <p:nvPr/>
        </p:nvGrpSpPr>
        <p:grpSpPr bwMode="auto">
          <a:xfrm>
            <a:off x="1905318" y="2184401"/>
            <a:ext cx="4393009" cy="1213050"/>
            <a:chOff x="1288" y="1512"/>
            <a:chExt cx="2460" cy="679"/>
          </a:xfrm>
        </p:grpSpPr>
        <p:sp>
          <p:nvSpPr>
            <p:cNvPr id="383035" name="Rectangle 59"/>
            <p:cNvSpPr>
              <a:spLocks noChangeArrowheads="1"/>
            </p:cNvSpPr>
            <p:nvPr/>
          </p:nvSpPr>
          <p:spPr bwMode="auto">
            <a:xfrm>
              <a:off x="1288" y="1718"/>
              <a:ext cx="285" cy="2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600" b="1" i="1">
                  <a:solidFill>
                    <a:srgbClr val="000000"/>
                  </a:solidFill>
                </a:rPr>
                <a:t>U</a:t>
              </a:r>
            </a:p>
          </p:txBody>
        </p:sp>
        <p:sp>
          <p:nvSpPr>
            <p:cNvPr id="383036" name="Rectangle 60"/>
            <p:cNvSpPr>
              <a:spLocks noChangeArrowheads="1"/>
            </p:cNvSpPr>
            <p:nvPr/>
          </p:nvSpPr>
          <p:spPr bwMode="auto">
            <a:xfrm>
              <a:off x="1409" y="1824"/>
              <a:ext cx="455" cy="2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100" b="1" i="1">
                  <a:solidFill>
                    <a:srgbClr val="000000"/>
                  </a:solidFill>
                </a:rPr>
                <a:t>total</a:t>
              </a:r>
            </a:p>
          </p:txBody>
        </p:sp>
        <p:sp>
          <p:nvSpPr>
            <p:cNvPr id="383037" name="Rectangle 61"/>
            <p:cNvSpPr>
              <a:spLocks noChangeArrowheads="1"/>
            </p:cNvSpPr>
            <p:nvPr/>
          </p:nvSpPr>
          <p:spPr bwMode="auto">
            <a:xfrm>
              <a:off x="1932" y="1512"/>
              <a:ext cx="260" cy="2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600" b="1" i="1">
                  <a:solidFill>
                    <a:srgbClr val="000000"/>
                  </a:solidFill>
                </a:rPr>
                <a:t>C</a:t>
              </a:r>
            </a:p>
          </p:txBody>
        </p:sp>
        <p:sp>
          <p:nvSpPr>
            <p:cNvPr id="383038" name="Rectangle 62"/>
            <p:cNvSpPr>
              <a:spLocks noChangeArrowheads="1"/>
            </p:cNvSpPr>
            <p:nvPr/>
          </p:nvSpPr>
          <p:spPr bwMode="auto">
            <a:xfrm>
              <a:off x="2044" y="1631"/>
              <a:ext cx="194" cy="2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100" b="1">
                  <a:solidFill>
                    <a:srgbClr val="000000"/>
                  </a:solidFill>
                </a:rPr>
                <a:t>1</a:t>
              </a:r>
            </a:p>
          </p:txBody>
        </p:sp>
        <p:sp>
          <p:nvSpPr>
            <p:cNvPr id="383039" name="Rectangle 63"/>
            <p:cNvSpPr>
              <a:spLocks noChangeArrowheads="1"/>
            </p:cNvSpPr>
            <p:nvPr/>
          </p:nvSpPr>
          <p:spPr bwMode="auto">
            <a:xfrm>
              <a:off x="1940" y="1846"/>
              <a:ext cx="256" cy="2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600" b="1" i="1">
                  <a:solidFill>
                    <a:srgbClr val="000000"/>
                  </a:solidFill>
                </a:rPr>
                <a:t>T</a:t>
              </a:r>
            </a:p>
          </p:txBody>
        </p:sp>
        <p:sp>
          <p:nvSpPr>
            <p:cNvPr id="383040" name="Rectangle 64"/>
            <p:cNvSpPr>
              <a:spLocks noChangeArrowheads="1"/>
            </p:cNvSpPr>
            <p:nvPr/>
          </p:nvSpPr>
          <p:spPr bwMode="auto">
            <a:xfrm>
              <a:off x="2035" y="1952"/>
              <a:ext cx="194" cy="2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100" b="1">
                  <a:solidFill>
                    <a:srgbClr val="000000"/>
                  </a:solidFill>
                </a:rPr>
                <a:t>1</a:t>
              </a:r>
            </a:p>
          </p:txBody>
        </p:sp>
        <p:sp>
          <p:nvSpPr>
            <p:cNvPr id="383041" name="Rectangle 65"/>
            <p:cNvSpPr>
              <a:spLocks noChangeArrowheads="1"/>
            </p:cNvSpPr>
            <p:nvPr/>
          </p:nvSpPr>
          <p:spPr bwMode="auto">
            <a:xfrm>
              <a:off x="2295" y="1718"/>
              <a:ext cx="267" cy="2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600" b="1">
                  <a:solidFill>
                    <a:srgbClr val="000000"/>
                  </a:solidFill>
                </a:rPr>
                <a:t>...</a:t>
              </a:r>
            </a:p>
          </p:txBody>
        </p:sp>
        <p:sp>
          <p:nvSpPr>
            <p:cNvPr id="383042" name="Rectangle 66"/>
            <p:cNvSpPr>
              <a:spLocks noChangeArrowheads="1"/>
            </p:cNvSpPr>
            <p:nvPr/>
          </p:nvSpPr>
          <p:spPr bwMode="auto">
            <a:xfrm>
              <a:off x="2625" y="1512"/>
              <a:ext cx="260" cy="2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600" b="1" i="1" dirty="0">
                  <a:solidFill>
                    <a:srgbClr val="000000"/>
                  </a:solidFill>
                </a:rPr>
                <a:t>C</a:t>
              </a:r>
            </a:p>
          </p:txBody>
        </p:sp>
        <p:sp>
          <p:nvSpPr>
            <p:cNvPr id="383043" name="Rectangle 67"/>
            <p:cNvSpPr>
              <a:spLocks noChangeArrowheads="1"/>
            </p:cNvSpPr>
            <p:nvPr/>
          </p:nvSpPr>
          <p:spPr bwMode="auto">
            <a:xfrm>
              <a:off x="2737" y="1631"/>
              <a:ext cx="234" cy="2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100" b="1" i="1">
                  <a:solidFill>
                    <a:srgbClr val="000000"/>
                  </a:solidFill>
                </a:rPr>
                <a:t>n</a:t>
              </a:r>
            </a:p>
          </p:txBody>
        </p:sp>
        <p:sp>
          <p:nvSpPr>
            <p:cNvPr id="383044" name="Rectangle 68"/>
            <p:cNvSpPr>
              <a:spLocks noChangeArrowheads="1"/>
            </p:cNvSpPr>
            <p:nvPr/>
          </p:nvSpPr>
          <p:spPr bwMode="auto">
            <a:xfrm>
              <a:off x="2634" y="1846"/>
              <a:ext cx="256" cy="2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600" b="1" i="1">
                  <a:solidFill>
                    <a:srgbClr val="000000"/>
                  </a:solidFill>
                </a:rPr>
                <a:t>T</a:t>
              </a:r>
            </a:p>
          </p:txBody>
        </p:sp>
        <p:sp>
          <p:nvSpPr>
            <p:cNvPr id="383045" name="Rectangle 69"/>
            <p:cNvSpPr>
              <a:spLocks noChangeArrowheads="1"/>
            </p:cNvSpPr>
            <p:nvPr/>
          </p:nvSpPr>
          <p:spPr bwMode="auto">
            <a:xfrm>
              <a:off x="2728" y="1952"/>
              <a:ext cx="234" cy="2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100" b="1" i="1">
                  <a:solidFill>
                    <a:srgbClr val="000000"/>
                  </a:solidFill>
                </a:rPr>
                <a:t>n</a:t>
              </a:r>
            </a:p>
          </p:txBody>
        </p:sp>
        <p:sp>
          <p:nvSpPr>
            <p:cNvPr id="383046" name="Rectangle 70"/>
            <p:cNvSpPr>
              <a:spLocks noChangeArrowheads="1"/>
            </p:cNvSpPr>
            <p:nvPr/>
          </p:nvSpPr>
          <p:spPr bwMode="auto">
            <a:xfrm>
              <a:off x="2831" y="1718"/>
              <a:ext cx="117" cy="2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600" b="1">
                  <a:solidFill>
                    <a:srgbClr val="000000"/>
                  </a:solidFill>
                </a:rPr>
                <a:t> </a:t>
              </a:r>
            </a:p>
          </p:txBody>
        </p:sp>
        <p:sp>
          <p:nvSpPr>
            <p:cNvPr id="383047" name="Rectangle 71"/>
            <p:cNvSpPr>
              <a:spLocks noChangeArrowheads="1"/>
            </p:cNvSpPr>
            <p:nvPr/>
          </p:nvSpPr>
          <p:spPr bwMode="auto">
            <a:xfrm>
              <a:off x="2877" y="1718"/>
              <a:ext cx="117" cy="2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600" b="1">
                  <a:solidFill>
                    <a:srgbClr val="000000"/>
                  </a:solidFill>
                </a:rPr>
                <a:t> </a:t>
              </a:r>
            </a:p>
          </p:txBody>
        </p:sp>
        <p:sp>
          <p:nvSpPr>
            <p:cNvPr id="383048" name="Rectangle 72"/>
            <p:cNvSpPr>
              <a:spLocks noChangeArrowheads="1"/>
            </p:cNvSpPr>
            <p:nvPr/>
          </p:nvSpPr>
          <p:spPr bwMode="auto">
            <a:xfrm>
              <a:off x="3099" y="1718"/>
              <a:ext cx="285" cy="2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600" b="1" i="1">
                  <a:solidFill>
                    <a:srgbClr val="000000"/>
                  </a:solidFill>
                </a:rPr>
                <a:t>U</a:t>
              </a:r>
            </a:p>
          </p:txBody>
        </p:sp>
        <p:sp>
          <p:nvSpPr>
            <p:cNvPr id="383049" name="Rectangle 73"/>
            <p:cNvSpPr>
              <a:spLocks noChangeArrowheads="1"/>
            </p:cNvSpPr>
            <p:nvPr/>
          </p:nvSpPr>
          <p:spPr bwMode="auto">
            <a:xfrm>
              <a:off x="3270" y="1718"/>
              <a:ext cx="262" cy="2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600" b="1" i="1">
                  <a:solidFill>
                    <a:srgbClr val="000000"/>
                  </a:solidFill>
                </a:rPr>
                <a:t>n</a:t>
              </a:r>
            </a:p>
          </p:txBody>
        </p:sp>
        <p:sp>
          <p:nvSpPr>
            <p:cNvPr id="383050" name="Rectangle 74"/>
            <p:cNvSpPr>
              <a:spLocks noChangeArrowheads="1"/>
            </p:cNvSpPr>
            <p:nvPr/>
          </p:nvSpPr>
          <p:spPr bwMode="auto">
            <a:xfrm>
              <a:off x="3423" y="1718"/>
              <a:ext cx="239" cy="2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600" b="1">
                  <a:solidFill>
                    <a:srgbClr val="000000"/>
                  </a:solidFill>
                  <a:latin typeface="Symbol" charset="0"/>
                </a:rPr>
                <a:t>D</a:t>
              </a:r>
            </a:p>
          </p:txBody>
        </p:sp>
        <p:sp>
          <p:nvSpPr>
            <p:cNvPr id="383051" name="Rectangle 75"/>
            <p:cNvSpPr>
              <a:spLocks noChangeArrowheads="1"/>
            </p:cNvSpPr>
            <p:nvPr/>
          </p:nvSpPr>
          <p:spPr bwMode="auto">
            <a:xfrm>
              <a:off x="3531" y="1824"/>
              <a:ext cx="192" cy="2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100" b="1" i="1">
                  <a:solidFill>
                    <a:srgbClr val="000000"/>
                  </a:solidFill>
                </a:rPr>
                <a:t>i</a:t>
              </a:r>
            </a:p>
          </p:txBody>
        </p:sp>
        <p:sp>
          <p:nvSpPr>
            <p:cNvPr id="383052" name="Rectangle 76"/>
            <p:cNvSpPr>
              <a:spLocks noChangeArrowheads="1"/>
            </p:cNvSpPr>
            <p:nvPr/>
          </p:nvSpPr>
          <p:spPr bwMode="auto">
            <a:xfrm>
              <a:off x="3350" y="1718"/>
              <a:ext cx="164" cy="2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600" b="1">
                  <a:solidFill>
                    <a:srgbClr val="000000"/>
                  </a:solidFill>
                  <a:latin typeface="Symbol" charset="0"/>
                </a:rPr>
                <a:t>,</a:t>
              </a:r>
            </a:p>
          </p:txBody>
        </p:sp>
        <p:sp>
          <p:nvSpPr>
            <p:cNvPr id="383053" name="Rectangle 77"/>
            <p:cNvSpPr>
              <a:spLocks noChangeArrowheads="1"/>
            </p:cNvSpPr>
            <p:nvPr/>
          </p:nvSpPr>
          <p:spPr bwMode="auto">
            <a:xfrm>
              <a:off x="3214" y="1718"/>
              <a:ext cx="179" cy="2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600" b="1">
                  <a:solidFill>
                    <a:srgbClr val="000000"/>
                  </a:solidFill>
                  <a:latin typeface="Symbol" charset="0"/>
                </a:rPr>
                <a:t>(</a:t>
              </a:r>
            </a:p>
          </p:txBody>
        </p:sp>
        <p:sp>
          <p:nvSpPr>
            <p:cNvPr id="383054" name="Rectangle 78"/>
            <p:cNvSpPr>
              <a:spLocks noChangeArrowheads="1"/>
            </p:cNvSpPr>
            <p:nvPr/>
          </p:nvSpPr>
          <p:spPr bwMode="auto">
            <a:xfrm>
              <a:off x="3569" y="1718"/>
              <a:ext cx="179" cy="2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600" b="1">
                  <a:solidFill>
                    <a:srgbClr val="000000"/>
                  </a:solidFill>
                  <a:latin typeface="Symbol" charset="0"/>
                </a:rPr>
                <a:t>)</a:t>
              </a:r>
            </a:p>
          </p:txBody>
        </p:sp>
        <p:sp>
          <p:nvSpPr>
            <p:cNvPr id="383055" name="Rectangle 79"/>
            <p:cNvSpPr>
              <a:spLocks noChangeArrowheads="1"/>
            </p:cNvSpPr>
            <p:nvPr/>
          </p:nvSpPr>
          <p:spPr bwMode="auto">
            <a:xfrm>
              <a:off x="2969" y="1718"/>
              <a:ext cx="220" cy="2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600" b="1">
                  <a:solidFill>
                    <a:srgbClr val="000000"/>
                  </a:solidFill>
                  <a:latin typeface="Symbol" charset="0"/>
                </a:rPr>
                <a:t>£</a:t>
              </a:r>
            </a:p>
          </p:txBody>
        </p:sp>
        <p:sp>
          <p:nvSpPr>
            <p:cNvPr id="383056" name="Rectangle 80"/>
            <p:cNvSpPr>
              <a:spLocks noChangeArrowheads="1"/>
            </p:cNvSpPr>
            <p:nvPr/>
          </p:nvSpPr>
          <p:spPr bwMode="auto">
            <a:xfrm>
              <a:off x="2164" y="1718"/>
              <a:ext cx="220" cy="2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600" b="1">
                  <a:solidFill>
                    <a:srgbClr val="000000"/>
                  </a:solidFill>
                  <a:latin typeface="Symbol" charset="0"/>
                </a:rPr>
                <a:t>+</a:t>
              </a:r>
            </a:p>
          </p:txBody>
        </p:sp>
        <p:sp>
          <p:nvSpPr>
            <p:cNvPr id="383057" name="Rectangle 81"/>
            <p:cNvSpPr>
              <a:spLocks noChangeArrowheads="1"/>
            </p:cNvSpPr>
            <p:nvPr/>
          </p:nvSpPr>
          <p:spPr bwMode="auto">
            <a:xfrm>
              <a:off x="2482" y="1718"/>
              <a:ext cx="220" cy="2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600" b="1">
                  <a:solidFill>
                    <a:srgbClr val="000000"/>
                  </a:solidFill>
                  <a:latin typeface="Symbol" charset="0"/>
                </a:rPr>
                <a:t>+</a:t>
              </a:r>
            </a:p>
          </p:txBody>
        </p:sp>
        <p:sp>
          <p:nvSpPr>
            <p:cNvPr id="383058" name="Rectangle 82"/>
            <p:cNvSpPr>
              <a:spLocks noChangeArrowheads="1"/>
            </p:cNvSpPr>
            <p:nvPr/>
          </p:nvSpPr>
          <p:spPr bwMode="auto">
            <a:xfrm>
              <a:off x="1749" y="1718"/>
              <a:ext cx="220" cy="2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600" b="1">
                  <a:solidFill>
                    <a:srgbClr val="000000"/>
                  </a:solidFill>
                  <a:latin typeface="Symbol" charset="0"/>
                </a:rPr>
                <a:t>=</a:t>
              </a:r>
            </a:p>
          </p:txBody>
        </p:sp>
        <p:sp>
          <p:nvSpPr>
            <p:cNvPr id="383059" name="Line 83"/>
            <p:cNvSpPr>
              <a:spLocks noChangeShapeType="1"/>
            </p:cNvSpPr>
            <p:nvPr/>
          </p:nvSpPr>
          <p:spPr bwMode="auto">
            <a:xfrm>
              <a:off x="1989" y="1851"/>
              <a:ext cx="173"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rgbClr val="000000"/>
                </a:solidFill>
              </a:endParaRPr>
            </a:p>
          </p:txBody>
        </p:sp>
        <p:sp>
          <p:nvSpPr>
            <p:cNvPr id="383060" name="Line 84"/>
            <p:cNvSpPr>
              <a:spLocks noChangeShapeType="1"/>
            </p:cNvSpPr>
            <p:nvPr/>
          </p:nvSpPr>
          <p:spPr bwMode="auto">
            <a:xfrm>
              <a:off x="2680" y="1851"/>
              <a:ext cx="173"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rgbClr val="000000"/>
                </a:solidFill>
              </a:endParaRPr>
            </a:p>
          </p:txBody>
        </p:sp>
      </p:grpSp>
    </p:spTree>
    <p:extLst>
      <p:ext uri="{BB962C8B-B14F-4D97-AF65-F5344CB8AC3E}">
        <p14:creationId xmlns:p14="http://schemas.microsoft.com/office/powerpoint/2010/main" val="92053180"/>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609600" y="480695"/>
            <a:ext cx="8001000" cy="533400"/>
          </a:xfrm>
        </p:spPr>
        <p:txBody>
          <a:bodyPr/>
          <a:lstStyle/>
          <a:p>
            <a:r>
              <a:rPr lang="en-US" dirty="0" err="1"/>
              <a:t>Schedulability</a:t>
            </a:r>
            <a:r>
              <a:rPr lang="en-US" dirty="0"/>
              <a:t> with Interrupts</a:t>
            </a:r>
            <a:br>
              <a:rPr lang="en-US" dirty="0"/>
            </a:br>
            <a:endParaRPr lang="en-US" dirty="0"/>
          </a:p>
        </p:txBody>
      </p:sp>
      <p:sp>
        <p:nvSpPr>
          <p:cNvPr id="385027" name="Rectangle 3"/>
          <p:cNvSpPr>
            <a:spLocks noGrp="1" noChangeArrowheads="1"/>
          </p:cNvSpPr>
          <p:nvPr>
            <p:ph type="body" idx="1"/>
          </p:nvPr>
        </p:nvSpPr>
        <p:spPr/>
        <p:txBody>
          <a:bodyPr/>
          <a:lstStyle/>
          <a:p>
            <a:r>
              <a:rPr lang="en-US" dirty="0"/>
              <a:t>Interrupt processing can be inconsistent with rate-monotonic priority assignment. </a:t>
            </a:r>
          </a:p>
          <a:p>
            <a:pPr lvl="1"/>
            <a:r>
              <a:rPr lang="en-US" dirty="0"/>
              <a:t>interrupt handler executes with high priority despite its period </a:t>
            </a:r>
          </a:p>
          <a:p>
            <a:pPr lvl="1"/>
            <a:r>
              <a:rPr lang="en-US" dirty="0"/>
              <a:t>interrupt processing may delay execution of tasks with shorter </a:t>
            </a:r>
            <a:r>
              <a:rPr lang="en-US" dirty="0" smtClean="0"/>
              <a:t>periods</a:t>
            </a:r>
          </a:p>
          <a:p>
            <a:pPr lvl="1"/>
            <a:endParaRPr lang="en-US" dirty="0"/>
          </a:p>
          <a:p>
            <a:r>
              <a:rPr lang="en-US" dirty="0"/>
              <a:t>Effects of interrupt processing must be taken into account in </a:t>
            </a:r>
            <a:r>
              <a:rPr lang="en-US" dirty="0" err="1"/>
              <a:t>schedulability</a:t>
            </a:r>
            <a:r>
              <a:rPr lang="en-US" dirty="0"/>
              <a:t> model. </a:t>
            </a:r>
          </a:p>
          <a:p>
            <a:endParaRPr lang="en-US" dirty="0"/>
          </a:p>
          <a:p>
            <a:r>
              <a:rPr lang="en-US" dirty="0"/>
              <a:t>Question is: how to do that?</a:t>
            </a:r>
          </a:p>
          <a:p>
            <a:endParaRPr lang="en-US" dirty="0"/>
          </a:p>
        </p:txBody>
      </p:sp>
    </p:spTree>
    <p:extLst>
      <p:ext uri="{BB962C8B-B14F-4D97-AF65-F5344CB8AC3E}">
        <p14:creationId xmlns:p14="http://schemas.microsoft.com/office/powerpoint/2010/main" val="1018518093"/>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a:xfrm>
            <a:off x="457200" y="457518"/>
            <a:ext cx="8229600" cy="534327"/>
          </a:xfrm>
          <a:noFill/>
          <a:ln/>
        </p:spPr>
        <p:txBody>
          <a:bodyPr lIns="94655" tIns="46434" rIns="94655" bIns="46434"/>
          <a:lstStyle/>
          <a:p>
            <a:pPr defTabSz="823913"/>
            <a:r>
              <a:rPr lang="en-US" sz="2800" dirty="0"/>
              <a:t>Example: Determining </a:t>
            </a:r>
            <a:r>
              <a:rPr lang="en-US" sz="2800" dirty="0" err="1"/>
              <a:t>Schedulability</a:t>
            </a:r>
            <a:r>
              <a:rPr lang="en-US" sz="2800" dirty="0"/>
              <a:t> with </a:t>
            </a:r>
            <a:r>
              <a:rPr lang="en-US" sz="2800" dirty="0" smtClean="0"/>
              <a:t/>
            </a:r>
            <a:br>
              <a:rPr lang="en-US" sz="2800" dirty="0" smtClean="0"/>
            </a:br>
            <a:r>
              <a:rPr lang="en-US" sz="2800" dirty="0"/>
              <a:t>	</a:t>
            </a:r>
            <a:r>
              <a:rPr lang="en-US" sz="2800" dirty="0" smtClean="0"/>
              <a:t>	 Interrupts</a:t>
            </a:r>
            <a:endParaRPr lang="en-US" sz="2800" dirty="0"/>
          </a:p>
        </p:txBody>
      </p:sp>
      <p:sp>
        <p:nvSpPr>
          <p:cNvPr id="387075" name="Rectangle 3"/>
          <p:cNvSpPr>
            <a:spLocks noChangeArrowheads="1"/>
          </p:cNvSpPr>
          <p:nvPr/>
        </p:nvSpPr>
        <p:spPr bwMode="auto">
          <a:xfrm>
            <a:off x="2882900" y="4902200"/>
            <a:ext cx="3703738" cy="5970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3200" b="1" dirty="0">
                <a:latin typeface="Symbol" charset="0"/>
              </a:rPr>
              <a:t>t</a:t>
            </a:r>
            <a:r>
              <a:rPr lang="en-US" sz="3200" baseline="-25000" dirty="0">
                <a:latin typeface="Fira Sans Regular" charset="0"/>
              </a:rPr>
              <a:t>3 </a:t>
            </a:r>
            <a:r>
              <a:rPr lang="en-US" sz="2300" dirty="0">
                <a:latin typeface="Fira Sans Regular" charset="0"/>
              </a:rPr>
              <a:t>is an interrupt handler</a:t>
            </a:r>
          </a:p>
        </p:txBody>
      </p:sp>
      <p:sp>
        <p:nvSpPr>
          <p:cNvPr id="34" name="Rectangle 4"/>
          <p:cNvSpPr>
            <a:spLocks noChangeArrowheads="1"/>
          </p:cNvSpPr>
          <p:nvPr/>
        </p:nvSpPr>
        <p:spPr bwMode="auto">
          <a:xfrm>
            <a:off x="1125538" y="1868488"/>
            <a:ext cx="7308133" cy="24898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700" dirty="0">
                <a:solidFill>
                  <a:srgbClr val="000000"/>
                </a:solidFill>
                <a:latin typeface="Fira Sans Regular" charset="0"/>
              </a:rPr>
              <a:t>		C		T		U</a:t>
            </a:r>
          </a:p>
          <a:p>
            <a:pPr defTabSz="1028700"/>
            <a:r>
              <a:rPr lang="en-US" sz="2700" dirty="0">
                <a:solidFill>
                  <a:srgbClr val="000000"/>
                </a:solidFill>
                <a:latin typeface="Fira Sans Regular" charset="0"/>
              </a:rPr>
              <a:t>Task </a:t>
            </a:r>
            <a:r>
              <a:rPr lang="en-US" sz="3200" b="1" dirty="0">
                <a:solidFill>
                  <a:srgbClr val="000000"/>
                </a:solidFill>
                <a:latin typeface="Symbol" charset="0"/>
              </a:rPr>
              <a:t>t</a:t>
            </a:r>
            <a:r>
              <a:rPr lang="en-US" sz="3200" baseline="-25000" dirty="0">
                <a:solidFill>
                  <a:srgbClr val="000000"/>
                </a:solidFill>
                <a:latin typeface="Fira Sans Regular" charset="0"/>
              </a:rPr>
              <a:t>1</a:t>
            </a:r>
            <a:r>
              <a:rPr lang="en-US" sz="2700" b="1" dirty="0">
                <a:solidFill>
                  <a:srgbClr val="000000"/>
                </a:solidFill>
                <a:latin typeface="Symbol" charset="0"/>
              </a:rPr>
              <a:t>:	</a:t>
            </a:r>
            <a:r>
              <a:rPr lang="en-US" sz="2700" dirty="0">
                <a:solidFill>
                  <a:srgbClr val="000000"/>
                </a:solidFill>
                <a:latin typeface="Fira Sans Regular" charset="0"/>
              </a:rPr>
              <a:t>20		100		0.200</a:t>
            </a:r>
            <a:endParaRPr lang="en-US" sz="2700" b="1" dirty="0">
              <a:solidFill>
                <a:srgbClr val="000000"/>
              </a:solidFill>
              <a:latin typeface="Symbol" charset="0"/>
            </a:endParaRPr>
          </a:p>
          <a:p>
            <a:pPr defTabSz="1028700"/>
            <a:r>
              <a:rPr lang="en-US" sz="2700" dirty="0">
                <a:solidFill>
                  <a:srgbClr val="000000"/>
                </a:solidFill>
                <a:latin typeface="Fira Sans Regular" charset="0"/>
              </a:rPr>
              <a:t>Task </a:t>
            </a:r>
            <a:r>
              <a:rPr lang="en-US" sz="3200" b="1" dirty="0">
                <a:solidFill>
                  <a:srgbClr val="000000"/>
                </a:solidFill>
                <a:latin typeface="Symbol" charset="0"/>
              </a:rPr>
              <a:t>t</a:t>
            </a:r>
            <a:r>
              <a:rPr lang="en-US" sz="3200" baseline="-25000" dirty="0">
                <a:solidFill>
                  <a:srgbClr val="000000"/>
                </a:solidFill>
                <a:latin typeface="Fira Sans Regular" charset="0"/>
              </a:rPr>
              <a:t>2</a:t>
            </a:r>
            <a:r>
              <a:rPr lang="en-US" sz="2700" dirty="0">
                <a:solidFill>
                  <a:srgbClr val="000000"/>
                </a:solidFill>
                <a:latin typeface="Fira Sans Regular" charset="0"/>
              </a:rPr>
              <a:t>:	40		150		0.267</a:t>
            </a:r>
          </a:p>
          <a:p>
            <a:pPr defTabSz="1028700"/>
            <a:r>
              <a:rPr lang="en-US" sz="2700" dirty="0">
                <a:solidFill>
                  <a:srgbClr val="990000"/>
                </a:solidFill>
                <a:latin typeface="Fira Sans Regular" charset="0"/>
              </a:rPr>
              <a:t>Task </a:t>
            </a:r>
            <a:r>
              <a:rPr lang="en-US" sz="3200" b="1" dirty="0">
                <a:solidFill>
                  <a:srgbClr val="990000"/>
                </a:solidFill>
                <a:latin typeface="Symbol" charset="0"/>
              </a:rPr>
              <a:t>t</a:t>
            </a:r>
            <a:r>
              <a:rPr lang="en-US" sz="3200" baseline="-25000" dirty="0">
                <a:solidFill>
                  <a:srgbClr val="990000"/>
                </a:solidFill>
                <a:latin typeface="Fira Sans Regular" charset="0"/>
              </a:rPr>
              <a:t>3</a:t>
            </a:r>
            <a:r>
              <a:rPr lang="en-US" sz="3200" b="1" dirty="0">
                <a:solidFill>
                  <a:srgbClr val="990000"/>
                </a:solidFill>
                <a:latin typeface="Symbol" charset="0"/>
              </a:rPr>
              <a:t>:	</a:t>
            </a:r>
            <a:r>
              <a:rPr lang="en-US" sz="2700" dirty="0">
                <a:solidFill>
                  <a:srgbClr val="990000"/>
                </a:solidFill>
                <a:latin typeface="Fira Sans Regular" charset="0"/>
              </a:rPr>
              <a:t>60		200		0.300</a:t>
            </a:r>
            <a:endParaRPr lang="en-US" sz="3200" b="1" dirty="0">
              <a:solidFill>
                <a:srgbClr val="990000"/>
              </a:solidFill>
              <a:latin typeface="Symbol" charset="0"/>
            </a:endParaRPr>
          </a:p>
          <a:p>
            <a:pPr defTabSz="1028700"/>
            <a:r>
              <a:rPr lang="en-US" sz="2700" dirty="0">
                <a:solidFill>
                  <a:srgbClr val="000000"/>
                </a:solidFill>
                <a:latin typeface="Fira Sans Regular" charset="0"/>
              </a:rPr>
              <a:t>Task </a:t>
            </a:r>
            <a:r>
              <a:rPr lang="en-US" sz="3200" b="1" dirty="0">
                <a:solidFill>
                  <a:srgbClr val="000000"/>
                </a:solidFill>
                <a:latin typeface="Symbol" charset="0"/>
              </a:rPr>
              <a:t>t</a:t>
            </a:r>
            <a:r>
              <a:rPr lang="en-US" sz="3200" baseline="-25000" dirty="0">
                <a:solidFill>
                  <a:srgbClr val="000000"/>
                </a:solidFill>
                <a:latin typeface="Fira Sans Regular" charset="0"/>
              </a:rPr>
              <a:t>4</a:t>
            </a:r>
            <a:r>
              <a:rPr lang="en-US" sz="3200" b="1" dirty="0">
                <a:solidFill>
                  <a:srgbClr val="000000"/>
                </a:solidFill>
                <a:latin typeface="Symbol" charset="0"/>
              </a:rPr>
              <a:t>:	</a:t>
            </a:r>
            <a:r>
              <a:rPr lang="en-US" sz="2700" dirty="0">
                <a:solidFill>
                  <a:srgbClr val="000000"/>
                </a:solidFill>
                <a:latin typeface="Fira Sans Regular" charset="0"/>
              </a:rPr>
              <a:t>40		350		0.115</a:t>
            </a:r>
          </a:p>
        </p:txBody>
      </p:sp>
      <p:sp>
        <p:nvSpPr>
          <p:cNvPr id="35" name="Line 5"/>
          <p:cNvSpPr>
            <a:spLocks noChangeShapeType="1"/>
          </p:cNvSpPr>
          <p:nvPr/>
        </p:nvSpPr>
        <p:spPr bwMode="auto">
          <a:xfrm>
            <a:off x="885825" y="2314575"/>
            <a:ext cx="7629525" cy="0"/>
          </a:xfrm>
          <a:prstGeom prst="line">
            <a:avLst/>
          </a:prstGeom>
          <a:noFill/>
          <a:ln w="38100" cmpd="dbl">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36" name="Line 6"/>
          <p:cNvSpPr>
            <a:spLocks noChangeShapeType="1"/>
          </p:cNvSpPr>
          <p:nvPr/>
        </p:nvSpPr>
        <p:spPr bwMode="auto">
          <a:xfrm>
            <a:off x="885825" y="2851150"/>
            <a:ext cx="7629525" cy="0"/>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37" name="Line 7"/>
          <p:cNvSpPr>
            <a:spLocks noChangeShapeType="1"/>
          </p:cNvSpPr>
          <p:nvPr/>
        </p:nvSpPr>
        <p:spPr bwMode="auto">
          <a:xfrm>
            <a:off x="885825" y="3322638"/>
            <a:ext cx="7629525" cy="0"/>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38" name="Line 8"/>
          <p:cNvSpPr>
            <a:spLocks noChangeShapeType="1"/>
          </p:cNvSpPr>
          <p:nvPr/>
        </p:nvSpPr>
        <p:spPr bwMode="auto">
          <a:xfrm>
            <a:off x="885825" y="3814763"/>
            <a:ext cx="7629525" cy="0"/>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grpSp>
        <p:nvGrpSpPr>
          <p:cNvPr id="39" name="Group 9"/>
          <p:cNvGrpSpPr>
            <a:grpSpLocks/>
          </p:cNvGrpSpPr>
          <p:nvPr/>
        </p:nvGrpSpPr>
        <p:grpSpPr bwMode="auto">
          <a:xfrm>
            <a:off x="893763" y="1714500"/>
            <a:ext cx="7615237" cy="2593975"/>
            <a:chOff x="500" y="960"/>
            <a:chExt cx="4264" cy="1452"/>
          </a:xfrm>
        </p:grpSpPr>
        <p:sp>
          <p:nvSpPr>
            <p:cNvPr id="40" name="Rectangle 10"/>
            <p:cNvSpPr>
              <a:spLocks noChangeArrowheads="1"/>
            </p:cNvSpPr>
            <p:nvPr/>
          </p:nvSpPr>
          <p:spPr bwMode="auto">
            <a:xfrm>
              <a:off x="500" y="964"/>
              <a:ext cx="4264" cy="1444"/>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41" name="Line 11"/>
            <p:cNvSpPr>
              <a:spLocks noChangeShapeType="1"/>
            </p:cNvSpPr>
            <p:nvPr/>
          </p:nvSpPr>
          <p:spPr bwMode="auto">
            <a:xfrm>
              <a:off x="1600" y="960"/>
              <a:ext cx="0" cy="1452"/>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42" name="Line 12"/>
            <p:cNvSpPr>
              <a:spLocks noChangeShapeType="1"/>
            </p:cNvSpPr>
            <p:nvPr/>
          </p:nvSpPr>
          <p:spPr bwMode="auto">
            <a:xfrm>
              <a:off x="2560" y="960"/>
              <a:ext cx="0" cy="1452"/>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43" name="Line 13"/>
            <p:cNvSpPr>
              <a:spLocks noChangeShapeType="1"/>
            </p:cNvSpPr>
            <p:nvPr/>
          </p:nvSpPr>
          <p:spPr bwMode="auto">
            <a:xfrm>
              <a:off x="3664" y="960"/>
              <a:ext cx="0" cy="1452"/>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grpSp>
    </p:spTree>
    <p:extLst>
      <p:ext uri="{BB962C8B-B14F-4D97-AF65-F5344CB8AC3E}">
        <p14:creationId xmlns:p14="http://schemas.microsoft.com/office/powerpoint/2010/main" val="1141026593"/>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a:xfrm>
            <a:off x="457200" y="437198"/>
            <a:ext cx="8229600" cy="534327"/>
          </a:xfrm>
          <a:noFill/>
          <a:ln/>
        </p:spPr>
        <p:txBody>
          <a:bodyPr lIns="94655" tIns="46434" rIns="94655" bIns="46434"/>
          <a:lstStyle/>
          <a:p>
            <a:pPr defTabSz="823913"/>
            <a:r>
              <a:rPr lang="en-US" sz="2800" dirty="0"/>
              <a:t>Example: Execution with Rate-Monotonic </a:t>
            </a:r>
            <a:r>
              <a:rPr lang="en-US" sz="2800" dirty="0" smtClean="0"/>
              <a:t>		         Priorities</a:t>
            </a:r>
            <a:endParaRPr lang="en-US" sz="2800" dirty="0"/>
          </a:p>
        </p:txBody>
      </p:sp>
      <p:grpSp>
        <p:nvGrpSpPr>
          <p:cNvPr id="303" name="Group 3"/>
          <p:cNvGrpSpPr>
            <a:grpSpLocks/>
          </p:cNvGrpSpPr>
          <p:nvPr/>
        </p:nvGrpSpPr>
        <p:grpSpPr bwMode="auto">
          <a:xfrm>
            <a:off x="560705" y="1351598"/>
            <a:ext cx="8161338" cy="5176837"/>
            <a:chOff x="155" y="893"/>
            <a:chExt cx="4569" cy="2899"/>
          </a:xfrm>
        </p:grpSpPr>
        <p:sp>
          <p:nvSpPr>
            <p:cNvPr id="304" name="Rectangle 4"/>
            <p:cNvSpPr>
              <a:spLocks noChangeArrowheads="1"/>
            </p:cNvSpPr>
            <p:nvPr/>
          </p:nvSpPr>
          <p:spPr bwMode="auto">
            <a:xfrm>
              <a:off x="400" y="3504"/>
              <a:ext cx="105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05" name="Rectangle 5"/>
            <p:cNvSpPr>
              <a:spLocks noChangeArrowheads="1"/>
            </p:cNvSpPr>
            <p:nvPr/>
          </p:nvSpPr>
          <p:spPr bwMode="auto">
            <a:xfrm>
              <a:off x="1744" y="3504"/>
              <a:ext cx="163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06" name="Rectangle 6"/>
            <p:cNvSpPr>
              <a:spLocks noChangeArrowheads="1"/>
            </p:cNvSpPr>
            <p:nvPr/>
          </p:nvSpPr>
          <p:spPr bwMode="auto">
            <a:xfrm>
              <a:off x="3180" y="3145"/>
              <a:ext cx="175" cy="149"/>
            </a:xfrm>
            <a:prstGeom prst="rect">
              <a:avLst/>
            </a:prstGeom>
            <a:solidFill>
              <a:srgbClr val="3366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07" name="Line 7"/>
            <p:cNvSpPr>
              <a:spLocks noChangeShapeType="1"/>
            </p:cNvSpPr>
            <p:nvPr/>
          </p:nvSpPr>
          <p:spPr bwMode="auto">
            <a:xfrm flipV="1">
              <a:off x="3184" y="3066"/>
              <a:ext cx="0" cy="228"/>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08" name="Line 8"/>
            <p:cNvSpPr>
              <a:spLocks noChangeShapeType="1"/>
            </p:cNvSpPr>
            <p:nvPr/>
          </p:nvSpPr>
          <p:spPr bwMode="auto">
            <a:xfrm flipV="1">
              <a:off x="3367" y="3066"/>
              <a:ext cx="0" cy="228"/>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09" name="Line 9"/>
            <p:cNvSpPr>
              <a:spLocks noChangeShapeType="1"/>
            </p:cNvSpPr>
            <p:nvPr/>
          </p:nvSpPr>
          <p:spPr bwMode="auto">
            <a:xfrm flipV="1">
              <a:off x="3551" y="3066"/>
              <a:ext cx="0" cy="228"/>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10" name="Line 10"/>
            <p:cNvSpPr>
              <a:spLocks noChangeShapeType="1"/>
            </p:cNvSpPr>
            <p:nvPr/>
          </p:nvSpPr>
          <p:spPr bwMode="auto">
            <a:xfrm flipV="1">
              <a:off x="3726" y="3066"/>
              <a:ext cx="0" cy="228"/>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11" name="Line 11"/>
            <p:cNvSpPr>
              <a:spLocks noChangeShapeType="1"/>
            </p:cNvSpPr>
            <p:nvPr/>
          </p:nvSpPr>
          <p:spPr bwMode="auto">
            <a:xfrm flipV="1">
              <a:off x="1923" y="3066"/>
              <a:ext cx="0" cy="228"/>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12" name="Line 12"/>
            <p:cNvSpPr>
              <a:spLocks noChangeShapeType="1"/>
            </p:cNvSpPr>
            <p:nvPr/>
          </p:nvSpPr>
          <p:spPr bwMode="auto">
            <a:xfrm flipV="1">
              <a:off x="2107" y="3066"/>
              <a:ext cx="0" cy="228"/>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13" name="Line 13"/>
            <p:cNvSpPr>
              <a:spLocks noChangeShapeType="1"/>
            </p:cNvSpPr>
            <p:nvPr/>
          </p:nvSpPr>
          <p:spPr bwMode="auto">
            <a:xfrm flipV="1">
              <a:off x="2282" y="3066"/>
              <a:ext cx="0" cy="228"/>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14" name="Line 14"/>
            <p:cNvSpPr>
              <a:spLocks noChangeShapeType="1"/>
            </p:cNvSpPr>
            <p:nvPr/>
          </p:nvSpPr>
          <p:spPr bwMode="auto">
            <a:xfrm flipV="1">
              <a:off x="2466" y="3066"/>
              <a:ext cx="0" cy="228"/>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15" name="Line 15"/>
            <p:cNvSpPr>
              <a:spLocks noChangeShapeType="1"/>
            </p:cNvSpPr>
            <p:nvPr/>
          </p:nvSpPr>
          <p:spPr bwMode="auto">
            <a:xfrm flipV="1">
              <a:off x="2649" y="3066"/>
              <a:ext cx="0" cy="228"/>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16" name="Line 16"/>
            <p:cNvSpPr>
              <a:spLocks noChangeShapeType="1"/>
            </p:cNvSpPr>
            <p:nvPr/>
          </p:nvSpPr>
          <p:spPr bwMode="auto">
            <a:xfrm flipV="1">
              <a:off x="2825" y="3066"/>
              <a:ext cx="0" cy="228"/>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17" name="Line 17"/>
            <p:cNvSpPr>
              <a:spLocks noChangeShapeType="1"/>
            </p:cNvSpPr>
            <p:nvPr/>
          </p:nvSpPr>
          <p:spPr bwMode="auto">
            <a:xfrm flipV="1">
              <a:off x="3008" y="3066"/>
              <a:ext cx="0" cy="228"/>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18" name="Line 18"/>
            <p:cNvSpPr>
              <a:spLocks noChangeShapeType="1"/>
            </p:cNvSpPr>
            <p:nvPr/>
          </p:nvSpPr>
          <p:spPr bwMode="auto">
            <a:xfrm flipV="1">
              <a:off x="663" y="3066"/>
              <a:ext cx="0" cy="228"/>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19" name="Line 19"/>
            <p:cNvSpPr>
              <a:spLocks noChangeShapeType="1"/>
            </p:cNvSpPr>
            <p:nvPr/>
          </p:nvSpPr>
          <p:spPr bwMode="auto">
            <a:xfrm flipV="1">
              <a:off x="846" y="3066"/>
              <a:ext cx="0" cy="228"/>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20" name="Line 20"/>
            <p:cNvSpPr>
              <a:spLocks noChangeShapeType="1"/>
            </p:cNvSpPr>
            <p:nvPr/>
          </p:nvSpPr>
          <p:spPr bwMode="auto">
            <a:xfrm flipV="1">
              <a:off x="1022" y="3066"/>
              <a:ext cx="0" cy="228"/>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21" name="Line 21"/>
            <p:cNvSpPr>
              <a:spLocks noChangeShapeType="1"/>
            </p:cNvSpPr>
            <p:nvPr/>
          </p:nvSpPr>
          <p:spPr bwMode="auto">
            <a:xfrm flipV="1">
              <a:off x="1205" y="3066"/>
              <a:ext cx="0" cy="228"/>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22" name="Line 22"/>
            <p:cNvSpPr>
              <a:spLocks noChangeShapeType="1"/>
            </p:cNvSpPr>
            <p:nvPr/>
          </p:nvSpPr>
          <p:spPr bwMode="auto">
            <a:xfrm flipV="1">
              <a:off x="1381" y="3066"/>
              <a:ext cx="0" cy="228"/>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23" name="Line 23"/>
            <p:cNvSpPr>
              <a:spLocks noChangeShapeType="1"/>
            </p:cNvSpPr>
            <p:nvPr/>
          </p:nvSpPr>
          <p:spPr bwMode="auto">
            <a:xfrm flipV="1">
              <a:off x="1564" y="3066"/>
              <a:ext cx="0" cy="228"/>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24" name="Line 24"/>
            <p:cNvSpPr>
              <a:spLocks noChangeShapeType="1"/>
            </p:cNvSpPr>
            <p:nvPr/>
          </p:nvSpPr>
          <p:spPr bwMode="auto">
            <a:xfrm flipV="1">
              <a:off x="1748" y="3066"/>
              <a:ext cx="0" cy="228"/>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25" name="Line 25"/>
            <p:cNvSpPr>
              <a:spLocks noChangeShapeType="1"/>
            </p:cNvSpPr>
            <p:nvPr/>
          </p:nvSpPr>
          <p:spPr bwMode="auto">
            <a:xfrm flipV="1">
              <a:off x="3184" y="2435"/>
              <a:ext cx="0" cy="229"/>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26" name="Line 26"/>
            <p:cNvSpPr>
              <a:spLocks noChangeShapeType="1"/>
            </p:cNvSpPr>
            <p:nvPr/>
          </p:nvSpPr>
          <p:spPr bwMode="auto">
            <a:xfrm flipV="1">
              <a:off x="3367" y="2435"/>
              <a:ext cx="0" cy="229"/>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27" name="Line 27"/>
            <p:cNvSpPr>
              <a:spLocks noChangeShapeType="1"/>
            </p:cNvSpPr>
            <p:nvPr/>
          </p:nvSpPr>
          <p:spPr bwMode="auto">
            <a:xfrm flipV="1">
              <a:off x="3551" y="2435"/>
              <a:ext cx="0" cy="229"/>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28" name="Line 28"/>
            <p:cNvSpPr>
              <a:spLocks noChangeShapeType="1"/>
            </p:cNvSpPr>
            <p:nvPr/>
          </p:nvSpPr>
          <p:spPr bwMode="auto">
            <a:xfrm flipV="1">
              <a:off x="3726" y="2435"/>
              <a:ext cx="0" cy="229"/>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29" name="Line 29"/>
            <p:cNvSpPr>
              <a:spLocks noChangeShapeType="1"/>
            </p:cNvSpPr>
            <p:nvPr/>
          </p:nvSpPr>
          <p:spPr bwMode="auto">
            <a:xfrm flipV="1">
              <a:off x="3910" y="2435"/>
              <a:ext cx="0" cy="229"/>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30" name="Line 30"/>
            <p:cNvSpPr>
              <a:spLocks noChangeShapeType="1"/>
            </p:cNvSpPr>
            <p:nvPr/>
          </p:nvSpPr>
          <p:spPr bwMode="auto">
            <a:xfrm flipV="1">
              <a:off x="4085" y="2435"/>
              <a:ext cx="0" cy="229"/>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31" name="Line 31"/>
            <p:cNvSpPr>
              <a:spLocks noChangeShapeType="1"/>
            </p:cNvSpPr>
            <p:nvPr/>
          </p:nvSpPr>
          <p:spPr bwMode="auto">
            <a:xfrm flipV="1">
              <a:off x="4269" y="2435"/>
              <a:ext cx="0" cy="229"/>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32" name="Line 32"/>
            <p:cNvSpPr>
              <a:spLocks noChangeShapeType="1"/>
            </p:cNvSpPr>
            <p:nvPr/>
          </p:nvSpPr>
          <p:spPr bwMode="auto">
            <a:xfrm flipV="1">
              <a:off x="1923" y="2435"/>
              <a:ext cx="0" cy="229"/>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33" name="Line 33"/>
            <p:cNvSpPr>
              <a:spLocks noChangeShapeType="1"/>
            </p:cNvSpPr>
            <p:nvPr/>
          </p:nvSpPr>
          <p:spPr bwMode="auto">
            <a:xfrm flipV="1">
              <a:off x="2107" y="2435"/>
              <a:ext cx="0" cy="229"/>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34" name="Line 34"/>
            <p:cNvSpPr>
              <a:spLocks noChangeShapeType="1"/>
            </p:cNvSpPr>
            <p:nvPr/>
          </p:nvSpPr>
          <p:spPr bwMode="auto">
            <a:xfrm flipV="1">
              <a:off x="2282" y="2435"/>
              <a:ext cx="0" cy="229"/>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35" name="Line 35"/>
            <p:cNvSpPr>
              <a:spLocks noChangeShapeType="1"/>
            </p:cNvSpPr>
            <p:nvPr/>
          </p:nvSpPr>
          <p:spPr bwMode="auto">
            <a:xfrm flipV="1">
              <a:off x="2466" y="2435"/>
              <a:ext cx="0" cy="229"/>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36" name="Line 36"/>
            <p:cNvSpPr>
              <a:spLocks noChangeShapeType="1"/>
            </p:cNvSpPr>
            <p:nvPr/>
          </p:nvSpPr>
          <p:spPr bwMode="auto">
            <a:xfrm flipV="1">
              <a:off x="2649" y="2435"/>
              <a:ext cx="0" cy="229"/>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37" name="Line 37"/>
            <p:cNvSpPr>
              <a:spLocks noChangeShapeType="1"/>
            </p:cNvSpPr>
            <p:nvPr/>
          </p:nvSpPr>
          <p:spPr bwMode="auto">
            <a:xfrm flipV="1">
              <a:off x="2825" y="2435"/>
              <a:ext cx="0" cy="229"/>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38" name="Line 38"/>
            <p:cNvSpPr>
              <a:spLocks noChangeShapeType="1"/>
            </p:cNvSpPr>
            <p:nvPr/>
          </p:nvSpPr>
          <p:spPr bwMode="auto">
            <a:xfrm flipV="1">
              <a:off x="3008" y="2435"/>
              <a:ext cx="0" cy="229"/>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39" name="Line 39"/>
            <p:cNvSpPr>
              <a:spLocks noChangeShapeType="1"/>
            </p:cNvSpPr>
            <p:nvPr/>
          </p:nvSpPr>
          <p:spPr bwMode="auto">
            <a:xfrm flipV="1">
              <a:off x="663" y="2435"/>
              <a:ext cx="0" cy="229"/>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40" name="Line 40"/>
            <p:cNvSpPr>
              <a:spLocks noChangeShapeType="1"/>
            </p:cNvSpPr>
            <p:nvPr/>
          </p:nvSpPr>
          <p:spPr bwMode="auto">
            <a:xfrm flipV="1">
              <a:off x="846" y="2435"/>
              <a:ext cx="0" cy="229"/>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41" name="Line 41"/>
            <p:cNvSpPr>
              <a:spLocks noChangeShapeType="1"/>
            </p:cNvSpPr>
            <p:nvPr/>
          </p:nvSpPr>
          <p:spPr bwMode="auto">
            <a:xfrm flipV="1">
              <a:off x="1022" y="2435"/>
              <a:ext cx="0" cy="229"/>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42" name="Line 42"/>
            <p:cNvSpPr>
              <a:spLocks noChangeShapeType="1"/>
            </p:cNvSpPr>
            <p:nvPr/>
          </p:nvSpPr>
          <p:spPr bwMode="auto">
            <a:xfrm flipV="1">
              <a:off x="1205" y="2435"/>
              <a:ext cx="0" cy="229"/>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43" name="Line 43"/>
            <p:cNvSpPr>
              <a:spLocks noChangeShapeType="1"/>
            </p:cNvSpPr>
            <p:nvPr/>
          </p:nvSpPr>
          <p:spPr bwMode="auto">
            <a:xfrm flipV="1">
              <a:off x="1381" y="2435"/>
              <a:ext cx="0" cy="229"/>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44" name="Line 44"/>
            <p:cNvSpPr>
              <a:spLocks noChangeShapeType="1"/>
            </p:cNvSpPr>
            <p:nvPr/>
          </p:nvSpPr>
          <p:spPr bwMode="auto">
            <a:xfrm flipV="1">
              <a:off x="1564" y="2435"/>
              <a:ext cx="0" cy="229"/>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45" name="Line 45"/>
            <p:cNvSpPr>
              <a:spLocks noChangeShapeType="1"/>
            </p:cNvSpPr>
            <p:nvPr/>
          </p:nvSpPr>
          <p:spPr bwMode="auto">
            <a:xfrm flipV="1">
              <a:off x="1748" y="2435"/>
              <a:ext cx="0" cy="229"/>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46" name="Line 46"/>
            <p:cNvSpPr>
              <a:spLocks noChangeShapeType="1"/>
            </p:cNvSpPr>
            <p:nvPr/>
          </p:nvSpPr>
          <p:spPr bwMode="auto">
            <a:xfrm flipV="1">
              <a:off x="2299" y="1805"/>
              <a:ext cx="0" cy="237"/>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47" name="Line 47"/>
            <p:cNvSpPr>
              <a:spLocks noChangeShapeType="1"/>
            </p:cNvSpPr>
            <p:nvPr/>
          </p:nvSpPr>
          <p:spPr bwMode="auto">
            <a:xfrm flipV="1">
              <a:off x="3551" y="1805"/>
              <a:ext cx="0" cy="228"/>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48" name="Line 48"/>
            <p:cNvSpPr>
              <a:spLocks noChangeShapeType="1"/>
            </p:cNvSpPr>
            <p:nvPr/>
          </p:nvSpPr>
          <p:spPr bwMode="auto">
            <a:xfrm flipV="1">
              <a:off x="3726" y="1805"/>
              <a:ext cx="0" cy="228"/>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49" name="Line 49"/>
            <p:cNvSpPr>
              <a:spLocks noChangeShapeType="1"/>
            </p:cNvSpPr>
            <p:nvPr/>
          </p:nvSpPr>
          <p:spPr bwMode="auto">
            <a:xfrm flipV="1">
              <a:off x="3910" y="1805"/>
              <a:ext cx="0" cy="228"/>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50" name="Line 50"/>
            <p:cNvSpPr>
              <a:spLocks noChangeShapeType="1"/>
            </p:cNvSpPr>
            <p:nvPr/>
          </p:nvSpPr>
          <p:spPr bwMode="auto">
            <a:xfrm flipV="1">
              <a:off x="2107" y="1805"/>
              <a:ext cx="0" cy="228"/>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51" name="Line 51"/>
            <p:cNvSpPr>
              <a:spLocks noChangeShapeType="1"/>
            </p:cNvSpPr>
            <p:nvPr/>
          </p:nvSpPr>
          <p:spPr bwMode="auto">
            <a:xfrm flipV="1">
              <a:off x="846" y="1805"/>
              <a:ext cx="0" cy="228"/>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52" name="Line 52"/>
            <p:cNvSpPr>
              <a:spLocks noChangeShapeType="1"/>
            </p:cNvSpPr>
            <p:nvPr/>
          </p:nvSpPr>
          <p:spPr bwMode="auto">
            <a:xfrm flipV="1">
              <a:off x="1022" y="1805"/>
              <a:ext cx="0" cy="228"/>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53" name="Line 53"/>
            <p:cNvSpPr>
              <a:spLocks noChangeShapeType="1"/>
            </p:cNvSpPr>
            <p:nvPr/>
          </p:nvSpPr>
          <p:spPr bwMode="auto">
            <a:xfrm flipV="1">
              <a:off x="1205" y="1805"/>
              <a:ext cx="0" cy="228"/>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54" name="Line 54"/>
            <p:cNvSpPr>
              <a:spLocks noChangeShapeType="1"/>
            </p:cNvSpPr>
            <p:nvPr/>
          </p:nvSpPr>
          <p:spPr bwMode="auto">
            <a:xfrm flipV="1">
              <a:off x="3551" y="1174"/>
              <a:ext cx="0" cy="229"/>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55" name="Line 55"/>
            <p:cNvSpPr>
              <a:spLocks noChangeShapeType="1"/>
            </p:cNvSpPr>
            <p:nvPr/>
          </p:nvSpPr>
          <p:spPr bwMode="auto">
            <a:xfrm flipV="1">
              <a:off x="2649" y="1174"/>
              <a:ext cx="0" cy="229"/>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56" name="Line 56"/>
            <p:cNvSpPr>
              <a:spLocks noChangeShapeType="1"/>
            </p:cNvSpPr>
            <p:nvPr/>
          </p:nvSpPr>
          <p:spPr bwMode="auto">
            <a:xfrm flipV="1">
              <a:off x="1748" y="1174"/>
              <a:ext cx="0" cy="229"/>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57" name="Line 57"/>
            <p:cNvSpPr>
              <a:spLocks noChangeShapeType="1"/>
            </p:cNvSpPr>
            <p:nvPr/>
          </p:nvSpPr>
          <p:spPr bwMode="auto">
            <a:xfrm flipV="1">
              <a:off x="846" y="1174"/>
              <a:ext cx="0" cy="229"/>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58" name="Rectangle 58"/>
            <p:cNvSpPr>
              <a:spLocks noChangeArrowheads="1"/>
            </p:cNvSpPr>
            <p:nvPr/>
          </p:nvSpPr>
          <p:spPr bwMode="auto">
            <a:xfrm>
              <a:off x="2645" y="2514"/>
              <a:ext cx="543" cy="150"/>
            </a:xfrm>
            <a:prstGeom prst="rect">
              <a:avLst/>
            </a:prstGeom>
            <a:solidFill>
              <a:srgbClr val="3366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59" name="Rectangle 59"/>
            <p:cNvSpPr>
              <a:spLocks noChangeArrowheads="1"/>
            </p:cNvSpPr>
            <p:nvPr/>
          </p:nvSpPr>
          <p:spPr bwMode="auto">
            <a:xfrm>
              <a:off x="1744" y="2514"/>
              <a:ext cx="176" cy="150"/>
            </a:xfrm>
            <a:prstGeom prst="rect">
              <a:avLst/>
            </a:prstGeom>
            <a:solidFill>
              <a:srgbClr val="3366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60" name="Rectangle 60"/>
            <p:cNvSpPr>
              <a:spLocks noChangeArrowheads="1"/>
            </p:cNvSpPr>
            <p:nvPr/>
          </p:nvSpPr>
          <p:spPr bwMode="auto">
            <a:xfrm>
              <a:off x="3363" y="1253"/>
              <a:ext cx="176" cy="149"/>
            </a:xfrm>
            <a:prstGeom prst="rect">
              <a:avLst/>
            </a:prstGeom>
            <a:solidFill>
              <a:srgbClr val="3366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61" name="Rectangle 61"/>
            <p:cNvSpPr>
              <a:spLocks noChangeArrowheads="1"/>
            </p:cNvSpPr>
            <p:nvPr/>
          </p:nvSpPr>
          <p:spPr bwMode="auto">
            <a:xfrm>
              <a:off x="3547" y="1883"/>
              <a:ext cx="351" cy="150"/>
            </a:xfrm>
            <a:prstGeom prst="rect">
              <a:avLst/>
            </a:prstGeom>
            <a:solidFill>
              <a:srgbClr val="3366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62" name="Rectangle 62"/>
            <p:cNvSpPr>
              <a:spLocks noChangeArrowheads="1"/>
            </p:cNvSpPr>
            <p:nvPr/>
          </p:nvSpPr>
          <p:spPr bwMode="auto">
            <a:xfrm>
              <a:off x="2019" y="1883"/>
              <a:ext cx="351" cy="150"/>
            </a:xfrm>
            <a:prstGeom prst="rect">
              <a:avLst/>
            </a:prstGeom>
            <a:solidFill>
              <a:srgbClr val="3366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63" name="Rectangle 63"/>
            <p:cNvSpPr>
              <a:spLocks noChangeArrowheads="1"/>
            </p:cNvSpPr>
            <p:nvPr/>
          </p:nvSpPr>
          <p:spPr bwMode="auto">
            <a:xfrm>
              <a:off x="1201" y="2514"/>
              <a:ext cx="351" cy="150"/>
            </a:xfrm>
            <a:prstGeom prst="rect">
              <a:avLst/>
            </a:prstGeom>
            <a:solidFill>
              <a:srgbClr val="3366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64" name="Rectangle 64"/>
            <p:cNvSpPr>
              <a:spLocks noChangeArrowheads="1"/>
            </p:cNvSpPr>
            <p:nvPr/>
          </p:nvSpPr>
          <p:spPr bwMode="auto">
            <a:xfrm>
              <a:off x="842" y="1883"/>
              <a:ext cx="351" cy="150"/>
            </a:xfrm>
            <a:prstGeom prst="rect">
              <a:avLst/>
            </a:prstGeom>
            <a:solidFill>
              <a:srgbClr val="3366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65" name="Rectangle 65"/>
            <p:cNvSpPr>
              <a:spLocks noChangeArrowheads="1"/>
            </p:cNvSpPr>
            <p:nvPr/>
          </p:nvSpPr>
          <p:spPr bwMode="auto">
            <a:xfrm>
              <a:off x="2353" y="3145"/>
              <a:ext cx="101" cy="149"/>
            </a:xfrm>
            <a:prstGeom prst="rect">
              <a:avLst/>
            </a:prstGeom>
            <a:solidFill>
              <a:srgbClr val="3366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66" name="Rectangle 66"/>
            <p:cNvSpPr>
              <a:spLocks noChangeArrowheads="1"/>
            </p:cNvSpPr>
            <p:nvPr/>
          </p:nvSpPr>
          <p:spPr bwMode="auto">
            <a:xfrm>
              <a:off x="1911" y="3145"/>
              <a:ext cx="100" cy="149"/>
            </a:xfrm>
            <a:prstGeom prst="rect">
              <a:avLst/>
            </a:prstGeom>
            <a:solidFill>
              <a:srgbClr val="3366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67" name="Rectangle 67"/>
            <p:cNvSpPr>
              <a:spLocks noChangeArrowheads="1"/>
            </p:cNvSpPr>
            <p:nvPr/>
          </p:nvSpPr>
          <p:spPr bwMode="auto">
            <a:xfrm>
              <a:off x="2462" y="1253"/>
              <a:ext cx="175" cy="149"/>
            </a:xfrm>
            <a:prstGeom prst="rect">
              <a:avLst/>
            </a:prstGeom>
            <a:solidFill>
              <a:srgbClr val="3366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68" name="Rectangle 68"/>
            <p:cNvSpPr>
              <a:spLocks noChangeArrowheads="1"/>
            </p:cNvSpPr>
            <p:nvPr/>
          </p:nvSpPr>
          <p:spPr bwMode="auto">
            <a:xfrm>
              <a:off x="1569" y="1253"/>
              <a:ext cx="167" cy="149"/>
            </a:xfrm>
            <a:prstGeom prst="rect">
              <a:avLst/>
            </a:prstGeom>
            <a:solidFill>
              <a:srgbClr val="3366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69" name="Rectangle 69"/>
            <p:cNvSpPr>
              <a:spLocks noChangeArrowheads="1"/>
            </p:cNvSpPr>
            <p:nvPr/>
          </p:nvSpPr>
          <p:spPr bwMode="auto">
            <a:xfrm>
              <a:off x="659" y="1253"/>
              <a:ext cx="175" cy="149"/>
            </a:xfrm>
            <a:prstGeom prst="rect">
              <a:avLst/>
            </a:prstGeom>
            <a:solidFill>
              <a:srgbClr val="3366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70" name="Line 70"/>
            <p:cNvSpPr>
              <a:spLocks noChangeShapeType="1"/>
            </p:cNvSpPr>
            <p:nvPr/>
          </p:nvSpPr>
          <p:spPr bwMode="auto">
            <a:xfrm flipV="1">
              <a:off x="3184" y="1805"/>
              <a:ext cx="0" cy="228"/>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71" name="Line 71"/>
            <p:cNvSpPr>
              <a:spLocks noChangeShapeType="1"/>
            </p:cNvSpPr>
            <p:nvPr/>
          </p:nvSpPr>
          <p:spPr bwMode="auto">
            <a:xfrm flipV="1">
              <a:off x="3367" y="1805"/>
              <a:ext cx="0" cy="228"/>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72" name="Line 72"/>
            <p:cNvSpPr>
              <a:spLocks noChangeShapeType="1"/>
            </p:cNvSpPr>
            <p:nvPr/>
          </p:nvSpPr>
          <p:spPr bwMode="auto">
            <a:xfrm flipV="1">
              <a:off x="4085" y="1805"/>
              <a:ext cx="0" cy="228"/>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73" name="Line 73"/>
            <p:cNvSpPr>
              <a:spLocks noChangeShapeType="1"/>
            </p:cNvSpPr>
            <p:nvPr/>
          </p:nvSpPr>
          <p:spPr bwMode="auto">
            <a:xfrm flipV="1">
              <a:off x="4269" y="1805"/>
              <a:ext cx="0" cy="228"/>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74" name="Line 74"/>
            <p:cNvSpPr>
              <a:spLocks noChangeShapeType="1"/>
            </p:cNvSpPr>
            <p:nvPr/>
          </p:nvSpPr>
          <p:spPr bwMode="auto">
            <a:xfrm flipV="1">
              <a:off x="1923" y="1805"/>
              <a:ext cx="0" cy="228"/>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75" name="Line 75"/>
            <p:cNvSpPr>
              <a:spLocks noChangeShapeType="1"/>
            </p:cNvSpPr>
            <p:nvPr/>
          </p:nvSpPr>
          <p:spPr bwMode="auto">
            <a:xfrm flipV="1">
              <a:off x="2466" y="1805"/>
              <a:ext cx="0" cy="228"/>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76" name="Line 76"/>
            <p:cNvSpPr>
              <a:spLocks noChangeShapeType="1"/>
            </p:cNvSpPr>
            <p:nvPr/>
          </p:nvSpPr>
          <p:spPr bwMode="auto">
            <a:xfrm flipV="1">
              <a:off x="2649" y="1805"/>
              <a:ext cx="0" cy="228"/>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77" name="Line 77"/>
            <p:cNvSpPr>
              <a:spLocks noChangeShapeType="1"/>
            </p:cNvSpPr>
            <p:nvPr/>
          </p:nvSpPr>
          <p:spPr bwMode="auto">
            <a:xfrm flipV="1">
              <a:off x="2825" y="1805"/>
              <a:ext cx="0" cy="228"/>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78" name="Line 78"/>
            <p:cNvSpPr>
              <a:spLocks noChangeShapeType="1"/>
            </p:cNvSpPr>
            <p:nvPr/>
          </p:nvSpPr>
          <p:spPr bwMode="auto">
            <a:xfrm flipV="1">
              <a:off x="3008" y="1805"/>
              <a:ext cx="0" cy="228"/>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79" name="Line 79"/>
            <p:cNvSpPr>
              <a:spLocks noChangeShapeType="1"/>
            </p:cNvSpPr>
            <p:nvPr/>
          </p:nvSpPr>
          <p:spPr bwMode="auto">
            <a:xfrm flipV="1">
              <a:off x="663" y="1805"/>
              <a:ext cx="0" cy="228"/>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80" name="Line 80"/>
            <p:cNvSpPr>
              <a:spLocks noChangeShapeType="1"/>
            </p:cNvSpPr>
            <p:nvPr/>
          </p:nvSpPr>
          <p:spPr bwMode="auto">
            <a:xfrm flipV="1">
              <a:off x="1381" y="1805"/>
              <a:ext cx="0" cy="228"/>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81" name="Line 81"/>
            <p:cNvSpPr>
              <a:spLocks noChangeShapeType="1"/>
            </p:cNvSpPr>
            <p:nvPr/>
          </p:nvSpPr>
          <p:spPr bwMode="auto">
            <a:xfrm flipV="1">
              <a:off x="1564" y="1805"/>
              <a:ext cx="0" cy="228"/>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82" name="Line 82"/>
            <p:cNvSpPr>
              <a:spLocks noChangeShapeType="1"/>
            </p:cNvSpPr>
            <p:nvPr/>
          </p:nvSpPr>
          <p:spPr bwMode="auto">
            <a:xfrm flipV="1">
              <a:off x="1748" y="1805"/>
              <a:ext cx="0" cy="228"/>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83" name="Line 83"/>
            <p:cNvSpPr>
              <a:spLocks noChangeShapeType="1"/>
            </p:cNvSpPr>
            <p:nvPr/>
          </p:nvSpPr>
          <p:spPr bwMode="auto">
            <a:xfrm flipV="1">
              <a:off x="4452" y="1805"/>
              <a:ext cx="0" cy="228"/>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84" name="Line 84"/>
            <p:cNvSpPr>
              <a:spLocks noChangeShapeType="1"/>
            </p:cNvSpPr>
            <p:nvPr/>
          </p:nvSpPr>
          <p:spPr bwMode="auto">
            <a:xfrm flipV="1">
              <a:off x="4628" y="1805"/>
              <a:ext cx="0" cy="228"/>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85" name="Line 85"/>
            <p:cNvSpPr>
              <a:spLocks noChangeShapeType="1"/>
            </p:cNvSpPr>
            <p:nvPr/>
          </p:nvSpPr>
          <p:spPr bwMode="auto">
            <a:xfrm flipV="1">
              <a:off x="3184" y="1174"/>
              <a:ext cx="0" cy="229"/>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86" name="Line 86"/>
            <p:cNvSpPr>
              <a:spLocks noChangeShapeType="1"/>
            </p:cNvSpPr>
            <p:nvPr/>
          </p:nvSpPr>
          <p:spPr bwMode="auto">
            <a:xfrm flipV="1">
              <a:off x="3367" y="1174"/>
              <a:ext cx="0" cy="229"/>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87" name="Line 87"/>
            <p:cNvSpPr>
              <a:spLocks noChangeShapeType="1"/>
            </p:cNvSpPr>
            <p:nvPr/>
          </p:nvSpPr>
          <p:spPr bwMode="auto">
            <a:xfrm flipV="1">
              <a:off x="3726" y="1174"/>
              <a:ext cx="0" cy="229"/>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88" name="Line 88"/>
            <p:cNvSpPr>
              <a:spLocks noChangeShapeType="1"/>
            </p:cNvSpPr>
            <p:nvPr/>
          </p:nvSpPr>
          <p:spPr bwMode="auto">
            <a:xfrm flipV="1">
              <a:off x="3910" y="1174"/>
              <a:ext cx="0" cy="229"/>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89" name="Line 89"/>
            <p:cNvSpPr>
              <a:spLocks noChangeShapeType="1"/>
            </p:cNvSpPr>
            <p:nvPr/>
          </p:nvSpPr>
          <p:spPr bwMode="auto">
            <a:xfrm flipV="1">
              <a:off x="4085" y="1174"/>
              <a:ext cx="0" cy="229"/>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90" name="Line 90"/>
            <p:cNvSpPr>
              <a:spLocks noChangeShapeType="1"/>
            </p:cNvSpPr>
            <p:nvPr/>
          </p:nvSpPr>
          <p:spPr bwMode="auto">
            <a:xfrm flipV="1">
              <a:off x="4269" y="1174"/>
              <a:ext cx="0" cy="229"/>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91" name="Line 91"/>
            <p:cNvSpPr>
              <a:spLocks noChangeShapeType="1"/>
            </p:cNvSpPr>
            <p:nvPr/>
          </p:nvSpPr>
          <p:spPr bwMode="auto">
            <a:xfrm flipV="1">
              <a:off x="1923" y="1174"/>
              <a:ext cx="0" cy="229"/>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92" name="Line 92"/>
            <p:cNvSpPr>
              <a:spLocks noChangeShapeType="1"/>
            </p:cNvSpPr>
            <p:nvPr/>
          </p:nvSpPr>
          <p:spPr bwMode="auto">
            <a:xfrm flipV="1">
              <a:off x="2107" y="1174"/>
              <a:ext cx="0" cy="229"/>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93" name="Line 93"/>
            <p:cNvSpPr>
              <a:spLocks noChangeShapeType="1"/>
            </p:cNvSpPr>
            <p:nvPr/>
          </p:nvSpPr>
          <p:spPr bwMode="auto">
            <a:xfrm flipV="1">
              <a:off x="2282" y="1174"/>
              <a:ext cx="0" cy="229"/>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94" name="Line 94"/>
            <p:cNvSpPr>
              <a:spLocks noChangeShapeType="1"/>
            </p:cNvSpPr>
            <p:nvPr/>
          </p:nvSpPr>
          <p:spPr bwMode="auto">
            <a:xfrm flipV="1">
              <a:off x="2466" y="1174"/>
              <a:ext cx="0" cy="229"/>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95" name="Line 95"/>
            <p:cNvSpPr>
              <a:spLocks noChangeShapeType="1"/>
            </p:cNvSpPr>
            <p:nvPr/>
          </p:nvSpPr>
          <p:spPr bwMode="auto">
            <a:xfrm flipV="1">
              <a:off x="2825" y="1174"/>
              <a:ext cx="0" cy="229"/>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96" name="Line 96"/>
            <p:cNvSpPr>
              <a:spLocks noChangeShapeType="1"/>
            </p:cNvSpPr>
            <p:nvPr/>
          </p:nvSpPr>
          <p:spPr bwMode="auto">
            <a:xfrm flipV="1">
              <a:off x="3008" y="1174"/>
              <a:ext cx="0" cy="229"/>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97" name="Line 97"/>
            <p:cNvSpPr>
              <a:spLocks noChangeShapeType="1"/>
            </p:cNvSpPr>
            <p:nvPr/>
          </p:nvSpPr>
          <p:spPr bwMode="auto">
            <a:xfrm flipV="1">
              <a:off x="663" y="1174"/>
              <a:ext cx="0" cy="229"/>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98" name="Line 98"/>
            <p:cNvSpPr>
              <a:spLocks noChangeShapeType="1"/>
            </p:cNvSpPr>
            <p:nvPr/>
          </p:nvSpPr>
          <p:spPr bwMode="auto">
            <a:xfrm flipV="1">
              <a:off x="1022" y="1174"/>
              <a:ext cx="0" cy="229"/>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99" name="Line 99"/>
            <p:cNvSpPr>
              <a:spLocks noChangeShapeType="1"/>
            </p:cNvSpPr>
            <p:nvPr/>
          </p:nvSpPr>
          <p:spPr bwMode="auto">
            <a:xfrm flipV="1">
              <a:off x="1205" y="1174"/>
              <a:ext cx="0" cy="229"/>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00" name="Line 100"/>
            <p:cNvSpPr>
              <a:spLocks noChangeShapeType="1"/>
            </p:cNvSpPr>
            <p:nvPr/>
          </p:nvSpPr>
          <p:spPr bwMode="auto">
            <a:xfrm flipV="1">
              <a:off x="1381" y="1174"/>
              <a:ext cx="0" cy="229"/>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01" name="Line 101"/>
            <p:cNvSpPr>
              <a:spLocks noChangeShapeType="1"/>
            </p:cNvSpPr>
            <p:nvPr/>
          </p:nvSpPr>
          <p:spPr bwMode="auto">
            <a:xfrm flipV="1">
              <a:off x="1564" y="1174"/>
              <a:ext cx="0" cy="229"/>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02" name="Rectangle 102"/>
            <p:cNvSpPr>
              <a:spLocks noChangeArrowheads="1"/>
            </p:cNvSpPr>
            <p:nvPr/>
          </p:nvSpPr>
          <p:spPr bwMode="auto">
            <a:xfrm>
              <a:off x="155" y="1119"/>
              <a:ext cx="208" cy="3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900" b="1" i="0" u="none" strike="noStrike" kern="0" cap="none" spc="0" normalizeH="0" baseline="0" noProof="0" smtClean="0">
                  <a:ln>
                    <a:noFill/>
                  </a:ln>
                  <a:solidFill>
                    <a:sysClr val="windowText" lastClr="000000"/>
                  </a:solidFill>
                  <a:effectLst/>
                  <a:uLnTx/>
                  <a:uFillTx/>
                  <a:latin typeface="Symbol" charset="0"/>
                </a:rPr>
                <a:t>t</a:t>
              </a:r>
            </a:p>
          </p:txBody>
        </p:sp>
        <p:sp>
          <p:nvSpPr>
            <p:cNvPr id="403" name="Rectangle 103"/>
            <p:cNvSpPr>
              <a:spLocks noChangeArrowheads="1"/>
            </p:cNvSpPr>
            <p:nvPr/>
          </p:nvSpPr>
          <p:spPr bwMode="auto">
            <a:xfrm>
              <a:off x="243" y="1257"/>
              <a:ext cx="164"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sysClr val="windowText" lastClr="000000"/>
                  </a:solidFill>
                  <a:effectLst/>
                  <a:uLnTx/>
                  <a:uFillTx/>
                  <a:latin typeface="Symbol" charset="0"/>
                </a:rPr>
                <a:t>1</a:t>
              </a:r>
            </a:p>
          </p:txBody>
        </p:sp>
        <p:sp>
          <p:nvSpPr>
            <p:cNvPr id="404" name="Rectangle 104"/>
            <p:cNvSpPr>
              <a:spLocks noChangeArrowheads="1"/>
            </p:cNvSpPr>
            <p:nvPr/>
          </p:nvSpPr>
          <p:spPr bwMode="auto">
            <a:xfrm>
              <a:off x="155" y="1750"/>
              <a:ext cx="208" cy="3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900" b="1" i="0" u="none" strike="noStrike" kern="0" cap="none" spc="0" normalizeH="0" baseline="0" noProof="0" smtClean="0">
                  <a:ln>
                    <a:noFill/>
                  </a:ln>
                  <a:solidFill>
                    <a:sysClr val="windowText" lastClr="000000"/>
                  </a:solidFill>
                  <a:effectLst/>
                  <a:uLnTx/>
                  <a:uFillTx/>
                  <a:latin typeface="Symbol" charset="0"/>
                </a:rPr>
                <a:t>t</a:t>
              </a:r>
            </a:p>
          </p:txBody>
        </p:sp>
        <p:sp>
          <p:nvSpPr>
            <p:cNvPr id="405" name="Rectangle 105"/>
            <p:cNvSpPr>
              <a:spLocks noChangeArrowheads="1"/>
            </p:cNvSpPr>
            <p:nvPr/>
          </p:nvSpPr>
          <p:spPr bwMode="auto">
            <a:xfrm>
              <a:off x="243" y="1886"/>
              <a:ext cx="164"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sysClr val="windowText" lastClr="000000"/>
                  </a:solidFill>
                  <a:effectLst/>
                  <a:uLnTx/>
                  <a:uFillTx/>
                  <a:latin typeface="Symbol" charset="0"/>
                </a:rPr>
                <a:t>2</a:t>
              </a:r>
            </a:p>
          </p:txBody>
        </p:sp>
        <p:sp>
          <p:nvSpPr>
            <p:cNvPr id="406" name="Rectangle 106"/>
            <p:cNvSpPr>
              <a:spLocks noChangeArrowheads="1"/>
            </p:cNvSpPr>
            <p:nvPr/>
          </p:nvSpPr>
          <p:spPr bwMode="auto">
            <a:xfrm>
              <a:off x="155" y="2380"/>
              <a:ext cx="208" cy="3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900" b="1" i="0" u="none" strike="noStrike" kern="0" cap="none" spc="0" normalizeH="0" baseline="0" noProof="0" smtClean="0">
                  <a:ln>
                    <a:noFill/>
                  </a:ln>
                  <a:solidFill>
                    <a:sysClr val="windowText" lastClr="000000"/>
                  </a:solidFill>
                  <a:effectLst/>
                  <a:uLnTx/>
                  <a:uFillTx/>
                  <a:latin typeface="Symbol" charset="0"/>
                </a:rPr>
                <a:t>t</a:t>
              </a:r>
            </a:p>
          </p:txBody>
        </p:sp>
        <p:sp>
          <p:nvSpPr>
            <p:cNvPr id="407" name="Rectangle 107"/>
            <p:cNvSpPr>
              <a:spLocks noChangeArrowheads="1"/>
            </p:cNvSpPr>
            <p:nvPr/>
          </p:nvSpPr>
          <p:spPr bwMode="auto">
            <a:xfrm>
              <a:off x="243" y="2517"/>
              <a:ext cx="164"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sysClr val="windowText" lastClr="000000"/>
                  </a:solidFill>
                  <a:effectLst/>
                  <a:uLnTx/>
                  <a:uFillTx/>
                  <a:latin typeface="Symbol" charset="0"/>
                </a:rPr>
                <a:t>3</a:t>
              </a:r>
            </a:p>
          </p:txBody>
        </p:sp>
        <p:sp>
          <p:nvSpPr>
            <p:cNvPr id="408" name="Rectangle 108"/>
            <p:cNvSpPr>
              <a:spLocks noChangeArrowheads="1"/>
            </p:cNvSpPr>
            <p:nvPr/>
          </p:nvSpPr>
          <p:spPr bwMode="auto">
            <a:xfrm>
              <a:off x="155" y="3010"/>
              <a:ext cx="208" cy="3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900" b="1" i="0" u="none" strike="noStrike" kern="0" cap="none" spc="0" normalizeH="0" baseline="0" noProof="0" smtClean="0">
                  <a:ln>
                    <a:noFill/>
                  </a:ln>
                  <a:solidFill>
                    <a:sysClr val="windowText" lastClr="000000"/>
                  </a:solidFill>
                  <a:effectLst/>
                  <a:uLnTx/>
                  <a:uFillTx/>
                  <a:latin typeface="Symbol" charset="0"/>
                </a:rPr>
                <a:t>t</a:t>
              </a:r>
            </a:p>
          </p:txBody>
        </p:sp>
        <p:sp>
          <p:nvSpPr>
            <p:cNvPr id="409" name="Rectangle 109"/>
            <p:cNvSpPr>
              <a:spLocks noChangeArrowheads="1"/>
            </p:cNvSpPr>
            <p:nvPr/>
          </p:nvSpPr>
          <p:spPr bwMode="auto">
            <a:xfrm>
              <a:off x="243" y="3147"/>
              <a:ext cx="164"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sysClr val="windowText" lastClr="000000"/>
                  </a:solidFill>
                  <a:effectLst/>
                  <a:uLnTx/>
                  <a:uFillTx/>
                  <a:latin typeface="Symbol" charset="0"/>
                </a:rPr>
                <a:t>4</a:t>
              </a:r>
            </a:p>
          </p:txBody>
        </p:sp>
        <p:sp>
          <p:nvSpPr>
            <p:cNvPr id="410" name="Rectangle 110"/>
            <p:cNvSpPr>
              <a:spLocks noChangeArrowheads="1"/>
            </p:cNvSpPr>
            <p:nvPr/>
          </p:nvSpPr>
          <p:spPr bwMode="auto">
            <a:xfrm flipV="1">
              <a:off x="654" y="1083"/>
              <a:ext cx="9" cy="7"/>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11" name="Rectangle 111"/>
            <p:cNvSpPr>
              <a:spLocks noChangeArrowheads="1"/>
            </p:cNvSpPr>
            <p:nvPr/>
          </p:nvSpPr>
          <p:spPr bwMode="auto">
            <a:xfrm>
              <a:off x="654" y="1099"/>
              <a:ext cx="9" cy="317"/>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12" name="Rectangle 112"/>
            <p:cNvSpPr>
              <a:spLocks noChangeArrowheads="1"/>
            </p:cNvSpPr>
            <p:nvPr/>
          </p:nvSpPr>
          <p:spPr bwMode="auto">
            <a:xfrm>
              <a:off x="663" y="1406"/>
              <a:ext cx="3606" cy="10"/>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13" name="Rectangle 113"/>
            <p:cNvSpPr>
              <a:spLocks noChangeArrowheads="1"/>
            </p:cNvSpPr>
            <p:nvPr/>
          </p:nvSpPr>
          <p:spPr bwMode="auto">
            <a:xfrm>
              <a:off x="4256" y="1086"/>
              <a:ext cx="17" cy="1"/>
            </a:xfrm>
            <a:prstGeom prst="rect">
              <a:avLst/>
            </a:prstGeom>
            <a:solidFill>
              <a:srgbClr val="00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14" name="Rectangle 114"/>
            <p:cNvSpPr>
              <a:spLocks noChangeArrowheads="1"/>
            </p:cNvSpPr>
            <p:nvPr/>
          </p:nvSpPr>
          <p:spPr bwMode="auto">
            <a:xfrm>
              <a:off x="4260" y="1099"/>
              <a:ext cx="9" cy="299"/>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15" name="Rectangle 115"/>
            <p:cNvSpPr>
              <a:spLocks noChangeArrowheads="1"/>
            </p:cNvSpPr>
            <p:nvPr/>
          </p:nvSpPr>
          <p:spPr bwMode="auto">
            <a:xfrm flipV="1">
              <a:off x="654" y="1714"/>
              <a:ext cx="9" cy="7"/>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16" name="Rectangle 116"/>
            <p:cNvSpPr>
              <a:spLocks noChangeArrowheads="1"/>
            </p:cNvSpPr>
            <p:nvPr/>
          </p:nvSpPr>
          <p:spPr bwMode="auto">
            <a:xfrm>
              <a:off x="654" y="1730"/>
              <a:ext cx="9" cy="317"/>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17" name="Rectangle 117"/>
            <p:cNvSpPr>
              <a:spLocks noChangeArrowheads="1"/>
            </p:cNvSpPr>
            <p:nvPr/>
          </p:nvSpPr>
          <p:spPr bwMode="auto">
            <a:xfrm>
              <a:off x="663" y="2036"/>
              <a:ext cx="4057" cy="11"/>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18" name="Rectangle 118"/>
            <p:cNvSpPr>
              <a:spLocks noChangeArrowheads="1"/>
            </p:cNvSpPr>
            <p:nvPr/>
          </p:nvSpPr>
          <p:spPr bwMode="auto">
            <a:xfrm>
              <a:off x="4707" y="1717"/>
              <a:ext cx="17" cy="1"/>
            </a:xfrm>
            <a:prstGeom prst="rect">
              <a:avLst/>
            </a:prstGeom>
            <a:solidFill>
              <a:srgbClr val="00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19" name="Rectangle 119"/>
            <p:cNvSpPr>
              <a:spLocks noChangeArrowheads="1"/>
            </p:cNvSpPr>
            <p:nvPr/>
          </p:nvSpPr>
          <p:spPr bwMode="auto">
            <a:xfrm>
              <a:off x="4711" y="1730"/>
              <a:ext cx="9" cy="299"/>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20" name="Rectangle 120"/>
            <p:cNvSpPr>
              <a:spLocks noChangeArrowheads="1"/>
            </p:cNvSpPr>
            <p:nvPr/>
          </p:nvSpPr>
          <p:spPr bwMode="auto">
            <a:xfrm flipV="1">
              <a:off x="654" y="2344"/>
              <a:ext cx="9" cy="8"/>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21" name="Rectangle 121"/>
            <p:cNvSpPr>
              <a:spLocks noChangeArrowheads="1"/>
            </p:cNvSpPr>
            <p:nvPr/>
          </p:nvSpPr>
          <p:spPr bwMode="auto">
            <a:xfrm>
              <a:off x="654" y="2360"/>
              <a:ext cx="9" cy="317"/>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22" name="Rectangle 122"/>
            <p:cNvSpPr>
              <a:spLocks noChangeArrowheads="1"/>
            </p:cNvSpPr>
            <p:nvPr/>
          </p:nvSpPr>
          <p:spPr bwMode="auto">
            <a:xfrm>
              <a:off x="663" y="2667"/>
              <a:ext cx="3606" cy="10"/>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23" name="Rectangle 123"/>
            <p:cNvSpPr>
              <a:spLocks noChangeArrowheads="1"/>
            </p:cNvSpPr>
            <p:nvPr/>
          </p:nvSpPr>
          <p:spPr bwMode="auto">
            <a:xfrm>
              <a:off x="4256" y="2348"/>
              <a:ext cx="17" cy="0"/>
            </a:xfrm>
            <a:prstGeom prst="rect">
              <a:avLst/>
            </a:prstGeom>
            <a:solidFill>
              <a:srgbClr val="00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24" name="Rectangle 124"/>
            <p:cNvSpPr>
              <a:spLocks noChangeArrowheads="1"/>
            </p:cNvSpPr>
            <p:nvPr/>
          </p:nvSpPr>
          <p:spPr bwMode="auto">
            <a:xfrm>
              <a:off x="4260" y="2360"/>
              <a:ext cx="9" cy="300"/>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25" name="Rectangle 125"/>
            <p:cNvSpPr>
              <a:spLocks noChangeArrowheads="1"/>
            </p:cNvSpPr>
            <p:nvPr/>
          </p:nvSpPr>
          <p:spPr bwMode="auto">
            <a:xfrm flipV="1">
              <a:off x="654" y="2975"/>
              <a:ext cx="9" cy="7"/>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26" name="Rectangle 126"/>
            <p:cNvSpPr>
              <a:spLocks noChangeArrowheads="1"/>
            </p:cNvSpPr>
            <p:nvPr/>
          </p:nvSpPr>
          <p:spPr bwMode="auto">
            <a:xfrm>
              <a:off x="654" y="2991"/>
              <a:ext cx="9" cy="317"/>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27" name="Rectangle 127"/>
            <p:cNvSpPr>
              <a:spLocks noChangeArrowheads="1"/>
            </p:cNvSpPr>
            <p:nvPr/>
          </p:nvSpPr>
          <p:spPr bwMode="auto">
            <a:xfrm>
              <a:off x="663" y="3297"/>
              <a:ext cx="3156" cy="11"/>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28" name="Rectangle 128"/>
            <p:cNvSpPr>
              <a:spLocks noChangeArrowheads="1"/>
            </p:cNvSpPr>
            <p:nvPr/>
          </p:nvSpPr>
          <p:spPr bwMode="auto">
            <a:xfrm>
              <a:off x="3806" y="2978"/>
              <a:ext cx="17" cy="1"/>
            </a:xfrm>
            <a:prstGeom prst="rect">
              <a:avLst/>
            </a:prstGeom>
            <a:solidFill>
              <a:srgbClr val="00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29" name="Rectangle 129"/>
            <p:cNvSpPr>
              <a:spLocks noChangeArrowheads="1"/>
            </p:cNvSpPr>
            <p:nvPr/>
          </p:nvSpPr>
          <p:spPr bwMode="auto">
            <a:xfrm>
              <a:off x="3810" y="2991"/>
              <a:ext cx="9" cy="299"/>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30" name="Rectangle 130"/>
            <p:cNvSpPr>
              <a:spLocks noChangeArrowheads="1"/>
            </p:cNvSpPr>
            <p:nvPr/>
          </p:nvSpPr>
          <p:spPr bwMode="auto">
            <a:xfrm>
              <a:off x="1552" y="1086"/>
              <a:ext cx="17" cy="1"/>
            </a:xfrm>
            <a:prstGeom prst="rect">
              <a:avLst/>
            </a:prstGeom>
            <a:solidFill>
              <a:srgbClr val="00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31" name="Rectangle 131" descr="Wide downward diagonal"/>
            <p:cNvSpPr>
              <a:spLocks noChangeArrowheads="1"/>
            </p:cNvSpPr>
            <p:nvPr/>
          </p:nvSpPr>
          <p:spPr bwMode="auto">
            <a:xfrm>
              <a:off x="1556" y="1414"/>
              <a:ext cx="9" cy="2"/>
            </a:xfrm>
            <a:prstGeom prst="rect">
              <a:avLst/>
            </a:prstGeom>
            <a:pattFill prst="wdDnDiag">
              <a:fgClr>
                <a:srgbClr val="FFFFFF"/>
              </a:fgClr>
              <a:bgClr>
                <a:srgbClr val="000000"/>
              </a:bgClr>
            </a:pattFill>
            <a:ln w="12700">
              <a:solidFill>
                <a:srgbClr val="FFFFFF"/>
              </a:solidFill>
              <a:prstDash val="sysDot"/>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32" name="Rectangle 132"/>
            <p:cNvSpPr>
              <a:spLocks noChangeArrowheads="1"/>
            </p:cNvSpPr>
            <p:nvPr/>
          </p:nvSpPr>
          <p:spPr bwMode="auto">
            <a:xfrm>
              <a:off x="1556" y="1099"/>
              <a:ext cx="9" cy="299"/>
            </a:xfrm>
            <a:prstGeom prst="rect">
              <a:avLst/>
            </a:prstGeom>
            <a:solidFill>
              <a:srgbClr val="000000"/>
            </a:solidFill>
            <a:ln w="12700">
              <a:solidFill>
                <a:srgbClr val="000000"/>
              </a:solidFill>
              <a:prstDash val="sysDot"/>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33" name="Rectangle 133"/>
            <p:cNvSpPr>
              <a:spLocks noChangeArrowheads="1"/>
            </p:cNvSpPr>
            <p:nvPr/>
          </p:nvSpPr>
          <p:spPr bwMode="auto">
            <a:xfrm>
              <a:off x="2453" y="1086"/>
              <a:ext cx="17" cy="1"/>
            </a:xfrm>
            <a:prstGeom prst="rect">
              <a:avLst/>
            </a:prstGeom>
            <a:solidFill>
              <a:srgbClr val="00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34" name="Rectangle 134" descr="Wide downward diagonal"/>
            <p:cNvSpPr>
              <a:spLocks noChangeArrowheads="1"/>
            </p:cNvSpPr>
            <p:nvPr/>
          </p:nvSpPr>
          <p:spPr bwMode="auto">
            <a:xfrm>
              <a:off x="2457" y="1414"/>
              <a:ext cx="9" cy="2"/>
            </a:xfrm>
            <a:prstGeom prst="rect">
              <a:avLst/>
            </a:prstGeom>
            <a:pattFill prst="wdDnDiag">
              <a:fgClr>
                <a:srgbClr val="FFFFFF"/>
              </a:fgClr>
              <a:bgClr>
                <a:srgbClr val="000000"/>
              </a:bgClr>
            </a:pattFill>
            <a:ln w="12700">
              <a:solidFill>
                <a:srgbClr val="FFFFFF"/>
              </a:solidFill>
              <a:prstDash val="sysDot"/>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35" name="Rectangle 135"/>
            <p:cNvSpPr>
              <a:spLocks noChangeArrowheads="1"/>
            </p:cNvSpPr>
            <p:nvPr/>
          </p:nvSpPr>
          <p:spPr bwMode="auto">
            <a:xfrm>
              <a:off x="2457" y="1099"/>
              <a:ext cx="9" cy="299"/>
            </a:xfrm>
            <a:prstGeom prst="rect">
              <a:avLst/>
            </a:prstGeom>
            <a:solidFill>
              <a:srgbClr val="000000"/>
            </a:solidFill>
            <a:ln w="12700">
              <a:solidFill>
                <a:srgbClr val="000000"/>
              </a:solidFill>
              <a:prstDash val="sysDot"/>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36" name="Rectangle 136"/>
            <p:cNvSpPr>
              <a:spLocks noChangeArrowheads="1"/>
            </p:cNvSpPr>
            <p:nvPr/>
          </p:nvSpPr>
          <p:spPr bwMode="auto">
            <a:xfrm>
              <a:off x="3355" y="1086"/>
              <a:ext cx="17" cy="1"/>
            </a:xfrm>
            <a:prstGeom prst="rect">
              <a:avLst/>
            </a:prstGeom>
            <a:solidFill>
              <a:srgbClr val="00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37" name="Rectangle 137" descr="Wide downward diagonal"/>
            <p:cNvSpPr>
              <a:spLocks noChangeArrowheads="1"/>
            </p:cNvSpPr>
            <p:nvPr/>
          </p:nvSpPr>
          <p:spPr bwMode="auto">
            <a:xfrm>
              <a:off x="3359" y="1414"/>
              <a:ext cx="9" cy="2"/>
            </a:xfrm>
            <a:prstGeom prst="rect">
              <a:avLst/>
            </a:prstGeom>
            <a:pattFill prst="wdDnDiag">
              <a:fgClr>
                <a:srgbClr val="FFFFFF"/>
              </a:fgClr>
              <a:bgClr>
                <a:srgbClr val="000000"/>
              </a:bgClr>
            </a:pattFill>
            <a:ln w="12700">
              <a:solidFill>
                <a:srgbClr val="FFFFFF"/>
              </a:solidFill>
              <a:prstDash val="sysDot"/>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38" name="Rectangle 138"/>
            <p:cNvSpPr>
              <a:spLocks noChangeArrowheads="1"/>
            </p:cNvSpPr>
            <p:nvPr/>
          </p:nvSpPr>
          <p:spPr bwMode="auto">
            <a:xfrm>
              <a:off x="3359" y="1099"/>
              <a:ext cx="9" cy="299"/>
            </a:xfrm>
            <a:prstGeom prst="rect">
              <a:avLst/>
            </a:prstGeom>
            <a:solidFill>
              <a:srgbClr val="000000"/>
            </a:solidFill>
            <a:ln w="12700">
              <a:solidFill>
                <a:srgbClr val="000000"/>
              </a:solidFill>
              <a:prstDash val="sysDot"/>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39" name="Rectangle 139"/>
            <p:cNvSpPr>
              <a:spLocks noChangeArrowheads="1"/>
            </p:cNvSpPr>
            <p:nvPr/>
          </p:nvSpPr>
          <p:spPr bwMode="auto">
            <a:xfrm flipV="1">
              <a:off x="3359" y="1714"/>
              <a:ext cx="9" cy="7"/>
            </a:xfrm>
            <a:prstGeom prst="rect">
              <a:avLst/>
            </a:prstGeom>
            <a:solidFill>
              <a:srgbClr val="000000"/>
            </a:solidFill>
            <a:ln w="12700">
              <a:solidFill>
                <a:srgbClr val="000000"/>
              </a:solidFill>
              <a:prstDash val="sysDot"/>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40" name="Rectangle 140" descr="Wide downward diagonal"/>
            <p:cNvSpPr>
              <a:spLocks noChangeArrowheads="1"/>
            </p:cNvSpPr>
            <p:nvPr/>
          </p:nvSpPr>
          <p:spPr bwMode="auto">
            <a:xfrm>
              <a:off x="3359" y="2045"/>
              <a:ext cx="9" cy="2"/>
            </a:xfrm>
            <a:prstGeom prst="rect">
              <a:avLst/>
            </a:prstGeom>
            <a:pattFill prst="wdDnDiag">
              <a:fgClr>
                <a:srgbClr val="FFFFFF"/>
              </a:fgClr>
              <a:bgClr>
                <a:srgbClr val="000000"/>
              </a:bgClr>
            </a:pattFill>
            <a:ln w="12700">
              <a:solidFill>
                <a:srgbClr val="3333CC"/>
              </a:solidFill>
              <a:prstDash val="sysDot"/>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41" name="Rectangle 141"/>
            <p:cNvSpPr>
              <a:spLocks noChangeArrowheads="1"/>
            </p:cNvSpPr>
            <p:nvPr/>
          </p:nvSpPr>
          <p:spPr bwMode="auto">
            <a:xfrm>
              <a:off x="3359" y="1730"/>
              <a:ext cx="9" cy="299"/>
            </a:xfrm>
            <a:prstGeom prst="rect">
              <a:avLst/>
            </a:prstGeom>
            <a:solidFill>
              <a:srgbClr val="000000"/>
            </a:solidFill>
            <a:ln w="12700">
              <a:solidFill>
                <a:srgbClr val="000000"/>
              </a:solidFill>
              <a:prstDash val="sysDot"/>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42" name="Rectangle 142"/>
            <p:cNvSpPr>
              <a:spLocks noChangeArrowheads="1"/>
            </p:cNvSpPr>
            <p:nvPr/>
          </p:nvSpPr>
          <p:spPr bwMode="auto">
            <a:xfrm flipV="1">
              <a:off x="2007" y="1714"/>
              <a:ext cx="9" cy="7"/>
            </a:xfrm>
            <a:prstGeom prst="rect">
              <a:avLst/>
            </a:prstGeom>
            <a:solidFill>
              <a:srgbClr val="000000"/>
            </a:solidFill>
            <a:ln w="12700">
              <a:solidFill>
                <a:srgbClr val="000000"/>
              </a:solidFill>
              <a:prstDash val="sysDot"/>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43" name="Rectangle 143" descr="Wide downward diagonal"/>
            <p:cNvSpPr>
              <a:spLocks noChangeArrowheads="1"/>
            </p:cNvSpPr>
            <p:nvPr/>
          </p:nvSpPr>
          <p:spPr bwMode="auto">
            <a:xfrm>
              <a:off x="2007" y="2045"/>
              <a:ext cx="9" cy="2"/>
            </a:xfrm>
            <a:prstGeom prst="rect">
              <a:avLst/>
            </a:prstGeom>
            <a:pattFill prst="wdDnDiag">
              <a:fgClr>
                <a:srgbClr val="FFFFFF"/>
              </a:fgClr>
              <a:bgClr>
                <a:srgbClr val="000000"/>
              </a:bgClr>
            </a:pattFill>
            <a:ln w="12700">
              <a:solidFill>
                <a:srgbClr val="3333CC"/>
              </a:solidFill>
              <a:prstDash val="sysDot"/>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44" name="Rectangle 144"/>
            <p:cNvSpPr>
              <a:spLocks noChangeArrowheads="1"/>
            </p:cNvSpPr>
            <p:nvPr/>
          </p:nvSpPr>
          <p:spPr bwMode="auto">
            <a:xfrm>
              <a:off x="2007" y="1730"/>
              <a:ext cx="9" cy="299"/>
            </a:xfrm>
            <a:prstGeom prst="rect">
              <a:avLst/>
            </a:prstGeom>
            <a:solidFill>
              <a:srgbClr val="000000"/>
            </a:solidFill>
            <a:ln w="12700">
              <a:solidFill>
                <a:srgbClr val="000000"/>
              </a:solidFill>
              <a:prstDash val="sysDot"/>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45" name="Rectangle 145"/>
            <p:cNvSpPr>
              <a:spLocks noChangeArrowheads="1"/>
            </p:cNvSpPr>
            <p:nvPr/>
          </p:nvSpPr>
          <p:spPr bwMode="auto">
            <a:xfrm flipV="1">
              <a:off x="2457" y="2344"/>
              <a:ext cx="9" cy="8"/>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46" name="Rectangle 146" descr="Wide downward diagonal"/>
            <p:cNvSpPr>
              <a:spLocks noChangeArrowheads="1"/>
            </p:cNvSpPr>
            <p:nvPr/>
          </p:nvSpPr>
          <p:spPr bwMode="auto">
            <a:xfrm>
              <a:off x="2457" y="2676"/>
              <a:ext cx="9" cy="1"/>
            </a:xfrm>
            <a:prstGeom prst="rect">
              <a:avLst/>
            </a:prstGeom>
            <a:pattFill prst="wdDnDiag">
              <a:fgClr>
                <a:srgbClr val="FFFFFF"/>
              </a:fgClr>
              <a:bgClr>
                <a:srgbClr val="000000"/>
              </a:bgClr>
            </a:pattFill>
            <a:ln w="12700">
              <a:solidFill>
                <a:srgbClr val="000000"/>
              </a:solidFill>
              <a:prstDash val="sysDot"/>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47" name="Rectangle 147"/>
            <p:cNvSpPr>
              <a:spLocks noChangeArrowheads="1"/>
            </p:cNvSpPr>
            <p:nvPr/>
          </p:nvSpPr>
          <p:spPr bwMode="auto">
            <a:xfrm>
              <a:off x="2457" y="2360"/>
              <a:ext cx="9" cy="300"/>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48" name="Rectangle 148"/>
            <p:cNvSpPr>
              <a:spLocks noChangeArrowheads="1"/>
            </p:cNvSpPr>
            <p:nvPr/>
          </p:nvSpPr>
          <p:spPr bwMode="auto">
            <a:xfrm>
              <a:off x="530" y="893"/>
              <a:ext cx="176"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0" u="none" strike="noStrike" kern="0" cap="none" spc="0" normalizeH="0" baseline="0" noProof="0" smtClean="0">
                  <a:ln>
                    <a:noFill/>
                  </a:ln>
                  <a:solidFill>
                    <a:sysClr val="windowText" lastClr="000000"/>
                  </a:solidFill>
                  <a:effectLst/>
                  <a:uLnTx/>
                  <a:uFillTx/>
                  <a:latin typeface="Symbol" charset="0"/>
                </a:rPr>
                <a:t>0</a:t>
              </a:r>
            </a:p>
          </p:txBody>
        </p:sp>
        <p:sp>
          <p:nvSpPr>
            <p:cNvPr id="449" name="Rectangle 149"/>
            <p:cNvSpPr>
              <a:spLocks noChangeArrowheads="1"/>
            </p:cNvSpPr>
            <p:nvPr/>
          </p:nvSpPr>
          <p:spPr bwMode="auto">
            <a:xfrm>
              <a:off x="1432" y="893"/>
              <a:ext cx="296"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0" u="none" strike="noStrike" kern="0" cap="none" spc="0" normalizeH="0" baseline="0" noProof="0" smtClean="0">
                  <a:ln>
                    <a:noFill/>
                  </a:ln>
                  <a:solidFill>
                    <a:sysClr val="windowText" lastClr="000000"/>
                  </a:solidFill>
                  <a:effectLst/>
                  <a:uLnTx/>
                  <a:uFillTx/>
                  <a:latin typeface="Symbol" charset="0"/>
                </a:rPr>
                <a:t>100</a:t>
              </a:r>
            </a:p>
          </p:txBody>
        </p:sp>
        <p:sp>
          <p:nvSpPr>
            <p:cNvPr id="450" name="Rectangle 150"/>
            <p:cNvSpPr>
              <a:spLocks noChangeArrowheads="1"/>
            </p:cNvSpPr>
            <p:nvPr/>
          </p:nvSpPr>
          <p:spPr bwMode="auto">
            <a:xfrm>
              <a:off x="2333" y="893"/>
              <a:ext cx="296"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0" u="none" strike="noStrike" kern="0" cap="none" spc="0" normalizeH="0" baseline="0" noProof="0" smtClean="0">
                  <a:ln>
                    <a:noFill/>
                  </a:ln>
                  <a:solidFill>
                    <a:sysClr val="windowText" lastClr="000000"/>
                  </a:solidFill>
                  <a:effectLst/>
                  <a:uLnTx/>
                  <a:uFillTx/>
                  <a:latin typeface="Symbol" charset="0"/>
                </a:rPr>
                <a:t>200</a:t>
              </a:r>
            </a:p>
          </p:txBody>
        </p:sp>
        <p:sp>
          <p:nvSpPr>
            <p:cNvPr id="451" name="Rectangle 151"/>
            <p:cNvSpPr>
              <a:spLocks noChangeArrowheads="1"/>
            </p:cNvSpPr>
            <p:nvPr/>
          </p:nvSpPr>
          <p:spPr bwMode="auto">
            <a:xfrm>
              <a:off x="3246" y="893"/>
              <a:ext cx="296"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0" u="none" strike="noStrike" kern="0" cap="none" spc="0" normalizeH="0" baseline="0" noProof="0" smtClean="0">
                  <a:ln>
                    <a:noFill/>
                  </a:ln>
                  <a:solidFill>
                    <a:sysClr val="windowText" lastClr="000000"/>
                  </a:solidFill>
                  <a:effectLst/>
                  <a:uLnTx/>
                  <a:uFillTx/>
                  <a:latin typeface="Symbol" charset="0"/>
                </a:rPr>
                <a:t>300</a:t>
              </a:r>
            </a:p>
          </p:txBody>
        </p:sp>
        <p:sp>
          <p:nvSpPr>
            <p:cNvPr id="452" name="Rectangle 152"/>
            <p:cNvSpPr>
              <a:spLocks noChangeArrowheads="1"/>
            </p:cNvSpPr>
            <p:nvPr/>
          </p:nvSpPr>
          <p:spPr bwMode="auto">
            <a:xfrm>
              <a:off x="4135" y="893"/>
              <a:ext cx="296"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700" b="1" i="0" u="none" strike="noStrike" kern="0" cap="none" spc="0" normalizeH="0" baseline="0" noProof="0" smtClean="0">
                  <a:ln>
                    <a:noFill/>
                  </a:ln>
                  <a:solidFill>
                    <a:sysClr val="windowText" lastClr="000000"/>
                  </a:solidFill>
                  <a:effectLst/>
                  <a:uLnTx/>
                  <a:uFillTx/>
                  <a:latin typeface="Symbol" charset="0"/>
                </a:rPr>
                <a:t>400</a:t>
              </a:r>
            </a:p>
          </p:txBody>
        </p:sp>
      </p:grpSp>
    </p:spTree>
    <p:extLst>
      <p:ext uri="{BB962C8B-B14F-4D97-AF65-F5344CB8AC3E}">
        <p14:creationId xmlns:p14="http://schemas.microsoft.com/office/powerpoint/2010/main" val="3971401955"/>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a:xfrm>
            <a:off x="457200" y="457518"/>
            <a:ext cx="8229600" cy="534327"/>
          </a:xfrm>
          <a:noFill/>
          <a:ln/>
        </p:spPr>
        <p:txBody>
          <a:bodyPr lIns="94655" tIns="46434" rIns="94655" bIns="46434"/>
          <a:lstStyle/>
          <a:p>
            <a:pPr defTabSz="823913"/>
            <a:r>
              <a:rPr lang="en-US" sz="3200" dirty="0"/>
              <a:t>Example: Execution with an Interrupt </a:t>
            </a:r>
            <a:r>
              <a:rPr lang="en-US" sz="3200" dirty="0" smtClean="0"/>
              <a:t>        </a:t>
            </a:r>
            <a:br>
              <a:rPr lang="en-US" sz="3200" dirty="0" smtClean="0"/>
            </a:br>
            <a:r>
              <a:rPr lang="en-US" sz="3200" dirty="0"/>
              <a:t>	</a:t>
            </a:r>
            <a:r>
              <a:rPr lang="en-US" sz="3200" dirty="0" smtClean="0"/>
              <a:t>	   Priority</a:t>
            </a:r>
            <a:endParaRPr lang="en-US" sz="3200" dirty="0"/>
          </a:p>
        </p:txBody>
      </p:sp>
      <p:grpSp>
        <p:nvGrpSpPr>
          <p:cNvPr id="327" name="Group 3"/>
          <p:cNvGrpSpPr>
            <a:grpSpLocks/>
          </p:cNvGrpSpPr>
          <p:nvPr/>
        </p:nvGrpSpPr>
        <p:grpSpPr bwMode="auto">
          <a:xfrm>
            <a:off x="478155" y="1361758"/>
            <a:ext cx="8070850" cy="5278437"/>
            <a:chOff x="251" y="836"/>
            <a:chExt cx="4519" cy="2956"/>
          </a:xfrm>
        </p:grpSpPr>
        <p:sp>
          <p:nvSpPr>
            <p:cNvPr id="328" name="Rectangle 4"/>
            <p:cNvSpPr>
              <a:spLocks noChangeArrowheads="1"/>
            </p:cNvSpPr>
            <p:nvPr/>
          </p:nvSpPr>
          <p:spPr bwMode="auto">
            <a:xfrm>
              <a:off x="400" y="3504"/>
              <a:ext cx="105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29" name="Rectangle 5"/>
            <p:cNvSpPr>
              <a:spLocks noChangeArrowheads="1"/>
            </p:cNvSpPr>
            <p:nvPr/>
          </p:nvSpPr>
          <p:spPr bwMode="auto">
            <a:xfrm>
              <a:off x="1744" y="3504"/>
              <a:ext cx="163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30" name="Rectangle 6" descr="Wide downward diagonal"/>
            <p:cNvSpPr>
              <a:spLocks noChangeArrowheads="1"/>
            </p:cNvSpPr>
            <p:nvPr/>
          </p:nvSpPr>
          <p:spPr bwMode="auto">
            <a:xfrm>
              <a:off x="3266" y="3228"/>
              <a:ext cx="164" cy="151"/>
            </a:xfrm>
            <a:prstGeom prst="rect">
              <a:avLst/>
            </a:prstGeom>
            <a:pattFill prst="wdDnDiag">
              <a:fgClr>
                <a:srgbClr val="FFFFFF"/>
              </a:fgClr>
              <a:bgClr>
                <a:srgbClr val="000000"/>
              </a:bgClr>
            </a:pattFill>
            <a:ln w="12700">
              <a:solidFill>
                <a:srgbClr val="000000"/>
              </a:solidFill>
              <a:prstDash val="sysDot"/>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31" name="Rectangle 7"/>
            <p:cNvSpPr>
              <a:spLocks noChangeArrowheads="1"/>
            </p:cNvSpPr>
            <p:nvPr/>
          </p:nvSpPr>
          <p:spPr bwMode="auto">
            <a:xfrm>
              <a:off x="3262" y="3224"/>
              <a:ext cx="180" cy="169"/>
            </a:xfrm>
            <a:prstGeom prst="rect">
              <a:avLst/>
            </a:prstGeom>
            <a:solidFill>
              <a:srgbClr val="3366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32" name="Line 8"/>
            <p:cNvSpPr>
              <a:spLocks noChangeShapeType="1"/>
            </p:cNvSpPr>
            <p:nvPr/>
          </p:nvSpPr>
          <p:spPr bwMode="auto">
            <a:xfrm flipV="1">
              <a:off x="3266" y="3140"/>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33" name="Line 9"/>
            <p:cNvSpPr>
              <a:spLocks noChangeShapeType="1"/>
            </p:cNvSpPr>
            <p:nvPr/>
          </p:nvSpPr>
          <p:spPr bwMode="auto">
            <a:xfrm flipV="1">
              <a:off x="3446" y="3140"/>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34" name="Line 10"/>
            <p:cNvSpPr>
              <a:spLocks noChangeShapeType="1"/>
            </p:cNvSpPr>
            <p:nvPr/>
          </p:nvSpPr>
          <p:spPr bwMode="auto">
            <a:xfrm flipV="1">
              <a:off x="3625" y="3140"/>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35" name="Line 11"/>
            <p:cNvSpPr>
              <a:spLocks noChangeShapeType="1"/>
            </p:cNvSpPr>
            <p:nvPr/>
          </p:nvSpPr>
          <p:spPr bwMode="auto">
            <a:xfrm flipV="1">
              <a:off x="3797" y="3140"/>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36" name="Line 12"/>
            <p:cNvSpPr>
              <a:spLocks noChangeShapeType="1"/>
            </p:cNvSpPr>
            <p:nvPr/>
          </p:nvSpPr>
          <p:spPr bwMode="auto">
            <a:xfrm flipV="1">
              <a:off x="2032" y="3140"/>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37" name="Line 13"/>
            <p:cNvSpPr>
              <a:spLocks noChangeShapeType="1"/>
            </p:cNvSpPr>
            <p:nvPr/>
          </p:nvSpPr>
          <p:spPr bwMode="auto">
            <a:xfrm flipV="1">
              <a:off x="2211" y="3140"/>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38" name="Line 14"/>
            <p:cNvSpPr>
              <a:spLocks noChangeShapeType="1"/>
            </p:cNvSpPr>
            <p:nvPr/>
          </p:nvSpPr>
          <p:spPr bwMode="auto">
            <a:xfrm flipV="1">
              <a:off x="2383" y="3140"/>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39" name="Line 15"/>
            <p:cNvSpPr>
              <a:spLocks noChangeShapeType="1"/>
            </p:cNvSpPr>
            <p:nvPr/>
          </p:nvSpPr>
          <p:spPr bwMode="auto">
            <a:xfrm flipV="1">
              <a:off x="2563" y="3140"/>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40" name="Line 16"/>
            <p:cNvSpPr>
              <a:spLocks noChangeShapeType="1"/>
            </p:cNvSpPr>
            <p:nvPr/>
          </p:nvSpPr>
          <p:spPr bwMode="auto">
            <a:xfrm flipV="1">
              <a:off x="2743" y="3140"/>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41" name="Line 17"/>
            <p:cNvSpPr>
              <a:spLocks noChangeShapeType="1"/>
            </p:cNvSpPr>
            <p:nvPr/>
          </p:nvSpPr>
          <p:spPr bwMode="auto">
            <a:xfrm flipV="1">
              <a:off x="2914" y="3140"/>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42" name="Line 18"/>
            <p:cNvSpPr>
              <a:spLocks noChangeShapeType="1"/>
            </p:cNvSpPr>
            <p:nvPr/>
          </p:nvSpPr>
          <p:spPr bwMode="auto">
            <a:xfrm flipV="1">
              <a:off x="3094" y="3140"/>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43" name="Line 19"/>
            <p:cNvSpPr>
              <a:spLocks noChangeShapeType="1"/>
            </p:cNvSpPr>
            <p:nvPr/>
          </p:nvSpPr>
          <p:spPr bwMode="auto">
            <a:xfrm flipV="1">
              <a:off x="797" y="3140"/>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44" name="Line 20"/>
            <p:cNvSpPr>
              <a:spLocks noChangeShapeType="1"/>
            </p:cNvSpPr>
            <p:nvPr/>
          </p:nvSpPr>
          <p:spPr bwMode="auto">
            <a:xfrm flipV="1">
              <a:off x="977" y="3140"/>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45" name="Line 21"/>
            <p:cNvSpPr>
              <a:spLocks noChangeShapeType="1"/>
            </p:cNvSpPr>
            <p:nvPr/>
          </p:nvSpPr>
          <p:spPr bwMode="auto">
            <a:xfrm flipV="1">
              <a:off x="1149" y="3140"/>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46" name="Line 22"/>
            <p:cNvSpPr>
              <a:spLocks noChangeShapeType="1"/>
            </p:cNvSpPr>
            <p:nvPr/>
          </p:nvSpPr>
          <p:spPr bwMode="auto">
            <a:xfrm flipV="1">
              <a:off x="1329" y="3140"/>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47" name="Line 23"/>
            <p:cNvSpPr>
              <a:spLocks noChangeShapeType="1"/>
            </p:cNvSpPr>
            <p:nvPr/>
          </p:nvSpPr>
          <p:spPr bwMode="auto">
            <a:xfrm flipV="1">
              <a:off x="1500" y="3140"/>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48" name="Line 24"/>
            <p:cNvSpPr>
              <a:spLocks noChangeShapeType="1"/>
            </p:cNvSpPr>
            <p:nvPr/>
          </p:nvSpPr>
          <p:spPr bwMode="auto">
            <a:xfrm flipV="1">
              <a:off x="1680" y="3140"/>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49" name="Line 25"/>
            <p:cNvSpPr>
              <a:spLocks noChangeShapeType="1"/>
            </p:cNvSpPr>
            <p:nvPr/>
          </p:nvSpPr>
          <p:spPr bwMode="auto">
            <a:xfrm flipV="1">
              <a:off x="1860" y="3140"/>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50" name="Line 26"/>
            <p:cNvSpPr>
              <a:spLocks noChangeShapeType="1"/>
            </p:cNvSpPr>
            <p:nvPr/>
          </p:nvSpPr>
          <p:spPr bwMode="auto">
            <a:xfrm flipV="1">
              <a:off x="3266" y="2471"/>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51" name="Line 27"/>
            <p:cNvSpPr>
              <a:spLocks noChangeShapeType="1"/>
            </p:cNvSpPr>
            <p:nvPr/>
          </p:nvSpPr>
          <p:spPr bwMode="auto">
            <a:xfrm flipV="1">
              <a:off x="3446" y="2471"/>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52" name="Line 28"/>
            <p:cNvSpPr>
              <a:spLocks noChangeShapeType="1"/>
            </p:cNvSpPr>
            <p:nvPr/>
          </p:nvSpPr>
          <p:spPr bwMode="auto">
            <a:xfrm flipV="1">
              <a:off x="3625" y="2471"/>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53" name="Line 29"/>
            <p:cNvSpPr>
              <a:spLocks noChangeShapeType="1"/>
            </p:cNvSpPr>
            <p:nvPr/>
          </p:nvSpPr>
          <p:spPr bwMode="auto">
            <a:xfrm flipV="1">
              <a:off x="3797" y="2471"/>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54" name="Line 30"/>
            <p:cNvSpPr>
              <a:spLocks noChangeShapeType="1"/>
            </p:cNvSpPr>
            <p:nvPr/>
          </p:nvSpPr>
          <p:spPr bwMode="auto">
            <a:xfrm flipV="1">
              <a:off x="3977" y="2471"/>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55" name="Line 31"/>
            <p:cNvSpPr>
              <a:spLocks noChangeShapeType="1"/>
            </p:cNvSpPr>
            <p:nvPr/>
          </p:nvSpPr>
          <p:spPr bwMode="auto">
            <a:xfrm flipV="1">
              <a:off x="4149" y="2471"/>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56" name="Line 32"/>
            <p:cNvSpPr>
              <a:spLocks noChangeShapeType="1"/>
            </p:cNvSpPr>
            <p:nvPr/>
          </p:nvSpPr>
          <p:spPr bwMode="auto">
            <a:xfrm flipV="1">
              <a:off x="4328" y="2471"/>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57" name="Line 33"/>
            <p:cNvSpPr>
              <a:spLocks noChangeShapeType="1"/>
            </p:cNvSpPr>
            <p:nvPr/>
          </p:nvSpPr>
          <p:spPr bwMode="auto">
            <a:xfrm flipV="1">
              <a:off x="2032" y="2471"/>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58" name="Line 34"/>
            <p:cNvSpPr>
              <a:spLocks noChangeShapeType="1"/>
            </p:cNvSpPr>
            <p:nvPr/>
          </p:nvSpPr>
          <p:spPr bwMode="auto">
            <a:xfrm flipV="1">
              <a:off x="2211" y="2471"/>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59" name="Line 35"/>
            <p:cNvSpPr>
              <a:spLocks noChangeShapeType="1"/>
            </p:cNvSpPr>
            <p:nvPr/>
          </p:nvSpPr>
          <p:spPr bwMode="auto">
            <a:xfrm flipV="1">
              <a:off x="2383" y="2471"/>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60" name="Line 36"/>
            <p:cNvSpPr>
              <a:spLocks noChangeShapeType="1"/>
            </p:cNvSpPr>
            <p:nvPr/>
          </p:nvSpPr>
          <p:spPr bwMode="auto">
            <a:xfrm flipV="1">
              <a:off x="2563" y="2471"/>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61" name="Line 37"/>
            <p:cNvSpPr>
              <a:spLocks noChangeShapeType="1"/>
            </p:cNvSpPr>
            <p:nvPr/>
          </p:nvSpPr>
          <p:spPr bwMode="auto">
            <a:xfrm flipV="1">
              <a:off x="2743" y="2471"/>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62" name="Line 38"/>
            <p:cNvSpPr>
              <a:spLocks noChangeShapeType="1"/>
            </p:cNvSpPr>
            <p:nvPr/>
          </p:nvSpPr>
          <p:spPr bwMode="auto">
            <a:xfrm flipV="1">
              <a:off x="2914" y="2471"/>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63" name="Line 39"/>
            <p:cNvSpPr>
              <a:spLocks noChangeShapeType="1"/>
            </p:cNvSpPr>
            <p:nvPr/>
          </p:nvSpPr>
          <p:spPr bwMode="auto">
            <a:xfrm flipV="1">
              <a:off x="3094" y="2471"/>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64" name="Line 40"/>
            <p:cNvSpPr>
              <a:spLocks noChangeShapeType="1"/>
            </p:cNvSpPr>
            <p:nvPr/>
          </p:nvSpPr>
          <p:spPr bwMode="auto">
            <a:xfrm flipV="1">
              <a:off x="797" y="2471"/>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65" name="Line 41"/>
            <p:cNvSpPr>
              <a:spLocks noChangeShapeType="1"/>
            </p:cNvSpPr>
            <p:nvPr/>
          </p:nvSpPr>
          <p:spPr bwMode="auto">
            <a:xfrm flipV="1">
              <a:off x="977" y="2471"/>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66" name="Line 42"/>
            <p:cNvSpPr>
              <a:spLocks noChangeShapeType="1"/>
            </p:cNvSpPr>
            <p:nvPr/>
          </p:nvSpPr>
          <p:spPr bwMode="auto">
            <a:xfrm flipV="1">
              <a:off x="1149" y="2471"/>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67" name="Line 43"/>
            <p:cNvSpPr>
              <a:spLocks noChangeShapeType="1"/>
            </p:cNvSpPr>
            <p:nvPr/>
          </p:nvSpPr>
          <p:spPr bwMode="auto">
            <a:xfrm flipV="1">
              <a:off x="1329" y="2471"/>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68" name="Line 44"/>
            <p:cNvSpPr>
              <a:spLocks noChangeShapeType="1"/>
            </p:cNvSpPr>
            <p:nvPr/>
          </p:nvSpPr>
          <p:spPr bwMode="auto">
            <a:xfrm flipV="1">
              <a:off x="1500" y="2471"/>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69" name="Line 45"/>
            <p:cNvSpPr>
              <a:spLocks noChangeShapeType="1"/>
            </p:cNvSpPr>
            <p:nvPr/>
          </p:nvSpPr>
          <p:spPr bwMode="auto">
            <a:xfrm flipV="1">
              <a:off x="1680" y="2471"/>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70" name="Line 46"/>
            <p:cNvSpPr>
              <a:spLocks noChangeShapeType="1"/>
            </p:cNvSpPr>
            <p:nvPr/>
          </p:nvSpPr>
          <p:spPr bwMode="auto">
            <a:xfrm flipV="1">
              <a:off x="1860" y="2471"/>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71" name="Line 47"/>
            <p:cNvSpPr>
              <a:spLocks noChangeShapeType="1"/>
            </p:cNvSpPr>
            <p:nvPr/>
          </p:nvSpPr>
          <p:spPr bwMode="auto">
            <a:xfrm flipV="1">
              <a:off x="2399" y="1765"/>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72" name="Line 48"/>
            <p:cNvSpPr>
              <a:spLocks noChangeShapeType="1"/>
            </p:cNvSpPr>
            <p:nvPr/>
          </p:nvSpPr>
          <p:spPr bwMode="auto">
            <a:xfrm flipV="1">
              <a:off x="3625" y="1802"/>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73" name="Line 49"/>
            <p:cNvSpPr>
              <a:spLocks noChangeShapeType="1"/>
            </p:cNvSpPr>
            <p:nvPr/>
          </p:nvSpPr>
          <p:spPr bwMode="auto">
            <a:xfrm flipV="1">
              <a:off x="3797" y="1802"/>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74" name="Line 50"/>
            <p:cNvSpPr>
              <a:spLocks noChangeShapeType="1"/>
            </p:cNvSpPr>
            <p:nvPr/>
          </p:nvSpPr>
          <p:spPr bwMode="auto">
            <a:xfrm flipV="1">
              <a:off x="3977" y="1802"/>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75" name="Line 51"/>
            <p:cNvSpPr>
              <a:spLocks noChangeShapeType="1"/>
            </p:cNvSpPr>
            <p:nvPr/>
          </p:nvSpPr>
          <p:spPr bwMode="auto">
            <a:xfrm flipV="1">
              <a:off x="2211" y="1802"/>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76" name="Line 52"/>
            <p:cNvSpPr>
              <a:spLocks noChangeShapeType="1"/>
            </p:cNvSpPr>
            <p:nvPr/>
          </p:nvSpPr>
          <p:spPr bwMode="auto">
            <a:xfrm flipV="1">
              <a:off x="977" y="1802"/>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77" name="Line 53"/>
            <p:cNvSpPr>
              <a:spLocks noChangeShapeType="1"/>
            </p:cNvSpPr>
            <p:nvPr/>
          </p:nvSpPr>
          <p:spPr bwMode="auto">
            <a:xfrm flipV="1">
              <a:off x="1149" y="1802"/>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78" name="Line 54"/>
            <p:cNvSpPr>
              <a:spLocks noChangeShapeType="1"/>
            </p:cNvSpPr>
            <p:nvPr/>
          </p:nvSpPr>
          <p:spPr bwMode="auto">
            <a:xfrm flipV="1">
              <a:off x="1329" y="1802"/>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79" name="Line 55"/>
            <p:cNvSpPr>
              <a:spLocks noChangeShapeType="1"/>
            </p:cNvSpPr>
            <p:nvPr/>
          </p:nvSpPr>
          <p:spPr bwMode="auto">
            <a:xfrm flipV="1">
              <a:off x="3625" y="1133"/>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80" name="Line 56"/>
            <p:cNvSpPr>
              <a:spLocks noChangeShapeType="1"/>
            </p:cNvSpPr>
            <p:nvPr/>
          </p:nvSpPr>
          <p:spPr bwMode="auto">
            <a:xfrm flipV="1">
              <a:off x="2743" y="1133"/>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81" name="Line 57"/>
            <p:cNvSpPr>
              <a:spLocks noChangeShapeType="1"/>
            </p:cNvSpPr>
            <p:nvPr/>
          </p:nvSpPr>
          <p:spPr bwMode="auto">
            <a:xfrm flipV="1">
              <a:off x="1860" y="1133"/>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82" name="Line 58"/>
            <p:cNvSpPr>
              <a:spLocks noChangeShapeType="1"/>
            </p:cNvSpPr>
            <p:nvPr/>
          </p:nvSpPr>
          <p:spPr bwMode="auto">
            <a:xfrm flipV="1">
              <a:off x="977" y="1133"/>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83" name="Rectangle 59" descr="Wide downward diagonal"/>
            <p:cNvSpPr>
              <a:spLocks noChangeArrowheads="1"/>
            </p:cNvSpPr>
            <p:nvPr/>
          </p:nvSpPr>
          <p:spPr bwMode="auto">
            <a:xfrm>
              <a:off x="2563" y="2559"/>
              <a:ext cx="515" cy="151"/>
            </a:xfrm>
            <a:prstGeom prst="rect">
              <a:avLst/>
            </a:prstGeom>
            <a:pattFill prst="wdDnDiag">
              <a:fgClr>
                <a:srgbClr val="FFFFFF"/>
              </a:fgClr>
              <a:bgClr>
                <a:srgbClr val="000000"/>
              </a:bgClr>
            </a:pattFill>
            <a:ln w="12700">
              <a:solidFill>
                <a:srgbClr val="000000"/>
              </a:solidFill>
              <a:prstDash val="sysDot"/>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84" name="Rectangle 60"/>
            <p:cNvSpPr>
              <a:spLocks noChangeArrowheads="1"/>
            </p:cNvSpPr>
            <p:nvPr/>
          </p:nvSpPr>
          <p:spPr bwMode="auto">
            <a:xfrm>
              <a:off x="2559" y="2555"/>
              <a:ext cx="531" cy="169"/>
            </a:xfrm>
            <a:prstGeom prst="rect">
              <a:avLst/>
            </a:prstGeom>
            <a:solidFill>
              <a:srgbClr val="3366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85" name="Rectangle 61" descr="Wide downward diagonal"/>
            <p:cNvSpPr>
              <a:spLocks noChangeArrowheads="1"/>
            </p:cNvSpPr>
            <p:nvPr/>
          </p:nvSpPr>
          <p:spPr bwMode="auto">
            <a:xfrm>
              <a:off x="3446" y="1221"/>
              <a:ext cx="163" cy="151"/>
            </a:xfrm>
            <a:prstGeom prst="rect">
              <a:avLst/>
            </a:prstGeom>
            <a:pattFill prst="wdDnDiag">
              <a:fgClr>
                <a:srgbClr val="FFFFFF"/>
              </a:fgClr>
              <a:bgClr>
                <a:srgbClr val="000000"/>
              </a:bgClr>
            </a:pattFill>
            <a:ln w="12700">
              <a:solidFill>
                <a:srgbClr val="000000"/>
              </a:solidFill>
              <a:prstDash val="sysDot"/>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86" name="Rectangle 62"/>
            <p:cNvSpPr>
              <a:spLocks noChangeArrowheads="1"/>
            </p:cNvSpPr>
            <p:nvPr/>
          </p:nvSpPr>
          <p:spPr bwMode="auto">
            <a:xfrm>
              <a:off x="3442" y="1217"/>
              <a:ext cx="180" cy="169"/>
            </a:xfrm>
            <a:prstGeom prst="rect">
              <a:avLst/>
            </a:prstGeom>
            <a:solidFill>
              <a:srgbClr val="3366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87" name="Rectangle 63" descr="Wide downward diagonal"/>
            <p:cNvSpPr>
              <a:spLocks noChangeArrowheads="1"/>
            </p:cNvSpPr>
            <p:nvPr/>
          </p:nvSpPr>
          <p:spPr bwMode="auto">
            <a:xfrm>
              <a:off x="3625" y="1890"/>
              <a:ext cx="336" cy="151"/>
            </a:xfrm>
            <a:prstGeom prst="rect">
              <a:avLst/>
            </a:prstGeom>
            <a:pattFill prst="wdDnDiag">
              <a:fgClr>
                <a:srgbClr val="FFFFFF"/>
              </a:fgClr>
              <a:bgClr>
                <a:srgbClr val="000000"/>
              </a:bgClr>
            </a:pattFill>
            <a:ln w="12700">
              <a:solidFill>
                <a:srgbClr val="000000"/>
              </a:solidFill>
              <a:prstDash val="sysDot"/>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88" name="Rectangle 64"/>
            <p:cNvSpPr>
              <a:spLocks noChangeArrowheads="1"/>
            </p:cNvSpPr>
            <p:nvPr/>
          </p:nvSpPr>
          <p:spPr bwMode="auto">
            <a:xfrm>
              <a:off x="3621" y="1886"/>
              <a:ext cx="352" cy="169"/>
            </a:xfrm>
            <a:prstGeom prst="rect">
              <a:avLst/>
            </a:prstGeom>
            <a:solidFill>
              <a:srgbClr val="3366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89" name="Rectangle 65" descr="Wide downward diagonal"/>
            <p:cNvSpPr>
              <a:spLocks noChangeArrowheads="1"/>
            </p:cNvSpPr>
            <p:nvPr/>
          </p:nvSpPr>
          <p:spPr bwMode="auto">
            <a:xfrm>
              <a:off x="2130" y="1890"/>
              <a:ext cx="335" cy="151"/>
            </a:xfrm>
            <a:prstGeom prst="rect">
              <a:avLst/>
            </a:prstGeom>
            <a:pattFill prst="wdDnDiag">
              <a:fgClr>
                <a:srgbClr val="FFFFFF"/>
              </a:fgClr>
              <a:bgClr>
                <a:srgbClr val="000000"/>
              </a:bgClr>
            </a:pattFill>
            <a:ln w="12700">
              <a:solidFill>
                <a:srgbClr val="000000"/>
              </a:solidFill>
              <a:prstDash val="sysDot"/>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90" name="Rectangle 66"/>
            <p:cNvSpPr>
              <a:spLocks noChangeArrowheads="1"/>
            </p:cNvSpPr>
            <p:nvPr/>
          </p:nvSpPr>
          <p:spPr bwMode="auto">
            <a:xfrm>
              <a:off x="2126" y="1886"/>
              <a:ext cx="351" cy="169"/>
            </a:xfrm>
            <a:prstGeom prst="rect">
              <a:avLst/>
            </a:prstGeom>
            <a:solidFill>
              <a:srgbClr val="3366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91" name="Rectangle 67" descr="Wide downward diagonal"/>
            <p:cNvSpPr>
              <a:spLocks noChangeArrowheads="1"/>
            </p:cNvSpPr>
            <p:nvPr/>
          </p:nvSpPr>
          <p:spPr bwMode="auto">
            <a:xfrm>
              <a:off x="789" y="2559"/>
              <a:ext cx="515" cy="151"/>
            </a:xfrm>
            <a:prstGeom prst="rect">
              <a:avLst/>
            </a:prstGeom>
            <a:pattFill prst="wdDnDiag">
              <a:fgClr>
                <a:srgbClr val="FFFFFF"/>
              </a:fgClr>
              <a:bgClr>
                <a:srgbClr val="000000"/>
              </a:bgClr>
            </a:patt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92" name="Rectangle 68"/>
            <p:cNvSpPr>
              <a:spLocks noChangeArrowheads="1"/>
            </p:cNvSpPr>
            <p:nvPr/>
          </p:nvSpPr>
          <p:spPr bwMode="auto">
            <a:xfrm>
              <a:off x="785" y="2555"/>
              <a:ext cx="532" cy="169"/>
            </a:xfrm>
            <a:prstGeom prst="rect">
              <a:avLst/>
            </a:prstGeom>
            <a:solidFill>
              <a:srgbClr val="3366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93" name="Rectangle 69" descr="Wide downward diagonal"/>
            <p:cNvSpPr>
              <a:spLocks noChangeArrowheads="1"/>
            </p:cNvSpPr>
            <p:nvPr/>
          </p:nvSpPr>
          <p:spPr bwMode="auto">
            <a:xfrm>
              <a:off x="2457" y="3228"/>
              <a:ext cx="90" cy="151"/>
            </a:xfrm>
            <a:prstGeom prst="rect">
              <a:avLst/>
            </a:prstGeom>
            <a:pattFill prst="wdDnDiag">
              <a:fgClr>
                <a:srgbClr val="FFFFFF"/>
              </a:fgClr>
              <a:bgClr>
                <a:srgbClr val="000000"/>
              </a:bgClr>
            </a:pattFill>
            <a:ln w="12700">
              <a:solidFill>
                <a:srgbClr val="000000"/>
              </a:solidFill>
              <a:prstDash val="sysDot"/>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94" name="Rectangle 70"/>
            <p:cNvSpPr>
              <a:spLocks noChangeArrowheads="1"/>
            </p:cNvSpPr>
            <p:nvPr/>
          </p:nvSpPr>
          <p:spPr bwMode="auto">
            <a:xfrm>
              <a:off x="2453" y="3224"/>
              <a:ext cx="106" cy="169"/>
            </a:xfrm>
            <a:prstGeom prst="rect">
              <a:avLst/>
            </a:prstGeom>
            <a:solidFill>
              <a:srgbClr val="3366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95" name="Rectangle 71" descr="Wide downward diagonal"/>
            <p:cNvSpPr>
              <a:spLocks noChangeArrowheads="1"/>
            </p:cNvSpPr>
            <p:nvPr/>
          </p:nvSpPr>
          <p:spPr bwMode="auto">
            <a:xfrm>
              <a:off x="2023" y="3228"/>
              <a:ext cx="91" cy="151"/>
            </a:xfrm>
            <a:prstGeom prst="rect">
              <a:avLst/>
            </a:prstGeom>
            <a:pattFill prst="wdDnDiag">
              <a:fgClr>
                <a:srgbClr val="FFFFFF"/>
              </a:fgClr>
              <a:bgClr>
                <a:srgbClr val="000000"/>
              </a:bgClr>
            </a:pattFill>
            <a:ln w="12700">
              <a:solidFill>
                <a:srgbClr val="000000"/>
              </a:solidFill>
              <a:prstDash val="sysDot"/>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96" name="Rectangle 72"/>
            <p:cNvSpPr>
              <a:spLocks noChangeArrowheads="1"/>
            </p:cNvSpPr>
            <p:nvPr/>
          </p:nvSpPr>
          <p:spPr bwMode="auto">
            <a:xfrm>
              <a:off x="2019" y="3224"/>
              <a:ext cx="107" cy="169"/>
            </a:xfrm>
            <a:prstGeom prst="rect">
              <a:avLst/>
            </a:prstGeom>
            <a:solidFill>
              <a:srgbClr val="3366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97" name="Rectangle 73" descr="Wide downward diagonal"/>
            <p:cNvSpPr>
              <a:spLocks noChangeArrowheads="1"/>
            </p:cNvSpPr>
            <p:nvPr/>
          </p:nvSpPr>
          <p:spPr bwMode="auto">
            <a:xfrm>
              <a:off x="1688" y="1221"/>
              <a:ext cx="164" cy="151"/>
            </a:xfrm>
            <a:prstGeom prst="rect">
              <a:avLst/>
            </a:prstGeom>
            <a:pattFill prst="wdDnDiag">
              <a:fgClr>
                <a:srgbClr val="FFFFFF"/>
              </a:fgClr>
              <a:bgClr>
                <a:srgbClr val="000000"/>
              </a:bgClr>
            </a:pattFill>
            <a:ln w="12700">
              <a:solidFill>
                <a:srgbClr val="000000"/>
              </a:solidFill>
              <a:prstDash val="sysDot"/>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98" name="Rectangle 74"/>
            <p:cNvSpPr>
              <a:spLocks noChangeArrowheads="1"/>
            </p:cNvSpPr>
            <p:nvPr/>
          </p:nvSpPr>
          <p:spPr bwMode="auto">
            <a:xfrm>
              <a:off x="1684" y="1217"/>
              <a:ext cx="180" cy="169"/>
            </a:xfrm>
            <a:prstGeom prst="rect">
              <a:avLst/>
            </a:prstGeom>
            <a:solidFill>
              <a:srgbClr val="3366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99" name="Line 75"/>
            <p:cNvSpPr>
              <a:spLocks noChangeShapeType="1"/>
            </p:cNvSpPr>
            <p:nvPr/>
          </p:nvSpPr>
          <p:spPr bwMode="auto">
            <a:xfrm flipV="1">
              <a:off x="3266" y="1802"/>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00" name="Line 76"/>
            <p:cNvSpPr>
              <a:spLocks noChangeShapeType="1"/>
            </p:cNvSpPr>
            <p:nvPr/>
          </p:nvSpPr>
          <p:spPr bwMode="auto">
            <a:xfrm flipV="1">
              <a:off x="3446" y="1802"/>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01" name="Line 77"/>
            <p:cNvSpPr>
              <a:spLocks noChangeShapeType="1"/>
            </p:cNvSpPr>
            <p:nvPr/>
          </p:nvSpPr>
          <p:spPr bwMode="auto">
            <a:xfrm flipV="1">
              <a:off x="4149" y="1802"/>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02" name="Line 78"/>
            <p:cNvSpPr>
              <a:spLocks noChangeShapeType="1"/>
            </p:cNvSpPr>
            <p:nvPr/>
          </p:nvSpPr>
          <p:spPr bwMode="auto">
            <a:xfrm flipV="1">
              <a:off x="4328" y="1802"/>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03" name="Line 79"/>
            <p:cNvSpPr>
              <a:spLocks noChangeShapeType="1"/>
            </p:cNvSpPr>
            <p:nvPr/>
          </p:nvSpPr>
          <p:spPr bwMode="auto">
            <a:xfrm flipV="1">
              <a:off x="2032" y="1802"/>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04" name="Line 80"/>
            <p:cNvSpPr>
              <a:spLocks noChangeShapeType="1"/>
            </p:cNvSpPr>
            <p:nvPr/>
          </p:nvSpPr>
          <p:spPr bwMode="auto">
            <a:xfrm flipV="1">
              <a:off x="2563" y="1802"/>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05" name="Line 81"/>
            <p:cNvSpPr>
              <a:spLocks noChangeShapeType="1"/>
            </p:cNvSpPr>
            <p:nvPr/>
          </p:nvSpPr>
          <p:spPr bwMode="auto">
            <a:xfrm flipV="1">
              <a:off x="2743" y="1802"/>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06" name="Line 82"/>
            <p:cNvSpPr>
              <a:spLocks noChangeShapeType="1"/>
            </p:cNvSpPr>
            <p:nvPr/>
          </p:nvSpPr>
          <p:spPr bwMode="auto">
            <a:xfrm flipV="1">
              <a:off x="2914" y="1802"/>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07" name="Line 83"/>
            <p:cNvSpPr>
              <a:spLocks noChangeShapeType="1"/>
            </p:cNvSpPr>
            <p:nvPr/>
          </p:nvSpPr>
          <p:spPr bwMode="auto">
            <a:xfrm flipV="1">
              <a:off x="3094" y="1802"/>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08" name="Line 84"/>
            <p:cNvSpPr>
              <a:spLocks noChangeShapeType="1"/>
            </p:cNvSpPr>
            <p:nvPr/>
          </p:nvSpPr>
          <p:spPr bwMode="auto">
            <a:xfrm flipV="1">
              <a:off x="797" y="1802"/>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09" name="Line 85"/>
            <p:cNvSpPr>
              <a:spLocks noChangeShapeType="1"/>
            </p:cNvSpPr>
            <p:nvPr/>
          </p:nvSpPr>
          <p:spPr bwMode="auto">
            <a:xfrm flipV="1">
              <a:off x="1500" y="1802"/>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10" name="Line 86"/>
            <p:cNvSpPr>
              <a:spLocks noChangeShapeType="1"/>
            </p:cNvSpPr>
            <p:nvPr/>
          </p:nvSpPr>
          <p:spPr bwMode="auto">
            <a:xfrm flipV="1">
              <a:off x="1680" y="1802"/>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11" name="Line 87"/>
            <p:cNvSpPr>
              <a:spLocks noChangeShapeType="1"/>
            </p:cNvSpPr>
            <p:nvPr/>
          </p:nvSpPr>
          <p:spPr bwMode="auto">
            <a:xfrm flipV="1">
              <a:off x="1860" y="1802"/>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12" name="Line 88"/>
            <p:cNvSpPr>
              <a:spLocks noChangeShapeType="1"/>
            </p:cNvSpPr>
            <p:nvPr/>
          </p:nvSpPr>
          <p:spPr bwMode="auto">
            <a:xfrm flipV="1">
              <a:off x="4508" y="1802"/>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13" name="Line 89"/>
            <p:cNvSpPr>
              <a:spLocks noChangeShapeType="1"/>
            </p:cNvSpPr>
            <p:nvPr/>
          </p:nvSpPr>
          <p:spPr bwMode="auto">
            <a:xfrm flipV="1">
              <a:off x="4680" y="1802"/>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14" name="Line 90"/>
            <p:cNvSpPr>
              <a:spLocks noChangeShapeType="1"/>
            </p:cNvSpPr>
            <p:nvPr/>
          </p:nvSpPr>
          <p:spPr bwMode="auto">
            <a:xfrm flipV="1">
              <a:off x="3266" y="1133"/>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15" name="Line 91"/>
            <p:cNvSpPr>
              <a:spLocks noChangeShapeType="1"/>
            </p:cNvSpPr>
            <p:nvPr/>
          </p:nvSpPr>
          <p:spPr bwMode="auto">
            <a:xfrm flipV="1">
              <a:off x="3446" y="1133"/>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16" name="Line 92"/>
            <p:cNvSpPr>
              <a:spLocks noChangeShapeType="1"/>
            </p:cNvSpPr>
            <p:nvPr/>
          </p:nvSpPr>
          <p:spPr bwMode="auto">
            <a:xfrm flipV="1">
              <a:off x="3797" y="1133"/>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17" name="Line 93"/>
            <p:cNvSpPr>
              <a:spLocks noChangeShapeType="1"/>
            </p:cNvSpPr>
            <p:nvPr/>
          </p:nvSpPr>
          <p:spPr bwMode="auto">
            <a:xfrm flipV="1">
              <a:off x="3977" y="1133"/>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18" name="Line 94"/>
            <p:cNvSpPr>
              <a:spLocks noChangeShapeType="1"/>
            </p:cNvSpPr>
            <p:nvPr/>
          </p:nvSpPr>
          <p:spPr bwMode="auto">
            <a:xfrm flipV="1">
              <a:off x="4149" y="1133"/>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19" name="Line 95"/>
            <p:cNvSpPr>
              <a:spLocks noChangeShapeType="1"/>
            </p:cNvSpPr>
            <p:nvPr/>
          </p:nvSpPr>
          <p:spPr bwMode="auto">
            <a:xfrm flipV="1">
              <a:off x="4328" y="1133"/>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20" name="Line 96"/>
            <p:cNvSpPr>
              <a:spLocks noChangeShapeType="1"/>
            </p:cNvSpPr>
            <p:nvPr/>
          </p:nvSpPr>
          <p:spPr bwMode="auto">
            <a:xfrm flipV="1">
              <a:off x="2032" y="1133"/>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21" name="Line 97"/>
            <p:cNvSpPr>
              <a:spLocks noChangeShapeType="1"/>
            </p:cNvSpPr>
            <p:nvPr/>
          </p:nvSpPr>
          <p:spPr bwMode="auto">
            <a:xfrm flipV="1">
              <a:off x="2211" y="1133"/>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22" name="Line 98"/>
            <p:cNvSpPr>
              <a:spLocks noChangeShapeType="1"/>
            </p:cNvSpPr>
            <p:nvPr/>
          </p:nvSpPr>
          <p:spPr bwMode="auto">
            <a:xfrm flipV="1">
              <a:off x="2383" y="1133"/>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23" name="Line 99"/>
            <p:cNvSpPr>
              <a:spLocks noChangeShapeType="1"/>
            </p:cNvSpPr>
            <p:nvPr/>
          </p:nvSpPr>
          <p:spPr bwMode="auto">
            <a:xfrm flipV="1">
              <a:off x="2563" y="1133"/>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24" name="Line 100"/>
            <p:cNvSpPr>
              <a:spLocks noChangeShapeType="1"/>
            </p:cNvSpPr>
            <p:nvPr/>
          </p:nvSpPr>
          <p:spPr bwMode="auto">
            <a:xfrm flipV="1">
              <a:off x="2914" y="1133"/>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25" name="Line 101"/>
            <p:cNvSpPr>
              <a:spLocks noChangeShapeType="1"/>
            </p:cNvSpPr>
            <p:nvPr/>
          </p:nvSpPr>
          <p:spPr bwMode="auto">
            <a:xfrm flipV="1">
              <a:off x="3094" y="1133"/>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26" name="Line 102"/>
            <p:cNvSpPr>
              <a:spLocks noChangeShapeType="1"/>
            </p:cNvSpPr>
            <p:nvPr/>
          </p:nvSpPr>
          <p:spPr bwMode="auto">
            <a:xfrm flipV="1">
              <a:off x="797" y="1133"/>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27" name="Line 103"/>
            <p:cNvSpPr>
              <a:spLocks noChangeShapeType="1"/>
            </p:cNvSpPr>
            <p:nvPr/>
          </p:nvSpPr>
          <p:spPr bwMode="auto">
            <a:xfrm flipV="1">
              <a:off x="1149" y="1133"/>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28" name="Line 104"/>
            <p:cNvSpPr>
              <a:spLocks noChangeShapeType="1"/>
            </p:cNvSpPr>
            <p:nvPr/>
          </p:nvSpPr>
          <p:spPr bwMode="auto">
            <a:xfrm flipV="1">
              <a:off x="1329" y="1133"/>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29" name="Line 105"/>
            <p:cNvSpPr>
              <a:spLocks noChangeShapeType="1"/>
            </p:cNvSpPr>
            <p:nvPr/>
          </p:nvSpPr>
          <p:spPr bwMode="auto">
            <a:xfrm flipV="1">
              <a:off x="1500" y="1133"/>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30" name="Line 106"/>
            <p:cNvSpPr>
              <a:spLocks noChangeShapeType="1"/>
            </p:cNvSpPr>
            <p:nvPr/>
          </p:nvSpPr>
          <p:spPr bwMode="auto">
            <a:xfrm flipV="1">
              <a:off x="1680" y="1133"/>
              <a:ext cx="0" cy="243"/>
            </a:xfrm>
            <a:prstGeom prst="line">
              <a:avLst/>
            </a:prstGeom>
            <a:noFill/>
            <a:ln w="12700">
              <a:solidFill>
                <a:srgbClr val="000000"/>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31" name="Rectangle 107"/>
            <p:cNvSpPr>
              <a:spLocks noChangeArrowheads="1"/>
            </p:cNvSpPr>
            <p:nvPr/>
          </p:nvSpPr>
          <p:spPr bwMode="auto">
            <a:xfrm>
              <a:off x="299" y="1075"/>
              <a:ext cx="215"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smtClean="0">
                  <a:ln>
                    <a:noFill/>
                  </a:ln>
                  <a:solidFill>
                    <a:sysClr val="windowText" lastClr="000000"/>
                  </a:solidFill>
                  <a:effectLst/>
                  <a:uLnTx/>
                  <a:uFillTx/>
                  <a:latin typeface="Symbol" charset="0"/>
                </a:rPr>
                <a:t>t</a:t>
              </a:r>
            </a:p>
          </p:txBody>
        </p:sp>
        <p:sp>
          <p:nvSpPr>
            <p:cNvPr id="432" name="Rectangle 108"/>
            <p:cNvSpPr>
              <a:spLocks noChangeArrowheads="1"/>
            </p:cNvSpPr>
            <p:nvPr/>
          </p:nvSpPr>
          <p:spPr bwMode="auto">
            <a:xfrm>
              <a:off x="385" y="1220"/>
              <a:ext cx="168" cy="1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smtClean="0">
                  <a:ln>
                    <a:noFill/>
                  </a:ln>
                  <a:solidFill>
                    <a:sysClr val="windowText" lastClr="000000"/>
                  </a:solidFill>
                  <a:effectLst/>
                  <a:uLnTx/>
                  <a:uFillTx/>
                  <a:latin typeface="Symbol" charset="0"/>
                </a:rPr>
                <a:t>1</a:t>
              </a:r>
            </a:p>
          </p:txBody>
        </p:sp>
        <p:sp>
          <p:nvSpPr>
            <p:cNvPr id="433" name="Rectangle 109"/>
            <p:cNvSpPr>
              <a:spLocks noChangeArrowheads="1"/>
            </p:cNvSpPr>
            <p:nvPr/>
          </p:nvSpPr>
          <p:spPr bwMode="auto">
            <a:xfrm>
              <a:off x="299" y="1744"/>
              <a:ext cx="215"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smtClean="0">
                  <a:ln>
                    <a:noFill/>
                  </a:ln>
                  <a:solidFill>
                    <a:sysClr val="windowText" lastClr="000000"/>
                  </a:solidFill>
                  <a:effectLst/>
                  <a:uLnTx/>
                  <a:uFillTx/>
                  <a:latin typeface="Symbol" charset="0"/>
                </a:rPr>
                <a:t>t</a:t>
              </a:r>
            </a:p>
          </p:txBody>
        </p:sp>
        <p:sp>
          <p:nvSpPr>
            <p:cNvPr id="434" name="Rectangle 110"/>
            <p:cNvSpPr>
              <a:spLocks noChangeArrowheads="1"/>
            </p:cNvSpPr>
            <p:nvPr/>
          </p:nvSpPr>
          <p:spPr bwMode="auto">
            <a:xfrm>
              <a:off x="385" y="1888"/>
              <a:ext cx="168" cy="1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smtClean="0">
                  <a:ln>
                    <a:noFill/>
                  </a:ln>
                  <a:solidFill>
                    <a:sysClr val="windowText" lastClr="000000"/>
                  </a:solidFill>
                  <a:effectLst/>
                  <a:uLnTx/>
                  <a:uFillTx/>
                  <a:latin typeface="Symbol" charset="0"/>
                </a:rPr>
                <a:t>2</a:t>
              </a:r>
            </a:p>
          </p:txBody>
        </p:sp>
        <p:sp>
          <p:nvSpPr>
            <p:cNvPr id="435" name="Rectangle 111"/>
            <p:cNvSpPr>
              <a:spLocks noChangeArrowheads="1"/>
            </p:cNvSpPr>
            <p:nvPr/>
          </p:nvSpPr>
          <p:spPr bwMode="auto">
            <a:xfrm>
              <a:off x="251" y="2509"/>
              <a:ext cx="554" cy="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500" u="none" strike="noStrike" kern="0" cap="none" spc="0" normalizeH="0" baseline="0" noProof="0" dirty="0" smtClean="0">
                  <a:ln>
                    <a:noFill/>
                  </a:ln>
                  <a:solidFill>
                    <a:srgbClr val="CC3300"/>
                  </a:solidFill>
                  <a:effectLst/>
                  <a:uLnTx/>
                  <a:uFillTx/>
                  <a:latin typeface="Fira Sans Regular" charset="0"/>
                </a:rPr>
                <a:t>Interrupt</a:t>
              </a:r>
            </a:p>
          </p:txBody>
        </p:sp>
        <p:sp>
          <p:nvSpPr>
            <p:cNvPr id="436" name="Rectangle 112"/>
            <p:cNvSpPr>
              <a:spLocks noChangeArrowheads="1"/>
            </p:cNvSpPr>
            <p:nvPr/>
          </p:nvSpPr>
          <p:spPr bwMode="auto">
            <a:xfrm>
              <a:off x="299" y="3081"/>
              <a:ext cx="215"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smtClean="0">
                  <a:ln>
                    <a:noFill/>
                  </a:ln>
                  <a:solidFill>
                    <a:sysClr val="windowText" lastClr="000000"/>
                  </a:solidFill>
                  <a:effectLst/>
                  <a:uLnTx/>
                  <a:uFillTx/>
                  <a:latin typeface="Symbol" charset="0"/>
                </a:rPr>
                <a:t>t</a:t>
              </a:r>
            </a:p>
          </p:txBody>
        </p:sp>
        <p:sp>
          <p:nvSpPr>
            <p:cNvPr id="437" name="Rectangle 113"/>
            <p:cNvSpPr>
              <a:spLocks noChangeArrowheads="1"/>
            </p:cNvSpPr>
            <p:nvPr/>
          </p:nvSpPr>
          <p:spPr bwMode="auto">
            <a:xfrm>
              <a:off x="385" y="3226"/>
              <a:ext cx="168" cy="1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smtClean="0">
                  <a:ln>
                    <a:noFill/>
                  </a:ln>
                  <a:solidFill>
                    <a:sysClr val="windowText" lastClr="000000"/>
                  </a:solidFill>
                  <a:effectLst/>
                  <a:uLnTx/>
                  <a:uFillTx/>
                  <a:latin typeface="Symbol" charset="0"/>
                </a:rPr>
                <a:t>4</a:t>
              </a:r>
            </a:p>
          </p:txBody>
        </p:sp>
        <p:sp>
          <p:nvSpPr>
            <p:cNvPr id="438" name="Rectangle 114"/>
            <p:cNvSpPr>
              <a:spLocks noChangeArrowheads="1"/>
            </p:cNvSpPr>
            <p:nvPr/>
          </p:nvSpPr>
          <p:spPr bwMode="auto">
            <a:xfrm flipV="1">
              <a:off x="789" y="2376"/>
              <a:ext cx="9" cy="6"/>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39" name="Rectangle 115"/>
            <p:cNvSpPr>
              <a:spLocks noChangeArrowheads="1"/>
            </p:cNvSpPr>
            <p:nvPr/>
          </p:nvSpPr>
          <p:spPr bwMode="auto">
            <a:xfrm>
              <a:off x="789" y="2392"/>
              <a:ext cx="9" cy="337"/>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40" name="Rectangle 116"/>
            <p:cNvSpPr>
              <a:spLocks noChangeArrowheads="1"/>
            </p:cNvSpPr>
            <p:nvPr/>
          </p:nvSpPr>
          <p:spPr bwMode="auto">
            <a:xfrm>
              <a:off x="797" y="2717"/>
              <a:ext cx="3532" cy="12"/>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41" name="Rectangle 117"/>
            <p:cNvSpPr>
              <a:spLocks noChangeArrowheads="1"/>
            </p:cNvSpPr>
            <p:nvPr/>
          </p:nvSpPr>
          <p:spPr bwMode="auto">
            <a:xfrm flipV="1">
              <a:off x="4320" y="2376"/>
              <a:ext cx="9" cy="6"/>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42" name="Rectangle 118"/>
            <p:cNvSpPr>
              <a:spLocks noChangeArrowheads="1"/>
            </p:cNvSpPr>
            <p:nvPr/>
          </p:nvSpPr>
          <p:spPr bwMode="auto">
            <a:xfrm>
              <a:off x="4320" y="2392"/>
              <a:ext cx="9" cy="318"/>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43" name="Rectangle 119"/>
            <p:cNvSpPr>
              <a:spLocks noChangeArrowheads="1"/>
            </p:cNvSpPr>
            <p:nvPr/>
          </p:nvSpPr>
          <p:spPr bwMode="auto">
            <a:xfrm flipV="1">
              <a:off x="789" y="3045"/>
              <a:ext cx="9" cy="6"/>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44" name="Rectangle 120"/>
            <p:cNvSpPr>
              <a:spLocks noChangeArrowheads="1"/>
            </p:cNvSpPr>
            <p:nvPr/>
          </p:nvSpPr>
          <p:spPr bwMode="auto">
            <a:xfrm>
              <a:off x="789" y="3061"/>
              <a:ext cx="9" cy="337"/>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45" name="Rectangle 121"/>
            <p:cNvSpPr>
              <a:spLocks noChangeArrowheads="1"/>
            </p:cNvSpPr>
            <p:nvPr/>
          </p:nvSpPr>
          <p:spPr bwMode="auto">
            <a:xfrm>
              <a:off x="797" y="3386"/>
              <a:ext cx="3090" cy="12"/>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46" name="Rectangle 122"/>
            <p:cNvSpPr>
              <a:spLocks noChangeArrowheads="1"/>
            </p:cNvSpPr>
            <p:nvPr/>
          </p:nvSpPr>
          <p:spPr bwMode="auto">
            <a:xfrm flipV="1">
              <a:off x="3879" y="3045"/>
              <a:ext cx="8" cy="6"/>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47" name="Rectangle 123"/>
            <p:cNvSpPr>
              <a:spLocks noChangeArrowheads="1"/>
            </p:cNvSpPr>
            <p:nvPr/>
          </p:nvSpPr>
          <p:spPr bwMode="auto">
            <a:xfrm>
              <a:off x="3879" y="3061"/>
              <a:ext cx="8" cy="318"/>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48" name="Rectangle 124"/>
            <p:cNvSpPr>
              <a:spLocks noChangeArrowheads="1"/>
            </p:cNvSpPr>
            <p:nvPr/>
          </p:nvSpPr>
          <p:spPr bwMode="auto">
            <a:xfrm flipV="1">
              <a:off x="1672" y="1038"/>
              <a:ext cx="8" cy="7"/>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49" name="Rectangle 125" descr="Wide downward diagonal"/>
            <p:cNvSpPr>
              <a:spLocks noChangeArrowheads="1"/>
            </p:cNvSpPr>
            <p:nvPr/>
          </p:nvSpPr>
          <p:spPr bwMode="auto">
            <a:xfrm>
              <a:off x="1672" y="1388"/>
              <a:ext cx="8" cy="3"/>
            </a:xfrm>
            <a:prstGeom prst="rect">
              <a:avLst/>
            </a:prstGeom>
            <a:pattFill prst="wdDnDiag">
              <a:fgClr>
                <a:srgbClr val="FFFFFF"/>
              </a:fgClr>
              <a:bgClr>
                <a:srgbClr val="000000"/>
              </a:bgClr>
            </a:pattFill>
            <a:ln w="12700">
              <a:solidFill>
                <a:srgbClr val="000000"/>
              </a:solidFill>
              <a:prstDash val="sysDot"/>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50" name="Rectangle 126"/>
            <p:cNvSpPr>
              <a:spLocks noChangeArrowheads="1"/>
            </p:cNvSpPr>
            <p:nvPr/>
          </p:nvSpPr>
          <p:spPr bwMode="auto">
            <a:xfrm>
              <a:off x="1672" y="1054"/>
              <a:ext cx="8" cy="318"/>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51" name="Rectangle 127"/>
            <p:cNvSpPr>
              <a:spLocks noChangeArrowheads="1"/>
            </p:cNvSpPr>
            <p:nvPr/>
          </p:nvSpPr>
          <p:spPr bwMode="auto">
            <a:xfrm flipV="1">
              <a:off x="2555" y="1038"/>
              <a:ext cx="8" cy="7"/>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52" name="Rectangle 128" descr="Wide downward diagonal"/>
            <p:cNvSpPr>
              <a:spLocks noChangeArrowheads="1"/>
            </p:cNvSpPr>
            <p:nvPr/>
          </p:nvSpPr>
          <p:spPr bwMode="auto">
            <a:xfrm>
              <a:off x="2555" y="1388"/>
              <a:ext cx="8" cy="3"/>
            </a:xfrm>
            <a:prstGeom prst="rect">
              <a:avLst/>
            </a:prstGeom>
            <a:pattFill prst="wdDnDiag">
              <a:fgClr>
                <a:srgbClr val="FFFFFF"/>
              </a:fgClr>
              <a:bgClr>
                <a:srgbClr val="000000"/>
              </a:bgClr>
            </a:pattFill>
            <a:ln w="12700">
              <a:solidFill>
                <a:srgbClr val="000000"/>
              </a:solidFill>
              <a:prstDash val="sysDot"/>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53" name="Rectangle 129"/>
            <p:cNvSpPr>
              <a:spLocks noChangeArrowheads="1"/>
            </p:cNvSpPr>
            <p:nvPr/>
          </p:nvSpPr>
          <p:spPr bwMode="auto">
            <a:xfrm>
              <a:off x="2555" y="1054"/>
              <a:ext cx="8" cy="318"/>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54" name="Rectangle 130"/>
            <p:cNvSpPr>
              <a:spLocks noChangeArrowheads="1"/>
            </p:cNvSpPr>
            <p:nvPr/>
          </p:nvSpPr>
          <p:spPr bwMode="auto">
            <a:xfrm flipV="1">
              <a:off x="3437" y="1038"/>
              <a:ext cx="9" cy="7"/>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55" name="Rectangle 131" descr="Wide downward diagonal"/>
            <p:cNvSpPr>
              <a:spLocks noChangeArrowheads="1"/>
            </p:cNvSpPr>
            <p:nvPr/>
          </p:nvSpPr>
          <p:spPr bwMode="auto">
            <a:xfrm>
              <a:off x="3437" y="1388"/>
              <a:ext cx="9" cy="3"/>
            </a:xfrm>
            <a:prstGeom prst="rect">
              <a:avLst/>
            </a:prstGeom>
            <a:pattFill prst="wdDnDiag">
              <a:fgClr>
                <a:srgbClr val="FFFFFF"/>
              </a:fgClr>
              <a:bgClr>
                <a:srgbClr val="000000"/>
              </a:bgClr>
            </a:pattFill>
            <a:ln w="12700">
              <a:solidFill>
                <a:srgbClr val="000000"/>
              </a:solidFill>
              <a:prstDash val="sysDot"/>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56" name="Rectangle 132"/>
            <p:cNvSpPr>
              <a:spLocks noChangeArrowheads="1"/>
            </p:cNvSpPr>
            <p:nvPr/>
          </p:nvSpPr>
          <p:spPr bwMode="auto">
            <a:xfrm>
              <a:off x="3437" y="1054"/>
              <a:ext cx="9" cy="318"/>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57" name="Rectangle 133"/>
            <p:cNvSpPr>
              <a:spLocks noChangeArrowheads="1"/>
            </p:cNvSpPr>
            <p:nvPr/>
          </p:nvSpPr>
          <p:spPr bwMode="auto">
            <a:xfrm flipV="1">
              <a:off x="3437" y="1707"/>
              <a:ext cx="9" cy="7"/>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58" name="Rectangle 134" descr="Wide downward diagonal"/>
            <p:cNvSpPr>
              <a:spLocks noChangeArrowheads="1"/>
            </p:cNvSpPr>
            <p:nvPr/>
          </p:nvSpPr>
          <p:spPr bwMode="auto">
            <a:xfrm>
              <a:off x="3437" y="2057"/>
              <a:ext cx="9" cy="3"/>
            </a:xfrm>
            <a:prstGeom prst="rect">
              <a:avLst/>
            </a:prstGeom>
            <a:pattFill prst="wdDnDiag">
              <a:fgClr>
                <a:srgbClr val="FFFFFF"/>
              </a:fgClr>
              <a:bgClr>
                <a:srgbClr val="000000"/>
              </a:bgClr>
            </a:pattFill>
            <a:ln w="12700">
              <a:solidFill>
                <a:srgbClr val="000000"/>
              </a:solidFill>
              <a:prstDash val="sysDot"/>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59" name="Rectangle 135"/>
            <p:cNvSpPr>
              <a:spLocks noChangeArrowheads="1"/>
            </p:cNvSpPr>
            <p:nvPr/>
          </p:nvSpPr>
          <p:spPr bwMode="auto">
            <a:xfrm>
              <a:off x="3437" y="1723"/>
              <a:ext cx="9" cy="318"/>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60" name="Rectangle 136"/>
            <p:cNvSpPr>
              <a:spLocks noChangeArrowheads="1"/>
            </p:cNvSpPr>
            <p:nvPr/>
          </p:nvSpPr>
          <p:spPr bwMode="auto">
            <a:xfrm flipV="1">
              <a:off x="2113" y="1707"/>
              <a:ext cx="9" cy="7"/>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61" name="Rectangle 137" descr="Wide downward diagonal"/>
            <p:cNvSpPr>
              <a:spLocks noChangeArrowheads="1"/>
            </p:cNvSpPr>
            <p:nvPr/>
          </p:nvSpPr>
          <p:spPr bwMode="auto">
            <a:xfrm>
              <a:off x="2113" y="2057"/>
              <a:ext cx="9" cy="3"/>
            </a:xfrm>
            <a:prstGeom prst="rect">
              <a:avLst/>
            </a:prstGeom>
            <a:pattFill prst="wdDnDiag">
              <a:fgClr>
                <a:srgbClr val="FFFFFF"/>
              </a:fgClr>
              <a:bgClr>
                <a:srgbClr val="000000"/>
              </a:bgClr>
            </a:pattFill>
            <a:ln w="12700">
              <a:solidFill>
                <a:srgbClr val="000000"/>
              </a:solidFill>
              <a:prstDash val="sysDot"/>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62" name="Rectangle 138"/>
            <p:cNvSpPr>
              <a:spLocks noChangeArrowheads="1"/>
            </p:cNvSpPr>
            <p:nvPr/>
          </p:nvSpPr>
          <p:spPr bwMode="auto">
            <a:xfrm>
              <a:off x="2113" y="1723"/>
              <a:ext cx="9" cy="318"/>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63" name="Rectangle 139"/>
            <p:cNvSpPr>
              <a:spLocks noChangeArrowheads="1"/>
            </p:cNvSpPr>
            <p:nvPr/>
          </p:nvSpPr>
          <p:spPr bwMode="auto">
            <a:xfrm flipV="1">
              <a:off x="2555" y="2376"/>
              <a:ext cx="8" cy="6"/>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64" name="Rectangle 140" descr="Wide downward diagonal"/>
            <p:cNvSpPr>
              <a:spLocks noChangeArrowheads="1"/>
            </p:cNvSpPr>
            <p:nvPr/>
          </p:nvSpPr>
          <p:spPr bwMode="auto">
            <a:xfrm>
              <a:off x="2555" y="2726"/>
              <a:ext cx="8" cy="3"/>
            </a:xfrm>
            <a:prstGeom prst="rect">
              <a:avLst/>
            </a:prstGeom>
            <a:pattFill prst="wdDnDiag">
              <a:fgClr>
                <a:srgbClr val="FFFFFF"/>
              </a:fgClr>
              <a:bgClr>
                <a:srgbClr val="000000"/>
              </a:bgClr>
            </a:pattFill>
            <a:ln w="12700">
              <a:solidFill>
                <a:srgbClr val="000000"/>
              </a:solidFill>
              <a:prstDash val="sysDot"/>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65" name="Rectangle 141"/>
            <p:cNvSpPr>
              <a:spLocks noChangeArrowheads="1"/>
            </p:cNvSpPr>
            <p:nvPr/>
          </p:nvSpPr>
          <p:spPr bwMode="auto">
            <a:xfrm>
              <a:off x="2555" y="2392"/>
              <a:ext cx="8" cy="318"/>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66" name="Rectangle 142"/>
            <p:cNvSpPr>
              <a:spLocks noChangeArrowheads="1"/>
            </p:cNvSpPr>
            <p:nvPr/>
          </p:nvSpPr>
          <p:spPr bwMode="auto">
            <a:xfrm>
              <a:off x="666" y="836"/>
              <a:ext cx="180"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smtClean="0">
                  <a:ln>
                    <a:noFill/>
                  </a:ln>
                  <a:solidFill>
                    <a:sysClr val="windowText" lastClr="000000"/>
                  </a:solidFill>
                  <a:effectLst/>
                  <a:uLnTx/>
                  <a:uFillTx/>
                  <a:latin typeface="Symbol" charset="0"/>
                </a:rPr>
                <a:t>0</a:t>
              </a:r>
            </a:p>
          </p:txBody>
        </p:sp>
        <p:sp>
          <p:nvSpPr>
            <p:cNvPr id="467" name="Rectangle 143"/>
            <p:cNvSpPr>
              <a:spLocks noChangeArrowheads="1"/>
            </p:cNvSpPr>
            <p:nvPr/>
          </p:nvSpPr>
          <p:spPr bwMode="auto">
            <a:xfrm>
              <a:off x="1549" y="836"/>
              <a:ext cx="30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smtClean="0">
                  <a:ln>
                    <a:noFill/>
                  </a:ln>
                  <a:solidFill>
                    <a:sysClr val="windowText" lastClr="000000"/>
                  </a:solidFill>
                  <a:effectLst/>
                  <a:uLnTx/>
                  <a:uFillTx/>
                  <a:latin typeface="Symbol" charset="0"/>
                </a:rPr>
                <a:t>100</a:t>
              </a:r>
            </a:p>
          </p:txBody>
        </p:sp>
        <p:sp>
          <p:nvSpPr>
            <p:cNvPr id="468" name="Rectangle 144"/>
            <p:cNvSpPr>
              <a:spLocks noChangeArrowheads="1"/>
            </p:cNvSpPr>
            <p:nvPr/>
          </p:nvSpPr>
          <p:spPr bwMode="auto">
            <a:xfrm>
              <a:off x="2431" y="836"/>
              <a:ext cx="30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smtClean="0">
                  <a:ln>
                    <a:noFill/>
                  </a:ln>
                  <a:solidFill>
                    <a:sysClr val="windowText" lastClr="000000"/>
                  </a:solidFill>
                  <a:effectLst/>
                  <a:uLnTx/>
                  <a:uFillTx/>
                  <a:latin typeface="Symbol" charset="0"/>
                </a:rPr>
                <a:t>200</a:t>
              </a:r>
            </a:p>
          </p:txBody>
        </p:sp>
        <p:sp>
          <p:nvSpPr>
            <p:cNvPr id="469" name="Rectangle 145"/>
            <p:cNvSpPr>
              <a:spLocks noChangeArrowheads="1"/>
            </p:cNvSpPr>
            <p:nvPr/>
          </p:nvSpPr>
          <p:spPr bwMode="auto">
            <a:xfrm>
              <a:off x="3326" y="836"/>
              <a:ext cx="30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smtClean="0">
                  <a:ln>
                    <a:noFill/>
                  </a:ln>
                  <a:solidFill>
                    <a:sysClr val="windowText" lastClr="000000"/>
                  </a:solidFill>
                  <a:effectLst/>
                  <a:uLnTx/>
                  <a:uFillTx/>
                  <a:latin typeface="Symbol" charset="0"/>
                </a:rPr>
                <a:t>300</a:t>
              </a:r>
            </a:p>
          </p:txBody>
        </p:sp>
        <p:sp>
          <p:nvSpPr>
            <p:cNvPr id="470" name="Rectangle 146"/>
            <p:cNvSpPr>
              <a:spLocks noChangeArrowheads="1"/>
            </p:cNvSpPr>
            <p:nvPr/>
          </p:nvSpPr>
          <p:spPr bwMode="auto">
            <a:xfrm>
              <a:off x="4196" y="836"/>
              <a:ext cx="30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smtClean="0">
                  <a:ln>
                    <a:noFill/>
                  </a:ln>
                  <a:solidFill>
                    <a:sysClr val="windowText" lastClr="000000"/>
                  </a:solidFill>
                  <a:effectLst/>
                  <a:uLnTx/>
                  <a:uFillTx/>
                  <a:latin typeface="Symbol" charset="0"/>
                </a:rPr>
                <a:t>400</a:t>
              </a:r>
            </a:p>
          </p:txBody>
        </p:sp>
        <p:sp>
          <p:nvSpPr>
            <p:cNvPr id="471" name="Rectangle 147" descr="Wide downward diagonal"/>
            <p:cNvSpPr>
              <a:spLocks noChangeArrowheads="1"/>
            </p:cNvSpPr>
            <p:nvPr/>
          </p:nvSpPr>
          <p:spPr bwMode="auto">
            <a:xfrm>
              <a:off x="1500" y="1881"/>
              <a:ext cx="164" cy="151"/>
            </a:xfrm>
            <a:prstGeom prst="rect">
              <a:avLst/>
            </a:prstGeom>
            <a:pattFill prst="wdDnDiag">
              <a:fgClr>
                <a:srgbClr val="FFFFFF"/>
              </a:fgClr>
              <a:bgClr>
                <a:srgbClr val="000000"/>
              </a:bgClr>
            </a:pattFill>
            <a:ln w="12700">
              <a:solidFill>
                <a:srgbClr val="000000"/>
              </a:solidFill>
              <a:prstDash val="sysDot"/>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72" name="Rectangle 148"/>
            <p:cNvSpPr>
              <a:spLocks noChangeArrowheads="1"/>
            </p:cNvSpPr>
            <p:nvPr/>
          </p:nvSpPr>
          <p:spPr bwMode="auto">
            <a:xfrm>
              <a:off x="1496" y="1877"/>
              <a:ext cx="180" cy="168"/>
            </a:xfrm>
            <a:prstGeom prst="rect">
              <a:avLst/>
            </a:prstGeom>
            <a:solidFill>
              <a:srgbClr val="3366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73" name="Rectangle 149" descr="Wide downward diagonal"/>
            <p:cNvSpPr>
              <a:spLocks noChangeArrowheads="1"/>
            </p:cNvSpPr>
            <p:nvPr/>
          </p:nvSpPr>
          <p:spPr bwMode="auto">
            <a:xfrm>
              <a:off x="1860" y="1890"/>
              <a:ext cx="164" cy="151"/>
            </a:xfrm>
            <a:prstGeom prst="rect">
              <a:avLst/>
            </a:prstGeom>
            <a:pattFill prst="wdDnDiag">
              <a:fgClr>
                <a:srgbClr val="FFFFFF"/>
              </a:fgClr>
              <a:bgClr>
                <a:srgbClr val="000000"/>
              </a:bgClr>
            </a:pattFill>
            <a:ln w="12700">
              <a:solidFill>
                <a:srgbClr val="000000"/>
              </a:solidFill>
              <a:prstDash val="sysDot"/>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74" name="Rectangle 150"/>
            <p:cNvSpPr>
              <a:spLocks noChangeArrowheads="1"/>
            </p:cNvSpPr>
            <p:nvPr/>
          </p:nvSpPr>
          <p:spPr bwMode="auto">
            <a:xfrm>
              <a:off x="1856" y="1886"/>
              <a:ext cx="180" cy="169"/>
            </a:xfrm>
            <a:prstGeom prst="rect">
              <a:avLst/>
            </a:prstGeom>
            <a:solidFill>
              <a:srgbClr val="3366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75" name="Rectangle 151" descr="Wide downward diagonal"/>
            <p:cNvSpPr>
              <a:spLocks noChangeArrowheads="1"/>
            </p:cNvSpPr>
            <p:nvPr/>
          </p:nvSpPr>
          <p:spPr bwMode="auto">
            <a:xfrm>
              <a:off x="1329" y="1221"/>
              <a:ext cx="163" cy="151"/>
            </a:xfrm>
            <a:prstGeom prst="rect">
              <a:avLst/>
            </a:prstGeom>
            <a:pattFill prst="wdDnDiag">
              <a:fgClr>
                <a:srgbClr val="FFFFFF"/>
              </a:fgClr>
              <a:bgClr>
                <a:srgbClr val="000000"/>
              </a:bgClr>
            </a:pattFill>
            <a:ln w="12700">
              <a:solidFill>
                <a:srgbClr val="000000"/>
              </a:solidFill>
              <a:prstDash val="sysDot"/>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76" name="Rectangle 152"/>
            <p:cNvSpPr>
              <a:spLocks noChangeArrowheads="1"/>
            </p:cNvSpPr>
            <p:nvPr/>
          </p:nvSpPr>
          <p:spPr bwMode="auto">
            <a:xfrm>
              <a:off x="1325" y="1217"/>
              <a:ext cx="180" cy="169"/>
            </a:xfrm>
            <a:prstGeom prst="rect">
              <a:avLst/>
            </a:prstGeom>
            <a:solidFill>
              <a:srgbClr val="3366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77" name="Rectangle 153" descr="Wide downward diagonal"/>
            <p:cNvSpPr>
              <a:spLocks noChangeArrowheads="1"/>
            </p:cNvSpPr>
            <p:nvPr/>
          </p:nvSpPr>
          <p:spPr bwMode="auto">
            <a:xfrm>
              <a:off x="3086" y="1221"/>
              <a:ext cx="164" cy="151"/>
            </a:xfrm>
            <a:prstGeom prst="rect">
              <a:avLst/>
            </a:prstGeom>
            <a:pattFill prst="wdDnDiag">
              <a:fgClr>
                <a:srgbClr val="FFFFFF"/>
              </a:fgClr>
              <a:bgClr>
                <a:srgbClr val="000000"/>
              </a:bgClr>
            </a:pattFill>
            <a:ln w="12700">
              <a:solidFill>
                <a:srgbClr val="000000"/>
              </a:solidFill>
              <a:prstDash val="sysDot"/>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78" name="Rectangle 154"/>
            <p:cNvSpPr>
              <a:spLocks noChangeArrowheads="1"/>
            </p:cNvSpPr>
            <p:nvPr/>
          </p:nvSpPr>
          <p:spPr bwMode="auto">
            <a:xfrm>
              <a:off x="3082" y="1217"/>
              <a:ext cx="180" cy="169"/>
            </a:xfrm>
            <a:prstGeom prst="rect">
              <a:avLst/>
            </a:prstGeom>
            <a:solidFill>
              <a:srgbClr val="3366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79" name="Rectangle 155"/>
            <p:cNvSpPr>
              <a:spLocks noChangeArrowheads="1"/>
            </p:cNvSpPr>
            <p:nvPr/>
          </p:nvSpPr>
          <p:spPr bwMode="auto">
            <a:xfrm flipV="1">
              <a:off x="789" y="1038"/>
              <a:ext cx="9" cy="7"/>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80" name="Rectangle 156"/>
            <p:cNvSpPr>
              <a:spLocks noChangeArrowheads="1"/>
            </p:cNvSpPr>
            <p:nvPr/>
          </p:nvSpPr>
          <p:spPr bwMode="auto">
            <a:xfrm>
              <a:off x="789" y="1054"/>
              <a:ext cx="9" cy="337"/>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81" name="Rectangle 157"/>
            <p:cNvSpPr>
              <a:spLocks noChangeArrowheads="1"/>
            </p:cNvSpPr>
            <p:nvPr/>
          </p:nvSpPr>
          <p:spPr bwMode="auto">
            <a:xfrm>
              <a:off x="797" y="1379"/>
              <a:ext cx="3532" cy="12"/>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82" name="Rectangle 158"/>
            <p:cNvSpPr>
              <a:spLocks noChangeArrowheads="1"/>
            </p:cNvSpPr>
            <p:nvPr/>
          </p:nvSpPr>
          <p:spPr bwMode="auto">
            <a:xfrm flipV="1">
              <a:off x="4320" y="1038"/>
              <a:ext cx="9" cy="7"/>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83" name="Rectangle 159"/>
            <p:cNvSpPr>
              <a:spLocks noChangeArrowheads="1"/>
            </p:cNvSpPr>
            <p:nvPr/>
          </p:nvSpPr>
          <p:spPr bwMode="auto">
            <a:xfrm>
              <a:off x="4320" y="1054"/>
              <a:ext cx="9" cy="318"/>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84" name="Rectangle 160"/>
            <p:cNvSpPr>
              <a:spLocks noChangeArrowheads="1"/>
            </p:cNvSpPr>
            <p:nvPr/>
          </p:nvSpPr>
          <p:spPr bwMode="auto">
            <a:xfrm flipV="1">
              <a:off x="789" y="1707"/>
              <a:ext cx="9" cy="7"/>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85" name="Rectangle 161"/>
            <p:cNvSpPr>
              <a:spLocks noChangeArrowheads="1"/>
            </p:cNvSpPr>
            <p:nvPr/>
          </p:nvSpPr>
          <p:spPr bwMode="auto">
            <a:xfrm>
              <a:off x="789" y="1723"/>
              <a:ext cx="9" cy="337"/>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86" name="Rectangle 162"/>
            <p:cNvSpPr>
              <a:spLocks noChangeArrowheads="1"/>
            </p:cNvSpPr>
            <p:nvPr/>
          </p:nvSpPr>
          <p:spPr bwMode="auto">
            <a:xfrm>
              <a:off x="797" y="2048"/>
              <a:ext cx="3973" cy="12"/>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87" name="Rectangle 163"/>
            <p:cNvSpPr>
              <a:spLocks noChangeArrowheads="1"/>
            </p:cNvSpPr>
            <p:nvPr/>
          </p:nvSpPr>
          <p:spPr bwMode="auto">
            <a:xfrm flipV="1">
              <a:off x="4762" y="1707"/>
              <a:ext cx="8" cy="7"/>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88" name="Rectangle 164"/>
            <p:cNvSpPr>
              <a:spLocks noChangeArrowheads="1"/>
            </p:cNvSpPr>
            <p:nvPr/>
          </p:nvSpPr>
          <p:spPr bwMode="auto">
            <a:xfrm>
              <a:off x="4762" y="1723"/>
              <a:ext cx="8" cy="318"/>
            </a:xfrm>
            <a:prstGeom prst="rect">
              <a:avLst/>
            </a:prstGeom>
            <a:solidFill>
              <a:srgbClr val="00000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Tree>
    <p:extLst>
      <p:ext uri="{BB962C8B-B14F-4D97-AF65-F5344CB8AC3E}">
        <p14:creationId xmlns:p14="http://schemas.microsoft.com/office/powerpoint/2010/main" val="149609867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ChangeArrowheads="1"/>
          </p:cNvSpPr>
          <p:nvPr>
            <p:ph type="title"/>
          </p:nvPr>
        </p:nvSpPr>
        <p:spPr/>
        <p:txBody>
          <a:bodyPr/>
          <a:lstStyle/>
          <a:p>
            <a:r>
              <a:rPr lang="en-US">
                <a:latin typeface="+mn-lt"/>
              </a:rPr>
              <a:t>Classification of Scheduling Algorithms</a:t>
            </a:r>
            <a:endParaRPr lang="en-US" sz="4000">
              <a:latin typeface="+mn-lt"/>
            </a:endParaRPr>
          </a:p>
        </p:txBody>
      </p:sp>
      <p:sp>
        <p:nvSpPr>
          <p:cNvPr id="357379" name="Text Box 3"/>
          <p:cNvSpPr txBox="1">
            <a:spLocks noChangeArrowheads="1"/>
          </p:cNvSpPr>
          <p:nvPr/>
        </p:nvSpPr>
        <p:spPr bwMode="auto">
          <a:xfrm>
            <a:off x="2976034" y="1463675"/>
            <a:ext cx="253165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buFontTx/>
              <a:buNone/>
              <a:defRPr/>
            </a:pPr>
            <a:r>
              <a:rPr lang="en-US" dirty="0">
                <a:solidFill>
                  <a:srgbClr val="000000"/>
                </a:solidFill>
              </a:rPr>
              <a:t>All scheduling algorithms</a:t>
            </a:r>
          </a:p>
        </p:txBody>
      </p:sp>
      <p:sp>
        <p:nvSpPr>
          <p:cNvPr id="357380" name="Text Box 4"/>
          <p:cNvSpPr txBox="1">
            <a:spLocks noChangeArrowheads="1"/>
          </p:cNvSpPr>
          <p:nvPr/>
        </p:nvSpPr>
        <p:spPr bwMode="auto">
          <a:xfrm>
            <a:off x="848327" y="2717800"/>
            <a:ext cx="2662620"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buFontTx/>
              <a:buNone/>
              <a:defRPr/>
            </a:pPr>
            <a:r>
              <a:rPr lang="en-US">
                <a:solidFill>
                  <a:srgbClr val="000000"/>
                </a:solidFill>
              </a:rPr>
              <a:t>static scheduling</a:t>
            </a:r>
          </a:p>
          <a:p>
            <a:pPr algn="ctr">
              <a:buFontTx/>
              <a:buNone/>
              <a:defRPr/>
            </a:pPr>
            <a:r>
              <a:rPr lang="en-US">
                <a:solidFill>
                  <a:srgbClr val="000000"/>
                </a:solidFill>
              </a:rPr>
              <a:t>(or offline, or clock driven)</a:t>
            </a:r>
          </a:p>
        </p:txBody>
      </p:sp>
      <p:sp>
        <p:nvSpPr>
          <p:cNvPr id="357381" name="Text Box 5"/>
          <p:cNvSpPr txBox="1">
            <a:spLocks noChangeArrowheads="1"/>
          </p:cNvSpPr>
          <p:nvPr/>
        </p:nvSpPr>
        <p:spPr bwMode="auto">
          <a:xfrm>
            <a:off x="5092561" y="2716213"/>
            <a:ext cx="2867304"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buFontTx/>
              <a:buNone/>
              <a:defRPr/>
            </a:pPr>
            <a:r>
              <a:rPr lang="en-US">
                <a:solidFill>
                  <a:srgbClr val="000000"/>
                </a:solidFill>
              </a:rPr>
              <a:t>dynamic scheduling</a:t>
            </a:r>
          </a:p>
          <a:p>
            <a:pPr algn="ctr">
              <a:buFontTx/>
              <a:buNone/>
              <a:defRPr/>
            </a:pPr>
            <a:r>
              <a:rPr lang="en-US">
                <a:solidFill>
                  <a:srgbClr val="000000"/>
                </a:solidFill>
              </a:rPr>
              <a:t>(or online, or priority driven)</a:t>
            </a:r>
          </a:p>
        </p:txBody>
      </p:sp>
      <p:sp>
        <p:nvSpPr>
          <p:cNvPr id="357382" name="Text Box 6"/>
          <p:cNvSpPr txBox="1">
            <a:spLocks noChangeArrowheads="1"/>
          </p:cNvSpPr>
          <p:nvPr/>
        </p:nvSpPr>
        <p:spPr bwMode="auto">
          <a:xfrm>
            <a:off x="4086972" y="4667250"/>
            <a:ext cx="1454244"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buFontTx/>
              <a:buNone/>
              <a:defRPr/>
            </a:pPr>
            <a:r>
              <a:rPr lang="en-US">
                <a:solidFill>
                  <a:srgbClr val="000000"/>
                </a:solidFill>
              </a:rPr>
              <a:t>static-priority</a:t>
            </a:r>
          </a:p>
          <a:p>
            <a:pPr algn="ctr">
              <a:buFontTx/>
              <a:buNone/>
              <a:defRPr/>
            </a:pPr>
            <a:r>
              <a:rPr lang="en-US">
                <a:solidFill>
                  <a:srgbClr val="000000"/>
                </a:solidFill>
              </a:rPr>
              <a:t>scheduling</a:t>
            </a:r>
          </a:p>
        </p:txBody>
      </p:sp>
      <p:sp>
        <p:nvSpPr>
          <p:cNvPr id="357383" name="Text Box 7"/>
          <p:cNvSpPr txBox="1">
            <a:spLocks noChangeArrowheads="1"/>
          </p:cNvSpPr>
          <p:nvPr/>
        </p:nvSpPr>
        <p:spPr bwMode="auto">
          <a:xfrm>
            <a:off x="6771617" y="4662488"/>
            <a:ext cx="1739629"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buFontTx/>
              <a:buNone/>
              <a:defRPr/>
            </a:pPr>
            <a:r>
              <a:rPr lang="en-US">
                <a:solidFill>
                  <a:srgbClr val="000000"/>
                </a:solidFill>
              </a:rPr>
              <a:t>dynamic-priority</a:t>
            </a:r>
          </a:p>
          <a:p>
            <a:pPr algn="ctr">
              <a:buFontTx/>
              <a:buNone/>
              <a:defRPr/>
            </a:pPr>
            <a:r>
              <a:rPr lang="en-US">
                <a:solidFill>
                  <a:srgbClr val="000000"/>
                </a:solidFill>
              </a:rPr>
              <a:t>scheduling</a:t>
            </a:r>
          </a:p>
        </p:txBody>
      </p:sp>
      <p:sp>
        <p:nvSpPr>
          <p:cNvPr id="357384" name="Line 8"/>
          <p:cNvSpPr>
            <a:spLocks noChangeShapeType="1"/>
          </p:cNvSpPr>
          <p:nvPr/>
        </p:nvSpPr>
        <p:spPr bwMode="auto">
          <a:xfrm flipH="1">
            <a:off x="2413000" y="1905000"/>
            <a:ext cx="1558925" cy="879475"/>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Tx/>
              <a:buNone/>
              <a:defRPr/>
            </a:pPr>
            <a:endParaRPr lang="en-US"/>
          </a:p>
        </p:txBody>
      </p:sp>
      <p:sp>
        <p:nvSpPr>
          <p:cNvPr id="357385" name="Line 9"/>
          <p:cNvSpPr>
            <a:spLocks noChangeShapeType="1"/>
          </p:cNvSpPr>
          <p:nvPr/>
        </p:nvSpPr>
        <p:spPr bwMode="auto">
          <a:xfrm>
            <a:off x="4822825" y="1905000"/>
            <a:ext cx="1443038" cy="836613"/>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Tx/>
              <a:buNone/>
              <a:defRPr/>
            </a:pPr>
            <a:endParaRPr lang="en-US"/>
          </a:p>
        </p:txBody>
      </p:sp>
      <p:sp>
        <p:nvSpPr>
          <p:cNvPr id="357386" name="Line 10"/>
          <p:cNvSpPr>
            <a:spLocks noChangeShapeType="1"/>
          </p:cNvSpPr>
          <p:nvPr/>
        </p:nvSpPr>
        <p:spPr bwMode="auto">
          <a:xfrm flipH="1">
            <a:off x="5010150" y="3492500"/>
            <a:ext cx="1212850" cy="1182688"/>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Tx/>
              <a:buNone/>
              <a:defRPr/>
            </a:pPr>
            <a:endParaRPr lang="en-US"/>
          </a:p>
        </p:txBody>
      </p:sp>
      <p:sp>
        <p:nvSpPr>
          <p:cNvPr id="357387" name="Line 11"/>
          <p:cNvSpPr>
            <a:spLocks noChangeShapeType="1"/>
          </p:cNvSpPr>
          <p:nvPr/>
        </p:nvSpPr>
        <p:spPr bwMode="auto">
          <a:xfrm>
            <a:off x="6757988" y="3492500"/>
            <a:ext cx="1154112" cy="1243013"/>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Tx/>
              <a:buNone/>
              <a:defRPr/>
            </a:pPr>
            <a:endParaRPr lang="en-US"/>
          </a:p>
        </p:txBody>
      </p:sp>
    </p:spTree>
    <p:extLst>
      <p:ext uri="{BB962C8B-B14F-4D97-AF65-F5344CB8AC3E}">
        <p14:creationId xmlns:p14="http://schemas.microsoft.com/office/powerpoint/2010/main" val="39897265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56" name="Rectangle 40"/>
          <p:cNvSpPr>
            <a:spLocks noGrp="1" noChangeArrowheads="1"/>
          </p:cNvSpPr>
          <p:nvPr>
            <p:ph type="title" idx="4294967295"/>
          </p:nvPr>
        </p:nvSpPr>
        <p:spPr>
          <a:xfrm>
            <a:off x="421640" y="218440"/>
            <a:ext cx="8001000" cy="533400"/>
          </a:xfrm>
        </p:spPr>
        <p:txBody>
          <a:bodyPr/>
          <a:lstStyle/>
          <a:p>
            <a:r>
              <a:rPr lang="en-US" b="1" dirty="0"/>
              <a:t>Resulting Table for Example</a:t>
            </a:r>
          </a:p>
        </p:txBody>
      </p:sp>
      <p:graphicFrame>
        <p:nvGraphicFramePr>
          <p:cNvPr id="6" name="Group 2"/>
          <p:cNvGraphicFramePr>
            <a:graphicFrameLocks/>
          </p:cNvGraphicFramePr>
          <p:nvPr>
            <p:extLst>
              <p:ext uri="{D42A27DB-BD31-4B8C-83A1-F6EECF244321}">
                <p14:modId xmlns:p14="http://schemas.microsoft.com/office/powerpoint/2010/main" val="659259619"/>
              </p:ext>
            </p:extLst>
          </p:nvPr>
        </p:nvGraphicFramePr>
        <p:xfrm>
          <a:off x="598488" y="1510665"/>
          <a:ext cx="8001000" cy="3248026"/>
        </p:xfrm>
        <a:graphic>
          <a:graphicData uri="http://schemas.openxmlformats.org/drawingml/2006/table">
            <a:tbl>
              <a:tblPr/>
              <a:tblGrid>
                <a:gridCol w="1600200"/>
                <a:gridCol w="1600200"/>
                <a:gridCol w="1600200"/>
                <a:gridCol w="1600200"/>
                <a:gridCol w="1600200"/>
              </a:tblGrid>
              <a:tr h="841375">
                <a:tc>
                  <a:txBody>
                    <a:bodyPr/>
                    <a:lstStyle>
                      <a:lvl1pPr marL="0" algn="l" defTabSz="457200" rtl="0" eaLnBrk="1" latinLnBrk="0" hangingPunct="1">
                        <a:defRPr sz="1800" kern="1200">
                          <a:solidFill>
                            <a:schemeClr val="tx1"/>
                          </a:solidFill>
                          <a:latin typeface="Times New Roman"/>
                          <a:ea typeface="ＭＳ Ｐゴシック"/>
                        </a:defRPr>
                      </a:lvl1pPr>
                      <a:lvl2pPr marL="457200" algn="l" defTabSz="457200" rtl="0" eaLnBrk="1" latinLnBrk="0" hangingPunct="1">
                        <a:defRPr sz="1800" kern="1200">
                          <a:solidFill>
                            <a:schemeClr val="tx1"/>
                          </a:solidFill>
                          <a:latin typeface="Times New Roman"/>
                          <a:ea typeface="ＭＳ Ｐゴシック"/>
                        </a:defRPr>
                      </a:lvl2pPr>
                      <a:lvl3pPr marL="914400" algn="l" defTabSz="457200" rtl="0" eaLnBrk="1" latinLnBrk="0" hangingPunct="1">
                        <a:defRPr sz="1800" kern="1200">
                          <a:solidFill>
                            <a:schemeClr val="tx1"/>
                          </a:solidFill>
                          <a:latin typeface="Times New Roman"/>
                          <a:ea typeface="ＭＳ Ｐゴシック"/>
                        </a:defRPr>
                      </a:lvl3pPr>
                      <a:lvl4pPr marL="1371600" algn="l" defTabSz="457200" rtl="0" eaLnBrk="1" latinLnBrk="0" hangingPunct="1">
                        <a:defRPr sz="1800" kern="1200">
                          <a:solidFill>
                            <a:schemeClr val="tx1"/>
                          </a:solidFill>
                          <a:latin typeface="Times New Roman"/>
                          <a:ea typeface="ＭＳ Ｐゴシック"/>
                        </a:defRPr>
                      </a:lvl4pPr>
                      <a:lvl5pPr marL="1828800" algn="l" defTabSz="457200" rtl="0" eaLnBrk="1" latinLnBrk="0" hangingPunct="1">
                        <a:defRPr sz="1800" kern="1200">
                          <a:solidFill>
                            <a:schemeClr val="tx1"/>
                          </a:solidFill>
                          <a:latin typeface="Times New Roman"/>
                          <a:ea typeface="ＭＳ Ｐゴシック"/>
                        </a:defRPr>
                      </a:lvl5pPr>
                      <a:lvl6pPr marL="2286000" algn="l" defTabSz="457200" rtl="0" eaLnBrk="1" latinLnBrk="0" hangingPunct="1">
                        <a:defRPr sz="1800" kern="1200">
                          <a:solidFill>
                            <a:schemeClr val="tx1"/>
                          </a:solidFill>
                          <a:latin typeface="Times New Roman"/>
                          <a:ea typeface="ＭＳ Ｐゴシック"/>
                        </a:defRPr>
                      </a:lvl6pPr>
                      <a:lvl7pPr marL="2743200" algn="l" defTabSz="457200" rtl="0" eaLnBrk="1" latinLnBrk="0" hangingPunct="1">
                        <a:defRPr sz="1800" kern="1200">
                          <a:solidFill>
                            <a:schemeClr val="tx1"/>
                          </a:solidFill>
                          <a:latin typeface="Times New Roman"/>
                          <a:ea typeface="ＭＳ Ｐゴシック"/>
                        </a:defRPr>
                      </a:lvl7pPr>
                      <a:lvl8pPr marL="3200400" algn="l" defTabSz="457200" rtl="0" eaLnBrk="1" latinLnBrk="0" hangingPunct="1">
                        <a:defRPr sz="1800" kern="1200">
                          <a:solidFill>
                            <a:schemeClr val="tx1"/>
                          </a:solidFill>
                          <a:latin typeface="Times New Roman"/>
                          <a:ea typeface="ＭＳ Ｐゴシック"/>
                        </a:defRPr>
                      </a:lvl8pPr>
                      <a:lvl9pPr marL="3657600" algn="l" defTabSz="457200" rtl="0" eaLnBrk="1" latinLnBrk="0" hangingPunct="1">
                        <a:defRPr sz="1800" kern="1200">
                          <a:solidFill>
                            <a:schemeClr val="tx1"/>
                          </a:solidFill>
                          <a:latin typeface="Times New Roman"/>
                          <a:ea typeface="ＭＳ Ｐゴシック"/>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a:ln>
                            <a:noFill/>
                          </a:ln>
                          <a:solidFill>
                            <a:srgbClr val="003300"/>
                          </a:solidFill>
                          <a:effectLst/>
                          <a:latin typeface="Times New Roman" charset="0"/>
                          <a:ea typeface="ＭＳ Ｐゴシック" charset="0"/>
                        </a:rPr>
                        <a:t>Task</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a:ln>
                            <a:noFill/>
                          </a:ln>
                          <a:solidFill>
                            <a:srgbClr val="003300"/>
                          </a:solidFill>
                          <a:effectLst/>
                          <a:latin typeface="Times New Roman" charset="0"/>
                          <a:ea typeface="ＭＳ Ｐゴシック" charset="0"/>
                        </a:rPr>
                        <a:t>(i)</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Times New Roman"/>
                          <a:ea typeface="ＭＳ Ｐゴシック"/>
                        </a:defRPr>
                      </a:lvl1pPr>
                      <a:lvl2pPr marL="457200" algn="l" defTabSz="457200" rtl="0" eaLnBrk="1" latinLnBrk="0" hangingPunct="1">
                        <a:defRPr sz="1800" kern="1200">
                          <a:solidFill>
                            <a:schemeClr val="tx1"/>
                          </a:solidFill>
                          <a:latin typeface="Times New Roman"/>
                          <a:ea typeface="ＭＳ Ｐゴシック"/>
                        </a:defRPr>
                      </a:lvl2pPr>
                      <a:lvl3pPr marL="914400" algn="l" defTabSz="457200" rtl="0" eaLnBrk="1" latinLnBrk="0" hangingPunct="1">
                        <a:defRPr sz="1800" kern="1200">
                          <a:solidFill>
                            <a:schemeClr val="tx1"/>
                          </a:solidFill>
                          <a:latin typeface="Times New Roman"/>
                          <a:ea typeface="ＭＳ Ｐゴシック"/>
                        </a:defRPr>
                      </a:lvl3pPr>
                      <a:lvl4pPr marL="1371600" algn="l" defTabSz="457200" rtl="0" eaLnBrk="1" latinLnBrk="0" hangingPunct="1">
                        <a:defRPr sz="1800" kern="1200">
                          <a:solidFill>
                            <a:schemeClr val="tx1"/>
                          </a:solidFill>
                          <a:latin typeface="Times New Roman"/>
                          <a:ea typeface="ＭＳ Ｐゴシック"/>
                        </a:defRPr>
                      </a:lvl4pPr>
                      <a:lvl5pPr marL="1828800" algn="l" defTabSz="457200" rtl="0" eaLnBrk="1" latinLnBrk="0" hangingPunct="1">
                        <a:defRPr sz="1800" kern="1200">
                          <a:solidFill>
                            <a:schemeClr val="tx1"/>
                          </a:solidFill>
                          <a:latin typeface="Times New Roman"/>
                          <a:ea typeface="ＭＳ Ｐゴシック"/>
                        </a:defRPr>
                      </a:lvl5pPr>
                      <a:lvl6pPr marL="2286000" algn="l" defTabSz="457200" rtl="0" eaLnBrk="1" latinLnBrk="0" hangingPunct="1">
                        <a:defRPr sz="1800" kern="1200">
                          <a:solidFill>
                            <a:schemeClr val="tx1"/>
                          </a:solidFill>
                          <a:latin typeface="Times New Roman"/>
                          <a:ea typeface="ＭＳ Ｐゴシック"/>
                        </a:defRPr>
                      </a:lvl6pPr>
                      <a:lvl7pPr marL="2743200" algn="l" defTabSz="457200" rtl="0" eaLnBrk="1" latinLnBrk="0" hangingPunct="1">
                        <a:defRPr sz="1800" kern="1200">
                          <a:solidFill>
                            <a:schemeClr val="tx1"/>
                          </a:solidFill>
                          <a:latin typeface="Times New Roman"/>
                          <a:ea typeface="ＭＳ Ｐゴシック"/>
                        </a:defRPr>
                      </a:lvl7pPr>
                      <a:lvl8pPr marL="3200400" algn="l" defTabSz="457200" rtl="0" eaLnBrk="1" latinLnBrk="0" hangingPunct="1">
                        <a:defRPr sz="1800" kern="1200">
                          <a:solidFill>
                            <a:schemeClr val="tx1"/>
                          </a:solidFill>
                          <a:latin typeface="Times New Roman"/>
                          <a:ea typeface="ＭＳ Ｐゴシック"/>
                        </a:defRPr>
                      </a:lvl8pPr>
                      <a:lvl9pPr marL="3657600" algn="l" defTabSz="457200" rtl="0" eaLnBrk="1" latinLnBrk="0" hangingPunct="1">
                        <a:defRPr sz="1800" kern="1200">
                          <a:solidFill>
                            <a:schemeClr val="tx1"/>
                          </a:solidFill>
                          <a:latin typeface="Times New Roman"/>
                          <a:ea typeface="ＭＳ Ｐゴシック"/>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a:ln>
                            <a:noFill/>
                          </a:ln>
                          <a:solidFill>
                            <a:srgbClr val="003300"/>
                          </a:solidFill>
                          <a:effectLst/>
                          <a:latin typeface="Times New Roman" charset="0"/>
                          <a:ea typeface="ＭＳ Ｐゴシック" charset="0"/>
                        </a:rPr>
                        <a:t>Period</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a:ln>
                            <a:noFill/>
                          </a:ln>
                          <a:solidFill>
                            <a:srgbClr val="003300"/>
                          </a:solidFill>
                          <a:effectLst/>
                          <a:latin typeface="Times New Roman" charset="0"/>
                          <a:ea typeface="ＭＳ Ｐゴシック"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Times New Roman"/>
                          <a:ea typeface="ＭＳ Ｐゴシック"/>
                        </a:defRPr>
                      </a:lvl1pPr>
                      <a:lvl2pPr marL="457200" algn="l" defTabSz="457200" rtl="0" eaLnBrk="1" latinLnBrk="0" hangingPunct="1">
                        <a:defRPr sz="1800" kern="1200">
                          <a:solidFill>
                            <a:schemeClr val="tx1"/>
                          </a:solidFill>
                          <a:latin typeface="Times New Roman"/>
                          <a:ea typeface="ＭＳ Ｐゴシック"/>
                        </a:defRPr>
                      </a:lvl2pPr>
                      <a:lvl3pPr marL="914400" algn="l" defTabSz="457200" rtl="0" eaLnBrk="1" latinLnBrk="0" hangingPunct="1">
                        <a:defRPr sz="1800" kern="1200">
                          <a:solidFill>
                            <a:schemeClr val="tx1"/>
                          </a:solidFill>
                          <a:latin typeface="Times New Roman"/>
                          <a:ea typeface="ＭＳ Ｐゴシック"/>
                        </a:defRPr>
                      </a:lvl3pPr>
                      <a:lvl4pPr marL="1371600" algn="l" defTabSz="457200" rtl="0" eaLnBrk="1" latinLnBrk="0" hangingPunct="1">
                        <a:defRPr sz="1800" kern="1200">
                          <a:solidFill>
                            <a:schemeClr val="tx1"/>
                          </a:solidFill>
                          <a:latin typeface="Times New Roman"/>
                          <a:ea typeface="ＭＳ Ｐゴシック"/>
                        </a:defRPr>
                      </a:lvl4pPr>
                      <a:lvl5pPr marL="1828800" algn="l" defTabSz="457200" rtl="0" eaLnBrk="1" latinLnBrk="0" hangingPunct="1">
                        <a:defRPr sz="1800" kern="1200">
                          <a:solidFill>
                            <a:schemeClr val="tx1"/>
                          </a:solidFill>
                          <a:latin typeface="Times New Roman"/>
                          <a:ea typeface="ＭＳ Ｐゴシック"/>
                        </a:defRPr>
                      </a:lvl5pPr>
                      <a:lvl6pPr marL="2286000" algn="l" defTabSz="457200" rtl="0" eaLnBrk="1" latinLnBrk="0" hangingPunct="1">
                        <a:defRPr sz="1800" kern="1200">
                          <a:solidFill>
                            <a:schemeClr val="tx1"/>
                          </a:solidFill>
                          <a:latin typeface="Times New Roman"/>
                          <a:ea typeface="ＭＳ Ｐゴシック"/>
                        </a:defRPr>
                      </a:lvl6pPr>
                      <a:lvl7pPr marL="2743200" algn="l" defTabSz="457200" rtl="0" eaLnBrk="1" latinLnBrk="0" hangingPunct="1">
                        <a:defRPr sz="1800" kern="1200">
                          <a:solidFill>
                            <a:schemeClr val="tx1"/>
                          </a:solidFill>
                          <a:latin typeface="Times New Roman"/>
                          <a:ea typeface="ＭＳ Ｐゴシック"/>
                        </a:defRPr>
                      </a:lvl7pPr>
                      <a:lvl8pPr marL="3200400" algn="l" defTabSz="457200" rtl="0" eaLnBrk="1" latinLnBrk="0" hangingPunct="1">
                        <a:defRPr sz="1800" kern="1200">
                          <a:solidFill>
                            <a:schemeClr val="tx1"/>
                          </a:solidFill>
                          <a:latin typeface="Times New Roman"/>
                          <a:ea typeface="ＭＳ Ｐゴシック"/>
                        </a:defRPr>
                      </a:lvl8pPr>
                      <a:lvl9pPr marL="3657600" algn="l" defTabSz="457200" rtl="0" eaLnBrk="1" latinLnBrk="0" hangingPunct="1">
                        <a:defRPr sz="1800" kern="1200">
                          <a:solidFill>
                            <a:schemeClr val="tx1"/>
                          </a:solidFill>
                          <a:latin typeface="Times New Roman"/>
                          <a:ea typeface="ＭＳ Ｐゴシック"/>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a:ln>
                            <a:noFill/>
                          </a:ln>
                          <a:solidFill>
                            <a:srgbClr val="003300"/>
                          </a:solidFill>
                          <a:effectLst/>
                          <a:latin typeface="Times New Roman" charset="0"/>
                          <a:ea typeface="ＭＳ Ｐゴシック" charset="0"/>
                        </a:rPr>
                        <a:t>Execution</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a:ln>
                            <a:noFill/>
                          </a:ln>
                          <a:solidFill>
                            <a:srgbClr val="003300"/>
                          </a:solidFill>
                          <a:effectLst/>
                          <a:latin typeface="Times New Roman" charset="0"/>
                          <a:ea typeface="ＭＳ Ｐゴシック" charset="0"/>
                        </a:rPr>
                        <a:t>Time (C)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Times New Roman"/>
                          <a:ea typeface="ＭＳ Ｐゴシック"/>
                        </a:defRPr>
                      </a:lvl1pPr>
                      <a:lvl2pPr marL="457200" algn="l" defTabSz="457200" rtl="0" eaLnBrk="1" latinLnBrk="0" hangingPunct="1">
                        <a:defRPr sz="1800" kern="1200">
                          <a:solidFill>
                            <a:schemeClr val="tx1"/>
                          </a:solidFill>
                          <a:latin typeface="Times New Roman"/>
                          <a:ea typeface="ＭＳ Ｐゴシック"/>
                        </a:defRPr>
                      </a:lvl2pPr>
                      <a:lvl3pPr marL="914400" algn="l" defTabSz="457200" rtl="0" eaLnBrk="1" latinLnBrk="0" hangingPunct="1">
                        <a:defRPr sz="1800" kern="1200">
                          <a:solidFill>
                            <a:schemeClr val="tx1"/>
                          </a:solidFill>
                          <a:latin typeface="Times New Roman"/>
                          <a:ea typeface="ＭＳ Ｐゴシック"/>
                        </a:defRPr>
                      </a:lvl3pPr>
                      <a:lvl4pPr marL="1371600" algn="l" defTabSz="457200" rtl="0" eaLnBrk="1" latinLnBrk="0" hangingPunct="1">
                        <a:defRPr sz="1800" kern="1200">
                          <a:solidFill>
                            <a:schemeClr val="tx1"/>
                          </a:solidFill>
                          <a:latin typeface="Times New Roman"/>
                          <a:ea typeface="ＭＳ Ｐゴシック"/>
                        </a:defRPr>
                      </a:lvl4pPr>
                      <a:lvl5pPr marL="1828800" algn="l" defTabSz="457200" rtl="0" eaLnBrk="1" latinLnBrk="0" hangingPunct="1">
                        <a:defRPr sz="1800" kern="1200">
                          <a:solidFill>
                            <a:schemeClr val="tx1"/>
                          </a:solidFill>
                          <a:latin typeface="Times New Roman"/>
                          <a:ea typeface="ＭＳ Ｐゴシック"/>
                        </a:defRPr>
                      </a:lvl5pPr>
                      <a:lvl6pPr marL="2286000" algn="l" defTabSz="457200" rtl="0" eaLnBrk="1" latinLnBrk="0" hangingPunct="1">
                        <a:defRPr sz="1800" kern="1200">
                          <a:solidFill>
                            <a:schemeClr val="tx1"/>
                          </a:solidFill>
                          <a:latin typeface="Times New Roman"/>
                          <a:ea typeface="ＭＳ Ｐゴシック"/>
                        </a:defRPr>
                      </a:lvl6pPr>
                      <a:lvl7pPr marL="2743200" algn="l" defTabSz="457200" rtl="0" eaLnBrk="1" latinLnBrk="0" hangingPunct="1">
                        <a:defRPr sz="1800" kern="1200">
                          <a:solidFill>
                            <a:schemeClr val="tx1"/>
                          </a:solidFill>
                          <a:latin typeface="Times New Roman"/>
                          <a:ea typeface="ＭＳ Ｐゴシック"/>
                        </a:defRPr>
                      </a:lvl7pPr>
                      <a:lvl8pPr marL="3200400" algn="l" defTabSz="457200" rtl="0" eaLnBrk="1" latinLnBrk="0" hangingPunct="1">
                        <a:defRPr sz="1800" kern="1200">
                          <a:solidFill>
                            <a:schemeClr val="tx1"/>
                          </a:solidFill>
                          <a:latin typeface="Times New Roman"/>
                          <a:ea typeface="ＭＳ Ｐゴシック"/>
                        </a:defRPr>
                      </a:lvl8pPr>
                      <a:lvl9pPr marL="3657600" algn="l" defTabSz="457200" rtl="0" eaLnBrk="1" latinLnBrk="0" hangingPunct="1">
                        <a:defRPr sz="1800" kern="1200">
                          <a:solidFill>
                            <a:schemeClr val="tx1"/>
                          </a:solidFill>
                          <a:latin typeface="Times New Roman"/>
                          <a:ea typeface="ＭＳ Ｐゴシック"/>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a:ln>
                            <a:noFill/>
                          </a:ln>
                          <a:solidFill>
                            <a:srgbClr val="003300"/>
                          </a:solidFill>
                          <a:effectLst/>
                          <a:latin typeface="Times New Roman" charset="0"/>
                          <a:ea typeface="ＭＳ Ｐゴシック" charset="0"/>
                        </a:rPr>
                        <a:t>Priority</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a:ln>
                            <a:noFill/>
                          </a:ln>
                          <a:solidFill>
                            <a:srgbClr val="003300"/>
                          </a:solidFill>
                          <a:effectLst/>
                          <a:latin typeface="Times New Roman" charset="0"/>
                          <a:ea typeface="ＭＳ Ｐゴシック" charset="0"/>
                        </a:rPr>
                        <a:t>(P)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Times New Roman"/>
                          <a:ea typeface="ＭＳ Ｐゴシック"/>
                        </a:defRPr>
                      </a:lvl1pPr>
                      <a:lvl2pPr marL="457200" algn="l" defTabSz="457200" rtl="0" eaLnBrk="1" latinLnBrk="0" hangingPunct="1">
                        <a:defRPr sz="1800" kern="1200">
                          <a:solidFill>
                            <a:schemeClr val="tx1"/>
                          </a:solidFill>
                          <a:latin typeface="Times New Roman"/>
                          <a:ea typeface="ＭＳ Ｐゴシック"/>
                        </a:defRPr>
                      </a:lvl2pPr>
                      <a:lvl3pPr marL="914400" algn="l" defTabSz="457200" rtl="0" eaLnBrk="1" latinLnBrk="0" hangingPunct="1">
                        <a:defRPr sz="1800" kern="1200">
                          <a:solidFill>
                            <a:schemeClr val="tx1"/>
                          </a:solidFill>
                          <a:latin typeface="Times New Roman"/>
                          <a:ea typeface="ＭＳ Ｐゴシック"/>
                        </a:defRPr>
                      </a:lvl3pPr>
                      <a:lvl4pPr marL="1371600" algn="l" defTabSz="457200" rtl="0" eaLnBrk="1" latinLnBrk="0" hangingPunct="1">
                        <a:defRPr sz="1800" kern="1200">
                          <a:solidFill>
                            <a:schemeClr val="tx1"/>
                          </a:solidFill>
                          <a:latin typeface="Times New Roman"/>
                          <a:ea typeface="ＭＳ Ｐゴシック"/>
                        </a:defRPr>
                      </a:lvl4pPr>
                      <a:lvl5pPr marL="1828800" algn="l" defTabSz="457200" rtl="0" eaLnBrk="1" latinLnBrk="0" hangingPunct="1">
                        <a:defRPr sz="1800" kern="1200">
                          <a:solidFill>
                            <a:schemeClr val="tx1"/>
                          </a:solidFill>
                          <a:latin typeface="Times New Roman"/>
                          <a:ea typeface="ＭＳ Ｐゴシック"/>
                        </a:defRPr>
                      </a:lvl5pPr>
                      <a:lvl6pPr marL="2286000" algn="l" defTabSz="457200" rtl="0" eaLnBrk="1" latinLnBrk="0" hangingPunct="1">
                        <a:defRPr sz="1800" kern="1200">
                          <a:solidFill>
                            <a:schemeClr val="tx1"/>
                          </a:solidFill>
                          <a:latin typeface="Times New Roman"/>
                          <a:ea typeface="ＭＳ Ｐゴシック"/>
                        </a:defRPr>
                      </a:lvl6pPr>
                      <a:lvl7pPr marL="2743200" algn="l" defTabSz="457200" rtl="0" eaLnBrk="1" latinLnBrk="0" hangingPunct="1">
                        <a:defRPr sz="1800" kern="1200">
                          <a:solidFill>
                            <a:schemeClr val="tx1"/>
                          </a:solidFill>
                          <a:latin typeface="Times New Roman"/>
                          <a:ea typeface="ＭＳ Ｐゴシック"/>
                        </a:defRPr>
                      </a:lvl7pPr>
                      <a:lvl8pPr marL="3200400" algn="l" defTabSz="457200" rtl="0" eaLnBrk="1" latinLnBrk="0" hangingPunct="1">
                        <a:defRPr sz="1800" kern="1200">
                          <a:solidFill>
                            <a:schemeClr val="tx1"/>
                          </a:solidFill>
                          <a:latin typeface="Times New Roman"/>
                          <a:ea typeface="ＭＳ Ｐゴシック"/>
                        </a:defRPr>
                      </a:lvl8pPr>
                      <a:lvl9pPr marL="3657600" algn="l" defTabSz="457200" rtl="0" eaLnBrk="1" latinLnBrk="0" hangingPunct="1">
                        <a:defRPr sz="1800" kern="1200">
                          <a:solidFill>
                            <a:schemeClr val="tx1"/>
                          </a:solidFill>
                          <a:latin typeface="Times New Roman"/>
                          <a:ea typeface="ＭＳ Ｐゴシック"/>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a:ln>
                            <a:noFill/>
                          </a:ln>
                          <a:solidFill>
                            <a:srgbClr val="003300"/>
                          </a:solidFill>
                          <a:effectLst/>
                          <a:latin typeface="Times New Roman" charset="0"/>
                          <a:ea typeface="ＭＳ Ｐゴシック" charset="0"/>
                        </a:rPr>
                        <a:t>Deadline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a:ln>
                            <a:noFill/>
                          </a:ln>
                          <a:solidFill>
                            <a:srgbClr val="003300"/>
                          </a:solidFill>
                          <a:effectLst/>
                          <a:latin typeface="Times New Roman" charset="0"/>
                          <a:ea typeface="ＭＳ Ｐゴシック" charset="0"/>
                        </a:rPr>
                        <a:t>(D)</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74700">
                <a:tc>
                  <a:txBody>
                    <a:bodyPr/>
                    <a:lstStyle>
                      <a:lvl1pPr marL="0" algn="l" defTabSz="457200" rtl="0" eaLnBrk="1" latinLnBrk="0" hangingPunct="1">
                        <a:defRPr sz="1800" kern="1200">
                          <a:solidFill>
                            <a:schemeClr val="tx1"/>
                          </a:solidFill>
                          <a:latin typeface="Times New Roman"/>
                          <a:ea typeface="ＭＳ Ｐゴシック"/>
                        </a:defRPr>
                      </a:lvl1pPr>
                      <a:lvl2pPr marL="457200" algn="l" defTabSz="457200" rtl="0" eaLnBrk="1" latinLnBrk="0" hangingPunct="1">
                        <a:defRPr sz="1800" kern="1200">
                          <a:solidFill>
                            <a:schemeClr val="tx1"/>
                          </a:solidFill>
                          <a:latin typeface="Times New Roman"/>
                          <a:ea typeface="ＭＳ Ｐゴシック"/>
                        </a:defRPr>
                      </a:lvl2pPr>
                      <a:lvl3pPr marL="914400" algn="l" defTabSz="457200" rtl="0" eaLnBrk="1" latinLnBrk="0" hangingPunct="1">
                        <a:defRPr sz="1800" kern="1200">
                          <a:solidFill>
                            <a:schemeClr val="tx1"/>
                          </a:solidFill>
                          <a:latin typeface="Times New Roman"/>
                          <a:ea typeface="ＭＳ Ｐゴシック"/>
                        </a:defRPr>
                      </a:lvl3pPr>
                      <a:lvl4pPr marL="1371600" algn="l" defTabSz="457200" rtl="0" eaLnBrk="1" latinLnBrk="0" hangingPunct="1">
                        <a:defRPr sz="1800" kern="1200">
                          <a:solidFill>
                            <a:schemeClr val="tx1"/>
                          </a:solidFill>
                          <a:latin typeface="Times New Roman"/>
                          <a:ea typeface="ＭＳ Ｐゴシック"/>
                        </a:defRPr>
                      </a:lvl4pPr>
                      <a:lvl5pPr marL="1828800" algn="l" defTabSz="457200" rtl="0" eaLnBrk="1" latinLnBrk="0" hangingPunct="1">
                        <a:defRPr sz="1800" kern="1200">
                          <a:solidFill>
                            <a:schemeClr val="tx1"/>
                          </a:solidFill>
                          <a:latin typeface="Times New Roman"/>
                          <a:ea typeface="ＭＳ Ｐゴシック"/>
                        </a:defRPr>
                      </a:lvl5pPr>
                      <a:lvl6pPr marL="2286000" algn="l" defTabSz="457200" rtl="0" eaLnBrk="1" latinLnBrk="0" hangingPunct="1">
                        <a:defRPr sz="1800" kern="1200">
                          <a:solidFill>
                            <a:schemeClr val="tx1"/>
                          </a:solidFill>
                          <a:latin typeface="Times New Roman"/>
                          <a:ea typeface="ＭＳ Ｐゴシック"/>
                        </a:defRPr>
                      </a:lvl6pPr>
                      <a:lvl7pPr marL="2743200" algn="l" defTabSz="457200" rtl="0" eaLnBrk="1" latinLnBrk="0" hangingPunct="1">
                        <a:defRPr sz="1800" kern="1200">
                          <a:solidFill>
                            <a:schemeClr val="tx1"/>
                          </a:solidFill>
                          <a:latin typeface="Times New Roman"/>
                          <a:ea typeface="ＭＳ Ｐゴシック"/>
                        </a:defRPr>
                      </a:lvl7pPr>
                      <a:lvl8pPr marL="3200400" algn="l" defTabSz="457200" rtl="0" eaLnBrk="1" latinLnBrk="0" hangingPunct="1">
                        <a:defRPr sz="1800" kern="1200">
                          <a:solidFill>
                            <a:schemeClr val="tx1"/>
                          </a:solidFill>
                          <a:latin typeface="Times New Roman"/>
                          <a:ea typeface="ＭＳ Ｐゴシック"/>
                        </a:defRPr>
                      </a:lvl8pPr>
                      <a:lvl9pPr marL="3657600" algn="l" defTabSz="457200" rtl="0" eaLnBrk="1" latinLnBrk="0" hangingPunct="1">
                        <a:defRPr sz="1800" kern="1200">
                          <a:solidFill>
                            <a:schemeClr val="tx1"/>
                          </a:solidFill>
                          <a:latin typeface="Times New Roman"/>
                          <a:ea typeface="ＭＳ Ｐゴシック"/>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rgbClr val="003300"/>
                          </a:solidFill>
                          <a:effectLst/>
                          <a:latin typeface="Symbol" charset="0"/>
                          <a:ea typeface="ＭＳ Ｐゴシック" charset="0"/>
                        </a:rPr>
                        <a:t>t</a:t>
                      </a:r>
                      <a:r>
                        <a:rPr kumimoji="0" lang="en-US" sz="2800" b="0" i="0" u="none" strike="noStrike" cap="none" normalizeH="0" baseline="-25000">
                          <a:ln>
                            <a:noFill/>
                          </a:ln>
                          <a:solidFill>
                            <a:srgbClr val="003300"/>
                          </a:solidFill>
                          <a:effectLst/>
                          <a:latin typeface="Times New Roman" charset="0"/>
                          <a:ea typeface="ＭＳ Ｐゴシック" charset="0"/>
                        </a:rPr>
                        <a:t>3</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Times New Roman"/>
                          <a:ea typeface="ＭＳ Ｐゴシック"/>
                        </a:defRPr>
                      </a:lvl1pPr>
                      <a:lvl2pPr marL="457200" algn="l" defTabSz="457200" rtl="0" eaLnBrk="1" latinLnBrk="0" hangingPunct="1">
                        <a:defRPr sz="1800" kern="1200">
                          <a:solidFill>
                            <a:schemeClr val="tx1"/>
                          </a:solidFill>
                          <a:latin typeface="Times New Roman"/>
                          <a:ea typeface="ＭＳ Ｐゴシック"/>
                        </a:defRPr>
                      </a:lvl2pPr>
                      <a:lvl3pPr marL="914400" algn="l" defTabSz="457200" rtl="0" eaLnBrk="1" latinLnBrk="0" hangingPunct="1">
                        <a:defRPr sz="1800" kern="1200">
                          <a:solidFill>
                            <a:schemeClr val="tx1"/>
                          </a:solidFill>
                          <a:latin typeface="Times New Roman"/>
                          <a:ea typeface="ＭＳ Ｐゴシック"/>
                        </a:defRPr>
                      </a:lvl3pPr>
                      <a:lvl4pPr marL="1371600" algn="l" defTabSz="457200" rtl="0" eaLnBrk="1" latinLnBrk="0" hangingPunct="1">
                        <a:defRPr sz="1800" kern="1200">
                          <a:solidFill>
                            <a:schemeClr val="tx1"/>
                          </a:solidFill>
                          <a:latin typeface="Times New Roman"/>
                          <a:ea typeface="ＭＳ Ｐゴシック"/>
                        </a:defRPr>
                      </a:lvl4pPr>
                      <a:lvl5pPr marL="1828800" algn="l" defTabSz="457200" rtl="0" eaLnBrk="1" latinLnBrk="0" hangingPunct="1">
                        <a:defRPr sz="1800" kern="1200">
                          <a:solidFill>
                            <a:schemeClr val="tx1"/>
                          </a:solidFill>
                          <a:latin typeface="Times New Roman"/>
                          <a:ea typeface="ＭＳ Ｐゴシック"/>
                        </a:defRPr>
                      </a:lvl5pPr>
                      <a:lvl6pPr marL="2286000" algn="l" defTabSz="457200" rtl="0" eaLnBrk="1" latinLnBrk="0" hangingPunct="1">
                        <a:defRPr sz="1800" kern="1200">
                          <a:solidFill>
                            <a:schemeClr val="tx1"/>
                          </a:solidFill>
                          <a:latin typeface="Times New Roman"/>
                          <a:ea typeface="ＭＳ Ｐゴシック"/>
                        </a:defRPr>
                      </a:lvl6pPr>
                      <a:lvl7pPr marL="2743200" algn="l" defTabSz="457200" rtl="0" eaLnBrk="1" latinLnBrk="0" hangingPunct="1">
                        <a:defRPr sz="1800" kern="1200">
                          <a:solidFill>
                            <a:schemeClr val="tx1"/>
                          </a:solidFill>
                          <a:latin typeface="Times New Roman"/>
                          <a:ea typeface="ＭＳ Ｐゴシック"/>
                        </a:defRPr>
                      </a:lvl7pPr>
                      <a:lvl8pPr marL="3200400" algn="l" defTabSz="457200" rtl="0" eaLnBrk="1" latinLnBrk="0" hangingPunct="1">
                        <a:defRPr sz="1800" kern="1200">
                          <a:solidFill>
                            <a:schemeClr val="tx1"/>
                          </a:solidFill>
                          <a:latin typeface="Times New Roman"/>
                          <a:ea typeface="ＭＳ Ｐゴシック"/>
                        </a:defRPr>
                      </a:lvl8pPr>
                      <a:lvl9pPr marL="3657600" algn="l" defTabSz="457200" rtl="0" eaLnBrk="1" latinLnBrk="0" hangingPunct="1">
                        <a:defRPr sz="1800" kern="1200">
                          <a:solidFill>
                            <a:schemeClr val="tx1"/>
                          </a:solidFill>
                          <a:latin typeface="Times New Roman"/>
                          <a:ea typeface="ＭＳ Ｐゴシック"/>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rgbClr val="003300"/>
                          </a:solidFill>
                          <a:effectLst/>
                          <a:latin typeface="Times New Roman" charset="0"/>
                          <a:ea typeface="ＭＳ Ｐゴシック" charset="0"/>
                        </a:rPr>
                        <a:t>200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Times New Roman"/>
                          <a:ea typeface="ＭＳ Ｐゴシック"/>
                        </a:defRPr>
                      </a:lvl1pPr>
                      <a:lvl2pPr marL="457200" algn="l" defTabSz="457200" rtl="0" eaLnBrk="1" latinLnBrk="0" hangingPunct="1">
                        <a:defRPr sz="1800" kern="1200">
                          <a:solidFill>
                            <a:schemeClr val="tx1"/>
                          </a:solidFill>
                          <a:latin typeface="Times New Roman"/>
                          <a:ea typeface="ＭＳ Ｐゴシック"/>
                        </a:defRPr>
                      </a:lvl2pPr>
                      <a:lvl3pPr marL="914400" algn="l" defTabSz="457200" rtl="0" eaLnBrk="1" latinLnBrk="0" hangingPunct="1">
                        <a:defRPr sz="1800" kern="1200">
                          <a:solidFill>
                            <a:schemeClr val="tx1"/>
                          </a:solidFill>
                          <a:latin typeface="Times New Roman"/>
                          <a:ea typeface="ＭＳ Ｐゴシック"/>
                        </a:defRPr>
                      </a:lvl3pPr>
                      <a:lvl4pPr marL="1371600" algn="l" defTabSz="457200" rtl="0" eaLnBrk="1" latinLnBrk="0" hangingPunct="1">
                        <a:defRPr sz="1800" kern="1200">
                          <a:solidFill>
                            <a:schemeClr val="tx1"/>
                          </a:solidFill>
                          <a:latin typeface="Times New Roman"/>
                          <a:ea typeface="ＭＳ Ｐゴシック"/>
                        </a:defRPr>
                      </a:lvl4pPr>
                      <a:lvl5pPr marL="1828800" algn="l" defTabSz="457200" rtl="0" eaLnBrk="1" latinLnBrk="0" hangingPunct="1">
                        <a:defRPr sz="1800" kern="1200">
                          <a:solidFill>
                            <a:schemeClr val="tx1"/>
                          </a:solidFill>
                          <a:latin typeface="Times New Roman"/>
                          <a:ea typeface="ＭＳ Ｐゴシック"/>
                        </a:defRPr>
                      </a:lvl5pPr>
                      <a:lvl6pPr marL="2286000" algn="l" defTabSz="457200" rtl="0" eaLnBrk="1" latinLnBrk="0" hangingPunct="1">
                        <a:defRPr sz="1800" kern="1200">
                          <a:solidFill>
                            <a:schemeClr val="tx1"/>
                          </a:solidFill>
                          <a:latin typeface="Times New Roman"/>
                          <a:ea typeface="ＭＳ Ｐゴシック"/>
                        </a:defRPr>
                      </a:lvl6pPr>
                      <a:lvl7pPr marL="2743200" algn="l" defTabSz="457200" rtl="0" eaLnBrk="1" latinLnBrk="0" hangingPunct="1">
                        <a:defRPr sz="1800" kern="1200">
                          <a:solidFill>
                            <a:schemeClr val="tx1"/>
                          </a:solidFill>
                          <a:latin typeface="Times New Roman"/>
                          <a:ea typeface="ＭＳ Ｐゴシック"/>
                        </a:defRPr>
                      </a:lvl7pPr>
                      <a:lvl8pPr marL="3200400" algn="l" defTabSz="457200" rtl="0" eaLnBrk="1" latinLnBrk="0" hangingPunct="1">
                        <a:defRPr sz="1800" kern="1200">
                          <a:solidFill>
                            <a:schemeClr val="tx1"/>
                          </a:solidFill>
                          <a:latin typeface="Times New Roman"/>
                          <a:ea typeface="ＭＳ Ｐゴシック"/>
                        </a:defRPr>
                      </a:lvl8pPr>
                      <a:lvl9pPr marL="3657600" algn="l" defTabSz="457200" rtl="0" eaLnBrk="1" latinLnBrk="0" hangingPunct="1">
                        <a:defRPr sz="1800" kern="1200">
                          <a:solidFill>
                            <a:schemeClr val="tx1"/>
                          </a:solidFill>
                          <a:latin typeface="Times New Roman"/>
                          <a:ea typeface="ＭＳ Ｐゴシック"/>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rgbClr val="003300"/>
                          </a:solidFill>
                          <a:effectLst/>
                          <a:latin typeface="Times New Roman" charset="0"/>
                          <a:ea typeface="ＭＳ Ｐゴシック" charset="0"/>
                        </a:rPr>
                        <a:t>60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Times New Roman"/>
                          <a:ea typeface="ＭＳ Ｐゴシック"/>
                        </a:defRPr>
                      </a:lvl1pPr>
                      <a:lvl2pPr marL="457200" algn="l" defTabSz="457200" rtl="0" eaLnBrk="1" latinLnBrk="0" hangingPunct="1">
                        <a:defRPr sz="1800" kern="1200">
                          <a:solidFill>
                            <a:schemeClr val="tx1"/>
                          </a:solidFill>
                          <a:latin typeface="Times New Roman"/>
                          <a:ea typeface="ＭＳ Ｐゴシック"/>
                        </a:defRPr>
                      </a:lvl2pPr>
                      <a:lvl3pPr marL="914400" algn="l" defTabSz="457200" rtl="0" eaLnBrk="1" latinLnBrk="0" hangingPunct="1">
                        <a:defRPr sz="1800" kern="1200">
                          <a:solidFill>
                            <a:schemeClr val="tx1"/>
                          </a:solidFill>
                          <a:latin typeface="Times New Roman"/>
                          <a:ea typeface="ＭＳ Ｐゴシック"/>
                        </a:defRPr>
                      </a:lvl3pPr>
                      <a:lvl4pPr marL="1371600" algn="l" defTabSz="457200" rtl="0" eaLnBrk="1" latinLnBrk="0" hangingPunct="1">
                        <a:defRPr sz="1800" kern="1200">
                          <a:solidFill>
                            <a:schemeClr val="tx1"/>
                          </a:solidFill>
                          <a:latin typeface="Times New Roman"/>
                          <a:ea typeface="ＭＳ Ｐゴシック"/>
                        </a:defRPr>
                      </a:lvl4pPr>
                      <a:lvl5pPr marL="1828800" algn="l" defTabSz="457200" rtl="0" eaLnBrk="1" latinLnBrk="0" hangingPunct="1">
                        <a:defRPr sz="1800" kern="1200">
                          <a:solidFill>
                            <a:schemeClr val="tx1"/>
                          </a:solidFill>
                          <a:latin typeface="Times New Roman"/>
                          <a:ea typeface="ＭＳ Ｐゴシック"/>
                        </a:defRPr>
                      </a:lvl5pPr>
                      <a:lvl6pPr marL="2286000" algn="l" defTabSz="457200" rtl="0" eaLnBrk="1" latinLnBrk="0" hangingPunct="1">
                        <a:defRPr sz="1800" kern="1200">
                          <a:solidFill>
                            <a:schemeClr val="tx1"/>
                          </a:solidFill>
                          <a:latin typeface="Times New Roman"/>
                          <a:ea typeface="ＭＳ Ｐゴシック"/>
                        </a:defRPr>
                      </a:lvl6pPr>
                      <a:lvl7pPr marL="2743200" algn="l" defTabSz="457200" rtl="0" eaLnBrk="1" latinLnBrk="0" hangingPunct="1">
                        <a:defRPr sz="1800" kern="1200">
                          <a:solidFill>
                            <a:schemeClr val="tx1"/>
                          </a:solidFill>
                          <a:latin typeface="Times New Roman"/>
                          <a:ea typeface="ＭＳ Ｐゴシック"/>
                        </a:defRPr>
                      </a:lvl7pPr>
                      <a:lvl8pPr marL="3200400" algn="l" defTabSz="457200" rtl="0" eaLnBrk="1" latinLnBrk="0" hangingPunct="1">
                        <a:defRPr sz="1800" kern="1200">
                          <a:solidFill>
                            <a:schemeClr val="tx1"/>
                          </a:solidFill>
                          <a:latin typeface="Times New Roman"/>
                          <a:ea typeface="ＭＳ Ｐゴシック"/>
                        </a:defRPr>
                      </a:lvl8pPr>
                      <a:lvl9pPr marL="3657600" algn="l" defTabSz="457200" rtl="0" eaLnBrk="1" latinLnBrk="0" hangingPunct="1">
                        <a:defRPr sz="1800" kern="1200">
                          <a:solidFill>
                            <a:schemeClr val="tx1"/>
                          </a:solidFill>
                          <a:latin typeface="Times New Roman"/>
                          <a:ea typeface="ＭＳ Ｐゴシック"/>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rgbClr val="003300"/>
                          </a:solidFill>
                          <a:effectLst/>
                          <a:latin typeface="Times New Roman" charset="0"/>
                          <a:ea typeface="ＭＳ Ｐゴシック" charset="0"/>
                        </a:rPr>
                        <a:t>Hardware (</a:t>
                      </a:r>
                      <a:r>
                        <a:rPr kumimoji="0" lang="en-US" sz="1800" b="0" i="1" u="none" strike="noStrike" cap="none" normalizeH="0" baseline="0">
                          <a:ln>
                            <a:noFill/>
                          </a:ln>
                          <a:solidFill>
                            <a:srgbClr val="003300"/>
                          </a:solidFill>
                          <a:effectLst/>
                          <a:latin typeface="Times New Roman" charset="0"/>
                          <a:ea typeface="ＭＳ Ｐゴシック" charset="0"/>
                        </a:rPr>
                        <a:t>highest</a:t>
                      </a:r>
                      <a:r>
                        <a:rPr kumimoji="0" lang="en-US" sz="1800" b="0" i="0" u="none" strike="noStrike" cap="none" normalizeH="0" baseline="0">
                          <a:ln>
                            <a:noFill/>
                          </a:ln>
                          <a:solidFill>
                            <a:srgbClr val="003300"/>
                          </a:solidFill>
                          <a:effectLst/>
                          <a:latin typeface="Times New Roman" charset="0"/>
                          <a:ea typeface="ＭＳ Ｐゴシック"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Times New Roman"/>
                          <a:ea typeface="ＭＳ Ｐゴシック"/>
                        </a:defRPr>
                      </a:lvl1pPr>
                      <a:lvl2pPr marL="457200" algn="l" defTabSz="457200" rtl="0" eaLnBrk="1" latinLnBrk="0" hangingPunct="1">
                        <a:defRPr sz="1800" kern="1200">
                          <a:solidFill>
                            <a:schemeClr val="tx1"/>
                          </a:solidFill>
                          <a:latin typeface="Times New Roman"/>
                          <a:ea typeface="ＭＳ Ｐゴシック"/>
                        </a:defRPr>
                      </a:lvl2pPr>
                      <a:lvl3pPr marL="914400" algn="l" defTabSz="457200" rtl="0" eaLnBrk="1" latinLnBrk="0" hangingPunct="1">
                        <a:defRPr sz="1800" kern="1200">
                          <a:solidFill>
                            <a:schemeClr val="tx1"/>
                          </a:solidFill>
                          <a:latin typeface="Times New Roman"/>
                          <a:ea typeface="ＭＳ Ｐゴシック"/>
                        </a:defRPr>
                      </a:lvl3pPr>
                      <a:lvl4pPr marL="1371600" algn="l" defTabSz="457200" rtl="0" eaLnBrk="1" latinLnBrk="0" hangingPunct="1">
                        <a:defRPr sz="1800" kern="1200">
                          <a:solidFill>
                            <a:schemeClr val="tx1"/>
                          </a:solidFill>
                          <a:latin typeface="Times New Roman"/>
                          <a:ea typeface="ＭＳ Ｐゴシック"/>
                        </a:defRPr>
                      </a:lvl4pPr>
                      <a:lvl5pPr marL="1828800" algn="l" defTabSz="457200" rtl="0" eaLnBrk="1" latinLnBrk="0" hangingPunct="1">
                        <a:defRPr sz="1800" kern="1200">
                          <a:solidFill>
                            <a:schemeClr val="tx1"/>
                          </a:solidFill>
                          <a:latin typeface="Times New Roman"/>
                          <a:ea typeface="ＭＳ Ｐゴシック"/>
                        </a:defRPr>
                      </a:lvl5pPr>
                      <a:lvl6pPr marL="2286000" algn="l" defTabSz="457200" rtl="0" eaLnBrk="1" latinLnBrk="0" hangingPunct="1">
                        <a:defRPr sz="1800" kern="1200">
                          <a:solidFill>
                            <a:schemeClr val="tx1"/>
                          </a:solidFill>
                          <a:latin typeface="Times New Roman"/>
                          <a:ea typeface="ＭＳ Ｐゴシック"/>
                        </a:defRPr>
                      </a:lvl6pPr>
                      <a:lvl7pPr marL="2743200" algn="l" defTabSz="457200" rtl="0" eaLnBrk="1" latinLnBrk="0" hangingPunct="1">
                        <a:defRPr sz="1800" kern="1200">
                          <a:solidFill>
                            <a:schemeClr val="tx1"/>
                          </a:solidFill>
                          <a:latin typeface="Times New Roman"/>
                          <a:ea typeface="ＭＳ Ｐゴシック"/>
                        </a:defRPr>
                      </a:lvl7pPr>
                      <a:lvl8pPr marL="3200400" algn="l" defTabSz="457200" rtl="0" eaLnBrk="1" latinLnBrk="0" hangingPunct="1">
                        <a:defRPr sz="1800" kern="1200">
                          <a:solidFill>
                            <a:schemeClr val="tx1"/>
                          </a:solidFill>
                          <a:latin typeface="Times New Roman"/>
                          <a:ea typeface="ＭＳ Ｐゴシック"/>
                        </a:defRPr>
                      </a:lvl8pPr>
                      <a:lvl9pPr marL="3657600" algn="l" defTabSz="457200" rtl="0" eaLnBrk="1" latinLnBrk="0" hangingPunct="1">
                        <a:defRPr sz="1800" kern="1200">
                          <a:solidFill>
                            <a:schemeClr val="tx1"/>
                          </a:solidFill>
                          <a:latin typeface="Times New Roman"/>
                          <a:ea typeface="ＭＳ Ｐゴシック"/>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rgbClr val="003300"/>
                          </a:solidFill>
                          <a:effectLst/>
                          <a:latin typeface="Times New Roman" charset="0"/>
                          <a:ea typeface="ＭＳ Ｐゴシック" charset="0"/>
                        </a:rPr>
                        <a:t>200</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4513">
                <a:tc>
                  <a:txBody>
                    <a:bodyPr/>
                    <a:lstStyle>
                      <a:lvl1pPr marL="0" algn="l" defTabSz="457200" rtl="0" eaLnBrk="1" latinLnBrk="0" hangingPunct="1">
                        <a:defRPr sz="1800" kern="1200">
                          <a:solidFill>
                            <a:schemeClr val="tx1"/>
                          </a:solidFill>
                          <a:latin typeface="Times New Roman"/>
                          <a:ea typeface="ＭＳ Ｐゴシック"/>
                        </a:defRPr>
                      </a:lvl1pPr>
                      <a:lvl2pPr marL="457200" algn="l" defTabSz="457200" rtl="0" eaLnBrk="1" latinLnBrk="0" hangingPunct="1">
                        <a:defRPr sz="1800" kern="1200">
                          <a:solidFill>
                            <a:schemeClr val="tx1"/>
                          </a:solidFill>
                          <a:latin typeface="Times New Roman"/>
                          <a:ea typeface="ＭＳ Ｐゴシック"/>
                        </a:defRPr>
                      </a:lvl2pPr>
                      <a:lvl3pPr marL="914400" algn="l" defTabSz="457200" rtl="0" eaLnBrk="1" latinLnBrk="0" hangingPunct="1">
                        <a:defRPr sz="1800" kern="1200">
                          <a:solidFill>
                            <a:schemeClr val="tx1"/>
                          </a:solidFill>
                          <a:latin typeface="Times New Roman"/>
                          <a:ea typeface="ＭＳ Ｐゴシック"/>
                        </a:defRPr>
                      </a:lvl3pPr>
                      <a:lvl4pPr marL="1371600" algn="l" defTabSz="457200" rtl="0" eaLnBrk="1" latinLnBrk="0" hangingPunct="1">
                        <a:defRPr sz="1800" kern="1200">
                          <a:solidFill>
                            <a:schemeClr val="tx1"/>
                          </a:solidFill>
                          <a:latin typeface="Times New Roman"/>
                          <a:ea typeface="ＭＳ Ｐゴシック"/>
                        </a:defRPr>
                      </a:lvl4pPr>
                      <a:lvl5pPr marL="1828800" algn="l" defTabSz="457200" rtl="0" eaLnBrk="1" latinLnBrk="0" hangingPunct="1">
                        <a:defRPr sz="1800" kern="1200">
                          <a:solidFill>
                            <a:schemeClr val="tx1"/>
                          </a:solidFill>
                          <a:latin typeface="Times New Roman"/>
                          <a:ea typeface="ＭＳ Ｐゴシック"/>
                        </a:defRPr>
                      </a:lvl5pPr>
                      <a:lvl6pPr marL="2286000" algn="l" defTabSz="457200" rtl="0" eaLnBrk="1" latinLnBrk="0" hangingPunct="1">
                        <a:defRPr sz="1800" kern="1200">
                          <a:solidFill>
                            <a:schemeClr val="tx1"/>
                          </a:solidFill>
                          <a:latin typeface="Times New Roman"/>
                          <a:ea typeface="ＭＳ Ｐゴシック"/>
                        </a:defRPr>
                      </a:lvl6pPr>
                      <a:lvl7pPr marL="2743200" algn="l" defTabSz="457200" rtl="0" eaLnBrk="1" latinLnBrk="0" hangingPunct="1">
                        <a:defRPr sz="1800" kern="1200">
                          <a:solidFill>
                            <a:schemeClr val="tx1"/>
                          </a:solidFill>
                          <a:latin typeface="Times New Roman"/>
                          <a:ea typeface="ＭＳ Ｐゴシック"/>
                        </a:defRPr>
                      </a:lvl7pPr>
                      <a:lvl8pPr marL="3200400" algn="l" defTabSz="457200" rtl="0" eaLnBrk="1" latinLnBrk="0" hangingPunct="1">
                        <a:defRPr sz="1800" kern="1200">
                          <a:solidFill>
                            <a:schemeClr val="tx1"/>
                          </a:solidFill>
                          <a:latin typeface="Times New Roman"/>
                          <a:ea typeface="ＭＳ Ｐゴシック"/>
                        </a:defRPr>
                      </a:lvl8pPr>
                      <a:lvl9pPr marL="3657600" algn="l" defTabSz="457200" rtl="0" eaLnBrk="1" latinLnBrk="0" hangingPunct="1">
                        <a:defRPr sz="1800" kern="1200">
                          <a:solidFill>
                            <a:schemeClr val="tx1"/>
                          </a:solidFill>
                          <a:latin typeface="Times New Roman"/>
                          <a:ea typeface="ＭＳ Ｐゴシック"/>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rgbClr val="003300"/>
                          </a:solidFill>
                          <a:effectLst/>
                          <a:latin typeface="Symbol" charset="0"/>
                          <a:ea typeface="ＭＳ Ｐゴシック" charset="0"/>
                        </a:rPr>
                        <a:t>t</a:t>
                      </a:r>
                      <a:r>
                        <a:rPr kumimoji="0" lang="en-US" sz="2800" b="0" i="0" u="none" strike="noStrike" cap="none" normalizeH="0" baseline="-25000">
                          <a:ln>
                            <a:noFill/>
                          </a:ln>
                          <a:solidFill>
                            <a:srgbClr val="003300"/>
                          </a:solidFill>
                          <a:effectLst/>
                          <a:latin typeface="Times New Roman" charset="0"/>
                          <a:ea typeface="ＭＳ Ｐゴシック" charset="0"/>
                        </a:rPr>
                        <a:t>1</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Times New Roman"/>
                          <a:ea typeface="ＭＳ Ｐゴシック"/>
                        </a:defRPr>
                      </a:lvl1pPr>
                      <a:lvl2pPr marL="457200" algn="l" defTabSz="457200" rtl="0" eaLnBrk="1" latinLnBrk="0" hangingPunct="1">
                        <a:defRPr sz="1800" kern="1200">
                          <a:solidFill>
                            <a:schemeClr val="tx1"/>
                          </a:solidFill>
                          <a:latin typeface="Times New Roman"/>
                          <a:ea typeface="ＭＳ Ｐゴシック"/>
                        </a:defRPr>
                      </a:lvl2pPr>
                      <a:lvl3pPr marL="914400" algn="l" defTabSz="457200" rtl="0" eaLnBrk="1" latinLnBrk="0" hangingPunct="1">
                        <a:defRPr sz="1800" kern="1200">
                          <a:solidFill>
                            <a:schemeClr val="tx1"/>
                          </a:solidFill>
                          <a:latin typeface="Times New Roman"/>
                          <a:ea typeface="ＭＳ Ｐゴシック"/>
                        </a:defRPr>
                      </a:lvl3pPr>
                      <a:lvl4pPr marL="1371600" algn="l" defTabSz="457200" rtl="0" eaLnBrk="1" latinLnBrk="0" hangingPunct="1">
                        <a:defRPr sz="1800" kern="1200">
                          <a:solidFill>
                            <a:schemeClr val="tx1"/>
                          </a:solidFill>
                          <a:latin typeface="Times New Roman"/>
                          <a:ea typeface="ＭＳ Ｐゴシック"/>
                        </a:defRPr>
                      </a:lvl4pPr>
                      <a:lvl5pPr marL="1828800" algn="l" defTabSz="457200" rtl="0" eaLnBrk="1" latinLnBrk="0" hangingPunct="1">
                        <a:defRPr sz="1800" kern="1200">
                          <a:solidFill>
                            <a:schemeClr val="tx1"/>
                          </a:solidFill>
                          <a:latin typeface="Times New Roman"/>
                          <a:ea typeface="ＭＳ Ｐゴシック"/>
                        </a:defRPr>
                      </a:lvl5pPr>
                      <a:lvl6pPr marL="2286000" algn="l" defTabSz="457200" rtl="0" eaLnBrk="1" latinLnBrk="0" hangingPunct="1">
                        <a:defRPr sz="1800" kern="1200">
                          <a:solidFill>
                            <a:schemeClr val="tx1"/>
                          </a:solidFill>
                          <a:latin typeface="Times New Roman"/>
                          <a:ea typeface="ＭＳ Ｐゴシック"/>
                        </a:defRPr>
                      </a:lvl6pPr>
                      <a:lvl7pPr marL="2743200" algn="l" defTabSz="457200" rtl="0" eaLnBrk="1" latinLnBrk="0" hangingPunct="1">
                        <a:defRPr sz="1800" kern="1200">
                          <a:solidFill>
                            <a:schemeClr val="tx1"/>
                          </a:solidFill>
                          <a:latin typeface="Times New Roman"/>
                          <a:ea typeface="ＭＳ Ｐゴシック"/>
                        </a:defRPr>
                      </a:lvl7pPr>
                      <a:lvl8pPr marL="3200400" algn="l" defTabSz="457200" rtl="0" eaLnBrk="1" latinLnBrk="0" hangingPunct="1">
                        <a:defRPr sz="1800" kern="1200">
                          <a:solidFill>
                            <a:schemeClr val="tx1"/>
                          </a:solidFill>
                          <a:latin typeface="Times New Roman"/>
                          <a:ea typeface="ＭＳ Ｐゴシック"/>
                        </a:defRPr>
                      </a:lvl8pPr>
                      <a:lvl9pPr marL="3657600" algn="l" defTabSz="457200" rtl="0" eaLnBrk="1" latinLnBrk="0" hangingPunct="1">
                        <a:defRPr sz="1800" kern="1200">
                          <a:solidFill>
                            <a:schemeClr val="tx1"/>
                          </a:solidFill>
                          <a:latin typeface="Times New Roman"/>
                          <a:ea typeface="ＭＳ Ｐゴシック"/>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rgbClr val="003300"/>
                          </a:solidFill>
                          <a:effectLst/>
                          <a:latin typeface="Times New Roman" charset="0"/>
                          <a:ea typeface="ＭＳ Ｐゴシック" charset="0"/>
                        </a:rPr>
                        <a:t>100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Times New Roman"/>
                          <a:ea typeface="ＭＳ Ｐゴシック"/>
                        </a:defRPr>
                      </a:lvl1pPr>
                      <a:lvl2pPr marL="457200" algn="l" defTabSz="457200" rtl="0" eaLnBrk="1" latinLnBrk="0" hangingPunct="1">
                        <a:defRPr sz="1800" kern="1200">
                          <a:solidFill>
                            <a:schemeClr val="tx1"/>
                          </a:solidFill>
                          <a:latin typeface="Times New Roman"/>
                          <a:ea typeface="ＭＳ Ｐゴシック"/>
                        </a:defRPr>
                      </a:lvl2pPr>
                      <a:lvl3pPr marL="914400" algn="l" defTabSz="457200" rtl="0" eaLnBrk="1" latinLnBrk="0" hangingPunct="1">
                        <a:defRPr sz="1800" kern="1200">
                          <a:solidFill>
                            <a:schemeClr val="tx1"/>
                          </a:solidFill>
                          <a:latin typeface="Times New Roman"/>
                          <a:ea typeface="ＭＳ Ｐゴシック"/>
                        </a:defRPr>
                      </a:lvl3pPr>
                      <a:lvl4pPr marL="1371600" algn="l" defTabSz="457200" rtl="0" eaLnBrk="1" latinLnBrk="0" hangingPunct="1">
                        <a:defRPr sz="1800" kern="1200">
                          <a:solidFill>
                            <a:schemeClr val="tx1"/>
                          </a:solidFill>
                          <a:latin typeface="Times New Roman"/>
                          <a:ea typeface="ＭＳ Ｐゴシック"/>
                        </a:defRPr>
                      </a:lvl4pPr>
                      <a:lvl5pPr marL="1828800" algn="l" defTabSz="457200" rtl="0" eaLnBrk="1" latinLnBrk="0" hangingPunct="1">
                        <a:defRPr sz="1800" kern="1200">
                          <a:solidFill>
                            <a:schemeClr val="tx1"/>
                          </a:solidFill>
                          <a:latin typeface="Times New Roman"/>
                          <a:ea typeface="ＭＳ Ｐゴシック"/>
                        </a:defRPr>
                      </a:lvl5pPr>
                      <a:lvl6pPr marL="2286000" algn="l" defTabSz="457200" rtl="0" eaLnBrk="1" latinLnBrk="0" hangingPunct="1">
                        <a:defRPr sz="1800" kern="1200">
                          <a:solidFill>
                            <a:schemeClr val="tx1"/>
                          </a:solidFill>
                          <a:latin typeface="Times New Roman"/>
                          <a:ea typeface="ＭＳ Ｐゴシック"/>
                        </a:defRPr>
                      </a:lvl6pPr>
                      <a:lvl7pPr marL="2743200" algn="l" defTabSz="457200" rtl="0" eaLnBrk="1" latinLnBrk="0" hangingPunct="1">
                        <a:defRPr sz="1800" kern="1200">
                          <a:solidFill>
                            <a:schemeClr val="tx1"/>
                          </a:solidFill>
                          <a:latin typeface="Times New Roman"/>
                          <a:ea typeface="ＭＳ Ｐゴシック"/>
                        </a:defRPr>
                      </a:lvl7pPr>
                      <a:lvl8pPr marL="3200400" algn="l" defTabSz="457200" rtl="0" eaLnBrk="1" latinLnBrk="0" hangingPunct="1">
                        <a:defRPr sz="1800" kern="1200">
                          <a:solidFill>
                            <a:schemeClr val="tx1"/>
                          </a:solidFill>
                          <a:latin typeface="Times New Roman"/>
                          <a:ea typeface="ＭＳ Ｐゴシック"/>
                        </a:defRPr>
                      </a:lvl8pPr>
                      <a:lvl9pPr marL="3657600" algn="l" defTabSz="457200" rtl="0" eaLnBrk="1" latinLnBrk="0" hangingPunct="1">
                        <a:defRPr sz="1800" kern="1200">
                          <a:solidFill>
                            <a:schemeClr val="tx1"/>
                          </a:solidFill>
                          <a:latin typeface="Times New Roman"/>
                          <a:ea typeface="ＭＳ Ｐゴシック"/>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rgbClr val="003300"/>
                          </a:solidFill>
                          <a:effectLst/>
                          <a:latin typeface="Times New Roman" charset="0"/>
                          <a:ea typeface="ＭＳ Ｐゴシック" charset="0"/>
                        </a:rPr>
                        <a:t>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Times New Roman"/>
                          <a:ea typeface="ＭＳ Ｐゴシック"/>
                        </a:defRPr>
                      </a:lvl1pPr>
                      <a:lvl2pPr marL="457200" algn="l" defTabSz="457200" rtl="0" eaLnBrk="1" latinLnBrk="0" hangingPunct="1">
                        <a:defRPr sz="1800" kern="1200">
                          <a:solidFill>
                            <a:schemeClr val="tx1"/>
                          </a:solidFill>
                          <a:latin typeface="Times New Roman"/>
                          <a:ea typeface="ＭＳ Ｐゴシック"/>
                        </a:defRPr>
                      </a:lvl2pPr>
                      <a:lvl3pPr marL="914400" algn="l" defTabSz="457200" rtl="0" eaLnBrk="1" latinLnBrk="0" hangingPunct="1">
                        <a:defRPr sz="1800" kern="1200">
                          <a:solidFill>
                            <a:schemeClr val="tx1"/>
                          </a:solidFill>
                          <a:latin typeface="Times New Roman"/>
                          <a:ea typeface="ＭＳ Ｐゴシック"/>
                        </a:defRPr>
                      </a:lvl3pPr>
                      <a:lvl4pPr marL="1371600" algn="l" defTabSz="457200" rtl="0" eaLnBrk="1" latinLnBrk="0" hangingPunct="1">
                        <a:defRPr sz="1800" kern="1200">
                          <a:solidFill>
                            <a:schemeClr val="tx1"/>
                          </a:solidFill>
                          <a:latin typeface="Times New Roman"/>
                          <a:ea typeface="ＭＳ Ｐゴシック"/>
                        </a:defRPr>
                      </a:lvl4pPr>
                      <a:lvl5pPr marL="1828800" algn="l" defTabSz="457200" rtl="0" eaLnBrk="1" latinLnBrk="0" hangingPunct="1">
                        <a:defRPr sz="1800" kern="1200">
                          <a:solidFill>
                            <a:schemeClr val="tx1"/>
                          </a:solidFill>
                          <a:latin typeface="Times New Roman"/>
                          <a:ea typeface="ＭＳ Ｐゴシック"/>
                        </a:defRPr>
                      </a:lvl5pPr>
                      <a:lvl6pPr marL="2286000" algn="l" defTabSz="457200" rtl="0" eaLnBrk="1" latinLnBrk="0" hangingPunct="1">
                        <a:defRPr sz="1800" kern="1200">
                          <a:solidFill>
                            <a:schemeClr val="tx1"/>
                          </a:solidFill>
                          <a:latin typeface="Times New Roman"/>
                          <a:ea typeface="ＭＳ Ｐゴシック"/>
                        </a:defRPr>
                      </a:lvl6pPr>
                      <a:lvl7pPr marL="2743200" algn="l" defTabSz="457200" rtl="0" eaLnBrk="1" latinLnBrk="0" hangingPunct="1">
                        <a:defRPr sz="1800" kern="1200">
                          <a:solidFill>
                            <a:schemeClr val="tx1"/>
                          </a:solidFill>
                          <a:latin typeface="Times New Roman"/>
                          <a:ea typeface="ＭＳ Ｐゴシック"/>
                        </a:defRPr>
                      </a:lvl7pPr>
                      <a:lvl8pPr marL="3200400" algn="l" defTabSz="457200" rtl="0" eaLnBrk="1" latinLnBrk="0" hangingPunct="1">
                        <a:defRPr sz="1800" kern="1200">
                          <a:solidFill>
                            <a:schemeClr val="tx1"/>
                          </a:solidFill>
                          <a:latin typeface="Times New Roman"/>
                          <a:ea typeface="ＭＳ Ｐゴシック"/>
                        </a:defRPr>
                      </a:lvl8pPr>
                      <a:lvl9pPr marL="3657600" algn="l" defTabSz="457200" rtl="0" eaLnBrk="1" latinLnBrk="0" hangingPunct="1">
                        <a:defRPr sz="1800" kern="1200">
                          <a:solidFill>
                            <a:schemeClr val="tx1"/>
                          </a:solidFill>
                          <a:latin typeface="Times New Roman"/>
                          <a:ea typeface="ＭＳ Ｐゴシック"/>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1" u="none" strike="noStrike" cap="none" normalizeH="0" baseline="0">
                          <a:ln>
                            <a:noFill/>
                          </a:ln>
                          <a:solidFill>
                            <a:srgbClr val="003300"/>
                          </a:solidFill>
                          <a:effectLst/>
                          <a:latin typeface="Times New Roman" charset="0"/>
                          <a:ea typeface="ＭＳ Ｐゴシック" charset="0"/>
                        </a:rPr>
                        <a:t>High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Times New Roman"/>
                          <a:ea typeface="ＭＳ Ｐゴシック"/>
                        </a:defRPr>
                      </a:lvl1pPr>
                      <a:lvl2pPr marL="457200" algn="l" defTabSz="457200" rtl="0" eaLnBrk="1" latinLnBrk="0" hangingPunct="1">
                        <a:defRPr sz="1800" kern="1200">
                          <a:solidFill>
                            <a:schemeClr val="tx1"/>
                          </a:solidFill>
                          <a:latin typeface="Times New Roman"/>
                          <a:ea typeface="ＭＳ Ｐゴシック"/>
                        </a:defRPr>
                      </a:lvl2pPr>
                      <a:lvl3pPr marL="914400" algn="l" defTabSz="457200" rtl="0" eaLnBrk="1" latinLnBrk="0" hangingPunct="1">
                        <a:defRPr sz="1800" kern="1200">
                          <a:solidFill>
                            <a:schemeClr val="tx1"/>
                          </a:solidFill>
                          <a:latin typeface="Times New Roman"/>
                          <a:ea typeface="ＭＳ Ｐゴシック"/>
                        </a:defRPr>
                      </a:lvl3pPr>
                      <a:lvl4pPr marL="1371600" algn="l" defTabSz="457200" rtl="0" eaLnBrk="1" latinLnBrk="0" hangingPunct="1">
                        <a:defRPr sz="1800" kern="1200">
                          <a:solidFill>
                            <a:schemeClr val="tx1"/>
                          </a:solidFill>
                          <a:latin typeface="Times New Roman"/>
                          <a:ea typeface="ＭＳ Ｐゴシック"/>
                        </a:defRPr>
                      </a:lvl4pPr>
                      <a:lvl5pPr marL="1828800" algn="l" defTabSz="457200" rtl="0" eaLnBrk="1" latinLnBrk="0" hangingPunct="1">
                        <a:defRPr sz="1800" kern="1200">
                          <a:solidFill>
                            <a:schemeClr val="tx1"/>
                          </a:solidFill>
                          <a:latin typeface="Times New Roman"/>
                          <a:ea typeface="ＭＳ Ｐゴシック"/>
                        </a:defRPr>
                      </a:lvl5pPr>
                      <a:lvl6pPr marL="2286000" algn="l" defTabSz="457200" rtl="0" eaLnBrk="1" latinLnBrk="0" hangingPunct="1">
                        <a:defRPr sz="1800" kern="1200">
                          <a:solidFill>
                            <a:schemeClr val="tx1"/>
                          </a:solidFill>
                          <a:latin typeface="Times New Roman"/>
                          <a:ea typeface="ＭＳ Ｐゴシック"/>
                        </a:defRPr>
                      </a:lvl6pPr>
                      <a:lvl7pPr marL="2743200" algn="l" defTabSz="457200" rtl="0" eaLnBrk="1" latinLnBrk="0" hangingPunct="1">
                        <a:defRPr sz="1800" kern="1200">
                          <a:solidFill>
                            <a:schemeClr val="tx1"/>
                          </a:solidFill>
                          <a:latin typeface="Times New Roman"/>
                          <a:ea typeface="ＭＳ Ｐゴシック"/>
                        </a:defRPr>
                      </a:lvl7pPr>
                      <a:lvl8pPr marL="3200400" algn="l" defTabSz="457200" rtl="0" eaLnBrk="1" latinLnBrk="0" hangingPunct="1">
                        <a:defRPr sz="1800" kern="1200">
                          <a:solidFill>
                            <a:schemeClr val="tx1"/>
                          </a:solidFill>
                          <a:latin typeface="Times New Roman"/>
                          <a:ea typeface="ＭＳ Ｐゴシック"/>
                        </a:defRPr>
                      </a:lvl8pPr>
                      <a:lvl9pPr marL="3657600" algn="l" defTabSz="457200" rtl="0" eaLnBrk="1" latinLnBrk="0" hangingPunct="1">
                        <a:defRPr sz="1800" kern="1200">
                          <a:solidFill>
                            <a:schemeClr val="tx1"/>
                          </a:solidFill>
                          <a:latin typeface="Times New Roman"/>
                          <a:ea typeface="ＭＳ Ｐゴシック"/>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rgbClr val="003300"/>
                          </a:solidFill>
                          <a:effectLst/>
                          <a:latin typeface="Times New Roman" charset="0"/>
                          <a:ea typeface="ＭＳ Ｐゴシック" charset="0"/>
                        </a:rPr>
                        <a:t>100</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2925">
                <a:tc>
                  <a:txBody>
                    <a:bodyPr/>
                    <a:lstStyle>
                      <a:lvl1pPr marL="0" algn="l" defTabSz="457200" rtl="0" eaLnBrk="1" latinLnBrk="0" hangingPunct="1">
                        <a:defRPr sz="1800" kern="1200">
                          <a:solidFill>
                            <a:schemeClr val="tx1"/>
                          </a:solidFill>
                          <a:latin typeface="Times New Roman"/>
                          <a:ea typeface="ＭＳ Ｐゴシック"/>
                        </a:defRPr>
                      </a:lvl1pPr>
                      <a:lvl2pPr marL="457200" algn="l" defTabSz="457200" rtl="0" eaLnBrk="1" latinLnBrk="0" hangingPunct="1">
                        <a:defRPr sz="1800" kern="1200">
                          <a:solidFill>
                            <a:schemeClr val="tx1"/>
                          </a:solidFill>
                          <a:latin typeface="Times New Roman"/>
                          <a:ea typeface="ＭＳ Ｐゴシック"/>
                        </a:defRPr>
                      </a:lvl2pPr>
                      <a:lvl3pPr marL="914400" algn="l" defTabSz="457200" rtl="0" eaLnBrk="1" latinLnBrk="0" hangingPunct="1">
                        <a:defRPr sz="1800" kern="1200">
                          <a:solidFill>
                            <a:schemeClr val="tx1"/>
                          </a:solidFill>
                          <a:latin typeface="Times New Roman"/>
                          <a:ea typeface="ＭＳ Ｐゴシック"/>
                        </a:defRPr>
                      </a:lvl3pPr>
                      <a:lvl4pPr marL="1371600" algn="l" defTabSz="457200" rtl="0" eaLnBrk="1" latinLnBrk="0" hangingPunct="1">
                        <a:defRPr sz="1800" kern="1200">
                          <a:solidFill>
                            <a:schemeClr val="tx1"/>
                          </a:solidFill>
                          <a:latin typeface="Times New Roman"/>
                          <a:ea typeface="ＭＳ Ｐゴシック"/>
                        </a:defRPr>
                      </a:lvl4pPr>
                      <a:lvl5pPr marL="1828800" algn="l" defTabSz="457200" rtl="0" eaLnBrk="1" latinLnBrk="0" hangingPunct="1">
                        <a:defRPr sz="1800" kern="1200">
                          <a:solidFill>
                            <a:schemeClr val="tx1"/>
                          </a:solidFill>
                          <a:latin typeface="Times New Roman"/>
                          <a:ea typeface="ＭＳ Ｐゴシック"/>
                        </a:defRPr>
                      </a:lvl5pPr>
                      <a:lvl6pPr marL="2286000" algn="l" defTabSz="457200" rtl="0" eaLnBrk="1" latinLnBrk="0" hangingPunct="1">
                        <a:defRPr sz="1800" kern="1200">
                          <a:solidFill>
                            <a:schemeClr val="tx1"/>
                          </a:solidFill>
                          <a:latin typeface="Times New Roman"/>
                          <a:ea typeface="ＭＳ Ｐゴシック"/>
                        </a:defRPr>
                      </a:lvl6pPr>
                      <a:lvl7pPr marL="2743200" algn="l" defTabSz="457200" rtl="0" eaLnBrk="1" latinLnBrk="0" hangingPunct="1">
                        <a:defRPr sz="1800" kern="1200">
                          <a:solidFill>
                            <a:schemeClr val="tx1"/>
                          </a:solidFill>
                          <a:latin typeface="Times New Roman"/>
                          <a:ea typeface="ＭＳ Ｐゴシック"/>
                        </a:defRPr>
                      </a:lvl7pPr>
                      <a:lvl8pPr marL="3200400" algn="l" defTabSz="457200" rtl="0" eaLnBrk="1" latinLnBrk="0" hangingPunct="1">
                        <a:defRPr sz="1800" kern="1200">
                          <a:solidFill>
                            <a:schemeClr val="tx1"/>
                          </a:solidFill>
                          <a:latin typeface="Times New Roman"/>
                          <a:ea typeface="ＭＳ Ｐゴシック"/>
                        </a:defRPr>
                      </a:lvl8pPr>
                      <a:lvl9pPr marL="3657600" algn="l" defTabSz="457200" rtl="0" eaLnBrk="1" latinLnBrk="0" hangingPunct="1">
                        <a:defRPr sz="1800" kern="1200">
                          <a:solidFill>
                            <a:schemeClr val="tx1"/>
                          </a:solidFill>
                          <a:latin typeface="Times New Roman"/>
                          <a:ea typeface="ＭＳ Ｐゴシック"/>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rgbClr val="003300"/>
                          </a:solidFill>
                          <a:effectLst/>
                          <a:latin typeface="Symbol" charset="0"/>
                          <a:ea typeface="ＭＳ Ｐゴシック" charset="0"/>
                        </a:rPr>
                        <a:t>t</a:t>
                      </a:r>
                      <a:r>
                        <a:rPr kumimoji="0" lang="en-US" sz="2800" b="0" i="0" u="none" strike="noStrike" cap="none" normalizeH="0" baseline="-25000">
                          <a:ln>
                            <a:noFill/>
                          </a:ln>
                          <a:solidFill>
                            <a:srgbClr val="003300"/>
                          </a:solidFill>
                          <a:effectLst/>
                          <a:latin typeface="Times New Roman" charset="0"/>
                          <a:ea typeface="ＭＳ Ｐゴシック" charset="0"/>
                        </a:rPr>
                        <a:t>2</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Times New Roman"/>
                          <a:ea typeface="ＭＳ Ｐゴシック"/>
                        </a:defRPr>
                      </a:lvl1pPr>
                      <a:lvl2pPr marL="457200" algn="l" defTabSz="457200" rtl="0" eaLnBrk="1" latinLnBrk="0" hangingPunct="1">
                        <a:defRPr sz="1800" kern="1200">
                          <a:solidFill>
                            <a:schemeClr val="tx1"/>
                          </a:solidFill>
                          <a:latin typeface="Times New Roman"/>
                          <a:ea typeface="ＭＳ Ｐゴシック"/>
                        </a:defRPr>
                      </a:lvl2pPr>
                      <a:lvl3pPr marL="914400" algn="l" defTabSz="457200" rtl="0" eaLnBrk="1" latinLnBrk="0" hangingPunct="1">
                        <a:defRPr sz="1800" kern="1200">
                          <a:solidFill>
                            <a:schemeClr val="tx1"/>
                          </a:solidFill>
                          <a:latin typeface="Times New Roman"/>
                          <a:ea typeface="ＭＳ Ｐゴシック"/>
                        </a:defRPr>
                      </a:lvl3pPr>
                      <a:lvl4pPr marL="1371600" algn="l" defTabSz="457200" rtl="0" eaLnBrk="1" latinLnBrk="0" hangingPunct="1">
                        <a:defRPr sz="1800" kern="1200">
                          <a:solidFill>
                            <a:schemeClr val="tx1"/>
                          </a:solidFill>
                          <a:latin typeface="Times New Roman"/>
                          <a:ea typeface="ＭＳ Ｐゴシック"/>
                        </a:defRPr>
                      </a:lvl4pPr>
                      <a:lvl5pPr marL="1828800" algn="l" defTabSz="457200" rtl="0" eaLnBrk="1" latinLnBrk="0" hangingPunct="1">
                        <a:defRPr sz="1800" kern="1200">
                          <a:solidFill>
                            <a:schemeClr val="tx1"/>
                          </a:solidFill>
                          <a:latin typeface="Times New Roman"/>
                          <a:ea typeface="ＭＳ Ｐゴシック"/>
                        </a:defRPr>
                      </a:lvl5pPr>
                      <a:lvl6pPr marL="2286000" algn="l" defTabSz="457200" rtl="0" eaLnBrk="1" latinLnBrk="0" hangingPunct="1">
                        <a:defRPr sz="1800" kern="1200">
                          <a:solidFill>
                            <a:schemeClr val="tx1"/>
                          </a:solidFill>
                          <a:latin typeface="Times New Roman"/>
                          <a:ea typeface="ＭＳ Ｐゴシック"/>
                        </a:defRPr>
                      </a:lvl6pPr>
                      <a:lvl7pPr marL="2743200" algn="l" defTabSz="457200" rtl="0" eaLnBrk="1" latinLnBrk="0" hangingPunct="1">
                        <a:defRPr sz="1800" kern="1200">
                          <a:solidFill>
                            <a:schemeClr val="tx1"/>
                          </a:solidFill>
                          <a:latin typeface="Times New Roman"/>
                          <a:ea typeface="ＭＳ Ｐゴシック"/>
                        </a:defRPr>
                      </a:lvl7pPr>
                      <a:lvl8pPr marL="3200400" algn="l" defTabSz="457200" rtl="0" eaLnBrk="1" latinLnBrk="0" hangingPunct="1">
                        <a:defRPr sz="1800" kern="1200">
                          <a:solidFill>
                            <a:schemeClr val="tx1"/>
                          </a:solidFill>
                          <a:latin typeface="Times New Roman"/>
                          <a:ea typeface="ＭＳ Ｐゴシック"/>
                        </a:defRPr>
                      </a:lvl8pPr>
                      <a:lvl9pPr marL="3657600" algn="l" defTabSz="457200" rtl="0" eaLnBrk="1" latinLnBrk="0" hangingPunct="1">
                        <a:defRPr sz="1800" kern="1200">
                          <a:solidFill>
                            <a:schemeClr val="tx1"/>
                          </a:solidFill>
                          <a:latin typeface="Times New Roman"/>
                          <a:ea typeface="ＭＳ Ｐゴシック"/>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rgbClr val="003300"/>
                          </a:solidFill>
                          <a:effectLst/>
                          <a:latin typeface="Times New Roman" charset="0"/>
                          <a:ea typeface="ＭＳ Ｐゴシック" charset="0"/>
                        </a:rPr>
                        <a:t>150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Times New Roman"/>
                          <a:ea typeface="ＭＳ Ｐゴシック"/>
                        </a:defRPr>
                      </a:lvl1pPr>
                      <a:lvl2pPr marL="457200" algn="l" defTabSz="457200" rtl="0" eaLnBrk="1" latinLnBrk="0" hangingPunct="1">
                        <a:defRPr sz="1800" kern="1200">
                          <a:solidFill>
                            <a:schemeClr val="tx1"/>
                          </a:solidFill>
                          <a:latin typeface="Times New Roman"/>
                          <a:ea typeface="ＭＳ Ｐゴシック"/>
                        </a:defRPr>
                      </a:lvl2pPr>
                      <a:lvl3pPr marL="914400" algn="l" defTabSz="457200" rtl="0" eaLnBrk="1" latinLnBrk="0" hangingPunct="1">
                        <a:defRPr sz="1800" kern="1200">
                          <a:solidFill>
                            <a:schemeClr val="tx1"/>
                          </a:solidFill>
                          <a:latin typeface="Times New Roman"/>
                          <a:ea typeface="ＭＳ Ｐゴシック"/>
                        </a:defRPr>
                      </a:lvl3pPr>
                      <a:lvl4pPr marL="1371600" algn="l" defTabSz="457200" rtl="0" eaLnBrk="1" latinLnBrk="0" hangingPunct="1">
                        <a:defRPr sz="1800" kern="1200">
                          <a:solidFill>
                            <a:schemeClr val="tx1"/>
                          </a:solidFill>
                          <a:latin typeface="Times New Roman"/>
                          <a:ea typeface="ＭＳ Ｐゴシック"/>
                        </a:defRPr>
                      </a:lvl4pPr>
                      <a:lvl5pPr marL="1828800" algn="l" defTabSz="457200" rtl="0" eaLnBrk="1" latinLnBrk="0" hangingPunct="1">
                        <a:defRPr sz="1800" kern="1200">
                          <a:solidFill>
                            <a:schemeClr val="tx1"/>
                          </a:solidFill>
                          <a:latin typeface="Times New Roman"/>
                          <a:ea typeface="ＭＳ Ｐゴシック"/>
                        </a:defRPr>
                      </a:lvl5pPr>
                      <a:lvl6pPr marL="2286000" algn="l" defTabSz="457200" rtl="0" eaLnBrk="1" latinLnBrk="0" hangingPunct="1">
                        <a:defRPr sz="1800" kern="1200">
                          <a:solidFill>
                            <a:schemeClr val="tx1"/>
                          </a:solidFill>
                          <a:latin typeface="Times New Roman"/>
                          <a:ea typeface="ＭＳ Ｐゴシック"/>
                        </a:defRPr>
                      </a:lvl6pPr>
                      <a:lvl7pPr marL="2743200" algn="l" defTabSz="457200" rtl="0" eaLnBrk="1" latinLnBrk="0" hangingPunct="1">
                        <a:defRPr sz="1800" kern="1200">
                          <a:solidFill>
                            <a:schemeClr val="tx1"/>
                          </a:solidFill>
                          <a:latin typeface="Times New Roman"/>
                          <a:ea typeface="ＭＳ Ｐゴシック"/>
                        </a:defRPr>
                      </a:lvl7pPr>
                      <a:lvl8pPr marL="3200400" algn="l" defTabSz="457200" rtl="0" eaLnBrk="1" latinLnBrk="0" hangingPunct="1">
                        <a:defRPr sz="1800" kern="1200">
                          <a:solidFill>
                            <a:schemeClr val="tx1"/>
                          </a:solidFill>
                          <a:latin typeface="Times New Roman"/>
                          <a:ea typeface="ＭＳ Ｐゴシック"/>
                        </a:defRPr>
                      </a:lvl8pPr>
                      <a:lvl9pPr marL="3657600" algn="l" defTabSz="457200" rtl="0" eaLnBrk="1" latinLnBrk="0" hangingPunct="1">
                        <a:defRPr sz="1800" kern="1200">
                          <a:solidFill>
                            <a:schemeClr val="tx1"/>
                          </a:solidFill>
                          <a:latin typeface="Times New Roman"/>
                          <a:ea typeface="ＭＳ Ｐゴシック"/>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rgbClr val="003300"/>
                          </a:solidFill>
                          <a:effectLst/>
                          <a:latin typeface="Times New Roman" charset="0"/>
                          <a:ea typeface="ＭＳ Ｐゴシック" charset="0"/>
                        </a:rPr>
                        <a:t>40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Times New Roman"/>
                          <a:ea typeface="ＭＳ Ｐゴシック"/>
                        </a:defRPr>
                      </a:lvl1pPr>
                      <a:lvl2pPr marL="457200" algn="l" defTabSz="457200" rtl="0" eaLnBrk="1" latinLnBrk="0" hangingPunct="1">
                        <a:defRPr sz="1800" kern="1200">
                          <a:solidFill>
                            <a:schemeClr val="tx1"/>
                          </a:solidFill>
                          <a:latin typeface="Times New Roman"/>
                          <a:ea typeface="ＭＳ Ｐゴシック"/>
                        </a:defRPr>
                      </a:lvl2pPr>
                      <a:lvl3pPr marL="914400" algn="l" defTabSz="457200" rtl="0" eaLnBrk="1" latinLnBrk="0" hangingPunct="1">
                        <a:defRPr sz="1800" kern="1200">
                          <a:solidFill>
                            <a:schemeClr val="tx1"/>
                          </a:solidFill>
                          <a:latin typeface="Times New Roman"/>
                          <a:ea typeface="ＭＳ Ｐゴシック"/>
                        </a:defRPr>
                      </a:lvl3pPr>
                      <a:lvl4pPr marL="1371600" algn="l" defTabSz="457200" rtl="0" eaLnBrk="1" latinLnBrk="0" hangingPunct="1">
                        <a:defRPr sz="1800" kern="1200">
                          <a:solidFill>
                            <a:schemeClr val="tx1"/>
                          </a:solidFill>
                          <a:latin typeface="Times New Roman"/>
                          <a:ea typeface="ＭＳ Ｐゴシック"/>
                        </a:defRPr>
                      </a:lvl4pPr>
                      <a:lvl5pPr marL="1828800" algn="l" defTabSz="457200" rtl="0" eaLnBrk="1" latinLnBrk="0" hangingPunct="1">
                        <a:defRPr sz="1800" kern="1200">
                          <a:solidFill>
                            <a:schemeClr val="tx1"/>
                          </a:solidFill>
                          <a:latin typeface="Times New Roman"/>
                          <a:ea typeface="ＭＳ Ｐゴシック"/>
                        </a:defRPr>
                      </a:lvl5pPr>
                      <a:lvl6pPr marL="2286000" algn="l" defTabSz="457200" rtl="0" eaLnBrk="1" latinLnBrk="0" hangingPunct="1">
                        <a:defRPr sz="1800" kern="1200">
                          <a:solidFill>
                            <a:schemeClr val="tx1"/>
                          </a:solidFill>
                          <a:latin typeface="Times New Roman"/>
                          <a:ea typeface="ＭＳ Ｐゴシック"/>
                        </a:defRPr>
                      </a:lvl6pPr>
                      <a:lvl7pPr marL="2743200" algn="l" defTabSz="457200" rtl="0" eaLnBrk="1" latinLnBrk="0" hangingPunct="1">
                        <a:defRPr sz="1800" kern="1200">
                          <a:solidFill>
                            <a:schemeClr val="tx1"/>
                          </a:solidFill>
                          <a:latin typeface="Times New Roman"/>
                          <a:ea typeface="ＭＳ Ｐゴシック"/>
                        </a:defRPr>
                      </a:lvl7pPr>
                      <a:lvl8pPr marL="3200400" algn="l" defTabSz="457200" rtl="0" eaLnBrk="1" latinLnBrk="0" hangingPunct="1">
                        <a:defRPr sz="1800" kern="1200">
                          <a:solidFill>
                            <a:schemeClr val="tx1"/>
                          </a:solidFill>
                          <a:latin typeface="Times New Roman"/>
                          <a:ea typeface="ＭＳ Ｐゴシック"/>
                        </a:defRPr>
                      </a:lvl8pPr>
                      <a:lvl9pPr marL="3657600" algn="l" defTabSz="457200" rtl="0" eaLnBrk="1" latinLnBrk="0" hangingPunct="1">
                        <a:defRPr sz="1800" kern="1200">
                          <a:solidFill>
                            <a:schemeClr val="tx1"/>
                          </a:solidFill>
                          <a:latin typeface="Times New Roman"/>
                          <a:ea typeface="ＭＳ Ｐゴシック"/>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1" u="none" strike="noStrike" cap="none" normalizeH="0" baseline="0">
                          <a:ln>
                            <a:noFill/>
                          </a:ln>
                          <a:solidFill>
                            <a:srgbClr val="003300"/>
                          </a:solidFill>
                          <a:effectLst/>
                          <a:latin typeface="Times New Roman" charset="0"/>
                          <a:ea typeface="ＭＳ Ｐゴシック" charset="0"/>
                        </a:rPr>
                        <a:t>Medium</a:t>
                      </a:r>
                      <a:r>
                        <a:rPr kumimoji="0" lang="en-US" sz="1800" b="0" i="0" u="none" strike="noStrike" cap="none" normalizeH="0" baseline="0">
                          <a:ln>
                            <a:noFill/>
                          </a:ln>
                          <a:solidFill>
                            <a:srgbClr val="003300"/>
                          </a:solidFill>
                          <a:effectLst/>
                          <a:latin typeface="Times New Roman" charset="0"/>
                          <a:ea typeface="ＭＳ Ｐゴシック"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Times New Roman"/>
                          <a:ea typeface="ＭＳ Ｐゴシック"/>
                        </a:defRPr>
                      </a:lvl1pPr>
                      <a:lvl2pPr marL="457200" algn="l" defTabSz="457200" rtl="0" eaLnBrk="1" latinLnBrk="0" hangingPunct="1">
                        <a:defRPr sz="1800" kern="1200">
                          <a:solidFill>
                            <a:schemeClr val="tx1"/>
                          </a:solidFill>
                          <a:latin typeface="Times New Roman"/>
                          <a:ea typeface="ＭＳ Ｐゴシック"/>
                        </a:defRPr>
                      </a:lvl2pPr>
                      <a:lvl3pPr marL="914400" algn="l" defTabSz="457200" rtl="0" eaLnBrk="1" latinLnBrk="0" hangingPunct="1">
                        <a:defRPr sz="1800" kern="1200">
                          <a:solidFill>
                            <a:schemeClr val="tx1"/>
                          </a:solidFill>
                          <a:latin typeface="Times New Roman"/>
                          <a:ea typeface="ＭＳ Ｐゴシック"/>
                        </a:defRPr>
                      </a:lvl3pPr>
                      <a:lvl4pPr marL="1371600" algn="l" defTabSz="457200" rtl="0" eaLnBrk="1" latinLnBrk="0" hangingPunct="1">
                        <a:defRPr sz="1800" kern="1200">
                          <a:solidFill>
                            <a:schemeClr val="tx1"/>
                          </a:solidFill>
                          <a:latin typeface="Times New Roman"/>
                          <a:ea typeface="ＭＳ Ｐゴシック"/>
                        </a:defRPr>
                      </a:lvl4pPr>
                      <a:lvl5pPr marL="1828800" algn="l" defTabSz="457200" rtl="0" eaLnBrk="1" latinLnBrk="0" hangingPunct="1">
                        <a:defRPr sz="1800" kern="1200">
                          <a:solidFill>
                            <a:schemeClr val="tx1"/>
                          </a:solidFill>
                          <a:latin typeface="Times New Roman"/>
                          <a:ea typeface="ＭＳ Ｐゴシック"/>
                        </a:defRPr>
                      </a:lvl5pPr>
                      <a:lvl6pPr marL="2286000" algn="l" defTabSz="457200" rtl="0" eaLnBrk="1" latinLnBrk="0" hangingPunct="1">
                        <a:defRPr sz="1800" kern="1200">
                          <a:solidFill>
                            <a:schemeClr val="tx1"/>
                          </a:solidFill>
                          <a:latin typeface="Times New Roman"/>
                          <a:ea typeface="ＭＳ Ｐゴシック"/>
                        </a:defRPr>
                      </a:lvl6pPr>
                      <a:lvl7pPr marL="2743200" algn="l" defTabSz="457200" rtl="0" eaLnBrk="1" latinLnBrk="0" hangingPunct="1">
                        <a:defRPr sz="1800" kern="1200">
                          <a:solidFill>
                            <a:schemeClr val="tx1"/>
                          </a:solidFill>
                          <a:latin typeface="Times New Roman"/>
                          <a:ea typeface="ＭＳ Ｐゴシック"/>
                        </a:defRPr>
                      </a:lvl7pPr>
                      <a:lvl8pPr marL="3200400" algn="l" defTabSz="457200" rtl="0" eaLnBrk="1" latinLnBrk="0" hangingPunct="1">
                        <a:defRPr sz="1800" kern="1200">
                          <a:solidFill>
                            <a:schemeClr val="tx1"/>
                          </a:solidFill>
                          <a:latin typeface="Times New Roman"/>
                          <a:ea typeface="ＭＳ Ｐゴシック"/>
                        </a:defRPr>
                      </a:lvl8pPr>
                      <a:lvl9pPr marL="3657600" algn="l" defTabSz="457200" rtl="0" eaLnBrk="1" latinLnBrk="0" hangingPunct="1">
                        <a:defRPr sz="1800" kern="1200">
                          <a:solidFill>
                            <a:schemeClr val="tx1"/>
                          </a:solidFill>
                          <a:latin typeface="Times New Roman"/>
                          <a:ea typeface="ＭＳ Ｐゴシック"/>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rgbClr val="003300"/>
                          </a:solidFill>
                          <a:effectLst/>
                          <a:latin typeface="Times New Roman" charset="0"/>
                          <a:ea typeface="ＭＳ Ｐゴシック" charset="0"/>
                        </a:rPr>
                        <a:t>150</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4513">
                <a:tc>
                  <a:txBody>
                    <a:bodyPr/>
                    <a:lstStyle>
                      <a:lvl1pPr marL="0" algn="l" defTabSz="457200" rtl="0" eaLnBrk="1" latinLnBrk="0" hangingPunct="1">
                        <a:defRPr sz="1800" kern="1200">
                          <a:solidFill>
                            <a:schemeClr val="tx1"/>
                          </a:solidFill>
                          <a:latin typeface="Times New Roman"/>
                          <a:ea typeface="ＭＳ Ｐゴシック"/>
                        </a:defRPr>
                      </a:lvl1pPr>
                      <a:lvl2pPr marL="457200" algn="l" defTabSz="457200" rtl="0" eaLnBrk="1" latinLnBrk="0" hangingPunct="1">
                        <a:defRPr sz="1800" kern="1200">
                          <a:solidFill>
                            <a:schemeClr val="tx1"/>
                          </a:solidFill>
                          <a:latin typeface="Times New Roman"/>
                          <a:ea typeface="ＭＳ Ｐゴシック"/>
                        </a:defRPr>
                      </a:lvl2pPr>
                      <a:lvl3pPr marL="914400" algn="l" defTabSz="457200" rtl="0" eaLnBrk="1" latinLnBrk="0" hangingPunct="1">
                        <a:defRPr sz="1800" kern="1200">
                          <a:solidFill>
                            <a:schemeClr val="tx1"/>
                          </a:solidFill>
                          <a:latin typeface="Times New Roman"/>
                          <a:ea typeface="ＭＳ Ｐゴシック"/>
                        </a:defRPr>
                      </a:lvl3pPr>
                      <a:lvl4pPr marL="1371600" algn="l" defTabSz="457200" rtl="0" eaLnBrk="1" latinLnBrk="0" hangingPunct="1">
                        <a:defRPr sz="1800" kern="1200">
                          <a:solidFill>
                            <a:schemeClr val="tx1"/>
                          </a:solidFill>
                          <a:latin typeface="Times New Roman"/>
                          <a:ea typeface="ＭＳ Ｐゴシック"/>
                        </a:defRPr>
                      </a:lvl4pPr>
                      <a:lvl5pPr marL="1828800" algn="l" defTabSz="457200" rtl="0" eaLnBrk="1" latinLnBrk="0" hangingPunct="1">
                        <a:defRPr sz="1800" kern="1200">
                          <a:solidFill>
                            <a:schemeClr val="tx1"/>
                          </a:solidFill>
                          <a:latin typeface="Times New Roman"/>
                          <a:ea typeface="ＭＳ Ｐゴシック"/>
                        </a:defRPr>
                      </a:lvl5pPr>
                      <a:lvl6pPr marL="2286000" algn="l" defTabSz="457200" rtl="0" eaLnBrk="1" latinLnBrk="0" hangingPunct="1">
                        <a:defRPr sz="1800" kern="1200">
                          <a:solidFill>
                            <a:schemeClr val="tx1"/>
                          </a:solidFill>
                          <a:latin typeface="Times New Roman"/>
                          <a:ea typeface="ＭＳ Ｐゴシック"/>
                        </a:defRPr>
                      </a:lvl6pPr>
                      <a:lvl7pPr marL="2743200" algn="l" defTabSz="457200" rtl="0" eaLnBrk="1" latinLnBrk="0" hangingPunct="1">
                        <a:defRPr sz="1800" kern="1200">
                          <a:solidFill>
                            <a:schemeClr val="tx1"/>
                          </a:solidFill>
                          <a:latin typeface="Times New Roman"/>
                          <a:ea typeface="ＭＳ Ｐゴシック"/>
                        </a:defRPr>
                      </a:lvl7pPr>
                      <a:lvl8pPr marL="3200400" algn="l" defTabSz="457200" rtl="0" eaLnBrk="1" latinLnBrk="0" hangingPunct="1">
                        <a:defRPr sz="1800" kern="1200">
                          <a:solidFill>
                            <a:schemeClr val="tx1"/>
                          </a:solidFill>
                          <a:latin typeface="Times New Roman"/>
                          <a:ea typeface="ＭＳ Ｐゴシック"/>
                        </a:defRPr>
                      </a:lvl8pPr>
                      <a:lvl9pPr marL="3657600" algn="l" defTabSz="457200" rtl="0" eaLnBrk="1" latinLnBrk="0" hangingPunct="1">
                        <a:defRPr sz="1800" kern="1200">
                          <a:solidFill>
                            <a:schemeClr val="tx1"/>
                          </a:solidFill>
                          <a:latin typeface="Times New Roman"/>
                          <a:ea typeface="ＭＳ Ｐゴシック"/>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rgbClr val="003300"/>
                          </a:solidFill>
                          <a:effectLst/>
                          <a:latin typeface="Symbol" charset="0"/>
                          <a:ea typeface="ＭＳ Ｐゴシック" charset="0"/>
                        </a:rPr>
                        <a:t>t</a:t>
                      </a:r>
                      <a:r>
                        <a:rPr kumimoji="0" lang="en-US" sz="2800" b="0" i="0" u="none" strike="noStrike" cap="none" normalizeH="0" baseline="-25000">
                          <a:ln>
                            <a:noFill/>
                          </a:ln>
                          <a:solidFill>
                            <a:srgbClr val="003300"/>
                          </a:solidFill>
                          <a:effectLst/>
                          <a:latin typeface="Times New Roman" charset="0"/>
                          <a:ea typeface="ＭＳ Ｐゴシック" charset="0"/>
                        </a:rPr>
                        <a:t>4</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Times New Roman"/>
                          <a:ea typeface="ＭＳ Ｐゴシック"/>
                        </a:defRPr>
                      </a:lvl1pPr>
                      <a:lvl2pPr marL="457200" algn="l" defTabSz="457200" rtl="0" eaLnBrk="1" latinLnBrk="0" hangingPunct="1">
                        <a:defRPr sz="1800" kern="1200">
                          <a:solidFill>
                            <a:schemeClr val="tx1"/>
                          </a:solidFill>
                          <a:latin typeface="Times New Roman"/>
                          <a:ea typeface="ＭＳ Ｐゴシック"/>
                        </a:defRPr>
                      </a:lvl2pPr>
                      <a:lvl3pPr marL="914400" algn="l" defTabSz="457200" rtl="0" eaLnBrk="1" latinLnBrk="0" hangingPunct="1">
                        <a:defRPr sz="1800" kern="1200">
                          <a:solidFill>
                            <a:schemeClr val="tx1"/>
                          </a:solidFill>
                          <a:latin typeface="Times New Roman"/>
                          <a:ea typeface="ＭＳ Ｐゴシック"/>
                        </a:defRPr>
                      </a:lvl3pPr>
                      <a:lvl4pPr marL="1371600" algn="l" defTabSz="457200" rtl="0" eaLnBrk="1" latinLnBrk="0" hangingPunct="1">
                        <a:defRPr sz="1800" kern="1200">
                          <a:solidFill>
                            <a:schemeClr val="tx1"/>
                          </a:solidFill>
                          <a:latin typeface="Times New Roman"/>
                          <a:ea typeface="ＭＳ Ｐゴシック"/>
                        </a:defRPr>
                      </a:lvl4pPr>
                      <a:lvl5pPr marL="1828800" algn="l" defTabSz="457200" rtl="0" eaLnBrk="1" latinLnBrk="0" hangingPunct="1">
                        <a:defRPr sz="1800" kern="1200">
                          <a:solidFill>
                            <a:schemeClr val="tx1"/>
                          </a:solidFill>
                          <a:latin typeface="Times New Roman"/>
                          <a:ea typeface="ＭＳ Ｐゴシック"/>
                        </a:defRPr>
                      </a:lvl5pPr>
                      <a:lvl6pPr marL="2286000" algn="l" defTabSz="457200" rtl="0" eaLnBrk="1" latinLnBrk="0" hangingPunct="1">
                        <a:defRPr sz="1800" kern="1200">
                          <a:solidFill>
                            <a:schemeClr val="tx1"/>
                          </a:solidFill>
                          <a:latin typeface="Times New Roman"/>
                          <a:ea typeface="ＭＳ Ｐゴシック"/>
                        </a:defRPr>
                      </a:lvl6pPr>
                      <a:lvl7pPr marL="2743200" algn="l" defTabSz="457200" rtl="0" eaLnBrk="1" latinLnBrk="0" hangingPunct="1">
                        <a:defRPr sz="1800" kern="1200">
                          <a:solidFill>
                            <a:schemeClr val="tx1"/>
                          </a:solidFill>
                          <a:latin typeface="Times New Roman"/>
                          <a:ea typeface="ＭＳ Ｐゴシック"/>
                        </a:defRPr>
                      </a:lvl7pPr>
                      <a:lvl8pPr marL="3200400" algn="l" defTabSz="457200" rtl="0" eaLnBrk="1" latinLnBrk="0" hangingPunct="1">
                        <a:defRPr sz="1800" kern="1200">
                          <a:solidFill>
                            <a:schemeClr val="tx1"/>
                          </a:solidFill>
                          <a:latin typeface="Times New Roman"/>
                          <a:ea typeface="ＭＳ Ｐゴシック"/>
                        </a:defRPr>
                      </a:lvl8pPr>
                      <a:lvl9pPr marL="3657600" algn="l" defTabSz="457200" rtl="0" eaLnBrk="1" latinLnBrk="0" hangingPunct="1">
                        <a:defRPr sz="1800" kern="1200">
                          <a:solidFill>
                            <a:schemeClr val="tx1"/>
                          </a:solidFill>
                          <a:latin typeface="Times New Roman"/>
                          <a:ea typeface="ＭＳ Ｐゴシック"/>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rgbClr val="003300"/>
                          </a:solidFill>
                          <a:effectLst/>
                          <a:latin typeface="Times New Roman" charset="0"/>
                          <a:ea typeface="ＭＳ Ｐゴシック" charset="0"/>
                        </a:rPr>
                        <a:t>350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Times New Roman"/>
                          <a:ea typeface="ＭＳ Ｐゴシック"/>
                        </a:defRPr>
                      </a:lvl1pPr>
                      <a:lvl2pPr marL="457200" algn="l" defTabSz="457200" rtl="0" eaLnBrk="1" latinLnBrk="0" hangingPunct="1">
                        <a:defRPr sz="1800" kern="1200">
                          <a:solidFill>
                            <a:schemeClr val="tx1"/>
                          </a:solidFill>
                          <a:latin typeface="Times New Roman"/>
                          <a:ea typeface="ＭＳ Ｐゴシック"/>
                        </a:defRPr>
                      </a:lvl2pPr>
                      <a:lvl3pPr marL="914400" algn="l" defTabSz="457200" rtl="0" eaLnBrk="1" latinLnBrk="0" hangingPunct="1">
                        <a:defRPr sz="1800" kern="1200">
                          <a:solidFill>
                            <a:schemeClr val="tx1"/>
                          </a:solidFill>
                          <a:latin typeface="Times New Roman"/>
                          <a:ea typeface="ＭＳ Ｐゴシック"/>
                        </a:defRPr>
                      </a:lvl3pPr>
                      <a:lvl4pPr marL="1371600" algn="l" defTabSz="457200" rtl="0" eaLnBrk="1" latinLnBrk="0" hangingPunct="1">
                        <a:defRPr sz="1800" kern="1200">
                          <a:solidFill>
                            <a:schemeClr val="tx1"/>
                          </a:solidFill>
                          <a:latin typeface="Times New Roman"/>
                          <a:ea typeface="ＭＳ Ｐゴシック"/>
                        </a:defRPr>
                      </a:lvl4pPr>
                      <a:lvl5pPr marL="1828800" algn="l" defTabSz="457200" rtl="0" eaLnBrk="1" latinLnBrk="0" hangingPunct="1">
                        <a:defRPr sz="1800" kern="1200">
                          <a:solidFill>
                            <a:schemeClr val="tx1"/>
                          </a:solidFill>
                          <a:latin typeface="Times New Roman"/>
                          <a:ea typeface="ＭＳ Ｐゴシック"/>
                        </a:defRPr>
                      </a:lvl5pPr>
                      <a:lvl6pPr marL="2286000" algn="l" defTabSz="457200" rtl="0" eaLnBrk="1" latinLnBrk="0" hangingPunct="1">
                        <a:defRPr sz="1800" kern="1200">
                          <a:solidFill>
                            <a:schemeClr val="tx1"/>
                          </a:solidFill>
                          <a:latin typeface="Times New Roman"/>
                          <a:ea typeface="ＭＳ Ｐゴシック"/>
                        </a:defRPr>
                      </a:lvl6pPr>
                      <a:lvl7pPr marL="2743200" algn="l" defTabSz="457200" rtl="0" eaLnBrk="1" latinLnBrk="0" hangingPunct="1">
                        <a:defRPr sz="1800" kern="1200">
                          <a:solidFill>
                            <a:schemeClr val="tx1"/>
                          </a:solidFill>
                          <a:latin typeface="Times New Roman"/>
                          <a:ea typeface="ＭＳ Ｐゴシック"/>
                        </a:defRPr>
                      </a:lvl7pPr>
                      <a:lvl8pPr marL="3200400" algn="l" defTabSz="457200" rtl="0" eaLnBrk="1" latinLnBrk="0" hangingPunct="1">
                        <a:defRPr sz="1800" kern="1200">
                          <a:solidFill>
                            <a:schemeClr val="tx1"/>
                          </a:solidFill>
                          <a:latin typeface="Times New Roman"/>
                          <a:ea typeface="ＭＳ Ｐゴシック"/>
                        </a:defRPr>
                      </a:lvl8pPr>
                      <a:lvl9pPr marL="3657600" algn="l" defTabSz="457200" rtl="0" eaLnBrk="1" latinLnBrk="0" hangingPunct="1">
                        <a:defRPr sz="1800" kern="1200">
                          <a:solidFill>
                            <a:schemeClr val="tx1"/>
                          </a:solidFill>
                          <a:latin typeface="Times New Roman"/>
                          <a:ea typeface="ＭＳ Ｐゴシック"/>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rgbClr val="003300"/>
                          </a:solidFill>
                          <a:effectLst/>
                          <a:latin typeface="Times New Roman" charset="0"/>
                          <a:ea typeface="ＭＳ Ｐゴシック" charset="0"/>
                        </a:rPr>
                        <a:t>40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Times New Roman"/>
                          <a:ea typeface="ＭＳ Ｐゴシック"/>
                        </a:defRPr>
                      </a:lvl1pPr>
                      <a:lvl2pPr marL="457200" algn="l" defTabSz="457200" rtl="0" eaLnBrk="1" latinLnBrk="0" hangingPunct="1">
                        <a:defRPr sz="1800" kern="1200">
                          <a:solidFill>
                            <a:schemeClr val="tx1"/>
                          </a:solidFill>
                          <a:latin typeface="Times New Roman"/>
                          <a:ea typeface="ＭＳ Ｐゴシック"/>
                        </a:defRPr>
                      </a:lvl2pPr>
                      <a:lvl3pPr marL="914400" algn="l" defTabSz="457200" rtl="0" eaLnBrk="1" latinLnBrk="0" hangingPunct="1">
                        <a:defRPr sz="1800" kern="1200">
                          <a:solidFill>
                            <a:schemeClr val="tx1"/>
                          </a:solidFill>
                          <a:latin typeface="Times New Roman"/>
                          <a:ea typeface="ＭＳ Ｐゴシック"/>
                        </a:defRPr>
                      </a:lvl3pPr>
                      <a:lvl4pPr marL="1371600" algn="l" defTabSz="457200" rtl="0" eaLnBrk="1" latinLnBrk="0" hangingPunct="1">
                        <a:defRPr sz="1800" kern="1200">
                          <a:solidFill>
                            <a:schemeClr val="tx1"/>
                          </a:solidFill>
                          <a:latin typeface="Times New Roman"/>
                          <a:ea typeface="ＭＳ Ｐゴシック"/>
                        </a:defRPr>
                      </a:lvl4pPr>
                      <a:lvl5pPr marL="1828800" algn="l" defTabSz="457200" rtl="0" eaLnBrk="1" latinLnBrk="0" hangingPunct="1">
                        <a:defRPr sz="1800" kern="1200">
                          <a:solidFill>
                            <a:schemeClr val="tx1"/>
                          </a:solidFill>
                          <a:latin typeface="Times New Roman"/>
                          <a:ea typeface="ＭＳ Ｐゴシック"/>
                        </a:defRPr>
                      </a:lvl5pPr>
                      <a:lvl6pPr marL="2286000" algn="l" defTabSz="457200" rtl="0" eaLnBrk="1" latinLnBrk="0" hangingPunct="1">
                        <a:defRPr sz="1800" kern="1200">
                          <a:solidFill>
                            <a:schemeClr val="tx1"/>
                          </a:solidFill>
                          <a:latin typeface="Times New Roman"/>
                          <a:ea typeface="ＭＳ Ｐゴシック"/>
                        </a:defRPr>
                      </a:lvl6pPr>
                      <a:lvl7pPr marL="2743200" algn="l" defTabSz="457200" rtl="0" eaLnBrk="1" latinLnBrk="0" hangingPunct="1">
                        <a:defRPr sz="1800" kern="1200">
                          <a:solidFill>
                            <a:schemeClr val="tx1"/>
                          </a:solidFill>
                          <a:latin typeface="Times New Roman"/>
                          <a:ea typeface="ＭＳ Ｐゴシック"/>
                        </a:defRPr>
                      </a:lvl7pPr>
                      <a:lvl8pPr marL="3200400" algn="l" defTabSz="457200" rtl="0" eaLnBrk="1" latinLnBrk="0" hangingPunct="1">
                        <a:defRPr sz="1800" kern="1200">
                          <a:solidFill>
                            <a:schemeClr val="tx1"/>
                          </a:solidFill>
                          <a:latin typeface="Times New Roman"/>
                          <a:ea typeface="ＭＳ Ｐゴシック"/>
                        </a:defRPr>
                      </a:lvl8pPr>
                      <a:lvl9pPr marL="3657600" algn="l" defTabSz="457200" rtl="0" eaLnBrk="1" latinLnBrk="0" hangingPunct="1">
                        <a:defRPr sz="1800" kern="1200">
                          <a:solidFill>
                            <a:schemeClr val="tx1"/>
                          </a:solidFill>
                          <a:latin typeface="Times New Roman"/>
                          <a:ea typeface="ＭＳ Ｐゴシック"/>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1" u="none" strike="noStrike" cap="none" normalizeH="0" baseline="0">
                          <a:ln>
                            <a:noFill/>
                          </a:ln>
                          <a:solidFill>
                            <a:srgbClr val="003300"/>
                          </a:solidFill>
                          <a:effectLst/>
                          <a:latin typeface="Times New Roman" charset="0"/>
                          <a:ea typeface="ＭＳ Ｐゴシック" charset="0"/>
                        </a:rPr>
                        <a:t>Low</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Times New Roman"/>
                          <a:ea typeface="ＭＳ Ｐゴシック"/>
                        </a:defRPr>
                      </a:lvl1pPr>
                      <a:lvl2pPr marL="457200" algn="l" defTabSz="457200" rtl="0" eaLnBrk="1" latinLnBrk="0" hangingPunct="1">
                        <a:defRPr sz="1800" kern="1200">
                          <a:solidFill>
                            <a:schemeClr val="tx1"/>
                          </a:solidFill>
                          <a:latin typeface="Times New Roman"/>
                          <a:ea typeface="ＭＳ Ｐゴシック"/>
                        </a:defRPr>
                      </a:lvl2pPr>
                      <a:lvl3pPr marL="914400" algn="l" defTabSz="457200" rtl="0" eaLnBrk="1" latinLnBrk="0" hangingPunct="1">
                        <a:defRPr sz="1800" kern="1200">
                          <a:solidFill>
                            <a:schemeClr val="tx1"/>
                          </a:solidFill>
                          <a:latin typeface="Times New Roman"/>
                          <a:ea typeface="ＭＳ Ｐゴシック"/>
                        </a:defRPr>
                      </a:lvl3pPr>
                      <a:lvl4pPr marL="1371600" algn="l" defTabSz="457200" rtl="0" eaLnBrk="1" latinLnBrk="0" hangingPunct="1">
                        <a:defRPr sz="1800" kern="1200">
                          <a:solidFill>
                            <a:schemeClr val="tx1"/>
                          </a:solidFill>
                          <a:latin typeface="Times New Roman"/>
                          <a:ea typeface="ＭＳ Ｐゴシック"/>
                        </a:defRPr>
                      </a:lvl4pPr>
                      <a:lvl5pPr marL="1828800" algn="l" defTabSz="457200" rtl="0" eaLnBrk="1" latinLnBrk="0" hangingPunct="1">
                        <a:defRPr sz="1800" kern="1200">
                          <a:solidFill>
                            <a:schemeClr val="tx1"/>
                          </a:solidFill>
                          <a:latin typeface="Times New Roman"/>
                          <a:ea typeface="ＭＳ Ｐゴシック"/>
                        </a:defRPr>
                      </a:lvl5pPr>
                      <a:lvl6pPr marL="2286000" algn="l" defTabSz="457200" rtl="0" eaLnBrk="1" latinLnBrk="0" hangingPunct="1">
                        <a:defRPr sz="1800" kern="1200">
                          <a:solidFill>
                            <a:schemeClr val="tx1"/>
                          </a:solidFill>
                          <a:latin typeface="Times New Roman"/>
                          <a:ea typeface="ＭＳ Ｐゴシック"/>
                        </a:defRPr>
                      </a:lvl6pPr>
                      <a:lvl7pPr marL="2743200" algn="l" defTabSz="457200" rtl="0" eaLnBrk="1" latinLnBrk="0" hangingPunct="1">
                        <a:defRPr sz="1800" kern="1200">
                          <a:solidFill>
                            <a:schemeClr val="tx1"/>
                          </a:solidFill>
                          <a:latin typeface="Times New Roman"/>
                          <a:ea typeface="ＭＳ Ｐゴシック"/>
                        </a:defRPr>
                      </a:lvl7pPr>
                      <a:lvl8pPr marL="3200400" algn="l" defTabSz="457200" rtl="0" eaLnBrk="1" latinLnBrk="0" hangingPunct="1">
                        <a:defRPr sz="1800" kern="1200">
                          <a:solidFill>
                            <a:schemeClr val="tx1"/>
                          </a:solidFill>
                          <a:latin typeface="Times New Roman"/>
                          <a:ea typeface="ＭＳ Ｐゴシック"/>
                        </a:defRPr>
                      </a:lvl8pPr>
                      <a:lvl9pPr marL="3657600" algn="l" defTabSz="457200" rtl="0" eaLnBrk="1" latinLnBrk="0" hangingPunct="1">
                        <a:defRPr sz="1800" kern="1200">
                          <a:solidFill>
                            <a:schemeClr val="tx1"/>
                          </a:solidFill>
                          <a:latin typeface="Times New Roman"/>
                          <a:ea typeface="ＭＳ Ｐゴシック"/>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3300"/>
                          </a:solidFill>
                          <a:effectLst/>
                          <a:latin typeface="Times New Roman" charset="0"/>
                          <a:ea typeface="ＭＳ Ｐゴシック" charset="0"/>
                        </a:rPr>
                        <a:t>350</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790131219"/>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en-US"/>
              <a:t>UB Test with Interrupt Priority</a:t>
            </a:r>
          </a:p>
        </p:txBody>
      </p:sp>
      <p:sp>
        <p:nvSpPr>
          <p:cNvPr id="395267" name="Rectangle 3"/>
          <p:cNvSpPr>
            <a:spLocks noGrp="1" noChangeArrowheads="1"/>
          </p:cNvSpPr>
          <p:nvPr>
            <p:ph type="body" idx="1"/>
          </p:nvPr>
        </p:nvSpPr>
        <p:spPr>
          <a:xfrm>
            <a:off x="457200" y="825500"/>
            <a:ext cx="8229600" cy="5046663"/>
          </a:xfrm>
        </p:spPr>
        <p:txBody>
          <a:bodyPr/>
          <a:lstStyle/>
          <a:p>
            <a:r>
              <a:rPr lang="en-US" dirty="0"/>
              <a:t>Test is applied to each task.</a:t>
            </a:r>
          </a:p>
          <a:p>
            <a:r>
              <a:rPr lang="en-US" dirty="0"/>
              <a:t>Determine effective utilization (</a:t>
            </a:r>
            <a:r>
              <a:rPr lang="en-US" i="1" dirty="0"/>
              <a:t>f</a:t>
            </a:r>
            <a:r>
              <a:rPr lang="en-US" i="1" baseline="-25000" dirty="0"/>
              <a:t>i</a:t>
            </a:r>
            <a:r>
              <a:rPr lang="en-US" dirty="0"/>
              <a:t>) of each task </a:t>
            </a:r>
            <a:r>
              <a:rPr lang="en-US" sz="3200" dirty="0" err="1">
                <a:latin typeface="Symbol" charset="0"/>
              </a:rPr>
              <a:t>t</a:t>
            </a:r>
            <a:r>
              <a:rPr lang="en-US" baseline="-25000" dirty="0" err="1"/>
              <a:t>i</a:t>
            </a:r>
            <a:r>
              <a:rPr lang="en-US" dirty="0"/>
              <a:t> using</a:t>
            </a:r>
          </a:p>
        </p:txBody>
      </p:sp>
      <p:sp>
        <p:nvSpPr>
          <p:cNvPr id="78" name="Rectangle 4"/>
          <p:cNvSpPr>
            <a:spLocks noChangeArrowheads="1"/>
          </p:cNvSpPr>
          <p:nvPr/>
        </p:nvSpPr>
        <p:spPr bwMode="auto">
          <a:xfrm>
            <a:off x="3554413" y="2734945"/>
            <a:ext cx="1131887" cy="3794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3584" tIns="51793" rIns="103584" bIns="51793">
            <a:spAutoFit/>
          </a:bodyPr>
          <a:lstStyle/>
          <a:p>
            <a:pPr defTabSz="1028700">
              <a:spcBef>
                <a:spcPct val="50000"/>
              </a:spcBef>
            </a:pPr>
            <a:r>
              <a:rPr lang="en-US" sz="1800" dirty="0">
                <a:solidFill>
                  <a:srgbClr val="000000"/>
                </a:solidFill>
                <a:latin typeface="Fira Sans Regular" charset="0"/>
              </a:rPr>
              <a:t>j   </a:t>
            </a:r>
            <a:r>
              <a:rPr lang="en-US" sz="1800" dirty="0" err="1">
                <a:solidFill>
                  <a:srgbClr val="000000"/>
                </a:solidFill>
                <a:latin typeface="Fira Sans Regular" charset="0"/>
              </a:rPr>
              <a:t>H</a:t>
            </a:r>
            <a:r>
              <a:rPr lang="en-US" sz="1400" baseline="-25000" dirty="0" err="1">
                <a:solidFill>
                  <a:srgbClr val="000000"/>
                </a:solidFill>
                <a:latin typeface="Fira Sans Regular" charset="0"/>
              </a:rPr>
              <a:t>n</a:t>
            </a:r>
            <a:endParaRPr lang="en-US" sz="1400" baseline="-25000" dirty="0">
              <a:solidFill>
                <a:srgbClr val="000000"/>
              </a:solidFill>
              <a:latin typeface="Fira Sans Regular" charset="0"/>
            </a:endParaRPr>
          </a:p>
        </p:txBody>
      </p:sp>
      <p:sp>
        <p:nvSpPr>
          <p:cNvPr id="79" name="Rectangle 5"/>
          <p:cNvSpPr>
            <a:spLocks noChangeArrowheads="1"/>
          </p:cNvSpPr>
          <p:nvPr/>
        </p:nvSpPr>
        <p:spPr bwMode="auto">
          <a:xfrm>
            <a:off x="2841625" y="2279333"/>
            <a:ext cx="371395" cy="427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100" b="1" i="1" u="none" strike="noStrike" kern="0" cap="none" spc="0" normalizeH="0" baseline="0" noProof="0" smtClean="0">
                <a:ln>
                  <a:noFill/>
                </a:ln>
                <a:solidFill>
                  <a:srgbClr val="000000"/>
                </a:solidFill>
                <a:effectLst/>
                <a:uLnTx/>
                <a:uFillTx/>
              </a:rPr>
              <a:t>f</a:t>
            </a:r>
          </a:p>
        </p:txBody>
      </p:sp>
      <p:sp>
        <p:nvSpPr>
          <p:cNvPr id="80" name="Rectangle 6"/>
          <p:cNvSpPr>
            <a:spLocks noChangeArrowheads="1"/>
          </p:cNvSpPr>
          <p:nvPr/>
        </p:nvSpPr>
        <p:spPr bwMode="auto">
          <a:xfrm>
            <a:off x="4005263" y="2009458"/>
            <a:ext cx="415590" cy="427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100" b="1" i="1" u="none" strike="noStrike" kern="0" cap="none" spc="0" normalizeH="0" baseline="0" noProof="0" smtClean="0">
                <a:ln>
                  <a:noFill/>
                </a:ln>
                <a:solidFill>
                  <a:srgbClr val="000000"/>
                </a:solidFill>
                <a:effectLst/>
                <a:uLnTx/>
                <a:uFillTx/>
              </a:rPr>
              <a:t>C</a:t>
            </a:r>
          </a:p>
        </p:txBody>
      </p:sp>
      <p:sp>
        <p:nvSpPr>
          <p:cNvPr id="81" name="Rectangle 7"/>
          <p:cNvSpPr>
            <a:spLocks noChangeArrowheads="1"/>
          </p:cNvSpPr>
          <p:nvPr/>
        </p:nvSpPr>
        <p:spPr bwMode="auto">
          <a:xfrm>
            <a:off x="4022725" y="2493645"/>
            <a:ext cx="409278" cy="427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100" b="1" i="1" u="none" strike="noStrike" kern="0" cap="none" spc="0" normalizeH="0" baseline="0" noProof="0" smtClean="0">
                <a:ln>
                  <a:noFill/>
                </a:ln>
                <a:solidFill>
                  <a:srgbClr val="000000"/>
                </a:solidFill>
                <a:effectLst/>
                <a:uLnTx/>
                <a:uFillTx/>
              </a:rPr>
              <a:t>T</a:t>
            </a:r>
          </a:p>
        </p:txBody>
      </p:sp>
      <p:sp>
        <p:nvSpPr>
          <p:cNvPr id="82" name="Rectangle 8"/>
          <p:cNvSpPr>
            <a:spLocks noChangeArrowheads="1"/>
          </p:cNvSpPr>
          <p:nvPr/>
        </p:nvSpPr>
        <p:spPr bwMode="auto">
          <a:xfrm>
            <a:off x="3509963" y="2166620"/>
            <a:ext cx="552450" cy="68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3800" b="1">
                <a:solidFill>
                  <a:srgbClr val="000000"/>
                </a:solidFill>
                <a:latin typeface="Symbol" charset="0"/>
              </a:rPr>
              <a:t>å</a:t>
            </a:r>
          </a:p>
        </p:txBody>
      </p:sp>
      <p:sp>
        <p:nvSpPr>
          <p:cNvPr id="83" name="Rectangle 9"/>
          <p:cNvSpPr>
            <a:spLocks noChangeArrowheads="1"/>
          </p:cNvSpPr>
          <p:nvPr/>
        </p:nvSpPr>
        <p:spPr bwMode="auto">
          <a:xfrm>
            <a:off x="4600575" y="2009458"/>
            <a:ext cx="415590" cy="427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100" b="1" i="1" u="none" strike="noStrike" kern="0" cap="none" spc="0" normalizeH="0" baseline="0" noProof="0" smtClean="0">
                <a:ln>
                  <a:noFill/>
                </a:ln>
                <a:solidFill>
                  <a:srgbClr val="000000"/>
                </a:solidFill>
                <a:effectLst/>
                <a:uLnTx/>
                <a:uFillTx/>
              </a:rPr>
              <a:t>C</a:t>
            </a:r>
          </a:p>
        </p:txBody>
      </p:sp>
      <p:sp>
        <p:nvSpPr>
          <p:cNvPr id="84" name="Rectangle 10"/>
          <p:cNvSpPr>
            <a:spLocks noChangeArrowheads="1"/>
          </p:cNvSpPr>
          <p:nvPr/>
        </p:nvSpPr>
        <p:spPr bwMode="auto">
          <a:xfrm>
            <a:off x="4614863" y="2493645"/>
            <a:ext cx="409278" cy="427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100" b="1" i="1" u="none" strike="noStrike" kern="0" cap="none" spc="0" normalizeH="0" baseline="0" noProof="0" smtClean="0">
                <a:ln>
                  <a:noFill/>
                </a:ln>
                <a:solidFill>
                  <a:srgbClr val="000000"/>
                </a:solidFill>
                <a:effectLst/>
                <a:uLnTx/>
                <a:uFillTx/>
              </a:rPr>
              <a:t>T</a:t>
            </a:r>
          </a:p>
        </p:txBody>
      </p:sp>
      <p:sp>
        <p:nvSpPr>
          <p:cNvPr id="85" name="Rectangle 11"/>
          <p:cNvSpPr>
            <a:spLocks noChangeArrowheads="1"/>
          </p:cNvSpPr>
          <p:nvPr/>
        </p:nvSpPr>
        <p:spPr bwMode="auto">
          <a:xfrm>
            <a:off x="5232400" y="2090420"/>
            <a:ext cx="345684" cy="427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100" b="1" i="0" u="none" strike="noStrike" kern="0" cap="none" spc="0" normalizeH="0" baseline="0" noProof="0" smtClean="0">
                <a:ln>
                  <a:noFill/>
                </a:ln>
                <a:solidFill>
                  <a:srgbClr val="000000"/>
                </a:solidFill>
                <a:effectLst/>
                <a:uLnTx/>
                <a:uFillTx/>
              </a:rPr>
              <a:t>1</a:t>
            </a:r>
          </a:p>
        </p:txBody>
      </p:sp>
      <p:sp>
        <p:nvSpPr>
          <p:cNvPr id="86" name="Rectangle 12"/>
          <p:cNvSpPr>
            <a:spLocks noChangeArrowheads="1"/>
          </p:cNvSpPr>
          <p:nvPr/>
        </p:nvSpPr>
        <p:spPr bwMode="auto">
          <a:xfrm>
            <a:off x="5194300" y="2493645"/>
            <a:ext cx="409278" cy="427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100" b="1" i="1" u="none" strike="noStrike" kern="0" cap="none" spc="0" normalizeH="0" baseline="0" noProof="0" smtClean="0">
                <a:ln>
                  <a:noFill/>
                </a:ln>
                <a:solidFill>
                  <a:srgbClr val="000000"/>
                </a:solidFill>
                <a:effectLst/>
                <a:uLnTx/>
                <a:uFillTx/>
              </a:rPr>
              <a:t>T</a:t>
            </a:r>
          </a:p>
        </p:txBody>
      </p:sp>
      <p:sp>
        <p:nvSpPr>
          <p:cNvPr id="87" name="Rectangle 13"/>
          <p:cNvSpPr>
            <a:spLocks noChangeArrowheads="1"/>
          </p:cNvSpPr>
          <p:nvPr/>
        </p:nvSpPr>
        <p:spPr bwMode="auto">
          <a:xfrm>
            <a:off x="6043613" y="2279333"/>
            <a:ext cx="415590" cy="427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marL="0" marR="0" lvl="0" indent="0" defTabSz="1028700" eaLnBrk="1" fontAlgn="auto" latinLnBrk="0" hangingPunct="1">
              <a:lnSpc>
                <a:spcPct val="100000"/>
              </a:lnSpc>
              <a:spcBef>
                <a:spcPts val="0"/>
              </a:spcBef>
              <a:spcAft>
                <a:spcPts val="0"/>
              </a:spcAft>
              <a:buClrTx/>
              <a:buSzTx/>
              <a:buFontTx/>
              <a:buNone/>
              <a:tabLst/>
              <a:defRPr/>
            </a:pPr>
            <a:r>
              <a:rPr kumimoji="0" lang="en-US" sz="2100" b="1" i="1" u="none" strike="noStrike" kern="0" cap="none" spc="0" normalizeH="0" baseline="0" noProof="0" smtClean="0">
                <a:ln>
                  <a:noFill/>
                </a:ln>
                <a:solidFill>
                  <a:srgbClr val="000000"/>
                </a:solidFill>
                <a:effectLst/>
                <a:uLnTx/>
                <a:uFillTx/>
              </a:rPr>
              <a:t>C</a:t>
            </a:r>
          </a:p>
        </p:txBody>
      </p:sp>
      <p:sp>
        <p:nvSpPr>
          <p:cNvPr id="88" name="Rectangle 14"/>
          <p:cNvSpPr>
            <a:spLocks noChangeArrowheads="1"/>
          </p:cNvSpPr>
          <p:nvPr/>
        </p:nvSpPr>
        <p:spPr bwMode="auto">
          <a:xfrm>
            <a:off x="5554663" y="2166620"/>
            <a:ext cx="556592" cy="6893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3800" b="1">
                <a:solidFill>
                  <a:srgbClr val="000000"/>
                </a:solidFill>
                <a:latin typeface="Symbol" charset="0"/>
              </a:rPr>
              <a:t>å</a:t>
            </a:r>
          </a:p>
        </p:txBody>
      </p:sp>
      <p:sp>
        <p:nvSpPr>
          <p:cNvPr id="89" name="Rectangle 15"/>
          <p:cNvSpPr>
            <a:spLocks noChangeArrowheads="1"/>
          </p:cNvSpPr>
          <p:nvPr/>
        </p:nvSpPr>
        <p:spPr bwMode="auto">
          <a:xfrm>
            <a:off x="4344988" y="2279333"/>
            <a:ext cx="356993" cy="427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100" b="1">
                <a:solidFill>
                  <a:srgbClr val="000000"/>
                </a:solidFill>
                <a:latin typeface="Symbol" charset="0"/>
              </a:rPr>
              <a:t>+</a:t>
            </a:r>
          </a:p>
        </p:txBody>
      </p:sp>
      <p:sp>
        <p:nvSpPr>
          <p:cNvPr id="90" name="Rectangle 16"/>
          <p:cNvSpPr>
            <a:spLocks noChangeArrowheads="1"/>
          </p:cNvSpPr>
          <p:nvPr/>
        </p:nvSpPr>
        <p:spPr bwMode="auto">
          <a:xfrm>
            <a:off x="4938713" y="2279333"/>
            <a:ext cx="356993" cy="427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100" b="1">
                <a:solidFill>
                  <a:srgbClr val="000000"/>
                </a:solidFill>
                <a:latin typeface="Symbol" charset="0"/>
              </a:rPr>
              <a:t>+</a:t>
            </a:r>
          </a:p>
        </p:txBody>
      </p:sp>
      <p:sp>
        <p:nvSpPr>
          <p:cNvPr id="91" name="Rectangle 17"/>
          <p:cNvSpPr>
            <a:spLocks noChangeArrowheads="1"/>
          </p:cNvSpPr>
          <p:nvPr/>
        </p:nvSpPr>
        <p:spPr bwMode="auto">
          <a:xfrm>
            <a:off x="3119438" y="2279333"/>
            <a:ext cx="363079" cy="427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100" b="1">
                <a:solidFill>
                  <a:srgbClr val="000000"/>
                </a:solidFill>
                <a:latin typeface="Symbol" charset="0"/>
              </a:rPr>
              <a:t>=</a:t>
            </a:r>
          </a:p>
        </p:txBody>
      </p:sp>
      <p:sp>
        <p:nvSpPr>
          <p:cNvPr id="92" name="Line 18"/>
          <p:cNvSpPr>
            <a:spLocks noChangeShapeType="1"/>
          </p:cNvSpPr>
          <p:nvPr/>
        </p:nvSpPr>
        <p:spPr bwMode="auto">
          <a:xfrm>
            <a:off x="4084638" y="2471420"/>
            <a:ext cx="258762"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93" name="Line 19"/>
          <p:cNvSpPr>
            <a:spLocks noChangeShapeType="1"/>
          </p:cNvSpPr>
          <p:nvPr/>
        </p:nvSpPr>
        <p:spPr bwMode="auto">
          <a:xfrm>
            <a:off x="4686300" y="2471420"/>
            <a:ext cx="258763"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94" name="Line 20"/>
          <p:cNvSpPr>
            <a:spLocks noChangeShapeType="1"/>
          </p:cNvSpPr>
          <p:nvPr/>
        </p:nvSpPr>
        <p:spPr bwMode="auto">
          <a:xfrm>
            <a:off x="5289550" y="2471420"/>
            <a:ext cx="204788"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95" name="Rectangle 21"/>
          <p:cNvSpPr>
            <a:spLocks noChangeArrowheads="1"/>
          </p:cNvSpPr>
          <p:nvPr/>
        </p:nvSpPr>
        <p:spPr bwMode="auto">
          <a:xfrm>
            <a:off x="3556000" y="1885633"/>
            <a:ext cx="866775" cy="1249362"/>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96" name="Rectangle 22"/>
          <p:cNvSpPr>
            <a:spLocks noChangeArrowheads="1"/>
          </p:cNvSpPr>
          <p:nvPr/>
        </p:nvSpPr>
        <p:spPr bwMode="auto">
          <a:xfrm>
            <a:off x="5214938" y="1885633"/>
            <a:ext cx="1436687" cy="1249362"/>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97" name="Rectangle 23"/>
          <p:cNvSpPr>
            <a:spLocks noChangeArrowheads="1"/>
          </p:cNvSpPr>
          <p:nvPr/>
        </p:nvSpPr>
        <p:spPr bwMode="auto">
          <a:xfrm>
            <a:off x="4608513" y="1885633"/>
            <a:ext cx="414337" cy="1249362"/>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98" name="Rectangle 24"/>
          <p:cNvSpPr>
            <a:spLocks noChangeArrowheads="1"/>
          </p:cNvSpPr>
          <p:nvPr/>
        </p:nvSpPr>
        <p:spPr bwMode="auto">
          <a:xfrm>
            <a:off x="2954338" y="2477770"/>
            <a:ext cx="360362" cy="3794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3584" tIns="51793" rIns="103584" bIns="51793">
            <a:spAutoFit/>
          </a:bodyPr>
          <a:lstStyle/>
          <a:p>
            <a:pPr defTabSz="1028700">
              <a:spcBef>
                <a:spcPct val="50000"/>
              </a:spcBef>
            </a:pPr>
            <a:r>
              <a:rPr lang="en-US" sz="1800" dirty="0" err="1">
                <a:solidFill>
                  <a:srgbClr val="000000"/>
                </a:solidFill>
                <a:latin typeface="Fira Sans Regular" charset="0"/>
              </a:rPr>
              <a:t>i</a:t>
            </a:r>
            <a:endParaRPr lang="en-US" sz="1800" dirty="0">
              <a:solidFill>
                <a:srgbClr val="000000"/>
              </a:solidFill>
              <a:latin typeface="Fira Sans Regular" charset="0"/>
            </a:endParaRPr>
          </a:p>
        </p:txBody>
      </p:sp>
      <p:sp>
        <p:nvSpPr>
          <p:cNvPr id="99" name="Rectangle 25"/>
          <p:cNvSpPr>
            <a:spLocks noChangeArrowheads="1"/>
          </p:cNvSpPr>
          <p:nvPr/>
        </p:nvSpPr>
        <p:spPr bwMode="auto">
          <a:xfrm>
            <a:off x="4154488" y="2134870"/>
            <a:ext cx="360362" cy="3794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3584" tIns="51793" rIns="103584" bIns="51793">
            <a:spAutoFit/>
          </a:bodyPr>
          <a:lstStyle/>
          <a:p>
            <a:pPr defTabSz="1028700">
              <a:spcBef>
                <a:spcPct val="50000"/>
              </a:spcBef>
            </a:pPr>
            <a:r>
              <a:rPr lang="en-US" sz="1800" dirty="0">
                <a:solidFill>
                  <a:srgbClr val="000000"/>
                </a:solidFill>
                <a:latin typeface="Fira Sans Regular" charset="0"/>
              </a:rPr>
              <a:t>j</a:t>
            </a:r>
          </a:p>
        </p:txBody>
      </p:sp>
      <p:sp>
        <p:nvSpPr>
          <p:cNvPr id="100" name="Rectangle 26"/>
          <p:cNvSpPr>
            <a:spLocks noChangeArrowheads="1"/>
          </p:cNvSpPr>
          <p:nvPr/>
        </p:nvSpPr>
        <p:spPr bwMode="auto">
          <a:xfrm>
            <a:off x="4154488" y="2649220"/>
            <a:ext cx="360362" cy="3794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3584" tIns="51793" rIns="103584" bIns="51793">
            <a:spAutoFit/>
          </a:bodyPr>
          <a:lstStyle/>
          <a:p>
            <a:pPr defTabSz="1028700">
              <a:spcBef>
                <a:spcPct val="50000"/>
              </a:spcBef>
            </a:pPr>
            <a:r>
              <a:rPr lang="en-US" sz="1800" dirty="0">
                <a:solidFill>
                  <a:srgbClr val="000000"/>
                </a:solidFill>
                <a:latin typeface="Fira Sans Regular" charset="0"/>
              </a:rPr>
              <a:t>j</a:t>
            </a:r>
          </a:p>
        </p:txBody>
      </p:sp>
      <p:sp>
        <p:nvSpPr>
          <p:cNvPr id="101" name="Rectangle 27"/>
          <p:cNvSpPr>
            <a:spLocks noChangeArrowheads="1"/>
          </p:cNvSpPr>
          <p:nvPr/>
        </p:nvSpPr>
        <p:spPr bwMode="auto">
          <a:xfrm>
            <a:off x="4754563" y="2134870"/>
            <a:ext cx="360362" cy="3794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3584" tIns="51793" rIns="103584" bIns="51793">
            <a:spAutoFit/>
          </a:bodyPr>
          <a:lstStyle/>
          <a:p>
            <a:pPr defTabSz="1028700">
              <a:spcBef>
                <a:spcPct val="50000"/>
              </a:spcBef>
            </a:pPr>
            <a:r>
              <a:rPr lang="en-US" sz="1800" dirty="0" err="1">
                <a:solidFill>
                  <a:srgbClr val="000000"/>
                </a:solidFill>
                <a:latin typeface="Fira Sans Regular" charset="0"/>
              </a:rPr>
              <a:t>i</a:t>
            </a:r>
            <a:endParaRPr lang="en-US" sz="1800" dirty="0">
              <a:solidFill>
                <a:srgbClr val="000000"/>
              </a:solidFill>
              <a:latin typeface="Fira Sans Regular" charset="0"/>
            </a:endParaRPr>
          </a:p>
        </p:txBody>
      </p:sp>
      <p:sp>
        <p:nvSpPr>
          <p:cNvPr id="102" name="Rectangle 28"/>
          <p:cNvSpPr>
            <a:spLocks noChangeArrowheads="1"/>
          </p:cNvSpPr>
          <p:nvPr/>
        </p:nvSpPr>
        <p:spPr bwMode="auto">
          <a:xfrm>
            <a:off x="4754563" y="2649220"/>
            <a:ext cx="360362" cy="3794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3584" tIns="51793" rIns="103584" bIns="51793">
            <a:spAutoFit/>
          </a:bodyPr>
          <a:lstStyle/>
          <a:p>
            <a:pPr defTabSz="1028700">
              <a:spcBef>
                <a:spcPct val="50000"/>
              </a:spcBef>
            </a:pPr>
            <a:r>
              <a:rPr lang="en-US" sz="1800" dirty="0" err="1">
                <a:solidFill>
                  <a:srgbClr val="000000"/>
                </a:solidFill>
                <a:latin typeface="Fira Sans Regular" charset="0"/>
              </a:rPr>
              <a:t>i</a:t>
            </a:r>
            <a:endParaRPr lang="en-US" sz="1800" dirty="0">
              <a:solidFill>
                <a:srgbClr val="000000"/>
              </a:solidFill>
              <a:latin typeface="Fira Sans Regular" charset="0"/>
            </a:endParaRPr>
          </a:p>
        </p:txBody>
      </p:sp>
      <p:sp>
        <p:nvSpPr>
          <p:cNvPr id="103" name="Rectangle 29"/>
          <p:cNvSpPr>
            <a:spLocks noChangeArrowheads="1"/>
          </p:cNvSpPr>
          <p:nvPr/>
        </p:nvSpPr>
        <p:spPr bwMode="auto">
          <a:xfrm>
            <a:off x="6211888" y="2477770"/>
            <a:ext cx="360362" cy="3794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3584" tIns="51793" rIns="103584" bIns="51793">
            <a:spAutoFit/>
          </a:bodyPr>
          <a:lstStyle/>
          <a:p>
            <a:pPr defTabSz="1028700">
              <a:spcBef>
                <a:spcPct val="50000"/>
              </a:spcBef>
            </a:pPr>
            <a:r>
              <a:rPr lang="en-US" sz="1800" dirty="0">
                <a:solidFill>
                  <a:srgbClr val="000000"/>
                </a:solidFill>
                <a:latin typeface="Fira Sans Regular" charset="0"/>
              </a:rPr>
              <a:t>k</a:t>
            </a:r>
          </a:p>
        </p:txBody>
      </p:sp>
      <p:sp>
        <p:nvSpPr>
          <p:cNvPr id="104" name="Rectangle 30"/>
          <p:cNvSpPr>
            <a:spLocks noChangeArrowheads="1"/>
          </p:cNvSpPr>
          <p:nvPr/>
        </p:nvSpPr>
        <p:spPr bwMode="auto">
          <a:xfrm>
            <a:off x="5354638" y="2649220"/>
            <a:ext cx="360362" cy="3794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3584" tIns="51793" rIns="103584" bIns="51793">
            <a:spAutoFit/>
          </a:bodyPr>
          <a:lstStyle/>
          <a:p>
            <a:pPr defTabSz="1028700">
              <a:spcBef>
                <a:spcPct val="50000"/>
              </a:spcBef>
            </a:pPr>
            <a:r>
              <a:rPr lang="en-US" sz="1800" dirty="0" err="1">
                <a:solidFill>
                  <a:srgbClr val="000000"/>
                </a:solidFill>
                <a:latin typeface="Fira Sans Regular" charset="0"/>
              </a:rPr>
              <a:t>i</a:t>
            </a:r>
            <a:endParaRPr lang="en-US" sz="1800" dirty="0">
              <a:solidFill>
                <a:srgbClr val="000000"/>
              </a:solidFill>
              <a:latin typeface="Fira Sans Regular" charset="0"/>
            </a:endParaRPr>
          </a:p>
        </p:txBody>
      </p:sp>
      <p:sp>
        <p:nvSpPr>
          <p:cNvPr id="105" name="Rectangle 31"/>
          <p:cNvSpPr>
            <a:spLocks noChangeArrowheads="1"/>
          </p:cNvSpPr>
          <p:nvPr/>
        </p:nvSpPr>
        <p:spPr bwMode="auto">
          <a:xfrm>
            <a:off x="5526088" y="2720340"/>
            <a:ext cx="1131887" cy="3794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3584" tIns="51793" rIns="103584" bIns="51793">
            <a:spAutoFit/>
          </a:bodyPr>
          <a:lstStyle/>
          <a:p>
            <a:pPr defTabSz="1028700">
              <a:spcBef>
                <a:spcPct val="50000"/>
              </a:spcBef>
            </a:pPr>
            <a:r>
              <a:rPr lang="en-US" sz="1800" dirty="0">
                <a:solidFill>
                  <a:srgbClr val="000000"/>
                </a:solidFill>
                <a:latin typeface="Fira Sans Regular" charset="0"/>
              </a:rPr>
              <a:t>k   H</a:t>
            </a:r>
            <a:r>
              <a:rPr lang="en-US" sz="1400" baseline="-25000" dirty="0">
                <a:solidFill>
                  <a:srgbClr val="000000"/>
                </a:solidFill>
                <a:latin typeface="Fira Sans Regular" charset="0"/>
              </a:rPr>
              <a:t>1</a:t>
            </a:r>
          </a:p>
        </p:txBody>
      </p:sp>
      <p:sp>
        <p:nvSpPr>
          <p:cNvPr id="106" name="Rectangle 32"/>
          <p:cNvSpPr>
            <a:spLocks noChangeArrowheads="1"/>
          </p:cNvSpPr>
          <p:nvPr/>
        </p:nvSpPr>
        <p:spPr bwMode="auto">
          <a:xfrm>
            <a:off x="233363" y="3496945"/>
            <a:ext cx="2966782" cy="12125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dirty="0">
                <a:solidFill>
                  <a:srgbClr val="000000"/>
                </a:solidFill>
                <a:latin typeface="Fira Sans Regular" charset="0"/>
              </a:rPr>
              <a:t>Preemption </a:t>
            </a:r>
          </a:p>
          <a:p>
            <a:pPr defTabSz="1028700"/>
            <a:r>
              <a:rPr lang="en-US" dirty="0">
                <a:solidFill>
                  <a:srgbClr val="000000"/>
                </a:solidFill>
                <a:latin typeface="Fira Sans Regular" charset="0"/>
              </a:rPr>
              <a:t>from tasks that </a:t>
            </a:r>
          </a:p>
          <a:p>
            <a:pPr defTabSz="1028700"/>
            <a:r>
              <a:rPr lang="en-US" dirty="0">
                <a:solidFill>
                  <a:srgbClr val="000000"/>
                </a:solidFill>
                <a:latin typeface="Fira Sans Regular" charset="0"/>
              </a:rPr>
              <a:t>can </a:t>
            </a:r>
            <a:r>
              <a:rPr lang="ja-JP" altLang="en-US" dirty="0">
                <a:solidFill>
                  <a:srgbClr val="000000"/>
                </a:solidFill>
                <a:latin typeface="Fira Sans Regular" charset="0"/>
              </a:rPr>
              <a:t>“</a:t>
            </a:r>
            <a:r>
              <a:rPr lang="en-US" dirty="0">
                <a:solidFill>
                  <a:srgbClr val="000000"/>
                </a:solidFill>
                <a:latin typeface="Fira Sans Regular" charset="0"/>
              </a:rPr>
              <a:t>hit</a:t>
            </a:r>
            <a:r>
              <a:rPr lang="ja-JP" altLang="en-US" dirty="0">
                <a:solidFill>
                  <a:srgbClr val="000000"/>
                </a:solidFill>
                <a:latin typeface="Fira Sans Regular" charset="0"/>
              </a:rPr>
              <a:t>”</a:t>
            </a:r>
            <a:r>
              <a:rPr lang="en-US" dirty="0">
                <a:solidFill>
                  <a:srgbClr val="000000"/>
                </a:solidFill>
                <a:latin typeface="Fira Sans Regular" charset="0"/>
              </a:rPr>
              <a:t> more than once</a:t>
            </a:r>
          </a:p>
          <a:p>
            <a:pPr defTabSz="1028700"/>
            <a:r>
              <a:rPr lang="en-US" dirty="0">
                <a:solidFill>
                  <a:srgbClr val="000000"/>
                </a:solidFill>
                <a:latin typeface="Fira Sans Regular" charset="0"/>
              </a:rPr>
              <a:t>(with period less than D</a:t>
            </a:r>
            <a:r>
              <a:rPr lang="en-US" baseline="-25000" dirty="0">
                <a:solidFill>
                  <a:srgbClr val="000000"/>
                </a:solidFill>
                <a:latin typeface="Fira Sans Regular" charset="0"/>
              </a:rPr>
              <a:t>i</a:t>
            </a:r>
            <a:r>
              <a:rPr lang="en-US" dirty="0">
                <a:solidFill>
                  <a:srgbClr val="000000"/>
                </a:solidFill>
                <a:latin typeface="Fira Sans Regular" charset="0"/>
              </a:rPr>
              <a:t>)</a:t>
            </a:r>
          </a:p>
        </p:txBody>
      </p:sp>
      <p:sp>
        <p:nvSpPr>
          <p:cNvPr id="107" name="Line 33"/>
          <p:cNvSpPr>
            <a:spLocks noChangeShapeType="1"/>
          </p:cNvSpPr>
          <p:nvPr/>
        </p:nvSpPr>
        <p:spPr bwMode="auto">
          <a:xfrm flipV="1">
            <a:off x="2200275" y="3206433"/>
            <a:ext cx="1800225" cy="428625"/>
          </a:xfrm>
          <a:prstGeom prst="line">
            <a:avLst/>
          </a:prstGeom>
          <a:noFill/>
          <a:ln w="12700">
            <a:solidFill>
              <a:srgbClr val="000000"/>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08" name="Rectangle 34"/>
          <p:cNvSpPr>
            <a:spLocks noChangeArrowheads="1"/>
          </p:cNvSpPr>
          <p:nvPr/>
        </p:nvSpPr>
        <p:spPr bwMode="auto">
          <a:xfrm>
            <a:off x="3711575" y="3616008"/>
            <a:ext cx="1851167" cy="6585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dirty="0">
                <a:solidFill>
                  <a:srgbClr val="000000"/>
                </a:solidFill>
                <a:latin typeface="Fira Sans Regular" charset="0"/>
              </a:rPr>
              <a:t>Execution  of</a:t>
            </a:r>
          </a:p>
          <a:p>
            <a:pPr defTabSz="1028700"/>
            <a:r>
              <a:rPr lang="en-US" dirty="0">
                <a:solidFill>
                  <a:srgbClr val="000000"/>
                </a:solidFill>
                <a:latin typeface="Fira Sans Regular" charset="0"/>
              </a:rPr>
              <a:t>task under test</a:t>
            </a:r>
          </a:p>
        </p:txBody>
      </p:sp>
      <p:sp>
        <p:nvSpPr>
          <p:cNvPr id="109" name="Line 35"/>
          <p:cNvSpPr>
            <a:spLocks noChangeShapeType="1"/>
          </p:cNvSpPr>
          <p:nvPr/>
        </p:nvSpPr>
        <p:spPr bwMode="auto">
          <a:xfrm>
            <a:off x="4772025" y="3206433"/>
            <a:ext cx="171450" cy="514350"/>
          </a:xfrm>
          <a:prstGeom prst="line">
            <a:avLst/>
          </a:prstGeom>
          <a:noFill/>
          <a:ln w="12700">
            <a:solidFill>
              <a:srgbClr val="000000"/>
            </a:solidFill>
            <a:round/>
            <a:headEnd type="stealth" w="med" len="lg"/>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10" name="Rectangle 36"/>
          <p:cNvSpPr>
            <a:spLocks noChangeArrowheads="1"/>
          </p:cNvSpPr>
          <p:nvPr/>
        </p:nvSpPr>
        <p:spPr bwMode="auto">
          <a:xfrm>
            <a:off x="6211888" y="3582670"/>
            <a:ext cx="2932112" cy="14895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3584" tIns="51793" rIns="103584" bIns="51793">
            <a:spAutoFit/>
          </a:bodyPr>
          <a:lstStyle/>
          <a:p>
            <a:pPr defTabSz="1028700"/>
            <a:r>
              <a:rPr lang="en-US" dirty="0">
                <a:solidFill>
                  <a:srgbClr val="000000"/>
                </a:solidFill>
                <a:latin typeface="Fira Sans Regular" charset="0"/>
              </a:rPr>
              <a:t>Preemption </a:t>
            </a:r>
          </a:p>
          <a:p>
            <a:pPr defTabSz="1028700"/>
            <a:r>
              <a:rPr lang="en-US" dirty="0">
                <a:solidFill>
                  <a:srgbClr val="000000"/>
                </a:solidFill>
                <a:latin typeface="Fira Sans Regular" charset="0"/>
              </a:rPr>
              <a:t>from tasks that </a:t>
            </a:r>
          </a:p>
          <a:p>
            <a:pPr defTabSz="1028700"/>
            <a:r>
              <a:rPr lang="en-US" dirty="0">
                <a:solidFill>
                  <a:srgbClr val="000000"/>
                </a:solidFill>
                <a:latin typeface="Fira Sans Regular" charset="0"/>
              </a:rPr>
              <a:t>can hit only once</a:t>
            </a:r>
          </a:p>
          <a:p>
            <a:pPr defTabSz="1028700"/>
            <a:r>
              <a:rPr lang="en-US" dirty="0">
                <a:solidFill>
                  <a:srgbClr val="000000"/>
                </a:solidFill>
                <a:latin typeface="Fira Sans Regular" charset="0"/>
              </a:rPr>
              <a:t>(with period greater than D</a:t>
            </a:r>
            <a:r>
              <a:rPr lang="en-US" baseline="-25000" dirty="0">
                <a:solidFill>
                  <a:srgbClr val="000000"/>
                </a:solidFill>
                <a:latin typeface="Fira Sans Regular" charset="0"/>
              </a:rPr>
              <a:t>i</a:t>
            </a:r>
            <a:r>
              <a:rPr lang="en-US" dirty="0">
                <a:solidFill>
                  <a:srgbClr val="000000"/>
                </a:solidFill>
                <a:latin typeface="Fira Sans Regular" charset="0"/>
              </a:rPr>
              <a:t>)</a:t>
            </a:r>
          </a:p>
        </p:txBody>
      </p:sp>
      <p:sp>
        <p:nvSpPr>
          <p:cNvPr id="111" name="Line 37"/>
          <p:cNvSpPr>
            <a:spLocks noChangeShapeType="1"/>
          </p:cNvSpPr>
          <p:nvPr/>
        </p:nvSpPr>
        <p:spPr bwMode="auto">
          <a:xfrm>
            <a:off x="5886450" y="3206433"/>
            <a:ext cx="1114425" cy="514350"/>
          </a:xfrm>
          <a:prstGeom prst="line">
            <a:avLst/>
          </a:prstGeom>
          <a:noFill/>
          <a:ln w="12700">
            <a:solidFill>
              <a:srgbClr val="000000"/>
            </a:solidFill>
            <a:round/>
            <a:headEnd type="stealth" w="med" len="lg"/>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12" name="Rectangle 38"/>
          <p:cNvSpPr>
            <a:spLocks noChangeArrowheads="1"/>
          </p:cNvSpPr>
          <p:nvPr/>
        </p:nvSpPr>
        <p:spPr bwMode="auto">
          <a:xfrm>
            <a:off x="542925" y="5191443"/>
            <a:ext cx="8601075" cy="942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4655" tIns="46434" rIns="94655" bIns="46434"/>
          <a:lstStyle/>
          <a:p>
            <a:pPr marL="350838" indent="-350838" defTabSz="938213">
              <a:lnSpc>
                <a:spcPct val="90000"/>
              </a:lnSpc>
              <a:spcAft>
                <a:spcPts val="675"/>
              </a:spcAft>
            </a:pPr>
            <a:r>
              <a:rPr lang="en-US" dirty="0">
                <a:solidFill>
                  <a:srgbClr val="000000"/>
                </a:solidFill>
                <a:latin typeface="Fira Sans Regular" charset="0"/>
              </a:rPr>
              <a:t>Compare effective utilization against bound U(n).</a:t>
            </a:r>
          </a:p>
          <a:p>
            <a:pPr marL="760413" lvl="1" indent="-280988" defTabSz="938213">
              <a:lnSpc>
                <a:spcPct val="90000"/>
              </a:lnSpc>
              <a:spcAft>
                <a:spcPts val="675"/>
              </a:spcAft>
              <a:buFontTx/>
              <a:buChar char="•"/>
            </a:pPr>
            <a:r>
              <a:rPr lang="en-US" dirty="0">
                <a:solidFill>
                  <a:srgbClr val="000000"/>
                </a:solidFill>
                <a:latin typeface="Fira Sans Regular" charset="0"/>
              </a:rPr>
              <a:t>n = </a:t>
            </a:r>
            <a:r>
              <a:rPr lang="en-US" dirty="0" err="1">
                <a:solidFill>
                  <a:srgbClr val="000000"/>
                </a:solidFill>
                <a:latin typeface="Fira Sans Regular" charset="0"/>
              </a:rPr>
              <a:t>num</a:t>
            </a:r>
            <a:r>
              <a:rPr lang="en-US" dirty="0">
                <a:solidFill>
                  <a:srgbClr val="000000"/>
                </a:solidFill>
                <a:latin typeface="Fira Sans Regular" charset="0"/>
              </a:rPr>
              <a:t>(</a:t>
            </a:r>
            <a:r>
              <a:rPr lang="en-US" dirty="0" err="1">
                <a:solidFill>
                  <a:srgbClr val="000000"/>
                </a:solidFill>
                <a:latin typeface="Fira Sans Regular" charset="0"/>
              </a:rPr>
              <a:t>H</a:t>
            </a:r>
            <a:r>
              <a:rPr lang="en-US" baseline="-25000" dirty="0" err="1">
                <a:solidFill>
                  <a:srgbClr val="000000"/>
                </a:solidFill>
                <a:latin typeface="Fira Sans Regular" charset="0"/>
              </a:rPr>
              <a:t>n</a:t>
            </a:r>
            <a:r>
              <a:rPr lang="en-US" dirty="0">
                <a:solidFill>
                  <a:srgbClr val="000000"/>
                </a:solidFill>
                <a:latin typeface="Fira Sans Regular" charset="0"/>
              </a:rPr>
              <a:t>) + 1</a:t>
            </a:r>
          </a:p>
          <a:p>
            <a:pPr marL="760413" lvl="1" indent="-280988" defTabSz="938213">
              <a:lnSpc>
                <a:spcPct val="90000"/>
              </a:lnSpc>
              <a:spcAft>
                <a:spcPts val="675"/>
              </a:spcAft>
              <a:buFontTx/>
              <a:buChar char="•"/>
            </a:pPr>
            <a:r>
              <a:rPr lang="en-US" dirty="0" err="1">
                <a:solidFill>
                  <a:srgbClr val="000000"/>
                </a:solidFill>
                <a:latin typeface="Fira Sans Regular" charset="0"/>
              </a:rPr>
              <a:t>num</a:t>
            </a:r>
            <a:r>
              <a:rPr lang="en-US" dirty="0">
                <a:solidFill>
                  <a:srgbClr val="000000"/>
                </a:solidFill>
                <a:latin typeface="Fira Sans Regular" charset="0"/>
              </a:rPr>
              <a:t>(</a:t>
            </a:r>
            <a:r>
              <a:rPr lang="en-US" dirty="0" err="1">
                <a:solidFill>
                  <a:srgbClr val="000000"/>
                </a:solidFill>
                <a:latin typeface="Fira Sans Regular" charset="0"/>
              </a:rPr>
              <a:t>H</a:t>
            </a:r>
            <a:r>
              <a:rPr lang="en-US" baseline="-25000" dirty="0" err="1">
                <a:solidFill>
                  <a:srgbClr val="000000"/>
                </a:solidFill>
                <a:latin typeface="Fira Sans Regular" charset="0"/>
              </a:rPr>
              <a:t>n</a:t>
            </a:r>
            <a:r>
              <a:rPr lang="en-US" dirty="0">
                <a:solidFill>
                  <a:srgbClr val="000000"/>
                </a:solidFill>
                <a:latin typeface="Fira Sans Regular" charset="0"/>
              </a:rPr>
              <a:t>) = the number of tasks in the set </a:t>
            </a:r>
            <a:r>
              <a:rPr lang="en-US" dirty="0" err="1">
                <a:solidFill>
                  <a:srgbClr val="000000"/>
                </a:solidFill>
                <a:latin typeface="Fira Sans Regular" charset="0"/>
              </a:rPr>
              <a:t>H</a:t>
            </a:r>
            <a:r>
              <a:rPr lang="en-US" baseline="-25000" dirty="0" err="1">
                <a:solidFill>
                  <a:srgbClr val="000000"/>
                </a:solidFill>
                <a:latin typeface="Fira Sans Regular" charset="0"/>
              </a:rPr>
              <a:t>n</a:t>
            </a:r>
            <a:endParaRPr lang="en-US" baseline="-25000" dirty="0">
              <a:solidFill>
                <a:srgbClr val="000000"/>
              </a:solidFill>
              <a:latin typeface="Fira Sans Regular" charset="0"/>
            </a:endParaRPr>
          </a:p>
        </p:txBody>
      </p:sp>
      <p:sp>
        <p:nvSpPr>
          <p:cNvPr id="113" name="Text Box 39"/>
          <p:cNvSpPr txBox="1">
            <a:spLocks noChangeArrowheads="1"/>
          </p:cNvSpPr>
          <p:nvPr/>
        </p:nvSpPr>
        <p:spPr bwMode="auto">
          <a:xfrm rot="10800000">
            <a:off x="3682246" y="2816979"/>
            <a:ext cx="28725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smtClean="0">
                <a:ln>
                  <a:noFill/>
                </a:ln>
                <a:solidFill>
                  <a:srgbClr val="000000"/>
                </a:solidFill>
                <a:effectLst/>
                <a:uLnTx/>
                <a:uFillTx/>
                <a:sym typeface="Symbol" charset="0"/>
              </a:rPr>
              <a:t></a:t>
            </a:r>
          </a:p>
        </p:txBody>
      </p:sp>
      <p:sp>
        <p:nvSpPr>
          <p:cNvPr id="114" name="Text Box 40"/>
          <p:cNvSpPr txBox="1">
            <a:spLocks noChangeArrowheads="1"/>
          </p:cNvSpPr>
          <p:nvPr/>
        </p:nvSpPr>
        <p:spPr bwMode="auto">
          <a:xfrm rot="10800000">
            <a:off x="5715834" y="2776339"/>
            <a:ext cx="28725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uLnTx/>
                <a:uFillTx/>
                <a:sym typeface="Symbol" charset="0"/>
              </a:rPr>
              <a:t></a:t>
            </a:r>
          </a:p>
        </p:txBody>
      </p:sp>
    </p:spTree>
    <p:extLst>
      <p:ext uri="{BB962C8B-B14F-4D97-AF65-F5344CB8AC3E}">
        <p14:creationId xmlns:p14="http://schemas.microsoft.com/office/powerpoint/2010/main" val="1149561409"/>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r>
              <a:rPr lang="en-US"/>
              <a:t>UB Test with Interrupt Priority: t3</a:t>
            </a:r>
          </a:p>
        </p:txBody>
      </p:sp>
      <p:sp>
        <p:nvSpPr>
          <p:cNvPr id="397315" name="Rectangle 3"/>
          <p:cNvSpPr>
            <a:spLocks noGrp="1" noChangeArrowheads="1"/>
          </p:cNvSpPr>
          <p:nvPr>
            <p:ph type="body" idx="1"/>
          </p:nvPr>
        </p:nvSpPr>
        <p:spPr/>
        <p:txBody>
          <a:bodyPr/>
          <a:lstStyle/>
          <a:p>
            <a:r>
              <a:rPr lang="en-US" dirty="0"/>
              <a:t>For </a:t>
            </a:r>
            <a:r>
              <a:rPr lang="en-US" dirty="0">
                <a:latin typeface="Symbol" charset="0"/>
              </a:rPr>
              <a:t>t</a:t>
            </a:r>
            <a:r>
              <a:rPr lang="en-US" baseline="-25000" dirty="0"/>
              <a:t>3</a:t>
            </a:r>
            <a:r>
              <a:rPr lang="en-US" dirty="0"/>
              <a:t>, no tasks have a higher priority: </a:t>
            </a:r>
          </a:p>
          <a:p>
            <a:pPr lvl="1"/>
            <a:r>
              <a:rPr lang="en-US" dirty="0">
                <a:solidFill>
                  <a:srgbClr val="000000"/>
                </a:solidFill>
              </a:rPr>
              <a:t>H = </a:t>
            </a:r>
            <a:r>
              <a:rPr lang="en-US" dirty="0" err="1">
                <a:solidFill>
                  <a:srgbClr val="000000"/>
                </a:solidFill>
              </a:rPr>
              <a:t>H</a:t>
            </a:r>
            <a:r>
              <a:rPr lang="en-US" baseline="-25000" dirty="0" err="1">
                <a:solidFill>
                  <a:srgbClr val="000000"/>
                </a:solidFill>
              </a:rPr>
              <a:t>n</a:t>
            </a:r>
            <a:r>
              <a:rPr lang="en-US" dirty="0">
                <a:solidFill>
                  <a:srgbClr val="000000"/>
                </a:solidFill>
              </a:rPr>
              <a:t> = H</a:t>
            </a:r>
            <a:r>
              <a:rPr lang="en-US" baseline="-25000" dirty="0">
                <a:solidFill>
                  <a:srgbClr val="000000"/>
                </a:solidFill>
              </a:rPr>
              <a:t>1</a:t>
            </a:r>
            <a:r>
              <a:rPr lang="en-US" dirty="0">
                <a:solidFill>
                  <a:srgbClr val="000000"/>
                </a:solidFill>
              </a:rPr>
              <a:t> = { }</a:t>
            </a:r>
          </a:p>
        </p:txBody>
      </p:sp>
      <p:grpSp>
        <p:nvGrpSpPr>
          <p:cNvPr id="397316" name="Group 4"/>
          <p:cNvGrpSpPr>
            <a:grpSpLocks/>
          </p:cNvGrpSpPr>
          <p:nvPr/>
        </p:nvGrpSpPr>
        <p:grpSpPr bwMode="auto">
          <a:xfrm>
            <a:off x="2179638" y="2355850"/>
            <a:ext cx="3540346" cy="1038225"/>
            <a:chOff x="1028" y="1263"/>
            <a:chExt cx="1983" cy="581"/>
          </a:xfrm>
        </p:grpSpPr>
        <p:sp>
          <p:nvSpPr>
            <p:cNvPr id="397317" name="Rectangle 5"/>
            <p:cNvSpPr>
              <a:spLocks noChangeArrowheads="1"/>
            </p:cNvSpPr>
            <p:nvPr/>
          </p:nvSpPr>
          <p:spPr bwMode="auto">
            <a:xfrm>
              <a:off x="1028" y="1420"/>
              <a:ext cx="175"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rPr>
                <a:t>f</a:t>
              </a:r>
            </a:p>
          </p:txBody>
        </p:sp>
        <p:sp>
          <p:nvSpPr>
            <p:cNvPr id="397318" name="Rectangle 6"/>
            <p:cNvSpPr>
              <a:spLocks noChangeArrowheads="1"/>
            </p:cNvSpPr>
            <p:nvPr/>
          </p:nvSpPr>
          <p:spPr bwMode="auto">
            <a:xfrm>
              <a:off x="1144" y="1420"/>
              <a:ext cx="117"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rPr>
                <a:t> </a:t>
              </a:r>
            </a:p>
          </p:txBody>
        </p:sp>
        <p:sp>
          <p:nvSpPr>
            <p:cNvPr id="397319" name="Rectangle 7"/>
            <p:cNvSpPr>
              <a:spLocks noChangeArrowheads="1"/>
            </p:cNvSpPr>
            <p:nvPr/>
          </p:nvSpPr>
          <p:spPr bwMode="auto">
            <a:xfrm>
              <a:off x="1190" y="1420"/>
              <a:ext cx="117"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rPr>
                <a:t> </a:t>
              </a:r>
            </a:p>
          </p:txBody>
        </p:sp>
        <p:sp>
          <p:nvSpPr>
            <p:cNvPr id="397320" name="Rectangle 8"/>
            <p:cNvSpPr>
              <a:spLocks noChangeArrowheads="1"/>
            </p:cNvSpPr>
            <p:nvPr/>
          </p:nvSpPr>
          <p:spPr bwMode="auto">
            <a:xfrm>
              <a:off x="1497" y="1420"/>
              <a:ext cx="117"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rPr>
                <a:t> </a:t>
              </a:r>
            </a:p>
          </p:txBody>
        </p:sp>
        <p:sp>
          <p:nvSpPr>
            <p:cNvPr id="397321" name="Rectangle 9"/>
            <p:cNvSpPr>
              <a:spLocks noChangeArrowheads="1"/>
            </p:cNvSpPr>
            <p:nvPr/>
          </p:nvSpPr>
          <p:spPr bwMode="auto">
            <a:xfrm>
              <a:off x="1543" y="1420"/>
              <a:ext cx="117"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rPr>
                <a:t> </a:t>
              </a:r>
            </a:p>
          </p:txBody>
        </p:sp>
        <p:sp>
          <p:nvSpPr>
            <p:cNvPr id="397322" name="Rectangle 10"/>
            <p:cNvSpPr>
              <a:spLocks noChangeArrowheads="1"/>
            </p:cNvSpPr>
            <p:nvPr/>
          </p:nvSpPr>
          <p:spPr bwMode="auto">
            <a:xfrm>
              <a:off x="1827" y="1420"/>
              <a:ext cx="201"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rPr>
                <a:t>0</a:t>
              </a:r>
            </a:p>
          </p:txBody>
        </p:sp>
        <p:sp>
          <p:nvSpPr>
            <p:cNvPr id="397323" name="Rectangle 11"/>
            <p:cNvSpPr>
              <a:spLocks noChangeArrowheads="1"/>
            </p:cNvSpPr>
            <p:nvPr/>
          </p:nvSpPr>
          <p:spPr bwMode="auto">
            <a:xfrm>
              <a:off x="1612" y="1359"/>
              <a:ext cx="316" cy="3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3900" b="1">
                  <a:solidFill>
                    <a:srgbClr val="000000"/>
                  </a:solidFill>
                  <a:latin typeface="Symbol" charset="0"/>
                </a:rPr>
                <a:t>å</a:t>
              </a:r>
            </a:p>
          </p:txBody>
        </p:sp>
        <p:sp>
          <p:nvSpPr>
            <p:cNvPr id="397324" name="Rectangle 12"/>
            <p:cNvSpPr>
              <a:spLocks noChangeArrowheads="1"/>
            </p:cNvSpPr>
            <p:nvPr/>
          </p:nvSpPr>
          <p:spPr bwMode="auto">
            <a:xfrm>
              <a:off x="2086" y="1263"/>
              <a:ext cx="243"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i="1">
                  <a:solidFill>
                    <a:srgbClr val="000000"/>
                  </a:solidFill>
                </a:rPr>
                <a:t>C</a:t>
              </a:r>
            </a:p>
          </p:txBody>
        </p:sp>
        <p:sp>
          <p:nvSpPr>
            <p:cNvPr id="397325" name="Rectangle 13"/>
            <p:cNvSpPr>
              <a:spLocks noChangeArrowheads="1"/>
            </p:cNvSpPr>
            <p:nvPr/>
          </p:nvSpPr>
          <p:spPr bwMode="auto">
            <a:xfrm>
              <a:off x="2094" y="1546"/>
              <a:ext cx="239"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i="1">
                  <a:solidFill>
                    <a:srgbClr val="000000"/>
                  </a:solidFill>
                </a:rPr>
                <a:t>T</a:t>
              </a:r>
            </a:p>
          </p:txBody>
        </p:sp>
        <p:sp>
          <p:nvSpPr>
            <p:cNvPr id="397326" name="Rectangle 14"/>
            <p:cNvSpPr>
              <a:spLocks noChangeArrowheads="1"/>
            </p:cNvSpPr>
            <p:nvPr/>
          </p:nvSpPr>
          <p:spPr bwMode="auto">
            <a:xfrm>
              <a:off x="2645" y="1420"/>
              <a:ext cx="201"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rPr>
                <a:t>0</a:t>
              </a:r>
            </a:p>
          </p:txBody>
        </p:sp>
        <p:sp>
          <p:nvSpPr>
            <p:cNvPr id="397327" name="Rectangle 15"/>
            <p:cNvSpPr>
              <a:spLocks noChangeArrowheads="1"/>
            </p:cNvSpPr>
            <p:nvPr/>
          </p:nvSpPr>
          <p:spPr bwMode="auto">
            <a:xfrm>
              <a:off x="2430" y="1359"/>
              <a:ext cx="316" cy="3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3900" b="1">
                  <a:solidFill>
                    <a:srgbClr val="000000"/>
                  </a:solidFill>
                  <a:latin typeface="Symbol" charset="0"/>
                </a:rPr>
                <a:t>å</a:t>
              </a:r>
            </a:p>
          </p:txBody>
        </p:sp>
        <p:sp>
          <p:nvSpPr>
            <p:cNvPr id="397328" name="Rectangle 16"/>
            <p:cNvSpPr>
              <a:spLocks noChangeArrowheads="1"/>
            </p:cNvSpPr>
            <p:nvPr/>
          </p:nvSpPr>
          <p:spPr bwMode="auto">
            <a:xfrm>
              <a:off x="2725" y="1420"/>
              <a:ext cx="117"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latin typeface="Symbol" charset="0"/>
                </a:rPr>
                <a:t> </a:t>
              </a:r>
            </a:p>
          </p:txBody>
        </p:sp>
        <p:sp>
          <p:nvSpPr>
            <p:cNvPr id="397329" name="Rectangle 17"/>
            <p:cNvSpPr>
              <a:spLocks noChangeArrowheads="1"/>
            </p:cNvSpPr>
            <p:nvPr/>
          </p:nvSpPr>
          <p:spPr bwMode="auto">
            <a:xfrm>
              <a:off x="2771" y="1420"/>
              <a:ext cx="117"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rPr>
                <a:t> </a:t>
              </a:r>
            </a:p>
          </p:txBody>
        </p:sp>
        <p:sp>
          <p:nvSpPr>
            <p:cNvPr id="397330" name="Rectangle 18"/>
            <p:cNvSpPr>
              <a:spLocks noChangeArrowheads="1"/>
            </p:cNvSpPr>
            <p:nvPr/>
          </p:nvSpPr>
          <p:spPr bwMode="auto">
            <a:xfrm>
              <a:off x="2848" y="1420"/>
              <a:ext cx="117"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rPr>
                <a:t> </a:t>
              </a:r>
            </a:p>
          </p:txBody>
        </p:sp>
        <p:sp>
          <p:nvSpPr>
            <p:cNvPr id="397331" name="Rectangle 19"/>
            <p:cNvSpPr>
              <a:spLocks noChangeArrowheads="1"/>
            </p:cNvSpPr>
            <p:nvPr/>
          </p:nvSpPr>
          <p:spPr bwMode="auto">
            <a:xfrm>
              <a:off x="2894" y="1420"/>
              <a:ext cx="117"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rPr>
                <a:t> </a:t>
              </a:r>
            </a:p>
          </p:txBody>
        </p:sp>
        <p:sp>
          <p:nvSpPr>
            <p:cNvPr id="397332" name="Rectangle 20"/>
            <p:cNvSpPr>
              <a:spLocks noChangeArrowheads="1"/>
            </p:cNvSpPr>
            <p:nvPr/>
          </p:nvSpPr>
          <p:spPr bwMode="auto">
            <a:xfrm>
              <a:off x="1943" y="1420"/>
              <a:ext cx="218"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latin typeface="Symbol" charset="0"/>
                </a:rPr>
                <a:t>+</a:t>
              </a:r>
            </a:p>
          </p:txBody>
        </p:sp>
        <p:sp>
          <p:nvSpPr>
            <p:cNvPr id="397333" name="Rectangle 21"/>
            <p:cNvSpPr>
              <a:spLocks noChangeArrowheads="1"/>
            </p:cNvSpPr>
            <p:nvPr/>
          </p:nvSpPr>
          <p:spPr bwMode="auto">
            <a:xfrm>
              <a:off x="2299" y="1420"/>
              <a:ext cx="218"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latin typeface="Symbol" charset="0"/>
                </a:rPr>
                <a:t>+</a:t>
              </a:r>
            </a:p>
          </p:txBody>
        </p:sp>
        <p:sp>
          <p:nvSpPr>
            <p:cNvPr id="397334" name="Rectangle 22"/>
            <p:cNvSpPr>
              <a:spLocks noChangeArrowheads="1"/>
            </p:cNvSpPr>
            <p:nvPr/>
          </p:nvSpPr>
          <p:spPr bwMode="auto">
            <a:xfrm>
              <a:off x="1327" y="1420"/>
              <a:ext cx="211"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latin typeface="Symbol" charset="0"/>
                </a:rPr>
                <a:t>=</a:t>
              </a:r>
            </a:p>
          </p:txBody>
        </p:sp>
        <p:sp>
          <p:nvSpPr>
            <p:cNvPr id="397335" name="Line 23"/>
            <p:cNvSpPr>
              <a:spLocks noChangeShapeType="1"/>
            </p:cNvSpPr>
            <p:nvPr/>
          </p:nvSpPr>
          <p:spPr bwMode="auto">
            <a:xfrm>
              <a:off x="2131" y="1531"/>
              <a:ext cx="176"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rgbClr val="000000"/>
                </a:solidFill>
              </a:endParaRPr>
            </a:p>
          </p:txBody>
        </p:sp>
        <p:sp>
          <p:nvSpPr>
            <p:cNvPr id="397336" name="Rectangle 24"/>
            <p:cNvSpPr>
              <a:spLocks noChangeArrowheads="1"/>
            </p:cNvSpPr>
            <p:nvPr/>
          </p:nvSpPr>
          <p:spPr bwMode="auto">
            <a:xfrm>
              <a:off x="1120" y="1536"/>
              <a:ext cx="192"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3584" tIns="51793" rIns="103584" bIns="51793">
              <a:spAutoFit/>
            </a:bodyPr>
            <a:lstStyle/>
            <a:p>
              <a:pPr defTabSz="1028700">
                <a:spcBef>
                  <a:spcPct val="50000"/>
                </a:spcBef>
              </a:pPr>
              <a:r>
                <a:rPr lang="en-US" sz="1800" dirty="0">
                  <a:solidFill>
                    <a:srgbClr val="000000"/>
                  </a:solidFill>
                  <a:latin typeface="Fira Sans Regular" charset="0"/>
                </a:rPr>
                <a:t>3</a:t>
              </a:r>
            </a:p>
          </p:txBody>
        </p:sp>
        <p:sp>
          <p:nvSpPr>
            <p:cNvPr id="397337" name="Rectangle 25"/>
            <p:cNvSpPr>
              <a:spLocks noChangeArrowheads="1"/>
            </p:cNvSpPr>
            <p:nvPr/>
          </p:nvSpPr>
          <p:spPr bwMode="auto">
            <a:xfrm>
              <a:off x="2224" y="1344"/>
              <a:ext cx="192"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3584" tIns="51793" rIns="103584" bIns="51793">
              <a:spAutoFit/>
            </a:bodyPr>
            <a:lstStyle/>
            <a:p>
              <a:pPr defTabSz="1028700">
                <a:spcBef>
                  <a:spcPct val="50000"/>
                </a:spcBef>
              </a:pPr>
              <a:r>
                <a:rPr lang="en-US" sz="1800" dirty="0">
                  <a:solidFill>
                    <a:srgbClr val="000000"/>
                  </a:solidFill>
                  <a:latin typeface="Fira Sans Regular" charset="0"/>
                </a:rPr>
                <a:t>3</a:t>
              </a:r>
            </a:p>
          </p:txBody>
        </p:sp>
        <p:sp>
          <p:nvSpPr>
            <p:cNvPr id="397338" name="Rectangle 26"/>
            <p:cNvSpPr>
              <a:spLocks noChangeArrowheads="1"/>
            </p:cNvSpPr>
            <p:nvPr/>
          </p:nvSpPr>
          <p:spPr bwMode="auto">
            <a:xfrm>
              <a:off x="2224" y="1632"/>
              <a:ext cx="192"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3584" tIns="51793" rIns="103584" bIns="51793">
              <a:spAutoFit/>
            </a:bodyPr>
            <a:lstStyle/>
            <a:p>
              <a:pPr defTabSz="1028700">
                <a:spcBef>
                  <a:spcPct val="50000"/>
                </a:spcBef>
              </a:pPr>
              <a:r>
                <a:rPr lang="en-US" sz="1800" dirty="0">
                  <a:solidFill>
                    <a:srgbClr val="000000"/>
                  </a:solidFill>
                  <a:latin typeface="Fira Sans Regular" charset="0"/>
                </a:rPr>
                <a:t>3</a:t>
              </a:r>
            </a:p>
          </p:txBody>
        </p:sp>
      </p:grpSp>
      <p:sp>
        <p:nvSpPr>
          <p:cNvPr id="397339" name="Rectangle 27"/>
          <p:cNvSpPr>
            <a:spLocks noChangeArrowheads="1"/>
          </p:cNvSpPr>
          <p:nvPr/>
        </p:nvSpPr>
        <p:spPr bwMode="auto">
          <a:xfrm>
            <a:off x="714375" y="3582988"/>
            <a:ext cx="8315325" cy="13357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3584" tIns="51793" rIns="103584" bIns="51793">
            <a:spAutoFit/>
          </a:bodyPr>
          <a:lstStyle/>
          <a:p>
            <a:pPr defTabSz="1028700"/>
            <a:r>
              <a:rPr lang="en-US" sz="2000" dirty="0" err="1" smtClean="0">
                <a:solidFill>
                  <a:srgbClr val="000000"/>
                </a:solidFill>
                <a:latin typeface="Fira Sans Regular" charset="0"/>
              </a:rPr>
              <a:t>Not</a:t>
            </a:r>
            <a:r>
              <a:rPr lang="en-US" sz="2000" dirty="0" err="1">
                <a:solidFill>
                  <a:srgbClr val="000000"/>
                </a:solidFill>
                <a:latin typeface="Fira Sans Regular" charset="0"/>
              </a:rPr>
              <a:t>num</a:t>
            </a:r>
            <a:r>
              <a:rPr lang="en-US" sz="2000" dirty="0">
                <a:solidFill>
                  <a:srgbClr val="000000"/>
                </a:solidFill>
                <a:latin typeface="Fira Sans Regular" charset="0"/>
              </a:rPr>
              <a:t>(</a:t>
            </a:r>
            <a:r>
              <a:rPr lang="en-US" sz="2000" dirty="0" err="1">
                <a:solidFill>
                  <a:srgbClr val="000000"/>
                </a:solidFill>
                <a:latin typeface="Fira Sans Regular" charset="0"/>
              </a:rPr>
              <a:t>H</a:t>
            </a:r>
            <a:r>
              <a:rPr lang="en-US" sz="2000" baseline="-25000" dirty="0" err="1">
                <a:solidFill>
                  <a:srgbClr val="000000"/>
                </a:solidFill>
                <a:latin typeface="Fira Sans Regular" charset="0"/>
              </a:rPr>
              <a:t>n</a:t>
            </a:r>
            <a:r>
              <a:rPr lang="en-US" sz="2000" dirty="0">
                <a:solidFill>
                  <a:srgbClr val="000000"/>
                </a:solidFill>
                <a:latin typeface="Fira Sans Regular" charset="0"/>
              </a:rPr>
              <a:t>) = 0; therefore, utilization bound is U(1)</a:t>
            </a:r>
            <a:r>
              <a:rPr lang="en-US" sz="2000" dirty="0" smtClean="0">
                <a:solidFill>
                  <a:srgbClr val="000000"/>
                </a:solidFill>
                <a:latin typeface="Fira Sans Regular" charset="0"/>
              </a:rPr>
              <a:t>.</a:t>
            </a:r>
            <a:endParaRPr lang="en-US" sz="2000" dirty="0">
              <a:solidFill>
                <a:srgbClr val="000000"/>
              </a:solidFill>
              <a:latin typeface="Fira Sans Regular" charset="0"/>
            </a:endParaRPr>
          </a:p>
          <a:p>
            <a:pPr defTabSz="1028700"/>
            <a:endParaRPr lang="en-US" sz="2000" dirty="0">
              <a:solidFill>
                <a:srgbClr val="000000"/>
              </a:solidFill>
              <a:latin typeface="Fira Sans Regular" charset="0"/>
            </a:endParaRPr>
          </a:p>
          <a:p>
            <a:pPr defTabSz="1028700"/>
            <a:r>
              <a:rPr lang="en-US" sz="2000" dirty="0">
                <a:solidFill>
                  <a:srgbClr val="000000"/>
                </a:solidFill>
                <a:latin typeface="Fira Sans Regular" charset="0"/>
              </a:rPr>
              <a:t>Plugging in the numbers:</a:t>
            </a:r>
          </a:p>
          <a:p>
            <a:pPr defTabSz="1028700"/>
            <a:endParaRPr lang="en-US" sz="2000" dirty="0">
              <a:solidFill>
                <a:srgbClr val="000000"/>
              </a:solidFill>
              <a:latin typeface="Fira Sans Regular" charset="0"/>
            </a:endParaRPr>
          </a:p>
        </p:txBody>
      </p:sp>
      <p:grpSp>
        <p:nvGrpSpPr>
          <p:cNvPr id="397340" name="Group 28"/>
          <p:cNvGrpSpPr>
            <a:grpSpLocks/>
          </p:cNvGrpSpPr>
          <p:nvPr/>
        </p:nvGrpSpPr>
        <p:grpSpPr bwMode="auto">
          <a:xfrm>
            <a:off x="2339975" y="5059373"/>
            <a:ext cx="3864968" cy="1067194"/>
            <a:chOff x="1310" y="2975"/>
            <a:chExt cx="2164" cy="598"/>
          </a:xfrm>
        </p:grpSpPr>
        <p:sp>
          <p:nvSpPr>
            <p:cNvPr id="397341" name="Rectangle 29"/>
            <p:cNvSpPr>
              <a:spLocks noChangeArrowheads="1"/>
            </p:cNvSpPr>
            <p:nvPr/>
          </p:nvSpPr>
          <p:spPr bwMode="auto">
            <a:xfrm>
              <a:off x="1310" y="3132"/>
              <a:ext cx="175"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rPr>
                <a:t>f</a:t>
              </a:r>
            </a:p>
          </p:txBody>
        </p:sp>
        <p:sp>
          <p:nvSpPr>
            <p:cNvPr id="397342" name="Rectangle 30"/>
            <p:cNvSpPr>
              <a:spLocks noChangeArrowheads="1"/>
            </p:cNvSpPr>
            <p:nvPr/>
          </p:nvSpPr>
          <p:spPr bwMode="auto">
            <a:xfrm>
              <a:off x="1710" y="2975"/>
              <a:ext cx="243"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i="1">
                  <a:solidFill>
                    <a:srgbClr val="000000"/>
                  </a:solidFill>
                </a:rPr>
                <a:t>C</a:t>
              </a:r>
            </a:p>
          </p:txBody>
        </p:sp>
        <p:sp>
          <p:nvSpPr>
            <p:cNvPr id="397343" name="Rectangle 31"/>
            <p:cNvSpPr>
              <a:spLocks noChangeArrowheads="1"/>
            </p:cNvSpPr>
            <p:nvPr/>
          </p:nvSpPr>
          <p:spPr bwMode="auto">
            <a:xfrm>
              <a:off x="1720" y="3258"/>
              <a:ext cx="239"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i="1">
                  <a:solidFill>
                    <a:srgbClr val="000000"/>
                  </a:solidFill>
                </a:rPr>
                <a:t>T</a:t>
              </a:r>
            </a:p>
          </p:txBody>
        </p:sp>
        <p:sp>
          <p:nvSpPr>
            <p:cNvPr id="397344" name="Rectangle 32"/>
            <p:cNvSpPr>
              <a:spLocks noChangeArrowheads="1"/>
            </p:cNvSpPr>
            <p:nvPr/>
          </p:nvSpPr>
          <p:spPr bwMode="auto">
            <a:xfrm>
              <a:off x="2229" y="3022"/>
              <a:ext cx="285"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rPr>
                <a:t>60</a:t>
              </a:r>
            </a:p>
          </p:txBody>
        </p:sp>
        <p:sp>
          <p:nvSpPr>
            <p:cNvPr id="397345" name="Rectangle 33"/>
            <p:cNvSpPr>
              <a:spLocks noChangeArrowheads="1"/>
            </p:cNvSpPr>
            <p:nvPr/>
          </p:nvSpPr>
          <p:spPr bwMode="auto">
            <a:xfrm>
              <a:off x="2187" y="3258"/>
              <a:ext cx="368"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rPr>
                <a:t>200</a:t>
              </a:r>
            </a:p>
          </p:txBody>
        </p:sp>
        <p:sp>
          <p:nvSpPr>
            <p:cNvPr id="397346" name="Rectangle 34"/>
            <p:cNvSpPr>
              <a:spLocks noChangeArrowheads="1"/>
            </p:cNvSpPr>
            <p:nvPr/>
          </p:nvSpPr>
          <p:spPr bwMode="auto">
            <a:xfrm>
              <a:off x="2724" y="3132"/>
              <a:ext cx="329"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rPr>
                <a:t>0.3</a:t>
              </a:r>
            </a:p>
          </p:txBody>
        </p:sp>
        <p:sp>
          <p:nvSpPr>
            <p:cNvPr id="397347" name="Rectangle 35"/>
            <p:cNvSpPr>
              <a:spLocks noChangeArrowheads="1"/>
            </p:cNvSpPr>
            <p:nvPr/>
          </p:nvSpPr>
          <p:spPr bwMode="auto">
            <a:xfrm>
              <a:off x="3145" y="3132"/>
              <a:ext cx="329"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rPr>
                <a:t>1.0</a:t>
              </a:r>
            </a:p>
          </p:txBody>
        </p:sp>
        <p:sp>
          <p:nvSpPr>
            <p:cNvPr id="397348" name="Rectangle 36"/>
            <p:cNvSpPr>
              <a:spLocks noChangeArrowheads="1"/>
            </p:cNvSpPr>
            <p:nvPr/>
          </p:nvSpPr>
          <p:spPr bwMode="auto">
            <a:xfrm>
              <a:off x="2985" y="3132"/>
              <a:ext cx="208"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latin typeface="Symbol" charset="0"/>
                </a:rPr>
                <a:t>&lt;</a:t>
              </a:r>
            </a:p>
          </p:txBody>
        </p:sp>
        <p:sp>
          <p:nvSpPr>
            <p:cNvPr id="397349" name="Rectangle 37"/>
            <p:cNvSpPr>
              <a:spLocks noChangeArrowheads="1"/>
            </p:cNvSpPr>
            <p:nvPr/>
          </p:nvSpPr>
          <p:spPr bwMode="auto">
            <a:xfrm>
              <a:off x="1511" y="3132"/>
              <a:ext cx="210"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latin typeface="Symbol" charset="0"/>
                </a:rPr>
                <a:t>=</a:t>
              </a:r>
            </a:p>
          </p:txBody>
        </p:sp>
        <p:sp>
          <p:nvSpPr>
            <p:cNvPr id="397350" name="Rectangle 38"/>
            <p:cNvSpPr>
              <a:spLocks noChangeArrowheads="1"/>
            </p:cNvSpPr>
            <p:nvPr/>
          </p:nvSpPr>
          <p:spPr bwMode="auto">
            <a:xfrm>
              <a:off x="1987" y="3132"/>
              <a:ext cx="210"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latin typeface="Symbol" charset="0"/>
                </a:rPr>
                <a:t>=</a:t>
              </a:r>
            </a:p>
          </p:txBody>
        </p:sp>
        <p:sp>
          <p:nvSpPr>
            <p:cNvPr id="397351" name="Rectangle 39"/>
            <p:cNvSpPr>
              <a:spLocks noChangeArrowheads="1"/>
            </p:cNvSpPr>
            <p:nvPr/>
          </p:nvSpPr>
          <p:spPr bwMode="auto">
            <a:xfrm>
              <a:off x="2538" y="3132"/>
              <a:ext cx="210"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latin typeface="Symbol" charset="0"/>
                </a:rPr>
                <a:t>=</a:t>
              </a:r>
            </a:p>
          </p:txBody>
        </p:sp>
        <p:sp>
          <p:nvSpPr>
            <p:cNvPr id="397352" name="Line 40"/>
            <p:cNvSpPr>
              <a:spLocks noChangeShapeType="1"/>
            </p:cNvSpPr>
            <p:nvPr/>
          </p:nvSpPr>
          <p:spPr bwMode="auto">
            <a:xfrm>
              <a:off x="1763" y="3243"/>
              <a:ext cx="178"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rgbClr val="000000"/>
                </a:solidFill>
              </a:endParaRPr>
            </a:p>
          </p:txBody>
        </p:sp>
        <p:sp>
          <p:nvSpPr>
            <p:cNvPr id="397353" name="Line 41"/>
            <p:cNvSpPr>
              <a:spLocks noChangeShapeType="1"/>
            </p:cNvSpPr>
            <p:nvPr/>
          </p:nvSpPr>
          <p:spPr bwMode="auto">
            <a:xfrm>
              <a:off x="2236" y="3243"/>
              <a:ext cx="262"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rgbClr val="000000"/>
                </a:solidFill>
              </a:endParaRPr>
            </a:p>
          </p:txBody>
        </p:sp>
        <p:sp>
          <p:nvSpPr>
            <p:cNvPr id="397354" name="Rectangle 42"/>
            <p:cNvSpPr>
              <a:spLocks noChangeArrowheads="1"/>
            </p:cNvSpPr>
            <p:nvPr/>
          </p:nvSpPr>
          <p:spPr bwMode="auto">
            <a:xfrm>
              <a:off x="1374" y="3215"/>
              <a:ext cx="182" cy="2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800" dirty="0">
                  <a:solidFill>
                    <a:srgbClr val="000000"/>
                  </a:solidFill>
                  <a:latin typeface="Fira Sans Regular" charset="0"/>
                </a:rPr>
                <a:t>3</a:t>
              </a:r>
            </a:p>
          </p:txBody>
        </p:sp>
        <p:sp>
          <p:nvSpPr>
            <p:cNvPr id="397355" name="Rectangle 43"/>
            <p:cNvSpPr>
              <a:spLocks noChangeArrowheads="1"/>
            </p:cNvSpPr>
            <p:nvPr/>
          </p:nvSpPr>
          <p:spPr bwMode="auto">
            <a:xfrm>
              <a:off x="1806" y="3071"/>
              <a:ext cx="182" cy="2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800" dirty="0">
                  <a:solidFill>
                    <a:srgbClr val="000000"/>
                  </a:solidFill>
                  <a:latin typeface="Fira Sans Regular" charset="0"/>
                </a:rPr>
                <a:t>3</a:t>
              </a:r>
            </a:p>
          </p:txBody>
        </p:sp>
        <p:sp>
          <p:nvSpPr>
            <p:cNvPr id="397356" name="Rectangle 44"/>
            <p:cNvSpPr>
              <a:spLocks noChangeArrowheads="1"/>
            </p:cNvSpPr>
            <p:nvPr/>
          </p:nvSpPr>
          <p:spPr bwMode="auto">
            <a:xfrm>
              <a:off x="1806" y="3359"/>
              <a:ext cx="182" cy="2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800" dirty="0">
                  <a:solidFill>
                    <a:srgbClr val="000000"/>
                  </a:solidFill>
                  <a:latin typeface="Fira Sans Regular" charset="0"/>
                </a:rPr>
                <a:t>3</a:t>
              </a:r>
            </a:p>
          </p:txBody>
        </p:sp>
      </p:grpSp>
    </p:spTree>
    <p:extLst>
      <p:ext uri="{BB962C8B-B14F-4D97-AF65-F5344CB8AC3E}">
        <p14:creationId xmlns:p14="http://schemas.microsoft.com/office/powerpoint/2010/main" val="3395828364"/>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a:noFill/>
          <a:ln/>
        </p:spPr>
        <p:txBody>
          <a:bodyPr lIns="94655" tIns="46434" rIns="94655" bIns="46434"/>
          <a:lstStyle/>
          <a:p>
            <a:pPr defTabSz="823913"/>
            <a:r>
              <a:rPr lang="en-US"/>
              <a:t>UB Test with Interrupt Priority: </a:t>
            </a:r>
            <a:r>
              <a:rPr lang="en-US">
                <a:latin typeface="Symbol" charset="0"/>
              </a:rPr>
              <a:t>t</a:t>
            </a:r>
            <a:r>
              <a:rPr lang="en-US" baseline="-25000"/>
              <a:t>1</a:t>
            </a:r>
          </a:p>
        </p:txBody>
      </p:sp>
      <p:sp>
        <p:nvSpPr>
          <p:cNvPr id="399363" name="Rectangle 3"/>
          <p:cNvSpPr>
            <a:spLocks noChangeArrowheads="1"/>
          </p:cNvSpPr>
          <p:nvPr/>
        </p:nvSpPr>
        <p:spPr bwMode="auto">
          <a:xfrm>
            <a:off x="611188" y="1354138"/>
            <a:ext cx="7382630" cy="5200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dirty="0">
                <a:solidFill>
                  <a:srgbClr val="000000"/>
                </a:solidFill>
                <a:latin typeface="Fira Sans Regular" charset="0"/>
              </a:rPr>
              <a:t>To </a:t>
            </a:r>
            <a:r>
              <a:rPr lang="en-US" sz="2700" b="1" dirty="0">
                <a:solidFill>
                  <a:srgbClr val="000000"/>
                </a:solidFill>
                <a:latin typeface="Symbol" charset="0"/>
              </a:rPr>
              <a:t>t</a:t>
            </a:r>
            <a:r>
              <a:rPr lang="en-US" sz="2300" baseline="-25000" dirty="0">
                <a:solidFill>
                  <a:srgbClr val="000000"/>
                </a:solidFill>
                <a:latin typeface="Fira Sans Regular" charset="0"/>
              </a:rPr>
              <a:t>1</a:t>
            </a:r>
            <a:r>
              <a:rPr lang="en-US" sz="2300" dirty="0">
                <a:solidFill>
                  <a:srgbClr val="000000"/>
                </a:solidFill>
                <a:latin typeface="Fira Sans Regular" charset="0"/>
              </a:rPr>
              <a:t>, </a:t>
            </a:r>
            <a:r>
              <a:rPr lang="en-US" sz="2700" b="1" dirty="0">
                <a:solidFill>
                  <a:srgbClr val="000000"/>
                </a:solidFill>
                <a:latin typeface="Symbol" charset="0"/>
              </a:rPr>
              <a:t>t</a:t>
            </a:r>
            <a:r>
              <a:rPr lang="en-US" sz="2300" baseline="-25000" dirty="0">
                <a:solidFill>
                  <a:srgbClr val="000000"/>
                </a:solidFill>
                <a:latin typeface="Fira Sans Regular" charset="0"/>
              </a:rPr>
              <a:t>3</a:t>
            </a:r>
            <a:r>
              <a:rPr lang="en-US" sz="2300" dirty="0">
                <a:solidFill>
                  <a:srgbClr val="000000"/>
                </a:solidFill>
                <a:latin typeface="Fira Sans Regular" charset="0"/>
              </a:rPr>
              <a:t> has higher priority: H = {</a:t>
            </a:r>
            <a:r>
              <a:rPr lang="en-US" sz="2700" b="1" dirty="0">
                <a:solidFill>
                  <a:srgbClr val="000000"/>
                </a:solidFill>
                <a:latin typeface="Symbol" charset="0"/>
              </a:rPr>
              <a:t>t</a:t>
            </a:r>
            <a:r>
              <a:rPr lang="en-US" sz="2300" baseline="-25000" dirty="0">
                <a:solidFill>
                  <a:srgbClr val="000000"/>
                </a:solidFill>
                <a:latin typeface="Fira Sans Regular" charset="0"/>
              </a:rPr>
              <a:t>3</a:t>
            </a:r>
            <a:r>
              <a:rPr lang="en-US" sz="2300" dirty="0">
                <a:solidFill>
                  <a:srgbClr val="000000"/>
                </a:solidFill>
                <a:latin typeface="Fira Sans Regular" charset="0"/>
              </a:rPr>
              <a:t> }; </a:t>
            </a:r>
            <a:r>
              <a:rPr lang="en-US" sz="2300" dirty="0" err="1">
                <a:solidFill>
                  <a:srgbClr val="000000"/>
                </a:solidFill>
                <a:latin typeface="Fira Sans Regular" charset="0"/>
              </a:rPr>
              <a:t>H</a:t>
            </a:r>
            <a:r>
              <a:rPr lang="en-US" sz="2300" baseline="-25000" dirty="0" err="1">
                <a:solidFill>
                  <a:srgbClr val="000000"/>
                </a:solidFill>
                <a:latin typeface="Fira Sans Regular" charset="0"/>
              </a:rPr>
              <a:t>n</a:t>
            </a:r>
            <a:r>
              <a:rPr lang="en-US" sz="2300" dirty="0">
                <a:solidFill>
                  <a:srgbClr val="000000"/>
                </a:solidFill>
                <a:latin typeface="Fira Sans Regular" charset="0"/>
              </a:rPr>
              <a:t> = { }; H</a:t>
            </a:r>
            <a:r>
              <a:rPr lang="en-US" sz="2300" baseline="-25000" dirty="0">
                <a:solidFill>
                  <a:srgbClr val="000000"/>
                </a:solidFill>
                <a:latin typeface="Fira Sans Regular" charset="0"/>
              </a:rPr>
              <a:t>1</a:t>
            </a:r>
            <a:r>
              <a:rPr lang="en-US" sz="2300" dirty="0">
                <a:solidFill>
                  <a:srgbClr val="000000"/>
                </a:solidFill>
                <a:latin typeface="Fira Sans Regular" charset="0"/>
              </a:rPr>
              <a:t> = {</a:t>
            </a:r>
            <a:r>
              <a:rPr lang="en-US" sz="2700" b="1" dirty="0">
                <a:solidFill>
                  <a:srgbClr val="000000"/>
                </a:solidFill>
                <a:latin typeface="Symbol" charset="0"/>
              </a:rPr>
              <a:t>t</a:t>
            </a:r>
            <a:r>
              <a:rPr lang="en-US" sz="2300" baseline="-25000" dirty="0">
                <a:solidFill>
                  <a:srgbClr val="000000"/>
                </a:solidFill>
                <a:latin typeface="Fira Sans Regular" charset="0"/>
              </a:rPr>
              <a:t>3</a:t>
            </a:r>
            <a:r>
              <a:rPr lang="en-US" sz="2300" dirty="0">
                <a:solidFill>
                  <a:srgbClr val="000000"/>
                </a:solidFill>
                <a:latin typeface="Fira Sans Regular" charset="0"/>
              </a:rPr>
              <a:t> }</a:t>
            </a:r>
          </a:p>
        </p:txBody>
      </p:sp>
      <p:sp>
        <p:nvSpPr>
          <p:cNvPr id="399364" name="Rectangle 4"/>
          <p:cNvSpPr>
            <a:spLocks noChangeArrowheads="1"/>
          </p:cNvSpPr>
          <p:nvPr/>
        </p:nvSpPr>
        <p:spPr bwMode="auto">
          <a:xfrm>
            <a:off x="6083300" y="2773363"/>
            <a:ext cx="209191" cy="4585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rPr>
              <a:t> </a:t>
            </a:r>
          </a:p>
        </p:txBody>
      </p:sp>
      <p:sp>
        <p:nvSpPr>
          <p:cNvPr id="399365" name="Rectangle 5"/>
          <p:cNvSpPr>
            <a:spLocks noChangeArrowheads="1"/>
          </p:cNvSpPr>
          <p:nvPr/>
        </p:nvSpPr>
        <p:spPr bwMode="auto">
          <a:xfrm>
            <a:off x="6194425" y="2773363"/>
            <a:ext cx="209191" cy="4585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rPr>
              <a:t> </a:t>
            </a:r>
          </a:p>
        </p:txBody>
      </p:sp>
      <p:sp>
        <p:nvSpPr>
          <p:cNvPr id="399366" name="Rectangle 6"/>
          <p:cNvSpPr>
            <a:spLocks noChangeArrowheads="1"/>
          </p:cNvSpPr>
          <p:nvPr/>
        </p:nvSpPr>
        <p:spPr bwMode="auto">
          <a:xfrm>
            <a:off x="6275388" y="2773363"/>
            <a:ext cx="209191" cy="4585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rPr>
              <a:t> </a:t>
            </a:r>
          </a:p>
        </p:txBody>
      </p:sp>
      <p:sp>
        <p:nvSpPr>
          <p:cNvPr id="399367" name="Rectangle 7"/>
          <p:cNvSpPr>
            <a:spLocks noChangeArrowheads="1"/>
          </p:cNvSpPr>
          <p:nvPr/>
        </p:nvSpPr>
        <p:spPr bwMode="auto">
          <a:xfrm>
            <a:off x="6415088" y="2773363"/>
            <a:ext cx="209191" cy="4585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rPr>
              <a:t> </a:t>
            </a:r>
          </a:p>
        </p:txBody>
      </p:sp>
      <p:sp>
        <p:nvSpPr>
          <p:cNvPr id="399368" name="Rectangle 8"/>
          <p:cNvSpPr>
            <a:spLocks noChangeArrowheads="1"/>
          </p:cNvSpPr>
          <p:nvPr/>
        </p:nvSpPr>
        <p:spPr bwMode="auto">
          <a:xfrm>
            <a:off x="6499225" y="2773363"/>
            <a:ext cx="209191" cy="4585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rPr>
              <a:t> </a:t>
            </a:r>
          </a:p>
        </p:txBody>
      </p:sp>
      <p:grpSp>
        <p:nvGrpSpPr>
          <p:cNvPr id="399369" name="Group 9"/>
          <p:cNvGrpSpPr>
            <a:grpSpLocks/>
          </p:cNvGrpSpPr>
          <p:nvPr/>
        </p:nvGrpSpPr>
        <p:grpSpPr bwMode="auto">
          <a:xfrm>
            <a:off x="2508250" y="1976449"/>
            <a:ext cx="3613375" cy="1178723"/>
            <a:chOff x="1404" y="1107"/>
            <a:chExt cx="2024" cy="660"/>
          </a:xfrm>
        </p:grpSpPr>
        <p:sp>
          <p:nvSpPr>
            <p:cNvPr id="399370" name="Rectangle 10"/>
            <p:cNvSpPr>
              <a:spLocks noChangeArrowheads="1"/>
            </p:cNvSpPr>
            <p:nvPr/>
          </p:nvSpPr>
          <p:spPr bwMode="auto">
            <a:xfrm>
              <a:off x="1404" y="1265"/>
              <a:ext cx="175"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rPr>
                <a:t>f</a:t>
              </a:r>
            </a:p>
          </p:txBody>
        </p:sp>
        <p:sp>
          <p:nvSpPr>
            <p:cNvPr id="399371" name="Rectangle 11"/>
            <p:cNvSpPr>
              <a:spLocks noChangeArrowheads="1"/>
            </p:cNvSpPr>
            <p:nvPr/>
          </p:nvSpPr>
          <p:spPr bwMode="auto">
            <a:xfrm>
              <a:off x="1978" y="1265"/>
              <a:ext cx="201"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rPr>
                <a:t>0</a:t>
              </a:r>
            </a:p>
          </p:txBody>
        </p:sp>
        <p:sp>
          <p:nvSpPr>
            <p:cNvPr id="399372" name="Rectangle 12"/>
            <p:cNvSpPr>
              <a:spLocks noChangeArrowheads="1"/>
            </p:cNvSpPr>
            <p:nvPr/>
          </p:nvSpPr>
          <p:spPr bwMode="auto">
            <a:xfrm>
              <a:off x="1760" y="1196"/>
              <a:ext cx="327" cy="4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4100" b="1">
                  <a:solidFill>
                    <a:srgbClr val="000000"/>
                  </a:solidFill>
                  <a:latin typeface="Symbol" charset="0"/>
                </a:rPr>
                <a:t>å</a:t>
              </a:r>
            </a:p>
          </p:txBody>
        </p:sp>
        <p:sp>
          <p:nvSpPr>
            <p:cNvPr id="399373" name="Rectangle 13"/>
            <p:cNvSpPr>
              <a:spLocks noChangeArrowheads="1"/>
            </p:cNvSpPr>
            <p:nvPr/>
          </p:nvSpPr>
          <p:spPr bwMode="auto">
            <a:xfrm>
              <a:off x="2239" y="1107"/>
              <a:ext cx="243"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i="1">
                  <a:solidFill>
                    <a:srgbClr val="000000"/>
                  </a:solidFill>
                </a:rPr>
                <a:t>C</a:t>
              </a:r>
            </a:p>
          </p:txBody>
        </p:sp>
        <p:sp>
          <p:nvSpPr>
            <p:cNvPr id="399374" name="Rectangle 14"/>
            <p:cNvSpPr>
              <a:spLocks noChangeArrowheads="1"/>
            </p:cNvSpPr>
            <p:nvPr/>
          </p:nvSpPr>
          <p:spPr bwMode="auto">
            <a:xfrm>
              <a:off x="2248" y="1391"/>
              <a:ext cx="239"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i="1">
                  <a:solidFill>
                    <a:srgbClr val="000000"/>
                  </a:solidFill>
                </a:rPr>
                <a:t>T</a:t>
              </a:r>
            </a:p>
          </p:txBody>
        </p:sp>
        <p:sp>
          <p:nvSpPr>
            <p:cNvPr id="399375" name="Rectangle 15"/>
            <p:cNvSpPr>
              <a:spLocks noChangeArrowheads="1"/>
            </p:cNvSpPr>
            <p:nvPr/>
          </p:nvSpPr>
          <p:spPr bwMode="auto">
            <a:xfrm>
              <a:off x="2635" y="1154"/>
              <a:ext cx="201"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rPr>
                <a:t>1</a:t>
              </a:r>
            </a:p>
          </p:txBody>
        </p:sp>
        <p:sp>
          <p:nvSpPr>
            <p:cNvPr id="399376" name="Rectangle 16"/>
            <p:cNvSpPr>
              <a:spLocks noChangeArrowheads="1"/>
            </p:cNvSpPr>
            <p:nvPr/>
          </p:nvSpPr>
          <p:spPr bwMode="auto">
            <a:xfrm>
              <a:off x="2600" y="1391"/>
              <a:ext cx="239"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i="1">
                  <a:solidFill>
                    <a:srgbClr val="000000"/>
                  </a:solidFill>
                </a:rPr>
                <a:t>T</a:t>
              </a:r>
            </a:p>
          </p:txBody>
        </p:sp>
        <p:sp>
          <p:nvSpPr>
            <p:cNvPr id="399377" name="Rectangle 17"/>
            <p:cNvSpPr>
              <a:spLocks noChangeArrowheads="1"/>
            </p:cNvSpPr>
            <p:nvPr/>
          </p:nvSpPr>
          <p:spPr bwMode="auto">
            <a:xfrm>
              <a:off x="3020" y="1265"/>
              <a:ext cx="243"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i="1">
                  <a:solidFill>
                    <a:srgbClr val="000000"/>
                  </a:solidFill>
                </a:rPr>
                <a:t>C</a:t>
              </a:r>
            </a:p>
          </p:txBody>
        </p:sp>
        <p:sp>
          <p:nvSpPr>
            <p:cNvPr id="399378" name="Rectangle 18"/>
            <p:cNvSpPr>
              <a:spLocks noChangeArrowheads="1"/>
            </p:cNvSpPr>
            <p:nvPr/>
          </p:nvSpPr>
          <p:spPr bwMode="auto">
            <a:xfrm>
              <a:off x="2786" y="1196"/>
              <a:ext cx="327" cy="4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4100" b="1">
                  <a:solidFill>
                    <a:srgbClr val="000000"/>
                  </a:solidFill>
                  <a:latin typeface="Symbol" charset="0"/>
                </a:rPr>
                <a:t>å</a:t>
              </a:r>
            </a:p>
          </p:txBody>
        </p:sp>
        <p:sp>
          <p:nvSpPr>
            <p:cNvPr id="399379" name="Rectangle 19"/>
            <p:cNvSpPr>
              <a:spLocks noChangeArrowheads="1"/>
            </p:cNvSpPr>
            <p:nvPr/>
          </p:nvSpPr>
          <p:spPr bwMode="auto">
            <a:xfrm>
              <a:off x="2094" y="1265"/>
              <a:ext cx="218"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latin typeface="Symbol" charset="0"/>
                </a:rPr>
                <a:t>+</a:t>
              </a:r>
            </a:p>
          </p:txBody>
        </p:sp>
        <p:sp>
          <p:nvSpPr>
            <p:cNvPr id="399380" name="Rectangle 20"/>
            <p:cNvSpPr>
              <a:spLocks noChangeArrowheads="1"/>
            </p:cNvSpPr>
            <p:nvPr/>
          </p:nvSpPr>
          <p:spPr bwMode="auto">
            <a:xfrm>
              <a:off x="2455" y="1265"/>
              <a:ext cx="218"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latin typeface="Symbol" charset="0"/>
                </a:rPr>
                <a:t>+</a:t>
              </a:r>
            </a:p>
          </p:txBody>
        </p:sp>
        <p:sp>
          <p:nvSpPr>
            <p:cNvPr id="399381" name="Rectangle 21"/>
            <p:cNvSpPr>
              <a:spLocks noChangeArrowheads="1"/>
            </p:cNvSpPr>
            <p:nvPr/>
          </p:nvSpPr>
          <p:spPr bwMode="auto">
            <a:xfrm>
              <a:off x="3187" y="1265"/>
              <a:ext cx="117"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latin typeface="Symbol" charset="0"/>
                </a:rPr>
                <a:t> </a:t>
              </a:r>
            </a:p>
          </p:txBody>
        </p:sp>
        <p:sp>
          <p:nvSpPr>
            <p:cNvPr id="399382" name="Rectangle 22"/>
            <p:cNvSpPr>
              <a:spLocks noChangeArrowheads="1"/>
            </p:cNvSpPr>
            <p:nvPr/>
          </p:nvSpPr>
          <p:spPr bwMode="auto">
            <a:xfrm>
              <a:off x="3233" y="1265"/>
              <a:ext cx="117"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rPr>
                <a:t> </a:t>
              </a:r>
            </a:p>
          </p:txBody>
        </p:sp>
        <p:sp>
          <p:nvSpPr>
            <p:cNvPr id="399383" name="Rectangle 23"/>
            <p:cNvSpPr>
              <a:spLocks noChangeArrowheads="1"/>
            </p:cNvSpPr>
            <p:nvPr/>
          </p:nvSpPr>
          <p:spPr bwMode="auto">
            <a:xfrm>
              <a:off x="3311" y="1265"/>
              <a:ext cx="117"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rPr>
                <a:t> </a:t>
              </a:r>
            </a:p>
          </p:txBody>
        </p:sp>
        <p:sp>
          <p:nvSpPr>
            <p:cNvPr id="399384" name="Rectangle 24"/>
            <p:cNvSpPr>
              <a:spLocks noChangeArrowheads="1"/>
            </p:cNvSpPr>
            <p:nvPr/>
          </p:nvSpPr>
          <p:spPr bwMode="auto">
            <a:xfrm>
              <a:off x="1589" y="1265"/>
              <a:ext cx="211"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latin typeface="Symbol" charset="0"/>
                </a:rPr>
                <a:t>=</a:t>
              </a:r>
            </a:p>
          </p:txBody>
        </p:sp>
        <p:sp>
          <p:nvSpPr>
            <p:cNvPr id="399385" name="Line 25"/>
            <p:cNvSpPr>
              <a:spLocks noChangeShapeType="1"/>
            </p:cNvSpPr>
            <p:nvPr/>
          </p:nvSpPr>
          <p:spPr bwMode="auto">
            <a:xfrm>
              <a:off x="2289" y="1375"/>
              <a:ext cx="163"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rgbClr val="000000"/>
                </a:solidFill>
              </a:endParaRPr>
            </a:p>
          </p:txBody>
        </p:sp>
        <p:sp>
          <p:nvSpPr>
            <p:cNvPr id="399386" name="Line 26"/>
            <p:cNvSpPr>
              <a:spLocks noChangeShapeType="1"/>
            </p:cNvSpPr>
            <p:nvPr/>
          </p:nvSpPr>
          <p:spPr bwMode="auto">
            <a:xfrm>
              <a:off x="2646" y="1375"/>
              <a:ext cx="148"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rgbClr val="000000"/>
                </a:solidFill>
              </a:endParaRPr>
            </a:p>
          </p:txBody>
        </p:sp>
        <p:sp>
          <p:nvSpPr>
            <p:cNvPr id="399387" name="Rectangle 27"/>
            <p:cNvSpPr>
              <a:spLocks noChangeArrowheads="1"/>
            </p:cNvSpPr>
            <p:nvPr/>
          </p:nvSpPr>
          <p:spPr bwMode="auto">
            <a:xfrm>
              <a:off x="1494" y="1391"/>
              <a:ext cx="173" cy="2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800" dirty="0">
                  <a:solidFill>
                    <a:srgbClr val="000000"/>
                  </a:solidFill>
                  <a:latin typeface="Fira Sans Regular" charset="0"/>
                </a:rPr>
                <a:t>1</a:t>
              </a:r>
            </a:p>
          </p:txBody>
        </p:sp>
        <p:sp>
          <p:nvSpPr>
            <p:cNvPr id="399388" name="Rectangle 28"/>
            <p:cNvSpPr>
              <a:spLocks noChangeArrowheads="1"/>
            </p:cNvSpPr>
            <p:nvPr/>
          </p:nvSpPr>
          <p:spPr bwMode="auto">
            <a:xfrm>
              <a:off x="2310" y="1199"/>
              <a:ext cx="173" cy="2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800" dirty="0">
                  <a:solidFill>
                    <a:srgbClr val="000000"/>
                  </a:solidFill>
                  <a:latin typeface="Fira Sans Regular" charset="0"/>
                </a:rPr>
                <a:t>1</a:t>
              </a:r>
            </a:p>
          </p:txBody>
        </p:sp>
        <p:sp>
          <p:nvSpPr>
            <p:cNvPr id="399389" name="Rectangle 29"/>
            <p:cNvSpPr>
              <a:spLocks noChangeArrowheads="1"/>
            </p:cNvSpPr>
            <p:nvPr/>
          </p:nvSpPr>
          <p:spPr bwMode="auto">
            <a:xfrm>
              <a:off x="2310" y="1487"/>
              <a:ext cx="173" cy="2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800" dirty="0">
                  <a:solidFill>
                    <a:srgbClr val="000000"/>
                  </a:solidFill>
                  <a:latin typeface="Fira Sans Regular" charset="0"/>
                </a:rPr>
                <a:t>1</a:t>
              </a:r>
            </a:p>
          </p:txBody>
        </p:sp>
        <p:sp>
          <p:nvSpPr>
            <p:cNvPr id="399390" name="Rectangle 30"/>
            <p:cNvSpPr>
              <a:spLocks noChangeArrowheads="1"/>
            </p:cNvSpPr>
            <p:nvPr/>
          </p:nvSpPr>
          <p:spPr bwMode="auto">
            <a:xfrm>
              <a:off x="3126" y="1343"/>
              <a:ext cx="184" cy="2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800" dirty="0">
                  <a:solidFill>
                    <a:srgbClr val="000000"/>
                  </a:solidFill>
                  <a:latin typeface="Fira Sans Regular" charset="0"/>
                </a:rPr>
                <a:t>k</a:t>
              </a:r>
            </a:p>
          </p:txBody>
        </p:sp>
        <p:sp>
          <p:nvSpPr>
            <p:cNvPr id="399391" name="Rectangle 31"/>
            <p:cNvSpPr>
              <a:spLocks noChangeArrowheads="1"/>
            </p:cNvSpPr>
            <p:nvPr/>
          </p:nvSpPr>
          <p:spPr bwMode="auto">
            <a:xfrm>
              <a:off x="2838" y="1553"/>
              <a:ext cx="313" cy="2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800" dirty="0">
                  <a:solidFill>
                    <a:srgbClr val="000000"/>
                  </a:solidFill>
                  <a:latin typeface="Fira Sans Regular" charset="0"/>
                </a:rPr>
                <a:t>k=3</a:t>
              </a:r>
            </a:p>
          </p:txBody>
        </p:sp>
        <p:sp>
          <p:nvSpPr>
            <p:cNvPr id="399392" name="Rectangle 32"/>
            <p:cNvSpPr>
              <a:spLocks noChangeArrowheads="1"/>
            </p:cNvSpPr>
            <p:nvPr/>
          </p:nvSpPr>
          <p:spPr bwMode="auto">
            <a:xfrm>
              <a:off x="2694" y="1487"/>
              <a:ext cx="173" cy="2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800" dirty="0">
                  <a:solidFill>
                    <a:srgbClr val="000000"/>
                  </a:solidFill>
                  <a:latin typeface="Fira Sans Regular" charset="0"/>
                </a:rPr>
                <a:t>1</a:t>
              </a:r>
            </a:p>
          </p:txBody>
        </p:sp>
      </p:grpSp>
      <p:sp>
        <p:nvSpPr>
          <p:cNvPr id="399393" name="Rectangle 33"/>
          <p:cNvSpPr>
            <a:spLocks noChangeArrowheads="1"/>
          </p:cNvSpPr>
          <p:nvPr/>
        </p:nvSpPr>
        <p:spPr bwMode="auto">
          <a:xfrm>
            <a:off x="696913" y="3462338"/>
            <a:ext cx="6756400" cy="1417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3584" tIns="51793" rIns="103584" bIns="51793">
            <a:spAutoFit/>
          </a:bodyPr>
          <a:lstStyle/>
          <a:p>
            <a:pPr defTabSz="1028700"/>
            <a:r>
              <a:rPr lang="en-US" sz="2300" dirty="0">
                <a:solidFill>
                  <a:srgbClr val="000000"/>
                </a:solidFill>
                <a:latin typeface="Fira Sans Regular" charset="0"/>
              </a:rPr>
              <a:t>Note: </a:t>
            </a:r>
          </a:p>
          <a:p>
            <a:pPr defTabSz="1028700"/>
            <a:r>
              <a:rPr lang="en-US" sz="2100" dirty="0" err="1">
                <a:solidFill>
                  <a:srgbClr val="000000"/>
                </a:solidFill>
                <a:latin typeface="Fira Sans Regular" charset="0"/>
              </a:rPr>
              <a:t>num</a:t>
            </a:r>
            <a:r>
              <a:rPr lang="en-US" sz="2100" dirty="0">
                <a:solidFill>
                  <a:srgbClr val="000000"/>
                </a:solidFill>
                <a:latin typeface="Fira Sans Regular" charset="0"/>
              </a:rPr>
              <a:t>(</a:t>
            </a:r>
            <a:r>
              <a:rPr lang="en-US" sz="2100" dirty="0" err="1">
                <a:solidFill>
                  <a:srgbClr val="000000"/>
                </a:solidFill>
                <a:latin typeface="Fira Sans Regular" charset="0"/>
              </a:rPr>
              <a:t>H</a:t>
            </a:r>
            <a:r>
              <a:rPr lang="en-US" sz="2100" baseline="-25000" dirty="0" err="1">
                <a:solidFill>
                  <a:srgbClr val="000000"/>
                </a:solidFill>
                <a:latin typeface="Fira Sans Regular" charset="0"/>
              </a:rPr>
              <a:t>n</a:t>
            </a:r>
            <a:r>
              <a:rPr lang="en-US" sz="2100" dirty="0">
                <a:solidFill>
                  <a:srgbClr val="000000"/>
                </a:solidFill>
                <a:latin typeface="Fira Sans Regular" charset="0"/>
              </a:rPr>
              <a:t>) = 0; therefore, utilization bound is U(1).</a:t>
            </a:r>
          </a:p>
          <a:p>
            <a:pPr defTabSz="1028700"/>
            <a:r>
              <a:rPr lang="en-US" sz="2100" dirty="0">
                <a:solidFill>
                  <a:srgbClr val="000000"/>
                </a:solidFill>
                <a:latin typeface="Fira Sans Regular" charset="0"/>
              </a:rPr>
              <a:t>Plugging in the numbers:</a:t>
            </a:r>
          </a:p>
          <a:p>
            <a:pPr defTabSz="1028700"/>
            <a:endParaRPr lang="en-US" sz="2100" dirty="0">
              <a:solidFill>
                <a:srgbClr val="000000"/>
              </a:solidFill>
              <a:latin typeface="Fira Sans Regular" charset="0"/>
            </a:endParaRPr>
          </a:p>
        </p:txBody>
      </p:sp>
      <p:grpSp>
        <p:nvGrpSpPr>
          <p:cNvPr id="399394" name="Group 34"/>
          <p:cNvGrpSpPr>
            <a:grpSpLocks/>
          </p:cNvGrpSpPr>
          <p:nvPr/>
        </p:nvGrpSpPr>
        <p:grpSpPr bwMode="auto">
          <a:xfrm>
            <a:off x="1765300" y="4738689"/>
            <a:ext cx="6015038" cy="1298969"/>
            <a:chOff x="988" y="2653"/>
            <a:chExt cx="3368" cy="728"/>
          </a:xfrm>
        </p:grpSpPr>
        <p:sp>
          <p:nvSpPr>
            <p:cNvPr id="399395" name="Rectangle 35"/>
            <p:cNvSpPr>
              <a:spLocks noChangeArrowheads="1"/>
            </p:cNvSpPr>
            <p:nvPr/>
          </p:nvSpPr>
          <p:spPr bwMode="auto">
            <a:xfrm>
              <a:off x="1667" y="2862"/>
              <a:ext cx="230" cy="3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900" b="1">
                  <a:solidFill>
                    <a:srgbClr val="000000"/>
                  </a:solidFill>
                  <a:latin typeface="Symbol" charset="0"/>
                </a:rPr>
                <a:t>+</a:t>
              </a:r>
            </a:p>
          </p:txBody>
        </p:sp>
        <p:sp>
          <p:nvSpPr>
            <p:cNvPr id="399396" name="Rectangle 36"/>
            <p:cNvSpPr>
              <a:spLocks noChangeArrowheads="1"/>
            </p:cNvSpPr>
            <p:nvPr/>
          </p:nvSpPr>
          <p:spPr bwMode="auto">
            <a:xfrm>
              <a:off x="2582" y="2862"/>
              <a:ext cx="230" cy="3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900" b="1">
                  <a:solidFill>
                    <a:srgbClr val="000000"/>
                  </a:solidFill>
                  <a:latin typeface="Symbol" charset="0"/>
                </a:rPr>
                <a:t>+</a:t>
              </a:r>
            </a:p>
          </p:txBody>
        </p:sp>
        <p:sp>
          <p:nvSpPr>
            <p:cNvPr id="399397" name="Rectangle 37"/>
            <p:cNvSpPr>
              <a:spLocks noChangeArrowheads="1"/>
            </p:cNvSpPr>
            <p:nvPr/>
          </p:nvSpPr>
          <p:spPr bwMode="auto">
            <a:xfrm>
              <a:off x="3253" y="2862"/>
              <a:ext cx="746" cy="3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900" b="1">
                  <a:solidFill>
                    <a:srgbClr val="000000"/>
                  </a:solidFill>
                </a:rPr>
                <a:t>0.800 &lt; </a:t>
              </a:r>
            </a:p>
          </p:txBody>
        </p:sp>
        <p:sp>
          <p:nvSpPr>
            <p:cNvPr id="399398" name="Rectangle 38"/>
            <p:cNvSpPr>
              <a:spLocks noChangeArrowheads="1"/>
            </p:cNvSpPr>
            <p:nvPr/>
          </p:nvSpPr>
          <p:spPr bwMode="auto">
            <a:xfrm>
              <a:off x="3972" y="2862"/>
              <a:ext cx="384" cy="3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900" b="1">
                  <a:solidFill>
                    <a:srgbClr val="000000"/>
                  </a:solidFill>
                </a:rPr>
                <a:t>1.0</a:t>
              </a:r>
            </a:p>
          </p:txBody>
        </p:sp>
        <p:sp>
          <p:nvSpPr>
            <p:cNvPr id="399399" name="Rectangle 39"/>
            <p:cNvSpPr>
              <a:spLocks noChangeArrowheads="1"/>
            </p:cNvSpPr>
            <p:nvPr/>
          </p:nvSpPr>
          <p:spPr bwMode="auto">
            <a:xfrm>
              <a:off x="1198" y="2862"/>
              <a:ext cx="230" cy="3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900" b="1">
                  <a:solidFill>
                    <a:srgbClr val="000000"/>
                  </a:solidFill>
                  <a:latin typeface="Symbol" charset="0"/>
                </a:rPr>
                <a:t>=</a:t>
              </a:r>
            </a:p>
          </p:txBody>
        </p:sp>
        <p:sp>
          <p:nvSpPr>
            <p:cNvPr id="399400" name="Rectangle 40"/>
            <p:cNvSpPr>
              <a:spLocks noChangeArrowheads="1"/>
            </p:cNvSpPr>
            <p:nvPr/>
          </p:nvSpPr>
          <p:spPr bwMode="auto">
            <a:xfrm>
              <a:off x="2102" y="2862"/>
              <a:ext cx="230" cy="3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900" b="1">
                  <a:solidFill>
                    <a:srgbClr val="000000"/>
                  </a:solidFill>
                  <a:latin typeface="Symbol" charset="0"/>
                </a:rPr>
                <a:t>=</a:t>
              </a:r>
            </a:p>
          </p:txBody>
        </p:sp>
        <p:sp>
          <p:nvSpPr>
            <p:cNvPr id="399401" name="Rectangle 41"/>
            <p:cNvSpPr>
              <a:spLocks noChangeArrowheads="1"/>
            </p:cNvSpPr>
            <p:nvPr/>
          </p:nvSpPr>
          <p:spPr bwMode="auto">
            <a:xfrm>
              <a:off x="3062" y="2862"/>
              <a:ext cx="230" cy="3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900" b="1">
                  <a:solidFill>
                    <a:srgbClr val="000000"/>
                  </a:solidFill>
                  <a:latin typeface="Symbol" charset="0"/>
                </a:rPr>
                <a:t>=</a:t>
              </a:r>
            </a:p>
          </p:txBody>
        </p:sp>
        <p:grpSp>
          <p:nvGrpSpPr>
            <p:cNvPr id="399402" name="Group 42"/>
            <p:cNvGrpSpPr>
              <a:grpSpLocks/>
            </p:cNvGrpSpPr>
            <p:nvPr/>
          </p:nvGrpSpPr>
          <p:grpSpPr bwMode="auto">
            <a:xfrm>
              <a:off x="2288" y="2716"/>
              <a:ext cx="434" cy="623"/>
              <a:chOff x="2461" y="2716"/>
              <a:chExt cx="434" cy="623"/>
            </a:xfrm>
          </p:grpSpPr>
          <p:sp>
            <p:nvSpPr>
              <p:cNvPr id="399403" name="Rectangle 43"/>
              <p:cNvSpPr>
                <a:spLocks noChangeArrowheads="1"/>
              </p:cNvSpPr>
              <p:nvPr/>
            </p:nvSpPr>
            <p:spPr bwMode="auto">
              <a:xfrm>
                <a:off x="2490" y="2716"/>
                <a:ext cx="328" cy="3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900" b="1">
                    <a:solidFill>
                      <a:srgbClr val="000000"/>
                    </a:solidFill>
                  </a:rPr>
                  <a:t>20</a:t>
                </a:r>
              </a:p>
            </p:txBody>
          </p:sp>
          <p:sp>
            <p:nvSpPr>
              <p:cNvPr id="399404" name="Rectangle 44"/>
              <p:cNvSpPr>
                <a:spLocks noChangeArrowheads="1"/>
              </p:cNvSpPr>
              <p:nvPr/>
            </p:nvSpPr>
            <p:spPr bwMode="auto">
              <a:xfrm>
                <a:off x="2461" y="3030"/>
                <a:ext cx="434" cy="3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900" b="1">
                    <a:solidFill>
                      <a:srgbClr val="000000"/>
                    </a:solidFill>
                  </a:rPr>
                  <a:t>100</a:t>
                </a:r>
              </a:p>
            </p:txBody>
          </p:sp>
          <p:sp>
            <p:nvSpPr>
              <p:cNvPr id="399405" name="Line 45"/>
              <p:cNvSpPr>
                <a:spLocks noChangeShapeType="1"/>
              </p:cNvSpPr>
              <p:nvPr/>
            </p:nvSpPr>
            <p:spPr bwMode="auto">
              <a:xfrm>
                <a:off x="2557" y="3024"/>
                <a:ext cx="179"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rgbClr val="000000"/>
                  </a:solidFill>
                </a:endParaRPr>
              </a:p>
            </p:txBody>
          </p:sp>
        </p:grpSp>
        <p:grpSp>
          <p:nvGrpSpPr>
            <p:cNvPr id="399406" name="Group 46"/>
            <p:cNvGrpSpPr>
              <a:grpSpLocks/>
            </p:cNvGrpSpPr>
            <p:nvPr/>
          </p:nvGrpSpPr>
          <p:grpSpPr bwMode="auto">
            <a:xfrm>
              <a:off x="2720" y="2716"/>
              <a:ext cx="434" cy="623"/>
              <a:chOff x="2784" y="2716"/>
              <a:chExt cx="434" cy="623"/>
            </a:xfrm>
          </p:grpSpPr>
          <p:sp>
            <p:nvSpPr>
              <p:cNvPr id="399407" name="Rectangle 47"/>
              <p:cNvSpPr>
                <a:spLocks noChangeArrowheads="1"/>
              </p:cNvSpPr>
              <p:nvPr/>
            </p:nvSpPr>
            <p:spPr bwMode="auto">
              <a:xfrm>
                <a:off x="2813" y="2716"/>
                <a:ext cx="328" cy="3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900" b="1">
                    <a:solidFill>
                      <a:srgbClr val="000000"/>
                    </a:solidFill>
                  </a:rPr>
                  <a:t>60</a:t>
                </a:r>
              </a:p>
            </p:txBody>
          </p:sp>
          <p:sp>
            <p:nvSpPr>
              <p:cNvPr id="399408" name="Rectangle 48"/>
              <p:cNvSpPr>
                <a:spLocks noChangeArrowheads="1"/>
              </p:cNvSpPr>
              <p:nvPr/>
            </p:nvSpPr>
            <p:spPr bwMode="auto">
              <a:xfrm>
                <a:off x="2784" y="3030"/>
                <a:ext cx="434" cy="3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900" b="1">
                    <a:solidFill>
                      <a:srgbClr val="000000"/>
                    </a:solidFill>
                  </a:rPr>
                  <a:t>100</a:t>
                </a:r>
              </a:p>
            </p:txBody>
          </p:sp>
          <p:sp>
            <p:nvSpPr>
              <p:cNvPr id="399409" name="Line 49"/>
              <p:cNvSpPr>
                <a:spLocks noChangeShapeType="1"/>
              </p:cNvSpPr>
              <p:nvPr/>
            </p:nvSpPr>
            <p:spPr bwMode="auto">
              <a:xfrm>
                <a:off x="2893" y="3024"/>
                <a:ext cx="179"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rgbClr val="000000"/>
                  </a:solidFill>
                </a:endParaRPr>
              </a:p>
            </p:txBody>
          </p:sp>
        </p:grpSp>
        <p:grpSp>
          <p:nvGrpSpPr>
            <p:cNvPr id="399410" name="Group 50"/>
            <p:cNvGrpSpPr>
              <a:grpSpLocks/>
            </p:cNvGrpSpPr>
            <p:nvPr/>
          </p:nvGrpSpPr>
          <p:grpSpPr bwMode="auto">
            <a:xfrm>
              <a:off x="988" y="2862"/>
              <a:ext cx="227" cy="375"/>
              <a:chOff x="1344" y="2862"/>
              <a:chExt cx="227" cy="375"/>
            </a:xfrm>
          </p:grpSpPr>
          <p:sp>
            <p:nvSpPr>
              <p:cNvPr id="399411" name="Rectangle 51"/>
              <p:cNvSpPr>
                <a:spLocks noChangeArrowheads="1"/>
              </p:cNvSpPr>
              <p:nvPr/>
            </p:nvSpPr>
            <p:spPr bwMode="auto">
              <a:xfrm>
                <a:off x="1344" y="2862"/>
                <a:ext cx="185" cy="3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900" b="1">
                    <a:solidFill>
                      <a:srgbClr val="000000"/>
                    </a:solidFill>
                  </a:rPr>
                  <a:t>f</a:t>
                </a:r>
              </a:p>
            </p:txBody>
          </p:sp>
          <p:sp>
            <p:nvSpPr>
              <p:cNvPr id="399412" name="Rectangle 52"/>
              <p:cNvSpPr>
                <a:spLocks noChangeArrowheads="1"/>
              </p:cNvSpPr>
              <p:nvPr/>
            </p:nvSpPr>
            <p:spPr bwMode="auto">
              <a:xfrm>
                <a:off x="1398" y="3023"/>
                <a:ext cx="173" cy="2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800" dirty="0">
                    <a:solidFill>
                      <a:srgbClr val="000000"/>
                    </a:solidFill>
                    <a:latin typeface="Fira Sans Regular" charset="0"/>
                  </a:rPr>
                  <a:t>1</a:t>
                </a:r>
              </a:p>
            </p:txBody>
          </p:sp>
        </p:grpSp>
        <p:grpSp>
          <p:nvGrpSpPr>
            <p:cNvPr id="399413" name="Group 53"/>
            <p:cNvGrpSpPr>
              <a:grpSpLocks/>
            </p:cNvGrpSpPr>
            <p:nvPr/>
          </p:nvGrpSpPr>
          <p:grpSpPr bwMode="auto">
            <a:xfrm>
              <a:off x="1420" y="2653"/>
              <a:ext cx="286" cy="728"/>
              <a:chOff x="1717" y="2653"/>
              <a:chExt cx="286" cy="728"/>
            </a:xfrm>
          </p:grpSpPr>
          <p:sp>
            <p:nvSpPr>
              <p:cNvPr id="399414" name="Rectangle 54"/>
              <p:cNvSpPr>
                <a:spLocks noChangeArrowheads="1"/>
              </p:cNvSpPr>
              <p:nvPr/>
            </p:nvSpPr>
            <p:spPr bwMode="auto">
              <a:xfrm>
                <a:off x="1717" y="2653"/>
                <a:ext cx="277" cy="3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900" b="1" i="1">
                    <a:solidFill>
                      <a:srgbClr val="000000"/>
                    </a:solidFill>
                  </a:rPr>
                  <a:t>C</a:t>
                </a:r>
              </a:p>
            </p:txBody>
          </p:sp>
          <p:sp>
            <p:nvSpPr>
              <p:cNvPr id="399415" name="Rectangle 55"/>
              <p:cNvSpPr>
                <a:spLocks noChangeArrowheads="1"/>
              </p:cNvSpPr>
              <p:nvPr/>
            </p:nvSpPr>
            <p:spPr bwMode="auto">
              <a:xfrm>
                <a:off x="1724" y="3030"/>
                <a:ext cx="272" cy="3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900" b="1" i="1">
                    <a:solidFill>
                      <a:srgbClr val="000000"/>
                    </a:solidFill>
                  </a:rPr>
                  <a:t>T</a:t>
                </a:r>
              </a:p>
            </p:txBody>
          </p:sp>
          <p:sp>
            <p:nvSpPr>
              <p:cNvPr id="399416" name="Line 56"/>
              <p:cNvSpPr>
                <a:spLocks noChangeShapeType="1"/>
              </p:cNvSpPr>
              <p:nvPr/>
            </p:nvSpPr>
            <p:spPr bwMode="auto">
              <a:xfrm>
                <a:off x="1788" y="3024"/>
                <a:ext cx="132"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rgbClr val="000000"/>
                  </a:solidFill>
                </a:endParaRPr>
              </a:p>
            </p:txBody>
          </p:sp>
          <p:sp>
            <p:nvSpPr>
              <p:cNvPr id="399417" name="Rectangle 57"/>
              <p:cNvSpPr>
                <a:spLocks noChangeArrowheads="1"/>
              </p:cNvSpPr>
              <p:nvPr/>
            </p:nvSpPr>
            <p:spPr bwMode="auto">
              <a:xfrm>
                <a:off x="1830" y="2783"/>
                <a:ext cx="173" cy="2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800" dirty="0">
                    <a:solidFill>
                      <a:srgbClr val="000000"/>
                    </a:solidFill>
                    <a:latin typeface="Fira Sans Regular" charset="0"/>
                  </a:rPr>
                  <a:t>1</a:t>
                </a:r>
              </a:p>
            </p:txBody>
          </p:sp>
          <p:sp>
            <p:nvSpPr>
              <p:cNvPr id="399418" name="Rectangle 58"/>
              <p:cNvSpPr>
                <a:spLocks noChangeArrowheads="1"/>
              </p:cNvSpPr>
              <p:nvPr/>
            </p:nvSpPr>
            <p:spPr bwMode="auto">
              <a:xfrm>
                <a:off x="1830" y="3167"/>
                <a:ext cx="173" cy="2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800" dirty="0">
                    <a:solidFill>
                      <a:srgbClr val="000000"/>
                    </a:solidFill>
                    <a:latin typeface="Fira Sans Regular" charset="0"/>
                  </a:rPr>
                  <a:t>1</a:t>
                </a:r>
              </a:p>
            </p:txBody>
          </p:sp>
        </p:grpSp>
        <p:grpSp>
          <p:nvGrpSpPr>
            <p:cNvPr id="399419" name="Group 59"/>
            <p:cNvGrpSpPr>
              <a:grpSpLocks/>
            </p:cNvGrpSpPr>
            <p:nvPr/>
          </p:nvGrpSpPr>
          <p:grpSpPr bwMode="auto">
            <a:xfrm>
              <a:off x="1852" y="2653"/>
              <a:ext cx="312" cy="728"/>
              <a:chOff x="1988" y="2653"/>
              <a:chExt cx="312" cy="728"/>
            </a:xfrm>
          </p:grpSpPr>
          <p:sp>
            <p:nvSpPr>
              <p:cNvPr id="399420" name="Rectangle 60"/>
              <p:cNvSpPr>
                <a:spLocks noChangeArrowheads="1"/>
              </p:cNvSpPr>
              <p:nvPr/>
            </p:nvSpPr>
            <p:spPr bwMode="auto">
              <a:xfrm>
                <a:off x="1988" y="2653"/>
                <a:ext cx="277" cy="3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900" b="1" i="1">
                    <a:solidFill>
                      <a:srgbClr val="000000"/>
                    </a:solidFill>
                  </a:rPr>
                  <a:t>C</a:t>
                </a:r>
              </a:p>
            </p:txBody>
          </p:sp>
          <p:sp>
            <p:nvSpPr>
              <p:cNvPr id="399421" name="Rectangle 61"/>
              <p:cNvSpPr>
                <a:spLocks noChangeArrowheads="1"/>
              </p:cNvSpPr>
              <p:nvPr/>
            </p:nvSpPr>
            <p:spPr bwMode="auto">
              <a:xfrm>
                <a:off x="1994" y="3030"/>
                <a:ext cx="272" cy="3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900" b="1" i="1">
                    <a:solidFill>
                      <a:srgbClr val="000000"/>
                    </a:solidFill>
                  </a:rPr>
                  <a:t>T</a:t>
                </a:r>
              </a:p>
            </p:txBody>
          </p:sp>
          <p:sp>
            <p:nvSpPr>
              <p:cNvPr id="399422" name="Line 62"/>
              <p:cNvSpPr>
                <a:spLocks noChangeShapeType="1"/>
              </p:cNvSpPr>
              <p:nvPr/>
            </p:nvSpPr>
            <p:spPr bwMode="auto">
              <a:xfrm>
                <a:off x="2064" y="3024"/>
                <a:ext cx="121"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rgbClr val="000000"/>
                  </a:solidFill>
                </a:endParaRPr>
              </a:p>
            </p:txBody>
          </p:sp>
          <p:sp>
            <p:nvSpPr>
              <p:cNvPr id="399423" name="Rectangle 63"/>
              <p:cNvSpPr>
                <a:spLocks noChangeArrowheads="1"/>
              </p:cNvSpPr>
              <p:nvPr/>
            </p:nvSpPr>
            <p:spPr bwMode="auto">
              <a:xfrm>
                <a:off x="2118" y="3167"/>
                <a:ext cx="173" cy="2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800" dirty="0">
                    <a:solidFill>
                      <a:srgbClr val="000000"/>
                    </a:solidFill>
                    <a:latin typeface="Fira Sans Regular" charset="0"/>
                  </a:rPr>
                  <a:t>1</a:t>
                </a:r>
              </a:p>
            </p:txBody>
          </p:sp>
          <p:sp>
            <p:nvSpPr>
              <p:cNvPr id="399424" name="Rectangle 64"/>
              <p:cNvSpPr>
                <a:spLocks noChangeArrowheads="1"/>
              </p:cNvSpPr>
              <p:nvPr/>
            </p:nvSpPr>
            <p:spPr bwMode="auto">
              <a:xfrm>
                <a:off x="2118" y="2783"/>
                <a:ext cx="182" cy="2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800" dirty="0">
                    <a:solidFill>
                      <a:srgbClr val="000000"/>
                    </a:solidFill>
                    <a:latin typeface="Fira Sans Regular" charset="0"/>
                  </a:rPr>
                  <a:t>3</a:t>
                </a:r>
              </a:p>
            </p:txBody>
          </p:sp>
        </p:grpSp>
      </p:grpSp>
    </p:spTree>
    <p:extLst>
      <p:ext uri="{BB962C8B-B14F-4D97-AF65-F5344CB8AC3E}">
        <p14:creationId xmlns:p14="http://schemas.microsoft.com/office/powerpoint/2010/main" val="2236645960"/>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a:noFill/>
          <a:ln/>
        </p:spPr>
        <p:txBody>
          <a:bodyPr lIns="94655" tIns="46434" rIns="94655" bIns="46434"/>
          <a:lstStyle/>
          <a:p>
            <a:pPr defTabSz="823913"/>
            <a:r>
              <a:rPr lang="en-US"/>
              <a:t>UB Test with Interrupt Priority: </a:t>
            </a:r>
            <a:r>
              <a:rPr lang="en-US">
                <a:latin typeface="Symbol" charset="0"/>
              </a:rPr>
              <a:t>t</a:t>
            </a:r>
            <a:r>
              <a:rPr lang="en-US" baseline="-25000"/>
              <a:t>2</a:t>
            </a:r>
          </a:p>
        </p:txBody>
      </p:sp>
      <p:sp>
        <p:nvSpPr>
          <p:cNvPr id="401411" name="Rectangle 3"/>
          <p:cNvSpPr>
            <a:spLocks noChangeArrowheads="1"/>
          </p:cNvSpPr>
          <p:nvPr/>
        </p:nvSpPr>
        <p:spPr bwMode="auto">
          <a:xfrm>
            <a:off x="717550" y="1246188"/>
            <a:ext cx="5593678" cy="5200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700" dirty="0">
                <a:solidFill>
                  <a:srgbClr val="000000"/>
                </a:solidFill>
                <a:latin typeface="Fira Sans Regular" charset="0"/>
              </a:rPr>
              <a:t>To </a:t>
            </a:r>
            <a:r>
              <a:rPr lang="en-US" sz="2700" b="1" dirty="0">
                <a:solidFill>
                  <a:srgbClr val="000000"/>
                </a:solidFill>
                <a:latin typeface="Symbol" charset="0"/>
              </a:rPr>
              <a:t>t</a:t>
            </a:r>
            <a:r>
              <a:rPr lang="en-US" sz="2700" baseline="-25000" dirty="0">
                <a:solidFill>
                  <a:srgbClr val="000000"/>
                </a:solidFill>
                <a:latin typeface="Fira Sans Regular" charset="0"/>
              </a:rPr>
              <a:t>2</a:t>
            </a:r>
            <a:r>
              <a:rPr lang="en-US" sz="2700" dirty="0">
                <a:solidFill>
                  <a:srgbClr val="000000"/>
                </a:solidFill>
                <a:latin typeface="Fira Sans Regular" charset="0"/>
              </a:rPr>
              <a:t>: H = {</a:t>
            </a:r>
            <a:r>
              <a:rPr lang="en-US" sz="2700" b="1" dirty="0">
                <a:solidFill>
                  <a:srgbClr val="000000"/>
                </a:solidFill>
                <a:latin typeface="Symbol" charset="0"/>
              </a:rPr>
              <a:t>t</a:t>
            </a:r>
            <a:r>
              <a:rPr lang="en-US" sz="2700" b="1" baseline="-25000" dirty="0">
                <a:solidFill>
                  <a:srgbClr val="000000"/>
                </a:solidFill>
                <a:latin typeface="Symbol" charset="0"/>
              </a:rPr>
              <a:t>1</a:t>
            </a:r>
            <a:r>
              <a:rPr lang="en-US" sz="2700" b="1" dirty="0">
                <a:solidFill>
                  <a:srgbClr val="000000"/>
                </a:solidFill>
                <a:latin typeface="Symbol" charset="0"/>
              </a:rPr>
              <a:t>,t</a:t>
            </a:r>
            <a:r>
              <a:rPr lang="en-US" sz="2700" b="1" baseline="-25000" dirty="0">
                <a:solidFill>
                  <a:srgbClr val="000000"/>
                </a:solidFill>
                <a:latin typeface="Symbol" charset="0"/>
              </a:rPr>
              <a:t>3</a:t>
            </a:r>
            <a:r>
              <a:rPr lang="en-US" sz="2700" dirty="0">
                <a:solidFill>
                  <a:srgbClr val="000000"/>
                </a:solidFill>
                <a:latin typeface="Fira Sans Regular" charset="0"/>
              </a:rPr>
              <a:t>}; </a:t>
            </a:r>
            <a:r>
              <a:rPr lang="en-US" sz="2700" dirty="0" err="1">
                <a:solidFill>
                  <a:srgbClr val="000000"/>
                </a:solidFill>
                <a:latin typeface="Fira Sans Regular" charset="0"/>
              </a:rPr>
              <a:t>H</a:t>
            </a:r>
            <a:r>
              <a:rPr lang="en-US" sz="2700" baseline="-25000" dirty="0" err="1">
                <a:solidFill>
                  <a:srgbClr val="000000"/>
                </a:solidFill>
                <a:latin typeface="Fira Sans Regular" charset="0"/>
              </a:rPr>
              <a:t>n</a:t>
            </a:r>
            <a:r>
              <a:rPr lang="en-US" sz="2700" dirty="0">
                <a:solidFill>
                  <a:srgbClr val="000000"/>
                </a:solidFill>
                <a:latin typeface="Fira Sans Regular" charset="0"/>
              </a:rPr>
              <a:t> = {</a:t>
            </a:r>
            <a:r>
              <a:rPr lang="en-US" sz="2700" b="1" dirty="0">
                <a:solidFill>
                  <a:srgbClr val="000000"/>
                </a:solidFill>
                <a:latin typeface="Symbol" charset="0"/>
              </a:rPr>
              <a:t>t</a:t>
            </a:r>
            <a:r>
              <a:rPr lang="en-US" sz="2700" b="1" baseline="-25000" dirty="0">
                <a:solidFill>
                  <a:srgbClr val="000000"/>
                </a:solidFill>
                <a:latin typeface="Symbol" charset="0"/>
              </a:rPr>
              <a:t>1</a:t>
            </a:r>
            <a:r>
              <a:rPr lang="en-US" sz="2700" dirty="0">
                <a:solidFill>
                  <a:srgbClr val="000000"/>
                </a:solidFill>
                <a:latin typeface="Fira Sans Regular" charset="0"/>
              </a:rPr>
              <a:t>}; H</a:t>
            </a:r>
            <a:r>
              <a:rPr lang="en-US" sz="2700" baseline="-25000" dirty="0">
                <a:solidFill>
                  <a:srgbClr val="000000"/>
                </a:solidFill>
                <a:latin typeface="Fira Sans Regular" charset="0"/>
              </a:rPr>
              <a:t>1</a:t>
            </a:r>
            <a:r>
              <a:rPr lang="en-US" sz="2700" dirty="0">
                <a:solidFill>
                  <a:srgbClr val="000000"/>
                </a:solidFill>
                <a:latin typeface="Fira Sans Regular" charset="0"/>
              </a:rPr>
              <a:t> = {</a:t>
            </a:r>
            <a:r>
              <a:rPr lang="en-US" sz="2700" b="1" dirty="0">
                <a:solidFill>
                  <a:srgbClr val="000000"/>
                </a:solidFill>
                <a:latin typeface="Symbol" charset="0"/>
              </a:rPr>
              <a:t>t</a:t>
            </a:r>
            <a:r>
              <a:rPr lang="en-US" sz="2700" b="1" baseline="-25000" dirty="0">
                <a:solidFill>
                  <a:srgbClr val="000000"/>
                </a:solidFill>
                <a:latin typeface="Symbol" charset="0"/>
              </a:rPr>
              <a:t>3</a:t>
            </a:r>
            <a:r>
              <a:rPr lang="en-US" sz="2700" dirty="0">
                <a:solidFill>
                  <a:srgbClr val="000000"/>
                </a:solidFill>
                <a:latin typeface="Fira Sans Regular" charset="0"/>
              </a:rPr>
              <a:t>}.</a:t>
            </a:r>
          </a:p>
        </p:txBody>
      </p:sp>
      <p:grpSp>
        <p:nvGrpSpPr>
          <p:cNvPr id="401412" name="Group 4"/>
          <p:cNvGrpSpPr>
            <a:grpSpLocks/>
          </p:cNvGrpSpPr>
          <p:nvPr/>
        </p:nvGrpSpPr>
        <p:grpSpPr bwMode="auto">
          <a:xfrm>
            <a:off x="2079625" y="2062174"/>
            <a:ext cx="3646690" cy="1178723"/>
            <a:chOff x="1164" y="1155"/>
            <a:chExt cx="2042" cy="660"/>
          </a:xfrm>
        </p:grpSpPr>
        <p:sp>
          <p:nvSpPr>
            <p:cNvPr id="401413" name="Rectangle 5"/>
            <p:cNvSpPr>
              <a:spLocks noChangeArrowheads="1"/>
            </p:cNvSpPr>
            <p:nvPr/>
          </p:nvSpPr>
          <p:spPr bwMode="auto">
            <a:xfrm>
              <a:off x="1164" y="1313"/>
              <a:ext cx="175"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rPr>
                <a:t>f</a:t>
              </a:r>
            </a:p>
          </p:txBody>
        </p:sp>
        <p:sp>
          <p:nvSpPr>
            <p:cNvPr id="401414" name="Rectangle 6"/>
            <p:cNvSpPr>
              <a:spLocks noChangeArrowheads="1"/>
            </p:cNvSpPr>
            <p:nvPr/>
          </p:nvSpPr>
          <p:spPr bwMode="auto">
            <a:xfrm>
              <a:off x="1520" y="1244"/>
              <a:ext cx="327" cy="4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4100" b="1">
                  <a:solidFill>
                    <a:srgbClr val="000000"/>
                  </a:solidFill>
                  <a:latin typeface="Symbol" charset="0"/>
                </a:rPr>
                <a:t>å</a:t>
              </a:r>
            </a:p>
          </p:txBody>
        </p:sp>
        <p:sp>
          <p:nvSpPr>
            <p:cNvPr id="401415" name="Rectangle 7"/>
            <p:cNvSpPr>
              <a:spLocks noChangeArrowheads="1"/>
            </p:cNvSpPr>
            <p:nvPr/>
          </p:nvSpPr>
          <p:spPr bwMode="auto">
            <a:xfrm>
              <a:off x="2095" y="1155"/>
              <a:ext cx="243"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i="1">
                  <a:solidFill>
                    <a:srgbClr val="000000"/>
                  </a:solidFill>
                </a:rPr>
                <a:t>C</a:t>
              </a:r>
            </a:p>
          </p:txBody>
        </p:sp>
        <p:sp>
          <p:nvSpPr>
            <p:cNvPr id="401416" name="Rectangle 8"/>
            <p:cNvSpPr>
              <a:spLocks noChangeArrowheads="1"/>
            </p:cNvSpPr>
            <p:nvPr/>
          </p:nvSpPr>
          <p:spPr bwMode="auto">
            <a:xfrm>
              <a:off x="2104" y="1439"/>
              <a:ext cx="239"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i="1">
                  <a:solidFill>
                    <a:srgbClr val="000000"/>
                  </a:solidFill>
                </a:rPr>
                <a:t>T</a:t>
              </a:r>
            </a:p>
          </p:txBody>
        </p:sp>
        <p:sp>
          <p:nvSpPr>
            <p:cNvPr id="401417" name="Rectangle 9"/>
            <p:cNvSpPr>
              <a:spLocks noChangeArrowheads="1"/>
            </p:cNvSpPr>
            <p:nvPr/>
          </p:nvSpPr>
          <p:spPr bwMode="auto">
            <a:xfrm>
              <a:off x="2491" y="1202"/>
              <a:ext cx="201"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rPr>
                <a:t>1</a:t>
              </a:r>
            </a:p>
          </p:txBody>
        </p:sp>
        <p:sp>
          <p:nvSpPr>
            <p:cNvPr id="401418" name="Rectangle 10"/>
            <p:cNvSpPr>
              <a:spLocks noChangeArrowheads="1"/>
            </p:cNvSpPr>
            <p:nvPr/>
          </p:nvSpPr>
          <p:spPr bwMode="auto">
            <a:xfrm>
              <a:off x="2456" y="1439"/>
              <a:ext cx="239"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i="1">
                  <a:solidFill>
                    <a:srgbClr val="000000"/>
                  </a:solidFill>
                </a:rPr>
                <a:t>T</a:t>
              </a:r>
            </a:p>
          </p:txBody>
        </p:sp>
        <p:sp>
          <p:nvSpPr>
            <p:cNvPr id="401419" name="Rectangle 11"/>
            <p:cNvSpPr>
              <a:spLocks noChangeArrowheads="1"/>
            </p:cNvSpPr>
            <p:nvPr/>
          </p:nvSpPr>
          <p:spPr bwMode="auto">
            <a:xfrm>
              <a:off x="2876" y="1313"/>
              <a:ext cx="243"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i="1">
                  <a:solidFill>
                    <a:srgbClr val="000000"/>
                  </a:solidFill>
                </a:rPr>
                <a:t>C</a:t>
              </a:r>
            </a:p>
          </p:txBody>
        </p:sp>
        <p:sp>
          <p:nvSpPr>
            <p:cNvPr id="401420" name="Rectangle 12"/>
            <p:cNvSpPr>
              <a:spLocks noChangeArrowheads="1"/>
            </p:cNvSpPr>
            <p:nvPr/>
          </p:nvSpPr>
          <p:spPr bwMode="auto">
            <a:xfrm>
              <a:off x="2642" y="1244"/>
              <a:ext cx="327" cy="4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4100" b="1">
                  <a:solidFill>
                    <a:srgbClr val="000000"/>
                  </a:solidFill>
                  <a:latin typeface="Symbol" charset="0"/>
                </a:rPr>
                <a:t>å</a:t>
              </a:r>
            </a:p>
          </p:txBody>
        </p:sp>
        <p:sp>
          <p:nvSpPr>
            <p:cNvPr id="401421" name="Rectangle 13"/>
            <p:cNvSpPr>
              <a:spLocks noChangeArrowheads="1"/>
            </p:cNvSpPr>
            <p:nvPr/>
          </p:nvSpPr>
          <p:spPr bwMode="auto">
            <a:xfrm>
              <a:off x="1950" y="1313"/>
              <a:ext cx="218"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latin typeface="Symbol" charset="0"/>
                </a:rPr>
                <a:t>+</a:t>
              </a:r>
            </a:p>
          </p:txBody>
        </p:sp>
        <p:sp>
          <p:nvSpPr>
            <p:cNvPr id="401422" name="Rectangle 14"/>
            <p:cNvSpPr>
              <a:spLocks noChangeArrowheads="1"/>
            </p:cNvSpPr>
            <p:nvPr/>
          </p:nvSpPr>
          <p:spPr bwMode="auto">
            <a:xfrm>
              <a:off x="2311" y="1313"/>
              <a:ext cx="218"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latin typeface="Symbol" charset="0"/>
                </a:rPr>
                <a:t>+</a:t>
              </a:r>
            </a:p>
          </p:txBody>
        </p:sp>
        <p:sp>
          <p:nvSpPr>
            <p:cNvPr id="401423" name="Rectangle 15"/>
            <p:cNvSpPr>
              <a:spLocks noChangeArrowheads="1"/>
            </p:cNvSpPr>
            <p:nvPr/>
          </p:nvSpPr>
          <p:spPr bwMode="auto">
            <a:xfrm>
              <a:off x="3043" y="1313"/>
              <a:ext cx="117"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latin typeface="Symbol" charset="0"/>
                </a:rPr>
                <a:t> </a:t>
              </a:r>
            </a:p>
          </p:txBody>
        </p:sp>
        <p:sp>
          <p:nvSpPr>
            <p:cNvPr id="401424" name="Rectangle 16"/>
            <p:cNvSpPr>
              <a:spLocks noChangeArrowheads="1"/>
            </p:cNvSpPr>
            <p:nvPr/>
          </p:nvSpPr>
          <p:spPr bwMode="auto">
            <a:xfrm>
              <a:off x="3089" y="1313"/>
              <a:ext cx="117"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rPr>
                <a:t> </a:t>
              </a:r>
            </a:p>
          </p:txBody>
        </p:sp>
        <p:sp>
          <p:nvSpPr>
            <p:cNvPr id="401425" name="Rectangle 17"/>
            <p:cNvSpPr>
              <a:spLocks noChangeArrowheads="1"/>
            </p:cNvSpPr>
            <p:nvPr/>
          </p:nvSpPr>
          <p:spPr bwMode="auto">
            <a:xfrm>
              <a:off x="3071" y="1313"/>
              <a:ext cx="117"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rPr>
                <a:t> </a:t>
              </a:r>
            </a:p>
          </p:txBody>
        </p:sp>
        <p:sp>
          <p:nvSpPr>
            <p:cNvPr id="401426" name="Rectangle 18"/>
            <p:cNvSpPr>
              <a:spLocks noChangeArrowheads="1"/>
            </p:cNvSpPr>
            <p:nvPr/>
          </p:nvSpPr>
          <p:spPr bwMode="auto">
            <a:xfrm>
              <a:off x="1349" y="1313"/>
              <a:ext cx="210"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latin typeface="Symbol" charset="0"/>
                </a:rPr>
                <a:t>=</a:t>
              </a:r>
            </a:p>
          </p:txBody>
        </p:sp>
        <p:sp>
          <p:nvSpPr>
            <p:cNvPr id="401427" name="Line 19"/>
            <p:cNvSpPr>
              <a:spLocks noChangeShapeType="1"/>
            </p:cNvSpPr>
            <p:nvPr/>
          </p:nvSpPr>
          <p:spPr bwMode="auto">
            <a:xfrm>
              <a:off x="2145" y="1465"/>
              <a:ext cx="163"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rgbClr val="000000"/>
                </a:solidFill>
              </a:endParaRPr>
            </a:p>
          </p:txBody>
        </p:sp>
        <p:sp>
          <p:nvSpPr>
            <p:cNvPr id="401428" name="Line 20"/>
            <p:cNvSpPr>
              <a:spLocks noChangeShapeType="1"/>
            </p:cNvSpPr>
            <p:nvPr/>
          </p:nvSpPr>
          <p:spPr bwMode="auto">
            <a:xfrm>
              <a:off x="2502" y="1465"/>
              <a:ext cx="148"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rgbClr val="000000"/>
                </a:solidFill>
              </a:endParaRPr>
            </a:p>
          </p:txBody>
        </p:sp>
        <p:sp>
          <p:nvSpPr>
            <p:cNvPr id="401429" name="Rectangle 21"/>
            <p:cNvSpPr>
              <a:spLocks noChangeArrowheads="1"/>
            </p:cNvSpPr>
            <p:nvPr/>
          </p:nvSpPr>
          <p:spPr bwMode="auto">
            <a:xfrm>
              <a:off x="1254" y="1439"/>
              <a:ext cx="181" cy="2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800" dirty="0">
                  <a:solidFill>
                    <a:srgbClr val="000000"/>
                  </a:solidFill>
                  <a:latin typeface="Fira Sans Regular" charset="0"/>
                </a:rPr>
                <a:t>2</a:t>
              </a:r>
            </a:p>
          </p:txBody>
        </p:sp>
        <p:sp>
          <p:nvSpPr>
            <p:cNvPr id="401430" name="Rectangle 22"/>
            <p:cNvSpPr>
              <a:spLocks noChangeArrowheads="1"/>
            </p:cNvSpPr>
            <p:nvPr/>
          </p:nvSpPr>
          <p:spPr bwMode="auto">
            <a:xfrm>
              <a:off x="2166" y="1247"/>
              <a:ext cx="181" cy="2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800" dirty="0">
                  <a:solidFill>
                    <a:srgbClr val="000000"/>
                  </a:solidFill>
                  <a:latin typeface="Fira Sans Regular" charset="0"/>
                </a:rPr>
                <a:t>2</a:t>
              </a:r>
            </a:p>
          </p:txBody>
        </p:sp>
        <p:sp>
          <p:nvSpPr>
            <p:cNvPr id="401431" name="Rectangle 23"/>
            <p:cNvSpPr>
              <a:spLocks noChangeArrowheads="1"/>
            </p:cNvSpPr>
            <p:nvPr/>
          </p:nvSpPr>
          <p:spPr bwMode="auto">
            <a:xfrm>
              <a:off x="2166" y="1535"/>
              <a:ext cx="181" cy="2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800" dirty="0">
                  <a:solidFill>
                    <a:srgbClr val="000000"/>
                  </a:solidFill>
                  <a:latin typeface="Fira Sans Regular" charset="0"/>
                </a:rPr>
                <a:t>2</a:t>
              </a:r>
            </a:p>
          </p:txBody>
        </p:sp>
        <p:sp>
          <p:nvSpPr>
            <p:cNvPr id="401432" name="Rectangle 24"/>
            <p:cNvSpPr>
              <a:spLocks noChangeArrowheads="1"/>
            </p:cNvSpPr>
            <p:nvPr/>
          </p:nvSpPr>
          <p:spPr bwMode="auto">
            <a:xfrm>
              <a:off x="2982" y="1391"/>
              <a:ext cx="184" cy="2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800" dirty="0">
                  <a:solidFill>
                    <a:srgbClr val="000000"/>
                  </a:solidFill>
                  <a:latin typeface="Fira Sans Regular" charset="0"/>
                </a:rPr>
                <a:t>k</a:t>
              </a:r>
            </a:p>
          </p:txBody>
        </p:sp>
        <p:sp>
          <p:nvSpPr>
            <p:cNvPr id="401433" name="Rectangle 25"/>
            <p:cNvSpPr>
              <a:spLocks noChangeArrowheads="1"/>
            </p:cNvSpPr>
            <p:nvPr/>
          </p:nvSpPr>
          <p:spPr bwMode="auto">
            <a:xfrm>
              <a:off x="2694" y="1601"/>
              <a:ext cx="313" cy="2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800" dirty="0">
                  <a:solidFill>
                    <a:srgbClr val="000000"/>
                  </a:solidFill>
                  <a:latin typeface="Fira Sans Regular" charset="0"/>
                </a:rPr>
                <a:t>k=3</a:t>
              </a:r>
            </a:p>
          </p:txBody>
        </p:sp>
        <p:sp>
          <p:nvSpPr>
            <p:cNvPr id="401434" name="Rectangle 26"/>
            <p:cNvSpPr>
              <a:spLocks noChangeArrowheads="1"/>
            </p:cNvSpPr>
            <p:nvPr/>
          </p:nvSpPr>
          <p:spPr bwMode="auto">
            <a:xfrm>
              <a:off x="2550" y="1535"/>
              <a:ext cx="181" cy="2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800" dirty="0">
                  <a:solidFill>
                    <a:srgbClr val="000000"/>
                  </a:solidFill>
                  <a:latin typeface="Fira Sans Regular" charset="0"/>
                </a:rPr>
                <a:t>2</a:t>
              </a:r>
            </a:p>
          </p:txBody>
        </p:sp>
        <p:sp>
          <p:nvSpPr>
            <p:cNvPr id="401435" name="Rectangle 27"/>
            <p:cNvSpPr>
              <a:spLocks noChangeArrowheads="1"/>
            </p:cNvSpPr>
            <p:nvPr/>
          </p:nvSpPr>
          <p:spPr bwMode="auto">
            <a:xfrm>
              <a:off x="1759" y="1155"/>
              <a:ext cx="243"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i="1">
                  <a:solidFill>
                    <a:srgbClr val="000000"/>
                  </a:solidFill>
                </a:rPr>
                <a:t>C</a:t>
              </a:r>
            </a:p>
          </p:txBody>
        </p:sp>
        <p:sp>
          <p:nvSpPr>
            <p:cNvPr id="401436" name="Rectangle 28"/>
            <p:cNvSpPr>
              <a:spLocks noChangeArrowheads="1"/>
            </p:cNvSpPr>
            <p:nvPr/>
          </p:nvSpPr>
          <p:spPr bwMode="auto">
            <a:xfrm>
              <a:off x="1768" y="1439"/>
              <a:ext cx="239"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i="1">
                  <a:solidFill>
                    <a:srgbClr val="000000"/>
                  </a:solidFill>
                </a:rPr>
                <a:t>T</a:t>
              </a:r>
            </a:p>
          </p:txBody>
        </p:sp>
        <p:sp>
          <p:nvSpPr>
            <p:cNvPr id="401437" name="Line 29"/>
            <p:cNvSpPr>
              <a:spLocks noChangeShapeType="1"/>
            </p:cNvSpPr>
            <p:nvPr/>
          </p:nvSpPr>
          <p:spPr bwMode="auto">
            <a:xfrm>
              <a:off x="1809" y="1465"/>
              <a:ext cx="163"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rgbClr val="000000"/>
                </a:solidFill>
              </a:endParaRPr>
            </a:p>
          </p:txBody>
        </p:sp>
        <p:sp>
          <p:nvSpPr>
            <p:cNvPr id="401438" name="Rectangle 30"/>
            <p:cNvSpPr>
              <a:spLocks noChangeArrowheads="1"/>
            </p:cNvSpPr>
            <p:nvPr/>
          </p:nvSpPr>
          <p:spPr bwMode="auto">
            <a:xfrm>
              <a:off x="1830" y="1247"/>
              <a:ext cx="153" cy="2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800" dirty="0">
                  <a:solidFill>
                    <a:srgbClr val="000000"/>
                  </a:solidFill>
                  <a:latin typeface="Fira Sans Regular" charset="0"/>
                </a:rPr>
                <a:t>j</a:t>
              </a:r>
            </a:p>
          </p:txBody>
        </p:sp>
        <p:sp>
          <p:nvSpPr>
            <p:cNvPr id="401439" name="Rectangle 31"/>
            <p:cNvSpPr>
              <a:spLocks noChangeArrowheads="1"/>
            </p:cNvSpPr>
            <p:nvPr/>
          </p:nvSpPr>
          <p:spPr bwMode="auto">
            <a:xfrm>
              <a:off x="1878" y="1487"/>
              <a:ext cx="153" cy="2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800" dirty="0">
                  <a:solidFill>
                    <a:srgbClr val="000000"/>
                  </a:solidFill>
                  <a:latin typeface="Fira Sans Regular" charset="0"/>
                </a:rPr>
                <a:t>j</a:t>
              </a:r>
            </a:p>
          </p:txBody>
        </p:sp>
        <p:sp>
          <p:nvSpPr>
            <p:cNvPr id="401440" name="Rectangle 32"/>
            <p:cNvSpPr>
              <a:spLocks noChangeArrowheads="1"/>
            </p:cNvSpPr>
            <p:nvPr/>
          </p:nvSpPr>
          <p:spPr bwMode="auto">
            <a:xfrm>
              <a:off x="1542" y="1601"/>
              <a:ext cx="342" cy="2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800" dirty="0">
                  <a:solidFill>
                    <a:srgbClr val="000000"/>
                  </a:solidFill>
                  <a:latin typeface="Fira Sans Regular" charset="0"/>
                </a:rPr>
                <a:t>j = 1</a:t>
              </a:r>
            </a:p>
          </p:txBody>
        </p:sp>
      </p:grpSp>
      <p:grpSp>
        <p:nvGrpSpPr>
          <p:cNvPr id="401441" name="Group 33"/>
          <p:cNvGrpSpPr>
            <a:grpSpLocks/>
          </p:cNvGrpSpPr>
          <p:nvPr/>
        </p:nvGrpSpPr>
        <p:grpSpPr bwMode="auto">
          <a:xfrm>
            <a:off x="942975" y="4995859"/>
            <a:ext cx="6238639" cy="1150871"/>
            <a:chOff x="528" y="2797"/>
            <a:chExt cx="3493" cy="645"/>
          </a:xfrm>
        </p:grpSpPr>
        <p:sp>
          <p:nvSpPr>
            <p:cNvPr id="401442" name="Rectangle 34"/>
            <p:cNvSpPr>
              <a:spLocks noChangeArrowheads="1"/>
            </p:cNvSpPr>
            <p:nvPr/>
          </p:nvSpPr>
          <p:spPr bwMode="auto">
            <a:xfrm>
              <a:off x="528" y="3006"/>
              <a:ext cx="16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a:solidFill>
                    <a:srgbClr val="000000"/>
                  </a:solidFill>
                </a:rPr>
                <a:t>f</a:t>
              </a:r>
            </a:p>
          </p:txBody>
        </p:sp>
        <p:sp>
          <p:nvSpPr>
            <p:cNvPr id="401443" name="Rectangle 35"/>
            <p:cNvSpPr>
              <a:spLocks noChangeArrowheads="1"/>
            </p:cNvSpPr>
            <p:nvPr/>
          </p:nvSpPr>
          <p:spPr bwMode="auto">
            <a:xfrm>
              <a:off x="805" y="2797"/>
              <a:ext cx="22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i="1" dirty="0">
                  <a:solidFill>
                    <a:srgbClr val="000000"/>
                  </a:solidFill>
                </a:rPr>
                <a:t>C</a:t>
              </a:r>
            </a:p>
          </p:txBody>
        </p:sp>
        <p:sp>
          <p:nvSpPr>
            <p:cNvPr id="401444" name="Rectangle 36"/>
            <p:cNvSpPr>
              <a:spLocks noChangeArrowheads="1"/>
            </p:cNvSpPr>
            <p:nvPr/>
          </p:nvSpPr>
          <p:spPr bwMode="auto">
            <a:xfrm>
              <a:off x="812" y="3174"/>
              <a:ext cx="223"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i="1">
                  <a:solidFill>
                    <a:srgbClr val="000000"/>
                  </a:solidFill>
                </a:rPr>
                <a:t>T</a:t>
              </a:r>
            </a:p>
          </p:txBody>
        </p:sp>
        <p:sp>
          <p:nvSpPr>
            <p:cNvPr id="401445" name="Rectangle 37"/>
            <p:cNvSpPr>
              <a:spLocks noChangeArrowheads="1"/>
            </p:cNvSpPr>
            <p:nvPr/>
          </p:nvSpPr>
          <p:spPr bwMode="auto">
            <a:xfrm>
              <a:off x="1412" y="2797"/>
              <a:ext cx="22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i="1">
                  <a:solidFill>
                    <a:srgbClr val="000000"/>
                  </a:solidFill>
                </a:rPr>
                <a:t>C</a:t>
              </a:r>
            </a:p>
          </p:txBody>
        </p:sp>
        <p:sp>
          <p:nvSpPr>
            <p:cNvPr id="401446" name="Rectangle 38"/>
            <p:cNvSpPr>
              <a:spLocks noChangeArrowheads="1"/>
            </p:cNvSpPr>
            <p:nvPr/>
          </p:nvSpPr>
          <p:spPr bwMode="auto">
            <a:xfrm>
              <a:off x="1418" y="3174"/>
              <a:ext cx="223"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i="1">
                  <a:solidFill>
                    <a:srgbClr val="000000"/>
                  </a:solidFill>
                </a:rPr>
                <a:t>T</a:t>
              </a:r>
            </a:p>
          </p:txBody>
        </p:sp>
        <p:sp>
          <p:nvSpPr>
            <p:cNvPr id="401447" name="Rectangle 39"/>
            <p:cNvSpPr>
              <a:spLocks noChangeArrowheads="1"/>
            </p:cNvSpPr>
            <p:nvPr/>
          </p:nvSpPr>
          <p:spPr bwMode="auto">
            <a:xfrm>
              <a:off x="967" y="3006"/>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a:solidFill>
                    <a:srgbClr val="000000"/>
                  </a:solidFill>
                  <a:latin typeface="Symbol" charset="0"/>
                </a:rPr>
                <a:t>+</a:t>
              </a:r>
            </a:p>
          </p:txBody>
        </p:sp>
        <p:sp>
          <p:nvSpPr>
            <p:cNvPr id="401448" name="Rectangle 40"/>
            <p:cNvSpPr>
              <a:spLocks noChangeArrowheads="1"/>
            </p:cNvSpPr>
            <p:nvPr/>
          </p:nvSpPr>
          <p:spPr bwMode="auto">
            <a:xfrm>
              <a:off x="1866" y="2860"/>
              <a:ext cx="263"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a:solidFill>
                    <a:srgbClr val="000000"/>
                  </a:solidFill>
                </a:rPr>
                <a:t>20</a:t>
              </a:r>
            </a:p>
          </p:txBody>
        </p:sp>
        <p:sp>
          <p:nvSpPr>
            <p:cNvPr id="401449" name="Rectangle 41"/>
            <p:cNvSpPr>
              <a:spLocks noChangeArrowheads="1"/>
            </p:cNvSpPr>
            <p:nvPr/>
          </p:nvSpPr>
          <p:spPr bwMode="auto">
            <a:xfrm>
              <a:off x="1837" y="3174"/>
              <a:ext cx="33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a:solidFill>
                    <a:srgbClr val="000000"/>
                  </a:solidFill>
                </a:rPr>
                <a:t>100</a:t>
              </a:r>
            </a:p>
          </p:txBody>
        </p:sp>
        <p:sp>
          <p:nvSpPr>
            <p:cNvPr id="401450" name="Rectangle 42"/>
            <p:cNvSpPr>
              <a:spLocks noChangeArrowheads="1"/>
            </p:cNvSpPr>
            <p:nvPr/>
          </p:nvSpPr>
          <p:spPr bwMode="auto">
            <a:xfrm>
              <a:off x="2573" y="2908"/>
              <a:ext cx="263"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a:solidFill>
                    <a:srgbClr val="000000"/>
                  </a:solidFill>
                </a:rPr>
                <a:t>60</a:t>
              </a:r>
            </a:p>
          </p:txBody>
        </p:sp>
        <p:sp>
          <p:nvSpPr>
            <p:cNvPr id="401451" name="Rectangle 43"/>
            <p:cNvSpPr>
              <a:spLocks noChangeArrowheads="1"/>
            </p:cNvSpPr>
            <p:nvPr/>
          </p:nvSpPr>
          <p:spPr bwMode="auto">
            <a:xfrm>
              <a:off x="2496" y="3174"/>
              <a:ext cx="33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a:solidFill>
                    <a:srgbClr val="000000"/>
                  </a:solidFill>
                </a:rPr>
                <a:t>150</a:t>
              </a:r>
            </a:p>
          </p:txBody>
        </p:sp>
        <p:sp>
          <p:nvSpPr>
            <p:cNvPr id="401452" name="Rectangle 44"/>
            <p:cNvSpPr>
              <a:spLocks noChangeArrowheads="1"/>
            </p:cNvSpPr>
            <p:nvPr/>
          </p:nvSpPr>
          <p:spPr bwMode="auto">
            <a:xfrm>
              <a:off x="2051" y="3006"/>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a:solidFill>
                    <a:srgbClr val="000000"/>
                  </a:solidFill>
                  <a:latin typeface="Symbol" charset="0"/>
                </a:rPr>
                <a:t>+</a:t>
              </a:r>
            </a:p>
          </p:txBody>
        </p:sp>
        <p:sp>
          <p:nvSpPr>
            <p:cNvPr id="401453" name="Rectangle 45"/>
            <p:cNvSpPr>
              <a:spLocks noChangeArrowheads="1"/>
            </p:cNvSpPr>
            <p:nvPr/>
          </p:nvSpPr>
          <p:spPr bwMode="auto">
            <a:xfrm>
              <a:off x="3107" y="3006"/>
              <a:ext cx="91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a:solidFill>
                    <a:srgbClr val="000000"/>
                  </a:solidFill>
                </a:rPr>
                <a:t>0.867 &gt; 0.828</a:t>
              </a:r>
            </a:p>
          </p:txBody>
        </p:sp>
        <p:sp>
          <p:nvSpPr>
            <p:cNvPr id="401454" name="Rectangle 46"/>
            <p:cNvSpPr>
              <a:spLocks noChangeArrowheads="1"/>
            </p:cNvSpPr>
            <p:nvPr/>
          </p:nvSpPr>
          <p:spPr bwMode="auto">
            <a:xfrm>
              <a:off x="667" y="3006"/>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a:solidFill>
                    <a:srgbClr val="000000"/>
                  </a:solidFill>
                  <a:latin typeface="Symbol" charset="0"/>
                </a:rPr>
                <a:t>=</a:t>
              </a:r>
            </a:p>
          </p:txBody>
        </p:sp>
        <p:sp>
          <p:nvSpPr>
            <p:cNvPr id="401455" name="Rectangle 47"/>
            <p:cNvSpPr>
              <a:spLocks noChangeArrowheads="1"/>
            </p:cNvSpPr>
            <p:nvPr/>
          </p:nvSpPr>
          <p:spPr bwMode="auto">
            <a:xfrm>
              <a:off x="1699" y="3006"/>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a:solidFill>
                    <a:srgbClr val="000000"/>
                  </a:solidFill>
                  <a:latin typeface="Symbol" charset="0"/>
                </a:rPr>
                <a:t>=</a:t>
              </a:r>
            </a:p>
          </p:txBody>
        </p:sp>
        <p:sp>
          <p:nvSpPr>
            <p:cNvPr id="401456" name="Rectangle 48"/>
            <p:cNvSpPr>
              <a:spLocks noChangeArrowheads="1"/>
            </p:cNvSpPr>
            <p:nvPr/>
          </p:nvSpPr>
          <p:spPr bwMode="auto">
            <a:xfrm>
              <a:off x="2883" y="3006"/>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a:solidFill>
                    <a:srgbClr val="000000"/>
                  </a:solidFill>
                  <a:latin typeface="Symbol" charset="0"/>
                </a:rPr>
                <a:t>=</a:t>
              </a:r>
            </a:p>
          </p:txBody>
        </p:sp>
        <p:sp>
          <p:nvSpPr>
            <p:cNvPr id="401457" name="Line 49"/>
            <p:cNvSpPr>
              <a:spLocks noChangeShapeType="1"/>
            </p:cNvSpPr>
            <p:nvPr/>
          </p:nvSpPr>
          <p:spPr bwMode="auto">
            <a:xfrm>
              <a:off x="859" y="3174"/>
              <a:ext cx="132"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solidFill>
                  <a:srgbClr val="000000"/>
                </a:solidFill>
              </a:endParaRPr>
            </a:p>
          </p:txBody>
        </p:sp>
        <p:sp>
          <p:nvSpPr>
            <p:cNvPr id="401458" name="Line 50"/>
            <p:cNvSpPr>
              <a:spLocks noChangeShapeType="1"/>
            </p:cNvSpPr>
            <p:nvPr/>
          </p:nvSpPr>
          <p:spPr bwMode="auto">
            <a:xfrm>
              <a:off x="1523" y="3174"/>
              <a:ext cx="121"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solidFill>
                  <a:srgbClr val="000000"/>
                </a:solidFill>
              </a:endParaRPr>
            </a:p>
          </p:txBody>
        </p:sp>
        <p:sp>
          <p:nvSpPr>
            <p:cNvPr id="401459" name="Line 51"/>
            <p:cNvSpPr>
              <a:spLocks noChangeShapeType="1"/>
            </p:cNvSpPr>
            <p:nvPr/>
          </p:nvSpPr>
          <p:spPr bwMode="auto">
            <a:xfrm>
              <a:off x="1898" y="3174"/>
              <a:ext cx="179"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solidFill>
                  <a:srgbClr val="000000"/>
                </a:solidFill>
              </a:endParaRPr>
            </a:p>
          </p:txBody>
        </p:sp>
        <p:sp>
          <p:nvSpPr>
            <p:cNvPr id="401460" name="Line 52"/>
            <p:cNvSpPr>
              <a:spLocks noChangeShapeType="1"/>
            </p:cNvSpPr>
            <p:nvPr/>
          </p:nvSpPr>
          <p:spPr bwMode="auto">
            <a:xfrm>
              <a:off x="2638" y="3186"/>
              <a:ext cx="179"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solidFill>
                  <a:srgbClr val="000000"/>
                </a:solidFill>
              </a:endParaRPr>
            </a:p>
          </p:txBody>
        </p:sp>
        <p:sp>
          <p:nvSpPr>
            <p:cNvPr id="401461" name="Rectangle 53"/>
            <p:cNvSpPr>
              <a:spLocks noChangeArrowheads="1"/>
            </p:cNvSpPr>
            <p:nvPr/>
          </p:nvSpPr>
          <p:spPr bwMode="auto">
            <a:xfrm>
              <a:off x="570" y="3119"/>
              <a:ext cx="173" cy="1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400" dirty="0">
                  <a:solidFill>
                    <a:srgbClr val="000000"/>
                  </a:solidFill>
                  <a:latin typeface="Fira Sans Regular" charset="0"/>
                </a:rPr>
                <a:t>2</a:t>
              </a:r>
            </a:p>
          </p:txBody>
        </p:sp>
        <p:sp>
          <p:nvSpPr>
            <p:cNvPr id="401462" name="Rectangle 54"/>
            <p:cNvSpPr>
              <a:spLocks noChangeArrowheads="1"/>
            </p:cNvSpPr>
            <p:nvPr/>
          </p:nvSpPr>
          <p:spPr bwMode="auto">
            <a:xfrm>
              <a:off x="906" y="2879"/>
              <a:ext cx="160" cy="1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400" dirty="0">
                  <a:solidFill>
                    <a:srgbClr val="000000"/>
                  </a:solidFill>
                  <a:latin typeface="Fira Sans Regular" charset="0"/>
                </a:rPr>
                <a:t>1</a:t>
              </a:r>
            </a:p>
          </p:txBody>
        </p:sp>
        <p:sp>
          <p:nvSpPr>
            <p:cNvPr id="401463" name="Rectangle 55"/>
            <p:cNvSpPr>
              <a:spLocks noChangeArrowheads="1"/>
            </p:cNvSpPr>
            <p:nvPr/>
          </p:nvSpPr>
          <p:spPr bwMode="auto">
            <a:xfrm>
              <a:off x="906" y="3263"/>
              <a:ext cx="160" cy="1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400" dirty="0">
                  <a:solidFill>
                    <a:srgbClr val="000000"/>
                  </a:solidFill>
                  <a:latin typeface="Fira Sans Regular" charset="0"/>
                </a:rPr>
                <a:t>1</a:t>
              </a:r>
            </a:p>
          </p:txBody>
        </p:sp>
        <p:sp>
          <p:nvSpPr>
            <p:cNvPr id="401464" name="Rectangle 56"/>
            <p:cNvSpPr>
              <a:spLocks noChangeArrowheads="1"/>
            </p:cNvSpPr>
            <p:nvPr/>
          </p:nvSpPr>
          <p:spPr bwMode="auto">
            <a:xfrm>
              <a:off x="1530" y="3263"/>
              <a:ext cx="173" cy="1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400" dirty="0">
                  <a:solidFill>
                    <a:srgbClr val="000000"/>
                  </a:solidFill>
                  <a:latin typeface="Fira Sans Regular" charset="0"/>
                </a:rPr>
                <a:t>2</a:t>
              </a:r>
            </a:p>
          </p:txBody>
        </p:sp>
        <p:sp>
          <p:nvSpPr>
            <p:cNvPr id="401465" name="Rectangle 57"/>
            <p:cNvSpPr>
              <a:spLocks noChangeArrowheads="1"/>
            </p:cNvSpPr>
            <p:nvPr/>
          </p:nvSpPr>
          <p:spPr bwMode="auto">
            <a:xfrm>
              <a:off x="1530" y="2879"/>
              <a:ext cx="173" cy="1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400" dirty="0">
                  <a:solidFill>
                    <a:srgbClr val="000000"/>
                  </a:solidFill>
                  <a:latin typeface="Fira Sans Regular" charset="0"/>
                </a:rPr>
                <a:t>3</a:t>
              </a:r>
            </a:p>
          </p:txBody>
        </p:sp>
        <p:sp>
          <p:nvSpPr>
            <p:cNvPr id="401466" name="Rectangle 58"/>
            <p:cNvSpPr>
              <a:spLocks noChangeArrowheads="1"/>
            </p:cNvSpPr>
            <p:nvPr/>
          </p:nvSpPr>
          <p:spPr bwMode="auto">
            <a:xfrm>
              <a:off x="1124" y="2797"/>
              <a:ext cx="22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i="1">
                  <a:solidFill>
                    <a:srgbClr val="000000"/>
                  </a:solidFill>
                </a:rPr>
                <a:t>C</a:t>
              </a:r>
            </a:p>
          </p:txBody>
        </p:sp>
        <p:sp>
          <p:nvSpPr>
            <p:cNvPr id="401467" name="Rectangle 59"/>
            <p:cNvSpPr>
              <a:spLocks noChangeArrowheads="1"/>
            </p:cNvSpPr>
            <p:nvPr/>
          </p:nvSpPr>
          <p:spPr bwMode="auto">
            <a:xfrm>
              <a:off x="1130" y="3174"/>
              <a:ext cx="223"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i="1">
                  <a:solidFill>
                    <a:srgbClr val="000000"/>
                  </a:solidFill>
                </a:rPr>
                <a:t>T</a:t>
              </a:r>
            </a:p>
          </p:txBody>
        </p:sp>
        <p:sp>
          <p:nvSpPr>
            <p:cNvPr id="401468" name="Line 60"/>
            <p:cNvSpPr>
              <a:spLocks noChangeShapeType="1"/>
            </p:cNvSpPr>
            <p:nvPr/>
          </p:nvSpPr>
          <p:spPr bwMode="auto">
            <a:xfrm>
              <a:off x="1235" y="3174"/>
              <a:ext cx="121"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solidFill>
                  <a:srgbClr val="000000"/>
                </a:solidFill>
              </a:endParaRPr>
            </a:p>
          </p:txBody>
        </p:sp>
        <p:sp>
          <p:nvSpPr>
            <p:cNvPr id="401469" name="Rectangle 61"/>
            <p:cNvSpPr>
              <a:spLocks noChangeArrowheads="1"/>
            </p:cNvSpPr>
            <p:nvPr/>
          </p:nvSpPr>
          <p:spPr bwMode="auto">
            <a:xfrm>
              <a:off x="1242" y="3263"/>
              <a:ext cx="173" cy="1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400" dirty="0">
                  <a:solidFill>
                    <a:srgbClr val="000000"/>
                  </a:solidFill>
                  <a:latin typeface="Fira Sans Regular" charset="0"/>
                </a:rPr>
                <a:t>2</a:t>
              </a:r>
            </a:p>
          </p:txBody>
        </p:sp>
        <p:sp>
          <p:nvSpPr>
            <p:cNvPr id="401470" name="Rectangle 62"/>
            <p:cNvSpPr>
              <a:spLocks noChangeArrowheads="1"/>
            </p:cNvSpPr>
            <p:nvPr/>
          </p:nvSpPr>
          <p:spPr bwMode="auto">
            <a:xfrm>
              <a:off x="1242" y="2879"/>
              <a:ext cx="173" cy="1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400" dirty="0">
                  <a:solidFill>
                    <a:srgbClr val="000000"/>
                  </a:solidFill>
                  <a:latin typeface="Fira Sans Regular" charset="0"/>
                </a:rPr>
                <a:t>2</a:t>
              </a:r>
            </a:p>
          </p:txBody>
        </p:sp>
        <p:sp>
          <p:nvSpPr>
            <p:cNvPr id="401471" name="Rectangle 63"/>
            <p:cNvSpPr>
              <a:spLocks noChangeArrowheads="1"/>
            </p:cNvSpPr>
            <p:nvPr/>
          </p:nvSpPr>
          <p:spPr bwMode="auto">
            <a:xfrm>
              <a:off x="1351" y="3006"/>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a:solidFill>
                    <a:srgbClr val="000000"/>
                  </a:solidFill>
                  <a:latin typeface="Symbol" charset="0"/>
                </a:rPr>
                <a:t>+</a:t>
              </a:r>
            </a:p>
          </p:txBody>
        </p:sp>
        <p:sp>
          <p:nvSpPr>
            <p:cNvPr id="401472" name="Rectangle 64"/>
            <p:cNvSpPr>
              <a:spLocks noChangeArrowheads="1"/>
            </p:cNvSpPr>
            <p:nvPr/>
          </p:nvSpPr>
          <p:spPr bwMode="auto">
            <a:xfrm>
              <a:off x="2237" y="2860"/>
              <a:ext cx="263"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a:solidFill>
                    <a:srgbClr val="000000"/>
                  </a:solidFill>
                </a:rPr>
                <a:t>40</a:t>
              </a:r>
            </a:p>
          </p:txBody>
        </p:sp>
        <p:sp>
          <p:nvSpPr>
            <p:cNvPr id="401473" name="Line 65"/>
            <p:cNvSpPr>
              <a:spLocks noChangeShapeType="1"/>
            </p:cNvSpPr>
            <p:nvPr/>
          </p:nvSpPr>
          <p:spPr bwMode="auto">
            <a:xfrm>
              <a:off x="2260" y="3174"/>
              <a:ext cx="179"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solidFill>
                  <a:srgbClr val="000000"/>
                </a:solidFill>
              </a:endParaRPr>
            </a:p>
          </p:txBody>
        </p:sp>
        <p:sp>
          <p:nvSpPr>
            <p:cNvPr id="401474" name="Rectangle 66"/>
            <p:cNvSpPr>
              <a:spLocks noChangeArrowheads="1"/>
            </p:cNvSpPr>
            <p:nvPr/>
          </p:nvSpPr>
          <p:spPr bwMode="auto">
            <a:xfrm>
              <a:off x="2160" y="3174"/>
              <a:ext cx="33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dirty="0">
                  <a:solidFill>
                    <a:srgbClr val="000000"/>
                  </a:solidFill>
                </a:rPr>
                <a:t>150</a:t>
              </a:r>
            </a:p>
          </p:txBody>
        </p:sp>
        <p:sp>
          <p:nvSpPr>
            <p:cNvPr id="401475" name="Rectangle 67"/>
            <p:cNvSpPr>
              <a:spLocks noChangeArrowheads="1"/>
            </p:cNvSpPr>
            <p:nvPr/>
          </p:nvSpPr>
          <p:spPr bwMode="auto">
            <a:xfrm>
              <a:off x="2435" y="3006"/>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a:solidFill>
                    <a:srgbClr val="000000"/>
                  </a:solidFill>
                  <a:latin typeface="Symbol" charset="0"/>
                </a:rPr>
                <a:t>+</a:t>
              </a:r>
            </a:p>
          </p:txBody>
        </p:sp>
      </p:grpSp>
      <p:sp>
        <p:nvSpPr>
          <p:cNvPr id="401476" name="Rectangle 68"/>
          <p:cNvSpPr>
            <a:spLocks noChangeArrowheads="1"/>
          </p:cNvSpPr>
          <p:nvPr/>
        </p:nvSpPr>
        <p:spPr bwMode="auto">
          <a:xfrm>
            <a:off x="546100" y="3582988"/>
            <a:ext cx="5753979" cy="10279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dirty="0">
                <a:solidFill>
                  <a:srgbClr val="000000"/>
                </a:solidFill>
                <a:latin typeface="Fira Sans Regular" charset="0"/>
              </a:rPr>
              <a:t>Note: </a:t>
            </a:r>
          </a:p>
          <a:p>
            <a:pPr defTabSz="1028700"/>
            <a:r>
              <a:rPr lang="en-US" sz="2000" dirty="0" err="1">
                <a:solidFill>
                  <a:srgbClr val="000000"/>
                </a:solidFill>
                <a:latin typeface="Fira Sans Regular" charset="0"/>
              </a:rPr>
              <a:t>num</a:t>
            </a:r>
            <a:r>
              <a:rPr lang="en-US" sz="2000" dirty="0">
                <a:solidFill>
                  <a:srgbClr val="000000"/>
                </a:solidFill>
                <a:latin typeface="Fira Sans Regular" charset="0"/>
              </a:rPr>
              <a:t>(</a:t>
            </a:r>
            <a:r>
              <a:rPr lang="en-US" sz="2000" dirty="0" err="1">
                <a:solidFill>
                  <a:srgbClr val="000000"/>
                </a:solidFill>
                <a:latin typeface="Fira Sans Regular" charset="0"/>
              </a:rPr>
              <a:t>H</a:t>
            </a:r>
            <a:r>
              <a:rPr lang="en-US" sz="2000" baseline="-25000" dirty="0" err="1">
                <a:solidFill>
                  <a:srgbClr val="000000"/>
                </a:solidFill>
                <a:latin typeface="Fira Sans Regular" charset="0"/>
              </a:rPr>
              <a:t>n</a:t>
            </a:r>
            <a:r>
              <a:rPr lang="en-US" sz="2000" dirty="0">
                <a:solidFill>
                  <a:srgbClr val="000000"/>
                </a:solidFill>
                <a:latin typeface="Fira Sans Regular" charset="0"/>
              </a:rPr>
              <a:t>) = 1; therefore, utilization bound is U(2).</a:t>
            </a:r>
          </a:p>
          <a:p>
            <a:pPr defTabSz="1028700"/>
            <a:r>
              <a:rPr lang="en-US" sz="2000" dirty="0">
                <a:solidFill>
                  <a:srgbClr val="000000"/>
                </a:solidFill>
                <a:latin typeface="Fira Sans Regular" charset="0"/>
              </a:rPr>
              <a:t>Plugging in the numbers:</a:t>
            </a:r>
          </a:p>
        </p:txBody>
      </p:sp>
    </p:spTree>
    <p:extLst>
      <p:ext uri="{BB962C8B-B14F-4D97-AF65-F5344CB8AC3E}">
        <p14:creationId xmlns:p14="http://schemas.microsoft.com/office/powerpoint/2010/main" val="927327533"/>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a:noFill/>
          <a:ln/>
        </p:spPr>
        <p:txBody>
          <a:bodyPr lIns="94655" tIns="46434" rIns="94655" bIns="46434"/>
          <a:lstStyle/>
          <a:p>
            <a:pPr defTabSz="823913"/>
            <a:r>
              <a:rPr lang="en-US"/>
              <a:t>UB Test with Interrupt Priority: </a:t>
            </a:r>
            <a:r>
              <a:rPr lang="en-US">
                <a:latin typeface="Symbol" charset="0"/>
              </a:rPr>
              <a:t>t</a:t>
            </a:r>
            <a:r>
              <a:rPr lang="en-US" baseline="-25000"/>
              <a:t>4</a:t>
            </a:r>
          </a:p>
        </p:txBody>
      </p:sp>
      <p:sp>
        <p:nvSpPr>
          <p:cNvPr id="403459" name="Rectangle 3"/>
          <p:cNvSpPr>
            <a:spLocks noChangeArrowheads="1"/>
          </p:cNvSpPr>
          <p:nvPr/>
        </p:nvSpPr>
        <p:spPr bwMode="auto">
          <a:xfrm>
            <a:off x="717550" y="941388"/>
            <a:ext cx="6842417" cy="5200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700" dirty="0">
                <a:solidFill>
                  <a:srgbClr val="000000"/>
                </a:solidFill>
                <a:latin typeface="Fira Sans Regular" charset="0"/>
              </a:rPr>
              <a:t>To </a:t>
            </a:r>
            <a:r>
              <a:rPr lang="en-US" sz="2700" b="1" dirty="0">
                <a:solidFill>
                  <a:srgbClr val="000000"/>
                </a:solidFill>
                <a:latin typeface="Symbol" charset="0"/>
              </a:rPr>
              <a:t>t</a:t>
            </a:r>
            <a:r>
              <a:rPr lang="en-US" sz="2700" baseline="-25000" dirty="0">
                <a:solidFill>
                  <a:srgbClr val="000000"/>
                </a:solidFill>
                <a:latin typeface="Fira Sans Regular" charset="0"/>
              </a:rPr>
              <a:t>4</a:t>
            </a:r>
            <a:r>
              <a:rPr lang="en-US" sz="2700" dirty="0">
                <a:solidFill>
                  <a:srgbClr val="000000"/>
                </a:solidFill>
                <a:latin typeface="Fira Sans Regular" charset="0"/>
              </a:rPr>
              <a:t>: H = {</a:t>
            </a:r>
            <a:r>
              <a:rPr lang="en-US" sz="2700" b="1" dirty="0">
                <a:solidFill>
                  <a:srgbClr val="000000"/>
                </a:solidFill>
                <a:latin typeface="Symbol" charset="0"/>
              </a:rPr>
              <a:t>t</a:t>
            </a:r>
            <a:r>
              <a:rPr lang="en-US" sz="2700" baseline="-25000" dirty="0">
                <a:solidFill>
                  <a:srgbClr val="000000"/>
                </a:solidFill>
                <a:latin typeface="Fira Sans Regular" charset="0"/>
              </a:rPr>
              <a:t>1</a:t>
            </a:r>
            <a:r>
              <a:rPr lang="en-US" sz="2700" b="1" dirty="0">
                <a:solidFill>
                  <a:srgbClr val="000000"/>
                </a:solidFill>
                <a:latin typeface="Symbol" charset="0"/>
              </a:rPr>
              <a:t>, t</a:t>
            </a:r>
            <a:r>
              <a:rPr lang="en-US" sz="2700" baseline="-25000" dirty="0">
                <a:solidFill>
                  <a:srgbClr val="000000"/>
                </a:solidFill>
                <a:latin typeface="Fira Sans Regular" charset="0"/>
              </a:rPr>
              <a:t>2</a:t>
            </a:r>
            <a:r>
              <a:rPr lang="en-US" sz="2700" b="1" dirty="0">
                <a:solidFill>
                  <a:srgbClr val="000000"/>
                </a:solidFill>
                <a:latin typeface="Symbol" charset="0"/>
              </a:rPr>
              <a:t>, t</a:t>
            </a:r>
            <a:r>
              <a:rPr lang="en-US" sz="2700" baseline="-25000" dirty="0">
                <a:solidFill>
                  <a:srgbClr val="000000"/>
                </a:solidFill>
                <a:latin typeface="Fira Sans Regular" charset="0"/>
              </a:rPr>
              <a:t>3</a:t>
            </a:r>
            <a:r>
              <a:rPr lang="en-US" sz="2700" dirty="0">
                <a:solidFill>
                  <a:srgbClr val="000000"/>
                </a:solidFill>
                <a:latin typeface="Fira Sans Regular" charset="0"/>
              </a:rPr>
              <a:t>}; </a:t>
            </a:r>
            <a:r>
              <a:rPr lang="en-US" sz="2700" dirty="0" err="1">
                <a:solidFill>
                  <a:srgbClr val="000000"/>
                </a:solidFill>
                <a:latin typeface="Fira Sans Regular" charset="0"/>
              </a:rPr>
              <a:t>H</a:t>
            </a:r>
            <a:r>
              <a:rPr lang="en-US" sz="2700" baseline="-25000" dirty="0" err="1">
                <a:solidFill>
                  <a:srgbClr val="000000"/>
                </a:solidFill>
                <a:latin typeface="Fira Sans Regular" charset="0"/>
              </a:rPr>
              <a:t>n</a:t>
            </a:r>
            <a:r>
              <a:rPr lang="en-US" sz="2700" dirty="0">
                <a:solidFill>
                  <a:srgbClr val="000000"/>
                </a:solidFill>
                <a:latin typeface="Fira Sans Regular" charset="0"/>
              </a:rPr>
              <a:t> = {</a:t>
            </a:r>
            <a:r>
              <a:rPr lang="en-US" sz="2700" b="1" dirty="0">
                <a:solidFill>
                  <a:srgbClr val="000000"/>
                </a:solidFill>
                <a:latin typeface="Symbol" charset="0"/>
              </a:rPr>
              <a:t>t</a:t>
            </a:r>
            <a:r>
              <a:rPr lang="en-US" sz="2700" baseline="-25000" dirty="0">
                <a:solidFill>
                  <a:srgbClr val="000000"/>
                </a:solidFill>
                <a:latin typeface="Fira Sans Regular" charset="0"/>
              </a:rPr>
              <a:t>1</a:t>
            </a:r>
            <a:r>
              <a:rPr lang="en-US" sz="2700" b="1" dirty="0">
                <a:solidFill>
                  <a:srgbClr val="000000"/>
                </a:solidFill>
                <a:latin typeface="Symbol" charset="0"/>
              </a:rPr>
              <a:t>, t</a:t>
            </a:r>
            <a:r>
              <a:rPr lang="en-US" sz="2700" baseline="-25000" dirty="0">
                <a:solidFill>
                  <a:srgbClr val="000000"/>
                </a:solidFill>
                <a:latin typeface="Fira Sans Regular" charset="0"/>
              </a:rPr>
              <a:t>2</a:t>
            </a:r>
            <a:r>
              <a:rPr lang="en-US" sz="2700" b="1" dirty="0">
                <a:solidFill>
                  <a:srgbClr val="000000"/>
                </a:solidFill>
                <a:latin typeface="Symbol" charset="0"/>
              </a:rPr>
              <a:t>, t</a:t>
            </a:r>
            <a:r>
              <a:rPr lang="en-US" sz="2700" baseline="-25000" dirty="0">
                <a:solidFill>
                  <a:srgbClr val="000000"/>
                </a:solidFill>
                <a:latin typeface="Fira Sans Regular" charset="0"/>
              </a:rPr>
              <a:t>3</a:t>
            </a:r>
            <a:r>
              <a:rPr lang="en-US" sz="2700" dirty="0">
                <a:solidFill>
                  <a:srgbClr val="000000"/>
                </a:solidFill>
                <a:latin typeface="Fira Sans Regular" charset="0"/>
              </a:rPr>
              <a:t>}; H</a:t>
            </a:r>
            <a:r>
              <a:rPr lang="en-US" sz="2300" baseline="-25000" dirty="0">
                <a:solidFill>
                  <a:srgbClr val="000000"/>
                </a:solidFill>
                <a:latin typeface="Fira Sans Regular" charset="0"/>
              </a:rPr>
              <a:t>1</a:t>
            </a:r>
            <a:r>
              <a:rPr lang="en-US" sz="2700" dirty="0">
                <a:solidFill>
                  <a:srgbClr val="000000"/>
                </a:solidFill>
                <a:latin typeface="Fira Sans Regular" charset="0"/>
              </a:rPr>
              <a:t> = { }.</a:t>
            </a:r>
          </a:p>
        </p:txBody>
      </p:sp>
      <p:grpSp>
        <p:nvGrpSpPr>
          <p:cNvPr id="403460" name="Group 4"/>
          <p:cNvGrpSpPr>
            <a:grpSpLocks/>
          </p:cNvGrpSpPr>
          <p:nvPr/>
        </p:nvGrpSpPr>
        <p:grpSpPr bwMode="auto">
          <a:xfrm>
            <a:off x="1993900" y="1757364"/>
            <a:ext cx="3097806" cy="1146373"/>
            <a:chOff x="1116" y="1155"/>
            <a:chExt cx="1735" cy="642"/>
          </a:xfrm>
        </p:grpSpPr>
        <p:sp>
          <p:nvSpPr>
            <p:cNvPr id="403461" name="Rectangle 5"/>
            <p:cNvSpPr>
              <a:spLocks noChangeArrowheads="1"/>
            </p:cNvSpPr>
            <p:nvPr/>
          </p:nvSpPr>
          <p:spPr bwMode="auto">
            <a:xfrm>
              <a:off x="1116" y="1313"/>
              <a:ext cx="175"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rPr>
                <a:t>f</a:t>
              </a:r>
            </a:p>
          </p:txBody>
        </p:sp>
        <p:sp>
          <p:nvSpPr>
            <p:cNvPr id="403462" name="Rectangle 6"/>
            <p:cNvSpPr>
              <a:spLocks noChangeArrowheads="1"/>
            </p:cNvSpPr>
            <p:nvPr/>
          </p:nvSpPr>
          <p:spPr bwMode="auto">
            <a:xfrm>
              <a:off x="1472" y="1244"/>
              <a:ext cx="327" cy="4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4100" b="1">
                  <a:solidFill>
                    <a:srgbClr val="000000"/>
                  </a:solidFill>
                  <a:latin typeface="Symbol" charset="0"/>
                </a:rPr>
                <a:t>å</a:t>
              </a:r>
            </a:p>
          </p:txBody>
        </p:sp>
        <p:sp>
          <p:nvSpPr>
            <p:cNvPr id="403463" name="Rectangle 7"/>
            <p:cNvSpPr>
              <a:spLocks noChangeArrowheads="1"/>
            </p:cNvSpPr>
            <p:nvPr/>
          </p:nvSpPr>
          <p:spPr bwMode="auto">
            <a:xfrm>
              <a:off x="2047" y="1155"/>
              <a:ext cx="243"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i="1">
                  <a:solidFill>
                    <a:srgbClr val="000000"/>
                  </a:solidFill>
                </a:rPr>
                <a:t>C</a:t>
              </a:r>
            </a:p>
          </p:txBody>
        </p:sp>
        <p:sp>
          <p:nvSpPr>
            <p:cNvPr id="403464" name="Rectangle 8"/>
            <p:cNvSpPr>
              <a:spLocks noChangeArrowheads="1"/>
            </p:cNvSpPr>
            <p:nvPr/>
          </p:nvSpPr>
          <p:spPr bwMode="auto">
            <a:xfrm>
              <a:off x="2056" y="1439"/>
              <a:ext cx="239"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i="1">
                  <a:solidFill>
                    <a:srgbClr val="000000"/>
                  </a:solidFill>
                </a:rPr>
                <a:t>T</a:t>
              </a:r>
            </a:p>
          </p:txBody>
        </p:sp>
        <p:sp>
          <p:nvSpPr>
            <p:cNvPr id="403465" name="Rectangle 9"/>
            <p:cNvSpPr>
              <a:spLocks noChangeArrowheads="1"/>
            </p:cNvSpPr>
            <p:nvPr/>
          </p:nvSpPr>
          <p:spPr bwMode="auto">
            <a:xfrm>
              <a:off x="2636" y="1278"/>
              <a:ext cx="215"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700" b="1">
                  <a:solidFill>
                    <a:srgbClr val="000000"/>
                  </a:solidFill>
                </a:rPr>
                <a:t>0</a:t>
              </a:r>
            </a:p>
          </p:txBody>
        </p:sp>
        <p:sp>
          <p:nvSpPr>
            <p:cNvPr id="403466" name="Rectangle 10"/>
            <p:cNvSpPr>
              <a:spLocks noChangeArrowheads="1"/>
            </p:cNvSpPr>
            <p:nvPr/>
          </p:nvSpPr>
          <p:spPr bwMode="auto">
            <a:xfrm>
              <a:off x="2402" y="1196"/>
              <a:ext cx="327" cy="4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4100" b="1">
                  <a:solidFill>
                    <a:srgbClr val="000000"/>
                  </a:solidFill>
                  <a:latin typeface="Symbol" charset="0"/>
                </a:rPr>
                <a:t>å</a:t>
              </a:r>
            </a:p>
          </p:txBody>
        </p:sp>
        <p:sp>
          <p:nvSpPr>
            <p:cNvPr id="403467" name="Rectangle 11"/>
            <p:cNvSpPr>
              <a:spLocks noChangeArrowheads="1"/>
            </p:cNvSpPr>
            <p:nvPr/>
          </p:nvSpPr>
          <p:spPr bwMode="auto">
            <a:xfrm>
              <a:off x="1902" y="1313"/>
              <a:ext cx="218"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latin typeface="Symbol" charset="0"/>
                </a:rPr>
                <a:t>+</a:t>
              </a:r>
            </a:p>
          </p:txBody>
        </p:sp>
        <p:sp>
          <p:nvSpPr>
            <p:cNvPr id="403468" name="Rectangle 12"/>
            <p:cNvSpPr>
              <a:spLocks noChangeArrowheads="1"/>
            </p:cNvSpPr>
            <p:nvPr/>
          </p:nvSpPr>
          <p:spPr bwMode="auto">
            <a:xfrm>
              <a:off x="2263" y="1313"/>
              <a:ext cx="218"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latin typeface="Symbol" charset="0"/>
                </a:rPr>
                <a:t>+</a:t>
              </a:r>
            </a:p>
          </p:txBody>
        </p:sp>
        <p:sp>
          <p:nvSpPr>
            <p:cNvPr id="403469" name="Rectangle 13"/>
            <p:cNvSpPr>
              <a:spLocks noChangeArrowheads="1"/>
            </p:cNvSpPr>
            <p:nvPr/>
          </p:nvSpPr>
          <p:spPr bwMode="auto">
            <a:xfrm>
              <a:off x="1301" y="1313"/>
              <a:ext cx="211"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a:solidFill>
                    <a:srgbClr val="000000"/>
                  </a:solidFill>
                  <a:latin typeface="Symbol" charset="0"/>
                </a:rPr>
                <a:t>=</a:t>
              </a:r>
            </a:p>
          </p:txBody>
        </p:sp>
        <p:sp>
          <p:nvSpPr>
            <p:cNvPr id="403470" name="Line 14"/>
            <p:cNvSpPr>
              <a:spLocks noChangeShapeType="1"/>
            </p:cNvSpPr>
            <p:nvPr/>
          </p:nvSpPr>
          <p:spPr bwMode="auto">
            <a:xfrm>
              <a:off x="2097" y="1459"/>
              <a:ext cx="163"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rgbClr val="000000"/>
                </a:solidFill>
              </a:endParaRPr>
            </a:p>
          </p:txBody>
        </p:sp>
        <p:sp>
          <p:nvSpPr>
            <p:cNvPr id="403471" name="Rectangle 15"/>
            <p:cNvSpPr>
              <a:spLocks noChangeArrowheads="1"/>
            </p:cNvSpPr>
            <p:nvPr/>
          </p:nvSpPr>
          <p:spPr bwMode="auto">
            <a:xfrm>
              <a:off x="1206" y="1439"/>
              <a:ext cx="189" cy="2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800" dirty="0">
                  <a:solidFill>
                    <a:srgbClr val="000000"/>
                  </a:solidFill>
                  <a:latin typeface="Fira Sans Regular" charset="0"/>
                </a:rPr>
                <a:t>4</a:t>
              </a:r>
            </a:p>
          </p:txBody>
        </p:sp>
        <p:sp>
          <p:nvSpPr>
            <p:cNvPr id="403472" name="Rectangle 16"/>
            <p:cNvSpPr>
              <a:spLocks noChangeArrowheads="1"/>
            </p:cNvSpPr>
            <p:nvPr/>
          </p:nvSpPr>
          <p:spPr bwMode="auto">
            <a:xfrm>
              <a:off x="2118" y="1247"/>
              <a:ext cx="189" cy="2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800" dirty="0">
                  <a:solidFill>
                    <a:srgbClr val="000000"/>
                  </a:solidFill>
                  <a:latin typeface="Fira Sans Regular" charset="0"/>
                </a:rPr>
                <a:t>4</a:t>
              </a:r>
            </a:p>
          </p:txBody>
        </p:sp>
        <p:sp>
          <p:nvSpPr>
            <p:cNvPr id="403473" name="Rectangle 17"/>
            <p:cNvSpPr>
              <a:spLocks noChangeArrowheads="1"/>
            </p:cNvSpPr>
            <p:nvPr/>
          </p:nvSpPr>
          <p:spPr bwMode="auto">
            <a:xfrm>
              <a:off x="2118" y="1535"/>
              <a:ext cx="189" cy="2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800" dirty="0">
                  <a:solidFill>
                    <a:srgbClr val="000000"/>
                  </a:solidFill>
                  <a:latin typeface="Fira Sans Regular" charset="0"/>
                </a:rPr>
                <a:t>4</a:t>
              </a:r>
            </a:p>
          </p:txBody>
        </p:sp>
        <p:sp>
          <p:nvSpPr>
            <p:cNvPr id="403474" name="Rectangle 18"/>
            <p:cNvSpPr>
              <a:spLocks noChangeArrowheads="1"/>
            </p:cNvSpPr>
            <p:nvPr/>
          </p:nvSpPr>
          <p:spPr bwMode="auto">
            <a:xfrm>
              <a:off x="1711" y="1155"/>
              <a:ext cx="243"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i="1">
                  <a:solidFill>
                    <a:srgbClr val="000000"/>
                  </a:solidFill>
                </a:rPr>
                <a:t>C</a:t>
              </a:r>
            </a:p>
          </p:txBody>
        </p:sp>
        <p:sp>
          <p:nvSpPr>
            <p:cNvPr id="403475" name="Rectangle 19"/>
            <p:cNvSpPr>
              <a:spLocks noChangeArrowheads="1"/>
            </p:cNvSpPr>
            <p:nvPr/>
          </p:nvSpPr>
          <p:spPr bwMode="auto">
            <a:xfrm>
              <a:off x="1720" y="1439"/>
              <a:ext cx="239"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b="1" i="1">
                  <a:solidFill>
                    <a:srgbClr val="000000"/>
                  </a:solidFill>
                </a:rPr>
                <a:t>T</a:t>
              </a:r>
            </a:p>
          </p:txBody>
        </p:sp>
        <p:sp>
          <p:nvSpPr>
            <p:cNvPr id="403476" name="Line 20"/>
            <p:cNvSpPr>
              <a:spLocks noChangeShapeType="1"/>
            </p:cNvSpPr>
            <p:nvPr/>
          </p:nvSpPr>
          <p:spPr bwMode="auto">
            <a:xfrm>
              <a:off x="1761" y="1459"/>
              <a:ext cx="163"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rgbClr val="000000"/>
                </a:solidFill>
              </a:endParaRPr>
            </a:p>
          </p:txBody>
        </p:sp>
        <p:sp>
          <p:nvSpPr>
            <p:cNvPr id="403477" name="Rectangle 21"/>
            <p:cNvSpPr>
              <a:spLocks noChangeArrowheads="1"/>
            </p:cNvSpPr>
            <p:nvPr/>
          </p:nvSpPr>
          <p:spPr bwMode="auto">
            <a:xfrm>
              <a:off x="1830" y="1247"/>
              <a:ext cx="153" cy="2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800" dirty="0">
                  <a:solidFill>
                    <a:srgbClr val="000000"/>
                  </a:solidFill>
                  <a:latin typeface="Fira Sans Regular" charset="0"/>
                </a:rPr>
                <a:t>j</a:t>
              </a:r>
            </a:p>
          </p:txBody>
        </p:sp>
        <p:sp>
          <p:nvSpPr>
            <p:cNvPr id="403478" name="Rectangle 22"/>
            <p:cNvSpPr>
              <a:spLocks noChangeArrowheads="1"/>
            </p:cNvSpPr>
            <p:nvPr/>
          </p:nvSpPr>
          <p:spPr bwMode="auto">
            <a:xfrm>
              <a:off x="1830" y="1487"/>
              <a:ext cx="153" cy="2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800" dirty="0">
                  <a:solidFill>
                    <a:srgbClr val="000000"/>
                  </a:solidFill>
                  <a:latin typeface="Fira Sans Regular" charset="0"/>
                </a:rPr>
                <a:t>j</a:t>
              </a:r>
            </a:p>
          </p:txBody>
        </p:sp>
        <p:sp>
          <p:nvSpPr>
            <p:cNvPr id="403479" name="Rectangle 23"/>
            <p:cNvSpPr>
              <a:spLocks noChangeArrowheads="1"/>
            </p:cNvSpPr>
            <p:nvPr/>
          </p:nvSpPr>
          <p:spPr bwMode="auto">
            <a:xfrm>
              <a:off x="1302" y="1583"/>
              <a:ext cx="533" cy="2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800" dirty="0">
                  <a:solidFill>
                    <a:srgbClr val="000000"/>
                  </a:solidFill>
                  <a:latin typeface="Fira Sans Regular" charset="0"/>
                </a:rPr>
                <a:t>j = 1,2,3</a:t>
              </a:r>
            </a:p>
          </p:txBody>
        </p:sp>
      </p:grpSp>
      <p:grpSp>
        <p:nvGrpSpPr>
          <p:cNvPr id="403480" name="Group 24"/>
          <p:cNvGrpSpPr>
            <a:grpSpLocks/>
          </p:cNvGrpSpPr>
          <p:nvPr/>
        </p:nvGrpSpPr>
        <p:grpSpPr bwMode="auto">
          <a:xfrm>
            <a:off x="1392238" y="3930015"/>
            <a:ext cx="5741258" cy="2207065"/>
            <a:chOff x="768" y="2509"/>
            <a:chExt cx="3215" cy="1236"/>
          </a:xfrm>
        </p:grpSpPr>
        <p:sp>
          <p:nvSpPr>
            <p:cNvPr id="403481" name="Rectangle 25"/>
            <p:cNvSpPr>
              <a:spLocks noChangeArrowheads="1"/>
            </p:cNvSpPr>
            <p:nvPr/>
          </p:nvSpPr>
          <p:spPr bwMode="auto">
            <a:xfrm>
              <a:off x="768" y="2718"/>
              <a:ext cx="16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a:solidFill>
                    <a:srgbClr val="000000"/>
                  </a:solidFill>
                </a:rPr>
                <a:t>f</a:t>
              </a:r>
            </a:p>
          </p:txBody>
        </p:sp>
        <p:sp>
          <p:nvSpPr>
            <p:cNvPr id="403482" name="Rectangle 26"/>
            <p:cNvSpPr>
              <a:spLocks noChangeArrowheads="1"/>
            </p:cNvSpPr>
            <p:nvPr/>
          </p:nvSpPr>
          <p:spPr bwMode="auto">
            <a:xfrm>
              <a:off x="1045" y="2509"/>
              <a:ext cx="22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i="1">
                  <a:solidFill>
                    <a:srgbClr val="000000"/>
                  </a:solidFill>
                </a:rPr>
                <a:t>C</a:t>
              </a:r>
            </a:p>
          </p:txBody>
        </p:sp>
        <p:sp>
          <p:nvSpPr>
            <p:cNvPr id="403483" name="Rectangle 27"/>
            <p:cNvSpPr>
              <a:spLocks noChangeArrowheads="1"/>
            </p:cNvSpPr>
            <p:nvPr/>
          </p:nvSpPr>
          <p:spPr bwMode="auto">
            <a:xfrm>
              <a:off x="1052" y="2886"/>
              <a:ext cx="223"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i="1">
                  <a:solidFill>
                    <a:srgbClr val="000000"/>
                  </a:solidFill>
                </a:rPr>
                <a:t>T</a:t>
              </a:r>
            </a:p>
          </p:txBody>
        </p:sp>
        <p:sp>
          <p:nvSpPr>
            <p:cNvPr id="403484" name="Rectangle 28"/>
            <p:cNvSpPr>
              <a:spLocks noChangeArrowheads="1"/>
            </p:cNvSpPr>
            <p:nvPr/>
          </p:nvSpPr>
          <p:spPr bwMode="auto">
            <a:xfrm>
              <a:off x="1652" y="2509"/>
              <a:ext cx="22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i="1">
                  <a:solidFill>
                    <a:srgbClr val="000000"/>
                  </a:solidFill>
                </a:rPr>
                <a:t>C</a:t>
              </a:r>
            </a:p>
          </p:txBody>
        </p:sp>
        <p:sp>
          <p:nvSpPr>
            <p:cNvPr id="403485" name="Rectangle 29"/>
            <p:cNvSpPr>
              <a:spLocks noChangeArrowheads="1"/>
            </p:cNvSpPr>
            <p:nvPr/>
          </p:nvSpPr>
          <p:spPr bwMode="auto">
            <a:xfrm>
              <a:off x="1658" y="2886"/>
              <a:ext cx="223"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i="1">
                  <a:solidFill>
                    <a:srgbClr val="000000"/>
                  </a:solidFill>
                </a:rPr>
                <a:t>T</a:t>
              </a:r>
            </a:p>
          </p:txBody>
        </p:sp>
        <p:sp>
          <p:nvSpPr>
            <p:cNvPr id="403486" name="Rectangle 30"/>
            <p:cNvSpPr>
              <a:spLocks noChangeArrowheads="1"/>
            </p:cNvSpPr>
            <p:nvPr/>
          </p:nvSpPr>
          <p:spPr bwMode="auto">
            <a:xfrm>
              <a:off x="1207" y="2718"/>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a:solidFill>
                    <a:srgbClr val="000000"/>
                  </a:solidFill>
                  <a:latin typeface="Symbol" charset="0"/>
                </a:rPr>
                <a:t>+</a:t>
              </a:r>
            </a:p>
          </p:txBody>
        </p:sp>
        <p:sp>
          <p:nvSpPr>
            <p:cNvPr id="403487" name="Rectangle 31"/>
            <p:cNvSpPr>
              <a:spLocks noChangeArrowheads="1"/>
            </p:cNvSpPr>
            <p:nvPr/>
          </p:nvSpPr>
          <p:spPr bwMode="auto">
            <a:xfrm>
              <a:off x="1098" y="3244"/>
              <a:ext cx="263"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dirty="0">
                  <a:solidFill>
                    <a:srgbClr val="000000"/>
                  </a:solidFill>
                </a:rPr>
                <a:t>20</a:t>
              </a:r>
            </a:p>
          </p:txBody>
        </p:sp>
        <p:sp>
          <p:nvSpPr>
            <p:cNvPr id="403488" name="Rectangle 32"/>
            <p:cNvSpPr>
              <a:spLocks noChangeArrowheads="1"/>
            </p:cNvSpPr>
            <p:nvPr/>
          </p:nvSpPr>
          <p:spPr bwMode="auto">
            <a:xfrm>
              <a:off x="1069" y="3510"/>
              <a:ext cx="33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dirty="0">
                  <a:solidFill>
                    <a:srgbClr val="000000"/>
                  </a:solidFill>
                </a:rPr>
                <a:t>100</a:t>
              </a:r>
            </a:p>
          </p:txBody>
        </p:sp>
        <p:sp>
          <p:nvSpPr>
            <p:cNvPr id="403489" name="Rectangle 33"/>
            <p:cNvSpPr>
              <a:spLocks noChangeArrowheads="1"/>
            </p:cNvSpPr>
            <p:nvPr/>
          </p:nvSpPr>
          <p:spPr bwMode="auto">
            <a:xfrm>
              <a:off x="1379" y="3294"/>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a:solidFill>
                    <a:srgbClr val="000000"/>
                  </a:solidFill>
                  <a:latin typeface="Symbol" charset="0"/>
                </a:rPr>
                <a:t>+</a:t>
              </a:r>
            </a:p>
          </p:txBody>
        </p:sp>
        <p:sp>
          <p:nvSpPr>
            <p:cNvPr id="403490" name="Rectangle 34"/>
            <p:cNvSpPr>
              <a:spLocks noChangeArrowheads="1"/>
            </p:cNvSpPr>
            <p:nvPr/>
          </p:nvSpPr>
          <p:spPr bwMode="auto">
            <a:xfrm>
              <a:off x="907" y="2718"/>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a:solidFill>
                    <a:srgbClr val="000000"/>
                  </a:solidFill>
                  <a:latin typeface="Symbol" charset="0"/>
                </a:rPr>
                <a:t>=</a:t>
              </a:r>
            </a:p>
          </p:txBody>
        </p:sp>
        <p:sp>
          <p:nvSpPr>
            <p:cNvPr id="403491" name="Rectangle 35"/>
            <p:cNvSpPr>
              <a:spLocks noChangeArrowheads="1"/>
            </p:cNvSpPr>
            <p:nvPr/>
          </p:nvSpPr>
          <p:spPr bwMode="auto">
            <a:xfrm>
              <a:off x="931" y="3342"/>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a:solidFill>
                    <a:srgbClr val="000000"/>
                  </a:solidFill>
                  <a:latin typeface="Symbol" charset="0"/>
                </a:rPr>
                <a:t>=</a:t>
              </a:r>
            </a:p>
          </p:txBody>
        </p:sp>
        <p:sp>
          <p:nvSpPr>
            <p:cNvPr id="403492" name="Line 36"/>
            <p:cNvSpPr>
              <a:spLocks noChangeShapeType="1"/>
            </p:cNvSpPr>
            <p:nvPr/>
          </p:nvSpPr>
          <p:spPr bwMode="auto">
            <a:xfrm>
              <a:off x="1093" y="2886"/>
              <a:ext cx="132"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solidFill>
                  <a:srgbClr val="000000"/>
                </a:solidFill>
              </a:endParaRPr>
            </a:p>
          </p:txBody>
        </p:sp>
        <p:sp>
          <p:nvSpPr>
            <p:cNvPr id="403493" name="Line 37"/>
            <p:cNvSpPr>
              <a:spLocks noChangeShapeType="1"/>
            </p:cNvSpPr>
            <p:nvPr/>
          </p:nvSpPr>
          <p:spPr bwMode="auto">
            <a:xfrm>
              <a:off x="1757" y="2886"/>
              <a:ext cx="121"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solidFill>
                  <a:srgbClr val="000000"/>
                </a:solidFill>
              </a:endParaRPr>
            </a:p>
          </p:txBody>
        </p:sp>
        <p:sp>
          <p:nvSpPr>
            <p:cNvPr id="403494" name="Line 38"/>
            <p:cNvSpPr>
              <a:spLocks noChangeShapeType="1"/>
            </p:cNvSpPr>
            <p:nvPr/>
          </p:nvSpPr>
          <p:spPr bwMode="auto">
            <a:xfrm>
              <a:off x="1168" y="3528"/>
              <a:ext cx="240"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solidFill>
                  <a:srgbClr val="000000"/>
                </a:solidFill>
              </a:endParaRPr>
            </a:p>
          </p:txBody>
        </p:sp>
        <p:sp>
          <p:nvSpPr>
            <p:cNvPr id="403495" name="Rectangle 39"/>
            <p:cNvSpPr>
              <a:spLocks noChangeArrowheads="1"/>
            </p:cNvSpPr>
            <p:nvPr/>
          </p:nvSpPr>
          <p:spPr bwMode="auto">
            <a:xfrm>
              <a:off x="822" y="2879"/>
              <a:ext cx="19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dirty="0">
                  <a:solidFill>
                    <a:srgbClr val="000000"/>
                  </a:solidFill>
                  <a:latin typeface="Fira Sans Regular" charset="0"/>
                </a:rPr>
                <a:t>4</a:t>
              </a:r>
            </a:p>
          </p:txBody>
        </p:sp>
        <p:sp>
          <p:nvSpPr>
            <p:cNvPr id="403496" name="Rectangle 40"/>
            <p:cNvSpPr>
              <a:spLocks noChangeArrowheads="1"/>
            </p:cNvSpPr>
            <p:nvPr/>
          </p:nvSpPr>
          <p:spPr bwMode="auto">
            <a:xfrm>
              <a:off x="1110" y="2609"/>
              <a:ext cx="167" cy="1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600" dirty="0">
                  <a:solidFill>
                    <a:srgbClr val="000000"/>
                  </a:solidFill>
                  <a:latin typeface="Fira Sans Regular" charset="0"/>
                </a:rPr>
                <a:t>1</a:t>
              </a:r>
            </a:p>
          </p:txBody>
        </p:sp>
        <p:sp>
          <p:nvSpPr>
            <p:cNvPr id="403497" name="Rectangle 41"/>
            <p:cNvSpPr>
              <a:spLocks noChangeArrowheads="1"/>
            </p:cNvSpPr>
            <p:nvPr/>
          </p:nvSpPr>
          <p:spPr bwMode="auto">
            <a:xfrm>
              <a:off x="1110" y="2993"/>
              <a:ext cx="167" cy="1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600" dirty="0">
                  <a:solidFill>
                    <a:srgbClr val="000000"/>
                  </a:solidFill>
                  <a:latin typeface="Fira Sans Regular" charset="0"/>
                </a:rPr>
                <a:t>1</a:t>
              </a:r>
            </a:p>
          </p:txBody>
        </p:sp>
        <p:sp>
          <p:nvSpPr>
            <p:cNvPr id="403498" name="Rectangle 42"/>
            <p:cNvSpPr>
              <a:spLocks noChangeArrowheads="1"/>
            </p:cNvSpPr>
            <p:nvPr/>
          </p:nvSpPr>
          <p:spPr bwMode="auto">
            <a:xfrm>
              <a:off x="1734" y="2993"/>
              <a:ext cx="181" cy="1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600" dirty="0">
                  <a:solidFill>
                    <a:srgbClr val="000000"/>
                  </a:solidFill>
                  <a:latin typeface="Fira Sans Regular" charset="0"/>
                </a:rPr>
                <a:t>3</a:t>
              </a:r>
            </a:p>
          </p:txBody>
        </p:sp>
        <p:sp>
          <p:nvSpPr>
            <p:cNvPr id="403499" name="Rectangle 43"/>
            <p:cNvSpPr>
              <a:spLocks noChangeArrowheads="1"/>
            </p:cNvSpPr>
            <p:nvPr/>
          </p:nvSpPr>
          <p:spPr bwMode="auto">
            <a:xfrm>
              <a:off x="1734" y="2609"/>
              <a:ext cx="181" cy="1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600" dirty="0">
                  <a:solidFill>
                    <a:srgbClr val="000000"/>
                  </a:solidFill>
                  <a:latin typeface="Fira Sans Regular" charset="0"/>
                </a:rPr>
                <a:t>3</a:t>
              </a:r>
            </a:p>
          </p:txBody>
        </p:sp>
        <p:sp>
          <p:nvSpPr>
            <p:cNvPr id="403500" name="Rectangle 44"/>
            <p:cNvSpPr>
              <a:spLocks noChangeArrowheads="1"/>
            </p:cNvSpPr>
            <p:nvPr/>
          </p:nvSpPr>
          <p:spPr bwMode="auto">
            <a:xfrm>
              <a:off x="1364" y="2509"/>
              <a:ext cx="22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i="1">
                  <a:solidFill>
                    <a:srgbClr val="000000"/>
                  </a:solidFill>
                </a:rPr>
                <a:t>C</a:t>
              </a:r>
            </a:p>
          </p:txBody>
        </p:sp>
        <p:sp>
          <p:nvSpPr>
            <p:cNvPr id="403501" name="Rectangle 45"/>
            <p:cNvSpPr>
              <a:spLocks noChangeArrowheads="1"/>
            </p:cNvSpPr>
            <p:nvPr/>
          </p:nvSpPr>
          <p:spPr bwMode="auto">
            <a:xfrm>
              <a:off x="1370" y="2886"/>
              <a:ext cx="223"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i="1">
                  <a:solidFill>
                    <a:srgbClr val="000000"/>
                  </a:solidFill>
                </a:rPr>
                <a:t>T</a:t>
              </a:r>
            </a:p>
          </p:txBody>
        </p:sp>
        <p:sp>
          <p:nvSpPr>
            <p:cNvPr id="403502" name="Line 46"/>
            <p:cNvSpPr>
              <a:spLocks noChangeShapeType="1"/>
            </p:cNvSpPr>
            <p:nvPr/>
          </p:nvSpPr>
          <p:spPr bwMode="auto">
            <a:xfrm>
              <a:off x="1469" y="2886"/>
              <a:ext cx="121"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solidFill>
                  <a:srgbClr val="000000"/>
                </a:solidFill>
              </a:endParaRPr>
            </a:p>
          </p:txBody>
        </p:sp>
        <p:sp>
          <p:nvSpPr>
            <p:cNvPr id="403503" name="Rectangle 47"/>
            <p:cNvSpPr>
              <a:spLocks noChangeArrowheads="1"/>
            </p:cNvSpPr>
            <p:nvPr/>
          </p:nvSpPr>
          <p:spPr bwMode="auto">
            <a:xfrm>
              <a:off x="1446" y="2993"/>
              <a:ext cx="174" cy="1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600" dirty="0">
                  <a:solidFill>
                    <a:srgbClr val="000000"/>
                  </a:solidFill>
                  <a:latin typeface="Fira Sans Regular" charset="0"/>
                </a:rPr>
                <a:t>2</a:t>
              </a:r>
            </a:p>
          </p:txBody>
        </p:sp>
        <p:sp>
          <p:nvSpPr>
            <p:cNvPr id="403504" name="Rectangle 48"/>
            <p:cNvSpPr>
              <a:spLocks noChangeArrowheads="1"/>
            </p:cNvSpPr>
            <p:nvPr/>
          </p:nvSpPr>
          <p:spPr bwMode="auto">
            <a:xfrm>
              <a:off x="1446" y="2609"/>
              <a:ext cx="174" cy="1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600" dirty="0">
                  <a:solidFill>
                    <a:srgbClr val="000000"/>
                  </a:solidFill>
                  <a:latin typeface="Fira Sans Regular" charset="0"/>
                </a:rPr>
                <a:t>2</a:t>
              </a:r>
            </a:p>
          </p:txBody>
        </p:sp>
        <p:sp>
          <p:nvSpPr>
            <p:cNvPr id="403505" name="Rectangle 49"/>
            <p:cNvSpPr>
              <a:spLocks noChangeArrowheads="1"/>
            </p:cNvSpPr>
            <p:nvPr/>
          </p:nvSpPr>
          <p:spPr bwMode="auto">
            <a:xfrm>
              <a:off x="1591" y="2718"/>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a:solidFill>
                    <a:srgbClr val="000000"/>
                  </a:solidFill>
                  <a:latin typeface="Symbol" charset="0"/>
                </a:rPr>
                <a:t>+</a:t>
              </a:r>
            </a:p>
          </p:txBody>
        </p:sp>
        <p:sp>
          <p:nvSpPr>
            <p:cNvPr id="403506" name="Rectangle 50"/>
            <p:cNvSpPr>
              <a:spLocks noChangeArrowheads="1"/>
            </p:cNvSpPr>
            <p:nvPr/>
          </p:nvSpPr>
          <p:spPr bwMode="auto">
            <a:xfrm>
              <a:off x="2036" y="2509"/>
              <a:ext cx="22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i="1">
                  <a:solidFill>
                    <a:srgbClr val="000000"/>
                  </a:solidFill>
                </a:rPr>
                <a:t>C</a:t>
              </a:r>
            </a:p>
          </p:txBody>
        </p:sp>
        <p:sp>
          <p:nvSpPr>
            <p:cNvPr id="403507" name="Rectangle 51"/>
            <p:cNvSpPr>
              <a:spLocks noChangeArrowheads="1"/>
            </p:cNvSpPr>
            <p:nvPr/>
          </p:nvSpPr>
          <p:spPr bwMode="auto">
            <a:xfrm>
              <a:off x="2042" y="2886"/>
              <a:ext cx="223"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i="1">
                  <a:solidFill>
                    <a:srgbClr val="000000"/>
                  </a:solidFill>
                </a:rPr>
                <a:t>T</a:t>
              </a:r>
            </a:p>
          </p:txBody>
        </p:sp>
        <p:sp>
          <p:nvSpPr>
            <p:cNvPr id="403508" name="Line 52"/>
            <p:cNvSpPr>
              <a:spLocks noChangeShapeType="1"/>
            </p:cNvSpPr>
            <p:nvPr/>
          </p:nvSpPr>
          <p:spPr bwMode="auto">
            <a:xfrm>
              <a:off x="2141" y="2886"/>
              <a:ext cx="121"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solidFill>
                  <a:srgbClr val="000000"/>
                </a:solidFill>
              </a:endParaRPr>
            </a:p>
          </p:txBody>
        </p:sp>
        <p:sp>
          <p:nvSpPr>
            <p:cNvPr id="403509" name="Rectangle 53"/>
            <p:cNvSpPr>
              <a:spLocks noChangeArrowheads="1"/>
            </p:cNvSpPr>
            <p:nvPr/>
          </p:nvSpPr>
          <p:spPr bwMode="auto">
            <a:xfrm>
              <a:off x="2118" y="2993"/>
              <a:ext cx="181" cy="1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600" dirty="0">
                  <a:solidFill>
                    <a:srgbClr val="000000"/>
                  </a:solidFill>
                  <a:latin typeface="Fira Sans Regular" charset="0"/>
                </a:rPr>
                <a:t>4</a:t>
              </a:r>
            </a:p>
          </p:txBody>
        </p:sp>
        <p:sp>
          <p:nvSpPr>
            <p:cNvPr id="403510" name="Rectangle 54"/>
            <p:cNvSpPr>
              <a:spLocks noChangeArrowheads="1"/>
            </p:cNvSpPr>
            <p:nvPr/>
          </p:nvSpPr>
          <p:spPr bwMode="auto">
            <a:xfrm>
              <a:off x="2118" y="2609"/>
              <a:ext cx="181" cy="1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600" dirty="0">
                  <a:solidFill>
                    <a:srgbClr val="000000"/>
                  </a:solidFill>
                  <a:latin typeface="Fira Sans Regular" charset="0"/>
                </a:rPr>
                <a:t>4</a:t>
              </a:r>
            </a:p>
          </p:txBody>
        </p:sp>
        <p:sp>
          <p:nvSpPr>
            <p:cNvPr id="403511" name="Rectangle 55"/>
            <p:cNvSpPr>
              <a:spLocks noChangeArrowheads="1"/>
            </p:cNvSpPr>
            <p:nvPr/>
          </p:nvSpPr>
          <p:spPr bwMode="auto">
            <a:xfrm>
              <a:off x="1879" y="2718"/>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a:solidFill>
                    <a:srgbClr val="000000"/>
                  </a:solidFill>
                  <a:latin typeface="Symbol" charset="0"/>
                </a:rPr>
                <a:t>+</a:t>
              </a:r>
            </a:p>
          </p:txBody>
        </p:sp>
        <p:sp>
          <p:nvSpPr>
            <p:cNvPr id="403512" name="Rectangle 56"/>
            <p:cNvSpPr>
              <a:spLocks noChangeArrowheads="1"/>
            </p:cNvSpPr>
            <p:nvPr/>
          </p:nvSpPr>
          <p:spPr bwMode="auto">
            <a:xfrm>
              <a:off x="1578" y="3244"/>
              <a:ext cx="263"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a:solidFill>
                    <a:srgbClr val="000000"/>
                  </a:solidFill>
                </a:rPr>
                <a:t>40</a:t>
              </a:r>
            </a:p>
          </p:txBody>
        </p:sp>
        <p:sp>
          <p:nvSpPr>
            <p:cNvPr id="403513" name="Rectangle 57"/>
            <p:cNvSpPr>
              <a:spLocks noChangeArrowheads="1"/>
            </p:cNvSpPr>
            <p:nvPr/>
          </p:nvSpPr>
          <p:spPr bwMode="auto">
            <a:xfrm>
              <a:off x="1549" y="3510"/>
              <a:ext cx="33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a:solidFill>
                    <a:srgbClr val="000000"/>
                  </a:solidFill>
                </a:rPr>
                <a:t>150</a:t>
              </a:r>
            </a:p>
          </p:txBody>
        </p:sp>
        <p:sp>
          <p:nvSpPr>
            <p:cNvPr id="403514" name="Line 58"/>
            <p:cNvSpPr>
              <a:spLocks noChangeShapeType="1"/>
            </p:cNvSpPr>
            <p:nvPr/>
          </p:nvSpPr>
          <p:spPr bwMode="auto">
            <a:xfrm>
              <a:off x="1648" y="3528"/>
              <a:ext cx="192"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solidFill>
                  <a:srgbClr val="000000"/>
                </a:solidFill>
              </a:endParaRPr>
            </a:p>
          </p:txBody>
        </p:sp>
        <p:sp>
          <p:nvSpPr>
            <p:cNvPr id="403515" name="Rectangle 59"/>
            <p:cNvSpPr>
              <a:spLocks noChangeArrowheads="1"/>
            </p:cNvSpPr>
            <p:nvPr/>
          </p:nvSpPr>
          <p:spPr bwMode="auto">
            <a:xfrm>
              <a:off x="1907" y="3294"/>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a:solidFill>
                    <a:srgbClr val="000000"/>
                  </a:solidFill>
                  <a:latin typeface="Symbol" charset="0"/>
                </a:rPr>
                <a:t>+</a:t>
              </a:r>
            </a:p>
          </p:txBody>
        </p:sp>
        <p:sp>
          <p:nvSpPr>
            <p:cNvPr id="403516" name="Rectangle 60"/>
            <p:cNvSpPr>
              <a:spLocks noChangeArrowheads="1"/>
            </p:cNvSpPr>
            <p:nvPr/>
          </p:nvSpPr>
          <p:spPr bwMode="auto">
            <a:xfrm>
              <a:off x="2106" y="3244"/>
              <a:ext cx="263"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a:solidFill>
                    <a:srgbClr val="000000"/>
                  </a:solidFill>
                </a:rPr>
                <a:t>60</a:t>
              </a:r>
            </a:p>
          </p:txBody>
        </p:sp>
        <p:sp>
          <p:nvSpPr>
            <p:cNvPr id="403517" name="Line 61"/>
            <p:cNvSpPr>
              <a:spLocks noChangeShapeType="1"/>
            </p:cNvSpPr>
            <p:nvPr/>
          </p:nvSpPr>
          <p:spPr bwMode="auto">
            <a:xfrm>
              <a:off x="2176" y="3528"/>
              <a:ext cx="192"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solidFill>
                  <a:srgbClr val="000000"/>
                </a:solidFill>
              </a:endParaRPr>
            </a:p>
          </p:txBody>
        </p:sp>
        <p:sp>
          <p:nvSpPr>
            <p:cNvPr id="403518" name="Rectangle 62"/>
            <p:cNvSpPr>
              <a:spLocks noChangeArrowheads="1"/>
            </p:cNvSpPr>
            <p:nvPr/>
          </p:nvSpPr>
          <p:spPr bwMode="auto">
            <a:xfrm>
              <a:off x="2077" y="3510"/>
              <a:ext cx="33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a:solidFill>
                    <a:srgbClr val="000000"/>
                  </a:solidFill>
                </a:rPr>
                <a:t>200</a:t>
              </a:r>
            </a:p>
          </p:txBody>
        </p:sp>
        <p:sp>
          <p:nvSpPr>
            <p:cNvPr id="403519" name="Rectangle 63"/>
            <p:cNvSpPr>
              <a:spLocks noChangeArrowheads="1"/>
            </p:cNvSpPr>
            <p:nvPr/>
          </p:nvSpPr>
          <p:spPr bwMode="auto">
            <a:xfrm>
              <a:off x="2557" y="3510"/>
              <a:ext cx="33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a:solidFill>
                    <a:srgbClr val="000000"/>
                  </a:solidFill>
                </a:rPr>
                <a:t>350</a:t>
              </a:r>
            </a:p>
          </p:txBody>
        </p:sp>
        <p:sp>
          <p:nvSpPr>
            <p:cNvPr id="403520" name="Rectangle 64"/>
            <p:cNvSpPr>
              <a:spLocks noChangeArrowheads="1"/>
            </p:cNvSpPr>
            <p:nvPr/>
          </p:nvSpPr>
          <p:spPr bwMode="auto">
            <a:xfrm>
              <a:off x="2435" y="3342"/>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a:solidFill>
                    <a:srgbClr val="000000"/>
                  </a:solidFill>
                  <a:latin typeface="Symbol" charset="0"/>
                </a:rPr>
                <a:t>+</a:t>
              </a:r>
            </a:p>
          </p:txBody>
        </p:sp>
        <p:sp>
          <p:nvSpPr>
            <p:cNvPr id="403521" name="Line 65"/>
            <p:cNvSpPr>
              <a:spLocks noChangeShapeType="1"/>
            </p:cNvSpPr>
            <p:nvPr/>
          </p:nvSpPr>
          <p:spPr bwMode="auto">
            <a:xfrm>
              <a:off x="2656" y="3528"/>
              <a:ext cx="240"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solidFill>
                  <a:srgbClr val="000000"/>
                </a:solidFill>
              </a:endParaRPr>
            </a:p>
          </p:txBody>
        </p:sp>
        <p:sp>
          <p:nvSpPr>
            <p:cNvPr id="403522" name="Rectangle 66"/>
            <p:cNvSpPr>
              <a:spLocks noChangeArrowheads="1"/>
            </p:cNvSpPr>
            <p:nvPr/>
          </p:nvSpPr>
          <p:spPr bwMode="auto">
            <a:xfrm>
              <a:off x="2605" y="3270"/>
              <a:ext cx="263"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a:solidFill>
                    <a:srgbClr val="000000"/>
                  </a:solidFill>
                </a:rPr>
                <a:t>40</a:t>
              </a:r>
            </a:p>
          </p:txBody>
        </p:sp>
        <p:sp>
          <p:nvSpPr>
            <p:cNvPr id="403523" name="Rectangle 67"/>
            <p:cNvSpPr>
              <a:spLocks noChangeArrowheads="1"/>
            </p:cNvSpPr>
            <p:nvPr/>
          </p:nvSpPr>
          <p:spPr bwMode="auto">
            <a:xfrm>
              <a:off x="2947" y="3342"/>
              <a:ext cx="1036" cy="4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b="1">
                  <a:solidFill>
                    <a:srgbClr val="000000"/>
                  </a:solidFill>
                  <a:latin typeface="Symbol" charset="0"/>
                </a:rPr>
                <a:t>= 0.882 &gt; 0.756</a:t>
              </a:r>
            </a:p>
            <a:p>
              <a:pPr defTabSz="1028700"/>
              <a:endParaRPr lang="en-US" sz="2000" b="1">
                <a:solidFill>
                  <a:srgbClr val="000000"/>
                </a:solidFill>
                <a:latin typeface="Symbol" charset="0"/>
              </a:endParaRPr>
            </a:p>
          </p:txBody>
        </p:sp>
      </p:grpSp>
      <p:sp>
        <p:nvSpPr>
          <p:cNvPr id="403524" name="Rectangle 68"/>
          <p:cNvSpPr>
            <a:spLocks noChangeArrowheads="1"/>
          </p:cNvSpPr>
          <p:nvPr/>
        </p:nvSpPr>
        <p:spPr bwMode="auto">
          <a:xfrm>
            <a:off x="674688" y="2874328"/>
            <a:ext cx="5830923" cy="10279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000" dirty="0">
                <a:solidFill>
                  <a:srgbClr val="000000"/>
                </a:solidFill>
                <a:latin typeface="Fira Sans Regular" charset="0"/>
              </a:rPr>
              <a:t>Note: </a:t>
            </a:r>
          </a:p>
          <a:p>
            <a:pPr defTabSz="1028700"/>
            <a:r>
              <a:rPr lang="en-US" sz="2000" dirty="0" err="1">
                <a:solidFill>
                  <a:srgbClr val="000000"/>
                </a:solidFill>
                <a:latin typeface="Fira Sans Regular" charset="0"/>
              </a:rPr>
              <a:t>num</a:t>
            </a:r>
            <a:r>
              <a:rPr lang="en-US" sz="2000" dirty="0">
                <a:solidFill>
                  <a:srgbClr val="000000"/>
                </a:solidFill>
                <a:latin typeface="Fira Sans Regular" charset="0"/>
              </a:rPr>
              <a:t>(</a:t>
            </a:r>
            <a:r>
              <a:rPr lang="en-US" sz="2000" dirty="0" err="1">
                <a:solidFill>
                  <a:srgbClr val="000000"/>
                </a:solidFill>
                <a:latin typeface="Fira Sans Regular" charset="0"/>
              </a:rPr>
              <a:t>Hn</a:t>
            </a:r>
            <a:r>
              <a:rPr lang="en-US" sz="2000" dirty="0">
                <a:solidFill>
                  <a:srgbClr val="000000"/>
                </a:solidFill>
                <a:latin typeface="Fira Sans Regular" charset="0"/>
              </a:rPr>
              <a:t>) = 3; therefore, utilization bound is U(4).</a:t>
            </a:r>
          </a:p>
          <a:p>
            <a:pPr defTabSz="1028700"/>
            <a:r>
              <a:rPr lang="en-US" sz="2000" dirty="0">
                <a:solidFill>
                  <a:srgbClr val="000000"/>
                </a:solidFill>
                <a:latin typeface="Fira Sans Regular" charset="0"/>
              </a:rPr>
              <a:t>Plugging in the numbers:</a:t>
            </a:r>
          </a:p>
        </p:txBody>
      </p:sp>
    </p:spTree>
    <p:extLst>
      <p:ext uri="{BB962C8B-B14F-4D97-AF65-F5344CB8AC3E}">
        <p14:creationId xmlns:p14="http://schemas.microsoft.com/office/powerpoint/2010/main" val="1201686514"/>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ChangeArrowheads="1"/>
          </p:cNvSpPr>
          <p:nvPr/>
        </p:nvSpPr>
        <p:spPr bwMode="auto">
          <a:xfrm>
            <a:off x="714375" y="6257925"/>
            <a:ext cx="1885950" cy="514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5507" name="Rectangle 3"/>
          <p:cNvSpPr>
            <a:spLocks noChangeArrowheads="1"/>
          </p:cNvSpPr>
          <p:nvPr/>
        </p:nvSpPr>
        <p:spPr bwMode="auto">
          <a:xfrm>
            <a:off x="3114675" y="6257925"/>
            <a:ext cx="2914650" cy="514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5508" name="Rectangle 4"/>
          <p:cNvSpPr>
            <a:spLocks noGrp="1" noChangeArrowheads="1"/>
          </p:cNvSpPr>
          <p:nvPr>
            <p:ph type="title"/>
          </p:nvPr>
        </p:nvSpPr>
        <p:spPr/>
        <p:txBody>
          <a:bodyPr/>
          <a:lstStyle/>
          <a:p>
            <a:r>
              <a:rPr lang="en-US" sz="3200" dirty="0"/>
              <a:t>Exercise: </a:t>
            </a:r>
            <a:r>
              <a:rPr lang="en-US" sz="3200" dirty="0" err="1"/>
              <a:t>Schedulability</a:t>
            </a:r>
            <a:r>
              <a:rPr lang="en-US" sz="3200" dirty="0"/>
              <a:t> with Interrupts</a:t>
            </a:r>
          </a:p>
        </p:txBody>
      </p:sp>
      <p:sp>
        <p:nvSpPr>
          <p:cNvPr id="405509" name="Rectangle 5"/>
          <p:cNvSpPr>
            <a:spLocks noGrp="1" noChangeArrowheads="1"/>
          </p:cNvSpPr>
          <p:nvPr>
            <p:ph type="body" idx="1"/>
          </p:nvPr>
        </p:nvSpPr>
        <p:spPr>
          <a:xfrm>
            <a:off x="457200" y="1292860"/>
            <a:ext cx="8229600" cy="5046663"/>
          </a:xfrm>
        </p:spPr>
        <p:txBody>
          <a:bodyPr/>
          <a:lstStyle/>
          <a:p>
            <a:r>
              <a:rPr lang="en-US" dirty="0"/>
              <a:t>Use the UB test to determine which tasks are schedulable</a:t>
            </a:r>
          </a:p>
        </p:txBody>
      </p:sp>
      <p:sp>
        <p:nvSpPr>
          <p:cNvPr id="405511" name="Rectangle 7"/>
          <p:cNvSpPr>
            <a:spLocks noChangeArrowheads="1"/>
          </p:cNvSpPr>
          <p:nvPr/>
        </p:nvSpPr>
        <p:spPr bwMode="auto">
          <a:xfrm>
            <a:off x="600075" y="2116455"/>
            <a:ext cx="5229225" cy="514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4655" tIns="46434" rIns="94655" bIns="46434"/>
          <a:lstStyle/>
          <a:p>
            <a:pPr marL="15875" indent="-15875" defTabSz="823913">
              <a:spcBef>
                <a:spcPct val="20000"/>
              </a:spcBef>
              <a:buFontTx/>
              <a:buChar char="•"/>
            </a:pPr>
            <a:r>
              <a:rPr lang="en-US" sz="2000">
                <a:solidFill>
                  <a:srgbClr val="003300"/>
                </a:solidFill>
              </a:rPr>
              <a:t> Given the following tasks:</a:t>
            </a:r>
          </a:p>
        </p:txBody>
      </p:sp>
      <p:graphicFrame>
        <p:nvGraphicFramePr>
          <p:cNvPr id="2" name="Table 1"/>
          <p:cNvGraphicFramePr>
            <a:graphicFrameLocks noGrp="1"/>
          </p:cNvGraphicFramePr>
          <p:nvPr>
            <p:extLst>
              <p:ext uri="{D42A27DB-BD31-4B8C-83A1-F6EECF244321}">
                <p14:modId xmlns:p14="http://schemas.microsoft.com/office/powerpoint/2010/main" val="1637614855"/>
              </p:ext>
            </p:extLst>
          </p:nvPr>
        </p:nvGraphicFramePr>
        <p:xfrm>
          <a:off x="1483360" y="3144520"/>
          <a:ext cx="6096000" cy="1752600"/>
        </p:xfrm>
        <a:graphic>
          <a:graphicData uri="http://schemas.openxmlformats.org/drawingml/2006/table">
            <a:tbl>
              <a:tblPr firstRow="1" bandRow="1">
                <a:tableStyleId>{2D5ABB26-0587-4C30-8999-92F81FD0307C}</a:tableStyleId>
              </a:tblPr>
              <a:tblGrid>
                <a:gridCol w="1219200"/>
                <a:gridCol w="1219200"/>
                <a:gridCol w="1219200"/>
                <a:gridCol w="1219200"/>
                <a:gridCol w="1219200"/>
              </a:tblGrid>
              <a:tr h="370840">
                <a:tc>
                  <a:txBody>
                    <a:bodyPr/>
                    <a:lstStyle/>
                    <a:p>
                      <a:pPr algn="ctr"/>
                      <a:r>
                        <a:rPr lang="en-US" dirty="0" smtClean="0">
                          <a:solidFill>
                            <a:srgbClr val="000000"/>
                          </a:solidFill>
                        </a:rPr>
                        <a:t>Task (</a:t>
                      </a:r>
                      <a:r>
                        <a:rPr lang="en-US" dirty="0" err="1" smtClean="0">
                          <a:solidFill>
                            <a:srgbClr val="000000"/>
                          </a:solidFill>
                        </a:rPr>
                        <a:t>i</a:t>
                      </a:r>
                      <a:r>
                        <a:rPr lang="en-US" dirty="0" smtClean="0">
                          <a:solidFill>
                            <a:srgbClr val="000000"/>
                          </a:solidFill>
                        </a:rPr>
                        <a:t>)</a:t>
                      </a:r>
                      <a:endParaRPr 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solidFill>
                            <a:srgbClr val="000000"/>
                          </a:solidFill>
                        </a:rPr>
                        <a:t>Period (T)</a:t>
                      </a:r>
                      <a:endParaRPr 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solidFill>
                            <a:srgbClr val="000000"/>
                          </a:solidFill>
                        </a:rPr>
                        <a:t>Execution</a:t>
                      </a:r>
                      <a:r>
                        <a:rPr lang="en-US" baseline="0" dirty="0" smtClean="0">
                          <a:solidFill>
                            <a:srgbClr val="000000"/>
                          </a:solidFill>
                        </a:rPr>
                        <a:t> Time (C)</a:t>
                      </a:r>
                      <a:endParaRPr 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solidFill>
                            <a:srgbClr val="000000"/>
                          </a:solidFill>
                        </a:rPr>
                        <a:t>Deadline (D)</a:t>
                      </a:r>
                      <a:endParaRPr 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solidFill>
                            <a:srgbClr val="000000"/>
                          </a:solidFill>
                        </a:rPr>
                        <a:t>Priority (P)</a:t>
                      </a:r>
                      <a:endParaRPr 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err="1" smtClean="0">
                          <a:solidFill>
                            <a:srgbClr val="000000"/>
                          </a:solidFill>
                        </a:rPr>
                        <a:t>τ</a:t>
                      </a:r>
                      <a:r>
                        <a:rPr lang="en-US" baseline="-25000" dirty="0" err="1" smtClean="0">
                          <a:solidFill>
                            <a:srgbClr val="000000"/>
                          </a:solidFill>
                        </a:rPr>
                        <a:t>int</a:t>
                      </a:r>
                      <a:endParaRPr 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rgbClr val="000000"/>
                          </a:solidFill>
                        </a:rPr>
                        <a:t>6</a:t>
                      </a:r>
                      <a:endParaRPr 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rgbClr val="000000"/>
                          </a:solidFill>
                        </a:rPr>
                        <a:t>2</a:t>
                      </a:r>
                      <a:endParaRPr 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rgbClr val="000000"/>
                          </a:solidFill>
                        </a:rPr>
                        <a:t>HW</a:t>
                      </a:r>
                      <a:endParaRPr 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rgbClr val="000000"/>
                          </a:solidFill>
                        </a:rPr>
                        <a:t>6</a:t>
                      </a:r>
                      <a:endParaRPr 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τ</a:t>
                      </a:r>
                      <a:r>
                        <a:rPr lang="en-US" baseline="-25000" dirty="0" smtClean="0">
                          <a:solidFill>
                            <a:srgbClr val="000000"/>
                          </a:solidFill>
                        </a:rPr>
                        <a:t>2</a:t>
                      </a:r>
                      <a:endParaRPr lang="en-US" dirty="0" smtClean="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rgbClr val="000000"/>
                          </a:solidFill>
                        </a:rPr>
                        <a:t>4</a:t>
                      </a:r>
                      <a:endParaRPr 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rgbClr val="000000"/>
                          </a:solidFill>
                        </a:rPr>
                        <a:t>1</a:t>
                      </a:r>
                      <a:endParaRPr 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rgbClr val="000000"/>
                          </a:solidFill>
                        </a:rPr>
                        <a:t>High</a:t>
                      </a:r>
                      <a:endParaRPr 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rgbClr val="000000"/>
                          </a:solidFill>
                        </a:rPr>
                        <a:t>3</a:t>
                      </a:r>
                      <a:endParaRPr 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τ</a:t>
                      </a:r>
                      <a:r>
                        <a:rPr lang="en-US" baseline="-25000" dirty="0" smtClean="0">
                          <a:solidFill>
                            <a:srgbClr val="000000"/>
                          </a:solidFill>
                        </a:rPr>
                        <a:t>3</a:t>
                      </a:r>
                      <a:endParaRPr lang="en-US" dirty="0" smtClean="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rgbClr val="000000"/>
                          </a:solidFill>
                        </a:rPr>
                        <a:t>10</a:t>
                      </a:r>
                      <a:endParaRPr 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rgbClr val="000000"/>
                          </a:solidFill>
                        </a:rPr>
                        <a:t>1</a:t>
                      </a:r>
                      <a:endParaRPr 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rgbClr val="000000"/>
                          </a:solidFill>
                        </a:rPr>
                        <a:t>Low</a:t>
                      </a:r>
                      <a:endParaRPr 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rgbClr val="000000"/>
                          </a:solidFill>
                        </a:rPr>
                        <a:t>10</a:t>
                      </a:r>
                      <a:endParaRPr 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30389563"/>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a:xfrm>
            <a:off x="457200" y="254318"/>
            <a:ext cx="8229600" cy="534327"/>
          </a:xfrm>
          <a:noFill/>
          <a:ln/>
        </p:spPr>
        <p:txBody>
          <a:bodyPr lIns="94655" tIns="46434" rIns="94655" bIns="46434"/>
          <a:lstStyle/>
          <a:p>
            <a:pPr defTabSz="823913"/>
            <a:r>
              <a:rPr lang="en-US" sz="3200" dirty="0"/>
              <a:t>Solution: </a:t>
            </a:r>
            <a:r>
              <a:rPr lang="en-US" sz="3200" dirty="0" err="1"/>
              <a:t>Schedulability</a:t>
            </a:r>
            <a:r>
              <a:rPr lang="en-US" sz="3200" dirty="0"/>
              <a:t> with Interrupts</a:t>
            </a:r>
          </a:p>
        </p:txBody>
      </p:sp>
      <p:sp>
        <p:nvSpPr>
          <p:cNvPr id="407555" name="Rectangle 3"/>
          <p:cNvSpPr>
            <a:spLocks noChangeArrowheads="1"/>
          </p:cNvSpPr>
          <p:nvPr/>
        </p:nvSpPr>
        <p:spPr bwMode="auto">
          <a:xfrm>
            <a:off x="3532188" y="1730375"/>
            <a:ext cx="1221787" cy="3671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082" tIns="44649" rIns="91082" bIns="44649">
            <a:spAutoFit/>
          </a:bodyPr>
          <a:lstStyle/>
          <a:p>
            <a:pPr defTabSz="915988"/>
            <a:r>
              <a:rPr lang="en-US">
                <a:solidFill>
                  <a:srgbClr val="000000"/>
                </a:solidFill>
              </a:rPr>
              <a:t>0.334 &lt; 1.0</a:t>
            </a:r>
          </a:p>
        </p:txBody>
      </p:sp>
      <p:grpSp>
        <p:nvGrpSpPr>
          <p:cNvPr id="407556" name="Group 4"/>
          <p:cNvGrpSpPr>
            <a:grpSpLocks/>
          </p:cNvGrpSpPr>
          <p:nvPr/>
        </p:nvGrpSpPr>
        <p:grpSpPr bwMode="auto">
          <a:xfrm>
            <a:off x="617538" y="1408113"/>
            <a:ext cx="1687711" cy="1119783"/>
            <a:chOff x="288" y="1152"/>
            <a:chExt cx="945" cy="627"/>
          </a:xfrm>
        </p:grpSpPr>
        <p:grpSp>
          <p:nvGrpSpPr>
            <p:cNvPr id="407557" name="Group 5"/>
            <p:cNvGrpSpPr>
              <a:grpSpLocks/>
            </p:cNvGrpSpPr>
            <p:nvPr/>
          </p:nvGrpSpPr>
          <p:grpSpPr bwMode="auto">
            <a:xfrm>
              <a:off x="705" y="1337"/>
              <a:ext cx="528" cy="206"/>
              <a:chOff x="845" y="1337"/>
              <a:chExt cx="528" cy="206"/>
            </a:xfrm>
          </p:grpSpPr>
          <p:sp>
            <p:nvSpPr>
              <p:cNvPr id="407558" name="Rectangle 6"/>
              <p:cNvSpPr>
                <a:spLocks noChangeArrowheads="1"/>
              </p:cNvSpPr>
              <p:nvPr/>
            </p:nvSpPr>
            <p:spPr bwMode="auto">
              <a:xfrm>
                <a:off x="966" y="1337"/>
                <a:ext cx="219" cy="2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082" tIns="44649" rIns="91082" bIns="44649">
                <a:spAutoFit/>
              </a:bodyPr>
              <a:lstStyle/>
              <a:p>
                <a:pPr defTabSz="915988"/>
                <a:r>
                  <a:rPr lang="en-US" b="1" i="1">
                    <a:solidFill>
                      <a:srgbClr val="000000"/>
                    </a:solidFill>
                  </a:rPr>
                  <a:t>U</a:t>
                </a:r>
              </a:p>
            </p:txBody>
          </p:sp>
          <p:sp>
            <p:nvSpPr>
              <p:cNvPr id="407559" name="Rectangle 7"/>
              <p:cNvSpPr>
                <a:spLocks noChangeArrowheads="1"/>
              </p:cNvSpPr>
              <p:nvPr/>
            </p:nvSpPr>
            <p:spPr bwMode="auto">
              <a:xfrm>
                <a:off x="1158" y="1337"/>
                <a:ext cx="169" cy="2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082" tIns="44649" rIns="91082" bIns="44649">
                <a:spAutoFit/>
              </a:bodyPr>
              <a:lstStyle/>
              <a:p>
                <a:pPr defTabSz="915988"/>
                <a:r>
                  <a:rPr lang="en-US" b="1">
                    <a:solidFill>
                      <a:srgbClr val="000000"/>
                    </a:solidFill>
                  </a:rPr>
                  <a:t>1</a:t>
                </a:r>
              </a:p>
            </p:txBody>
          </p:sp>
          <p:sp>
            <p:nvSpPr>
              <p:cNvPr id="407560" name="Rectangle 8"/>
              <p:cNvSpPr>
                <a:spLocks noChangeArrowheads="1"/>
              </p:cNvSpPr>
              <p:nvPr/>
            </p:nvSpPr>
            <p:spPr bwMode="auto">
              <a:xfrm>
                <a:off x="845" y="1337"/>
                <a:ext cx="175" cy="2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082" tIns="44649" rIns="91082" bIns="44649">
                <a:spAutoFit/>
              </a:bodyPr>
              <a:lstStyle/>
              <a:p>
                <a:pPr defTabSz="915988"/>
                <a:r>
                  <a:rPr lang="en-US" b="1">
                    <a:solidFill>
                      <a:srgbClr val="000000"/>
                    </a:solidFill>
                    <a:latin typeface="Symbol" charset="0"/>
                  </a:rPr>
                  <a:t>£</a:t>
                </a:r>
              </a:p>
            </p:txBody>
          </p:sp>
          <p:sp>
            <p:nvSpPr>
              <p:cNvPr id="407561" name="Rectangle 9"/>
              <p:cNvSpPr>
                <a:spLocks noChangeArrowheads="1"/>
              </p:cNvSpPr>
              <p:nvPr/>
            </p:nvSpPr>
            <p:spPr bwMode="auto">
              <a:xfrm>
                <a:off x="1108" y="1337"/>
                <a:ext cx="143" cy="2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082" tIns="44649" rIns="91082" bIns="44649">
                <a:spAutoFit/>
              </a:bodyPr>
              <a:lstStyle/>
              <a:p>
                <a:pPr defTabSz="915988"/>
                <a:r>
                  <a:rPr lang="en-US" b="1">
                    <a:solidFill>
                      <a:srgbClr val="000000"/>
                    </a:solidFill>
                  </a:rPr>
                  <a:t>(</a:t>
                </a:r>
              </a:p>
            </p:txBody>
          </p:sp>
          <p:sp>
            <p:nvSpPr>
              <p:cNvPr id="407562" name="Rectangle 10"/>
              <p:cNvSpPr>
                <a:spLocks noChangeArrowheads="1"/>
              </p:cNvSpPr>
              <p:nvPr/>
            </p:nvSpPr>
            <p:spPr bwMode="auto">
              <a:xfrm>
                <a:off x="1230" y="1337"/>
                <a:ext cx="143" cy="2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082" tIns="44649" rIns="91082" bIns="44649">
                <a:spAutoFit/>
              </a:bodyPr>
              <a:lstStyle/>
              <a:p>
                <a:pPr defTabSz="915988"/>
                <a:r>
                  <a:rPr lang="en-US" b="1">
                    <a:solidFill>
                      <a:srgbClr val="000000"/>
                    </a:solidFill>
                  </a:rPr>
                  <a:t>)</a:t>
                </a:r>
              </a:p>
            </p:txBody>
          </p:sp>
        </p:grpSp>
        <p:grpSp>
          <p:nvGrpSpPr>
            <p:cNvPr id="407563" name="Group 11"/>
            <p:cNvGrpSpPr>
              <a:grpSpLocks/>
            </p:cNvGrpSpPr>
            <p:nvPr/>
          </p:nvGrpSpPr>
          <p:grpSpPr bwMode="auto">
            <a:xfrm>
              <a:off x="288" y="1152"/>
              <a:ext cx="390" cy="627"/>
              <a:chOff x="144" y="1152"/>
              <a:chExt cx="390" cy="627"/>
            </a:xfrm>
          </p:grpSpPr>
          <p:sp>
            <p:nvSpPr>
              <p:cNvPr id="407564" name="Line 12"/>
              <p:cNvSpPr>
                <a:spLocks noChangeShapeType="1"/>
              </p:cNvSpPr>
              <p:nvPr/>
            </p:nvSpPr>
            <p:spPr bwMode="auto">
              <a:xfrm>
                <a:off x="192" y="1488"/>
                <a:ext cx="288" cy="0"/>
              </a:xfrm>
              <a:prstGeom prst="line">
                <a:avLst/>
              </a:prstGeom>
              <a:noFill/>
              <a:ln w="28575">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rgbClr val="000000"/>
                  </a:solidFill>
                </a:endParaRPr>
              </a:p>
            </p:txBody>
          </p:sp>
          <p:sp>
            <p:nvSpPr>
              <p:cNvPr id="407565" name="Rectangle 13"/>
              <p:cNvSpPr>
                <a:spLocks noChangeArrowheads="1"/>
              </p:cNvSpPr>
              <p:nvPr/>
            </p:nvSpPr>
            <p:spPr bwMode="auto">
              <a:xfrm>
                <a:off x="144" y="1152"/>
                <a:ext cx="390" cy="2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082" tIns="44649" rIns="91082" bIns="44649">
                <a:spAutoFit/>
              </a:bodyPr>
              <a:lstStyle/>
              <a:p>
                <a:pPr defTabSz="915988"/>
                <a:r>
                  <a:rPr lang="en-US" sz="2700" b="1" i="1">
                    <a:solidFill>
                      <a:srgbClr val="000000"/>
                    </a:solidFill>
                  </a:rPr>
                  <a:t>C</a:t>
                </a:r>
                <a:r>
                  <a:rPr lang="en-US" sz="2700" b="1" i="1" baseline="-25000">
                    <a:solidFill>
                      <a:srgbClr val="000000"/>
                    </a:solidFill>
                  </a:rPr>
                  <a:t>int</a:t>
                </a:r>
                <a:endParaRPr lang="en-US" b="1" i="1">
                  <a:solidFill>
                    <a:srgbClr val="000000"/>
                  </a:solidFill>
                </a:endParaRPr>
              </a:p>
            </p:txBody>
          </p:sp>
          <p:sp>
            <p:nvSpPr>
              <p:cNvPr id="407566" name="Rectangle 14"/>
              <p:cNvSpPr>
                <a:spLocks noChangeArrowheads="1"/>
              </p:cNvSpPr>
              <p:nvPr/>
            </p:nvSpPr>
            <p:spPr bwMode="auto">
              <a:xfrm>
                <a:off x="144" y="1496"/>
                <a:ext cx="386" cy="2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082" tIns="44649" rIns="91082" bIns="44649">
                <a:spAutoFit/>
              </a:bodyPr>
              <a:lstStyle/>
              <a:p>
                <a:pPr defTabSz="915988"/>
                <a:r>
                  <a:rPr lang="en-US" sz="2700" b="1" i="1">
                    <a:solidFill>
                      <a:srgbClr val="000000"/>
                    </a:solidFill>
                  </a:rPr>
                  <a:t>T</a:t>
                </a:r>
                <a:r>
                  <a:rPr lang="en-US" sz="2700" b="1" i="1" baseline="-25000">
                    <a:solidFill>
                      <a:srgbClr val="000000"/>
                    </a:solidFill>
                  </a:rPr>
                  <a:t>int</a:t>
                </a:r>
                <a:endParaRPr lang="en-US" b="1" i="1">
                  <a:solidFill>
                    <a:srgbClr val="000000"/>
                  </a:solidFill>
                </a:endParaRPr>
              </a:p>
            </p:txBody>
          </p:sp>
        </p:grpSp>
      </p:grpSp>
      <p:grpSp>
        <p:nvGrpSpPr>
          <p:cNvPr id="407567" name="Group 15"/>
          <p:cNvGrpSpPr>
            <a:grpSpLocks/>
          </p:cNvGrpSpPr>
          <p:nvPr/>
        </p:nvGrpSpPr>
        <p:grpSpPr bwMode="auto">
          <a:xfrm>
            <a:off x="617538" y="2865439"/>
            <a:ext cx="2968415" cy="1119783"/>
            <a:chOff x="288" y="1824"/>
            <a:chExt cx="1662" cy="627"/>
          </a:xfrm>
        </p:grpSpPr>
        <p:sp>
          <p:nvSpPr>
            <p:cNvPr id="407568" name="Rectangle 16"/>
            <p:cNvSpPr>
              <a:spLocks noChangeArrowheads="1"/>
            </p:cNvSpPr>
            <p:nvPr/>
          </p:nvSpPr>
          <p:spPr bwMode="auto">
            <a:xfrm>
              <a:off x="643" y="2009"/>
              <a:ext cx="175" cy="2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082" tIns="44649" rIns="91082" bIns="44649">
              <a:spAutoFit/>
            </a:bodyPr>
            <a:lstStyle/>
            <a:p>
              <a:pPr defTabSz="915988"/>
              <a:r>
                <a:rPr lang="en-US" b="1">
                  <a:solidFill>
                    <a:srgbClr val="000000"/>
                  </a:solidFill>
                  <a:latin typeface="Symbol" charset="0"/>
                </a:rPr>
                <a:t>+</a:t>
              </a:r>
            </a:p>
          </p:txBody>
        </p:sp>
        <p:grpSp>
          <p:nvGrpSpPr>
            <p:cNvPr id="407569" name="Group 17"/>
            <p:cNvGrpSpPr>
              <a:grpSpLocks/>
            </p:cNvGrpSpPr>
            <p:nvPr/>
          </p:nvGrpSpPr>
          <p:grpSpPr bwMode="auto">
            <a:xfrm>
              <a:off x="1200" y="2009"/>
              <a:ext cx="750" cy="206"/>
              <a:chOff x="845" y="1337"/>
              <a:chExt cx="750" cy="206"/>
            </a:xfrm>
          </p:grpSpPr>
          <p:sp>
            <p:nvSpPr>
              <p:cNvPr id="407570" name="Rectangle 18"/>
              <p:cNvSpPr>
                <a:spLocks noChangeArrowheads="1"/>
              </p:cNvSpPr>
              <p:nvPr/>
            </p:nvSpPr>
            <p:spPr bwMode="auto">
              <a:xfrm>
                <a:off x="966" y="1337"/>
                <a:ext cx="219" cy="2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082" tIns="44649" rIns="91082" bIns="44649">
                <a:spAutoFit/>
              </a:bodyPr>
              <a:lstStyle/>
              <a:p>
                <a:pPr defTabSz="915988"/>
                <a:r>
                  <a:rPr lang="en-US" b="1" i="1">
                    <a:solidFill>
                      <a:srgbClr val="000000"/>
                    </a:solidFill>
                  </a:rPr>
                  <a:t>U</a:t>
                </a:r>
              </a:p>
            </p:txBody>
          </p:sp>
          <p:sp>
            <p:nvSpPr>
              <p:cNvPr id="407571" name="Rectangle 19"/>
              <p:cNvSpPr>
                <a:spLocks noChangeArrowheads="1"/>
              </p:cNvSpPr>
              <p:nvPr/>
            </p:nvSpPr>
            <p:spPr bwMode="auto">
              <a:xfrm>
                <a:off x="1158" y="1337"/>
                <a:ext cx="437" cy="2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082" tIns="44649" rIns="91082" bIns="44649">
                <a:spAutoFit/>
              </a:bodyPr>
              <a:lstStyle/>
              <a:p>
                <a:pPr defTabSz="915988"/>
                <a:r>
                  <a:rPr lang="en-US" b="1">
                    <a:solidFill>
                      <a:srgbClr val="000000"/>
                    </a:solidFill>
                  </a:rPr>
                  <a:t>1, .75)</a:t>
                </a:r>
              </a:p>
            </p:txBody>
          </p:sp>
          <p:sp>
            <p:nvSpPr>
              <p:cNvPr id="407572" name="Rectangle 20"/>
              <p:cNvSpPr>
                <a:spLocks noChangeArrowheads="1"/>
              </p:cNvSpPr>
              <p:nvPr/>
            </p:nvSpPr>
            <p:spPr bwMode="auto">
              <a:xfrm>
                <a:off x="845" y="1337"/>
                <a:ext cx="175" cy="2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082" tIns="44649" rIns="91082" bIns="44649">
                <a:spAutoFit/>
              </a:bodyPr>
              <a:lstStyle/>
              <a:p>
                <a:pPr defTabSz="915988"/>
                <a:r>
                  <a:rPr lang="en-US" b="1">
                    <a:solidFill>
                      <a:srgbClr val="000000"/>
                    </a:solidFill>
                    <a:latin typeface="Symbol" charset="0"/>
                  </a:rPr>
                  <a:t>£</a:t>
                </a:r>
              </a:p>
            </p:txBody>
          </p:sp>
          <p:sp>
            <p:nvSpPr>
              <p:cNvPr id="407573" name="Rectangle 21"/>
              <p:cNvSpPr>
                <a:spLocks noChangeArrowheads="1"/>
              </p:cNvSpPr>
              <p:nvPr/>
            </p:nvSpPr>
            <p:spPr bwMode="auto">
              <a:xfrm>
                <a:off x="1108" y="1337"/>
                <a:ext cx="143" cy="2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082" tIns="44649" rIns="91082" bIns="44649">
                <a:spAutoFit/>
              </a:bodyPr>
              <a:lstStyle/>
              <a:p>
                <a:pPr defTabSz="915988"/>
                <a:r>
                  <a:rPr lang="en-US" b="1">
                    <a:solidFill>
                      <a:srgbClr val="000000"/>
                    </a:solidFill>
                  </a:rPr>
                  <a:t>(</a:t>
                </a:r>
              </a:p>
            </p:txBody>
          </p:sp>
          <p:sp>
            <p:nvSpPr>
              <p:cNvPr id="407574" name="Rectangle 22"/>
              <p:cNvSpPr>
                <a:spLocks noChangeArrowheads="1"/>
              </p:cNvSpPr>
              <p:nvPr/>
            </p:nvSpPr>
            <p:spPr bwMode="auto">
              <a:xfrm>
                <a:off x="1230" y="1337"/>
                <a:ext cx="103" cy="2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082" tIns="44649" rIns="91082" bIns="44649">
                <a:spAutoFit/>
              </a:bodyPr>
              <a:lstStyle/>
              <a:p>
                <a:pPr defTabSz="915988"/>
                <a:endParaRPr lang="en-US" b="1">
                  <a:solidFill>
                    <a:srgbClr val="000000"/>
                  </a:solidFill>
                </a:endParaRPr>
              </a:p>
            </p:txBody>
          </p:sp>
        </p:grpSp>
        <p:grpSp>
          <p:nvGrpSpPr>
            <p:cNvPr id="407575" name="Group 23"/>
            <p:cNvGrpSpPr>
              <a:grpSpLocks/>
            </p:cNvGrpSpPr>
            <p:nvPr/>
          </p:nvGrpSpPr>
          <p:grpSpPr bwMode="auto">
            <a:xfrm>
              <a:off x="288" y="1824"/>
              <a:ext cx="336" cy="627"/>
              <a:chOff x="144" y="1152"/>
              <a:chExt cx="336" cy="627"/>
            </a:xfrm>
          </p:grpSpPr>
          <p:sp>
            <p:nvSpPr>
              <p:cNvPr id="407576" name="Line 24"/>
              <p:cNvSpPr>
                <a:spLocks noChangeShapeType="1"/>
              </p:cNvSpPr>
              <p:nvPr/>
            </p:nvSpPr>
            <p:spPr bwMode="auto">
              <a:xfrm>
                <a:off x="192" y="1488"/>
                <a:ext cx="288" cy="0"/>
              </a:xfrm>
              <a:prstGeom prst="line">
                <a:avLst/>
              </a:prstGeom>
              <a:noFill/>
              <a:ln w="28575">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rgbClr val="000000"/>
                  </a:solidFill>
                </a:endParaRPr>
              </a:p>
            </p:txBody>
          </p:sp>
          <p:sp>
            <p:nvSpPr>
              <p:cNvPr id="407577" name="Rectangle 25"/>
              <p:cNvSpPr>
                <a:spLocks noChangeArrowheads="1"/>
              </p:cNvSpPr>
              <p:nvPr/>
            </p:nvSpPr>
            <p:spPr bwMode="auto">
              <a:xfrm>
                <a:off x="144" y="1152"/>
                <a:ext cx="311" cy="2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082" tIns="44649" rIns="91082" bIns="44649">
                <a:spAutoFit/>
              </a:bodyPr>
              <a:lstStyle/>
              <a:p>
                <a:pPr defTabSz="915988"/>
                <a:r>
                  <a:rPr lang="en-US" sz="2700" b="1" i="1">
                    <a:solidFill>
                      <a:srgbClr val="000000"/>
                    </a:solidFill>
                  </a:rPr>
                  <a:t>C</a:t>
                </a:r>
                <a:r>
                  <a:rPr lang="en-US" sz="2700" b="1" i="1" baseline="-25000">
                    <a:solidFill>
                      <a:srgbClr val="000000"/>
                    </a:solidFill>
                  </a:rPr>
                  <a:t>1</a:t>
                </a:r>
                <a:endParaRPr lang="en-US" b="1" i="1">
                  <a:solidFill>
                    <a:srgbClr val="000000"/>
                  </a:solidFill>
                </a:endParaRPr>
              </a:p>
            </p:txBody>
          </p:sp>
          <p:sp>
            <p:nvSpPr>
              <p:cNvPr id="407578" name="Rectangle 26"/>
              <p:cNvSpPr>
                <a:spLocks noChangeArrowheads="1"/>
              </p:cNvSpPr>
              <p:nvPr/>
            </p:nvSpPr>
            <p:spPr bwMode="auto">
              <a:xfrm>
                <a:off x="144" y="1496"/>
                <a:ext cx="306" cy="2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082" tIns="44649" rIns="91082" bIns="44649">
                <a:spAutoFit/>
              </a:bodyPr>
              <a:lstStyle/>
              <a:p>
                <a:pPr defTabSz="915988"/>
                <a:r>
                  <a:rPr lang="en-US" sz="2700" b="1" i="1">
                    <a:solidFill>
                      <a:srgbClr val="000000"/>
                    </a:solidFill>
                  </a:rPr>
                  <a:t>T</a:t>
                </a:r>
                <a:r>
                  <a:rPr lang="en-US" sz="2700" b="1" i="1" baseline="-25000">
                    <a:solidFill>
                      <a:srgbClr val="000000"/>
                    </a:solidFill>
                  </a:rPr>
                  <a:t>1</a:t>
                </a:r>
                <a:endParaRPr lang="en-US" b="1" i="1">
                  <a:solidFill>
                    <a:srgbClr val="000000"/>
                  </a:solidFill>
                </a:endParaRPr>
              </a:p>
            </p:txBody>
          </p:sp>
        </p:grpSp>
        <p:grpSp>
          <p:nvGrpSpPr>
            <p:cNvPr id="407579" name="Group 27"/>
            <p:cNvGrpSpPr>
              <a:grpSpLocks/>
            </p:cNvGrpSpPr>
            <p:nvPr/>
          </p:nvGrpSpPr>
          <p:grpSpPr bwMode="auto">
            <a:xfrm>
              <a:off x="779" y="1824"/>
              <a:ext cx="390" cy="627"/>
              <a:chOff x="144" y="1152"/>
              <a:chExt cx="390" cy="627"/>
            </a:xfrm>
          </p:grpSpPr>
          <p:sp>
            <p:nvSpPr>
              <p:cNvPr id="407580" name="Line 28"/>
              <p:cNvSpPr>
                <a:spLocks noChangeShapeType="1"/>
              </p:cNvSpPr>
              <p:nvPr/>
            </p:nvSpPr>
            <p:spPr bwMode="auto">
              <a:xfrm>
                <a:off x="192" y="1488"/>
                <a:ext cx="288" cy="0"/>
              </a:xfrm>
              <a:prstGeom prst="line">
                <a:avLst/>
              </a:prstGeom>
              <a:noFill/>
              <a:ln w="28575">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rgbClr val="000000"/>
                  </a:solidFill>
                </a:endParaRPr>
              </a:p>
            </p:txBody>
          </p:sp>
          <p:sp>
            <p:nvSpPr>
              <p:cNvPr id="407581" name="Rectangle 29"/>
              <p:cNvSpPr>
                <a:spLocks noChangeArrowheads="1"/>
              </p:cNvSpPr>
              <p:nvPr/>
            </p:nvSpPr>
            <p:spPr bwMode="auto">
              <a:xfrm>
                <a:off x="144" y="1152"/>
                <a:ext cx="390" cy="2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082" tIns="44649" rIns="91082" bIns="44649">
                <a:spAutoFit/>
              </a:bodyPr>
              <a:lstStyle/>
              <a:p>
                <a:pPr defTabSz="915988"/>
                <a:r>
                  <a:rPr lang="en-US" sz="2700" b="1" i="1">
                    <a:solidFill>
                      <a:srgbClr val="000000"/>
                    </a:solidFill>
                  </a:rPr>
                  <a:t>C</a:t>
                </a:r>
                <a:r>
                  <a:rPr lang="en-US" sz="2700" b="1" i="1" baseline="-25000">
                    <a:solidFill>
                      <a:srgbClr val="000000"/>
                    </a:solidFill>
                  </a:rPr>
                  <a:t>int</a:t>
                </a:r>
                <a:endParaRPr lang="en-US" b="1" i="1">
                  <a:solidFill>
                    <a:srgbClr val="000000"/>
                  </a:solidFill>
                </a:endParaRPr>
              </a:p>
            </p:txBody>
          </p:sp>
          <p:sp>
            <p:nvSpPr>
              <p:cNvPr id="407582" name="Rectangle 30"/>
              <p:cNvSpPr>
                <a:spLocks noChangeArrowheads="1"/>
              </p:cNvSpPr>
              <p:nvPr/>
            </p:nvSpPr>
            <p:spPr bwMode="auto">
              <a:xfrm>
                <a:off x="144" y="1496"/>
                <a:ext cx="306" cy="2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082" tIns="44649" rIns="91082" bIns="44649">
                <a:spAutoFit/>
              </a:bodyPr>
              <a:lstStyle/>
              <a:p>
                <a:pPr defTabSz="915988"/>
                <a:r>
                  <a:rPr lang="en-US" sz="2700" b="1" i="1">
                    <a:solidFill>
                      <a:srgbClr val="000000"/>
                    </a:solidFill>
                  </a:rPr>
                  <a:t>T</a:t>
                </a:r>
                <a:r>
                  <a:rPr lang="en-US" sz="2700" b="1" i="1" baseline="-25000">
                    <a:solidFill>
                      <a:srgbClr val="000000"/>
                    </a:solidFill>
                  </a:rPr>
                  <a:t>1</a:t>
                </a:r>
                <a:endParaRPr lang="en-US" b="1" i="1">
                  <a:solidFill>
                    <a:srgbClr val="000000"/>
                  </a:solidFill>
                </a:endParaRPr>
              </a:p>
            </p:txBody>
          </p:sp>
        </p:grpSp>
      </p:grpSp>
      <p:grpSp>
        <p:nvGrpSpPr>
          <p:cNvPr id="407583" name="Group 31"/>
          <p:cNvGrpSpPr>
            <a:grpSpLocks/>
          </p:cNvGrpSpPr>
          <p:nvPr/>
        </p:nvGrpSpPr>
        <p:grpSpPr bwMode="auto">
          <a:xfrm>
            <a:off x="617538" y="4751389"/>
            <a:ext cx="3588759" cy="1119783"/>
            <a:chOff x="-288" y="2592"/>
            <a:chExt cx="2010" cy="627"/>
          </a:xfrm>
        </p:grpSpPr>
        <p:sp>
          <p:nvSpPr>
            <p:cNvPr id="407584" name="Rectangle 32"/>
            <p:cNvSpPr>
              <a:spLocks noChangeArrowheads="1"/>
            </p:cNvSpPr>
            <p:nvPr/>
          </p:nvSpPr>
          <p:spPr bwMode="auto">
            <a:xfrm>
              <a:off x="643" y="2777"/>
              <a:ext cx="175" cy="2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082" tIns="44649" rIns="91082" bIns="44649">
              <a:spAutoFit/>
            </a:bodyPr>
            <a:lstStyle/>
            <a:p>
              <a:pPr defTabSz="915988"/>
              <a:r>
                <a:rPr lang="en-US" b="1">
                  <a:solidFill>
                    <a:srgbClr val="000000"/>
                  </a:solidFill>
                  <a:latin typeface="Symbol" charset="0"/>
                </a:rPr>
                <a:t>+</a:t>
              </a:r>
            </a:p>
          </p:txBody>
        </p:sp>
        <p:grpSp>
          <p:nvGrpSpPr>
            <p:cNvPr id="407585" name="Group 33"/>
            <p:cNvGrpSpPr>
              <a:grpSpLocks/>
            </p:cNvGrpSpPr>
            <p:nvPr/>
          </p:nvGrpSpPr>
          <p:grpSpPr bwMode="auto">
            <a:xfrm>
              <a:off x="1200" y="2777"/>
              <a:ext cx="522" cy="206"/>
              <a:chOff x="845" y="1337"/>
              <a:chExt cx="522" cy="206"/>
            </a:xfrm>
          </p:grpSpPr>
          <p:sp>
            <p:nvSpPr>
              <p:cNvPr id="407586" name="Rectangle 34"/>
              <p:cNvSpPr>
                <a:spLocks noChangeArrowheads="1"/>
              </p:cNvSpPr>
              <p:nvPr/>
            </p:nvSpPr>
            <p:spPr bwMode="auto">
              <a:xfrm>
                <a:off x="966" y="1337"/>
                <a:ext cx="219" cy="2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082" tIns="44649" rIns="91082" bIns="44649">
                <a:spAutoFit/>
              </a:bodyPr>
              <a:lstStyle/>
              <a:p>
                <a:pPr defTabSz="915988"/>
                <a:r>
                  <a:rPr lang="en-US" b="1" i="1">
                    <a:solidFill>
                      <a:srgbClr val="000000"/>
                    </a:solidFill>
                  </a:rPr>
                  <a:t>U</a:t>
                </a:r>
              </a:p>
            </p:txBody>
          </p:sp>
          <p:sp>
            <p:nvSpPr>
              <p:cNvPr id="407587" name="Rectangle 35"/>
              <p:cNvSpPr>
                <a:spLocks noChangeArrowheads="1"/>
              </p:cNvSpPr>
              <p:nvPr/>
            </p:nvSpPr>
            <p:spPr bwMode="auto">
              <a:xfrm>
                <a:off x="1158" y="1337"/>
                <a:ext cx="209" cy="2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082" tIns="44649" rIns="91082" bIns="44649">
                <a:spAutoFit/>
              </a:bodyPr>
              <a:lstStyle/>
              <a:p>
                <a:pPr defTabSz="915988"/>
                <a:r>
                  <a:rPr lang="en-US" b="1">
                    <a:solidFill>
                      <a:srgbClr val="000000"/>
                    </a:solidFill>
                  </a:rPr>
                  <a:t>3)</a:t>
                </a:r>
              </a:p>
            </p:txBody>
          </p:sp>
          <p:sp>
            <p:nvSpPr>
              <p:cNvPr id="407588" name="Rectangle 36"/>
              <p:cNvSpPr>
                <a:spLocks noChangeArrowheads="1"/>
              </p:cNvSpPr>
              <p:nvPr/>
            </p:nvSpPr>
            <p:spPr bwMode="auto">
              <a:xfrm>
                <a:off x="845" y="1337"/>
                <a:ext cx="175" cy="2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082" tIns="44649" rIns="91082" bIns="44649">
                <a:spAutoFit/>
              </a:bodyPr>
              <a:lstStyle/>
              <a:p>
                <a:pPr defTabSz="915988"/>
                <a:r>
                  <a:rPr lang="en-US" b="1">
                    <a:solidFill>
                      <a:srgbClr val="000000"/>
                    </a:solidFill>
                    <a:latin typeface="Symbol" charset="0"/>
                  </a:rPr>
                  <a:t>£</a:t>
                </a:r>
              </a:p>
            </p:txBody>
          </p:sp>
          <p:sp>
            <p:nvSpPr>
              <p:cNvPr id="407589" name="Rectangle 37"/>
              <p:cNvSpPr>
                <a:spLocks noChangeArrowheads="1"/>
              </p:cNvSpPr>
              <p:nvPr/>
            </p:nvSpPr>
            <p:spPr bwMode="auto">
              <a:xfrm>
                <a:off x="1108" y="1337"/>
                <a:ext cx="143" cy="2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082" tIns="44649" rIns="91082" bIns="44649">
                <a:spAutoFit/>
              </a:bodyPr>
              <a:lstStyle/>
              <a:p>
                <a:pPr defTabSz="915988"/>
                <a:r>
                  <a:rPr lang="en-US" b="1">
                    <a:solidFill>
                      <a:srgbClr val="000000"/>
                    </a:solidFill>
                  </a:rPr>
                  <a:t>(</a:t>
                </a:r>
              </a:p>
            </p:txBody>
          </p:sp>
          <p:sp>
            <p:nvSpPr>
              <p:cNvPr id="407590" name="Rectangle 38"/>
              <p:cNvSpPr>
                <a:spLocks noChangeArrowheads="1"/>
              </p:cNvSpPr>
              <p:nvPr/>
            </p:nvSpPr>
            <p:spPr bwMode="auto">
              <a:xfrm>
                <a:off x="1230" y="1337"/>
                <a:ext cx="103" cy="2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082" tIns="44649" rIns="91082" bIns="44649">
                <a:spAutoFit/>
              </a:bodyPr>
              <a:lstStyle/>
              <a:p>
                <a:pPr defTabSz="915988"/>
                <a:endParaRPr lang="en-US" b="1">
                  <a:solidFill>
                    <a:srgbClr val="000000"/>
                  </a:solidFill>
                </a:endParaRPr>
              </a:p>
            </p:txBody>
          </p:sp>
        </p:grpSp>
        <p:grpSp>
          <p:nvGrpSpPr>
            <p:cNvPr id="407591" name="Group 39"/>
            <p:cNvGrpSpPr>
              <a:grpSpLocks/>
            </p:cNvGrpSpPr>
            <p:nvPr/>
          </p:nvGrpSpPr>
          <p:grpSpPr bwMode="auto">
            <a:xfrm>
              <a:off x="288" y="2592"/>
              <a:ext cx="336" cy="627"/>
              <a:chOff x="144" y="1152"/>
              <a:chExt cx="336" cy="627"/>
            </a:xfrm>
          </p:grpSpPr>
          <p:sp>
            <p:nvSpPr>
              <p:cNvPr id="407592" name="Line 40"/>
              <p:cNvSpPr>
                <a:spLocks noChangeShapeType="1"/>
              </p:cNvSpPr>
              <p:nvPr/>
            </p:nvSpPr>
            <p:spPr bwMode="auto">
              <a:xfrm>
                <a:off x="192" y="1488"/>
                <a:ext cx="288" cy="0"/>
              </a:xfrm>
              <a:prstGeom prst="line">
                <a:avLst/>
              </a:prstGeom>
              <a:noFill/>
              <a:ln w="28575">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rgbClr val="000000"/>
                  </a:solidFill>
                </a:endParaRPr>
              </a:p>
            </p:txBody>
          </p:sp>
          <p:sp>
            <p:nvSpPr>
              <p:cNvPr id="407593" name="Rectangle 41"/>
              <p:cNvSpPr>
                <a:spLocks noChangeArrowheads="1"/>
              </p:cNvSpPr>
              <p:nvPr/>
            </p:nvSpPr>
            <p:spPr bwMode="auto">
              <a:xfrm>
                <a:off x="144" y="1152"/>
                <a:ext cx="311" cy="2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082" tIns="44649" rIns="91082" bIns="44649">
                <a:spAutoFit/>
              </a:bodyPr>
              <a:lstStyle/>
              <a:p>
                <a:pPr defTabSz="915988"/>
                <a:r>
                  <a:rPr lang="en-US" sz="2700" b="1" i="1">
                    <a:solidFill>
                      <a:srgbClr val="000000"/>
                    </a:solidFill>
                  </a:rPr>
                  <a:t>C</a:t>
                </a:r>
                <a:r>
                  <a:rPr lang="en-US" sz="2700" b="1" i="1" baseline="-25000">
                    <a:solidFill>
                      <a:srgbClr val="000000"/>
                    </a:solidFill>
                  </a:rPr>
                  <a:t>1</a:t>
                </a:r>
                <a:endParaRPr lang="en-US" b="1" i="1">
                  <a:solidFill>
                    <a:srgbClr val="000000"/>
                  </a:solidFill>
                </a:endParaRPr>
              </a:p>
            </p:txBody>
          </p:sp>
          <p:sp>
            <p:nvSpPr>
              <p:cNvPr id="407594" name="Rectangle 42"/>
              <p:cNvSpPr>
                <a:spLocks noChangeArrowheads="1"/>
              </p:cNvSpPr>
              <p:nvPr/>
            </p:nvSpPr>
            <p:spPr bwMode="auto">
              <a:xfrm>
                <a:off x="144" y="1496"/>
                <a:ext cx="306" cy="2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082" tIns="44649" rIns="91082" bIns="44649">
                <a:spAutoFit/>
              </a:bodyPr>
              <a:lstStyle/>
              <a:p>
                <a:pPr defTabSz="915988"/>
                <a:r>
                  <a:rPr lang="en-US" sz="2700" b="1" i="1">
                    <a:solidFill>
                      <a:srgbClr val="000000"/>
                    </a:solidFill>
                  </a:rPr>
                  <a:t>T</a:t>
                </a:r>
                <a:r>
                  <a:rPr lang="en-US" sz="2700" b="1" i="1" baseline="-25000">
                    <a:solidFill>
                      <a:srgbClr val="000000"/>
                    </a:solidFill>
                  </a:rPr>
                  <a:t>1</a:t>
                </a:r>
                <a:endParaRPr lang="en-US" b="1" i="1">
                  <a:solidFill>
                    <a:srgbClr val="000000"/>
                  </a:solidFill>
                </a:endParaRPr>
              </a:p>
            </p:txBody>
          </p:sp>
        </p:grpSp>
        <p:grpSp>
          <p:nvGrpSpPr>
            <p:cNvPr id="407595" name="Group 43"/>
            <p:cNvGrpSpPr>
              <a:grpSpLocks/>
            </p:cNvGrpSpPr>
            <p:nvPr/>
          </p:nvGrpSpPr>
          <p:grpSpPr bwMode="auto">
            <a:xfrm>
              <a:off x="-288" y="2592"/>
              <a:ext cx="390" cy="627"/>
              <a:chOff x="144" y="1152"/>
              <a:chExt cx="390" cy="627"/>
            </a:xfrm>
          </p:grpSpPr>
          <p:sp>
            <p:nvSpPr>
              <p:cNvPr id="407596" name="Line 44"/>
              <p:cNvSpPr>
                <a:spLocks noChangeShapeType="1"/>
              </p:cNvSpPr>
              <p:nvPr/>
            </p:nvSpPr>
            <p:spPr bwMode="auto">
              <a:xfrm>
                <a:off x="192" y="1488"/>
                <a:ext cx="288" cy="0"/>
              </a:xfrm>
              <a:prstGeom prst="line">
                <a:avLst/>
              </a:prstGeom>
              <a:noFill/>
              <a:ln w="28575">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rgbClr val="000000"/>
                  </a:solidFill>
                </a:endParaRPr>
              </a:p>
            </p:txBody>
          </p:sp>
          <p:sp>
            <p:nvSpPr>
              <p:cNvPr id="407597" name="Rectangle 45"/>
              <p:cNvSpPr>
                <a:spLocks noChangeArrowheads="1"/>
              </p:cNvSpPr>
              <p:nvPr/>
            </p:nvSpPr>
            <p:spPr bwMode="auto">
              <a:xfrm>
                <a:off x="144" y="1152"/>
                <a:ext cx="390" cy="2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082" tIns="44649" rIns="91082" bIns="44649">
                <a:spAutoFit/>
              </a:bodyPr>
              <a:lstStyle/>
              <a:p>
                <a:pPr defTabSz="915988"/>
                <a:r>
                  <a:rPr lang="en-US" sz="2700" b="1" i="1">
                    <a:solidFill>
                      <a:srgbClr val="000000"/>
                    </a:solidFill>
                  </a:rPr>
                  <a:t>C</a:t>
                </a:r>
                <a:r>
                  <a:rPr lang="en-US" sz="2700" b="1" i="1" baseline="-25000">
                    <a:solidFill>
                      <a:srgbClr val="000000"/>
                    </a:solidFill>
                  </a:rPr>
                  <a:t>int</a:t>
                </a:r>
                <a:endParaRPr lang="en-US" b="1" i="1">
                  <a:solidFill>
                    <a:srgbClr val="000000"/>
                  </a:solidFill>
                </a:endParaRPr>
              </a:p>
            </p:txBody>
          </p:sp>
          <p:sp>
            <p:nvSpPr>
              <p:cNvPr id="407598" name="Rectangle 46"/>
              <p:cNvSpPr>
                <a:spLocks noChangeArrowheads="1"/>
              </p:cNvSpPr>
              <p:nvPr/>
            </p:nvSpPr>
            <p:spPr bwMode="auto">
              <a:xfrm>
                <a:off x="144" y="1496"/>
                <a:ext cx="386" cy="2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082" tIns="44649" rIns="91082" bIns="44649">
                <a:spAutoFit/>
              </a:bodyPr>
              <a:lstStyle/>
              <a:p>
                <a:pPr defTabSz="915988"/>
                <a:r>
                  <a:rPr lang="en-US" sz="2700" b="1" i="1">
                    <a:solidFill>
                      <a:srgbClr val="000000"/>
                    </a:solidFill>
                  </a:rPr>
                  <a:t>T</a:t>
                </a:r>
                <a:r>
                  <a:rPr lang="en-US" sz="2700" b="1" i="1" baseline="-25000">
                    <a:solidFill>
                      <a:srgbClr val="000000"/>
                    </a:solidFill>
                  </a:rPr>
                  <a:t>int</a:t>
                </a:r>
                <a:endParaRPr lang="en-US" b="1" i="1">
                  <a:solidFill>
                    <a:srgbClr val="000000"/>
                  </a:solidFill>
                </a:endParaRPr>
              </a:p>
            </p:txBody>
          </p:sp>
        </p:grpSp>
        <p:sp>
          <p:nvSpPr>
            <p:cNvPr id="407599" name="Rectangle 47"/>
            <p:cNvSpPr>
              <a:spLocks noChangeArrowheads="1"/>
            </p:cNvSpPr>
            <p:nvPr/>
          </p:nvSpPr>
          <p:spPr bwMode="auto">
            <a:xfrm>
              <a:off x="46" y="2784"/>
              <a:ext cx="175" cy="2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082" tIns="44649" rIns="91082" bIns="44649">
              <a:spAutoFit/>
            </a:bodyPr>
            <a:lstStyle/>
            <a:p>
              <a:pPr defTabSz="915988"/>
              <a:r>
                <a:rPr lang="en-US" b="1">
                  <a:solidFill>
                    <a:srgbClr val="000000"/>
                  </a:solidFill>
                  <a:latin typeface="Symbol" charset="0"/>
                </a:rPr>
                <a:t>+</a:t>
              </a:r>
            </a:p>
          </p:txBody>
        </p:sp>
        <p:grpSp>
          <p:nvGrpSpPr>
            <p:cNvPr id="407600" name="Group 48"/>
            <p:cNvGrpSpPr>
              <a:grpSpLocks/>
            </p:cNvGrpSpPr>
            <p:nvPr/>
          </p:nvGrpSpPr>
          <p:grpSpPr bwMode="auto">
            <a:xfrm>
              <a:off x="816" y="2592"/>
              <a:ext cx="336" cy="627"/>
              <a:chOff x="144" y="1152"/>
              <a:chExt cx="336" cy="627"/>
            </a:xfrm>
          </p:grpSpPr>
          <p:sp>
            <p:nvSpPr>
              <p:cNvPr id="407601" name="Line 49"/>
              <p:cNvSpPr>
                <a:spLocks noChangeShapeType="1"/>
              </p:cNvSpPr>
              <p:nvPr/>
            </p:nvSpPr>
            <p:spPr bwMode="auto">
              <a:xfrm>
                <a:off x="192" y="1488"/>
                <a:ext cx="288" cy="0"/>
              </a:xfrm>
              <a:prstGeom prst="line">
                <a:avLst/>
              </a:prstGeom>
              <a:noFill/>
              <a:ln w="28575">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rgbClr val="000000"/>
                  </a:solidFill>
                </a:endParaRPr>
              </a:p>
            </p:txBody>
          </p:sp>
          <p:sp>
            <p:nvSpPr>
              <p:cNvPr id="407602" name="Rectangle 50"/>
              <p:cNvSpPr>
                <a:spLocks noChangeArrowheads="1"/>
              </p:cNvSpPr>
              <p:nvPr/>
            </p:nvSpPr>
            <p:spPr bwMode="auto">
              <a:xfrm>
                <a:off x="144" y="1152"/>
                <a:ext cx="311" cy="2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082" tIns="44649" rIns="91082" bIns="44649">
                <a:spAutoFit/>
              </a:bodyPr>
              <a:lstStyle/>
              <a:p>
                <a:pPr defTabSz="915988"/>
                <a:r>
                  <a:rPr lang="en-US" sz="2700" b="1" i="1">
                    <a:solidFill>
                      <a:srgbClr val="000000"/>
                    </a:solidFill>
                  </a:rPr>
                  <a:t>C</a:t>
                </a:r>
                <a:r>
                  <a:rPr lang="en-US" sz="2700" b="1" i="1" baseline="-25000">
                    <a:solidFill>
                      <a:srgbClr val="000000"/>
                    </a:solidFill>
                  </a:rPr>
                  <a:t>2</a:t>
                </a:r>
                <a:endParaRPr lang="en-US" b="1" i="1">
                  <a:solidFill>
                    <a:srgbClr val="000000"/>
                  </a:solidFill>
                </a:endParaRPr>
              </a:p>
            </p:txBody>
          </p:sp>
          <p:sp>
            <p:nvSpPr>
              <p:cNvPr id="407603" name="Rectangle 51"/>
              <p:cNvSpPr>
                <a:spLocks noChangeArrowheads="1"/>
              </p:cNvSpPr>
              <p:nvPr/>
            </p:nvSpPr>
            <p:spPr bwMode="auto">
              <a:xfrm>
                <a:off x="144" y="1496"/>
                <a:ext cx="306" cy="2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082" tIns="44649" rIns="91082" bIns="44649">
                <a:spAutoFit/>
              </a:bodyPr>
              <a:lstStyle/>
              <a:p>
                <a:pPr defTabSz="915988"/>
                <a:r>
                  <a:rPr lang="en-US" sz="2700" b="1" i="1">
                    <a:solidFill>
                      <a:srgbClr val="000000"/>
                    </a:solidFill>
                  </a:rPr>
                  <a:t>T</a:t>
                </a:r>
                <a:r>
                  <a:rPr lang="en-US" sz="2700" b="1" i="1" baseline="-25000">
                    <a:solidFill>
                      <a:srgbClr val="000000"/>
                    </a:solidFill>
                  </a:rPr>
                  <a:t>2</a:t>
                </a:r>
                <a:endParaRPr lang="en-US" b="1" i="1">
                  <a:solidFill>
                    <a:srgbClr val="000000"/>
                  </a:solidFill>
                </a:endParaRPr>
              </a:p>
            </p:txBody>
          </p:sp>
        </p:grpSp>
      </p:grpSp>
      <p:sp>
        <p:nvSpPr>
          <p:cNvPr id="407604" name="Rectangle 52"/>
          <p:cNvSpPr>
            <a:spLocks noChangeArrowheads="1"/>
          </p:cNvSpPr>
          <p:nvPr/>
        </p:nvSpPr>
        <p:spPr bwMode="auto">
          <a:xfrm>
            <a:off x="4303713" y="3187700"/>
            <a:ext cx="3227820" cy="3671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082" tIns="44649" rIns="91082" bIns="44649">
            <a:spAutoFit/>
          </a:bodyPr>
          <a:lstStyle/>
          <a:p>
            <a:pPr defTabSz="915988"/>
            <a:r>
              <a:rPr lang="en-US">
                <a:solidFill>
                  <a:srgbClr val="000000"/>
                </a:solidFill>
              </a:rPr>
              <a:t>0.250 + 0.500 = 0.750 = U(1, .75)</a:t>
            </a:r>
          </a:p>
        </p:txBody>
      </p:sp>
      <p:sp>
        <p:nvSpPr>
          <p:cNvPr id="407605" name="Rectangle 53"/>
          <p:cNvSpPr>
            <a:spLocks noChangeArrowheads="1"/>
          </p:cNvSpPr>
          <p:nvPr/>
        </p:nvSpPr>
        <p:spPr bwMode="auto">
          <a:xfrm>
            <a:off x="3617913" y="5673725"/>
            <a:ext cx="3796899" cy="3671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082" tIns="44649" rIns="91082" bIns="44649">
            <a:spAutoFit/>
          </a:bodyPr>
          <a:lstStyle/>
          <a:p>
            <a:pPr defTabSz="915988"/>
            <a:r>
              <a:rPr lang="en-US">
                <a:solidFill>
                  <a:srgbClr val="000000"/>
                </a:solidFill>
              </a:rPr>
              <a:t>0. 334 + 0. 250 + 0.100 = 0.684 &lt; 0.779</a:t>
            </a:r>
          </a:p>
        </p:txBody>
      </p:sp>
      <p:sp>
        <p:nvSpPr>
          <p:cNvPr id="407606" name="Line 54"/>
          <p:cNvSpPr>
            <a:spLocks noChangeShapeType="1"/>
          </p:cNvSpPr>
          <p:nvPr/>
        </p:nvSpPr>
        <p:spPr bwMode="auto">
          <a:xfrm flipH="1">
            <a:off x="2003425" y="2779713"/>
            <a:ext cx="342900" cy="257175"/>
          </a:xfrm>
          <a:prstGeom prst="line">
            <a:avLst/>
          </a:prstGeom>
          <a:noFill/>
          <a:ln w="12700">
            <a:solidFill>
              <a:schemeClr val="tx1"/>
            </a:solidFill>
            <a:round/>
            <a:headEnd type="none" w="sm" len="sm"/>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rgbClr val="000000"/>
              </a:solidFill>
            </a:endParaRPr>
          </a:p>
        </p:txBody>
      </p:sp>
      <p:sp>
        <p:nvSpPr>
          <p:cNvPr id="407607" name="Text Box 55"/>
          <p:cNvSpPr txBox="1">
            <a:spLocks noChangeArrowheads="1"/>
          </p:cNvSpPr>
          <p:nvPr/>
        </p:nvSpPr>
        <p:spPr bwMode="auto">
          <a:xfrm>
            <a:off x="2260600" y="2522538"/>
            <a:ext cx="566822" cy="3500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2870" tIns="51435" rIns="102870" bIns="51435">
            <a:spAutoFit/>
          </a:bodyPr>
          <a:lstStyle>
            <a:lvl1pPr defTabSz="1028700">
              <a:defRPr sz="2400">
                <a:solidFill>
                  <a:schemeClr val="tx1"/>
                </a:solidFill>
                <a:latin typeface="Times New Roman" charset="0"/>
                <a:ea typeface="ＭＳ Ｐゴシック" charset="0"/>
              </a:defRPr>
            </a:lvl1pPr>
            <a:lvl2pPr marL="514350" defTabSz="1028700">
              <a:defRPr sz="2400">
                <a:solidFill>
                  <a:schemeClr val="tx1"/>
                </a:solidFill>
                <a:latin typeface="Times New Roman" charset="0"/>
                <a:ea typeface="ＭＳ Ｐゴシック" charset="0"/>
              </a:defRPr>
            </a:lvl2pPr>
            <a:lvl3pPr marL="1028700" defTabSz="1028700">
              <a:defRPr sz="2400">
                <a:solidFill>
                  <a:schemeClr val="tx1"/>
                </a:solidFill>
                <a:latin typeface="Times New Roman" charset="0"/>
                <a:ea typeface="ＭＳ Ｐゴシック" charset="0"/>
              </a:defRPr>
            </a:lvl3pPr>
            <a:lvl4pPr marL="1543050" defTabSz="1028700">
              <a:defRPr sz="2400">
                <a:solidFill>
                  <a:schemeClr val="tx1"/>
                </a:solidFill>
                <a:latin typeface="Times New Roman" charset="0"/>
                <a:ea typeface="ＭＳ Ｐゴシック" charset="0"/>
              </a:defRPr>
            </a:lvl4pPr>
            <a:lvl5pPr marL="2057400" defTabSz="1028700">
              <a:defRPr sz="2400">
                <a:solidFill>
                  <a:schemeClr val="tx1"/>
                </a:solidFill>
                <a:latin typeface="Times New Roman" charset="0"/>
                <a:ea typeface="ＭＳ Ｐゴシック" charset="0"/>
              </a:defRPr>
            </a:lvl5pPr>
            <a:lvl6pPr marL="2514600" defTabSz="1028700" eaLnBrk="0" fontAlgn="base" hangingPunct="0">
              <a:spcBef>
                <a:spcPct val="0"/>
              </a:spcBef>
              <a:spcAft>
                <a:spcPct val="0"/>
              </a:spcAft>
              <a:defRPr sz="2400">
                <a:solidFill>
                  <a:schemeClr val="tx1"/>
                </a:solidFill>
                <a:latin typeface="Times New Roman" charset="0"/>
                <a:ea typeface="ＭＳ Ｐゴシック" charset="0"/>
              </a:defRPr>
            </a:lvl6pPr>
            <a:lvl7pPr marL="2971800" defTabSz="1028700" eaLnBrk="0" fontAlgn="base" hangingPunct="0">
              <a:spcBef>
                <a:spcPct val="0"/>
              </a:spcBef>
              <a:spcAft>
                <a:spcPct val="0"/>
              </a:spcAft>
              <a:defRPr sz="2400">
                <a:solidFill>
                  <a:schemeClr val="tx1"/>
                </a:solidFill>
                <a:latin typeface="Times New Roman" charset="0"/>
                <a:ea typeface="ＭＳ Ｐゴシック" charset="0"/>
              </a:defRPr>
            </a:lvl7pPr>
            <a:lvl8pPr marL="3429000" defTabSz="1028700" eaLnBrk="0" fontAlgn="base" hangingPunct="0">
              <a:spcBef>
                <a:spcPct val="0"/>
              </a:spcBef>
              <a:spcAft>
                <a:spcPct val="0"/>
              </a:spcAft>
              <a:defRPr sz="2400">
                <a:solidFill>
                  <a:schemeClr val="tx1"/>
                </a:solidFill>
                <a:latin typeface="Times New Roman" charset="0"/>
                <a:ea typeface="ＭＳ Ｐゴシック" charset="0"/>
              </a:defRPr>
            </a:lvl8pPr>
            <a:lvl9pPr marL="3886200" defTabSz="10287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dirty="0">
                <a:solidFill>
                  <a:srgbClr val="000000"/>
                </a:solidFill>
                <a:latin typeface="Fira Sans Regular" charset="0"/>
              </a:rPr>
              <a:t>{H1}</a:t>
            </a:r>
          </a:p>
        </p:txBody>
      </p:sp>
      <p:sp>
        <p:nvSpPr>
          <p:cNvPr id="407608" name="Line 56"/>
          <p:cNvSpPr>
            <a:spLocks noChangeShapeType="1"/>
          </p:cNvSpPr>
          <p:nvPr/>
        </p:nvSpPr>
        <p:spPr bwMode="auto">
          <a:xfrm flipH="1">
            <a:off x="1060450" y="4494213"/>
            <a:ext cx="257175" cy="342900"/>
          </a:xfrm>
          <a:prstGeom prst="line">
            <a:avLst/>
          </a:prstGeom>
          <a:noFill/>
          <a:ln w="12700">
            <a:solidFill>
              <a:schemeClr val="tx1"/>
            </a:solidFill>
            <a:round/>
            <a:headEnd type="none" w="sm" len="sm"/>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rgbClr val="000000"/>
              </a:solidFill>
            </a:endParaRPr>
          </a:p>
        </p:txBody>
      </p:sp>
      <p:sp>
        <p:nvSpPr>
          <p:cNvPr id="407609" name="Text Box 57"/>
          <p:cNvSpPr txBox="1">
            <a:spLocks noChangeArrowheads="1"/>
          </p:cNvSpPr>
          <p:nvPr/>
        </p:nvSpPr>
        <p:spPr bwMode="auto">
          <a:xfrm>
            <a:off x="1146175" y="4151313"/>
            <a:ext cx="573234" cy="3500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2870" tIns="51435" rIns="102870" bIns="51435">
            <a:spAutoFit/>
          </a:bodyPr>
          <a:lstStyle>
            <a:lvl1pPr defTabSz="1028700">
              <a:defRPr sz="2400">
                <a:solidFill>
                  <a:schemeClr val="tx1"/>
                </a:solidFill>
                <a:latin typeface="Times New Roman" charset="0"/>
                <a:ea typeface="ＭＳ Ｐゴシック" charset="0"/>
              </a:defRPr>
            </a:lvl1pPr>
            <a:lvl2pPr marL="514350" defTabSz="1028700">
              <a:defRPr sz="2400">
                <a:solidFill>
                  <a:schemeClr val="tx1"/>
                </a:solidFill>
                <a:latin typeface="Times New Roman" charset="0"/>
                <a:ea typeface="ＭＳ Ｐゴシック" charset="0"/>
              </a:defRPr>
            </a:lvl2pPr>
            <a:lvl3pPr marL="1028700" defTabSz="1028700">
              <a:defRPr sz="2400">
                <a:solidFill>
                  <a:schemeClr val="tx1"/>
                </a:solidFill>
                <a:latin typeface="Times New Roman" charset="0"/>
                <a:ea typeface="ＭＳ Ｐゴシック" charset="0"/>
              </a:defRPr>
            </a:lvl3pPr>
            <a:lvl4pPr marL="1543050" defTabSz="1028700">
              <a:defRPr sz="2400">
                <a:solidFill>
                  <a:schemeClr val="tx1"/>
                </a:solidFill>
                <a:latin typeface="Times New Roman" charset="0"/>
                <a:ea typeface="ＭＳ Ｐゴシック" charset="0"/>
              </a:defRPr>
            </a:lvl4pPr>
            <a:lvl5pPr marL="2057400" defTabSz="1028700">
              <a:defRPr sz="2400">
                <a:solidFill>
                  <a:schemeClr val="tx1"/>
                </a:solidFill>
                <a:latin typeface="Times New Roman" charset="0"/>
                <a:ea typeface="ＭＳ Ｐゴシック" charset="0"/>
              </a:defRPr>
            </a:lvl5pPr>
            <a:lvl6pPr marL="2514600" defTabSz="1028700" eaLnBrk="0" fontAlgn="base" hangingPunct="0">
              <a:spcBef>
                <a:spcPct val="0"/>
              </a:spcBef>
              <a:spcAft>
                <a:spcPct val="0"/>
              </a:spcAft>
              <a:defRPr sz="2400">
                <a:solidFill>
                  <a:schemeClr val="tx1"/>
                </a:solidFill>
                <a:latin typeface="Times New Roman" charset="0"/>
                <a:ea typeface="ＭＳ Ｐゴシック" charset="0"/>
              </a:defRPr>
            </a:lvl6pPr>
            <a:lvl7pPr marL="2971800" defTabSz="1028700" eaLnBrk="0" fontAlgn="base" hangingPunct="0">
              <a:spcBef>
                <a:spcPct val="0"/>
              </a:spcBef>
              <a:spcAft>
                <a:spcPct val="0"/>
              </a:spcAft>
              <a:defRPr sz="2400">
                <a:solidFill>
                  <a:schemeClr val="tx1"/>
                </a:solidFill>
                <a:latin typeface="Times New Roman" charset="0"/>
                <a:ea typeface="ＭＳ Ｐゴシック" charset="0"/>
              </a:defRPr>
            </a:lvl7pPr>
            <a:lvl8pPr marL="3429000" defTabSz="1028700" eaLnBrk="0" fontAlgn="base" hangingPunct="0">
              <a:spcBef>
                <a:spcPct val="0"/>
              </a:spcBef>
              <a:spcAft>
                <a:spcPct val="0"/>
              </a:spcAft>
              <a:defRPr sz="2400">
                <a:solidFill>
                  <a:schemeClr val="tx1"/>
                </a:solidFill>
                <a:latin typeface="Times New Roman" charset="0"/>
                <a:ea typeface="ＭＳ Ｐゴシック" charset="0"/>
              </a:defRPr>
            </a:lvl8pPr>
            <a:lvl9pPr marL="3886200" defTabSz="10287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dirty="0">
                <a:solidFill>
                  <a:srgbClr val="000000"/>
                </a:solidFill>
                <a:latin typeface="Fira Sans Regular" charset="0"/>
              </a:rPr>
              <a:t>{</a:t>
            </a:r>
            <a:r>
              <a:rPr lang="en-US" sz="1600" dirty="0" err="1">
                <a:solidFill>
                  <a:srgbClr val="000000"/>
                </a:solidFill>
                <a:latin typeface="Fira Sans Regular" charset="0"/>
              </a:rPr>
              <a:t>H</a:t>
            </a:r>
            <a:r>
              <a:rPr lang="en-US" sz="1600" baseline="-25000" dirty="0" err="1">
                <a:solidFill>
                  <a:srgbClr val="000000"/>
                </a:solidFill>
                <a:latin typeface="Fira Sans Regular" charset="0"/>
              </a:rPr>
              <a:t>n</a:t>
            </a:r>
            <a:r>
              <a:rPr lang="en-US" sz="1600" dirty="0">
                <a:solidFill>
                  <a:srgbClr val="000000"/>
                </a:solidFill>
                <a:latin typeface="Fira Sans Regular" charset="0"/>
              </a:rPr>
              <a:t>}</a:t>
            </a:r>
          </a:p>
        </p:txBody>
      </p:sp>
      <p:sp>
        <p:nvSpPr>
          <p:cNvPr id="407610" name="Line 58"/>
          <p:cNvSpPr>
            <a:spLocks noChangeShapeType="1"/>
          </p:cNvSpPr>
          <p:nvPr/>
        </p:nvSpPr>
        <p:spPr bwMode="auto">
          <a:xfrm>
            <a:off x="1574800" y="4494213"/>
            <a:ext cx="171450" cy="342900"/>
          </a:xfrm>
          <a:prstGeom prst="line">
            <a:avLst/>
          </a:prstGeom>
          <a:noFill/>
          <a:ln w="12700">
            <a:solidFill>
              <a:schemeClr val="tx1"/>
            </a:solidFill>
            <a:round/>
            <a:headEnd type="none" w="sm" len="sm"/>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rgbClr val="000000"/>
              </a:solidFill>
            </a:endParaRPr>
          </a:p>
        </p:txBody>
      </p:sp>
    </p:spTree>
    <p:extLst>
      <p:ext uri="{BB962C8B-B14F-4D97-AF65-F5344CB8AC3E}">
        <p14:creationId xmlns:p14="http://schemas.microsoft.com/office/powerpoint/2010/main" val="3460246743"/>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457200" y="230464"/>
            <a:ext cx="8229600" cy="523648"/>
          </a:xfrm>
        </p:spPr>
        <p:txBody>
          <a:bodyPr/>
          <a:lstStyle/>
          <a:p>
            <a:pPr eaLnBrk="1" hangingPunct="1">
              <a:defRPr/>
            </a:pPr>
            <a:r>
              <a:rPr lang="en-US" sz="3200" b="1" dirty="0">
                <a:ea typeface="+mj-ea"/>
                <a:cs typeface="+mj-cs"/>
              </a:rPr>
              <a:t>Classification of Scheduling Algorithms</a:t>
            </a:r>
          </a:p>
        </p:txBody>
      </p:sp>
      <p:sp>
        <p:nvSpPr>
          <p:cNvPr id="10242" name="Text Box 3"/>
          <p:cNvSpPr txBox="1">
            <a:spLocks noChangeArrowheads="1"/>
          </p:cNvSpPr>
          <p:nvPr/>
        </p:nvSpPr>
        <p:spPr bwMode="auto">
          <a:xfrm>
            <a:off x="2570163" y="965884"/>
            <a:ext cx="33464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solidFill>
                  <a:srgbClr val="0070C0"/>
                </a:solidFill>
              </a:rPr>
              <a:t>All scheduling algorithms</a:t>
            </a:r>
          </a:p>
        </p:txBody>
      </p:sp>
      <p:sp>
        <p:nvSpPr>
          <p:cNvPr id="10243" name="Text Box 4"/>
          <p:cNvSpPr txBox="1">
            <a:spLocks noChangeArrowheads="1"/>
          </p:cNvSpPr>
          <p:nvPr/>
        </p:nvSpPr>
        <p:spPr bwMode="auto">
          <a:xfrm>
            <a:off x="417513" y="2367647"/>
            <a:ext cx="3578225" cy="830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solidFill>
                  <a:srgbClr val="0D55A1"/>
                </a:solidFill>
              </a:rPr>
              <a:t>static scheduling</a:t>
            </a:r>
          </a:p>
          <a:p>
            <a:r>
              <a:rPr lang="en-US">
                <a:solidFill>
                  <a:srgbClr val="0D55A1"/>
                </a:solidFill>
              </a:rPr>
              <a:t>(or offline, or clock-driven)</a:t>
            </a:r>
          </a:p>
        </p:txBody>
      </p:sp>
      <p:sp>
        <p:nvSpPr>
          <p:cNvPr id="10244" name="Text Box 5"/>
          <p:cNvSpPr txBox="1">
            <a:spLocks noChangeArrowheads="1"/>
          </p:cNvSpPr>
          <p:nvPr/>
        </p:nvSpPr>
        <p:spPr bwMode="auto">
          <a:xfrm>
            <a:off x="4662488" y="2366059"/>
            <a:ext cx="3762375"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solidFill>
                  <a:srgbClr val="0070C0"/>
                </a:solidFill>
              </a:rPr>
              <a:t>dynamic scheduling</a:t>
            </a:r>
          </a:p>
          <a:p>
            <a:r>
              <a:rPr lang="en-US">
                <a:solidFill>
                  <a:srgbClr val="0070C0"/>
                </a:solidFill>
              </a:rPr>
              <a:t>(or online, or priority-driven)</a:t>
            </a:r>
          </a:p>
        </p:txBody>
      </p:sp>
      <p:sp>
        <p:nvSpPr>
          <p:cNvPr id="10245" name="Text Box 6"/>
          <p:cNvSpPr txBox="1">
            <a:spLocks noChangeArrowheads="1"/>
          </p:cNvSpPr>
          <p:nvPr/>
        </p:nvSpPr>
        <p:spPr bwMode="auto">
          <a:xfrm>
            <a:off x="3894138" y="4317097"/>
            <a:ext cx="1839912" cy="830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solidFill>
                  <a:srgbClr val="0070C0"/>
                </a:solidFill>
              </a:rPr>
              <a:t>fixed-priority</a:t>
            </a:r>
          </a:p>
          <a:p>
            <a:r>
              <a:rPr lang="en-US">
                <a:solidFill>
                  <a:srgbClr val="0070C0"/>
                </a:solidFill>
              </a:rPr>
              <a:t>scheduling</a:t>
            </a:r>
          </a:p>
        </p:txBody>
      </p:sp>
      <p:sp>
        <p:nvSpPr>
          <p:cNvPr id="10246" name="Text Box 7"/>
          <p:cNvSpPr txBox="1">
            <a:spLocks noChangeArrowheads="1"/>
          </p:cNvSpPr>
          <p:nvPr/>
        </p:nvSpPr>
        <p:spPr bwMode="auto">
          <a:xfrm>
            <a:off x="6503988" y="4312334"/>
            <a:ext cx="2274887"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solidFill>
                  <a:srgbClr val="0D55A1"/>
                </a:solidFill>
              </a:rPr>
              <a:t>dynamic-priority</a:t>
            </a:r>
          </a:p>
          <a:p>
            <a:r>
              <a:rPr lang="en-US">
                <a:solidFill>
                  <a:srgbClr val="0D55A1"/>
                </a:solidFill>
              </a:rPr>
              <a:t>scheduling</a:t>
            </a:r>
          </a:p>
        </p:txBody>
      </p:sp>
      <p:sp>
        <p:nvSpPr>
          <p:cNvPr id="10247" name="Line 8"/>
          <p:cNvSpPr>
            <a:spLocks noChangeShapeType="1"/>
          </p:cNvSpPr>
          <p:nvPr/>
        </p:nvSpPr>
        <p:spPr bwMode="auto">
          <a:xfrm flipH="1">
            <a:off x="2413000" y="1554847"/>
            <a:ext cx="1558925" cy="879475"/>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10248" name="Line 9"/>
          <p:cNvSpPr>
            <a:spLocks noChangeShapeType="1"/>
          </p:cNvSpPr>
          <p:nvPr/>
        </p:nvSpPr>
        <p:spPr bwMode="auto">
          <a:xfrm>
            <a:off x="4822825" y="1554847"/>
            <a:ext cx="1443038" cy="836612"/>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10249" name="Line 10"/>
          <p:cNvSpPr>
            <a:spLocks noChangeShapeType="1"/>
          </p:cNvSpPr>
          <p:nvPr/>
        </p:nvSpPr>
        <p:spPr bwMode="auto">
          <a:xfrm flipH="1">
            <a:off x="5010150" y="3142347"/>
            <a:ext cx="1212850" cy="1182687"/>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10250" name="Line 11"/>
          <p:cNvSpPr>
            <a:spLocks noChangeShapeType="1"/>
          </p:cNvSpPr>
          <p:nvPr/>
        </p:nvSpPr>
        <p:spPr bwMode="auto">
          <a:xfrm>
            <a:off x="6757988" y="3142347"/>
            <a:ext cx="1154112" cy="1243012"/>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10251" name="Text Box 6"/>
          <p:cNvSpPr txBox="1">
            <a:spLocks noChangeArrowheads="1"/>
          </p:cNvSpPr>
          <p:nvPr/>
        </p:nvSpPr>
        <p:spPr bwMode="auto">
          <a:xfrm>
            <a:off x="4498975" y="5607734"/>
            <a:ext cx="835025"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solidFill>
                  <a:srgbClr val="FF0000"/>
                </a:solidFill>
              </a:rPr>
              <a:t>RMS</a:t>
            </a:r>
          </a:p>
        </p:txBody>
      </p:sp>
      <p:sp>
        <p:nvSpPr>
          <p:cNvPr id="10252" name="Text Box 6"/>
          <p:cNvSpPr txBox="1">
            <a:spLocks noChangeArrowheads="1"/>
          </p:cNvSpPr>
          <p:nvPr/>
        </p:nvSpPr>
        <p:spPr bwMode="auto">
          <a:xfrm>
            <a:off x="7410450" y="5607734"/>
            <a:ext cx="765175"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solidFill>
                  <a:srgbClr val="FF0000"/>
                </a:solidFill>
              </a:rPr>
              <a:t>EDF</a:t>
            </a:r>
          </a:p>
        </p:txBody>
      </p:sp>
      <p:sp>
        <p:nvSpPr>
          <p:cNvPr id="10253" name="Line 10"/>
          <p:cNvSpPr>
            <a:spLocks noChangeShapeType="1"/>
          </p:cNvSpPr>
          <p:nvPr/>
        </p:nvSpPr>
        <p:spPr bwMode="auto">
          <a:xfrm flipH="1">
            <a:off x="4918075" y="5147359"/>
            <a:ext cx="0" cy="460375"/>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10254" name="Line 10"/>
          <p:cNvSpPr>
            <a:spLocks noChangeShapeType="1"/>
          </p:cNvSpPr>
          <p:nvPr/>
        </p:nvSpPr>
        <p:spPr bwMode="auto">
          <a:xfrm flipH="1">
            <a:off x="7797800" y="5147359"/>
            <a:ext cx="0" cy="460375"/>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97590274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a:xfrm>
            <a:off x="609600" y="263939"/>
            <a:ext cx="8001000" cy="533400"/>
          </a:xfrm>
        </p:spPr>
        <p:txBody>
          <a:bodyPr/>
          <a:lstStyle/>
          <a:p>
            <a:pPr eaLnBrk="1" hangingPunct="1">
              <a:defRPr/>
            </a:pPr>
            <a:r>
              <a:rPr lang="en-US" sz="3200" dirty="0">
                <a:effectLst>
                  <a:outerShdw blurRad="38100" dist="38100" dir="2700000" algn="tl">
                    <a:srgbClr val="DDDDDD"/>
                  </a:outerShdw>
                </a:effectLst>
                <a:cs typeface="Fira Sans Regular" charset="0"/>
              </a:rPr>
              <a:t>Earliest Deadline First (EDF) Scheduling</a:t>
            </a:r>
          </a:p>
        </p:txBody>
      </p:sp>
      <p:sp>
        <p:nvSpPr>
          <p:cNvPr id="12290" name="Rectangle 3"/>
          <p:cNvSpPr>
            <a:spLocks noGrp="1" noChangeArrowheads="1"/>
          </p:cNvSpPr>
          <p:nvPr>
            <p:ph type="body" sz="half" idx="1"/>
          </p:nvPr>
        </p:nvSpPr>
        <p:spPr>
          <a:xfrm>
            <a:off x="609600" y="861391"/>
            <a:ext cx="7391400" cy="5562600"/>
          </a:xfrm>
        </p:spPr>
        <p:txBody>
          <a:bodyPr/>
          <a:lstStyle/>
          <a:p>
            <a:pPr eaLnBrk="1" hangingPunct="1"/>
            <a:r>
              <a:rPr lang="en-US" sz="1800" dirty="0">
                <a:solidFill>
                  <a:schemeClr val="accent5"/>
                </a:solidFill>
              </a:rPr>
              <a:t>Can be used to schedule periodic tasks</a:t>
            </a:r>
          </a:p>
          <a:p>
            <a:pPr eaLnBrk="1" hangingPunct="1"/>
            <a:r>
              <a:rPr lang="en-US" sz="1800" dirty="0">
                <a:solidFill>
                  <a:schemeClr val="accent5"/>
                </a:solidFill>
              </a:rPr>
              <a:t>Uses dynamic priorities and preemptive scheduling</a:t>
            </a:r>
          </a:p>
          <a:p>
            <a:pPr lvl="1" eaLnBrk="1" hangingPunct="1"/>
            <a:r>
              <a:rPr lang="en-US" sz="1600" dirty="0">
                <a:solidFill>
                  <a:schemeClr val="accent5"/>
                </a:solidFill>
              </a:rPr>
              <a:t>Higher priority to task with earlier deadline</a:t>
            </a:r>
          </a:p>
          <a:p>
            <a:pPr lvl="1" eaLnBrk="1" hangingPunct="1"/>
            <a:endParaRPr lang="en-US" sz="1600" dirty="0">
              <a:solidFill>
                <a:schemeClr val="accent5"/>
              </a:solidFill>
            </a:endParaRPr>
          </a:p>
          <a:p>
            <a:pPr eaLnBrk="1" hangingPunct="1"/>
            <a:r>
              <a:rPr lang="en-US" sz="1800" b="1" dirty="0">
                <a:solidFill>
                  <a:schemeClr val="accent5"/>
                </a:solidFill>
              </a:rPr>
              <a:t>Example</a:t>
            </a:r>
            <a:r>
              <a:rPr lang="en-US" sz="1800" dirty="0">
                <a:solidFill>
                  <a:schemeClr val="accent5"/>
                </a:solidFill>
              </a:rPr>
              <a:t>: 2-task set where each task is (C, T=D) </a:t>
            </a:r>
            <a:r>
              <a:rPr lang="en-US" sz="1800" dirty="0">
                <a:solidFill>
                  <a:schemeClr val="accent5"/>
                </a:solidFill>
                <a:sym typeface="Wingdings" charset="0"/>
              </a:rPr>
              <a:t> {(2, 4), (3, 7)}</a:t>
            </a:r>
            <a:endParaRPr lang="en-US" sz="1800" dirty="0">
              <a:solidFill>
                <a:schemeClr val="accent5"/>
              </a:solidFill>
            </a:endParaRPr>
          </a:p>
          <a:p>
            <a:pPr lvl="1" eaLnBrk="1" hangingPunct="1"/>
            <a:endParaRPr lang="en-US" sz="1600" dirty="0">
              <a:solidFill>
                <a:schemeClr val="accent5"/>
              </a:solidFill>
            </a:endParaRPr>
          </a:p>
          <a:p>
            <a:pPr lvl="1" eaLnBrk="1" hangingPunct="1"/>
            <a:endParaRPr lang="en-US" sz="1600" dirty="0">
              <a:solidFill>
                <a:schemeClr val="accent5"/>
              </a:solidFill>
            </a:endParaRPr>
          </a:p>
          <a:p>
            <a:pPr lvl="1" eaLnBrk="1" hangingPunct="1"/>
            <a:endParaRPr lang="en-US" sz="1600" dirty="0">
              <a:solidFill>
                <a:schemeClr val="accent5"/>
              </a:solidFill>
            </a:endParaRPr>
          </a:p>
          <a:p>
            <a:pPr lvl="1" eaLnBrk="1" hangingPunct="1"/>
            <a:endParaRPr lang="en-US" sz="1600" dirty="0">
              <a:solidFill>
                <a:schemeClr val="accent5"/>
              </a:solidFill>
            </a:endParaRPr>
          </a:p>
          <a:p>
            <a:pPr lvl="1" eaLnBrk="1" hangingPunct="1"/>
            <a:endParaRPr lang="en-US" sz="1600" dirty="0">
              <a:solidFill>
                <a:schemeClr val="accent5"/>
              </a:solidFill>
            </a:endParaRPr>
          </a:p>
          <a:p>
            <a:pPr lvl="1" eaLnBrk="1" hangingPunct="1"/>
            <a:endParaRPr lang="en-US" sz="1600" dirty="0">
              <a:solidFill>
                <a:schemeClr val="accent5"/>
              </a:solidFill>
            </a:endParaRPr>
          </a:p>
          <a:p>
            <a:pPr eaLnBrk="1" hangingPunct="1"/>
            <a:endParaRPr lang="en-US" sz="1800" dirty="0">
              <a:solidFill>
                <a:schemeClr val="accent5"/>
              </a:solidFill>
            </a:endParaRPr>
          </a:p>
          <a:p>
            <a:pPr eaLnBrk="1" hangingPunct="1"/>
            <a:r>
              <a:rPr lang="en-US" sz="1800" dirty="0">
                <a:solidFill>
                  <a:schemeClr val="accent5"/>
                </a:solidFill>
              </a:rPr>
              <a:t>Utilization U of task set {</a:t>
            </a:r>
            <a:r>
              <a:rPr lang="en-US" sz="1800" dirty="0" err="1">
                <a:solidFill>
                  <a:schemeClr val="accent5"/>
                </a:solidFill>
              </a:rPr>
              <a:t>t</a:t>
            </a:r>
            <a:r>
              <a:rPr lang="en-US" sz="1800" baseline="-25000" dirty="0" err="1">
                <a:solidFill>
                  <a:schemeClr val="accent5"/>
                </a:solidFill>
              </a:rPr>
              <a:t>i</a:t>
            </a:r>
            <a:r>
              <a:rPr lang="en-US" sz="1800" dirty="0">
                <a:solidFill>
                  <a:schemeClr val="accent5"/>
                </a:solidFill>
              </a:rPr>
              <a:t>} for </a:t>
            </a:r>
            <a:r>
              <a:rPr lang="en-US" sz="1800" i="1" dirty="0" err="1">
                <a:solidFill>
                  <a:schemeClr val="accent5"/>
                </a:solidFill>
              </a:rPr>
              <a:t>i</a:t>
            </a:r>
            <a:r>
              <a:rPr lang="en-US" sz="1800" dirty="0">
                <a:solidFill>
                  <a:schemeClr val="accent5"/>
                </a:solidFill>
              </a:rPr>
              <a:t> = 1, …, </a:t>
            </a:r>
            <a:r>
              <a:rPr lang="en-US" sz="1800" i="1" dirty="0">
                <a:solidFill>
                  <a:schemeClr val="accent5"/>
                </a:solidFill>
              </a:rPr>
              <a:t>n</a:t>
            </a:r>
            <a:r>
              <a:rPr lang="en-US" sz="1800" dirty="0">
                <a:solidFill>
                  <a:schemeClr val="accent5"/>
                </a:solidFill>
              </a:rPr>
              <a:t>: </a:t>
            </a:r>
          </a:p>
          <a:p>
            <a:pPr lvl="1" eaLnBrk="1" hangingPunct="1">
              <a:buFontTx/>
              <a:buNone/>
            </a:pPr>
            <a:endParaRPr lang="en-US" sz="1600" dirty="0">
              <a:solidFill>
                <a:schemeClr val="accent5"/>
              </a:solidFill>
            </a:endParaRPr>
          </a:p>
        </p:txBody>
      </p:sp>
      <p:graphicFrame>
        <p:nvGraphicFramePr>
          <p:cNvPr id="12291" name="Object 4"/>
          <p:cNvGraphicFramePr>
            <a:graphicFrameLocks noGrp="1" noChangeAspect="1"/>
          </p:cNvGraphicFramePr>
          <p:nvPr>
            <p:ph sz="quarter" idx="2"/>
          </p:nvPr>
        </p:nvGraphicFramePr>
        <p:xfrm>
          <a:off x="2014538" y="5029200"/>
          <a:ext cx="1184275" cy="982663"/>
        </p:xfrm>
        <a:graphic>
          <a:graphicData uri="http://schemas.openxmlformats.org/presentationml/2006/ole">
            <mc:AlternateContent xmlns:mc="http://schemas.openxmlformats.org/markup-compatibility/2006">
              <mc:Choice xmlns:v="urn:schemas-microsoft-com:vml" Requires="v">
                <p:oleObj spid="_x0000_s116790" name="Equation" r:id="rId4" imgW="520474" imgH="431613" progId="Equation.3">
                  <p:embed/>
                </p:oleObj>
              </mc:Choice>
              <mc:Fallback>
                <p:oleObj name="Equation" r:id="rId4" imgW="520474" imgH="43161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4538" y="5029200"/>
                        <a:ext cx="1184275" cy="9826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2" name="Object 45"/>
          <p:cNvGraphicFramePr>
            <a:graphicFrameLocks noGrp="1" noChangeAspect="1"/>
          </p:cNvGraphicFramePr>
          <p:nvPr>
            <p:ph sz="quarter" idx="3"/>
          </p:nvPr>
        </p:nvGraphicFramePr>
        <p:xfrm>
          <a:off x="4573588" y="5029200"/>
          <a:ext cx="2282825" cy="877888"/>
        </p:xfrm>
        <a:graphic>
          <a:graphicData uri="http://schemas.openxmlformats.org/presentationml/2006/ole">
            <mc:AlternateContent xmlns:mc="http://schemas.openxmlformats.org/markup-compatibility/2006">
              <mc:Choice xmlns:v="urn:schemas-microsoft-com:vml" Requires="v">
                <p:oleObj spid="_x0000_s116791" name="Equation" r:id="rId6" imgW="1155199" imgH="444307" progId="Equation.3">
                  <p:embed/>
                </p:oleObj>
              </mc:Choice>
              <mc:Fallback>
                <p:oleObj name="Equation" r:id="rId6" imgW="1155199" imgH="444307"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3588" y="5029200"/>
                        <a:ext cx="2282825" cy="8778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293" name="Group 49"/>
          <p:cNvGrpSpPr>
            <a:grpSpLocks/>
          </p:cNvGrpSpPr>
          <p:nvPr/>
        </p:nvGrpSpPr>
        <p:grpSpPr bwMode="auto">
          <a:xfrm>
            <a:off x="457200" y="2625726"/>
            <a:ext cx="7543800" cy="1265238"/>
            <a:chOff x="288" y="1654"/>
            <a:chExt cx="4752" cy="797"/>
          </a:xfrm>
        </p:grpSpPr>
        <p:sp>
          <p:nvSpPr>
            <p:cNvPr id="12294" name="Line 6"/>
            <p:cNvSpPr>
              <a:spLocks noChangeShapeType="1"/>
            </p:cNvSpPr>
            <p:nvPr/>
          </p:nvSpPr>
          <p:spPr bwMode="auto">
            <a:xfrm>
              <a:off x="720" y="1872"/>
              <a:ext cx="4320" cy="0"/>
            </a:xfrm>
            <a:prstGeom prst="line">
              <a:avLst/>
            </a:prstGeom>
            <a:noFill/>
            <a:ln w="28575">
              <a:solidFill>
                <a:srgbClr val="FF0066"/>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12295" name="Line 7"/>
            <p:cNvSpPr>
              <a:spLocks noChangeShapeType="1"/>
            </p:cNvSpPr>
            <p:nvPr/>
          </p:nvSpPr>
          <p:spPr bwMode="auto">
            <a:xfrm>
              <a:off x="720" y="2304"/>
              <a:ext cx="4320" cy="0"/>
            </a:xfrm>
            <a:prstGeom prst="line">
              <a:avLst/>
            </a:prstGeom>
            <a:noFill/>
            <a:ln w="28575">
              <a:solidFill>
                <a:srgbClr val="0099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grpSp>
          <p:nvGrpSpPr>
            <p:cNvPr id="12296" name="Group 23"/>
            <p:cNvGrpSpPr>
              <a:grpSpLocks/>
            </p:cNvGrpSpPr>
            <p:nvPr/>
          </p:nvGrpSpPr>
          <p:grpSpPr bwMode="auto">
            <a:xfrm>
              <a:off x="720" y="1872"/>
              <a:ext cx="4032" cy="576"/>
              <a:chOff x="720" y="1728"/>
              <a:chExt cx="4032" cy="720"/>
            </a:xfrm>
          </p:grpSpPr>
          <p:sp>
            <p:nvSpPr>
              <p:cNvPr id="12316" name="Line 8"/>
              <p:cNvSpPr>
                <a:spLocks noChangeShapeType="1"/>
              </p:cNvSpPr>
              <p:nvPr/>
            </p:nvSpPr>
            <p:spPr bwMode="auto">
              <a:xfrm>
                <a:off x="720" y="1728"/>
                <a:ext cx="0" cy="72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12317" name="Line 9"/>
              <p:cNvSpPr>
                <a:spLocks noChangeShapeType="1"/>
              </p:cNvSpPr>
              <p:nvPr/>
            </p:nvSpPr>
            <p:spPr bwMode="auto">
              <a:xfrm>
                <a:off x="1008" y="1728"/>
                <a:ext cx="0" cy="720"/>
              </a:xfrm>
              <a:prstGeom prst="line">
                <a:avLst/>
              </a:prstGeom>
              <a:noFill/>
              <a:ln w="9525">
                <a:solidFill>
                  <a:srgbClr val="000000"/>
                </a:solidFill>
                <a:round/>
                <a:headEnd/>
                <a:tailEnd type="none" w="lg" len="lg"/>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12318" name="Line 10"/>
              <p:cNvSpPr>
                <a:spLocks noChangeShapeType="1"/>
              </p:cNvSpPr>
              <p:nvPr/>
            </p:nvSpPr>
            <p:spPr bwMode="auto">
              <a:xfrm>
                <a:off x="1296" y="1728"/>
                <a:ext cx="0" cy="720"/>
              </a:xfrm>
              <a:prstGeom prst="line">
                <a:avLst/>
              </a:prstGeom>
              <a:noFill/>
              <a:ln w="9525">
                <a:solidFill>
                  <a:srgbClr val="000000"/>
                </a:solidFill>
                <a:round/>
                <a:headEnd/>
                <a:tailEnd type="none" w="lg" len="lg"/>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12319" name="Line 11"/>
              <p:cNvSpPr>
                <a:spLocks noChangeShapeType="1"/>
              </p:cNvSpPr>
              <p:nvPr/>
            </p:nvSpPr>
            <p:spPr bwMode="auto">
              <a:xfrm>
                <a:off x="1584" y="1728"/>
                <a:ext cx="0" cy="720"/>
              </a:xfrm>
              <a:prstGeom prst="line">
                <a:avLst/>
              </a:prstGeom>
              <a:noFill/>
              <a:ln w="9525">
                <a:solidFill>
                  <a:srgbClr val="000000"/>
                </a:solidFill>
                <a:round/>
                <a:headEnd/>
                <a:tailEnd type="none" w="lg" len="lg"/>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12320" name="Line 12"/>
              <p:cNvSpPr>
                <a:spLocks noChangeShapeType="1"/>
              </p:cNvSpPr>
              <p:nvPr/>
            </p:nvSpPr>
            <p:spPr bwMode="auto">
              <a:xfrm>
                <a:off x="1872" y="1728"/>
                <a:ext cx="0" cy="720"/>
              </a:xfrm>
              <a:prstGeom prst="line">
                <a:avLst/>
              </a:prstGeom>
              <a:noFill/>
              <a:ln w="9525">
                <a:solidFill>
                  <a:srgbClr val="000000"/>
                </a:solidFill>
                <a:round/>
                <a:headEnd/>
                <a:tailEnd type="none" w="lg" len="lg"/>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12321" name="Line 13"/>
              <p:cNvSpPr>
                <a:spLocks noChangeShapeType="1"/>
              </p:cNvSpPr>
              <p:nvPr/>
            </p:nvSpPr>
            <p:spPr bwMode="auto">
              <a:xfrm>
                <a:off x="2160" y="1728"/>
                <a:ext cx="0" cy="720"/>
              </a:xfrm>
              <a:prstGeom prst="line">
                <a:avLst/>
              </a:prstGeom>
              <a:noFill/>
              <a:ln w="9525">
                <a:solidFill>
                  <a:srgbClr val="000000"/>
                </a:solidFill>
                <a:round/>
                <a:headEnd/>
                <a:tailEnd type="none" w="lg" len="lg"/>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12322" name="Line 14"/>
              <p:cNvSpPr>
                <a:spLocks noChangeShapeType="1"/>
              </p:cNvSpPr>
              <p:nvPr/>
            </p:nvSpPr>
            <p:spPr bwMode="auto">
              <a:xfrm>
                <a:off x="2448" y="1728"/>
                <a:ext cx="0" cy="720"/>
              </a:xfrm>
              <a:prstGeom prst="line">
                <a:avLst/>
              </a:prstGeom>
              <a:noFill/>
              <a:ln w="9525">
                <a:solidFill>
                  <a:srgbClr val="000000"/>
                </a:solidFill>
                <a:round/>
                <a:headEnd/>
                <a:tailEnd type="none" w="lg" len="lg"/>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12323" name="Line 15"/>
              <p:cNvSpPr>
                <a:spLocks noChangeShapeType="1"/>
              </p:cNvSpPr>
              <p:nvPr/>
            </p:nvSpPr>
            <p:spPr bwMode="auto">
              <a:xfrm>
                <a:off x="2736" y="1728"/>
                <a:ext cx="0" cy="720"/>
              </a:xfrm>
              <a:prstGeom prst="line">
                <a:avLst/>
              </a:prstGeom>
              <a:noFill/>
              <a:ln w="9525">
                <a:solidFill>
                  <a:srgbClr val="000000"/>
                </a:solidFill>
                <a:round/>
                <a:headEnd/>
                <a:tailEnd type="none" w="lg" len="lg"/>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12324" name="Line 16"/>
              <p:cNvSpPr>
                <a:spLocks noChangeShapeType="1"/>
              </p:cNvSpPr>
              <p:nvPr/>
            </p:nvSpPr>
            <p:spPr bwMode="auto">
              <a:xfrm>
                <a:off x="3024" y="1728"/>
                <a:ext cx="0" cy="720"/>
              </a:xfrm>
              <a:prstGeom prst="line">
                <a:avLst/>
              </a:prstGeom>
              <a:noFill/>
              <a:ln w="9525">
                <a:solidFill>
                  <a:srgbClr val="000000"/>
                </a:solidFill>
                <a:round/>
                <a:headEnd/>
                <a:tailEnd type="none" w="lg" len="lg"/>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12325" name="Line 17"/>
              <p:cNvSpPr>
                <a:spLocks noChangeShapeType="1"/>
              </p:cNvSpPr>
              <p:nvPr/>
            </p:nvSpPr>
            <p:spPr bwMode="auto">
              <a:xfrm>
                <a:off x="3312" y="1728"/>
                <a:ext cx="0" cy="720"/>
              </a:xfrm>
              <a:prstGeom prst="line">
                <a:avLst/>
              </a:prstGeom>
              <a:noFill/>
              <a:ln w="9525">
                <a:solidFill>
                  <a:srgbClr val="000000"/>
                </a:solidFill>
                <a:round/>
                <a:headEnd/>
                <a:tailEnd type="none" w="lg" len="lg"/>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12326" name="Line 18"/>
              <p:cNvSpPr>
                <a:spLocks noChangeShapeType="1"/>
              </p:cNvSpPr>
              <p:nvPr/>
            </p:nvSpPr>
            <p:spPr bwMode="auto">
              <a:xfrm>
                <a:off x="3600" y="1728"/>
                <a:ext cx="0" cy="720"/>
              </a:xfrm>
              <a:prstGeom prst="line">
                <a:avLst/>
              </a:prstGeom>
              <a:noFill/>
              <a:ln w="9525">
                <a:solidFill>
                  <a:srgbClr val="000000"/>
                </a:solidFill>
                <a:round/>
                <a:headEnd/>
                <a:tailEnd type="none" w="lg" len="lg"/>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12327" name="Line 19"/>
              <p:cNvSpPr>
                <a:spLocks noChangeShapeType="1"/>
              </p:cNvSpPr>
              <p:nvPr/>
            </p:nvSpPr>
            <p:spPr bwMode="auto">
              <a:xfrm>
                <a:off x="3888" y="1728"/>
                <a:ext cx="0" cy="720"/>
              </a:xfrm>
              <a:prstGeom prst="line">
                <a:avLst/>
              </a:prstGeom>
              <a:noFill/>
              <a:ln w="9525">
                <a:solidFill>
                  <a:srgbClr val="000000"/>
                </a:solidFill>
                <a:round/>
                <a:headEnd/>
                <a:tailEnd type="none" w="lg" len="lg"/>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12328" name="Line 20"/>
              <p:cNvSpPr>
                <a:spLocks noChangeShapeType="1"/>
              </p:cNvSpPr>
              <p:nvPr/>
            </p:nvSpPr>
            <p:spPr bwMode="auto">
              <a:xfrm>
                <a:off x="4176" y="1728"/>
                <a:ext cx="0" cy="720"/>
              </a:xfrm>
              <a:prstGeom prst="line">
                <a:avLst/>
              </a:prstGeom>
              <a:noFill/>
              <a:ln w="9525">
                <a:solidFill>
                  <a:srgbClr val="000000"/>
                </a:solidFill>
                <a:round/>
                <a:headEnd/>
                <a:tailEnd type="none" w="lg" len="lg"/>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12329" name="Line 21"/>
              <p:cNvSpPr>
                <a:spLocks noChangeShapeType="1"/>
              </p:cNvSpPr>
              <p:nvPr/>
            </p:nvSpPr>
            <p:spPr bwMode="auto">
              <a:xfrm>
                <a:off x="4464" y="1728"/>
                <a:ext cx="0" cy="720"/>
              </a:xfrm>
              <a:prstGeom prst="line">
                <a:avLst/>
              </a:prstGeom>
              <a:noFill/>
              <a:ln w="9525">
                <a:solidFill>
                  <a:srgbClr val="000000"/>
                </a:solidFill>
                <a:round/>
                <a:headEnd/>
                <a:tailEnd type="none" w="lg" len="lg"/>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12330" name="Line 22"/>
              <p:cNvSpPr>
                <a:spLocks noChangeShapeType="1"/>
              </p:cNvSpPr>
              <p:nvPr/>
            </p:nvSpPr>
            <p:spPr bwMode="auto">
              <a:xfrm>
                <a:off x="4752" y="1728"/>
                <a:ext cx="0" cy="720"/>
              </a:xfrm>
              <a:prstGeom prst="line">
                <a:avLst/>
              </a:prstGeom>
              <a:noFill/>
              <a:ln w="9525">
                <a:solidFill>
                  <a:srgbClr val="000000"/>
                </a:solidFill>
                <a:round/>
                <a:headEnd/>
                <a:tailEnd type="none" w="lg" len="lg"/>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grpSp>
        <p:sp>
          <p:nvSpPr>
            <p:cNvPr id="12297" name="Rectangle 24"/>
            <p:cNvSpPr>
              <a:spLocks noChangeArrowheads="1"/>
            </p:cNvSpPr>
            <p:nvPr/>
          </p:nvSpPr>
          <p:spPr bwMode="auto">
            <a:xfrm>
              <a:off x="576" y="2016"/>
              <a:ext cx="4320" cy="28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type="none" w="lg" len="lg"/>
                </a14:hiddenLine>
              </a:ext>
            </a:extLst>
          </p:spPr>
          <p:txBody>
            <a:bodyPr wrap="none" anchor="ctr"/>
            <a:lstStyle/>
            <a:p>
              <a:endParaRPr lang="en-US">
                <a:solidFill>
                  <a:srgbClr val="000000"/>
                </a:solidFill>
              </a:endParaRPr>
            </a:p>
          </p:txBody>
        </p:sp>
        <p:sp>
          <p:nvSpPr>
            <p:cNvPr id="12298" name="Rectangle 25"/>
            <p:cNvSpPr>
              <a:spLocks noChangeArrowheads="1"/>
            </p:cNvSpPr>
            <p:nvPr/>
          </p:nvSpPr>
          <p:spPr bwMode="auto">
            <a:xfrm>
              <a:off x="720" y="1728"/>
              <a:ext cx="576" cy="144"/>
            </a:xfrm>
            <a:prstGeom prst="rect">
              <a:avLst/>
            </a:prstGeom>
            <a:solidFill>
              <a:srgbClr val="FF0066"/>
            </a:solidFill>
            <a:ln w="9525">
              <a:solidFill>
                <a:schemeClr val="tx1"/>
              </a:solidFill>
              <a:miter lim="800000"/>
              <a:headEnd/>
              <a:tailEnd type="none" w="lg" len="lg"/>
            </a:ln>
          </p:spPr>
          <p:txBody>
            <a:bodyPr wrap="none" anchor="ctr"/>
            <a:lstStyle/>
            <a:p>
              <a:endParaRPr lang="en-US">
                <a:solidFill>
                  <a:srgbClr val="000000"/>
                </a:solidFill>
              </a:endParaRPr>
            </a:p>
          </p:txBody>
        </p:sp>
        <p:sp>
          <p:nvSpPr>
            <p:cNvPr id="12299" name="Rectangle 26"/>
            <p:cNvSpPr>
              <a:spLocks noChangeArrowheads="1"/>
            </p:cNvSpPr>
            <p:nvPr/>
          </p:nvSpPr>
          <p:spPr bwMode="auto">
            <a:xfrm>
              <a:off x="2160" y="1728"/>
              <a:ext cx="576" cy="144"/>
            </a:xfrm>
            <a:prstGeom prst="rect">
              <a:avLst/>
            </a:prstGeom>
            <a:solidFill>
              <a:srgbClr val="FF0066"/>
            </a:solidFill>
            <a:ln w="9525">
              <a:solidFill>
                <a:schemeClr val="tx1"/>
              </a:solidFill>
              <a:miter lim="800000"/>
              <a:headEnd/>
              <a:tailEnd type="none" w="lg" len="lg"/>
            </a:ln>
          </p:spPr>
          <p:txBody>
            <a:bodyPr wrap="none" anchor="ctr"/>
            <a:lstStyle/>
            <a:p>
              <a:endParaRPr lang="en-US">
                <a:solidFill>
                  <a:srgbClr val="000000"/>
                </a:solidFill>
              </a:endParaRPr>
            </a:p>
          </p:txBody>
        </p:sp>
        <p:sp>
          <p:nvSpPr>
            <p:cNvPr id="12300" name="Rectangle 27"/>
            <p:cNvSpPr>
              <a:spLocks noChangeArrowheads="1"/>
            </p:cNvSpPr>
            <p:nvPr/>
          </p:nvSpPr>
          <p:spPr bwMode="auto">
            <a:xfrm>
              <a:off x="3024" y="1728"/>
              <a:ext cx="576" cy="144"/>
            </a:xfrm>
            <a:prstGeom prst="rect">
              <a:avLst/>
            </a:prstGeom>
            <a:solidFill>
              <a:srgbClr val="FF0066"/>
            </a:solidFill>
            <a:ln w="9525">
              <a:solidFill>
                <a:schemeClr val="tx1"/>
              </a:solidFill>
              <a:miter lim="800000"/>
              <a:headEnd/>
              <a:tailEnd type="none" w="lg" len="lg"/>
            </a:ln>
          </p:spPr>
          <p:txBody>
            <a:bodyPr wrap="none" anchor="ctr"/>
            <a:lstStyle/>
            <a:p>
              <a:endParaRPr lang="en-US">
                <a:solidFill>
                  <a:srgbClr val="000000"/>
                </a:solidFill>
              </a:endParaRPr>
            </a:p>
          </p:txBody>
        </p:sp>
        <p:grpSp>
          <p:nvGrpSpPr>
            <p:cNvPr id="12301" name="Group 39"/>
            <p:cNvGrpSpPr>
              <a:grpSpLocks/>
            </p:cNvGrpSpPr>
            <p:nvPr/>
          </p:nvGrpSpPr>
          <p:grpSpPr bwMode="auto">
            <a:xfrm>
              <a:off x="720" y="1872"/>
              <a:ext cx="3456" cy="144"/>
              <a:chOff x="720" y="1872"/>
              <a:chExt cx="3456" cy="288"/>
            </a:xfrm>
          </p:grpSpPr>
          <p:sp>
            <p:nvSpPr>
              <p:cNvPr id="12312" name="Line 28"/>
              <p:cNvSpPr>
                <a:spLocks noChangeShapeType="1"/>
              </p:cNvSpPr>
              <p:nvPr/>
            </p:nvSpPr>
            <p:spPr bwMode="auto">
              <a:xfrm>
                <a:off x="720" y="1872"/>
                <a:ext cx="0" cy="288"/>
              </a:xfrm>
              <a:prstGeom prst="line">
                <a:avLst/>
              </a:prstGeom>
              <a:noFill/>
              <a:ln w="9525">
                <a:solidFill>
                  <a:srgbClr val="000000"/>
                </a:solidFill>
                <a:round/>
                <a:headEnd type="stealth" w="lg" len="lg"/>
                <a:tailEnd type="none" w="lg" len="lg"/>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12313" name="Line 29"/>
              <p:cNvSpPr>
                <a:spLocks noChangeShapeType="1"/>
              </p:cNvSpPr>
              <p:nvPr/>
            </p:nvSpPr>
            <p:spPr bwMode="auto">
              <a:xfrm>
                <a:off x="1872" y="1872"/>
                <a:ext cx="0" cy="288"/>
              </a:xfrm>
              <a:prstGeom prst="line">
                <a:avLst/>
              </a:prstGeom>
              <a:noFill/>
              <a:ln w="9525">
                <a:solidFill>
                  <a:srgbClr val="000000"/>
                </a:solidFill>
                <a:round/>
                <a:headEnd type="stealth" w="lg" len="lg"/>
                <a:tailEnd type="none" w="lg" len="lg"/>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12314" name="Line 30"/>
              <p:cNvSpPr>
                <a:spLocks noChangeShapeType="1"/>
              </p:cNvSpPr>
              <p:nvPr/>
            </p:nvSpPr>
            <p:spPr bwMode="auto">
              <a:xfrm>
                <a:off x="3024" y="1872"/>
                <a:ext cx="0" cy="288"/>
              </a:xfrm>
              <a:prstGeom prst="line">
                <a:avLst/>
              </a:prstGeom>
              <a:noFill/>
              <a:ln w="9525">
                <a:solidFill>
                  <a:srgbClr val="000000"/>
                </a:solidFill>
                <a:round/>
                <a:headEnd type="stealth" w="lg" len="lg"/>
                <a:tailEnd type="none" w="lg" len="lg"/>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12315" name="Line 31"/>
              <p:cNvSpPr>
                <a:spLocks noChangeShapeType="1"/>
              </p:cNvSpPr>
              <p:nvPr/>
            </p:nvSpPr>
            <p:spPr bwMode="auto">
              <a:xfrm>
                <a:off x="4176" y="1872"/>
                <a:ext cx="0" cy="288"/>
              </a:xfrm>
              <a:prstGeom prst="line">
                <a:avLst/>
              </a:prstGeom>
              <a:noFill/>
              <a:ln w="9525">
                <a:solidFill>
                  <a:srgbClr val="000000"/>
                </a:solidFill>
                <a:round/>
                <a:headEnd type="stealth" w="lg" len="lg"/>
                <a:tailEnd type="none" w="lg" len="lg"/>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grpSp>
        <p:grpSp>
          <p:nvGrpSpPr>
            <p:cNvPr id="12302" name="Group 40"/>
            <p:cNvGrpSpPr>
              <a:grpSpLocks/>
            </p:cNvGrpSpPr>
            <p:nvPr/>
          </p:nvGrpSpPr>
          <p:grpSpPr bwMode="auto">
            <a:xfrm>
              <a:off x="720" y="2304"/>
              <a:ext cx="4032" cy="144"/>
              <a:chOff x="720" y="2304"/>
              <a:chExt cx="4032" cy="288"/>
            </a:xfrm>
          </p:grpSpPr>
          <p:sp>
            <p:nvSpPr>
              <p:cNvPr id="12309" name="Line 32"/>
              <p:cNvSpPr>
                <a:spLocks noChangeShapeType="1"/>
              </p:cNvSpPr>
              <p:nvPr/>
            </p:nvSpPr>
            <p:spPr bwMode="auto">
              <a:xfrm>
                <a:off x="720" y="2304"/>
                <a:ext cx="0" cy="288"/>
              </a:xfrm>
              <a:prstGeom prst="line">
                <a:avLst/>
              </a:prstGeom>
              <a:noFill/>
              <a:ln w="9525">
                <a:solidFill>
                  <a:srgbClr val="000000"/>
                </a:solidFill>
                <a:round/>
                <a:headEnd type="stealth" w="lg" len="lg"/>
                <a:tailEnd type="none" w="lg" len="lg"/>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12310" name="Line 33"/>
              <p:cNvSpPr>
                <a:spLocks noChangeShapeType="1"/>
              </p:cNvSpPr>
              <p:nvPr/>
            </p:nvSpPr>
            <p:spPr bwMode="auto">
              <a:xfrm>
                <a:off x="2736" y="2304"/>
                <a:ext cx="0" cy="288"/>
              </a:xfrm>
              <a:prstGeom prst="line">
                <a:avLst/>
              </a:prstGeom>
              <a:noFill/>
              <a:ln w="9525">
                <a:solidFill>
                  <a:srgbClr val="000000"/>
                </a:solidFill>
                <a:round/>
                <a:headEnd type="stealth" w="lg" len="lg"/>
                <a:tailEnd type="none" w="lg" len="lg"/>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12311" name="Line 34"/>
              <p:cNvSpPr>
                <a:spLocks noChangeShapeType="1"/>
              </p:cNvSpPr>
              <p:nvPr/>
            </p:nvSpPr>
            <p:spPr bwMode="auto">
              <a:xfrm>
                <a:off x="4752" y="2304"/>
                <a:ext cx="0" cy="288"/>
              </a:xfrm>
              <a:prstGeom prst="line">
                <a:avLst/>
              </a:prstGeom>
              <a:noFill/>
              <a:ln w="9525">
                <a:solidFill>
                  <a:srgbClr val="000000"/>
                </a:solidFill>
                <a:round/>
                <a:headEnd type="stealth" w="lg" len="lg"/>
                <a:tailEnd type="none" w="lg" len="lg"/>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grpSp>
        <p:sp>
          <p:nvSpPr>
            <p:cNvPr id="12303" name="Rectangle 35"/>
            <p:cNvSpPr>
              <a:spLocks noChangeArrowheads="1"/>
            </p:cNvSpPr>
            <p:nvPr/>
          </p:nvSpPr>
          <p:spPr bwMode="auto">
            <a:xfrm>
              <a:off x="1296" y="2160"/>
              <a:ext cx="864" cy="144"/>
            </a:xfrm>
            <a:prstGeom prst="rect">
              <a:avLst/>
            </a:prstGeom>
            <a:solidFill>
              <a:srgbClr val="009900"/>
            </a:solidFill>
            <a:ln w="9525">
              <a:solidFill>
                <a:schemeClr val="tx1"/>
              </a:solidFill>
              <a:miter lim="800000"/>
              <a:headEnd/>
              <a:tailEnd type="none" w="lg" len="lg"/>
            </a:ln>
          </p:spPr>
          <p:txBody>
            <a:bodyPr wrap="none" anchor="ctr"/>
            <a:lstStyle/>
            <a:p>
              <a:endParaRPr lang="en-US">
                <a:solidFill>
                  <a:srgbClr val="000000"/>
                </a:solidFill>
              </a:endParaRPr>
            </a:p>
          </p:txBody>
        </p:sp>
        <p:sp>
          <p:nvSpPr>
            <p:cNvPr id="12304" name="Rectangle 36"/>
            <p:cNvSpPr>
              <a:spLocks noChangeArrowheads="1"/>
            </p:cNvSpPr>
            <p:nvPr/>
          </p:nvSpPr>
          <p:spPr bwMode="auto">
            <a:xfrm>
              <a:off x="2736" y="2160"/>
              <a:ext cx="288" cy="144"/>
            </a:xfrm>
            <a:prstGeom prst="rect">
              <a:avLst/>
            </a:prstGeom>
            <a:solidFill>
              <a:srgbClr val="009900"/>
            </a:solidFill>
            <a:ln w="9525">
              <a:solidFill>
                <a:schemeClr val="tx1"/>
              </a:solidFill>
              <a:miter lim="800000"/>
              <a:headEnd/>
              <a:tailEnd type="none" w="lg" len="lg"/>
            </a:ln>
          </p:spPr>
          <p:txBody>
            <a:bodyPr wrap="none" anchor="ctr"/>
            <a:lstStyle/>
            <a:p>
              <a:endParaRPr lang="en-US">
                <a:solidFill>
                  <a:srgbClr val="000000"/>
                </a:solidFill>
              </a:endParaRPr>
            </a:p>
          </p:txBody>
        </p:sp>
        <p:sp>
          <p:nvSpPr>
            <p:cNvPr id="12305" name="Rectangle 37"/>
            <p:cNvSpPr>
              <a:spLocks noChangeArrowheads="1"/>
            </p:cNvSpPr>
            <p:nvPr/>
          </p:nvSpPr>
          <p:spPr bwMode="auto">
            <a:xfrm>
              <a:off x="3600" y="2160"/>
              <a:ext cx="576" cy="144"/>
            </a:xfrm>
            <a:prstGeom prst="rect">
              <a:avLst/>
            </a:prstGeom>
            <a:solidFill>
              <a:srgbClr val="009900"/>
            </a:solidFill>
            <a:ln w="9525">
              <a:solidFill>
                <a:schemeClr val="tx1"/>
              </a:solidFill>
              <a:miter lim="800000"/>
              <a:headEnd/>
              <a:tailEnd type="none" w="lg" len="lg"/>
            </a:ln>
          </p:spPr>
          <p:txBody>
            <a:bodyPr wrap="none" anchor="ctr"/>
            <a:lstStyle/>
            <a:p>
              <a:endParaRPr lang="en-US">
                <a:solidFill>
                  <a:srgbClr val="000000"/>
                </a:solidFill>
              </a:endParaRPr>
            </a:p>
          </p:txBody>
        </p:sp>
        <p:sp>
          <p:nvSpPr>
            <p:cNvPr id="12306" name="Text Box 41"/>
            <p:cNvSpPr txBox="1">
              <a:spLocks noChangeArrowheads="1"/>
            </p:cNvSpPr>
            <p:nvPr/>
          </p:nvSpPr>
          <p:spPr bwMode="auto">
            <a:xfrm>
              <a:off x="301" y="1654"/>
              <a:ext cx="27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solidFill>
                    <a:srgbClr val="000000"/>
                  </a:solidFill>
                  <a:latin typeface="Symbol" charset="0"/>
                </a:rPr>
                <a:t>t</a:t>
              </a:r>
              <a:r>
                <a:rPr lang="en-US" baseline="-25000">
                  <a:solidFill>
                    <a:srgbClr val="000000"/>
                  </a:solidFill>
                </a:rPr>
                <a:t>1</a:t>
              </a:r>
              <a:endParaRPr lang="en-US">
                <a:solidFill>
                  <a:srgbClr val="000000"/>
                </a:solidFill>
              </a:endParaRPr>
            </a:p>
          </p:txBody>
        </p:sp>
        <p:sp>
          <p:nvSpPr>
            <p:cNvPr id="12307" name="Text Box 42"/>
            <p:cNvSpPr txBox="1">
              <a:spLocks noChangeArrowheads="1"/>
            </p:cNvSpPr>
            <p:nvPr/>
          </p:nvSpPr>
          <p:spPr bwMode="auto">
            <a:xfrm>
              <a:off x="288" y="2160"/>
              <a:ext cx="27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solidFill>
                    <a:srgbClr val="000000"/>
                  </a:solidFill>
                  <a:latin typeface="Symbol" charset="0"/>
                </a:rPr>
                <a:t>t</a:t>
              </a:r>
              <a:r>
                <a:rPr lang="en-US" baseline="-25000">
                  <a:solidFill>
                    <a:srgbClr val="000000"/>
                  </a:solidFill>
                </a:rPr>
                <a:t>2</a:t>
              </a:r>
              <a:endParaRPr lang="en-US">
                <a:solidFill>
                  <a:srgbClr val="000000"/>
                </a:solidFill>
              </a:endParaRPr>
            </a:p>
          </p:txBody>
        </p:sp>
        <p:sp>
          <p:nvSpPr>
            <p:cNvPr id="12308" name="Rectangle 48"/>
            <p:cNvSpPr>
              <a:spLocks noChangeArrowheads="1"/>
            </p:cNvSpPr>
            <p:nvPr/>
          </p:nvSpPr>
          <p:spPr bwMode="auto">
            <a:xfrm>
              <a:off x="4176" y="1728"/>
              <a:ext cx="576" cy="144"/>
            </a:xfrm>
            <a:prstGeom prst="rect">
              <a:avLst/>
            </a:prstGeom>
            <a:solidFill>
              <a:srgbClr val="FF0066"/>
            </a:solidFill>
            <a:ln w="9525">
              <a:solidFill>
                <a:schemeClr val="tx1"/>
              </a:solidFill>
              <a:miter lim="800000"/>
              <a:headEnd/>
              <a:tailEnd type="none" w="lg" len="lg"/>
            </a:ln>
          </p:spPr>
          <p:txBody>
            <a:bodyPr wrap="none" anchor="ctr"/>
            <a:lstStyle/>
            <a:p>
              <a:endParaRPr lang="en-US">
                <a:solidFill>
                  <a:srgbClr val="000000"/>
                </a:solidFill>
              </a:endParaRPr>
            </a:p>
          </p:txBody>
        </p:sp>
      </p:grpSp>
    </p:spTree>
    <p:extLst>
      <p:ext uri="{BB962C8B-B14F-4D97-AF65-F5344CB8AC3E}">
        <p14:creationId xmlns:p14="http://schemas.microsoft.com/office/powerpoint/2010/main" val="16673718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title"/>
          </p:nvPr>
        </p:nvSpPr>
        <p:spPr/>
        <p:txBody>
          <a:bodyPr/>
          <a:lstStyle/>
          <a:p>
            <a:r>
              <a:rPr lang="en-US">
                <a:latin typeface="+mn-lt"/>
              </a:rPr>
              <a:t>Scheduling Algorithms (No Priority)</a:t>
            </a:r>
          </a:p>
        </p:txBody>
      </p:sp>
      <p:sp>
        <p:nvSpPr>
          <p:cNvPr id="105474" name="Rectangle 3"/>
          <p:cNvSpPr>
            <a:spLocks noGrp="1" noChangeArrowheads="1"/>
          </p:cNvSpPr>
          <p:nvPr>
            <p:ph idx="1"/>
          </p:nvPr>
        </p:nvSpPr>
        <p:spPr/>
        <p:txBody>
          <a:bodyPr>
            <a:normAutofit fontScale="92500" lnSpcReduction="10000"/>
          </a:bodyPr>
          <a:lstStyle/>
          <a:p>
            <a:pPr>
              <a:lnSpc>
                <a:spcPct val="90000"/>
              </a:lnSpc>
            </a:pPr>
            <a:r>
              <a:rPr lang="en-US" sz="2000" dirty="0">
                <a:latin typeface="+mn-lt"/>
              </a:rPr>
              <a:t>Non-priority-based</a:t>
            </a:r>
          </a:p>
          <a:p>
            <a:pPr lvl="1">
              <a:lnSpc>
                <a:spcPct val="90000"/>
              </a:lnSpc>
            </a:pPr>
            <a:r>
              <a:rPr lang="en-US" sz="2000" dirty="0">
                <a:latin typeface="+mn-lt"/>
                <a:cs typeface="Fira Sans Regular" charset="0"/>
              </a:rPr>
              <a:t>All tasks are created equal</a:t>
            </a:r>
          </a:p>
          <a:p>
            <a:pPr lvl="1">
              <a:lnSpc>
                <a:spcPct val="90000"/>
              </a:lnSpc>
            </a:pPr>
            <a:r>
              <a:rPr lang="en-US" sz="2000" dirty="0">
                <a:latin typeface="+mn-lt"/>
                <a:cs typeface="Fira Sans Regular" charset="0"/>
              </a:rPr>
              <a:t>There is no way to indicate which tasks are more </a:t>
            </a:r>
            <a:r>
              <a:rPr lang="ja-JP" altLang="en-US" sz="2000" dirty="0">
                <a:latin typeface="+mn-lt"/>
                <a:cs typeface="Fira Sans Regular" charset="0"/>
              </a:rPr>
              <a:t>“</a:t>
            </a:r>
            <a:r>
              <a:rPr lang="en-US" altLang="ja-JP" sz="2000" dirty="0">
                <a:latin typeface="+mn-lt"/>
                <a:cs typeface="Fira Sans Regular" charset="0"/>
              </a:rPr>
              <a:t>important</a:t>
            </a:r>
            <a:r>
              <a:rPr lang="ja-JP" altLang="en-US" sz="2000" dirty="0">
                <a:latin typeface="+mn-lt"/>
                <a:cs typeface="Fira Sans Regular" charset="0"/>
              </a:rPr>
              <a:t>”</a:t>
            </a:r>
            <a:r>
              <a:rPr lang="en-US" altLang="ja-JP" sz="2000" dirty="0">
                <a:latin typeface="+mn-lt"/>
                <a:cs typeface="Fira Sans Regular" charset="0"/>
              </a:rPr>
              <a:t> (more critical) than others</a:t>
            </a:r>
          </a:p>
          <a:p>
            <a:pPr lvl="1">
              <a:lnSpc>
                <a:spcPct val="90000"/>
              </a:lnSpc>
              <a:buFontTx/>
              <a:buNone/>
            </a:pPr>
            <a:endParaRPr lang="en-US" sz="2000" dirty="0">
              <a:latin typeface="+mn-lt"/>
              <a:cs typeface="Fira Sans Regular" charset="0"/>
            </a:endParaRPr>
          </a:p>
          <a:p>
            <a:pPr>
              <a:lnSpc>
                <a:spcPct val="90000"/>
              </a:lnSpc>
            </a:pPr>
            <a:r>
              <a:rPr lang="en-US" sz="2000" dirty="0">
                <a:latin typeface="+mn-lt"/>
              </a:rPr>
              <a:t>First-In-First-Out (FIFO) or First-Come-First-Served (FCFS)</a:t>
            </a:r>
          </a:p>
          <a:p>
            <a:pPr lvl="1">
              <a:lnSpc>
                <a:spcPct val="90000"/>
              </a:lnSpc>
            </a:pPr>
            <a:r>
              <a:rPr lang="en-US" sz="2000" dirty="0">
                <a:latin typeface="+mn-lt"/>
                <a:cs typeface="Fira Sans Regular" charset="0"/>
              </a:rPr>
              <a:t>Ready tasks are inserted into a list</a:t>
            </a:r>
          </a:p>
          <a:p>
            <a:pPr lvl="1">
              <a:lnSpc>
                <a:spcPct val="90000"/>
              </a:lnSpc>
            </a:pPr>
            <a:r>
              <a:rPr lang="en-US" sz="2000" dirty="0">
                <a:latin typeface="+mn-lt"/>
                <a:cs typeface="Fira Sans Regular" charset="0"/>
              </a:rPr>
              <a:t>Tasks are dispatched from the list in their </a:t>
            </a:r>
            <a:r>
              <a:rPr lang="en-US" sz="2000" dirty="0">
                <a:solidFill>
                  <a:srgbClr val="0000FF"/>
                </a:solidFill>
                <a:latin typeface="+mn-lt"/>
                <a:cs typeface="Fira Sans Regular" charset="0"/>
              </a:rPr>
              <a:t>order of entry</a:t>
            </a:r>
            <a:r>
              <a:rPr lang="en-US" sz="2000" dirty="0">
                <a:latin typeface="+mn-lt"/>
                <a:cs typeface="Fira Sans Regular" charset="0"/>
              </a:rPr>
              <a:t> in the list</a:t>
            </a:r>
          </a:p>
          <a:p>
            <a:pPr lvl="1">
              <a:lnSpc>
                <a:spcPct val="90000"/>
              </a:lnSpc>
            </a:pPr>
            <a:r>
              <a:rPr lang="en-US" sz="2000" dirty="0">
                <a:latin typeface="+mn-lt"/>
                <a:cs typeface="Fira Sans Regular" charset="0"/>
              </a:rPr>
              <a:t>No preemption, i.e., a task runs to completion before the next task runs</a:t>
            </a:r>
          </a:p>
          <a:p>
            <a:pPr lvl="1">
              <a:lnSpc>
                <a:spcPct val="90000"/>
              </a:lnSpc>
            </a:pPr>
            <a:r>
              <a:rPr lang="en-US" sz="2000" dirty="0">
                <a:latin typeface="+mn-lt"/>
                <a:cs typeface="Fira Sans Regular" charset="0"/>
              </a:rPr>
              <a:t>No consideration of task priorities</a:t>
            </a:r>
          </a:p>
          <a:p>
            <a:pPr lvl="1">
              <a:lnSpc>
                <a:spcPct val="90000"/>
              </a:lnSpc>
              <a:buFontTx/>
              <a:buNone/>
            </a:pPr>
            <a:endParaRPr lang="en-US" sz="2000" dirty="0">
              <a:latin typeface="+mn-lt"/>
              <a:cs typeface="Fira Sans Regular" charset="0"/>
            </a:endParaRPr>
          </a:p>
          <a:p>
            <a:pPr>
              <a:lnSpc>
                <a:spcPct val="90000"/>
              </a:lnSpc>
            </a:pPr>
            <a:r>
              <a:rPr lang="en-US" sz="2000" dirty="0">
                <a:latin typeface="+mn-lt"/>
              </a:rPr>
              <a:t>Round-Robin Preemptive</a:t>
            </a:r>
          </a:p>
          <a:p>
            <a:pPr lvl="1">
              <a:lnSpc>
                <a:spcPct val="90000"/>
              </a:lnSpc>
            </a:pPr>
            <a:r>
              <a:rPr lang="en-US" sz="2000" dirty="0">
                <a:latin typeface="+mn-lt"/>
                <a:cs typeface="Fira Sans Regular" charset="0"/>
              </a:rPr>
              <a:t>Ready tasks are dispatched </a:t>
            </a:r>
            <a:r>
              <a:rPr lang="en-US" sz="2000" dirty="0">
                <a:solidFill>
                  <a:srgbClr val="0000FF"/>
                </a:solidFill>
                <a:latin typeface="+mn-lt"/>
                <a:cs typeface="Fira Sans Regular" charset="0"/>
              </a:rPr>
              <a:t>in turn</a:t>
            </a:r>
          </a:p>
          <a:p>
            <a:pPr lvl="1">
              <a:lnSpc>
                <a:spcPct val="90000"/>
              </a:lnSpc>
            </a:pPr>
            <a:r>
              <a:rPr lang="en-US" sz="2000" dirty="0">
                <a:latin typeface="+mn-lt"/>
                <a:cs typeface="Fira Sans Regular" charset="0"/>
              </a:rPr>
              <a:t>Each task given its fair share of fixed execution time</a:t>
            </a:r>
          </a:p>
          <a:p>
            <a:pPr lvl="1">
              <a:lnSpc>
                <a:spcPct val="90000"/>
              </a:lnSpc>
            </a:pPr>
            <a:r>
              <a:rPr lang="en-US" sz="2000" dirty="0">
                <a:latin typeface="+mn-lt"/>
                <a:cs typeface="Fira Sans Regular" charset="0"/>
              </a:rPr>
              <a:t>Preemption of running task at the end of the fixed interval</a:t>
            </a:r>
          </a:p>
          <a:p>
            <a:pPr lvl="1">
              <a:lnSpc>
                <a:spcPct val="90000"/>
              </a:lnSpc>
            </a:pPr>
            <a:r>
              <a:rPr lang="en-US" sz="2000" dirty="0">
                <a:latin typeface="+mn-lt"/>
                <a:cs typeface="Fira Sans Regular" charset="0"/>
              </a:rPr>
              <a:t>No consideration of task priorities</a:t>
            </a:r>
          </a:p>
          <a:p>
            <a:pPr lvl="1">
              <a:lnSpc>
                <a:spcPct val="90000"/>
              </a:lnSpc>
              <a:buFontTx/>
              <a:buNone/>
            </a:pPr>
            <a:endParaRPr lang="en-US" sz="2000" dirty="0">
              <a:latin typeface="+mn-lt"/>
              <a:cs typeface="Fira Sans Regular" charset="0"/>
            </a:endParaRPr>
          </a:p>
        </p:txBody>
      </p:sp>
    </p:spTree>
    <p:extLst>
      <p:ext uri="{BB962C8B-B14F-4D97-AF65-F5344CB8AC3E}">
        <p14:creationId xmlns:p14="http://schemas.microsoft.com/office/powerpoint/2010/main" val="3124836747"/>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a:xfrm>
            <a:off x="587513" y="230806"/>
            <a:ext cx="8001000" cy="533400"/>
          </a:xfrm>
        </p:spPr>
        <p:txBody>
          <a:bodyPr/>
          <a:lstStyle/>
          <a:p>
            <a:pPr eaLnBrk="1" hangingPunct="1">
              <a:defRPr/>
            </a:pPr>
            <a:r>
              <a:rPr lang="en-US" sz="3200" dirty="0">
                <a:effectLst>
                  <a:outerShdw blurRad="38100" dist="38100" dir="2700000" algn="tl">
                    <a:srgbClr val="DDDDDD"/>
                  </a:outerShdw>
                </a:effectLst>
                <a:cs typeface="Fira Sans Regular" charset="0"/>
              </a:rPr>
              <a:t>EDF </a:t>
            </a:r>
            <a:r>
              <a:rPr lang="en-US" sz="3200" dirty="0" err="1">
                <a:effectLst>
                  <a:outerShdw blurRad="38100" dist="38100" dir="2700000" algn="tl">
                    <a:srgbClr val="DDDDDD"/>
                  </a:outerShdw>
                </a:effectLst>
                <a:cs typeface="Fira Sans Regular" charset="0"/>
              </a:rPr>
              <a:t>Schedulability</a:t>
            </a:r>
            <a:r>
              <a:rPr lang="en-US" sz="3200" dirty="0">
                <a:effectLst>
                  <a:outerShdw blurRad="38100" dist="38100" dir="2700000" algn="tl">
                    <a:srgbClr val="DDDDDD"/>
                  </a:outerShdw>
                </a:effectLst>
                <a:cs typeface="Fira Sans Regular" charset="0"/>
              </a:rPr>
              <a:t> Condition</a:t>
            </a:r>
          </a:p>
        </p:txBody>
      </p:sp>
      <p:sp>
        <p:nvSpPr>
          <p:cNvPr id="14338" name="Rectangle 3"/>
          <p:cNvSpPr>
            <a:spLocks noGrp="1" noChangeArrowheads="1"/>
          </p:cNvSpPr>
          <p:nvPr>
            <p:ph type="body" sz="half" idx="1"/>
          </p:nvPr>
        </p:nvSpPr>
        <p:spPr>
          <a:xfrm>
            <a:off x="609600" y="762000"/>
            <a:ext cx="7315200" cy="5700713"/>
          </a:xfrm>
        </p:spPr>
        <p:txBody>
          <a:bodyPr/>
          <a:lstStyle/>
          <a:p>
            <a:pPr eaLnBrk="1" hangingPunct="1">
              <a:buFontTx/>
              <a:buNone/>
            </a:pPr>
            <a:r>
              <a:rPr lang="en-US" sz="1800" i="1" dirty="0">
                <a:solidFill>
                  <a:srgbClr val="000000"/>
                </a:solidFill>
                <a:cs typeface="Times New Roman" charset="0"/>
              </a:rPr>
              <a:t>Theorem</a:t>
            </a:r>
            <a:r>
              <a:rPr lang="en-US" sz="1800" dirty="0">
                <a:solidFill>
                  <a:srgbClr val="000000"/>
                </a:solidFill>
                <a:cs typeface="Times New Roman" charset="0"/>
              </a:rPr>
              <a:t>: A task set is schedulable under EDF if and only if</a:t>
            </a:r>
            <a:r>
              <a:rPr lang="en-US" sz="1800" dirty="0">
                <a:solidFill>
                  <a:srgbClr val="000000"/>
                </a:solidFill>
              </a:rPr>
              <a:t> </a:t>
            </a:r>
            <a:r>
              <a:rPr lang="en-US" sz="1800" i="1" dirty="0">
                <a:solidFill>
                  <a:srgbClr val="000000"/>
                </a:solidFill>
              </a:rPr>
              <a:t>U </a:t>
            </a:r>
            <a:r>
              <a:rPr lang="en-US" sz="1800" i="1" dirty="0">
                <a:solidFill>
                  <a:srgbClr val="000000"/>
                </a:solidFill>
                <a:cs typeface="Times New Roman" charset="0"/>
              </a:rPr>
              <a:t>≤ </a:t>
            </a:r>
            <a:r>
              <a:rPr lang="en-US" sz="1800" dirty="0">
                <a:solidFill>
                  <a:srgbClr val="000000"/>
                </a:solidFill>
                <a:cs typeface="Times New Roman" charset="0"/>
              </a:rPr>
              <a:t>1.</a:t>
            </a:r>
          </a:p>
          <a:p>
            <a:pPr eaLnBrk="1" hangingPunct="1">
              <a:buFontTx/>
              <a:buNone/>
            </a:pPr>
            <a:r>
              <a:rPr lang="en-US" sz="1800" i="1" dirty="0">
                <a:solidFill>
                  <a:srgbClr val="000000"/>
                </a:solidFill>
                <a:cs typeface="Times New Roman" charset="0"/>
              </a:rPr>
              <a:t>Proof:</a:t>
            </a:r>
          </a:p>
          <a:p>
            <a:pPr eaLnBrk="1" hangingPunct="1">
              <a:buFontTx/>
              <a:buNone/>
            </a:pPr>
            <a:endParaRPr lang="en-US" sz="1800" i="1" dirty="0">
              <a:solidFill>
                <a:srgbClr val="000000"/>
              </a:solidFill>
              <a:cs typeface="Times New Roman" charset="0"/>
            </a:endParaRPr>
          </a:p>
          <a:p>
            <a:pPr eaLnBrk="1" hangingPunct="1">
              <a:buFontTx/>
              <a:buNone/>
            </a:pPr>
            <a:endParaRPr lang="en-US" sz="1800" i="1" dirty="0">
              <a:solidFill>
                <a:srgbClr val="000000"/>
              </a:solidFill>
              <a:cs typeface="Times New Roman" charset="0"/>
            </a:endParaRPr>
          </a:p>
          <a:p>
            <a:pPr eaLnBrk="1" hangingPunct="1">
              <a:buFontTx/>
              <a:buNone/>
            </a:pPr>
            <a:endParaRPr lang="en-US" sz="1800" i="1" dirty="0">
              <a:solidFill>
                <a:srgbClr val="000000"/>
              </a:solidFill>
              <a:cs typeface="Times New Roman" charset="0"/>
            </a:endParaRPr>
          </a:p>
          <a:p>
            <a:pPr eaLnBrk="1" hangingPunct="1">
              <a:buFontTx/>
              <a:buNone/>
            </a:pPr>
            <a:endParaRPr lang="en-US" sz="1800" i="1" dirty="0">
              <a:solidFill>
                <a:srgbClr val="000000"/>
              </a:solidFill>
              <a:cs typeface="Times New Roman" charset="0"/>
            </a:endParaRPr>
          </a:p>
          <a:p>
            <a:pPr eaLnBrk="1" hangingPunct="1"/>
            <a:endParaRPr lang="en-US" sz="1800" dirty="0">
              <a:solidFill>
                <a:srgbClr val="000000"/>
              </a:solidFill>
              <a:cs typeface="Times New Roman" charset="0"/>
            </a:endParaRPr>
          </a:p>
          <a:p>
            <a:pPr eaLnBrk="1" hangingPunct="1"/>
            <a:r>
              <a:rPr lang="en-US" sz="1800" dirty="0">
                <a:solidFill>
                  <a:srgbClr val="000000"/>
                </a:solidFill>
                <a:cs typeface="Times New Roman" charset="0"/>
              </a:rPr>
              <a:t>Assume that </a:t>
            </a:r>
            <a:r>
              <a:rPr lang="ja-JP" altLang="en-US" sz="1800" dirty="0">
                <a:solidFill>
                  <a:srgbClr val="000000"/>
                </a:solidFill>
                <a:cs typeface="Times New Roman" charset="0"/>
              </a:rPr>
              <a:t>“</a:t>
            </a:r>
            <a:r>
              <a:rPr lang="en-US" altLang="ja-JP" sz="1800" dirty="0">
                <a:solidFill>
                  <a:srgbClr val="000000"/>
                </a:solidFill>
                <a:cs typeface="Times New Roman" charset="0"/>
              </a:rPr>
              <a:t>overflow</a:t>
            </a:r>
            <a:r>
              <a:rPr lang="ja-JP" altLang="en-US" sz="1800" dirty="0">
                <a:solidFill>
                  <a:srgbClr val="000000"/>
                </a:solidFill>
                <a:cs typeface="Times New Roman" charset="0"/>
              </a:rPr>
              <a:t>”</a:t>
            </a:r>
            <a:r>
              <a:rPr lang="en-US" altLang="ja-JP" sz="1800" dirty="0">
                <a:solidFill>
                  <a:srgbClr val="000000"/>
                </a:solidFill>
                <a:cs typeface="Times New Roman" charset="0"/>
              </a:rPr>
              <a:t> occurs at time </a:t>
            </a:r>
            <a:r>
              <a:rPr lang="en-US" altLang="ja-JP" sz="1800" i="1" dirty="0">
                <a:solidFill>
                  <a:srgbClr val="000000"/>
                </a:solidFill>
                <a:cs typeface="Times New Roman" charset="0"/>
              </a:rPr>
              <a:t>t</a:t>
            </a:r>
            <a:r>
              <a:rPr lang="en-US" altLang="ja-JP" sz="1800" i="1" baseline="-25000" dirty="0">
                <a:solidFill>
                  <a:srgbClr val="000000"/>
                </a:solidFill>
                <a:cs typeface="Times New Roman" charset="0"/>
              </a:rPr>
              <a:t>2</a:t>
            </a:r>
            <a:r>
              <a:rPr lang="en-US" altLang="ja-JP" sz="1800" baseline="-25000" dirty="0">
                <a:solidFill>
                  <a:srgbClr val="000000"/>
                </a:solidFill>
                <a:cs typeface="Times New Roman" charset="0"/>
              </a:rPr>
              <a:t>.</a:t>
            </a:r>
          </a:p>
          <a:p>
            <a:pPr eaLnBrk="1" hangingPunct="1"/>
            <a:r>
              <a:rPr lang="en-US" sz="1800" dirty="0">
                <a:solidFill>
                  <a:srgbClr val="000000"/>
                </a:solidFill>
              </a:rPr>
              <a:t>Let </a:t>
            </a:r>
            <a:r>
              <a:rPr lang="en-US" sz="1800" i="1" dirty="0">
                <a:solidFill>
                  <a:srgbClr val="000000"/>
                </a:solidFill>
              </a:rPr>
              <a:t>t</a:t>
            </a:r>
            <a:r>
              <a:rPr lang="en-US" sz="1800" baseline="-25000" dirty="0">
                <a:solidFill>
                  <a:srgbClr val="000000"/>
                </a:solidFill>
              </a:rPr>
              <a:t>1</a:t>
            </a:r>
            <a:r>
              <a:rPr lang="en-US" sz="1800" i="1" dirty="0">
                <a:solidFill>
                  <a:srgbClr val="000000"/>
                </a:solidFill>
              </a:rPr>
              <a:t> </a:t>
            </a:r>
            <a:r>
              <a:rPr lang="en-US" sz="1800" dirty="0">
                <a:solidFill>
                  <a:srgbClr val="000000"/>
                </a:solidFill>
              </a:rPr>
              <a:t>be the latest time before </a:t>
            </a:r>
            <a:r>
              <a:rPr lang="en-US" sz="1800" i="1" dirty="0">
                <a:solidFill>
                  <a:srgbClr val="000000"/>
                </a:solidFill>
              </a:rPr>
              <a:t>t</a:t>
            </a:r>
            <a:r>
              <a:rPr lang="en-US" sz="1800" baseline="-25000" dirty="0">
                <a:solidFill>
                  <a:srgbClr val="000000"/>
                </a:solidFill>
              </a:rPr>
              <a:t>2</a:t>
            </a:r>
            <a:r>
              <a:rPr lang="en-US" sz="1800" i="1" dirty="0">
                <a:solidFill>
                  <a:srgbClr val="000000"/>
                </a:solidFill>
              </a:rPr>
              <a:t> </a:t>
            </a:r>
            <a:r>
              <a:rPr lang="en-US" sz="1800" dirty="0">
                <a:solidFill>
                  <a:srgbClr val="000000"/>
                </a:solidFill>
              </a:rPr>
              <a:t>such that</a:t>
            </a:r>
          </a:p>
          <a:p>
            <a:pPr lvl="1" eaLnBrk="1" hangingPunct="1"/>
            <a:r>
              <a:rPr lang="en-US" sz="1600" dirty="0">
                <a:solidFill>
                  <a:srgbClr val="000000"/>
                </a:solidFill>
              </a:rPr>
              <a:t>the processor is fully utilized in the interval [</a:t>
            </a:r>
            <a:r>
              <a:rPr lang="en-US" sz="1600" i="1" dirty="0">
                <a:solidFill>
                  <a:srgbClr val="000000"/>
                </a:solidFill>
              </a:rPr>
              <a:t>t</a:t>
            </a:r>
            <a:r>
              <a:rPr lang="en-US" sz="1600" baseline="-25000" dirty="0">
                <a:solidFill>
                  <a:srgbClr val="000000"/>
                </a:solidFill>
              </a:rPr>
              <a:t>1</a:t>
            </a:r>
            <a:r>
              <a:rPr lang="en-US" sz="1600" i="1" dirty="0">
                <a:solidFill>
                  <a:srgbClr val="000000"/>
                </a:solidFill>
              </a:rPr>
              <a:t> </a:t>
            </a:r>
            <a:r>
              <a:rPr lang="en-US" sz="1600" dirty="0">
                <a:solidFill>
                  <a:srgbClr val="000000"/>
                </a:solidFill>
              </a:rPr>
              <a:t>, </a:t>
            </a:r>
            <a:r>
              <a:rPr lang="en-US" sz="1600" i="1" dirty="0">
                <a:solidFill>
                  <a:srgbClr val="000000"/>
                </a:solidFill>
              </a:rPr>
              <a:t>t</a:t>
            </a:r>
            <a:r>
              <a:rPr lang="en-US" sz="1600" baseline="-25000" dirty="0">
                <a:solidFill>
                  <a:srgbClr val="000000"/>
                </a:solidFill>
              </a:rPr>
              <a:t>2</a:t>
            </a:r>
            <a:r>
              <a:rPr lang="en-US" sz="1600" dirty="0">
                <a:solidFill>
                  <a:srgbClr val="000000"/>
                </a:solidFill>
              </a:rPr>
              <a:t>]</a:t>
            </a:r>
          </a:p>
          <a:p>
            <a:pPr lvl="1" eaLnBrk="1" hangingPunct="1"/>
            <a:r>
              <a:rPr lang="en-US" sz="1600" dirty="0">
                <a:solidFill>
                  <a:srgbClr val="000000"/>
                </a:solidFill>
              </a:rPr>
              <a:t>only instances with deadlines before </a:t>
            </a:r>
            <a:r>
              <a:rPr lang="en-US" sz="1600" i="1" dirty="0">
                <a:solidFill>
                  <a:srgbClr val="000000"/>
                </a:solidFill>
              </a:rPr>
              <a:t>t</a:t>
            </a:r>
            <a:r>
              <a:rPr lang="en-US" sz="1600" baseline="-25000" dirty="0">
                <a:solidFill>
                  <a:srgbClr val="000000"/>
                </a:solidFill>
              </a:rPr>
              <a:t>2</a:t>
            </a:r>
            <a:r>
              <a:rPr lang="en-US" sz="1600" i="1" dirty="0">
                <a:solidFill>
                  <a:srgbClr val="000000"/>
                </a:solidFill>
              </a:rPr>
              <a:t> </a:t>
            </a:r>
            <a:r>
              <a:rPr lang="en-US" sz="1600" dirty="0">
                <a:solidFill>
                  <a:srgbClr val="000000"/>
                </a:solidFill>
              </a:rPr>
              <a:t>executes in [</a:t>
            </a:r>
            <a:r>
              <a:rPr lang="en-US" sz="1600" i="1" dirty="0">
                <a:solidFill>
                  <a:srgbClr val="000000"/>
                </a:solidFill>
              </a:rPr>
              <a:t>t</a:t>
            </a:r>
            <a:r>
              <a:rPr lang="en-US" sz="1600" baseline="-25000" dirty="0">
                <a:solidFill>
                  <a:srgbClr val="000000"/>
                </a:solidFill>
              </a:rPr>
              <a:t>1</a:t>
            </a:r>
            <a:r>
              <a:rPr lang="en-US" sz="1600" i="1" dirty="0">
                <a:solidFill>
                  <a:srgbClr val="000000"/>
                </a:solidFill>
              </a:rPr>
              <a:t> </a:t>
            </a:r>
            <a:r>
              <a:rPr lang="en-US" sz="1600" dirty="0">
                <a:solidFill>
                  <a:srgbClr val="000000"/>
                </a:solidFill>
              </a:rPr>
              <a:t>, </a:t>
            </a:r>
            <a:r>
              <a:rPr lang="en-US" sz="1600" i="1" dirty="0">
                <a:solidFill>
                  <a:srgbClr val="000000"/>
                </a:solidFill>
              </a:rPr>
              <a:t>t</a:t>
            </a:r>
            <a:r>
              <a:rPr lang="en-US" sz="1600" baseline="-25000" dirty="0">
                <a:solidFill>
                  <a:srgbClr val="000000"/>
                </a:solidFill>
              </a:rPr>
              <a:t>2</a:t>
            </a:r>
            <a:r>
              <a:rPr lang="en-US" sz="1600" dirty="0">
                <a:solidFill>
                  <a:srgbClr val="000000"/>
                </a:solidFill>
              </a:rPr>
              <a:t>] </a:t>
            </a:r>
          </a:p>
          <a:p>
            <a:pPr eaLnBrk="1" hangingPunct="1"/>
            <a:r>
              <a:rPr lang="en-US" sz="1800" dirty="0">
                <a:solidFill>
                  <a:srgbClr val="000000"/>
                </a:solidFill>
              </a:rPr>
              <a:t>If such a </a:t>
            </a:r>
            <a:r>
              <a:rPr lang="en-US" sz="1800" i="1" dirty="0">
                <a:solidFill>
                  <a:srgbClr val="000000"/>
                </a:solidFill>
              </a:rPr>
              <a:t>t</a:t>
            </a:r>
            <a:r>
              <a:rPr lang="en-US" sz="1800" baseline="-25000" dirty="0">
                <a:solidFill>
                  <a:srgbClr val="000000"/>
                </a:solidFill>
              </a:rPr>
              <a:t>1</a:t>
            </a:r>
            <a:r>
              <a:rPr lang="en-US" sz="1800" i="1" dirty="0">
                <a:solidFill>
                  <a:srgbClr val="000000"/>
                </a:solidFill>
              </a:rPr>
              <a:t> </a:t>
            </a:r>
            <a:r>
              <a:rPr lang="en-US" sz="1800" dirty="0">
                <a:solidFill>
                  <a:srgbClr val="000000"/>
                </a:solidFill>
              </a:rPr>
              <a:t>cannot be found, then set </a:t>
            </a:r>
            <a:r>
              <a:rPr lang="en-US" sz="1800" i="1" dirty="0">
                <a:solidFill>
                  <a:srgbClr val="000000"/>
                </a:solidFill>
              </a:rPr>
              <a:t>t</a:t>
            </a:r>
            <a:r>
              <a:rPr lang="en-US" sz="1800" baseline="-25000" dirty="0">
                <a:solidFill>
                  <a:srgbClr val="000000"/>
                </a:solidFill>
              </a:rPr>
              <a:t>1</a:t>
            </a:r>
            <a:r>
              <a:rPr lang="en-US" sz="1800" i="1" dirty="0">
                <a:solidFill>
                  <a:srgbClr val="000000"/>
                </a:solidFill>
              </a:rPr>
              <a:t> </a:t>
            </a:r>
            <a:r>
              <a:rPr lang="en-US" sz="1800" dirty="0">
                <a:solidFill>
                  <a:srgbClr val="000000"/>
                </a:solidFill>
              </a:rPr>
              <a:t>= </a:t>
            </a:r>
            <a:r>
              <a:rPr lang="en-US" sz="1800" i="1" dirty="0">
                <a:solidFill>
                  <a:srgbClr val="000000"/>
                </a:solidFill>
              </a:rPr>
              <a:t>0</a:t>
            </a:r>
            <a:r>
              <a:rPr lang="en-US" sz="1800" dirty="0">
                <a:solidFill>
                  <a:srgbClr val="000000"/>
                </a:solidFill>
              </a:rPr>
              <a:t>.</a:t>
            </a:r>
          </a:p>
          <a:p>
            <a:pPr eaLnBrk="1" hangingPunct="1"/>
            <a:r>
              <a:rPr lang="en-US" sz="1800" dirty="0">
                <a:solidFill>
                  <a:srgbClr val="000000"/>
                </a:solidFill>
              </a:rPr>
              <a:t>Let </a:t>
            </a:r>
            <a:r>
              <a:rPr lang="en-US" sz="1800" i="1" dirty="0">
                <a:solidFill>
                  <a:srgbClr val="000000"/>
                </a:solidFill>
              </a:rPr>
              <a:t>C</a:t>
            </a:r>
            <a:r>
              <a:rPr lang="en-US" sz="1800" baseline="-25000" dirty="0">
                <a:solidFill>
                  <a:srgbClr val="000000"/>
                </a:solidFill>
              </a:rPr>
              <a:t>d</a:t>
            </a:r>
            <a:r>
              <a:rPr lang="en-US" sz="1800" i="1" dirty="0">
                <a:solidFill>
                  <a:srgbClr val="000000"/>
                </a:solidFill>
              </a:rPr>
              <a:t> </a:t>
            </a:r>
            <a:r>
              <a:rPr lang="en-US" sz="1800" dirty="0">
                <a:solidFill>
                  <a:srgbClr val="000000"/>
                </a:solidFill>
              </a:rPr>
              <a:t>be the computational demand in [</a:t>
            </a:r>
            <a:r>
              <a:rPr lang="en-US" sz="1800" i="1" dirty="0">
                <a:solidFill>
                  <a:srgbClr val="000000"/>
                </a:solidFill>
              </a:rPr>
              <a:t>t</a:t>
            </a:r>
            <a:r>
              <a:rPr lang="en-US" sz="1800" baseline="-25000" dirty="0">
                <a:solidFill>
                  <a:srgbClr val="000000"/>
                </a:solidFill>
              </a:rPr>
              <a:t>1</a:t>
            </a:r>
            <a:r>
              <a:rPr lang="en-US" sz="1800" i="1" dirty="0">
                <a:solidFill>
                  <a:srgbClr val="000000"/>
                </a:solidFill>
              </a:rPr>
              <a:t> </a:t>
            </a:r>
            <a:r>
              <a:rPr lang="en-US" sz="1800" dirty="0">
                <a:solidFill>
                  <a:srgbClr val="000000"/>
                </a:solidFill>
              </a:rPr>
              <a:t>, </a:t>
            </a:r>
            <a:r>
              <a:rPr lang="en-US" sz="1800" i="1" dirty="0">
                <a:solidFill>
                  <a:srgbClr val="000000"/>
                </a:solidFill>
              </a:rPr>
              <a:t>t</a:t>
            </a:r>
            <a:r>
              <a:rPr lang="en-US" sz="1800" baseline="-25000" dirty="0">
                <a:solidFill>
                  <a:srgbClr val="000000"/>
                </a:solidFill>
              </a:rPr>
              <a:t>2</a:t>
            </a:r>
            <a:r>
              <a:rPr lang="en-US" sz="1800" dirty="0">
                <a:solidFill>
                  <a:srgbClr val="000000"/>
                </a:solidFill>
              </a:rPr>
              <a:t>] </a:t>
            </a:r>
          </a:p>
          <a:p>
            <a:pPr eaLnBrk="1" hangingPunct="1"/>
            <a:endParaRPr lang="en-US" sz="1800" dirty="0">
              <a:solidFill>
                <a:srgbClr val="000000"/>
              </a:solidFill>
            </a:endParaRPr>
          </a:p>
          <a:p>
            <a:pPr eaLnBrk="1" hangingPunct="1"/>
            <a:endParaRPr lang="en-US" sz="1800" dirty="0">
              <a:solidFill>
                <a:srgbClr val="000000"/>
              </a:solidFill>
            </a:endParaRPr>
          </a:p>
          <a:p>
            <a:pPr eaLnBrk="1" hangingPunct="1"/>
            <a:endParaRPr lang="en-US" sz="1800" dirty="0">
              <a:solidFill>
                <a:srgbClr val="000000"/>
              </a:solidFill>
            </a:endParaRPr>
          </a:p>
          <a:p>
            <a:pPr eaLnBrk="1" hangingPunct="1"/>
            <a:r>
              <a:rPr lang="en-US" sz="1800" dirty="0">
                <a:solidFill>
                  <a:srgbClr val="000000"/>
                </a:solidFill>
              </a:rPr>
              <a:t>But an overflow implies that </a:t>
            </a:r>
            <a:r>
              <a:rPr lang="en-US" sz="1800" i="1" dirty="0">
                <a:solidFill>
                  <a:srgbClr val="000000"/>
                </a:solidFill>
              </a:rPr>
              <a:t>C</a:t>
            </a:r>
            <a:r>
              <a:rPr lang="en-US" sz="1800" baseline="-25000" dirty="0">
                <a:solidFill>
                  <a:srgbClr val="000000"/>
                </a:solidFill>
              </a:rPr>
              <a:t>d</a:t>
            </a:r>
            <a:r>
              <a:rPr lang="en-US" sz="1800" i="1" dirty="0">
                <a:solidFill>
                  <a:srgbClr val="000000"/>
                </a:solidFill>
              </a:rPr>
              <a:t> </a:t>
            </a:r>
            <a:r>
              <a:rPr lang="en-US" sz="1800" dirty="0">
                <a:solidFill>
                  <a:srgbClr val="000000"/>
                </a:solidFill>
              </a:rPr>
              <a:t>&gt; (</a:t>
            </a:r>
            <a:r>
              <a:rPr lang="en-US" sz="1800" i="1" dirty="0">
                <a:solidFill>
                  <a:srgbClr val="000000"/>
                </a:solidFill>
              </a:rPr>
              <a:t>t</a:t>
            </a:r>
            <a:r>
              <a:rPr lang="en-US" sz="1800" baseline="-25000" dirty="0">
                <a:solidFill>
                  <a:srgbClr val="000000"/>
                </a:solidFill>
              </a:rPr>
              <a:t>2</a:t>
            </a:r>
            <a:r>
              <a:rPr lang="en-US" sz="1800" i="1" dirty="0">
                <a:solidFill>
                  <a:srgbClr val="000000"/>
                </a:solidFill>
              </a:rPr>
              <a:t> </a:t>
            </a:r>
            <a:r>
              <a:rPr lang="en-US" sz="1800" dirty="0">
                <a:solidFill>
                  <a:srgbClr val="000000"/>
                </a:solidFill>
              </a:rPr>
              <a:t>- </a:t>
            </a:r>
            <a:r>
              <a:rPr lang="en-US" sz="1800" i="1" dirty="0">
                <a:solidFill>
                  <a:srgbClr val="000000"/>
                </a:solidFill>
              </a:rPr>
              <a:t>t</a:t>
            </a:r>
            <a:r>
              <a:rPr lang="en-US" sz="1800" baseline="-25000" dirty="0">
                <a:solidFill>
                  <a:srgbClr val="000000"/>
                </a:solidFill>
              </a:rPr>
              <a:t>1</a:t>
            </a:r>
            <a:r>
              <a:rPr lang="en-US" sz="1800" dirty="0">
                <a:solidFill>
                  <a:srgbClr val="000000"/>
                </a:solidFill>
              </a:rPr>
              <a:t>) : a contradiction if </a:t>
            </a:r>
            <a:r>
              <a:rPr lang="en-US" sz="1800" i="1" dirty="0">
                <a:solidFill>
                  <a:srgbClr val="000000"/>
                </a:solidFill>
              </a:rPr>
              <a:t>U </a:t>
            </a:r>
            <a:r>
              <a:rPr lang="en-US" sz="1800" dirty="0">
                <a:solidFill>
                  <a:srgbClr val="000000"/>
                </a:solidFill>
              </a:rPr>
              <a:t>≤ </a:t>
            </a:r>
            <a:r>
              <a:rPr lang="en-US" sz="1800" i="1" dirty="0">
                <a:solidFill>
                  <a:srgbClr val="000000"/>
                </a:solidFill>
              </a:rPr>
              <a:t>1</a:t>
            </a:r>
            <a:r>
              <a:rPr lang="en-US" sz="1800" dirty="0">
                <a:solidFill>
                  <a:srgbClr val="000000"/>
                </a:solidFill>
              </a:rPr>
              <a:t>.</a:t>
            </a:r>
          </a:p>
        </p:txBody>
      </p:sp>
      <p:graphicFrame>
        <p:nvGraphicFramePr>
          <p:cNvPr id="14339" name="Object 4"/>
          <p:cNvGraphicFramePr>
            <a:graphicFrameLocks noGrp="1" noChangeAspect="1"/>
          </p:cNvGraphicFramePr>
          <p:nvPr>
            <p:ph sz="half" idx="2"/>
          </p:nvPr>
        </p:nvGraphicFramePr>
        <p:xfrm>
          <a:off x="1954213" y="5080000"/>
          <a:ext cx="4776787" cy="806450"/>
        </p:xfrm>
        <a:graphic>
          <a:graphicData uri="http://schemas.openxmlformats.org/presentationml/2006/ole">
            <mc:AlternateContent xmlns:mc="http://schemas.openxmlformats.org/markup-compatibility/2006">
              <mc:Choice xmlns:v="urn:schemas-microsoft-com:vml" Requires="v">
                <p:oleObj spid="_x0000_s118813" name="Equation" r:id="rId4" imgW="2933700" imgH="495300" progId="Equation.3">
                  <p:embed/>
                </p:oleObj>
              </mc:Choice>
              <mc:Fallback>
                <p:oleObj name="Equation" r:id="rId4" imgW="2933700" imgH="4953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213" y="5080000"/>
                        <a:ext cx="4776787" cy="8064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340" name="Group 32"/>
          <p:cNvGrpSpPr>
            <a:grpSpLocks/>
          </p:cNvGrpSpPr>
          <p:nvPr/>
        </p:nvGrpSpPr>
        <p:grpSpPr bwMode="auto">
          <a:xfrm>
            <a:off x="1844675" y="1428750"/>
            <a:ext cx="4343400" cy="1616075"/>
            <a:chOff x="2448" y="758"/>
            <a:chExt cx="2736" cy="1018"/>
          </a:xfrm>
        </p:grpSpPr>
        <p:sp>
          <p:nvSpPr>
            <p:cNvPr id="14341" name="Rectangle 25"/>
            <p:cNvSpPr>
              <a:spLocks noChangeArrowheads="1"/>
            </p:cNvSpPr>
            <p:nvPr/>
          </p:nvSpPr>
          <p:spPr bwMode="auto">
            <a:xfrm>
              <a:off x="2977" y="829"/>
              <a:ext cx="290" cy="73"/>
            </a:xfrm>
            <a:prstGeom prst="rect">
              <a:avLst/>
            </a:prstGeom>
            <a:solidFill>
              <a:schemeClr val="accent1"/>
            </a:solidFill>
            <a:ln w="9525">
              <a:solidFill>
                <a:schemeClr val="tx1"/>
              </a:solidFill>
              <a:miter lim="800000"/>
              <a:headEnd/>
              <a:tailEnd type="none" w="lg" len="lg"/>
            </a:ln>
          </p:spPr>
          <p:txBody>
            <a:bodyPr wrap="none" anchor="ctr"/>
            <a:lstStyle/>
            <a:p>
              <a:endParaRPr lang="en-US"/>
            </a:p>
          </p:txBody>
        </p:sp>
        <p:sp>
          <p:nvSpPr>
            <p:cNvPr id="14342" name="Rectangle 26"/>
            <p:cNvSpPr>
              <a:spLocks noChangeArrowheads="1"/>
            </p:cNvSpPr>
            <p:nvPr/>
          </p:nvSpPr>
          <p:spPr bwMode="auto">
            <a:xfrm>
              <a:off x="3558" y="829"/>
              <a:ext cx="290" cy="73"/>
            </a:xfrm>
            <a:prstGeom prst="rect">
              <a:avLst/>
            </a:prstGeom>
            <a:solidFill>
              <a:schemeClr val="accent1"/>
            </a:solidFill>
            <a:ln w="9525">
              <a:solidFill>
                <a:schemeClr val="tx1"/>
              </a:solidFill>
              <a:miter lim="800000"/>
              <a:headEnd/>
              <a:tailEnd type="none" w="lg" len="lg"/>
            </a:ln>
          </p:spPr>
          <p:txBody>
            <a:bodyPr wrap="none" anchor="ctr"/>
            <a:lstStyle/>
            <a:p>
              <a:endParaRPr lang="en-US"/>
            </a:p>
          </p:txBody>
        </p:sp>
        <p:sp>
          <p:nvSpPr>
            <p:cNvPr id="14343" name="Rectangle 29"/>
            <p:cNvSpPr>
              <a:spLocks noChangeArrowheads="1"/>
            </p:cNvSpPr>
            <p:nvPr/>
          </p:nvSpPr>
          <p:spPr bwMode="auto">
            <a:xfrm>
              <a:off x="4525" y="829"/>
              <a:ext cx="290" cy="73"/>
            </a:xfrm>
            <a:prstGeom prst="rect">
              <a:avLst/>
            </a:prstGeom>
            <a:solidFill>
              <a:schemeClr val="accent1"/>
            </a:solidFill>
            <a:ln w="9525">
              <a:solidFill>
                <a:schemeClr val="tx1"/>
              </a:solidFill>
              <a:miter lim="800000"/>
              <a:headEnd/>
              <a:tailEnd type="none" w="lg" len="lg"/>
            </a:ln>
          </p:spPr>
          <p:txBody>
            <a:bodyPr wrap="none" anchor="ctr"/>
            <a:lstStyle/>
            <a:p>
              <a:endParaRPr lang="en-US"/>
            </a:p>
          </p:txBody>
        </p:sp>
        <p:sp>
          <p:nvSpPr>
            <p:cNvPr id="14344" name="Rectangle 31"/>
            <p:cNvSpPr>
              <a:spLocks noChangeArrowheads="1"/>
            </p:cNvSpPr>
            <p:nvPr/>
          </p:nvSpPr>
          <p:spPr bwMode="auto">
            <a:xfrm>
              <a:off x="3848" y="1241"/>
              <a:ext cx="701" cy="48"/>
            </a:xfrm>
            <a:prstGeom prst="rect">
              <a:avLst/>
            </a:prstGeom>
            <a:solidFill>
              <a:srgbClr val="FF0066"/>
            </a:solidFill>
            <a:ln w="9525">
              <a:solidFill>
                <a:schemeClr val="tx1"/>
              </a:solidFill>
              <a:miter lim="800000"/>
              <a:headEnd/>
              <a:tailEnd type="none" w="lg" len="lg"/>
            </a:ln>
          </p:spPr>
          <p:txBody>
            <a:bodyPr wrap="none" anchor="ctr"/>
            <a:lstStyle/>
            <a:p>
              <a:endParaRPr lang="en-US"/>
            </a:p>
          </p:txBody>
        </p:sp>
        <p:sp>
          <p:nvSpPr>
            <p:cNvPr id="14345" name="Line 6"/>
            <p:cNvSpPr>
              <a:spLocks noChangeShapeType="1"/>
            </p:cNvSpPr>
            <p:nvPr/>
          </p:nvSpPr>
          <p:spPr bwMode="auto">
            <a:xfrm>
              <a:off x="2448" y="1104"/>
              <a:ext cx="2736" cy="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a:p>
          </p:txBody>
        </p:sp>
        <p:sp>
          <p:nvSpPr>
            <p:cNvPr id="14346" name="Line 7"/>
            <p:cNvSpPr>
              <a:spLocks noChangeShapeType="1"/>
            </p:cNvSpPr>
            <p:nvPr/>
          </p:nvSpPr>
          <p:spPr bwMode="auto">
            <a:xfrm>
              <a:off x="2448" y="1296"/>
              <a:ext cx="2736" cy="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a:p>
          </p:txBody>
        </p:sp>
        <p:sp>
          <p:nvSpPr>
            <p:cNvPr id="14347" name="Line 8"/>
            <p:cNvSpPr>
              <a:spLocks noChangeShapeType="1"/>
            </p:cNvSpPr>
            <p:nvPr/>
          </p:nvSpPr>
          <p:spPr bwMode="auto">
            <a:xfrm>
              <a:off x="2448" y="1488"/>
              <a:ext cx="2736" cy="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a:p>
          </p:txBody>
        </p:sp>
        <p:sp>
          <p:nvSpPr>
            <p:cNvPr id="14348" name="Line 9"/>
            <p:cNvSpPr>
              <a:spLocks noChangeShapeType="1"/>
            </p:cNvSpPr>
            <p:nvPr/>
          </p:nvSpPr>
          <p:spPr bwMode="auto">
            <a:xfrm>
              <a:off x="2448" y="912"/>
              <a:ext cx="2736" cy="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a:p>
          </p:txBody>
        </p:sp>
        <p:sp>
          <p:nvSpPr>
            <p:cNvPr id="14349" name="Line 10"/>
            <p:cNvSpPr>
              <a:spLocks noChangeShapeType="1"/>
            </p:cNvSpPr>
            <p:nvPr/>
          </p:nvSpPr>
          <p:spPr bwMode="auto">
            <a:xfrm>
              <a:off x="2976" y="768"/>
              <a:ext cx="0" cy="768"/>
            </a:xfrm>
            <a:prstGeom prst="line">
              <a:avLst/>
            </a:prstGeom>
            <a:noFill/>
            <a:ln w="9525">
              <a:solidFill>
                <a:schemeClr val="tx1"/>
              </a:solidFill>
              <a:prstDash val="dash"/>
              <a:round/>
              <a:headEnd/>
              <a:tailEnd type="none" w="lg" len="lg"/>
            </a:ln>
            <a:extLst>
              <a:ext uri="{909E8E84-426E-40dd-AFC4-6F175D3DCCD1}">
                <a14:hiddenFill xmlns="" xmlns:a14="http://schemas.microsoft.com/office/drawing/2010/main">
                  <a:noFill/>
                </a14:hiddenFill>
              </a:ext>
            </a:extLst>
          </p:spPr>
          <p:txBody>
            <a:bodyPr/>
            <a:lstStyle/>
            <a:p>
              <a:endParaRPr lang="en-US"/>
            </a:p>
          </p:txBody>
        </p:sp>
        <p:sp>
          <p:nvSpPr>
            <p:cNvPr id="14350" name="Line 11"/>
            <p:cNvSpPr>
              <a:spLocks noChangeShapeType="1"/>
            </p:cNvSpPr>
            <p:nvPr/>
          </p:nvSpPr>
          <p:spPr bwMode="auto">
            <a:xfrm>
              <a:off x="4477" y="768"/>
              <a:ext cx="0" cy="768"/>
            </a:xfrm>
            <a:prstGeom prst="line">
              <a:avLst/>
            </a:prstGeom>
            <a:noFill/>
            <a:ln w="9525">
              <a:solidFill>
                <a:schemeClr val="tx1"/>
              </a:solidFill>
              <a:prstDash val="dash"/>
              <a:round/>
              <a:headEnd/>
              <a:tailEnd type="none" w="lg" len="lg"/>
            </a:ln>
            <a:extLst>
              <a:ext uri="{909E8E84-426E-40dd-AFC4-6F175D3DCCD1}">
                <a14:hiddenFill xmlns="" xmlns:a14="http://schemas.microsoft.com/office/drawing/2010/main">
                  <a:noFill/>
                </a14:hiddenFill>
              </a:ext>
            </a:extLst>
          </p:spPr>
          <p:txBody>
            <a:bodyPr/>
            <a:lstStyle/>
            <a:p>
              <a:endParaRPr lang="en-US"/>
            </a:p>
          </p:txBody>
        </p:sp>
        <p:sp>
          <p:nvSpPr>
            <p:cNvPr id="14351" name="Text Box 12"/>
            <p:cNvSpPr txBox="1">
              <a:spLocks noChangeArrowheads="1"/>
            </p:cNvSpPr>
            <p:nvPr/>
          </p:nvSpPr>
          <p:spPr bwMode="auto">
            <a:xfrm>
              <a:off x="2867" y="1466"/>
              <a:ext cx="233"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i="1"/>
                <a:t>t</a:t>
              </a:r>
              <a:r>
                <a:rPr lang="en-US" baseline="-25000"/>
                <a:t>1</a:t>
              </a:r>
              <a:endParaRPr lang="en-US" i="1"/>
            </a:p>
          </p:txBody>
        </p:sp>
        <p:sp>
          <p:nvSpPr>
            <p:cNvPr id="14352" name="Text Box 13"/>
            <p:cNvSpPr txBox="1">
              <a:spLocks noChangeArrowheads="1"/>
            </p:cNvSpPr>
            <p:nvPr/>
          </p:nvSpPr>
          <p:spPr bwMode="auto">
            <a:xfrm>
              <a:off x="4375" y="1488"/>
              <a:ext cx="233"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i="1"/>
                <a:t>t</a:t>
              </a:r>
              <a:r>
                <a:rPr lang="en-US" baseline="-25000"/>
                <a:t>2</a:t>
              </a:r>
              <a:endParaRPr lang="en-US" i="1"/>
            </a:p>
          </p:txBody>
        </p:sp>
        <p:sp>
          <p:nvSpPr>
            <p:cNvPr id="14353" name="Line 14"/>
            <p:cNvSpPr>
              <a:spLocks noChangeShapeType="1"/>
            </p:cNvSpPr>
            <p:nvPr/>
          </p:nvSpPr>
          <p:spPr bwMode="auto">
            <a:xfrm>
              <a:off x="3122" y="952"/>
              <a:ext cx="0" cy="144"/>
            </a:xfrm>
            <a:prstGeom prst="line">
              <a:avLst/>
            </a:prstGeom>
            <a:noFill/>
            <a:ln w="9525">
              <a:solidFill>
                <a:schemeClr val="tx1"/>
              </a:solidFill>
              <a:round/>
              <a:headEnd type="triangle" w="med" len="med"/>
              <a:tailEnd type="none" w="lg" len="lg"/>
            </a:ln>
            <a:extLst>
              <a:ext uri="{909E8E84-426E-40dd-AFC4-6F175D3DCCD1}">
                <a14:hiddenFill xmlns="" xmlns:a14="http://schemas.microsoft.com/office/drawing/2010/main">
                  <a:noFill/>
                </a14:hiddenFill>
              </a:ext>
            </a:extLst>
          </p:spPr>
          <p:txBody>
            <a:bodyPr/>
            <a:lstStyle/>
            <a:p>
              <a:endParaRPr lang="en-US"/>
            </a:p>
          </p:txBody>
        </p:sp>
        <p:sp>
          <p:nvSpPr>
            <p:cNvPr id="14354" name="Line 15"/>
            <p:cNvSpPr>
              <a:spLocks noChangeShapeType="1"/>
            </p:cNvSpPr>
            <p:nvPr/>
          </p:nvSpPr>
          <p:spPr bwMode="auto">
            <a:xfrm>
              <a:off x="3557" y="768"/>
              <a:ext cx="0" cy="144"/>
            </a:xfrm>
            <a:prstGeom prst="line">
              <a:avLst/>
            </a:prstGeom>
            <a:noFill/>
            <a:ln w="9525">
              <a:solidFill>
                <a:schemeClr val="tx1"/>
              </a:solidFill>
              <a:round/>
              <a:headEnd type="triangle" w="med" len="med"/>
              <a:tailEnd type="none" w="lg" len="lg"/>
            </a:ln>
            <a:extLst>
              <a:ext uri="{909E8E84-426E-40dd-AFC4-6F175D3DCCD1}">
                <a14:hiddenFill xmlns="" xmlns:a14="http://schemas.microsoft.com/office/drawing/2010/main">
                  <a:noFill/>
                </a14:hiddenFill>
              </a:ext>
            </a:extLst>
          </p:spPr>
          <p:txBody>
            <a:bodyPr/>
            <a:lstStyle/>
            <a:p>
              <a:endParaRPr lang="en-US"/>
            </a:p>
          </p:txBody>
        </p:sp>
        <p:sp>
          <p:nvSpPr>
            <p:cNvPr id="14355" name="Line 16"/>
            <p:cNvSpPr>
              <a:spLocks noChangeShapeType="1"/>
            </p:cNvSpPr>
            <p:nvPr/>
          </p:nvSpPr>
          <p:spPr bwMode="auto">
            <a:xfrm>
              <a:off x="4138" y="768"/>
              <a:ext cx="0" cy="144"/>
            </a:xfrm>
            <a:prstGeom prst="line">
              <a:avLst/>
            </a:prstGeom>
            <a:noFill/>
            <a:ln w="9525">
              <a:solidFill>
                <a:schemeClr val="tx1"/>
              </a:solidFill>
              <a:round/>
              <a:headEnd type="triangle" w="med" len="med"/>
              <a:tailEnd type="none" w="lg" len="lg"/>
            </a:ln>
            <a:extLst>
              <a:ext uri="{909E8E84-426E-40dd-AFC4-6F175D3DCCD1}">
                <a14:hiddenFill xmlns="" xmlns:a14="http://schemas.microsoft.com/office/drawing/2010/main">
                  <a:noFill/>
                </a14:hiddenFill>
              </a:ext>
            </a:extLst>
          </p:spPr>
          <p:txBody>
            <a:bodyPr/>
            <a:lstStyle/>
            <a:p>
              <a:endParaRPr lang="en-US"/>
            </a:p>
          </p:txBody>
        </p:sp>
        <p:sp>
          <p:nvSpPr>
            <p:cNvPr id="14356" name="Line 17"/>
            <p:cNvSpPr>
              <a:spLocks noChangeShapeType="1"/>
            </p:cNvSpPr>
            <p:nvPr/>
          </p:nvSpPr>
          <p:spPr bwMode="auto">
            <a:xfrm>
              <a:off x="4719" y="768"/>
              <a:ext cx="0" cy="144"/>
            </a:xfrm>
            <a:prstGeom prst="line">
              <a:avLst/>
            </a:prstGeom>
            <a:noFill/>
            <a:ln w="9525">
              <a:solidFill>
                <a:schemeClr val="tx1"/>
              </a:solidFill>
              <a:round/>
              <a:headEnd type="triangle" w="med" len="med"/>
              <a:tailEnd type="none" w="lg" len="lg"/>
            </a:ln>
            <a:extLst>
              <a:ext uri="{909E8E84-426E-40dd-AFC4-6F175D3DCCD1}">
                <a14:hiddenFill xmlns="" xmlns:a14="http://schemas.microsoft.com/office/drawing/2010/main">
                  <a:noFill/>
                </a14:hiddenFill>
              </a:ext>
            </a:extLst>
          </p:spPr>
          <p:txBody>
            <a:bodyPr/>
            <a:lstStyle/>
            <a:p>
              <a:endParaRPr lang="en-US"/>
            </a:p>
          </p:txBody>
        </p:sp>
        <p:sp>
          <p:nvSpPr>
            <p:cNvPr id="14357" name="Line 18"/>
            <p:cNvSpPr>
              <a:spLocks noChangeShapeType="1"/>
            </p:cNvSpPr>
            <p:nvPr/>
          </p:nvSpPr>
          <p:spPr bwMode="auto">
            <a:xfrm>
              <a:off x="4017" y="975"/>
              <a:ext cx="0" cy="144"/>
            </a:xfrm>
            <a:prstGeom prst="line">
              <a:avLst/>
            </a:prstGeom>
            <a:noFill/>
            <a:ln w="9525">
              <a:solidFill>
                <a:schemeClr val="tx1"/>
              </a:solidFill>
              <a:round/>
              <a:headEnd type="triangle" w="med" len="med"/>
              <a:tailEnd type="none" w="lg" len="lg"/>
            </a:ln>
            <a:extLst>
              <a:ext uri="{909E8E84-426E-40dd-AFC4-6F175D3DCCD1}">
                <a14:hiddenFill xmlns="" xmlns:a14="http://schemas.microsoft.com/office/drawing/2010/main">
                  <a:noFill/>
                </a14:hiddenFill>
              </a:ext>
            </a:extLst>
          </p:spPr>
          <p:txBody>
            <a:bodyPr/>
            <a:lstStyle/>
            <a:p>
              <a:endParaRPr lang="en-US"/>
            </a:p>
          </p:txBody>
        </p:sp>
        <p:sp>
          <p:nvSpPr>
            <p:cNvPr id="14358" name="Line 19"/>
            <p:cNvSpPr>
              <a:spLocks noChangeShapeType="1"/>
            </p:cNvSpPr>
            <p:nvPr/>
          </p:nvSpPr>
          <p:spPr bwMode="auto">
            <a:xfrm>
              <a:off x="5033" y="975"/>
              <a:ext cx="0" cy="144"/>
            </a:xfrm>
            <a:prstGeom prst="line">
              <a:avLst/>
            </a:prstGeom>
            <a:noFill/>
            <a:ln w="9525">
              <a:solidFill>
                <a:schemeClr val="tx1"/>
              </a:solidFill>
              <a:round/>
              <a:headEnd type="triangle" w="med" len="med"/>
              <a:tailEnd type="none" w="lg" len="lg"/>
            </a:ln>
            <a:extLst>
              <a:ext uri="{909E8E84-426E-40dd-AFC4-6F175D3DCCD1}">
                <a14:hiddenFill xmlns="" xmlns:a14="http://schemas.microsoft.com/office/drawing/2010/main">
                  <a:noFill/>
                </a14:hiddenFill>
              </a:ext>
            </a:extLst>
          </p:spPr>
          <p:txBody>
            <a:bodyPr/>
            <a:lstStyle/>
            <a:p>
              <a:endParaRPr lang="en-US"/>
            </a:p>
          </p:txBody>
        </p:sp>
        <p:sp>
          <p:nvSpPr>
            <p:cNvPr id="14359" name="Line 20"/>
            <p:cNvSpPr>
              <a:spLocks noChangeShapeType="1"/>
            </p:cNvSpPr>
            <p:nvPr/>
          </p:nvSpPr>
          <p:spPr bwMode="auto">
            <a:xfrm>
              <a:off x="2880" y="1339"/>
              <a:ext cx="0" cy="144"/>
            </a:xfrm>
            <a:prstGeom prst="line">
              <a:avLst/>
            </a:prstGeom>
            <a:noFill/>
            <a:ln w="9525">
              <a:solidFill>
                <a:schemeClr val="tx1"/>
              </a:solidFill>
              <a:round/>
              <a:headEnd type="triangle" w="med" len="med"/>
              <a:tailEnd type="none" w="lg" len="lg"/>
            </a:ln>
            <a:extLst>
              <a:ext uri="{909E8E84-426E-40dd-AFC4-6F175D3DCCD1}">
                <a14:hiddenFill xmlns="" xmlns:a14="http://schemas.microsoft.com/office/drawing/2010/main">
                  <a:noFill/>
                </a14:hiddenFill>
              </a:ext>
            </a:extLst>
          </p:spPr>
          <p:txBody>
            <a:bodyPr/>
            <a:lstStyle/>
            <a:p>
              <a:endParaRPr lang="en-US"/>
            </a:p>
          </p:txBody>
        </p:sp>
        <p:sp>
          <p:nvSpPr>
            <p:cNvPr id="14360" name="Line 21"/>
            <p:cNvSpPr>
              <a:spLocks noChangeShapeType="1"/>
            </p:cNvSpPr>
            <p:nvPr/>
          </p:nvSpPr>
          <p:spPr bwMode="auto">
            <a:xfrm>
              <a:off x="4694" y="1363"/>
              <a:ext cx="0" cy="144"/>
            </a:xfrm>
            <a:prstGeom prst="line">
              <a:avLst/>
            </a:prstGeom>
            <a:noFill/>
            <a:ln w="9525">
              <a:solidFill>
                <a:schemeClr val="tx1"/>
              </a:solidFill>
              <a:round/>
              <a:headEnd type="triangle" w="med" len="med"/>
              <a:tailEnd type="none" w="lg" len="lg"/>
            </a:ln>
            <a:extLst>
              <a:ext uri="{909E8E84-426E-40dd-AFC4-6F175D3DCCD1}">
                <a14:hiddenFill xmlns="" xmlns:a14="http://schemas.microsoft.com/office/drawing/2010/main">
                  <a:noFill/>
                </a14:hiddenFill>
              </a:ext>
            </a:extLst>
          </p:spPr>
          <p:txBody>
            <a:bodyPr/>
            <a:lstStyle/>
            <a:p>
              <a:endParaRPr lang="en-US"/>
            </a:p>
          </p:txBody>
        </p:sp>
        <p:sp>
          <p:nvSpPr>
            <p:cNvPr id="14361" name="Line 22"/>
            <p:cNvSpPr>
              <a:spLocks noChangeShapeType="1"/>
            </p:cNvSpPr>
            <p:nvPr/>
          </p:nvSpPr>
          <p:spPr bwMode="auto">
            <a:xfrm>
              <a:off x="3219" y="1145"/>
              <a:ext cx="0" cy="144"/>
            </a:xfrm>
            <a:prstGeom prst="line">
              <a:avLst/>
            </a:prstGeom>
            <a:noFill/>
            <a:ln w="9525">
              <a:solidFill>
                <a:schemeClr val="tx1"/>
              </a:solidFill>
              <a:round/>
              <a:headEnd type="triangle" w="med" len="med"/>
              <a:tailEnd type="none" w="lg" len="lg"/>
            </a:ln>
            <a:extLst>
              <a:ext uri="{909E8E84-426E-40dd-AFC4-6F175D3DCCD1}">
                <a14:hiddenFill xmlns="" xmlns:a14="http://schemas.microsoft.com/office/drawing/2010/main">
                  <a:noFill/>
                </a14:hiddenFill>
              </a:ext>
            </a:extLst>
          </p:spPr>
          <p:txBody>
            <a:bodyPr/>
            <a:lstStyle/>
            <a:p>
              <a:endParaRPr lang="en-US"/>
            </a:p>
          </p:txBody>
        </p:sp>
        <p:sp>
          <p:nvSpPr>
            <p:cNvPr id="14362" name="Line 23"/>
            <p:cNvSpPr>
              <a:spLocks noChangeShapeType="1"/>
            </p:cNvSpPr>
            <p:nvPr/>
          </p:nvSpPr>
          <p:spPr bwMode="auto">
            <a:xfrm>
              <a:off x="4477" y="1168"/>
              <a:ext cx="0" cy="144"/>
            </a:xfrm>
            <a:prstGeom prst="line">
              <a:avLst/>
            </a:prstGeom>
            <a:noFill/>
            <a:ln w="9525">
              <a:solidFill>
                <a:schemeClr val="tx1"/>
              </a:solidFill>
              <a:round/>
              <a:headEnd type="triangle" w="med" len="med"/>
              <a:tailEnd type="none" w="lg" len="lg"/>
            </a:ln>
            <a:extLst>
              <a:ext uri="{909E8E84-426E-40dd-AFC4-6F175D3DCCD1}">
                <a14:hiddenFill xmlns="" xmlns:a14="http://schemas.microsoft.com/office/drawing/2010/main">
                  <a:noFill/>
                </a14:hiddenFill>
              </a:ext>
            </a:extLst>
          </p:spPr>
          <p:txBody>
            <a:bodyPr/>
            <a:lstStyle/>
            <a:p>
              <a:endParaRPr lang="en-US"/>
            </a:p>
          </p:txBody>
        </p:sp>
        <p:sp>
          <p:nvSpPr>
            <p:cNvPr id="14363" name="Line 24"/>
            <p:cNvSpPr>
              <a:spLocks noChangeShapeType="1"/>
            </p:cNvSpPr>
            <p:nvPr/>
          </p:nvSpPr>
          <p:spPr bwMode="auto">
            <a:xfrm>
              <a:off x="2977" y="758"/>
              <a:ext cx="0" cy="144"/>
            </a:xfrm>
            <a:prstGeom prst="line">
              <a:avLst/>
            </a:prstGeom>
            <a:noFill/>
            <a:ln w="9525">
              <a:solidFill>
                <a:schemeClr val="tx1"/>
              </a:solidFill>
              <a:round/>
              <a:headEnd type="triangle" w="med" len="med"/>
              <a:tailEnd type="none" w="lg" len="lg"/>
            </a:ln>
            <a:extLst>
              <a:ext uri="{909E8E84-426E-40dd-AFC4-6F175D3DCCD1}">
                <a14:hiddenFill xmlns="" xmlns:a14="http://schemas.microsoft.com/office/drawing/2010/main">
                  <a:noFill/>
                </a14:hiddenFill>
              </a:ext>
            </a:extLst>
          </p:spPr>
          <p:txBody>
            <a:bodyPr/>
            <a:lstStyle/>
            <a:p>
              <a:endParaRPr lang="en-US"/>
            </a:p>
          </p:txBody>
        </p:sp>
        <p:sp>
          <p:nvSpPr>
            <p:cNvPr id="14364" name="Rectangle 27"/>
            <p:cNvSpPr>
              <a:spLocks noChangeArrowheads="1"/>
            </p:cNvSpPr>
            <p:nvPr/>
          </p:nvSpPr>
          <p:spPr bwMode="auto">
            <a:xfrm>
              <a:off x="3267" y="1023"/>
              <a:ext cx="169" cy="73"/>
            </a:xfrm>
            <a:prstGeom prst="rect">
              <a:avLst/>
            </a:prstGeom>
            <a:solidFill>
              <a:srgbClr val="FF9900"/>
            </a:solidFill>
            <a:ln w="9525">
              <a:solidFill>
                <a:schemeClr val="tx1"/>
              </a:solidFill>
              <a:miter lim="800000"/>
              <a:headEnd/>
              <a:tailEnd type="none" w="lg" len="lg"/>
            </a:ln>
          </p:spPr>
          <p:txBody>
            <a:bodyPr wrap="none" anchor="ctr"/>
            <a:lstStyle/>
            <a:p>
              <a:endParaRPr lang="en-US"/>
            </a:p>
          </p:txBody>
        </p:sp>
        <p:sp>
          <p:nvSpPr>
            <p:cNvPr id="14365" name="Rectangle 28"/>
            <p:cNvSpPr>
              <a:spLocks noChangeArrowheads="1"/>
            </p:cNvSpPr>
            <p:nvPr/>
          </p:nvSpPr>
          <p:spPr bwMode="auto">
            <a:xfrm>
              <a:off x="4815" y="1023"/>
              <a:ext cx="169" cy="73"/>
            </a:xfrm>
            <a:prstGeom prst="rect">
              <a:avLst/>
            </a:prstGeom>
            <a:solidFill>
              <a:srgbClr val="FF9900"/>
            </a:solidFill>
            <a:ln w="9525">
              <a:solidFill>
                <a:schemeClr val="tx1"/>
              </a:solidFill>
              <a:miter lim="800000"/>
              <a:headEnd/>
              <a:tailEnd type="none" w="lg" len="lg"/>
            </a:ln>
          </p:spPr>
          <p:txBody>
            <a:bodyPr wrap="none" anchor="ctr"/>
            <a:lstStyle/>
            <a:p>
              <a:endParaRPr lang="en-US"/>
            </a:p>
          </p:txBody>
        </p:sp>
        <p:sp>
          <p:nvSpPr>
            <p:cNvPr id="14366" name="Rectangle 30"/>
            <p:cNvSpPr>
              <a:spLocks noChangeArrowheads="1"/>
            </p:cNvSpPr>
            <p:nvPr/>
          </p:nvSpPr>
          <p:spPr bwMode="auto">
            <a:xfrm>
              <a:off x="3437" y="1241"/>
              <a:ext cx="120" cy="48"/>
            </a:xfrm>
            <a:prstGeom prst="rect">
              <a:avLst/>
            </a:prstGeom>
            <a:solidFill>
              <a:srgbClr val="FF0066"/>
            </a:solidFill>
            <a:ln w="9525">
              <a:solidFill>
                <a:schemeClr val="tx1"/>
              </a:solidFill>
              <a:miter lim="800000"/>
              <a:headEnd/>
              <a:tailEnd type="none" w="lg" len="lg"/>
            </a:ln>
          </p:spPr>
          <p:txBody>
            <a:bodyPr wrap="none" anchor="ctr"/>
            <a:lstStyle/>
            <a:p>
              <a:endParaRPr lang="en-US"/>
            </a:p>
          </p:txBody>
        </p:sp>
      </p:grpSp>
    </p:spTree>
    <p:extLst>
      <p:ext uri="{BB962C8B-B14F-4D97-AF65-F5344CB8AC3E}">
        <p14:creationId xmlns:p14="http://schemas.microsoft.com/office/powerpoint/2010/main" val="69194815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pPr eaLnBrk="1" hangingPunct="1">
              <a:defRPr/>
            </a:pPr>
            <a:r>
              <a:rPr lang="en-US" sz="3200" dirty="0">
                <a:effectLst>
                  <a:outerShdw blurRad="38100" dist="38100" dir="2700000" algn="tl">
                    <a:srgbClr val="DDDDDD"/>
                  </a:outerShdw>
                </a:effectLst>
                <a:latin typeface="+mn-lt"/>
                <a:cs typeface="+mj-cs"/>
              </a:rPr>
              <a:t>Points to Note</a:t>
            </a:r>
          </a:p>
        </p:txBody>
      </p:sp>
      <p:sp>
        <p:nvSpPr>
          <p:cNvPr id="16386" name="Rectangle 6"/>
          <p:cNvSpPr>
            <a:spLocks noGrp="1" noChangeArrowheads="1"/>
          </p:cNvSpPr>
          <p:nvPr>
            <p:ph idx="1"/>
          </p:nvPr>
        </p:nvSpPr>
        <p:spPr/>
        <p:txBody>
          <a:bodyPr/>
          <a:lstStyle/>
          <a:p>
            <a:pPr eaLnBrk="1" hangingPunct="1"/>
            <a:r>
              <a:rPr lang="en-US">
                <a:latin typeface="+mn-lt"/>
              </a:rPr>
              <a:t>If deadlines are shorter than periods, the necessary condition for schedulability under EDF is an open problem.</a:t>
            </a:r>
          </a:p>
          <a:p>
            <a:pPr eaLnBrk="1" hangingPunct="1"/>
            <a:r>
              <a:rPr lang="en-US">
                <a:latin typeface="+mn-lt"/>
              </a:rPr>
              <a:t>If </a:t>
            </a:r>
            <a:r>
              <a:rPr lang="en-US" i="1">
                <a:latin typeface="+mn-lt"/>
              </a:rPr>
              <a:t>U </a:t>
            </a:r>
            <a:r>
              <a:rPr lang="en-US">
                <a:latin typeface="+mn-lt"/>
              </a:rPr>
              <a:t>&gt; 1, which task will first miss its deadline is unpredictable.</a:t>
            </a:r>
          </a:p>
          <a:p>
            <a:pPr eaLnBrk="1" hangingPunct="1"/>
            <a:endParaRPr lang="en-US">
              <a:latin typeface="+mn-lt"/>
            </a:endParaRPr>
          </a:p>
        </p:txBody>
      </p:sp>
    </p:spTree>
    <p:extLst>
      <p:ext uri="{BB962C8B-B14F-4D97-AF65-F5344CB8AC3E}">
        <p14:creationId xmlns:p14="http://schemas.microsoft.com/office/powerpoint/2010/main" val="23083943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r>
              <a:rPr lang="en-US"/>
              <a:t>Basic Theory: Where Are We?</a:t>
            </a:r>
          </a:p>
        </p:txBody>
      </p:sp>
      <p:sp>
        <p:nvSpPr>
          <p:cNvPr id="409603" name="Rectangle 3"/>
          <p:cNvSpPr>
            <a:spLocks noGrp="1" noChangeArrowheads="1"/>
          </p:cNvSpPr>
          <p:nvPr>
            <p:ph type="body" idx="1"/>
          </p:nvPr>
        </p:nvSpPr>
        <p:spPr/>
        <p:txBody>
          <a:bodyPr/>
          <a:lstStyle/>
          <a:p>
            <a:r>
              <a:rPr lang="en-US"/>
              <a:t>We have shown how to handle</a:t>
            </a:r>
          </a:p>
          <a:p>
            <a:pPr lvl="1"/>
            <a:r>
              <a:rPr lang="en-US"/>
              <a:t>task context switching time: include 2S in C</a:t>
            </a:r>
          </a:p>
          <a:p>
            <a:pPr lvl="1"/>
            <a:r>
              <a:rPr lang="en-US"/>
              <a:t>Pre-period deadlines: change bound to U(n, Di)</a:t>
            </a:r>
          </a:p>
          <a:p>
            <a:pPr lvl="1"/>
            <a:r>
              <a:rPr lang="en-US"/>
              <a:t>non-rate-monotonic priority assignments</a:t>
            </a:r>
          </a:p>
          <a:p>
            <a:r>
              <a:rPr lang="en-US"/>
              <a:t>We still must address</a:t>
            </a:r>
          </a:p>
          <a:p>
            <a:pPr lvl="1"/>
            <a:r>
              <a:rPr lang="en-US"/>
              <a:t>task interactions </a:t>
            </a:r>
          </a:p>
          <a:p>
            <a:pPr lvl="1"/>
            <a:r>
              <a:rPr lang="en-US"/>
              <a:t>aperiodic tasks </a:t>
            </a:r>
          </a:p>
          <a:p>
            <a:r>
              <a:rPr lang="en-US"/>
              <a:t>We still assume</a:t>
            </a:r>
          </a:p>
          <a:p>
            <a:pPr lvl="1"/>
            <a:r>
              <a:rPr lang="en-US"/>
              <a:t>single processor</a:t>
            </a:r>
          </a:p>
          <a:p>
            <a:pPr lvl="1"/>
            <a:r>
              <a:rPr lang="en-US"/>
              <a:t>priority-based scheduling</a:t>
            </a:r>
          </a:p>
          <a:p>
            <a:pPr lvl="1"/>
            <a:r>
              <a:rPr lang="en-US"/>
              <a:t>a task does not suspend </a:t>
            </a:r>
            <a:r>
              <a:rPr lang="en-US" i="1"/>
              <a:t>itself</a:t>
            </a:r>
            <a:r>
              <a:rPr lang="en-US"/>
              <a:t> voluntarily</a:t>
            </a:r>
            <a:endParaRPr lang="en-US" i="1"/>
          </a:p>
        </p:txBody>
      </p:sp>
    </p:spTree>
    <p:extLst>
      <p:ext uri="{BB962C8B-B14F-4D97-AF65-F5344CB8AC3E}">
        <p14:creationId xmlns:p14="http://schemas.microsoft.com/office/powerpoint/2010/main" val="2752827268"/>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ChangeArrowheads="1"/>
          </p:cNvSpPr>
          <p:nvPr/>
        </p:nvSpPr>
        <p:spPr bwMode="auto">
          <a:xfrm>
            <a:off x="714375" y="6257925"/>
            <a:ext cx="1885950" cy="514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3891" name="Rectangle 3"/>
          <p:cNvSpPr>
            <a:spLocks noChangeArrowheads="1"/>
          </p:cNvSpPr>
          <p:nvPr/>
        </p:nvSpPr>
        <p:spPr bwMode="auto">
          <a:xfrm>
            <a:off x="3114675" y="6257925"/>
            <a:ext cx="2914650" cy="514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3894" name="Rectangle 6"/>
          <p:cNvSpPr>
            <a:spLocks noGrp="1" noChangeArrowheads="1"/>
          </p:cNvSpPr>
          <p:nvPr>
            <p:ph type="title"/>
          </p:nvPr>
        </p:nvSpPr>
        <p:spPr/>
        <p:txBody>
          <a:bodyPr/>
          <a:lstStyle/>
          <a:p>
            <a:r>
              <a:rPr lang="en-US" dirty="0" smtClean="0"/>
              <a:t>Summary</a:t>
            </a:r>
            <a:endParaRPr lang="en-US" dirty="0"/>
          </a:p>
        </p:txBody>
      </p:sp>
      <p:sp>
        <p:nvSpPr>
          <p:cNvPr id="293895" name="Rectangle 7"/>
          <p:cNvSpPr>
            <a:spLocks noGrp="1" noChangeArrowheads="1"/>
          </p:cNvSpPr>
          <p:nvPr>
            <p:ph type="body" idx="1"/>
          </p:nvPr>
        </p:nvSpPr>
        <p:spPr/>
        <p:txBody>
          <a:bodyPr/>
          <a:lstStyle/>
          <a:p>
            <a:r>
              <a:rPr lang="en-US" dirty="0"/>
              <a:t>Present basic theory for periodic task sets</a:t>
            </a:r>
          </a:p>
          <a:p>
            <a:r>
              <a:rPr lang="en-US" dirty="0"/>
              <a:t>Extend basic theory to include</a:t>
            </a:r>
          </a:p>
          <a:p>
            <a:pPr lvl="1"/>
            <a:r>
              <a:rPr lang="en-US" dirty="0"/>
              <a:t>context switch overhead</a:t>
            </a:r>
          </a:p>
          <a:p>
            <a:pPr lvl="1"/>
            <a:r>
              <a:rPr lang="en-US" dirty="0" err="1"/>
              <a:t>preperiod</a:t>
            </a:r>
            <a:r>
              <a:rPr lang="en-US" dirty="0"/>
              <a:t> deadlines</a:t>
            </a:r>
          </a:p>
          <a:p>
            <a:pPr lvl="1"/>
            <a:r>
              <a:rPr lang="en-US" dirty="0" smtClean="0"/>
              <a:t>Interrupts</a:t>
            </a:r>
          </a:p>
          <a:p>
            <a:pPr marL="457200" lvl="1" indent="0">
              <a:buNone/>
            </a:pPr>
            <a:endParaRPr lang="en-US" dirty="0" smtClean="0"/>
          </a:p>
          <a:p>
            <a:pPr marL="457200" lvl="1" indent="0">
              <a:buNone/>
            </a:pPr>
            <a:endParaRPr lang="en-US" dirty="0" smtClean="0"/>
          </a:p>
          <a:p>
            <a:pPr marL="457200" lvl="1" indent="0">
              <a:buNone/>
            </a:pPr>
            <a:endParaRPr lang="en-US" dirty="0" smtClean="0"/>
          </a:p>
          <a:p>
            <a:r>
              <a:rPr lang="en-US" dirty="0" smtClean="0"/>
              <a:t>Consider </a:t>
            </a:r>
            <a:r>
              <a:rPr lang="en-US" dirty="0"/>
              <a:t>task interactions:</a:t>
            </a:r>
          </a:p>
          <a:p>
            <a:pPr lvl="1"/>
            <a:r>
              <a:rPr lang="en-US" dirty="0"/>
              <a:t>priority inversion</a:t>
            </a:r>
          </a:p>
          <a:p>
            <a:pPr lvl="1"/>
            <a:r>
              <a:rPr lang="en-US" dirty="0"/>
              <a:t>synchronization protocols (time allowing)</a:t>
            </a:r>
          </a:p>
          <a:p>
            <a:r>
              <a:rPr lang="en-US" dirty="0"/>
              <a:t>Extend theory to aperiodic tasks:</a:t>
            </a:r>
          </a:p>
          <a:p>
            <a:pPr lvl="1"/>
            <a:r>
              <a:rPr lang="en-US" dirty="0"/>
              <a:t>sporadic servers (time allowing)</a:t>
            </a:r>
          </a:p>
          <a:p>
            <a:endParaRPr lang="en-US" dirty="0"/>
          </a:p>
        </p:txBody>
      </p:sp>
      <p:sp>
        <p:nvSpPr>
          <p:cNvPr id="2" name="TextBox 1"/>
          <p:cNvSpPr txBox="1"/>
          <p:nvPr/>
        </p:nvSpPr>
        <p:spPr>
          <a:xfrm>
            <a:off x="284480" y="3271520"/>
            <a:ext cx="1895020" cy="461665"/>
          </a:xfrm>
          <a:prstGeom prst="rect">
            <a:avLst/>
          </a:prstGeom>
          <a:noFill/>
        </p:spPr>
        <p:txBody>
          <a:bodyPr wrap="none" rtlCol="0">
            <a:spAutoFit/>
          </a:bodyPr>
          <a:lstStyle/>
          <a:p>
            <a:r>
              <a:rPr lang="en-US" sz="2400" b="1" dirty="0" smtClean="0">
                <a:solidFill>
                  <a:srgbClr val="000000"/>
                </a:solidFill>
              </a:rPr>
              <a:t>Next Lecture:</a:t>
            </a:r>
            <a:endParaRPr lang="en-US" sz="2400" b="1" dirty="0">
              <a:solidFill>
                <a:srgbClr val="000000"/>
              </a:solidFill>
            </a:endParaRPr>
          </a:p>
        </p:txBody>
      </p:sp>
    </p:spTree>
    <p:extLst>
      <p:ext uri="{BB962C8B-B14F-4D97-AF65-F5344CB8AC3E}">
        <p14:creationId xmlns:p14="http://schemas.microsoft.com/office/powerpoint/2010/main" val="44115730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ChangeArrowheads="1"/>
          </p:cNvSpPr>
          <p:nvPr>
            <p:ph type="title"/>
          </p:nvPr>
        </p:nvSpPr>
        <p:spPr/>
        <p:txBody>
          <a:bodyPr/>
          <a:lstStyle/>
          <a:p>
            <a:r>
              <a:rPr lang="en-US">
                <a:latin typeface="+mn-lt"/>
              </a:rPr>
              <a:t>Scheduling Algorithms (Fixed-Priority)</a:t>
            </a:r>
          </a:p>
        </p:txBody>
      </p:sp>
      <p:sp>
        <p:nvSpPr>
          <p:cNvPr id="107522" name="Rectangle 3"/>
          <p:cNvSpPr>
            <a:spLocks noGrp="1" noChangeArrowheads="1"/>
          </p:cNvSpPr>
          <p:nvPr>
            <p:ph idx="1"/>
          </p:nvPr>
        </p:nvSpPr>
        <p:spPr/>
        <p:txBody>
          <a:bodyPr>
            <a:normAutofit fontScale="92500" lnSpcReduction="10000"/>
          </a:bodyPr>
          <a:lstStyle/>
          <a:p>
            <a:r>
              <a:rPr lang="en-US" dirty="0">
                <a:latin typeface="+mn-lt"/>
              </a:rPr>
              <a:t>Fixed-priority based</a:t>
            </a:r>
          </a:p>
          <a:p>
            <a:pPr lvl="1"/>
            <a:r>
              <a:rPr lang="en-US" sz="2000" dirty="0">
                <a:latin typeface="+mn-lt"/>
                <a:cs typeface="Fira Sans Regular" charset="0"/>
              </a:rPr>
              <a:t>All tasks are not created equal</a:t>
            </a:r>
          </a:p>
          <a:p>
            <a:pPr lvl="1"/>
            <a:r>
              <a:rPr lang="en-US" sz="2000" dirty="0">
                <a:latin typeface="+mn-lt"/>
                <a:cs typeface="Fira Sans Regular" charset="0"/>
              </a:rPr>
              <a:t>Some tasks have more importance (higher priority) than others</a:t>
            </a:r>
          </a:p>
          <a:p>
            <a:pPr lvl="1"/>
            <a:r>
              <a:rPr lang="en-US" sz="2000" dirty="0">
                <a:latin typeface="+mn-lt"/>
                <a:cs typeface="Fira Sans Regular" charset="0"/>
              </a:rPr>
              <a:t>Once a task</a:t>
            </a:r>
            <a:r>
              <a:rPr lang="ja-JP" altLang="en-US" sz="2000" dirty="0">
                <a:latin typeface="+mn-lt"/>
                <a:cs typeface="Fira Sans Regular" charset="0"/>
              </a:rPr>
              <a:t>’</a:t>
            </a:r>
            <a:r>
              <a:rPr lang="en-US" altLang="ja-JP" sz="2000" dirty="0">
                <a:latin typeface="+mn-lt"/>
                <a:cs typeface="Fira Sans Regular" charset="0"/>
              </a:rPr>
              <a:t>s priority is assigned, it cannot change during run-time</a:t>
            </a:r>
          </a:p>
          <a:p>
            <a:pPr lvl="1">
              <a:buFontTx/>
              <a:buNone/>
            </a:pPr>
            <a:endParaRPr lang="en-US" sz="2000" dirty="0">
              <a:latin typeface="+mn-lt"/>
              <a:cs typeface="Fira Sans Regular" charset="0"/>
            </a:endParaRPr>
          </a:p>
          <a:p>
            <a:r>
              <a:rPr lang="en-US" b="1" dirty="0">
                <a:solidFill>
                  <a:srgbClr val="FF0000"/>
                </a:solidFill>
                <a:latin typeface="+mn-lt"/>
              </a:rPr>
              <a:t>Rate Monotonic Analysis (RMA)</a:t>
            </a:r>
          </a:p>
          <a:p>
            <a:pPr lvl="1"/>
            <a:r>
              <a:rPr lang="en-US" sz="2000" dirty="0">
                <a:solidFill>
                  <a:srgbClr val="0000FF"/>
                </a:solidFill>
                <a:latin typeface="+mn-lt"/>
                <a:cs typeface="Fira Sans Regular" charset="0"/>
              </a:rPr>
              <a:t>Shorter the period</a:t>
            </a:r>
            <a:r>
              <a:rPr lang="en-US" sz="2000" dirty="0">
                <a:latin typeface="+mn-lt"/>
                <a:cs typeface="Fira Sans Regular" charset="0"/>
              </a:rPr>
              <a:t>, the higher the priority of the task</a:t>
            </a:r>
          </a:p>
          <a:p>
            <a:pPr lvl="1"/>
            <a:r>
              <a:rPr lang="en-US" sz="2000" dirty="0">
                <a:latin typeface="+mn-lt"/>
                <a:cs typeface="Fira Sans Regular" charset="0"/>
              </a:rPr>
              <a:t>Assigns fixed priorities in reverse order of period length</a:t>
            </a:r>
          </a:p>
          <a:p>
            <a:pPr lvl="1"/>
            <a:r>
              <a:rPr lang="en-US" sz="2000" dirty="0">
                <a:latin typeface="+mn-lt"/>
                <a:cs typeface="Fira Sans Regular" charset="0"/>
              </a:rPr>
              <a:t>Tasks requiring frequent attention have higher priority and get scheduled earlier</a:t>
            </a:r>
          </a:p>
          <a:p>
            <a:pPr lvl="1">
              <a:buFontTx/>
              <a:buNone/>
            </a:pPr>
            <a:endParaRPr lang="en-US" sz="2000" dirty="0">
              <a:latin typeface="+mn-lt"/>
              <a:cs typeface="Fira Sans Regular" charset="0"/>
            </a:endParaRPr>
          </a:p>
          <a:p>
            <a:r>
              <a:rPr lang="en-US" dirty="0">
                <a:latin typeface="+mn-lt"/>
              </a:rPr>
              <a:t>Least Compute Time (LCT)</a:t>
            </a:r>
          </a:p>
          <a:p>
            <a:pPr lvl="1"/>
            <a:r>
              <a:rPr lang="en-US" sz="2000" dirty="0">
                <a:solidFill>
                  <a:srgbClr val="0000FF"/>
                </a:solidFill>
                <a:latin typeface="+mn-lt"/>
                <a:cs typeface="Fira Sans Regular" charset="0"/>
              </a:rPr>
              <a:t>Shorter the computation time</a:t>
            </a:r>
            <a:r>
              <a:rPr lang="en-US" sz="2000" dirty="0">
                <a:latin typeface="+mn-lt"/>
                <a:cs typeface="Fira Sans Regular" charset="0"/>
              </a:rPr>
              <a:t>, the higher the priority of the task</a:t>
            </a:r>
          </a:p>
          <a:p>
            <a:pPr lvl="1"/>
            <a:r>
              <a:rPr lang="en-US" sz="2000" dirty="0">
                <a:latin typeface="+mn-lt"/>
                <a:cs typeface="Fira Sans Regular" charset="0"/>
              </a:rPr>
              <a:t>Assigns fixed priorities in reverse order of computation length</a:t>
            </a:r>
          </a:p>
          <a:p>
            <a:pPr lvl="1"/>
            <a:r>
              <a:rPr lang="en-US" sz="2000" dirty="0">
                <a:latin typeface="+mn-lt"/>
                <a:cs typeface="Fira Sans Regular" charset="0"/>
              </a:rPr>
              <a:t>Tasks finishing quickly have higher priority and get scheduled earlier</a:t>
            </a:r>
          </a:p>
        </p:txBody>
      </p:sp>
    </p:spTree>
    <p:extLst>
      <p:ext uri="{BB962C8B-B14F-4D97-AF65-F5344CB8AC3E}">
        <p14:creationId xmlns:p14="http://schemas.microsoft.com/office/powerpoint/2010/main" val="220654025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ChangeArrowheads="1"/>
          </p:cNvSpPr>
          <p:nvPr>
            <p:ph type="title"/>
          </p:nvPr>
        </p:nvSpPr>
        <p:spPr/>
        <p:txBody>
          <a:bodyPr/>
          <a:lstStyle/>
          <a:p>
            <a:r>
              <a:rPr lang="en-US" dirty="0">
                <a:latin typeface="+mn-lt"/>
              </a:rPr>
              <a:t>Scheduling Algorithms (Dynamic-Priority)</a:t>
            </a:r>
          </a:p>
        </p:txBody>
      </p:sp>
      <p:sp>
        <p:nvSpPr>
          <p:cNvPr id="109570" name="Rectangle 3"/>
          <p:cNvSpPr>
            <a:spLocks noGrp="1" noChangeArrowheads="1"/>
          </p:cNvSpPr>
          <p:nvPr>
            <p:ph type="body" idx="1"/>
          </p:nvPr>
        </p:nvSpPr>
        <p:spPr/>
        <p:txBody>
          <a:bodyPr>
            <a:normAutofit lnSpcReduction="10000"/>
          </a:bodyPr>
          <a:lstStyle/>
          <a:p>
            <a:r>
              <a:rPr lang="en-US" sz="2000" dirty="0">
                <a:latin typeface="+mn-lt"/>
              </a:rPr>
              <a:t>Dynamic-priority based</a:t>
            </a:r>
          </a:p>
          <a:p>
            <a:pPr lvl="1"/>
            <a:r>
              <a:rPr lang="en-US" sz="2000" dirty="0">
                <a:latin typeface="+mn-lt"/>
                <a:cs typeface="Fira Sans Regular" charset="0"/>
              </a:rPr>
              <a:t>All tasks are not created equal</a:t>
            </a:r>
          </a:p>
          <a:p>
            <a:pPr lvl="1"/>
            <a:r>
              <a:rPr lang="en-US" sz="2000" dirty="0">
                <a:latin typeface="+mn-lt"/>
                <a:cs typeface="Fira Sans Regular" charset="0"/>
              </a:rPr>
              <a:t>Some tasks have more importance (higher priority) than others</a:t>
            </a:r>
          </a:p>
          <a:p>
            <a:pPr lvl="1"/>
            <a:r>
              <a:rPr lang="en-US" sz="2000" dirty="0">
                <a:latin typeface="+mn-lt"/>
                <a:cs typeface="Fira Sans Regular" charset="0"/>
              </a:rPr>
              <a:t>Task</a:t>
            </a:r>
            <a:r>
              <a:rPr lang="ja-JP" altLang="en-US" sz="2000" dirty="0">
                <a:latin typeface="+mn-lt"/>
                <a:cs typeface="Fira Sans Regular" charset="0"/>
              </a:rPr>
              <a:t>’</a:t>
            </a:r>
            <a:r>
              <a:rPr lang="en-US" altLang="ja-JP" sz="2000" dirty="0">
                <a:latin typeface="+mn-lt"/>
                <a:cs typeface="Fira Sans Regular" charset="0"/>
              </a:rPr>
              <a:t>s priority (and thus, the schedule) may change during execution</a:t>
            </a:r>
          </a:p>
          <a:p>
            <a:pPr lvl="1">
              <a:buFontTx/>
              <a:buNone/>
            </a:pPr>
            <a:endParaRPr lang="en-US" sz="2000" dirty="0">
              <a:latin typeface="+mn-lt"/>
              <a:cs typeface="Fira Sans Regular" charset="0"/>
            </a:endParaRPr>
          </a:p>
          <a:p>
            <a:r>
              <a:rPr lang="en-US" sz="2000" dirty="0">
                <a:latin typeface="+mn-lt"/>
              </a:rPr>
              <a:t>Shortest Completion Time (SCT)</a:t>
            </a:r>
          </a:p>
          <a:p>
            <a:pPr lvl="1"/>
            <a:r>
              <a:rPr lang="en-US" sz="2000" dirty="0">
                <a:latin typeface="+mn-lt"/>
                <a:cs typeface="Fira Sans Regular" charset="0"/>
              </a:rPr>
              <a:t>Ready task with the </a:t>
            </a:r>
            <a:r>
              <a:rPr lang="en-US" sz="2000" dirty="0">
                <a:solidFill>
                  <a:srgbClr val="0000FF"/>
                </a:solidFill>
                <a:latin typeface="+mn-lt"/>
                <a:cs typeface="Fira Sans Regular" charset="0"/>
              </a:rPr>
              <a:t>smallest remaining compute time</a:t>
            </a:r>
            <a:r>
              <a:rPr lang="en-US" sz="2000" dirty="0">
                <a:latin typeface="+mn-lt"/>
                <a:cs typeface="Fira Sans Regular" charset="0"/>
              </a:rPr>
              <a:t> gets scheduled first</a:t>
            </a:r>
          </a:p>
          <a:p>
            <a:pPr lvl="1">
              <a:buFontTx/>
              <a:buNone/>
            </a:pPr>
            <a:endParaRPr lang="en-US" sz="2000" dirty="0">
              <a:latin typeface="+mn-lt"/>
              <a:cs typeface="Fira Sans Regular" charset="0"/>
            </a:endParaRPr>
          </a:p>
          <a:p>
            <a:r>
              <a:rPr lang="en-US" sz="2000" dirty="0">
                <a:latin typeface="+mn-lt"/>
              </a:rPr>
              <a:t>Earliest Deadline First (EDF)</a:t>
            </a:r>
          </a:p>
          <a:p>
            <a:pPr lvl="1"/>
            <a:r>
              <a:rPr lang="en-US" sz="2000" dirty="0">
                <a:latin typeface="+mn-lt"/>
                <a:cs typeface="Fira Sans Regular" charset="0"/>
              </a:rPr>
              <a:t>Ready task with the </a:t>
            </a:r>
            <a:r>
              <a:rPr lang="en-US" sz="2000" dirty="0">
                <a:solidFill>
                  <a:srgbClr val="0000FF"/>
                </a:solidFill>
                <a:latin typeface="+mn-lt"/>
                <a:cs typeface="Fira Sans Regular" charset="0"/>
              </a:rPr>
              <a:t>earliest future deadline</a:t>
            </a:r>
            <a:r>
              <a:rPr lang="en-US" sz="2000" dirty="0">
                <a:latin typeface="+mn-lt"/>
                <a:cs typeface="Fira Sans Regular" charset="0"/>
              </a:rPr>
              <a:t> gets scheduled first</a:t>
            </a:r>
          </a:p>
          <a:p>
            <a:pPr lvl="1">
              <a:buFontTx/>
              <a:buNone/>
            </a:pPr>
            <a:endParaRPr lang="en-US" sz="2000" dirty="0">
              <a:latin typeface="+mn-lt"/>
              <a:cs typeface="Fira Sans Regular" charset="0"/>
            </a:endParaRPr>
          </a:p>
          <a:p>
            <a:r>
              <a:rPr lang="en-US" sz="2000" dirty="0">
                <a:latin typeface="+mn-lt"/>
              </a:rPr>
              <a:t>Least Slack Time (LST)</a:t>
            </a:r>
          </a:p>
          <a:p>
            <a:pPr lvl="1"/>
            <a:r>
              <a:rPr lang="en-US" sz="2000" dirty="0">
                <a:latin typeface="+mn-lt"/>
                <a:cs typeface="Fira Sans Regular" charset="0"/>
              </a:rPr>
              <a:t>Ready task with the </a:t>
            </a:r>
            <a:r>
              <a:rPr lang="en-US" sz="2000" dirty="0">
                <a:solidFill>
                  <a:srgbClr val="0000FF"/>
                </a:solidFill>
                <a:latin typeface="+mn-lt"/>
                <a:cs typeface="Fira Sans Regular" charset="0"/>
              </a:rPr>
              <a:t>smallest amount of free/slack time</a:t>
            </a:r>
            <a:r>
              <a:rPr lang="en-US" sz="2000" dirty="0">
                <a:latin typeface="+mn-lt"/>
                <a:cs typeface="Fira Sans Regular" charset="0"/>
              </a:rPr>
              <a:t> within the cycle gets scheduled first</a:t>
            </a:r>
          </a:p>
        </p:txBody>
      </p:sp>
    </p:spTree>
    <p:extLst>
      <p:ext uri="{BB962C8B-B14F-4D97-AF65-F5344CB8AC3E}">
        <p14:creationId xmlns:p14="http://schemas.microsoft.com/office/powerpoint/2010/main" val="339369153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4146" name="Rectangle 18"/>
          <p:cNvSpPr>
            <a:spLocks noChangeArrowheads="1"/>
          </p:cNvSpPr>
          <p:nvPr/>
        </p:nvSpPr>
        <p:spPr bwMode="auto">
          <a:xfrm>
            <a:off x="1693863" y="2336800"/>
            <a:ext cx="1828800" cy="171450"/>
          </a:xfrm>
          <a:prstGeom prst="rect">
            <a:avLst/>
          </a:prstGeom>
          <a:solidFill>
            <a:srgbClr val="3366FF"/>
          </a:solidFill>
          <a:ln w="12700">
            <a:solidFill>
              <a:srgbClr val="000000"/>
            </a:solidFill>
            <a:miter lim="800000"/>
            <a:headEnd/>
            <a:tailEnd/>
          </a:ln>
          <a:effectLst/>
        </p:spPr>
        <p:txBody>
          <a:bodyPr wrap="none" anchor="ctr"/>
          <a:lstStyle/>
          <a:p>
            <a:endParaRPr lang="en-US"/>
          </a:p>
        </p:txBody>
      </p:sp>
      <p:grpSp>
        <p:nvGrpSpPr>
          <p:cNvPr id="304147" name="Group 19"/>
          <p:cNvGrpSpPr>
            <a:grpSpLocks/>
          </p:cNvGrpSpPr>
          <p:nvPr/>
        </p:nvGrpSpPr>
        <p:grpSpPr bwMode="auto">
          <a:xfrm>
            <a:off x="441325" y="1408113"/>
            <a:ext cx="6490694" cy="2418750"/>
            <a:chOff x="247" y="788"/>
            <a:chExt cx="3634" cy="1355"/>
          </a:xfrm>
        </p:grpSpPr>
        <p:sp>
          <p:nvSpPr>
            <p:cNvPr id="304148" name="Line 20"/>
            <p:cNvSpPr>
              <a:spLocks noChangeShapeType="1"/>
            </p:cNvSpPr>
            <p:nvPr/>
          </p:nvSpPr>
          <p:spPr bwMode="auto">
            <a:xfrm>
              <a:off x="944" y="1412"/>
              <a:ext cx="2360" cy="0"/>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4149" name="Line 21"/>
            <p:cNvSpPr>
              <a:spLocks noChangeShapeType="1"/>
            </p:cNvSpPr>
            <p:nvPr/>
          </p:nvSpPr>
          <p:spPr bwMode="auto">
            <a:xfrm>
              <a:off x="948" y="1224"/>
              <a:ext cx="0" cy="184"/>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4150" name="Rectangle 22"/>
            <p:cNvSpPr>
              <a:spLocks noChangeArrowheads="1"/>
            </p:cNvSpPr>
            <p:nvPr/>
          </p:nvSpPr>
          <p:spPr bwMode="auto">
            <a:xfrm>
              <a:off x="867" y="1411"/>
              <a:ext cx="181"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600" dirty="0">
                  <a:solidFill>
                    <a:srgbClr val="000000"/>
                  </a:solidFill>
                  <a:latin typeface="Fira Sans Regular" charset="0"/>
                </a:rPr>
                <a:t>0</a:t>
              </a:r>
            </a:p>
          </p:txBody>
        </p:sp>
        <p:sp>
          <p:nvSpPr>
            <p:cNvPr id="304151" name="Rectangle 23"/>
            <p:cNvSpPr>
              <a:spLocks noChangeArrowheads="1"/>
            </p:cNvSpPr>
            <p:nvPr/>
          </p:nvSpPr>
          <p:spPr bwMode="auto">
            <a:xfrm>
              <a:off x="3202" y="1411"/>
              <a:ext cx="231"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600" dirty="0">
                  <a:solidFill>
                    <a:srgbClr val="000000"/>
                  </a:solidFill>
                  <a:latin typeface="Fira Sans Regular" charset="0"/>
                </a:rPr>
                <a:t>25</a:t>
              </a:r>
            </a:p>
          </p:txBody>
        </p:sp>
        <p:sp>
          <p:nvSpPr>
            <p:cNvPr id="304152" name="Rectangle 24"/>
            <p:cNvSpPr>
              <a:spLocks noChangeArrowheads="1"/>
            </p:cNvSpPr>
            <p:nvPr/>
          </p:nvSpPr>
          <p:spPr bwMode="auto">
            <a:xfrm>
              <a:off x="388" y="1203"/>
              <a:ext cx="441"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700" dirty="0">
                  <a:latin typeface="Fira Sans Regular" charset="0"/>
                </a:rPr>
                <a:t>VIP:</a:t>
              </a:r>
            </a:p>
          </p:txBody>
        </p:sp>
        <p:sp>
          <p:nvSpPr>
            <p:cNvPr id="304153" name="Line 25"/>
            <p:cNvSpPr>
              <a:spLocks noChangeShapeType="1"/>
            </p:cNvSpPr>
            <p:nvPr/>
          </p:nvSpPr>
          <p:spPr bwMode="auto">
            <a:xfrm>
              <a:off x="3308" y="1224"/>
              <a:ext cx="0" cy="184"/>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4154" name="Rectangle 26"/>
            <p:cNvSpPr>
              <a:spLocks noChangeArrowheads="1"/>
            </p:cNvSpPr>
            <p:nvPr/>
          </p:nvSpPr>
          <p:spPr bwMode="auto">
            <a:xfrm>
              <a:off x="862" y="1946"/>
              <a:ext cx="181"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600" dirty="0">
                  <a:solidFill>
                    <a:srgbClr val="000000"/>
                  </a:solidFill>
                  <a:latin typeface="Fira Sans Regular" charset="0"/>
                </a:rPr>
                <a:t>0</a:t>
              </a:r>
            </a:p>
          </p:txBody>
        </p:sp>
        <p:sp>
          <p:nvSpPr>
            <p:cNvPr id="304155" name="Rectangle 27"/>
            <p:cNvSpPr>
              <a:spLocks noChangeArrowheads="1"/>
            </p:cNvSpPr>
            <p:nvPr/>
          </p:nvSpPr>
          <p:spPr bwMode="auto">
            <a:xfrm>
              <a:off x="1764" y="1946"/>
              <a:ext cx="230"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600" dirty="0">
                  <a:solidFill>
                    <a:srgbClr val="000000"/>
                  </a:solidFill>
                  <a:latin typeface="Fira Sans Regular" charset="0"/>
                </a:rPr>
                <a:t>10</a:t>
              </a:r>
            </a:p>
          </p:txBody>
        </p:sp>
        <p:sp>
          <p:nvSpPr>
            <p:cNvPr id="304156" name="Rectangle 28"/>
            <p:cNvSpPr>
              <a:spLocks noChangeArrowheads="1"/>
            </p:cNvSpPr>
            <p:nvPr/>
          </p:nvSpPr>
          <p:spPr bwMode="auto">
            <a:xfrm>
              <a:off x="2720" y="1946"/>
              <a:ext cx="245"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600" dirty="0">
                  <a:solidFill>
                    <a:srgbClr val="000000"/>
                  </a:solidFill>
                  <a:latin typeface="Fira Sans Regular" charset="0"/>
                </a:rPr>
                <a:t>20</a:t>
              </a:r>
            </a:p>
          </p:txBody>
        </p:sp>
        <p:sp>
          <p:nvSpPr>
            <p:cNvPr id="304157" name="Rectangle 29"/>
            <p:cNvSpPr>
              <a:spLocks noChangeArrowheads="1"/>
            </p:cNvSpPr>
            <p:nvPr/>
          </p:nvSpPr>
          <p:spPr bwMode="auto">
            <a:xfrm>
              <a:off x="3636" y="1946"/>
              <a:ext cx="245"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600" dirty="0">
                  <a:solidFill>
                    <a:srgbClr val="000000"/>
                  </a:solidFill>
                  <a:latin typeface="Fira Sans Regular" charset="0"/>
                </a:rPr>
                <a:t>30</a:t>
              </a:r>
            </a:p>
          </p:txBody>
        </p:sp>
        <p:sp>
          <p:nvSpPr>
            <p:cNvPr id="304158" name="Rectangle 30"/>
            <p:cNvSpPr>
              <a:spLocks noChangeArrowheads="1"/>
            </p:cNvSpPr>
            <p:nvPr/>
          </p:nvSpPr>
          <p:spPr bwMode="auto">
            <a:xfrm>
              <a:off x="492" y="1715"/>
              <a:ext cx="33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700" dirty="0">
                  <a:latin typeface="Fira Sans Regular" charset="0"/>
                </a:rPr>
                <a:t>IP:</a:t>
              </a:r>
            </a:p>
          </p:txBody>
        </p:sp>
        <p:grpSp>
          <p:nvGrpSpPr>
            <p:cNvPr id="304159" name="Group 31"/>
            <p:cNvGrpSpPr>
              <a:grpSpLocks/>
            </p:cNvGrpSpPr>
            <p:nvPr/>
          </p:nvGrpSpPr>
          <p:grpSpPr bwMode="auto">
            <a:xfrm>
              <a:off x="940" y="1752"/>
              <a:ext cx="2832" cy="196"/>
              <a:chOff x="940" y="1752"/>
              <a:chExt cx="2832" cy="196"/>
            </a:xfrm>
          </p:grpSpPr>
          <p:sp>
            <p:nvSpPr>
              <p:cNvPr id="304160" name="Line 32"/>
              <p:cNvSpPr>
                <a:spLocks noChangeShapeType="1"/>
              </p:cNvSpPr>
              <p:nvPr/>
            </p:nvSpPr>
            <p:spPr bwMode="auto">
              <a:xfrm>
                <a:off x="940" y="1948"/>
                <a:ext cx="2808" cy="0"/>
              </a:xfrm>
              <a:prstGeom prst="line">
                <a:avLst/>
              </a:prstGeom>
              <a:noFill/>
              <a:ln>
                <a:noFill/>
              </a:ln>
              <a:effectLst/>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chemeClr val="tx1"/>
                    </a:solidFill>
                    <a:round/>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4161" name="Line 33"/>
              <p:cNvSpPr>
                <a:spLocks noChangeShapeType="1"/>
              </p:cNvSpPr>
              <p:nvPr/>
            </p:nvSpPr>
            <p:spPr bwMode="auto">
              <a:xfrm>
                <a:off x="944" y="1752"/>
                <a:ext cx="0" cy="192"/>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4162" name="Line 34"/>
              <p:cNvSpPr>
                <a:spLocks noChangeShapeType="1"/>
              </p:cNvSpPr>
              <p:nvPr/>
            </p:nvSpPr>
            <p:spPr bwMode="auto">
              <a:xfrm>
                <a:off x="3752" y="1752"/>
                <a:ext cx="0" cy="192"/>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4163" name="Line 35"/>
              <p:cNvSpPr>
                <a:spLocks noChangeShapeType="1"/>
              </p:cNvSpPr>
              <p:nvPr/>
            </p:nvSpPr>
            <p:spPr bwMode="auto">
              <a:xfrm>
                <a:off x="1880" y="1752"/>
                <a:ext cx="0" cy="192"/>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4164" name="Line 36"/>
              <p:cNvSpPr>
                <a:spLocks noChangeShapeType="1"/>
              </p:cNvSpPr>
              <p:nvPr/>
            </p:nvSpPr>
            <p:spPr bwMode="auto">
              <a:xfrm>
                <a:off x="2816" y="1752"/>
                <a:ext cx="0" cy="192"/>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4165" name="Line 37"/>
              <p:cNvSpPr>
                <a:spLocks noChangeShapeType="1"/>
              </p:cNvSpPr>
              <p:nvPr/>
            </p:nvSpPr>
            <p:spPr bwMode="auto">
              <a:xfrm>
                <a:off x="940" y="1944"/>
                <a:ext cx="2832" cy="0"/>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04166" name="Rectangle 38"/>
            <p:cNvSpPr>
              <a:spLocks noChangeArrowheads="1"/>
            </p:cNvSpPr>
            <p:nvPr/>
          </p:nvSpPr>
          <p:spPr bwMode="auto">
            <a:xfrm>
              <a:off x="247" y="788"/>
              <a:ext cx="2920"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dirty="0">
                  <a:solidFill>
                    <a:schemeClr val="accent5"/>
                  </a:solidFill>
                  <a:latin typeface="Fira Sans Regular" charset="0"/>
                </a:rPr>
                <a:t>Semantics-Based Priority Assignment</a:t>
              </a:r>
            </a:p>
          </p:txBody>
        </p:sp>
      </p:grpSp>
      <p:grpSp>
        <p:nvGrpSpPr>
          <p:cNvPr id="304167" name="Group 39"/>
          <p:cNvGrpSpPr>
            <a:grpSpLocks/>
          </p:cNvGrpSpPr>
          <p:nvPr/>
        </p:nvGrpSpPr>
        <p:grpSpPr bwMode="auto">
          <a:xfrm>
            <a:off x="1804988" y="2651125"/>
            <a:ext cx="1974850" cy="606425"/>
            <a:chOff x="1011" y="1484"/>
            <a:chExt cx="1105" cy="340"/>
          </a:xfrm>
        </p:grpSpPr>
        <p:sp>
          <p:nvSpPr>
            <p:cNvPr id="304168" name="Rectangle 40"/>
            <p:cNvSpPr>
              <a:spLocks noChangeArrowheads="1"/>
            </p:cNvSpPr>
            <p:nvPr/>
          </p:nvSpPr>
          <p:spPr bwMode="auto">
            <a:xfrm>
              <a:off x="1011" y="1484"/>
              <a:ext cx="1105"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800" dirty="0">
                  <a:latin typeface="Fira Sans Regular" charset="0"/>
                </a:rPr>
                <a:t>misses deadline</a:t>
              </a:r>
            </a:p>
          </p:txBody>
        </p:sp>
        <p:sp>
          <p:nvSpPr>
            <p:cNvPr id="304169" name="Line 41"/>
            <p:cNvSpPr>
              <a:spLocks noChangeShapeType="1"/>
            </p:cNvSpPr>
            <p:nvPr/>
          </p:nvSpPr>
          <p:spPr bwMode="auto">
            <a:xfrm>
              <a:off x="1504" y="1680"/>
              <a:ext cx="336" cy="144"/>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304170" name="Group 42"/>
          <p:cNvGrpSpPr>
            <a:grpSpLocks/>
          </p:cNvGrpSpPr>
          <p:nvPr/>
        </p:nvGrpSpPr>
        <p:grpSpPr bwMode="auto">
          <a:xfrm>
            <a:off x="439738" y="3977131"/>
            <a:ext cx="6498629" cy="2248694"/>
            <a:chOff x="246" y="2419"/>
            <a:chExt cx="3639" cy="1259"/>
          </a:xfrm>
        </p:grpSpPr>
        <p:sp>
          <p:nvSpPr>
            <p:cNvPr id="304171" name="Line 43"/>
            <p:cNvSpPr>
              <a:spLocks noChangeShapeType="1"/>
            </p:cNvSpPr>
            <p:nvPr/>
          </p:nvSpPr>
          <p:spPr bwMode="auto">
            <a:xfrm>
              <a:off x="944" y="2948"/>
              <a:ext cx="2808" cy="0"/>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4172" name="Line 44"/>
            <p:cNvSpPr>
              <a:spLocks noChangeShapeType="1"/>
            </p:cNvSpPr>
            <p:nvPr/>
          </p:nvSpPr>
          <p:spPr bwMode="auto">
            <a:xfrm>
              <a:off x="948" y="2760"/>
              <a:ext cx="0" cy="184"/>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4173" name="Line 45"/>
            <p:cNvSpPr>
              <a:spLocks noChangeShapeType="1"/>
            </p:cNvSpPr>
            <p:nvPr/>
          </p:nvSpPr>
          <p:spPr bwMode="auto">
            <a:xfrm>
              <a:off x="3756" y="2760"/>
              <a:ext cx="0" cy="184"/>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4174" name="Line 46"/>
            <p:cNvSpPr>
              <a:spLocks noChangeShapeType="1"/>
            </p:cNvSpPr>
            <p:nvPr/>
          </p:nvSpPr>
          <p:spPr bwMode="auto">
            <a:xfrm>
              <a:off x="1884" y="2760"/>
              <a:ext cx="0" cy="184"/>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4175" name="Line 47"/>
            <p:cNvSpPr>
              <a:spLocks noChangeShapeType="1"/>
            </p:cNvSpPr>
            <p:nvPr/>
          </p:nvSpPr>
          <p:spPr bwMode="auto">
            <a:xfrm>
              <a:off x="2820" y="2760"/>
              <a:ext cx="0" cy="184"/>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4176" name="Rectangle 48"/>
            <p:cNvSpPr>
              <a:spLocks noChangeArrowheads="1"/>
            </p:cNvSpPr>
            <p:nvPr/>
          </p:nvSpPr>
          <p:spPr bwMode="auto">
            <a:xfrm>
              <a:off x="866" y="2946"/>
              <a:ext cx="181" cy="1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600" dirty="0">
                  <a:solidFill>
                    <a:srgbClr val="000000"/>
                  </a:solidFill>
                  <a:latin typeface="Fira Sans Regular" charset="0"/>
                </a:rPr>
                <a:t>0</a:t>
              </a:r>
            </a:p>
          </p:txBody>
        </p:sp>
        <p:sp>
          <p:nvSpPr>
            <p:cNvPr id="304177" name="Rectangle 49"/>
            <p:cNvSpPr>
              <a:spLocks noChangeArrowheads="1"/>
            </p:cNvSpPr>
            <p:nvPr/>
          </p:nvSpPr>
          <p:spPr bwMode="auto">
            <a:xfrm>
              <a:off x="1768" y="2946"/>
              <a:ext cx="230" cy="1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600" dirty="0">
                  <a:solidFill>
                    <a:srgbClr val="000000"/>
                  </a:solidFill>
                  <a:latin typeface="Fira Sans Regular" charset="0"/>
                </a:rPr>
                <a:t>10</a:t>
              </a:r>
            </a:p>
          </p:txBody>
        </p:sp>
        <p:sp>
          <p:nvSpPr>
            <p:cNvPr id="304178" name="Rectangle 50"/>
            <p:cNvSpPr>
              <a:spLocks noChangeArrowheads="1"/>
            </p:cNvSpPr>
            <p:nvPr/>
          </p:nvSpPr>
          <p:spPr bwMode="auto">
            <a:xfrm>
              <a:off x="2724" y="2946"/>
              <a:ext cx="245" cy="1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600" dirty="0">
                  <a:solidFill>
                    <a:srgbClr val="000000"/>
                  </a:solidFill>
                  <a:latin typeface="Fira Sans Regular" charset="0"/>
                </a:rPr>
                <a:t>20</a:t>
              </a:r>
            </a:p>
          </p:txBody>
        </p:sp>
        <p:sp>
          <p:nvSpPr>
            <p:cNvPr id="304179" name="Rectangle 51"/>
            <p:cNvSpPr>
              <a:spLocks noChangeArrowheads="1"/>
            </p:cNvSpPr>
            <p:nvPr/>
          </p:nvSpPr>
          <p:spPr bwMode="auto">
            <a:xfrm>
              <a:off x="3640" y="2946"/>
              <a:ext cx="245" cy="1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600" dirty="0">
                  <a:solidFill>
                    <a:srgbClr val="000000"/>
                  </a:solidFill>
                  <a:latin typeface="Fira Sans Regular" charset="0"/>
                </a:rPr>
                <a:t>30</a:t>
              </a:r>
            </a:p>
          </p:txBody>
        </p:sp>
        <p:sp>
          <p:nvSpPr>
            <p:cNvPr id="304180" name="Rectangle 52"/>
            <p:cNvSpPr>
              <a:spLocks noChangeArrowheads="1"/>
            </p:cNvSpPr>
            <p:nvPr/>
          </p:nvSpPr>
          <p:spPr bwMode="auto">
            <a:xfrm>
              <a:off x="515" y="2722"/>
              <a:ext cx="33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700" dirty="0">
                  <a:latin typeface="Fira Sans Regular" charset="0"/>
                </a:rPr>
                <a:t>IP:</a:t>
              </a:r>
            </a:p>
          </p:txBody>
        </p:sp>
        <p:sp>
          <p:nvSpPr>
            <p:cNvPr id="304181" name="Rectangle 53"/>
            <p:cNvSpPr>
              <a:spLocks noChangeArrowheads="1"/>
            </p:cNvSpPr>
            <p:nvPr/>
          </p:nvSpPr>
          <p:spPr bwMode="auto">
            <a:xfrm>
              <a:off x="956" y="2836"/>
              <a:ext cx="64" cy="104"/>
            </a:xfrm>
            <a:prstGeom prst="rect">
              <a:avLst/>
            </a:prstGeom>
            <a:solidFill>
              <a:srgbClr val="3366FF"/>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4182" name="Rectangle 54"/>
            <p:cNvSpPr>
              <a:spLocks noChangeArrowheads="1"/>
            </p:cNvSpPr>
            <p:nvPr/>
          </p:nvSpPr>
          <p:spPr bwMode="auto">
            <a:xfrm>
              <a:off x="1020" y="3372"/>
              <a:ext cx="856" cy="104"/>
            </a:xfrm>
            <a:prstGeom prst="rect">
              <a:avLst/>
            </a:prstGeom>
            <a:solidFill>
              <a:srgbClr val="3366FF"/>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4183" name="Line 55"/>
            <p:cNvSpPr>
              <a:spLocks noChangeShapeType="1"/>
            </p:cNvSpPr>
            <p:nvPr/>
          </p:nvSpPr>
          <p:spPr bwMode="auto">
            <a:xfrm>
              <a:off x="944" y="3484"/>
              <a:ext cx="2360" cy="0"/>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4184" name="Line 56"/>
            <p:cNvSpPr>
              <a:spLocks noChangeShapeType="1"/>
            </p:cNvSpPr>
            <p:nvPr/>
          </p:nvSpPr>
          <p:spPr bwMode="auto">
            <a:xfrm>
              <a:off x="948" y="3288"/>
              <a:ext cx="0" cy="192"/>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4185" name="Rectangle 57"/>
            <p:cNvSpPr>
              <a:spLocks noChangeArrowheads="1"/>
            </p:cNvSpPr>
            <p:nvPr/>
          </p:nvSpPr>
          <p:spPr bwMode="auto">
            <a:xfrm>
              <a:off x="865" y="3482"/>
              <a:ext cx="181" cy="1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600" dirty="0">
                  <a:solidFill>
                    <a:srgbClr val="000000"/>
                  </a:solidFill>
                  <a:latin typeface="Fira Sans Regular" charset="0"/>
                </a:rPr>
                <a:t>0</a:t>
              </a:r>
            </a:p>
          </p:txBody>
        </p:sp>
        <p:sp>
          <p:nvSpPr>
            <p:cNvPr id="304186" name="Rectangle 58"/>
            <p:cNvSpPr>
              <a:spLocks noChangeArrowheads="1"/>
            </p:cNvSpPr>
            <p:nvPr/>
          </p:nvSpPr>
          <p:spPr bwMode="auto">
            <a:xfrm>
              <a:off x="3202" y="3482"/>
              <a:ext cx="231" cy="1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1600" dirty="0">
                  <a:solidFill>
                    <a:srgbClr val="000000"/>
                  </a:solidFill>
                  <a:latin typeface="Fira Sans Regular" charset="0"/>
                </a:rPr>
                <a:t>25</a:t>
              </a:r>
            </a:p>
          </p:txBody>
        </p:sp>
        <p:sp>
          <p:nvSpPr>
            <p:cNvPr id="304187" name="Rectangle 59"/>
            <p:cNvSpPr>
              <a:spLocks noChangeArrowheads="1"/>
            </p:cNvSpPr>
            <p:nvPr/>
          </p:nvSpPr>
          <p:spPr bwMode="auto">
            <a:xfrm>
              <a:off x="387" y="3234"/>
              <a:ext cx="441"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700" dirty="0">
                  <a:latin typeface="Fira Sans Regular" charset="0"/>
                </a:rPr>
                <a:t>VIP:</a:t>
              </a:r>
            </a:p>
          </p:txBody>
        </p:sp>
        <p:sp>
          <p:nvSpPr>
            <p:cNvPr id="304188" name="Line 60"/>
            <p:cNvSpPr>
              <a:spLocks noChangeShapeType="1"/>
            </p:cNvSpPr>
            <p:nvPr/>
          </p:nvSpPr>
          <p:spPr bwMode="auto">
            <a:xfrm>
              <a:off x="3308" y="3288"/>
              <a:ext cx="0" cy="192"/>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4189" name="Rectangle 61"/>
            <p:cNvSpPr>
              <a:spLocks noChangeArrowheads="1"/>
            </p:cNvSpPr>
            <p:nvPr/>
          </p:nvSpPr>
          <p:spPr bwMode="auto">
            <a:xfrm>
              <a:off x="1980" y="3376"/>
              <a:ext cx="112" cy="96"/>
            </a:xfrm>
            <a:prstGeom prst="rect">
              <a:avLst/>
            </a:prstGeom>
            <a:solidFill>
              <a:srgbClr val="3366FF"/>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4190" name="Rectangle 62"/>
            <p:cNvSpPr>
              <a:spLocks noChangeArrowheads="1"/>
            </p:cNvSpPr>
            <p:nvPr/>
          </p:nvSpPr>
          <p:spPr bwMode="auto">
            <a:xfrm>
              <a:off x="246" y="2419"/>
              <a:ext cx="2597"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defTabSz="1028700"/>
              <a:r>
                <a:rPr lang="en-US" sz="2300" dirty="0">
                  <a:solidFill>
                    <a:srgbClr val="000000"/>
                  </a:solidFill>
                  <a:latin typeface="Fira Sans Regular" charset="0"/>
                </a:rPr>
                <a:t>Policy-Based Priority Assignment</a:t>
              </a:r>
            </a:p>
          </p:txBody>
        </p:sp>
        <p:sp>
          <p:nvSpPr>
            <p:cNvPr id="304191" name="Rectangle 63"/>
            <p:cNvSpPr>
              <a:spLocks noChangeArrowheads="1"/>
            </p:cNvSpPr>
            <p:nvPr/>
          </p:nvSpPr>
          <p:spPr bwMode="auto">
            <a:xfrm>
              <a:off x="1888" y="2836"/>
              <a:ext cx="64" cy="104"/>
            </a:xfrm>
            <a:prstGeom prst="rect">
              <a:avLst/>
            </a:prstGeom>
            <a:solidFill>
              <a:srgbClr val="3366FF"/>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4192" name="Rectangle 64"/>
            <p:cNvSpPr>
              <a:spLocks noChangeArrowheads="1"/>
            </p:cNvSpPr>
            <p:nvPr/>
          </p:nvSpPr>
          <p:spPr bwMode="auto">
            <a:xfrm>
              <a:off x="2828" y="2836"/>
              <a:ext cx="64" cy="104"/>
            </a:xfrm>
            <a:prstGeom prst="rect">
              <a:avLst/>
            </a:prstGeom>
            <a:solidFill>
              <a:srgbClr val="3366FF"/>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04193" name="Rectangle 65"/>
          <p:cNvSpPr>
            <a:spLocks noGrp="1" noChangeArrowheads="1"/>
          </p:cNvSpPr>
          <p:nvPr>
            <p:ph type="title"/>
          </p:nvPr>
        </p:nvSpPr>
        <p:spPr>
          <a:noFill/>
          <a:ln/>
        </p:spPr>
        <p:txBody>
          <a:bodyPr lIns="94655" tIns="46434" rIns="94655" bIns="46434"/>
          <a:lstStyle/>
          <a:p>
            <a:pPr defTabSz="828675"/>
            <a:r>
              <a:rPr lang="en-US"/>
              <a:t>Example of Priority Assignment</a:t>
            </a:r>
          </a:p>
        </p:txBody>
      </p:sp>
      <p:sp>
        <p:nvSpPr>
          <p:cNvPr id="2" name="TextBox 1"/>
          <p:cNvSpPr txBox="1"/>
          <p:nvPr/>
        </p:nvSpPr>
        <p:spPr>
          <a:xfrm>
            <a:off x="6957391" y="1126434"/>
            <a:ext cx="1722783" cy="1200329"/>
          </a:xfrm>
          <a:prstGeom prst="rect">
            <a:avLst/>
          </a:prstGeom>
          <a:noFill/>
          <a:ln>
            <a:solidFill>
              <a:srgbClr val="000000"/>
            </a:solidFill>
          </a:ln>
        </p:spPr>
        <p:txBody>
          <a:bodyPr wrap="square" rtlCol="0">
            <a:spAutoFit/>
          </a:bodyPr>
          <a:lstStyle/>
          <a:p>
            <a:r>
              <a:rPr lang="en-US" dirty="0" err="1" smtClean="0"/>
              <a:t>τ</a:t>
            </a:r>
            <a:r>
              <a:rPr lang="en-US" baseline="-25000" dirty="0" err="1" smtClean="0"/>
              <a:t>i</a:t>
            </a:r>
            <a:r>
              <a:rPr lang="en-US" dirty="0" smtClean="0"/>
              <a:t>  = 	{ </a:t>
            </a:r>
            <a:r>
              <a:rPr lang="en-US" dirty="0" err="1" smtClean="0"/>
              <a:t>C</a:t>
            </a:r>
            <a:r>
              <a:rPr lang="en-US" baseline="-25000" dirty="0" err="1" smtClean="0"/>
              <a:t>i</a:t>
            </a:r>
            <a:r>
              <a:rPr lang="en-US" dirty="0" smtClean="0"/>
              <a:t> , T</a:t>
            </a:r>
            <a:r>
              <a:rPr lang="en-US" baseline="-25000" dirty="0" smtClean="0"/>
              <a:t>i</a:t>
            </a:r>
            <a:r>
              <a:rPr lang="en-US" dirty="0" smtClean="0"/>
              <a:t> }</a:t>
            </a:r>
          </a:p>
          <a:p>
            <a:endParaRPr lang="en-US" dirty="0" smtClean="0"/>
          </a:p>
          <a:p>
            <a:r>
              <a:rPr lang="en-US" dirty="0" smtClean="0"/>
              <a:t>VIP = { 10, 25 }</a:t>
            </a:r>
          </a:p>
          <a:p>
            <a:r>
              <a:rPr lang="en-US" dirty="0" smtClean="0"/>
              <a:t>IP = {1,10}</a:t>
            </a:r>
            <a:endParaRPr lang="en-US" dirty="0"/>
          </a:p>
        </p:txBody>
      </p:sp>
    </p:spTree>
    <p:extLst>
      <p:ext uri="{BB962C8B-B14F-4D97-AF65-F5344CB8AC3E}">
        <p14:creationId xmlns:p14="http://schemas.microsoft.com/office/powerpoint/2010/main" val="8531854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041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304146"/>
                                        </p:tgtEl>
                                        <p:attrNameLst>
                                          <p:attrName>style.visibility</p:attrName>
                                        </p:attrNameLst>
                                      </p:cBhvr>
                                      <p:to>
                                        <p:strVal val="visible"/>
                                      </p:to>
                                    </p:set>
                                    <p:animEffect transition="in" filter="wipe(left)">
                                      <p:cBhvr>
                                        <p:cTn id="11" dur="500"/>
                                        <p:tgtEl>
                                          <p:spTgt spid="30414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304167"/>
                                        </p:tgtEl>
                                        <p:attrNameLst>
                                          <p:attrName>style.visibility</p:attrName>
                                        </p:attrNameLst>
                                      </p:cBhvr>
                                      <p:to>
                                        <p:strVal val="visible"/>
                                      </p:to>
                                    </p:set>
                                    <p:animEffect transition="in" filter="wipe(left)">
                                      <p:cBhvr>
                                        <p:cTn id="16" dur="500"/>
                                        <p:tgtEl>
                                          <p:spTgt spid="30416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04170"/>
                                        </p:tgtEl>
                                        <p:attrNameLst>
                                          <p:attrName>style.visibility</p:attrName>
                                        </p:attrNameLst>
                                      </p:cBhvr>
                                      <p:to>
                                        <p:strVal val="visible"/>
                                      </p:to>
                                    </p:set>
                                    <p:animEffect transition="in" filter="wipe(left)">
                                      <p:cBhvr>
                                        <p:cTn id="21" dur="500"/>
                                        <p:tgtEl>
                                          <p:spTgt spid="304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46" grpId="0" animBg="1"/>
    </p:bldLst>
  </p:timing>
</p:sld>
</file>

<file path=ppt/theme/theme1.xml><?xml version="1.0" encoding="utf-8"?>
<a:theme xmlns:a="http://schemas.openxmlformats.org/drawingml/2006/main" name="Office Theme">
  <a:themeElements>
    <a:clrScheme name="Custom 7">
      <a:dk1>
        <a:srgbClr val="990000"/>
      </a:dk1>
      <a:lt1>
        <a:srgbClr val="FFFFFF"/>
      </a:lt1>
      <a:dk2>
        <a:srgbClr val="FFFFFF"/>
      </a:dk2>
      <a:lt2>
        <a:srgbClr val="FFFFFF"/>
      </a:lt2>
      <a:accent1>
        <a:srgbClr val="606060"/>
      </a:accent1>
      <a:accent2>
        <a:srgbClr val="A9A9A9"/>
      </a:accent2>
      <a:accent3>
        <a:srgbClr val="CCCCCC"/>
      </a:accent3>
      <a:accent4>
        <a:srgbClr val="990000"/>
      </a:accent4>
      <a:accent5>
        <a:srgbClr val="000000"/>
      </a:accent5>
      <a:accent6>
        <a:srgbClr val="969696"/>
      </a:accent6>
      <a:hlink>
        <a:srgbClr val="990000"/>
      </a:hlink>
      <a:folHlink>
        <a:srgbClr val="AEAEA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36839</TotalTime>
  <Words>8535</Words>
  <Application>Microsoft Macintosh PowerPoint</Application>
  <PresentationFormat>On-screen Show (4:3)</PresentationFormat>
  <Paragraphs>1774</Paragraphs>
  <Slides>63</Slides>
  <Notes>55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73" baseType="lpstr">
      <vt:lpstr>Arial</vt:lpstr>
      <vt:lpstr>Calibri</vt:lpstr>
      <vt:lpstr>Charcoal</vt:lpstr>
      <vt:lpstr>Fira Sans Regular</vt:lpstr>
      <vt:lpstr>ＭＳ Ｐゴシック</vt:lpstr>
      <vt:lpstr>Symbol</vt:lpstr>
      <vt:lpstr>Times New Roman</vt:lpstr>
      <vt:lpstr>Wingdings</vt:lpstr>
      <vt:lpstr>Office Theme</vt:lpstr>
      <vt:lpstr>Equation</vt:lpstr>
      <vt:lpstr>Introduction to Embedded  &amp; Real-Time Systems </vt:lpstr>
      <vt:lpstr>Metrics in Real-Time Systems – I </vt:lpstr>
      <vt:lpstr>Metrics in Real-Time Systems – II </vt:lpstr>
      <vt:lpstr>Scheduling</vt:lpstr>
      <vt:lpstr>Classification of Scheduling Algorithms</vt:lpstr>
      <vt:lpstr>Scheduling Algorithms (No Priority)</vt:lpstr>
      <vt:lpstr>Scheduling Algorithms (Fixed-Priority)</vt:lpstr>
      <vt:lpstr>Scheduling Algorithms (Dynamic-Priority)</vt:lpstr>
      <vt:lpstr>Example of Priority Assignment</vt:lpstr>
      <vt:lpstr>Why Are Deadlines Missed?</vt:lpstr>
      <vt:lpstr>Drift and Jitter</vt:lpstr>
      <vt:lpstr>Sources of Drift and Jitter</vt:lpstr>
      <vt:lpstr>Real-Time Standards</vt:lpstr>
      <vt:lpstr>Plan for Lecture(s)</vt:lpstr>
      <vt:lpstr>A Sample Problem</vt:lpstr>
      <vt:lpstr>Rate Monotonic Analysis</vt:lpstr>
      <vt:lpstr>A Sample Problem - Periodics</vt:lpstr>
      <vt:lpstr>Rate Monotonic Scheduling</vt:lpstr>
      <vt:lpstr>Rate Monotonic Scheduling</vt:lpstr>
      <vt:lpstr>Rate Monotonic Scheduling</vt:lpstr>
      <vt:lpstr>Rate Monotonic Scheduling</vt:lpstr>
      <vt:lpstr>Rate Monotonic Scheduling</vt:lpstr>
      <vt:lpstr>Rate Monotonic Scheduling</vt:lpstr>
      <vt:lpstr>Concepts and Definitions - Periodics</vt:lpstr>
      <vt:lpstr>Schedulability: UB Test</vt:lpstr>
      <vt:lpstr>RMS Utilization Bound</vt:lpstr>
      <vt:lpstr>Sample Problem: Applying UB Test</vt:lpstr>
      <vt:lpstr>Timeline for Sample Problem</vt:lpstr>
      <vt:lpstr>Exercise: Applying the UB Test</vt:lpstr>
      <vt:lpstr>Solution: Applying the UB Test</vt:lpstr>
      <vt:lpstr>Toward a More Precise Test</vt:lpstr>
      <vt:lpstr>Schedulability: RT Test</vt:lpstr>
      <vt:lpstr>Example: Applying RT Test -1</vt:lpstr>
      <vt:lpstr>Example: Applying RT Test -2</vt:lpstr>
      <vt:lpstr>Example: Applying the RT Test -3</vt:lpstr>
      <vt:lpstr>Timeline for Example</vt:lpstr>
      <vt:lpstr>Exercise: Applying RT Test</vt:lpstr>
      <vt:lpstr>Solution: Applying RT Test</vt:lpstr>
      <vt:lpstr>Solution: Applying RT Test  (cont.)</vt:lpstr>
      <vt:lpstr>Summary</vt:lpstr>
      <vt:lpstr>Rate Monotonic Analysis</vt:lpstr>
      <vt:lpstr>A Sample Problem</vt:lpstr>
      <vt:lpstr>Extensions to Basic Theory</vt:lpstr>
      <vt:lpstr>Modeling Task Switching as Execution Time</vt:lpstr>
      <vt:lpstr>Modeling Preperiod Deadlines</vt:lpstr>
      <vt:lpstr>Schedulability with Interrupts </vt:lpstr>
      <vt:lpstr>Example: Determining Schedulability with     Interrupts</vt:lpstr>
      <vt:lpstr>Example: Execution with Rate-Monotonic            Priorities</vt:lpstr>
      <vt:lpstr>Example: Execution with an Interrupt               Priority</vt:lpstr>
      <vt:lpstr>Resulting Table for Example</vt:lpstr>
      <vt:lpstr>UB Test with Interrupt Priority</vt:lpstr>
      <vt:lpstr>UB Test with Interrupt Priority: t3</vt:lpstr>
      <vt:lpstr>UB Test with Interrupt Priority: t1</vt:lpstr>
      <vt:lpstr>UB Test with Interrupt Priority: t2</vt:lpstr>
      <vt:lpstr>UB Test with Interrupt Priority: t4</vt:lpstr>
      <vt:lpstr>Exercise: Schedulability with Interrupts</vt:lpstr>
      <vt:lpstr>Solution: Schedulability with Interrupts</vt:lpstr>
      <vt:lpstr>Classification of Scheduling Algorithms</vt:lpstr>
      <vt:lpstr>Earliest Deadline First (EDF) Scheduling</vt:lpstr>
      <vt:lpstr>EDF Schedulability Condition</vt:lpstr>
      <vt:lpstr>Points to Note</vt:lpstr>
      <vt:lpstr>Basic Theory: Where Are We?</vt:lpstr>
      <vt:lpstr>Summary</vt:lpstr>
    </vt:vector>
  </TitlesOfParts>
  <Manager/>
  <Company>UBC</Company>
  <LinksUpToDate>false</LinksUpToDate>
  <SharedDoc>false</SharedDoc>
  <HyperlinkBase/>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14</dc:title>
  <dc:subject/>
  <dc:creator>Sathish Gopalakrishnan</dc:creator>
  <cp:keywords/>
  <dc:description/>
  <cp:lastModifiedBy>Sathish Gopalakrishnan</cp:lastModifiedBy>
  <cp:revision>1054</cp:revision>
  <cp:lastPrinted>2017-05-05T00:52:22Z</cp:lastPrinted>
  <dcterms:created xsi:type="dcterms:W3CDTF">2010-12-17T20:07:52Z</dcterms:created>
  <dcterms:modified xsi:type="dcterms:W3CDTF">2017-05-12T07:47:49Z</dcterms:modified>
  <cp:category/>
</cp:coreProperties>
</file>