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48"/>
  </p:notesMasterIdLst>
  <p:handoutMasterIdLst>
    <p:handoutMasterId r:id="rId49"/>
  </p:handoutMasterIdLst>
  <p:sldIdLst>
    <p:sldId id="269" r:id="rId2"/>
    <p:sldId id="718" r:id="rId3"/>
    <p:sldId id="759" r:id="rId4"/>
    <p:sldId id="761" r:id="rId5"/>
    <p:sldId id="745" r:id="rId6"/>
    <p:sldId id="746" r:id="rId7"/>
    <p:sldId id="747" r:id="rId8"/>
    <p:sldId id="748" r:id="rId9"/>
    <p:sldId id="749" r:id="rId10"/>
    <p:sldId id="750" r:id="rId11"/>
    <p:sldId id="751" r:id="rId12"/>
    <p:sldId id="752" r:id="rId13"/>
    <p:sldId id="753" r:id="rId14"/>
    <p:sldId id="754" r:id="rId15"/>
    <p:sldId id="755" r:id="rId16"/>
    <p:sldId id="756" r:id="rId17"/>
    <p:sldId id="757" r:id="rId18"/>
    <p:sldId id="758" r:id="rId19"/>
    <p:sldId id="760" r:id="rId20"/>
    <p:sldId id="762" r:id="rId21"/>
    <p:sldId id="763" r:id="rId22"/>
    <p:sldId id="720" r:id="rId23"/>
    <p:sldId id="721" r:id="rId24"/>
    <p:sldId id="722" r:id="rId25"/>
    <p:sldId id="723" r:id="rId26"/>
    <p:sldId id="724" r:id="rId27"/>
    <p:sldId id="725" r:id="rId28"/>
    <p:sldId id="764" r:id="rId29"/>
    <p:sldId id="726" r:id="rId30"/>
    <p:sldId id="727" r:id="rId31"/>
    <p:sldId id="728" r:id="rId32"/>
    <p:sldId id="729" r:id="rId33"/>
    <p:sldId id="730" r:id="rId34"/>
    <p:sldId id="731" r:id="rId35"/>
    <p:sldId id="732" r:id="rId36"/>
    <p:sldId id="733" r:id="rId37"/>
    <p:sldId id="734" r:id="rId38"/>
    <p:sldId id="735" r:id="rId39"/>
    <p:sldId id="736" r:id="rId40"/>
    <p:sldId id="737" r:id="rId41"/>
    <p:sldId id="738" r:id="rId42"/>
    <p:sldId id="739" r:id="rId43"/>
    <p:sldId id="740" r:id="rId44"/>
    <p:sldId id="742" r:id="rId45"/>
    <p:sldId id="743" r:id="rId46"/>
    <p:sldId id="744" r:id="rId4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3"/>
    <a:srgbClr val="A1F2FF"/>
    <a:srgbClr val="B424B8"/>
    <a:srgbClr val="650767"/>
    <a:srgbClr val="00CC06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6" autoAdjust="0"/>
    <p:restoredTop sz="77487" autoAdjust="0"/>
  </p:normalViewPr>
  <p:slideViewPr>
    <p:cSldViewPr snapToGrid="0">
      <p:cViewPr varScale="1">
        <p:scale>
          <a:sx n="102" d="100"/>
          <a:sy n="102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4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5F567952-1C07-4670-9052-CC0A48364281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52E97AAC-867A-455D-81E7-A7D04CDA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19FE052C-998B-4B08-8852-445E80429695}" type="datetimeFigureOut">
              <a:rPr lang="en-US" smtClean="0"/>
              <a:pPr/>
              <a:t>10/24/16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BC2CD6EC-C0D4-46F8-B0D1-9A2D7EFD5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1B9765B-B207-5E49-AFA7-114D6992241A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79AF7B8-5F82-0540-BD1C-CD3050439245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0987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28" tIns="48665" rIns="97328" bIns="48665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-26988" y="4467225"/>
            <a:ext cx="7734301" cy="5121275"/>
            <a:chOff x="-16" y="2680"/>
            <a:chExt cx="4568" cy="3072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-16" y="2680"/>
              <a:ext cx="4568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8" tIns="40343" rIns="82298" bIns="40343" anchor="ctr"/>
            <a:lstStyle/>
            <a:p>
              <a:pPr algn="l" defTabSz="858838"/>
              <a:r>
                <a:rPr lang="en-US" sz="3800" b="1">
                  <a:solidFill>
                    <a:schemeClr val="hlink"/>
                  </a:solidFill>
                  <a:latin typeface="Arial" charset="0"/>
                </a:rPr>
                <a:t>Basic Inheritance Protocol (BIP)</a:t>
              </a: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-16" y="3363"/>
              <a:ext cx="4352" cy="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8" tIns="40343" rIns="82298" bIns="40343"/>
            <a:lstStyle/>
            <a:p>
              <a:pPr algn="l" defTabSz="858838">
                <a:lnSpc>
                  <a:spcPct val="90000"/>
                </a:lnSpc>
                <a:spcBef>
                  <a:spcPct val="40000"/>
                </a:spcBef>
                <a:spcAft>
                  <a:spcPct val="50000"/>
                </a:spcAft>
              </a:pPr>
              <a:r>
                <a:rPr lang="en-US" b="1">
                  <a:latin typeface="Arial" charset="0"/>
                </a:rPr>
                <a:t>Execute the critical section at the priority of the highest-priority task being blocked.</a:t>
              </a:r>
            </a:p>
            <a:p>
              <a:pPr algn="l" defTabSz="858838">
                <a:lnSpc>
                  <a:spcPct val="90000"/>
                </a:lnSpc>
                <a:spcBef>
                  <a:spcPct val="40000"/>
                </a:spcBef>
                <a:spcAft>
                  <a:spcPct val="50000"/>
                </a:spcAft>
              </a:pPr>
              <a:r>
                <a:rPr lang="en-US" b="1">
                  <a:latin typeface="Arial" charset="0"/>
                </a:rPr>
                <a:t>Lock requests are always granted.</a:t>
              </a:r>
            </a:p>
            <a:p>
              <a:pPr algn="l" defTabSz="858838">
                <a:lnSpc>
                  <a:spcPct val="90000"/>
                </a:lnSpc>
                <a:spcBef>
                  <a:spcPct val="40000"/>
                </a:spcBef>
                <a:spcAft>
                  <a:spcPct val="50000"/>
                </a:spcAft>
              </a:pPr>
              <a:r>
                <a:rPr lang="en-US" b="1">
                  <a:latin typeface="Arial" charset="0"/>
                </a:rPr>
                <a:t>Higher-priority tasks may preempt the critical section as long as they do not try to lock the semaphore.</a:t>
              </a:r>
            </a:p>
          </p:txBody>
        </p:sp>
      </p:grp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4E98848-CF5A-3B47-ACBC-E283EFD807D7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0987" cy="432276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28" tIns="48665" rIns="97328" bIns="48665"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Necessary Conditions for Deadlock</a:t>
            </a:r>
          </a:p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-----------------------------------------------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 smtClean="0">
                <a:latin typeface="Times New Roman" charset="0"/>
                <a:cs typeface="+mn-cs"/>
              </a:rPr>
              <a:t>Mutual Exclusion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 smtClean="0">
                <a:latin typeface="Times New Roman" charset="0"/>
                <a:cs typeface="+mn-cs"/>
              </a:rPr>
              <a:t>Hold + Wait (Resource Holding)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 smtClean="0">
                <a:latin typeface="Times New Roman" charset="0"/>
                <a:cs typeface="+mn-cs"/>
              </a:rPr>
              <a:t>No Preemption of resources</a:t>
            </a:r>
          </a:p>
          <a:p>
            <a:pPr marL="228600" indent="-228600">
              <a:buFontTx/>
              <a:buAutoNum type="arabicParenR"/>
              <a:defRPr/>
            </a:pPr>
            <a:r>
              <a:rPr lang="en-US" dirty="0" smtClean="0">
                <a:latin typeface="Times New Roman" charset="0"/>
                <a:cs typeface="+mn-cs"/>
              </a:rPr>
              <a:t>Circular Wait</a:t>
            </a:r>
            <a:endParaRPr lang="en-US" dirty="0">
              <a:latin typeface="Times New Roman" charset="0"/>
              <a:cs typeface="+mn-cs"/>
            </a:endParaRP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31C0F1C-42E7-3044-987C-57968A5A113E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0987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28" tIns="48665" rIns="97328" bIns="48665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0E31EA8-A318-0F42-9999-C3C9F91F89CC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C9B4A14-D7F6-4B4D-B611-142267A2652A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46D0331-543E-4A45-A372-C4F0D14303B7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8ACF649-B011-E64F-AD66-A3B4C6B50CD7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0987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28" tIns="48665" rIns="97328" bIns="48665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-26988" y="4467225"/>
            <a:ext cx="7734301" cy="5121275"/>
            <a:chOff x="-16" y="2680"/>
            <a:chExt cx="4568" cy="3072"/>
          </a:xfrm>
        </p:grpSpPr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-16" y="2680"/>
              <a:ext cx="4568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8" tIns="40343" rIns="82298" bIns="40343" anchor="ctr"/>
            <a:lstStyle/>
            <a:p>
              <a:pPr algn="l" defTabSz="858838"/>
              <a:r>
                <a:rPr lang="en-US" sz="3800" b="1">
                  <a:solidFill>
                    <a:schemeClr val="hlink"/>
                  </a:solidFill>
                  <a:latin typeface="Arial" charset="0"/>
                </a:rPr>
                <a:t>Priority Ceiling Protocol (PCP)</a:t>
              </a:r>
            </a:p>
          </p:txBody>
        </p:sp>
        <p:sp>
          <p:nvSpPr>
            <p:cNvPr id="41990" name="Rectangle 6"/>
            <p:cNvSpPr>
              <a:spLocks noChangeArrowheads="1"/>
            </p:cNvSpPr>
            <p:nvPr/>
          </p:nvSpPr>
          <p:spPr bwMode="auto">
            <a:xfrm>
              <a:off x="-16" y="3363"/>
              <a:ext cx="4352" cy="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8" tIns="40343" rIns="82298" bIns="40343"/>
            <a:lstStyle/>
            <a:p>
              <a:pPr algn="l" defTabSz="858838">
                <a:lnSpc>
                  <a:spcPct val="90000"/>
                </a:lnSpc>
                <a:spcBef>
                  <a:spcPct val="40000"/>
                </a:spcBef>
              </a:pPr>
              <a:r>
                <a:rPr lang="en-US" b="1">
                  <a:latin typeface="Arial" charset="0"/>
                </a:rPr>
                <a:t>Basic Inheritance Protocol, plus a rule about when to grant lock requests.</a:t>
              </a:r>
            </a:p>
            <a:p>
              <a:pPr marL="590550" lvl="1" indent="-268288" algn="l" defTabSz="858838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b="1">
                  <a:solidFill>
                    <a:schemeClr val="hlink"/>
                  </a:solidFill>
                  <a:latin typeface="Arial" charset="0"/>
                </a:rPr>
                <a:t>Ceiling:</a:t>
              </a:r>
              <a:r>
                <a:rPr lang="en-US" b="1">
                  <a:latin typeface="Arial" charset="0"/>
                </a:rPr>
                <a:t>  each semaphore is assigned a priority ceiling equal to the highest locker</a:t>
              </a:r>
              <a:r>
                <a:rPr lang="ja-JP" altLang="en-US" b="1">
                  <a:latin typeface="Arial" charset="0"/>
                </a:rPr>
                <a:t>’</a:t>
              </a:r>
              <a:r>
                <a:rPr lang="en-US" altLang="ja-JP" b="1">
                  <a:latin typeface="Arial" charset="0"/>
                </a:rPr>
                <a:t>s priority.</a:t>
              </a:r>
            </a:p>
            <a:p>
              <a:pPr marL="590550" lvl="1" indent="-268288" algn="l" defTabSz="858838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b="1">
                  <a:solidFill>
                    <a:schemeClr val="hlink"/>
                  </a:solidFill>
                  <a:latin typeface="Arial" charset="0"/>
                </a:rPr>
                <a:t>Ceiling rule:</a:t>
              </a:r>
              <a:r>
                <a:rPr lang="en-US" b="1">
                  <a:latin typeface="Arial" charset="0"/>
                </a:rPr>
                <a:t>  a task cannot lock a free semaphore unless its priority is strictly </a:t>
              </a:r>
              <a:r>
                <a:rPr lang="en-US" b="1" i="1">
                  <a:latin typeface="Arial" charset="0"/>
                </a:rPr>
                <a:t>greater than</a:t>
              </a:r>
              <a:r>
                <a:rPr lang="en-US" b="1">
                  <a:latin typeface="Arial" charset="0"/>
                </a:rPr>
                <a:t> the </a:t>
              </a:r>
              <a:r>
                <a:rPr lang="ja-JP" altLang="en-US" b="1">
                  <a:latin typeface="Arial" charset="0"/>
                </a:rPr>
                <a:t>“</a:t>
              </a:r>
              <a:r>
                <a:rPr lang="en-US" altLang="ja-JP" b="1">
                  <a:latin typeface="Arial" charset="0"/>
                </a:rPr>
                <a:t>system</a:t>
              </a:r>
              <a:r>
                <a:rPr lang="ja-JP" altLang="en-US" b="1">
                  <a:latin typeface="Arial" charset="0"/>
                </a:rPr>
                <a:t>”</a:t>
              </a:r>
              <a:r>
                <a:rPr lang="en-US" altLang="ja-JP" b="1">
                  <a:latin typeface="Arial" charset="0"/>
                </a:rPr>
                <a:t> ceiling, which is the maximum ceiling of all semaphores currently locked by other tasks.</a:t>
              </a:r>
            </a:p>
            <a:p>
              <a:pPr algn="l" defTabSz="858838">
                <a:lnSpc>
                  <a:spcPct val="90000"/>
                </a:lnSpc>
                <a:spcBef>
                  <a:spcPct val="40000"/>
                </a:spcBef>
              </a:pPr>
              <a:r>
                <a:rPr lang="en-US" b="1">
                  <a:latin typeface="Arial" charset="0"/>
                </a:rPr>
                <a:t>Block-at-most-once and deadlock-avoidance.</a:t>
              </a:r>
            </a:p>
          </p:txBody>
        </p:sp>
      </p:grp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22E11B-3823-C548-AE94-DCBFD7FD21F8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0987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28" tIns="48665" rIns="97328" bIns="48665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8765BC9-0B71-6245-8434-4551B113022C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0987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28" tIns="48665" rIns="97328" bIns="48665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FDB8BDB-5A86-DD44-BA30-43736B788FE1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0987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28" tIns="48665" rIns="97328" bIns="48665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-26988" y="4467225"/>
            <a:ext cx="7734301" cy="5121275"/>
            <a:chOff x="-16" y="2680"/>
            <a:chExt cx="4568" cy="3072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-16" y="2680"/>
              <a:ext cx="4568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8" tIns="40343" rIns="82298" bIns="40343" anchor="ctr"/>
            <a:lstStyle/>
            <a:p>
              <a:pPr algn="l" defTabSz="858838"/>
              <a:r>
                <a:rPr lang="en-US" sz="3800" b="1">
                  <a:solidFill>
                    <a:schemeClr val="hlink"/>
                  </a:solidFill>
                  <a:latin typeface="Arial" charset="0"/>
                </a:rPr>
                <a:t>Highest Locker</a:t>
              </a:r>
              <a:r>
                <a:rPr lang="ja-JP" altLang="en-US" sz="3800" b="1">
                  <a:solidFill>
                    <a:schemeClr val="hlink"/>
                  </a:solidFill>
                  <a:latin typeface="Arial" charset="0"/>
                </a:rPr>
                <a:t>’</a:t>
              </a:r>
              <a:r>
                <a:rPr lang="en-US" altLang="ja-JP" sz="3800" b="1">
                  <a:solidFill>
                    <a:schemeClr val="hlink"/>
                  </a:solidFill>
                  <a:latin typeface="Arial" charset="0"/>
                </a:rPr>
                <a:t>s Priority Protocol</a:t>
              </a:r>
              <a:endParaRPr lang="en-US" sz="3800" b="1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-16" y="3363"/>
              <a:ext cx="4352" cy="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8" tIns="40343" rIns="82298" bIns="40343"/>
            <a:lstStyle/>
            <a:p>
              <a:pPr algn="l" defTabSz="858838">
                <a:lnSpc>
                  <a:spcPct val="90000"/>
                </a:lnSpc>
                <a:spcBef>
                  <a:spcPct val="40000"/>
                </a:spcBef>
                <a:spcAft>
                  <a:spcPct val="30000"/>
                </a:spcAft>
              </a:pPr>
              <a:r>
                <a:rPr lang="en-US" b="1">
                  <a:latin typeface="Arial" charset="0"/>
                </a:rPr>
                <a:t>Execute the critical section at the the priority of the highest-priority task that may lock the semaphore.</a:t>
              </a:r>
            </a:p>
            <a:p>
              <a:pPr algn="l" defTabSz="858838">
                <a:lnSpc>
                  <a:spcPct val="90000"/>
                </a:lnSpc>
                <a:spcBef>
                  <a:spcPct val="40000"/>
                </a:spcBef>
                <a:spcAft>
                  <a:spcPct val="30000"/>
                </a:spcAft>
              </a:pPr>
              <a:r>
                <a:rPr lang="en-US" b="1">
                  <a:latin typeface="Arial" charset="0"/>
                </a:rPr>
                <a:t>Lock requests are always granted.</a:t>
              </a:r>
            </a:p>
            <a:p>
              <a:pPr algn="l" defTabSz="858838">
                <a:lnSpc>
                  <a:spcPct val="90000"/>
                </a:lnSpc>
                <a:spcBef>
                  <a:spcPct val="40000"/>
                </a:spcBef>
                <a:spcAft>
                  <a:spcPct val="30000"/>
                </a:spcAft>
              </a:pPr>
              <a:r>
                <a:rPr lang="en-US" b="1">
                  <a:latin typeface="Arial" charset="0"/>
                </a:rPr>
                <a:t>Higher-priority tasks may preempt the critical section, but by definition they will not attempt to lock the semaphore.</a:t>
              </a:r>
            </a:p>
          </p:txBody>
        </p:sp>
      </p:grp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347ED75-0F44-014D-8227-CC8A4F24EAC2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0987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28" tIns="48665" rIns="97328" bIns="48665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-26988" y="4467225"/>
            <a:ext cx="7734301" cy="5121275"/>
            <a:chOff x="-16" y="2680"/>
            <a:chExt cx="4568" cy="3072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-16" y="2680"/>
              <a:ext cx="4568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8" tIns="40343" rIns="82298" bIns="40343" anchor="ctr"/>
            <a:lstStyle/>
            <a:p>
              <a:pPr algn="l" defTabSz="858838"/>
              <a:r>
                <a:rPr lang="en-US" sz="3800" b="1">
                  <a:solidFill>
                    <a:schemeClr val="hlink"/>
                  </a:solidFill>
                  <a:latin typeface="Arial" charset="0"/>
                </a:rPr>
                <a:t>Basic Inheritance Protocol (BIP)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-16" y="3363"/>
              <a:ext cx="4352" cy="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8" tIns="40343" rIns="82298" bIns="40343"/>
            <a:lstStyle/>
            <a:p>
              <a:pPr algn="l" defTabSz="858838">
                <a:lnSpc>
                  <a:spcPct val="90000"/>
                </a:lnSpc>
                <a:spcBef>
                  <a:spcPct val="40000"/>
                </a:spcBef>
                <a:spcAft>
                  <a:spcPct val="50000"/>
                </a:spcAft>
              </a:pPr>
              <a:r>
                <a:rPr lang="en-US" b="1">
                  <a:latin typeface="Arial" charset="0"/>
                </a:rPr>
                <a:t>Execute the critical section at the priority of the highest-priority task being blocked.</a:t>
              </a:r>
            </a:p>
            <a:p>
              <a:pPr algn="l" defTabSz="858838">
                <a:lnSpc>
                  <a:spcPct val="90000"/>
                </a:lnSpc>
                <a:spcBef>
                  <a:spcPct val="40000"/>
                </a:spcBef>
                <a:spcAft>
                  <a:spcPct val="50000"/>
                </a:spcAft>
              </a:pPr>
              <a:r>
                <a:rPr lang="en-US" b="1">
                  <a:latin typeface="Arial" charset="0"/>
                </a:rPr>
                <a:t>Lock requests are always granted.</a:t>
              </a:r>
            </a:p>
            <a:p>
              <a:pPr algn="l" defTabSz="858838">
                <a:lnSpc>
                  <a:spcPct val="90000"/>
                </a:lnSpc>
                <a:spcBef>
                  <a:spcPct val="40000"/>
                </a:spcBef>
                <a:spcAft>
                  <a:spcPct val="50000"/>
                </a:spcAft>
              </a:pPr>
              <a:r>
                <a:rPr lang="en-US" b="1">
                  <a:latin typeface="Arial" charset="0"/>
                </a:rPr>
                <a:t>Higher-priority tasks may preempt the critical section as long as they do not try to lock the semaphore.</a:t>
              </a:r>
            </a:p>
          </p:txBody>
        </p:sp>
      </p:grp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58EECD8-C819-8349-82C6-8492A6D4D850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0987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28" tIns="48665" rIns="97328" bIns="48665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-26988" y="4368800"/>
            <a:ext cx="7734301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2" tIns="41953" rIns="85582" bIns="41953" anchor="ctr"/>
          <a:lstStyle/>
          <a:p>
            <a:pPr algn="l" defTabSz="858838"/>
            <a:r>
              <a:rPr lang="en-US" sz="3800" b="1">
                <a:solidFill>
                  <a:schemeClr val="hlink"/>
                </a:solidFill>
                <a:latin typeface="Arial" charset="0"/>
              </a:rPr>
              <a:t>Nonpreemption Protocol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-26988" y="5559425"/>
            <a:ext cx="7369176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82" tIns="41953" rIns="85582" bIns="41953"/>
          <a:lstStyle/>
          <a:p>
            <a:pPr algn="l" defTabSz="858838">
              <a:lnSpc>
                <a:spcPct val="90000"/>
              </a:lnSpc>
              <a:spcBef>
                <a:spcPct val="40000"/>
              </a:spcBef>
              <a:spcAft>
                <a:spcPct val="50000"/>
              </a:spcAft>
            </a:pPr>
            <a:r>
              <a:rPr lang="en-US" b="1">
                <a:latin typeface="Arial" charset="0"/>
              </a:rPr>
              <a:t>Do not allow preemption during execution of critical sections.</a:t>
            </a:r>
          </a:p>
          <a:p>
            <a:pPr algn="l" defTabSz="858838">
              <a:lnSpc>
                <a:spcPct val="90000"/>
              </a:lnSpc>
              <a:spcBef>
                <a:spcPct val="40000"/>
              </a:spcBef>
              <a:spcAft>
                <a:spcPct val="50000"/>
              </a:spcAft>
            </a:pPr>
            <a:r>
              <a:rPr lang="en-US" b="1">
                <a:latin typeface="Arial" charset="0"/>
              </a:rPr>
              <a:t>Lock requests are always granted.</a:t>
            </a:r>
          </a:p>
          <a:p>
            <a:pPr algn="l" defTabSz="858838">
              <a:lnSpc>
                <a:spcPct val="90000"/>
              </a:lnSpc>
              <a:spcBef>
                <a:spcPct val="40000"/>
              </a:spcBef>
              <a:spcAft>
                <a:spcPct val="50000"/>
              </a:spcAft>
            </a:pPr>
            <a:r>
              <a:rPr lang="en-US" b="1">
                <a:latin typeface="Arial" charset="0"/>
              </a:rPr>
              <a:t>Effectively, the critical section is executed at </a:t>
            </a:r>
            <a:r>
              <a:rPr lang="ja-JP" altLang="en-US" b="1">
                <a:latin typeface="Arial" charset="0"/>
              </a:rPr>
              <a:t>“</a:t>
            </a:r>
            <a:r>
              <a:rPr lang="en-US" altLang="ja-JP" b="1">
                <a:latin typeface="Arial" charset="0"/>
              </a:rPr>
              <a:t>infinite</a:t>
            </a:r>
            <a:r>
              <a:rPr lang="ja-JP" altLang="en-US" b="1">
                <a:latin typeface="Arial" charset="0"/>
              </a:rPr>
              <a:t>”</a:t>
            </a:r>
            <a:r>
              <a:rPr lang="en-US" altLang="ja-JP" b="1">
                <a:latin typeface="Arial" charset="0"/>
              </a:rPr>
              <a:t> priority.</a:t>
            </a:r>
            <a:endParaRPr lang="en-US" b="1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0AD5B0C-C81A-3D44-B4B8-B4C59F541E0E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0987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28" tIns="48665" rIns="97328" bIns="48665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0B4CF29-B140-6545-886C-9999010E7049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81699DE-C74F-B444-AF9F-CFA4263795DC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7BC726C-4CA9-AD4B-B967-58672BF2DA17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A2DA49E-9887-CB4F-B9C2-8F79196CC0AA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4160838" y="4763"/>
            <a:ext cx="31877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088" tIns="47544" rIns="95088" bIns="47544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4160838" y="9144000"/>
            <a:ext cx="31877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2" tIns="0" rIns="20132" bIns="0" anchor="b"/>
          <a:lstStyle/>
          <a:p>
            <a:pPr algn="r" defTabSz="966788"/>
            <a:r>
              <a:rPr lang="en-US" sz="1000" i="1"/>
              <a:t>15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-33338" y="9144000"/>
            <a:ext cx="31861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088" tIns="47544" rIns="95088" bIns="47544" anchor="ctr"/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-33338" y="4763"/>
            <a:ext cx="318611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088" tIns="47544" rIns="95088" bIns="47544" anchor="ctr"/>
          <a:lstStyle/>
          <a:p>
            <a:endParaRPr lang="en-US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6313" y="4556125"/>
            <a:ext cx="5360987" cy="432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12" tIns="48658" rIns="97312" bIns="48658"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6247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F95E68F-F220-9F4D-969C-5DE221AC4CB4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0987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28" tIns="48665" rIns="97328" bIns="48665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-26988" y="4467225"/>
            <a:ext cx="7734301" cy="5121275"/>
            <a:chOff x="-16" y="2680"/>
            <a:chExt cx="4568" cy="3072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-16" y="2680"/>
              <a:ext cx="4568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8" tIns="40343" rIns="82298" bIns="40343" anchor="ctr"/>
            <a:lstStyle/>
            <a:p>
              <a:pPr algn="l" defTabSz="858838"/>
              <a:r>
                <a:rPr lang="en-US" sz="3800" b="1">
                  <a:solidFill>
                    <a:schemeClr val="hlink"/>
                  </a:solidFill>
                  <a:latin typeface="Arial" charset="0"/>
                </a:rPr>
                <a:t>Basic Inheritance Protocol (BIP)</a:t>
              </a: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-16" y="3363"/>
              <a:ext cx="4352" cy="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8" tIns="40343" rIns="82298" bIns="40343"/>
            <a:lstStyle/>
            <a:p>
              <a:pPr algn="l" defTabSz="858838">
                <a:lnSpc>
                  <a:spcPct val="90000"/>
                </a:lnSpc>
                <a:spcBef>
                  <a:spcPct val="40000"/>
                </a:spcBef>
                <a:spcAft>
                  <a:spcPct val="50000"/>
                </a:spcAft>
              </a:pPr>
              <a:r>
                <a:rPr lang="en-US" b="1">
                  <a:latin typeface="Arial" charset="0"/>
                </a:rPr>
                <a:t>Execute the critical section at the priority of the highest-priority task being blocked.</a:t>
              </a:r>
            </a:p>
            <a:p>
              <a:pPr algn="l" defTabSz="858838">
                <a:lnSpc>
                  <a:spcPct val="90000"/>
                </a:lnSpc>
                <a:spcBef>
                  <a:spcPct val="40000"/>
                </a:spcBef>
                <a:spcAft>
                  <a:spcPct val="50000"/>
                </a:spcAft>
              </a:pPr>
              <a:r>
                <a:rPr lang="en-US" b="1">
                  <a:latin typeface="Arial" charset="0"/>
                </a:rPr>
                <a:t>Lock requests are always granted.</a:t>
              </a:r>
            </a:p>
            <a:p>
              <a:pPr algn="l" defTabSz="858838">
                <a:lnSpc>
                  <a:spcPct val="90000"/>
                </a:lnSpc>
                <a:spcBef>
                  <a:spcPct val="40000"/>
                </a:spcBef>
                <a:spcAft>
                  <a:spcPct val="50000"/>
                </a:spcAft>
              </a:pPr>
              <a:r>
                <a:rPr lang="en-US" b="1">
                  <a:latin typeface="Arial" charset="0"/>
                </a:rPr>
                <a:t>Higher-priority tasks may preempt the critical section as long as they do not try to lock the semaphore.</a:t>
              </a:r>
            </a:p>
          </p:txBody>
        </p:sp>
      </p:grp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083A949-2CCE-7046-BF24-131BC51D7FD4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0987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28" tIns="48665" rIns="97328" bIns="48665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8CF4FC1-454B-1447-9A6B-19464D41A1C2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0987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28" tIns="48665" rIns="97328" bIns="48665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7027ACD-5117-D44A-8FAC-13DB3C135377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0987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28" tIns="48665" rIns="97328" bIns="48665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 eaLnBrk="0" hangingPunct="0"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Char char="–"/>
              <a:defRPr sz="2000">
                <a:solidFill>
                  <a:schemeClr val="bg2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BC268A1-1918-9743-8694-1A241DD29978}" type="slidenum">
              <a:rPr lang="en-US" sz="1300">
                <a:solidFill>
                  <a:schemeClr val="tx1"/>
                </a:solidFill>
                <a:cs typeface="Arial" charset="0"/>
              </a:rPr>
              <a:pPr/>
              <a:t>28</a:t>
            </a:fld>
            <a:endParaRPr lang="en-US" sz="13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err="1" smtClean="0">
                <a:latin typeface="Times New Roman" charset="0"/>
              </a:rPr>
              <a:t>Vxworks</a:t>
            </a:r>
            <a:r>
              <a:rPr lang="en-US" dirty="0" smtClean="0">
                <a:latin typeface="Times New Roman" charset="0"/>
              </a:rPr>
              <a:t> had PCP disabled by default!</a:t>
            </a:r>
          </a:p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F3FAE78-39A4-B44A-A507-617900EB261B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887413"/>
            <a:ext cx="4248150" cy="3186112"/>
          </a:xfrm>
          <a:ln w="12700" cap="flat">
            <a:solidFill>
              <a:schemeClr val="tx1"/>
            </a:solidFill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7713"/>
            <a:ext cx="5360987" cy="43227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7328" tIns="48665" rIns="97328" bIns="48665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99148CF-4B7A-A948-9BE4-9CB3E4E625FD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lack&amp;w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67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4" y="469200"/>
            <a:ext cx="7772400" cy="1308232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494" y="1941516"/>
            <a:ext cx="5009103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5967630"/>
            <a:ext cx="9144001" cy="890370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pic>
        <p:nvPicPr>
          <p:cNvPr id="9" name="Picture 8" descr="ecelogorb.psd"/>
          <p:cNvPicPr>
            <a:picLocks noChangeAspect="1"/>
          </p:cNvPicPr>
          <p:nvPr userDrawn="1"/>
        </p:nvPicPr>
        <p:blipFill>
          <a:blip r:embed="rId3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528" y="6080245"/>
            <a:ext cx="3275179" cy="655036"/>
          </a:xfrm>
          <a:prstGeom prst="rect">
            <a:avLst/>
          </a:prstGeom>
          <a:effectLst/>
        </p:spPr>
      </p:pic>
      <p:pic>
        <p:nvPicPr>
          <p:cNvPr id="10" name="Picture 9" descr="CMU_logo_horiz_black.eps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519" y="6259200"/>
            <a:ext cx="3895838" cy="354413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7557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2357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3316288" y="107042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185226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1" y="1070426"/>
            <a:ext cx="2859088" cy="4919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84071" y="145143"/>
            <a:ext cx="5959929" cy="771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01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762000"/>
            <a:ext cx="8001000" cy="556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189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327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1pPr>
            <a:lvl2pPr>
              <a:buFont typeface="Wingdings" charset="2"/>
              <a:buChar char="§"/>
              <a:defRPr sz="1800">
                <a:solidFill>
                  <a:schemeClr val="accent2">
                    <a:lumMod val="50000"/>
                  </a:schemeClr>
                </a:solidFill>
                <a:latin typeface="Arial"/>
              </a:defRPr>
            </a:lvl2pPr>
            <a:lvl3pPr>
              <a:buFont typeface="Wingdings" charset="2"/>
              <a:buChar char="§"/>
              <a:defRPr sz="1800">
                <a:solidFill>
                  <a:schemeClr val="accent2">
                    <a:lumMod val="75000"/>
                  </a:schemeClr>
                </a:solidFill>
                <a:latin typeface="Arial"/>
              </a:defRPr>
            </a:lvl3pPr>
            <a:lvl4pPr>
              <a:buFont typeface="Wingdings" charset="2"/>
              <a:buChar char="§"/>
              <a:defRPr sz="16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648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0214"/>
            <a:ext cx="4040188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70214"/>
            <a:ext cx="4041775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49788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3359" y="264849"/>
            <a:ext cx="5102012" cy="54250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99306" y="274638"/>
            <a:ext cx="8387494" cy="532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edit Master title style</a:t>
            </a:r>
            <a:endParaRPr lang="en-US" dirty="0"/>
          </a:p>
        </p:txBody>
      </p:sp>
      <p:pic>
        <p:nvPicPr>
          <p:cNvPr id="9" name="Picture 8" descr="footer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7215" y="6267135"/>
            <a:ext cx="9189720" cy="611833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ecelogorb.psd"/>
          <p:cNvPicPr>
            <a:picLocks noChangeAspect="1"/>
          </p:cNvPicPr>
          <p:nvPr userDrawn="1"/>
        </p:nvPicPr>
        <p:blipFill>
          <a:blip r:embed="rId19" cstate="screen">
            <a:lum bright="-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350" y="6294367"/>
            <a:ext cx="2563296" cy="512659"/>
          </a:xfrm>
          <a:prstGeom prst="rect">
            <a:avLst/>
          </a:prstGeom>
          <a:effectLst/>
        </p:spPr>
      </p:pic>
      <p:pic>
        <p:nvPicPr>
          <p:cNvPr id="11" name="Picture 10" descr="CMU_logo_horiz_black.eps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668" y="6393688"/>
            <a:ext cx="3714414" cy="337908"/>
          </a:xfrm>
          <a:prstGeom prst="rect">
            <a:avLst/>
          </a:prstGeom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223845" y="63904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377534" y="11545"/>
            <a:ext cx="2078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Embedded Real-Time Systems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3" r:id="rId3"/>
    <p:sldLayoutId id="2147483667" r:id="rId4"/>
    <p:sldLayoutId id="2147483668" r:id="rId5"/>
    <p:sldLayoutId id="2147483669" r:id="rId6"/>
    <p:sldLayoutId id="2147483670" r:id="rId7"/>
    <p:sldLayoutId id="2147483672" r:id="rId8"/>
    <p:sldLayoutId id="2147483657" r:id="rId9"/>
    <p:sldLayoutId id="2147483662" r:id="rId10"/>
    <p:sldLayoutId id="2147483649" r:id="rId11"/>
    <p:sldLayoutId id="2147483660" r:id="rId12"/>
    <p:sldLayoutId id="2147483658" r:id="rId13"/>
    <p:sldLayoutId id="2147483659" r:id="rId14"/>
    <p:sldLayoutId id="2147483674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3" y="92171"/>
            <a:ext cx="7949546" cy="1199031"/>
          </a:xfrm>
        </p:spPr>
        <p:txBody>
          <a:bodyPr/>
          <a:lstStyle/>
          <a:p>
            <a:r>
              <a:rPr lang="en-US" sz="3200" b="1" dirty="0" smtClean="0"/>
              <a:t>18-349: Introduction to Embedded </a:t>
            </a:r>
            <a:br>
              <a:rPr lang="en-US" sz="3200" b="1" dirty="0" smtClean="0"/>
            </a:br>
            <a:r>
              <a:rPr lang="en-US" sz="3200" b="1" dirty="0" smtClean="0"/>
              <a:t>Real-Time Systems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84" y="2271645"/>
            <a:ext cx="4759749" cy="1549754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Anthony Rowe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Electrical and Computer Engineering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Carnegie Mellon University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6252" y="2416686"/>
            <a:ext cx="4397261" cy="17526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accent1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411886" y="1330460"/>
            <a:ext cx="758191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Lecture </a:t>
            </a:r>
            <a:r>
              <a:rPr lang="en-US" sz="3200" b="1" dirty="0" smtClean="0"/>
              <a:t>15: Real-Time Synchronization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0"/>
    </mc:Choice>
    <mc:Fallback xmlns="">
      <p:transition spd="slow" advTm="87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676" y="2757951"/>
            <a:ext cx="6850784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0245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59229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5692" y="236371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94676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3660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28572" y="236257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37556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6540" y="236029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503229" y="3281750"/>
            <a:ext cx="189917" cy="4557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9753" y="3617406"/>
            <a:ext cx="17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 Timer Tick (Jiffy)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557" y="4759071"/>
            <a:ext cx="34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1  </a:t>
            </a:r>
            <a:r>
              <a:rPr lang="en-US" dirty="0" smtClean="0"/>
              <a:t>= {  2, 5 }</a:t>
            </a:r>
          </a:p>
          <a:p>
            <a:r>
              <a:rPr lang="en-US" dirty="0" smtClean="0"/>
              <a:t>τ</a:t>
            </a:r>
            <a:r>
              <a:rPr lang="en-US" baseline="-25000" dirty="0" smtClean="0"/>
              <a:t>2  </a:t>
            </a:r>
            <a:r>
              <a:rPr lang="en-US" dirty="0"/>
              <a:t>= {  </a:t>
            </a:r>
            <a:r>
              <a:rPr lang="en-US" dirty="0" smtClean="0"/>
              <a:t>1, 6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5552" y="16675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84004" y="130687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529" y="112883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0639" y="1447998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20125" y="4233134"/>
            <a:ext cx="345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Time: 3</a:t>
            </a:r>
          </a:p>
          <a:p>
            <a:endParaRPr lang="en-US" dirty="0" smtClean="0"/>
          </a:p>
          <a:p>
            <a:r>
              <a:rPr lang="en-US" dirty="0" smtClean="0"/>
              <a:t>Run Queue -&gt;  τ</a:t>
            </a:r>
            <a:r>
              <a:rPr lang="en-US" baseline="-25000" dirty="0" smtClean="0"/>
              <a:t>2 </a:t>
            </a:r>
            <a:r>
              <a:rPr lang="en-US" dirty="0" smtClean="0"/>
              <a:t>(0,0)</a:t>
            </a:r>
          </a:p>
          <a:p>
            <a:endParaRPr lang="en-US" dirty="0"/>
          </a:p>
          <a:p>
            <a:r>
              <a:rPr lang="en-US" dirty="0" smtClean="0"/>
              <a:t>Waiting Queue -&gt; </a:t>
            </a:r>
            <a:r>
              <a:rPr lang="en-US" dirty="0"/>
              <a:t>τ</a:t>
            </a:r>
            <a:r>
              <a:rPr lang="en-US" baseline="-25000" dirty="0"/>
              <a:t>1 </a:t>
            </a:r>
            <a:r>
              <a:rPr lang="en-US" dirty="0" smtClean="0"/>
              <a:t>(2,5)</a:t>
            </a:r>
            <a:r>
              <a:rPr lang="en-US" baseline="-25000" dirty="0" smtClean="0"/>
              <a:t>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1996" y="2026774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944" y="2025241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9893" y="2036536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4373" y="236104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9904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4816" y="2361042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03800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5158" y="2022177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47925" y="13309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0450" y="115295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37532" y="1380776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90057" y="120273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7139" y="1366415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79664" y="1188371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872864" y="1794342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47951" y="157474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3005" y="1933914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48092" y="171431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8381" y="2450088"/>
            <a:ext cx="821068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30728" y="2448556"/>
            <a:ext cx="412083" cy="320692"/>
          </a:xfrm>
          <a:prstGeom prst="rect">
            <a:avLst/>
          </a:prstGeom>
          <a:solidFill>
            <a:srgbClr val="A1F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8381" y="236485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349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1261" y="236371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07365" y="236371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61710" y="439882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τ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= {  </a:t>
            </a:r>
            <a:r>
              <a:rPr lang="en-US" dirty="0" smtClean="0"/>
              <a:t>C, T </a:t>
            </a:r>
            <a:r>
              <a:rPr lang="en-US" dirty="0"/>
              <a:t>}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20729" y="4784725"/>
            <a:ext cx="1321406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4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676" y="2757951"/>
            <a:ext cx="6850784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0245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59229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5692" y="236371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94676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3660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28572" y="236257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37556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6540" y="236029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503229" y="3281750"/>
            <a:ext cx="189917" cy="4557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9753" y="3617406"/>
            <a:ext cx="17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 Timer Tick (Jiffy)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557" y="4759071"/>
            <a:ext cx="34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1  </a:t>
            </a:r>
            <a:r>
              <a:rPr lang="en-US" dirty="0" smtClean="0"/>
              <a:t>= {  2, 5 }</a:t>
            </a:r>
          </a:p>
          <a:p>
            <a:r>
              <a:rPr lang="en-US" dirty="0" smtClean="0"/>
              <a:t>τ</a:t>
            </a:r>
            <a:r>
              <a:rPr lang="en-US" baseline="-25000" dirty="0" smtClean="0"/>
              <a:t>2  </a:t>
            </a:r>
            <a:r>
              <a:rPr lang="en-US" dirty="0"/>
              <a:t>= {  </a:t>
            </a:r>
            <a:r>
              <a:rPr lang="en-US" dirty="0" smtClean="0"/>
              <a:t>1, 6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5552" y="16675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84004" y="130687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529" y="112883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0639" y="1447998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20125" y="4233134"/>
            <a:ext cx="34510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Time: 3</a:t>
            </a:r>
          </a:p>
          <a:p>
            <a:endParaRPr lang="en-US" dirty="0" smtClean="0"/>
          </a:p>
          <a:p>
            <a:r>
              <a:rPr lang="en-US" dirty="0" smtClean="0"/>
              <a:t>Run Queue -&gt;</a:t>
            </a:r>
          </a:p>
          <a:p>
            <a:endParaRPr lang="en-US" dirty="0"/>
          </a:p>
          <a:p>
            <a:r>
              <a:rPr lang="en-US" dirty="0" smtClean="0"/>
              <a:t>Waiting Queue -&gt; </a:t>
            </a:r>
            <a:r>
              <a:rPr lang="en-US" dirty="0"/>
              <a:t>τ</a:t>
            </a:r>
            <a:r>
              <a:rPr lang="en-US" baseline="-25000" dirty="0"/>
              <a:t>1 </a:t>
            </a:r>
            <a:r>
              <a:rPr lang="en-US" dirty="0" smtClean="0"/>
              <a:t>(2,5), </a:t>
            </a:r>
            <a:r>
              <a:rPr lang="en-US" dirty="0"/>
              <a:t>τ</a:t>
            </a:r>
            <a:r>
              <a:rPr lang="en-US" baseline="-25000" dirty="0"/>
              <a:t>2 </a:t>
            </a:r>
            <a:r>
              <a:rPr lang="en-US" dirty="0" smtClean="0"/>
              <a:t>(1,6)</a:t>
            </a:r>
            <a:endParaRPr lang="en-US" dirty="0"/>
          </a:p>
          <a:p>
            <a:r>
              <a:rPr lang="en-US" baseline="-25000" dirty="0" smtClean="0"/>
              <a:t>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1996" y="2026774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944" y="2025241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9893" y="2036536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4373" y="236104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9904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4816" y="2361042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03800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5158" y="2022177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47925" y="13309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0450" y="115295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37532" y="1380776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90057" y="120273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7139" y="1366415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79664" y="1188371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872864" y="1794342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47951" y="157474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3005" y="1933914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48092" y="171431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8381" y="2450088"/>
            <a:ext cx="821068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30728" y="2448556"/>
            <a:ext cx="412083" cy="320692"/>
          </a:xfrm>
          <a:prstGeom prst="rect">
            <a:avLst/>
          </a:prstGeom>
          <a:solidFill>
            <a:srgbClr val="A1F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8381" y="236485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349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1261" y="236371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07365" y="236371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1710" y="439882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τ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= {  </a:t>
            </a:r>
            <a:r>
              <a:rPr lang="en-US" dirty="0" smtClean="0"/>
              <a:t>C, T </a:t>
            </a:r>
            <a:r>
              <a:rPr lang="en-US" dirty="0"/>
              <a:t>}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320729" y="4784725"/>
            <a:ext cx="1321406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676" y="2757951"/>
            <a:ext cx="6850784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59229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5692" y="236371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94676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3660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28572" y="236257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37556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6540" y="236029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503229" y="3281750"/>
            <a:ext cx="189917" cy="4557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9753" y="3617406"/>
            <a:ext cx="17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 Timer Tick (Jiffy)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557" y="4759071"/>
            <a:ext cx="34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1  </a:t>
            </a:r>
            <a:r>
              <a:rPr lang="en-US" dirty="0" smtClean="0"/>
              <a:t>= {  2, 5 }</a:t>
            </a:r>
          </a:p>
          <a:p>
            <a:r>
              <a:rPr lang="en-US" dirty="0" smtClean="0"/>
              <a:t>τ</a:t>
            </a:r>
            <a:r>
              <a:rPr lang="en-US" baseline="-25000" dirty="0" smtClean="0"/>
              <a:t>2  </a:t>
            </a:r>
            <a:r>
              <a:rPr lang="en-US" dirty="0"/>
              <a:t>= {  </a:t>
            </a:r>
            <a:r>
              <a:rPr lang="en-US" dirty="0" smtClean="0"/>
              <a:t>1, 6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5552" y="16675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84004" y="130687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529" y="112883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0639" y="1447998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20125" y="4233134"/>
            <a:ext cx="34510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Time: 4</a:t>
            </a:r>
          </a:p>
          <a:p>
            <a:endParaRPr lang="en-US" dirty="0" smtClean="0"/>
          </a:p>
          <a:p>
            <a:r>
              <a:rPr lang="en-US" dirty="0" smtClean="0"/>
              <a:t>Run Queue -&gt;</a:t>
            </a:r>
          </a:p>
          <a:p>
            <a:endParaRPr lang="en-US" dirty="0"/>
          </a:p>
          <a:p>
            <a:r>
              <a:rPr lang="en-US" dirty="0" smtClean="0"/>
              <a:t>Waiting Queue -&gt; </a:t>
            </a:r>
            <a:r>
              <a:rPr lang="en-US" dirty="0"/>
              <a:t>τ</a:t>
            </a:r>
            <a:r>
              <a:rPr lang="en-US" baseline="-25000" dirty="0"/>
              <a:t>1 </a:t>
            </a:r>
            <a:r>
              <a:rPr lang="en-US" dirty="0" smtClean="0"/>
              <a:t>(2,5), </a:t>
            </a:r>
            <a:r>
              <a:rPr lang="en-US" dirty="0"/>
              <a:t>τ</a:t>
            </a:r>
            <a:r>
              <a:rPr lang="en-US" baseline="-25000" dirty="0"/>
              <a:t>2 </a:t>
            </a:r>
            <a:r>
              <a:rPr lang="en-US" dirty="0" smtClean="0"/>
              <a:t>(1,6)</a:t>
            </a:r>
            <a:endParaRPr lang="en-US" dirty="0"/>
          </a:p>
          <a:p>
            <a:r>
              <a:rPr lang="en-US" baseline="-25000" dirty="0" smtClean="0"/>
              <a:t>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1996" y="2026774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944" y="2025241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9893" y="2036536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4373" y="236104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9904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4816" y="2361042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03800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5158" y="2022177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47925" y="13309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0450" y="115295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37532" y="1380776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90057" y="120273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7139" y="1366415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79664" y="1188371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872864" y="1794342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47951" y="157474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3005" y="1933914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48092" y="171431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8381" y="2450088"/>
            <a:ext cx="821068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30728" y="2448556"/>
            <a:ext cx="412083" cy="320692"/>
          </a:xfrm>
          <a:prstGeom prst="rect">
            <a:avLst/>
          </a:prstGeom>
          <a:solidFill>
            <a:srgbClr val="A1F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8381" y="236485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349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1261" y="236371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0245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07365" y="236371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1710" y="439882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τ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= {  </a:t>
            </a:r>
            <a:r>
              <a:rPr lang="en-US" dirty="0" smtClean="0"/>
              <a:t>C, T </a:t>
            </a:r>
            <a:r>
              <a:rPr lang="en-US" dirty="0"/>
              <a:t>}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320729" y="4784725"/>
            <a:ext cx="1321406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68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676" y="2757951"/>
            <a:ext cx="6850784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5692" y="236371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94676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3660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28572" y="236257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37556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6540" y="236029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503229" y="3281750"/>
            <a:ext cx="189917" cy="4557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9753" y="3617406"/>
            <a:ext cx="17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 Timer Tick (Jiffy)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557" y="4759071"/>
            <a:ext cx="34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1  </a:t>
            </a:r>
            <a:r>
              <a:rPr lang="en-US" dirty="0" smtClean="0"/>
              <a:t>= {  2, 5 }</a:t>
            </a:r>
          </a:p>
          <a:p>
            <a:r>
              <a:rPr lang="en-US" dirty="0" smtClean="0"/>
              <a:t>τ</a:t>
            </a:r>
            <a:r>
              <a:rPr lang="en-US" baseline="-25000" dirty="0" smtClean="0"/>
              <a:t>2  </a:t>
            </a:r>
            <a:r>
              <a:rPr lang="en-US" dirty="0"/>
              <a:t>= {  </a:t>
            </a:r>
            <a:r>
              <a:rPr lang="en-US" dirty="0" smtClean="0"/>
              <a:t>1, 6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5552" y="16675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84004" y="130687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529" y="112883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0639" y="1447998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20125" y="4233134"/>
            <a:ext cx="34510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Time: 5</a:t>
            </a:r>
          </a:p>
          <a:p>
            <a:endParaRPr lang="en-US" dirty="0" smtClean="0"/>
          </a:p>
          <a:p>
            <a:r>
              <a:rPr lang="en-US" dirty="0" smtClean="0"/>
              <a:t>Run Queue -&gt; </a:t>
            </a:r>
            <a:r>
              <a:rPr lang="en-US" dirty="0"/>
              <a:t>τ</a:t>
            </a:r>
            <a:r>
              <a:rPr lang="en-US" baseline="-25000" dirty="0"/>
              <a:t>1 </a:t>
            </a:r>
            <a:r>
              <a:rPr lang="en-US" dirty="0"/>
              <a:t>(2,5)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Waiting Queue -&gt; τ</a:t>
            </a:r>
            <a:r>
              <a:rPr lang="en-US" baseline="-25000" dirty="0" smtClean="0"/>
              <a:t>2 </a:t>
            </a:r>
            <a:r>
              <a:rPr lang="en-US" dirty="0" smtClean="0"/>
              <a:t>(1,6)</a:t>
            </a:r>
            <a:endParaRPr lang="en-US" dirty="0"/>
          </a:p>
          <a:p>
            <a:r>
              <a:rPr lang="en-US" baseline="-25000" dirty="0" smtClean="0"/>
              <a:t>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1996" y="2026774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944" y="2025241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9893" y="2036536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4373" y="236104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9904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4816" y="2361042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03800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5158" y="2022177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47925" y="13309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0450" y="115295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37532" y="1380776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90057" y="120273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7139" y="1366415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79664" y="1188371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872864" y="1794342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47951" y="157474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3005" y="1933914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48092" y="171431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8381" y="2450088"/>
            <a:ext cx="821068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30728" y="2448556"/>
            <a:ext cx="412083" cy="320692"/>
          </a:xfrm>
          <a:prstGeom prst="rect">
            <a:avLst/>
          </a:prstGeom>
          <a:solidFill>
            <a:srgbClr val="A1F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8381" y="236485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349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1261" y="236371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0245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59229" y="236143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07365" y="236371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1710" y="439882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τ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= {  </a:t>
            </a:r>
            <a:r>
              <a:rPr lang="en-US" dirty="0" smtClean="0"/>
              <a:t>C, T </a:t>
            </a:r>
            <a:r>
              <a:rPr lang="en-US" dirty="0"/>
              <a:t>}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320729" y="4784725"/>
            <a:ext cx="1321406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652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676" y="2757951"/>
            <a:ext cx="6850784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94676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3660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28572" y="236257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37556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6540" y="236029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503229" y="3281750"/>
            <a:ext cx="189917" cy="4557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9753" y="3617406"/>
            <a:ext cx="17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 Timer Tick (Jiffy)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557" y="4759071"/>
            <a:ext cx="34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1  </a:t>
            </a:r>
            <a:r>
              <a:rPr lang="en-US" dirty="0" smtClean="0"/>
              <a:t>= {  2, 5 }</a:t>
            </a:r>
          </a:p>
          <a:p>
            <a:r>
              <a:rPr lang="en-US" dirty="0" smtClean="0"/>
              <a:t>τ</a:t>
            </a:r>
            <a:r>
              <a:rPr lang="en-US" baseline="-25000" dirty="0" smtClean="0"/>
              <a:t>2  </a:t>
            </a:r>
            <a:r>
              <a:rPr lang="en-US" dirty="0"/>
              <a:t>= {  </a:t>
            </a:r>
            <a:r>
              <a:rPr lang="en-US" dirty="0" smtClean="0"/>
              <a:t>1, 6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5552" y="16675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84004" y="130687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529" y="112883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0639" y="1447998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20124" y="4233134"/>
            <a:ext cx="4066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Time: 6</a:t>
            </a:r>
          </a:p>
          <a:p>
            <a:endParaRPr lang="en-US" dirty="0" smtClean="0"/>
          </a:p>
          <a:p>
            <a:r>
              <a:rPr lang="en-US" dirty="0" smtClean="0"/>
              <a:t>Run Queue -&gt; </a:t>
            </a:r>
            <a:r>
              <a:rPr lang="en-US" dirty="0"/>
              <a:t>τ</a:t>
            </a:r>
            <a:r>
              <a:rPr lang="en-US" baseline="-25000" dirty="0"/>
              <a:t>1 </a:t>
            </a:r>
            <a:r>
              <a:rPr lang="en-US" dirty="0" smtClean="0"/>
              <a:t>(1,5), </a:t>
            </a:r>
            <a:r>
              <a:rPr lang="en-US" dirty="0"/>
              <a:t>τ</a:t>
            </a:r>
            <a:r>
              <a:rPr lang="en-US" baseline="-25000" dirty="0"/>
              <a:t>2 </a:t>
            </a:r>
            <a:r>
              <a:rPr lang="en-US" dirty="0"/>
              <a:t>(1,6)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Waiting Queue -&gt;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1996" y="2026774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944" y="2025241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9893" y="2036536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4373" y="236104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9904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4816" y="2361042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03800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5158" y="2022177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47925" y="13309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0450" y="115295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37532" y="1380776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90057" y="120273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7139" y="1366415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79664" y="1188371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872864" y="1794342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47951" y="157474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3005" y="1933914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48092" y="171431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8381" y="2450088"/>
            <a:ext cx="821068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30728" y="2448556"/>
            <a:ext cx="412083" cy="320692"/>
          </a:xfrm>
          <a:prstGeom prst="rect">
            <a:avLst/>
          </a:prstGeom>
          <a:solidFill>
            <a:srgbClr val="A1F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49500" y="2435728"/>
            <a:ext cx="437742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8381" y="236485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349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1261" y="236371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0245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07365" y="236371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5692" y="236371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59229" y="236143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61710" y="439882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τ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= {  </a:t>
            </a:r>
            <a:r>
              <a:rPr lang="en-US" dirty="0" smtClean="0"/>
              <a:t>C, T </a:t>
            </a:r>
            <a:r>
              <a:rPr lang="en-US" dirty="0"/>
              <a:t>}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20729" y="4784725"/>
            <a:ext cx="1321406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676" y="2757951"/>
            <a:ext cx="6850784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3660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28572" y="236257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37556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6540" y="236029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503229" y="3281750"/>
            <a:ext cx="189917" cy="4557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9753" y="3617406"/>
            <a:ext cx="17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 Timer Tick (Jiffy)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557" y="4759071"/>
            <a:ext cx="34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1  </a:t>
            </a:r>
            <a:r>
              <a:rPr lang="en-US" dirty="0" smtClean="0"/>
              <a:t>= {  2, 5 }</a:t>
            </a:r>
          </a:p>
          <a:p>
            <a:r>
              <a:rPr lang="en-US" dirty="0" smtClean="0"/>
              <a:t>τ</a:t>
            </a:r>
            <a:r>
              <a:rPr lang="en-US" baseline="-25000" dirty="0" smtClean="0"/>
              <a:t>2  </a:t>
            </a:r>
            <a:r>
              <a:rPr lang="en-US" dirty="0"/>
              <a:t>= {  </a:t>
            </a:r>
            <a:r>
              <a:rPr lang="en-US" dirty="0" smtClean="0"/>
              <a:t>1, 6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5552" y="16675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84004" y="130687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529" y="112883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0639" y="1447998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20124" y="4233134"/>
            <a:ext cx="4066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Time: 7</a:t>
            </a:r>
          </a:p>
          <a:p>
            <a:endParaRPr lang="en-US" dirty="0" smtClean="0"/>
          </a:p>
          <a:p>
            <a:r>
              <a:rPr lang="en-US" dirty="0" smtClean="0"/>
              <a:t>Run Queue -&gt; </a:t>
            </a:r>
            <a:r>
              <a:rPr lang="en-US" dirty="0"/>
              <a:t>τ</a:t>
            </a:r>
            <a:r>
              <a:rPr lang="en-US" baseline="-25000" dirty="0"/>
              <a:t>1 </a:t>
            </a:r>
            <a:r>
              <a:rPr lang="en-US" dirty="0" smtClean="0"/>
              <a:t>(0,5), </a:t>
            </a:r>
            <a:r>
              <a:rPr lang="en-US" dirty="0"/>
              <a:t>τ</a:t>
            </a:r>
            <a:r>
              <a:rPr lang="en-US" baseline="-25000" dirty="0"/>
              <a:t>2 </a:t>
            </a:r>
            <a:r>
              <a:rPr lang="en-US" dirty="0"/>
              <a:t>(1,6)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Waiting Queue -&gt;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1996" y="2026774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944" y="2025241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9893" y="2036536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4373" y="236104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9904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4816" y="2361042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03800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5158" y="2022177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47925" y="13309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0450" y="115295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37532" y="1380776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90057" y="120273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7139" y="1366415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79664" y="1188371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872864" y="1794342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47951" y="157474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3005" y="1933914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48092" y="171431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8381" y="2450088"/>
            <a:ext cx="821068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30728" y="2448556"/>
            <a:ext cx="412083" cy="320692"/>
          </a:xfrm>
          <a:prstGeom prst="rect">
            <a:avLst/>
          </a:prstGeom>
          <a:solidFill>
            <a:srgbClr val="A1F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49499" y="2435728"/>
            <a:ext cx="835447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8381" y="236485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349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1261" y="236371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0245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94676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07365" y="236371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5692" y="236371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59229" y="236143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61710" y="439882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τ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= {  </a:t>
            </a:r>
            <a:r>
              <a:rPr lang="en-US" dirty="0" smtClean="0"/>
              <a:t>C, T </a:t>
            </a:r>
            <a:r>
              <a:rPr lang="en-US" dirty="0"/>
              <a:t>}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20729" y="4784725"/>
            <a:ext cx="1321406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676" y="2757951"/>
            <a:ext cx="6850784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3660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28572" y="236257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37556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6540" y="236029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503229" y="3281750"/>
            <a:ext cx="189917" cy="4557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9753" y="3617406"/>
            <a:ext cx="17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 Timer Tick (Jiffy)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557" y="4759071"/>
            <a:ext cx="34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1  </a:t>
            </a:r>
            <a:r>
              <a:rPr lang="en-US" dirty="0" smtClean="0"/>
              <a:t>= {  2, 5 }</a:t>
            </a:r>
          </a:p>
          <a:p>
            <a:r>
              <a:rPr lang="en-US" dirty="0" smtClean="0"/>
              <a:t>τ</a:t>
            </a:r>
            <a:r>
              <a:rPr lang="en-US" baseline="-25000" dirty="0" smtClean="0"/>
              <a:t>2  </a:t>
            </a:r>
            <a:r>
              <a:rPr lang="en-US" dirty="0"/>
              <a:t>= {  </a:t>
            </a:r>
            <a:r>
              <a:rPr lang="en-US" dirty="0" smtClean="0"/>
              <a:t>1, 6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5552" y="16675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84004" y="130687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529" y="112883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0639" y="1447998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20124" y="4233134"/>
            <a:ext cx="4066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Time: 7</a:t>
            </a:r>
          </a:p>
          <a:p>
            <a:endParaRPr lang="en-US" dirty="0" smtClean="0"/>
          </a:p>
          <a:p>
            <a:r>
              <a:rPr lang="en-US" dirty="0" smtClean="0"/>
              <a:t>Run Queue -&gt; </a:t>
            </a:r>
            <a:r>
              <a:rPr lang="en-US" dirty="0"/>
              <a:t>τ</a:t>
            </a:r>
            <a:r>
              <a:rPr lang="en-US" baseline="-25000" dirty="0"/>
              <a:t>2 </a:t>
            </a:r>
            <a:r>
              <a:rPr lang="en-US" dirty="0"/>
              <a:t>(1,6)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Waiting Queue -&gt; </a:t>
            </a:r>
            <a:r>
              <a:rPr lang="en-US" dirty="0"/>
              <a:t>τ</a:t>
            </a:r>
            <a:r>
              <a:rPr lang="en-US" baseline="-25000" dirty="0"/>
              <a:t>1 </a:t>
            </a:r>
            <a:r>
              <a:rPr lang="en-US" dirty="0" smtClean="0"/>
              <a:t>(2,10)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1996" y="2026774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944" y="2025241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9893" y="2036536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4373" y="236104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9904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4816" y="2361042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03800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5158" y="2022177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47925" y="13309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0450" y="115295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37532" y="1380776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90057" y="120273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7139" y="1366415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79664" y="1188371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872864" y="1794342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47951" y="157474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3005" y="1933914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48092" y="171431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8381" y="2450088"/>
            <a:ext cx="821068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30728" y="2448556"/>
            <a:ext cx="412083" cy="320692"/>
          </a:xfrm>
          <a:prstGeom prst="rect">
            <a:avLst/>
          </a:prstGeom>
          <a:solidFill>
            <a:srgbClr val="A1F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49499" y="2435728"/>
            <a:ext cx="835447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8381" y="236485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349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1261" y="236371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0245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94676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07365" y="236371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5692" y="236371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59229" y="236143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61710" y="439882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τ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= {  </a:t>
            </a:r>
            <a:r>
              <a:rPr lang="en-US" dirty="0" smtClean="0"/>
              <a:t>C, T </a:t>
            </a:r>
            <a:r>
              <a:rPr lang="en-US" dirty="0"/>
              <a:t>}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20729" y="4784725"/>
            <a:ext cx="1321406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6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676" y="2757951"/>
            <a:ext cx="6850784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28572" y="236257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37556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6540" y="236029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503229" y="3281750"/>
            <a:ext cx="189917" cy="4557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9753" y="3617406"/>
            <a:ext cx="17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 Timer Tick (Jiffy)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557" y="4759071"/>
            <a:ext cx="34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1  </a:t>
            </a:r>
            <a:r>
              <a:rPr lang="en-US" dirty="0" smtClean="0"/>
              <a:t>= {  2, 5 }</a:t>
            </a:r>
          </a:p>
          <a:p>
            <a:r>
              <a:rPr lang="en-US" dirty="0" smtClean="0"/>
              <a:t>τ</a:t>
            </a:r>
            <a:r>
              <a:rPr lang="en-US" baseline="-25000" dirty="0" smtClean="0"/>
              <a:t>2  </a:t>
            </a:r>
            <a:r>
              <a:rPr lang="en-US" dirty="0"/>
              <a:t>= {  </a:t>
            </a:r>
            <a:r>
              <a:rPr lang="en-US" dirty="0" smtClean="0"/>
              <a:t>1, 6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5552" y="16675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84004" y="130687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529" y="112883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0639" y="1447998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20124" y="4233134"/>
            <a:ext cx="4066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Time: 8</a:t>
            </a:r>
          </a:p>
          <a:p>
            <a:endParaRPr lang="en-US" dirty="0" smtClean="0"/>
          </a:p>
          <a:p>
            <a:r>
              <a:rPr lang="en-US" dirty="0" smtClean="0"/>
              <a:t>Run Queue -&gt; </a:t>
            </a:r>
            <a:r>
              <a:rPr lang="en-US" dirty="0"/>
              <a:t>τ</a:t>
            </a:r>
            <a:r>
              <a:rPr lang="en-US" baseline="-25000" dirty="0"/>
              <a:t>2 </a:t>
            </a:r>
            <a:r>
              <a:rPr lang="en-US" dirty="0" smtClean="0"/>
              <a:t>(0,6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Waiting Queue -&gt; </a:t>
            </a:r>
            <a:r>
              <a:rPr lang="en-US" dirty="0"/>
              <a:t>τ</a:t>
            </a:r>
            <a:r>
              <a:rPr lang="en-US" baseline="-25000" dirty="0"/>
              <a:t>1 </a:t>
            </a:r>
            <a:r>
              <a:rPr lang="en-US" dirty="0" smtClean="0"/>
              <a:t>(2,10)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1996" y="2026774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944" y="2025241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9893" y="2036536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4373" y="236104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9904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4816" y="2361042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03800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5158" y="2022177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47925" y="13309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0450" y="115295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37532" y="1380776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90057" y="120273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7139" y="1366415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79664" y="1188371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872864" y="1794342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47951" y="157474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3005" y="1933914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48092" y="171431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8381" y="2450088"/>
            <a:ext cx="821068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30728" y="2448556"/>
            <a:ext cx="412083" cy="320692"/>
          </a:xfrm>
          <a:prstGeom prst="rect">
            <a:avLst/>
          </a:prstGeom>
          <a:solidFill>
            <a:srgbClr val="A1F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49499" y="2435728"/>
            <a:ext cx="835447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294677" y="2434196"/>
            <a:ext cx="412083" cy="320692"/>
          </a:xfrm>
          <a:prstGeom prst="rect">
            <a:avLst/>
          </a:prstGeom>
          <a:solidFill>
            <a:srgbClr val="A1F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8381" y="236485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349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1261" y="236371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0245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07365" y="236371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5692" y="236371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59229" y="236143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94676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3660" y="236143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61710" y="439882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τ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= {  </a:t>
            </a:r>
            <a:r>
              <a:rPr lang="en-US" dirty="0" smtClean="0"/>
              <a:t>C, T </a:t>
            </a:r>
            <a:r>
              <a:rPr lang="en-US" dirty="0"/>
              <a:t>}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20729" y="4784725"/>
            <a:ext cx="1321406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5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676" y="2757951"/>
            <a:ext cx="6850784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37556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6540" y="236029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503229" y="3281750"/>
            <a:ext cx="189917" cy="4557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9753" y="3617406"/>
            <a:ext cx="17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 Timer Tick (Jiffy)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557" y="4759071"/>
            <a:ext cx="34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1  </a:t>
            </a:r>
            <a:r>
              <a:rPr lang="en-US" dirty="0" smtClean="0"/>
              <a:t>= {  2, 5 }</a:t>
            </a:r>
          </a:p>
          <a:p>
            <a:r>
              <a:rPr lang="en-US" dirty="0" smtClean="0"/>
              <a:t>τ</a:t>
            </a:r>
            <a:r>
              <a:rPr lang="en-US" baseline="-25000" dirty="0" smtClean="0"/>
              <a:t>2  </a:t>
            </a:r>
            <a:r>
              <a:rPr lang="en-US" dirty="0"/>
              <a:t>= {  </a:t>
            </a:r>
            <a:r>
              <a:rPr lang="en-US" dirty="0" smtClean="0"/>
              <a:t>1, 6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5552" y="16675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84004" y="130687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529" y="112883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0639" y="1447998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20124" y="4233134"/>
            <a:ext cx="4066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Time: 9</a:t>
            </a:r>
          </a:p>
          <a:p>
            <a:endParaRPr lang="en-US" dirty="0" smtClean="0"/>
          </a:p>
          <a:p>
            <a:r>
              <a:rPr lang="en-US" dirty="0" smtClean="0"/>
              <a:t>Run Queue -&gt;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Waiting Queue -&gt; </a:t>
            </a:r>
            <a:r>
              <a:rPr lang="en-US" dirty="0"/>
              <a:t>τ</a:t>
            </a:r>
            <a:r>
              <a:rPr lang="en-US" baseline="-25000" dirty="0"/>
              <a:t>1 </a:t>
            </a:r>
            <a:r>
              <a:rPr lang="en-US" dirty="0" smtClean="0"/>
              <a:t>(2,10), </a:t>
            </a:r>
            <a:r>
              <a:rPr lang="en-US" dirty="0"/>
              <a:t>τ</a:t>
            </a:r>
            <a:r>
              <a:rPr lang="en-US" baseline="-25000" dirty="0"/>
              <a:t>2 </a:t>
            </a:r>
            <a:r>
              <a:rPr lang="en-US" dirty="0" smtClean="0"/>
              <a:t>(1,12)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1996" y="2026774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944" y="2025241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9893" y="2036536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4373" y="236104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9904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4816" y="2361042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03800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5158" y="2022177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47925" y="13309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0450" y="115295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37532" y="1380776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90057" y="120273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7139" y="1366415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79664" y="1188371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872864" y="1794342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47951" y="157474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3005" y="1933914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48092" y="171431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8381" y="2450088"/>
            <a:ext cx="821068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30728" y="2448556"/>
            <a:ext cx="412083" cy="320692"/>
          </a:xfrm>
          <a:prstGeom prst="rect">
            <a:avLst/>
          </a:prstGeom>
          <a:solidFill>
            <a:srgbClr val="A1F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49499" y="2435728"/>
            <a:ext cx="835447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294677" y="2434196"/>
            <a:ext cx="412083" cy="320692"/>
          </a:xfrm>
          <a:prstGeom prst="rect">
            <a:avLst/>
          </a:prstGeom>
          <a:solidFill>
            <a:srgbClr val="A1F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8381" y="236485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349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1261" y="236371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0245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28572" y="236257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07365" y="236371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5692" y="236371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59229" y="236143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94676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3660" y="236143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61710" y="439882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τ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= {  </a:t>
            </a:r>
            <a:r>
              <a:rPr lang="en-US" dirty="0" smtClean="0"/>
              <a:t>C, T </a:t>
            </a:r>
            <a:r>
              <a:rPr lang="en-US" dirty="0"/>
              <a:t>}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20729" y="4784725"/>
            <a:ext cx="1321406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Suspending by Spinning…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054"/>
            <a:ext cx="8229600" cy="402591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 err="1" smtClean="0">
                <a:latin typeface="Courier"/>
                <a:cs typeface="Courier"/>
              </a:rPr>
              <a:t>nt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thread_suspend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volatile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tmp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my_task</a:t>
            </a:r>
            <a:r>
              <a:rPr lang="en-US" sz="1600" dirty="0" smtClean="0">
                <a:latin typeface="Courier"/>
                <a:cs typeface="Courier"/>
              </a:rPr>
              <a:t> -&gt; status = TASK_WAITING;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do{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tmp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my_task</a:t>
            </a:r>
            <a:r>
              <a:rPr lang="en-US" sz="1600" dirty="0" smtClean="0">
                <a:latin typeface="Courier"/>
                <a:cs typeface="Courier"/>
              </a:rPr>
              <a:t> -&gt; status;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Spin until the OS Jiffy fires…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} </a:t>
            </a:r>
            <a:r>
              <a:rPr lang="en-US" sz="1600" dirty="0">
                <a:latin typeface="Courier"/>
                <a:cs typeface="Courier"/>
              </a:rPr>
              <a:t>while( </a:t>
            </a:r>
            <a:r>
              <a:rPr lang="en-US" sz="1600" dirty="0" err="1">
                <a:latin typeface="Courier"/>
                <a:cs typeface="Courier"/>
              </a:rPr>
              <a:t>tmp</a:t>
            </a:r>
            <a:r>
              <a:rPr lang="en-US" sz="1600" dirty="0">
                <a:latin typeface="Courier"/>
                <a:cs typeface="Courier"/>
              </a:rPr>
              <a:t> == TASK_WAITING)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74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Lab 3 </a:t>
            </a:r>
            <a:r>
              <a:rPr lang="en-US" sz="1600" dirty="0" smtClean="0"/>
              <a:t>out</a:t>
            </a:r>
          </a:p>
          <a:p>
            <a:r>
              <a:rPr lang="en-US" sz="1600" dirty="0" smtClean="0"/>
              <a:t>Next Class Lab 3 Design Review</a:t>
            </a:r>
          </a:p>
          <a:p>
            <a:r>
              <a:rPr lang="en-US" sz="1600" dirty="0" smtClean="0"/>
              <a:t>No Class Monday</a:t>
            </a:r>
          </a:p>
          <a:p>
            <a:pPr marL="0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Time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Time is handled with a structure (not </a:t>
            </a:r>
            <a:r>
              <a:rPr lang="en-US" dirty="0" err="1"/>
              <a:t>time_t</a:t>
            </a:r>
            <a:r>
              <a:rPr lang="en-US" dirty="0"/>
              <a:t> 32-bit junk)</a:t>
            </a:r>
          </a:p>
          <a:p>
            <a:pPr>
              <a:defRPr/>
            </a:pPr>
            <a:r>
              <a:rPr lang="en-US" dirty="0"/>
              <a:t>The “most standard” way of storing time in an RTOS is using the </a:t>
            </a:r>
            <a:r>
              <a:rPr lang="en-US" dirty="0" err="1">
                <a:latin typeface="Courier"/>
                <a:cs typeface="Courier"/>
              </a:rPr>
              <a:t>timespec</a:t>
            </a:r>
            <a:r>
              <a:rPr lang="en-US" dirty="0"/>
              <a:t> structure</a:t>
            </a:r>
          </a:p>
          <a:p>
            <a:pPr>
              <a:defRPr/>
            </a:pPr>
            <a:r>
              <a:rPr lang="en-US" dirty="0"/>
              <a:t>Used for absolute and relative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119144" y="2995556"/>
            <a:ext cx="70278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// defined in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time.h</a:t>
            </a:r>
            <a:endParaRPr lang="en-US" sz="1600" dirty="0">
              <a:solidFill>
                <a:srgbClr val="000000"/>
              </a:solidFill>
              <a:latin typeface="Courier" charset="0"/>
              <a:cs typeface="Courier" charset="0"/>
            </a:endParaRPr>
          </a:p>
          <a:p>
            <a:pPr algn="l"/>
            <a:endParaRPr lang="en-US" sz="1600" dirty="0">
              <a:solidFill>
                <a:srgbClr val="000000"/>
              </a:solidFill>
              <a:latin typeface="Courier" charset="0"/>
              <a:cs typeface="Courier" charset="0"/>
            </a:endParaRPr>
          </a:p>
          <a:p>
            <a:pPr algn="l"/>
            <a:r>
              <a:rPr lang="en-US" sz="16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timespec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tv_sec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;  //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cs typeface="Courier" charset="0"/>
              </a:rPr>
              <a:t>Seconds</a:t>
            </a:r>
            <a:endParaRPr lang="en-US" sz="1600" dirty="0">
              <a:solidFill>
                <a:srgbClr val="000000"/>
              </a:solidFill>
              <a:latin typeface="Courier" charset="0"/>
              <a:cs typeface="Courier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  long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cs typeface="Courier" charset="0"/>
              </a:rPr>
              <a:t>tv_nsec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;   //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cs typeface="Courier" charset="0"/>
              </a:rPr>
              <a:t>Nano-seconds</a:t>
            </a:r>
            <a:endParaRPr lang="en-US" sz="1600" dirty="0">
              <a:solidFill>
                <a:srgbClr val="000000"/>
              </a:solidFill>
              <a:latin typeface="Courier" charset="0"/>
              <a:cs typeface="Courier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" charset="0"/>
                <a:cs typeface="Courier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210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cs typeface="Arial"/>
              </a:rPr>
              <a:t>Scheduler Implementation</a:t>
            </a:r>
          </a:p>
          <a:p>
            <a:endParaRPr lang="en-US" dirty="0">
              <a:cs typeface="Arial"/>
            </a:endParaRPr>
          </a:p>
          <a:p>
            <a:r>
              <a:rPr lang="en-US" dirty="0" smtClean="0">
                <a:cs typeface="Arial"/>
              </a:rPr>
              <a:t>Basic </a:t>
            </a:r>
            <a:r>
              <a:rPr lang="en-US" dirty="0">
                <a:cs typeface="Arial"/>
              </a:rPr>
              <a:t>Priority Inheritance Protocol (BIP or PIP)</a:t>
            </a:r>
          </a:p>
          <a:p>
            <a:r>
              <a:rPr lang="en-US" dirty="0">
                <a:cs typeface="Arial"/>
              </a:rPr>
              <a:t>Priority Ceiling Protocol (PCP)</a:t>
            </a:r>
          </a:p>
          <a:p>
            <a:r>
              <a:rPr lang="en-US" dirty="0">
                <a:cs typeface="Arial"/>
              </a:rPr>
              <a:t>Highest Locker</a:t>
            </a:r>
            <a:r>
              <a:rPr lang="ja-JP" altLang="en-US" dirty="0">
                <a:cs typeface="Arial"/>
              </a:rPr>
              <a:t>’</a:t>
            </a:r>
            <a:r>
              <a:rPr lang="en-US" altLang="ja-JP" dirty="0">
                <a:cs typeface="Arial"/>
              </a:rPr>
              <a:t>s Priority Protocol (HLP)</a:t>
            </a:r>
          </a:p>
          <a:p>
            <a:r>
              <a:rPr lang="en-US" dirty="0">
                <a:cs typeface="Arial"/>
              </a:rPr>
              <a:t>Non-preemption Protocol (NPP)</a:t>
            </a:r>
          </a:p>
          <a:p>
            <a:r>
              <a:rPr lang="en-US" dirty="0">
                <a:cs typeface="Arial"/>
              </a:rPr>
              <a:t>Example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0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Priority Inversion 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/>
              </a:rPr>
              <a:t>Ideally, under prioritized preemptive scheduling, higher priority tasks should </a:t>
            </a:r>
            <a:r>
              <a:rPr lang="en-US" i="1" dirty="0">
                <a:cs typeface="Arial"/>
              </a:rPr>
              <a:t>immediately</a:t>
            </a:r>
            <a:r>
              <a:rPr lang="en-US" dirty="0">
                <a:cs typeface="Arial"/>
              </a:rPr>
              <a:t> preempt lower priority tasks. </a:t>
            </a:r>
          </a:p>
          <a:p>
            <a:pPr eaLnBrk="1" hangingPunct="1"/>
            <a:r>
              <a:rPr lang="en-US" dirty="0">
                <a:cs typeface="Arial"/>
              </a:rPr>
              <a:t>When lower priority tasks cause higher priority tasks to wait (e.g. the locking of shared data), </a:t>
            </a:r>
            <a:r>
              <a:rPr lang="en-US" b="1" dirty="0">
                <a:solidFill>
                  <a:srgbClr val="990000"/>
                </a:solidFill>
                <a:cs typeface="Arial"/>
              </a:rPr>
              <a:t>priority inversion</a:t>
            </a:r>
            <a:r>
              <a:rPr lang="en-US" dirty="0">
                <a:cs typeface="Arial"/>
              </a:rPr>
              <a:t> is said to occur. </a:t>
            </a:r>
          </a:p>
          <a:p>
            <a:pPr eaLnBrk="1" hangingPunct="1"/>
            <a:r>
              <a:rPr lang="en-US" dirty="0">
                <a:cs typeface="Arial"/>
              </a:rPr>
              <a:t>It seems reasonable to expected that the duration of priority inversion (also called </a:t>
            </a:r>
            <a:r>
              <a:rPr lang="en-US" b="1" dirty="0">
                <a:solidFill>
                  <a:srgbClr val="990000"/>
                </a:solidFill>
                <a:cs typeface="Arial"/>
              </a:rPr>
              <a:t>blocking time</a:t>
            </a:r>
            <a:r>
              <a:rPr lang="en-US" dirty="0">
                <a:cs typeface="Arial"/>
              </a:rPr>
              <a:t>) should be a function of the duration of the critical sections. </a:t>
            </a:r>
          </a:p>
          <a:p>
            <a:pPr eaLnBrk="1" hangingPunct="1"/>
            <a:r>
              <a:rPr lang="en-US" b="1" dirty="0">
                <a:solidFill>
                  <a:srgbClr val="990000"/>
                </a:solidFill>
                <a:cs typeface="Arial"/>
              </a:rPr>
              <a:t>Critical section</a:t>
            </a:r>
            <a:r>
              <a:rPr lang="en-US" dirty="0">
                <a:cs typeface="Arial"/>
              </a:rPr>
              <a:t>:</a:t>
            </a:r>
          </a:p>
          <a:p>
            <a:pPr lvl="1" eaLnBrk="1" hangingPunct="1"/>
            <a:r>
              <a:rPr lang="en-US" dirty="0">
                <a:cs typeface="Arial"/>
              </a:rPr>
              <a:t>the duration of a task using a shared resource. </a:t>
            </a:r>
          </a:p>
        </p:txBody>
      </p:sp>
    </p:spTree>
    <p:extLst>
      <p:ext uri="{BB962C8B-B14F-4D97-AF65-F5344CB8AC3E}">
        <p14:creationId xmlns:p14="http://schemas.microsoft.com/office/powerpoint/2010/main" val="92522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4655" tIns="46434" rIns="94655" bIns="46434"/>
          <a:lstStyle/>
          <a:p>
            <a:pPr defTabSz="823913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Priority Inversion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  <p:grpSp>
        <p:nvGrpSpPr>
          <p:cNvPr id="73" name="Group 6"/>
          <p:cNvGrpSpPr>
            <a:grpSpLocks/>
          </p:cNvGrpSpPr>
          <p:nvPr/>
        </p:nvGrpSpPr>
        <p:grpSpPr bwMode="auto">
          <a:xfrm>
            <a:off x="2063620" y="5545666"/>
            <a:ext cx="4899025" cy="328612"/>
            <a:chOff x="1189" y="3494"/>
            <a:chExt cx="2744" cy="184"/>
          </a:xfrm>
        </p:grpSpPr>
        <p:sp>
          <p:nvSpPr>
            <p:cNvPr id="74" name="Line 7"/>
            <p:cNvSpPr>
              <a:spLocks noChangeShapeType="1"/>
            </p:cNvSpPr>
            <p:nvPr/>
          </p:nvSpPr>
          <p:spPr bwMode="auto">
            <a:xfrm>
              <a:off x="1189" y="3494"/>
              <a:ext cx="2744" cy="0"/>
            </a:xfrm>
            <a:prstGeom prst="line">
              <a:avLst/>
            </a:prstGeom>
            <a:noFill/>
            <a:ln w="50800">
              <a:solidFill>
                <a:srgbClr val="CC0066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2914" y="3494"/>
              <a:ext cx="35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Time</a:t>
              </a:r>
            </a:p>
          </p:txBody>
        </p:sp>
      </p:grpSp>
      <p:sp>
        <p:nvSpPr>
          <p:cNvPr id="76" name="Rectangle 9"/>
          <p:cNvSpPr>
            <a:spLocks noChangeArrowheads="1"/>
          </p:cNvSpPr>
          <p:nvPr/>
        </p:nvSpPr>
        <p:spPr bwMode="auto">
          <a:xfrm>
            <a:off x="1434970" y="2337328"/>
            <a:ext cx="657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algn="l" defTabSz="915988"/>
            <a:r>
              <a:rPr lang="en-US" sz="2000" b="1">
                <a:latin typeface="Symbol" charset="0"/>
              </a:rPr>
              <a:t>t</a:t>
            </a:r>
            <a:r>
              <a:rPr lang="en-US" sz="2000" b="1" baseline="-25000">
                <a:latin typeface="Symbol" charset="0"/>
              </a:rPr>
              <a:t>1</a:t>
            </a:r>
            <a:r>
              <a:rPr lang="en-US" sz="1600">
                <a:latin typeface="Arial" charset="0"/>
              </a:rPr>
              <a:t>(H)</a:t>
            </a:r>
          </a:p>
        </p:txBody>
      </p:sp>
      <p:sp>
        <p:nvSpPr>
          <p:cNvPr id="77" name="Line 10"/>
          <p:cNvSpPr>
            <a:spLocks noChangeShapeType="1"/>
          </p:cNvSpPr>
          <p:nvPr/>
        </p:nvSpPr>
        <p:spPr bwMode="auto">
          <a:xfrm>
            <a:off x="2208083" y="2726266"/>
            <a:ext cx="4962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AutoShape 28"/>
          <p:cNvSpPr>
            <a:spLocks noChangeArrowheads="1"/>
          </p:cNvSpPr>
          <p:nvPr/>
        </p:nvSpPr>
        <p:spPr bwMode="auto">
          <a:xfrm>
            <a:off x="7246808" y="1010971"/>
            <a:ext cx="1655762" cy="963613"/>
          </a:xfrm>
          <a:prstGeom prst="roundRect">
            <a:avLst>
              <a:gd name="adj" fmla="val 12486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80808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79" name="Rectangle 29"/>
          <p:cNvSpPr>
            <a:spLocks noChangeArrowheads="1"/>
          </p:cNvSpPr>
          <p:nvPr/>
        </p:nvSpPr>
        <p:spPr bwMode="auto">
          <a:xfrm>
            <a:off x="8470770" y="1109396"/>
            <a:ext cx="225425" cy="242888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0" name="Group 30"/>
          <p:cNvGrpSpPr>
            <a:grpSpLocks/>
          </p:cNvGrpSpPr>
          <p:nvPr/>
        </p:nvGrpSpPr>
        <p:grpSpPr bwMode="auto">
          <a:xfrm>
            <a:off x="8473945" y="1534846"/>
            <a:ext cx="222250" cy="260350"/>
            <a:chOff x="4593" y="1174"/>
            <a:chExt cx="124" cy="146"/>
          </a:xfrm>
        </p:grpSpPr>
        <p:sp>
          <p:nvSpPr>
            <p:cNvPr id="81" name="Line 31"/>
            <p:cNvSpPr>
              <a:spLocks noChangeShapeType="1"/>
            </p:cNvSpPr>
            <p:nvPr/>
          </p:nvSpPr>
          <p:spPr bwMode="auto">
            <a:xfrm flipV="1">
              <a:off x="4593" y="1174"/>
              <a:ext cx="0" cy="14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32"/>
            <p:cNvSpPr>
              <a:spLocks noChangeShapeType="1"/>
            </p:cNvSpPr>
            <p:nvPr/>
          </p:nvSpPr>
          <p:spPr bwMode="auto">
            <a:xfrm>
              <a:off x="4597" y="1177"/>
              <a:ext cx="116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33"/>
            <p:cNvSpPr>
              <a:spLocks noChangeShapeType="1"/>
            </p:cNvSpPr>
            <p:nvPr/>
          </p:nvSpPr>
          <p:spPr bwMode="auto">
            <a:xfrm>
              <a:off x="4717" y="1182"/>
              <a:ext cx="0" cy="13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Rectangle 35"/>
          <p:cNvSpPr>
            <a:spLocks noChangeArrowheads="1"/>
          </p:cNvSpPr>
          <p:nvPr/>
        </p:nvSpPr>
        <p:spPr bwMode="auto">
          <a:xfrm>
            <a:off x="7197595" y="1095109"/>
            <a:ext cx="1322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Critical Section</a:t>
            </a:r>
          </a:p>
        </p:txBody>
      </p:sp>
      <p:sp>
        <p:nvSpPr>
          <p:cNvPr id="89" name="Rectangle 36"/>
          <p:cNvSpPr>
            <a:spLocks noChangeArrowheads="1"/>
          </p:cNvSpPr>
          <p:nvPr/>
        </p:nvSpPr>
        <p:spPr bwMode="auto">
          <a:xfrm>
            <a:off x="7197595" y="1528496"/>
            <a:ext cx="9334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Executing</a:t>
            </a:r>
          </a:p>
        </p:txBody>
      </p:sp>
      <p:sp>
        <p:nvSpPr>
          <p:cNvPr id="90" name="Rectangle 39"/>
          <p:cNvSpPr>
            <a:spLocks noChangeArrowheads="1"/>
          </p:cNvSpPr>
          <p:nvPr/>
        </p:nvSpPr>
        <p:spPr bwMode="auto">
          <a:xfrm>
            <a:off x="1427033" y="3224741"/>
            <a:ext cx="37941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algn="l" defTabSz="915988"/>
            <a:r>
              <a:rPr lang="en-US" sz="2000" b="1">
                <a:latin typeface="Symbol" charset="0"/>
              </a:rPr>
              <a:t>t</a:t>
            </a:r>
            <a:r>
              <a:rPr lang="en-US" sz="2000" b="1" baseline="-25000">
                <a:latin typeface="Symbol" charset="0"/>
              </a:rPr>
              <a:t>2</a:t>
            </a:r>
          </a:p>
        </p:txBody>
      </p:sp>
      <p:sp>
        <p:nvSpPr>
          <p:cNvPr id="91" name="Line 40"/>
          <p:cNvSpPr>
            <a:spLocks noChangeShapeType="1"/>
          </p:cNvSpPr>
          <p:nvPr/>
        </p:nvSpPr>
        <p:spPr bwMode="auto">
          <a:xfrm>
            <a:off x="2196970" y="3685116"/>
            <a:ext cx="4973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Rectangle 46"/>
          <p:cNvSpPr>
            <a:spLocks noChangeArrowheads="1"/>
          </p:cNvSpPr>
          <p:nvPr/>
        </p:nvSpPr>
        <p:spPr bwMode="auto">
          <a:xfrm>
            <a:off x="1425445" y="4296303"/>
            <a:ext cx="37941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algn="l" defTabSz="915988"/>
            <a:r>
              <a:rPr lang="en-US" sz="2000" b="1">
                <a:latin typeface="Symbol" charset="0"/>
              </a:rPr>
              <a:t>t</a:t>
            </a:r>
            <a:r>
              <a:rPr lang="en-US" sz="2000" b="1" baseline="-25000">
                <a:latin typeface="Symbol" charset="0"/>
              </a:rPr>
              <a:t>3</a:t>
            </a:r>
          </a:p>
        </p:txBody>
      </p:sp>
      <p:sp>
        <p:nvSpPr>
          <p:cNvPr id="93" name="Line 47"/>
          <p:cNvSpPr>
            <a:spLocks noChangeShapeType="1"/>
          </p:cNvSpPr>
          <p:nvPr/>
        </p:nvSpPr>
        <p:spPr bwMode="auto">
          <a:xfrm>
            <a:off x="2208083" y="4683653"/>
            <a:ext cx="4962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716083" y="4261378"/>
            <a:ext cx="422275" cy="42227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  <p:sp>
        <p:nvSpPr>
          <p:cNvPr id="95" name="Rectangle 80"/>
          <p:cNvSpPr>
            <a:spLocks noChangeArrowheads="1"/>
          </p:cNvSpPr>
          <p:nvPr/>
        </p:nvSpPr>
        <p:spPr bwMode="auto">
          <a:xfrm>
            <a:off x="3138358" y="4261378"/>
            <a:ext cx="268287" cy="42227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3444745" y="2303991"/>
            <a:ext cx="423863" cy="42227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  <p:sp>
        <p:nvSpPr>
          <p:cNvPr id="97" name="Rectangle 82"/>
          <p:cNvSpPr>
            <a:spLocks noChangeArrowheads="1"/>
          </p:cNvSpPr>
          <p:nvPr/>
        </p:nvSpPr>
        <p:spPr bwMode="auto">
          <a:xfrm>
            <a:off x="3868608" y="4261378"/>
            <a:ext cx="268287" cy="42227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4174995" y="3302528"/>
            <a:ext cx="960438" cy="382588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  <p:sp>
        <p:nvSpPr>
          <p:cNvPr id="99" name="Rectangle 84"/>
          <p:cNvSpPr>
            <a:spLocks noChangeArrowheads="1"/>
          </p:cNvSpPr>
          <p:nvPr/>
        </p:nvSpPr>
        <p:spPr bwMode="auto">
          <a:xfrm>
            <a:off x="5135433" y="4261378"/>
            <a:ext cx="268287" cy="42227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Rectangle 85"/>
          <p:cNvSpPr>
            <a:spLocks noChangeArrowheads="1"/>
          </p:cNvSpPr>
          <p:nvPr/>
        </p:nvSpPr>
        <p:spPr bwMode="auto">
          <a:xfrm>
            <a:off x="5403720" y="2303991"/>
            <a:ext cx="269875" cy="42227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673595" y="2303991"/>
            <a:ext cx="422275" cy="42227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210170" y="4261378"/>
            <a:ext cx="422275" cy="42227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  <p:cxnSp>
        <p:nvCxnSpPr>
          <p:cNvPr id="104" name="Straight Arrow Connector 3"/>
          <p:cNvCxnSpPr>
            <a:cxnSpLocks noChangeShapeType="1"/>
          </p:cNvCxnSpPr>
          <p:nvPr/>
        </p:nvCxnSpPr>
        <p:spPr bwMode="auto">
          <a:xfrm>
            <a:off x="3138358" y="4031191"/>
            <a:ext cx="0" cy="192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05" name="TextBox 5"/>
          <p:cNvSpPr txBox="1">
            <a:spLocks noChangeArrowheads="1"/>
          </p:cNvSpPr>
          <p:nvPr/>
        </p:nvSpPr>
        <p:spPr bwMode="auto">
          <a:xfrm>
            <a:off x="2870070" y="3608916"/>
            <a:ext cx="574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6" name="Straight Arrow Connector 94"/>
          <p:cNvCxnSpPr>
            <a:cxnSpLocks noChangeShapeType="1"/>
          </p:cNvCxnSpPr>
          <p:nvPr/>
        </p:nvCxnSpPr>
        <p:spPr bwMode="auto">
          <a:xfrm>
            <a:off x="3868608" y="2072216"/>
            <a:ext cx="0" cy="192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07" name="TextBox 95"/>
          <p:cNvSpPr txBox="1">
            <a:spLocks noChangeArrowheads="1"/>
          </p:cNvSpPr>
          <p:nvPr/>
        </p:nvSpPr>
        <p:spPr bwMode="auto">
          <a:xfrm>
            <a:off x="3598733" y="1649941"/>
            <a:ext cx="576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8" name="Straight Arrow Connector 96"/>
          <p:cNvCxnSpPr>
            <a:cxnSpLocks noChangeShapeType="1"/>
          </p:cNvCxnSpPr>
          <p:nvPr/>
        </p:nvCxnSpPr>
        <p:spPr bwMode="auto">
          <a:xfrm flipV="1">
            <a:off x="5403720" y="3993091"/>
            <a:ext cx="0" cy="2301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09" name="TextBox 97"/>
          <p:cNvSpPr txBox="1">
            <a:spLocks noChangeArrowheads="1"/>
          </p:cNvSpPr>
          <p:nvPr/>
        </p:nvSpPr>
        <p:spPr bwMode="auto">
          <a:xfrm>
            <a:off x="5135433" y="3608916"/>
            <a:ext cx="576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0" name="Straight Arrow Connector 99"/>
          <p:cNvCxnSpPr>
            <a:cxnSpLocks noChangeShapeType="1"/>
          </p:cNvCxnSpPr>
          <p:nvPr/>
        </p:nvCxnSpPr>
        <p:spPr bwMode="auto">
          <a:xfrm flipV="1">
            <a:off x="5673595" y="2034116"/>
            <a:ext cx="0" cy="2301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11" name="TextBox 100"/>
          <p:cNvSpPr txBox="1">
            <a:spLocks noChangeArrowheads="1"/>
          </p:cNvSpPr>
          <p:nvPr/>
        </p:nvSpPr>
        <p:spPr bwMode="auto">
          <a:xfrm>
            <a:off x="5441820" y="1649941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477120" y="1549134"/>
            <a:ext cx="230188" cy="230187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9786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4655" tIns="46434" rIns="94655" bIns="46434"/>
          <a:lstStyle/>
          <a:p>
            <a:pPr defTabSz="823913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Unbounded Priority Inversion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  <p:grpSp>
        <p:nvGrpSpPr>
          <p:cNvPr id="94" name="Group 6"/>
          <p:cNvGrpSpPr>
            <a:grpSpLocks/>
          </p:cNvGrpSpPr>
          <p:nvPr/>
        </p:nvGrpSpPr>
        <p:grpSpPr bwMode="auto">
          <a:xfrm>
            <a:off x="1537632" y="5762856"/>
            <a:ext cx="5721350" cy="328613"/>
            <a:chOff x="1189" y="3494"/>
            <a:chExt cx="2744" cy="184"/>
          </a:xfrm>
        </p:grpSpPr>
        <p:sp>
          <p:nvSpPr>
            <p:cNvPr id="95" name="Line 7"/>
            <p:cNvSpPr>
              <a:spLocks noChangeShapeType="1"/>
            </p:cNvSpPr>
            <p:nvPr/>
          </p:nvSpPr>
          <p:spPr bwMode="auto">
            <a:xfrm>
              <a:off x="1189" y="3494"/>
              <a:ext cx="2744" cy="0"/>
            </a:xfrm>
            <a:prstGeom prst="line">
              <a:avLst/>
            </a:prstGeom>
            <a:noFill/>
            <a:ln w="50800">
              <a:solidFill>
                <a:srgbClr val="CC0066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8"/>
            <p:cNvSpPr>
              <a:spLocks noChangeArrowheads="1"/>
            </p:cNvSpPr>
            <p:nvPr/>
          </p:nvSpPr>
          <p:spPr bwMode="auto">
            <a:xfrm>
              <a:off x="2914" y="3494"/>
              <a:ext cx="35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Time</a:t>
              </a:r>
            </a:p>
          </p:txBody>
        </p:sp>
      </p:grpSp>
      <p:sp>
        <p:nvSpPr>
          <p:cNvPr id="97" name="Rectangle 9"/>
          <p:cNvSpPr>
            <a:spLocks noChangeArrowheads="1"/>
          </p:cNvSpPr>
          <p:nvPr/>
        </p:nvSpPr>
        <p:spPr bwMode="auto">
          <a:xfrm>
            <a:off x="908982" y="1939669"/>
            <a:ext cx="6572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algn="l" defTabSz="915988"/>
            <a:r>
              <a:rPr lang="en-US" sz="2000" b="1">
                <a:latin typeface="Symbol" charset="0"/>
              </a:rPr>
              <a:t>t</a:t>
            </a:r>
            <a:r>
              <a:rPr lang="en-US" sz="2000" b="1" baseline="-25000">
                <a:latin typeface="Symbol" charset="0"/>
              </a:rPr>
              <a:t>1</a:t>
            </a:r>
            <a:r>
              <a:rPr lang="en-US" sz="1600">
                <a:latin typeface="Arial" charset="0"/>
              </a:rPr>
              <a:t>(H)</a:t>
            </a:r>
          </a:p>
        </p:txBody>
      </p:sp>
      <p:sp>
        <p:nvSpPr>
          <p:cNvPr id="98" name="Line 10"/>
          <p:cNvSpPr>
            <a:spLocks noChangeShapeType="1"/>
          </p:cNvSpPr>
          <p:nvPr/>
        </p:nvSpPr>
        <p:spPr bwMode="auto">
          <a:xfrm>
            <a:off x="1682095" y="2328607"/>
            <a:ext cx="55006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AutoShape 28"/>
          <p:cNvSpPr>
            <a:spLocks noChangeArrowheads="1"/>
          </p:cNvSpPr>
          <p:nvPr/>
        </p:nvSpPr>
        <p:spPr bwMode="auto">
          <a:xfrm>
            <a:off x="7336613" y="921167"/>
            <a:ext cx="1655762" cy="963613"/>
          </a:xfrm>
          <a:prstGeom prst="roundRect">
            <a:avLst>
              <a:gd name="adj" fmla="val 12486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80808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8560575" y="1019592"/>
            <a:ext cx="225425" cy="242888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01" name="Group 30"/>
          <p:cNvGrpSpPr>
            <a:grpSpLocks/>
          </p:cNvGrpSpPr>
          <p:nvPr/>
        </p:nvGrpSpPr>
        <p:grpSpPr bwMode="auto">
          <a:xfrm>
            <a:off x="8563750" y="1445042"/>
            <a:ext cx="222250" cy="260350"/>
            <a:chOff x="4593" y="1174"/>
            <a:chExt cx="124" cy="146"/>
          </a:xfrm>
        </p:grpSpPr>
        <p:sp>
          <p:nvSpPr>
            <p:cNvPr id="102" name="Line 31"/>
            <p:cNvSpPr>
              <a:spLocks noChangeShapeType="1"/>
            </p:cNvSpPr>
            <p:nvPr/>
          </p:nvSpPr>
          <p:spPr bwMode="auto">
            <a:xfrm flipV="1">
              <a:off x="4593" y="1174"/>
              <a:ext cx="0" cy="14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Line 32"/>
            <p:cNvSpPr>
              <a:spLocks noChangeShapeType="1"/>
            </p:cNvSpPr>
            <p:nvPr/>
          </p:nvSpPr>
          <p:spPr bwMode="auto">
            <a:xfrm>
              <a:off x="4597" y="1177"/>
              <a:ext cx="116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Line 33"/>
            <p:cNvSpPr>
              <a:spLocks noChangeShapeType="1"/>
            </p:cNvSpPr>
            <p:nvPr/>
          </p:nvSpPr>
          <p:spPr bwMode="auto">
            <a:xfrm>
              <a:off x="4717" y="1182"/>
              <a:ext cx="0" cy="13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5" name="Rectangle 35"/>
          <p:cNvSpPr>
            <a:spLocks noChangeArrowheads="1"/>
          </p:cNvSpPr>
          <p:nvPr/>
        </p:nvSpPr>
        <p:spPr bwMode="auto">
          <a:xfrm>
            <a:off x="7287400" y="1005305"/>
            <a:ext cx="1322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Critical Section</a:t>
            </a:r>
          </a:p>
        </p:txBody>
      </p:sp>
      <p:sp>
        <p:nvSpPr>
          <p:cNvPr id="106" name="Rectangle 36"/>
          <p:cNvSpPr>
            <a:spLocks noChangeArrowheads="1"/>
          </p:cNvSpPr>
          <p:nvPr/>
        </p:nvSpPr>
        <p:spPr bwMode="auto">
          <a:xfrm>
            <a:off x="7377203" y="1413036"/>
            <a:ext cx="9334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Executing</a:t>
            </a:r>
          </a:p>
        </p:txBody>
      </p:sp>
      <p:sp>
        <p:nvSpPr>
          <p:cNvPr id="107" name="Line 40"/>
          <p:cNvSpPr>
            <a:spLocks noChangeShapeType="1"/>
          </p:cNvSpPr>
          <p:nvPr/>
        </p:nvSpPr>
        <p:spPr bwMode="auto">
          <a:xfrm>
            <a:off x="1670982" y="4171694"/>
            <a:ext cx="5511800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Rectangle 46"/>
          <p:cNvSpPr>
            <a:spLocks noChangeArrowheads="1"/>
          </p:cNvSpPr>
          <p:nvPr/>
        </p:nvSpPr>
        <p:spPr bwMode="auto">
          <a:xfrm>
            <a:off x="883582" y="4782882"/>
            <a:ext cx="40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algn="l" defTabSz="915988"/>
            <a:r>
              <a:rPr lang="en-US" sz="2000" b="1">
                <a:latin typeface="Symbol" charset="0"/>
              </a:rPr>
              <a:t>t</a:t>
            </a:r>
            <a:r>
              <a:rPr lang="en-US" sz="2000" b="1" baseline="-25000">
                <a:latin typeface="Symbol" charset="0"/>
              </a:rPr>
              <a:t>5</a:t>
            </a:r>
          </a:p>
        </p:txBody>
      </p:sp>
      <p:sp>
        <p:nvSpPr>
          <p:cNvPr id="109" name="Line 47"/>
          <p:cNvSpPr>
            <a:spLocks noChangeShapeType="1"/>
          </p:cNvSpPr>
          <p:nvPr/>
        </p:nvSpPr>
        <p:spPr bwMode="auto">
          <a:xfrm>
            <a:off x="1682095" y="5170232"/>
            <a:ext cx="55006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2190095" y="4747957"/>
            <a:ext cx="422275" cy="42227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  <p:sp>
        <p:nvSpPr>
          <p:cNvPr id="111" name="Rectangle 80"/>
          <p:cNvSpPr>
            <a:spLocks noChangeArrowheads="1"/>
          </p:cNvSpPr>
          <p:nvPr/>
        </p:nvSpPr>
        <p:spPr bwMode="auto">
          <a:xfrm>
            <a:off x="2612370" y="4747957"/>
            <a:ext cx="268287" cy="42227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2918757" y="1906332"/>
            <a:ext cx="423863" cy="42227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  <p:sp>
        <p:nvSpPr>
          <p:cNvPr id="113" name="Rectangle 82"/>
          <p:cNvSpPr>
            <a:spLocks noChangeArrowheads="1"/>
          </p:cNvSpPr>
          <p:nvPr/>
        </p:nvSpPr>
        <p:spPr bwMode="auto">
          <a:xfrm>
            <a:off x="3342620" y="4747957"/>
            <a:ext cx="268287" cy="42227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Rectangle 84"/>
          <p:cNvSpPr>
            <a:spLocks noChangeArrowheads="1"/>
          </p:cNvSpPr>
          <p:nvPr/>
        </p:nvSpPr>
        <p:spPr bwMode="auto">
          <a:xfrm>
            <a:off x="5607982" y="4747957"/>
            <a:ext cx="268288" cy="42227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Rectangle 85"/>
          <p:cNvSpPr>
            <a:spLocks noChangeArrowheads="1"/>
          </p:cNvSpPr>
          <p:nvPr/>
        </p:nvSpPr>
        <p:spPr bwMode="auto">
          <a:xfrm>
            <a:off x="5954057" y="1906332"/>
            <a:ext cx="268288" cy="42227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222345" y="1906332"/>
            <a:ext cx="422275" cy="42227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  <p:cxnSp>
        <p:nvCxnSpPr>
          <p:cNvPr id="117" name="Straight Arrow Connector 3"/>
          <p:cNvCxnSpPr>
            <a:cxnSpLocks noChangeShapeType="1"/>
          </p:cNvCxnSpPr>
          <p:nvPr/>
        </p:nvCxnSpPr>
        <p:spPr bwMode="auto">
          <a:xfrm>
            <a:off x="2612370" y="4517769"/>
            <a:ext cx="0" cy="192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18" name="TextBox 5"/>
          <p:cNvSpPr txBox="1">
            <a:spLocks noChangeArrowheads="1"/>
          </p:cNvSpPr>
          <p:nvPr/>
        </p:nvSpPr>
        <p:spPr bwMode="auto">
          <a:xfrm>
            <a:off x="2344082" y="4093907"/>
            <a:ext cx="574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9" name="Straight Arrow Connector 94"/>
          <p:cNvCxnSpPr>
            <a:cxnSpLocks noChangeShapeType="1"/>
          </p:cNvCxnSpPr>
          <p:nvPr/>
        </p:nvCxnSpPr>
        <p:spPr bwMode="auto">
          <a:xfrm>
            <a:off x="3342620" y="1674557"/>
            <a:ext cx="0" cy="192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20" name="TextBox 95"/>
          <p:cNvSpPr txBox="1">
            <a:spLocks noChangeArrowheads="1"/>
          </p:cNvSpPr>
          <p:nvPr/>
        </p:nvSpPr>
        <p:spPr bwMode="auto">
          <a:xfrm>
            <a:off x="3072745" y="1252282"/>
            <a:ext cx="576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1" name="Straight Arrow Connector 96"/>
          <p:cNvCxnSpPr>
            <a:cxnSpLocks noChangeShapeType="1"/>
          </p:cNvCxnSpPr>
          <p:nvPr/>
        </p:nvCxnSpPr>
        <p:spPr bwMode="auto">
          <a:xfrm flipV="1">
            <a:off x="5876270" y="4478082"/>
            <a:ext cx="0" cy="231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22" name="TextBox 97"/>
          <p:cNvSpPr txBox="1">
            <a:spLocks noChangeArrowheads="1"/>
          </p:cNvSpPr>
          <p:nvPr/>
        </p:nvSpPr>
        <p:spPr bwMode="auto">
          <a:xfrm>
            <a:off x="5607982" y="4093907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3" name="Straight Arrow Connector 99"/>
          <p:cNvCxnSpPr>
            <a:cxnSpLocks noChangeShapeType="1"/>
          </p:cNvCxnSpPr>
          <p:nvPr/>
        </p:nvCxnSpPr>
        <p:spPr bwMode="auto">
          <a:xfrm flipV="1">
            <a:off x="6222345" y="1636457"/>
            <a:ext cx="0" cy="2301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24" name="TextBox 100"/>
          <p:cNvSpPr txBox="1">
            <a:spLocks noChangeArrowheads="1"/>
          </p:cNvSpPr>
          <p:nvPr/>
        </p:nvSpPr>
        <p:spPr bwMode="auto">
          <a:xfrm>
            <a:off x="5992157" y="1252282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" name="Rectangle 39"/>
          <p:cNvSpPr>
            <a:spLocks noChangeArrowheads="1"/>
          </p:cNvSpPr>
          <p:nvPr/>
        </p:nvSpPr>
        <p:spPr bwMode="auto">
          <a:xfrm>
            <a:off x="926445" y="3825619"/>
            <a:ext cx="401637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algn="l" defTabSz="915988"/>
            <a:r>
              <a:rPr lang="en-US" sz="2000" b="1">
                <a:latin typeface="Symbol" charset="0"/>
              </a:rPr>
              <a:t>t</a:t>
            </a:r>
            <a:r>
              <a:rPr lang="en-US" sz="2000" b="1" baseline="-25000">
                <a:latin typeface="Symbol" charset="0"/>
              </a:rPr>
              <a:t>4</a:t>
            </a:r>
          </a:p>
        </p:txBody>
      </p:sp>
      <p:sp>
        <p:nvSpPr>
          <p:cNvPr id="126" name="Line 40"/>
          <p:cNvSpPr>
            <a:spLocks noChangeShapeType="1"/>
          </p:cNvSpPr>
          <p:nvPr/>
        </p:nvSpPr>
        <p:spPr bwMode="auto">
          <a:xfrm>
            <a:off x="1666220" y="3557332"/>
            <a:ext cx="5511800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3917295" y="3173157"/>
            <a:ext cx="614362" cy="38417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  <p:sp>
        <p:nvSpPr>
          <p:cNvPr id="128" name="Rectangle 39"/>
          <p:cNvSpPr>
            <a:spLocks noChangeArrowheads="1"/>
          </p:cNvSpPr>
          <p:nvPr/>
        </p:nvSpPr>
        <p:spPr bwMode="auto">
          <a:xfrm>
            <a:off x="921682" y="3211257"/>
            <a:ext cx="39052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algn="l" defTabSz="915988"/>
            <a:r>
              <a:rPr lang="en-US" sz="2000" b="1">
                <a:latin typeface="Symbol" charset="0"/>
              </a:rPr>
              <a:t>t</a:t>
            </a:r>
            <a:r>
              <a:rPr lang="en-US" sz="2000" b="1" baseline="-25000">
                <a:latin typeface="Symbol" charset="0"/>
              </a:rPr>
              <a:t>3</a:t>
            </a:r>
          </a:p>
        </p:txBody>
      </p:sp>
      <p:sp>
        <p:nvSpPr>
          <p:cNvPr id="129" name="Line 40"/>
          <p:cNvSpPr>
            <a:spLocks noChangeShapeType="1"/>
          </p:cNvSpPr>
          <p:nvPr/>
        </p:nvSpPr>
        <p:spPr bwMode="auto">
          <a:xfrm>
            <a:off x="1666220" y="2942969"/>
            <a:ext cx="5511800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3649007" y="2558794"/>
            <a:ext cx="230188" cy="38417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  <p:sp>
        <p:nvSpPr>
          <p:cNvPr id="131" name="Rectangle 42"/>
          <p:cNvSpPr>
            <a:spLocks noChangeArrowheads="1"/>
          </p:cNvSpPr>
          <p:nvPr/>
        </p:nvSpPr>
        <p:spPr bwMode="auto">
          <a:xfrm>
            <a:off x="921682" y="2596894"/>
            <a:ext cx="3810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algn="l" defTabSz="915988"/>
            <a:r>
              <a:rPr lang="en-US" sz="2000" b="1">
                <a:latin typeface="Symbol" charset="0"/>
              </a:rPr>
              <a:t>t</a:t>
            </a:r>
            <a:r>
              <a:rPr lang="en-US" sz="2000" b="1" baseline="-25000">
                <a:latin typeface="Symbol" charset="0"/>
              </a:rPr>
              <a:t>2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4531657" y="2558794"/>
            <a:ext cx="231775" cy="38417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915832" y="3787519"/>
            <a:ext cx="231775" cy="38417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5185707" y="3173157"/>
            <a:ext cx="422275" cy="38417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8566925" y="1459330"/>
            <a:ext cx="230188" cy="230187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  <p:cxnSp>
        <p:nvCxnSpPr>
          <p:cNvPr id="136" name="Straight Arrow Connector 4"/>
          <p:cNvCxnSpPr>
            <a:cxnSpLocks noChangeShapeType="1"/>
            <a:stCxn id="112" idx="3"/>
            <a:endCxn id="115" idx="1"/>
          </p:cNvCxnSpPr>
          <p:nvPr/>
        </p:nvCxnSpPr>
        <p:spPr bwMode="auto">
          <a:xfrm>
            <a:off x="3342620" y="2117469"/>
            <a:ext cx="2611437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37" name="TextBox 6"/>
          <p:cNvSpPr txBox="1">
            <a:spLocks noChangeArrowheads="1"/>
          </p:cNvSpPr>
          <p:nvPr/>
        </p:nvSpPr>
        <p:spPr bwMode="auto">
          <a:xfrm>
            <a:off x="4033182" y="1636457"/>
            <a:ext cx="1420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rPr>
              <a:t>Blocked!</a:t>
            </a:r>
          </a:p>
        </p:txBody>
      </p:sp>
    </p:spTree>
    <p:extLst>
      <p:ext uri="{BB962C8B-B14F-4D97-AF65-F5344CB8AC3E}">
        <p14:creationId xmlns:p14="http://schemas.microsoft.com/office/powerpoint/2010/main" val="37449132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Priority Inversion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/>
              </a:rPr>
              <a:t>Delay to a task</a:t>
            </a:r>
            <a:r>
              <a:rPr lang="ja-JP" altLang="en-US" dirty="0">
                <a:cs typeface="Arial"/>
              </a:rPr>
              <a:t>’</a:t>
            </a:r>
            <a:r>
              <a:rPr lang="en-US" altLang="ja-JP" dirty="0">
                <a:cs typeface="Arial"/>
              </a:rPr>
              <a:t>s execution caused by interference from lower priority tasks is known as priority inversion.</a:t>
            </a:r>
          </a:p>
          <a:p>
            <a:pPr eaLnBrk="1" hangingPunct="1"/>
            <a:r>
              <a:rPr lang="en-US" dirty="0">
                <a:cs typeface="Arial"/>
              </a:rPr>
              <a:t>Priority inversion is modeled by blocking time.</a:t>
            </a:r>
          </a:p>
          <a:p>
            <a:pPr eaLnBrk="1" hangingPunct="1"/>
            <a:r>
              <a:rPr lang="en-US" dirty="0">
                <a:cs typeface="Arial"/>
              </a:rPr>
              <a:t>Identifying and evaluating the effect of sources of priority inversion is important in </a:t>
            </a:r>
            <a:r>
              <a:rPr lang="en-US" dirty="0" err="1">
                <a:cs typeface="Arial"/>
              </a:rPr>
              <a:t>schedulability</a:t>
            </a:r>
            <a:r>
              <a:rPr lang="en-US" dirty="0">
                <a:cs typeface="Arial"/>
              </a:rPr>
              <a:t> analysis.</a:t>
            </a:r>
          </a:p>
          <a:p>
            <a:pPr eaLnBrk="1" hangingPunct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9237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Sources of Priority Inversion 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/>
              </a:rPr>
              <a:t>Synchronization and mutual exclusion </a:t>
            </a:r>
          </a:p>
          <a:p>
            <a:pPr eaLnBrk="1" hangingPunct="1"/>
            <a:r>
              <a:rPr lang="en-US" dirty="0">
                <a:cs typeface="Arial"/>
              </a:rPr>
              <a:t>Non-</a:t>
            </a:r>
            <a:r>
              <a:rPr lang="en-US" dirty="0" err="1">
                <a:cs typeface="Arial"/>
              </a:rPr>
              <a:t>preemptable</a:t>
            </a:r>
            <a:r>
              <a:rPr lang="en-US" dirty="0">
                <a:cs typeface="Arial"/>
              </a:rPr>
              <a:t> regions of code </a:t>
            </a:r>
          </a:p>
          <a:p>
            <a:pPr eaLnBrk="1" hangingPunct="1"/>
            <a:r>
              <a:rPr lang="en-US" dirty="0">
                <a:cs typeface="Arial"/>
              </a:rPr>
              <a:t>FIFO (first-in-first-out) queues </a:t>
            </a:r>
          </a:p>
          <a:p>
            <a:pPr eaLnBrk="1" hangingPunct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961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Accounting for Priority Inversion 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/>
              </a:rPr>
              <a:t>Recall that task </a:t>
            </a:r>
            <a:r>
              <a:rPr lang="en-US" dirty="0" err="1">
                <a:cs typeface="Arial"/>
              </a:rPr>
              <a:t>schedulability</a:t>
            </a:r>
            <a:r>
              <a:rPr lang="en-US" dirty="0">
                <a:cs typeface="Arial"/>
              </a:rPr>
              <a:t> is affected by</a:t>
            </a:r>
          </a:p>
          <a:p>
            <a:pPr lvl="1" eaLnBrk="1" hangingPunct="1"/>
            <a:r>
              <a:rPr lang="en-US" dirty="0">
                <a:cs typeface="Arial"/>
              </a:rPr>
              <a:t>preemption: two types of preemption</a:t>
            </a:r>
          </a:p>
          <a:p>
            <a:pPr lvl="2" eaLnBrk="1" hangingPunct="1"/>
            <a:r>
              <a:rPr lang="en-US" dirty="0">
                <a:cs typeface="Arial"/>
              </a:rPr>
              <a:t>can occur several times per period</a:t>
            </a:r>
          </a:p>
          <a:p>
            <a:pPr lvl="2" eaLnBrk="1" hangingPunct="1"/>
            <a:r>
              <a:rPr lang="en-US" dirty="0">
                <a:cs typeface="Arial"/>
              </a:rPr>
              <a:t>can only occur once per period</a:t>
            </a:r>
          </a:p>
          <a:p>
            <a:pPr lvl="1" eaLnBrk="1" hangingPunct="1"/>
            <a:r>
              <a:rPr lang="en-US" dirty="0">
                <a:cs typeface="Arial"/>
              </a:rPr>
              <a:t>execution: once per period </a:t>
            </a:r>
          </a:p>
          <a:p>
            <a:pPr lvl="1" eaLnBrk="1" hangingPunct="1"/>
            <a:r>
              <a:rPr lang="en-US" dirty="0">
                <a:cs typeface="Arial"/>
              </a:rPr>
              <a:t>blocking: at most once per period for each source </a:t>
            </a:r>
          </a:p>
          <a:p>
            <a:pPr eaLnBrk="1" hangingPunct="1"/>
            <a:r>
              <a:rPr lang="en-US" dirty="0">
                <a:cs typeface="Arial"/>
              </a:rPr>
              <a:t>The </a:t>
            </a:r>
            <a:r>
              <a:rPr lang="en-US" dirty="0" err="1">
                <a:cs typeface="Arial"/>
              </a:rPr>
              <a:t>schedulability</a:t>
            </a:r>
            <a:r>
              <a:rPr lang="en-US" dirty="0">
                <a:cs typeface="Arial"/>
              </a:rPr>
              <a:t> formulas are modified to add a </a:t>
            </a:r>
            <a:r>
              <a:rPr lang="ja-JP" altLang="en-US" dirty="0">
                <a:cs typeface="Arial"/>
              </a:rPr>
              <a:t>“</a:t>
            </a:r>
            <a:r>
              <a:rPr lang="en-US" altLang="ja-JP" dirty="0">
                <a:cs typeface="Arial"/>
              </a:rPr>
              <a:t>blocking</a:t>
            </a:r>
            <a:r>
              <a:rPr lang="ja-JP" altLang="en-US" dirty="0">
                <a:cs typeface="Arial"/>
              </a:rPr>
              <a:t>”</a:t>
            </a:r>
            <a:r>
              <a:rPr lang="en-US" altLang="ja-JP" dirty="0">
                <a:cs typeface="Arial"/>
              </a:rPr>
              <a:t> or </a:t>
            </a:r>
            <a:r>
              <a:rPr lang="ja-JP" altLang="en-US" dirty="0">
                <a:cs typeface="Arial"/>
              </a:rPr>
              <a:t>“</a:t>
            </a:r>
            <a:r>
              <a:rPr lang="en-US" altLang="ja-JP" dirty="0">
                <a:cs typeface="Arial"/>
              </a:rPr>
              <a:t>priority inversion</a:t>
            </a:r>
            <a:r>
              <a:rPr lang="ja-JP" altLang="en-US" dirty="0">
                <a:cs typeface="Arial"/>
              </a:rPr>
              <a:t>”</a:t>
            </a:r>
            <a:r>
              <a:rPr lang="en-US" altLang="ja-JP" dirty="0">
                <a:cs typeface="Arial"/>
              </a:rPr>
              <a:t> term to account for inversion effects. </a:t>
            </a:r>
          </a:p>
          <a:p>
            <a:pPr eaLnBrk="1" hangingPunct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79121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Real is Priority Inversion?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Mars Pathfinder experienced total system resets</a:t>
            </a:r>
          </a:p>
          <a:p>
            <a:r>
              <a:rPr lang="en-US" dirty="0">
                <a:latin typeface="+mn-lt"/>
              </a:rPr>
              <a:t>Operating system used: </a:t>
            </a:r>
            <a:r>
              <a:rPr lang="en-US" dirty="0" err="1">
                <a:latin typeface="+mn-lt"/>
              </a:rPr>
              <a:t>WindRiver</a:t>
            </a:r>
            <a:r>
              <a:rPr lang="ja-JP" altLang="en-US" dirty="0">
                <a:latin typeface="+mn-lt"/>
              </a:rPr>
              <a:t>’</a:t>
            </a:r>
            <a:r>
              <a:rPr lang="en-US" altLang="ja-JP" dirty="0">
                <a:latin typeface="+mn-lt"/>
              </a:rPr>
              <a:t>s </a:t>
            </a:r>
            <a:r>
              <a:rPr lang="en-US" altLang="ja-JP" dirty="0" err="1">
                <a:latin typeface="+mn-lt"/>
              </a:rPr>
              <a:t>VxWorks</a:t>
            </a:r>
            <a:endParaRPr lang="en-US" altLang="ja-JP" dirty="0">
              <a:latin typeface="+mn-lt"/>
            </a:endParaRPr>
          </a:p>
          <a:p>
            <a:pPr lvl="1"/>
            <a:r>
              <a:rPr lang="en-US" dirty="0">
                <a:latin typeface="+mn-lt"/>
                <a:cs typeface="Arial" charset="0"/>
              </a:rPr>
              <a:t>Preemptive priority scheduling of threads</a:t>
            </a:r>
          </a:p>
          <a:p>
            <a:pPr lvl="1"/>
            <a:endParaRPr lang="en-US" dirty="0">
              <a:latin typeface="+mn-lt"/>
              <a:cs typeface="Arial" charset="0"/>
            </a:endParaRPr>
          </a:p>
          <a:p>
            <a:r>
              <a:rPr lang="en-US" dirty="0">
                <a:latin typeface="+mn-lt"/>
              </a:rPr>
              <a:t>Pathfinder</a:t>
            </a:r>
            <a:r>
              <a:rPr lang="ja-JP" altLang="en-US" dirty="0">
                <a:latin typeface="+mn-lt"/>
              </a:rPr>
              <a:t>’</a:t>
            </a:r>
            <a:r>
              <a:rPr lang="en-US" altLang="ja-JP" dirty="0">
                <a:latin typeface="+mn-lt"/>
              </a:rPr>
              <a:t>s priority-based architecture</a:t>
            </a:r>
          </a:p>
          <a:p>
            <a:pPr lvl="1"/>
            <a:r>
              <a:rPr lang="en-US" dirty="0">
                <a:latin typeface="+mn-lt"/>
                <a:cs typeface="Arial" charset="0"/>
              </a:rPr>
              <a:t>High-priority thread managed the information bus</a:t>
            </a:r>
          </a:p>
          <a:p>
            <a:pPr lvl="1"/>
            <a:r>
              <a:rPr lang="en-US" dirty="0">
                <a:latin typeface="+mn-lt"/>
                <a:cs typeface="Arial" charset="0"/>
              </a:rPr>
              <a:t>Medium-priority thread ran a communications task</a:t>
            </a:r>
          </a:p>
          <a:p>
            <a:pPr lvl="1"/>
            <a:r>
              <a:rPr lang="en-US" dirty="0">
                <a:latin typeface="+mn-lt"/>
                <a:cs typeface="Arial" charset="0"/>
              </a:rPr>
              <a:t>Low-priority data-gathering thread used bus to publish data</a:t>
            </a:r>
          </a:p>
          <a:p>
            <a:pPr lvl="1"/>
            <a:r>
              <a:rPr lang="en-US" dirty="0">
                <a:latin typeface="+mn-lt"/>
                <a:cs typeface="Arial" charset="0"/>
              </a:rPr>
              <a:t>Bus access governed by </a:t>
            </a:r>
            <a:r>
              <a:rPr lang="en-US" dirty="0" err="1" smtClean="0">
                <a:latin typeface="+mn-lt"/>
                <a:cs typeface="Arial" charset="0"/>
              </a:rPr>
              <a:t>mutex</a:t>
            </a:r>
            <a:endParaRPr lang="en-US" dirty="0" smtClean="0">
              <a:latin typeface="+mn-lt"/>
              <a:cs typeface="Arial" charset="0"/>
            </a:endParaRPr>
          </a:p>
          <a:p>
            <a:pPr lvl="1"/>
            <a:endParaRPr lang="en-US" dirty="0">
              <a:latin typeface="+mn-lt"/>
              <a:cs typeface="Arial" charset="0"/>
            </a:endParaRPr>
          </a:p>
          <a:p>
            <a:r>
              <a:rPr lang="en-US" dirty="0">
                <a:latin typeface="+mn-lt"/>
              </a:rPr>
              <a:t>What happened?</a:t>
            </a:r>
          </a:p>
          <a:p>
            <a:pPr lvl="1"/>
            <a:r>
              <a:rPr lang="en-US" dirty="0">
                <a:latin typeface="+mn-lt"/>
                <a:cs typeface="Arial" charset="0"/>
              </a:rPr>
              <a:t>High-</a:t>
            </a:r>
            <a:r>
              <a:rPr lang="en-US" dirty="0" err="1">
                <a:latin typeface="+mn-lt"/>
                <a:cs typeface="Arial" charset="0"/>
              </a:rPr>
              <a:t>pri</a:t>
            </a:r>
            <a:r>
              <a:rPr lang="en-US" dirty="0">
                <a:latin typeface="+mn-lt"/>
                <a:cs typeface="Arial" charset="0"/>
              </a:rPr>
              <a:t> task blocked, waiting for low-</a:t>
            </a:r>
            <a:r>
              <a:rPr lang="en-US" dirty="0" err="1">
                <a:latin typeface="+mn-lt"/>
                <a:cs typeface="Arial" charset="0"/>
              </a:rPr>
              <a:t>pri</a:t>
            </a:r>
            <a:r>
              <a:rPr lang="en-US" dirty="0">
                <a:latin typeface="+mn-lt"/>
                <a:cs typeface="Arial" charset="0"/>
              </a:rPr>
              <a:t> task to release </a:t>
            </a:r>
            <a:r>
              <a:rPr lang="en-US" dirty="0" err="1">
                <a:latin typeface="+mn-lt"/>
                <a:cs typeface="Arial" charset="0"/>
              </a:rPr>
              <a:t>mutex</a:t>
            </a:r>
            <a:endParaRPr lang="en-US" dirty="0">
              <a:latin typeface="+mn-lt"/>
              <a:cs typeface="Arial" charset="0"/>
            </a:endParaRPr>
          </a:p>
          <a:p>
            <a:pPr lvl="1"/>
            <a:r>
              <a:rPr lang="en-US" dirty="0">
                <a:latin typeface="+mn-lt"/>
                <a:cs typeface="Arial" charset="0"/>
              </a:rPr>
              <a:t>Interrupt would occur, causing med-</a:t>
            </a:r>
            <a:r>
              <a:rPr lang="en-US" dirty="0" err="1">
                <a:latin typeface="+mn-lt"/>
                <a:cs typeface="Arial" charset="0"/>
              </a:rPr>
              <a:t>pri</a:t>
            </a:r>
            <a:r>
              <a:rPr lang="en-US" dirty="0">
                <a:latin typeface="+mn-lt"/>
                <a:cs typeface="Arial" charset="0"/>
              </a:rPr>
              <a:t> task to be scheduled</a:t>
            </a:r>
          </a:p>
          <a:p>
            <a:pPr lvl="1"/>
            <a:r>
              <a:rPr lang="en-US" dirty="0">
                <a:latin typeface="+mn-lt"/>
                <a:cs typeface="Arial" charset="0"/>
              </a:rPr>
              <a:t>Watchdog timer would notice that high-</a:t>
            </a:r>
            <a:r>
              <a:rPr lang="en-US" dirty="0" err="1">
                <a:latin typeface="+mn-lt"/>
                <a:cs typeface="Arial" charset="0"/>
              </a:rPr>
              <a:t>pri</a:t>
            </a:r>
            <a:r>
              <a:rPr lang="en-US" dirty="0">
                <a:latin typeface="+mn-lt"/>
                <a:cs typeface="Arial" charset="0"/>
              </a:rPr>
              <a:t> task did not run for a while, and cause a total system restart</a:t>
            </a:r>
          </a:p>
        </p:txBody>
      </p:sp>
      <p:pic>
        <p:nvPicPr>
          <p:cNvPr id="87043" name="Picture 4" descr="sojourne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0"/>
            <a:ext cx="269081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5224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Synchronization Protocols 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/>
              </a:rPr>
              <a:t>No preemption</a:t>
            </a:r>
          </a:p>
          <a:p>
            <a:pPr eaLnBrk="1" hangingPunct="1"/>
            <a:r>
              <a:rPr lang="en-US" dirty="0">
                <a:cs typeface="Arial"/>
              </a:rPr>
              <a:t>Basic priority inheritance </a:t>
            </a:r>
          </a:p>
          <a:p>
            <a:pPr eaLnBrk="1" hangingPunct="1"/>
            <a:r>
              <a:rPr lang="en-US" dirty="0">
                <a:cs typeface="Arial"/>
              </a:rPr>
              <a:t>Highest locker</a:t>
            </a:r>
            <a:r>
              <a:rPr lang="ja-JP" altLang="en-US" dirty="0">
                <a:cs typeface="Arial"/>
              </a:rPr>
              <a:t>’</a:t>
            </a:r>
            <a:r>
              <a:rPr lang="en-US" altLang="ja-JP" dirty="0">
                <a:cs typeface="Arial"/>
              </a:rPr>
              <a:t>s priority</a:t>
            </a:r>
          </a:p>
          <a:p>
            <a:pPr eaLnBrk="1" hangingPunct="1"/>
            <a:r>
              <a:rPr lang="en-US" dirty="0">
                <a:cs typeface="Arial"/>
              </a:rPr>
              <a:t>Priority ceiling</a:t>
            </a:r>
          </a:p>
          <a:p>
            <a:pPr eaLnBrk="1" hangingPunct="1"/>
            <a:endParaRPr lang="en-US" dirty="0">
              <a:cs typeface="Arial"/>
            </a:endParaRPr>
          </a:p>
          <a:p>
            <a:pPr eaLnBrk="1" hangingPunct="1"/>
            <a:r>
              <a:rPr lang="en-US" dirty="0">
                <a:cs typeface="Arial"/>
              </a:rPr>
              <a:t>Each protocol prevents unbounded priority inversion.</a:t>
            </a:r>
          </a:p>
          <a:p>
            <a:pPr eaLnBrk="1" hangingPunct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3762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Scheduler Implementation</a:t>
            </a:r>
          </a:p>
          <a:p>
            <a:endParaRPr lang="en-US" dirty="0">
              <a:cs typeface="Arial"/>
            </a:endParaRPr>
          </a:p>
          <a:p>
            <a:r>
              <a:rPr lang="en-US" dirty="0" smtClean="0">
                <a:cs typeface="Arial"/>
              </a:rPr>
              <a:t>Basic </a:t>
            </a:r>
            <a:r>
              <a:rPr lang="en-US" dirty="0">
                <a:cs typeface="Arial"/>
              </a:rPr>
              <a:t>Priority Inheritance Protocol (BIP or PIP)</a:t>
            </a:r>
          </a:p>
          <a:p>
            <a:r>
              <a:rPr lang="en-US" dirty="0">
                <a:cs typeface="Arial"/>
              </a:rPr>
              <a:t>Priority Ceiling Protocol (PCP)</a:t>
            </a:r>
          </a:p>
          <a:p>
            <a:r>
              <a:rPr lang="en-US" dirty="0">
                <a:cs typeface="Arial"/>
              </a:rPr>
              <a:t>Highest Locker</a:t>
            </a:r>
            <a:r>
              <a:rPr lang="ja-JP" altLang="en-US" dirty="0">
                <a:cs typeface="Arial"/>
              </a:rPr>
              <a:t>’</a:t>
            </a:r>
            <a:r>
              <a:rPr lang="en-US" altLang="ja-JP" dirty="0">
                <a:cs typeface="Arial"/>
              </a:rPr>
              <a:t>s Priority Protocol (HLP)</a:t>
            </a:r>
          </a:p>
          <a:p>
            <a:r>
              <a:rPr lang="en-US" dirty="0">
                <a:cs typeface="Arial"/>
              </a:rPr>
              <a:t>Non-preemption Protocol (NPP)</a:t>
            </a:r>
          </a:p>
          <a:p>
            <a:r>
              <a:rPr lang="en-US" dirty="0">
                <a:cs typeface="Arial"/>
              </a:rPr>
              <a:t>Example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2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Basic Priority Inheritance Protocol 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cs typeface="Arial"/>
              </a:rPr>
              <a:t>Let the lower priority task t</a:t>
            </a:r>
            <a:r>
              <a:rPr lang="en-US" baseline="-25000">
                <a:cs typeface="Arial"/>
              </a:rPr>
              <a:t>3</a:t>
            </a:r>
            <a:r>
              <a:rPr lang="en-US">
                <a:cs typeface="Arial"/>
              </a:rPr>
              <a:t> use the highest priority of the higher priority tasks it blocks. In this way, the medium priority tasks can no longer preempt low priority task t</a:t>
            </a:r>
            <a:r>
              <a:rPr lang="en-US" baseline="-25000">
                <a:cs typeface="Arial"/>
              </a:rPr>
              <a:t>3</a:t>
            </a:r>
            <a:r>
              <a:rPr lang="en-US">
                <a:cs typeface="Arial"/>
              </a:rPr>
              <a:t>, which has blocked the higher priority tasks. </a:t>
            </a:r>
          </a:p>
          <a:p>
            <a:pPr eaLnBrk="1" hangingPunct="1"/>
            <a:r>
              <a:rPr lang="en-US" b="1">
                <a:solidFill>
                  <a:srgbClr val="990000"/>
                </a:solidFill>
                <a:cs typeface="Arial"/>
              </a:rPr>
              <a:t>Priority inheritance is transitive</a:t>
            </a:r>
            <a:r>
              <a:rPr lang="en-US">
                <a:cs typeface="Arial"/>
              </a:rPr>
              <a:t>. </a:t>
            </a:r>
          </a:p>
          <a:p>
            <a:pPr lvl="1" eaLnBrk="1" hangingPunct="1"/>
            <a:r>
              <a:rPr lang="en-US">
                <a:cs typeface="Arial"/>
              </a:rPr>
              <a:t>If A blocks B and B blocks C, A should execute at the priority of </a:t>
            </a:r>
            <a:r>
              <a:rPr lang="en-US" i="1">
                <a:cs typeface="Arial"/>
              </a:rPr>
              <a:t>max</a:t>
            </a:r>
            <a:r>
              <a:rPr lang="en-US">
                <a:cs typeface="Arial"/>
              </a:rPr>
              <a:t>(B,C).</a:t>
            </a:r>
          </a:p>
        </p:txBody>
      </p:sp>
    </p:spTree>
    <p:extLst>
      <p:ext uri="{BB962C8B-B14F-4D97-AF65-F5344CB8AC3E}">
        <p14:creationId xmlns:p14="http://schemas.microsoft.com/office/powerpoint/2010/main" val="1704542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4655" tIns="46434" rIns="94655" bIns="46434"/>
          <a:lstStyle/>
          <a:p>
            <a:pPr defTabSz="823913" eaLnBrk="1" hangingPunct="1"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Basic Priority Inheritance Protocol (PIP)</a:t>
            </a:r>
          </a:p>
        </p:txBody>
      </p:sp>
      <p:grpSp>
        <p:nvGrpSpPr>
          <p:cNvPr id="157" name="Group 3"/>
          <p:cNvGrpSpPr>
            <a:grpSpLocks/>
          </p:cNvGrpSpPr>
          <p:nvPr/>
        </p:nvGrpSpPr>
        <p:grpSpPr bwMode="auto">
          <a:xfrm>
            <a:off x="508000" y="1094070"/>
            <a:ext cx="8123238" cy="4995863"/>
            <a:chOff x="284" y="881"/>
            <a:chExt cx="4549" cy="2797"/>
          </a:xfrm>
        </p:grpSpPr>
        <p:sp>
          <p:nvSpPr>
            <p:cNvPr id="158" name="Rectangle 4"/>
            <p:cNvSpPr>
              <a:spLocks noChangeArrowheads="1"/>
            </p:cNvSpPr>
            <p:nvPr/>
          </p:nvSpPr>
          <p:spPr bwMode="auto">
            <a:xfrm>
              <a:off x="2605" y="2090"/>
              <a:ext cx="279" cy="21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Rectangle 5" descr="50%"/>
            <p:cNvSpPr>
              <a:spLocks noChangeArrowheads="1"/>
            </p:cNvSpPr>
            <p:nvPr/>
          </p:nvSpPr>
          <p:spPr bwMode="auto">
            <a:xfrm>
              <a:off x="2282" y="2097"/>
              <a:ext cx="319" cy="1097"/>
            </a:xfrm>
            <a:prstGeom prst="rect">
              <a:avLst/>
            </a:prstGeom>
            <a:pattFill prst="pct50">
              <a:fgClr>
                <a:srgbClr val="9EE1F5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0" name="Group 6"/>
            <p:cNvGrpSpPr>
              <a:grpSpLocks/>
            </p:cNvGrpSpPr>
            <p:nvPr/>
          </p:nvGrpSpPr>
          <p:grpSpPr bwMode="auto">
            <a:xfrm>
              <a:off x="1189" y="3494"/>
              <a:ext cx="2744" cy="184"/>
              <a:chOff x="1189" y="3494"/>
              <a:chExt cx="2744" cy="184"/>
            </a:xfrm>
          </p:grpSpPr>
          <p:sp>
            <p:nvSpPr>
              <p:cNvPr id="232" name="Line 7"/>
              <p:cNvSpPr>
                <a:spLocks noChangeShapeType="1"/>
              </p:cNvSpPr>
              <p:nvPr/>
            </p:nvSpPr>
            <p:spPr bwMode="auto">
              <a:xfrm>
                <a:off x="1189" y="3494"/>
                <a:ext cx="2744" cy="0"/>
              </a:xfrm>
              <a:prstGeom prst="line">
                <a:avLst/>
              </a:prstGeom>
              <a:noFill/>
              <a:ln w="50800">
                <a:solidFill>
                  <a:srgbClr val="CC0066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3" name="Rectangle 8"/>
              <p:cNvSpPr>
                <a:spLocks noChangeArrowheads="1"/>
              </p:cNvSpPr>
              <p:nvPr/>
            </p:nvSpPr>
            <p:spPr bwMode="auto">
              <a:xfrm>
                <a:off x="2914" y="3494"/>
                <a:ext cx="350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082" tIns="44649" rIns="91082" bIns="44649">
                <a:spAutoFit/>
              </a:bodyPr>
              <a:lstStyle/>
              <a:p>
                <a:pPr marL="0" marR="0" lvl="0" indent="0" algn="l" defTabSz="9159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charset="0"/>
                  </a:rPr>
                  <a:t>Time</a:t>
                </a:r>
              </a:p>
            </p:txBody>
          </p:sp>
        </p:grpSp>
        <p:sp>
          <p:nvSpPr>
            <p:cNvPr id="161" name="Rectangle 9"/>
            <p:cNvSpPr>
              <a:spLocks noChangeArrowheads="1"/>
            </p:cNvSpPr>
            <p:nvPr/>
          </p:nvSpPr>
          <p:spPr bwMode="auto">
            <a:xfrm>
              <a:off x="766" y="1685"/>
              <a:ext cx="36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1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(H)</a:t>
              </a:r>
            </a:p>
          </p:txBody>
        </p:sp>
        <p:sp>
          <p:nvSpPr>
            <p:cNvPr id="162" name="Line 10"/>
            <p:cNvSpPr>
              <a:spLocks noChangeShapeType="1"/>
            </p:cNvSpPr>
            <p:nvPr/>
          </p:nvSpPr>
          <p:spPr bwMode="auto">
            <a:xfrm>
              <a:off x="1199" y="1902"/>
              <a:ext cx="3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3" name="Group 11"/>
            <p:cNvGrpSpPr>
              <a:grpSpLocks/>
            </p:cNvGrpSpPr>
            <p:nvPr/>
          </p:nvGrpSpPr>
          <p:grpSpPr bwMode="auto">
            <a:xfrm>
              <a:off x="1519" y="1686"/>
              <a:ext cx="347" cy="219"/>
              <a:chOff x="1519" y="1686"/>
              <a:chExt cx="347" cy="219"/>
            </a:xfrm>
          </p:grpSpPr>
          <p:sp>
            <p:nvSpPr>
              <p:cNvPr id="229" name="Line 12"/>
              <p:cNvSpPr>
                <a:spLocks noChangeShapeType="1"/>
              </p:cNvSpPr>
              <p:nvPr/>
            </p:nvSpPr>
            <p:spPr bwMode="auto">
              <a:xfrm flipV="1">
                <a:off x="1519" y="1686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0" name="Line 13"/>
              <p:cNvSpPr>
                <a:spLocks noChangeShapeType="1"/>
              </p:cNvSpPr>
              <p:nvPr/>
            </p:nvSpPr>
            <p:spPr bwMode="auto">
              <a:xfrm>
                <a:off x="1524" y="1688"/>
                <a:ext cx="3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1" name="Line 14"/>
              <p:cNvSpPr>
                <a:spLocks noChangeShapeType="1"/>
              </p:cNvSpPr>
              <p:nvPr/>
            </p:nvSpPr>
            <p:spPr bwMode="auto">
              <a:xfrm>
                <a:off x="1866" y="1693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4" name="Line 15"/>
            <p:cNvSpPr>
              <a:spLocks noChangeShapeType="1"/>
            </p:cNvSpPr>
            <p:nvPr/>
          </p:nvSpPr>
          <p:spPr bwMode="auto">
            <a:xfrm>
              <a:off x="1870" y="1902"/>
              <a:ext cx="20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Rectangle 16"/>
            <p:cNvSpPr>
              <a:spLocks noChangeArrowheads="1"/>
            </p:cNvSpPr>
            <p:nvPr/>
          </p:nvSpPr>
          <p:spPr bwMode="auto">
            <a:xfrm>
              <a:off x="783" y="2964"/>
              <a:ext cx="34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4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(L)</a:t>
              </a:r>
            </a:p>
          </p:txBody>
        </p:sp>
        <p:sp>
          <p:nvSpPr>
            <p:cNvPr id="166" name="Rectangle 17"/>
            <p:cNvSpPr>
              <a:spLocks noChangeArrowheads="1"/>
            </p:cNvSpPr>
            <p:nvPr/>
          </p:nvSpPr>
          <p:spPr bwMode="auto">
            <a:xfrm>
              <a:off x="1315" y="2968"/>
              <a:ext cx="198" cy="21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7" name="Group 18"/>
            <p:cNvGrpSpPr>
              <a:grpSpLocks/>
            </p:cNvGrpSpPr>
            <p:nvPr/>
          </p:nvGrpSpPr>
          <p:grpSpPr bwMode="auto">
            <a:xfrm>
              <a:off x="1187" y="2965"/>
              <a:ext cx="333" cy="219"/>
              <a:chOff x="1187" y="2965"/>
              <a:chExt cx="333" cy="219"/>
            </a:xfrm>
          </p:grpSpPr>
          <p:sp>
            <p:nvSpPr>
              <p:cNvPr id="226" name="Line 19"/>
              <p:cNvSpPr>
                <a:spLocks noChangeShapeType="1"/>
              </p:cNvSpPr>
              <p:nvPr/>
            </p:nvSpPr>
            <p:spPr bwMode="auto">
              <a:xfrm flipV="1">
                <a:off x="1187" y="2965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Line 20"/>
              <p:cNvSpPr>
                <a:spLocks noChangeShapeType="1"/>
              </p:cNvSpPr>
              <p:nvPr/>
            </p:nvSpPr>
            <p:spPr bwMode="auto">
              <a:xfrm>
                <a:off x="1191" y="2968"/>
                <a:ext cx="32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Line 21"/>
              <p:cNvSpPr>
                <a:spLocks noChangeShapeType="1"/>
              </p:cNvSpPr>
              <p:nvPr/>
            </p:nvSpPr>
            <p:spPr bwMode="auto">
              <a:xfrm>
                <a:off x="1520" y="2972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8" name="Group 22"/>
            <p:cNvGrpSpPr>
              <a:grpSpLocks/>
            </p:cNvGrpSpPr>
            <p:nvPr/>
          </p:nvGrpSpPr>
          <p:grpSpPr bwMode="auto">
            <a:xfrm>
              <a:off x="3579" y="2958"/>
              <a:ext cx="213" cy="219"/>
              <a:chOff x="3579" y="2958"/>
              <a:chExt cx="213" cy="219"/>
            </a:xfrm>
          </p:grpSpPr>
          <p:sp>
            <p:nvSpPr>
              <p:cNvPr id="223" name="Line 23"/>
              <p:cNvSpPr>
                <a:spLocks noChangeShapeType="1"/>
              </p:cNvSpPr>
              <p:nvPr/>
            </p:nvSpPr>
            <p:spPr bwMode="auto">
              <a:xfrm flipV="1">
                <a:off x="3579" y="2958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Line 24"/>
              <p:cNvSpPr>
                <a:spLocks noChangeShapeType="1"/>
              </p:cNvSpPr>
              <p:nvPr/>
            </p:nvSpPr>
            <p:spPr bwMode="auto">
              <a:xfrm>
                <a:off x="3583" y="2960"/>
                <a:ext cx="20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Line 25"/>
              <p:cNvSpPr>
                <a:spLocks noChangeShapeType="1"/>
              </p:cNvSpPr>
              <p:nvPr/>
            </p:nvSpPr>
            <p:spPr bwMode="auto">
              <a:xfrm>
                <a:off x="3792" y="2965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9" name="Line 26"/>
            <p:cNvSpPr>
              <a:spLocks noChangeShapeType="1"/>
            </p:cNvSpPr>
            <p:nvPr/>
          </p:nvSpPr>
          <p:spPr bwMode="auto">
            <a:xfrm>
              <a:off x="2597" y="3181"/>
              <a:ext cx="9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Line 27"/>
            <p:cNvSpPr>
              <a:spLocks noChangeShapeType="1"/>
            </p:cNvSpPr>
            <p:nvPr/>
          </p:nvSpPr>
          <p:spPr bwMode="auto">
            <a:xfrm>
              <a:off x="3796" y="3181"/>
              <a:ext cx="1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AutoShape 28"/>
            <p:cNvSpPr>
              <a:spLocks noChangeArrowheads="1"/>
            </p:cNvSpPr>
            <p:nvPr/>
          </p:nvSpPr>
          <p:spPr bwMode="auto">
            <a:xfrm>
              <a:off x="3906" y="881"/>
              <a:ext cx="927" cy="720"/>
            </a:xfrm>
            <a:prstGeom prst="roundRect">
              <a:avLst>
                <a:gd name="adj" fmla="val 12486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80808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72" name="Rectangle 29"/>
            <p:cNvSpPr>
              <a:spLocks noChangeArrowheads="1"/>
            </p:cNvSpPr>
            <p:nvPr/>
          </p:nvSpPr>
          <p:spPr bwMode="auto">
            <a:xfrm>
              <a:off x="4591" y="936"/>
              <a:ext cx="126" cy="136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3" name="Group 30"/>
            <p:cNvGrpSpPr>
              <a:grpSpLocks/>
            </p:cNvGrpSpPr>
            <p:nvPr/>
          </p:nvGrpSpPr>
          <p:grpSpPr bwMode="auto">
            <a:xfrm>
              <a:off x="4593" y="1174"/>
              <a:ext cx="124" cy="146"/>
              <a:chOff x="4593" y="1174"/>
              <a:chExt cx="124" cy="146"/>
            </a:xfrm>
          </p:grpSpPr>
          <p:sp>
            <p:nvSpPr>
              <p:cNvPr id="220" name="Line 31"/>
              <p:cNvSpPr>
                <a:spLocks noChangeShapeType="1"/>
              </p:cNvSpPr>
              <p:nvPr/>
            </p:nvSpPr>
            <p:spPr bwMode="auto">
              <a:xfrm flipV="1">
                <a:off x="4593" y="1174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Line 32"/>
              <p:cNvSpPr>
                <a:spLocks noChangeShapeType="1"/>
              </p:cNvSpPr>
              <p:nvPr/>
            </p:nvSpPr>
            <p:spPr bwMode="auto">
              <a:xfrm>
                <a:off x="4597" y="1177"/>
                <a:ext cx="116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Line 33"/>
              <p:cNvSpPr>
                <a:spLocks noChangeShapeType="1"/>
              </p:cNvSpPr>
              <p:nvPr/>
            </p:nvSpPr>
            <p:spPr bwMode="auto">
              <a:xfrm>
                <a:off x="4717" y="1182"/>
                <a:ext cx="0" cy="13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4" name="Rectangle 34" descr="50%"/>
            <p:cNvSpPr>
              <a:spLocks noChangeArrowheads="1"/>
            </p:cNvSpPr>
            <p:nvPr/>
          </p:nvSpPr>
          <p:spPr bwMode="auto">
            <a:xfrm>
              <a:off x="4589" y="1392"/>
              <a:ext cx="131" cy="147"/>
            </a:xfrm>
            <a:prstGeom prst="rect">
              <a:avLst/>
            </a:prstGeom>
            <a:pattFill prst="pct50">
              <a:fgClr>
                <a:srgbClr val="9EE1F5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Rectangle 35"/>
            <p:cNvSpPr>
              <a:spLocks noChangeArrowheads="1"/>
            </p:cNvSpPr>
            <p:nvPr/>
          </p:nvSpPr>
          <p:spPr bwMode="auto">
            <a:xfrm>
              <a:off x="3878" y="928"/>
              <a:ext cx="741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Critical Section</a:t>
              </a:r>
            </a:p>
          </p:txBody>
        </p:sp>
        <p:sp>
          <p:nvSpPr>
            <p:cNvPr id="176" name="Rectangle 36"/>
            <p:cNvSpPr>
              <a:spLocks noChangeArrowheads="1"/>
            </p:cNvSpPr>
            <p:nvPr/>
          </p:nvSpPr>
          <p:spPr bwMode="auto">
            <a:xfrm>
              <a:off x="3878" y="1171"/>
              <a:ext cx="52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Executing</a:t>
              </a:r>
            </a:p>
          </p:txBody>
        </p:sp>
        <p:sp>
          <p:nvSpPr>
            <p:cNvPr id="177" name="Rectangle 37"/>
            <p:cNvSpPr>
              <a:spLocks noChangeArrowheads="1"/>
            </p:cNvSpPr>
            <p:nvPr/>
          </p:nvSpPr>
          <p:spPr bwMode="auto">
            <a:xfrm>
              <a:off x="3878" y="1390"/>
              <a:ext cx="4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Blocked</a:t>
              </a:r>
            </a:p>
          </p:txBody>
        </p:sp>
        <p:sp>
          <p:nvSpPr>
            <p:cNvPr id="178" name="Rectangle 38"/>
            <p:cNvSpPr>
              <a:spLocks noChangeArrowheads="1"/>
            </p:cNvSpPr>
            <p:nvPr/>
          </p:nvSpPr>
          <p:spPr bwMode="auto">
            <a:xfrm>
              <a:off x="1795" y="890"/>
              <a:ext cx="141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2</a:t>
              </a: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: ( … P(S1) … V(S1) …)</a:t>
              </a:r>
            </a:p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4</a:t>
              </a: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: ( … P(S1) … V(S1) …)</a:t>
              </a:r>
            </a:p>
          </p:txBody>
        </p:sp>
        <p:sp>
          <p:nvSpPr>
            <p:cNvPr id="179" name="Rectangle 39"/>
            <p:cNvSpPr>
              <a:spLocks noChangeArrowheads="1"/>
            </p:cNvSpPr>
            <p:nvPr/>
          </p:nvSpPr>
          <p:spPr bwMode="auto">
            <a:xfrm>
              <a:off x="761" y="2090"/>
              <a:ext cx="21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2</a:t>
              </a:r>
            </a:p>
          </p:txBody>
        </p:sp>
        <p:sp>
          <p:nvSpPr>
            <p:cNvPr id="180" name="Line 40"/>
            <p:cNvSpPr>
              <a:spLocks noChangeShapeType="1"/>
            </p:cNvSpPr>
            <p:nvPr/>
          </p:nvSpPr>
          <p:spPr bwMode="auto">
            <a:xfrm>
              <a:off x="1192" y="2307"/>
              <a:ext cx="67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81" name="Group 41"/>
            <p:cNvGrpSpPr>
              <a:grpSpLocks/>
            </p:cNvGrpSpPr>
            <p:nvPr/>
          </p:nvGrpSpPr>
          <p:grpSpPr bwMode="auto">
            <a:xfrm>
              <a:off x="1867" y="2091"/>
              <a:ext cx="415" cy="220"/>
              <a:chOff x="1867" y="2091"/>
              <a:chExt cx="415" cy="220"/>
            </a:xfrm>
          </p:grpSpPr>
          <p:sp>
            <p:nvSpPr>
              <p:cNvPr id="217" name="Line 42"/>
              <p:cNvSpPr>
                <a:spLocks noChangeShapeType="1"/>
              </p:cNvSpPr>
              <p:nvPr/>
            </p:nvSpPr>
            <p:spPr bwMode="auto">
              <a:xfrm flipV="1">
                <a:off x="1867" y="2091"/>
                <a:ext cx="0" cy="2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Line 43"/>
              <p:cNvSpPr>
                <a:spLocks noChangeShapeType="1"/>
              </p:cNvSpPr>
              <p:nvPr/>
            </p:nvSpPr>
            <p:spPr bwMode="auto">
              <a:xfrm>
                <a:off x="1871" y="2094"/>
                <a:ext cx="40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Line 44"/>
              <p:cNvSpPr>
                <a:spLocks noChangeShapeType="1"/>
              </p:cNvSpPr>
              <p:nvPr/>
            </p:nvSpPr>
            <p:spPr bwMode="auto">
              <a:xfrm>
                <a:off x="2282" y="2098"/>
                <a:ext cx="0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2" name="Line 45"/>
            <p:cNvSpPr>
              <a:spLocks noChangeShapeType="1"/>
            </p:cNvSpPr>
            <p:nvPr/>
          </p:nvSpPr>
          <p:spPr bwMode="auto">
            <a:xfrm>
              <a:off x="3027" y="2307"/>
              <a:ext cx="9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Rectangle 46"/>
            <p:cNvSpPr>
              <a:spLocks noChangeArrowheads="1"/>
            </p:cNvSpPr>
            <p:nvPr/>
          </p:nvSpPr>
          <p:spPr bwMode="auto">
            <a:xfrm>
              <a:off x="760" y="2502"/>
              <a:ext cx="21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3</a:t>
              </a:r>
            </a:p>
          </p:txBody>
        </p:sp>
        <p:sp>
          <p:nvSpPr>
            <p:cNvPr id="184" name="Line 47"/>
            <p:cNvSpPr>
              <a:spLocks noChangeShapeType="1"/>
            </p:cNvSpPr>
            <p:nvPr/>
          </p:nvSpPr>
          <p:spPr bwMode="auto">
            <a:xfrm>
              <a:off x="1199" y="2719"/>
              <a:ext cx="18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85" name="Group 48"/>
            <p:cNvGrpSpPr>
              <a:grpSpLocks/>
            </p:cNvGrpSpPr>
            <p:nvPr/>
          </p:nvGrpSpPr>
          <p:grpSpPr bwMode="auto">
            <a:xfrm>
              <a:off x="3022" y="2503"/>
              <a:ext cx="535" cy="219"/>
              <a:chOff x="3022" y="2503"/>
              <a:chExt cx="535" cy="219"/>
            </a:xfrm>
          </p:grpSpPr>
          <p:sp>
            <p:nvSpPr>
              <p:cNvPr id="214" name="Line 49"/>
              <p:cNvSpPr>
                <a:spLocks noChangeShapeType="1"/>
              </p:cNvSpPr>
              <p:nvPr/>
            </p:nvSpPr>
            <p:spPr bwMode="auto">
              <a:xfrm flipV="1">
                <a:off x="3022" y="2503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Line 50"/>
              <p:cNvSpPr>
                <a:spLocks noChangeShapeType="1"/>
              </p:cNvSpPr>
              <p:nvPr/>
            </p:nvSpPr>
            <p:spPr bwMode="auto">
              <a:xfrm>
                <a:off x="3027" y="2505"/>
                <a:ext cx="5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Line 51"/>
              <p:cNvSpPr>
                <a:spLocks noChangeShapeType="1"/>
              </p:cNvSpPr>
              <p:nvPr/>
            </p:nvSpPr>
            <p:spPr bwMode="auto">
              <a:xfrm>
                <a:off x="3557" y="2510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6" name="Line 52"/>
            <p:cNvSpPr>
              <a:spLocks noChangeShapeType="1"/>
            </p:cNvSpPr>
            <p:nvPr/>
          </p:nvSpPr>
          <p:spPr bwMode="auto">
            <a:xfrm>
              <a:off x="3560" y="2719"/>
              <a:ext cx="3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Rectangle 53"/>
            <p:cNvSpPr>
              <a:spLocks noChangeArrowheads="1"/>
            </p:cNvSpPr>
            <p:nvPr/>
          </p:nvSpPr>
          <p:spPr bwMode="auto">
            <a:xfrm>
              <a:off x="284" y="2766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Locked</a:t>
              </a:r>
            </a:p>
          </p:txBody>
        </p:sp>
        <p:sp>
          <p:nvSpPr>
            <p:cNvPr id="188" name="Arc 54"/>
            <p:cNvSpPr>
              <a:spLocks/>
            </p:cNvSpPr>
            <p:nvPr/>
          </p:nvSpPr>
          <p:spPr bwMode="auto">
            <a:xfrm>
              <a:off x="890" y="2849"/>
              <a:ext cx="419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med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Rectangle 55"/>
            <p:cNvSpPr>
              <a:spLocks noChangeArrowheads="1"/>
            </p:cNvSpPr>
            <p:nvPr/>
          </p:nvSpPr>
          <p:spPr bwMode="auto">
            <a:xfrm>
              <a:off x="1582" y="1853"/>
              <a:ext cx="43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 charset="0"/>
                </a:rPr>
                <a:t>Ready</a:t>
              </a:r>
            </a:p>
          </p:txBody>
        </p:sp>
        <p:sp>
          <p:nvSpPr>
            <p:cNvPr id="190" name="Line 56"/>
            <p:cNvSpPr>
              <a:spLocks noChangeShapeType="1"/>
            </p:cNvSpPr>
            <p:nvPr/>
          </p:nvSpPr>
          <p:spPr bwMode="auto">
            <a:xfrm>
              <a:off x="1785" y="2024"/>
              <a:ext cx="0" cy="262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Rectangle 57"/>
            <p:cNvSpPr>
              <a:spLocks noChangeArrowheads="1"/>
            </p:cNvSpPr>
            <p:nvPr/>
          </p:nvSpPr>
          <p:spPr bwMode="auto">
            <a:xfrm>
              <a:off x="1848" y="2263"/>
              <a:ext cx="43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 charset="0"/>
                </a:rPr>
                <a:t>Ready</a:t>
              </a:r>
            </a:p>
          </p:txBody>
        </p:sp>
        <p:sp>
          <p:nvSpPr>
            <p:cNvPr id="192" name="Line 58"/>
            <p:cNvSpPr>
              <a:spLocks noChangeShapeType="1"/>
            </p:cNvSpPr>
            <p:nvPr/>
          </p:nvSpPr>
          <p:spPr bwMode="auto">
            <a:xfrm>
              <a:off x="2051" y="2434"/>
              <a:ext cx="0" cy="262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Rectangle 59"/>
            <p:cNvSpPr>
              <a:spLocks noChangeArrowheads="1"/>
            </p:cNvSpPr>
            <p:nvPr/>
          </p:nvSpPr>
          <p:spPr bwMode="auto">
            <a:xfrm>
              <a:off x="3020" y="2772"/>
              <a:ext cx="71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unlocked</a:t>
              </a:r>
            </a:p>
          </p:txBody>
        </p:sp>
        <p:grpSp>
          <p:nvGrpSpPr>
            <p:cNvPr id="194" name="Group 60"/>
            <p:cNvGrpSpPr>
              <a:grpSpLocks/>
            </p:cNvGrpSpPr>
            <p:nvPr/>
          </p:nvGrpSpPr>
          <p:grpSpPr bwMode="auto">
            <a:xfrm>
              <a:off x="2283" y="2960"/>
              <a:ext cx="310" cy="213"/>
              <a:chOff x="2283" y="2960"/>
              <a:chExt cx="310" cy="213"/>
            </a:xfrm>
          </p:grpSpPr>
          <p:sp>
            <p:nvSpPr>
              <p:cNvPr id="211" name="Line 61"/>
              <p:cNvSpPr>
                <a:spLocks noChangeShapeType="1"/>
              </p:cNvSpPr>
              <p:nvPr/>
            </p:nvSpPr>
            <p:spPr bwMode="auto">
              <a:xfrm flipV="1">
                <a:off x="2283" y="2960"/>
                <a:ext cx="0" cy="2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Line 62"/>
              <p:cNvSpPr>
                <a:spLocks noChangeShapeType="1"/>
              </p:cNvSpPr>
              <p:nvPr/>
            </p:nvSpPr>
            <p:spPr bwMode="auto">
              <a:xfrm>
                <a:off x="2287" y="2963"/>
                <a:ext cx="30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Line 63"/>
              <p:cNvSpPr>
                <a:spLocks noChangeShapeType="1"/>
              </p:cNvSpPr>
              <p:nvPr/>
            </p:nvSpPr>
            <p:spPr bwMode="auto">
              <a:xfrm>
                <a:off x="2593" y="2968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5" name="Rectangle 64"/>
            <p:cNvSpPr>
              <a:spLocks noChangeArrowheads="1"/>
            </p:cNvSpPr>
            <p:nvPr/>
          </p:nvSpPr>
          <p:spPr bwMode="auto">
            <a:xfrm>
              <a:off x="2288" y="2970"/>
              <a:ext cx="301" cy="21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Line 65"/>
            <p:cNvSpPr>
              <a:spLocks noChangeShapeType="1"/>
            </p:cNvSpPr>
            <p:nvPr/>
          </p:nvSpPr>
          <p:spPr bwMode="auto">
            <a:xfrm>
              <a:off x="1525" y="3184"/>
              <a:ext cx="75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97" name="Group 66"/>
            <p:cNvGrpSpPr>
              <a:grpSpLocks/>
            </p:cNvGrpSpPr>
            <p:nvPr/>
          </p:nvGrpSpPr>
          <p:grpSpPr bwMode="auto">
            <a:xfrm>
              <a:off x="2610" y="2087"/>
              <a:ext cx="415" cy="219"/>
              <a:chOff x="2610" y="2087"/>
              <a:chExt cx="415" cy="219"/>
            </a:xfrm>
          </p:grpSpPr>
          <p:sp>
            <p:nvSpPr>
              <p:cNvPr id="208" name="Line 67"/>
              <p:cNvSpPr>
                <a:spLocks noChangeShapeType="1"/>
              </p:cNvSpPr>
              <p:nvPr/>
            </p:nvSpPr>
            <p:spPr bwMode="auto">
              <a:xfrm flipV="1">
                <a:off x="2610" y="2087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Line 68"/>
              <p:cNvSpPr>
                <a:spLocks noChangeShapeType="1"/>
              </p:cNvSpPr>
              <p:nvPr/>
            </p:nvSpPr>
            <p:spPr bwMode="auto">
              <a:xfrm>
                <a:off x="2614" y="2089"/>
                <a:ext cx="40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Line 69"/>
              <p:cNvSpPr>
                <a:spLocks noChangeShapeType="1"/>
              </p:cNvSpPr>
              <p:nvPr/>
            </p:nvSpPr>
            <p:spPr bwMode="auto">
              <a:xfrm>
                <a:off x="3025" y="2094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8" name="Arc 70"/>
            <p:cNvSpPr>
              <a:spLocks/>
            </p:cNvSpPr>
            <p:nvPr/>
          </p:nvSpPr>
          <p:spPr bwMode="auto">
            <a:xfrm>
              <a:off x="2614" y="2864"/>
              <a:ext cx="425" cy="108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-1" y="21398"/>
                  </a:moveTo>
                  <a:cubicBezTo>
                    <a:pt x="110" y="9568"/>
                    <a:pt x="9716" y="27"/>
                    <a:pt x="21548" y="0"/>
                  </a:cubicBezTo>
                </a:path>
                <a:path w="21599" h="21600" stroke="0" extrusionOk="0">
                  <a:moveTo>
                    <a:pt x="-1" y="21398"/>
                  </a:moveTo>
                  <a:cubicBezTo>
                    <a:pt x="110" y="9568"/>
                    <a:pt x="9716" y="27"/>
                    <a:pt x="21548" y="0"/>
                  </a:cubicBezTo>
                  <a:lnTo>
                    <a:pt x="21599" y="21600"/>
                  </a:lnTo>
                  <a:lnTo>
                    <a:pt x="-1" y="2139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Rectangle 71"/>
            <p:cNvSpPr>
              <a:spLocks noChangeArrowheads="1"/>
            </p:cNvSpPr>
            <p:nvPr/>
          </p:nvSpPr>
          <p:spPr bwMode="auto">
            <a:xfrm>
              <a:off x="1719" y="1400"/>
              <a:ext cx="14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Attempt to lock S1 (blocked)</a:t>
              </a:r>
            </a:p>
          </p:txBody>
        </p:sp>
        <p:sp>
          <p:nvSpPr>
            <p:cNvPr id="200" name="Line 72"/>
            <p:cNvSpPr>
              <a:spLocks noChangeShapeType="1"/>
            </p:cNvSpPr>
            <p:nvPr/>
          </p:nvSpPr>
          <p:spPr bwMode="auto">
            <a:xfrm flipV="1">
              <a:off x="2282" y="1560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Rectangle 73"/>
            <p:cNvSpPr>
              <a:spLocks noChangeArrowheads="1"/>
            </p:cNvSpPr>
            <p:nvPr/>
          </p:nvSpPr>
          <p:spPr bwMode="auto">
            <a:xfrm>
              <a:off x="3521" y="1886"/>
              <a:ext cx="71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unlocked</a:t>
              </a:r>
            </a:p>
          </p:txBody>
        </p:sp>
        <p:sp>
          <p:nvSpPr>
            <p:cNvPr id="202" name="Rectangle 74"/>
            <p:cNvSpPr>
              <a:spLocks noChangeArrowheads="1"/>
            </p:cNvSpPr>
            <p:nvPr/>
          </p:nvSpPr>
          <p:spPr bwMode="auto">
            <a:xfrm>
              <a:off x="2441" y="1659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Locked</a:t>
              </a:r>
            </a:p>
          </p:txBody>
        </p:sp>
        <p:sp>
          <p:nvSpPr>
            <p:cNvPr id="203" name="Line 75"/>
            <p:cNvSpPr>
              <a:spLocks noChangeShapeType="1"/>
            </p:cNvSpPr>
            <p:nvPr/>
          </p:nvSpPr>
          <p:spPr bwMode="auto">
            <a:xfrm flipV="1">
              <a:off x="2607" y="1824"/>
              <a:ext cx="0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76"/>
            <p:cNvSpPr>
              <a:spLocks noChangeShapeType="1"/>
            </p:cNvSpPr>
            <p:nvPr/>
          </p:nvSpPr>
          <p:spPr bwMode="auto">
            <a:xfrm flipH="1">
              <a:off x="2279" y="2311"/>
              <a:ext cx="3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Arc 77"/>
            <p:cNvSpPr>
              <a:spLocks/>
            </p:cNvSpPr>
            <p:nvPr/>
          </p:nvSpPr>
          <p:spPr bwMode="auto">
            <a:xfrm>
              <a:off x="2896" y="1963"/>
              <a:ext cx="655" cy="1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Rectangle 78"/>
            <p:cNvSpPr>
              <a:spLocks noChangeArrowheads="1"/>
            </p:cNvSpPr>
            <p:nvPr/>
          </p:nvSpPr>
          <p:spPr bwMode="auto">
            <a:xfrm>
              <a:off x="4549" y="1364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2870" tIns="51435" rIns="102870" bIns="51435">
              <a:spAutoFit/>
            </a:bodyPr>
            <a:lstStyle/>
            <a:p>
              <a:pPr marL="0" marR="0" lvl="0" indent="0" algn="l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</a:t>
              </a:r>
            </a:p>
          </p:txBody>
        </p:sp>
        <p:sp>
          <p:nvSpPr>
            <p:cNvPr id="207" name="Rectangle 79"/>
            <p:cNvSpPr>
              <a:spLocks noChangeArrowheads="1"/>
            </p:cNvSpPr>
            <p:nvPr/>
          </p:nvSpPr>
          <p:spPr bwMode="auto">
            <a:xfrm>
              <a:off x="2347" y="2095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2870" tIns="51435" rIns="102870" bIns="51435">
              <a:spAutoFit/>
            </a:bodyPr>
            <a:lstStyle/>
            <a:p>
              <a:pPr marL="0" marR="0" lvl="0" indent="0" algn="l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7607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4655" tIns="46434" rIns="94655" bIns="46434"/>
          <a:lstStyle/>
          <a:p>
            <a:pPr defTabSz="823913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Deadlock: Using PIP</a:t>
            </a:r>
          </a:p>
        </p:txBody>
      </p:sp>
      <p:grpSp>
        <p:nvGrpSpPr>
          <p:cNvPr id="103" name="Group 3"/>
          <p:cNvGrpSpPr>
            <a:grpSpLocks/>
          </p:cNvGrpSpPr>
          <p:nvPr/>
        </p:nvGrpSpPr>
        <p:grpSpPr bwMode="auto">
          <a:xfrm>
            <a:off x="1130300" y="1171038"/>
            <a:ext cx="7264400" cy="5040313"/>
            <a:chOff x="633" y="844"/>
            <a:chExt cx="4067" cy="2822"/>
          </a:xfrm>
        </p:grpSpPr>
        <p:sp>
          <p:nvSpPr>
            <p:cNvPr id="104" name="Rectangle 4" descr="50%"/>
            <p:cNvSpPr>
              <a:spLocks noChangeArrowheads="1"/>
            </p:cNvSpPr>
            <p:nvPr/>
          </p:nvSpPr>
          <p:spPr bwMode="auto">
            <a:xfrm>
              <a:off x="2415" y="1966"/>
              <a:ext cx="1541" cy="1046"/>
            </a:xfrm>
            <a:prstGeom prst="rect">
              <a:avLst/>
            </a:prstGeom>
            <a:pattFill prst="pct50">
              <a:fgClr>
                <a:srgbClr val="9EE1F5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Rectangle 5"/>
            <p:cNvSpPr>
              <a:spLocks noChangeArrowheads="1"/>
            </p:cNvSpPr>
            <p:nvPr/>
          </p:nvSpPr>
          <p:spPr bwMode="auto">
            <a:xfrm>
              <a:off x="2058" y="1970"/>
              <a:ext cx="353" cy="21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Rectangle 6"/>
            <p:cNvSpPr>
              <a:spLocks noChangeArrowheads="1"/>
            </p:cNvSpPr>
            <p:nvPr/>
          </p:nvSpPr>
          <p:spPr bwMode="auto">
            <a:xfrm>
              <a:off x="2409" y="2800"/>
              <a:ext cx="279" cy="21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7" name="Group 7"/>
            <p:cNvGrpSpPr>
              <a:grpSpLocks/>
            </p:cNvGrpSpPr>
            <p:nvPr/>
          </p:nvGrpSpPr>
          <p:grpSpPr bwMode="auto">
            <a:xfrm>
              <a:off x="1056" y="3482"/>
              <a:ext cx="2744" cy="184"/>
              <a:chOff x="1056" y="3482"/>
              <a:chExt cx="2744" cy="184"/>
            </a:xfrm>
          </p:grpSpPr>
          <p:sp>
            <p:nvSpPr>
              <p:cNvPr id="151" name="Line 8"/>
              <p:cNvSpPr>
                <a:spLocks noChangeShapeType="1"/>
              </p:cNvSpPr>
              <p:nvPr/>
            </p:nvSpPr>
            <p:spPr bwMode="auto">
              <a:xfrm>
                <a:off x="1056" y="3482"/>
                <a:ext cx="2744" cy="0"/>
              </a:xfrm>
              <a:prstGeom prst="line">
                <a:avLst/>
              </a:prstGeom>
              <a:noFill/>
              <a:ln w="50800">
                <a:solidFill>
                  <a:srgbClr val="CC0066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Rectangle 9"/>
              <p:cNvSpPr>
                <a:spLocks noChangeArrowheads="1"/>
              </p:cNvSpPr>
              <p:nvPr/>
            </p:nvSpPr>
            <p:spPr bwMode="auto">
              <a:xfrm>
                <a:off x="2781" y="3482"/>
                <a:ext cx="350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082" tIns="44649" rIns="91082" bIns="44649">
                <a:spAutoFit/>
              </a:bodyPr>
              <a:lstStyle/>
              <a:p>
                <a:pPr marL="0" marR="0" lvl="0" indent="0" algn="l" defTabSz="9159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charset="0"/>
                  </a:rPr>
                  <a:t>Time</a:t>
                </a:r>
              </a:p>
            </p:txBody>
          </p:sp>
        </p:grpSp>
        <p:sp>
          <p:nvSpPr>
            <p:cNvPr id="108" name="Rectangle 10"/>
            <p:cNvSpPr>
              <a:spLocks noChangeArrowheads="1"/>
            </p:cNvSpPr>
            <p:nvPr/>
          </p:nvSpPr>
          <p:spPr bwMode="auto">
            <a:xfrm>
              <a:off x="633" y="1971"/>
              <a:ext cx="36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1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(H)</a:t>
              </a:r>
            </a:p>
          </p:txBody>
        </p:sp>
        <p:sp>
          <p:nvSpPr>
            <p:cNvPr id="109" name="Line 11"/>
            <p:cNvSpPr>
              <a:spLocks noChangeShapeType="1"/>
            </p:cNvSpPr>
            <p:nvPr/>
          </p:nvSpPr>
          <p:spPr bwMode="auto">
            <a:xfrm>
              <a:off x="1066" y="2188"/>
              <a:ext cx="7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0" name="Group 12"/>
            <p:cNvGrpSpPr>
              <a:grpSpLocks/>
            </p:cNvGrpSpPr>
            <p:nvPr/>
          </p:nvGrpSpPr>
          <p:grpSpPr bwMode="auto">
            <a:xfrm>
              <a:off x="1837" y="1965"/>
              <a:ext cx="575" cy="220"/>
              <a:chOff x="1837" y="1965"/>
              <a:chExt cx="575" cy="220"/>
            </a:xfrm>
          </p:grpSpPr>
          <p:sp>
            <p:nvSpPr>
              <p:cNvPr id="148" name="Line 13"/>
              <p:cNvSpPr>
                <a:spLocks noChangeShapeType="1"/>
              </p:cNvSpPr>
              <p:nvPr/>
            </p:nvSpPr>
            <p:spPr bwMode="auto">
              <a:xfrm flipV="1">
                <a:off x="1837" y="1965"/>
                <a:ext cx="0" cy="2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Line 14"/>
              <p:cNvSpPr>
                <a:spLocks noChangeShapeType="1"/>
              </p:cNvSpPr>
              <p:nvPr/>
            </p:nvSpPr>
            <p:spPr bwMode="auto">
              <a:xfrm>
                <a:off x="1841" y="1968"/>
                <a:ext cx="5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Line 15"/>
              <p:cNvSpPr>
                <a:spLocks noChangeShapeType="1"/>
              </p:cNvSpPr>
              <p:nvPr/>
            </p:nvSpPr>
            <p:spPr bwMode="auto">
              <a:xfrm>
                <a:off x="2412" y="1972"/>
                <a:ext cx="0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1" name="Line 16"/>
            <p:cNvSpPr>
              <a:spLocks noChangeShapeType="1"/>
            </p:cNvSpPr>
            <p:nvPr/>
          </p:nvSpPr>
          <p:spPr bwMode="auto">
            <a:xfrm>
              <a:off x="2416" y="2188"/>
              <a:ext cx="15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AutoShape 17"/>
            <p:cNvSpPr>
              <a:spLocks noChangeArrowheads="1"/>
            </p:cNvSpPr>
            <p:nvPr/>
          </p:nvSpPr>
          <p:spPr bwMode="auto">
            <a:xfrm>
              <a:off x="3773" y="869"/>
              <a:ext cx="927" cy="872"/>
            </a:xfrm>
            <a:prstGeom prst="roundRect">
              <a:avLst>
                <a:gd name="adj" fmla="val 12486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80808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13" name="Rectangle 18"/>
            <p:cNvSpPr>
              <a:spLocks noChangeArrowheads="1"/>
            </p:cNvSpPr>
            <p:nvPr/>
          </p:nvSpPr>
          <p:spPr bwMode="auto">
            <a:xfrm>
              <a:off x="4458" y="924"/>
              <a:ext cx="126" cy="136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" name="Group 19"/>
            <p:cNvGrpSpPr>
              <a:grpSpLocks/>
            </p:cNvGrpSpPr>
            <p:nvPr/>
          </p:nvGrpSpPr>
          <p:grpSpPr bwMode="auto">
            <a:xfrm>
              <a:off x="4474" y="1341"/>
              <a:ext cx="124" cy="146"/>
              <a:chOff x="4474" y="1341"/>
              <a:chExt cx="124" cy="146"/>
            </a:xfrm>
          </p:grpSpPr>
          <p:sp>
            <p:nvSpPr>
              <p:cNvPr id="145" name="Line 20"/>
              <p:cNvSpPr>
                <a:spLocks noChangeShapeType="1"/>
              </p:cNvSpPr>
              <p:nvPr/>
            </p:nvSpPr>
            <p:spPr bwMode="auto">
              <a:xfrm flipV="1">
                <a:off x="4474" y="1341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Line 21"/>
              <p:cNvSpPr>
                <a:spLocks noChangeShapeType="1"/>
              </p:cNvSpPr>
              <p:nvPr/>
            </p:nvSpPr>
            <p:spPr bwMode="auto">
              <a:xfrm>
                <a:off x="4479" y="1345"/>
                <a:ext cx="115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Line 22"/>
              <p:cNvSpPr>
                <a:spLocks noChangeShapeType="1"/>
              </p:cNvSpPr>
              <p:nvPr/>
            </p:nvSpPr>
            <p:spPr bwMode="auto">
              <a:xfrm>
                <a:off x="4598" y="1349"/>
                <a:ext cx="0" cy="13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5" name="Rectangle 23" descr="50%"/>
            <p:cNvSpPr>
              <a:spLocks noChangeArrowheads="1"/>
            </p:cNvSpPr>
            <p:nvPr/>
          </p:nvSpPr>
          <p:spPr bwMode="auto">
            <a:xfrm>
              <a:off x="4477" y="1547"/>
              <a:ext cx="131" cy="146"/>
            </a:xfrm>
            <a:prstGeom prst="rect">
              <a:avLst/>
            </a:prstGeom>
            <a:pattFill prst="pct50">
              <a:fgClr>
                <a:srgbClr val="9EE1F5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3745" y="916"/>
              <a:ext cx="51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S1 locked</a:t>
              </a:r>
            </a:p>
          </p:txBody>
        </p:sp>
        <p:sp>
          <p:nvSpPr>
            <p:cNvPr id="117" name="Rectangle 25"/>
            <p:cNvSpPr>
              <a:spLocks noChangeArrowheads="1"/>
            </p:cNvSpPr>
            <p:nvPr/>
          </p:nvSpPr>
          <p:spPr bwMode="auto">
            <a:xfrm>
              <a:off x="3759" y="1339"/>
              <a:ext cx="52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Executing</a:t>
              </a:r>
            </a:p>
          </p:txBody>
        </p:sp>
        <p:sp>
          <p:nvSpPr>
            <p:cNvPr id="118" name="Rectangle 26"/>
            <p:cNvSpPr>
              <a:spLocks noChangeArrowheads="1"/>
            </p:cNvSpPr>
            <p:nvPr/>
          </p:nvSpPr>
          <p:spPr bwMode="auto">
            <a:xfrm>
              <a:off x="3795" y="1551"/>
              <a:ext cx="4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Blocked</a:t>
              </a:r>
            </a:p>
          </p:txBody>
        </p:sp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976" y="844"/>
              <a:ext cx="233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1</a:t>
              </a: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: ( … P(S1) … P(S2) … V(S2) … V(S1) …)</a:t>
              </a:r>
            </a:p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2</a:t>
              </a: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: ( … P(S2) … P(S1) … V(S1) … V(S2) …)</a:t>
              </a: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675" y="2786"/>
              <a:ext cx="38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2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(M)</a:t>
              </a:r>
            </a:p>
          </p:txBody>
        </p:sp>
        <p:sp>
          <p:nvSpPr>
            <p:cNvPr id="121" name="Line 29"/>
            <p:cNvSpPr>
              <a:spLocks noChangeShapeType="1"/>
            </p:cNvSpPr>
            <p:nvPr/>
          </p:nvSpPr>
          <p:spPr bwMode="auto">
            <a:xfrm>
              <a:off x="1107" y="3003"/>
              <a:ext cx="3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2" name="Group 30"/>
            <p:cNvGrpSpPr>
              <a:grpSpLocks/>
            </p:cNvGrpSpPr>
            <p:nvPr/>
          </p:nvGrpSpPr>
          <p:grpSpPr bwMode="auto">
            <a:xfrm>
              <a:off x="1442" y="2787"/>
              <a:ext cx="430" cy="219"/>
              <a:chOff x="1442" y="2787"/>
              <a:chExt cx="430" cy="219"/>
            </a:xfrm>
          </p:grpSpPr>
          <p:sp>
            <p:nvSpPr>
              <p:cNvPr id="142" name="Line 31"/>
              <p:cNvSpPr>
                <a:spLocks noChangeShapeType="1"/>
              </p:cNvSpPr>
              <p:nvPr/>
            </p:nvSpPr>
            <p:spPr bwMode="auto">
              <a:xfrm flipV="1">
                <a:off x="1442" y="2787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Line 32"/>
              <p:cNvSpPr>
                <a:spLocks noChangeShapeType="1"/>
              </p:cNvSpPr>
              <p:nvPr/>
            </p:nvSpPr>
            <p:spPr bwMode="auto">
              <a:xfrm>
                <a:off x="1447" y="2789"/>
                <a:ext cx="4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Line 33"/>
              <p:cNvSpPr>
                <a:spLocks noChangeShapeType="1"/>
              </p:cNvSpPr>
              <p:nvPr/>
            </p:nvSpPr>
            <p:spPr bwMode="auto">
              <a:xfrm>
                <a:off x="1872" y="2794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>
              <a:off x="2700" y="3003"/>
              <a:ext cx="12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4" name="Group 35"/>
            <p:cNvGrpSpPr>
              <a:grpSpLocks/>
            </p:cNvGrpSpPr>
            <p:nvPr/>
          </p:nvGrpSpPr>
          <p:grpSpPr bwMode="auto">
            <a:xfrm>
              <a:off x="2414" y="2796"/>
              <a:ext cx="282" cy="219"/>
              <a:chOff x="2414" y="2796"/>
              <a:chExt cx="282" cy="219"/>
            </a:xfrm>
          </p:grpSpPr>
          <p:sp>
            <p:nvSpPr>
              <p:cNvPr id="139" name="Line 36"/>
              <p:cNvSpPr>
                <a:spLocks noChangeShapeType="1"/>
              </p:cNvSpPr>
              <p:nvPr/>
            </p:nvSpPr>
            <p:spPr bwMode="auto">
              <a:xfrm flipV="1">
                <a:off x="2414" y="2796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Line 37"/>
              <p:cNvSpPr>
                <a:spLocks noChangeShapeType="1"/>
              </p:cNvSpPr>
              <p:nvPr/>
            </p:nvSpPr>
            <p:spPr bwMode="auto">
              <a:xfrm>
                <a:off x="2418" y="2798"/>
                <a:ext cx="27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Line 38"/>
              <p:cNvSpPr>
                <a:spLocks noChangeShapeType="1"/>
              </p:cNvSpPr>
              <p:nvPr/>
            </p:nvSpPr>
            <p:spPr bwMode="auto">
              <a:xfrm>
                <a:off x="2696" y="2803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5" name="Rectangle 39"/>
            <p:cNvSpPr>
              <a:spLocks noChangeArrowheads="1"/>
            </p:cNvSpPr>
            <p:nvPr/>
          </p:nvSpPr>
          <p:spPr bwMode="auto">
            <a:xfrm>
              <a:off x="1622" y="1633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Locked</a:t>
              </a:r>
            </a:p>
          </p:txBody>
        </p:sp>
        <p:sp>
          <p:nvSpPr>
            <p:cNvPr id="126" name="Line 40"/>
            <p:cNvSpPr>
              <a:spLocks noChangeShapeType="1"/>
            </p:cNvSpPr>
            <p:nvPr/>
          </p:nvSpPr>
          <p:spPr bwMode="auto">
            <a:xfrm flipH="1">
              <a:off x="1876" y="3006"/>
              <a:ext cx="5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Rectangle 41"/>
            <p:cNvSpPr>
              <a:spLocks noChangeArrowheads="1"/>
            </p:cNvSpPr>
            <p:nvPr/>
          </p:nvSpPr>
          <p:spPr bwMode="auto">
            <a:xfrm>
              <a:off x="4467" y="1134"/>
              <a:ext cx="126" cy="135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42"/>
            <p:cNvSpPr>
              <a:spLocks noChangeArrowheads="1"/>
            </p:cNvSpPr>
            <p:nvPr/>
          </p:nvSpPr>
          <p:spPr bwMode="auto">
            <a:xfrm>
              <a:off x="3754" y="1126"/>
              <a:ext cx="51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S2 locked</a:t>
              </a:r>
            </a:p>
          </p:txBody>
        </p:sp>
        <p:sp>
          <p:nvSpPr>
            <p:cNvPr id="129" name="Rectangle 43"/>
            <p:cNvSpPr>
              <a:spLocks noChangeArrowheads="1"/>
            </p:cNvSpPr>
            <p:nvPr/>
          </p:nvSpPr>
          <p:spPr bwMode="auto">
            <a:xfrm>
              <a:off x="1588" y="2795"/>
              <a:ext cx="278" cy="21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4"/>
            <p:cNvSpPr>
              <a:spLocks noChangeArrowheads="1"/>
            </p:cNvSpPr>
            <p:nvPr/>
          </p:nvSpPr>
          <p:spPr bwMode="auto">
            <a:xfrm>
              <a:off x="1125" y="2432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S2 Locked</a:t>
              </a:r>
            </a:p>
          </p:txBody>
        </p:sp>
        <p:sp>
          <p:nvSpPr>
            <p:cNvPr id="131" name="Rectangle 45"/>
            <p:cNvSpPr>
              <a:spLocks noChangeArrowheads="1"/>
            </p:cNvSpPr>
            <p:nvPr/>
          </p:nvSpPr>
          <p:spPr bwMode="auto">
            <a:xfrm>
              <a:off x="2043" y="1396"/>
              <a:ext cx="14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Attempt to lock S2 (blocked)</a:t>
              </a:r>
            </a:p>
          </p:txBody>
        </p:sp>
        <p:sp>
          <p:nvSpPr>
            <p:cNvPr id="132" name="Rectangle 46"/>
            <p:cNvSpPr>
              <a:spLocks noChangeArrowheads="1"/>
            </p:cNvSpPr>
            <p:nvPr/>
          </p:nvSpPr>
          <p:spPr bwMode="auto">
            <a:xfrm>
              <a:off x="2495" y="2409"/>
              <a:ext cx="14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Attempt to lock S1 (blocked)</a:t>
              </a:r>
            </a:p>
          </p:txBody>
        </p:sp>
        <p:sp>
          <p:nvSpPr>
            <p:cNvPr id="133" name="Line 47"/>
            <p:cNvSpPr>
              <a:spLocks noChangeShapeType="1"/>
            </p:cNvSpPr>
            <p:nvPr/>
          </p:nvSpPr>
          <p:spPr bwMode="auto">
            <a:xfrm flipV="1">
              <a:off x="1588" y="2559"/>
              <a:ext cx="0" cy="2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Line 48"/>
            <p:cNvSpPr>
              <a:spLocks noChangeShapeType="1"/>
            </p:cNvSpPr>
            <p:nvPr/>
          </p:nvSpPr>
          <p:spPr bwMode="auto">
            <a:xfrm flipV="1">
              <a:off x="2058" y="1763"/>
              <a:ext cx="0" cy="2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Line 49"/>
            <p:cNvSpPr>
              <a:spLocks noChangeShapeType="1"/>
            </p:cNvSpPr>
            <p:nvPr/>
          </p:nvSpPr>
          <p:spPr bwMode="auto">
            <a:xfrm flipV="1">
              <a:off x="2419" y="1526"/>
              <a:ext cx="0" cy="4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Line 50"/>
            <p:cNvSpPr>
              <a:spLocks noChangeShapeType="1"/>
            </p:cNvSpPr>
            <p:nvPr/>
          </p:nvSpPr>
          <p:spPr bwMode="auto">
            <a:xfrm flipV="1">
              <a:off x="2696" y="2538"/>
              <a:ext cx="0" cy="2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Rectangle 51"/>
            <p:cNvSpPr>
              <a:spLocks noChangeArrowheads="1"/>
            </p:cNvSpPr>
            <p:nvPr/>
          </p:nvSpPr>
          <p:spPr bwMode="auto">
            <a:xfrm>
              <a:off x="4443" y="1518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2870" tIns="51435" rIns="102870" bIns="51435">
              <a:spAutoFit/>
            </a:bodyPr>
            <a:lstStyle/>
            <a:p>
              <a:pPr marL="0" marR="0" lvl="0" indent="0" algn="l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</a:t>
              </a:r>
            </a:p>
          </p:txBody>
        </p:sp>
        <p:sp>
          <p:nvSpPr>
            <p:cNvPr id="138" name="Rectangle 52"/>
            <p:cNvSpPr>
              <a:spLocks noChangeArrowheads="1"/>
            </p:cNvSpPr>
            <p:nvPr/>
          </p:nvSpPr>
          <p:spPr bwMode="auto">
            <a:xfrm>
              <a:off x="3070" y="1980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2870" tIns="51435" rIns="102870" bIns="51435">
              <a:spAutoFit/>
            </a:bodyPr>
            <a:lstStyle/>
            <a:p>
              <a:pPr marL="0" marR="0" lvl="0" indent="0" algn="l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70341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4655" tIns="46434" rIns="94655" bIns="46434"/>
          <a:lstStyle/>
          <a:p>
            <a:pPr defTabSz="823913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Example Of Chained Blocking (PIP)</a:t>
            </a:r>
          </a:p>
        </p:txBody>
      </p:sp>
      <p:grpSp>
        <p:nvGrpSpPr>
          <p:cNvPr id="181" name="Group 3"/>
          <p:cNvGrpSpPr>
            <a:grpSpLocks/>
          </p:cNvGrpSpPr>
          <p:nvPr/>
        </p:nvGrpSpPr>
        <p:grpSpPr bwMode="auto">
          <a:xfrm>
            <a:off x="1864668" y="5781702"/>
            <a:ext cx="4900612" cy="328612"/>
            <a:chOff x="1080" y="3530"/>
            <a:chExt cx="2744" cy="184"/>
          </a:xfrm>
        </p:grpSpPr>
        <p:sp>
          <p:nvSpPr>
            <p:cNvPr id="182" name="Line 4"/>
            <p:cNvSpPr>
              <a:spLocks noChangeShapeType="1"/>
            </p:cNvSpPr>
            <p:nvPr/>
          </p:nvSpPr>
          <p:spPr bwMode="auto">
            <a:xfrm>
              <a:off x="1080" y="3530"/>
              <a:ext cx="2744" cy="0"/>
            </a:xfrm>
            <a:prstGeom prst="line">
              <a:avLst/>
            </a:prstGeom>
            <a:noFill/>
            <a:ln w="50800">
              <a:solidFill>
                <a:srgbClr val="CC0066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Rectangle 5"/>
            <p:cNvSpPr>
              <a:spLocks noChangeArrowheads="1"/>
            </p:cNvSpPr>
            <p:nvPr/>
          </p:nvSpPr>
          <p:spPr bwMode="auto">
            <a:xfrm>
              <a:off x="2805" y="3530"/>
              <a:ext cx="35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Time</a:t>
              </a:r>
            </a:p>
          </p:txBody>
        </p:sp>
      </p:grpSp>
      <p:sp>
        <p:nvSpPr>
          <p:cNvPr id="184" name="AutoShape 6"/>
          <p:cNvSpPr>
            <a:spLocks noChangeArrowheads="1"/>
          </p:cNvSpPr>
          <p:nvPr/>
        </p:nvSpPr>
        <p:spPr bwMode="auto">
          <a:xfrm>
            <a:off x="7012722" y="1281216"/>
            <a:ext cx="1655763" cy="1557337"/>
          </a:xfrm>
          <a:prstGeom prst="roundRect">
            <a:avLst>
              <a:gd name="adj" fmla="val 12486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80808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85" name="Rectangle 7"/>
          <p:cNvSpPr>
            <a:spLocks noChangeArrowheads="1"/>
          </p:cNvSpPr>
          <p:nvPr/>
        </p:nvSpPr>
        <p:spPr bwMode="auto">
          <a:xfrm>
            <a:off x="8235097" y="1379641"/>
            <a:ext cx="225425" cy="242887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86" name="Group 8"/>
          <p:cNvGrpSpPr>
            <a:grpSpLocks/>
          </p:cNvGrpSpPr>
          <p:nvPr/>
        </p:nvGrpSpPr>
        <p:grpSpPr bwMode="auto">
          <a:xfrm>
            <a:off x="8263672" y="2124178"/>
            <a:ext cx="222250" cy="261938"/>
            <a:chOff x="4498" y="1389"/>
            <a:chExt cx="124" cy="146"/>
          </a:xfrm>
        </p:grpSpPr>
        <p:sp>
          <p:nvSpPr>
            <p:cNvPr id="187" name="Line 9"/>
            <p:cNvSpPr>
              <a:spLocks noChangeShapeType="1"/>
            </p:cNvSpPr>
            <p:nvPr/>
          </p:nvSpPr>
          <p:spPr bwMode="auto">
            <a:xfrm flipV="1">
              <a:off x="4498" y="1389"/>
              <a:ext cx="0" cy="14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Line 10"/>
            <p:cNvSpPr>
              <a:spLocks noChangeShapeType="1"/>
            </p:cNvSpPr>
            <p:nvPr/>
          </p:nvSpPr>
          <p:spPr bwMode="auto">
            <a:xfrm>
              <a:off x="4503" y="1393"/>
              <a:ext cx="115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Line 11"/>
            <p:cNvSpPr>
              <a:spLocks noChangeShapeType="1"/>
            </p:cNvSpPr>
            <p:nvPr/>
          </p:nvSpPr>
          <p:spPr bwMode="auto">
            <a:xfrm>
              <a:off x="4622" y="1397"/>
              <a:ext cx="0" cy="13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0" name="Rectangle 12" descr="50%"/>
          <p:cNvSpPr>
            <a:spLocks noChangeArrowheads="1"/>
          </p:cNvSpPr>
          <p:nvPr/>
        </p:nvSpPr>
        <p:spPr bwMode="auto">
          <a:xfrm>
            <a:off x="8270022" y="2492478"/>
            <a:ext cx="233363" cy="260350"/>
          </a:xfrm>
          <a:prstGeom prst="rect">
            <a:avLst/>
          </a:prstGeom>
          <a:pattFill prst="pct50">
            <a:fgClr>
              <a:srgbClr val="9EE1F5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1" name="Rectangle 13"/>
          <p:cNvSpPr>
            <a:spLocks noChangeArrowheads="1"/>
          </p:cNvSpPr>
          <p:nvPr/>
        </p:nvSpPr>
        <p:spPr bwMode="auto">
          <a:xfrm>
            <a:off x="6961922" y="1365353"/>
            <a:ext cx="9159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S1 locked</a:t>
            </a:r>
          </a:p>
        </p:txBody>
      </p:sp>
      <p:sp>
        <p:nvSpPr>
          <p:cNvPr id="192" name="Rectangle 14"/>
          <p:cNvSpPr>
            <a:spLocks noChangeArrowheads="1"/>
          </p:cNvSpPr>
          <p:nvPr/>
        </p:nvSpPr>
        <p:spPr bwMode="auto">
          <a:xfrm>
            <a:off x="6987322" y="2121003"/>
            <a:ext cx="9334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Executing</a:t>
            </a:r>
          </a:p>
        </p:txBody>
      </p:sp>
      <p:sp>
        <p:nvSpPr>
          <p:cNvPr id="193" name="Rectangle 15"/>
          <p:cNvSpPr>
            <a:spLocks noChangeArrowheads="1"/>
          </p:cNvSpPr>
          <p:nvPr/>
        </p:nvSpPr>
        <p:spPr bwMode="auto">
          <a:xfrm>
            <a:off x="7000022" y="2487716"/>
            <a:ext cx="7937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Blocked</a:t>
            </a:r>
          </a:p>
        </p:txBody>
      </p:sp>
      <p:sp>
        <p:nvSpPr>
          <p:cNvPr id="194" name="Rectangle 16"/>
          <p:cNvSpPr>
            <a:spLocks noChangeArrowheads="1"/>
          </p:cNvSpPr>
          <p:nvPr/>
        </p:nvSpPr>
        <p:spPr bwMode="auto">
          <a:xfrm>
            <a:off x="1721793" y="1068414"/>
            <a:ext cx="4175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algn="l" defTabSz="915988"/>
            <a:r>
              <a:rPr lang="en-US" sz="2000" b="1">
                <a:latin typeface="Symbol" charset="0"/>
              </a:rPr>
              <a:t>t</a:t>
            </a:r>
            <a:r>
              <a:rPr lang="en-US" sz="2000" b="1" baseline="-25000">
                <a:latin typeface="Symbol" charset="0"/>
              </a:rPr>
              <a:t>1</a:t>
            </a:r>
            <a:r>
              <a:rPr lang="en-US" sz="1600" b="1">
                <a:latin typeface="Arial" charset="0"/>
              </a:rPr>
              <a:t>: ( … P(S1) … P(S2) … V(S2) … V(S1) …)</a:t>
            </a:r>
          </a:p>
          <a:p>
            <a:pPr algn="l" defTabSz="915988"/>
            <a:r>
              <a:rPr lang="en-US" sz="2000" b="1">
                <a:latin typeface="Symbol" charset="0"/>
              </a:rPr>
              <a:t>t</a:t>
            </a:r>
            <a:r>
              <a:rPr lang="en-US" sz="2000" b="1" baseline="-25000">
                <a:latin typeface="Symbol" charset="0"/>
              </a:rPr>
              <a:t>2</a:t>
            </a:r>
            <a:r>
              <a:rPr lang="en-US" sz="1600" b="1">
                <a:latin typeface="Arial" charset="0"/>
              </a:rPr>
              <a:t>: ( … P(S1) … V(S1) …)</a:t>
            </a:r>
          </a:p>
          <a:p>
            <a:pPr algn="l" defTabSz="915988"/>
            <a:r>
              <a:rPr lang="en-US" sz="2000" b="1">
                <a:latin typeface="Symbol" charset="0"/>
              </a:rPr>
              <a:t>t</a:t>
            </a:r>
            <a:r>
              <a:rPr lang="en-US" sz="2000" b="1" baseline="-25000">
                <a:latin typeface="Symbol" charset="0"/>
              </a:rPr>
              <a:t>3</a:t>
            </a:r>
            <a:r>
              <a:rPr lang="en-US" sz="1600" b="1">
                <a:latin typeface="Arial" charset="0"/>
              </a:rPr>
              <a:t>: ( … P(S2) … V(S2) …)</a:t>
            </a:r>
          </a:p>
        </p:txBody>
      </p:sp>
      <p:sp>
        <p:nvSpPr>
          <p:cNvPr id="195" name="Rectangle 17"/>
          <p:cNvSpPr>
            <a:spLocks noChangeArrowheads="1"/>
          </p:cNvSpPr>
          <p:nvPr/>
        </p:nvSpPr>
        <p:spPr bwMode="auto">
          <a:xfrm>
            <a:off x="8250972" y="1754291"/>
            <a:ext cx="225425" cy="2413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6" name="Rectangle 18"/>
          <p:cNvSpPr>
            <a:spLocks noChangeArrowheads="1"/>
          </p:cNvSpPr>
          <p:nvPr/>
        </p:nvSpPr>
        <p:spPr bwMode="auto">
          <a:xfrm>
            <a:off x="6977797" y="1740003"/>
            <a:ext cx="9159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S2 locked</a:t>
            </a:r>
          </a:p>
        </p:txBody>
      </p:sp>
      <p:sp>
        <p:nvSpPr>
          <p:cNvPr id="197" name="Rectangle 19"/>
          <p:cNvSpPr>
            <a:spLocks noChangeArrowheads="1"/>
          </p:cNvSpPr>
          <p:nvPr/>
        </p:nvSpPr>
        <p:spPr bwMode="auto">
          <a:xfrm>
            <a:off x="8204935" y="2443266"/>
            <a:ext cx="352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2870" tIns="51435" rIns="102870" bIns="51435">
            <a:spAutoFit/>
          </a:bodyPr>
          <a:lstStyle/>
          <a:p>
            <a:pPr marL="0" marR="0" lvl="0" indent="0" algn="l" defTabSz="1028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B</a:t>
            </a:r>
          </a:p>
        </p:txBody>
      </p:sp>
      <p:grpSp>
        <p:nvGrpSpPr>
          <p:cNvPr id="198" name="Group 20"/>
          <p:cNvGrpSpPr>
            <a:grpSpLocks/>
          </p:cNvGrpSpPr>
          <p:nvPr/>
        </p:nvGrpSpPr>
        <p:grpSpPr bwMode="auto">
          <a:xfrm>
            <a:off x="248593" y="2011389"/>
            <a:ext cx="7199312" cy="3557588"/>
            <a:chOff x="175" y="1204"/>
            <a:chExt cx="4031" cy="1992"/>
          </a:xfrm>
        </p:grpSpPr>
        <p:sp>
          <p:nvSpPr>
            <p:cNvPr id="199" name="Rectangle 21" descr="50%"/>
            <p:cNvSpPr>
              <a:spLocks noChangeArrowheads="1"/>
            </p:cNvSpPr>
            <p:nvPr/>
          </p:nvSpPr>
          <p:spPr bwMode="auto">
            <a:xfrm>
              <a:off x="2592" y="1682"/>
              <a:ext cx="315" cy="1509"/>
            </a:xfrm>
            <a:prstGeom prst="rect">
              <a:avLst/>
            </a:prstGeom>
            <a:pattFill prst="pct50">
              <a:fgClr>
                <a:srgbClr val="9EE1F5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Rectangle 22"/>
            <p:cNvSpPr>
              <a:spLocks noChangeArrowheads="1"/>
            </p:cNvSpPr>
            <p:nvPr/>
          </p:nvSpPr>
          <p:spPr bwMode="auto">
            <a:xfrm>
              <a:off x="2588" y="2971"/>
              <a:ext cx="315" cy="21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Rectangle 23"/>
            <p:cNvSpPr>
              <a:spLocks noChangeArrowheads="1"/>
            </p:cNvSpPr>
            <p:nvPr/>
          </p:nvSpPr>
          <p:spPr bwMode="auto">
            <a:xfrm>
              <a:off x="2367" y="1682"/>
              <a:ext cx="221" cy="22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Rectangle 24" descr="50%"/>
            <p:cNvSpPr>
              <a:spLocks noChangeArrowheads="1"/>
            </p:cNvSpPr>
            <p:nvPr/>
          </p:nvSpPr>
          <p:spPr bwMode="auto">
            <a:xfrm>
              <a:off x="2083" y="1682"/>
              <a:ext cx="277" cy="821"/>
            </a:xfrm>
            <a:prstGeom prst="rect">
              <a:avLst/>
            </a:prstGeom>
            <a:pattFill prst="pct50">
              <a:fgClr>
                <a:srgbClr val="9EE1F5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Rectangle 25"/>
            <p:cNvSpPr>
              <a:spLocks noChangeArrowheads="1"/>
            </p:cNvSpPr>
            <p:nvPr/>
          </p:nvSpPr>
          <p:spPr bwMode="auto">
            <a:xfrm>
              <a:off x="2088" y="2294"/>
              <a:ext cx="278" cy="21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Rectangle 26"/>
            <p:cNvSpPr>
              <a:spLocks noChangeArrowheads="1"/>
            </p:cNvSpPr>
            <p:nvPr/>
          </p:nvSpPr>
          <p:spPr bwMode="auto">
            <a:xfrm>
              <a:off x="657" y="1694"/>
              <a:ext cx="36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1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(H)</a:t>
              </a:r>
            </a:p>
          </p:txBody>
        </p:sp>
        <p:sp>
          <p:nvSpPr>
            <p:cNvPr id="205" name="Line 27"/>
            <p:cNvSpPr>
              <a:spLocks noChangeShapeType="1"/>
            </p:cNvSpPr>
            <p:nvPr/>
          </p:nvSpPr>
          <p:spPr bwMode="auto">
            <a:xfrm>
              <a:off x="1090" y="1911"/>
              <a:ext cx="7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06" name="Group 28"/>
            <p:cNvGrpSpPr>
              <a:grpSpLocks/>
            </p:cNvGrpSpPr>
            <p:nvPr/>
          </p:nvGrpSpPr>
          <p:grpSpPr bwMode="auto">
            <a:xfrm>
              <a:off x="1861" y="1689"/>
              <a:ext cx="221" cy="219"/>
              <a:chOff x="1861" y="1716"/>
              <a:chExt cx="221" cy="219"/>
            </a:xfrm>
          </p:grpSpPr>
          <p:sp>
            <p:nvSpPr>
              <p:cNvPr id="267" name="Line 29"/>
              <p:cNvSpPr>
                <a:spLocks noChangeShapeType="1"/>
              </p:cNvSpPr>
              <p:nvPr/>
            </p:nvSpPr>
            <p:spPr bwMode="auto">
              <a:xfrm flipV="1">
                <a:off x="1861" y="1716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Line 30"/>
              <p:cNvSpPr>
                <a:spLocks noChangeShapeType="1"/>
              </p:cNvSpPr>
              <p:nvPr/>
            </p:nvSpPr>
            <p:spPr bwMode="auto">
              <a:xfrm>
                <a:off x="1865" y="1718"/>
                <a:ext cx="21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9" name="Line 31"/>
              <p:cNvSpPr>
                <a:spLocks noChangeShapeType="1"/>
              </p:cNvSpPr>
              <p:nvPr/>
            </p:nvSpPr>
            <p:spPr bwMode="auto">
              <a:xfrm>
                <a:off x="2082" y="1723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7" name="Line 32"/>
            <p:cNvSpPr>
              <a:spLocks noChangeShapeType="1"/>
            </p:cNvSpPr>
            <p:nvPr/>
          </p:nvSpPr>
          <p:spPr bwMode="auto">
            <a:xfrm>
              <a:off x="3424" y="1911"/>
              <a:ext cx="4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Rectangle 33"/>
            <p:cNvSpPr>
              <a:spLocks noChangeArrowheads="1"/>
            </p:cNvSpPr>
            <p:nvPr/>
          </p:nvSpPr>
          <p:spPr bwMode="auto">
            <a:xfrm>
              <a:off x="674" y="2973"/>
              <a:ext cx="34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3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(L)</a:t>
              </a:r>
            </a:p>
          </p:txBody>
        </p:sp>
        <p:sp>
          <p:nvSpPr>
            <p:cNvPr id="209" name="Rectangle 34"/>
            <p:cNvSpPr>
              <a:spLocks noChangeArrowheads="1"/>
            </p:cNvSpPr>
            <p:nvPr/>
          </p:nvSpPr>
          <p:spPr bwMode="auto">
            <a:xfrm>
              <a:off x="1206" y="2977"/>
              <a:ext cx="226" cy="21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10" name="Group 35"/>
            <p:cNvGrpSpPr>
              <a:grpSpLocks/>
            </p:cNvGrpSpPr>
            <p:nvPr/>
          </p:nvGrpSpPr>
          <p:grpSpPr bwMode="auto">
            <a:xfrm>
              <a:off x="1078" y="2974"/>
              <a:ext cx="354" cy="219"/>
              <a:chOff x="1078" y="3001"/>
              <a:chExt cx="354" cy="219"/>
            </a:xfrm>
          </p:grpSpPr>
          <p:sp>
            <p:nvSpPr>
              <p:cNvPr id="264" name="Line 36"/>
              <p:cNvSpPr>
                <a:spLocks noChangeShapeType="1"/>
              </p:cNvSpPr>
              <p:nvPr/>
            </p:nvSpPr>
            <p:spPr bwMode="auto">
              <a:xfrm flipV="1">
                <a:off x="1078" y="3001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37"/>
              <p:cNvSpPr>
                <a:spLocks noChangeShapeType="1"/>
              </p:cNvSpPr>
              <p:nvPr/>
            </p:nvSpPr>
            <p:spPr bwMode="auto">
              <a:xfrm>
                <a:off x="1082" y="3004"/>
                <a:ext cx="3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Line 38"/>
              <p:cNvSpPr>
                <a:spLocks noChangeShapeType="1"/>
              </p:cNvSpPr>
              <p:nvPr/>
            </p:nvSpPr>
            <p:spPr bwMode="auto">
              <a:xfrm>
                <a:off x="1432" y="3008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1" name="Group 39"/>
            <p:cNvGrpSpPr>
              <a:grpSpLocks/>
            </p:cNvGrpSpPr>
            <p:nvPr/>
          </p:nvGrpSpPr>
          <p:grpSpPr bwMode="auto">
            <a:xfrm>
              <a:off x="3470" y="2967"/>
              <a:ext cx="213" cy="219"/>
              <a:chOff x="3470" y="2994"/>
              <a:chExt cx="213" cy="219"/>
            </a:xfrm>
          </p:grpSpPr>
          <p:sp>
            <p:nvSpPr>
              <p:cNvPr id="261" name="Line 40"/>
              <p:cNvSpPr>
                <a:spLocks noChangeShapeType="1"/>
              </p:cNvSpPr>
              <p:nvPr/>
            </p:nvSpPr>
            <p:spPr bwMode="auto">
              <a:xfrm flipV="1">
                <a:off x="3470" y="2994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41"/>
              <p:cNvSpPr>
                <a:spLocks noChangeShapeType="1"/>
              </p:cNvSpPr>
              <p:nvPr/>
            </p:nvSpPr>
            <p:spPr bwMode="auto">
              <a:xfrm>
                <a:off x="3474" y="2996"/>
                <a:ext cx="20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Line 42"/>
              <p:cNvSpPr>
                <a:spLocks noChangeShapeType="1"/>
              </p:cNvSpPr>
              <p:nvPr/>
            </p:nvSpPr>
            <p:spPr bwMode="auto">
              <a:xfrm>
                <a:off x="3683" y="3001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12" name="Line 43"/>
            <p:cNvSpPr>
              <a:spLocks noChangeShapeType="1"/>
            </p:cNvSpPr>
            <p:nvPr/>
          </p:nvSpPr>
          <p:spPr bwMode="auto">
            <a:xfrm>
              <a:off x="2897" y="3190"/>
              <a:ext cx="57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Line 44"/>
            <p:cNvSpPr>
              <a:spLocks noChangeShapeType="1"/>
            </p:cNvSpPr>
            <p:nvPr/>
          </p:nvSpPr>
          <p:spPr bwMode="auto">
            <a:xfrm>
              <a:off x="3687" y="3190"/>
              <a:ext cx="1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Rectangle 45"/>
            <p:cNvSpPr>
              <a:spLocks noChangeArrowheads="1"/>
            </p:cNvSpPr>
            <p:nvPr/>
          </p:nvSpPr>
          <p:spPr bwMode="auto">
            <a:xfrm>
              <a:off x="664" y="2287"/>
              <a:ext cx="38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2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(M)</a:t>
              </a:r>
            </a:p>
          </p:txBody>
        </p:sp>
        <p:sp>
          <p:nvSpPr>
            <p:cNvPr id="215" name="Line 46"/>
            <p:cNvSpPr>
              <a:spLocks noChangeShapeType="1"/>
            </p:cNvSpPr>
            <p:nvPr/>
          </p:nvSpPr>
          <p:spPr bwMode="auto">
            <a:xfrm>
              <a:off x="1096" y="2504"/>
              <a:ext cx="3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16" name="Group 47"/>
            <p:cNvGrpSpPr>
              <a:grpSpLocks/>
            </p:cNvGrpSpPr>
            <p:nvPr/>
          </p:nvGrpSpPr>
          <p:grpSpPr bwMode="auto">
            <a:xfrm>
              <a:off x="1432" y="2288"/>
              <a:ext cx="429" cy="219"/>
              <a:chOff x="1432" y="2315"/>
              <a:chExt cx="429" cy="219"/>
            </a:xfrm>
          </p:grpSpPr>
          <p:sp>
            <p:nvSpPr>
              <p:cNvPr id="258" name="Line 48"/>
              <p:cNvSpPr>
                <a:spLocks noChangeShapeType="1"/>
              </p:cNvSpPr>
              <p:nvPr/>
            </p:nvSpPr>
            <p:spPr bwMode="auto">
              <a:xfrm flipV="1">
                <a:off x="1432" y="2315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49"/>
              <p:cNvSpPr>
                <a:spLocks noChangeShapeType="1"/>
              </p:cNvSpPr>
              <p:nvPr/>
            </p:nvSpPr>
            <p:spPr bwMode="auto">
              <a:xfrm>
                <a:off x="1436" y="2317"/>
                <a:ext cx="4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Line 50"/>
              <p:cNvSpPr>
                <a:spLocks noChangeShapeType="1"/>
              </p:cNvSpPr>
              <p:nvPr/>
            </p:nvSpPr>
            <p:spPr bwMode="auto">
              <a:xfrm>
                <a:off x="1861" y="2322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17" name="Line 51"/>
            <p:cNvSpPr>
              <a:spLocks noChangeShapeType="1"/>
            </p:cNvSpPr>
            <p:nvPr/>
          </p:nvSpPr>
          <p:spPr bwMode="auto">
            <a:xfrm>
              <a:off x="2371" y="2504"/>
              <a:ext cx="14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Rectangle 52"/>
            <p:cNvSpPr>
              <a:spLocks noChangeArrowheads="1"/>
            </p:cNvSpPr>
            <p:nvPr/>
          </p:nvSpPr>
          <p:spPr bwMode="auto">
            <a:xfrm>
              <a:off x="175" y="2775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S2 Locked</a:t>
              </a:r>
            </a:p>
          </p:txBody>
        </p:sp>
        <p:sp>
          <p:nvSpPr>
            <p:cNvPr id="219" name="Arc 53"/>
            <p:cNvSpPr>
              <a:spLocks/>
            </p:cNvSpPr>
            <p:nvPr/>
          </p:nvSpPr>
          <p:spPr bwMode="auto">
            <a:xfrm>
              <a:off x="781" y="2858"/>
              <a:ext cx="419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Rectangle 54"/>
            <p:cNvSpPr>
              <a:spLocks noChangeArrowheads="1"/>
            </p:cNvSpPr>
            <p:nvPr/>
          </p:nvSpPr>
          <p:spPr bwMode="auto">
            <a:xfrm>
              <a:off x="3389" y="2664"/>
              <a:ext cx="71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S2 unlocked</a:t>
              </a:r>
            </a:p>
          </p:txBody>
        </p:sp>
        <p:grpSp>
          <p:nvGrpSpPr>
            <p:cNvPr id="221" name="Group 55"/>
            <p:cNvGrpSpPr>
              <a:grpSpLocks/>
            </p:cNvGrpSpPr>
            <p:nvPr/>
          </p:nvGrpSpPr>
          <p:grpSpPr bwMode="auto">
            <a:xfrm>
              <a:off x="2589" y="2969"/>
              <a:ext cx="310" cy="213"/>
              <a:chOff x="2589" y="2996"/>
              <a:chExt cx="310" cy="213"/>
            </a:xfrm>
          </p:grpSpPr>
          <p:sp>
            <p:nvSpPr>
              <p:cNvPr id="255" name="Line 56"/>
              <p:cNvSpPr>
                <a:spLocks noChangeShapeType="1"/>
              </p:cNvSpPr>
              <p:nvPr/>
            </p:nvSpPr>
            <p:spPr bwMode="auto">
              <a:xfrm flipV="1">
                <a:off x="2589" y="2996"/>
                <a:ext cx="0" cy="2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57"/>
              <p:cNvSpPr>
                <a:spLocks noChangeShapeType="1"/>
              </p:cNvSpPr>
              <p:nvPr/>
            </p:nvSpPr>
            <p:spPr bwMode="auto">
              <a:xfrm>
                <a:off x="2593" y="2999"/>
                <a:ext cx="30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Line 58"/>
              <p:cNvSpPr>
                <a:spLocks noChangeShapeType="1"/>
              </p:cNvSpPr>
              <p:nvPr/>
            </p:nvSpPr>
            <p:spPr bwMode="auto">
              <a:xfrm>
                <a:off x="2899" y="3004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2" name="Line 59"/>
            <p:cNvSpPr>
              <a:spLocks noChangeShapeType="1"/>
            </p:cNvSpPr>
            <p:nvPr/>
          </p:nvSpPr>
          <p:spPr bwMode="auto">
            <a:xfrm>
              <a:off x="1436" y="3193"/>
              <a:ext cx="11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3" name="Group 60"/>
            <p:cNvGrpSpPr>
              <a:grpSpLocks/>
            </p:cNvGrpSpPr>
            <p:nvPr/>
          </p:nvGrpSpPr>
          <p:grpSpPr bwMode="auto">
            <a:xfrm>
              <a:off x="2085" y="2289"/>
              <a:ext cx="282" cy="220"/>
              <a:chOff x="2085" y="2316"/>
              <a:chExt cx="282" cy="220"/>
            </a:xfrm>
          </p:grpSpPr>
          <p:sp>
            <p:nvSpPr>
              <p:cNvPr id="252" name="Line 61"/>
              <p:cNvSpPr>
                <a:spLocks noChangeShapeType="1"/>
              </p:cNvSpPr>
              <p:nvPr/>
            </p:nvSpPr>
            <p:spPr bwMode="auto">
              <a:xfrm flipV="1">
                <a:off x="2085" y="2316"/>
                <a:ext cx="0" cy="2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3" name="Line 62"/>
              <p:cNvSpPr>
                <a:spLocks noChangeShapeType="1"/>
              </p:cNvSpPr>
              <p:nvPr/>
            </p:nvSpPr>
            <p:spPr bwMode="auto">
              <a:xfrm>
                <a:off x="2089" y="2319"/>
                <a:ext cx="27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Line 63"/>
              <p:cNvSpPr>
                <a:spLocks noChangeShapeType="1"/>
              </p:cNvSpPr>
              <p:nvPr/>
            </p:nvSpPr>
            <p:spPr bwMode="auto">
              <a:xfrm>
                <a:off x="2367" y="2324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799" y="1486"/>
              <a:ext cx="100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Attempt to lock S1</a:t>
              </a:r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2574" y="2056"/>
              <a:ext cx="71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unlocked</a:t>
              </a:r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2581" y="1204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Locked</a:t>
              </a:r>
            </a:p>
          </p:txBody>
        </p:sp>
        <p:sp>
          <p:nvSpPr>
            <p:cNvPr id="227" name="Line 67"/>
            <p:cNvSpPr>
              <a:spLocks noChangeShapeType="1"/>
            </p:cNvSpPr>
            <p:nvPr/>
          </p:nvSpPr>
          <p:spPr bwMode="auto">
            <a:xfrm flipH="1">
              <a:off x="1865" y="2507"/>
              <a:ext cx="2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1577" y="2296"/>
              <a:ext cx="279" cy="21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9" name="Group 69"/>
            <p:cNvGrpSpPr>
              <a:grpSpLocks/>
            </p:cNvGrpSpPr>
            <p:nvPr/>
          </p:nvGrpSpPr>
          <p:grpSpPr bwMode="auto">
            <a:xfrm>
              <a:off x="2368" y="1690"/>
              <a:ext cx="222" cy="220"/>
              <a:chOff x="2368" y="1717"/>
              <a:chExt cx="222" cy="220"/>
            </a:xfrm>
          </p:grpSpPr>
          <p:sp>
            <p:nvSpPr>
              <p:cNvPr id="249" name="Line 70"/>
              <p:cNvSpPr>
                <a:spLocks noChangeShapeType="1"/>
              </p:cNvSpPr>
              <p:nvPr/>
            </p:nvSpPr>
            <p:spPr bwMode="auto">
              <a:xfrm flipV="1">
                <a:off x="2368" y="1717"/>
                <a:ext cx="0" cy="2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0" name="Line 71"/>
              <p:cNvSpPr>
                <a:spLocks noChangeShapeType="1"/>
              </p:cNvSpPr>
              <p:nvPr/>
            </p:nvSpPr>
            <p:spPr bwMode="auto">
              <a:xfrm>
                <a:off x="2373" y="1720"/>
                <a:ext cx="2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1" name="Line 72"/>
              <p:cNvSpPr>
                <a:spLocks noChangeShapeType="1"/>
              </p:cNvSpPr>
              <p:nvPr/>
            </p:nvSpPr>
            <p:spPr bwMode="auto">
              <a:xfrm>
                <a:off x="2590" y="1724"/>
                <a:ext cx="0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0" name="Line 73"/>
            <p:cNvSpPr>
              <a:spLocks noChangeShapeType="1"/>
            </p:cNvSpPr>
            <p:nvPr/>
          </p:nvSpPr>
          <p:spPr bwMode="auto">
            <a:xfrm>
              <a:off x="2087" y="1912"/>
              <a:ext cx="2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Rectangle 74"/>
            <p:cNvSpPr>
              <a:spLocks noChangeArrowheads="1"/>
            </p:cNvSpPr>
            <p:nvPr/>
          </p:nvSpPr>
          <p:spPr bwMode="auto">
            <a:xfrm>
              <a:off x="803" y="1982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Locked</a:t>
              </a:r>
            </a:p>
          </p:txBody>
        </p:sp>
        <p:sp>
          <p:nvSpPr>
            <p:cNvPr id="232" name="Arc 75"/>
            <p:cNvSpPr>
              <a:spLocks/>
            </p:cNvSpPr>
            <p:nvPr/>
          </p:nvSpPr>
          <p:spPr bwMode="auto">
            <a:xfrm>
              <a:off x="1411" y="2083"/>
              <a:ext cx="157" cy="204"/>
            </a:xfrm>
            <a:custGeom>
              <a:avLst/>
              <a:gdLst>
                <a:gd name="T0" fmla="*/ 0 w 21739"/>
                <a:gd name="T1" fmla="*/ 0 h 21600"/>
                <a:gd name="T2" fmla="*/ 0 w 21739"/>
                <a:gd name="T3" fmla="*/ 0 h 21600"/>
                <a:gd name="T4" fmla="*/ 0 w 2173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39"/>
                <a:gd name="T10" fmla="*/ 0 h 21600"/>
                <a:gd name="T11" fmla="*/ 21739 w 2173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39" h="21600" fill="none" extrusionOk="0">
                  <a:moveTo>
                    <a:pt x="0" y="0"/>
                  </a:moveTo>
                  <a:cubicBezTo>
                    <a:pt x="46" y="0"/>
                    <a:pt x="92" y="-1"/>
                    <a:pt x="139" y="0"/>
                  </a:cubicBezTo>
                  <a:cubicBezTo>
                    <a:pt x="12026" y="0"/>
                    <a:pt x="21680" y="9606"/>
                    <a:pt x="21738" y="21494"/>
                  </a:cubicBezTo>
                </a:path>
                <a:path w="21739" h="21600" stroke="0" extrusionOk="0">
                  <a:moveTo>
                    <a:pt x="0" y="0"/>
                  </a:moveTo>
                  <a:cubicBezTo>
                    <a:pt x="46" y="0"/>
                    <a:pt x="92" y="-1"/>
                    <a:pt x="139" y="0"/>
                  </a:cubicBezTo>
                  <a:cubicBezTo>
                    <a:pt x="12026" y="0"/>
                    <a:pt x="21680" y="9606"/>
                    <a:pt x="21738" y="21494"/>
                  </a:cubicBezTo>
                  <a:lnTo>
                    <a:pt x="13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Arc 76"/>
            <p:cNvSpPr>
              <a:spLocks/>
            </p:cNvSpPr>
            <p:nvPr/>
          </p:nvSpPr>
          <p:spPr bwMode="auto">
            <a:xfrm>
              <a:off x="1772" y="1570"/>
              <a:ext cx="308" cy="121"/>
            </a:xfrm>
            <a:custGeom>
              <a:avLst/>
              <a:gdLst>
                <a:gd name="T0" fmla="*/ 0 w 21670"/>
                <a:gd name="T1" fmla="*/ 0 h 21600"/>
                <a:gd name="T2" fmla="*/ 0 w 21670"/>
                <a:gd name="T3" fmla="*/ 0 h 21600"/>
                <a:gd name="T4" fmla="*/ 0 w 2167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0"/>
                <a:gd name="T10" fmla="*/ 0 h 21600"/>
                <a:gd name="T11" fmla="*/ 21670 w 216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0" h="21600" fill="none" extrusionOk="0">
                  <a:moveTo>
                    <a:pt x="0" y="0"/>
                  </a:moveTo>
                  <a:cubicBezTo>
                    <a:pt x="23" y="0"/>
                    <a:pt x="46" y="-1"/>
                    <a:pt x="70" y="0"/>
                  </a:cubicBezTo>
                  <a:cubicBezTo>
                    <a:pt x="11999" y="0"/>
                    <a:pt x="21670" y="9670"/>
                    <a:pt x="21670" y="21600"/>
                  </a:cubicBezTo>
                </a:path>
                <a:path w="21670" h="21600" stroke="0" extrusionOk="0">
                  <a:moveTo>
                    <a:pt x="0" y="0"/>
                  </a:moveTo>
                  <a:cubicBezTo>
                    <a:pt x="23" y="0"/>
                    <a:pt x="46" y="-1"/>
                    <a:pt x="70" y="0"/>
                  </a:cubicBezTo>
                  <a:cubicBezTo>
                    <a:pt x="11999" y="0"/>
                    <a:pt x="21670" y="9670"/>
                    <a:pt x="21670" y="21600"/>
                  </a:cubicBezTo>
                  <a:lnTo>
                    <a:pt x="7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Arc 77"/>
            <p:cNvSpPr>
              <a:spLocks/>
            </p:cNvSpPr>
            <p:nvPr/>
          </p:nvSpPr>
          <p:spPr bwMode="auto">
            <a:xfrm>
              <a:off x="2372" y="2146"/>
              <a:ext cx="246" cy="1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5"/>
                    <a:pt x="9617" y="48"/>
                    <a:pt x="2151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5"/>
                    <a:pt x="9617" y="48"/>
                    <a:pt x="21512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Rectangle 78"/>
            <p:cNvSpPr>
              <a:spLocks noChangeArrowheads="1"/>
            </p:cNvSpPr>
            <p:nvPr/>
          </p:nvSpPr>
          <p:spPr bwMode="auto">
            <a:xfrm>
              <a:off x="3043" y="1368"/>
              <a:ext cx="64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Attempt to lock S2</a:t>
              </a:r>
            </a:p>
          </p:txBody>
        </p:sp>
        <p:sp>
          <p:nvSpPr>
            <p:cNvPr id="236" name="Arc 79"/>
            <p:cNvSpPr>
              <a:spLocks/>
            </p:cNvSpPr>
            <p:nvPr/>
          </p:nvSpPr>
          <p:spPr bwMode="auto">
            <a:xfrm>
              <a:off x="2594" y="1591"/>
              <a:ext cx="495" cy="101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0" y="21385"/>
                  </a:moveTo>
                  <a:cubicBezTo>
                    <a:pt x="117" y="9556"/>
                    <a:pt x="9727" y="23"/>
                    <a:pt x="21556" y="0"/>
                  </a:cubicBezTo>
                </a:path>
                <a:path w="21599" h="21600" stroke="0" extrusionOk="0">
                  <a:moveTo>
                    <a:pt x="0" y="21385"/>
                  </a:moveTo>
                  <a:cubicBezTo>
                    <a:pt x="117" y="9556"/>
                    <a:pt x="9727" y="23"/>
                    <a:pt x="21556" y="0"/>
                  </a:cubicBezTo>
                  <a:lnTo>
                    <a:pt x="21599" y="21600"/>
                  </a:lnTo>
                  <a:lnTo>
                    <a:pt x="0" y="21385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Arc 80"/>
            <p:cNvSpPr>
              <a:spLocks/>
            </p:cNvSpPr>
            <p:nvPr/>
          </p:nvSpPr>
          <p:spPr bwMode="auto">
            <a:xfrm>
              <a:off x="2905" y="2755"/>
              <a:ext cx="502" cy="2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7"/>
                    <a:pt x="9644" y="23"/>
                    <a:pt x="21557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7"/>
                    <a:pt x="9644" y="23"/>
                    <a:pt x="21557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8" name="Group 81"/>
            <p:cNvGrpSpPr>
              <a:grpSpLocks/>
            </p:cNvGrpSpPr>
            <p:nvPr/>
          </p:nvGrpSpPr>
          <p:grpSpPr bwMode="auto">
            <a:xfrm>
              <a:off x="2922" y="1690"/>
              <a:ext cx="497" cy="220"/>
              <a:chOff x="2922" y="1717"/>
              <a:chExt cx="497" cy="220"/>
            </a:xfrm>
          </p:grpSpPr>
          <p:sp>
            <p:nvSpPr>
              <p:cNvPr id="246" name="Line 82"/>
              <p:cNvSpPr>
                <a:spLocks noChangeShapeType="1"/>
              </p:cNvSpPr>
              <p:nvPr/>
            </p:nvSpPr>
            <p:spPr bwMode="auto">
              <a:xfrm flipV="1">
                <a:off x="2922" y="1717"/>
                <a:ext cx="0" cy="2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Line 83"/>
              <p:cNvSpPr>
                <a:spLocks noChangeShapeType="1"/>
              </p:cNvSpPr>
              <p:nvPr/>
            </p:nvSpPr>
            <p:spPr bwMode="auto">
              <a:xfrm>
                <a:off x="2927" y="1720"/>
                <a:ext cx="4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8" name="Line 84"/>
              <p:cNvSpPr>
                <a:spLocks noChangeShapeType="1"/>
              </p:cNvSpPr>
              <p:nvPr/>
            </p:nvSpPr>
            <p:spPr bwMode="auto">
              <a:xfrm>
                <a:off x="3419" y="1724"/>
                <a:ext cx="0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9" name="Arc 85"/>
            <p:cNvSpPr>
              <a:spLocks/>
            </p:cNvSpPr>
            <p:nvPr/>
          </p:nvSpPr>
          <p:spPr bwMode="auto">
            <a:xfrm>
              <a:off x="2379" y="1321"/>
              <a:ext cx="218" cy="3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542"/>
                  </a:moveTo>
                  <a:cubicBezTo>
                    <a:pt x="31" y="9673"/>
                    <a:pt x="9633" y="54"/>
                    <a:pt x="21501" y="0"/>
                  </a:cubicBezTo>
                </a:path>
                <a:path w="21600" h="21600" stroke="0" extrusionOk="0">
                  <a:moveTo>
                    <a:pt x="0" y="21542"/>
                  </a:moveTo>
                  <a:cubicBezTo>
                    <a:pt x="31" y="9673"/>
                    <a:pt x="9633" y="54"/>
                    <a:pt x="21501" y="0"/>
                  </a:cubicBezTo>
                  <a:lnTo>
                    <a:pt x="21600" y="21600"/>
                  </a:lnTo>
                  <a:lnTo>
                    <a:pt x="0" y="21542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Line 86"/>
            <p:cNvSpPr>
              <a:spLocks noChangeShapeType="1"/>
            </p:cNvSpPr>
            <p:nvPr/>
          </p:nvSpPr>
          <p:spPr bwMode="auto">
            <a:xfrm>
              <a:off x="2592" y="1912"/>
              <a:ext cx="3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Rectangle 87" descr="Wide upward diagonal"/>
            <p:cNvSpPr>
              <a:spLocks noChangeArrowheads="1"/>
            </p:cNvSpPr>
            <p:nvPr/>
          </p:nvSpPr>
          <p:spPr bwMode="auto">
            <a:xfrm>
              <a:off x="2907" y="1682"/>
              <a:ext cx="505" cy="230"/>
            </a:xfrm>
            <a:prstGeom prst="rect">
              <a:avLst/>
            </a:prstGeom>
            <a:pattFill prst="wdUpDiag">
              <a:fgClr>
                <a:srgbClr val="009900"/>
              </a:fgClr>
              <a:bgClr>
                <a:srgbClr val="00CC99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Rectangle 88"/>
            <p:cNvSpPr>
              <a:spLocks noChangeArrowheads="1"/>
            </p:cNvSpPr>
            <p:nvPr/>
          </p:nvSpPr>
          <p:spPr bwMode="auto">
            <a:xfrm>
              <a:off x="3576" y="1978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S2 Locked</a:t>
              </a:r>
            </a:p>
          </p:txBody>
        </p:sp>
        <p:sp>
          <p:nvSpPr>
            <p:cNvPr id="243" name="Arc 89"/>
            <p:cNvSpPr>
              <a:spLocks/>
            </p:cNvSpPr>
            <p:nvPr/>
          </p:nvSpPr>
          <p:spPr bwMode="auto">
            <a:xfrm>
              <a:off x="2926" y="1897"/>
              <a:ext cx="662" cy="164"/>
            </a:xfrm>
            <a:custGeom>
              <a:avLst/>
              <a:gdLst>
                <a:gd name="T0" fmla="*/ 0 w 21600"/>
                <a:gd name="T1" fmla="*/ 0 h 21733"/>
                <a:gd name="T2" fmla="*/ 0 w 21600"/>
                <a:gd name="T3" fmla="*/ 0 h 21733"/>
                <a:gd name="T4" fmla="*/ 0 w 21600"/>
                <a:gd name="T5" fmla="*/ 0 h 2173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33"/>
                <a:gd name="T11" fmla="*/ 21600 w 21600"/>
                <a:gd name="T12" fmla="*/ 21733 h 217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33" fill="none" extrusionOk="0">
                  <a:moveTo>
                    <a:pt x="21567" y="21732"/>
                  </a:moveTo>
                  <a:cubicBezTo>
                    <a:pt x="9650" y="21714"/>
                    <a:pt x="0" y="12049"/>
                    <a:pt x="0" y="133"/>
                  </a:cubicBezTo>
                  <a:cubicBezTo>
                    <a:pt x="-1" y="88"/>
                    <a:pt x="0" y="44"/>
                    <a:pt x="0" y="0"/>
                  </a:cubicBezTo>
                </a:path>
                <a:path w="21600" h="21733" stroke="0" extrusionOk="0">
                  <a:moveTo>
                    <a:pt x="21567" y="21732"/>
                  </a:moveTo>
                  <a:cubicBezTo>
                    <a:pt x="9650" y="21714"/>
                    <a:pt x="0" y="12049"/>
                    <a:pt x="0" y="133"/>
                  </a:cubicBezTo>
                  <a:cubicBezTo>
                    <a:pt x="-1" y="88"/>
                    <a:pt x="0" y="44"/>
                    <a:pt x="0" y="0"/>
                  </a:cubicBezTo>
                  <a:lnTo>
                    <a:pt x="21600" y="133"/>
                  </a:lnTo>
                  <a:lnTo>
                    <a:pt x="21567" y="21732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Rectangle 90"/>
            <p:cNvSpPr>
              <a:spLocks noChangeArrowheads="1"/>
            </p:cNvSpPr>
            <p:nvPr/>
          </p:nvSpPr>
          <p:spPr bwMode="auto">
            <a:xfrm>
              <a:off x="2132" y="1684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2870" tIns="51435" rIns="102870" bIns="51435">
              <a:spAutoFit/>
            </a:bodyPr>
            <a:lstStyle/>
            <a:p>
              <a:pPr marL="0" marR="0" lvl="0" indent="0" algn="l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</a:t>
              </a:r>
            </a:p>
          </p:txBody>
        </p:sp>
        <p:sp>
          <p:nvSpPr>
            <p:cNvPr id="245" name="Rectangle 91"/>
            <p:cNvSpPr>
              <a:spLocks noChangeArrowheads="1"/>
            </p:cNvSpPr>
            <p:nvPr/>
          </p:nvSpPr>
          <p:spPr bwMode="auto">
            <a:xfrm>
              <a:off x="2649" y="1683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2870" tIns="51435" rIns="102870" bIns="51435">
              <a:spAutoFit/>
            </a:bodyPr>
            <a:lstStyle/>
            <a:p>
              <a:pPr marL="0" marR="0" lvl="0" indent="0" algn="l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2609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Properties of Basic Priority Inheritance 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/>
              </a:rPr>
              <a:t>There will be no deadlock if there is no nested locks, or application level deadlock avoidance scheme such the ordering of resource is used. </a:t>
            </a:r>
          </a:p>
          <a:p>
            <a:pPr eaLnBrk="1" hangingPunct="1"/>
            <a:r>
              <a:rPr lang="en-US" dirty="0">
                <a:cs typeface="Arial"/>
              </a:rPr>
              <a:t>Chained priority is fact of life. But a task is blocked at most by n lower priority tasks sharing resources with it, when there is no deadlock. </a:t>
            </a:r>
          </a:p>
          <a:p>
            <a:pPr eaLnBrk="1" hangingPunct="1"/>
            <a:r>
              <a:rPr lang="en-US" dirty="0">
                <a:cs typeface="Arial"/>
              </a:rPr>
              <a:t>The priority inheritance protocol is supported in POSIX real time extensions.</a:t>
            </a:r>
          </a:p>
          <a:p>
            <a:pPr lvl="1" eaLnBrk="1" hangingPunct="1"/>
            <a:r>
              <a:rPr lang="en-US" dirty="0">
                <a:cs typeface="Arial"/>
              </a:rPr>
              <a:t>It is easy to implement</a:t>
            </a:r>
          </a:p>
          <a:p>
            <a:pPr lvl="1" eaLnBrk="1" hangingPunct="1"/>
            <a:r>
              <a:rPr lang="en-US" dirty="0">
                <a:cs typeface="Arial"/>
              </a:rPr>
              <a:t>it is supported by not only most RT OS vendors but also OS/2, Windows 95, Windows CE, AIX, HP/UX and Solaris.</a:t>
            </a:r>
          </a:p>
          <a:p>
            <a:pPr lvl="1" eaLnBrk="1" hangingPunct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94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Blocking Term under PIP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894863"/>
            <a:ext cx="8001000" cy="5562600"/>
          </a:xfrm>
        </p:spPr>
        <p:txBody>
          <a:bodyPr/>
          <a:lstStyle/>
          <a:p>
            <a:pPr eaLnBrk="1" hangingPunct="1"/>
            <a:r>
              <a:rPr lang="en-US" sz="2400" i="1" dirty="0">
                <a:cs typeface="Arial"/>
              </a:rPr>
              <a:t>Theorem: </a:t>
            </a:r>
            <a:r>
              <a:rPr lang="en-US" sz="2400" dirty="0">
                <a:cs typeface="Arial"/>
              </a:rPr>
              <a:t>A higher-priority task can be blocked for at most one lower-priority critical section by each </a:t>
            </a:r>
            <a:r>
              <a:rPr lang="en-US" sz="2400" dirty="0" err="1">
                <a:cs typeface="Arial"/>
              </a:rPr>
              <a:t>mutex</a:t>
            </a:r>
            <a:endParaRPr lang="en-US" sz="2400" dirty="0">
              <a:cs typeface="Arial"/>
            </a:endParaRPr>
          </a:p>
          <a:p>
            <a:pPr lvl="1" eaLnBrk="1" hangingPunct="1"/>
            <a:r>
              <a:rPr lang="en-US" sz="2000" i="1" dirty="0">
                <a:cs typeface="Arial"/>
              </a:rPr>
              <a:t>Proof Sketch</a:t>
            </a:r>
            <a:r>
              <a:rPr lang="en-US" sz="2000" dirty="0">
                <a:cs typeface="Arial"/>
              </a:rPr>
              <a:t>: Once a </a:t>
            </a:r>
            <a:r>
              <a:rPr lang="en-US" sz="2000" dirty="0" err="1">
                <a:cs typeface="Arial"/>
              </a:rPr>
              <a:t>mutex</a:t>
            </a:r>
            <a:r>
              <a:rPr lang="en-US" sz="2000" dirty="0">
                <a:cs typeface="Arial"/>
              </a:rPr>
              <a:t> has been released, it cannot be locked by any other lower-priority tasks</a:t>
            </a:r>
          </a:p>
          <a:p>
            <a:pPr eaLnBrk="1" hangingPunct="1"/>
            <a:r>
              <a:rPr lang="en-US" sz="2400" i="1" dirty="0">
                <a:cs typeface="Arial"/>
              </a:rPr>
              <a:t>Theorem: </a:t>
            </a:r>
            <a:r>
              <a:rPr lang="en-US" sz="2400" dirty="0">
                <a:cs typeface="Arial"/>
              </a:rPr>
              <a:t>A higher-priority task can be blocked for at most one (outermost) critical section of a lower-priority task</a:t>
            </a:r>
          </a:p>
          <a:p>
            <a:pPr lvl="1" eaLnBrk="1" hangingPunct="1"/>
            <a:r>
              <a:rPr lang="en-US" sz="2000" i="1" dirty="0">
                <a:cs typeface="Arial"/>
              </a:rPr>
              <a:t>Proof Sketch</a:t>
            </a:r>
            <a:r>
              <a:rPr lang="en-US" sz="2000" dirty="0">
                <a:cs typeface="Arial"/>
              </a:rPr>
              <a:t>: Once a lower-priority task has exited a critical section, it can no longer block a higher-priority task until it completes.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cs typeface="Arial"/>
                <a:sym typeface="Wingdings" charset="0"/>
              </a:rPr>
              <a:t>If there are </a:t>
            </a:r>
            <a:r>
              <a:rPr lang="en-US" sz="2400" i="1" dirty="0">
                <a:cs typeface="Arial"/>
                <a:sym typeface="Wingdings" charset="0"/>
              </a:rPr>
              <a:t>n</a:t>
            </a:r>
            <a:r>
              <a:rPr lang="en-US" sz="2400" dirty="0">
                <a:cs typeface="Arial"/>
                <a:sym typeface="Wingdings" charset="0"/>
              </a:rPr>
              <a:t> lower-priority tasks and </a:t>
            </a:r>
            <a:r>
              <a:rPr lang="en-US" sz="2400" i="1" dirty="0">
                <a:cs typeface="Arial"/>
                <a:sym typeface="Wingdings" charset="0"/>
              </a:rPr>
              <a:t>m </a:t>
            </a:r>
            <a:r>
              <a:rPr lang="en-US" sz="2400" dirty="0">
                <a:cs typeface="Arial"/>
                <a:sym typeface="Wingdings" charset="0"/>
              </a:rPr>
              <a:t>distinct </a:t>
            </a:r>
            <a:r>
              <a:rPr lang="en-US" sz="2400" dirty="0" err="1">
                <a:cs typeface="Arial"/>
                <a:sym typeface="Wingdings" charset="0"/>
              </a:rPr>
              <a:t>mutexes</a:t>
            </a:r>
            <a:r>
              <a:rPr lang="en-US" sz="2400" dirty="0">
                <a:cs typeface="Arial"/>
                <a:sym typeface="Wingdings" charset="0"/>
              </a:rPr>
              <a:t>, a task can be blocked for no more than </a:t>
            </a:r>
            <a:r>
              <a:rPr lang="en-US" sz="2400" i="1" dirty="0">
                <a:cs typeface="Arial"/>
                <a:sym typeface="Wingdings" charset="0"/>
              </a:rPr>
              <a:t>min(m, n) </a:t>
            </a:r>
            <a:r>
              <a:rPr lang="en-US" sz="2400" dirty="0">
                <a:cs typeface="Arial"/>
                <a:sym typeface="Wingdings" charset="0"/>
              </a:rPr>
              <a:t>lower priority critical sections</a:t>
            </a:r>
          </a:p>
          <a:p>
            <a:pPr lvl="1" eaLnBrk="1" hangingPunct="1">
              <a:buFont typeface="Wingdings" charset="0"/>
              <a:buChar char="à"/>
            </a:pPr>
            <a:r>
              <a:rPr lang="en-US" sz="2000" dirty="0">
                <a:cs typeface="Arial"/>
                <a:sym typeface="Wingdings" charset="0"/>
              </a:rPr>
              <a:t>Assuming that deadlocks are avoided using other mechanisms</a:t>
            </a:r>
          </a:p>
          <a:p>
            <a:pPr eaLnBrk="1" hangingPunct="1">
              <a:buFont typeface="Wingdings" charset="0"/>
              <a:buChar char="à"/>
            </a:pPr>
            <a:endParaRPr lang="en-US" sz="2400" dirty="0">
              <a:cs typeface="Arial"/>
            </a:endParaRPr>
          </a:p>
          <a:p>
            <a:pPr eaLnBrk="1" hangingPunct="1"/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8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Priority Ceiling Protocol 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/>
              </a:rPr>
              <a:t>A </a:t>
            </a:r>
            <a:r>
              <a:rPr lang="en-US" b="1" dirty="0">
                <a:solidFill>
                  <a:srgbClr val="990000"/>
                </a:solidFill>
                <a:cs typeface="Arial"/>
              </a:rPr>
              <a:t>priority ceiling</a:t>
            </a:r>
            <a:r>
              <a:rPr lang="en-US" dirty="0">
                <a:cs typeface="Arial"/>
              </a:rPr>
              <a:t> is assigned to each </a:t>
            </a:r>
            <a:r>
              <a:rPr lang="en-US" dirty="0" err="1">
                <a:cs typeface="Arial"/>
              </a:rPr>
              <a:t>mutex</a:t>
            </a:r>
            <a:r>
              <a:rPr lang="en-US" dirty="0">
                <a:cs typeface="Arial"/>
              </a:rPr>
              <a:t>, which is equal to the highest priority task that may use this </a:t>
            </a:r>
            <a:r>
              <a:rPr lang="en-US" dirty="0" err="1">
                <a:cs typeface="Arial"/>
              </a:rPr>
              <a:t>mutex</a:t>
            </a:r>
            <a:r>
              <a:rPr lang="en-US" dirty="0">
                <a:cs typeface="Arial"/>
              </a:rPr>
              <a:t>. </a:t>
            </a:r>
          </a:p>
          <a:p>
            <a:pPr eaLnBrk="1" hangingPunct="1"/>
            <a:r>
              <a:rPr lang="en-US" dirty="0">
                <a:cs typeface="Arial"/>
              </a:rPr>
              <a:t>A task can lock a </a:t>
            </a:r>
            <a:r>
              <a:rPr lang="en-US" dirty="0" err="1">
                <a:cs typeface="Arial"/>
              </a:rPr>
              <a:t>mutex</a:t>
            </a:r>
            <a:r>
              <a:rPr lang="en-US" dirty="0">
                <a:cs typeface="Arial"/>
              </a:rPr>
              <a:t> if and only if its priority is higher than the priority ceilings of all </a:t>
            </a:r>
            <a:r>
              <a:rPr lang="en-US" dirty="0" err="1">
                <a:cs typeface="Arial"/>
              </a:rPr>
              <a:t>mutexes</a:t>
            </a:r>
            <a:r>
              <a:rPr lang="en-US" dirty="0">
                <a:cs typeface="Arial"/>
              </a:rPr>
              <a:t> locked by other tasks. </a:t>
            </a:r>
          </a:p>
          <a:p>
            <a:pPr eaLnBrk="1" hangingPunct="1"/>
            <a:r>
              <a:rPr lang="en-US" dirty="0">
                <a:cs typeface="Arial"/>
              </a:rPr>
              <a:t>If a task is blocked by a lower priority task, the lower priority task inherits its priority. </a:t>
            </a:r>
          </a:p>
          <a:p>
            <a:pPr eaLnBrk="1" hangingPunct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41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4655" tIns="46434" rIns="94655" bIns="46434"/>
          <a:lstStyle/>
          <a:p>
            <a:pPr defTabSz="823913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Priority Ceiling Protocol (PCP)</a:t>
            </a:r>
          </a:p>
        </p:txBody>
      </p:sp>
      <p:grpSp>
        <p:nvGrpSpPr>
          <p:cNvPr id="177" name="Group 3"/>
          <p:cNvGrpSpPr>
            <a:grpSpLocks/>
          </p:cNvGrpSpPr>
          <p:nvPr/>
        </p:nvGrpSpPr>
        <p:grpSpPr bwMode="auto">
          <a:xfrm>
            <a:off x="508000" y="1022747"/>
            <a:ext cx="8083952" cy="4854178"/>
            <a:chOff x="284" y="850"/>
            <a:chExt cx="4527" cy="2718"/>
          </a:xfrm>
        </p:grpSpPr>
        <p:grpSp>
          <p:nvGrpSpPr>
            <p:cNvPr id="178" name="Group 4"/>
            <p:cNvGrpSpPr>
              <a:grpSpLocks/>
            </p:cNvGrpSpPr>
            <p:nvPr/>
          </p:nvGrpSpPr>
          <p:grpSpPr bwMode="auto">
            <a:xfrm>
              <a:off x="1320" y="2073"/>
              <a:ext cx="964" cy="1104"/>
              <a:chOff x="1320" y="2073"/>
              <a:chExt cx="1564" cy="1104"/>
            </a:xfrm>
          </p:grpSpPr>
          <p:sp>
            <p:nvSpPr>
              <p:cNvPr id="262" name="Rectangle 5"/>
              <p:cNvSpPr>
                <a:spLocks noChangeArrowheads="1"/>
              </p:cNvSpPr>
              <p:nvPr/>
            </p:nvSpPr>
            <p:spPr bwMode="auto">
              <a:xfrm>
                <a:off x="1319" y="2073"/>
                <a:ext cx="1565" cy="1104"/>
              </a:xfrm>
              <a:prstGeom prst="rect">
                <a:avLst/>
              </a:prstGeom>
              <a:solidFill>
                <a:srgbClr val="2D2DB9">
                  <a:lumMod val="40000"/>
                  <a:lumOff val="60000"/>
                  <a:alpha val="50195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cs"/>
                </a:endParaRPr>
              </a:p>
            </p:txBody>
          </p:sp>
          <p:sp>
            <p:nvSpPr>
              <p:cNvPr id="263" name="Rectangle 6"/>
              <p:cNvSpPr>
                <a:spLocks noChangeArrowheads="1"/>
              </p:cNvSpPr>
              <p:nvPr/>
            </p:nvSpPr>
            <p:spPr bwMode="auto">
              <a:xfrm>
                <a:off x="1330" y="2078"/>
                <a:ext cx="314" cy="204"/>
              </a:xfrm>
              <a:prstGeom prst="rect">
                <a:avLst/>
              </a:prstGeom>
              <a:solidFill>
                <a:srgbClr val="D1D1F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082" tIns="44649" rIns="91082" bIns="44649">
                <a:spAutoFit/>
              </a:bodyPr>
              <a:lstStyle/>
              <a:p>
                <a:pPr marL="0" marR="0" lvl="0" indent="0" algn="l" defTabSz="9159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Arial" charset="0"/>
                  </a:rPr>
                  <a:t>C</a:t>
                </a:r>
                <a:endPara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  <p:sp>
          <p:nvSpPr>
            <p:cNvPr id="179" name="Rectangle 7"/>
            <p:cNvSpPr>
              <a:spLocks noChangeArrowheads="1"/>
            </p:cNvSpPr>
            <p:nvPr/>
          </p:nvSpPr>
          <p:spPr bwMode="auto">
            <a:xfrm>
              <a:off x="2605" y="2073"/>
              <a:ext cx="279" cy="21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Rectangle 8" descr="50%"/>
            <p:cNvSpPr>
              <a:spLocks noChangeArrowheads="1"/>
            </p:cNvSpPr>
            <p:nvPr/>
          </p:nvSpPr>
          <p:spPr bwMode="auto">
            <a:xfrm>
              <a:off x="2283" y="2073"/>
              <a:ext cx="318" cy="1104"/>
            </a:xfrm>
            <a:prstGeom prst="rect">
              <a:avLst/>
            </a:prstGeom>
            <a:pattFill prst="pct50">
              <a:fgClr>
                <a:srgbClr val="9EE1F5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Rectangle 9"/>
            <p:cNvSpPr>
              <a:spLocks noChangeArrowheads="1"/>
            </p:cNvSpPr>
            <p:nvPr/>
          </p:nvSpPr>
          <p:spPr bwMode="auto">
            <a:xfrm>
              <a:off x="1315" y="2951"/>
              <a:ext cx="198" cy="21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Rectangle 10"/>
            <p:cNvSpPr>
              <a:spLocks noChangeArrowheads="1"/>
            </p:cNvSpPr>
            <p:nvPr/>
          </p:nvSpPr>
          <p:spPr bwMode="auto">
            <a:xfrm>
              <a:off x="284" y="2749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Locked</a:t>
              </a:r>
            </a:p>
          </p:txBody>
        </p:sp>
        <p:sp>
          <p:nvSpPr>
            <p:cNvPr id="183" name="Arc 11"/>
            <p:cNvSpPr>
              <a:spLocks/>
            </p:cNvSpPr>
            <p:nvPr/>
          </p:nvSpPr>
          <p:spPr bwMode="auto">
            <a:xfrm>
              <a:off x="890" y="2832"/>
              <a:ext cx="419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med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Rectangle 12"/>
            <p:cNvSpPr>
              <a:spLocks noChangeArrowheads="1"/>
            </p:cNvSpPr>
            <p:nvPr/>
          </p:nvSpPr>
          <p:spPr bwMode="auto">
            <a:xfrm>
              <a:off x="1582" y="1836"/>
              <a:ext cx="43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 charset="0"/>
                </a:rPr>
                <a:t>Ready</a:t>
              </a:r>
            </a:p>
          </p:txBody>
        </p:sp>
        <p:sp>
          <p:nvSpPr>
            <p:cNvPr id="185" name="Line 13"/>
            <p:cNvSpPr>
              <a:spLocks noChangeShapeType="1"/>
            </p:cNvSpPr>
            <p:nvPr/>
          </p:nvSpPr>
          <p:spPr bwMode="auto">
            <a:xfrm>
              <a:off x="1785" y="2007"/>
              <a:ext cx="0" cy="262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Rectangle 14"/>
            <p:cNvSpPr>
              <a:spLocks noChangeArrowheads="1"/>
            </p:cNvSpPr>
            <p:nvPr/>
          </p:nvSpPr>
          <p:spPr bwMode="auto">
            <a:xfrm>
              <a:off x="1848" y="2246"/>
              <a:ext cx="43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 charset="0"/>
                </a:rPr>
                <a:t>Ready</a:t>
              </a:r>
            </a:p>
          </p:txBody>
        </p:sp>
        <p:sp>
          <p:nvSpPr>
            <p:cNvPr id="187" name="Line 15"/>
            <p:cNvSpPr>
              <a:spLocks noChangeShapeType="1"/>
            </p:cNvSpPr>
            <p:nvPr/>
          </p:nvSpPr>
          <p:spPr bwMode="auto">
            <a:xfrm>
              <a:off x="2051" y="2417"/>
              <a:ext cx="0" cy="262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Rectangle 16"/>
            <p:cNvSpPr>
              <a:spLocks noChangeArrowheads="1"/>
            </p:cNvSpPr>
            <p:nvPr/>
          </p:nvSpPr>
          <p:spPr bwMode="auto">
            <a:xfrm>
              <a:off x="3020" y="2755"/>
              <a:ext cx="71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unlocked</a:t>
              </a:r>
            </a:p>
          </p:txBody>
        </p:sp>
        <p:sp>
          <p:nvSpPr>
            <p:cNvPr id="189" name="Rectangle 17"/>
            <p:cNvSpPr>
              <a:spLocks noChangeArrowheads="1"/>
            </p:cNvSpPr>
            <p:nvPr/>
          </p:nvSpPr>
          <p:spPr bwMode="auto">
            <a:xfrm>
              <a:off x="2288" y="2953"/>
              <a:ext cx="301" cy="21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Arc 18"/>
            <p:cNvSpPr>
              <a:spLocks/>
            </p:cNvSpPr>
            <p:nvPr/>
          </p:nvSpPr>
          <p:spPr bwMode="auto">
            <a:xfrm>
              <a:off x="2614" y="2847"/>
              <a:ext cx="425" cy="108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-1" y="21398"/>
                  </a:moveTo>
                  <a:cubicBezTo>
                    <a:pt x="110" y="9568"/>
                    <a:pt x="9716" y="27"/>
                    <a:pt x="21548" y="0"/>
                  </a:cubicBezTo>
                </a:path>
                <a:path w="21599" h="21600" stroke="0" extrusionOk="0">
                  <a:moveTo>
                    <a:pt x="-1" y="21398"/>
                  </a:moveTo>
                  <a:cubicBezTo>
                    <a:pt x="110" y="9568"/>
                    <a:pt x="9716" y="27"/>
                    <a:pt x="21548" y="0"/>
                  </a:cubicBezTo>
                  <a:lnTo>
                    <a:pt x="21599" y="21600"/>
                  </a:lnTo>
                  <a:lnTo>
                    <a:pt x="-1" y="2139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Rectangle 19"/>
            <p:cNvSpPr>
              <a:spLocks noChangeArrowheads="1"/>
            </p:cNvSpPr>
            <p:nvPr/>
          </p:nvSpPr>
          <p:spPr bwMode="auto">
            <a:xfrm>
              <a:off x="1719" y="1383"/>
              <a:ext cx="149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Attempt to lock S1 (blocked)</a:t>
              </a:r>
            </a:p>
          </p:txBody>
        </p:sp>
        <p:sp>
          <p:nvSpPr>
            <p:cNvPr id="192" name="Line 20"/>
            <p:cNvSpPr>
              <a:spLocks noChangeShapeType="1"/>
            </p:cNvSpPr>
            <p:nvPr/>
          </p:nvSpPr>
          <p:spPr bwMode="auto">
            <a:xfrm flipV="1">
              <a:off x="2282" y="1543"/>
              <a:ext cx="0" cy="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Rectangle 21"/>
            <p:cNvSpPr>
              <a:spLocks noChangeArrowheads="1"/>
            </p:cNvSpPr>
            <p:nvPr/>
          </p:nvSpPr>
          <p:spPr bwMode="auto">
            <a:xfrm>
              <a:off x="3514" y="1876"/>
              <a:ext cx="71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unlocked</a:t>
              </a:r>
            </a:p>
          </p:txBody>
        </p:sp>
        <p:sp>
          <p:nvSpPr>
            <p:cNvPr id="194" name="Rectangle 22"/>
            <p:cNvSpPr>
              <a:spLocks noChangeArrowheads="1"/>
            </p:cNvSpPr>
            <p:nvPr/>
          </p:nvSpPr>
          <p:spPr bwMode="auto">
            <a:xfrm>
              <a:off x="2441" y="1642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Locked</a:t>
              </a:r>
            </a:p>
          </p:txBody>
        </p:sp>
        <p:sp>
          <p:nvSpPr>
            <p:cNvPr id="195" name="Line 23"/>
            <p:cNvSpPr>
              <a:spLocks noChangeShapeType="1"/>
            </p:cNvSpPr>
            <p:nvPr/>
          </p:nvSpPr>
          <p:spPr bwMode="auto">
            <a:xfrm flipV="1">
              <a:off x="2607" y="1807"/>
              <a:ext cx="0" cy="2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Arc 24"/>
            <p:cNvSpPr>
              <a:spLocks/>
            </p:cNvSpPr>
            <p:nvPr/>
          </p:nvSpPr>
          <p:spPr bwMode="auto">
            <a:xfrm>
              <a:off x="2896" y="1953"/>
              <a:ext cx="655" cy="1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3"/>
                    <a:pt x="9650" y="18"/>
                    <a:pt x="21567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97" name="Group 25"/>
            <p:cNvGrpSpPr>
              <a:grpSpLocks/>
            </p:cNvGrpSpPr>
            <p:nvPr/>
          </p:nvGrpSpPr>
          <p:grpSpPr bwMode="auto">
            <a:xfrm>
              <a:off x="760" y="850"/>
              <a:ext cx="4051" cy="2718"/>
              <a:chOff x="760" y="850"/>
              <a:chExt cx="4051" cy="2718"/>
            </a:xfrm>
          </p:grpSpPr>
          <p:grpSp>
            <p:nvGrpSpPr>
              <p:cNvPr id="199" name="Group 26"/>
              <p:cNvGrpSpPr>
                <a:grpSpLocks/>
              </p:cNvGrpSpPr>
              <p:nvPr/>
            </p:nvGrpSpPr>
            <p:grpSpPr bwMode="auto">
              <a:xfrm>
                <a:off x="1189" y="3380"/>
                <a:ext cx="3174" cy="188"/>
                <a:chOff x="1189" y="3337"/>
                <a:chExt cx="3174" cy="188"/>
              </a:xfrm>
            </p:grpSpPr>
            <p:sp>
              <p:nvSpPr>
                <p:cNvPr id="260" name="Line 27"/>
                <p:cNvSpPr>
                  <a:spLocks noChangeShapeType="1"/>
                </p:cNvSpPr>
                <p:nvPr/>
              </p:nvSpPr>
              <p:spPr bwMode="auto">
                <a:xfrm>
                  <a:off x="1189" y="3434"/>
                  <a:ext cx="2744" cy="0"/>
                </a:xfrm>
                <a:prstGeom prst="line">
                  <a:avLst/>
                </a:prstGeom>
                <a:noFill/>
                <a:ln w="50800">
                  <a:solidFill>
                    <a:srgbClr val="CC0066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1" name="Rectangle 28"/>
                <p:cNvSpPr>
                  <a:spLocks noChangeArrowheads="1"/>
                </p:cNvSpPr>
                <p:nvPr/>
              </p:nvSpPr>
              <p:spPr bwMode="auto">
                <a:xfrm>
                  <a:off x="4043" y="3337"/>
                  <a:ext cx="320" cy="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082" tIns="44649" rIns="91082" bIns="44649">
                  <a:spAutoFit/>
                </a:bodyPr>
                <a:lstStyle/>
                <a:p>
                  <a:pPr marL="0" marR="0" lvl="0" indent="0" algn="l" defTabSz="9159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charset="0"/>
                    </a:rPr>
                    <a:t>time</a:t>
                  </a:r>
                </a:p>
              </p:txBody>
            </p:sp>
          </p:grpSp>
          <p:grpSp>
            <p:nvGrpSpPr>
              <p:cNvPr id="200" name="Group 29"/>
              <p:cNvGrpSpPr>
                <a:grpSpLocks/>
              </p:cNvGrpSpPr>
              <p:nvPr/>
            </p:nvGrpSpPr>
            <p:grpSpPr bwMode="auto">
              <a:xfrm>
                <a:off x="766" y="1668"/>
                <a:ext cx="3181" cy="223"/>
                <a:chOff x="766" y="1668"/>
                <a:chExt cx="3181" cy="223"/>
              </a:xfrm>
            </p:grpSpPr>
            <p:sp>
              <p:nvSpPr>
                <p:cNvPr id="253" name="Rectangle 30"/>
                <p:cNvSpPr>
                  <a:spLocks noChangeArrowheads="1"/>
                </p:cNvSpPr>
                <p:nvPr/>
              </p:nvSpPr>
              <p:spPr bwMode="auto">
                <a:xfrm>
                  <a:off x="766" y="1668"/>
                  <a:ext cx="368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082" tIns="44649" rIns="91082" bIns="44649">
                  <a:spAutoFit/>
                </a:bodyPr>
                <a:lstStyle/>
                <a:p>
                  <a:pPr marL="0" marR="0" lvl="0" indent="0" algn="l" defTabSz="9159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Symbol" charset="0"/>
                    </a:rPr>
                    <a:t>t</a:t>
                  </a:r>
                  <a:r>
                    <a:rPr kumimoji="0" lang="en-US" sz="20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Symbol" charset="0"/>
                    </a:rPr>
                    <a:t>1</a:t>
                  </a:r>
                  <a:r>
                    <a:rPr kumimoji="0" lang="en-US" sz="16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charset="0"/>
                    </a:rPr>
                    <a:t>(H)</a:t>
                  </a:r>
                </a:p>
              </p:txBody>
            </p:sp>
            <p:sp>
              <p:nvSpPr>
                <p:cNvPr id="254" name="Line 31"/>
                <p:cNvSpPr>
                  <a:spLocks noChangeShapeType="1"/>
                </p:cNvSpPr>
                <p:nvPr/>
              </p:nvSpPr>
              <p:spPr bwMode="auto">
                <a:xfrm>
                  <a:off x="1199" y="1885"/>
                  <a:ext cx="31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55" name="Group 32"/>
                <p:cNvGrpSpPr>
                  <a:grpSpLocks/>
                </p:cNvGrpSpPr>
                <p:nvPr/>
              </p:nvGrpSpPr>
              <p:grpSpPr bwMode="auto">
                <a:xfrm>
                  <a:off x="1519" y="1669"/>
                  <a:ext cx="347" cy="219"/>
                  <a:chOff x="1519" y="1626"/>
                  <a:chExt cx="347" cy="219"/>
                </a:xfrm>
              </p:grpSpPr>
              <p:sp>
                <p:nvSpPr>
                  <p:cNvPr id="257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19" y="1626"/>
                    <a:ext cx="0" cy="21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5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524" y="1628"/>
                    <a:ext cx="33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5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66" y="1633"/>
                    <a:ext cx="0" cy="20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56" name="Line 36"/>
                <p:cNvSpPr>
                  <a:spLocks noChangeShapeType="1"/>
                </p:cNvSpPr>
                <p:nvPr/>
              </p:nvSpPr>
              <p:spPr bwMode="auto">
                <a:xfrm>
                  <a:off x="1870" y="1885"/>
                  <a:ext cx="2077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01" name="Group 37"/>
              <p:cNvGrpSpPr>
                <a:grpSpLocks/>
              </p:cNvGrpSpPr>
              <p:nvPr/>
            </p:nvGrpSpPr>
            <p:grpSpPr bwMode="auto">
              <a:xfrm>
                <a:off x="760" y="2485"/>
                <a:ext cx="3189" cy="223"/>
                <a:chOff x="760" y="2485"/>
                <a:chExt cx="3189" cy="223"/>
              </a:xfrm>
            </p:grpSpPr>
            <p:sp>
              <p:nvSpPr>
                <p:cNvPr id="246" name="Rectangle 38"/>
                <p:cNvSpPr>
                  <a:spLocks noChangeArrowheads="1"/>
                </p:cNvSpPr>
                <p:nvPr/>
              </p:nvSpPr>
              <p:spPr bwMode="auto">
                <a:xfrm>
                  <a:off x="760" y="2485"/>
                  <a:ext cx="213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082" tIns="44649" rIns="91082" bIns="44649">
                  <a:spAutoFit/>
                </a:bodyPr>
                <a:lstStyle/>
                <a:p>
                  <a:pPr marL="0" marR="0" lvl="0" indent="0" algn="l" defTabSz="9159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Symbol" charset="0"/>
                    </a:rPr>
                    <a:t>t</a:t>
                  </a:r>
                  <a:r>
                    <a:rPr kumimoji="0" lang="en-US" sz="20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Symbol" charset="0"/>
                    </a:rPr>
                    <a:t>3</a:t>
                  </a:r>
                </a:p>
              </p:txBody>
            </p:sp>
            <p:sp>
              <p:nvSpPr>
                <p:cNvPr id="247" name="Line 39"/>
                <p:cNvSpPr>
                  <a:spLocks noChangeShapeType="1"/>
                </p:cNvSpPr>
                <p:nvPr/>
              </p:nvSpPr>
              <p:spPr bwMode="auto">
                <a:xfrm>
                  <a:off x="1199" y="2702"/>
                  <a:ext cx="182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48" name="Group 40"/>
                <p:cNvGrpSpPr>
                  <a:grpSpLocks/>
                </p:cNvGrpSpPr>
                <p:nvPr/>
              </p:nvGrpSpPr>
              <p:grpSpPr bwMode="auto">
                <a:xfrm>
                  <a:off x="3022" y="2486"/>
                  <a:ext cx="535" cy="219"/>
                  <a:chOff x="3022" y="2443"/>
                  <a:chExt cx="535" cy="219"/>
                </a:xfrm>
              </p:grpSpPr>
              <p:sp>
                <p:nvSpPr>
                  <p:cNvPr id="250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2" y="2443"/>
                    <a:ext cx="0" cy="21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5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027" y="2445"/>
                    <a:ext cx="52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52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557" y="2450"/>
                    <a:ext cx="0" cy="20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49" name="Line 44"/>
                <p:cNvSpPr>
                  <a:spLocks noChangeShapeType="1"/>
                </p:cNvSpPr>
                <p:nvPr/>
              </p:nvSpPr>
              <p:spPr bwMode="auto">
                <a:xfrm>
                  <a:off x="3560" y="2702"/>
                  <a:ext cx="38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02" name="Group 45"/>
              <p:cNvGrpSpPr>
                <a:grpSpLocks/>
              </p:cNvGrpSpPr>
              <p:nvPr/>
            </p:nvGrpSpPr>
            <p:grpSpPr bwMode="auto">
              <a:xfrm>
                <a:off x="783" y="2941"/>
                <a:ext cx="3164" cy="229"/>
                <a:chOff x="783" y="2941"/>
                <a:chExt cx="3164" cy="229"/>
              </a:xfrm>
            </p:grpSpPr>
            <p:sp>
              <p:nvSpPr>
                <p:cNvPr id="230" name="Rectangle 46"/>
                <p:cNvSpPr>
                  <a:spLocks noChangeArrowheads="1"/>
                </p:cNvSpPr>
                <p:nvPr/>
              </p:nvSpPr>
              <p:spPr bwMode="auto">
                <a:xfrm>
                  <a:off x="783" y="2947"/>
                  <a:ext cx="349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082" tIns="44649" rIns="91082" bIns="44649">
                  <a:spAutoFit/>
                </a:bodyPr>
                <a:lstStyle/>
                <a:p>
                  <a:pPr marL="0" marR="0" lvl="0" indent="0" algn="l" defTabSz="9159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Symbol" charset="0"/>
                    </a:rPr>
                    <a:t>t</a:t>
                  </a:r>
                  <a:r>
                    <a:rPr kumimoji="0" lang="en-US" sz="20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Symbol" charset="0"/>
                    </a:rPr>
                    <a:t>4</a:t>
                  </a:r>
                  <a:r>
                    <a:rPr kumimoji="0" lang="en-US" sz="16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charset="0"/>
                    </a:rPr>
                    <a:t>(L)</a:t>
                  </a:r>
                </a:p>
              </p:txBody>
            </p:sp>
            <p:grpSp>
              <p:nvGrpSpPr>
                <p:cNvPr id="231" name="Group 47"/>
                <p:cNvGrpSpPr>
                  <a:grpSpLocks/>
                </p:cNvGrpSpPr>
                <p:nvPr/>
              </p:nvGrpSpPr>
              <p:grpSpPr bwMode="auto">
                <a:xfrm>
                  <a:off x="1187" y="2948"/>
                  <a:ext cx="333" cy="219"/>
                  <a:chOff x="1187" y="2905"/>
                  <a:chExt cx="333" cy="219"/>
                </a:xfrm>
              </p:grpSpPr>
              <p:sp>
                <p:nvSpPr>
                  <p:cNvPr id="243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87" y="2905"/>
                    <a:ext cx="0" cy="21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44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1191" y="2908"/>
                    <a:ext cx="32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4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520" y="2912"/>
                    <a:ext cx="0" cy="20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32" name="Group 51"/>
                <p:cNvGrpSpPr>
                  <a:grpSpLocks/>
                </p:cNvGrpSpPr>
                <p:nvPr/>
              </p:nvGrpSpPr>
              <p:grpSpPr bwMode="auto">
                <a:xfrm>
                  <a:off x="3579" y="2941"/>
                  <a:ext cx="213" cy="219"/>
                  <a:chOff x="3579" y="2898"/>
                  <a:chExt cx="213" cy="219"/>
                </a:xfrm>
              </p:grpSpPr>
              <p:sp>
                <p:nvSpPr>
                  <p:cNvPr id="240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79" y="2898"/>
                    <a:ext cx="0" cy="21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4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583" y="2900"/>
                    <a:ext cx="20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4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2905"/>
                    <a:ext cx="0" cy="20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33" name="Line 55"/>
                <p:cNvSpPr>
                  <a:spLocks noChangeShapeType="1"/>
                </p:cNvSpPr>
                <p:nvPr/>
              </p:nvSpPr>
              <p:spPr bwMode="auto">
                <a:xfrm>
                  <a:off x="2597" y="3164"/>
                  <a:ext cx="97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4" name="Line 56"/>
                <p:cNvSpPr>
                  <a:spLocks noChangeShapeType="1"/>
                </p:cNvSpPr>
                <p:nvPr/>
              </p:nvSpPr>
              <p:spPr bwMode="auto">
                <a:xfrm>
                  <a:off x="3796" y="3164"/>
                  <a:ext cx="15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35" name="Group 57"/>
                <p:cNvGrpSpPr>
                  <a:grpSpLocks/>
                </p:cNvGrpSpPr>
                <p:nvPr/>
              </p:nvGrpSpPr>
              <p:grpSpPr bwMode="auto">
                <a:xfrm>
                  <a:off x="2283" y="2943"/>
                  <a:ext cx="310" cy="213"/>
                  <a:chOff x="2283" y="2900"/>
                  <a:chExt cx="310" cy="213"/>
                </a:xfrm>
              </p:grpSpPr>
              <p:sp>
                <p:nvSpPr>
                  <p:cNvPr id="237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83" y="2900"/>
                    <a:ext cx="0" cy="21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287" y="2903"/>
                    <a:ext cx="30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9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593" y="2908"/>
                    <a:ext cx="0" cy="19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36" name="Line 61"/>
                <p:cNvSpPr>
                  <a:spLocks noChangeShapeType="1"/>
                </p:cNvSpPr>
                <p:nvPr/>
              </p:nvSpPr>
              <p:spPr bwMode="auto">
                <a:xfrm>
                  <a:off x="1525" y="3167"/>
                  <a:ext cx="75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03" name="Group 62"/>
              <p:cNvGrpSpPr>
                <a:grpSpLocks/>
              </p:cNvGrpSpPr>
              <p:nvPr/>
            </p:nvGrpSpPr>
            <p:grpSpPr bwMode="auto">
              <a:xfrm>
                <a:off x="761" y="2070"/>
                <a:ext cx="3188" cy="226"/>
                <a:chOff x="761" y="2070"/>
                <a:chExt cx="3188" cy="226"/>
              </a:xfrm>
            </p:grpSpPr>
            <p:sp>
              <p:nvSpPr>
                <p:cNvPr id="218" name="Rectangle 63"/>
                <p:cNvSpPr>
                  <a:spLocks noChangeArrowheads="1"/>
                </p:cNvSpPr>
                <p:nvPr/>
              </p:nvSpPr>
              <p:spPr bwMode="auto">
                <a:xfrm>
                  <a:off x="761" y="2073"/>
                  <a:ext cx="213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082" tIns="44649" rIns="91082" bIns="44649">
                  <a:spAutoFit/>
                </a:bodyPr>
                <a:lstStyle/>
                <a:p>
                  <a:pPr marL="0" marR="0" lvl="0" indent="0" algn="l" defTabSz="9159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Symbol" charset="0"/>
                    </a:rPr>
                    <a:t>t</a:t>
                  </a:r>
                  <a:r>
                    <a:rPr kumimoji="0" lang="en-US" sz="20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Symbol" charset="0"/>
                    </a:rPr>
                    <a:t>2</a:t>
                  </a:r>
                </a:p>
              </p:txBody>
            </p:sp>
            <p:sp>
              <p:nvSpPr>
                <p:cNvPr id="219" name="Line 64"/>
                <p:cNvSpPr>
                  <a:spLocks noChangeShapeType="1"/>
                </p:cNvSpPr>
                <p:nvPr/>
              </p:nvSpPr>
              <p:spPr bwMode="auto">
                <a:xfrm>
                  <a:off x="1192" y="2290"/>
                  <a:ext cx="6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20" name="Group 65"/>
                <p:cNvGrpSpPr>
                  <a:grpSpLocks/>
                </p:cNvGrpSpPr>
                <p:nvPr/>
              </p:nvGrpSpPr>
              <p:grpSpPr bwMode="auto">
                <a:xfrm>
                  <a:off x="1867" y="2074"/>
                  <a:ext cx="415" cy="220"/>
                  <a:chOff x="1867" y="2031"/>
                  <a:chExt cx="415" cy="220"/>
                </a:xfrm>
              </p:grpSpPr>
              <p:sp>
                <p:nvSpPr>
                  <p:cNvPr id="227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67" y="2031"/>
                    <a:ext cx="0" cy="22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28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871" y="2034"/>
                    <a:ext cx="40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29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282" y="2038"/>
                    <a:ext cx="0" cy="206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21" name="Line 69"/>
                <p:cNvSpPr>
                  <a:spLocks noChangeShapeType="1"/>
                </p:cNvSpPr>
                <p:nvPr/>
              </p:nvSpPr>
              <p:spPr bwMode="auto">
                <a:xfrm>
                  <a:off x="3027" y="2290"/>
                  <a:ext cx="92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22" name="Group 70"/>
                <p:cNvGrpSpPr>
                  <a:grpSpLocks/>
                </p:cNvGrpSpPr>
                <p:nvPr/>
              </p:nvGrpSpPr>
              <p:grpSpPr bwMode="auto">
                <a:xfrm>
                  <a:off x="2610" y="2070"/>
                  <a:ext cx="415" cy="219"/>
                  <a:chOff x="2610" y="2027"/>
                  <a:chExt cx="415" cy="219"/>
                </a:xfrm>
              </p:grpSpPr>
              <p:sp>
                <p:nvSpPr>
                  <p:cNvPr id="224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10" y="2027"/>
                    <a:ext cx="0" cy="21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25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2614" y="2029"/>
                    <a:ext cx="40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26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025" y="2034"/>
                    <a:ext cx="0" cy="20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2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2279" y="2294"/>
                  <a:ext cx="33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04" name="Group 75"/>
              <p:cNvGrpSpPr>
                <a:grpSpLocks/>
              </p:cNvGrpSpPr>
              <p:nvPr/>
            </p:nvGrpSpPr>
            <p:grpSpPr bwMode="auto">
              <a:xfrm>
                <a:off x="1795" y="850"/>
                <a:ext cx="3016" cy="924"/>
                <a:chOff x="1795" y="850"/>
                <a:chExt cx="3016" cy="924"/>
              </a:xfrm>
            </p:grpSpPr>
            <p:sp>
              <p:nvSpPr>
                <p:cNvPr id="205" name="Rectangle 76"/>
                <p:cNvSpPr>
                  <a:spLocks noChangeArrowheads="1"/>
                </p:cNvSpPr>
                <p:nvPr/>
              </p:nvSpPr>
              <p:spPr bwMode="auto">
                <a:xfrm>
                  <a:off x="1795" y="873"/>
                  <a:ext cx="1418" cy="3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1082" tIns="44649" rIns="91082" bIns="44649">
                  <a:spAutoFit/>
                </a:bodyPr>
                <a:lstStyle/>
                <a:p>
                  <a:pPr marL="0" marR="0" lvl="0" indent="0" algn="l" defTabSz="9159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Symbol" charset="0"/>
                    </a:rPr>
                    <a:t>t</a:t>
                  </a:r>
                  <a:r>
                    <a:rPr kumimoji="0" lang="en-US" sz="20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Symbol" charset="0"/>
                    </a:rPr>
                    <a:t>2</a:t>
                  </a: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charset="0"/>
                    </a:rPr>
                    <a:t>: ( … P(S1) … V(S1) …)</a:t>
                  </a:r>
                </a:p>
                <a:p>
                  <a:pPr marL="0" marR="0" lvl="0" indent="0" algn="l" defTabSz="91598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Symbol" charset="0"/>
                    </a:rPr>
                    <a:t>t</a:t>
                  </a:r>
                  <a:r>
                    <a:rPr kumimoji="0" lang="en-US" sz="20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Symbol" charset="0"/>
                    </a:rPr>
                    <a:t>4</a:t>
                  </a:r>
                  <a:r>
                    <a:rPr kumimoji="0" lang="en-US" sz="16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 charset="0"/>
                    </a:rPr>
                    <a:t>: ( … P(S1) … V(S1) …)</a:t>
                  </a:r>
                </a:p>
              </p:txBody>
            </p:sp>
            <p:grpSp>
              <p:nvGrpSpPr>
                <p:cNvPr id="206" name="Group 77"/>
                <p:cNvGrpSpPr>
                  <a:grpSpLocks/>
                </p:cNvGrpSpPr>
                <p:nvPr/>
              </p:nvGrpSpPr>
              <p:grpSpPr bwMode="auto">
                <a:xfrm>
                  <a:off x="3878" y="850"/>
                  <a:ext cx="933" cy="924"/>
                  <a:chOff x="3878" y="850"/>
                  <a:chExt cx="933" cy="924"/>
                </a:xfrm>
              </p:grpSpPr>
              <p:sp>
                <p:nvSpPr>
                  <p:cNvPr id="207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3884" y="850"/>
                    <a:ext cx="927" cy="924"/>
                  </a:xfrm>
                  <a:prstGeom prst="roundRect">
                    <a:avLst>
                      <a:gd name="adj" fmla="val 12486"/>
                    </a:avLst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63500" dist="107763" dir="2700000" algn="ctr" rotWithShape="0">
                      <a:srgbClr val="808080">
                        <a:alpha val="74998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cs typeface="+mn-cs"/>
                    </a:endParaRPr>
                  </a:p>
                </p:txBody>
              </p:sp>
              <p:sp>
                <p:nvSpPr>
                  <p:cNvPr id="208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4591" y="919"/>
                    <a:ext cx="126" cy="136"/>
                  </a:xfrm>
                  <a:prstGeom prst="rect">
                    <a:avLst/>
                  </a:prstGeom>
                  <a:solidFill>
                    <a:srgbClr val="00CC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209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4593" y="1157"/>
                    <a:ext cx="124" cy="146"/>
                    <a:chOff x="4593" y="1114"/>
                    <a:chExt cx="124" cy="146"/>
                  </a:xfrm>
                </p:grpSpPr>
                <p:sp>
                  <p:nvSpPr>
                    <p:cNvPr id="215" name="Line 8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93" y="1114"/>
                      <a:ext cx="0" cy="14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16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97" y="1117"/>
                      <a:ext cx="11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17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17" y="1122"/>
                      <a:ext cx="0" cy="1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808080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210" name="Rectangle 84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4589" y="1375"/>
                    <a:ext cx="131" cy="147"/>
                  </a:xfrm>
                  <a:prstGeom prst="rect">
                    <a:avLst/>
                  </a:prstGeom>
                  <a:pattFill prst="pct50">
                    <a:fgClr>
                      <a:srgbClr val="9EE1F5"/>
                    </a:fgClr>
                    <a:bgClr>
                      <a:srgbClr val="FFFFFF"/>
                    </a:bgClr>
                  </a:patt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1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878" y="911"/>
                    <a:ext cx="741" cy="1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1082" tIns="44649" rIns="91082" bIns="44649">
                    <a:spAutoFit/>
                  </a:bodyPr>
                  <a:lstStyle/>
                  <a:p>
                    <a:pPr marL="0" marR="0" lvl="0" indent="0" algn="l" defTabSz="91598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Arial" charset="0"/>
                      </a:rPr>
                      <a:t>Critical Section</a:t>
                    </a:r>
                  </a:p>
                </p:txBody>
              </p:sp>
              <p:sp>
                <p:nvSpPr>
                  <p:cNvPr id="21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3878" y="1154"/>
                    <a:ext cx="523" cy="1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1082" tIns="44649" rIns="91082" bIns="44649">
                    <a:spAutoFit/>
                  </a:bodyPr>
                  <a:lstStyle/>
                  <a:p>
                    <a:pPr marL="0" marR="0" lvl="0" indent="0" algn="l" defTabSz="91598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Arial" charset="0"/>
                      </a:rPr>
                      <a:t>Executing</a:t>
                    </a:r>
                  </a:p>
                </p:txBody>
              </p:sp>
              <p:sp>
                <p:nvSpPr>
                  <p:cNvPr id="213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3878" y="1373"/>
                    <a:ext cx="445" cy="1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1082" tIns="44649" rIns="91082" bIns="44649">
                    <a:spAutoFit/>
                  </a:bodyPr>
                  <a:lstStyle/>
                  <a:p>
                    <a:pPr marL="0" marR="0" lvl="0" indent="0" algn="l" defTabSz="91598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Arial" charset="0"/>
                      </a:rPr>
                      <a:t>Blocked</a:t>
                    </a:r>
                  </a:p>
                </p:txBody>
              </p:sp>
              <p:sp>
                <p:nvSpPr>
                  <p:cNvPr id="21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4549" y="1351"/>
                    <a:ext cx="197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102870" tIns="51435" rIns="102870" bIns="51435">
                    <a:spAutoFit/>
                  </a:bodyPr>
                  <a:lstStyle/>
                  <a:p>
                    <a:pPr marL="0" marR="0" lvl="0" indent="0" algn="l" defTabSz="10287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Arial" charset="0"/>
                      </a:rPr>
                      <a:t>B</a:t>
                    </a:r>
                  </a:p>
                </p:txBody>
              </p:sp>
            </p:grpSp>
          </p:grpSp>
        </p:grpSp>
        <p:sp>
          <p:nvSpPr>
            <p:cNvPr id="198" name="Rectangle 89"/>
            <p:cNvSpPr>
              <a:spLocks noChangeArrowheads="1"/>
            </p:cNvSpPr>
            <p:nvPr/>
          </p:nvSpPr>
          <p:spPr bwMode="auto">
            <a:xfrm>
              <a:off x="2347" y="2082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2870" tIns="51435" rIns="102870" bIns="51435">
              <a:spAutoFit/>
            </a:bodyPr>
            <a:lstStyle/>
            <a:p>
              <a:pPr marL="0" marR="0" lvl="0" indent="0" algn="l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</a:t>
              </a:r>
            </a:p>
          </p:txBody>
        </p:sp>
      </p:grpSp>
      <p:sp>
        <p:nvSpPr>
          <p:cNvPr id="265" name="Rectangle 87"/>
          <p:cNvSpPr>
            <a:spLocks noChangeArrowheads="1"/>
          </p:cNvSpPr>
          <p:nvPr/>
        </p:nvSpPr>
        <p:spPr bwMode="auto">
          <a:xfrm>
            <a:off x="6947346" y="2279414"/>
            <a:ext cx="696929" cy="27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Ceiling</a:t>
            </a:r>
          </a:p>
        </p:txBody>
      </p:sp>
      <p:sp>
        <p:nvSpPr>
          <p:cNvPr id="267" name="Rectangle 84" descr="50%"/>
          <p:cNvSpPr>
            <a:spLocks noChangeArrowheads="1"/>
          </p:cNvSpPr>
          <p:nvPr/>
        </p:nvSpPr>
        <p:spPr bwMode="auto">
          <a:xfrm>
            <a:off x="8190806" y="2282986"/>
            <a:ext cx="233929" cy="262533"/>
          </a:xfrm>
          <a:prstGeom prst="rect">
            <a:avLst/>
          </a:prstGeom>
          <a:solidFill>
            <a:srgbClr val="D1D1F3"/>
          </a:solidFill>
          <a:ln>
            <a:noFill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88"/>
          <p:cNvSpPr>
            <a:spLocks noChangeArrowheads="1"/>
          </p:cNvSpPr>
          <p:nvPr/>
        </p:nvSpPr>
        <p:spPr bwMode="auto">
          <a:xfrm>
            <a:off x="8132471" y="2227029"/>
            <a:ext cx="355927" cy="350096"/>
          </a:xfrm>
          <a:prstGeom prst="rect">
            <a:avLst/>
          </a:prstGeom>
          <a:noFill/>
          <a:ln>
            <a:noFill/>
          </a:ln>
        </p:spPr>
        <p:txBody>
          <a:bodyPr wrap="none" lIns="102870" tIns="51435" rIns="102870" bIns="51435">
            <a:spAutoFit/>
          </a:bodyPr>
          <a:lstStyle/>
          <a:p>
            <a:pPr marL="0" marR="0" lvl="0" indent="0" algn="l" defTabSz="10287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17488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4655" tIns="46434" rIns="94655" bIns="46434"/>
          <a:lstStyle/>
          <a:p>
            <a:pPr defTabSz="823913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Blocked At Most Once (PCP)</a:t>
            </a:r>
          </a:p>
        </p:txBody>
      </p:sp>
      <p:grpSp>
        <p:nvGrpSpPr>
          <p:cNvPr id="187" name="Group 3"/>
          <p:cNvGrpSpPr>
            <a:grpSpLocks/>
          </p:cNvGrpSpPr>
          <p:nvPr/>
        </p:nvGrpSpPr>
        <p:grpSpPr bwMode="auto">
          <a:xfrm>
            <a:off x="1951038" y="5522913"/>
            <a:ext cx="5664200" cy="336550"/>
            <a:chOff x="1092" y="3325"/>
            <a:chExt cx="3172" cy="188"/>
          </a:xfrm>
        </p:grpSpPr>
        <p:sp>
          <p:nvSpPr>
            <p:cNvPr id="188" name="Line 4"/>
            <p:cNvSpPr>
              <a:spLocks noChangeShapeType="1"/>
            </p:cNvSpPr>
            <p:nvPr/>
          </p:nvSpPr>
          <p:spPr bwMode="auto">
            <a:xfrm>
              <a:off x="1092" y="3458"/>
              <a:ext cx="2744" cy="0"/>
            </a:xfrm>
            <a:prstGeom prst="line">
              <a:avLst/>
            </a:prstGeom>
            <a:noFill/>
            <a:ln w="50800">
              <a:solidFill>
                <a:srgbClr val="CC0066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Rectangle 5"/>
            <p:cNvSpPr>
              <a:spLocks noChangeArrowheads="1"/>
            </p:cNvSpPr>
            <p:nvPr/>
          </p:nvSpPr>
          <p:spPr bwMode="auto">
            <a:xfrm>
              <a:off x="3944" y="3325"/>
              <a:ext cx="32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time</a:t>
              </a:r>
            </a:p>
          </p:txBody>
        </p:sp>
      </p:grpSp>
      <p:sp>
        <p:nvSpPr>
          <p:cNvPr id="190" name="AutoShape 6"/>
          <p:cNvSpPr>
            <a:spLocks noChangeArrowheads="1"/>
          </p:cNvSpPr>
          <p:nvPr/>
        </p:nvSpPr>
        <p:spPr bwMode="auto">
          <a:xfrm>
            <a:off x="6802438" y="1093788"/>
            <a:ext cx="1655762" cy="1557337"/>
          </a:xfrm>
          <a:prstGeom prst="roundRect">
            <a:avLst>
              <a:gd name="adj" fmla="val 12486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80808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91" name="Rectangle 7"/>
          <p:cNvSpPr>
            <a:spLocks noChangeArrowheads="1"/>
          </p:cNvSpPr>
          <p:nvPr/>
        </p:nvSpPr>
        <p:spPr bwMode="auto">
          <a:xfrm>
            <a:off x="8026400" y="1192213"/>
            <a:ext cx="225425" cy="242887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92" name="Group 8"/>
          <p:cNvGrpSpPr>
            <a:grpSpLocks/>
          </p:cNvGrpSpPr>
          <p:nvPr/>
        </p:nvGrpSpPr>
        <p:grpSpPr bwMode="auto">
          <a:xfrm>
            <a:off x="8054975" y="1936750"/>
            <a:ext cx="220663" cy="261938"/>
            <a:chOff x="4510" y="1317"/>
            <a:chExt cx="124" cy="146"/>
          </a:xfrm>
        </p:grpSpPr>
        <p:sp>
          <p:nvSpPr>
            <p:cNvPr id="193" name="Line 9"/>
            <p:cNvSpPr>
              <a:spLocks noChangeShapeType="1"/>
            </p:cNvSpPr>
            <p:nvPr/>
          </p:nvSpPr>
          <p:spPr bwMode="auto">
            <a:xfrm flipV="1">
              <a:off x="4510" y="1317"/>
              <a:ext cx="0" cy="14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Line 10"/>
            <p:cNvSpPr>
              <a:spLocks noChangeShapeType="1"/>
            </p:cNvSpPr>
            <p:nvPr/>
          </p:nvSpPr>
          <p:spPr bwMode="auto">
            <a:xfrm>
              <a:off x="4515" y="1321"/>
              <a:ext cx="115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Line 11"/>
            <p:cNvSpPr>
              <a:spLocks noChangeShapeType="1"/>
            </p:cNvSpPr>
            <p:nvPr/>
          </p:nvSpPr>
          <p:spPr bwMode="auto">
            <a:xfrm>
              <a:off x="4634" y="1325"/>
              <a:ext cx="0" cy="13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6" name="Rectangle 12" descr="50%"/>
          <p:cNvSpPr>
            <a:spLocks noChangeArrowheads="1"/>
          </p:cNvSpPr>
          <p:nvPr/>
        </p:nvSpPr>
        <p:spPr bwMode="auto">
          <a:xfrm>
            <a:off x="8059738" y="2305050"/>
            <a:ext cx="234950" cy="260350"/>
          </a:xfrm>
          <a:prstGeom prst="rect">
            <a:avLst/>
          </a:prstGeom>
          <a:pattFill prst="pct50">
            <a:fgClr>
              <a:srgbClr val="9EE1F5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7" name="Rectangle 13"/>
          <p:cNvSpPr>
            <a:spLocks noChangeArrowheads="1"/>
          </p:cNvSpPr>
          <p:nvPr/>
        </p:nvSpPr>
        <p:spPr bwMode="auto">
          <a:xfrm>
            <a:off x="6753225" y="1177925"/>
            <a:ext cx="9159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S1 locked</a:t>
            </a:r>
          </a:p>
        </p:txBody>
      </p:sp>
      <p:sp>
        <p:nvSpPr>
          <p:cNvPr id="198" name="Rectangle 14"/>
          <p:cNvSpPr>
            <a:spLocks noChangeArrowheads="1"/>
          </p:cNvSpPr>
          <p:nvPr/>
        </p:nvSpPr>
        <p:spPr bwMode="auto">
          <a:xfrm>
            <a:off x="6777038" y="1933575"/>
            <a:ext cx="93503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Executing</a:t>
            </a:r>
          </a:p>
        </p:txBody>
      </p:sp>
      <p:sp>
        <p:nvSpPr>
          <p:cNvPr id="199" name="Rectangle 15"/>
          <p:cNvSpPr>
            <a:spLocks noChangeArrowheads="1"/>
          </p:cNvSpPr>
          <p:nvPr/>
        </p:nvSpPr>
        <p:spPr bwMode="auto">
          <a:xfrm>
            <a:off x="6789738" y="2300288"/>
            <a:ext cx="7064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Ceiling</a:t>
            </a:r>
          </a:p>
        </p:txBody>
      </p:sp>
      <p:sp>
        <p:nvSpPr>
          <p:cNvPr id="200" name="Rectangle 16"/>
          <p:cNvSpPr>
            <a:spLocks noChangeArrowheads="1"/>
          </p:cNvSpPr>
          <p:nvPr/>
        </p:nvSpPr>
        <p:spPr bwMode="auto">
          <a:xfrm>
            <a:off x="1808163" y="1047750"/>
            <a:ext cx="4175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algn="l" defTabSz="915988"/>
            <a:r>
              <a:rPr lang="en-US" sz="2000" b="1">
                <a:latin typeface="Symbol" charset="0"/>
              </a:rPr>
              <a:t>t</a:t>
            </a:r>
            <a:r>
              <a:rPr lang="en-US" sz="2000" b="1" baseline="-25000">
                <a:latin typeface="Symbol" charset="0"/>
              </a:rPr>
              <a:t>1</a:t>
            </a:r>
            <a:r>
              <a:rPr lang="en-US" sz="1600" b="1">
                <a:latin typeface="Arial" charset="0"/>
              </a:rPr>
              <a:t>: ( … P(S1) … P(S2) … V(S2) … V(S1) …)</a:t>
            </a:r>
          </a:p>
          <a:p>
            <a:pPr algn="l" defTabSz="915988"/>
            <a:r>
              <a:rPr lang="en-US" sz="2000" b="1">
                <a:latin typeface="Symbol" charset="0"/>
              </a:rPr>
              <a:t>t</a:t>
            </a:r>
            <a:r>
              <a:rPr lang="en-US" sz="2000" b="1" baseline="-25000">
                <a:latin typeface="Symbol" charset="0"/>
              </a:rPr>
              <a:t>2</a:t>
            </a:r>
            <a:r>
              <a:rPr lang="en-US" sz="1600" b="1">
                <a:latin typeface="Arial" charset="0"/>
              </a:rPr>
              <a:t>: ( … P(S1) … V(S1) …)</a:t>
            </a:r>
          </a:p>
          <a:p>
            <a:pPr algn="l" defTabSz="915988"/>
            <a:r>
              <a:rPr lang="en-US" sz="2000" b="1">
                <a:latin typeface="Symbol" charset="0"/>
              </a:rPr>
              <a:t>t</a:t>
            </a:r>
            <a:r>
              <a:rPr lang="en-US" sz="2000" b="1" baseline="-25000">
                <a:latin typeface="Symbol" charset="0"/>
              </a:rPr>
              <a:t>3</a:t>
            </a:r>
            <a:r>
              <a:rPr lang="en-US" sz="1600" b="1">
                <a:latin typeface="Arial" charset="0"/>
              </a:rPr>
              <a:t>: ( … P(S2) … V(S2) …)</a:t>
            </a:r>
          </a:p>
        </p:txBody>
      </p:sp>
      <p:sp>
        <p:nvSpPr>
          <p:cNvPr id="201" name="Rectangle 17"/>
          <p:cNvSpPr>
            <a:spLocks noChangeArrowheads="1"/>
          </p:cNvSpPr>
          <p:nvPr/>
        </p:nvSpPr>
        <p:spPr bwMode="auto">
          <a:xfrm>
            <a:off x="8042275" y="1566863"/>
            <a:ext cx="225425" cy="2413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2" name="Rectangle 18"/>
          <p:cNvSpPr>
            <a:spLocks noChangeArrowheads="1"/>
          </p:cNvSpPr>
          <p:nvPr/>
        </p:nvSpPr>
        <p:spPr bwMode="auto">
          <a:xfrm>
            <a:off x="6769100" y="1552575"/>
            <a:ext cx="9159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S2 locked</a:t>
            </a:r>
          </a:p>
        </p:txBody>
      </p:sp>
      <p:grpSp>
        <p:nvGrpSpPr>
          <p:cNvPr id="203" name="Group 19"/>
          <p:cNvGrpSpPr>
            <a:grpSpLocks/>
          </p:cNvGrpSpPr>
          <p:nvPr/>
        </p:nvGrpSpPr>
        <p:grpSpPr bwMode="auto">
          <a:xfrm>
            <a:off x="1208088" y="1990725"/>
            <a:ext cx="6165850" cy="3560763"/>
            <a:chOff x="676" y="1395"/>
            <a:chExt cx="3453" cy="1994"/>
          </a:xfrm>
        </p:grpSpPr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2852" y="1972"/>
              <a:ext cx="171" cy="21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Rectangle 21" descr="50%"/>
            <p:cNvSpPr>
              <a:spLocks noChangeArrowheads="1"/>
            </p:cNvSpPr>
            <p:nvPr/>
          </p:nvSpPr>
          <p:spPr bwMode="auto">
            <a:xfrm>
              <a:off x="1208" y="1974"/>
              <a:ext cx="1101" cy="1415"/>
            </a:xfrm>
            <a:prstGeom prst="rect">
              <a:avLst/>
            </a:prstGeom>
            <a:pattFill prst="pct50">
              <a:fgClr>
                <a:srgbClr val="9EE1F5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Rectangle 22" descr="Wide upward diagonal"/>
            <p:cNvSpPr>
              <a:spLocks noChangeArrowheads="1"/>
            </p:cNvSpPr>
            <p:nvPr/>
          </p:nvSpPr>
          <p:spPr bwMode="auto">
            <a:xfrm>
              <a:off x="2540" y="1987"/>
              <a:ext cx="303" cy="202"/>
            </a:xfrm>
            <a:prstGeom prst="rect">
              <a:avLst/>
            </a:prstGeom>
            <a:pattFill prst="wdUpDiag">
              <a:fgClr>
                <a:srgbClr val="009900"/>
              </a:fgClr>
              <a:bgClr>
                <a:srgbClr val="00CC99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Rectangle 23"/>
            <p:cNvSpPr>
              <a:spLocks noChangeArrowheads="1"/>
            </p:cNvSpPr>
            <p:nvPr/>
          </p:nvSpPr>
          <p:spPr bwMode="auto">
            <a:xfrm>
              <a:off x="676" y="1978"/>
              <a:ext cx="36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1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(H)</a:t>
              </a:r>
            </a:p>
          </p:txBody>
        </p:sp>
        <p:sp>
          <p:nvSpPr>
            <p:cNvPr id="208" name="Line 24"/>
            <p:cNvSpPr>
              <a:spLocks noChangeShapeType="1"/>
            </p:cNvSpPr>
            <p:nvPr/>
          </p:nvSpPr>
          <p:spPr bwMode="auto">
            <a:xfrm>
              <a:off x="1109" y="2195"/>
              <a:ext cx="7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09" name="Group 25"/>
            <p:cNvGrpSpPr>
              <a:grpSpLocks/>
            </p:cNvGrpSpPr>
            <p:nvPr/>
          </p:nvGrpSpPr>
          <p:grpSpPr bwMode="auto">
            <a:xfrm>
              <a:off x="1880" y="1973"/>
              <a:ext cx="221" cy="220"/>
              <a:chOff x="1880" y="1928"/>
              <a:chExt cx="221" cy="220"/>
            </a:xfrm>
          </p:grpSpPr>
          <p:sp>
            <p:nvSpPr>
              <p:cNvPr id="275" name="Line 26"/>
              <p:cNvSpPr>
                <a:spLocks noChangeShapeType="1"/>
              </p:cNvSpPr>
              <p:nvPr/>
            </p:nvSpPr>
            <p:spPr bwMode="auto">
              <a:xfrm flipV="1">
                <a:off x="1880" y="1928"/>
                <a:ext cx="0" cy="2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Line 27"/>
              <p:cNvSpPr>
                <a:spLocks noChangeShapeType="1"/>
              </p:cNvSpPr>
              <p:nvPr/>
            </p:nvSpPr>
            <p:spPr bwMode="auto">
              <a:xfrm>
                <a:off x="1884" y="1931"/>
                <a:ext cx="21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Line 28"/>
              <p:cNvSpPr>
                <a:spLocks noChangeShapeType="1"/>
              </p:cNvSpPr>
              <p:nvPr/>
            </p:nvSpPr>
            <p:spPr bwMode="auto">
              <a:xfrm>
                <a:off x="2101" y="1935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10" name="Line 29"/>
            <p:cNvSpPr>
              <a:spLocks noChangeShapeType="1"/>
            </p:cNvSpPr>
            <p:nvPr/>
          </p:nvSpPr>
          <p:spPr bwMode="auto">
            <a:xfrm>
              <a:off x="3034" y="2195"/>
              <a:ext cx="8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Rectangle 30"/>
            <p:cNvSpPr>
              <a:spLocks noChangeArrowheads="1"/>
            </p:cNvSpPr>
            <p:nvPr/>
          </p:nvSpPr>
          <p:spPr bwMode="auto">
            <a:xfrm>
              <a:off x="676" y="2536"/>
              <a:ext cx="38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2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(M)</a:t>
              </a:r>
            </a:p>
          </p:txBody>
        </p:sp>
        <p:sp>
          <p:nvSpPr>
            <p:cNvPr id="212" name="Line 31"/>
            <p:cNvSpPr>
              <a:spLocks noChangeShapeType="1"/>
            </p:cNvSpPr>
            <p:nvPr/>
          </p:nvSpPr>
          <p:spPr bwMode="auto">
            <a:xfrm>
              <a:off x="1108" y="2753"/>
              <a:ext cx="3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13" name="Group 32"/>
            <p:cNvGrpSpPr>
              <a:grpSpLocks/>
            </p:cNvGrpSpPr>
            <p:nvPr/>
          </p:nvGrpSpPr>
          <p:grpSpPr bwMode="auto">
            <a:xfrm>
              <a:off x="1444" y="2537"/>
              <a:ext cx="215" cy="219"/>
              <a:chOff x="1444" y="2492"/>
              <a:chExt cx="215" cy="219"/>
            </a:xfrm>
          </p:grpSpPr>
          <p:sp>
            <p:nvSpPr>
              <p:cNvPr id="272" name="Line 33"/>
              <p:cNvSpPr>
                <a:spLocks noChangeShapeType="1"/>
              </p:cNvSpPr>
              <p:nvPr/>
            </p:nvSpPr>
            <p:spPr bwMode="auto">
              <a:xfrm flipV="1">
                <a:off x="1444" y="2492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3" name="Line 34"/>
              <p:cNvSpPr>
                <a:spLocks noChangeShapeType="1"/>
              </p:cNvSpPr>
              <p:nvPr/>
            </p:nvSpPr>
            <p:spPr bwMode="auto">
              <a:xfrm>
                <a:off x="1448" y="2494"/>
                <a:ext cx="20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4" name="Line 35"/>
              <p:cNvSpPr>
                <a:spLocks noChangeShapeType="1"/>
              </p:cNvSpPr>
              <p:nvPr/>
            </p:nvSpPr>
            <p:spPr bwMode="auto">
              <a:xfrm>
                <a:off x="1659" y="2499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14" name="Line 36"/>
            <p:cNvSpPr>
              <a:spLocks noChangeShapeType="1"/>
            </p:cNvSpPr>
            <p:nvPr/>
          </p:nvSpPr>
          <p:spPr bwMode="auto">
            <a:xfrm>
              <a:off x="3401" y="2753"/>
              <a:ext cx="4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Rectangle 37"/>
            <p:cNvSpPr>
              <a:spLocks noChangeArrowheads="1"/>
            </p:cNvSpPr>
            <p:nvPr/>
          </p:nvSpPr>
          <p:spPr bwMode="auto">
            <a:xfrm>
              <a:off x="2708" y="1555"/>
              <a:ext cx="71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S2 unlocked</a:t>
              </a:r>
            </a:p>
          </p:txBody>
        </p:sp>
        <p:sp>
          <p:nvSpPr>
            <p:cNvPr id="216" name="Rectangle 38"/>
            <p:cNvSpPr>
              <a:spLocks noChangeArrowheads="1"/>
            </p:cNvSpPr>
            <p:nvPr/>
          </p:nvSpPr>
          <p:spPr bwMode="auto">
            <a:xfrm>
              <a:off x="1158" y="1680"/>
              <a:ext cx="100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Attempt to lock S1</a:t>
              </a:r>
            </a:p>
          </p:txBody>
        </p:sp>
        <p:sp>
          <p:nvSpPr>
            <p:cNvPr id="217" name="Rectangle 39"/>
            <p:cNvSpPr>
              <a:spLocks noChangeArrowheads="1"/>
            </p:cNvSpPr>
            <p:nvPr/>
          </p:nvSpPr>
          <p:spPr bwMode="auto">
            <a:xfrm>
              <a:off x="1873" y="1411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Locked</a:t>
              </a:r>
            </a:p>
          </p:txBody>
        </p:sp>
        <p:sp>
          <p:nvSpPr>
            <p:cNvPr id="218" name="Line 40"/>
            <p:cNvSpPr>
              <a:spLocks noChangeShapeType="1"/>
            </p:cNvSpPr>
            <p:nvPr/>
          </p:nvSpPr>
          <p:spPr bwMode="auto">
            <a:xfrm flipH="1">
              <a:off x="1656" y="2756"/>
              <a:ext cx="13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Line 41"/>
            <p:cNvSpPr>
              <a:spLocks noChangeShapeType="1"/>
            </p:cNvSpPr>
            <p:nvPr/>
          </p:nvSpPr>
          <p:spPr bwMode="auto">
            <a:xfrm>
              <a:off x="2106" y="2196"/>
              <a:ext cx="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Rectangle 42"/>
            <p:cNvSpPr>
              <a:spLocks noChangeArrowheads="1"/>
            </p:cNvSpPr>
            <p:nvPr/>
          </p:nvSpPr>
          <p:spPr bwMode="auto">
            <a:xfrm>
              <a:off x="849" y="2214"/>
              <a:ext cx="100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Attempt to lock S1</a:t>
              </a:r>
            </a:p>
          </p:txBody>
        </p:sp>
        <p:sp>
          <p:nvSpPr>
            <p:cNvPr id="221" name="Rectangle 43"/>
            <p:cNvSpPr>
              <a:spLocks noChangeArrowheads="1"/>
            </p:cNvSpPr>
            <p:nvPr/>
          </p:nvSpPr>
          <p:spPr bwMode="auto">
            <a:xfrm>
              <a:off x="2500" y="1395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S2 Locked</a:t>
              </a:r>
            </a:p>
          </p:txBody>
        </p:sp>
        <p:sp>
          <p:nvSpPr>
            <p:cNvPr id="222" name="Rectangle 44"/>
            <p:cNvSpPr>
              <a:spLocks noChangeArrowheads="1"/>
            </p:cNvSpPr>
            <p:nvPr/>
          </p:nvSpPr>
          <p:spPr bwMode="auto">
            <a:xfrm>
              <a:off x="2316" y="1977"/>
              <a:ext cx="236" cy="21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3" name="Group 45"/>
            <p:cNvGrpSpPr>
              <a:grpSpLocks/>
            </p:cNvGrpSpPr>
            <p:nvPr/>
          </p:nvGrpSpPr>
          <p:grpSpPr bwMode="auto">
            <a:xfrm>
              <a:off x="2311" y="1975"/>
              <a:ext cx="712" cy="219"/>
              <a:chOff x="2311" y="1930"/>
              <a:chExt cx="712" cy="219"/>
            </a:xfrm>
          </p:grpSpPr>
          <p:sp>
            <p:nvSpPr>
              <p:cNvPr id="269" name="Line 46"/>
              <p:cNvSpPr>
                <a:spLocks noChangeShapeType="1"/>
              </p:cNvSpPr>
              <p:nvPr/>
            </p:nvSpPr>
            <p:spPr bwMode="auto">
              <a:xfrm flipV="1">
                <a:off x="2311" y="1930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Line 47"/>
              <p:cNvSpPr>
                <a:spLocks noChangeShapeType="1"/>
              </p:cNvSpPr>
              <p:nvPr/>
            </p:nvSpPr>
            <p:spPr bwMode="auto">
              <a:xfrm>
                <a:off x="2316" y="1932"/>
                <a:ext cx="7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Line 48"/>
              <p:cNvSpPr>
                <a:spLocks noChangeShapeType="1"/>
              </p:cNvSpPr>
              <p:nvPr/>
            </p:nvSpPr>
            <p:spPr bwMode="auto">
              <a:xfrm>
                <a:off x="3023" y="1937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4" name="Group 49"/>
            <p:cNvGrpSpPr>
              <a:grpSpLocks/>
            </p:cNvGrpSpPr>
            <p:nvPr/>
          </p:nvGrpSpPr>
          <p:grpSpPr bwMode="auto">
            <a:xfrm>
              <a:off x="3018" y="2538"/>
              <a:ext cx="378" cy="220"/>
              <a:chOff x="3018" y="2493"/>
              <a:chExt cx="378" cy="220"/>
            </a:xfrm>
          </p:grpSpPr>
          <p:sp>
            <p:nvSpPr>
              <p:cNvPr id="266" name="Line 50"/>
              <p:cNvSpPr>
                <a:spLocks noChangeShapeType="1"/>
              </p:cNvSpPr>
              <p:nvPr/>
            </p:nvSpPr>
            <p:spPr bwMode="auto">
              <a:xfrm flipV="1">
                <a:off x="3018" y="2493"/>
                <a:ext cx="0" cy="2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Line 51"/>
              <p:cNvSpPr>
                <a:spLocks noChangeShapeType="1"/>
              </p:cNvSpPr>
              <p:nvPr/>
            </p:nvSpPr>
            <p:spPr bwMode="auto">
              <a:xfrm>
                <a:off x="3022" y="2496"/>
                <a:ext cx="37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8" name="Line 52"/>
              <p:cNvSpPr>
                <a:spLocks noChangeShapeType="1"/>
              </p:cNvSpPr>
              <p:nvPr/>
            </p:nvSpPr>
            <p:spPr bwMode="auto">
              <a:xfrm>
                <a:off x="3396" y="2500"/>
                <a:ext cx="0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5" name="Rectangle 53"/>
            <p:cNvSpPr>
              <a:spLocks noChangeArrowheads="1"/>
            </p:cNvSpPr>
            <p:nvPr/>
          </p:nvSpPr>
          <p:spPr bwMode="auto">
            <a:xfrm>
              <a:off x="2098" y="3167"/>
              <a:ext cx="204" cy="21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Rectangle 54"/>
            <p:cNvSpPr>
              <a:spLocks noChangeArrowheads="1"/>
            </p:cNvSpPr>
            <p:nvPr/>
          </p:nvSpPr>
          <p:spPr bwMode="auto">
            <a:xfrm>
              <a:off x="1659" y="3165"/>
              <a:ext cx="214" cy="21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Rectangle 55"/>
            <p:cNvSpPr>
              <a:spLocks noChangeArrowheads="1"/>
            </p:cNvSpPr>
            <p:nvPr/>
          </p:nvSpPr>
          <p:spPr bwMode="auto">
            <a:xfrm>
              <a:off x="686" y="3160"/>
              <a:ext cx="34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3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(L)</a:t>
              </a:r>
            </a:p>
          </p:txBody>
        </p:sp>
        <p:sp>
          <p:nvSpPr>
            <p:cNvPr id="228" name="Rectangle 56"/>
            <p:cNvSpPr>
              <a:spLocks noChangeArrowheads="1"/>
            </p:cNvSpPr>
            <p:nvPr/>
          </p:nvSpPr>
          <p:spPr bwMode="auto">
            <a:xfrm>
              <a:off x="1218" y="3163"/>
              <a:ext cx="226" cy="214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9" name="Group 57"/>
            <p:cNvGrpSpPr>
              <a:grpSpLocks/>
            </p:cNvGrpSpPr>
            <p:nvPr/>
          </p:nvGrpSpPr>
          <p:grpSpPr bwMode="auto">
            <a:xfrm>
              <a:off x="1090" y="3161"/>
              <a:ext cx="354" cy="219"/>
              <a:chOff x="1090" y="3116"/>
              <a:chExt cx="354" cy="219"/>
            </a:xfrm>
          </p:grpSpPr>
          <p:sp>
            <p:nvSpPr>
              <p:cNvPr id="263" name="Line 58"/>
              <p:cNvSpPr>
                <a:spLocks noChangeShapeType="1"/>
              </p:cNvSpPr>
              <p:nvPr/>
            </p:nvSpPr>
            <p:spPr bwMode="auto">
              <a:xfrm flipV="1">
                <a:off x="1090" y="3116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4" name="Line 59"/>
              <p:cNvSpPr>
                <a:spLocks noChangeShapeType="1"/>
              </p:cNvSpPr>
              <p:nvPr/>
            </p:nvSpPr>
            <p:spPr bwMode="auto">
              <a:xfrm>
                <a:off x="1094" y="3118"/>
                <a:ext cx="3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5" name="Line 60"/>
              <p:cNvSpPr>
                <a:spLocks noChangeShapeType="1"/>
              </p:cNvSpPr>
              <p:nvPr/>
            </p:nvSpPr>
            <p:spPr bwMode="auto">
              <a:xfrm>
                <a:off x="1444" y="3123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0" name="Group 61"/>
            <p:cNvGrpSpPr>
              <a:grpSpLocks/>
            </p:cNvGrpSpPr>
            <p:nvPr/>
          </p:nvGrpSpPr>
          <p:grpSpPr bwMode="auto">
            <a:xfrm>
              <a:off x="3482" y="3153"/>
              <a:ext cx="213" cy="220"/>
              <a:chOff x="3482" y="3108"/>
              <a:chExt cx="213" cy="220"/>
            </a:xfrm>
          </p:grpSpPr>
          <p:sp>
            <p:nvSpPr>
              <p:cNvPr id="260" name="Line 62"/>
              <p:cNvSpPr>
                <a:spLocks noChangeShapeType="1"/>
              </p:cNvSpPr>
              <p:nvPr/>
            </p:nvSpPr>
            <p:spPr bwMode="auto">
              <a:xfrm flipV="1">
                <a:off x="3482" y="3108"/>
                <a:ext cx="0" cy="2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Line 63"/>
              <p:cNvSpPr>
                <a:spLocks noChangeShapeType="1"/>
              </p:cNvSpPr>
              <p:nvPr/>
            </p:nvSpPr>
            <p:spPr bwMode="auto">
              <a:xfrm>
                <a:off x="3486" y="3111"/>
                <a:ext cx="20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64"/>
              <p:cNvSpPr>
                <a:spLocks noChangeShapeType="1"/>
              </p:cNvSpPr>
              <p:nvPr/>
            </p:nvSpPr>
            <p:spPr bwMode="auto">
              <a:xfrm>
                <a:off x="3695" y="3116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1" name="Line 65"/>
            <p:cNvSpPr>
              <a:spLocks noChangeShapeType="1"/>
            </p:cNvSpPr>
            <p:nvPr/>
          </p:nvSpPr>
          <p:spPr bwMode="auto">
            <a:xfrm>
              <a:off x="2307" y="3377"/>
              <a:ext cx="11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Line 66"/>
            <p:cNvSpPr>
              <a:spLocks noChangeShapeType="1"/>
            </p:cNvSpPr>
            <p:nvPr/>
          </p:nvSpPr>
          <p:spPr bwMode="auto">
            <a:xfrm>
              <a:off x="3699" y="3377"/>
              <a:ext cx="1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Rectangle 67"/>
            <p:cNvSpPr>
              <a:spLocks noChangeArrowheads="1"/>
            </p:cNvSpPr>
            <p:nvPr/>
          </p:nvSpPr>
          <p:spPr bwMode="auto">
            <a:xfrm>
              <a:off x="776" y="2833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S2 Locked</a:t>
              </a:r>
            </a:p>
          </p:txBody>
        </p:sp>
        <p:grpSp>
          <p:nvGrpSpPr>
            <p:cNvPr id="234" name="Group 68"/>
            <p:cNvGrpSpPr>
              <a:grpSpLocks/>
            </p:cNvGrpSpPr>
            <p:nvPr/>
          </p:nvGrpSpPr>
          <p:grpSpPr bwMode="auto">
            <a:xfrm>
              <a:off x="1659" y="3163"/>
              <a:ext cx="214" cy="213"/>
              <a:chOff x="1659" y="3118"/>
              <a:chExt cx="214" cy="213"/>
            </a:xfrm>
          </p:grpSpPr>
          <p:sp>
            <p:nvSpPr>
              <p:cNvPr id="257" name="Line 69"/>
              <p:cNvSpPr>
                <a:spLocks noChangeShapeType="1"/>
              </p:cNvSpPr>
              <p:nvPr/>
            </p:nvSpPr>
            <p:spPr bwMode="auto">
              <a:xfrm flipV="1">
                <a:off x="1659" y="3118"/>
                <a:ext cx="0" cy="2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8" name="Line 70"/>
              <p:cNvSpPr>
                <a:spLocks noChangeShapeType="1"/>
              </p:cNvSpPr>
              <p:nvPr/>
            </p:nvSpPr>
            <p:spPr bwMode="auto">
              <a:xfrm>
                <a:off x="1663" y="3121"/>
                <a:ext cx="20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9" name="Line 71"/>
              <p:cNvSpPr>
                <a:spLocks noChangeShapeType="1"/>
              </p:cNvSpPr>
              <p:nvPr/>
            </p:nvSpPr>
            <p:spPr bwMode="auto">
              <a:xfrm>
                <a:off x="1873" y="3125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5" name="Line 72"/>
            <p:cNvSpPr>
              <a:spLocks noChangeShapeType="1"/>
            </p:cNvSpPr>
            <p:nvPr/>
          </p:nvSpPr>
          <p:spPr bwMode="auto">
            <a:xfrm>
              <a:off x="1448" y="3379"/>
              <a:ext cx="2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Line 73"/>
            <p:cNvSpPr>
              <a:spLocks noChangeShapeType="1"/>
            </p:cNvSpPr>
            <p:nvPr/>
          </p:nvSpPr>
          <p:spPr bwMode="auto">
            <a:xfrm>
              <a:off x="1877" y="3379"/>
              <a:ext cx="2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7" name="Group 74"/>
            <p:cNvGrpSpPr>
              <a:grpSpLocks/>
            </p:cNvGrpSpPr>
            <p:nvPr/>
          </p:nvGrpSpPr>
          <p:grpSpPr bwMode="auto">
            <a:xfrm>
              <a:off x="2092" y="3155"/>
              <a:ext cx="214" cy="220"/>
              <a:chOff x="2092" y="3110"/>
              <a:chExt cx="214" cy="220"/>
            </a:xfrm>
          </p:grpSpPr>
          <p:sp>
            <p:nvSpPr>
              <p:cNvPr id="254" name="Line 75"/>
              <p:cNvSpPr>
                <a:spLocks noChangeShapeType="1"/>
              </p:cNvSpPr>
              <p:nvPr/>
            </p:nvSpPr>
            <p:spPr bwMode="auto">
              <a:xfrm flipV="1">
                <a:off x="2092" y="3110"/>
                <a:ext cx="0" cy="2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Line 76"/>
              <p:cNvSpPr>
                <a:spLocks noChangeShapeType="1"/>
              </p:cNvSpPr>
              <p:nvPr/>
            </p:nvSpPr>
            <p:spPr bwMode="auto">
              <a:xfrm>
                <a:off x="2097" y="3113"/>
                <a:ext cx="20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6" name="Line 77"/>
              <p:cNvSpPr>
                <a:spLocks noChangeShapeType="1"/>
              </p:cNvSpPr>
              <p:nvPr/>
            </p:nvSpPr>
            <p:spPr bwMode="auto">
              <a:xfrm>
                <a:off x="2306" y="3117"/>
                <a:ext cx="0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8" name="Rectangle 78"/>
            <p:cNvSpPr>
              <a:spLocks noChangeArrowheads="1"/>
            </p:cNvSpPr>
            <p:nvPr/>
          </p:nvSpPr>
          <p:spPr bwMode="auto">
            <a:xfrm>
              <a:off x="2171" y="2833"/>
              <a:ext cx="71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S2 unlocked</a:t>
              </a:r>
            </a:p>
          </p:txBody>
        </p:sp>
        <p:sp>
          <p:nvSpPr>
            <p:cNvPr id="239" name="Rectangle 79"/>
            <p:cNvSpPr>
              <a:spLocks noChangeArrowheads="1"/>
            </p:cNvSpPr>
            <p:nvPr/>
          </p:nvSpPr>
          <p:spPr bwMode="auto">
            <a:xfrm>
              <a:off x="2905" y="1723"/>
              <a:ext cx="71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unlocked</a:t>
              </a:r>
            </a:p>
          </p:txBody>
        </p:sp>
        <p:sp>
          <p:nvSpPr>
            <p:cNvPr id="240" name="Rectangle 80"/>
            <p:cNvSpPr>
              <a:spLocks noChangeArrowheads="1"/>
            </p:cNvSpPr>
            <p:nvPr/>
          </p:nvSpPr>
          <p:spPr bwMode="auto">
            <a:xfrm>
              <a:off x="2497" y="2214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Locked</a:t>
              </a:r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3012" y="2542"/>
              <a:ext cx="172" cy="21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Rectangle 82"/>
            <p:cNvSpPr>
              <a:spLocks noChangeArrowheads="1"/>
            </p:cNvSpPr>
            <p:nvPr/>
          </p:nvSpPr>
          <p:spPr bwMode="auto">
            <a:xfrm>
              <a:off x="3412" y="2214"/>
              <a:ext cx="71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unlocked</a:t>
              </a:r>
            </a:p>
          </p:txBody>
        </p:sp>
        <p:sp>
          <p:nvSpPr>
            <p:cNvPr id="243" name="Arc 83"/>
            <p:cNvSpPr>
              <a:spLocks/>
            </p:cNvSpPr>
            <p:nvPr/>
          </p:nvSpPr>
          <p:spPr bwMode="auto">
            <a:xfrm>
              <a:off x="3193" y="2305"/>
              <a:ext cx="280" cy="238"/>
            </a:xfrm>
            <a:custGeom>
              <a:avLst/>
              <a:gdLst>
                <a:gd name="T0" fmla="*/ 0 w 21914"/>
                <a:gd name="T1" fmla="*/ 0 h 21600"/>
                <a:gd name="T2" fmla="*/ 0 w 21914"/>
                <a:gd name="T3" fmla="*/ 0 h 21600"/>
                <a:gd name="T4" fmla="*/ 0 w 21914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14"/>
                <a:gd name="T10" fmla="*/ 0 h 21600"/>
                <a:gd name="T11" fmla="*/ 21914 w 2191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14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21704" y="0"/>
                    <a:pt x="21809" y="0"/>
                    <a:pt x="21913" y="2"/>
                  </a:cubicBezTo>
                </a:path>
                <a:path w="21914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21704" y="0"/>
                    <a:pt x="21809" y="0"/>
                    <a:pt x="21913" y="2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Line 84"/>
            <p:cNvSpPr>
              <a:spLocks noChangeShapeType="1"/>
            </p:cNvSpPr>
            <p:nvPr/>
          </p:nvSpPr>
          <p:spPr bwMode="auto">
            <a:xfrm flipV="1">
              <a:off x="1208" y="2976"/>
              <a:ext cx="0" cy="1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Line 85"/>
            <p:cNvSpPr>
              <a:spLocks noChangeShapeType="1"/>
            </p:cNvSpPr>
            <p:nvPr/>
          </p:nvSpPr>
          <p:spPr bwMode="auto">
            <a:xfrm flipV="1">
              <a:off x="2309" y="2975"/>
              <a:ext cx="0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Line 86"/>
            <p:cNvSpPr>
              <a:spLocks noChangeShapeType="1"/>
            </p:cNvSpPr>
            <p:nvPr/>
          </p:nvSpPr>
          <p:spPr bwMode="auto">
            <a:xfrm flipV="1">
              <a:off x="1659" y="2365"/>
              <a:ext cx="0" cy="1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Line 87"/>
            <p:cNvSpPr>
              <a:spLocks noChangeShapeType="1"/>
            </p:cNvSpPr>
            <p:nvPr/>
          </p:nvSpPr>
          <p:spPr bwMode="auto">
            <a:xfrm flipV="1">
              <a:off x="3016" y="2358"/>
              <a:ext cx="0" cy="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Line 88"/>
            <p:cNvSpPr>
              <a:spLocks noChangeShapeType="1"/>
            </p:cNvSpPr>
            <p:nvPr/>
          </p:nvSpPr>
          <p:spPr bwMode="auto">
            <a:xfrm flipV="1">
              <a:off x="2101" y="1825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Line 89"/>
            <p:cNvSpPr>
              <a:spLocks noChangeShapeType="1"/>
            </p:cNvSpPr>
            <p:nvPr/>
          </p:nvSpPr>
          <p:spPr bwMode="auto">
            <a:xfrm flipV="1">
              <a:off x="2316" y="1555"/>
              <a:ext cx="0" cy="4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Line 90"/>
            <p:cNvSpPr>
              <a:spLocks noChangeShapeType="1"/>
            </p:cNvSpPr>
            <p:nvPr/>
          </p:nvSpPr>
          <p:spPr bwMode="auto">
            <a:xfrm flipV="1">
              <a:off x="2565" y="1541"/>
              <a:ext cx="0" cy="4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Line 91"/>
            <p:cNvSpPr>
              <a:spLocks noChangeShapeType="1"/>
            </p:cNvSpPr>
            <p:nvPr/>
          </p:nvSpPr>
          <p:spPr bwMode="auto">
            <a:xfrm flipV="1">
              <a:off x="2843" y="1708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Line 92"/>
            <p:cNvSpPr>
              <a:spLocks noChangeShapeType="1"/>
            </p:cNvSpPr>
            <p:nvPr/>
          </p:nvSpPr>
          <p:spPr bwMode="auto">
            <a:xfrm flipV="1">
              <a:off x="3022" y="1873"/>
              <a:ext cx="0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Rectangle 93"/>
            <p:cNvSpPr>
              <a:spLocks noChangeArrowheads="1"/>
            </p:cNvSpPr>
            <p:nvPr/>
          </p:nvSpPr>
          <p:spPr bwMode="auto">
            <a:xfrm>
              <a:off x="1229" y="1987"/>
              <a:ext cx="1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C</a:t>
              </a:r>
              <a:endPara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78" name="Rectangle 94"/>
          <p:cNvSpPr>
            <a:spLocks noChangeArrowheads="1"/>
          </p:cNvSpPr>
          <p:nvPr/>
        </p:nvSpPr>
        <p:spPr bwMode="auto">
          <a:xfrm>
            <a:off x="7996238" y="2251075"/>
            <a:ext cx="346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C</a:t>
            </a: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323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4655" tIns="46434" rIns="94655" bIns="46434"/>
          <a:lstStyle/>
          <a:p>
            <a:pPr defTabSz="823913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Deadlock Avoidance: Using PCP</a:t>
            </a:r>
          </a:p>
        </p:txBody>
      </p:sp>
      <p:sp>
        <p:nvSpPr>
          <p:cNvPr id="142" name="Rectangle 4" descr="50%"/>
          <p:cNvSpPr>
            <a:spLocks noChangeArrowheads="1"/>
          </p:cNvSpPr>
          <p:nvPr/>
        </p:nvSpPr>
        <p:spPr bwMode="auto">
          <a:xfrm>
            <a:off x="2755737" y="3115514"/>
            <a:ext cx="2220224" cy="1868319"/>
          </a:xfrm>
          <a:prstGeom prst="rect">
            <a:avLst/>
          </a:prstGeom>
          <a:pattFill prst="pct50">
            <a:fgClr>
              <a:srgbClr val="9EE1F5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3" name="Rectangle 5"/>
          <p:cNvSpPr>
            <a:spLocks noChangeArrowheads="1"/>
          </p:cNvSpPr>
          <p:nvPr/>
        </p:nvSpPr>
        <p:spPr bwMode="auto">
          <a:xfrm>
            <a:off x="4715178" y="4608740"/>
            <a:ext cx="262569" cy="380451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4" name="Rectangle 6"/>
          <p:cNvSpPr>
            <a:spLocks noChangeArrowheads="1"/>
          </p:cNvSpPr>
          <p:nvPr/>
        </p:nvSpPr>
        <p:spPr bwMode="auto">
          <a:xfrm>
            <a:off x="3586311" y="4605168"/>
            <a:ext cx="496558" cy="380451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5" name="Rectangle 7"/>
          <p:cNvSpPr>
            <a:spLocks noChangeArrowheads="1"/>
          </p:cNvSpPr>
          <p:nvPr/>
        </p:nvSpPr>
        <p:spPr bwMode="auto">
          <a:xfrm>
            <a:off x="4974174" y="3135162"/>
            <a:ext cx="630522" cy="403671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46" name="Group 8"/>
          <p:cNvGrpSpPr>
            <a:grpSpLocks/>
          </p:cNvGrpSpPr>
          <p:nvPr/>
        </p:nvGrpSpPr>
        <p:grpSpPr bwMode="auto">
          <a:xfrm>
            <a:off x="1800130" y="5655428"/>
            <a:ext cx="5546093" cy="335797"/>
            <a:chOff x="1008" y="3393"/>
            <a:chExt cx="3105" cy="188"/>
          </a:xfrm>
        </p:grpSpPr>
        <p:sp>
          <p:nvSpPr>
            <p:cNvPr id="208" name="Line 9"/>
            <p:cNvSpPr>
              <a:spLocks noChangeShapeType="1"/>
            </p:cNvSpPr>
            <p:nvPr/>
          </p:nvSpPr>
          <p:spPr bwMode="auto">
            <a:xfrm>
              <a:off x="1008" y="3494"/>
              <a:ext cx="2744" cy="0"/>
            </a:xfrm>
            <a:prstGeom prst="line">
              <a:avLst/>
            </a:prstGeom>
            <a:noFill/>
            <a:ln w="50800">
              <a:solidFill>
                <a:srgbClr val="CC0066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Rectangle 10"/>
            <p:cNvSpPr>
              <a:spLocks noChangeArrowheads="1"/>
            </p:cNvSpPr>
            <p:nvPr/>
          </p:nvSpPr>
          <p:spPr bwMode="auto">
            <a:xfrm>
              <a:off x="3793" y="3393"/>
              <a:ext cx="32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time</a:t>
              </a:r>
            </a:p>
          </p:txBody>
        </p:sp>
      </p:grpSp>
      <p:sp>
        <p:nvSpPr>
          <p:cNvPr id="147" name="Rectangle 11"/>
          <p:cNvSpPr>
            <a:spLocks noChangeArrowheads="1"/>
          </p:cNvSpPr>
          <p:nvPr/>
        </p:nvSpPr>
        <p:spPr bwMode="auto">
          <a:xfrm>
            <a:off x="1044575" y="3136948"/>
            <a:ext cx="657315" cy="39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0"/>
              </a:rPr>
              <a:t>t</a:t>
            </a:r>
            <a:r>
              <a:rPr kumimoji="0" lang="en-US" sz="20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0"/>
              </a:rPr>
              <a:t>1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(H)</a:t>
            </a:r>
          </a:p>
        </p:txBody>
      </p:sp>
      <p:sp>
        <p:nvSpPr>
          <p:cNvPr id="148" name="Line 12"/>
          <p:cNvSpPr>
            <a:spLocks noChangeShapeType="1"/>
          </p:cNvSpPr>
          <p:nvPr/>
        </p:nvSpPr>
        <p:spPr bwMode="auto">
          <a:xfrm>
            <a:off x="1817992" y="3524544"/>
            <a:ext cx="137000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49" name="Group 13"/>
          <p:cNvGrpSpPr>
            <a:grpSpLocks/>
          </p:cNvGrpSpPr>
          <p:nvPr/>
        </p:nvGrpSpPr>
        <p:grpSpPr bwMode="auto">
          <a:xfrm>
            <a:off x="3195137" y="3126231"/>
            <a:ext cx="394746" cy="392954"/>
            <a:chOff x="1789" y="1977"/>
            <a:chExt cx="221" cy="220"/>
          </a:xfrm>
        </p:grpSpPr>
        <p:sp>
          <p:nvSpPr>
            <p:cNvPr id="205" name="Line 14"/>
            <p:cNvSpPr>
              <a:spLocks noChangeShapeType="1"/>
            </p:cNvSpPr>
            <p:nvPr/>
          </p:nvSpPr>
          <p:spPr bwMode="auto">
            <a:xfrm flipV="1">
              <a:off x="1789" y="1977"/>
              <a:ext cx="0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Line 15"/>
            <p:cNvSpPr>
              <a:spLocks noChangeShapeType="1"/>
            </p:cNvSpPr>
            <p:nvPr/>
          </p:nvSpPr>
          <p:spPr bwMode="auto">
            <a:xfrm>
              <a:off x="1793" y="1980"/>
              <a:ext cx="2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Line 16"/>
            <p:cNvSpPr>
              <a:spLocks noChangeShapeType="1"/>
            </p:cNvSpPr>
            <p:nvPr/>
          </p:nvSpPr>
          <p:spPr bwMode="auto">
            <a:xfrm>
              <a:off x="2010" y="1984"/>
              <a:ext cx="0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0" name="Line 17"/>
          <p:cNvSpPr>
            <a:spLocks noChangeShapeType="1"/>
          </p:cNvSpPr>
          <p:nvPr/>
        </p:nvSpPr>
        <p:spPr bwMode="auto">
          <a:xfrm>
            <a:off x="3598814" y="3524544"/>
            <a:ext cx="135928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1" name="AutoShape 18"/>
          <p:cNvSpPr>
            <a:spLocks noChangeArrowheads="1"/>
          </p:cNvSpPr>
          <p:nvPr/>
        </p:nvSpPr>
        <p:spPr bwMode="auto">
          <a:xfrm>
            <a:off x="7203102" y="998382"/>
            <a:ext cx="1655790" cy="1557528"/>
          </a:xfrm>
          <a:prstGeom prst="roundRect">
            <a:avLst>
              <a:gd name="adj" fmla="val 12486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rgbClr val="80808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52" name="Rectangle 19"/>
          <p:cNvSpPr>
            <a:spLocks noChangeArrowheads="1"/>
          </p:cNvSpPr>
          <p:nvPr/>
        </p:nvSpPr>
        <p:spPr bwMode="auto">
          <a:xfrm>
            <a:off x="8426636" y="1096620"/>
            <a:ext cx="225059" cy="242917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53" name="Group 20"/>
          <p:cNvGrpSpPr>
            <a:grpSpLocks/>
          </p:cNvGrpSpPr>
          <p:nvPr/>
        </p:nvGrpSpPr>
        <p:grpSpPr bwMode="auto">
          <a:xfrm>
            <a:off x="8455215" y="1841448"/>
            <a:ext cx="221487" cy="260779"/>
            <a:chOff x="4426" y="1353"/>
            <a:chExt cx="124" cy="146"/>
          </a:xfrm>
        </p:grpSpPr>
        <p:sp>
          <p:nvSpPr>
            <p:cNvPr id="202" name="Line 21"/>
            <p:cNvSpPr>
              <a:spLocks noChangeShapeType="1"/>
            </p:cNvSpPr>
            <p:nvPr/>
          </p:nvSpPr>
          <p:spPr bwMode="auto">
            <a:xfrm flipV="1">
              <a:off x="4426" y="1353"/>
              <a:ext cx="0" cy="14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Line 22"/>
            <p:cNvSpPr>
              <a:spLocks noChangeShapeType="1"/>
            </p:cNvSpPr>
            <p:nvPr/>
          </p:nvSpPr>
          <p:spPr bwMode="auto">
            <a:xfrm>
              <a:off x="4431" y="1357"/>
              <a:ext cx="115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Line 23"/>
            <p:cNvSpPr>
              <a:spLocks noChangeShapeType="1"/>
            </p:cNvSpPr>
            <p:nvPr/>
          </p:nvSpPr>
          <p:spPr bwMode="auto">
            <a:xfrm>
              <a:off x="4550" y="1361"/>
              <a:ext cx="0" cy="13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4" name="Rectangle 24" descr="50%"/>
          <p:cNvSpPr>
            <a:spLocks noChangeArrowheads="1"/>
          </p:cNvSpPr>
          <p:nvPr/>
        </p:nvSpPr>
        <p:spPr bwMode="auto">
          <a:xfrm>
            <a:off x="8460574" y="2209396"/>
            <a:ext cx="233990" cy="260779"/>
          </a:xfrm>
          <a:prstGeom prst="rect">
            <a:avLst/>
          </a:prstGeom>
          <a:pattFill prst="pct50">
            <a:fgClr>
              <a:srgbClr val="9EE1F5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5" name="Rectangle 25"/>
          <p:cNvSpPr>
            <a:spLocks noChangeArrowheads="1"/>
          </p:cNvSpPr>
          <p:nvPr/>
        </p:nvSpPr>
        <p:spPr bwMode="auto">
          <a:xfrm>
            <a:off x="7153089" y="1082331"/>
            <a:ext cx="916311" cy="27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S1 locked</a:t>
            </a:r>
          </a:p>
        </p:txBody>
      </p:sp>
      <p:sp>
        <p:nvSpPr>
          <p:cNvPr id="156" name="Rectangle 26"/>
          <p:cNvSpPr>
            <a:spLocks noChangeArrowheads="1"/>
          </p:cNvSpPr>
          <p:nvPr/>
        </p:nvSpPr>
        <p:spPr bwMode="auto">
          <a:xfrm>
            <a:off x="7178095" y="1837875"/>
            <a:ext cx="934173" cy="27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Executing</a:t>
            </a:r>
          </a:p>
        </p:txBody>
      </p:sp>
      <p:sp>
        <p:nvSpPr>
          <p:cNvPr id="157" name="Rectangle 27"/>
          <p:cNvSpPr>
            <a:spLocks noChangeArrowheads="1"/>
          </p:cNvSpPr>
          <p:nvPr/>
        </p:nvSpPr>
        <p:spPr bwMode="auto">
          <a:xfrm>
            <a:off x="7242398" y="2216540"/>
            <a:ext cx="705542" cy="27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Ceiling</a:t>
            </a:r>
          </a:p>
        </p:txBody>
      </p:sp>
      <p:sp>
        <p:nvSpPr>
          <p:cNvPr id="158" name="Rectangle 28"/>
          <p:cNvSpPr>
            <a:spLocks noChangeArrowheads="1"/>
          </p:cNvSpPr>
          <p:nvPr/>
        </p:nvSpPr>
        <p:spPr bwMode="auto">
          <a:xfrm>
            <a:off x="1657235" y="1123950"/>
            <a:ext cx="4176092" cy="70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0"/>
              </a:rPr>
              <a:t>t</a:t>
            </a:r>
            <a:r>
              <a:rPr kumimoji="0" lang="en-US" sz="20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0"/>
              </a:rPr>
              <a:t>1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: ( … P(S1) … P(S2) … V(S2) … V(S1) …)</a:t>
            </a:r>
          </a:p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0"/>
              </a:rPr>
              <a:t>t</a:t>
            </a:r>
            <a:r>
              <a:rPr kumimoji="0" lang="en-US" sz="20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0"/>
              </a:rPr>
              <a:t>2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: ( … P(S2) … P(S1) … V(S1) … V(S2) …)</a:t>
            </a:r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1119595" y="4592665"/>
            <a:ext cx="678749" cy="39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0"/>
              </a:rPr>
              <a:t>t</a:t>
            </a:r>
            <a:r>
              <a:rPr kumimoji="0" lang="en-US" sz="2000" b="1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ymbol" charset="0"/>
              </a:rPr>
              <a:t>2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(M)</a:t>
            </a:r>
          </a:p>
        </p:txBody>
      </p:sp>
      <p:sp>
        <p:nvSpPr>
          <p:cNvPr id="160" name="Line 30"/>
          <p:cNvSpPr>
            <a:spLocks noChangeShapeType="1"/>
          </p:cNvSpPr>
          <p:nvPr/>
        </p:nvSpPr>
        <p:spPr bwMode="auto">
          <a:xfrm>
            <a:off x="1891225" y="4980261"/>
            <a:ext cx="5930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61" name="Group 31"/>
          <p:cNvGrpSpPr>
            <a:grpSpLocks/>
          </p:cNvGrpSpPr>
          <p:nvPr/>
        </p:nvGrpSpPr>
        <p:grpSpPr bwMode="auto">
          <a:xfrm>
            <a:off x="2489596" y="4594451"/>
            <a:ext cx="768058" cy="391168"/>
            <a:chOff x="1394" y="2799"/>
            <a:chExt cx="430" cy="219"/>
          </a:xfrm>
        </p:grpSpPr>
        <p:sp>
          <p:nvSpPr>
            <p:cNvPr id="199" name="Line 32"/>
            <p:cNvSpPr>
              <a:spLocks noChangeShapeType="1"/>
            </p:cNvSpPr>
            <p:nvPr/>
          </p:nvSpPr>
          <p:spPr bwMode="auto">
            <a:xfrm flipV="1">
              <a:off x="1394" y="2799"/>
              <a:ext cx="0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Line 33"/>
            <p:cNvSpPr>
              <a:spLocks noChangeShapeType="1"/>
            </p:cNvSpPr>
            <p:nvPr/>
          </p:nvSpPr>
          <p:spPr bwMode="auto">
            <a:xfrm>
              <a:off x="1399" y="2801"/>
              <a:ext cx="4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Line 34"/>
            <p:cNvSpPr>
              <a:spLocks noChangeShapeType="1"/>
            </p:cNvSpPr>
            <p:nvPr/>
          </p:nvSpPr>
          <p:spPr bwMode="auto">
            <a:xfrm>
              <a:off x="1824" y="2806"/>
              <a:ext cx="0" cy="2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2" name="Line 35"/>
          <p:cNvSpPr>
            <a:spLocks noChangeShapeType="1"/>
          </p:cNvSpPr>
          <p:nvPr/>
        </p:nvSpPr>
        <p:spPr bwMode="auto">
          <a:xfrm>
            <a:off x="4984891" y="4980261"/>
            <a:ext cx="183083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Rectangle 36"/>
          <p:cNvSpPr>
            <a:spLocks noChangeArrowheads="1"/>
          </p:cNvSpPr>
          <p:nvPr/>
        </p:nvSpPr>
        <p:spPr bwMode="auto">
          <a:xfrm>
            <a:off x="4356155" y="1890211"/>
            <a:ext cx="1125294" cy="32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S1 Locked</a:t>
            </a:r>
          </a:p>
        </p:txBody>
      </p:sp>
      <p:sp>
        <p:nvSpPr>
          <p:cNvPr id="164" name="Line 37"/>
          <p:cNvSpPr>
            <a:spLocks noChangeShapeType="1"/>
          </p:cNvSpPr>
          <p:nvPr/>
        </p:nvSpPr>
        <p:spPr bwMode="auto">
          <a:xfrm flipH="1">
            <a:off x="3264799" y="4985619"/>
            <a:ext cx="33223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Rectangle 38"/>
          <p:cNvSpPr>
            <a:spLocks noChangeArrowheads="1"/>
          </p:cNvSpPr>
          <p:nvPr/>
        </p:nvSpPr>
        <p:spPr bwMode="auto">
          <a:xfrm>
            <a:off x="8442712" y="1471713"/>
            <a:ext cx="225059" cy="241131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6" name="Rectangle 39"/>
          <p:cNvSpPr>
            <a:spLocks noChangeArrowheads="1"/>
          </p:cNvSpPr>
          <p:nvPr/>
        </p:nvSpPr>
        <p:spPr bwMode="auto">
          <a:xfrm>
            <a:off x="7169164" y="1457424"/>
            <a:ext cx="916311" cy="27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S2 locked</a:t>
            </a:r>
          </a:p>
        </p:txBody>
      </p:sp>
      <p:sp>
        <p:nvSpPr>
          <p:cNvPr id="167" name="Rectangle 40"/>
          <p:cNvSpPr>
            <a:spLocks noChangeArrowheads="1"/>
          </p:cNvSpPr>
          <p:nvPr/>
        </p:nvSpPr>
        <p:spPr bwMode="auto">
          <a:xfrm>
            <a:off x="2750378" y="4608740"/>
            <a:ext cx="496558" cy="380451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Rectangle 41"/>
          <p:cNvSpPr>
            <a:spLocks noChangeArrowheads="1"/>
          </p:cNvSpPr>
          <p:nvPr/>
        </p:nvSpPr>
        <p:spPr bwMode="auto">
          <a:xfrm>
            <a:off x="5065269" y="2127770"/>
            <a:ext cx="1125294" cy="32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S2 Locked</a:t>
            </a:r>
          </a:p>
        </p:txBody>
      </p:sp>
      <p:sp>
        <p:nvSpPr>
          <p:cNvPr id="169" name="Rectangle 42"/>
          <p:cNvSpPr>
            <a:spLocks noChangeArrowheads="1"/>
          </p:cNvSpPr>
          <p:nvPr/>
        </p:nvSpPr>
        <p:spPr bwMode="auto">
          <a:xfrm>
            <a:off x="2277040" y="2034890"/>
            <a:ext cx="1802257" cy="32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Attempt to lock S1</a:t>
            </a:r>
          </a:p>
        </p:txBody>
      </p:sp>
      <p:sp>
        <p:nvSpPr>
          <p:cNvPr id="170" name="Line 43"/>
          <p:cNvSpPr>
            <a:spLocks noChangeShapeType="1"/>
          </p:cNvSpPr>
          <p:nvPr/>
        </p:nvSpPr>
        <p:spPr bwMode="auto">
          <a:xfrm flipV="1">
            <a:off x="2750378" y="4187207"/>
            <a:ext cx="0" cy="41974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Line 44"/>
          <p:cNvSpPr>
            <a:spLocks noChangeShapeType="1"/>
          </p:cNvSpPr>
          <p:nvPr/>
        </p:nvSpPr>
        <p:spPr bwMode="auto">
          <a:xfrm flipV="1">
            <a:off x="3602387" y="2306385"/>
            <a:ext cx="0" cy="7894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Rectangle 45"/>
          <p:cNvSpPr>
            <a:spLocks noChangeArrowheads="1"/>
          </p:cNvSpPr>
          <p:nvPr/>
        </p:nvSpPr>
        <p:spPr bwMode="auto">
          <a:xfrm>
            <a:off x="3495216" y="3619210"/>
            <a:ext cx="1125294" cy="32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S1 Locked</a:t>
            </a:r>
          </a:p>
        </p:txBody>
      </p:sp>
      <p:sp>
        <p:nvSpPr>
          <p:cNvPr id="173" name="Line 46"/>
          <p:cNvSpPr>
            <a:spLocks noChangeShapeType="1"/>
          </p:cNvSpPr>
          <p:nvPr/>
        </p:nvSpPr>
        <p:spPr bwMode="auto">
          <a:xfrm flipV="1">
            <a:off x="4086442" y="3853196"/>
            <a:ext cx="0" cy="74304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" name="Rectangle 47" descr="Wide upward diagonal"/>
          <p:cNvSpPr>
            <a:spLocks noChangeArrowheads="1"/>
          </p:cNvSpPr>
          <p:nvPr/>
        </p:nvSpPr>
        <p:spPr bwMode="auto">
          <a:xfrm>
            <a:off x="4100731" y="4598023"/>
            <a:ext cx="630522" cy="398313"/>
          </a:xfrm>
          <a:prstGeom prst="rect">
            <a:avLst/>
          </a:prstGeom>
          <a:pattFill prst="wdUpDiag">
            <a:fgClr>
              <a:srgbClr val="009900"/>
            </a:fgClr>
            <a:bgClr>
              <a:srgbClr val="00CC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75" name="Group 48"/>
          <p:cNvGrpSpPr>
            <a:grpSpLocks/>
          </p:cNvGrpSpPr>
          <p:nvPr/>
        </p:nvGrpSpPr>
        <p:grpSpPr bwMode="auto">
          <a:xfrm>
            <a:off x="3593456" y="4583734"/>
            <a:ext cx="1382504" cy="392954"/>
            <a:chOff x="2012" y="2793"/>
            <a:chExt cx="774" cy="220"/>
          </a:xfrm>
        </p:grpSpPr>
        <p:sp>
          <p:nvSpPr>
            <p:cNvPr id="196" name="Line 49"/>
            <p:cNvSpPr>
              <a:spLocks noChangeShapeType="1"/>
            </p:cNvSpPr>
            <p:nvPr/>
          </p:nvSpPr>
          <p:spPr bwMode="auto">
            <a:xfrm flipV="1">
              <a:off x="2012" y="2793"/>
              <a:ext cx="0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Line 50"/>
            <p:cNvSpPr>
              <a:spLocks noChangeShapeType="1"/>
            </p:cNvSpPr>
            <p:nvPr/>
          </p:nvSpPr>
          <p:spPr bwMode="auto">
            <a:xfrm>
              <a:off x="2016" y="2796"/>
              <a:ext cx="7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Line 51"/>
            <p:cNvSpPr>
              <a:spLocks noChangeShapeType="1"/>
            </p:cNvSpPr>
            <p:nvPr/>
          </p:nvSpPr>
          <p:spPr bwMode="auto">
            <a:xfrm>
              <a:off x="2786" y="2800"/>
              <a:ext cx="0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6" name="Rectangle 52"/>
          <p:cNvSpPr>
            <a:spLocks noChangeArrowheads="1"/>
          </p:cNvSpPr>
          <p:nvPr/>
        </p:nvSpPr>
        <p:spPr bwMode="auto">
          <a:xfrm>
            <a:off x="4252557" y="3967510"/>
            <a:ext cx="1280692" cy="32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S1 unlocked</a:t>
            </a:r>
          </a:p>
        </p:txBody>
      </p:sp>
      <p:sp>
        <p:nvSpPr>
          <p:cNvPr id="177" name="Line 53"/>
          <p:cNvSpPr>
            <a:spLocks noChangeShapeType="1"/>
          </p:cNvSpPr>
          <p:nvPr/>
        </p:nvSpPr>
        <p:spPr bwMode="auto">
          <a:xfrm flipV="1">
            <a:off x="4715178" y="4212214"/>
            <a:ext cx="0" cy="3840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8" name="Rectangle 54"/>
          <p:cNvSpPr>
            <a:spLocks noChangeArrowheads="1"/>
          </p:cNvSpPr>
          <p:nvPr/>
        </p:nvSpPr>
        <p:spPr bwMode="auto">
          <a:xfrm>
            <a:off x="5147434" y="4181849"/>
            <a:ext cx="1280692" cy="32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S2 unlocked</a:t>
            </a:r>
          </a:p>
        </p:txBody>
      </p:sp>
      <p:sp>
        <p:nvSpPr>
          <p:cNvPr id="179" name="Line 55"/>
          <p:cNvSpPr>
            <a:spLocks noChangeShapeType="1"/>
          </p:cNvSpPr>
          <p:nvPr/>
        </p:nvSpPr>
        <p:spPr bwMode="auto">
          <a:xfrm flipH="1">
            <a:off x="4972388" y="4362251"/>
            <a:ext cx="244707" cy="23398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0" name="Line 56"/>
          <p:cNvSpPr>
            <a:spLocks noChangeShapeType="1"/>
          </p:cNvSpPr>
          <p:nvPr/>
        </p:nvSpPr>
        <p:spPr bwMode="auto">
          <a:xfrm flipV="1">
            <a:off x="4950954" y="2120625"/>
            <a:ext cx="0" cy="1012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1" name="Line 57"/>
          <p:cNvSpPr>
            <a:spLocks noChangeShapeType="1"/>
          </p:cNvSpPr>
          <p:nvPr/>
        </p:nvSpPr>
        <p:spPr bwMode="auto">
          <a:xfrm>
            <a:off x="6567448" y="3524544"/>
            <a:ext cx="23399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2" name="Rectangle 58" descr="Wide upward diagonal"/>
          <p:cNvSpPr>
            <a:spLocks noChangeArrowheads="1"/>
          </p:cNvSpPr>
          <p:nvPr/>
        </p:nvSpPr>
        <p:spPr bwMode="auto">
          <a:xfrm>
            <a:off x="5615413" y="3129803"/>
            <a:ext cx="628736" cy="419747"/>
          </a:xfrm>
          <a:prstGeom prst="rect">
            <a:avLst/>
          </a:prstGeom>
          <a:pattFill prst="wdUpDiag">
            <a:fgClr>
              <a:srgbClr val="009900"/>
            </a:fgClr>
            <a:bgClr>
              <a:srgbClr val="00CC99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3" name="Rectangle 59"/>
          <p:cNvSpPr>
            <a:spLocks noChangeArrowheads="1"/>
          </p:cNvSpPr>
          <p:nvPr/>
        </p:nvSpPr>
        <p:spPr bwMode="auto">
          <a:xfrm>
            <a:off x="6253080" y="3126231"/>
            <a:ext cx="292934" cy="412602"/>
          </a:xfrm>
          <a:prstGeom prst="rect">
            <a:avLst/>
          </a:prstGeom>
          <a:solidFill>
            <a:srgbClr val="00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84" name="Group 60"/>
          <p:cNvGrpSpPr>
            <a:grpSpLocks/>
          </p:cNvGrpSpPr>
          <p:nvPr/>
        </p:nvGrpSpPr>
        <p:grpSpPr bwMode="auto">
          <a:xfrm>
            <a:off x="4956312" y="3129803"/>
            <a:ext cx="1602205" cy="392954"/>
            <a:chOff x="2775" y="1979"/>
            <a:chExt cx="897" cy="220"/>
          </a:xfrm>
        </p:grpSpPr>
        <p:sp>
          <p:nvSpPr>
            <p:cNvPr id="193" name="Line 61"/>
            <p:cNvSpPr>
              <a:spLocks noChangeShapeType="1"/>
            </p:cNvSpPr>
            <p:nvPr/>
          </p:nvSpPr>
          <p:spPr bwMode="auto">
            <a:xfrm flipV="1">
              <a:off x="2775" y="1979"/>
              <a:ext cx="0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Line 62"/>
            <p:cNvSpPr>
              <a:spLocks noChangeShapeType="1"/>
            </p:cNvSpPr>
            <p:nvPr/>
          </p:nvSpPr>
          <p:spPr bwMode="auto">
            <a:xfrm>
              <a:off x="2779" y="1982"/>
              <a:ext cx="89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Line 63"/>
            <p:cNvSpPr>
              <a:spLocks noChangeShapeType="1"/>
            </p:cNvSpPr>
            <p:nvPr/>
          </p:nvSpPr>
          <p:spPr bwMode="auto">
            <a:xfrm>
              <a:off x="3672" y="1986"/>
              <a:ext cx="0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5" name="Rectangle 64"/>
          <p:cNvSpPr>
            <a:spLocks noChangeArrowheads="1"/>
          </p:cNvSpPr>
          <p:nvPr/>
        </p:nvSpPr>
        <p:spPr bwMode="auto">
          <a:xfrm>
            <a:off x="1876936" y="3876416"/>
            <a:ext cx="1125294" cy="32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S2 Locked</a:t>
            </a:r>
          </a:p>
        </p:txBody>
      </p:sp>
      <p:sp>
        <p:nvSpPr>
          <p:cNvPr id="186" name="Rectangle 65"/>
          <p:cNvSpPr>
            <a:spLocks noChangeArrowheads="1"/>
          </p:cNvSpPr>
          <p:nvPr/>
        </p:nvSpPr>
        <p:spPr bwMode="auto">
          <a:xfrm>
            <a:off x="5622558" y="2652900"/>
            <a:ext cx="1280692" cy="32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S2 unlocked</a:t>
            </a:r>
          </a:p>
        </p:txBody>
      </p:sp>
      <p:sp>
        <p:nvSpPr>
          <p:cNvPr id="187" name="Line 66"/>
          <p:cNvSpPr>
            <a:spLocks noChangeShapeType="1"/>
          </p:cNvSpPr>
          <p:nvPr/>
        </p:nvSpPr>
        <p:spPr bwMode="auto">
          <a:xfrm flipV="1">
            <a:off x="5606482" y="2367115"/>
            <a:ext cx="0" cy="76626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8" name="Line 67"/>
          <p:cNvSpPr>
            <a:spLocks noChangeShapeType="1"/>
          </p:cNvSpPr>
          <p:nvPr/>
        </p:nvSpPr>
        <p:spPr bwMode="auto">
          <a:xfrm flipV="1">
            <a:off x="6226287" y="2863666"/>
            <a:ext cx="0" cy="26971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9" name="Rectangle 68"/>
          <p:cNvSpPr>
            <a:spLocks noChangeArrowheads="1"/>
          </p:cNvSpPr>
          <p:nvPr/>
        </p:nvSpPr>
        <p:spPr bwMode="auto">
          <a:xfrm>
            <a:off x="6922898" y="2767213"/>
            <a:ext cx="1280692" cy="32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rPr>
              <a:t>S1 unlocked</a:t>
            </a:r>
          </a:p>
        </p:txBody>
      </p:sp>
      <p:sp>
        <p:nvSpPr>
          <p:cNvPr id="190" name="Line 69"/>
          <p:cNvSpPr>
            <a:spLocks noChangeShapeType="1"/>
          </p:cNvSpPr>
          <p:nvPr/>
        </p:nvSpPr>
        <p:spPr bwMode="auto">
          <a:xfrm flipH="1">
            <a:off x="6560303" y="2945829"/>
            <a:ext cx="405463" cy="15896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1" name="Rectangle 70"/>
          <p:cNvSpPr>
            <a:spLocks noChangeArrowheads="1"/>
          </p:cNvSpPr>
          <p:nvPr/>
        </p:nvSpPr>
        <p:spPr bwMode="auto">
          <a:xfrm>
            <a:off x="2773599" y="3161954"/>
            <a:ext cx="346519" cy="36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C</a:t>
            </a: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2" name="Rectangle 71"/>
          <p:cNvSpPr>
            <a:spLocks noChangeArrowheads="1"/>
          </p:cNvSpPr>
          <p:nvPr/>
        </p:nvSpPr>
        <p:spPr bwMode="auto">
          <a:xfrm>
            <a:off x="8398057" y="2166528"/>
            <a:ext cx="346519" cy="36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marL="0" marR="0" lvl="0" indent="0" algn="l" defTabSz="915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</a:rPr>
              <a:t>C</a:t>
            </a:r>
            <a:endParaRPr kumimoji="0" lang="en-US" sz="1200" b="1" i="0" u="none" strike="noStrike" kern="0" cap="none" spc="0" normalizeH="0" baseline="0" noProof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13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158"/>
            <a:ext cx="8229600" cy="504666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</a:t>
            </a:r>
            <a:r>
              <a:rPr lang="en-US" sz="1600" dirty="0" err="1" smtClean="0">
                <a:latin typeface="Courier"/>
                <a:cs typeface="Courier"/>
              </a:rPr>
              <a:t>hread_fork</a:t>
            </a:r>
            <a:r>
              <a:rPr lang="en-US" sz="1600" dirty="0" smtClean="0">
                <a:latin typeface="Courier"/>
                <a:cs typeface="Courier"/>
              </a:rPr>
              <a:t>( </a:t>
            </a:r>
            <a:r>
              <a:rPr lang="en-US" sz="1600" dirty="0" err="1" smtClean="0">
                <a:latin typeface="Courier"/>
                <a:cs typeface="Courier"/>
              </a:rPr>
              <a:t>function_ptr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C_value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T_value</a:t>
            </a:r>
            <a:r>
              <a:rPr lang="en-US" sz="1600" dirty="0" smtClean="0">
                <a:latin typeface="Courier"/>
                <a:cs typeface="Courier"/>
              </a:rPr>
              <a:t> );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thread_wait_until_next_period</a:t>
            </a:r>
            <a:r>
              <a:rPr lang="en-US" sz="1600" dirty="0" smtClean="0">
                <a:latin typeface="Courier"/>
                <a:cs typeface="Courier"/>
              </a:rPr>
              <a:t>();	// Absolute Wait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thread_wait_until</a:t>
            </a:r>
            <a:r>
              <a:rPr lang="en-US" sz="1600" dirty="0" smtClean="0">
                <a:latin typeface="Courier"/>
                <a:cs typeface="Courier"/>
              </a:rPr>
              <a:t>( </a:t>
            </a:r>
            <a:r>
              <a:rPr lang="en-US" sz="1600" dirty="0" err="1" smtClean="0">
                <a:latin typeface="Courier"/>
                <a:cs typeface="Courier"/>
              </a:rPr>
              <a:t>os_ticks</a:t>
            </a:r>
            <a:r>
              <a:rPr lang="en-US" sz="1600" dirty="0" smtClean="0">
                <a:latin typeface="Courier"/>
                <a:cs typeface="Courier"/>
              </a:rPr>
              <a:t> ); 	// Relative Wait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k</a:t>
            </a:r>
            <a:r>
              <a:rPr lang="en-US" sz="1200" dirty="0" err="1" smtClean="0">
                <a:latin typeface="Courier"/>
                <a:cs typeface="Courier"/>
              </a:rPr>
              <a:t>ernel_main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i</a:t>
            </a:r>
            <a:r>
              <a:rPr lang="en-US" sz="1200" dirty="0" err="1" smtClean="0">
                <a:latin typeface="Courier"/>
                <a:cs typeface="Courier"/>
              </a:rPr>
              <a:t>nt</a:t>
            </a:r>
            <a:r>
              <a:rPr lang="en-US" sz="1200" dirty="0" smtClean="0">
                <a:latin typeface="Courier"/>
                <a:cs typeface="Courier"/>
              </a:rPr>
              <a:t> stat;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stat=</a:t>
            </a:r>
            <a:r>
              <a:rPr lang="en-US" sz="1200" dirty="0" err="1" smtClean="0">
                <a:latin typeface="Courier"/>
                <a:cs typeface="Courier"/>
              </a:rPr>
              <a:t>thread_fork</a:t>
            </a:r>
            <a:r>
              <a:rPr lang="en-US" sz="1200" dirty="0" smtClean="0">
                <a:latin typeface="Courier"/>
                <a:cs typeface="Courier"/>
              </a:rPr>
              <a:t>( &amp;</a:t>
            </a:r>
            <a:r>
              <a:rPr lang="en-US" sz="1200" dirty="0" err="1" smtClean="0">
                <a:latin typeface="Courier"/>
                <a:cs typeface="Courier"/>
              </a:rPr>
              <a:t>my_task</a:t>
            </a:r>
            <a:r>
              <a:rPr lang="en-US" sz="1200" dirty="0" smtClean="0">
                <a:latin typeface="Courier"/>
                <a:cs typeface="Courier"/>
              </a:rPr>
              <a:t>, 1, 6);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void </a:t>
            </a:r>
            <a:r>
              <a:rPr lang="en-US" sz="1200" dirty="0" err="1" smtClean="0">
                <a:latin typeface="Courier"/>
                <a:cs typeface="Courier"/>
              </a:rPr>
              <a:t>my_task</a:t>
            </a:r>
            <a:r>
              <a:rPr lang="en-US" sz="1200" dirty="0" smtClean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while(1)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{</a:t>
            </a: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</a:t>
            </a:r>
            <a:r>
              <a:rPr lang="en-US" sz="1200" dirty="0" err="1" smtClean="0">
                <a:latin typeface="Courier"/>
                <a:cs typeface="Courier"/>
              </a:rPr>
              <a:t>do_work</a:t>
            </a:r>
            <a:r>
              <a:rPr lang="en-US" sz="1200" dirty="0" smtClean="0">
                <a:latin typeface="Courier"/>
                <a:cs typeface="Courier"/>
              </a:rPr>
              <a:t>();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	</a:t>
            </a:r>
            <a:r>
              <a:rPr lang="en-US" sz="1200" dirty="0" err="1" smtClean="0">
                <a:latin typeface="Courier"/>
                <a:cs typeface="Courier"/>
              </a:rPr>
              <a:t>thread_wait_until_next_period</a:t>
            </a:r>
            <a:r>
              <a:rPr lang="en-US" sz="1200" dirty="0" smtClean="0">
                <a:latin typeface="Courier"/>
                <a:cs typeface="Courier"/>
              </a:rPr>
              <a:t>( );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}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}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4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4655" tIns="46434" rIns="94655" bIns="46434"/>
          <a:lstStyle/>
          <a:p>
            <a:pPr defTabSz="823913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Highest Locker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s Priority Protocol</a:t>
            </a:r>
          </a:p>
        </p:txBody>
      </p:sp>
      <p:grpSp>
        <p:nvGrpSpPr>
          <p:cNvPr id="137" name="Group 3"/>
          <p:cNvGrpSpPr>
            <a:grpSpLocks/>
          </p:cNvGrpSpPr>
          <p:nvPr/>
        </p:nvGrpSpPr>
        <p:grpSpPr bwMode="auto">
          <a:xfrm>
            <a:off x="508000" y="1123950"/>
            <a:ext cx="8123238" cy="4835525"/>
            <a:chOff x="284" y="809"/>
            <a:chExt cx="4549" cy="2707"/>
          </a:xfrm>
        </p:grpSpPr>
        <p:sp>
          <p:nvSpPr>
            <p:cNvPr id="138" name="Rectangle 4" descr="50%"/>
            <p:cNvSpPr>
              <a:spLocks noChangeArrowheads="1"/>
            </p:cNvSpPr>
            <p:nvPr/>
          </p:nvSpPr>
          <p:spPr bwMode="auto">
            <a:xfrm>
              <a:off x="1866" y="2019"/>
              <a:ext cx="319" cy="1109"/>
            </a:xfrm>
            <a:prstGeom prst="rect">
              <a:avLst/>
            </a:prstGeom>
            <a:pattFill prst="pct50">
              <a:fgClr>
                <a:srgbClr val="9EE1F5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9" name="Group 5"/>
            <p:cNvGrpSpPr>
              <a:grpSpLocks/>
            </p:cNvGrpSpPr>
            <p:nvPr/>
          </p:nvGrpSpPr>
          <p:grpSpPr bwMode="auto">
            <a:xfrm>
              <a:off x="1189" y="3328"/>
              <a:ext cx="3111" cy="188"/>
              <a:chOff x="1189" y="3328"/>
              <a:chExt cx="3111" cy="188"/>
            </a:xfrm>
          </p:grpSpPr>
          <p:sp>
            <p:nvSpPr>
              <p:cNvPr id="202" name="Line 6"/>
              <p:cNvSpPr>
                <a:spLocks noChangeShapeType="1"/>
              </p:cNvSpPr>
              <p:nvPr/>
            </p:nvSpPr>
            <p:spPr bwMode="auto">
              <a:xfrm>
                <a:off x="1189" y="3422"/>
                <a:ext cx="2744" cy="0"/>
              </a:xfrm>
              <a:prstGeom prst="line">
                <a:avLst/>
              </a:prstGeom>
              <a:noFill/>
              <a:ln w="50800">
                <a:solidFill>
                  <a:srgbClr val="CC0066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3980" y="3328"/>
                <a:ext cx="320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082" tIns="44649" rIns="91082" bIns="44649">
                <a:spAutoFit/>
              </a:bodyPr>
              <a:lstStyle/>
              <a:p>
                <a:pPr marL="0" marR="0" lvl="0" indent="0" algn="l" defTabSz="9159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charset="0"/>
                  </a:rPr>
                  <a:t>time</a:t>
                </a:r>
              </a:p>
            </p:txBody>
          </p:sp>
        </p:grpSp>
        <p:sp>
          <p:nvSpPr>
            <p:cNvPr id="140" name="Rectangle 8" descr="50%"/>
            <p:cNvSpPr>
              <a:spLocks noChangeArrowheads="1"/>
            </p:cNvSpPr>
            <p:nvPr/>
          </p:nvSpPr>
          <p:spPr bwMode="auto">
            <a:xfrm>
              <a:off x="1312" y="2024"/>
              <a:ext cx="208" cy="1095"/>
            </a:xfrm>
            <a:prstGeom prst="rect">
              <a:avLst/>
            </a:prstGeom>
            <a:pattFill prst="pct50">
              <a:fgClr>
                <a:srgbClr val="9EE1F5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9"/>
            <p:cNvSpPr>
              <a:spLocks noChangeArrowheads="1"/>
            </p:cNvSpPr>
            <p:nvPr/>
          </p:nvSpPr>
          <p:spPr bwMode="auto">
            <a:xfrm>
              <a:off x="766" y="1613"/>
              <a:ext cx="36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1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(H)</a:t>
              </a:r>
            </a:p>
          </p:txBody>
        </p:sp>
        <p:sp>
          <p:nvSpPr>
            <p:cNvPr id="142" name="Line 10"/>
            <p:cNvSpPr>
              <a:spLocks noChangeShapeType="1"/>
            </p:cNvSpPr>
            <p:nvPr/>
          </p:nvSpPr>
          <p:spPr bwMode="auto">
            <a:xfrm>
              <a:off x="1199" y="1830"/>
              <a:ext cx="3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3" name="Group 11"/>
            <p:cNvGrpSpPr>
              <a:grpSpLocks/>
            </p:cNvGrpSpPr>
            <p:nvPr/>
          </p:nvGrpSpPr>
          <p:grpSpPr bwMode="auto">
            <a:xfrm>
              <a:off x="1519" y="1614"/>
              <a:ext cx="347" cy="219"/>
              <a:chOff x="1519" y="1614"/>
              <a:chExt cx="347" cy="219"/>
            </a:xfrm>
          </p:grpSpPr>
          <p:sp>
            <p:nvSpPr>
              <p:cNvPr id="199" name="Line 12"/>
              <p:cNvSpPr>
                <a:spLocks noChangeShapeType="1"/>
              </p:cNvSpPr>
              <p:nvPr/>
            </p:nvSpPr>
            <p:spPr bwMode="auto">
              <a:xfrm flipV="1">
                <a:off x="1519" y="1614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Line 13"/>
              <p:cNvSpPr>
                <a:spLocks noChangeShapeType="1"/>
              </p:cNvSpPr>
              <p:nvPr/>
            </p:nvSpPr>
            <p:spPr bwMode="auto">
              <a:xfrm>
                <a:off x="1524" y="1616"/>
                <a:ext cx="3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Line 14"/>
              <p:cNvSpPr>
                <a:spLocks noChangeShapeType="1"/>
              </p:cNvSpPr>
              <p:nvPr/>
            </p:nvSpPr>
            <p:spPr bwMode="auto">
              <a:xfrm>
                <a:off x="1866" y="1621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4" name="Line 15"/>
            <p:cNvSpPr>
              <a:spLocks noChangeShapeType="1"/>
            </p:cNvSpPr>
            <p:nvPr/>
          </p:nvSpPr>
          <p:spPr bwMode="auto">
            <a:xfrm>
              <a:off x="1870" y="1830"/>
              <a:ext cx="207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16"/>
            <p:cNvSpPr>
              <a:spLocks noChangeArrowheads="1"/>
            </p:cNvSpPr>
            <p:nvPr/>
          </p:nvSpPr>
          <p:spPr bwMode="auto">
            <a:xfrm>
              <a:off x="783" y="2892"/>
              <a:ext cx="34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4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(L)</a:t>
              </a:r>
            </a:p>
          </p:txBody>
        </p:sp>
        <p:sp>
          <p:nvSpPr>
            <p:cNvPr id="146" name="Rectangle 17"/>
            <p:cNvSpPr>
              <a:spLocks noChangeArrowheads="1"/>
            </p:cNvSpPr>
            <p:nvPr/>
          </p:nvSpPr>
          <p:spPr bwMode="auto">
            <a:xfrm>
              <a:off x="1315" y="2896"/>
              <a:ext cx="198" cy="21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7" name="Group 18"/>
            <p:cNvGrpSpPr>
              <a:grpSpLocks/>
            </p:cNvGrpSpPr>
            <p:nvPr/>
          </p:nvGrpSpPr>
          <p:grpSpPr bwMode="auto">
            <a:xfrm>
              <a:off x="1187" y="2893"/>
              <a:ext cx="333" cy="219"/>
              <a:chOff x="1187" y="2893"/>
              <a:chExt cx="333" cy="219"/>
            </a:xfrm>
          </p:grpSpPr>
          <p:sp>
            <p:nvSpPr>
              <p:cNvPr id="196" name="Line 19"/>
              <p:cNvSpPr>
                <a:spLocks noChangeShapeType="1"/>
              </p:cNvSpPr>
              <p:nvPr/>
            </p:nvSpPr>
            <p:spPr bwMode="auto">
              <a:xfrm flipV="1">
                <a:off x="1187" y="2893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7" name="Line 20"/>
              <p:cNvSpPr>
                <a:spLocks noChangeShapeType="1"/>
              </p:cNvSpPr>
              <p:nvPr/>
            </p:nvSpPr>
            <p:spPr bwMode="auto">
              <a:xfrm>
                <a:off x="1191" y="2896"/>
                <a:ext cx="32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Line 21"/>
              <p:cNvSpPr>
                <a:spLocks noChangeShapeType="1"/>
              </p:cNvSpPr>
              <p:nvPr/>
            </p:nvSpPr>
            <p:spPr bwMode="auto">
              <a:xfrm>
                <a:off x="1520" y="2900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8" name="Group 22"/>
            <p:cNvGrpSpPr>
              <a:grpSpLocks/>
            </p:cNvGrpSpPr>
            <p:nvPr/>
          </p:nvGrpSpPr>
          <p:grpSpPr bwMode="auto">
            <a:xfrm>
              <a:off x="3149" y="2893"/>
              <a:ext cx="214" cy="219"/>
              <a:chOff x="3149" y="2893"/>
              <a:chExt cx="214" cy="219"/>
            </a:xfrm>
          </p:grpSpPr>
          <p:sp>
            <p:nvSpPr>
              <p:cNvPr id="193" name="Line 23"/>
              <p:cNvSpPr>
                <a:spLocks noChangeShapeType="1"/>
              </p:cNvSpPr>
              <p:nvPr/>
            </p:nvSpPr>
            <p:spPr bwMode="auto">
              <a:xfrm flipV="1">
                <a:off x="3149" y="2893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Line 24"/>
              <p:cNvSpPr>
                <a:spLocks noChangeShapeType="1"/>
              </p:cNvSpPr>
              <p:nvPr/>
            </p:nvSpPr>
            <p:spPr bwMode="auto">
              <a:xfrm>
                <a:off x="3154" y="2896"/>
                <a:ext cx="20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Line 25"/>
              <p:cNvSpPr>
                <a:spLocks noChangeShapeType="1"/>
              </p:cNvSpPr>
              <p:nvPr/>
            </p:nvSpPr>
            <p:spPr bwMode="auto">
              <a:xfrm>
                <a:off x="3363" y="2900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9" name="Line 26"/>
            <p:cNvSpPr>
              <a:spLocks noChangeShapeType="1"/>
            </p:cNvSpPr>
            <p:nvPr/>
          </p:nvSpPr>
          <p:spPr bwMode="auto">
            <a:xfrm>
              <a:off x="2189" y="3109"/>
              <a:ext cx="9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Line 27"/>
            <p:cNvSpPr>
              <a:spLocks noChangeShapeType="1"/>
            </p:cNvSpPr>
            <p:nvPr/>
          </p:nvSpPr>
          <p:spPr bwMode="auto">
            <a:xfrm>
              <a:off x="3367" y="3109"/>
              <a:ext cx="5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AutoShape 28"/>
            <p:cNvSpPr>
              <a:spLocks noChangeArrowheads="1"/>
            </p:cNvSpPr>
            <p:nvPr/>
          </p:nvSpPr>
          <p:spPr bwMode="auto">
            <a:xfrm>
              <a:off x="3906" y="809"/>
              <a:ext cx="927" cy="720"/>
            </a:xfrm>
            <a:prstGeom prst="roundRect">
              <a:avLst>
                <a:gd name="adj" fmla="val 12486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80808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52" name="Rectangle 29"/>
            <p:cNvSpPr>
              <a:spLocks noChangeArrowheads="1"/>
            </p:cNvSpPr>
            <p:nvPr/>
          </p:nvSpPr>
          <p:spPr bwMode="auto">
            <a:xfrm>
              <a:off x="4591" y="864"/>
              <a:ext cx="126" cy="136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3" name="Group 30"/>
            <p:cNvGrpSpPr>
              <a:grpSpLocks/>
            </p:cNvGrpSpPr>
            <p:nvPr/>
          </p:nvGrpSpPr>
          <p:grpSpPr bwMode="auto">
            <a:xfrm>
              <a:off x="4593" y="1102"/>
              <a:ext cx="124" cy="146"/>
              <a:chOff x="4593" y="1102"/>
              <a:chExt cx="124" cy="146"/>
            </a:xfrm>
          </p:grpSpPr>
          <p:sp>
            <p:nvSpPr>
              <p:cNvPr id="190" name="Line 31"/>
              <p:cNvSpPr>
                <a:spLocks noChangeShapeType="1"/>
              </p:cNvSpPr>
              <p:nvPr/>
            </p:nvSpPr>
            <p:spPr bwMode="auto">
              <a:xfrm flipV="1">
                <a:off x="4593" y="1102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Line 32"/>
              <p:cNvSpPr>
                <a:spLocks noChangeShapeType="1"/>
              </p:cNvSpPr>
              <p:nvPr/>
            </p:nvSpPr>
            <p:spPr bwMode="auto">
              <a:xfrm>
                <a:off x="4597" y="1105"/>
                <a:ext cx="116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Line 33"/>
              <p:cNvSpPr>
                <a:spLocks noChangeShapeType="1"/>
              </p:cNvSpPr>
              <p:nvPr/>
            </p:nvSpPr>
            <p:spPr bwMode="auto">
              <a:xfrm>
                <a:off x="4717" y="1110"/>
                <a:ext cx="0" cy="13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4" name="Rectangle 34" descr="50%"/>
            <p:cNvSpPr>
              <a:spLocks noChangeArrowheads="1"/>
            </p:cNvSpPr>
            <p:nvPr/>
          </p:nvSpPr>
          <p:spPr bwMode="auto">
            <a:xfrm>
              <a:off x="4589" y="1320"/>
              <a:ext cx="131" cy="147"/>
            </a:xfrm>
            <a:prstGeom prst="rect">
              <a:avLst/>
            </a:prstGeom>
            <a:pattFill prst="pct50">
              <a:fgClr>
                <a:srgbClr val="9EE1F5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Rectangle 35"/>
            <p:cNvSpPr>
              <a:spLocks noChangeArrowheads="1"/>
            </p:cNvSpPr>
            <p:nvPr/>
          </p:nvSpPr>
          <p:spPr bwMode="auto">
            <a:xfrm>
              <a:off x="3878" y="856"/>
              <a:ext cx="741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Critical Section</a:t>
              </a:r>
            </a:p>
          </p:txBody>
        </p:sp>
        <p:sp>
          <p:nvSpPr>
            <p:cNvPr id="156" name="Rectangle 36"/>
            <p:cNvSpPr>
              <a:spLocks noChangeArrowheads="1"/>
            </p:cNvSpPr>
            <p:nvPr/>
          </p:nvSpPr>
          <p:spPr bwMode="auto">
            <a:xfrm>
              <a:off x="3878" y="1099"/>
              <a:ext cx="52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Executing</a:t>
              </a:r>
            </a:p>
          </p:txBody>
        </p:sp>
        <p:sp>
          <p:nvSpPr>
            <p:cNvPr id="157" name="Rectangle 37"/>
            <p:cNvSpPr>
              <a:spLocks noChangeArrowheads="1"/>
            </p:cNvSpPr>
            <p:nvPr/>
          </p:nvSpPr>
          <p:spPr bwMode="auto">
            <a:xfrm>
              <a:off x="3878" y="1318"/>
              <a:ext cx="4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Blocked</a:t>
              </a:r>
            </a:p>
          </p:txBody>
        </p:sp>
        <p:sp>
          <p:nvSpPr>
            <p:cNvPr id="158" name="Rectangle 38"/>
            <p:cNvSpPr>
              <a:spLocks noChangeArrowheads="1"/>
            </p:cNvSpPr>
            <p:nvPr/>
          </p:nvSpPr>
          <p:spPr bwMode="auto">
            <a:xfrm>
              <a:off x="1795" y="818"/>
              <a:ext cx="141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2</a:t>
              </a: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: ( … P(S1) … V(S1) …)</a:t>
              </a:r>
            </a:p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4</a:t>
              </a: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: ( … P(S1) … V(S1) …)</a:t>
              </a:r>
            </a:p>
          </p:txBody>
        </p:sp>
        <p:sp>
          <p:nvSpPr>
            <p:cNvPr id="159" name="Rectangle 39"/>
            <p:cNvSpPr>
              <a:spLocks noChangeArrowheads="1"/>
            </p:cNvSpPr>
            <p:nvPr/>
          </p:nvSpPr>
          <p:spPr bwMode="auto">
            <a:xfrm>
              <a:off x="761" y="2018"/>
              <a:ext cx="21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2</a:t>
              </a:r>
            </a:p>
          </p:txBody>
        </p:sp>
        <p:sp>
          <p:nvSpPr>
            <p:cNvPr id="160" name="Line 40"/>
            <p:cNvSpPr>
              <a:spLocks noChangeShapeType="1"/>
            </p:cNvSpPr>
            <p:nvPr/>
          </p:nvSpPr>
          <p:spPr bwMode="auto">
            <a:xfrm>
              <a:off x="1192" y="2235"/>
              <a:ext cx="9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1" name="Group 41"/>
            <p:cNvGrpSpPr>
              <a:grpSpLocks/>
            </p:cNvGrpSpPr>
            <p:nvPr/>
          </p:nvGrpSpPr>
          <p:grpSpPr bwMode="auto">
            <a:xfrm>
              <a:off x="2185" y="2019"/>
              <a:ext cx="415" cy="220"/>
              <a:chOff x="2185" y="2019"/>
              <a:chExt cx="415" cy="220"/>
            </a:xfrm>
          </p:grpSpPr>
          <p:sp>
            <p:nvSpPr>
              <p:cNvPr id="187" name="Line 42"/>
              <p:cNvSpPr>
                <a:spLocks noChangeShapeType="1"/>
              </p:cNvSpPr>
              <p:nvPr/>
            </p:nvSpPr>
            <p:spPr bwMode="auto">
              <a:xfrm flipV="1">
                <a:off x="2185" y="2019"/>
                <a:ext cx="0" cy="2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" name="Line 43"/>
              <p:cNvSpPr>
                <a:spLocks noChangeShapeType="1"/>
              </p:cNvSpPr>
              <p:nvPr/>
            </p:nvSpPr>
            <p:spPr bwMode="auto">
              <a:xfrm>
                <a:off x="2189" y="2022"/>
                <a:ext cx="40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Line 44"/>
              <p:cNvSpPr>
                <a:spLocks noChangeShapeType="1"/>
              </p:cNvSpPr>
              <p:nvPr/>
            </p:nvSpPr>
            <p:spPr bwMode="auto">
              <a:xfrm>
                <a:off x="2600" y="2026"/>
                <a:ext cx="0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2" name="Line 45"/>
            <p:cNvSpPr>
              <a:spLocks noChangeShapeType="1"/>
            </p:cNvSpPr>
            <p:nvPr/>
          </p:nvSpPr>
          <p:spPr bwMode="auto">
            <a:xfrm>
              <a:off x="2605" y="2235"/>
              <a:ext cx="1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Rectangle 46"/>
            <p:cNvSpPr>
              <a:spLocks noChangeArrowheads="1"/>
            </p:cNvSpPr>
            <p:nvPr/>
          </p:nvSpPr>
          <p:spPr bwMode="auto">
            <a:xfrm>
              <a:off x="760" y="2430"/>
              <a:ext cx="21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3</a:t>
              </a:r>
            </a:p>
          </p:txBody>
        </p:sp>
        <p:sp>
          <p:nvSpPr>
            <p:cNvPr id="164" name="Line 47"/>
            <p:cNvSpPr>
              <a:spLocks noChangeShapeType="1"/>
            </p:cNvSpPr>
            <p:nvPr/>
          </p:nvSpPr>
          <p:spPr bwMode="auto">
            <a:xfrm>
              <a:off x="1199" y="2647"/>
              <a:ext cx="14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5" name="Group 48"/>
            <p:cNvGrpSpPr>
              <a:grpSpLocks/>
            </p:cNvGrpSpPr>
            <p:nvPr/>
          </p:nvGrpSpPr>
          <p:grpSpPr bwMode="auto">
            <a:xfrm>
              <a:off x="2607" y="2431"/>
              <a:ext cx="535" cy="219"/>
              <a:chOff x="2607" y="2431"/>
              <a:chExt cx="535" cy="219"/>
            </a:xfrm>
          </p:grpSpPr>
          <p:sp>
            <p:nvSpPr>
              <p:cNvPr id="184" name="Line 49"/>
              <p:cNvSpPr>
                <a:spLocks noChangeShapeType="1"/>
              </p:cNvSpPr>
              <p:nvPr/>
            </p:nvSpPr>
            <p:spPr bwMode="auto">
              <a:xfrm flipV="1">
                <a:off x="2607" y="2431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5" name="Line 50"/>
              <p:cNvSpPr>
                <a:spLocks noChangeShapeType="1"/>
              </p:cNvSpPr>
              <p:nvPr/>
            </p:nvSpPr>
            <p:spPr bwMode="auto">
              <a:xfrm>
                <a:off x="2612" y="2433"/>
                <a:ext cx="5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6" name="Line 51"/>
              <p:cNvSpPr>
                <a:spLocks noChangeShapeType="1"/>
              </p:cNvSpPr>
              <p:nvPr/>
            </p:nvSpPr>
            <p:spPr bwMode="auto">
              <a:xfrm>
                <a:off x="3142" y="2438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6" name="Line 52"/>
            <p:cNvSpPr>
              <a:spLocks noChangeShapeType="1"/>
            </p:cNvSpPr>
            <p:nvPr/>
          </p:nvSpPr>
          <p:spPr bwMode="auto">
            <a:xfrm>
              <a:off x="3147" y="2647"/>
              <a:ext cx="8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Rectangle 53"/>
            <p:cNvSpPr>
              <a:spLocks noChangeArrowheads="1"/>
            </p:cNvSpPr>
            <p:nvPr/>
          </p:nvSpPr>
          <p:spPr bwMode="auto">
            <a:xfrm>
              <a:off x="284" y="2694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Locked</a:t>
              </a:r>
            </a:p>
          </p:txBody>
        </p:sp>
        <p:sp>
          <p:nvSpPr>
            <p:cNvPr id="168" name="Arc 54"/>
            <p:cNvSpPr>
              <a:spLocks/>
            </p:cNvSpPr>
            <p:nvPr/>
          </p:nvSpPr>
          <p:spPr bwMode="auto">
            <a:xfrm>
              <a:off x="890" y="2777"/>
              <a:ext cx="419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tangle 55"/>
            <p:cNvSpPr>
              <a:spLocks noChangeArrowheads="1"/>
            </p:cNvSpPr>
            <p:nvPr/>
          </p:nvSpPr>
          <p:spPr bwMode="auto">
            <a:xfrm>
              <a:off x="1582" y="1781"/>
              <a:ext cx="43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 charset="0"/>
                </a:rPr>
                <a:t>Ready</a:t>
              </a:r>
            </a:p>
          </p:txBody>
        </p:sp>
        <p:sp>
          <p:nvSpPr>
            <p:cNvPr id="170" name="Line 56"/>
            <p:cNvSpPr>
              <a:spLocks noChangeShapeType="1"/>
            </p:cNvSpPr>
            <p:nvPr/>
          </p:nvSpPr>
          <p:spPr bwMode="auto">
            <a:xfrm>
              <a:off x="1785" y="1952"/>
              <a:ext cx="0" cy="262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Rectangle 57"/>
            <p:cNvSpPr>
              <a:spLocks noChangeArrowheads="1"/>
            </p:cNvSpPr>
            <p:nvPr/>
          </p:nvSpPr>
          <p:spPr bwMode="auto">
            <a:xfrm>
              <a:off x="1848" y="2191"/>
              <a:ext cx="43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 charset="0"/>
                </a:rPr>
                <a:t>Ready</a:t>
              </a:r>
            </a:p>
          </p:txBody>
        </p:sp>
        <p:sp>
          <p:nvSpPr>
            <p:cNvPr id="172" name="Line 58"/>
            <p:cNvSpPr>
              <a:spLocks noChangeShapeType="1"/>
            </p:cNvSpPr>
            <p:nvPr/>
          </p:nvSpPr>
          <p:spPr bwMode="auto">
            <a:xfrm>
              <a:off x="2051" y="2362"/>
              <a:ext cx="0" cy="262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Rectangle 59"/>
            <p:cNvSpPr>
              <a:spLocks noChangeArrowheads="1"/>
            </p:cNvSpPr>
            <p:nvPr/>
          </p:nvSpPr>
          <p:spPr bwMode="auto">
            <a:xfrm>
              <a:off x="2459" y="2727"/>
              <a:ext cx="71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unlocked</a:t>
              </a:r>
            </a:p>
          </p:txBody>
        </p:sp>
        <p:grpSp>
          <p:nvGrpSpPr>
            <p:cNvPr id="174" name="Group 60"/>
            <p:cNvGrpSpPr>
              <a:grpSpLocks/>
            </p:cNvGrpSpPr>
            <p:nvPr/>
          </p:nvGrpSpPr>
          <p:grpSpPr bwMode="auto">
            <a:xfrm>
              <a:off x="1868" y="2903"/>
              <a:ext cx="310" cy="212"/>
              <a:chOff x="1868" y="2903"/>
              <a:chExt cx="310" cy="212"/>
            </a:xfrm>
          </p:grpSpPr>
          <p:sp>
            <p:nvSpPr>
              <p:cNvPr id="181" name="Line 61"/>
              <p:cNvSpPr>
                <a:spLocks noChangeShapeType="1"/>
              </p:cNvSpPr>
              <p:nvPr/>
            </p:nvSpPr>
            <p:spPr bwMode="auto">
              <a:xfrm flipV="1">
                <a:off x="1868" y="2903"/>
                <a:ext cx="0" cy="2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Line 62"/>
              <p:cNvSpPr>
                <a:spLocks noChangeShapeType="1"/>
              </p:cNvSpPr>
              <p:nvPr/>
            </p:nvSpPr>
            <p:spPr bwMode="auto">
              <a:xfrm>
                <a:off x="1872" y="2905"/>
                <a:ext cx="30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" name="Line 63"/>
              <p:cNvSpPr>
                <a:spLocks noChangeShapeType="1"/>
              </p:cNvSpPr>
              <p:nvPr/>
            </p:nvSpPr>
            <p:spPr bwMode="auto">
              <a:xfrm>
                <a:off x="2178" y="2910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5" name="Rectangle 64"/>
            <p:cNvSpPr>
              <a:spLocks noChangeArrowheads="1"/>
            </p:cNvSpPr>
            <p:nvPr/>
          </p:nvSpPr>
          <p:spPr bwMode="auto">
            <a:xfrm>
              <a:off x="1873" y="2912"/>
              <a:ext cx="300" cy="21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Arc 65"/>
            <p:cNvSpPr>
              <a:spLocks/>
            </p:cNvSpPr>
            <p:nvPr/>
          </p:nvSpPr>
          <p:spPr bwMode="auto">
            <a:xfrm>
              <a:off x="2190" y="2819"/>
              <a:ext cx="301" cy="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>
              <a:off x="1525" y="3112"/>
              <a:ext cx="3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Rectangle 67"/>
            <p:cNvSpPr>
              <a:spLocks noChangeArrowheads="1"/>
            </p:cNvSpPr>
            <p:nvPr/>
          </p:nvSpPr>
          <p:spPr bwMode="auto">
            <a:xfrm>
              <a:off x="4549" y="1301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2870" tIns="51435" rIns="102870" bIns="51435">
              <a:spAutoFit/>
            </a:bodyPr>
            <a:lstStyle/>
            <a:p>
              <a:pPr marL="0" marR="0" lvl="0" indent="0" algn="l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</a:t>
              </a:r>
            </a:p>
          </p:txBody>
        </p:sp>
        <p:sp>
          <p:nvSpPr>
            <p:cNvPr id="179" name="Rectangle 68"/>
            <p:cNvSpPr>
              <a:spLocks noChangeArrowheads="1"/>
            </p:cNvSpPr>
            <p:nvPr/>
          </p:nvSpPr>
          <p:spPr bwMode="auto">
            <a:xfrm>
              <a:off x="1305" y="2032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2870" tIns="51435" rIns="102870" bIns="51435">
              <a:spAutoFit/>
            </a:bodyPr>
            <a:lstStyle/>
            <a:p>
              <a:pPr marL="0" marR="0" lvl="0" indent="0" algn="l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</a:t>
              </a:r>
            </a:p>
          </p:txBody>
        </p:sp>
        <p:sp>
          <p:nvSpPr>
            <p:cNvPr id="180" name="Rectangle 69"/>
            <p:cNvSpPr>
              <a:spLocks noChangeArrowheads="1"/>
            </p:cNvSpPr>
            <p:nvPr/>
          </p:nvSpPr>
          <p:spPr bwMode="auto">
            <a:xfrm>
              <a:off x="1926" y="2033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2870" tIns="51435" rIns="102870" bIns="51435">
              <a:spAutoFit/>
            </a:bodyPr>
            <a:lstStyle/>
            <a:p>
              <a:pPr marL="0" marR="0" lvl="0" indent="0" algn="l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6287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4655" tIns="46434" rIns="94655" bIns="46434"/>
          <a:lstStyle/>
          <a:p>
            <a:pPr defTabSz="823913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Non-Preemption Protocol</a:t>
            </a:r>
          </a:p>
        </p:txBody>
      </p:sp>
      <p:grpSp>
        <p:nvGrpSpPr>
          <p:cNvPr id="125" name="Group 3"/>
          <p:cNvGrpSpPr>
            <a:grpSpLocks/>
          </p:cNvGrpSpPr>
          <p:nvPr/>
        </p:nvGrpSpPr>
        <p:grpSpPr bwMode="auto">
          <a:xfrm>
            <a:off x="508000" y="1047750"/>
            <a:ext cx="8123238" cy="4829175"/>
            <a:chOff x="284" y="869"/>
            <a:chExt cx="4549" cy="2704"/>
          </a:xfrm>
        </p:grpSpPr>
        <p:grpSp>
          <p:nvGrpSpPr>
            <p:cNvPr id="126" name="Group 4"/>
            <p:cNvGrpSpPr>
              <a:grpSpLocks/>
            </p:cNvGrpSpPr>
            <p:nvPr/>
          </p:nvGrpSpPr>
          <p:grpSpPr bwMode="auto">
            <a:xfrm>
              <a:off x="1189" y="3385"/>
              <a:ext cx="3134" cy="188"/>
              <a:chOff x="1189" y="3385"/>
              <a:chExt cx="3134" cy="188"/>
            </a:xfrm>
          </p:grpSpPr>
          <p:sp>
            <p:nvSpPr>
              <p:cNvPr id="184" name="Line 5"/>
              <p:cNvSpPr>
                <a:spLocks noChangeShapeType="1"/>
              </p:cNvSpPr>
              <p:nvPr/>
            </p:nvSpPr>
            <p:spPr bwMode="auto">
              <a:xfrm>
                <a:off x="1189" y="3482"/>
                <a:ext cx="2744" cy="0"/>
              </a:xfrm>
              <a:prstGeom prst="line">
                <a:avLst/>
              </a:prstGeom>
              <a:noFill/>
              <a:ln w="50800">
                <a:solidFill>
                  <a:srgbClr val="CC0066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5" name="Rectangle 6"/>
              <p:cNvSpPr>
                <a:spLocks noChangeArrowheads="1"/>
              </p:cNvSpPr>
              <p:nvPr/>
            </p:nvSpPr>
            <p:spPr bwMode="auto">
              <a:xfrm>
                <a:off x="4003" y="3385"/>
                <a:ext cx="320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082" tIns="44649" rIns="91082" bIns="44649">
                <a:spAutoFit/>
              </a:bodyPr>
              <a:lstStyle/>
              <a:p>
                <a:pPr marL="0" marR="0" lvl="0" indent="0" algn="l" defTabSz="91598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charset="0"/>
                  </a:rPr>
                  <a:t>time</a:t>
                </a:r>
              </a:p>
            </p:txBody>
          </p:sp>
        </p:grpSp>
        <p:sp>
          <p:nvSpPr>
            <p:cNvPr id="127" name="Rectangle 7" descr="50%"/>
            <p:cNvSpPr>
              <a:spLocks noChangeArrowheads="1"/>
            </p:cNvSpPr>
            <p:nvPr/>
          </p:nvSpPr>
          <p:spPr bwMode="auto">
            <a:xfrm>
              <a:off x="1312" y="1676"/>
              <a:ext cx="645" cy="1503"/>
            </a:xfrm>
            <a:prstGeom prst="rect">
              <a:avLst/>
            </a:prstGeom>
            <a:pattFill prst="pct50">
              <a:fgClr>
                <a:srgbClr val="9EE1F5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8"/>
            <p:cNvSpPr>
              <a:spLocks noChangeArrowheads="1"/>
            </p:cNvSpPr>
            <p:nvPr/>
          </p:nvSpPr>
          <p:spPr bwMode="auto">
            <a:xfrm>
              <a:off x="766" y="1673"/>
              <a:ext cx="36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1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(H)</a:t>
              </a:r>
            </a:p>
          </p:txBody>
        </p:sp>
        <p:sp>
          <p:nvSpPr>
            <p:cNvPr id="129" name="Line 9"/>
            <p:cNvSpPr>
              <a:spLocks noChangeShapeType="1"/>
            </p:cNvSpPr>
            <p:nvPr/>
          </p:nvSpPr>
          <p:spPr bwMode="auto">
            <a:xfrm>
              <a:off x="1199" y="1890"/>
              <a:ext cx="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0" name="Group 10"/>
            <p:cNvGrpSpPr>
              <a:grpSpLocks/>
            </p:cNvGrpSpPr>
            <p:nvPr/>
          </p:nvGrpSpPr>
          <p:grpSpPr bwMode="auto">
            <a:xfrm>
              <a:off x="1965" y="1674"/>
              <a:ext cx="213" cy="219"/>
              <a:chOff x="1965" y="1674"/>
              <a:chExt cx="213" cy="219"/>
            </a:xfrm>
          </p:grpSpPr>
          <p:sp>
            <p:nvSpPr>
              <p:cNvPr id="181" name="Line 11"/>
              <p:cNvSpPr>
                <a:spLocks noChangeShapeType="1"/>
              </p:cNvSpPr>
              <p:nvPr/>
            </p:nvSpPr>
            <p:spPr bwMode="auto">
              <a:xfrm flipV="1">
                <a:off x="1965" y="1674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Line 12"/>
              <p:cNvSpPr>
                <a:spLocks noChangeShapeType="1"/>
              </p:cNvSpPr>
              <p:nvPr/>
            </p:nvSpPr>
            <p:spPr bwMode="auto">
              <a:xfrm>
                <a:off x="1969" y="1676"/>
                <a:ext cx="20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3" name="Line 13"/>
              <p:cNvSpPr>
                <a:spLocks noChangeShapeType="1"/>
              </p:cNvSpPr>
              <p:nvPr/>
            </p:nvSpPr>
            <p:spPr bwMode="auto">
              <a:xfrm>
                <a:off x="2178" y="1681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2182" y="1890"/>
              <a:ext cx="176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Rectangle 15"/>
            <p:cNvSpPr>
              <a:spLocks noChangeArrowheads="1"/>
            </p:cNvSpPr>
            <p:nvPr/>
          </p:nvSpPr>
          <p:spPr bwMode="auto">
            <a:xfrm>
              <a:off x="783" y="2952"/>
              <a:ext cx="34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4</a:t>
              </a: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(L)</a:t>
              </a:r>
            </a:p>
          </p:txBody>
        </p:sp>
        <p:sp>
          <p:nvSpPr>
            <p:cNvPr id="133" name="Rectangle 16"/>
            <p:cNvSpPr>
              <a:spLocks noChangeArrowheads="1"/>
            </p:cNvSpPr>
            <p:nvPr/>
          </p:nvSpPr>
          <p:spPr bwMode="auto">
            <a:xfrm>
              <a:off x="1315" y="2956"/>
              <a:ext cx="634" cy="21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4" name="Group 17"/>
            <p:cNvGrpSpPr>
              <a:grpSpLocks/>
            </p:cNvGrpSpPr>
            <p:nvPr/>
          </p:nvGrpSpPr>
          <p:grpSpPr bwMode="auto">
            <a:xfrm>
              <a:off x="1187" y="2953"/>
              <a:ext cx="770" cy="219"/>
              <a:chOff x="1187" y="2953"/>
              <a:chExt cx="770" cy="219"/>
            </a:xfrm>
          </p:grpSpPr>
          <p:sp>
            <p:nvSpPr>
              <p:cNvPr id="178" name="Line 18"/>
              <p:cNvSpPr>
                <a:spLocks noChangeShapeType="1"/>
              </p:cNvSpPr>
              <p:nvPr/>
            </p:nvSpPr>
            <p:spPr bwMode="auto">
              <a:xfrm flipV="1">
                <a:off x="1187" y="2953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9" name="Line 19"/>
              <p:cNvSpPr>
                <a:spLocks noChangeShapeType="1"/>
              </p:cNvSpPr>
              <p:nvPr/>
            </p:nvSpPr>
            <p:spPr bwMode="auto">
              <a:xfrm>
                <a:off x="1191" y="2956"/>
                <a:ext cx="7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Line 20"/>
              <p:cNvSpPr>
                <a:spLocks noChangeShapeType="1"/>
              </p:cNvSpPr>
              <p:nvPr/>
            </p:nvSpPr>
            <p:spPr bwMode="auto">
              <a:xfrm>
                <a:off x="1957" y="2960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5" name="Group 21"/>
            <p:cNvGrpSpPr>
              <a:grpSpLocks/>
            </p:cNvGrpSpPr>
            <p:nvPr/>
          </p:nvGrpSpPr>
          <p:grpSpPr bwMode="auto">
            <a:xfrm>
              <a:off x="3149" y="2953"/>
              <a:ext cx="214" cy="219"/>
              <a:chOff x="3149" y="2953"/>
              <a:chExt cx="214" cy="219"/>
            </a:xfrm>
          </p:grpSpPr>
          <p:sp>
            <p:nvSpPr>
              <p:cNvPr id="175" name="Line 22"/>
              <p:cNvSpPr>
                <a:spLocks noChangeShapeType="1"/>
              </p:cNvSpPr>
              <p:nvPr/>
            </p:nvSpPr>
            <p:spPr bwMode="auto">
              <a:xfrm flipV="1">
                <a:off x="3149" y="2953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Line 23"/>
              <p:cNvSpPr>
                <a:spLocks noChangeShapeType="1"/>
              </p:cNvSpPr>
              <p:nvPr/>
            </p:nvSpPr>
            <p:spPr bwMode="auto">
              <a:xfrm>
                <a:off x="3154" y="2956"/>
                <a:ext cx="20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Line 24"/>
              <p:cNvSpPr>
                <a:spLocks noChangeShapeType="1"/>
              </p:cNvSpPr>
              <p:nvPr/>
            </p:nvSpPr>
            <p:spPr bwMode="auto">
              <a:xfrm>
                <a:off x="3363" y="2960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6" name="Line 25"/>
            <p:cNvSpPr>
              <a:spLocks noChangeShapeType="1"/>
            </p:cNvSpPr>
            <p:nvPr/>
          </p:nvSpPr>
          <p:spPr bwMode="auto">
            <a:xfrm>
              <a:off x="1959" y="3169"/>
              <a:ext cx="11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Line 26"/>
            <p:cNvSpPr>
              <a:spLocks noChangeShapeType="1"/>
            </p:cNvSpPr>
            <p:nvPr/>
          </p:nvSpPr>
          <p:spPr bwMode="auto">
            <a:xfrm>
              <a:off x="3367" y="3169"/>
              <a:ext cx="5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AutoShape 27"/>
            <p:cNvSpPr>
              <a:spLocks noChangeArrowheads="1"/>
            </p:cNvSpPr>
            <p:nvPr/>
          </p:nvSpPr>
          <p:spPr bwMode="auto">
            <a:xfrm>
              <a:off x="3906" y="869"/>
              <a:ext cx="927" cy="720"/>
            </a:xfrm>
            <a:prstGeom prst="roundRect">
              <a:avLst>
                <a:gd name="adj" fmla="val 12486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80808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39" name="Rectangle 28"/>
            <p:cNvSpPr>
              <a:spLocks noChangeArrowheads="1"/>
            </p:cNvSpPr>
            <p:nvPr/>
          </p:nvSpPr>
          <p:spPr bwMode="auto">
            <a:xfrm>
              <a:off x="4591" y="924"/>
              <a:ext cx="126" cy="136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0" name="Group 29"/>
            <p:cNvGrpSpPr>
              <a:grpSpLocks/>
            </p:cNvGrpSpPr>
            <p:nvPr/>
          </p:nvGrpSpPr>
          <p:grpSpPr bwMode="auto">
            <a:xfrm>
              <a:off x="4593" y="1162"/>
              <a:ext cx="124" cy="146"/>
              <a:chOff x="4593" y="1162"/>
              <a:chExt cx="124" cy="146"/>
            </a:xfrm>
          </p:grpSpPr>
          <p:sp>
            <p:nvSpPr>
              <p:cNvPr id="172" name="Line 30"/>
              <p:cNvSpPr>
                <a:spLocks noChangeShapeType="1"/>
              </p:cNvSpPr>
              <p:nvPr/>
            </p:nvSpPr>
            <p:spPr bwMode="auto">
              <a:xfrm flipV="1">
                <a:off x="4593" y="1162"/>
                <a:ext cx="0" cy="1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Line 31"/>
              <p:cNvSpPr>
                <a:spLocks noChangeShapeType="1"/>
              </p:cNvSpPr>
              <p:nvPr/>
            </p:nvSpPr>
            <p:spPr bwMode="auto">
              <a:xfrm>
                <a:off x="4597" y="1165"/>
                <a:ext cx="116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Line 32"/>
              <p:cNvSpPr>
                <a:spLocks noChangeShapeType="1"/>
              </p:cNvSpPr>
              <p:nvPr/>
            </p:nvSpPr>
            <p:spPr bwMode="auto">
              <a:xfrm>
                <a:off x="4717" y="1170"/>
                <a:ext cx="0" cy="13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1" name="Rectangle 33" descr="50%"/>
            <p:cNvSpPr>
              <a:spLocks noChangeArrowheads="1"/>
            </p:cNvSpPr>
            <p:nvPr/>
          </p:nvSpPr>
          <p:spPr bwMode="auto">
            <a:xfrm>
              <a:off x="4589" y="1380"/>
              <a:ext cx="131" cy="147"/>
            </a:xfrm>
            <a:prstGeom prst="rect">
              <a:avLst/>
            </a:prstGeom>
            <a:pattFill prst="pct50">
              <a:fgClr>
                <a:srgbClr val="9EE1F5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34"/>
            <p:cNvSpPr>
              <a:spLocks noChangeArrowheads="1"/>
            </p:cNvSpPr>
            <p:nvPr/>
          </p:nvSpPr>
          <p:spPr bwMode="auto">
            <a:xfrm>
              <a:off x="3878" y="916"/>
              <a:ext cx="741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Critical Section</a:t>
              </a:r>
            </a:p>
          </p:txBody>
        </p:sp>
        <p:sp>
          <p:nvSpPr>
            <p:cNvPr id="143" name="Rectangle 35"/>
            <p:cNvSpPr>
              <a:spLocks noChangeArrowheads="1"/>
            </p:cNvSpPr>
            <p:nvPr/>
          </p:nvSpPr>
          <p:spPr bwMode="auto">
            <a:xfrm>
              <a:off x="3878" y="1159"/>
              <a:ext cx="52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Executing</a:t>
              </a:r>
            </a:p>
          </p:txBody>
        </p:sp>
        <p:sp>
          <p:nvSpPr>
            <p:cNvPr id="144" name="Rectangle 36"/>
            <p:cNvSpPr>
              <a:spLocks noChangeArrowheads="1"/>
            </p:cNvSpPr>
            <p:nvPr/>
          </p:nvSpPr>
          <p:spPr bwMode="auto">
            <a:xfrm>
              <a:off x="3878" y="1378"/>
              <a:ext cx="445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Blocked</a:t>
              </a:r>
            </a:p>
          </p:txBody>
        </p:sp>
        <p:sp>
          <p:nvSpPr>
            <p:cNvPr id="145" name="Rectangle 37"/>
            <p:cNvSpPr>
              <a:spLocks noChangeArrowheads="1"/>
            </p:cNvSpPr>
            <p:nvPr/>
          </p:nvSpPr>
          <p:spPr bwMode="auto">
            <a:xfrm>
              <a:off x="1795" y="878"/>
              <a:ext cx="141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2</a:t>
              </a: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: ( … P(S1) … V(S1) …)</a:t>
              </a:r>
            </a:p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4</a:t>
              </a: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: ( … P(S1) … V(S1) …)</a:t>
              </a:r>
            </a:p>
          </p:txBody>
        </p:sp>
        <p:sp>
          <p:nvSpPr>
            <p:cNvPr id="146" name="Rectangle 38"/>
            <p:cNvSpPr>
              <a:spLocks noChangeArrowheads="1"/>
            </p:cNvSpPr>
            <p:nvPr/>
          </p:nvSpPr>
          <p:spPr bwMode="auto">
            <a:xfrm>
              <a:off x="761" y="2078"/>
              <a:ext cx="21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2</a:t>
              </a:r>
            </a:p>
          </p:txBody>
        </p:sp>
        <p:sp>
          <p:nvSpPr>
            <p:cNvPr id="147" name="Line 39"/>
            <p:cNvSpPr>
              <a:spLocks noChangeShapeType="1"/>
            </p:cNvSpPr>
            <p:nvPr/>
          </p:nvSpPr>
          <p:spPr bwMode="auto">
            <a:xfrm>
              <a:off x="1192" y="2295"/>
              <a:ext cx="9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8" name="Group 40"/>
            <p:cNvGrpSpPr>
              <a:grpSpLocks/>
            </p:cNvGrpSpPr>
            <p:nvPr/>
          </p:nvGrpSpPr>
          <p:grpSpPr bwMode="auto">
            <a:xfrm>
              <a:off x="2185" y="2079"/>
              <a:ext cx="415" cy="220"/>
              <a:chOff x="2185" y="2079"/>
              <a:chExt cx="415" cy="220"/>
            </a:xfrm>
          </p:grpSpPr>
          <p:sp>
            <p:nvSpPr>
              <p:cNvPr id="169" name="Line 41"/>
              <p:cNvSpPr>
                <a:spLocks noChangeShapeType="1"/>
              </p:cNvSpPr>
              <p:nvPr/>
            </p:nvSpPr>
            <p:spPr bwMode="auto">
              <a:xfrm flipV="1">
                <a:off x="2185" y="2079"/>
                <a:ext cx="0" cy="2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Line 42"/>
              <p:cNvSpPr>
                <a:spLocks noChangeShapeType="1"/>
              </p:cNvSpPr>
              <p:nvPr/>
            </p:nvSpPr>
            <p:spPr bwMode="auto">
              <a:xfrm>
                <a:off x="2189" y="2082"/>
                <a:ext cx="40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Line 43"/>
              <p:cNvSpPr>
                <a:spLocks noChangeShapeType="1"/>
              </p:cNvSpPr>
              <p:nvPr/>
            </p:nvSpPr>
            <p:spPr bwMode="auto">
              <a:xfrm>
                <a:off x="2600" y="2086"/>
                <a:ext cx="0" cy="2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9" name="Line 44"/>
            <p:cNvSpPr>
              <a:spLocks noChangeShapeType="1"/>
            </p:cNvSpPr>
            <p:nvPr/>
          </p:nvSpPr>
          <p:spPr bwMode="auto">
            <a:xfrm>
              <a:off x="2605" y="2295"/>
              <a:ext cx="13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tangle 45"/>
            <p:cNvSpPr>
              <a:spLocks noChangeArrowheads="1"/>
            </p:cNvSpPr>
            <p:nvPr/>
          </p:nvSpPr>
          <p:spPr bwMode="auto">
            <a:xfrm>
              <a:off x="760" y="2490"/>
              <a:ext cx="21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t</a:t>
              </a:r>
              <a:r>
                <a:rPr kumimoji="0" lang="en-US" sz="2000" b="1" i="0" u="none" strike="noStrike" kern="0" cap="none" spc="0" normalizeH="0" baseline="-2500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ymbol" charset="0"/>
                </a:rPr>
                <a:t>3</a:t>
              </a:r>
            </a:p>
          </p:txBody>
        </p:sp>
        <p:sp>
          <p:nvSpPr>
            <p:cNvPr id="151" name="Line 46"/>
            <p:cNvSpPr>
              <a:spLocks noChangeShapeType="1"/>
            </p:cNvSpPr>
            <p:nvPr/>
          </p:nvSpPr>
          <p:spPr bwMode="auto">
            <a:xfrm>
              <a:off x="1199" y="2707"/>
              <a:ext cx="140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2" name="Group 47"/>
            <p:cNvGrpSpPr>
              <a:grpSpLocks/>
            </p:cNvGrpSpPr>
            <p:nvPr/>
          </p:nvGrpSpPr>
          <p:grpSpPr bwMode="auto">
            <a:xfrm>
              <a:off x="2607" y="2491"/>
              <a:ext cx="535" cy="219"/>
              <a:chOff x="2607" y="2491"/>
              <a:chExt cx="535" cy="219"/>
            </a:xfrm>
          </p:grpSpPr>
          <p:sp>
            <p:nvSpPr>
              <p:cNvPr id="166" name="Line 48"/>
              <p:cNvSpPr>
                <a:spLocks noChangeShapeType="1"/>
              </p:cNvSpPr>
              <p:nvPr/>
            </p:nvSpPr>
            <p:spPr bwMode="auto">
              <a:xfrm flipV="1">
                <a:off x="2607" y="2491"/>
                <a:ext cx="0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Line 49"/>
              <p:cNvSpPr>
                <a:spLocks noChangeShapeType="1"/>
              </p:cNvSpPr>
              <p:nvPr/>
            </p:nvSpPr>
            <p:spPr bwMode="auto">
              <a:xfrm>
                <a:off x="2612" y="2493"/>
                <a:ext cx="52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8" name="Line 50"/>
              <p:cNvSpPr>
                <a:spLocks noChangeShapeType="1"/>
              </p:cNvSpPr>
              <p:nvPr/>
            </p:nvSpPr>
            <p:spPr bwMode="auto">
              <a:xfrm>
                <a:off x="3142" y="2498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3" name="Line 51"/>
            <p:cNvSpPr>
              <a:spLocks noChangeShapeType="1"/>
            </p:cNvSpPr>
            <p:nvPr/>
          </p:nvSpPr>
          <p:spPr bwMode="auto">
            <a:xfrm>
              <a:off x="3147" y="2707"/>
              <a:ext cx="8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Rectangle 52"/>
            <p:cNvSpPr>
              <a:spLocks noChangeArrowheads="1"/>
            </p:cNvSpPr>
            <p:nvPr/>
          </p:nvSpPr>
          <p:spPr bwMode="auto">
            <a:xfrm>
              <a:off x="284" y="2754"/>
              <a:ext cx="6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Locked</a:t>
              </a:r>
            </a:p>
          </p:txBody>
        </p:sp>
        <p:sp>
          <p:nvSpPr>
            <p:cNvPr id="155" name="Arc 53"/>
            <p:cNvSpPr>
              <a:spLocks/>
            </p:cNvSpPr>
            <p:nvPr/>
          </p:nvSpPr>
          <p:spPr bwMode="auto">
            <a:xfrm>
              <a:off x="890" y="2837"/>
              <a:ext cx="419" cy="12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Rectangle 54"/>
            <p:cNvSpPr>
              <a:spLocks noChangeArrowheads="1"/>
            </p:cNvSpPr>
            <p:nvPr/>
          </p:nvSpPr>
          <p:spPr bwMode="auto">
            <a:xfrm>
              <a:off x="1200" y="1444"/>
              <a:ext cx="43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 charset="0"/>
                </a:rPr>
                <a:t>Ready</a:t>
              </a:r>
            </a:p>
          </p:txBody>
        </p:sp>
        <p:sp>
          <p:nvSpPr>
            <p:cNvPr id="157" name="Line 55"/>
            <p:cNvSpPr>
              <a:spLocks noChangeShapeType="1"/>
            </p:cNvSpPr>
            <p:nvPr/>
          </p:nvSpPr>
          <p:spPr bwMode="auto">
            <a:xfrm>
              <a:off x="1403" y="1614"/>
              <a:ext cx="0" cy="262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Rectangle 56"/>
            <p:cNvSpPr>
              <a:spLocks noChangeArrowheads="1"/>
            </p:cNvSpPr>
            <p:nvPr/>
          </p:nvSpPr>
          <p:spPr bwMode="auto">
            <a:xfrm>
              <a:off x="1452" y="1872"/>
              <a:ext cx="43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 charset="0"/>
                </a:rPr>
                <a:t>Ready</a:t>
              </a:r>
            </a:p>
          </p:txBody>
        </p:sp>
        <p:sp>
          <p:nvSpPr>
            <p:cNvPr id="159" name="Line 57"/>
            <p:cNvSpPr>
              <a:spLocks noChangeShapeType="1"/>
            </p:cNvSpPr>
            <p:nvPr/>
          </p:nvSpPr>
          <p:spPr bwMode="auto">
            <a:xfrm>
              <a:off x="1655" y="2016"/>
              <a:ext cx="0" cy="262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Rectangle 58"/>
            <p:cNvSpPr>
              <a:spLocks noChangeArrowheads="1"/>
            </p:cNvSpPr>
            <p:nvPr/>
          </p:nvSpPr>
          <p:spPr bwMode="auto">
            <a:xfrm>
              <a:off x="1718" y="2251"/>
              <a:ext cx="43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 charset="0"/>
                </a:rPr>
                <a:t>Ready</a:t>
              </a:r>
            </a:p>
          </p:txBody>
        </p:sp>
        <p:sp>
          <p:nvSpPr>
            <p:cNvPr id="161" name="Line 59"/>
            <p:cNvSpPr>
              <a:spLocks noChangeShapeType="1"/>
            </p:cNvSpPr>
            <p:nvPr/>
          </p:nvSpPr>
          <p:spPr bwMode="auto">
            <a:xfrm>
              <a:off x="1921" y="2422"/>
              <a:ext cx="0" cy="262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Rectangle 60"/>
            <p:cNvSpPr>
              <a:spLocks noChangeArrowheads="1"/>
            </p:cNvSpPr>
            <p:nvPr/>
          </p:nvSpPr>
          <p:spPr bwMode="auto">
            <a:xfrm>
              <a:off x="2210" y="2781"/>
              <a:ext cx="71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4649" rIns="91082" bIns="44649">
              <a:spAutoFit/>
            </a:bodyPr>
            <a:lstStyle/>
            <a:p>
              <a:pPr marL="0" marR="0" lvl="0" indent="0" algn="l" defTabSz="9159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S1 unlocked</a:t>
              </a:r>
            </a:p>
          </p:txBody>
        </p:sp>
        <p:sp>
          <p:nvSpPr>
            <p:cNvPr id="163" name="Arc 61"/>
            <p:cNvSpPr>
              <a:spLocks/>
            </p:cNvSpPr>
            <p:nvPr/>
          </p:nvSpPr>
          <p:spPr bwMode="auto">
            <a:xfrm>
              <a:off x="1962" y="2872"/>
              <a:ext cx="266" cy="95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0" y="21371"/>
                  </a:moveTo>
                  <a:cubicBezTo>
                    <a:pt x="125" y="9563"/>
                    <a:pt x="9709" y="44"/>
                    <a:pt x="21518" y="0"/>
                  </a:cubicBezTo>
                </a:path>
                <a:path w="21599" h="21600" stroke="0" extrusionOk="0">
                  <a:moveTo>
                    <a:pt x="0" y="21371"/>
                  </a:moveTo>
                  <a:cubicBezTo>
                    <a:pt x="125" y="9563"/>
                    <a:pt x="9709" y="44"/>
                    <a:pt x="21518" y="0"/>
                  </a:cubicBezTo>
                  <a:lnTo>
                    <a:pt x="21599" y="21600"/>
                  </a:lnTo>
                  <a:lnTo>
                    <a:pt x="0" y="2137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Rectangle 62"/>
            <p:cNvSpPr>
              <a:spLocks noChangeArrowheads="1"/>
            </p:cNvSpPr>
            <p:nvPr/>
          </p:nvSpPr>
          <p:spPr bwMode="auto">
            <a:xfrm>
              <a:off x="4549" y="1357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2870" tIns="51435" rIns="102870" bIns="51435">
              <a:spAutoFit/>
            </a:bodyPr>
            <a:lstStyle/>
            <a:p>
              <a:pPr marL="0" marR="0" lvl="0" indent="0" algn="l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</a:t>
              </a:r>
            </a:p>
          </p:txBody>
        </p:sp>
        <p:sp>
          <p:nvSpPr>
            <p:cNvPr id="165" name="Rectangle 63"/>
            <p:cNvSpPr>
              <a:spLocks noChangeArrowheads="1"/>
            </p:cNvSpPr>
            <p:nvPr/>
          </p:nvSpPr>
          <p:spPr bwMode="auto">
            <a:xfrm>
              <a:off x="1539" y="1674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2870" tIns="51435" rIns="102870" bIns="51435">
              <a:spAutoFit/>
            </a:bodyPr>
            <a:lstStyle/>
            <a:p>
              <a:pPr marL="0" marR="0" lvl="0" indent="0" algn="l" defTabSz="10287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339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30136"/>
            <a:ext cx="8001000" cy="533400"/>
          </a:xfrm>
        </p:spPr>
        <p:txBody>
          <a:bodyPr lIns="94655" tIns="46434" rIns="94655" bIns="46434"/>
          <a:lstStyle/>
          <a:p>
            <a:pPr defTabSz="823913"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Summary of Synchronization Protocols</a:t>
            </a:r>
          </a:p>
        </p:txBody>
      </p:sp>
      <p:graphicFrame>
        <p:nvGraphicFramePr>
          <p:cNvPr id="499916" name="Group 20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968607800"/>
              </p:ext>
            </p:extLst>
          </p:nvPr>
        </p:nvGraphicFramePr>
        <p:xfrm>
          <a:off x="155575" y="1086183"/>
          <a:ext cx="8718550" cy="3749674"/>
        </p:xfrm>
        <a:graphic>
          <a:graphicData uri="http://schemas.openxmlformats.org/drawingml/2006/table">
            <a:tbl>
              <a:tblPr/>
              <a:tblGrid>
                <a:gridCol w="1818261"/>
                <a:gridCol w="1420143"/>
                <a:gridCol w="1724149"/>
                <a:gridCol w="1182681"/>
                <a:gridCol w="1229047"/>
                <a:gridCol w="1344269"/>
              </a:tblGrid>
              <a:tr h="9145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Protocol</a:t>
                      </a:r>
                    </a:p>
                  </a:txBody>
                  <a:tcPr marL="91446" marR="91446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Bounded Priority Inversion</a:t>
                      </a: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Blocked for at most one critical section</a:t>
                      </a: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Deadlock avoidance</a:t>
                      </a: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Pessimism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Complexity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9145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Basic priority inheritance protocol</a:t>
                      </a:r>
                    </a:p>
                  </a:txBody>
                  <a:tcPr marL="91446" marR="91446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No</a:t>
                      </a: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No</a:t>
                      </a: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low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hard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Priority Ceiling protocol</a:t>
                      </a:r>
                    </a:p>
                  </a:txBody>
                  <a:tcPr marL="91446" marR="91446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Yes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medium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4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Highest locker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priority</a:t>
                      </a:r>
                    </a:p>
                  </a:txBody>
                  <a:tcPr marL="91446" marR="91446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Yes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Yes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medium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easy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Nonpreemptable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critical sections</a:t>
                      </a:r>
                    </a:p>
                  </a:txBody>
                  <a:tcPr marL="91446" marR="91446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Yes</a:t>
                      </a: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Yes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Yes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high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easy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91446" marR="9144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1246" name="Rectangle 124"/>
          <p:cNvSpPr>
            <a:spLocks noChangeArrowheads="1"/>
          </p:cNvSpPr>
          <p:nvPr/>
        </p:nvSpPr>
        <p:spPr bwMode="auto">
          <a:xfrm>
            <a:off x="1538288" y="5486733"/>
            <a:ext cx="6059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4649" rIns="91082" bIns="44649">
            <a:spAutoFit/>
          </a:bodyPr>
          <a:lstStyle/>
          <a:p>
            <a:pPr algn="l" defTabSz="915988"/>
            <a:r>
              <a:rPr lang="en-US" sz="1600" b="1" baseline="30000">
                <a:latin typeface="Arial" charset="0"/>
              </a:rPr>
              <a:t>1</a:t>
            </a:r>
            <a:r>
              <a:rPr lang="en-US" sz="1600" b="1">
                <a:latin typeface="Arial" charset="0"/>
              </a:rPr>
              <a:t> Only if tasks do not suspend within critical sections</a:t>
            </a:r>
          </a:p>
          <a:p>
            <a:pPr algn="l" defTabSz="915988"/>
            <a:r>
              <a:rPr lang="en-US" sz="1600" b="1" baseline="30000">
                <a:latin typeface="Arial" charset="0"/>
              </a:rPr>
              <a:t>2</a:t>
            </a:r>
            <a:r>
              <a:rPr lang="en-US" sz="1600" b="1">
                <a:latin typeface="Arial" charset="0"/>
              </a:rPr>
              <a:t> PCP is not affected if tasks suspend within critical sections</a:t>
            </a:r>
          </a:p>
          <a:p>
            <a:pPr algn="l" defTabSz="915988"/>
            <a:endParaRPr lang="en-US" sz="16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67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Example</a:t>
            </a:r>
          </a:p>
        </p:txBody>
      </p:sp>
      <p:pic>
        <p:nvPicPr>
          <p:cNvPr id="532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00" y="2049743"/>
            <a:ext cx="4040250" cy="345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10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(Conservative) Analysis for </a:t>
            </a:r>
            <a:r>
              <a:rPr lang="en-US" sz="3200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PCP</a:t>
            </a:r>
            <a:endParaRPr lang="en-US" sz="3200" b="1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76" y="1536334"/>
            <a:ext cx="5222835" cy="369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2536174" y="4314231"/>
            <a:ext cx="1504578" cy="7355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/>
          </a:p>
        </p:txBody>
      </p:sp>
      <p:graphicFrame>
        <p:nvGraphicFramePr>
          <p:cNvPr id="573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504635"/>
              </p:ext>
            </p:extLst>
          </p:nvPr>
        </p:nvGraphicFramePr>
        <p:xfrm>
          <a:off x="2469304" y="4280796"/>
          <a:ext cx="1571448" cy="80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6" name="Equation" r:id="rId5" imgW="837836" imgH="431613" progId="Equation.3">
                  <p:embed/>
                </p:oleObj>
              </mc:Choice>
              <mc:Fallback>
                <p:oleObj name="Equation" r:id="rId5" imgW="8378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304" y="4280796"/>
                        <a:ext cx="1571448" cy="809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630119" y="2124323"/>
            <a:ext cx="1182130" cy="337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94984" y="2562005"/>
            <a:ext cx="1182130" cy="337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1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Plugging in the numbers</a:t>
            </a:r>
          </a:p>
        </p:txBody>
      </p:sp>
      <p:pic>
        <p:nvPicPr>
          <p:cNvPr id="593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08125"/>
            <a:ext cx="6873875" cy="39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9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ChangeArrowheads="1"/>
          </p:cNvSpPr>
          <p:nvPr/>
        </p:nvSpPr>
        <p:spPr bwMode="auto">
          <a:xfrm>
            <a:off x="714375" y="6257925"/>
            <a:ext cx="18859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3114675" y="6257925"/>
            <a:ext cx="2914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Summary</a:t>
            </a: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/>
              </a:rPr>
              <a:t>Real</a:t>
            </a:r>
            <a:r>
              <a:rPr lang="en-US" dirty="0">
                <a:cs typeface="Arial"/>
              </a:rPr>
              <a:t>-Time Synchronization Protocols are required to prevent potentially unbounded priority inversion</a:t>
            </a:r>
          </a:p>
          <a:p>
            <a:pPr eaLnBrk="1" hangingPunct="1"/>
            <a:r>
              <a:rPr lang="en-US" dirty="0">
                <a:cs typeface="Arial"/>
              </a:rPr>
              <a:t>Protocols available:</a:t>
            </a:r>
          </a:p>
          <a:p>
            <a:pPr lvl="1" eaLnBrk="1" hangingPunct="1"/>
            <a:r>
              <a:rPr lang="en-US" b="1" dirty="0">
                <a:cs typeface="Arial"/>
              </a:rPr>
              <a:t>Priority Inheritance Protocol</a:t>
            </a:r>
          </a:p>
          <a:p>
            <a:pPr lvl="1" eaLnBrk="1" hangingPunct="1"/>
            <a:r>
              <a:rPr lang="en-US" dirty="0">
                <a:cs typeface="Arial"/>
              </a:rPr>
              <a:t>Priority Ceiling Protocol</a:t>
            </a:r>
          </a:p>
          <a:p>
            <a:pPr lvl="1" eaLnBrk="1" hangingPunct="1"/>
            <a:r>
              <a:rPr lang="en-US" b="1" dirty="0">
                <a:cs typeface="Arial"/>
              </a:rPr>
              <a:t>Highest Locker</a:t>
            </a:r>
            <a:r>
              <a:rPr lang="ja-JP" altLang="en-US" b="1" dirty="0">
                <a:cs typeface="Arial"/>
              </a:rPr>
              <a:t>’</a:t>
            </a:r>
            <a:r>
              <a:rPr lang="en-US" altLang="ja-JP" b="1" dirty="0">
                <a:cs typeface="Arial"/>
              </a:rPr>
              <a:t>s Priority</a:t>
            </a:r>
          </a:p>
          <a:p>
            <a:pPr lvl="1" eaLnBrk="1" hangingPunct="1"/>
            <a:r>
              <a:rPr lang="en-US" b="1" dirty="0">
                <a:cs typeface="Arial"/>
              </a:rPr>
              <a:t>Non-preemption Protocol</a:t>
            </a:r>
          </a:p>
          <a:p>
            <a:pPr eaLnBrk="1" hangingPunct="1"/>
            <a:r>
              <a:rPr lang="en-US" dirty="0">
                <a:cs typeface="Arial"/>
              </a:rPr>
              <a:t>Developed at Carnegie Mellon and widely supported by standards and </a:t>
            </a:r>
            <a:r>
              <a:rPr lang="en-US" dirty="0" smtClean="0">
                <a:cs typeface="Arial"/>
              </a:rPr>
              <a:t>products</a:t>
            </a:r>
          </a:p>
          <a:p>
            <a:pPr eaLnBrk="1" hangingPunct="1"/>
            <a:endParaRPr lang="en-US" dirty="0">
              <a:cs typeface="Arial"/>
            </a:endParaRPr>
          </a:p>
          <a:p>
            <a:pPr eaLnBrk="1" hangingPunct="1"/>
            <a:r>
              <a:rPr lang="en-US" b="1" dirty="0" smtClean="0">
                <a:cs typeface="Arial"/>
              </a:rPr>
              <a:t>Next Up</a:t>
            </a:r>
            <a:r>
              <a:rPr lang="en-US" dirty="0" smtClean="0">
                <a:cs typeface="Arial"/>
              </a:rPr>
              <a:t>: Memory Management</a:t>
            </a:r>
            <a:endParaRPr lang="en-US" dirty="0">
              <a:cs typeface="Arial"/>
            </a:endParaRPr>
          </a:p>
          <a:p>
            <a:pPr eaLnBrk="1" hangingPunct="1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8959689"/>
      </p:ext>
    </p:extLst>
  </p:cSld>
  <p:clrMapOvr>
    <a:masterClrMapping/>
  </p:clrMapOvr>
  <p:transition xmlns:p14="http://schemas.microsoft.com/office/powerpoint/2010/main" advTm="1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676" y="2757951"/>
            <a:ext cx="6850784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98381" y="236485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07365" y="236371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349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1261" y="236371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0245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59229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5692" y="236371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94676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3660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28572" y="236257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37556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6540" y="236029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503229" y="3281750"/>
            <a:ext cx="189917" cy="4557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9753" y="3617406"/>
            <a:ext cx="17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 Timer Tick (Jiffy)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557" y="4759071"/>
            <a:ext cx="34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1  </a:t>
            </a:r>
            <a:r>
              <a:rPr lang="en-US" dirty="0" smtClean="0"/>
              <a:t>= {  2, 5 }</a:t>
            </a:r>
          </a:p>
          <a:p>
            <a:r>
              <a:rPr lang="en-US" dirty="0" smtClean="0"/>
              <a:t>τ</a:t>
            </a:r>
            <a:r>
              <a:rPr lang="en-US" baseline="-25000" dirty="0" smtClean="0"/>
              <a:t>2  </a:t>
            </a:r>
            <a:r>
              <a:rPr lang="en-US" dirty="0"/>
              <a:t>= {  </a:t>
            </a:r>
            <a:r>
              <a:rPr lang="en-US" dirty="0" smtClean="0"/>
              <a:t>1, 6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5552" y="16675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84004" y="130687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529" y="112883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0639" y="1447998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20125" y="4233134"/>
            <a:ext cx="3861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System Time: 0</a:t>
            </a:r>
          </a:p>
          <a:p>
            <a:endParaRPr lang="en-US" dirty="0" smtClean="0"/>
          </a:p>
          <a:p>
            <a:r>
              <a:rPr lang="en-US" dirty="0" smtClean="0"/>
              <a:t>Run Queue -&gt;  </a:t>
            </a:r>
            <a:r>
              <a:rPr lang="en-US" dirty="0"/>
              <a:t>τ</a:t>
            </a:r>
            <a:r>
              <a:rPr lang="en-US" baseline="-25000" dirty="0"/>
              <a:t>1 </a:t>
            </a:r>
            <a:r>
              <a:rPr lang="en-US" dirty="0"/>
              <a:t>(2,0)</a:t>
            </a:r>
            <a:r>
              <a:rPr lang="en-US" baseline="-25000" dirty="0"/>
              <a:t>  </a:t>
            </a:r>
            <a:r>
              <a:rPr lang="en-US" dirty="0"/>
              <a:t>τ</a:t>
            </a:r>
            <a:r>
              <a:rPr lang="en-US" baseline="-25000" dirty="0"/>
              <a:t>2 </a:t>
            </a:r>
            <a:r>
              <a:rPr lang="en-US" dirty="0"/>
              <a:t>(1,0)</a:t>
            </a:r>
            <a:r>
              <a:rPr lang="en-US" baseline="-25000" dirty="0"/>
              <a:t> </a:t>
            </a:r>
            <a:endParaRPr lang="en-US" baseline="-25000" dirty="0" smtClean="0"/>
          </a:p>
          <a:p>
            <a:endParaRPr lang="en-US" dirty="0"/>
          </a:p>
          <a:p>
            <a:r>
              <a:rPr lang="en-US" dirty="0" smtClean="0"/>
              <a:t>Waiting Queue -&gt;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1996" y="2026774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944" y="2025241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9893" y="2036536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4373" y="236104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9904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4816" y="2361042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03800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5158" y="2022177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47925" y="13309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0450" y="115295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37532" y="1380776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90057" y="120273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7139" y="1366415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79664" y="1188371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872864" y="1794342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47951" y="157474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3005" y="1933914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48092" y="171431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823773" y="4310101"/>
            <a:ext cx="230925" cy="5131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36264" y="3848306"/>
            <a:ext cx="155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5390" y="3795463"/>
            <a:ext cx="223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Became Runnable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219927" y="4220308"/>
            <a:ext cx="437743" cy="614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1710" y="439882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τ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= {  </a:t>
            </a:r>
            <a:r>
              <a:rPr lang="en-US" dirty="0" smtClean="0"/>
              <a:t>C, T </a:t>
            </a:r>
            <a:r>
              <a:rPr lang="en-US" dirty="0"/>
              <a:t>}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320729" y="4784725"/>
            <a:ext cx="1321406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676" y="2757951"/>
            <a:ext cx="6850784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349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1261" y="236371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0245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59229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5692" y="236371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94676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3660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28572" y="236257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37556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6540" y="236029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503229" y="3281750"/>
            <a:ext cx="189917" cy="4557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9753" y="3617406"/>
            <a:ext cx="17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 Timer Tick (Jiffy)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557" y="4759071"/>
            <a:ext cx="34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1  </a:t>
            </a:r>
            <a:r>
              <a:rPr lang="en-US" dirty="0" smtClean="0"/>
              <a:t>= {  2, 5 }</a:t>
            </a:r>
          </a:p>
          <a:p>
            <a:r>
              <a:rPr lang="en-US" dirty="0" smtClean="0"/>
              <a:t>τ</a:t>
            </a:r>
            <a:r>
              <a:rPr lang="en-US" baseline="-25000" dirty="0" smtClean="0"/>
              <a:t>2  </a:t>
            </a:r>
            <a:r>
              <a:rPr lang="en-US" dirty="0"/>
              <a:t>= {  </a:t>
            </a:r>
            <a:r>
              <a:rPr lang="en-US" dirty="0" smtClean="0"/>
              <a:t>1, 6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5552" y="16675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84004" y="130687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529" y="112883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0639" y="1447998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20125" y="4233134"/>
            <a:ext cx="345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Time: 1</a:t>
            </a:r>
          </a:p>
          <a:p>
            <a:endParaRPr lang="en-US" dirty="0" smtClean="0"/>
          </a:p>
          <a:p>
            <a:r>
              <a:rPr lang="en-US" dirty="0" smtClean="0"/>
              <a:t>Run Queue -&gt;  </a:t>
            </a:r>
            <a:r>
              <a:rPr lang="en-US" dirty="0"/>
              <a:t>τ</a:t>
            </a:r>
            <a:r>
              <a:rPr lang="en-US" baseline="-25000" dirty="0"/>
              <a:t>1 </a:t>
            </a:r>
            <a:r>
              <a:rPr lang="en-US" dirty="0" smtClean="0"/>
              <a:t>(1,0</a:t>
            </a:r>
            <a:r>
              <a:rPr lang="en-US" dirty="0"/>
              <a:t>)</a:t>
            </a:r>
            <a:r>
              <a:rPr lang="en-US" baseline="-25000" dirty="0"/>
              <a:t>  </a:t>
            </a:r>
            <a:r>
              <a:rPr lang="en-US" dirty="0"/>
              <a:t>τ</a:t>
            </a:r>
            <a:r>
              <a:rPr lang="en-US" baseline="-25000" dirty="0"/>
              <a:t>2 </a:t>
            </a:r>
            <a:r>
              <a:rPr lang="en-US" dirty="0"/>
              <a:t>(1,0)</a:t>
            </a:r>
            <a:r>
              <a:rPr lang="en-US" baseline="-25000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Waiting Queue -&gt;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1996" y="2026774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944" y="2025241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9893" y="2036536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4373" y="236104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9904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4816" y="2361042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03800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5158" y="2022177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47925" y="13309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0450" y="115295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37532" y="1380776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90057" y="120273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7139" y="1366415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79664" y="1188371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872864" y="1794342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47951" y="157474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3005" y="1933914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48092" y="171431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8381" y="2450088"/>
            <a:ext cx="397705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8381" y="236485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07365" y="236371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1710" y="439882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τ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= {  </a:t>
            </a:r>
            <a:r>
              <a:rPr lang="en-US" dirty="0" smtClean="0"/>
              <a:t>C, T </a:t>
            </a:r>
            <a:r>
              <a:rPr lang="en-US" dirty="0"/>
              <a:t>}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320729" y="4784725"/>
            <a:ext cx="1321406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0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676" y="2757951"/>
            <a:ext cx="6850784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1261" y="236371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0245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59229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5692" y="236371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94676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3660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28572" y="236257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37556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6540" y="236029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503229" y="3281750"/>
            <a:ext cx="189917" cy="4557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9753" y="3617406"/>
            <a:ext cx="17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 Timer Tick (Jiffy)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557" y="4759071"/>
            <a:ext cx="34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1  </a:t>
            </a:r>
            <a:r>
              <a:rPr lang="en-US" dirty="0" smtClean="0"/>
              <a:t>= {  2, 5 }</a:t>
            </a:r>
          </a:p>
          <a:p>
            <a:r>
              <a:rPr lang="en-US" dirty="0" smtClean="0"/>
              <a:t>τ</a:t>
            </a:r>
            <a:r>
              <a:rPr lang="en-US" baseline="-25000" dirty="0" smtClean="0"/>
              <a:t>2  </a:t>
            </a:r>
            <a:r>
              <a:rPr lang="en-US" dirty="0"/>
              <a:t>= {  </a:t>
            </a:r>
            <a:r>
              <a:rPr lang="en-US" dirty="0" smtClean="0"/>
              <a:t>1, 6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5552" y="16675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84004" y="130687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529" y="112883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0639" y="1447998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20125" y="4233134"/>
            <a:ext cx="345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Time: 2</a:t>
            </a:r>
          </a:p>
          <a:p>
            <a:endParaRPr lang="en-US" dirty="0" smtClean="0"/>
          </a:p>
          <a:p>
            <a:r>
              <a:rPr lang="en-US" dirty="0" smtClean="0"/>
              <a:t>Run Queue -&gt;  </a:t>
            </a:r>
            <a:r>
              <a:rPr lang="en-US" dirty="0"/>
              <a:t>τ</a:t>
            </a:r>
            <a:r>
              <a:rPr lang="en-US" baseline="-25000" dirty="0"/>
              <a:t>1 </a:t>
            </a:r>
            <a:r>
              <a:rPr lang="en-US" dirty="0" smtClean="0"/>
              <a:t>(0,0)</a:t>
            </a:r>
            <a:r>
              <a:rPr lang="en-US" baseline="-25000" dirty="0" smtClean="0"/>
              <a:t>  </a:t>
            </a:r>
            <a:r>
              <a:rPr lang="en-US" dirty="0" smtClean="0"/>
              <a:t>τ</a:t>
            </a:r>
            <a:r>
              <a:rPr lang="en-US" baseline="-25000" dirty="0" smtClean="0"/>
              <a:t>2 </a:t>
            </a:r>
            <a:r>
              <a:rPr lang="en-US" dirty="0" smtClean="0"/>
              <a:t>(1,0</a:t>
            </a:r>
            <a:r>
              <a:rPr lang="en-US" dirty="0"/>
              <a:t>)</a:t>
            </a:r>
            <a:r>
              <a:rPr lang="en-US" baseline="-25000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Waiting Queue -&gt;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1996" y="2026774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944" y="2025241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9893" y="2036536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4373" y="236104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9904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4816" y="2361042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03800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5158" y="2022177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47925" y="13309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0450" y="115295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37532" y="1380776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90057" y="120273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7139" y="1366415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79664" y="1188371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872864" y="1794342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47951" y="157474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3005" y="1933914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48092" y="171431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8381" y="2450088"/>
            <a:ext cx="821068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07365" y="236371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98381" y="236485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349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1710" y="439882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τ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= {  </a:t>
            </a:r>
            <a:r>
              <a:rPr lang="en-US" dirty="0" smtClean="0"/>
              <a:t>C, T </a:t>
            </a:r>
            <a:r>
              <a:rPr lang="en-US" dirty="0"/>
              <a:t>}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320729" y="4784725"/>
            <a:ext cx="1321406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676" y="2757951"/>
            <a:ext cx="6850784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1261" y="236371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0245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59229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5692" y="236371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94676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3660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28572" y="236257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37556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6540" y="236029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503229" y="3281750"/>
            <a:ext cx="189917" cy="4557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9753" y="3617406"/>
            <a:ext cx="17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 Timer Tick (Jiffy)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557" y="4759071"/>
            <a:ext cx="34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1  </a:t>
            </a:r>
            <a:r>
              <a:rPr lang="en-US" dirty="0" smtClean="0"/>
              <a:t>= {  2, 5 }</a:t>
            </a:r>
          </a:p>
          <a:p>
            <a:r>
              <a:rPr lang="en-US" dirty="0" smtClean="0"/>
              <a:t>τ</a:t>
            </a:r>
            <a:r>
              <a:rPr lang="en-US" baseline="-25000" dirty="0" smtClean="0"/>
              <a:t>2  </a:t>
            </a:r>
            <a:r>
              <a:rPr lang="en-US" dirty="0"/>
              <a:t>= {  </a:t>
            </a:r>
            <a:r>
              <a:rPr lang="en-US" dirty="0" smtClean="0"/>
              <a:t>1, 6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5552" y="16675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84004" y="130687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529" y="112883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0639" y="1447998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20125" y="4233134"/>
            <a:ext cx="345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Time: 2</a:t>
            </a:r>
          </a:p>
          <a:p>
            <a:endParaRPr lang="en-US" dirty="0" smtClean="0"/>
          </a:p>
          <a:p>
            <a:r>
              <a:rPr lang="en-US" dirty="0" smtClean="0"/>
              <a:t>Run Queue -&gt;  τ</a:t>
            </a:r>
            <a:r>
              <a:rPr lang="en-US" baseline="-25000" dirty="0" smtClean="0"/>
              <a:t>2 </a:t>
            </a:r>
            <a:r>
              <a:rPr lang="en-US" dirty="0" smtClean="0"/>
              <a:t>(1,0)</a:t>
            </a:r>
          </a:p>
          <a:p>
            <a:endParaRPr lang="en-US" dirty="0"/>
          </a:p>
          <a:p>
            <a:r>
              <a:rPr lang="en-US" dirty="0" smtClean="0"/>
              <a:t>Waiting Queue -&gt; </a:t>
            </a:r>
            <a:r>
              <a:rPr lang="en-US" dirty="0"/>
              <a:t>τ</a:t>
            </a:r>
            <a:r>
              <a:rPr lang="en-US" baseline="-25000" dirty="0"/>
              <a:t>1 </a:t>
            </a:r>
            <a:r>
              <a:rPr lang="en-US" dirty="0" smtClean="0"/>
              <a:t>(2,5)</a:t>
            </a:r>
            <a:r>
              <a:rPr lang="en-US" baseline="-25000" dirty="0" smtClean="0"/>
              <a:t>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1996" y="2026774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944" y="2025241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9893" y="2036536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4373" y="236104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9904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4816" y="2361042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03800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5158" y="2022177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47925" y="13309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0450" y="115295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37532" y="1380776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90057" y="120273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7139" y="1366415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79664" y="1188371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872864" y="1794342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47951" y="157474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3005" y="1933914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48092" y="171431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8381" y="2450088"/>
            <a:ext cx="821068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733095" y="4052016"/>
            <a:ext cx="223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Becomes Runnable (last value + T)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579144" y="4746243"/>
            <a:ext cx="437743" cy="614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07365" y="236371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98381" y="236485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349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61710" y="439882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τ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= {  </a:t>
            </a:r>
            <a:r>
              <a:rPr lang="en-US" dirty="0" smtClean="0"/>
              <a:t>C, T </a:t>
            </a:r>
            <a:r>
              <a:rPr lang="en-US" dirty="0"/>
              <a:t>}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20729" y="4784725"/>
            <a:ext cx="1321406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98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0676" y="2757951"/>
            <a:ext cx="6850784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98381" y="236485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50245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59229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5692" y="236371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94676" y="236257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3660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28572" y="2362575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37556" y="236143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6540" y="2360294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1503229" y="3281750"/>
            <a:ext cx="189917" cy="4557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69753" y="3617406"/>
            <a:ext cx="17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 Timer Tick (Jiffy)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557" y="4759071"/>
            <a:ext cx="34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1  </a:t>
            </a:r>
            <a:r>
              <a:rPr lang="en-US" dirty="0" smtClean="0"/>
              <a:t>= {  2, 5 }</a:t>
            </a:r>
          </a:p>
          <a:p>
            <a:r>
              <a:rPr lang="en-US" dirty="0" smtClean="0"/>
              <a:t>τ</a:t>
            </a:r>
            <a:r>
              <a:rPr lang="en-US" baseline="-25000" dirty="0" smtClean="0"/>
              <a:t>2  </a:t>
            </a:r>
            <a:r>
              <a:rPr lang="en-US" dirty="0"/>
              <a:t>= {  </a:t>
            </a:r>
            <a:r>
              <a:rPr lang="en-US" dirty="0" smtClean="0"/>
              <a:t>1, 6 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85552" y="16675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84004" y="130687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6529" y="112883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0639" y="1447998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20125" y="4233134"/>
            <a:ext cx="3451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Time: 3</a:t>
            </a:r>
          </a:p>
          <a:p>
            <a:endParaRPr lang="en-US" dirty="0" smtClean="0"/>
          </a:p>
          <a:p>
            <a:r>
              <a:rPr lang="en-US" dirty="0" smtClean="0"/>
              <a:t>Run Queue -&gt;  τ</a:t>
            </a:r>
            <a:r>
              <a:rPr lang="en-US" baseline="-25000" dirty="0" smtClean="0"/>
              <a:t>2 </a:t>
            </a:r>
            <a:r>
              <a:rPr lang="en-US" dirty="0" smtClean="0"/>
              <a:t>(0,0)</a:t>
            </a:r>
          </a:p>
          <a:p>
            <a:endParaRPr lang="en-US" dirty="0"/>
          </a:p>
          <a:p>
            <a:r>
              <a:rPr lang="en-US" dirty="0" smtClean="0"/>
              <a:t>Waiting Queue -&gt; </a:t>
            </a:r>
            <a:r>
              <a:rPr lang="en-US" dirty="0"/>
              <a:t>τ</a:t>
            </a:r>
            <a:r>
              <a:rPr lang="en-US" baseline="-25000" dirty="0"/>
              <a:t>1 </a:t>
            </a:r>
            <a:r>
              <a:rPr lang="en-US" dirty="0" smtClean="0"/>
              <a:t>(2,5)</a:t>
            </a:r>
            <a:r>
              <a:rPr lang="en-US" baseline="-25000" dirty="0" smtClean="0"/>
              <a:t>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1996" y="2026774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944" y="2025241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79893" y="2036536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7654373" y="236104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9904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94816" y="2361042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03800" y="2359901"/>
            <a:ext cx="0" cy="983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5158" y="2022177"/>
            <a:ext cx="70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447925" y="1330998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0450" y="115295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537532" y="1380776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90057" y="120273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627139" y="1366415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79664" y="1188371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τ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872864" y="1794342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447951" y="1574742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73005" y="1933914"/>
            <a:ext cx="0" cy="269382"/>
          </a:xfrm>
          <a:prstGeom prst="straightConnector1">
            <a:avLst/>
          </a:prstGeom>
          <a:ln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948092" y="1714314"/>
            <a:ext cx="39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τ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98381" y="2450088"/>
            <a:ext cx="821068" cy="3206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230728" y="2448556"/>
            <a:ext cx="412083" cy="320692"/>
          </a:xfrm>
          <a:prstGeom prst="rect">
            <a:avLst/>
          </a:prstGeom>
          <a:solidFill>
            <a:srgbClr val="A1F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07365" y="236371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6349" y="2362574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41261" y="2363715"/>
            <a:ext cx="0" cy="9831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61710" y="439882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τ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/>
              <a:t>= {  </a:t>
            </a:r>
            <a:r>
              <a:rPr lang="en-US" dirty="0" smtClean="0"/>
              <a:t>C, T </a:t>
            </a:r>
            <a:r>
              <a:rPr lang="en-US" dirty="0"/>
              <a:t>}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20729" y="4784725"/>
            <a:ext cx="1321406" cy="0"/>
          </a:xfrm>
          <a:prstGeom prst="line">
            <a:avLst/>
          </a:prstGeom>
          <a:ln>
            <a:solidFill>
              <a:srgbClr val="99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2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rgbClr val="990000"/>
      </a:dk1>
      <a:lt1>
        <a:srgbClr val="FFFFFF"/>
      </a:lt1>
      <a:dk2>
        <a:srgbClr val="FFFFFF"/>
      </a:dk2>
      <a:lt2>
        <a:srgbClr val="FFFFFF"/>
      </a:lt2>
      <a:accent1>
        <a:srgbClr val="606060"/>
      </a:accent1>
      <a:accent2>
        <a:srgbClr val="A9A9A9"/>
      </a:accent2>
      <a:accent3>
        <a:srgbClr val="CCCCCC"/>
      </a:accent3>
      <a:accent4>
        <a:srgbClr val="990000"/>
      </a:accent4>
      <a:accent5>
        <a:srgbClr val="000000"/>
      </a:accent5>
      <a:accent6>
        <a:srgbClr val="969696"/>
      </a:accent6>
      <a:hlink>
        <a:srgbClr val="990000"/>
      </a:hlink>
      <a:folHlink>
        <a:srgbClr val="AEAE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36598</TotalTime>
  <Words>3078</Words>
  <Application>Microsoft Macintosh PowerPoint</Application>
  <PresentationFormat>On-screen Show (4:3)</PresentationFormat>
  <Paragraphs>749</Paragraphs>
  <Slides>46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Equation</vt:lpstr>
      <vt:lpstr>18-349: Introduction to Embedded  Real-Time Systems </vt:lpstr>
      <vt:lpstr>Administrivia</vt:lpstr>
      <vt:lpstr>Today’s Lecture</vt:lpstr>
      <vt:lpstr>RTOS Anatomy</vt:lpstr>
      <vt:lpstr>Implementing RMS</vt:lpstr>
      <vt:lpstr>Implementing RMS</vt:lpstr>
      <vt:lpstr>Implementing RMS</vt:lpstr>
      <vt:lpstr>Implementing RMS</vt:lpstr>
      <vt:lpstr>Implementing RMS</vt:lpstr>
      <vt:lpstr>Implementing RMS</vt:lpstr>
      <vt:lpstr>Implementing RMS</vt:lpstr>
      <vt:lpstr>Implementing RMS</vt:lpstr>
      <vt:lpstr>Implementing RMS</vt:lpstr>
      <vt:lpstr>Implementing RMS</vt:lpstr>
      <vt:lpstr>Implementing RMS</vt:lpstr>
      <vt:lpstr>Implementing RMS</vt:lpstr>
      <vt:lpstr>Implementing RMS</vt:lpstr>
      <vt:lpstr>Implementing RMS</vt:lpstr>
      <vt:lpstr>Suspending by Spinning…</vt:lpstr>
      <vt:lpstr>Representing Time</vt:lpstr>
      <vt:lpstr>Today’s Lecture</vt:lpstr>
      <vt:lpstr>Priority Inversion </vt:lpstr>
      <vt:lpstr>Priority Inversion</vt:lpstr>
      <vt:lpstr>Unbounded Priority Inversion</vt:lpstr>
      <vt:lpstr>Priority Inversion</vt:lpstr>
      <vt:lpstr>Sources of Priority Inversion </vt:lpstr>
      <vt:lpstr>Accounting for Priority Inversion </vt:lpstr>
      <vt:lpstr>How Real is Priority Inversion?</vt:lpstr>
      <vt:lpstr>Synchronization Protocols </vt:lpstr>
      <vt:lpstr>Basic Priority Inheritance Protocol </vt:lpstr>
      <vt:lpstr>Basic Priority Inheritance Protocol (PIP)</vt:lpstr>
      <vt:lpstr>Deadlock: Using PIP</vt:lpstr>
      <vt:lpstr>Example Of Chained Blocking (PIP)</vt:lpstr>
      <vt:lpstr>Properties of Basic Priority Inheritance </vt:lpstr>
      <vt:lpstr>Blocking Term under PIP</vt:lpstr>
      <vt:lpstr>Priority Ceiling Protocol </vt:lpstr>
      <vt:lpstr>Priority Ceiling Protocol (PCP)</vt:lpstr>
      <vt:lpstr>Blocked At Most Once (PCP)</vt:lpstr>
      <vt:lpstr>Deadlock Avoidance: Using PCP</vt:lpstr>
      <vt:lpstr>Highest Locker’s Priority Protocol</vt:lpstr>
      <vt:lpstr>Non-Preemption Protocol</vt:lpstr>
      <vt:lpstr>Summary of Synchronization Protocols</vt:lpstr>
      <vt:lpstr>Example</vt:lpstr>
      <vt:lpstr>(Conservative) Analysis for PCP</vt:lpstr>
      <vt:lpstr>Plugging in the numbers</vt:lpstr>
      <vt:lpstr>Summary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 Gooch</dc:creator>
  <cp:lastModifiedBy>Anthony Rowe</cp:lastModifiedBy>
  <cp:revision>1070</cp:revision>
  <cp:lastPrinted>2015-10-26T16:47:07Z</cp:lastPrinted>
  <dcterms:created xsi:type="dcterms:W3CDTF">2010-12-17T20:07:52Z</dcterms:created>
  <dcterms:modified xsi:type="dcterms:W3CDTF">2016-10-24T18:49:32Z</dcterms:modified>
</cp:coreProperties>
</file>