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74" r:id="rId2"/>
  </p:sldMasterIdLst>
  <p:notesMasterIdLst>
    <p:notesMasterId r:id="rId35"/>
  </p:notesMasterIdLst>
  <p:handoutMasterIdLst>
    <p:handoutMasterId r:id="rId36"/>
  </p:handoutMasterIdLst>
  <p:sldIdLst>
    <p:sldId id="269" r:id="rId3"/>
    <p:sldId id="271" r:id="rId4"/>
    <p:sldId id="272" r:id="rId5"/>
    <p:sldId id="293" r:id="rId6"/>
    <p:sldId id="295" r:id="rId7"/>
    <p:sldId id="296" r:id="rId8"/>
    <p:sldId id="297" r:id="rId9"/>
    <p:sldId id="300" r:id="rId10"/>
    <p:sldId id="301" r:id="rId11"/>
    <p:sldId id="302" r:id="rId12"/>
    <p:sldId id="294" r:id="rId13"/>
    <p:sldId id="303" r:id="rId14"/>
    <p:sldId id="304" r:id="rId15"/>
    <p:sldId id="305" r:id="rId16"/>
    <p:sldId id="324" r:id="rId17"/>
    <p:sldId id="321" r:id="rId18"/>
    <p:sldId id="323" r:id="rId19"/>
    <p:sldId id="325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292" r:id="rId34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00"/>
    <a:srgbClr val="D1D1F3"/>
    <a:srgbClr val="A1F2FF"/>
    <a:srgbClr val="B424B8"/>
    <a:srgbClr val="650767"/>
    <a:srgbClr val="00CC06"/>
    <a:srgbClr val="CC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96" autoAdjust="0"/>
    <p:restoredTop sz="77487" autoAdjust="0"/>
  </p:normalViewPr>
  <p:slideViewPr>
    <p:cSldViewPr snapToGrid="0">
      <p:cViewPr varScale="1">
        <p:scale>
          <a:sx n="106" d="100"/>
          <a:sy n="106" d="100"/>
        </p:scale>
        <p:origin x="-8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42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5F567952-1C07-4670-9052-CC0A48364281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52E97AAC-867A-455D-81E7-A7D04CDAF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7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19FE052C-998B-4B08-8852-445E80429695}" type="datetimeFigureOut">
              <a:rPr lang="en-US" smtClean="0"/>
              <a:pPr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7" tIns="48324" rIns="96647" bIns="483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BC2CD6EC-C0D4-46F8-B0D1-9A2D7EFD5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8C6AA26-5746-CE49-A827-63D9A5E558E7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5362" cy="3603625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9963" y="4560888"/>
            <a:ext cx="5375275" cy="43259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>
                <a:latin typeface="Times New Roman" charset="0"/>
              </a:rPr>
              <a:t>"According to unpublished research by the Boston Consulting Group, the amount of energy that a battery can store (its energy density) is growing by 8% a year. Mobile-device power consumption, meanwhile, is growing at more than three times this rate, as backlit colour screens, high-speed </a:t>
            </a:r>
            <a:r>
              <a:rPr lang="en-US" i="1" u="sng">
                <a:latin typeface="Times New Roman" charset="0"/>
                <a:hlinkClick r:id=""/>
              </a:rPr>
              <a:t>wireless networks</a:t>
            </a:r>
            <a:r>
              <a:rPr lang="en-US" i="1">
                <a:latin typeface="Times New Roman" charset="0"/>
              </a:rPr>
              <a:t> and more powerful microprocessors draw ever-larger amounts of power."</a:t>
            </a:r>
            <a:r>
              <a:rPr lang="en-US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31DB14A-B9F1-564B-B9A0-B6D2D3D74159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BC0F2AB-5AC0-3244-9CC5-7950695A0CCA}" type="slidenum">
              <a:rPr lang="en-US" sz="1300"/>
              <a:pPr eaLnBrk="1" hangingPunct="1"/>
              <a:t>6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CE903FD-D197-9243-962F-5B57E422C367}" type="slidenum">
              <a:rPr lang="en-US" sz="1300"/>
              <a:pPr eaLnBrk="1" hangingPunct="1"/>
              <a:t>7</a:t>
            </a:fld>
            <a:endParaRPr 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C46CE36-0DEF-0849-AA7A-DEF63FD24FF1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62000"/>
            <a:ext cx="4735513" cy="355123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1075" y="4578350"/>
            <a:ext cx="5353050" cy="4289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147A411-3E7E-7F4E-8F70-3CC29947F67C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0AF21FF-3EA0-6C41-B3D6-2590B0604C27}" type="slidenum">
              <a:rPr lang="en-US" sz="1300"/>
              <a:pPr eaLnBrk="1" hangingPunct="1"/>
              <a:t>12</a:t>
            </a:fld>
            <a:endParaRPr 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72D2699-704D-1141-B1ED-8BE05E368371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62000"/>
            <a:ext cx="4735513" cy="3551238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1075" y="4578350"/>
            <a:ext cx="5353050" cy="4289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87BFBF0-0999-3D45-82A0-B347CE4FD4FE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CD6EC-C0D4-46F8-B0D1-9A2D7EFD516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0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-2.cs.cmu.edu/~modelcheck/onr/cip.htm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&amp;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67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94" y="469200"/>
            <a:ext cx="7772400" cy="1308232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494" y="1941516"/>
            <a:ext cx="5009103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5967630"/>
            <a:ext cx="9144001" cy="890370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pic>
        <p:nvPicPr>
          <p:cNvPr id="9" name="Picture 8" descr="ecelogorb.psd"/>
          <p:cNvPicPr>
            <a:picLocks noChangeAspect="1"/>
          </p:cNvPicPr>
          <p:nvPr userDrawn="1"/>
        </p:nvPicPr>
        <p:blipFill>
          <a:blip r:embed="rId3" cstate="screen">
            <a:lum bright="-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8" y="6080245"/>
            <a:ext cx="3275179" cy="655036"/>
          </a:xfrm>
          <a:prstGeom prst="rect">
            <a:avLst/>
          </a:prstGeom>
          <a:effectLst/>
        </p:spPr>
      </p:pic>
      <p:pic>
        <p:nvPicPr>
          <p:cNvPr id="10" name="Picture 9" descr="CMU_logo_horiz_black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8519" y="6259200"/>
            <a:ext cx="3895838" cy="354413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1611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37557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52357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3316288" y="1070426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6288" y="5185226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1" y="1070426"/>
            <a:ext cx="2859088" cy="4919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84071" y="145143"/>
            <a:ext cx="5959929" cy="7710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01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762000"/>
            <a:ext cx="8001000" cy="55626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33518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01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762000"/>
            <a:ext cx="3924300" cy="5562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762000"/>
            <a:ext cx="3924300" cy="2705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619500"/>
            <a:ext cx="3924300" cy="2705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39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01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762000"/>
            <a:ext cx="3924300" cy="5562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762000"/>
            <a:ext cx="3924300" cy="5562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3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650" y="6351588"/>
            <a:ext cx="26733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4"/>
          <p:cNvSpPr>
            <a:spLocks noChangeShapeType="1"/>
          </p:cNvSpPr>
          <p:nvPr userDrawn="1"/>
        </p:nvSpPr>
        <p:spPr bwMode="auto">
          <a:xfrm flipV="1">
            <a:off x="657225" y="12700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CMU logo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6357938"/>
            <a:ext cx="305276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ooltext6369899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6363" y="1322388"/>
            <a:ext cx="646112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2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900" y="-152400"/>
            <a:ext cx="8928100" cy="1470025"/>
          </a:xfrm>
        </p:spPr>
        <p:txBody>
          <a:bodyPr/>
          <a:lstStyle>
            <a:lvl1pPr algn="ctr">
              <a:defRPr sz="2800" b="1">
                <a:latin typeface="Garamond" pitchFamily="-111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9118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5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327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8229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1pPr>
            <a:lvl2pPr>
              <a:buFont typeface="Wingdings" charset="2"/>
              <a:buChar char="§"/>
              <a:defRPr sz="1800">
                <a:solidFill>
                  <a:schemeClr val="accent2">
                    <a:lumMod val="50000"/>
                  </a:schemeClr>
                </a:solidFill>
                <a:latin typeface="Arial"/>
              </a:defRPr>
            </a:lvl2pPr>
            <a:lvl3pPr>
              <a:buFont typeface="Wingdings" charset="2"/>
              <a:buChar char="§"/>
              <a:defRPr sz="1800">
                <a:solidFill>
                  <a:schemeClr val="accent2">
                    <a:lumMod val="75000"/>
                  </a:schemeClr>
                </a:solidFill>
                <a:latin typeface="Arial"/>
              </a:defRPr>
            </a:lvl3pPr>
            <a:lvl4pPr>
              <a:buFont typeface="Wingdings" charset="2"/>
              <a:buChar char="§"/>
              <a:defRPr sz="16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278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762000"/>
            <a:ext cx="43434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62000"/>
            <a:ext cx="43434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0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23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91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4187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232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2908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70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"/>
            <a:ext cx="2209800" cy="6629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477000" cy="6629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266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001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" y="762000"/>
            <a:ext cx="4343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62000"/>
            <a:ext cx="4343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1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001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200" y="762000"/>
            <a:ext cx="8839200" cy="5943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9229786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001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" y="762000"/>
            <a:ext cx="8839200" cy="289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3810000"/>
            <a:ext cx="8839200" cy="289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1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648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0214"/>
            <a:ext cx="4040188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606060"/>
                </a:solidFill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70214"/>
            <a:ext cx="4041775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606060"/>
                </a:solidFill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>
                <a:solidFill>
                  <a:srgbClr val="606060"/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49788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>
                <a:solidFill>
                  <a:srgbClr val="606060"/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254500" y="117929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254500" y="117929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1611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3359" y="264849"/>
            <a:ext cx="5102012" cy="54250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99306" y="274638"/>
            <a:ext cx="8387494" cy="532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edit Master title style</a:t>
            </a:r>
            <a:endParaRPr lang="en-US" dirty="0"/>
          </a:p>
        </p:txBody>
      </p:sp>
      <p:pic>
        <p:nvPicPr>
          <p:cNvPr id="9" name="Picture 8" descr="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215" y="6267135"/>
            <a:ext cx="9189720" cy="611833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ecelogorb.psd"/>
          <p:cNvPicPr>
            <a:picLocks noChangeAspect="1"/>
          </p:cNvPicPr>
          <p:nvPr userDrawn="1"/>
        </p:nvPicPr>
        <p:blipFill>
          <a:blip r:embed="rId21" cstate="screen">
            <a:lum bright="-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350" y="6294367"/>
            <a:ext cx="2563296" cy="512659"/>
          </a:xfrm>
          <a:prstGeom prst="rect">
            <a:avLst/>
          </a:prstGeom>
          <a:effectLst/>
        </p:spPr>
      </p:pic>
      <p:pic>
        <p:nvPicPr>
          <p:cNvPr id="11" name="Picture 10" descr="CMU_logo_horiz_black.eps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668" y="6393688"/>
            <a:ext cx="3714414" cy="337908"/>
          </a:xfrm>
          <a:prstGeom prst="rect">
            <a:avLst/>
          </a:prstGeom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2223845" y="63904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7377534" y="11545"/>
            <a:ext cx="2078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Embedded Real-Time Systems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3" r:id="rId3"/>
    <p:sldLayoutId id="2147483667" r:id="rId4"/>
    <p:sldLayoutId id="2147483668" r:id="rId5"/>
    <p:sldLayoutId id="2147483669" r:id="rId6"/>
    <p:sldLayoutId id="2147483670" r:id="rId7"/>
    <p:sldLayoutId id="2147483672" r:id="rId8"/>
    <p:sldLayoutId id="2147483657" r:id="rId9"/>
    <p:sldLayoutId id="2147483662" r:id="rId10"/>
    <p:sldLayoutId id="2147483649" r:id="rId11"/>
    <p:sldLayoutId id="2147483660" r:id="rId12"/>
    <p:sldLayoutId id="2147483658" r:id="rId13"/>
    <p:sldLayoutId id="2147483659" r:id="rId14"/>
    <p:sldLayoutId id="2147483689" r:id="rId15"/>
    <p:sldLayoutId id="2147483690" r:id="rId16"/>
    <p:sldLayoutId id="2147483691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00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762000"/>
            <a:ext cx="88392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7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Times New Roman" pitchFamily="-111" charset="0"/>
          <a:ea typeface="ＭＳ Ｐゴシック" charset="0"/>
          <a:cs typeface="Arial" pitchFamily="-11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Times New Roman" pitchFamily="-111" charset="0"/>
          <a:ea typeface="ＭＳ Ｐゴシック" charset="0"/>
          <a:cs typeface="Arial" pitchFamily="-11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Times New Roman" pitchFamily="-111" charset="0"/>
          <a:ea typeface="ＭＳ Ｐゴシック" charset="0"/>
          <a:cs typeface="Arial" pitchFamily="-11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Times New Roman" pitchFamily="-111" charset="0"/>
          <a:ea typeface="ＭＳ Ｐゴシック" charset="0"/>
          <a:cs typeface="Arial" pitchFamily="-11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Times New Roman" pitchFamily="-111" charset="0"/>
          <a:ea typeface="Arial" pitchFamily="-111" charset="0"/>
          <a:cs typeface="Arial" pitchFamily="-11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Times New Roman" pitchFamily="-111" charset="0"/>
          <a:ea typeface="Arial" pitchFamily="-111" charset="0"/>
          <a:cs typeface="Arial" pitchFamily="-11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Times New Roman" pitchFamily="-111" charset="0"/>
          <a:ea typeface="Arial" pitchFamily="-111" charset="0"/>
          <a:cs typeface="Arial" pitchFamily="-11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Times New Roman" pitchFamily="-111" charset="0"/>
          <a:ea typeface="Arial" pitchFamily="-111" charset="0"/>
          <a:cs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6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7.png"/><Relationship Id="rId7" Type="http://schemas.openxmlformats.org/officeDocument/2006/relationships/oleObject" Target="../embeddings/oleObject3.bin"/><Relationship Id="rId8" Type="http://schemas.openxmlformats.org/officeDocument/2006/relationships/image" Target="../media/image2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w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93" y="92171"/>
            <a:ext cx="7949546" cy="1199031"/>
          </a:xfrm>
        </p:spPr>
        <p:txBody>
          <a:bodyPr/>
          <a:lstStyle/>
          <a:p>
            <a:r>
              <a:rPr lang="en-US" sz="3200" b="1" dirty="0" smtClean="0"/>
              <a:t>18-349: Introduction to Embedded </a:t>
            </a:r>
            <a:br>
              <a:rPr lang="en-US" sz="3200" b="1" dirty="0" smtClean="0"/>
            </a:br>
            <a:r>
              <a:rPr lang="en-US" sz="3200" b="1" dirty="0" smtClean="0"/>
              <a:t>Real-Time Systems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84" y="2271645"/>
            <a:ext cx="4759749" cy="1549754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5"/>
                </a:solidFill>
              </a:rPr>
              <a:t>Anthony Rowe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Electrical and Computer Engineering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Carnegie Mellon University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6252" y="2416686"/>
            <a:ext cx="4397261" cy="17526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accent1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411886" y="1330460"/>
            <a:ext cx="758191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Lecture </a:t>
            </a:r>
            <a:r>
              <a:rPr lang="en-US" sz="3200" b="1" dirty="0" smtClean="0"/>
              <a:t>17: Low-Power Embedded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0"/>
    </mc:Choice>
    <mc:Fallback xmlns="">
      <p:transition spd="slow" advTm="87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Scaling Techniques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7160"/>
            <a:ext cx="8224838" cy="55626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6699FF"/>
                </a:solidFill>
                <a:latin typeface="+mn-lt"/>
              </a:rPr>
              <a:t>DFS: Dynamic Frequency Scaling</a:t>
            </a:r>
          </a:p>
          <a:p>
            <a:pPr lvl="1" eaLnBrk="1" hangingPunct="1"/>
            <a:r>
              <a:rPr lang="en-US" sz="2000" dirty="0">
                <a:latin typeface="+mn-lt"/>
              </a:rPr>
              <a:t>Lower or increase clock frequency</a:t>
            </a:r>
          </a:p>
          <a:p>
            <a:pPr lvl="1" eaLnBrk="1" hangingPunct="1"/>
            <a:r>
              <a:rPr lang="en-US" sz="2000" dirty="0">
                <a:latin typeface="+mn-lt"/>
              </a:rPr>
              <a:t>With lower frequency, the same amount of work (# of instructions to be executed) takes longer</a:t>
            </a:r>
          </a:p>
          <a:p>
            <a:pPr lvl="1" eaLnBrk="1" hangingPunct="1"/>
            <a:r>
              <a:rPr lang="en-US" sz="2000" dirty="0">
                <a:latin typeface="+mn-lt"/>
              </a:rPr>
              <a:t>Hence, power may go down, but energy </a:t>
            </a:r>
            <a:r>
              <a:rPr lang="en-US" sz="2000" u="sng" dirty="0">
                <a:latin typeface="+mn-lt"/>
              </a:rPr>
              <a:t>may</a:t>
            </a:r>
            <a:r>
              <a:rPr lang="en-US" sz="2000" dirty="0">
                <a:latin typeface="+mn-lt"/>
              </a:rPr>
              <a:t> remain the same</a:t>
            </a:r>
          </a:p>
          <a:p>
            <a:pPr eaLnBrk="1" hangingPunct="1"/>
            <a:r>
              <a:rPr lang="en-US" b="1" dirty="0">
                <a:solidFill>
                  <a:srgbClr val="6699FF"/>
                </a:solidFill>
                <a:latin typeface="+mn-lt"/>
              </a:rPr>
              <a:t>DVS: Dynamic Voltage Scaling</a:t>
            </a:r>
          </a:p>
          <a:p>
            <a:pPr lvl="1" eaLnBrk="1" hangingPunct="1"/>
            <a:r>
              <a:rPr lang="en-US" sz="2000" dirty="0">
                <a:latin typeface="+mn-lt"/>
              </a:rPr>
              <a:t>Lower or increase clock voltage</a:t>
            </a:r>
          </a:p>
          <a:p>
            <a:pPr lvl="1" eaLnBrk="1" hangingPunct="1"/>
            <a:r>
              <a:rPr lang="en-US" sz="2000" dirty="0">
                <a:latin typeface="+mn-lt"/>
              </a:rPr>
              <a:t>As frequency increases, higher voltage is required</a:t>
            </a:r>
          </a:p>
          <a:p>
            <a:pPr lvl="1" eaLnBrk="1" hangingPunct="1"/>
            <a:r>
              <a:rPr lang="en-US" sz="2000" dirty="0">
                <a:latin typeface="+mn-lt"/>
              </a:rPr>
              <a:t>Conversely, as frequency is lowered, only a lower voltage is required</a:t>
            </a:r>
          </a:p>
          <a:p>
            <a:pPr eaLnBrk="1" hangingPunct="1"/>
            <a:r>
              <a:rPr lang="en-US" b="1" dirty="0">
                <a:solidFill>
                  <a:srgbClr val="6699FF"/>
                </a:solidFill>
                <a:latin typeface="+mn-lt"/>
              </a:rPr>
              <a:t>DVFS: Dynamic Voltage/Frequency Scaling</a:t>
            </a:r>
          </a:p>
          <a:p>
            <a:pPr lvl="1" eaLnBrk="1" hangingPunct="1"/>
            <a:r>
              <a:rPr lang="en-US" sz="2000" dirty="0">
                <a:latin typeface="+mn-lt"/>
              </a:rPr>
              <a:t>Scale voltage up (down) when frequency is scaled up (down)</a:t>
            </a:r>
          </a:p>
          <a:p>
            <a:pPr lvl="1" eaLnBrk="1" hangingPunct="1"/>
            <a:r>
              <a:rPr lang="en-US" sz="2000" dirty="0">
                <a:latin typeface="+mn-lt"/>
              </a:rPr>
              <a:t>Needs processors supporting software adjustable PLL, voltage regulator</a:t>
            </a:r>
          </a:p>
          <a:p>
            <a:pPr lvl="2" eaLnBrk="1" hangingPunct="1"/>
            <a:r>
              <a:rPr lang="en-US" dirty="0">
                <a:latin typeface="+mn-lt"/>
              </a:rPr>
              <a:t>e.g., </a:t>
            </a:r>
            <a:r>
              <a:rPr lang="en-US" dirty="0" err="1">
                <a:latin typeface="+mn-lt"/>
              </a:rPr>
              <a:t>XScale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SpeedStep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PowerNow</a:t>
            </a:r>
            <a:r>
              <a:rPr lang="en-US" dirty="0">
                <a:latin typeface="+mn-lt"/>
              </a:rPr>
              <a:t>!, Crusoe, many many more…</a:t>
            </a:r>
          </a:p>
          <a:p>
            <a:pPr lvl="1" eaLnBrk="1" hangingPunct="1"/>
            <a:endParaRPr lang="en-US" sz="2000" dirty="0">
              <a:latin typeface="+mn-lt"/>
            </a:endParaRPr>
          </a:p>
          <a:p>
            <a:pPr lvl="1" eaLnBrk="1" hangingPunct="1"/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781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DVFS Example</a:t>
            </a:r>
            <a:endParaRPr lang="en-US" dirty="0"/>
          </a:p>
        </p:txBody>
      </p:sp>
      <p:pic>
        <p:nvPicPr>
          <p:cNvPr id="819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5" y="203200"/>
            <a:ext cx="4679950" cy="208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91" y="2227747"/>
            <a:ext cx="86106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5"/>
          <p:cNvSpPr txBox="1">
            <a:spLocks noChangeArrowheads="1"/>
          </p:cNvSpPr>
          <p:nvPr/>
        </p:nvSpPr>
        <p:spPr bwMode="auto">
          <a:xfrm>
            <a:off x="601663" y="739775"/>
            <a:ext cx="3270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</a:rPr>
              <a:t>Atmel ATmega1281</a:t>
            </a:r>
          </a:p>
        </p:txBody>
      </p:sp>
    </p:spTree>
    <p:extLst>
      <p:ext uri="{BB962C8B-B14F-4D97-AF65-F5344CB8AC3E}">
        <p14:creationId xmlns:p14="http://schemas.microsoft.com/office/powerpoint/2010/main" val="1175863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543800" y="6400800"/>
            <a:ext cx="990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1A53560-1B29-EB48-AC9C-41E4364B735D}" type="slidenum">
              <a:rPr lang="en-US" sz="1600">
                <a:solidFill>
                  <a:srgbClr val="EAEAEA"/>
                </a:solidFill>
                <a:latin typeface="Arial" charset="0"/>
              </a:rPr>
              <a:pPr eaLnBrk="1" hangingPunct="1"/>
              <a:t>12</a:t>
            </a:fld>
            <a:endParaRPr lang="en-US" sz="1600">
              <a:solidFill>
                <a:srgbClr val="EAEAEA"/>
              </a:solidFill>
              <a:latin typeface="Arial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cs typeface="+mj-cs"/>
              </a:rPr>
              <a:t>DVS-example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57275"/>
            <a:ext cx="7924800" cy="4581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Consider a task with a computation time 20 units.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Energy of T</a:t>
            </a:r>
            <a:r>
              <a:rPr lang="en-US" sz="2400" baseline="-2500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without DVS: </a:t>
            </a:r>
          </a:p>
          <a:p>
            <a:pPr lvl="1">
              <a:lnSpc>
                <a:spcPct val="90000"/>
              </a:lnSpc>
            </a:pP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E1 = K * 20 * F</a:t>
            </a:r>
            <a:r>
              <a:rPr lang="en-US" sz="2000" baseline="30000">
                <a:solidFill>
                  <a:srgbClr val="000000"/>
                </a:solidFill>
                <a:latin typeface="Arial" charset="0"/>
              </a:rPr>
              <a:t>2.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Energy of T</a:t>
            </a:r>
            <a:r>
              <a:rPr lang="en-US" sz="2400" baseline="-2500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with DVS: </a:t>
            </a:r>
          </a:p>
          <a:p>
            <a:pPr lvl="1">
              <a:lnSpc>
                <a:spcPct val="90000"/>
              </a:lnSpc>
            </a:pPr>
            <a:endParaRPr lang="en-US" sz="200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E2 = K * 20 * (F/2)</a:t>
            </a:r>
            <a:r>
              <a:rPr lang="en-US" sz="2000" baseline="30000">
                <a:solidFill>
                  <a:srgbClr val="000000"/>
                </a:solidFill>
                <a:latin typeface="Arial" charset="0"/>
              </a:rPr>
              <a:t>2.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aseline="3000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We see that E2 = (E1)/4</a:t>
            </a:r>
          </a:p>
          <a:p>
            <a:pPr>
              <a:lnSpc>
                <a:spcPct val="90000"/>
              </a:lnSpc>
            </a:pPr>
            <a:endParaRPr lang="en-US" sz="2400" baseline="30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8964" name="AutoShape 4"/>
          <p:cNvSpPr>
            <a:spLocks noChangeArrowheads="1"/>
          </p:cNvSpPr>
          <p:nvPr/>
        </p:nvSpPr>
        <p:spPr bwMode="ltGray">
          <a:xfrm>
            <a:off x="6096000" y="1524000"/>
            <a:ext cx="1970088" cy="1174750"/>
          </a:xfrm>
          <a:prstGeom prst="wedgeRoundRectCallout">
            <a:avLst>
              <a:gd name="adj1" fmla="val -188361"/>
              <a:gd name="adj2" fmla="val 62222"/>
              <a:gd name="adj3" fmla="val 16667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/>
              <a:t>Time taken = t1 (say)</a:t>
            </a:r>
          </a:p>
        </p:txBody>
      </p:sp>
      <p:sp>
        <p:nvSpPr>
          <p:cNvPr id="168965" name="AutoShape 5"/>
          <p:cNvSpPr>
            <a:spLocks noChangeArrowheads="1"/>
          </p:cNvSpPr>
          <p:nvPr/>
        </p:nvSpPr>
        <p:spPr bwMode="ltGray">
          <a:xfrm>
            <a:off x="6858000" y="4197350"/>
            <a:ext cx="2168525" cy="1123950"/>
          </a:xfrm>
          <a:prstGeom prst="wedgeRoundRectCallout">
            <a:avLst>
              <a:gd name="adj1" fmla="val -187801"/>
              <a:gd name="adj2" fmla="val -36435"/>
              <a:gd name="adj3" fmla="val 16667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/>
              <a:t>Time taken = t2 = 2 * t1</a:t>
            </a:r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ltGray">
          <a:xfrm>
            <a:off x="609600" y="5638800"/>
            <a:ext cx="7772400" cy="593725"/>
          </a:xfrm>
          <a:prstGeom prst="rect">
            <a:avLst/>
          </a:prstGeom>
          <a:noFill/>
          <a:ln w="12700" cap="sq">
            <a:solidFill>
              <a:srgbClr val="F8F8F8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Therefore, if we reduce the frequency we save energy but, we spend more time in performing the same computation</a:t>
            </a:r>
          </a:p>
        </p:txBody>
      </p:sp>
    </p:spTree>
    <p:extLst>
      <p:ext uri="{BB962C8B-B14F-4D97-AF65-F5344CB8AC3E}">
        <p14:creationId xmlns:p14="http://schemas.microsoft.com/office/powerpoint/2010/main" val="18735797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animBg="1"/>
      <p:bldP spid="168965" grpId="0" animBg="1"/>
      <p:bldP spid="1689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Using DFS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03096"/>
            <a:ext cx="8002588" cy="5562600"/>
          </a:xfrm>
        </p:spPr>
        <p:txBody>
          <a:bodyPr/>
          <a:lstStyle/>
          <a:p>
            <a:pPr eaLnBrk="1" hangingPunct="1"/>
            <a:r>
              <a:rPr lang="ja-JP" altLang="en-US" dirty="0">
                <a:latin typeface="+mn-lt"/>
              </a:rPr>
              <a:t>“</a:t>
            </a:r>
            <a:r>
              <a:rPr lang="en-US" altLang="ja-JP" dirty="0">
                <a:latin typeface="+mn-lt"/>
              </a:rPr>
              <a:t>Static</a:t>
            </a:r>
            <a:r>
              <a:rPr lang="ja-JP" altLang="en-US" dirty="0">
                <a:latin typeface="+mn-lt"/>
              </a:rPr>
              <a:t>”</a:t>
            </a:r>
            <a:r>
              <a:rPr lang="en-US" altLang="ja-JP" dirty="0">
                <a:latin typeface="+mn-lt"/>
              </a:rPr>
              <a:t> DFS</a:t>
            </a:r>
          </a:p>
          <a:p>
            <a:pPr eaLnBrk="1" hangingPunct="1"/>
            <a:r>
              <a:rPr lang="en-US" sz="2100" dirty="0" err="1">
                <a:latin typeface="+mn-lt"/>
              </a:rPr>
              <a:t>Taskset</a:t>
            </a:r>
            <a:r>
              <a:rPr lang="en-US" sz="2100" dirty="0">
                <a:latin typeface="+mn-lt"/>
              </a:rPr>
              <a:t>: t</a:t>
            </a:r>
            <a:r>
              <a:rPr lang="en-US" sz="2100" baseline="-25000" dirty="0">
                <a:latin typeface="+mn-lt"/>
              </a:rPr>
              <a:t>1</a:t>
            </a:r>
            <a:r>
              <a:rPr lang="en-US" sz="2100" dirty="0">
                <a:latin typeface="+mn-lt"/>
              </a:rPr>
              <a:t>= (1, 5) 	t</a:t>
            </a:r>
            <a:r>
              <a:rPr lang="en-US" sz="2100" baseline="-25000" dirty="0">
                <a:latin typeface="+mn-lt"/>
              </a:rPr>
              <a:t>2 =</a:t>
            </a:r>
            <a:r>
              <a:rPr lang="en-US" sz="2100" dirty="0">
                <a:latin typeface="+mn-lt"/>
              </a:rPr>
              <a:t> (2, 10) 	t</a:t>
            </a:r>
            <a:r>
              <a:rPr lang="en-US" sz="2100" baseline="-25000" dirty="0">
                <a:latin typeface="+mn-lt"/>
              </a:rPr>
              <a:t>3 </a:t>
            </a:r>
            <a:r>
              <a:rPr lang="en-US" sz="2100" dirty="0">
                <a:latin typeface="+mn-lt"/>
              </a:rPr>
              <a:t>=  (1, 10)</a:t>
            </a:r>
          </a:p>
          <a:p>
            <a:pPr lvl="1" eaLnBrk="1" hangingPunct="1">
              <a:buFontTx/>
              <a:buNone/>
            </a:pPr>
            <a:r>
              <a:rPr lang="en-US" sz="1900" dirty="0">
                <a:latin typeface="+mn-lt"/>
              </a:rPr>
              <a:t>U = 1/5 + 2/10 + 1/10 = 0.5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3200400" y="3570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2000"/>
              <a:t>5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4583113" y="35702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2000"/>
              <a:t>10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6134100" y="35702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2000"/>
              <a:t>15</a:t>
            </a: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7731125" y="35702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2000"/>
              <a:t>20</a:t>
            </a:r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>
            <a:off x="1778000" y="3424238"/>
            <a:ext cx="6545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>
            <a:off x="2716213" y="34242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10"/>
          <p:cNvSpPr>
            <a:spLocks noChangeShapeType="1"/>
          </p:cNvSpPr>
          <p:nvPr/>
        </p:nvSpPr>
        <p:spPr bwMode="auto">
          <a:xfrm>
            <a:off x="3638550" y="34242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>
            <a:off x="4521200" y="34242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>
            <a:off x="5443538" y="34242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>
            <a:off x="6403975" y="34242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14"/>
          <p:cNvSpPr>
            <a:spLocks noChangeShapeType="1"/>
          </p:cNvSpPr>
          <p:nvPr/>
        </p:nvSpPr>
        <p:spPr bwMode="auto">
          <a:xfrm>
            <a:off x="7324725" y="34242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>
            <a:off x="1795463" y="34242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Line 16"/>
          <p:cNvSpPr>
            <a:spLocks noChangeShapeType="1"/>
          </p:cNvSpPr>
          <p:nvPr/>
        </p:nvSpPr>
        <p:spPr bwMode="auto">
          <a:xfrm>
            <a:off x="2101850" y="34242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Line 17"/>
          <p:cNvSpPr>
            <a:spLocks noChangeShapeType="1"/>
          </p:cNvSpPr>
          <p:nvPr/>
        </p:nvSpPr>
        <p:spPr bwMode="auto">
          <a:xfrm>
            <a:off x="2409825" y="34242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18"/>
          <p:cNvSpPr>
            <a:spLocks noChangeShapeType="1"/>
          </p:cNvSpPr>
          <p:nvPr/>
        </p:nvSpPr>
        <p:spPr bwMode="auto">
          <a:xfrm>
            <a:off x="3024188" y="34242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19"/>
          <p:cNvSpPr>
            <a:spLocks noChangeShapeType="1"/>
          </p:cNvSpPr>
          <p:nvPr/>
        </p:nvSpPr>
        <p:spPr bwMode="auto">
          <a:xfrm>
            <a:off x="3332163" y="34242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3" name="Line 20"/>
          <p:cNvSpPr>
            <a:spLocks noChangeShapeType="1"/>
          </p:cNvSpPr>
          <p:nvPr/>
        </p:nvSpPr>
        <p:spPr bwMode="auto">
          <a:xfrm>
            <a:off x="3906838" y="34242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Line 21"/>
          <p:cNvSpPr>
            <a:spLocks noChangeShapeType="1"/>
          </p:cNvSpPr>
          <p:nvPr/>
        </p:nvSpPr>
        <p:spPr bwMode="auto">
          <a:xfrm>
            <a:off x="4214813" y="34242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22"/>
          <p:cNvSpPr>
            <a:spLocks noChangeShapeType="1"/>
          </p:cNvSpPr>
          <p:nvPr/>
        </p:nvSpPr>
        <p:spPr bwMode="auto">
          <a:xfrm>
            <a:off x="4827588" y="34242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Line 23"/>
          <p:cNvSpPr>
            <a:spLocks noChangeShapeType="1"/>
          </p:cNvSpPr>
          <p:nvPr/>
        </p:nvSpPr>
        <p:spPr bwMode="auto">
          <a:xfrm>
            <a:off x="5135563" y="34242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Line 24"/>
          <p:cNvSpPr>
            <a:spLocks noChangeShapeType="1"/>
          </p:cNvSpPr>
          <p:nvPr/>
        </p:nvSpPr>
        <p:spPr bwMode="auto">
          <a:xfrm>
            <a:off x="5749925" y="34242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Line 25"/>
          <p:cNvSpPr>
            <a:spLocks noChangeShapeType="1"/>
          </p:cNvSpPr>
          <p:nvPr/>
        </p:nvSpPr>
        <p:spPr bwMode="auto">
          <a:xfrm>
            <a:off x="6057900" y="34242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9" name="Line 26"/>
          <p:cNvSpPr>
            <a:spLocks noChangeShapeType="1"/>
          </p:cNvSpPr>
          <p:nvPr/>
        </p:nvSpPr>
        <p:spPr bwMode="auto">
          <a:xfrm>
            <a:off x="6710363" y="34242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0" name="Line 27"/>
          <p:cNvSpPr>
            <a:spLocks noChangeShapeType="1"/>
          </p:cNvSpPr>
          <p:nvPr/>
        </p:nvSpPr>
        <p:spPr bwMode="auto">
          <a:xfrm>
            <a:off x="7018338" y="34242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1" name="Line 28"/>
          <p:cNvSpPr>
            <a:spLocks noChangeShapeType="1"/>
          </p:cNvSpPr>
          <p:nvPr/>
        </p:nvSpPr>
        <p:spPr bwMode="auto">
          <a:xfrm>
            <a:off x="7631113" y="34242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2" name="Line 29"/>
          <p:cNvSpPr>
            <a:spLocks noChangeShapeType="1"/>
          </p:cNvSpPr>
          <p:nvPr/>
        </p:nvSpPr>
        <p:spPr bwMode="auto">
          <a:xfrm>
            <a:off x="7939088" y="342423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3" name="Text Box 30"/>
          <p:cNvSpPr txBox="1">
            <a:spLocks noChangeArrowheads="1"/>
          </p:cNvSpPr>
          <p:nvPr/>
        </p:nvSpPr>
        <p:spPr bwMode="auto">
          <a:xfrm>
            <a:off x="1576388" y="35782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2000"/>
              <a:t>0</a:t>
            </a:r>
          </a:p>
        </p:txBody>
      </p:sp>
      <p:grpSp>
        <p:nvGrpSpPr>
          <p:cNvPr id="31774" name="Group 31"/>
          <p:cNvGrpSpPr>
            <a:grpSpLocks/>
          </p:cNvGrpSpPr>
          <p:nvPr/>
        </p:nvGrpSpPr>
        <p:grpSpPr bwMode="auto">
          <a:xfrm>
            <a:off x="1778000" y="2622550"/>
            <a:ext cx="4894263" cy="801688"/>
            <a:chOff x="596" y="1773"/>
            <a:chExt cx="3083" cy="384"/>
          </a:xfrm>
        </p:grpSpPr>
        <p:sp>
          <p:nvSpPr>
            <p:cNvPr id="31817" name="Rectangle 32"/>
            <p:cNvSpPr>
              <a:spLocks noChangeArrowheads="1"/>
            </p:cNvSpPr>
            <p:nvPr/>
          </p:nvSpPr>
          <p:spPr bwMode="auto">
            <a:xfrm>
              <a:off x="596" y="1773"/>
              <a:ext cx="194" cy="384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r>
                <a:rPr lang="en-US">
                  <a:latin typeface="Symbol" charset="0"/>
                </a:rPr>
                <a:t>t</a:t>
              </a:r>
              <a:r>
                <a:rPr lang="en-US" baseline="-25000"/>
                <a:t>1</a:t>
              </a:r>
            </a:p>
          </p:txBody>
        </p:sp>
        <p:sp>
          <p:nvSpPr>
            <p:cNvPr id="31818" name="Rectangle 33"/>
            <p:cNvSpPr>
              <a:spLocks noChangeArrowheads="1"/>
            </p:cNvSpPr>
            <p:nvPr/>
          </p:nvSpPr>
          <p:spPr bwMode="auto">
            <a:xfrm>
              <a:off x="790" y="1773"/>
              <a:ext cx="397" cy="3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r>
                <a:rPr lang="en-US">
                  <a:latin typeface="Symbol" charset="0"/>
                </a:rPr>
                <a:t>t</a:t>
              </a:r>
              <a:r>
                <a:rPr lang="en-US" baseline="-25000"/>
                <a:t>2</a:t>
              </a:r>
            </a:p>
          </p:txBody>
        </p:sp>
        <p:sp>
          <p:nvSpPr>
            <p:cNvPr id="31819" name="Rectangle 34"/>
            <p:cNvSpPr>
              <a:spLocks noChangeArrowheads="1"/>
            </p:cNvSpPr>
            <p:nvPr/>
          </p:nvSpPr>
          <p:spPr bwMode="auto">
            <a:xfrm>
              <a:off x="1187" y="1773"/>
              <a:ext cx="199" cy="38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r>
                <a:rPr lang="en-US">
                  <a:latin typeface="Symbol" charset="0"/>
                </a:rPr>
                <a:t>t</a:t>
              </a:r>
              <a:r>
                <a:rPr lang="en-US" baseline="-25000"/>
                <a:t>3</a:t>
              </a:r>
            </a:p>
          </p:txBody>
        </p:sp>
        <p:sp>
          <p:nvSpPr>
            <p:cNvPr id="31820" name="Line 35"/>
            <p:cNvSpPr>
              <a:spLocks noChangeShapeType="1"/>
            </p:cNvSpPr>
            <p:nvPr/>
          </p:nvSpPr>
          <p:spPr bwMode="auto">
            <a:xfrm>
              <a:off x="2785" y="1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1" name="Line 36"/>
            <p:cNvSpPr>
              <a:spLocks noChangeShapeType="1"/>
            </p:cNvSpPr>
            <p:nvPr/>
          </p:nvSpPr>
          <p:spPr bwMode="auto">
            <a:xfrm>
              <a:off x="3553" y="178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2" name="Text Box 37"/>
            <p:cNvSpPr txBox="1">
              <a:spLocks noChangeArrowheads="1"/>
            </p:cNvSpPr>
            <p:nvPr/>
          </p:nvSpPr>
          <p:spPr bwMode="auto">
            <a:xfrm>
              <a:off x="2689" y="1832"/>
              <a:ext cx="19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000"/>
                <a:t>10</a:t>
              </a:r>
            </a:p>
          </p:txBody>
        </p:sp>
        <p:sp>
          <p:nvSpPr>
            <p:cNvPr id="31823" name="Text Box 38"/>
            <p:cNvSpPr txBox="1">
              <a:spLocks noChangeArrowheads="1"/>
            </p:cNvSpPr>
            <p:nvPr/>
          </p:nvSpPr>
          <p:spPr bwMode="auto">
            <a:xfrm>
              <a:off x="3457" y="1832"/>
              <a:ext cx="19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000"/>
                <a:t>15</a:t>
              </a:r>
            </a:p>
          </p:txBody>
        </p:sp>
        <p:sp>
          <p:nvSpPr>
            <p:cNvPr id="31824" name="Rectangle 39"/>
            <p:cNvSpPr>
              <a:spLocks noChangeArrowheads="1"/>
            </p:cNvSpPr>
            <p:nvPr/>
          </p:nvSpPr>
          <p:spPr bwMode="auto">
            <a:xfrm>
              <a:off x="1575" y="1773"/>
              <a:ext cx="194" cy="384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r>
                <a:rPr lang="en-US">
                  <a:latin typeface="Symbol" charset="0"/>
                </a:rPr>
                <a:t>t</a:t>
              </a:r>
              <a:r>
                <a:rPr lang="en-US" baseline="-25000"/>
                <a:t>1</a:t>
              </a:r>
            </a:p>
          </p:txBody>
        </p:sp>
        <p:sp>
          <p:nvSpPr>
            <p:cNvPr id="31825" name="Rectangle 40"/>
            <p:cNvSpPr>
              <a:spLocks noChangeArrowheads="1"/>
            </p:cNvSpPr>
            <p:nvPr/>
          </p:nvSpPr>
          <p:spPr bwMode="auto">
            <a:xfrm>
              <a:off x="2517" y="1773"/>
              <a:ext cx="194" cy="384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r>
                <a:rPr lang="en-US">
                  <a:latin typeface="Symbol" charset="0"/>
                </a:rPr>
                <a:t>t</a:t>
              </a:r>
              <a:r>
                <a:rPr lang="en-US" baseline="-25000"/>
                <a:t>1</a:t>
              </a:r>
            </a:p>
          </p:txBody>
        </p:sp>
        <p:sp>
          <p:nvSpPr>
            <p:cNvPr id="31826" name="Rectangle 41"/>
            <p:cNvSpPr>
              <a:spLocks noChangeArrowheads="1"/>
            </p:cNvSpPr>
            <p:nvPr/>
          </p:nvSpPr>
          <p:spPr bwMode="auto">
            <a:xfrm>
              <a:off x="3485" y="1773"/>
              <a:ext cx="194" cy="384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r>
                <a:rPr lang="en-US">
                  <a:latin typeface="Symbol" charset="0"/>
                </a:rPr>
                <a:t>t</a:t>
              </a:r>
              <a:r>
                <a:rPr lang="en-US" baseline="-25000"/>
                <a:t>1</a:t>
              </a:r>
            </a:p>
          </p:txBody>
        </p:sp>
        <p:sp>
          <p:nvSpPr>
            <p:cNvPr id="31827" name="Rectangle 42"/>
            <p:cNvSpPr>
              <a:spLocks noChangeArrowheads="1"/>
            </p:cNvSpPr>
            <p:nvPr/>
          </p:nvSpPr>
          <p:spPr bwMode="auto">
            <a:xfrm>
              <a:off x="2711" y="1773"/>
              <a:ext cx="387" cy="3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r>
                <a:rPr lang="en-US">
                  <a:latin typeface="Symbol" charset="0"/>
                </a:rPr>
                <a:t>t</a:t>
              </a:r>
              <a:r>
                <a:rPr lang="en-US" baseline="-25000"/>
                <a:t>2</a:t>
              </a:r>
            </a:p>
          </p:txBody>
        </p:sp>
        <p:sp>
          <p:nvSpPr>
            <p:cNvPr id="31828" name="Rectangle 43"/>
            <p:cNvSpPr>
              <a:spLocks noChangeArrowheads="1"/>
            </p:cNvSpPr>
            <p:nvPr/>
          </p:nvSpPr>
          <p:spPr bwMode="auto">
            <a:xfrm>
              <a:off x="3098" y="1773"/>
              <a:ext cx="199" cy="38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r>
                <a:rPr lang="en-US">
                  <a:latin typeface="Symbol" charset="0"/>
                </a:rPr>
                <a:t>t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31775" name="Text Box 44"/>
          <p:cNvSpPr txBox="1">
            <a:spLocks noChangeArrowheads="1"/>
          </p:cNvSpPr>
          <p:nvPr/>
        </p:nvSpPr>
        <p:spPr bwMode="auto">
          <a:xfrm>
            <a:off x="3235325" y="54260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2000"/>
              <a:t>5</a:t>
            </a:r>
          </a:p>
        </p:txBody>
      </p:sp>
      <p:sp>
        <p:nvSpPr>
          <p:cNvPr id="31776" name="Text Box 45"/>
          <p:cNvSpPr txBox="1">
            <a:spLocks noChangeArrowheads="1"/>
          </p:cNvSpPr>
          <p:nvPr/>
        </p:nvSpPr>
        <p:spPr bwMode="auto">
          <a:xfrm>
            <a:off x="4618038" y="54260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2000"/>
              <a:t>10</a:t>
            </a:r>
          </a:p>
        </p:txBody>
      </p:sp>
      <p:sp>
        <p:nvSpPr>
          <p:cNvPr id="31777" name="Text Box 46"/>
          <p:cNvSpPr txBox="1">
            <a:spLocks noChangeArrowheads="1"/>
          </p:cNvSpPr>
          <p:nvPr/>
        </p:nvSpPr>
        <p:spPr bwMode="auto">
          <a:xfrm>
            <a:off x="6169025" y="54260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2000"/>
              <a:t>15</a:t>
            </a:r>
          </a:p>
        </p:txBody>
      </p:sp>
      <p:sp>
        <p:nvSpPr>
          <p:cNvPr id="31778" name="Text Box 47"/>
          <p:cNvSpPr txBox="1">
            <a:spLocks noChangeArrowheads="1"/>
          </p:cNvSpPr>
          <p:nvPr/>
        </p:nvSpPr>
        <p:spPr bwMode="auto">
          <a:xfrm>
            <a:off x="7766050" y="54260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2000"/>
              <a:t>20</a:t>
            </a:r>
          </a:p>
        </p:txBody>
      </p:sp>
      <p:sp>
        <p:nvSpPr>
          <p:cNvPr id="31779" name="Line 48"/>
          <p:cNvSpPr>
            <a:spLocks noChangeShapeType="1"/>
          </p:cNvSpPr>
          <p:nvPr/>
        </p:nvSpPr>
        <p:spPr bwMode="auto">
          <a:xfrm>
            <a:off x="1812925" y="5280025"/>
            <a:ext cx="6545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0" name="Line 49"/>
          <p:cNvSpPr>
            <a:spLocks noChangeShapeType="1"/>
          </p:cNvSpPr>
          <p:nvPr/>
        </p:nvSpPr>
        <p:spPr bwMode="auto">
          <a:xfrm>
            <a:off x="2751138" y="52800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1" name="Line 50"/>
          <p:cNvSpPr>
            <a:spLocks noChangeShapeType="1"/>
          </p:cNvSpPr>
          <p:nvPr/>
        </p:nvSpPr>
        <p:spPr bwMode="auto">
          <a:xfrm>
            <a:off x="3673475" y="52800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2" name="Line 51"/>
          <p:cNvSpPr>
            <a:spLocks noChangeShapeType="1"/>
          </p:cNvSpPr>
          <p:nvPr/>
        </p:nvSpPr>
        <p:spPr bwMode="auto">
          <a:xfrm>
            <a:off x="4556125" y="52800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3" name="Line 52"/>
          <p:cNvSpPr>
            <a:spLocks noChangeShapeType="1"/>
          </p:cNvSpPr>
          <p:nvPr/>
        </p:nvSpPr>
        <p:spPr bwMode="auto">
          <a:xfrm>
            <a:off x="5478463" y="52800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4" name="Line 53"/>
          <p:cNvSpPr>
            <a:spLocks noChangeShapeType="1"/>
          </p:cNvSpPr>
          <p:nvPr/>
        </p:nvSpPr>
        <p:spPr bwMode="auto">
          <a:xfrm>
            <a:off x="6438900" y="52800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5" name="Line 54"/>
          <p:cNvSpPr>
            <a:spLocks noChangeShapeType="1"/>
          </p:cNvSpPr>
          <p:nvPr/>
        </p:nvSpPr>
        <p:spPr bwMode="auto">
          <a:xfrm>
            <a:off x="7359650" y="52800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6" name="Line 55"/>
          <p:cNvSpPr>
            <a:spLocks noChangeShapeType="1"/>
          </p:cNvSpPr>
          <p:nvPr/>
        </p:nvSpPr>
        <p:spPr bwMode="auto">
          <a:xfrm>
            <a:off x="1830388" y="52800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7" name="Line 56"/>
          <p:cNvSpPr>
            <a:spLocks noChangeShapeType="1"/>
          </p:cNvSpPr>
          <p:nvPr/>
        </p:nvSpPr>
        <p:spPr bwMode="auto">
          <a:xfrm>
            <a:off x="2136775" y="52800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8" name="Line 57"/>
          <p:cNvSpPr>
            <a:spLocks noChangeShapeType="1"/>
          </p:cNvSpPr>
          <p:nvPr/>
        </p:nvSpPr>
        <p:spPr bwMode="auto">
          <a:xfrm>
            <a:off x="2444750" y="52800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9" name="Line 58"/>
          <p:cNvSpPr>
            <a:spLocks noChangeShapeType="1"/>
          </p:cNvSpPr>
          <p:nvPr/>
        </p:nvSpPr>
        <p:spPr bwMode="auto">
          <a:xfrm>
            <a:off x="3059113" y="52800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0" name="Line 59"/>
          <p:cNvSpPr>
            <a:spLocks noChangeShapeType="1"/>
          </p:cNvSpPr>
          <p:nvPr/>
        </p:nvSpPr>
        <p:spPr bwMode="auto">
          <a:xfrm>
            <a:off x="3367088" y="52800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1" name="Line 60"/>
          <p:cNvSpPr>
            <a:spLocks noChangeShapeType="1"/>
          </p:cNvSpPr>
          <p:nvPr/>
        </p:nvSpPr>
        <p:spPr bwMode="auto">
          <a:xfrm>
            <a:off x="3941763" y="52800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2" name="Line 61"/>
          <p:cNvSpPr>
            <a:spLocks noChangeShapeType="1"/>
          </p:cNvSpPr>
          <p:nvPr/>
        </p:nvSpPr>
        <p:spPr bwMode="auto">
          <a:xfrm>
            <a:off x="4249738" y="52800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3" name="Line 62"/>
          <p:cNvSpPr>
            <a:spLocks noChangeShapeType="1"/>
          </p:cNvSpPr>
          <p:nvPr/>
        </p:nvSpPr>
        <p:spPr bwMode="auto">
          <a:xfrm>
            <a:off x="4862513" y="52800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4" name="Line 63"/>
          <p:cNvSpPr>
            <a:spLocks noChangeShapeType="1"/>
          </p:cNvSpPr>
          <p:nvPr/>
        </p:nvSpPr>
        <p:spPr bwMode="auto">
          <a:xfrm>
            <a:off x="5170488" y="52800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5" name="Line 64"/>
          <p:cNvSpPr>
            <a:spLocks noChangeShapeType="1"/>
          </p:cNvSpPr>
          <p:nvPr/>
        </p:nvSpPr>
        <p:spPr bwMode="auto">
          <a:xfrm>
            <a:off x="5784850" y="52800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6" name="Line 65"/>
          <p:cNvSpPr>
            <a:spLocks noChangeShapeType="1"/>
          </p:cNvSpPr>
          <p:nvPr/>
        </p:nvSpPr>
        <p:spPr bwMode="auto">
          <a:xfrm>
            <a:off x="6092825" y="52800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7" name="Line 66"/>
          <p:cNvSpPr>
            <a:spLocks noChangeShapeType="1"/>
          </p:cNvSpPr>
          <p:nvPr/>
        </p:nvSpPr>
        <p:spPr bwMode="auto">
          <a:xfrm>
            <a:off x="6745288" y="52800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8" name="Line 67"/>
          <p:cNvSpPr>
            <a:spLocks noChangeShapeType="1"/>
          </p:cNvSpPr>
          <p:nvPr/>
        </p:nvSpPr>
        <p:spPr bwMode="auto">
          <a:xfrm>
            <a:off x="7053263" y="52800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9" name="Line 68"/>
          <p:cNvSpPr>
            <a:spLocks noChangeShapeType="1"/>
          </p:cNvSpPr>
          <p:nvPr/>
        </p:nvSpPr>
        <p:spPr bwMode="auto">
          <a:xfrm>
            <a:off x="7666038" y="52800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0" name="Line 69"/>
          <p:cNvSpPr>
            <a:spLocks noChangeShapeType="1"/>
          </p:cNvSpPr>
          <p:nvPr/>
        </p:nvSpPr>
        <p:spPr bwMode="auto">
          <a:xfrm>
            <a:off x="7974013" y="5280025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1" name="Text Box 70"/>
          <p:cNvSpPr txBox="1">
            <a:spLocks noChangeArrowheads="1"/>
          </p:cNvSpPr>
          <p:nvPr/>
        </p:nvSpPr>
        <p:spPr bwMode="auto">
          <a:xfrm>
            <a:off x="1611313" y="54340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2000"/>
              <a:t>0</a:t>
            </a:r>
          </a:p>
        </p:txBody>
      </p:sp>
      <p:grpSp>
        <p:nvGrpSpPr>
          <p:cNvPr id="31802" name="Group 71"/>
          <p:cNvGrpSpPr>
            <a:grpSpLocks/>
          </p:cNvGrpSpPr>
          <p:nvPr/>
        </p:nvGrpSpPr>
        <p:grpSpPr bwMode="auto">
          <a:xfrm>
            <a:off x="1812925" y="4849813"/>
            <a:ext cx="6169025" cy="419100"/>
            <a:chOff x="562" y="2934"/>
            <a:chExt cx="3886" cy="392"/>
          </a:xfrm>
        </p:grpSpPr>
        <p:sp>
          <p:nvSpPr>
            <p:cNvPr id="31805" name="Rectangle 72"/>
            <p:cNvSpPr>
              <a:spLocks noChangeArrowheads="1"/>
            </p:cNvSpPr>
            <p:nvPr/>
          </p:nvSpPr>
          <p:spPr bwMode="auto">
            <a:xfrm>
              <a:off x="562" y="2942"/>
              <a:ext cx="396" cy="384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r>
                <a:rPr lang="en-US">
                  <a:latin typeface="Symbol" charset="0"/>
                </a:rPr>
                <a:t>t</a:t>
              </a:r>
              <a:r>
                <a:rPr lang="en-US" baseline="-25000"/>
                <a:t>1</a:t>
              </a:r>
            </a:p>
          </p:txBody>
        </p:sp>
        <p:sp>
          <p:nvSpPr>
            <p:cNvPr id="31806" name="Rectangle 73"/>
            <p:cNvSpPr>
              <a:spLocks noChangeArrowheads="1"/>
            </p:cNvSpPr>
            <p:nvPr/>
          </p:nvSpPr>
          <p:spPr bwMode="auto">
            <a:xfrm>
              <a:off x="958" y="2942"/>
              <a:ext cx="591" cy="3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r>
                <a:rPr lang="en-US">
                  <a:latin typeface="Symbol" charset="0"/>
                </a:rPr>
                <a:t>t</a:t>
              </a:r>
              <a:r>
                <a:rPr lang="en-US" baseline="-25000"/>
                <a:t>2</a:t>
              </a:r>
            </a:p>
          </p:txBody>
        </p:sp>
        <p:sp>
          <p:nvSpPr>
            <p:cNvPr id="31807" name="Rectangle 74"/>
            <p:cNvSpPr>
              <a:spLocks noChangeArrowheads="1"/>
            </p:cNvSpPr>
            <p:nvPr/>
          </p:nvSpPr>
          <p:spPr bwMode="auto">
            <a:xfrm>
              <a:off x="2097" y="2942"/>
              <a:ext cx="386" cy="38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r>
                <a:rPr lang="en-US">
                  <a:latin typeface="Symbol" charset="0"/>
                </a:rPr>
                <a:t>t</a:t>
              </a:r>
              <a:r>
                <a:rPr lang="en-US" baseline="-25000"/>
                <a:t>3</a:t>
              </a:r>
            </a:p>
          </p:txBody>
        </p:sp>
        <p:sp>
          <p:nvSpPr>
            <p:cNvPr id="31808" name="Line 75"/>
            <p:cNvSpPr>
              <a:spLocks noChangeShapeType="1"/>
            </p:cNvSpPr>
            <p:nvPr/>
          </p:nvSpPr>
          <p:spPr bwMode="auto">
            <a:xfrm>
              <a:off x="3519" y="295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9" name="Text Box 76"/>
            <p:cNvSpPr txBox="1">
              <a:spLocks noChangeArrowheads="1"/>
            </p:cNvSpPr>
            <p:nvPr/>
          </p:nvSpPr>
          <p:spPr bwMode="auto">
            <a:xfrm>
              <a:off x="3423" y="2999"/>
              <a:ext cx="19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000"/>
                <a:t>15</a:t>
              </a:r>
            </a:p>
          </p:txBody>
        </p:sp>
        <p:sp>
          <p:nvSpPr>
            <p:cNvPr id="31810" name="Rectangle 77"/>
            <p:cNvSpPr>
              <a:spLocks noChangeArrowheads="1"/>
            </p:cNvSpPr>
            <p:nvPr/>
          </p:nvSpPr>
          <p:spPr bwMode="auto">
            <a:xfrm>
              <a:off x="1541" y="2942"/>
              <a:ext cx="362" cy="384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r>
                <a:rPr lang="en-US">
                  <a:latin typeface="Symbol" charset="0"/>
                </a:rPr>
                <a:t>t</a:t>
              </a:r>
              <a:r>
                <a:rPr lang="en-US" baseline="-25000"/>
                <a:t>1</a:t>
              </a:r>
            </a:p>
          </p:txBody>
        </p:sp>
        <p:sp>
          <p:nvSpPr>
            <p:cNvPr id="31811" name="Rectangle 78"/>
            <p:cNvSpPr>
              <a:spLocks noChangeArrowheads="1"/>
            </p:cNvSpPr>
            <p:nvPr/>
          </p:nvSpPr>
          <p:spPr bwMode="auto">
            <a:xfrm>
              <a:off x="2483" y="2942"/>
              <a:ext cx="388" cy="384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r>
                <a:rPr lang="en-US">
                  <a:latin typeface="Symbol" charset="0"/>
                </a:rPr>
                <a:t>t</a:t>
              </a:r>
              <a:r>
                <a:rPr lang="en-US" baseline="-25000"/>
                <a:t>1</a:t>
              </a:r>
            </a:p>
          </p:txBody>
        </p:sp>
        <p:sp>
          <p:nvSpPr>
            <p:cNvPr id="31812" name="Rectangle 79"/>
            <p:cNvSpPr>
              <a:spLocks noChangeArrowheads="1"/>
            </p:cNvSpPr>
            <p:nvPr/>
          </p:nvSpPr>
          <p:spPr bwMode="auto">
            <a:xfrm>
              <a:off x="3436" y="2942"/>
              <a:ext cx="427" cy="384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r>
                <a:rPr lang="en-US">
                  <a:latin typeface="Symbol" charset="0"/>
                </a:rPr>
                <a:t>t</a:t>
              </a:r>
              <a:r>
                <a:rPr lang="en-US" baseline="-25000"/>
                <a:t>1</a:t>
              </a:r>
            </a:p>
          </p:txBody>
        </p:sp>
        <p:sp>
          <p:nvSpPr>
            <p:cNvPr id="31813" name="Rectangle 80"/>
            <p:cNvSpPr>
              <a:spLocks noChangeArrowheads="1"/>
            </p:cNvSpPr>
            <p:nvPr/>
          </p:nvSpPr>
          <p:spPr bwMode="auto">
            <a:xfrm>
              <a:off x="2860" y="2942"/>
              <a:ext cx="597" cy="3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r>
                <a:rPr lang="en-US">
                  <a:latin typeface="Symbol" charset="0"/>
                </a:rPr>
                <a:t>t</a:t>
              </a:r>
              <a:r>
                <a:rPr lang="en-US" baseline="-25000"/>
                <a:t>2</a:t>
              </a:r>
            </a:p>
          </p:txBody>
        </p:sp>
        <p:sp>
          <p:nvSpPr>
            <p:cNvPr id="31814" name="Rectangle 81"/>
            <p:cNvSpPr>
              <a:spLocks noChangeArrowheads="1"/>
            </p:cNvSpPr>
            <p:nvPr/>
          </p:nvSpPr>
          <p:spPr bwMode="auto">
            <a:xfrm>
              <a:off x="4056" y="2942"/>
              <a:ext cx="392" cy="38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r>
                <a:rPr lang="en-US">
                  <a:latin typeface="Symbol" charset="0"/>
                </a:rPr>
                <a:t>t</a:t>
              </a:r>
              <a:r>
                <a:rPr lang="en-US" baseline="-25000"/>
                <a:t>3</a:t>
              </a:r>
            </a:p>
          </p:txBody>
        </p:sp>
        <p:sp>
          <p:nvSpPr>
            <p:cNvPr id="31815" name="Rectangle 82"/>
            <p:cNvSpPr>
              <a:spLocks noChangeArrowheads="1"/>
            </p:cNvSpPr>
            <p:nvPr/>
          </p:nvSpPr>
          <p:spPr bwMode="auto">
            <a:xfrm>
              <a:off x="1892" y="2942"/>
              <a:ext cx="205" cy="3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r>
                <a:rPr lang="en-US">
                  <a:latin typeface="Symbol" charset="0"/>
                </a:rPr>
                <a:t>t</a:t>
              </a:r>
              <a:r>
                <a:rPr lang="en-US" baseline="-25000"/>
                <a:t>2</a:t>
              </a:r>
            </a:p>
          </p:txBody>
        </p:sp>
        <p:sp>
          <p:nvSpPr>
            <p:cNvPr id="31816" name="Rectangle 83"/>
            <p:cNvSpPr>
              <a:spLocks noChangeArrowheads="1"/>
            </p:cNvSpPr>
            <p:nvPr/>
          </p:nvSpPr>
          <p:spPr bwMode="auto">
            <a:xfrm>
              <a:off x="3860" y="2934"/>
              <a:ext cx="205" cy="38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r>
                <a:rPr lang="en-US">
                  <a:latin typeface="Symbol" charset="0"/>
                </a:rPr>
                <a:t>t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31803" name="Text Box 84"/>
          <p:cNvSpPr txBox="1">
            <a:spLocks noChangeArrowheads="1"/>
          </p:cNvSpPr>
          <p:nvPr/>
        </p:nvSpPr>
        <p:spPr bwMode="auto">
          <a:xfrm>
            <a:off x="0" y="2967038"/>
            <a:ext cx="1649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Before DFS</a:t>
            </a:r>
          </a:p>
        </p:txBody>
      </p:sp>
      <p:sp>
        <p:nvSpPr>
          <p:cNvPr id="31804" name="Text Box 85"/>
          <p:cNvSpPr txBox="1">
            <a:spLocks noChangeArrowheads="1"/>
          </p:cNvSpPr>
          <p:nvPr/>
        </p:nvSpPr>
        <p:spPr bwMode="auto">
          <a:xfrm>
            <a:off x="93663" y="4849813"/>
            <a:ext cx="146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After DFS</a:t>
            </a:r>
          </a:p>
        </p:txBody>
      </p:sp>
    </p:spTree>
    <p:extLst>
      <p:ext uri="{BB962C8B-B14F-4D97-AF65-F5344CB8AC3E}">
        <p14:creationId xmlns:p14="http://schemas.microsoft.com/office/powerpoint/2010/main" val="2631476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543800" y="6400800"/>
            <a:ext cx="990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087E1C8-EDE7-3B49-8018-5C8F118F8BC4}" type="slidenum">
              <a:rPr lang="en-US" sz="1600">
                <a:solidFill>
                  <a:srgbClr val="EAEAEA"/>
                </a:solidFill>
                <a:latin typeface="Arial" charset="0"/>
              </a:rPr>
              <a:pPr eaLnBrk="1" hangingPunct="1"/>
              <a:t>14</a:t>
            </a:fld>
            <a:endParaRPr lang="en-US" sz="1600">
              <a:solidFill>
                <a:srgbClr val="EAEAEA"/>
              </a:solidFill>
              <a:latin typeface="Arial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Simple DVS scheme handling RT-task</a:t>
            </a:r>
          </a:p>
        </p:txBody>
      </p:sp>
      <p:sp>
        <p:nvSpPr>
          <p:cNvPr id="35843" name="Line 4"/>
          <p:cNvSpPr>
            <a:spLocks noChangeShapeType="1"/>
          </p:cNvSpPr>
          <p:nvPr/>
        </p:nvSpPr>
        <p:spPr bwMode="ltGray">
          <a:xfrm>
            <a:off x="1600200" y="1339850"/>
            <a:ext cx="0" cy="1752600"/>
          </a:xfrm>
          <a:prstGeom prst="line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ltGray">
          <a:xfrm>
            <a:off x="1371600" y="2940050"/>
            <a:ext cx="46482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ltGray">
          <a:xfrm>
            <a:off x="1600200" y="2025650"/>
            <a:ext cx="1371600" cy="914400"/>
          </a:xfrm>
          <a:prstGeom prst="rect">
            <a:avLst/>
          </a:prstGeom>
          <a:solidFill>
            <a:srgbClr val="DDF3EA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/>
              <a:t>20@F</a:t>
            </a: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ltGray">
          <a:xfrm rot="10800000">
            <a:off x="1095375" y="1720850"/>
            <a:ext cx="4286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rot="10800000"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600">
              <a:latin typeface="Comic Sans MS" charset="0"/>
            </a:endParaRP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ltGray">
          <a:xfrm rot="10800000">
            <a:off x="836613" y="1492250"/>
            <a:ext cx="431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  <a:latin typeface="Comic Sans MS" charset="0"/>
              </a:rPr>
              <a:t>Frequency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ltGray">
          <a:xfrm>
            <a:off x="1295400" y="19177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rgbClr val="FF9966"/>
                </a:solidFill>
                <a:latin typeface="Comic Sans MS" charset="0"/>
              </a:rPr>
              <a:t>F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ltGray">
          <a:xfrm>
            <a:off x="2667000" y="29400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rgbClr val="FF9966"/>
                </a:solidFill>
                <a:latin typeface="Comic Sans MS" charset="0"/>
              </a:rPr>
              <a:t>20</a:t>
            </a:r>
          </a:p>
        </p:txBody>
      </p:sp>
      <p:sp>
        <p:nvSpPr>
          <p:cNvPr id="35850" name="Line 21"/>
          <p:cNvSpPr>
            <a:spLocks noChangeShapeType="1"/>
          </p:cNvSpPr>
          <p:nvPr/>
        </p:nvSpPr>
        <p:spPr bwMode="ltGray">
          <a:xfrm>
            <a:off x="3886200" y="958850"/>
            <a:ext cx="0" cy="198120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1" name="Text Box 22"/>
          <p:cNvSpPr txBox="1">
            <a:spLocks noChangeArrowheads="1"/>
          </p:cNvSpPr>
          <p:nvPr/>
        </p:nvSpPr>
        <p:spPr bwMode="ltGray">
          <a:xfrm>
            <a:off x="3581400" y="29400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rgbClr val="FF9966"/>
                </a:solidFill>
                <a:latin typeface="Comic Sans MS" charset="0"/>
              </a:rPr>
              <a:t>30</a:t>
            </a:r>
          </a:p>
        </p:txBody>
      </p:sp>
      <p:sp>
        <p:nvSpPr>
          <p:cNvPr id="35852" name="Text Box 23"/>
          <p:cNvSpPr txBox="1">
            <a:spLocks noChangeArrowheads="1"/>
          </p:cNvSpPr>
          <p:nvPr/>
        </p:nvSpPr>
        <p:spPr bwMode="ltGray">
          <a:xfrm>
            <a:off x="5181600" y="3092450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rgbClr val="FF9966"/>
                </a:solidFill>
                <a:latin typeface="Comic Sans MS" charset="0"/>
              </a:rPr>
              <a:t>time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84213" y="3778250"/>
            <a:ext cx="5792787" cy="2317750"/>
            <a:chOff x="431" y="2380"/>
            <a:chExt cx="3649" cy="1460"/>
          </a:xfrm>
        </p:grpSpPr>
        <p:sp>
          <p:nvSpPr>
            <p:cNvPr id="35857" name="Line 11"/>
            <p:cNvSpPr>
              <a:spLocks noChangeShapeType="1"/>
            </p:cNvSpPr>
            <p:nvPr/>
          </p:nvSpPr>
          <p:spPr bwMode="ltGray">
            <a:xfrm>
              <a:off x="1008" y="2600"/>
              <a:ext cx="0" cy="1104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8" name="Line 12"/>
            <p:cNvSpPr>
              <a:spLocks noChangeShapeType="1"/>
            </p:cNvSpPr>
            <p:nvPr/>
          </p:nvSpPr>
          <p:spPr bwMode="ltGray">
            <a:xfrm>
              <a:off x="864" y="3608"/>
              <a:ext cx="2928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9" name="Rectangle 13"/>
            <p:cNvSpPr>
              <a:spLocks noChangeArrowheads="1"/>
            </p:cNvSpPr>
            <p:nvPr/>
          </p:nvSpPr>
          <p:spPr bwMode="ltGray">
            <a:xfrm>
              <a:off x="1008" y="3340"/>
              <a:ext cx="2064" cy="268"/>
            </a:xfrm>
            <a:prstGeom prst="rect">
              <a:avLst/>
            </a:prstGeom>
            <a:solidFill>
              <a:srgbClr val="DDF3EA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/>
                <a:t>20@(F/2)</a:t>
              </a:r>
            </a:p>
          </p:txBody>
        </p:sp>
        <p:sp>
          <p:nvSpPr>
            <p:cNvPr id="35860" name="Text Box 14"/>
            <p:cNvSpPr txBox="1">
              <a:spLocks noChangeArrowheads="1"/>
            </p:cNvSpPr>
            <p:nvPr/>
          </p:nvSpPr>
          <p:spPr bwMode="ltGray">
            <a:xfrm rot="10800000">
              <a:off x="690" y="2840"/>
              <a:ext cx="27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rot="10800000"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600">
                <a:latin typeface="Comic Sans MS" charset="0"/>
              </a:endParaRPr>
            </a:p>
          </p:txBody>
        </p:sp>
        <p:sp>
          <p:nvSpPr>
            <p:cNvPr id="35861" name="Text Box 15"/>
            <p:cNvSpPr txBox="1">
              <a:spLocks noChangeArrowheads="1"/>
            </p:cNvSpPr>
            <p:nvPr/>
          </p:nvSpPr>
          <p:spPr bwMode="ltGray">
            <a:xfrm rot="10800000">
              <a:off x="431" y="2696"/>
              <a:ext cx="271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000000"/>
                  </a:solidFill>
                  <a:latin typeface="Comic Sans MS" charset="0"/>
                </a:rPr>
                <a:t>Frequency</a:t>
              </a:r>
            </a:p>
          </p:txBody>
        </p:sp>
        <p:sp>
          <p:nvSpPr>
            <p:cNvPr id="35862" name="Text Box 16"/>
            <p:cNvSpPr txBox="1">
              <a:spLocks noChangeArrowheads="1"/>
            </p:cNvSpPr>
            <p:nvPr/>
          </p:nvSpPr>
          <p:spPr bwMode="ltGray">
            <a:xfrm>
              <a:off x="816" y="2964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9966"/>
                  </a:solidFill>
                  <a:latin typeface="Comic Sans MS" charset="0"/>
                </a:rPr>
                <a:t>F</a:t>
              </a:r>
            </a:p>
          </p:txBody>
        </p:sp>
        <p:sp>
          <p:nvSpPr>
            <p:cNvPr id="35863" name="Text Box 17"/>
            <p:cNvSpPr txBox="1">
              <a:spLocks noChangeArrowheads="1"/>
            </p:cNvSpPr>
            <p:nvPr/>
          </p:nvSpPr>
          <p:spPr bwMode="ltGray">
            <a:xfrm>
              <a:off x="1680" y="3608"/>
              <a:ext cx="3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9966"/>
                  </a:solidFill>
                  <a:latin typeface="Comic Sans MS" charset="0"/>
                </a:rPr>
                <a:t>20</a:t>
              </a:r>
            </a:p>
          </p:txBody>
        </p:sp>
        <p:sp>
          <p:nvSpPr>
            <p:cNvPr id="35864" name="Text Box 18"/>
            <p:cNvSpPr txBox="1">
              <a:spLocks noChangeArrowheads="1"/>
            </p:cNvSpPr>
            <p:nvPr/>
          </p:nvSpPr>
          <p:spPr bwMode="ltGray">
            <a:xfrm>
              <a:off x="624" y="3244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9966"/>
                  </a:solidFill>
                  <a:latin typeface="Comic Sans MS" charset="0"/>
                </a:rPr>
                <a:t>F/2</a:t>
              </a:r>
            </a:p>
          </p:txBody>
        </p:sp>
        <p:sp>
          <p:nvSpPr>
            <p:cNvPr id="35865" name="Text Box 19"/>
            <p:cNvSpPr txBox="1">
              <a:spLocks noChangeArrowheads="1"/>
            </p:cNvSpPr>
            <p:nvPr/>
          </p:nvSpPr>
          <p:spPr bwMode="ltGray">
            <a:xfrm>
              <a:off x="2880" y="3628"/>
              <a:ext cx="3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9966"/>
                  </a:solidFill>
                  <a:latin typeface="Comic Sans MS" charset="0"/>
                </a:rPr>
                <a:t>40</a:t>
              </a:r>
            </a:p>
          </p:txBody>
        </p:sp>
        <p:sp>
          <p:nvSpPr>
            <p:cNvPr id="35866" name="Line 20"/>
            <p:cNvSpPr>
              <a:spLocks noChangeShapeType="1"/>
            </p:cNvSpPr>
            <p:nvPr/>
          </p:nvSpPr>
          <p:spPr bwMode="ltGray">
            <a:xfrm>
              <a:off x="2448" y="2380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7" name="Text Box 24"/>
            <p:cNvSpPr txBox="1">
              <a:spLocks noChangeArrowheads="1"/>
            </p:cNvSpPr>
            <p:nvPr/>
          </p:nvSpPr>
          <p:spPr bwMode="ltGray">
            <a:xfrm>
              <a:off x="3264" y="3628"/>
              <a:ext cx="8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9966"/>
                  </a:solidFill>
                  <a:latin typeface="Comic Sans MS" charset="0"/>
                </a:rPr>
                <a:t>time</a:t>
              </a:r>
            </a:p>
          </p:txBody>
        </p:sp>
      </p:grpSp>
      <p:sp>
        <p:nvSpPr>
          <p:cNvPr id="35854" name="Text Box 26"/>
          <p:cNvSpPr txBox="1">
            <a:spLocks noChangeArrowheads="1"/>
          </p:cNvSpPr>
          <p:nvPr/>
        </p:nvSpPr>
        <p:spPr bwMode="ltGray">
          <a:xfrm>
            <a:off x="4648200" y="11430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rgbClr val="3366FF"/>
                </a:solidFill>
                <a:latin typeface="Comic Sans MS" charset="0"/>
              </a:rPr>
              <a:t>No DVS</a:t>
            </a:r>
          </a:p>
        </p:txBody>
      </p:sp>
      <p:sp>
        <p:nvSpPr>
          <p:cNvPr id="204827" name="Text Box 27"/>
          <p:cNvSpPr txBox="1">
            <a:spLocks noChangeArrowheads="1"/>
          </p:cNvSpPr>
          <p:nvPr/>
        </p:nvSpPr>
        <p:spPr bwMode="ltGray">
          <a:xfrm>
            <a:off x="4267200" y="3962400"/>
            <a:ext cx="213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rgbClr val="3366FF"/>
                </a:solidFill>
                <a:latin typeface="Comic Sans MS" charset="0"/>
              </a:rPr>
              <a:t>DVS: Low workload</a:t>
            </a:r>
          </a:p>
        </p:txBody>
      </p:sp>
      <p:sp>
        <p:nvSpPr>
          <p:cNvPr id="204828" name="AutoShape 28"/>
          <p:cNvSpPr>
            <a:spLocks noChangeArrowheads="1"/>
          </p:cNvSpPr>
          <p:nvPr/>
        </p:nvSpPr>
        <p:spPr bwMode="ltGray">
          <a:xfrm>
            <a:off x="6629400" y="3124200"/>
            <a:ext cx="2359025" cy="1917700"/>
          </a:xfrm>
          <a:prstGeom prst="wedgeRoundRectCallout">
            <a:avLst>
              <a:gd name="adj1" fmla="val -79"/>
              <a:gd name="adj2" fmla="val 49093"/>
              <a:gd name="adj3" fmla="val 16667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2000" u="sng" dirty="0"/>
              <a:t>Inference</a:t>
            </a:r>
            <a:r>
              <a:rPr lang="en-US" sz="2000" dirty="0"/>
              <a:t>:</a:t>
            </a:r>
          </a:p>
          <a:p>
            <a:r>
              <a:rPr lang="en-US" dirty="0"/>
              <a:t>DVS cannot be blindly applied to real-time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592548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7" grpId="0"/>
      <p:bldP spid="2048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Why do we care about power?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Low-Power Scheduling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Dynamic Voltage and Frequency Scaling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Rate Harmonized Scheduling</a:t>
            </a:r>
          </a:p>
          <a:p>
            <a:pPr lvl="1"/>
            <a:r>
              <a:rPr lang="en-US" dirty="0" smtClean="0"/>
              <a:t>Energy-Saving RHS</a:t>
            </a:r>
          </a:p>
          <a:p>
            <a:pPr lvl="1"/>
            <a:r>
              <a:rPr lang="en-US" dirty="0" smtClean="0"/>
              <a:t>Timer Coalescing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Computing Battery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Batteries specified in Amp-Hours (AH) or </a:t>
            </a:r>
            <a:r>
              <a:rPr lang="en-US" dirty="0" err="1" smtClean="0"/>
              <a:t>milli</a:t>
            </a:r>
            <a:r>
              <a:rPr lang="en-US" dirty="0" smtClean="0"/>
              <a:t> Amp-Hour (</a:t>
            </a:r>
            <a:r>
              <a:rPr lang="en-US" dirty="0" err="1" smtClean="0"/>
              <a:t>mAH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Not really a measure of energy!</a:t>
            </a:r>
          </a:p>
          <a:p>
            <a:pPr lvl="1"/>
            <a:endParaRPr lang="en-US" dirty="0"/>
          </a:p>
          <a:p>
            <a:r>
              <a:rPr lang="en-US" dirty="0" smtClean="0"/>
              <a:t>1AH (or 1000mA) means that the battery can provide 1 Amp of current for an hour or 1mA of current for 1000 hours at the nominal voltage</a:t>
            </a:r>
          </a:p>
          <a:p>
            <a:endParaRPr lang="en-US" dirty="0"/>
          </a:p>
          <a:p>
            <a:r>
              <a:rPr lang="en-US" dirty="0" smtClean="0"/>
              <a:t>How do we use it?</a:t>
            </a:r>
          </a:p>
          <a:p>
            <a:pPr lvl="1"/>
            <a:r>
              <a:rPr lang="en-US" dirty="0" smtClean="0"/>
              <a:t>Compute your average current consumption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a</a:t>
            </a:r>
            <a:endParaRPr lang="en-US" dirty="0" smtClean="0"/>
          </a:p>
          <a:p>
            <a:pPr lvl="1"/>
            <a:r>
              <a:rPr lang="en-US" dirty="0" smtClean="0"/>
              <a:t>Take battery capacity in AH and divide by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a</a:t>
            </a:r>
            <a:endParaRPr lang="en-US" baseline="-25000" dirty="0"/>
          </a:p>
          <a:p>
            <a:pPr lvl="1"/>
            <a:r>
              <a:rPr lang="en-US" dirty="0" smtClean="0"/>
              <a:t>This gives you total expected hours</a:t>
            </a:r>
          </a:p>
          <a:p>
            <a:pPr lvl="1"/>
            <a:endParaRPr lang="en-US" dirty="0"/>
          </a:p>
          <a:p>
            <a:r>
              <a:rPr lang="en-US" dirty="0" smtClean="0"/>
              <a:t>Capacity is </a:t>
            </a:r>
            <a:r>
              <a:rPr lang="en-US" i="1" dirty="0" smtClean="0"/>
              <a:t>temperature</a:t>
            </a:r>
            <a:r>
              <a:rPr lang="en-US" dirty="0" smtClean="0"/>
              <a:t> and </a:t>
            </a:r>
            <a:r>
              <a:rPr lang="en-US" i="1" dirty="0" smtClean="0"/>
              <a:t>load</a:t>
            </a:r>
            <a:r>
              <a:rPr lang="en-US" dirty="0" smtClean="0"/>
              <a:t> 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894" y="4059612"/>
            <a:ext cx="1978224" cy="13236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49696" y="5302972"/>
            <a:ext cx="214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AA is typically 2800mAH 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Energy States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219200" y="2971800"/>
            <a:ext cx="1676400" cy="1676400"/>
          </a:xfrm>
          <a:prstGeom prst="ellipse">
            <a:avLst/>
          </a:prstGeom>
          <a:solidFill>
            <a:srgbClr val="A1CDFF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13500000">
              <a:schemeClr val="bg2"/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3429000"/>
            <a:ext cx="1524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Sleep</a:t>
            </a:r>
          </a:p>
          <a:p>
            <a:pPr algn="ctr"/>
            <a:r>
              <a:rPr lang="en-US" dirty="0" smtClean="0">
                <a:latin typeface="+mn-lt"/>
              </a:rPr>
              <a:t>5</a:t>
            </a:r>
            <a:r>
              <a:rPr lang="en-US" i="1" dirty="0" smtClean="0">
                <a:latin typeface="+mn-lt"/>
              </a:rPr>
              <a:t>uW</a:t>
            </a:r>
            <a:endParaRPr lang="en-US" i="1" dirty="0">
              <a:latin typeface="+mn-lt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10000" y="2971800"/>
            <a:ext cx="1676400" cy="1676400"/>
          </a:xfrm>
          <a:prstGeom prst="ellipse">
            <a:avLst/>
          </a:prstGeom>
          <a:solidFill>
            <a:srgbClr val="FFD47F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13500000">
              <a:schemeClr val="bg2"/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0" y="3429000"/>
            <a:ext cx="1524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Idle</a:t>
            </a:r>
          </a:p>
          <a:p>
            <a:pPr algn="ctr"/>
            <a:r>
              <a:rPr lang="en-US" dirty="0" smtClean="0">
                <a:latin typeface="+mn-lt"/>
              </a:rPr>
              <a:t>6</a:t>
            </a:r>
            <a:r>
              <a:rPr lang="en-US" i="1" dirty="0" smtClean="0">
                <a:latin typeface="+mn-lt"/>
              </a:rPr>
              <a:t>mW</a:t>
            </a:r>
            <a:endParaRPr lang="en-US" i="1" dirty="0">
              <a:latin typeface="+mn-l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971800"/>
            <a:ext cx="1676400" cy="1676400"/>
          </a:xfrm>
          <a:prstGeom prst="ellipse">
            <a:avLst/>
          </a:prstGeom>
          <a:solidFill>
            <a:srgbClr val="FFABB2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13500000">
              <a:schemeClr val="bg2"/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3429000"/>
            <a:ext cx="1524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Active</a:t>
            </a:r>
          </a:p>
          <a:p>
            <a:pPr algn="ctr"/>
            <a:r>
              <a:rPr lang="en-US" dirty="0" smtClean="0">
                <a:latin typeface="+mn-lt"/>
              </a:rPr>
              <a:t>30</a:t>
            </a:r>
            <a:r>
              <a:rPr lang="en-US" i="1" dirty="0" smtClean="0">
                <a:latin typeface="+mn-lt"/>
              </a:rPr>
              <a:t>mW</a:t>
            </a:r>
            <a:endParaRPr lang="en-US" i="1" dirty="0">
              <a:latin typeface="+mn-lt"/>
            </a:endParaRPr>
          </a:p>
        </p:txBody>
      </p:sp>
      <p:cxnSp>
        <p:nvCxnSpPr>
          <p:cNvPr id="11" name="Curved Connector 10"/>
          <p:cNvCxnSpPr>
            <a:stCxn id="8" idx="1"/>
            <a:endCxn id="6" idx="7"/>
          </p:cNvCxnSpPr>
          <p:nvPr/>
        </p:nvCxnSpPr>
        <p:spPr bwMode="auto">
          <a:xfrm rot="16200000" flipV="1">
            <a:off x="5981700" y="2476500"/>
            <a:ext cx="12700" cy="1481606"/>
          </a:xfrm>
          <a:prstGeom prst="curvedConnector3">
            <a:avLst>
              <a:gd name="adj1" fmla="val 3733094"/>
            </a:avLst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>
            <a:prstShdw prst="shdw17" dist="17961" dir="13500000">
              <a:schemeClr val="bg2"/>
            </a:prstShdw>
          </a:effectLst>
        </p:spPr>
      </p:cxnSp>
      <p:cxnSp>
        <p:nvCxnSpPr>
          <p:cNvPr id="12" name="Curved Connector 11"/>
          <p:cNvCxnSpPr>
            <a:stCxn id="6" idx="1"/>
            <a:endCxn id="4" idx="7"/>
          </p:cNvCxnSpPr>
          <p:nvPr/>
        </p:nvCxnSpPr>
        <p:spPr bwMode="auto">
          <a:xfrm rot="16200000" flipV="1">
            <a:off x="3352800" y="2514600"/>
            <a:ext cx="12700" cy="1405406"/>
          </a:xfrm>
          <a:prstGeom prst="curvedConnector3">
            <a:avLst>
              <a:gd name="adj1" fmla="val 3733094"/>
            </a:avLst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>
            <a:prstShdw prst="shdw17" dist="17961" dir="13500000">
              <a:schemeClr val="bg2"/>
            </a:prstShdw>
          </a:effectLst>
        </p:spPr>
      </p:cxnSp>
      <p:cxnSp>
        <p:nvCxnSpPr>
          <p:cNvPr id="15" name="Curved Connector 14"/>
          <p:cNvCxnSpPr>
            <a:stCxn id="4" idx="5"/>
            <a:endCxn id="6" idx="3"/>
          </p:cNvCxnSpPr>
          <p:nvPr/>
        </p:nvCxnSpPr>
        <p:spPr bwMode="auto">
          <a:xfrm rot="16200000" flipH="1">
            <a:off x="3352800" y="3699994"/>
            <a:ext cx="12700" cy="1405406"/>
          </a:xfrm>
          <a:prstGeom prst="curvedConnector3">
            <a:avLst>
              <a:gd name="adj1" fmla="val 3733094"/>
            </a:avLst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>
            <a:prstShdw prst="shdw17" dist="17961" dir="13500000">
              <a:schemeClr val="bg2"/>
            </a:prstShdw>
          </a:effectLst>
        </p:spPr>
      </p:cxnSp>
      <p:cxnSp>
        <p:nvCxnSpPr>
          <p:cNvPr id="18" name="Curved Connector 17"/>
          <p:cNvCxnSpPr>
            <a:stCxn id="6" idx="5"/>
            <a:endCxn id="8" idx="3"/>
          </p:cNvCxnSpPr>
          <p:nvPr/>
        </p:nvCxnSpPr>
        <p:spPr bwMode="auto">
          <a:xfrm rot="16200000" flipH="1">
            <a:off x="5981700" y="3661894"/>
            <a:ext cx="12700" cy="1481606"/>
          </a:xfrm>
          <a:prstGeom prst="curvedConnector3">
            <a:avLst>
              <a:gd name="adj1" fmla="val 3733094"/>
            </a:avLst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>
            <a:prstShdw prst="shdw17" dist="17961" dir="13500000">
              <a:schemeClr val="bg2"/>
            </a:prstShdw>
          </a:effectLst>
        </p:spPr>
      </p:cxnSp>
      <p:sp>
        <p:nvSpPr>
          <p:cNvPr id="22" name="TextBox 21"/>
          <p:cNvSpPr txBox="1"/>
          <p:nvPr/>
        </p:nvSpPr>
        <p:spPr>
          <a:xfrm>
            <a:off x="2362200" y="50292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10</a:t>
            </a:r>
            <a:r>
              <a:rPr lang="en-US" i="1" dirty="0" smtClean="0">
                <a:latin typeface="+mn-lt"/>
              </a:rPr>
              <a:t>ms</a:t>
            </a:r>
            <a:endParaRPr lang="en-US" i="1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5400" y="50247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6</a:t>
            </a:r>
            <a:r>
              <a:rPr lang="en-US" i="1" dirty="0" smtClean="0">
                <a:latin typeface="+mn-lt"/>
              </a:rPr>
              <a:t>uS</a:t>
            </a:r>
            <a:endParaRPr lang="en-US" i="1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8400" y="2057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1</a:t>
            </a:r>
            <a:r>
              <a:rPr lang="en-US" i="1" dirty="0" smtClean="0">
                <a:latin typeface="+mn-lt"/>
              </a:rPr>
              <a:t>ms</a:t>
            </a:r>
            <a:endParaRPr lang="en-US" i="1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9200" y="21291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6</a:t>
            </a:r>
            <a:r>
              <a:rPr lang="en-US" i="1" dirty="0" smtClean="0">
                <a:latin typeface="+mn-lt"/>
              </a:rPr>
              <a:t>uS</a:t>
            </a:r>
            <a:endParaRPr lang="en-US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035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6090"/>
            <a:ext cx="8001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Power Modes of Microcontrollers</a:t>
            </a:r>
          </a:p>
        </p:txBody>
      </p:sp>
      <p:graphicFrame>
        <p:nvGraphicFramePr>
          <p:cNvPr id="1238096" name="Group 8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220792910"/>
              </p:ext>
            </p:extLst>
          </p:nvPr>
        </p:nvGraphicFramePr>
        <p:xfrm>
          <a:off x="1122363" y="1797050"/>
          <a:ext cx="6589712" cy="1506545"/>
        </p:xfrm>
        <a:graphic>
          <a:graphicData uri="http://schemas.openxmlformats.org/drawingml/2006/table">
            <a:tbl>
              <a:tblPr/>
              <a:tblGrid>
                <a:gridCol w="1509712"/>
                <a:gridCol w="2178050"/>
                <a:gridCol w="2901950"/>
              </a:tblGrid>
              <a:tr h="4093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Lucida Sans Unicode" pitchFamily="34" charset="0"/>
                        </a:rPr>
                        <a:t>Power state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Lucida Sans Unicode" pitchFamily="34" charset="0"/>
                        </a:rPr>
                        <a:t>Power (mW)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Lucida Sans Unicode" pitchFamily="34" charset="0"/>
                        </a:rPr>
                        <a:t>Upward Transition Time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Lucida Sans Unicode" pitchFamily="34" charset="0"/>
                        </a:rPr>
                        <a:t>Active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Lucida Sans Unicode" pitchFamily="34" charset="0"/>
                        </a:rPr>
                        <a:t>30 mW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Lucida Sans Unicode" pitchFamily="34" charset="0"/>
                        </a:rPr>
                        <a:t>n/a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Lucida Sans Unicode" pitchFamily="34" charset="0"/>
                        </a:rPr>
                        <a:t>Idle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Lucida Sans Unicode" pitchFamily="34" charset="0"/>
                        </a:rPr>
                        <a:t>6 mW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Lucida Sans Unicode" pitchFamily="34" charset="0"/>
                        </a:rPr>
                        <a:t>6 us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Lucida Sans Unicode" pitchFamily="34" charset="0"/>
                        </a:rPr>
                        <a:t>Sleep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Lucida Sans Unicode" pitchFamily="34" charset="0"/>
                        </a:rPr>
                        <a:t>5 uW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Lucida Sans Unicode" pitchFamily="34" charset="0"/>
                        </a:rPr>
                        <a:t>10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itchFamily="18" charset="0"/>
                          <a:ea typeface="Lucida Sans Unicode" pitchFamily="34" charset="0"/>
                          <a:cs typeface="Lucida Sans Unicode" pitchFamily="34" charset="0"/>
                        </a:rPr>
                        <a:t>ms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Times New Roman" pitchFamily="18" charset="0"/>
                        <a:ea typeface="Lucida Sans Unicode" pitchFamily="34" charset="0"/>
                        <a:cs typeface="Lucida Sans Unicode" pitchFamily="34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64" name="Rectangle 3"/>
          <p:cNvSpPr>
            <a:spLocks noChangeArrowheads="1"/>
          </p:cNvSpPr>
          <p:nvPr/>
        </p:nvSpPr>
        <p:spPr bwMode="auto">
          <a:xfrm>
            <a:off x="282575" y="3729038"/>
            <a:ext cx="8305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en-US" sz="1800">
                <a:solidFill>
                  <a:srgbClr val="003300"/>
                </a:solidFill>
              </a:rPr>
              <a:t>Power Management: maximize the Sleep-time of processors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en-US" sz="1600"/>
              <a:t>given {Sleep, Idle, Active} modes of operation</a:t>
            </a:r>
          </a:p>
        </p:txBody>
      </p:sp>
    </p:spTree>
    <p:extLst>
      <p:ext uri="{BB962C8B-B14F-4D97-AF65-F5344CB8AC3E}">
        <p14:creationId xmlns:p14="http://schemas.microsoft.com/office/powerpoint/2010/main" val="1853605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Group 28"/>
          <p:cNvGrpSpPr>
            <a:grpSpLocks/>
          </p:cNvGrpSpPr>
          <p:nvPr/>
        </p:nvGrpSpPr>
        <p:grpSpPr bwMode="auto">
          <a:xfrm>
            <a:off x="1143000" y="1855788"/>
            <a:ext cx="6553200" cy="3706812"/>
            <a:chOff x="816" y="881"/>
            <a:chExt cx="4128" cy="2815"/>
          </a:xfrm>
        </p:grpSpPr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1379" y="881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1566" y="881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1754" y="881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1942" y="881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>
              <a:off x="2129" y="881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2317" y="881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2505" y="881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2692" y="881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>
              <a:off x="2880" y="881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>
              <a:off x="3068" y="881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>
              <a:off x="3255" y="881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>
              <a:off x="3443" y="881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3631" y="881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>
              <a:off x="3818" y="881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4006" y="881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>
              <a:off x="4194" y="881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816" y="881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>
              <a:off x="1003" y="881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1191" y="881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>
              <a:off x="4381" y="881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>
              <a:off x="4569" y="881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4757" y="881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>
              <a:off x="4944" y="881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Simple </a:t>
            </a:r>
            <a:r>
              <a:rPr lang="en-US" dirty="0" smtClean="0"/>
              <a:t>RMS Example</a:t>
            </a:r>
            <a:endParaRPr lang="en-US" dirty="0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1143000" y="2743200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2292" name="Group 52"/>
          <p:cNvGrpSpPr>
            <a:grpSpLocks/>
          </p:cNvGrpSpPr>
          <p:nvPr/>
        </p:nvGrpSpPr>
        <p:grpSpPr bwMode="auto">
          <a:xfrm>
            <a:off x="1030288" y="1593850"/>
            <a:ext cx="7123112" cy="244475"/>
            <a:chOff x="745" y="998"/>
            <a:chExt cx="4487" cy="154"/>
          </a:xfrm>
        </p:grpSpPr>
        <p:sp>
          <p:nvSpPr>
            <p:cNvPr id="9245" name="Text Box 29"/>
            <p:cNvSpPr txBox="1">
              <a:spLocks noChangeArrowheads="1"/>
            </p:cNvSpPr>
            <p:nvPr/>
          </p:nvSpPr>
          <p:spPr bwMode="auto">
            <a:xfrm>
              <a:off x="745" y="998"/>
              <a:ext cx="15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0</a:t>
              </a:r>
            </a:p>
          </p:txBody>
        </p:sp>
        <p:sp>
          <p:nvSpPr>
            <p:cNvPr id="9246" name="Text Box 30"/>
            <p:cNvSpPr txBox="1">
              <a:spLocks noChangeArrowheads="1"/>
            </p:cNvSpPr>
            <p:nvPr/>
          </p:nvSpPr>
          <p:spPr bwMode="auto">
            <a:xfrm>
              <a:off x="928" y="998"/>
              <a:ext cx="15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5</a:t>
              </a:r>
            </a:p>
          </p:txBody>
        </p:sp>
        <p:sp>
          <p:nvSpPr>
            <p:cNvPr id="9247" name="Text Box 31"/>
            <p:cNvSpPr txBox="1">
              <a:spLocks noChangeArrowheads="1"/>
            </p:cNvSpPr>
            <p:nvPr/>
          </p:nvSpPr>
          <p:spPr bwMode="auto">
            <a:xfrm>
              <a:off x="1097" y="998"/>
              <a:ext cx="24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10</a:t>
              </a:r>
            </a:p>
          </p:txBody>
        </p:sp>
        <p:sp>
          <p:nvSpPr>
            <p:cNvPr id="9248" name="Text Box 32"/>
            <p:cNvSpPr txBox="1">
              <a:spLocks noChangeArrowheads="1"/>
            </p:cNvSpPr>
            <p:nvPr/>
          </p:nvSpPr>
          <p:spPr bwMode="auto">
            <a:xfrm>
              <a:off x="1285" y="998"/>
              <a:ext cx="2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15</a:t>
              </a:r>
            </a:p>
          </p:txBody>
        </p:sp>
        <p:sp>
          <p:nvSpPr>
            <p:cNvPr id="9249" name="Text Box 33"/>
            <p:cNvSpPr txBox="1">
              <a:spLocks noChangeArrowheads="1"/>
            </p:cNvSpPr>
            <p:nvPr/>
          </p:nvSpPr>
          <p:spPr bwMode="auto">
            <a:xfrm>
              <a:off x="1472" y="998"/>
              <a:ext cx="3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20</a:t>
              </a:r>
            </a:p>
          </p:txBody>
        </p:sp>
        <p:sp>
          <p:nvSpPr>
            <p:cNvPr id="9250" name="Text Box 34"/>
            <p:cNvSpPr txBox="1">
              <a:spLocks noChangeArrowheads="1"/>
            </p:cNvSpPr>
            <p:nvPr/>
          </p:nvSpPr>
          <p:spPr bwMode="auto">
            <a:xfrm>
              <a:off x="1660" y="998"/>
              <a:ext cx="2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25</a:t>
              </a:r>
            </a:p>
          </p:txBody>
        </p:sp>
        <p:sp>
          <p:nvSpPr>
            <p:cNvPr id="9251" name="Text Box 35"/>
            <p:cNvSpPr txBox="1">
              <a:spLocks noChangeArrowheads="1"/>
            </p:cNvSpPr>
            <p:nvPr/>
          </p:nvSpPr>
          <p:spPr bwMode="auto">
            <a:xfrm>
              <a:off x="1848" y="998"/>
              <a:ext cx="26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30</a:t>
              </a:r>
            </a:p>
          </p:txBody>
        </p:sp>
        <p:sp>
          <p:nvSpPr>
            <p:cNvPr id="9252" name="Text Box 36"/>
            <p:cNvSpPr txBox="1">
              <a:spLocks noChangeArrowheads="1"/>
            </p:cNvSpPr>
            <p:nvPr/>
          </p:nvSpPr>
          <p:spPr bwMode="auto">
            <a:xfrm>
              <a:off x="2040" y="998"/>
              <a:ext cx="26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35</a:t>
              </a:r>
            </a:p>
          </p:txBody>
        </p:sp>
        <p:sp>
          <p:nvSpPr>
            <p:cNvPr id="9253" name="Text Box 37"/>
            <p:cNvSpPr txBox="1">
              <a:spLocks noChangeArrowheads="1"/>
            </p:cNvSpPr>
            <p:nvPr/>
          </p:nvSpPr>
          <p:spPr bwMode="auto">
            <a:xfrm>
              <a:off x="2223" y="998"/>
              <a:ext cx="22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40</a:t>
              </a:r>
            </a:p>
          </p:txBody>
        </p:sp>
        <p:sp>
          <p:nvSpPr>
            <p:cNvPr id="9254" name="Text Box 38"/>
            <p:cNvSpPr txBox="1">
              <a:spLocks noChangeArrowheads="1"/>
            </p:cNvSpPr>
            <p:nvPr/>
          </p:nvSpPr>
          <p:spPr bwMode="auto">
            <a:xfrm>
              <a:off x="2411" y="998"/>
              <a:ext cx="27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45</a:t>
              </a:r>
            </a:p>
          </p:txBody>
        </p:sp>
        <p:sp>
          <p:nvSpPr>
            <p:cNvPr id="9255" name="Text Box 39"/>
            <p:cNvSpPr txBox="1">
              <a:spLocks noChangeArrowheads="1"/>
            </p:cNvSpPr>
            <p:nvPr/>
          </p:nvSpPr>
          <p:spPr bwMode="auto">
            <a:xfrm>
              <a:off x="2598" y="998"/>
              <a:ext cx="23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50</a:t>
              </a:r>
            </a:p>
          </p:txBody>
        </p:sp>
        <p:sp>
          <p:nvSpPr>
            <p:cNvPr id="9256" name="Text Box 40"/>
            <p:cNvSpPr txBox="1">
              <a:spLocks noChangeArrowheads="1"/>
            </p:cNvSpPr>
            <p:nvPr/>
          </p:nvSpPr>
          <p:spPr bwMode="auto">
            <a:xfrm>
              <a:off x="2786" y="998"/>
              <a:ext cx="23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55</a:t>
              </a:r>
            </a:p>
          </p:txBody>
        </p:sp>
        <p:sp>
          <p:nvSpPr>
            <p:cNvPr id="9257" name="Text Box 41"/>
            <p:cNvSpPr txBox="1">
              <a:spLocks noChangeArrowheads="1"/>
            </p:cNvSpPr>
            <p:nvPr/>
          </p:nvSpPr>
          <p:spPr bwMode="auto">
            <a:xfrm>
              <a:off x="2974" y="998"/>
              <a:ext cx="29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60</a:t>
              </a:r>
            </a:p>
          </p:txBody>
        </p:sp>
        <p:sp>
          <p:nvSpPr>
            <p:cNvPr id="9258" name="Text Box 42"/>
            <p:cNvSpPr txBox="1">
              <a:spLocks noChangeArrowheads="1"/>
            </p:cNvSpPr>
            <p:nvPr/>
          </p:nvSpPr>
          <p:spPr bwMode="auto">
            <a:xfrm>
              <a:off x="3166" y="998"/>
              <a:ext cx="29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65</a:t>
              </a:r>
            </a:p>
          </p:txBody>
        </p:sp>
        <p:sp>
          <p:nvSpPr>
            <p:cNvPr id="9259" name="Text Box 43"/>
            <p:cNvSpPr txBox="1">
              <a:spLocks noChangeArrowheads="1"/>
            </p:cNvSpPr>
            <p:nvPr/>
          </p:nvSpPr>
          <p:spPr bwMode="auto">
            <a:xfrm>
              <a:off x="3349" y="998"/>
              <a:ext cx="2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70</a:t>
              </a:r>
            </a:p>
          </p:txBody>
        </p:sp>
        <p:sp>
          <p:nvSpPr>
            <p:cNvPr id="9260" name="Text Box 44"/>
            <p:cNvSpPr txBox="1">
              <a:spLocks noChangeArrowheads="1"/>
            </p:cNvSpPr>
            <p:nvPr/>
          </p:nvSpPr>
          <p:spPr bwMode="auto">
            <a:xfrm>
              <a:off x="3532" y="998"/>
              <a:ext cx="2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75</a:t>
              </a:r>
            </a:p>
          </p:txBody>
        </p:sp>
        <p:sp>
          <p:nvSpPr>
            <p:cNvPr id="9261" name="Text Box 45"/>
            <p:cNvSpPr txBox="1">
              <a:spLocks noChangeArrowheads="1"/>
            </p:cNvSpPr>
            <p:nvPr/>
          </p:nvSpPr>
          <p:spPr bwMode="auto">
            <a:xfrm>
              <a:off x="3720" y="998"/>
              <a:ext cx="21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80</a:t>
              </a:r>
            </a:p>
          </p:txBody>
        </p:sp>
        <p:sp>
          <p:nvSpPr>
            <p:cNvPr id="9262" name="Text Box 46"/>
            <p:cNvSpPr txBox="1">
              <a:spLocks noChangeArrowheads="1"/>
            </p:cNvSpPr>
            <p:nvPr/>
          </p:nvSpPr>
          <p:spPr bwMode="auto">
            <a:xfrm>
              <a:off x="3907" y="998"/>
              <a:ext cx="26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85</a:t>
              </a:r>
            </a:p>
          </p:txBody>
        </p:sp>
        <p:sp>
          <p:nvSpPr>
            <p:cNvPr id="9263" name="Text Box 47"/>
            <p:cNvSpPr txBox="1">
              <a:spLocks noChangeArrowheads="1"/>
            </p:cNvSpPr>
            <p:nvPr/>
          </p:nvSpPr>
          <p:spPr bwMode="auto">
            <a:xfrm>
              <a:off x="4095" y="998"/>
              <a:ext cx="22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90</a:t>
              </a:r>
            </a:p>
          </p:txBody>
        </p:sp>
        <p:sp>
          <p:nvSpPr>
            <p:cNvPr id="9264" name="Text Box 48"/>
            <p:cNvSpPr txBox="1">
              <a:spLocks noChangeArrowheads="1"/>
            </p:cNvSpPr>
            <p:nvPr/>
          </p:nvSpPr>
          <p:spPr bwMode="auto">
            <a:xfrm>
              <a:off x="4283" y="998"/>
              <a:ext cx="22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95</a:t>
              </a:r>
            </a:p>
          </p:txBody>
        </p:sp>
        <p:sp>
          <p:nvSpPr>
            <p:cNvPr id="9265" name="Text Box 49"/>
            <p:cNvSpPr txBox="1">
              <a:spLocks noChangeArrowheads="1"/>
            </p:cNvSpPr>
            <p:nvPr/>
          </p:nvSpPr>
          <p:spPr bwMode="auto">
            <a:xfrm>
              <a:off x="4433" y="998"/>
              <a:ext cx="28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100</a:t>
              </a:r>
            </a:p>
          </p:txBody>
        </p:sp>
        <p:sp>
          <p:nvSpPr>
            <p:cNvPr id="9266" name="Text Box 50"/>
            <p:cNvSpPr txBox="1">
              <a:spLocks noChangeArrowheads="1"/>
            </p:cNvSpPr>
            <p:nvPr/>
          </p:nvSpPr>
          <p:spPr bwMode="auto">
            <a:xfrm>
              <a:off x="4613" y="998"/>
              <a:ext cx="28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105</a:t>
              </a:r>
            </a:p>
          </p:txBody>
        </p:sp>
        <p:sp>
          <p:nvSpPr>
            <p:cNvPr id="9267" name="Text Box 51"/>
            <p:cNvSpPr txBox="1">
              <a:spLocks noChangeArrowheads="1"/>
            </p:cNvSpPr>
            <p:nvPr/>
          </p:nvSpPr>
          <p:spPr bwMode="auto">
            <a:xfrm>
              <a:off x="4800" y="998"/>
              <a:ext cx="43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110</a:t>
              </a:r>
            </a:p>
          </p:txBody>
        </p:sp>
      </p:grpSp>
      <p:sp>
        <p:nvSpPr>
          <p:cNvPr id="9269" name="Rectangle 53"/>
          <p:cNvSpPr>
            <a:spLocks noChangeArrowheads="1"/>
          </p:cNvSpPr>
          <p:nvPr/>
        </p:nvSpPr>
        <p:spPr bwMode="auto">
          <a:xfrm>
            <a:off x="1143000" y="2219325"/>
            <a:ext cx="285750" cy="51435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70" name="Line 54"/>
          <p:cNvSpPr>
            <a:spLocks noChangeShapeType="1"/>
          </p:cNvSpPr>
          <p:nvPr/>
        </p:nvSpPr>
        <p:spPr bwMode="auto">
          <a:xfrm>
            <a:off x="1143000" y="3581400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71" name="Rectangle 55"/>
          <p:cNvSpPr>
            <a:spLocks noChangeArrowheads="1"/>
          </p:cNvSpPr>
          <p:nvPr/>
        </p:nvSpPr>
        <p:spPr bwMode="auto">
          <a:xfrm>
            <a:off x="1447800" y="3057525"/>
            <a:ext cx="285750" cy="51435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72" name="Rectangle 56"/>
          <p:cNvSpPr>
            <a:spLocks noChangeArrowheads="1"/>
          </p:cNvSpPr>
          <p:nvPr/>
        </p:nvSpPr>
        <p:spPr bwMode="auto">
          <a:xfrm>
            <a:off x="3228975" y="2219325"/>
            <a:ext cx="285750" cy="51435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73" name="Rectangle 57"/>
          <p:cNvSpPr>
            <a:spLocks noChangeArrowheads="1"/>
          </p:cNvSpPr>
          <p:nvPr/>
        </p:nvSpPr>
        <p:spPr bwMode="auto">
          <a:xfrm>
            <a:off x="4124325" y="3057525"/>
            <a:ext cx="285750" cy="51435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74" name="Rectangle 58"/>
          <p:cNvSpPr>
            <a:spLocks noChangeArrowheads="1"/>
          </p:cNvSpPr>
          <p:nvPr/>
        </p:nvSpPr>
        <p:spPr bwMode="auto">
          <a:xfrm>
            <a:off x="5314950" y="2219325"/>
            <a:ext cx="285750" cy="51435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7105650" y="3057525"/>
            <a:ext cx="285750" cy="51435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76" name="Line 60"/>
          <p:cNvSpPr>
            <a:spLocks noChangeShapeType="1"/>
          </p:cNvSpPr>
          <p:nvPr/>
        </p:nvSpPr>
        <p:spPr bwMode="auto">
          <a:xfrm>
            <a:off x="1152525" y="4419600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77" name="Line 61"/>
          <p:cNvSpPr>
            <a:spLocks noChangeShapeType="1"/>
          </p:cNvSpPr>
          <p:nvPr/>
        </p:nvSpPr>
        <p:spPr bwMode="auto">
          <a:xfrm>
            <a:off x="1152525" y="5257800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78" name="Rectangle 62"/>
          <p:cNvSpPr>
            <a:spLocks noChangeArrowheads="1"/>
          </p:cNvSpPr>
          <p:nvPr/>
        </p:nvSpPr>
        <p:spPr bwMode="auto">
          <a:xfrm>
            <a:off x="3533775" y="3895725"/>
            <a:ext cx="581025" cy="51435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79" name="Rectangle 63"/>
          <p:cNvSpPr>
            <a:spLocks noChangeArrowheads="1"/>
          </p:cNvSpPr>
          <p:nvPr/>
        </p:nvSpPr>
        <p:spPr bwMode="auto">
          <a:xfrm>
            <a:off x="1733550" y="4733925"/>
            <a:ext cx="1485900" cy="514350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80" name="Rectangle 64"/>
          <p:cNvSpPr>
            <a:spLocks noChangeArrowheads="1"/>
          </p:cNvSpPr>
          <p:nvPr/>
        </p:nvSpPr>
        <p:spPr bwMode="auto">
          <a:xfrm>
            <a:off x="5610225" y="4733925"/>
            <a:ext cx="1485900" cy="514350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82" name="Rectangle 66"/>
          <p:cNvSpPr>
            <a:spLocks noChangeArrowheads="1"/>
          </p:cNvSpPr>
          <p:nvPr/>
        </p:nvSpPr>
        <p:spPr bwMode="auto">
          <a:xfrm>
            <a:off x="4429125" y="3895725"/>
            <a:ext cx="876300" cy="51435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83" name="Text Box 67"/>
          <p:cNvSpPr txBox="1">
            <a:spLocks noChangeArrowheads="1"/>
          </p:cNvSpPr>
          <p:nvPr/>
        </p:nvSpPr>
        <p:spPr bwMode="auto">
          <a:xfrm>
            <a:off x="457200" y="2286000"/>
            <a:ext cx="417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000">
                <a:latin typeface="Arial" charset="0"/>
                <a:cs typeface="+mn-cs"/>
                <a:sym typeface="Symbol" charset="0"/>
              </a:rPr>
              <a:t></a:t>
            </a:r>
            <a:r>
              <a:rPr lang="en-US" sz="2000" baseline="-25000">
                <a:latin typeface="Arial" charset="0"/>
                <a:cs typeface="+mn-cs"/>
                <a:sym typeface="Symbol" charset="0"/>
              </a:rPr>
              <a:t>1</a:t>
            </a:r>
            <a:endParaRPr lang="en-US" sz="2000">
              <a:latin typeface="Arial" charset="0"/>
              <a:cs typeface="+mn-cs"/>
              <a:sym typeface="Symbol" charset="0"/>
            </a:endParaRPr>
          </a:p>
        </p:txBody>
      </p:sp>
      <p:sp>
        <p:nvSpPr>
          <p:cNvPr id="9284" name="Text Box 68"/>
          <p:cNvSpPr txBox="1">
            <a:spLocks noChangeArrowheads="1"/>
          </p:cNvSpPr>
          <p:nvPr/>
        </p:nvSpPr>
        <p:spPr bwMode="auto">
          <a:xfrm>
            <a:off x="457200" y="3124200"/>
            <a:ext cx="417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000">
                <a:latin typeface="Arial" charset="0"/>
                <a:cs typeface="+mn-cs"/>
                <a:sym typeface="Symbol" charset="0"/>
              </a:rPr>
              <a:t></a:t>
            </a:r>
            <a:r>
              <a:rPr lang="en-US" sz="2000" baseline="-25000">
                <a:latin typeface="Arial" charset="0"/>
                <a:cs typeface="+mn-cs"/>
                <a:sym typeface="Symbol" charset="0"/>
              </a:rPr>
              <a:t>2</a:t>
            </a:r>
            <a:endParaRPr lang="en-US" sz="2000">
              <a:latin typeface="Arial" charset="0"/>
              <a:cs typeface="+mn-cs"/>
              <a:sym typeface="Symbol" charset="0"/>
            </a:endParaRPr>
          </a:p>
        </p:txBody>
      </p:sp>
      <p:sp>
        <p:nvSpPr>
          <p:cNvPr id="9285" name="Text Box 69"/>
          <p:cNvSpPr txBox="1">
            <a:spLocks noChangeArrowheads="1"/>
          </p:cNvSpPr>
          <p:nvPr/>
        </p:nvSpPr>
        <p:spPr bwMode="auto">
          <a:xfrm>
            <a:off x="152400" y="4038600"/>
            <a:ext cx="763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sz="2000">
                <a:latin typeface="Arial" charset="0"/>
                <a:cs typeface="+mn-cs"/>
                <a:sym typeface="Symbol" charset="0"/>
              </a:rPr>
              <a:t>Idle</a:t>
            </a:r>
          </a:p>
        </p:txBody>
      </p:sp>
      <p:sp>
        <p:nvSpPr>
          <p:cNvPr id="9286" name="Text Box 70"/>
          <p:cNvSpPr txBox="1">
            <a:spLocks noChangeArrowheads="1"/>
          </p:cNvSpPr>
          <p:nvPr/>
        </p:nvSpPr>
        <p:spPr bwMode="auto">
          <a:xfrm>
            <a:off x="0" y="4876800"/>
            <a:ext cx="94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sz="2000">
                <a:latin typeface="Arial" charset="0"/>
                <a:cs typeface="+mn-cs"/>
                <a:sym typeface="Symbol" charset="0"/>
              </a:rPr>
              <a:t>Sleep</a:t>
            </a:r>
          </a:p>
        </p:txBody>
      </p:sp>
      <p:sp>
        <p:nvSpPr>
          <p:cNvPr id="9287" name="Rectangle 71"/>
          <p:cNvSpPr>
            <a:spLocks noChangeArrowheads="1"/>
          </p:cNvSpPr>
          <p:nvPr/>
        </p:nvSpPr>
        <p:spPr bwMode="auto">
          <a:xfrm>
            <a:off x="4800600" y="6001936"/>
            <a:ext cx="1181100" cy="133350"/>
          </a:xfrm>
          <a:prstGeom prst="rect">
            <a:avLst/>
          </a:prstGeom>
          <a:solidFill>
            <a:srgbClr val="00008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88" name="Text Box 72"/>
          <p:cNvSpPr txBox="1">
            <a:spLocks noChangeArrowheads="1"/>
          </p:cNvSpPr>
          <p:nvPr/>
        </p:nvSpPr>
        <p:spPr bwMode="auto">
          <a:xfrm>
            <a:off x="3019425" y="5849536"/>
            <a:ext cx="155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sz="2000">
                <a:latin typeface="Arial" charset="0"/>
                <a:cs typeface="+mn-cs"/>
                <a:sym typeface="Symbol" charset="0"/>
              </a:rPr>
              <a:t>C</a:t>
            </a:r>
            <a:r>
              <a:rPr lang="en-US" sz="2000" baseline="-25000">
                <a:latin typeface="Arial" charset="0"/>
                <a:cs typeface="+mn-cs"/>
                <a:sym typeface="Symbol" charset="0"/>
              </a:rPr>
              <a:t>sleep </a:t>
            </a:r>
            <a:r>
              <a:rPr lang="en-US" sz="2000">
                <a:latin typeface="Arial" charset="0"/>
                <a:cs typeface="+mn-cs"/>
                <a:sym typeface="Symbol" charset="0"/>
              </a:rPr>
              <a:t>= 15</a:t>
            </a:r>
          </a:p>
        </p:txBody>
      </p:sp>
      <p:sp>
        <p:nvSpPr>
          <p:cNvPr id="9289" name="Text Box 73"/>
          <p:cNvSpPr txBox="1">
            <a:spLocks noChangeArrowheads="1"/>
          </p:cNvSpPr>
          <p:nvPr/>
        </p:nvSpPr>
        <p:spPr bwMode="auto">
          <a:xfrm>
            <a:off x="7848600" y="22098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sz="2000">
                <a:latin typeface="Arial" charset="0"/>
                <a:cs typeface="+mn-cs"/>
                <a:sym typeface="Symbol" charset="0"/>
              </a:rPr>
              <a:t>{5,35}</a:t>
            </a:r>
          </a:p>
        </p:txBody>
      </p:sp>
      <p:sp>
        <p:nvSpPr>
          <p:cNvPr id="9290" name="Text Box 74"/>
          <p:cNvSpPr txBox="1">
            <a:spLocks noChangeArrowheads="1"/>
          </p:cNvSpPr>
          <p:nvPr/>
        </p:nvSpPr>
        <p:spPr bwMode="auto">
          <a:xfrm>
            <a:off x="7848600" y="29718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sz="2000">
                <a:latin typeface="Arial" charset="0"/>
                <a:cs typeface="+mn-cs"/>
                <a:sym typeface="Symbol" charset="0"/>
              </a:rPr>
              <a:t>{5,50}</a:t>
            </a:r>
          </a:p>
        </p:txBody>
      </p:sp>
      <p:sp>
        <p:nvSpPr>
          <p:cNvPr id="9291" name="Text Box 75"/>
          <p:cNvSpPr txBox="1">
            <a:spLocks noChangeArrowheads="1"/>
          </p:cNvSpPr>
          <p:nvPr/>
        </p:nvSpPr>
        <p:spPr bwMode="auto">
          <a:xfrm>
            <a:off x="7924800" y="1524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000">
                <a:latin typeface="Arial" charset="0"/>
                <a:cs typeface="+mn-cs"/>
                <a:sym typeface="Symbol" charset="0"/>
              </a:rPr>
              <a:t>{ c, t }</a:t>
            </a:r>
          </a:p>
        </p:txBody>
      </p:sp>
      <p:sp>
        <p:nvSpPr>
          <p:cNvPr id="9292" name="Rectangle 76"/>
          <p:cNvSpPr>
            <a:spLocks noChangeArrowheads="1"/>
          </p:cNvSpPr>
          <p:nvPr/>
        </p:nvSpPr>
        <p:spPr bwMode="auto">
          <a:xfrm>
            <a:off x="7410450" y="2228850"/>
            <a:ext cx="285750" cy="51435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72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cs typeface="Arial"/>
              </a:rPr>
              <a:t>Administrivia</a:t>
            </a:r>
            <a:endParaRPr lang="en-US" dirty="0">
              <a:cs typeface="Arial"/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/>
              </a:rPr>
              <a:t>Lab 3 rolling </a:t>
            </a:r>
            <a:r>
              <a:rPr lang="en-US" dirty="0" smtClean="0">
                <a:cs typeface="Arial"/>
              </a:rPr>
              <a:t>along</a:t>
            </a:r>
          </a:p>
          <a:p>
            <a:pPr eaLnBrk="1" hangingPunct="1"/>
            <a:endParaRPr lang="en-US" dirty="0">
              <a:cs typeface="Arial"/>
            </a:endParaRPr>
          </a:p>
          <a:p>
            <a:pPr lvl="1"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70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05" y="252574"/>
            <a:ext cx="8001000" cy="5334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Example CPU parameters</a:t>
            </a:r>
          </a:p>
        </p:txBody>
      </p:sp>
      <p:graphicFrame>
        <p:nvGraphicFramePr>
          <p:cNvPr id="26713" name="Group 89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3641724"/>
        </p:xfrm>
        <a:graphic>
          <a:graphicData uri="http://schemas.openxmlformats.org/drawingml/2006/table">
            <a:tbl>
              <a:tblPr/>
              <a:tblGrid>
                <a:gridCol w="1371600"/>
                <a:gridCol w="849313"/>
                <a:gridCol w="1111250"/>
                <a:gridCol w="1108075"/>
                <a:gridCol w="1111250"/>
                <a:gridCol w="1109662"/>
                <a:gridCol w="1111250"/>
              </a:tblGrid>
              <a:tr h="7315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Processor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Freq.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(MHz)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Power Sleep (mW)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Power Idle (mW)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Power Active (mW)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Sleep to Idle (ms)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Idle to Active (us)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826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ATmega1281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.016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6.6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874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Hitachi H8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.00005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842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MSP430F5418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0.00033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0.0085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858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 Cortex M3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.0056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18.5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842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LPC2106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.001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858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BF531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600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.015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616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78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74042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RHS Problem Statement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>
                <a:latin typeface="+mn-lt"/>
              </a:rPr>
              <a:t>Modern processors have support for different sleep modes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+mn-lt"/>
              </a:rPr>
              <a:t>Active (Most energy, full processing)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+mn-lt"/>
              </a:rPr>
              <a:t>Idle (Low energy, but no processing)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+mn-lt"/>
              </a:rPr>
              <a:t>Sleep (Lowest energy, oscillator off)</a:t>
            </a:r>
          </a:p>
          <a:p>
            <a:pPr lvl="1">
              <a:lnSpc>
                <a:spcPct val="80000"/>
              </a:lnSpc>
            </a:pPr>
            <a:endParaRPr lang="en-US" sz="18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+mn-lt"/>
              </a:rPr>
              <a:t>These states have a transition time penalty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+mn-lt"/>
              </a:rPr>
              <a:t>Active &lt;-&gt; Idle  (fast)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+mn-lt"/>
              </a:rPr>
              <a:t>Idle &lt;-&gt; Sleep (slow due to oscillator spin-up)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+mn-lt"/>
              </a:rPr>
              <a:t>Sometimes we can’t sleep because the transition time would be too long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+mn-lt"/>
              </a:rPr>
              <a:t>Can we batch task execution together to reduce transition overhead?</a:t>
            </a:r>
          </a:p>
        </p:txBody>
      </p:sp>
    </p:spTree>
    <p:extLst>
      <p:ext uri="{BB962C8B-B14F-4D97-AF65-F5344CB8AC3E}">
        <p14:creationId xmlns:p14="http://schemas.microsoft.com/office/powerpoint/2010/main" val="1808490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Rate-Harmonizing Schedulers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Use a </a:t>
            </a:r>
            <a:r>
              <a:rPr lang="en-US" b="1" i="1" dirty="0">
                <a:latin typeface="+mn-lt"/>
              </a:rPr>
              <a:t>Harmonizing Base Period</a:t>
            </a:r>
            <a:r>
              <a:rPr lang="en-US" b="1" dirty="0">
                <a:latin typeface="+mn-lt"/>
              </a:rPr>
              <a:t> denoting when tasks are eligible to execute</a:t>
            </a:r>
          </a:p>
          <a:p>
            <a:pPr lvl="1"/>
            <a:r>
              <a:rPr lang="en-US" dirty="0">
                <a:latin typeface="+mn-lt"/>
              </a:rPr>
              <a:t>Tasks released as they normally would be released (only eligible after base period)</a:t>
            </a:r>
          </a:p>
          <a:p>
            <a:pPr lvl="1"/>
            <a:r>
              <a:rPr lang="en-US" dirty="0">
                <a:latin typeface="+mn-lt"/>
              </a:rPr>
              <a:t>Cluster task execution together whenever possible</a:t>
            </a:r>
          </a:p>
          <a:p>
            <a:pPr lvl="1"/>
            <a:r>
              <a:rPr lang="en-US" dirty="0">
                <a:latin typeface="+mn-lt"/>
              </a:rPr>
              <a:t>Maintain analyzable utilization bounds</a:t>
            </a:r>
          </a:p>
        </p:txBody>
      </p:sp>
    </p:spTree>
    <p:extLst>
      <p:ext uri="{BB962C8B-B14F-4D97-AF65-F5344CB8AC3E}">
        <p14:creationId xmlns:p14="http://schemas.microsoft.com/office/powerpoint/2010/main" val="129772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1960563" y="998538"/>
            <a:ext cx="0" cy="44688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2257425" y="998538"/>
            <a:ext cx="0" cy="44688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2555875" y="998538"/>
            <a:ext cx="0" cy="44688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2854325" y="998538"/>
            <a:ext cx="0" cy="44688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3151188" y="998538"/>
            <a:ext cx="0" cy="44688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3449638" y="998538"/>
            <a:ext cx="0" cy="44688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3748088" y="998538"/>
            <a:ext cx="0" cy="44688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4044950" y="998538"/>
            <a:ext cx="0" cy="44688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4343400" y="998538"/>
            <a:ext cx="0" cy="44688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4641850" y="998538"/>
            <a:ext cx="0" cy="44688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4938713" y="998538"/>
            <a:ext cx="0" cy="44688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5237163" y="998538"/>
            <a:ext cx="0" cy="44688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5535613" y="998538"/>
            <a:ext cx="0" cy="44688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5832475" y="998538"/>
            <a:ext cx="0" cy="44688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6130925" y="998538"/>
            <a:ext cx="0" cy="44688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6429375" y="998538"/>
            <a:ext cx="0" cy="44688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1066800" y="998538"/>
            <a:ext cx="0" cy="44688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1363663" y="998538"/>
            <a:ext cx="0" cy="44688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1662113" y="998538"/>
            <a:ext cx="0" cy="44688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6726238" y="998538"/>
            <a:ext cx="0" cy="44688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7024688" y="998538"/>
            <a:ext cx="0" cy="44688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7323138" y="998538"/>
            <a:ext cx="0" cy="44688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>
            <a:off x="7620000" y="998538"/>
            <a:ext cx="0" cy="44688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>
            <a:off x="946150" y="1416050"/>
            <a:ext cx="685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00" name="Line 28"/>
          <p:cNvSpPr>
            <a:spLocks noChangeShapeType="1"/>
          </p:cNvSpPr>
          <p:nvPr/>
        </p:nvSpPr>
        <p:spPr bwMode="auto">
          <a:xfrm>
            <a:off x="946150" y="1773238"/>
            <a:ext cx="685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>
            <a:off x="946150" y="2130425"/>
            <a:ext cx="685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954088" y="760413"/>
            <a:ext cx="238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0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1244600" y="760413"/>
            <a:ext cx="238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5</a:t>
            </a:r>
          </a:p>
        </p:txBody>
      </p:sp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1512888" y="760413"/>
            <a:ext cx="3921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1811338" y="760413"/>
            <a:ext cx="398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15</a:t>
            </a:r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2108200" y="760413"/>
            <a:ext cx="482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20</a:t>
            </a:r>
          </a:p>
        </p:txBody>
      </p:sp>
      <p:sp>
        <p:nvSpPr>
          <p:cNvPr id="3107" name="Text Box 35"/>
          <p:cNvSpPr txBox="1">
            <a:spLocks noChangeArrowheads="1"/>
          </p:cNvSpPr>
          <p:nvPr/>
        </p:nvSpPr>
        <p:spPr bwMode="auto">
          <a:xfrm>
            <a:off x="2406650" y="760413"/>
            <a:ext cx="412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25</a:t>
            </a:r>
          </a:p>
        </p:txBody>
      </p:sp>
      <p:sp>
        <p:nvSpPr>
          <p:cNvPr id="3108" name="Text Box 36"/>
          <p:cNvSpPr txBox="1">
            <a:spLocks noChangeArrowheads="1"/>
          </p:cNvSpPr>
          <p:nvPr/>
        </p:nvSpPr>
        <p:spPr bwMode="auto">
          <a:xfrm>
            <a:off x="2705100" y="760413"/>
            <a:ext cx="419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30</a:t>
            </a:r>
          </a:p>
        </p:txBody>
      </p:sp>
      <p:sp>
        <p:nvSpPr>
          <p:cNvPr id="3109" name="Text Box 37"/>
          <p:cNvSpPr txBox="1">
            <a:spLocks noChangeArrowheads="1"/>
          </p:cNvSpPr>
          <p:nvPr/>
        </p:nvSpPr>
        <p:spPr bwMode="auto">
          <a:xfrm>
            <a:off x="3009900" y="760413"/>
            <a:ext cx="419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35</a:t>
            </a:r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3300413" y="760413"/>
            <a:ext cx="3571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40</a:t>
            </a:r>
          </a:p>
        </p:txBody>
      </p:sp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3598863" y="760413"/>
            <a:ext cx="4397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45</a:t>
            </a:r>
          </a:p>
        </p:txBody>
      </p:sp>
      <p:sp>
        <p:nvSpPr>
          <p:cNvPr id="3112" name="Text Box 40"/>
          <p:cNvSpPr txBox="1">
            <a:spLocks noChangeArrowheads="1"/>
          </p:cNvSpPr>
          <p:nvPr/>
        </p:nvSpPr>
        <p:spPr bwMode="auto">
          <a:xfrm>
            <a:off x="3895725" y="760413"/>
            <a:ext cx="371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50</a:t>
            </a:r>
          </a:p>
        </p:txBody>
      </p:sp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4194175" y="760413"/>
            <a:ext cx="377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55</a:t>
            </a:r>
          </a:p>
        </p:txBody>
      </p:sp>
      <p:sp>
        <p:nvSpPr>
          <p:cNvPr id="3114" name="Text Box 42"/>
          <p:cNvSpPr txBox="1">
            <a:spLocks noChangeArrowheads="1"/>
          </p:cNvSpPr>
          <p:nvPr/>
        </p:nvSpPr>
        <p:spPr bwMode="auto">
          <a:xfrm>
            <a:off x="4492625" y="760413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60</a:t>
            </a:r>
          </a:p>
        </p:txBody>
      </p:sp>
      <p:sp>
        <p:nvSpPr>
          <p:cNvPr id="3115" name="Text Box 43"/>
          <p:cNvSpPr txBox="1">
            <a:spLocks noChangeArrowheads="1"/>
          </p:cNvSpPr>
          <p:nvPr/>
        </p:nvSpPr>
        <p:spPr bwMode="auto">
          <a:xfrm>
            <a:off x="4797425" y="760413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65</a:t>
            </a:r>
          </a:p>
        </p:txBody>
      </p:sp>
      <p:sp>
        <p:nvSpPr>
          <p:cNvPr id="3116" name="Text Box 44"/>
          <p:cNvSpPr txBox="1">
            <a:spLocks noChangeArrowheads="1"/>
          </p:cNvSpPr>
          <p:nvPr/>
        </p:nvSpPr>
        <p:spPr bwMode="auto">
          <a:xfrm>
            <a:off x="5087938" y="760413"/>
            <a:ext cx="398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70</a:t>
            </a: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auto">
          <a:xfrm>
            <a:off x="5378450" y="760413"/>
            <a:ext cx="412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75</a:t>
            </a:r>
          </a:p>
        </p:txBody>
      </p:sp>
      <p:sp>
        <p:nvSpPr>
          <p:cNvPr id="3118" name="Text Box 46"/>
          <p:cNvSpPr txBox="1">
            <a:spLocks noChangeArrowheads="1"/>
          </p:cNvSpPr>
          <p:nvPr/>
        </p:nvSpPr>
        <p:spPr bwMode="auto">
          <a:xfrm>
            <a:off x="5676900" y="760413"/>
            <a:ext cx="342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80</a:t>
            </a:r>
          </a:p>
        </p:txBody>
      </p:sp>
      <p:sp>
        <p:nvSpPr>
          <p:cNvPr id="3119" name="Text Box 47"/>
          <p:cNvSpPr txBox="1">
            <a:spLocks noChangeArrowheads="1"/>
          </p:cNvSpPr>
          <p:nvPr/>
        </p:nvSpPr>
        <p:spPr bwMode="auto">
          <a:xfrm>
            <a:off x="5973763" y="760413"/>
            <a:ext cx="4270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85</a:t>
            </a:r>
          </a:p>
        </p:txBody>
      </p:sp>
      <p:sp>
        <p:nvSpPr>
          <p:cNvPr id="3120" name="Text Box 48"/>
          <p:cNvSpPr txBox="1">
            <a:spLocks noChangeArrowheads="1"/>
          </p:cNvSpPr>
          <p:nvPr/>
        </p:nvSpPr>
        <p:spPr bwMode="auto">
          <a:xfrm>
            <a:off x="6272213" y="760413"/>
            <a:ext cx="3571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90</a:t>
            </a:r>
          </a:p>
        </p:txBody>
      </p:sp>
      <p:sp>
        <p:nvSpPr>
          <p:cNvPr id="3121" name="Text Box 49"/>
          <p:cNvSpPr txBox="1">
            <a:spLocks noChangeArrowheads="1"/>
          </p:cNvSpPr>
          <p:nvPr/>
        </p:nvSpPr>
        <p:spPr bwMode="auto">
          <a:xfrm>
            <a:off x="6570663" y="760413"/>
            <a:ext cx="3635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95</a:t>
            </a:r>
          </a:p>
        </p:txBody>
      </p:sp>
      <p:sp>
        <p:nvSpPr>
          <p:cNvPr id="3122" name="Text Box 50"/>
          <p:cNvSpPr txBox="1">
            <a:spLocks noChangeArrowheads="1"/>
          </p:cNvSpPr>
          <p:nvPr/>
        </p:nvSpPr>
        <p:spPr bwMode="auto">
          <a:xfrm>
            <a:off x="6808788" y="760413"/>
            <a:ext cx="4460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100</a:t>
            </a:r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auto">
          <a:xfrm>
            <a:off x="946150" y="2547938"/>
            <a:ext cx="685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24" name="Line 52"/>
          <p:cNvSpPr>
            <a:spLocks noChangeShapeType="1"/>
          </p:cNvSpPr>
          <p:nvPr/>
        </p:nvSpPr>
        <p:spPr bwMode="auto">
          <a:xfrm>
            <a:off x="946150" y="2905125"/>
            <a:ext cx="685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6434" name="Group 53"/>
          <p:cNvGrpSpPr>
            <a:grpSpLocks/>
          </p:cNvGrpSpPr>
          <p:nvPr/>
        </p:nvGrpSpPr>
        <p:grpSpPr bwMode="auto">
          <a:xfrm>
            <a:off x="1125538" y="1593850"/>
            <a:ext cx="5422900" cy="179388"/>
            <a:chOff x="288" y="1008"/>
            <a:chExt cx="4368" cy="144"/>
          </a:xfrm>
        </p:grpSpPr>
        <p:sp>
          <p:nvSpPr>
            <p:cNvPr id="3126" name="Rectangle 54"/>
            <p:cNvSpPr>
              <a:spLocks noChangeArrowheads="1"/>
            </p:cNvSpPr>
            <p:nvPr/>
          </p:nvSpPr>
          <p:spPr bwMode="auto">
            <a:xfrm>
              <a:off x="288" y="1008"/>
              <a:ext cx="49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27" name="Rectangle 55"/>
            <p:cNvSpPr>
              <a:spLocks noChangeArrowheads="1"/>
            </p:cNvSpPr>
            <p:nvPr/>
          </p:nvSpPr>
          <p:spPr bwMode="auto">
            <a:xfrm>
              <a:off x="961" y="1008"/>
              <a:ext cx="47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28" name="Rectangle 56"/>
            <p:cNvSpPr>
              <a:spLocks noChangeArrowheads="1"/>
            </p:cNvSpPr>
            <p:nvPr/>
          </p:nvSpPr>
          <p:spPr bwMode="auto">
            <a:xfrm>
              <a:off x="1728" y="1008"/>
              <a:ext cx="49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29" name="Rectangle 57"/>
            <p:cNvSpPr>
              <a:spLocks noChangeArrowheads="1"/>
            </p:cNvSpPr>
            <p:nvPr/>
          </p:nvSpPr>
          <p:spPr bwMode="auto">
            <a:xfrm>
              <a:off x="2400" y="1008"/>
              <a:ext cx="46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30" name="Rectangle 58"/>
            <p:cNvSpPr>
              <a:spLocks noChangeArrowheads="1"/>
            </p:cNvSpPr>
            <p:nvPr/>
          </p:nvSpPr>
          <p:spPr bwMode="auto">
            <a:xfrm>
              <a:off x="3168" y="1008"/>
              <a:ext cx="5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31" name="Rectangle 59"/>
            <p:cNvSpPr>
              <a:spLocks noChangeArrowheads="1"/>
            </p:cNvSpPr>
            <p:nvPr/>
          </p:nvSpPr>
          <p:spPr bwMode="auto">
            <a:xfrm>
              <a:off x="3840" y="1008"/>
              <a:ext cx="47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32" name="Rectangle 60"/>
            <p:cNvSpPr>
              <a:spLocks noChangeArrowheads="1"/>
            </p:cNvSpPr>
            <p:nvPr/>
          </p:nvSpPr>
          <p:spPr bwMode="auto">
            <a:xfrm>
              <a:off x="4607" y="1008"/>
              <a:ext cx="49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6435" name="Group 61"/>
          <p:cNvGrpSpPr>
            <a:grpSpLocks/>
          </p:cNvGrpSpPr>
          <p:nvPr/>
        </p:nvGrpSpPr>
        <p:grpSpPr bwMode="auto">
          <a:xfrm>
            <a:off x="1185863" y="1952625"/>
            <a:ext cx="6196012" cy="177800"/>
            <a:chOff x="336" y="1248"/>
            <a:chExt cx="4992" cy="144"/>
          </a:xfrm>
        </p:grpSpPr>
        <p:sp>
          <p:nvSpPr>
            <p:cNvPr id="3134" name="Rectangle 62"/>
            <p:cNvSpPr>
              <a:spLocks noChangeArrowheads="1"/>
            </p:cNvSpPr>
            <p:nvPr/>
          </p:nvSpPr>
          <p:spPr bwMode="auto">
            <a:xfrm>
              <a:off x="336" y="1248"/>
              <a:ext cx="96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35" name="Rectangle 63"/>
            <p:cNvSpPr>
              <a:spLocks noChangeArrowheads="1"/>
            </p:cNvSpPr>
            <p:nvPr/>
          </p:nvSpPr>
          <p:spPr bwMode="auto">
            <a:xfrm>
              <a:off x="1488" y="1248"/>
              <a:ext cx="96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36" name="Rectangle 64"/>
            <p:cNvSpPr>
              <a:spLocks noChangeArrowheads="1"/>
            </p:cNvSpPr>
            <p:nvPr/>
          </p:nvSpPr>
          <p:spPr bwMode="auto">
            <a:xfrm>
              <a:off x="2784" y="1248"/>
              <a:ext cx="96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37" name="Rectangle 65"/>
            <p:cNvSpPr>
              <a:spLocks noChangeArrowheads="1"/>
            </p:cNvSpPr>
            <p:nvPr/>
          </p:nvSpPr>
          <p:spPr bwMode="auto">
            <a:xfrm>
              <a:off x="3984" y="1248"/>
              <a:ext cx="96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38" name="Rectangle 66"/>
            <p:cNvSpPr>
              <a:spLocks noChangeArrowheads="1"/>
            </p:cNvSpPr>
            <p:nvPr/>
          </p:nvSpPr>
          <p:spPr bwMode="auto">
            <a:xfrm>
              <a:off x="5232" y="1248"/>
              <a:ext cx="96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6436" name="Group 212"/>
          <p:cNvGrpSpPr>
            <a:grpSpLocks/>
          </p:cNvGrpSpPr>
          <p:nvPr/>
        </p:nvGrpSpPr>
        <p:grpSpPr bwMode="auto">
          <a:xfrm>
            <a:off x="1066800" y="1236663"/>
            <a:ext cx="6613525" cy="179387"/>
            <a:chOff x="816" y="1116"/>
            <a:chExt cx="4166" cy="113"/>
          </a:xfrm>
        </p:grpSpPr>
        <p:sp>
          <p:nvSpPr>
            <p:cNvPr id="3139" name="Rectangle 67"/>
            <p:cNvSpPr>
              <a:spLocks noChangeArrowheads="1"/>
            </p:cNvSpPr>
            <p:nvPr/>
          </p:nvSpPr>
          <p:spPr bwMode="auto">
            <a:xfrm>
              <a:off x="816" y="1116"/>
              <a:ext cx="37" cy="11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40" name="Rectangle 68"/>
            <p:cNvSpPr>
              <a:spLocks noChangeArrowheads="1"/>
            </p:cNvSpPr>
            <p:nvPr/>
          </p:nvSpPr>
          <p:spPr bwMode="auto">
            <a:xfrm>
              <a:off x="1191" y="1116"/>
              <a:ext cx="37" cy="11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41" name="Rectangle 69"/>
            <p:cNvSpPr>
              <a:spLocks noChangeArrowheads="1"/>
            </p:cNvSpPr>
            <p:nvPr/>
          </p:nvSpPr>
          <p:spPr bwMode="auto">
            <a:xfrm>
              <a:off x="1566" y="1116"/>
              <a:ext cx="38" cy="11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42" name="Rectangle 70"/>
            <p:cNvSpPr>
              <a:spLocks noChangeArrowheads="1"/>
            </p:cNvSpPr>
            <p:nvPr/>
          </p:nvSpPr>
          <p:spPr bwMode="auto">
            <a:xfrm>
              <a:off x="1942" y="1116"/>
              <a:ext cx="37" cy="11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43" name="Rectangle 71"/>
            <p:cNvSpPr>
              <a:spLocks noChangeArrowheads="1"/>
            </p:cNvSpPr>
            <p:nvPr/>
          </p:nvSpPr>
          <p:spPr bwMode="auto">
            <a:xfrm>
              <a:off x="2317" y="1116"/>
              <a:ext cx="37" cy="11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44" name="Rectangle 72"/>
            <p:cNvSpPr>
              <a:spLocks noChangeArrowheads="1"/>
            </p:cNvSpPr>
            <p:nvPr/>
          </p:nvSpPr>
          <p:spPr bwMode="auto">
            <a:xfrm>
              <a:off x="2692" y="1116"/>
              <a:ext cx="38" cy="11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45" name="Rectangle 73"/>
            <p:cNvSpPr>
              <a:spLocks noChangeArrowheads="1"/>
            </p:cNvSpPr>
            <p:nvPr/>
          </p:nvSpPr>
          <p:spPr bwMode="auto">
            <a:xfrm>
              <a:off x="3068" y="1116"/>
              <a:ext cx="37" cy="11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46" name="Rectangle 74"/>
            <p:cNvSpPr>
              <a:spLocks noChangeArrowheads="1"/>
            </p:cNvSpPr>
            <p:nvPr/>
          </p:nvSpPr>
          <p:spPr bwMode="auto">
            <a:xfrm>
              <a:off x="3443" y="1116"/>
              <a:ext cx="37" cy="11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47" name="Rectangle 75"/>
            <p:cNvSpPr>
              <a:spLocks noChangeArrowheads="1"/>
            </p:cNvSpPr>
            <p:nvPr/>
          </p:nvSpPr>
          <p:spPr bwMode="auto">
            <a:xfrm>
              <a:off x="3818" y="1116"/>
              <a:ext cx="38" cy="11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48" name="Rectangle 76"/>
            <p:cNvSpPr>
              <a:spLocks noChangeArrowheads="1"/>
            </p:cNvSpPr>
            <p:nvPr/>
          </p:nvSpPr>
          <p:spPr bwMode="auto">
            <a:xfrm>
              <a:off x="4194" y="1116"/>
              <a:ext cx="37" cy="11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49" name="Rectangle 77"/>
            <p:cNvSpPr>
              <a:spLocks noChangeArrowheads="1"/>
            </p:cNvSpPr>
            <p:nvPr/>
          </p:nvSpPr>
          <p:spPr bwMode="auto">
            <a:xfrm>
              <a:off x="4569" y="1116"/>
              <a:ext cx="37" cy="11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50" name="Rectangle 78"/>
            <p:cNvSpPr>
              <a:spLocks noChangeArrowheads="1"/>
            </p:cNvSpPr>
            <p:nvPr/>
          </p:nvSpPr>
          <p:spPr bwMode="auto">
            <a:xfrm>
              <a:off x="4944" y="1116"/>
              <a:ext cx="38" cy="11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6437" name="Group 79"/>
          <p:cNvGrpSpPr>
            <a:grpSpLocks/>
          </p:cNvGrpSpPr>
          <p:nvPr/>
        </p:nvGrpSpPr>
        <p:grpSpPr bwMode="auto">
          <a:xfrm>
            <a:off x="1304925" y="2727325"/>
            <a:ext cx="5719763" cy="177800"/>
            <a:chOff x="432" y="1968"/>
            <a:chExt cx="4608" cy="144"/>
          </a:xfrm>
        </p:grpSpPr>
        <p:sp>
          <p:nvSpPr>
            <p:cNvPr id="3152" name="Rectangle 80"/>
            <p:cNvSpPr>
              <a:spLocks noChangeArrowheads="1"/>
            </p:cNvSpPr>
            <p:nvPr/>
          </p:nvSpPr>
          <p:spPr bwMode="auto">
            <a:xfrm>
              <a:off x="432" y="1968"/>
              <a:ext cx="288" cy="144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53" name="Rectangle 81"/>
            <p:cNvSpPr>
              <a:spLocks noChangeArrowheads="1"/>
            </p:cNvSpPr>
            <p:nvPr/>
          </p:nvSpPr>
          <p:spPr bwMode="auto">
            <a:xfrm>
              <a:off x="1248" y="1968"/>
              <a:ext cx="240" cy="144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54" name="Rectangle 82"/>
            <p:cNvSpPr>
              <a:spLocks noChangeArrowheads="1"/>
            </p:cNvSpPr>
            <p:nvPr/>
          </p:nvSpPr>
          <p:spPr bwMode="auto">
            <a:xfrm>
              <a:off x="1776" y="1968"/>
              <a:ext cx="384" cy="144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55" name="Rectangle 83"/>
            <p:cNvSpPr>
              <a:spLocks noChangeArrowheads="1"/>
            </p:cNvSpPr>
            <p:nvPr/>
          </p:nvSpPr>
          <p:spPr bwMode="auto">
            <a:xfrm>
              <a:off x="2880" y="1968"/>
              <a:ext cx="240" cy="144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56" name="Rectangle 84"/>
            <p:cNvSpPr>
              <a:spLocks noChangeArrowheads="1"/>
            </p:cNvSpPr>
            <p:nvPr/>
          </p:nvSpPr>
          <p:spPr bwMode="auto">
            <a:xfrm>
              <a:off x="3264" y="1968"/>
              <a:ext cx="336" cy="144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57" name="Rectangle 85"/>
            <p:cNvSpPr>
              <a:spLocks noChangeArrowheads="1"/>
            </p:cNvSpPr>
            <p:nvPr/>
          </p:nvSpPr>
          <p:spPr bwMode="auto">
            <a:xfrm>
              <a:off x="4128" y="1968"/>
              <a:ext cx="432" cy="144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58" name="Rectangle 86"/>
            <p:cNvSpPr>
              <a:spLocks noChangeArrowheads="1"/>
            </p:cNvSpPr>
            <p:nvPr/>
          </p:nvSpPr>
          <p:spPr bwMode="auto">
            <a:xfrm>
              <a:off x="4704" y="1968"/>
              <a:ext cx="336" cy="144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6438" name="Group 87"/>
          <p:cNvGrpSpPr>
            <a:grpSpLocks/>
          </p:cNvGrpSpPr>
          <p:nvPr/>
        </p:nvGrpSpPr>
        <p:grpSpPr bwMode="auto">
          <a:xfrm>
            <a:off x="1720850" y="2368550"/>
            <a:ext cx="5541963" cy="179388"/>
            <a:chOff x="768" y="1680"/>
            <a:chExt cx="4464" cy="144"/>
          </a:xfrm>
        </p:grpSpPr>
        <p:sp>
          <p:nvSpPr>
            <p:cNvPr id="3160" name="Rectangle 88"/>
            <p:cNvSpPr>
              <a:spLocks noChangeArrowheads="1"/>
            </p:cNvSpPr>
            <p:nvPr/>
          </p:nvSpPr>
          <p:spPr bwMode="auto">
            <a:xfrm>
              <a:off x="768" y="1680"/>
              <a:ext cx="192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61" name="Rectangle 89"/>
            <p:cNvSpPr>
              <a:spLocks noChangeArrowheads="1"/>
            </p:cNvSpPr>
            <p:nvPr/>
          </p:nvSpPr>
          <p:spPr bwMode="auto">
            <a:xfrm>
              <a:off x="1056" y="1680"/>
              <a:ext cx="144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62" name="Rectangle 90"/>
            <p:cNvSpPr>
              <a:spLocks noChangeArrowheads="1"/>
            </p:cNvSpPr>
            <p:nvPr/>
          </p:nvSpPr>
          <p:spPr bwMode="auto">
            <a:xfrm>
              <a:off x="1584" y="1680"/>
              <a:ext cx="96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63" name="Rectangle 91"/>
            <p:cNvSpPr>
              <a:spLocks noChangeArrowheads="1"/>
            </p:cNvSpPr>
            <p:nvPr/>
          </p:nvSpPr>
          <p:spPr bwMode="auto">
            <a:xfrm>
              <a:off x="2208" y="1680"/>
              <a:ext cx="192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64" name="Rectangle 92"/>
            <p:cNvSpPr>
              <a:spLocks noChangeArrowheads="1"/>
            </p:cNvSpPr>
            <p:nvPr/>
          </p:nvSpPr>
          <p:spPr bwMode="auto">
            <a:xfrm>
              <a:off x="2496" y="1680"/>
              <a:ext cx="144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65" name="Rectangle 93"/>
            <p:cNvSpPr>
              <a:spLocks noChangeArrowheads="1"/>
            </p:cNvSpPr>
            <p:nvPr/>
          </p:nvSpPr>
          <p:spPr bwMode="auto">
            <a:xfrm>
              <a:off x="2736" y="1680"/>
              <a:ext cx="49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66" name="Rectangle 94"/>
            <p:cNvSpPr>
              <a:spLocks noChangeArrowheads="1"/>
            </p:cNvSpPr>
            <p:nvPr/>
          </p:nvSpPr>
          <p:spPr bwMode="auto">
            <a:xfrm>
              <a:off x="3648" y="1680"/>
              <a:ext cx="192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67" name="Rectangle 95"/>
            <p:cNvSpPr>
              <a:spLocks noChangeArrowheads="1"/>
            </p:cNvSpPr>
            <p:nvPr/>
          </p:nvSpPr>
          <p:spPr bwMode="auto">
            <a:xfrm>
              <a:off x="3935" y="1680"/>
              <a:ext cx="49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68" name="Rectangle 96"/>
            <p:cNvSpPr>
              <a:spLocks noChangeArrowheads="1"/>
            </p:cNvSpPr>
            <p:nvPr/>
          </p:nvSpPr>
          <p:spPr bwMode="auto">
            <a:xfrm>
              <a:off x="5088" y="1680"/>
              <a:ext cx="144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169" name="Text Box 97"/>
          <p:cNvSpPr txBox="1">
            <a:spLocks noChangeArrowheads="1"/>
          </p:cNvSpPr>
          <p:nvPr/>
        </p:nvSpPr>
        <p:spPr bwMode="auto">
          <a:xfrm>
            <a:off x="7094538" y="760413"/>
            <a:ext cx="4460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105</a:t>
            </a:r>
          </a:p>
        </p:txBody>
      </p:sp>
      <p:sp>
        <p:nvSpPr>
          <p:cNvPr id="3170" name="Text Box 98"/>
          <p:cNvSpPr txBox="1">
            <a:spLocks noChangeArrowheads="1"/>
          </p:cNvSpPr>
          <p:nvPr/>
        </p:nvSpPr>
        <p:spPr bwMode="auto">
          <a:xfrm>
            <a:off x="7391400" y="760413"/>
            <a:ext cx="685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110</a:t>
            </a:r>
          </a:p>
        </p:txBody>
      </p:sp>
      <p:sp>
        <p:nvSpPr>
          <p:cNvPr id="3171" name="Line 99"/>
          <p:cNvSpPr>
            <a:spLocks noChangeShapeType="1"/>
          </p:cNvSpPr>
          <p:nvPr/>
        </p:nvSpPr>
        <p:spPr bwMode="auto">
          <a:xfrm>
            <a:off x="1066800" y="1117600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2" name="Line 100"/>
          <p:cNvSpPr>
            <a:spLocks noChangeShapeType="1"/>
          </p:cNvSpPr>
          <p:nvPr/>
        </p:nvSpPr>
        <p:spPr bwMode="auto">
          <a:xfrm>
            <a:off x="1058863" y="1474788"/>
            <a:ext cx="0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3" name="Line 101"/>
          <p:cNvSpPr>
            <a:spLocks noChangeShapeType="1"/>
          </p:cNvSpPr>
          <p:nvPr/>
        </p:nvSpPr>
        <p:spPr bwMode="auto">
          <a:xfrm>
            <a:off x="1066800" y="1833563"/>
            <a:ext cx="0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4" name="Line 102"/>
          <p:cNvSpPr>
            <a:spLocks noChangeShapeType="1"/>
          </p:cNvSpPr>
          <p:nvPr/>
        </p:nvSpPr>
        <p:spPr bwMode="auto">
          <a:xfrm>
            <a:off x="1662113" y="1117600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5" name="Line 103"/>
          <p:cNvSpPr>
            <a:spLocks noChangeShapeType="1"/>
          </p:cNvSpPr>
          <p:nvPr/>
        </p:nvSpPr>
        <p:spPr bwMode="auto">
          <a:xfrm>
            <a:off x="1960563" y="1474788"/>
            <a:ext cx="0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6" name="Line 104"/>
          <p:cNvSpPr>
            <a:spLocks noChangeShapeType="1"/>
          </p:cNvSpPr>
          <p:nvPr/>
        </p:nvSpPr>
        <p:spPr bwMode="auto">
          <a:xfrm>
            <a:off x="2854325" y="1474788"/>
            <a:ext cx="0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7" name="Line 105"/>
          <p:cNvSpPr>
            <a:spLocks noChangeShapeType="1"/>
          </p:cNvSpPr>
          <p:nvPr/>
        </p:nvSpPr>
        <p:spPr bwMode="auto">
          <a:xfrm>
            <a:off x="3748088" y="1474788"/>
            <a:ext cx="0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8" name="Line 106"/>
          <p:cNvSpPr>
            <a:spLocks noChangeShapeType="1"/>
          </p:cNvSpPr>
          <p:nvPr/>
        </p:nvSpPr>
        <p:spPr bwMode="auto">
          <a:xfrm>
            <a:off x="4641850" y="1474788"/>
            <a:ext cx="0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9" name="Line 107"/>
          <p:cNvSpPr>
            <a:spLocks noChangeShapeType="1"/>
          </p:cNvSpPr>
          <p:nvPr/>
        </p:nvSpPr>
        <p:spPr bwMode="auto">
          <a:xfrm>
            <a:off x="5535613" y="1474788"/>
            <a:ext cx="0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80" name="Line 108"/>
          <p:cNvSpPr>
            <a:spLocks noChangeShapeType="1"/>
          </p:cNvSpPr>
          <p:nvPr/>
        </p:nvSpPr>
        <p:spPr bwMode="auto">
          <a:xfrm>
            <a:off x="6438900" y="1474788"/>
            <a:ext cx="0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81" name="Line 109"/>
          <p:cNvSpPr>
            <a:spLocks noChangeShapeType="1"/>
          </p:cNvSpPr>
          <p:nvPr/>
        </p:nvSpPr>
        <p:spPr bwMode="auto">
          <a:xfrm>
            <a:off x="2257425" y="1117600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82" name="Line 110"/>
          <p:cNvSpPr>
            <a:spLocks noChangeShapeType="1"/>
          </p:cNvSpPr>
          <p:nvPr/>
        </p:nvSpPr>
        <p:spPr bwMode="auto">
          <a:xfrm>
            <a:off x="2854325" y="1117600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83" name="Line 111"/>
          <p:cNvSpPr>
            <a:spLocks noChangeShapeType="1"/>
          </p:cNvSpPr>
          <p:nvPr/>
        </p:nvSpPr>
        <p:spPr bwMode="auto">
          <a:xfrm>
            <a:off x="3449638" y="1117600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84" name="Line 112"/>
          <p:cNvSpPr>
            <a:spLocks noChangeShapeType="1"/>
          </p:cNvSpPr>
          <p:nvPr/>
        </p:nvSpPr>
        <p:spPr bwMode="auto">
          <a:xfrm>
            <a:off x="4044950" y="1117600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85" name="Line 113"/>
          <p:cNvSpPr>
            <a:spLocks noChangeShapeType="1"/>
          </p:cNvSpPr>
          <p:nvPr/>
        </p:nvSpPr>
        <p:spPr bwMode="auto">
          <a:xfrm>
            <a:off x="4641850" y="1117600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86" name="Line 114"/>
          <p:cNvSpPr>
            <a:spLocks noChangeShapeType="1"/>
          </p:cNvSpPr>
          <p:nvPr/>
        </p:nvSpPr>
        <p:spPr bwMode="auto">
          <a:xfrm>
            <a:off x="5237163" y="1117600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87" name="Line 115"/>
          <p:cNvSpPr>
            <a:spLocks noChangeShapeType="1"/>
          </p:cNvSpPr>
          <p:nvPr/>
        </p:nvSpPr>
        <p:spPr bwMode="auto">
          <a:xfrm>
            <a:off x="5832475" y="1117600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88" name="Line 116"/>
          <p:cNvSpPr>
            <a:spLocks noChangeShapeType="1"/>
          </p:cNvSpPr>
          <p:nvPr/>
        </p:nvSpPr>
        <p:spPr bwMode="auto">
          <a:xfrm>
            <a:off x="6429375" y="1117600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89" name="Line 117"/>
          <p:cNvSpPr>
            <a:spLocks noChangeShapeType="1"/>
          </p:cNvSpPr>
          <p:nvPr/>
        </p:nvSpPr>
        <p:spPr bwMode="auto">
          <a:xfrm>
            <a:off x="7024688" y="1117600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90" name="Line 118"/>
          <p:cNvSpPr>
            <a:spLocks noChangeShapeType="1"/>
          </p:cNvSpPr>
          <p:nvPr/>
        </p:nvSpPr>
        <p:spPr bwMode="auto">
          <a:xfrm>
            <a:off x="7620000" y="1117600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91" name="Line 119"/>
          <p:cNvSpPr>
            <a:spLocks noChangeShapeType="1"/>
          </p:cNvSpPr>
          <p:nvPr/>
        </p:nvSpPr>
        <p:spPr bwMode="auto">
          <a:xfrm>
            <a:off x="2614613" y="1833563"/>
            <a:ext cx="0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92" name="Line 120"/>
          <p:cNvSpPr>
            <a:spLocks noChangeShapeType="1"/>
          </p:cNvSpPr>
          <p:nvPr/>
        </p:nvSpPr>
        <p:spPr bwMode="auto">
          <a:xfrm>
            <a:off x="4224338" y="1833563"/>
            <a:ext cx="0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93" name="Line 121"/>
          <p:cNvSpPr>
            <a:spLocks noChangeShapeType="1"/>
          </p:cNvSpPr>
          <p:nvPr/>
        </p:nvSpPr>
        <p:spPr bwMode="auto">
          <a:xfrm>
            <a:off x="5713413" y="1833563"/>
            <a:ext cx="0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94" name="Line 122"/>
          <p:cNvSpPr>
            <a:spLocks noChangeShapeType="1"/>
          </p:cNvSpPr>
          <p:nvPr/>
        </p:nvSpPr>
        <p:spPr bwMode="auto">
          <a:xfrm>
            <a:off x="7262813" y="1833563"/>
            <a:ext cx="0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60" name="Text Box 188"/>
          <p:cNvSpPr txBox="1">
            <a:spLocks noChangeArrowheads="1"/>
          </p:cNvSpPr>
          <p:nvPr/>
        </p:nvSpPr>
        <p:spPr bwMode="auto">
          <a:xfrm>
            <a:off x="544513" y="1036638"/>
            <a:ext cx="417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  <a:sym typeface="Symbol" charset="0"/>
              </a:rPr>
              <a:t></a:t>
            </a:r>
            <a:r>
              <a:rPr lang="en-US" sz="1400" baseline="-25000">
                <a:latin typeface="Arial" charset="0"/>
                <a:cs typeface="+mn-cs"/>
                <a:sym typeface="Symbol" charset="0"/>
              </a:rPr>
              <a:t>1</a:t>
            </a:r>
            <a:endParaRPr lang="en-US" sz="1400">
              <a:latin typeface="Arial" charset="0"/>
              <a:cs typeface="+mn-cs"/>
              <a:sym typeface="Symbol" charset="0"/>
            </a:endParaRPr>
          </a:p>
        </p:txBody>
      </p:sp>
      <p:sp>
        <p:nvSpPr>
          <p:cNvPr id="3261" name="Text Box 189"/>
          <p:cNvSpPr txBox="1">
            <a:spLocks noChangeArrowheads="1"/>
          </p:cNvSpPr>
          <p:nvPr/>
        </p:nvSpPr>
        <p:spPr bwMode="auto">
          <a:xfrm>
            <a:off x="544513" y="1404938"/>
            <a:ext cx="417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  <a:sym typeface="Symbol" charset="0"/>
              </a:rPr>
              <a:t></a:t>
            </a:r>
            <a:r>
              <a:rPr lang="en-US" sz="1400" baseline="-25000">
                <a:latin typeface="Arial" charset="0"/>
                <a:cs typeface="+mn-cs"/>
                <a:sym typeface="Symbol" charset="0"/>
              </a:rPr>
              <a:t>2</a:t>
            </a:r>
            <a:endParaRPr lang="en-US" sz="1400">
              <a:latin typeface="Arial" charset="0"/>
              <a:cs typeface="+mn-cs"/>
              <a:sym typeface="Symbol" charset="0"/>
            </a:endParaRPr>
          </a:p>
        </p:txBody>
      </p:sp>
      <p:sp>
        <p:nvSpPr>
          <p:cNvPr id="3262" name="Text Box 190"/>
          <p:cNvSpPr txBox="1">
            <a:spLocks noChangeArrowheads="1"/>
          </p:cNvSpPr>
          <p:nvPr/>
        </p:nvSpPr>
        <p:spPr bwMode="auto">
          <a:xfrm>
            <a:off x="547688" y="1784350"/>
            <a:ext cx="415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  <a:sym typeface="Symbol" charset="0"/>
              </a:rPr>
              <a:t></a:t>
            </a:r>
            <a:r>
              <a:rPr lang="en-US" sz="1400" baseline="-25000">
                <a:latin typeface="Arial" charset="0"/>
                <a:cs typeface="+mn-cs"/>
                <a:sym typeface="Symbol" charset="0"/>
              </a:rPr>
              <a:t>3</a:t>
            </a:r>
            <a:endParaRPr lang="en-US" sz="1400">
              <a:latin typeface="Arial" charset="0"/>
              <a:cs typeface="+mn-cs"/>
              <a:sym typeface="Symbol" charset="0"/>
            </a:endParaRPr>
          </a:p>
        </p:txBody>
      </p:sp>
      <p:sp>
        <p:nvSpPr>
          <p:cNvPr id="3263" name="Text Box 191"/>
          <p:cNvSpPr txBox="1">
            <a:spLocks noChangeArrowheads="1"/>
          </p:cNvSpPr>
          <p:nvPr/>
        </p:nvSpPr>
        <p:spPr bwMode="auto">
          <a:xfrm>
            <a:off x="331788" y="2297113"/>
            <a:ext cx="534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  <a:sym typeface="Symbol" charset="0"/>
              </a:rPr>
              <a:t>Idle</a:t>
            </a:r>
          </a:p>
        </p:txBody>
      </p:sp>
      <p:sp>
        <p:nvSpPr>
          <p:cNvPr id="3264" name="Text Box 192"/>
          <p:cNvSpPr txBox="1">
            <a:spLocks noChangeArrowheads="1"/>
          </p:cNvSpPr>
          <p:nvPr/>
        </p:nvSpPr>
        <p:spPr bwMode="auto">
          <a:xfrm>
            <a:off x="152400" y="2654300"/>
            <a:ext cx="714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  <a:sym typeface="Symbol" charset="0"/>
              </a:rPr>
              <a:t>Sleep</a:t>
            </a:r>
          </a:p>
        </p:txBody>
      </p:sp>
      <p:sp>
        <p:nvSpPr>
          <p:cNvPr id="3281" name="Text Box 209"/>
          <p:cNvSpPr txBox="1">
            <a:spLocks noChangeArrowheads="1"/>
          </p:cNvSpPr>
          <p:nvPr/>
        </p:nvSpPr>
        <p:spPr bwMode="auto">
          <a:xfrm>
            <a:off x="3608388" y="2965450"/>
            <a:ext cx="1430337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2541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defTabSz="12541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defTabSz="12541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defTabSz="12541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defTabSz="12541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defTabSz="1254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defTabSz="1254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defTabSz="1254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defTabSz="1254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 b="1" smtClean="0">
                <a:latin typeface="Arial" charset="0"/>
                <a:cs typeface="+mn-cs"/>
              </a:rPr>
              <a:t>RMS </a:t>
            </a:r>
            <a:r>
              <a:rPr lang="en-US" sz="1400" smtClean="0">
                <a:latin typeface="Arial" charset="0"/>
                <a:cs typeface="+mn-cs"/>
              </a:rPr>
              <a:t>(C</a:t>
            </a:r>
            <a:r>
              <a:rPr lang="en-US" sz="1400" baseline="-25000" smtClean="0">
                <a:latin typeface="Arial" charset="0"/>
                <a:cs typeface="+mn-cs"/>
              </a:rPr>
              <a:t>sleep </a:t>
            </a:r>
            <a:r>
              <a:rPr lang="en-US" sz="1400" smtClean="0">
                <a:latin typeface="Arial" charset="0"/>
                <a:cs typeface="+mn-cs"/>
              </a:rPr>
              <a:t>=5)</a:t>
            </a:r>
          </a:p>
        </p:txBody>
      </p:sp>
      <p:grpSp>
        <p:nvGrpSpPr>
          <p:cNvPr id="3467" name="Group 395"/>
          <p:cNvGrpSpPr>
            <a:grpSpLocks/>
          </p:cNvGrpSpPr>
          <p:nvPr/>
        </p:nvGrpSpPr>
        <p:grpSpPr bwMode="auto">
          <a:xfrm>
            <a:off x="1066800" y="3619500"/>
            <a:ext cx="6732588" cy="1668463"/>
            <a:chOff x="672" y="2521"/>
            <a:chExt cx="4241" cy="1051"/>
          </a:xfrm>
        </p:grpSpPr>
        <p:grpSp>
          <p:nvGrpSpPr>
            <p:cNvPr id="16533" name="Group 393"/>
            <p:cNvGrpSpPr>
              <a:grpSpLocks/>
            </p:cNvGrpSpPr>
            <p:nvPr/>
          </p:nvGrpSpPr>
          <p:grpSpPr bwMode="auto">
            <a:xfrm>
              <a:off x="709" y="2747"/>
              <a:ext cx="3423" cy="112"/>
              <a:chOff x="709" y="2747"/>
              <a:chExt cx="3423" cy="112"/>
            </a:xfrm>
          </p:grpSpPr>
          <p:sp>
            <p:nvSpPr>
              <p:cNvPr id="3200" name="Rectangle 128"/>
              <p:cNvSpPr>
                <a:spLocks noChangeArrowheads="1"/>
              </p:cNvSpPr>
              <p:nvPr/>
            </p:nvSpPr>
            <p:spPr bwMode="auto">
              <a:xfrm>
                <a:off x="709" y="2747"/>
                <a:ext cx="38" cy="1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01" name="Rectangle 129"/>
              <p:cNvSpPr>
                <a:spLocks noChangeArrowheads="1"/>
              </p:cNvSpPr>
              <p:nvPr/>
            </p:nvSpPr>
            <p:spPr bwMode="auto">
              <a:xfrm>
                <a:off x="1460" y="2747"/>
                <a:ext cx="37" cy="1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02" name="Rectangle 130"/>
              <p:cNvSpPr>
                <a:spLocks noChangeArrowheads="1"/>
              </p:cNvSpPr>
              <p:nvPr/>
            </p:nvSpPr>
            <p:spPr bwMode="auto">
              <a:xfrm>
                <a:off x="1866" y="2747"/>
                <a:ext cx="38" cy="1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03" name="Rectangle 131"/>
              <p:cNvSpPr>
                <a:spLocks noChangeArrowheads="1"/>
              </p:cNvSpPr>
              <p:nvPr/>
            </p:nvSpPr>
            <p:spPr bwMode="auto">
              <a:xfrm>
                <a:off x="2586" y="2747"/>
                <a:ext cx="37" cy="1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04" name="Rectangle 132"/>
              <p:cNvSpPr>
                <a:spLocks noChangeArrowheads="1"/>
              </p:cNvSpPr>
              <p:nvPr/>
            </p:nvSpPr>
            <p:spPr bwMode="auto">
              <a:xfrm>
                <a:off x="2984" y="2747"/>
                <a:ext cx="38" cy="1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05" name="Rectangle 133"/>
              <p:cNvSpPr>
                <a:spLocks noChangeArrowheads="1"/>
              </p:cNvSpPr>
              <p:nvPr/>
            </p:nvSpPr>
            <p:spPr bwMode="auto">
              <a:xfrm>
                <a:off x="3712" y="2747"/>
                <a:ext cx="37" cy="1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06" name="Rectangle 134"/>
              <p:cNvSpPr>
                <a:spLocks noChangeArrowheads="1"/>
              </p:cNvSpPr>
              <p:nvPr/>
            </p:nvSpPr>
            <p:spPr bwMode="auto">
              <a:xfrm>
                <a:off x="4094" y="2747"/>
                <a:ext cx="38" cy="1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6534" name="Group 394"/>
            <p:cNvGrpSpPr>
              <a:grpSpLocks/>
            </p:cNvGrpSpPr>
            <p:nvPr/>
          </p:nvGrpSpPr>
          <p:grpSpPr bwMode="auto">
            <a:xfrm>
              <a:off x="747" y="2972"/>
              <a:ext cx="4166" cy="112"/>
              <a:chOff x="747" y="2972"/>
              <a:chExt cx="4166" cy="112"/>
            </a:xfrm>
          </p:grpSpPr>
          <p:sp>
            <p:nvSpPr>
              <p:cNvPr id="3207" name="Rectangle 135"/>
              <p:cNvSpPr>
                <a:spLocks noChangeArrowheads="1"/>
              </p:cNvSpPr>
              <p:nvPr/>
            </p:nvSpPr>
            <p:spPr bwMode="auto">
              <a:xfrm>
                <a:off x="747" y="2972"/>
                <a:ext cx="75" cy="1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08" name="Rectangle 136"/>
              <p:cNvSpPr>
                <a:spLocks noChangeArrowheads="1"/>
              </p:cNvSpPr>
              <p:nvPr/>
            </p:nvSpPr>
            <p:spPr bwMode="auto">
              <a:xfrm>
                <a:off x="1963" y="2972"/>
                <a:ext cx="75" cy="1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09" name="Rectangle 137"/>
              <p:cNvSpPr>
                <a:spLocks noChangeArrowheads="1"/>
              </p:cNvSpPr>
              <p:nvPr/>
            </p:nvSpPr>
            <p:spPr bwMode="auto">
              <a:xfrm>
                <a:off x="3041" y="2972"/>
                <a:ext cx="75" cy="1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10" name="Rectangle 138"/>
              <p:cNvSpPr>
                <a:spLocks noChangeArrowheads="1"/>
              </p:cNvSpPr>
              <p:nvPr/>
            </p:nvSpPr>
            <p:spPr bwMode="auto">
              <a:xfrm>
                <a:off x="3749" y="2972"/>
                <a:ext cx="75" cy="1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11" name="Rectangle 139"/>
              <p:cNvSpPr>
                <a:spLocks noChangeArrowheads="1"/>
              </p:cNvSpPr>
              <p:nvPr/>
            </p:nvSpPr>
            <p:spPr bwMode="auto">
              <a:xfrm>
                <a:off x="4838" y="2972"/>
                <a:ext cx="75" cy="1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6535" name="Group 213"/>
            <p:cNvGrpSpPr>
              <a:grpSpLocks/>
            </p:cNvGrpSpPr>
            <p:nvPr/>
          </p:nvGrpSpPr>
          <p:grpSpPr bwMode="auto">
            <a:xfrm>
              <a:off x="672" y="2521"/>
              <a:ext cx="4166" cy="113"/>
              <a:chOff x="816" y="2617"/>
              <a:chExt cx="4166" cy="113"/>
            </a:xfrm>
          </p:grpSpPr>
          <p:sp>
            <p:nvSpPr>
              <p:cNvPr id="3212" name="Rectangle 140"/>
              <p:cNvSpPr>
                <a:spLocks noChangeArrowheads="1"/>
              </p:cNvSpPr>
              <p:nvPr/>
            </p:nvSpPr>
            <p:spPr bwMode="auto">
              <a:xfrm>
                <a:off x="816" y="2617"/>
                <a:ext cx="37" cy="1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13" name="Rectangle 141"/>
              <p:cNvSpPr>
                <a:spLocks noChangeArrowheads="1"/>
              </p:cNvSpPr>
              <p:nvPr/>
            </p:nvSpPr>
            <p:spPr bwMode="auto">
              <a:xfrm>
                <a:off x="1191" y="2617"/>
                <a:ext cx="37" cy="1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14" name="Rectangle 142"/>
              <p:cNvSpPr>
                <a:spLocks noChangeArrowheads="1"/>
              </p:cNvSpPr>
              <p:nvPr/>
            </p:nvSpPr>
            <p:spPr bwMode="auto">
              <a:xfrm>
                <a:off x="1566" y="2617"/>
                <a:ext cx="38" cy="1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15" name="Rectangle 143"/>
              <p:cNvSpPr>
                <a:spLocks noChangeArrowheads="1"/>
              </p:cNvSpPr>
              <p:nvPr/>
            </p:nvSpPr>
            <p:spPr bwMode="auto">
              <a:xfrm>
                <a:off x="1942" y="2617"/>
                <a:ext cx="37" cy="1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16" name="Rectangle 144"/>
              <p:cNvSpPr>
                <a:spLocks noChangeArrowheads="1"/>
              </p:cNvSpPr>
              <p:nvPr/>
            </p:nvSpPr>
            <p:spPr bwMode="auto">
              <a:xfrm>
                <a:off x="2317" y="2617"/>
                <a:ext cx="37" cy="1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17" name="Rectangle 145"/>
              <p:cNvSpPr>
                <a:spLocks noChangeArrowheads="1"/>
              </p:cNvSpPr>
              <p:nvPr/>
            </p:nvSpPr>
            <p:spPr bwMode="auto">
              <a:xfrm>
                <a:off x="2692" y="2617"/>
                <a:ext cx="38" cy="1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18" name="Rectangle 146"/>
              <p:cNvSpPr>
                <a:spLocks noChangeArrowheads="1"/>
              </p:cNvSpPr>
              <p:nvPr/>
            </p:nvSpPr>
            <p:spPr bwMode="auto">
              <a:xfrm>
                <a:off x="3068" y="2617"/>
                <a:ext cx="37" cy="1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19" name="Rectangle 147"/>
              <p:cNvSpPr>
                <a:spLocks noChangeArrowheads="1"/>
              </p:cNvSpPr>
              <p:nvPr/>
            </p:nvSpPr>
            <p:spPr bwMode="auto">
              <a:xfrm>
                <a:off x="3443" y="2617"/>
                <a:ext cx="37" cy="1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20" name="Rectangle 148"/>
              <p:cNvSpPr>
                <a:spLocks noChangeArrowheads="1"/>
              </p:cNvSpPr>
              <p:nvPr/>
            </p:nvSpPr>
            <p:spPr bwMode="auto">
              <a:xfrm>
                <a:off x="3818" y="2617"/>
                <a:ext cx="38" cy="1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21" name="Rectangle 149"/>
              <p:cNvSpPr>
                <a:spLocks noChangeArrowheads="1"/>
              </p:cNvSpPr>
              <p:nvPr/>
            </p:nvSpPr>
            <p:spPr bwMode="auto">
              <a:xfrm>
                <a:off x="4194" y="2617"/>
                <a:ext cx="37" cy="1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22" name="Rectangle 150"/>
              <p:cNvSpPr>
                <a:spLocks noChangeArrowheads="1"/>
              </p:cNvSpPr>
              <p:nvPr/>
            </p:nvSpPr>
            <p:spPr bwMode="auto">
              <a:xfrm>
                <a:off x="4569" y="2617"/>
                <a:ext cx="37" cy="1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23" name="Rectangle 151"/>
              <p:cNvSpPr>
                <a:spLocks noChangeArrowheads="1"/>
              </p:cNvSpPr>
              <p:nvPr/>
            </p:nvSpPr>
            <p:spPr bwMode="auto">
              <a:xfrm>
                <a:off x="4944" y="2617"/>
                <a:ext cx="38" cy="1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6536" name="Group 386"/>
            <p:cNvGrpSpPr>
              <a:grpSpLocks/>
            </p:cNvGrpSpPr>
            <p:nvPr/>
          </p:nvGrpSpPr>
          <p:grpSpPr bwMode="auto">
            <a:xfrm>
              <a:off x="822" y="3460"/>
              <a:ext cx="3984" cy="112"/>
              <a:chOff x="726" y="3556"/>
              <a:chExt cx="3984" cy="112"/>
            </a:xfrm>
          </p:grpSpPr>
          <p:sp>
            <p:nvSpPr>
              <p:cNvPr id="3224" name="Rectangle 152"/>
              <p:cNvSpPr>
                <a:spLocks noChangeArrowheads="1"/>
              </p:cNvSpPr>
              <p:nvPr/>
            </p:nvSpPr>
            <p:spPr bwMode="auto">
              <a:xfrm>
                <a:off x="726" y="3556"/>
                <a:ext cx="225" cy="112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25" name="Rectangle 153"/>
              <p:cNvSpPr>
                <a:spLocks noChangeArrowheads="1"/>
              </p:cNvSpPr>
              <p:nvPr/>
            </p:nvSpPr>
            <p:spPr bwMode="auto">
              <a:xfrm>
                <a:off x="988" y="3556"/>
                <a:ext cx="338" cy="112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26" name="Rectangle 154"/>
              <p:cNvSpPr>
                <a:spLocks noChangeArrowheads="1"/>
              </p:cNvSpPr>
              <p:nvPr/>
            </p:nvSpPr>
            <p:spPr bwMode="auto">
              <a:xfrm>
                <a:off x="1401" y="3556"/>
                <a:ext cx="301" cy="112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27" name="Rectangle 155"/>
              <p:cNvSpPr>
                <a:spLocks noChangeArrowheads="1"/>
              </p:cNvSpPr>
              <p:nvPr/>
            </p:nvSpPr>
            <p:spPr bwMode="auto">
              <a:xfrm>
                <a:off x="2116" y="3556"/>
                <a:ext cx="336" cy="112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28" name="Rectangle 156"/>
              <p:cNvSpPr>
                <a:spLocks noChangeArrowheads="1"/>
              </p:cNvSpPr>
              <p:nvPr/>
            </p:nvSpPr>
            <p:spPr bwMode="auto">
              <a:xfrm>
                <a:off x="2527" y="3556"/>
                <a:ext cx="301" cy="112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29" name="Rectangle 157"/>
              <p:cNvSpPr>
                <a:spLocks noChangeArrowheads="1"/>
              </p:cNvSpPr>
              <p:nvPr/>
            </p:nvSpPr>
            <p:spPr bwMode="auto">
              <a:xfrm>
                <a:off x="3240" y="3556"/>
                <a:ext cx="338" cy="112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30" name="Rectangle 158"/>
              <p:cNvSpPr>
                <a:spLocks noChangeArrowheads="1"/>
              </p:cNvSpPr>
              <p:nvPr/>
            </p:nvSpPr>
            <p:spPr bwMode="auto">
              <a:xfrm>
                <a:off x="3728" y="3556"/>
                <a:ext cx="226" cy="112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56" name="Rectangle 184"/>
              <p:cNvSpPr>
                <a:spLocks noChangeArrowheads="1"/>
              </p:cNvSpPr>
              <p:nvPr/>
            </p:nvSpPr>
            <p:spPr bwMode="auto">
              <a:xfrm>
                <a:off x="1908" y="3556"/>
                <a:ext cx="169" cy="112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57" name="Rectangle 185"/>
              <p:cNvSpPr>
                <a:spLocks noChangeArrowheads="1"/>
              </p:cNvSpPr>
              <p:nvPr/>
            </p:nvSpPr>
            <p:spPr bwMode="auto">
              <a:xfrm>
                <a:off x="3016" y="3560"/>
                <a:ext cx="187" cy="108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58" name="Rectangle 186"/>
              <p:cNvSpPr>
                <a:spLocks noChangeArrowheads="1"/>
              </p:cNvSpPr>
              <p:nvPr/>
            </p:nvSpPr>
            <p:spPr bwMode="auto">
              <a:xfrm>
                <a:off x="4035" y="3556"/>
                <a:ext cx="294" cy="112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59" name="Rectangle 187"/>
              <p:cNvSpPr>
                <a:spLocks noChangeArrowheads="1"/>
              </p:cNvSpPr>
              <p:nvPr/>
            </p:nvSpPr>
            <p:spPr bwMode="auto">
              <a:xfrm>
                <a:off x="4371" y="3556"/>
                <a:ext cx="339" cy="112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3463" name="Group 391"/>
          <p:cNvGrpSpPr>
            <a:grpSpLocks/>
          </p:cNvGrpSpPr>
          <p:nvPr/>
        </p:nvGrpSpPr>
        <p:grpSpPr bwMode="auto">
          <a:xfrm>
            <a:off x="1809750" y="1370013"/>
            <a:ext cx="476250" cy="2905125"/>
            <a:chOff x="1140" y="1104"/>
            <a:chExt cx="300" cy="1830"/>
          </a:xfrm>
        </p:grpSpPr>
        <p:sp>
          <p:nvSpPr>
            <p:cNvPr id="3460" name="Oval 388"/>
            <p:cNvSpPr>
              <a:spLocks noChangeArrowheads="1"/>
            </p:cNvSpPr>
            <p:nvPr/>
          </p:nvSpPr>
          <p:spPr bwMode="auto">
            <a:xfrm>
              <a:off x="1152" y="1104"/>
              <a:ext cx="192" cy="33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461" name="Oval 389"/>
            <p:cNvSpPr>
              <a:spLocks noChangeArrowheads="1"/>
            </p:cNvSpPr>
            <p:nvPr/>
          </p:nvSpPr>
          <p:spPr bwMode="auto">
            <a:xfrm>
              <a:off x="1140" y="2598"/>
              <a:ext cx="192" cy="33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462" name="Line 390"/>
            <p:cNvSpPr>
              <a:spLocks noChangeShapeType="1"/>
            </p:cNvSpPr>
            <p:nvPr/>
          </p:nvSpPr>
          <p:spPr bwMode="auto">
            <a:xfrm>
              <a:off x="1344" y="2784"/>
              <a:ext cx="96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469" name="Text Box 397"/>
          <p:cNvSpPr txBox="1">
            <a:spLocks noChangeArrowheads="1"/>
          </p:cNvSpPr>
          <p:nvPr/>
        </p:nvSpPr>
        <p:spPr bwMode="auto">
          <a:xfrm>
            <a:off x="8077200" y="106521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  <a:sym typeface="Symbol" charset="0"/>
              </a:rPr>
              <a:t>{1,10}</a:t>
            </a:r>
          </a:p>
        </p:txBody>
      </p:sp>
      <p:sp>
        <p:nvSpPr>
          <p:cNvPr id="3470" name="Text Box 398"/>
          <p:cNvSpPr txBox="1">
            <a:spLocks noChangeArrowheads="1"/>
          </p:cNvSpPr>
          <p:nvPr/>
        </p:nvSpPr>
        <p:spPr bwMode="auto">
          <a:xfrm>
            <a:off x="8077200" y="144621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  <a:sym typeface="Symbol" charset="0"/>
              </a:rPr>
              <a:t>{1,15}</a:t>
            </a:r>
          </a:p>
        </p:txBody>
      </p:sp>
      <p:sp>
        <p:nvSpPr>
          <p:cNvPr id="3471" name="Text Box 399"/>
          <p:cNvSpPr txBox="1">
            <a:spLocks noChangeArrowheads="1"/>
          </p:cNvSpPr>
          <p:nvPr/>
        </p:nvSpPr>
        <p:spPr bwMode="auto">
          <a:xfrm>
            <a:off x="8077200" y="182721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  <a:sym typeface="Symbol" charset="0"/>
              </a:rPr>
              <a:t>{2,26}</a:t>
            </a:r>
          </a:p>
        </p:txBody>
      </p:sp>
      <p:grpSp>
        <p:nvGrpSpPr>
          <p:cNvPr id="3477" name="Group 405"/>
          <p:cNvGrpSpPr>
            <a:grpSpLocks/>
          </p:cNvGrpSpPr>
          <p:nvPr/>
        </p:nvGrpSpPr>
        <p:grpSpPr bwMode="auto">
          <a:xfrm>
            <a:off x="152400" y="3441700"/>
            <a:ext cx="8610600" cy="2790825"/>
            <a:chOff x="96" y="2409"/>
            <a:chExt cx="5424" cy="1758"/>
          </a:xfrm>
        </p:grpSpPr>
        <p:sp>
          <p:nvSpPr>
            <p:cNvPr id="3472" name="Text Box 400"/>
            <p:cNvSpPr txBox="1">
              <a:spLocks noChangeArrowheads="1"/>
            </p:cNvSpPr>
            <p:nvPr/>
          </p:nvSpPr>
          <p:spPr bwMode="auto">
            <a:xfrm>
              <a:off x="5088" y="244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400">
                  <a:latin typeface="Arial" charset="0"/>
                  <a:cs typeface="+mn-cs"/>
                  <a:sym typeface="Symbol" charset="0"/>
                </a:rPr>
                <a:t>{1,10}</a:t>
              </a:r>
            </a:p>
          </p:txBody>
        </p:sp>
        <p:sp>
          <p:nvSpPr>
            <p:cNvPr id="3473" name="Text Box 401"/>
            <p:cNvSpPr txBox="1">
              <a:spLocks noChangeArrowheads="1"/>
            </p:cNvSpPr>
            <p:nvPr/>
          </p:nvSpPr>
          <p:spPr bwMode="auto">
            <a:xfrm>
              <a:off x="5088" y="268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400">
                  <a:latin typeface="Arial" charset="0"/>
                  <a:cs typeface="+mn-cs"/>
                  <a:sym typeface="Symbol" charset="0"/>
                </a:rPr>
                <a:t>{1,15}</a:t>
              </a:r>
            </a:p>
          </p:txBody>
        </p:sp>
        <p:sp>
          <p:nvSpPr>
            <p:cNvPr id="3474" name="Text Box 402"/>
            <p:cNvSpPr txBox="1">
              <a:spLocks noChangeArrowheads="1"/>
            </p:cNvSpPr>
            <p:nvPr/>
          </p:nvSpPr>
          <p:spPr bwMode="auto">
            <a:xfrm>
              <a:off x="5088" y="292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400">
                  <a:latin typeface="Arial" charset="0"/>
                  <a:cs typeface="+mn-cs"/>
                  <a:sym typeface="Symbol" charset="0"/>
                </a:rPr>
                <a:t>{2,26}</a:t>
              </a:r>
            </a:p>
          </p:txBody>
        </p:sp>
        <p:grpSp>
          <p:nvGrpSpPr>
            <p:cNvPr id="16480" name="Group 404"/>
            <p:cNvGrpSpPr>
              <a:grpSpLocks/>
            </p:cNvGrpSpPr>
            <p:nvPr/>
          </p:nvGrpSpPr>
          <p:grpSpPr bwMode="auto">
            <a:xfrm>
              <a:off x="96" y="2409"/>
              <a:ext cx="5424" cy="1758"/>
              <a:chOff x="96" y="2409"/>
              <a:chExt cx="5424" cy="1758"/>
            </a:xfrm>
          </p:grpSpPr>
          <p:grpSp>
            <p:nvGrpSpPr>
              <p:cNvPr id="16481" name="Group 392"/>
              <p:cNvGrpSpPr>
                <a:grpSpLocks/>
              </p:cNvGrpSpPr>
              <p:nvPr/>
            </p:nvGrpSpPr>
            <p:grpSpPr bwMode="auto">
              <a:xfrm>
                <a:off x="96" y="2409"/>
                <a:ext cx="4817" cy="1437"/>
                <a:chOff x="96" y="2409"/>
                <a:chExt cx="4817" cy="1437"/>
              </a:xfrm>
            </p:grpSpPr>
            <p:sp>
              <p:nvSpPr>
                <p:cNvPr id="3195" name="Line 123"/>
                <p:cNvSpPr>
                  <a:spLocks noChangeShapeType="1"/>
                </p:cNvSpPr>
                <p:nvPr/>
              </p:nvSpPr>
              <p:spPr bwMode="auto">
                <a:xfrm>
                  <a:off x="596" y="2634"/>
                  <a:ext cx="43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196" name="Line 124"/>
                <p:cNvSpPr>
                  <a:spLocks noChangeShapeType="1"/>
                </p:cNvSpPr>
                <p:nvPr/>
              </p:nvSpPr>
              <p:spPr bwMode="auto">
                <a:xfrm>
                  <a:off x="596" y="2859"/>
                  <a:ext cx="43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197" name="Line 125"/>
                <p:cNvSpPr>
                  <a:spLocks noChangeShapeType="1"/>
                </p:cNvSpPr>
                <p:nvPr/>
              </p:nvSpPr>
              <p:spPr bwMode="auto">
                <a:xfrm>
                  <a:off x="596" y="3084"/>
                  <a:ext cx="43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198" name="Line 126"/>
                <p:cNvSpPr>
                  <a:spLocks noChangeShapeType="1"/>
                </p:cNvSpPr>
                <p:nvPr/>
              </p:nvSpPr>
              <p:spPr bwMode="auto">
                <a:xfrm>
                  <a:off x="596" y="3347"/>
                  <a:ext cx="43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199" name="Line 127"/>
                <p:cNvSpPr>
                  <a:spLocks noChangeShapeType="1"/>
                </p:cNvSpPr>
                <p:nvPr/>
              </p:nvSpPr>
              <p:spPr bwMode="auto">
                <a:xfrm>
                  <a:off x="596" y="3572"/>
                  <a:ext cx="43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31" name="Line 159"/>
                <p:cNvSpPr>
                  <a:spLocks noChangeShapeType="1"/>
                </p:cNvSpPr>
                <p:nvPr/>
              </p:nvSpPr>
              <p:spPr bwMode="auto">
                <a:xfrm>
                  <a:off x="672" y="2446"/>
                  <a:ext cx="0" cy="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32" name="Line 160"/>
                <p:cNvSpPr>
                  <a:spLocks noChangeShapeType="1"/>
                </p:cNvSpPr>
                <p:nvPr/>
              </p:nvSpPr>
              <p:spPr bwMode="auto">
                <a:xfrm>
                  <a:off x="672" y="2672"/>
                  <a:ext cx="0" cy="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33" name="Line 161"/>
                <p:cNvSpPr>
                  <a:spLocks noChangeShapeType="1"/>
                </p:cNvSpPr>
                <p:nvPr/>
              </p:nvSpPr>
              <p:spPr bwMode="auto">
                <a:xfrm>
                  <a:off x="672" y="2897"/>
                  <a:ext cx="0" cy="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34" name="Line 162"/>
                <p:cNvSpPr>
                  <a:spLocks noChangeShapeType="1"/>
                </p:cNvSpPr>
                <p:nvPr/>
              </p:nvSpPr>
              <p:spPr bwMode="auto">
                <a:xfrm>
                  <a:off x="1047" y="2446"/>
                  <a:ext cx="0" cy="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35" name="Line 163"/>
                <p:cNvSpPr>
                  <a:spLocks noChangeShapeType="1"/>
                </p:cNvSpPr>
                <p:nvPr/>
              </p:nvSpPr>
              <p:spPr bwMode="auto">
                <a:xfrm>
                  <a:off x="1235" y="2672"/>
                  <a:ext cx="0" cy="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36" name="Line 164"/>
                <p:cNvSpPr>
                  <a:spLocks noChangeShapeType="1"/>
                </p:cNvSpPr>
                <p:nvPr/>
              </p:nvSpPr>
              <p:spPr bwMode="auto">
                <a:xfrm>
                  <a:off x="1798" y="2672"/>
                  <a:ext cx="0" cy="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37" name="Line 165"/>
                <p:cNvSpPr>
                  <a:spLocks noChangeShapeType="1"/>
                </p:cNvSpPr>
                <p:nvPr/>
              </p:nvSpPr>
              <p:spPr bwMode="auto">
                <a:xfrm>
                  <a:off x="2361" y="2672"/>
                  <a:ext cx="0" cy="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38" name="Line 166"/>
                <p:cNvSpPr>
                  <a:spLocks noChangeShapeType="1"/>
                </p:cNvSpPr>
                <p:nvPr/>
              </p:nvSpPr>
              <p:spPr bwMode="auto">
                <a:xfrm>
                  <a:off x="2924" y="2672"/>
                  <a:ext cx="0" cy="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39" name="Line 167"/>
                <p:cNvSpPr>
                  <a:spLocks noChangeShapeType="1"/>
                </p:cNvSpPr>
                <p:nvPr/>
              </p:nvSpPr>
              <p:spPr bwMode="auto">
                <a:xfrm>
                  <a:off x="3487" y="2672"/>
                  <a:ext cx="0" cy="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40" name="Line 168"/>
                <p:cNvSpPr>
                  <a:spLocks noChangeShapeType="1"/>
                </p:cNvSpPr>
                <p:nvPr/>
              </p:nvSpPr>
              <p:spPr bwMode="auto">
                <a:xfrm>
                  <a:off x="4050" y="2672"/>
                  <a:ext cx="0" cy="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41" name="Line 169"/>
                <p:cNvSpPr>
                  <a:spLocks noChangeShapeType="1"/>
                </p:cNvSpPr>
                <p:nvPr/>
              </p:nvSpPr>
              <p:spPr bwMode="auto">
                <a:xfrm>
                  <a:off x="1422" y="2446"/>
                  <a:ext cx="0" cy="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42" name="Line 170"/>
                <p:cNvSpPr>
                  <a:spLocks noChangeShapeType="1"/>
                </p:cNvSpPr>
                <p:nvPr/>
              </p:nvSpPr>
              <p:spPr bwMode="auto">
                <a:xfrm>
                  <a:off x="1798" y="2446"/>
                  <a:ext cx="0" cy="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43" name="Line 171"/>
                <p:cNvSpPr>
                  <a:spLocks noChangeShapeType="1"/>
                </p:cNvSpPr>
                <p:nvPr/>
              </p:nvSpPr>
              <p:spPr bwMode="auto">
                <a:xfrm>
                  <a:off x="2173" y="2446"/>
                  <a:ext cx="0" cy="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44" name="Line 172"/>
                <p:cNvSpPr>
                  <a:spLocks noChangeShapeType="1"/>
                </p:cNvSpPr>
                <p:nvPr/>
              </p:nvSpPr>
              <p:spPr bwMode="auto">
                <a:xfrm>
                  <a:off x="2548" y="2446"/>
                  <a:ext cx="0" cy="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45" name="Line 173"/>
                <p:cNvSpPr>
                  <a:spLocks noChangeShapeType="1"/>
                </p:cNvSpPr>
                <p:nvPr/>
              </p:nvSpPr>
              <p:spPr bwMode="auto">
                <a:xfrm>
                  <a:off x="2924" y="2446"/>
                  <a:ext cx="0" cy="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46" name="Line 174"/>
                <p:cNvSpPr>
                  <a:spLocks noChangeShapeType="1"/>
                </p:cNvSpPr>
                <p:nvPr/>
              </p:nvSpPr>
              <p:spPr bwMode="auto">
                <a:xfrm>
                  <a:off x="3299" y="2446"/>
                  <a:ext cx="0" cy="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47" name="Line 175"/>
                <p:cNvSpPr>
                  <a:spLocks noChangeShapeType="1"/>
                </p:cNvSpPr>
                <p:nvPr/>
              </p:nvSpPr>
              <p:spPr bwMode="auto">
                <a:xfrm>
                  <a:off x="3674" y="2446"/>
                  <a:ext cx="0" cy="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48" name="Line 176"/>
                <p:cNvSpPr>
                  <a:spLocks noChangeShapeType="1"/>
                </p:cNvSpPr>
                <p:nvPr/>
              </p:nvSpPr>
              <p:spPr bwMode="auto">
                <a:xfrm>
                  <a:off x="4050" y="2446"/>
                  <a:ext cx="0" cy="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49" name="Line 177"/>
                <p:cNvSpPr>
                  <a:spLocks noChangeShapeType="1"/>
                </p:cNvSpPr>
                <p:nvPr/>
              </p:nvSpPr>
              <p:spPr bwMode="auto">
                <a:xfrm>
                  <a:off x="4425" y="2446"/>
                  <a:ext cx="0" cy="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50" name="Line 178"/>
                <p:cNvSpPr>
                  <a:spLocks noChangeShapeType="1"/>
                </p:cNvSpPr>
                <p:nvPr/>
              </p:nvSpPr>
              <p:spPr bwMode="auto">
                <a:xfrm>
                  <a:off x="4800" y="2446"/>
                  <a:ext cx="0" cy="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51" name="Line 179"/>
                <p:cNvSpPr>
                  <a:spLocks noChangeShapeType="1"/>
                </p:cNvSpPr>
                <p:nvPr/>
              </p:nvSpPr>
              <p:spPr bwMode="auto">
                <a:xfrm>
                  <a:off x="1647" y="2897"/>
                  <a:ext cx="0" cy="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52" name="Line 180"/>
                <p:cNvSpPr>
                  <a:spLocks noChangeShapeType="1"/>
                </p:cNvSpPr>
                <p:nvPr/>
              </p:nvSpPr>
              <p:spPr bwMode="auto">
                <a:xfrm>
                  <a:off x="2661" y="2897"/>
                  <a:ext cx="0" cy="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53" name="Line 181"/>
                <p:cNvSpPr>
                  <a:spLocks noChangeShapeType="1"/>
                </p:cNvSpPr>
                <p:nvPr/>
              </p:nvSpPr>
              <p:spPr bwMode="auto">
                <a:xfrm>
                  <a:off x="3599" y="2897"/>
                  <a:ext cx="0" cy="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54" name="Line 182"/>
                <p:cNvSpPr>
                  <a:spLocks noChangeShapeType="1"/>
                </p:cNvSpPr>
                <p:nvPr/>
              </p:nvSpPr>
              <p:spPr bwMode="auto">
                <a:xfrm>
                  <a:off x="4575" y="2897"/>
                  <a:ext cx="0" cy="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55" name="Line 183"/>
                <p:cNvSpPr>
                  <a:spLocks noChangeShapeType="1"/>
                </p:cNvSpPr>
                <p:nvPr/>
              </p:nvSpPr>
              <p:spPr bwMode="auto">
                <a:xfrm>
                  <a:off x="1047" y="2521"/>
                  <a:ext cx="0" cy="112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65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343" y="2409"/>
                  <a:ext cx="263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sz="1400">
                      <a:latin typeface="Arial" charset="0"/>
                      <a:cs typeface="+mn-cs"/>
                      <a:sym typeface="Symbol" charset="0"/>
                    </a:rPr>
                    <a:t></a:t>
                  </a:r>
                  <a:r>
                    <a:rPr lang="en-US" sz="1400" baseline="-25000">
                      <a:latin typeface="Arial" charset="0"/>
                      <a:cs typeface="+mn-cs"/>
                      <a:sym typeface="Symbol" charset="0"/>
                    </a:rPr>
                    <a:t>1</a:t>
                  </a:r>
                  <a:endParaRPr lang="en-US" sz="1400">
                    <a:latin typeface="Arial" charset="0"/>
                    <a:cs typeface="+mn-cs"/>
                    <a:sym typeface="Symbol" charset="0"/>
                  </a:endParaRPr>
                </a:p>
              </p:txBody>
            </p:sp>
            <p:sp>
              <p:nvSpPr>
                <p:cNvPr id="3266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343" y="2641"/>
                  <a:ext cx="263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sz="1400">
                      <a:latin typeface="Arial" charset="0"/>
                      <a:cs typeface="+mn-cs"/>
                      <a:sym typeface="Symbol" charset="0"/>
                    </a:rPr>
                    <a:t></a:t>
                  </a:r>
                  <a:r>
                    <a:rPr lang="en-US" sz="1400" baseline="-25000">
                      <a:latin typeface="Arial" charset="0"/>
                      <a:cs typeface="+mn-cs"/>
                      <a:sym typeface="Symbol" charset="0"/>
                    </a:rPr>
                    <a:t>2</a:t>
                  </a:r>
                  <a:endParaRPr lang="en-US" sz="1400">
                    <a:latin typeface="Arial" charset="0"/>
                    <a:cs typeface="+mn-cs"/>
                    <a:sym typeface="Symbol" charset="0"/>
                  </a:endParaRPr>
                </a:p>
              </p:txBody>
            </p:sp>
            <p:sp>
              <p:nvSpPr>
                <p:cNvPr id="3267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345" y="2880"/>
                  <a:ext cx="26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sz="1400">
                      <a:latin typeface="Arial" charset="0"/>
                      <a:cs typeface="+mn-cs"/>
                      <a:sym typeface="Symbol" charset="0"/>
                    </a:rPr>
                    <a:t></a:t>
                  </a:r>
                  <a:r>
                    <a:rPr lang="en-US" sz="1400" baseline="-25000">
                      <a:latin typeface="Arial" charset="0"/>
                      <a:cs typeface="+mn-cs"/>
                      <a:sym typeface="Symbol" charset="0"/>
                    </a:rPr>
                    <a:t>3</a:t>
                  </a:r>
                  <a:endParaRPr lang="en-US" sz="1400">
                    <a:latin typeface="Arial" charset="0"/>
                    <a:cs typeface="+mn-cs"/>
                    <a:sym typeface="Symbol" charset="0"/>
                  </a:endParaRPr>
                </a:p>
              </p:txBody>
            </p:sp>
            <p:sp>
              <p:nvSpPr>
                <p:cNvPr id="3268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209" y="3197"/>
                  <a:ext cx="337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 eaLnBrk="1" hangingPunct="1">
                    <a:spcBef>
                      <a:spcPct val="50000"/>
                    </a:spcBef>
                    <a:defRPr/>
                  </a:pPr>
                  <a:r>
                    <a:rPr lang="en-US" sz="1400">
                      <a:latin typeface="Arial" charset="0"/>
                      <a:cs typeface="+mn-cs"/>
                      <a:sym typeface="Symbol" charset="0"/>
                    </a:rPr>
                    <a:t>Idle</a:t>
                  </a:r>
                </a:p>
              </p:txBody>
            </p:sp>
            <p:sp>
              <p:nvSpPr>
                <p:cNvPr id="3269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96" y="3422"/>
                  <a:ext cx="45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 eaLnBrk="1" hangingPunct="1">
                    <a:spcBef>
                      <a:spcPct val="50000"/>
                    </a:spcBef>
                    <a:defRPr/>
                  </a:pPr>
                  <a:r>
                    <a:rPr lang="en-US" sz="1400">
                      <a:latin typeface="Arial" charset="0"/>
                      <a:cs typeface="+mn-cs"/>
                      <a:sym typeface="Symbol" charset="0"/>
                    </a:rPr>
                    <a:t>Sleep</a:t>
                  </a:r>
                </a:p>
              </p:txBody>
            </p:sp>
            <p:sp>
              <p:nvSpPr>
                <p:cNvPr id="3270" name="Line 198"/>
                <p:cNvSpPr>
                  <a:spLocks noChangeShapeType="1"/>
                </p:cNvSpPr>
                <p:nvPr/>
              </p:nvSpPr>
              <p:spPr bwMode="auto">
                <a:xfrm>
                  <a:off x="1422" y="2521"/>
                  <a:ext cx="0" cy="112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71" name="Line 199"/>
                <p:cNvSpPr>
                  <a:spLocks noChangeShapeType="1"/>
                </p:cNvSpPr>
                <p:nvPr/>
              </p:nvSpPr>
              <p:spPr bwMode="auto">
                <a:xfrm>
                  <a:off x="1798" y="2521"/>
                  <a:ext cx="0" cy="112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72" name="Line 200"/>
                <p:cNvSpPr>
                  <a:spLocks noChangeShapeType="1"/>
                </p:cNvSpPr>
                <p:nvPr/>
              </p:nvSpPr>
              <p:spPr bwMode="auto">
                <a:xfrm>
                  <a:off x="2173" y="2521"/>
                  <a:ext cx="0" cy="112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73" name="Line 201"/>
                <p:cNvSpPr>
                  <a:spLocks noChangeShapeType="1"/>
                </p:cNvSpPr>
                <p:nvPr/>
              </p:nvSpPr>
              <p:spPr bwMode="auto">
                <a:xfrm>
                  <a:off x="2548" y="2521"/>
                  <a:ext cx="0" cy="112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74" name="Line 202"/>
                <p:cNvSpPr>
                  <a:spLocks noChangeShapeType="1"/>
                </p:cNvSpPr>
                <p:nvPr/>
              </p:nvSpPr>
              <p:spPr bwMode="auto">
                <a:xfrm>
                  <a:off x="2924" y="2521"/>
                  <a:ext cx="0" cy="112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75" name="Line 203"/>
                <p:cNvSpPr>
                  <a:spLocks noChangeShapeType="1"/>
                </p:cNvSpPr>
                <p:nvPr/>
              </p:nvSpPr>
              <p:spPr bwMode="auto">
                <a:xfrm>
                  <a:off x="3299" y="2521"/>
                  <a:ext cx="0" cy="112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76" name="Line 204"/>
                <p:cNvSpPr>
                  <a:spLocks noChangeShapeType="1"/>
                </p:cNvSpPr>
                <p:nvPr/>
              </p:nvSpPr>
              <p:spPr bwMode="auto">
                <a:xfrm>
                  <a:off x="3674" y="2521"/>
                  <a:ext cx="0" cy="112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77" name="Line 205"/>
                <p:cNvSpPr>
                  <a:spLocks noChangeShapeType="1"/>
                </p:cNvSpPr>
                <p:nvPr/>
              </p:nvSpPr>
              <p:spPr bwMode="auto">
                <a:xfrm>
                  <a:off x="4050" y="2521"/>
                  <a:ext cx="0" cy="112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78" name="Line 206"/>
                <p:cNvSpPr>
                  <a:spLocks noChangeShapeType="1"/>
                </p:cNvSpPr>
                <p:nvPr/>
              </p:nvSpPr>
              <p:spPr bwMode="auto">
                <a:xfrm>
                  <a:off x="4425" y="2521"/>
                  <a:ext cx="0" cy="112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79" name="Line 207"/>
                <p:cNvSpPr>
                  <a:spLocks noChangeShapeType="1"/>
                </p:cNvSpPr>
                <p:nvPr/>
              </p:nvSpPr>
              <p:spPr bwMode="auto">
                <a:xfrm>
                  <a:off x="4800" y="2521"/>
                  <a:ext cx="0" cy="112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80" name="Line 208"/>
                <p:cNvSpPr>
                  <a:spLocks noChangeShapeType="1"/>
                </p:cNvSpPr>
                <p:nvPr/>
              </p:nvSpPr>
              <p:spPr bwMode="auto">
                <a:xfrm>
                  <a:off x="672" y="2521"/>
                  <a:ext cx="0" cy="112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82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2123" y="3654"/>
                  <a:ext cx="1088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1254125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1pPr>
                  <a:lvl2pPr defTabSz="1254125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2pPr>
                  <a:lvl3pPr defTabSz="1254125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3pPr>
                  <a:lvl4pPr defTabSz="1254125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4pPr>
                  <a:lvl5pPr defTabSz="1254125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5pPr>
                  <a:lvl6pPr defTabSz="12541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6pPr>
                  <a:lvl7pPr defTabSz="12541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7pPr>
                  <a:lvl8pPr defTabSz="12541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8pPr>
                  <a:lvl9pPr defTabSz="12541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sz="1400" b="1" smtClean="0">
                      <a:latin typeface="Arial" charset="0"/>
                      <a:cs typeface="+mn-cs"/>
                    </a:rPr>
                    <a:t>RHS </a:t>
                  </a:r>
                  <a:r>
                    <a:rPr lang="en-US" sz="1400" smtClean="0">
                      <a:latin typeface="Arial" charset="0"/>
                      <a:cs typeface="+mn-cs"/>
                    </a:rPr>
                    <a:t>(C</a:t>
                  </a:r>
                  <a:r>
                    <a:rPr lang="en-US" sz="1400" baseline="-25000" smtClean="0">
                      <a:latin typeface="Arial" charset="0"/>
                      <a:cs typeface="+mn-cs"/>
                    </a:rPr>
                    <a:t>sleep </a:t>
                  </a:r>
                  <a:r>
                    <a:rPr lang="en-US" sz="1400" smtClean="0">
                      <a:latin typeface="Arial" charset="0"/>
                      <a:cs typeface="+mn-cs"/>
                    </a:rPr>
                    <a:t>=5)</a:t>
                  </a:r>
                </a:p>
              </p:txBody>
            </p:sp>
          </p:grpSp>
          <p:sp>
            <p:nvSpPr>
              <p:cNvPr id="3475" name="Text Box 403"/>
              <p:cNvSpPr txBox="1">
                <a:spLocks noChangeArrowheads="1"/>
              </p:cNvSpPr>
              <p:nvPr/>
            </p:nvSpPr>
            <p:spPr bwMode="auto">
              <a:xfrm>
                <a:off x="3168" y="3936"/>
                <a:ext cx="23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1800" b="1" dirty="0">
                    <a:latin typeface="Arial" charset="0"/>
                    <a:cs typeface="+mn-cs"/>
                  </a:rPr>
                  <a:t>Base Harmonizing Period = 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052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37238"/>
            <a:ext cx="8001000" cy="5334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latin typeface="+mn-lt"/>
                <a:cs typeface="+mj-cs"/>
              </a:rPr>
              <a:t>What about the </a:t>
            </a:r>
            <a:r>
              <a:rPr lang="en-US" b="1" dirty="0" err="1" smtClean="0">
                <a:latin typeface="+mn-lt"/>
                <a:cs typeface="+mj-cs"/>
              </a:rPr>
              <a:t>schedulability</a:t>
            </a:r>
            <a:r>
              <a:rPr lang="en-US" b="1" dirty="0" smtClean="0">
                <a:latin typeface="+mn-lt"/>
                <a:cs typeface="+mj-cs"/>
              </a:rPr>
              <a:t> (RHS)?</a:t>
            </a:r>
            <a:endParaRPr lang="en-US" b="1" dirty="0">
              <a:latin typeface="+mn-lt"/>
              <a:cs typeface="+mj-cs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9236"/>
            <a:ext cx="8077200" cy="4114800"/>
          </a:xfrm>
        </p:spPr>
        <p:txBody>
          <a:bodyPr/>
          <a:lstStyle/>
          <a:p>
            <a:r>
              <a:rPr lang="en-US" dirty="0"/>
              <a:t>Task sets are still feasible under basic rate harmonized scheduling if: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Exact </a:t>
            </a:r>
            <a:r>
              <a:rPr lang="en-US" dirty="0" err="1"/>
              <a:t>schedulability</a:t>
            </a:r>
            <a:r>
              <a:rPr lang="en-US" dirty="0"/>
              <a:t> condition:</a:t>
            </a:r>
          </a:p>
        </p:txBody>
      </p:sp>
      <p:graphicFrame>
        <p:nvGraphicFramePr>
          <p:cNvPr id="17411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81400" y="2971800"/>
          <a:ext cx="17526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Image" r:id="rId3" imgW="5853968" imgH="3009524" progId="Photoshop.Image.7">
                  <p:embed/>
                </p:oleObj>
              </mc:Choice>
              <mc:Fallback>
                <p:oleObj name="Image" r:id="rId3" imgW="5853968" imgH="3009524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971800"/>
                        <a:ext cx="17526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38200" y="5181600"/>
          <a:ext cx="25146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Image" r:id="rId5" imgW="4038095" imgH="1053597" progId="Photoshop.Image.7">
                  <p:embed/>
                </p:oleObj>
              </mc:Choice>
              <mc:Fallback>
                <p:oleObj name="Image" r:id="rId5" imgW="4038095" imgH="1053597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25146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8"/>
          <p:cNvGraphicFramePr>
            <a:graphicFrameLocks noChangeAspect="1"/>
          </p:cNvGraphicFramePr>
          <p:nvPr/>
        </p:nvGraphicFramePr>
        <p:xfrm>
          <a:off x="4038600" y="4876800"/>
          <a:ext cx="434340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Image" r:id="rId7" imgW="7619048" imgH="2247619" progId="Photoshop.Image.7">
                  <p:embed/>
                </p:oleObj>
              </mc:Choice>
              <mc:Fallback>
                <p:oleObj name="Image" r:id="rId7" imgW="7619048" imgH="224761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76800"/>
                        <a:ext cx="4343400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971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74041" y="-47032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All idles appear to be gone…</a:t>
            </a:r>
          </a:p>
        </p:txBody>
      </p:sp>
      <p:grpSp>
        <p:nvGrpSpPr>
          <p:cNvPr id="18434" name="Group 406"/>
          <p:cNvGrpSpPr>
            <a:grpSpLocks/>
          </p:cNvGrpSpPr>
          <p:nvPr/>
        </p:nvGrpSpPr>
        <p:grpSpPr bwMode="auto">
          <a:xfrm>
            <a:off x="1066800" y="2057400"/>
            <a:ext cx="6553200" cy="2116138"/>
            <a:chOff x="672" y="870"/>
            <a:chExt cx="4128" cy="2815"/>
          </a:xfrm>
        </p:grpSpPr>
        <p:sp>
          <p:nvSpPr>
            <p:cNvPr id="20887" name="Line 407"/>
            <p:cNvSpPr>
              <a:spLocks noChangeShapeType="1"/>
            </p:cNvSpPr>
            <p:nvPr/>
          </p:nvSpPr>
          <p:spPr bwMode="auto">
            <a:xfrm>
              <a:off x="1235" y="870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888" name="Line 408"/>
            <p:cNvSpPr>
              <a:spLocks noChangeShapeType="1"/>
            </p:cNvSpPr>
            <p:nvPr/>
          </p:nvSpPr>
          <p:spPr bwMode="auto">
            <a:xfrm>
              <a:off x="1422" y="870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889" name="Line 409"/>
            <p:cNvSpPr>
              <a:spLocks noChangeShapeType="1"/>
            </p:cNvSpPr>
            <p:nvPr/>
          </p:nvSpPr>
          <p:spPr bwMode="auto">
            <a:xfrm>
              <a:off x="1610" y="870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890" name="Line 410"/>
            <p:cNvSpPr>
              <a:spLocks noChangeShapeType="1"/>
            </p:cNvSpPr>
            <p:nvPr/>
          </p:nvSpPr>
          <p:spPr bwMode="auto">
            <a:xfrm>
              <a:off x="1798" y="870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891" name="Line 411"/>
            <p:cNvSpPr>
              <a:spLocks noChangeShapeType="1"/>
            </p:cNvSpPr>
            <p:nvPr/>
          </p:nvSpPr>
          <p:spPr bwMode="auto">
            <a:xfrm>
              <a:off x="1985" y="870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892" name="Line 412"/>
            <p:cNvSpPr>
              <a:spLocks noChangeShapeType="1"/>
            </p:cNvSpPr>
            <p:nvPr/>
          </p:nvSpPr>
          <p:spPr bwMode="auto">
            <a:xfrm>
              <a:off x="2173" y="870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893" name="Line 413"/>
            <p:cNvSpPr>
              <a:spLocks noChangeShapeType="1"/>
            </p:cNvSpPr>
            <p:nvPr/>
          </p:nvSpPr>
          <p:spPr bwMode="auto">
            <a:xfrm>
              <a:off x="2361" y="870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894" name="Line 414"/>
            <p:cNvSpPr>
              <a:spLocks noChangeShapeType="1"/>
            </p:cNvSpPr>
            <p:nvPr/>
          </p:nvSpPr>
          <p:spPr bwMode="auto">
            <a:xfrm>
              <a:off x="2548" y="870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895" name="Line 415"/>
            <p:cNvSpPr>
              <a:spLocks noChangeShapeType="1"/>
            </p:cNvSpPr>
            <p:nvPr/>
          </p:nvSpPr>
          <p:spPr bwMode="auto">
            <a:xfrm>
              <a:off x="2736" y="870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896" name="Line 416"/>
            <p:cNvSpPr>
              <a:spLocks noChangeShapeType="1"/>
            </p:cNvSpPr>
            <p:nvPr/>
          </p:nvSpPr>
          <p:spPr bwMode="auto">
            <a:xfrm>
              <a:off x="2924" y="870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897" name="Line 417"/>
            <p:cNvSpPr>
              <a:spLocks noChangeShapeType="1"/>
            </p:cNvSpPr>
            <p:nvPr/>
          </p:nvSpPr>
          <p:spPr bwMode="auto">
            <a:xfrm>
              <a:off x="3111" y="870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898" name="Line 418"/>
            <p:cNvSpPr>
              <a:spLocks noChangeShapeType="1"/>
            </p:cNvSpPr>
            <p:nvPr/>
          </p:nvSpPr>
          <p:spPr bwMode="auto">
            <a:xfrm>
              <a:off x="3299" y="870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899" name="Line 419"/>
            <p:cNvSpPr>
              <a:spLocks noChangeShapeType="1"/>
            </p:cNvSpPr>
            <p:nvPr/>
          </p:nvSpPr>
          <p:spPr bwMode="auto">
            <a:xfrm>
              <a:off x="3487" y="870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900" name="Line 420"/>
            <p:cNvSpPr>
              <a:spLocks noChangeShapeType="1"/>
            </p:cNvSpPr>
            <p:nvPr/>
          </p:nvSpPr>
          <p:spPr bwMode="auto">
            <a:xfrm>
              <a:off x="3674" y="870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901" name="Line 421"/>
            <p:cNvSpPr>
              <a:spLocks noChangeShapeType="1"/>
            </p:cNvSpPr>
            <p:nvPr/>
          </p:nvSpPr>
          <p:spPr bwMode="auto">
            <a:xfrm>
              <a:off x="3862" y="870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902" name="Line 422"/>
            <p:cNvSpPr>
              <a:spLocks noChangeShapeType="1"/>
            </p:cNvSpPr>
            <p:nvPr/>
          </p:nvSpPr>
          <p:spPr bwMode="auto">
            <a:xfrm>
              <a:off x="4050" y="870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903" name="Line 423"/>
            <p:cNvSpPr>
              <a:spLocks noChangeShapeType="1"/>
            </p:cNvSpPr>
            <p:nvPr/>
          </p:nvSpPr>
          <p:spPr bwMode="auto">
            <a:xfrm>
              <a:off x="672" y="870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904" name="Line 424"/>
            <p:cNvSpPr>
              <a:spLocks noChangeShapeType="1"/>
            </p:cNvSpPr>
            <p:nvPr/>
          </p:nvSpPr>
          <p:spPr bwMode="auto">
            <a:xfrm>
              <a:off x="859" y="870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905" name="Line 425"/>
            <p:cNvSpPr>
              <a:spLocks noChangeShapeType="1"/>
            </p:cNvSpPr>
            <p:nvPr/>
          </p:nvSpPr>
          <p:spPr bwMode="auto">
            <a:xfrm>
              <a:off x="1047" y="870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906" name="Line 426"/>
            <p:cNvSpPr>
              <a:spLocks noChangeShapeType="1"/>
            </p:cNvSpPr>
            <p:nvPr/>
          </p:nvSpPr>
          <p:spPr bwMode="auto">
            <a:xfrm>
              <a:off x="4237" y="870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907" name="Line 427"/>
            <p:cNvSpPr>
              <a:spLocks noChangeShapeType="1"/>
            </p:cNvSpPr>
            <p:nvPr/>
          </p:nvSpPr>
          <p:spPr bwMode="auto">
            <a:xfrm>
              <a:off x="4425" y="870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908" name="Line 428"/>
            <p:cNvSpPr>
              <a:spLocks noChangeShapeType="1"/>
            </p:cNvSpPr>
            <p:nvPr/>
          </p:nvSpPr>
          <p:spPr bwMode="auto">
            <a:xfrm>
              <a:off x="4613" y="870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909" name="Line 429"/>
            <p:cNvSpPr>
              <a:spLocks noChangeShapeType="1"/>
            </p:cNvSpPr>
            <p:nvPr/>
          </p:nvSpPr>
          <p:spPr bwMode="auto">
            <a:xfrm>
              <a:off x="4800" y="870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8435" name="Group 430"/>
          <p:cNvGrpSpPr>
            <a:grpSpLocks/>
          </p:cNvGrpSpPr>
          <p:nvPr/>
        </p:nvGrpSpPr>
        <p:grpSpPr bwMode="auto">
          <a:xfrm>
            <a:off x="1066800" y="2325688"/>
            <a:ext cx="6732588" cy="1668462"/>
            <a:chOff x="672" y="2521"/>
            <a:chExt cx="4241" cy="1051"/>
          </a:xfrm>
        </p:grpSpPr>
        <p:grpSp>
          <p:nvGrpSpPr>
            <p:cNvPr id="18653" name="Group 431"/>
            <p:cNvGrpSpPr>
              <a:grpSpLocks/>
            </p:cNvGrpSpPr>
            <p:nvPr/>
          </p:nvGrpSpPr>
          <p:grpSpPr bwMode="auto">
            <a:xfrm>
              <a:off x="709" y="2747"/>
              <a:ext cx="3791" cy="112"/>
              <a:chOff x="709" y="2747"/>
              <a:chExt cx="3791" cy="112"/>
            </a:xfrm>
          </p:grpSpPr>
          <p:sp>
            <p:nvSpPr>
              <p:cNvPr id="20912" name="Rectangle 432"/>
              <p:cNvSpPr>
                <a:spLocks noChangeArrowheads="1"/>
              </p:cNvSpPr>
              <p:nvPr/>
            </p:nvSpPr>
            <p:spPr bwMode="auto">
              <a:xfrm>
                <a:off x="709" y="2747"/>
                <a:ext cx="38" cy="1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13" name="Rectangle 433"/>
              <p:cNvSpPr>
                <a:spLocks noChangeArrowheads="1"/>
              </p:cNvSpPr>
              <p:nvPr/>
            </p:nvSpPr>
            <p:spPr bwMode="auto">
              <a:xfrm>
                <a:off x="1460" y="2747"/>
                <a:ext cx="37" cy="1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14" name="Rectangle 434"/>
              <p:cNvSpPr>
                <a:spLocks noChangeArrowheads="1"/>
              </p:cNvSpPr>
              <p:nvPr/>
            </p:nvSpPr>
            <p:spPr bwMode="auto">
              <a:xfrm>
                <a:off x="2210" y="2747"/>
                <a:ext cx="38" cy="1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15" name="Rectangle 435"/>
              <p:cNvSpPr>
                <a:spLocks noChangeArrowheads="1"/>
              </p:cNvSpPr>
              <p:nvPr/>
            </p:nvSpPr>
            <p:spPr bwMode="auto">
              <a:xfrm>
                <a:off x="2586" y="2747"/>
                <a:ext cx="37" cy="1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16" name="Rectangle 436"/>
              <p:cNvSpPr>
                <a:spLocks noChangeArrowheads="1"/>
              </p:cNvSpPr>
              <p:nvPr/>
            </p:nvSpPr>
            <p:spPr bwMode="auto">
              <a:xfrm>
                <a:off x="3336" y="2747"/>
                <a:ext cx="38" cy="1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17" name="Rectangle 437"/>
              <p:cNvSpPr>
                <a:spLocks noChangeArrowheads="1"/>
              </p:cNvSpPr>
              <p:nvPr/>
            </p:nvSpPr>
            <p:spPr bwMode="auto">
              <a:xfrm>
                <a:off x="3712" y="2747"/>
                <a:ext cx="37" cy="1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18" name="Rectangle 438"/>
              <p:cNvSpPr>
                <a:spLocks noChangeArrowheads="1"/>
              </p:cNvSpPr>
              <p:nvPr/>
            </p:nvSpPr>
            <p:spPr bwMode="auto">
              <a:xfrm>
                <a:off x="4462" y="2747"/>
                <a:ext cx="38" cy="1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654" name="Group 439"/>
            <p:cNvGrpSpPr>
              <a:grpSpLocks/>
            </p:cNvGrpSpPr>
            <p:nvPr/>
          </p:nvGrpSpPr>
          <p:grpSpPr bwMode="auto">
            <a:xfrm>
              <a:off x="747" y="2972"/>
              <a:ext cx="4166" cy="112"/>
              <a:chOff x="747" y="2972"/>
              <a:chExt cx="4166" cy="112"/>
            </a:xfrm>
          </p:grpSpPr>
          <p:sp>
            <p:nvSpPr>
              <p:cNvPr id="20920" name="Rectangle 440"/>
              <p:cNvSpPr>
                <a:spLocks noChangeArrowheads="1"/>
              </p:cNvSpPr>
              <p:nvPr/>
            </p:nvSpPr>
            <p:spPr bwMode="auto">
              <a:xfrm>
                <a:off x="747" y="2972"/>
                <a:ext cx="75" cy="1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21" name="Rectangle 441"/>
              <p:cNvSpPr>
                <a:spLocks noChangeArrowheads="1"/>
              </p:cNvSpPr>
              <p:nvPr/>
            </p:nvSpPr>
            <p:spPr bwMode="auto">
              <a:xfrm>
                <a:off x="1835" y="2972"/>
                <a:ext cx="75" cy="1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22" name="Rectangle 442"/>
              <p:cNvSpPr>
                <a:spLocks noChangeArrowheads="1"/>
              </p:cNvSpPr>
              <p:nvPr/>
            </p:nvSpPr>
            <p:spPr bwMode="auto">
              <a:xfrm>
                <a:off x="2961" y="2972"/>
                <a:ext cx="75" cy="1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23" name="Rectangle 443"/>
              <p:cNvSpPr>
                <a:spLocks noChangeArrowheads="1"/>
              </p:cNvSpPr>
              <p:nvPr/>
            </p:nvSpPr>
            <p:spPr bwMode="auto">
              <a:xfrm>
                <a:off x="3749" y="2972"/>
                <a:ext cx="75" cy="1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24" name="Rectangle 444"/>
              <p:cNvSpPr>
                <a:spLocks noChangeArrowheads="1"/>
              </p:cNvSpPr>
              <p:nvPr/>
            </p:nvSpPr>
            <p:spPr bwMode="auto">
              <a:xfrm>
                <a:off x="4838" y="2972"/>
                <a:ext cx="75" cy="11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655" name="Group 445"/>
            <p:cNvGrpSpPr>
              <a:grpSpLocks/>
            </p:cNvGrpSpPr>
            <p:nvPr/>
          </p:nvGrpSpPr>
          <p:grpSpPr bwMode="auto">
            <a:xfrm>
              <a:off x="672" y="2521"/>
              <a:ext cx="4166" cy="113"/>
              <a:chOff x="816" y="2617"/>
              <a:chExt cx="4166" cy="113"/>
            </a:xfrm>
          </p:grpSpPr>
          <p:sp>
            <p:nvSpPr>
              <p:cNvPr id="20926" name="Rectangle 446"/>
              <p:cNvSpPr>
                <a:spLocks noChangeArrowheads="1"/>
              </p:cNvSpPr>
              <p:nvPr/>
            </p:nvSpPr>
            <p:spPr bwMode="auto">
              <a:xfrm>
                <a:off x="816" y="2617"/>
                <a:ext cx="37" cy="1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27" name="Rectangle 447"/>
              <p:cNvSpPr>
                <a:spLocks noChangeArrowheads="1"/>
              </p:cNvSpPr>
              <p:nvPr/>
            </p:nvSpPr>
            <p:spPr bwMode="auto">
              <a:xfrm>
                <a:off x="1191" y="2617"/>
                <a:ext cx="37" cy="1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28" name="Rectangle 448"/>
              <p:cNvSpPr>
                <a:spLocks noChangeArrowheads="1"/>
              </p:cNvSpPr>
              <p:nvPr/>
            </p:nvSpPr>
            <p:spPr bwMode="auto">
              <a:xfrm>
                <a:off x="1566" y="2617"/>
                <a:ext cx="38" cy="1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29" name="Rectangle 449"/>
              <p:cNvSpPr>
                <a:spLocks noChangeArrowheads="1"/>
              </p:cNvSpPr>
              <p:nvPr/>
            </p:nvSpPr>
            <p:spPr bwMode="auto">
              <a:xfrm>
                <a:off x="1942" y="2617"/>
                <a:ext cx="37" cy="1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30" name="Rectangle 450"/>
              <p:cNvSpPr>
                <a:spLocks noChangeArrowheads="1"/>
              </p:cNvSpPr>
              <p:nvPr/>
            </p:nvSpPr>
            <p:spPr bwMode="auto">
              <a:xfrm>
                <a:off x="2317" y="2617"/>
                <a:ext cx="37" cy="1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31" name="Rectangle 451"/>
              <p:cNvSpPr>
                <a:spLocks noChangeArrowheads="1"/>
              </p:cNvSpPr>
              <p:nvPr/>
            </p:nvSpPr>
            <p:spPr bwMode="auto">
              <a:xfrm>
                <a:off x="2692" y="2617"/>
                <a:ext cx="38" cy="1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32" name="Rectangle 452"/>
              <p:cNvSpPr>
                <a:spLocks noChangeArrowheads="1"/>
              </p:cNvSpPr>
              <p:nvPr/>
            </p:nvSpPr>
            <p:spPr bwMode="auto">
              <a:xfrm>
                <a:off x="3068" y="2617"/>
                <a:ext cx="37" cy="1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33" name="Rectangle 453"/>
              <p:cNvSpPr>
                <a:spLocks noChangeArrowheads="1"/>
              </p:cNvSpPr>
              <p:nvPr/>
            </p:nvSpPr>
            <p:spPr bwMode="auto">
              <a:xfrm>
                <a:off x="3443" y="2617"/>
                <a:ext cx="37" cy="1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34" name="Rectangle 454"/>
              <p:cNvSpPr>
                <a:spLocks noChangeArrowheads="1"/>
              </p:cNvSpPr>
              <p:nvPr/>
            </p:nvSpPr>
            <p:spPr bwMode="auto">
              <a:xfrm>
                <a:off x="3818" y="2617"/>
                <a:ext cx="38" cy="1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35" name="Rectangle 455"/>
              <p:cNvSpPr>
                <a:spLocks noChangeArrowheads="1"/>
              </p:cNvSpPr>
              <p:nvPr/>
            </p:nvSpPr>
            <p:spPr bwMode="auto">
              <a:xfrm>
                <a:off x="4194" y="2617"/>
                <a:ext cx="37" cy="1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36" name="Rectangle 456"/>
              <p:cNvSpPr>
                <a:spLocks noChangeArrowheads="1"/>
              </p:cNvSpPr>
              <p:nvPr/>
            </p:nvSpPr>
            <p:spPr bwMode="auto">
              <a:xfrm>
                <a:off x="4569" y="2617"/>
                <a:ext cx="37" cy="1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37" name="Rectangle 457"/>
              <p:cNvSpPr>
                <a:spLocks noChangeArrowheads="1"/>
              </p:cNvSpPr>
              <p:nvPr/>
            </p:nvSpPr>
            <p:spPr bwMode="auto">
              <a:xfrm>
                <a:off x="4944" y="2617"/>
                <a:ext cx="38" cy="1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18656" name="Group 458"/>
            <p:cNvGrpSpPr>
              <a:grpSpLocks/>
            </p:cNvGrpSpPr>
            <p:nvPr/>
          </p:nvGrpSpPr>
          <p:grpSpPr bwMode="auto">
            <a:xfrm>
              <a:off x="822" y="3460"/>
              <a:ext cx="3978" cy="112"/>
              <a:chOff x="726" y="3556"/>
              <a:chExt cx="3978" cy="112"/>
            </a:xfrm>
          </p:grpSpPr>
          <p:sp>
            <p:nvSpPr>
              <p:cNvPr id="20939" name="Rectangle 459"/>
              <p:cNvSpPr>
                <a:spLocks noChangeArrowheads="1"/>
              </p:cNvSpPr>
              <p:nvPr/>
            </p:nvSpPr>
            <p:spPr bwMode="auto">
              <a:xfrm>
                <a:off x="726" y="3556"/>
                <a:ext cx="225" cy="112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40" name="Rectangle 460"/>
              <p:cNvSpPr>
                <a:spLocks noChangeArrowheads="1"/>
              </p:cNvSpPr>
              <p:nvPr/>
            </p:nvSpPr>
            <p:spPr bwMode="auto">
              <a:xfrm>
                <a:off x="988" y="3556"/>
                <a:ext cx="338" cy="112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41" name="Rectangle 461"/>
              <p:cNvSpPr>
                <a:spLocks noChangeArrowheads="1"/>
              </p:cNvSpPr>
              <p:nvPr/>
            </p:nvSpPr>
            <p:spPr bwMode="auto">
              <a:xfrm>
                <a:off x="1401" y="3556"/>
                <a:ext cx="301" cy="112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42" name="Rectangle 462"/>
              <p:cNvSpPr>
                <a:spLocks noChangeArrowheads="1"/>
              </p:cNvSpPr>
              <p:nvPr/>
            </p:nvSpPr>
            <p:spPr bwMode="auto">
              <a:xfrm>
                <a:off x="2152" y="3556"/>
                <a:ext cx="300" cy="112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43" name="Rectangle 463"/>
              <p:cNvSpPr>
                <a:spLocks noChangeArrowheads="1"/>
              </p:cNvSpPr>
              <p:nvPr/>
            </p:nvSpPr>
            <p:spPr bwMode="auto">
              <a:xfrm>
                <a:off x="2527" y="3556"/>
                <a:ext cx="301" cy="112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44" name="Rectangle 464"/>
              <p:cNvSpPr>
                <a:spLocks noChangeArrowheads="1"/>
              </p:cNvSpPr>
              <p:nvPr/>
            </p:nvSpPr>
            <p:spPr bwMode="auto">
              <a:xfrm>
                <a:off x="3278" y="3556"/>
                <a:ext cx="300" cy="112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45" name="Rectangle 465"/>
              <p:cNvSpPr>
                <a:spLocks noChangeArrowheads="1"/>
              </p:cNvSpPr>
              <p:nvPr/>
            </p:nvSpPr>
            <p:spPr bwMode="auto">
              <a:xfrm>
                <a:off x="3728" y="3556"/>
                <a:ext cx="226" cy="112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46" name="Rectangle 466"/>
              <p:cNvSpPr>
                <a:spLocks noChangeArrowheads="1"/>
              </p:cNvSpPr>
              <p:nvPr/>
            </p:nvSpPr>
            <p:spPr bwMode="auto">
              <a:xfrm>
                <a:off x="1852" y="3556"/>
                <a:ext cx="225" cy="112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47" name="Rectangle 467"/>
              <p:cNvSpPr>
                <a:spLocks noChangeArrowheads="1"/>
              </p:cNvSpPr>
              <p:nvPr/>
            </p:nvSpPr>
            <p:spPr bwMode="auto">
              <a:xfrm>
                <a:off x="2940" y="3556"/>
                <a:ext cx="263" cy="112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48" name="Rectangle 468"/>
              <p:cNvSpPr>
                <a:spLocks noChangeArrowheads="1"/>
              </p:cNvSpPr>
              <p:nvPr/>
            </p:nvSpPr>
            <p:spPr bwMode="auto">
              <a:xfrm>
                <a:off x="3991" y="3556"/>
                <a:ext cx="338" cy="112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0949" name="Rectangle 469"/>
              <p:cNvSpPr>
                <a:spLocks noChangeArrowheads="1"/>
              </p:cNvSpPr>
              <p:nvPr/>
            </p:nvSpPr>
            <p:spPr bwMode="auto">
              <a:xfrm>
                <a:off x="4404" y="3556"/>
                <a:ext cx="300" cy="112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20951" name="Text Box 471"/>
          <p:cNvSpPr txBox="1">
            <a:spLocks noChangeArrowheads="1"/>
          </p:cNvSpPr>
          <p:nvPr/>
        </p:nvSpPr>
        <p:spPr bwMode="auto">
          <a:xfrm>
            <a:off x="8077200" y="22098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  <a:sym typeface="Symbol" charset="0"/>
              </a:rPr>
              <a:t>{1,10}</a:t>
            </a:r>
          </a:p>
        </p:txBody>
      </p:sp>
      <p:sp>
        <p:nvSpPr>
          <p:cNvPr id="20952" name="Text Box 472"/>
          <p:cNvSpPr txBox="1">
            <a:spLocks noChangeArrowheads="1"/>
          </p:cNvSpPr>
          <p:nvPr/>
        </p:nvSpPr>
        <p:spPr bwMode="auto">
          <a:xfrm>
            <a:off x="8077200" y="25908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  <a:sym typeface="Symbol" charset="0"/>
              </a:rPr>
              <a:t>{1,15}</a:t>
            </a:r>
          </a:p>
        </p:txBody>
      </p:sp>
      <p:sp>
        <p:nvSpPr>
          <p:cNvPr id="20953" name="Text Box 473"/>
          <p:cNvSpPr txBox="1">
            <a:spLocks noChangeArrowheads="1"/>
          </p:cNvSpPr>
          <p:nvPr/>
        </p:nvSpPr>
        <p:spPr bwMode="auto">
          <a:xfrm>
            <a:off x="8077200" y="29718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  <a:sym typeface="Symbol" charset="0"/>
              </a:rPr>
              <a:t>{2,26}</a:t>
            </a:r>
          </a:p>
        </p:txBody>
      </p:sp>
      <p:sp>
        <p:nvSpPr>
          <p:cNvPr id="20956" name="Line 476"/>
          <p:cNvSpPr>
            <a:spLocks noChangeShapeType="1"/>
          </p:cNvSpPr>
          <p:nvPr/>
        </p:nvSpPr>
        <p:spPr bwMode="auto">
          <a:xfrm>
            <a:off x="946150" y="2505075"/>
            <a:ext cx="685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57" name="Line 477"/>
          <p:cNvSpPr>
            <a:spLocks noChangeShapeType="1"/>
          </p:cNvSpPr>
          <p:nvPr/>
        </p:nvSpPr>
        <p:spPr bwMode="auto">
          <a:xfrm>
            <a:off x="946150" y="2862263"/>
            <a:ext cx="685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58" name="Line 478"/>
          <p:cNvSpPr>
            <a:spLocks noChangeShapeType="1"/>
          </p:cNvSpPr>
          <p:nvPr/>
        </p:nvSpPr>
        <p:spPr bwMode="auto">
          <a:xfrm>
            <a:off x="946150" y="3219450"/>
            <a:ext cx="685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59" name="Line 479"/>
          <p:cNvSpPr>
            <a:spLocks noChangeShapeType="1"/>
          </p:cNvSpPr>
          <p:nvPr/>
        </p:nvSpPr>
        <p:spPr bwMode="auto">
          <a:xfrm>
            <a:off x="946150" y="3636963"/>
            <a:ext cx="685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60" name="Line 480"/>
          <p:cNvSpPr>
            <a:spLocks noChangeShapeType="1"/>
          </p:cNvSpPr>
          <p:nvPr/>
        </p:nvSpPr>
        <p:spPr bwMode="auto">
          <a:xfrm>
            <a:off x="946150" y="3994150"/>
            <a:ext cx="685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61" name="Line 481"/>
          <p:cNvSpPr>
            <a:spLocks noChangeShapeType="1"/>
          </p:cNvSpPr>
          <p:nvPr/>
        </p:nvSpPr>
        <p:spPr bwMode="auto">
          <a:xfrm>
            <a:off x="1066800" y="2206625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62" name="Line 482"/>
          <p:cNvSpPr>
            <a:spLocks noChangeShapeType="1"/>
          </p:cNvSpPr>
          <p:nvPr/>
        </p:nvSpPr>
        <p:spPr bwMode="auto">
          <a:xfrm>
            <a:off x="1066800" y="2565400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63" name="Line 483"/>
          <p:cNvSpPr>
            <a:spLocks noChangeShapeType="1"/>
          </p:cNvSpPr>
          <p:nvPr/>
        </p:nvSpPr>
        <p:spPr bwMode="auto">
          <a:xfrm>
            <a:off x="1066800" y="2922588"/>
            <a:ext cx="0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64" name="Line 484"/>
          <p:cNvSpPr>
            <a:spLocks noChangeShapeType="1"/>
          </p:cNvSpPr>
          <p:nvPr/>
        </p:nvSpPr>
        <p:spPr bwMode="auto">
          <a:xfrm>
            <a:off x="1662113" y="2206625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65" name="Line 485"/>
          <p:cNvSpPr>
            <a:spLocks noChangeShapeType="1"/>
          </p:cNvSpPr>
          <p:nvPr/>
        </p:nvSpPr>
        <p:spPr bwMode="auto">
          <a:xfrm>
            <a:off x="1960563" y="2565400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66" name="Line 486"/>
          <p:cNvSpPr>
            <a:spLocks noChangeShapeType="1"/>
          </p:cNvSpPr>
          <p:nvPr/>
        </p:nvSpPr>
        <p:spPr bwMode="auto">
          <a:xfrm>
            <a:off x="2854325" y="2565400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67" name="Line 487"/>
          <p:cNvSpPr>
            <a:spLocks noChangeShapeType="1"/>
          </p:cNvSpPr>
          <p:nvPr/>
        </p:nvSpPr>
        <p:spPr bwMode="auto">
          <a:xfrm>
            <a:off x="3748088" y="2565400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68" name="Line 488"/>
          <p:cNvSpPr>
            <a:spLocks noChangeShapeType="1"/>
          </p:cNvSpPr>
          <p:nvPr/>
        </p:nvSpPr>
        <p:spPr bwMode="auto">
          <a:xfrm>
            <a:off x="4641850" y="2565400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69" name="Line 489"/>
          <p:cNvSpPr>
            <a:spLocks noChangeShapeType="1"/>
          </p:cNvSpPr>
          <p:nvPr/>
        </p:nvSpPr>
        <p:spPr bwMode="auto">
          <a:xfrm>
            <a:off x="5535613" y="2565400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70" name="Line 490"/>
          <p:cNvSpPr>
            <a:spLocks noChangeShapeType="1"/>
          </p:cNvSpPr>
          <p:nvPr/>
        </p:nvSpPr>
        <p:spPr bwMode="auto">
          <a:xfrm>
            <a:off x="6429375" y="2565400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71" name="Line 491"/>
          <p:cNvSpPr>
            <a:spLocks noChangeShapeType="1"/>
          </p:cNvSpPr>
          <p:nvPr/>
        </p:nvSpPr>
        <p:spPr bwMode="auto">
          <a:xfrm>
            <a:off x="2257425" y="2206625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72" name="Line 492"/>
          <p:cNvSpPr>
            <a:spLocks noChangeShapeType="1"/>
          </p:cNvSpPr>
          <p:nvPr/>
        </p:nvSpPr>
        <p:spPr bwMode="auto">
          <a:xfrm>
            <a:off x="2854325" y="2206625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73" name="Line 493"/>
          <p:cNvSpPr>
            <a:spLocks noChangeShapeType="1"/>
          </p:cNvSpPr>
          <p:nvPr/>
        </p:nvSpPr>
        <p:spPr bwMode="auto">
          <a:xfrm>
            <a:off x="3449638" y="2206625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74" name="Line 494"/>
          <p:cNvSpPr>
            <a:spLocks noChangeShapeType="1"/>
          </p:cNvSpPr>
          <p:nvPr/>
        </p:nvSpPr>
        <p:spPr bwMode="auto">
          <a:xfrm>
            <a:off x="4044950" y="2206625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75" name="Line 495"/>
          <p:cNvSpPr>
            <a:spLocks noChangeShapeType="1"/>
          </p:cNvSpPr>
          <p:nvPr/>
        </p:nvSpPr>
        <p:spPr bwMode="auto">
          <a:xfrm>
            <a:off x="4641850" y="2206625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76" name="Line 496"/>
          <p:cNvSpPr>
            <a:spLocks noChangeShapeType="1"/>
          </p:cNvSpPr>
          <p:nvPr/>
        </p:nvSpPr>
        <p:spPr bwMode="auto">
          <a:xfrm>
            <a:off x="5237163" y="2206625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77" name="Line 497"/>
          <p:cNvSpPr>
            <a:spLocks noChangeShapeType="1"/>
          </p:cNvSpPr>
          <p:nvPr/>
        </p:nvSpPr>
        <p:spPr bwMode="auto">
          <a:xfrm>
            <a:off x="5832475" y="2206625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78" name="Line 498"/>
          <p:cNvSpPr>
            <a:spLocks noChangeShapeType="1"/>
          </p:cNvSpPr>
          <p:nvPr/>
        </p:nvSpPr>
        <p:spPr bwMode="auto">
          <a:xfrm>
            <a:off x="6429375" y="2206625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79" name="Line 499"/>
          <p:cNvSpPr>
            <a:spLocks noChangeShapeType="1"/>
          </p:cNvSpPr>
          <p:nvPr/>
        </p:nvSpPr>
        <p:spPr bwMode="auto">
          <a:xfrm>
            <a:off x="7024688" y="2206625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80" name="Line 500"/>
          <p:cNvSpPr>
            <a:spLocks noChangeShapeType="1"/>
          </p:cNvSpPr>
          <p:nvPr/>
        </p:nvSpPr>
        <p:spPr bwMode="auto">
          <a:xfrm>
            <a:off x="7620000" y="2206625"/>
            <a:ext cx="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81" name="Line 501"/>
          <p:cNvSpPr>
            <a:spLocks noChangeShapeType="1"/>
          </p:cNvSpPr>
          <p:nvPr/>
        </p:nvSpPr>
        <p:spPr bwMode="auto">
          <a:xfrm>
            <a:off x="2614613" y="2922588"/>
            <a:ext cx="0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82" name="Line 502"/>
          <p:cNvSpPr>
            <a:spLocks noChangeShapeType="1"/>
          </p:cNvSpPr>
          <p:nvPr/>
        </p:nvSpPr>
        <p:spPr bwMode="auto">
          <a:xfrm>
            <a:off x="4224338" y="2922588"/>
            <a:ext cx="0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83" name="Line 503"/>
          <p:cNvSpPr>
            <a:spLocks noChangeShapeType="1"/>
          </p:cNvSpPr>
          <p:nvPr/>
        </p:nvSpPr>
        <p:spPr bwMode="auto">
          <a:xfrm>
            <a:off x="5713413" y="2922588"/>
            <a:ext cx="0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84" name="Line 504"/>
          <p:cNvSpPr>
            <a:spLocks noChangeShapeType="1"/>
          </p:cNvSpPr>
          <p:nvPr/>
        </p:nvSpPr>
        <p:spPr bwMode="auto">
          <a:xfrm>
            <a:off x="7262813" y="2922588"/>
            <a:ext cx="0" cy="119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85" name="Line 505"/>
          <p:cNvSpPr>
            <a:spLocks noChangeShapeType="1"/>
          </p:cNvSpPr>
          <p:nvPr/>
        </p:nvSpPr>
        <p:spPr bwMode="auto">
          <a:xfrm>
            <a:off x="1662113" y="2325688"/>
            <a:ext cx="0" cy="1787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86" name="Text Box 506"/>
          <p:cNvSpPr txBox="1">
            <a:spLocks noChangeArrowheads="1"/>
          </p:cNvSpPr>
          <p:nvPr/>
        </p:nvSpPr>
        <p:spPr bwMode="auto">
          <a:xfrm>
            <a:off x="544513" y="2147888"/>
            <a:ext cx="417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  <a:sym typeface="Symbol" charset="0"/>
              </a:rPr>
              <a:t></a:t>
            </a:r>
            <a:r>
              <a:rPr lang="en-US" sz="1400" baseline="-25000">
                <a:latin typeface="Arial" charset="0"/>
                <a:cs typeface="+mn-cs"/>
                <a:sym typeface="Symbol" charset="0"/>
              </a:rPr>
              <a:t>1</a:t>
            </a:r>
            <a:endParaRPr lang="en-US" sz="1400">
              <a:latin typeface="Arial" charset="0"/>
              <a:cs typeface="+mn-cs"/>
              <a:sym typeface="Symbol" charset="0"/>
            </a:endParaRPr>
          </a:p>
        </p:txBody>
      </p:sp>
      <p:sp>
        <p:nvSpPr>
          <p:cNvPr id="20987" name="Text Box 507"/>
          <p:cNvSpPr txBox="1">
            <a:spLocks noChangeArrowheads="1"/>
          </p:cNvSpPr>
          <p:nvPr/>
        </p:nvSpPr>
        <p:spPr bwMode="auto">
          <a:xfrm>
            <a:off x="544513" y="2516188"/>
            <a:ext cx="417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  <a:sym typeface="Symbol" charset="0"/>
              </a:rPr>
              <a:t></a:t>
            </a:r>
            <a:r>
              <a:rPr lang="en-US" sz="1400" baseline="-25000">
                <a:latin typeface="Arial" charset="0"/>
                <a:cs typeface="+mn-cs"/>
                <a:sym typeface="Symbol" charset="0"/>
              </a:rPr>
              <a:t>2</a:t>
            </a:r>
            <a:endParaRPr lang="en-US" sz="1400">
              <a:latin typeface="Arial" charset="0"/>
              <a:cs typeface="+mn-cs"/>
              <a:sym typeface="Symbol" charset="0"/>
            </a:endParaRPr>
          </a:p>
        </p:txBody>
      </p:sp>
      <p:sp>
        <p:nvSpPr>
          <p:cNvPr id="20988" name="Text Box 508"/>
          <p:cNvSpPr txBox="1">
            <a:spLocks noChangeArrowheads="1"/>
          </p:cNvSpPr>
          <p:nvPr/>
        </p:nvSpPr>
        <p:spPr bwMode="auto">
          <a:xfrm>
            <a:off x="547688" y="2895600"/>
            <a:ext cx="415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  <a:sym typeface="Symbol" charset="0"/>
              </a:rPr>
              <a:t></a:t>
            </a:r>
            <a:r>
              <a:rPr lang="en-US" sz="1400" baseline="-25000">
                <a:latin typeface="Arial" charset="0"/>
                <a:cs typeface="+mn-cs"/>
                <a:sym typeface="Symbol" charset="0"/>
              </a:rPr>
              <a:t>3</a:t>
            </a:r>
            <a:endParaRPr lang="en-US" sz="1400">
              <a:latin typeface="Arial" charset="0"/>
              <a:cs typeface="+mn-cs"/>
              <a:sym typeface="Symbol" charset="0"/>
            </a:endParaRPr>
          </a:p>
        </p:txBody>
      </p:sp>
      <p:sp>
        <p:nvSpPr>
          <p:cNvPr id="20989" name="Text Box 509"/>
          <p:cNvSpPr txBox="1">
            <a:spLocks noChangeArrowheads="1"/>
          </p:cNvSpPr>
          <p:nvPr/>
        </p:nvSpPr>
        <p:spPr bwMode="auto">
          <a:xfrm>
            <a:off x="312738" y="3398838"/>
            <a:ext cx="534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  <a:sym typeface="Symbol" charset="0"/>
              </a:rPr>
              <a:t>Idle</a:t>
            </a:r>
          </a:p>
        </p:txBody>
      </p:sp>
      <p:sp>
        <p:nvSpPr>
          <p:cNvPr id="20990" name="Text Box 510"/>
          <p:cNvSpPr txBox="1">
            <a:spLocks noChangeArrowheads="1"/>
          </p:cNvSpPr>
          <p:nvPr/>
        </p:nvSpPr>
        <p:spPr bwMode="auto">
          <a:xfrm>
            <a:off x="247650" y="3756025"/>
            <a:ext cx="714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  <a:sym typeface="Symbol" charset="0"/>
              </a:rPr>
              <a:t>Sleep</a:t>
            </a:r>
          </a:p>
        </p:txBody>
      </p:sp>
      <p:sp>
        <p:nvSpPr>
          <p:cNvPr id="20991" name="Line 511"/>
          <p:cNvSpPr>
            <a:spLocks noChangeShapeType="1"/>
          </p:cNvSpPr>
          <p:nvPr/>
        </p:nvSpPr>
        <p:spPr bwMode="auto">
          <a:xfrm>
            <a:off x="2257425" y="2325688"/>
            <a:ext cx="0" cy="1787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92" name="Line 512"/>
          <p:cNvSpPr>
            <a:spLocks noChangeShapeType="1"/>
          </p:cNvSpPr>
          <p:nvPr/>
        </p:nvSpPr>
        <p:spPr bwMode="auto">
          <a:xfrm>
            <a:off x="2854325" y="2325688"/>
            <a:ext cx="0" cy="1787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93" name="Line 513"/>
          <p:cNvSpPr>
            <a:spLocks noChangeShapeType="1"/>
          </p:cNvSpPr>
          <p:nvPr/>
        </p:nvSpPr>
        <p:spPr bwMode="auto">
          <a:xfrm>
            <a:off x="3449638" y="2325688"/>
            <a:ext cx="0" cy="1787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94" name="Line 514"/>
          <p:cNvSpPr>
            <a:spLocks noChangeShapeType="1"/>
          </p:cNvSpPr>
          <p:nvPr/>
        </p:nvSpPr>
        <p:spPr bwMode="auto">
          <a:xfrm>
            <a:off x="4044950" y="2325688"/>
            <a:ext cx="0" cy="1787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95" name="Line 515"/>
          <p:cNvSpPr>
            <a:spLocks noChangeShapeType="1"/>
          </p:cNvSpPr>
          <p:nvPr/>
        </p:nvSpPr>
        <p:spPr bwMode="auto">
          <a:xfrm>
            <a:off x="4641850" y="2325688"/>
            <a:ext cx="0" cy="1787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96" name="Line 516"/>
          <p:cNvSpPr>
            <a:spLocks noChangeShapeType="1"/>
          </p:cNvSpPr>
          <p:nvPr/>
        </p:nvSpPr>
        <p:spPr bwMode="auto">
          <a:xfrm>
            <a:off x="5237163" y="2325688"/>
            <a:ext cx="0" cy="1787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97" name="Line 517"/>
          <p:cNvSpPr>
            <a:spLocks noChangeShapeType="1"/>
          </p:cNvSpPr>
          <p:nvPr/>
        </p:nvSpPr>
        <p:spPr bwMode="auto">
          <a:xfrm>
            <a:off x="5832475" y="2325688"/>
            <a:ext cx="0" cy="1787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98" name="Line 518"/>
          <p:cNvSpPr>
            <a:spLocks noChangeShapeType="1"/>
          </p:cNvSpPr>
          <p:nvPr/>
        </p:nvSpPr>
        <p:spPr bwMode="auto">
          <a:xfrm>
            <a:off x="6429375" y="2325688"/>
            <a:ext cx="0" cy="1787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999" name="Line 519"/>
          <p:cNvSpPr>
            <a:spLocks noChangeShapeType="1"/>
          </p:cNvSpPr>
          <p:nvPr/>
        </p:nvSpPr>
        <p:spPr bwMode="auto">
          <a:xfrm>
            <a:off x="7024688" y="2325688"/>
            <a:ext cx="0" cy="1787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000" name="Line 520"/>
          <p:cNvSpPr>
            <a:spLocks noChangeShapeType="1"/>
          </p:cNvSpPr>
          <p:nvPr/>
        </p:nvSpPr>
        <p:spPr bwMode="auto">
          <a:xfrm>
            <a:off x="7620000" y="2325688"/>
            <a:ext cx="0" cy="1787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001" name="Line 521"/>
          <p:cNvSpPr>
            <a:spLocks noChangeShapeType="1"/>
          </p:cNvSpPr>
          <p:nvPr/>
        </p:nvSpPr>
        <p:spPr bwMode="auto">
          <a:xfrm>
            <a:off x="1066800" y="2325688"/>
            <a:ext cx="0" cy="1787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002" name="Text Box 522"/>
          <p:cNvSpPr txBox="1">
            <a:spLocks noChangeArrowheads="1"/>
          </p:cNvSpPr>
          <p:nvPr/>
        </p:nvSpPr>
        <p:spPr bwMode="auto">
          <a:xfrm>
            <a:off x="3370263" y="4124325"/>
            <a:ext cx="172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2541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defTabSz="12541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defTabSz="12541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defTabSz="12541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defTabSz="12541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defTabSz="1254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defTabSz="1254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defTabSz="1254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defTabSz="1254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 b="1" smtClean="0">
                <a:latin typeface="Arial" charset="0"/>
                <a:cs typeface="+mn-cs"/>
              </a:rPr>
              <a:t>RHS </a:t>
            </a:r>
            <a:r>
              <a:rPr lang="en-US" sz="1400" smtClean="0">
                <a:latin typeface="Arial" charset="0"/>
                <a:cs typeface="+mn-cs"/>
              </a:rPr>
              <a:t>(C</a:t>
            </a:r>
            <a:r>
              <a:rPr lang="en-US" sz="1400" baseline="-25000" smtClean="0">
                <a:latin typeface="Arial" charset="0"/>
                <a:cs typeface="+mn-cs"/>
              </a:rPr>
              <a:t>sleep </a:t>
            </a:r>
            <a:r>
              <a:rPr lang="en-US" sz="1400" smtClean="0">
                <a:latin typeface="Arial" charset="0"/>
                <a:cs typeface="+mn-cs"/>
              </a:rPr>
              <a:t>=5)</a:t>
            </a:r>
          </a:p>
        </p:txBody>
      </p:sp>
      <p:sp>
        <p:nvSpPr>
          <p:cNvPr id="21003" name="Text Box 523"/>
          <p:cNvSpPr txBox="1">
            <a:spLocks noChangeArrowheads="1"/>
          </p:cNvSpPr>
          <p:nvPr/>
        </p:nvSpPr>
        <p:spPr bwMode="auto">
          <a:xfrm>
            <a:off x="5029200" y="45720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latin typeface="Arial" charset="0"/>
                <a:cs typeface="+mn-cs"/>
              </a:rPr>
              <a:t>Base Harmonizing Period = 10</a:t>
            </a:r>
          </a:p>
        </p:txBody>
      </p:sp>
      <p:grpSp>
        <p:nvGrpSpPr>
          <p:cNvPr id="18487" name="Group 524"/>
          <p:cNvGrpSpPr>
            <a:grpSpLocks/>
          </p:cNvGrpSpPr>
          <p:nvPr/>
        </p:nvGrpSpPr>
        <p:grpSpPr bwMode="auto">
          <a:xfrm>
            <a:off x="952500" y="1828800"/>
            <a:ext cx="7200900" cy="244475"/>
            <a:chOff x="660" y="768"/>
            <a:chExt cx="4487" cy="154"/>
          </a:xfrm>
        </p:grpSpPr>
        <p:sp>
          <p:nvSpPr>
            <p:cNvPr id="21005" name="Text Box 525"/>
            <p:cNvSpPr txBox="1">
              <a:spLocks noChangeArrowheads="1"/>
            </p:cNvSpPr>
            <p:nvPr/>
          </p:nvSpPr>
          <p:spPr bwMode="auto">
            <a:xfrm>
              <a:off x="660" y="768"/>
              <a:ext cx="15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0</a:t>
              </a:r>
            </a:p>
          </p:txBody>
        </p:sp>
        <p:sp>
          <p:nvSpPr>
            <p:cNvPr id="21006" name="Text Box 526"/>
            <p:cNvSpPr txBox="1">
              <a:spLocks noChangeArrowheads="1"/>
            </p:cNvSpPr>
            <p:nvPr/>
          </p:nvSpPr>
          <p:spPr bwMode="auto">
            <a:xfrm>
              <a:off x="843" y="768"/>
              <a:ext cx="15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5</a:t>
              </a:r>
            </a:p>
          </p:txBody>
        </p:sp>
        <p:sp>
          <p:nvSpPr>
            <p:cNvPr id="21007" name="Text Box 527"/>
            <p:cNvSpPr txBox="1">
              <a:spLocks noChangeArrowheads="1"/>
            </p:cNvSpPr>
            <p:nvPr/>
          </p:nvSpPr>
          <p:spPr bwMode="auto">
            <a:xfrm>
              <a:off x="1012" y="768"/>
              <a:ext cx="24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10</a:t>
              </a:r>
            </a:p>
          </p:txBody>
        </p:sp>
        <p:sp>
          <p:nvSpPr>
            <p:cNvPr id="21008" name="Text Box 528"/>
            <p:cNvSpPr txBox="1">
              <a:spLocks noChangeArrowheads="1"/>
            </p:cNvSpPr>
            <p:nvPr/>
          </p:nvSpPr>
          <p:spPr bwMode="auto">
            <a:xfrm>
              <a:off x="1200" y="768"/>
              <a:ext cx="2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15</a:t>
              </a:r>
            </a:p>
          </p:txBody>
        </p:sp>
        <p:sp>
          <p:nvSpPr>
            <p:cNvPr id="21009" name="Text Box 529"/>
            <p:cNvSpPr txBox="1">
              <a:spLocks noChangeArrowheads="1"/>
            </p:cNvSpPr>
            <p:nvPr/>
          </p:nvSpPr>
          <p:spPr bwMode="auto">
            <a:xfrm>
              <a:off x="1387" y="768"/>
              <a:ext cx="3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20</a:t>
              </a:r>
            </a:p>
          </p:txBody>
        </p:sp>
        <p:sp>
          <p:nvSpPr>
            <p:cNvPr id="21010" name="Text Box 530"/>
            <p:cNvSpPr txBox="1">
              <a:spLocks noChangeArrowheads="1"/>
            </p:cNvSpPr>
            <p:nvPr/>
          </p:nvSpPr>
          <p:spPr bwMode="auto">
            <a:xfrm>
              <a:off x="1575" y="768"/>
              <a:ext cx="2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25</a:t>
              </a:r>
            </a:p>
          </p:txBody>
        </p:sp>
        <p:sp>
          <p:nvSpPr>
            <p:cNvPr id="21011" name="Text Box 531"/>
            <p:cNvSpPr txBox="1">
              <a:spLocks noChangeArrowheads="1"/>
            </p:cNvSpPr>
            <p:nvPr/>
          </p:nvSpPr>
          <p:spPr bwMode="auto">
            <a:xfrm>
              <a:off x="1763" y="768"/>
              <a:ext cx="26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30</a:t>
              </a:r>
            </a:p>
          </p:txBody>
        </p:sp>
        <p:sp>
          <p:nvSpPr>
            <p:cNvPr id="21012" name="Text Box 532"/>
            <p:cNvSpPr txBox="1">
              <a:spLocks noChangeArrowheads="1"/>
            </p:cNvSpPr>
            <p:nvPr/>
          </p:nvSpPr>
          <p:spPr bwMode="auto">
            <a:xfrm>
              <a:off x="1955" y="768"/>
              <a:ext cx="26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35</a:t>
              </a:r>
            </a:p>
          </p:txBody>
        </p:sp>
        <p:sp>
          <p:nvSpPr>
            <p:cNvPr id="21013" name="Text Box 533"/>
            <p:cNvSpPr txBox="1">
              <a:spLocks noChangeArrowheads="1"/>
            </p:cNvSpPr>
            <p:nvPr/>
          </p:nvSpPr>
          <p:spPr bwMode="auto">
            <a:xfrm>
              <a:off x="2138" y="768"/>
              <a:ext cx="2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40</a:t>
              </a:r>
            </a:p>
          </p:txBody>
        </p:sp>
        <p:sp>
          <p:nvSpPr>
            <p:cNvPr id="21014" name="Text Box 534"/>
            <p:cNvSpPr txBox="1">
              <a:spLocks noChangeArrowheads="1"/>
            </p:cNvSpPr>
            <p:nvPr/>
          </p:nvSpPr>
          <p:spPr bwMode="auto">
            <a:xfrm>
              <a:off x="2326" y="768"/>
              <a:ext cx="27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45</a:t>
              </a:r>
            </a:p>
          </p:txBody>
        </p:sp>
        <p:sp>
          <p:nvSpPr>
            <p:cNvPr id="21015" name="Text Box 535"/>
            <p:cNvSpPr txBox="1">
              <a:spLocks noChangeArrowheads="1"/>
            </p:cNvSpPr>
            <p:nvPr/>
          </p:nvSpPr>
          <p:spPr bwMode="auto">
            <a:xfrm>
              <a:off x="2513" y="768"/>
              <a:ext cx="23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50</a:t>
              </a:r>
            </a:p>
          </p:txBody>
        </p:sp>
        <p:sp>
          <p:nvSpPr>
            <p:cNvPr id="21016" name="Text Box 536"/>
            <p:cNvSpPr txBox="1">
              <a:spLocks noChangeArrowheads="1"/>
            </p:cNvSpPr>
            <p:nvPr/>
          </p:nvSpPr>
          <p:spPr bwMode="auto">
            <a:xfrm>
              <a:off x="2701" y="768"/>
              <a:ext cx="23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55</a:t>
              </a:r>
            </a:p>
          </p:txBody>
        </p:sp>
        <p:sp>
          <p:nvSpPr>
            <p:cNvPr id="21017" name="Text Box 537"/>
            <p:cNvSpPr txBox="1">
              <a:spLocks noChangeArrowheads="1"/>
            </p:cNvSpPr>
            <p:nvPr/>
          </p:nvSpPr>
          <p:spPr bwMode="auto">
            <a:xfrm>
              <a:off x="2889" y="768"/>
              <a:ext cx="29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60</a:t>
              </a:r>
            </a:p>
          </p:txBody>
        </p:sp>
        <p:sp>
          <p:nvSpPr>
            <p:cNvPr id="21018" name="Text Box 538"/>
            <p:cNvSpPr txBox="1">
              <a:spLocks noChangeArrowheads="1"/>
            </p:cNvSpPr>
            <p:nvPr/>
          </p:nvSpPr>
          <p:spPr bwMode="auto">
            <a:xfrm>
              <a:off x="3081" y="768"/>
              <a:ext cx="29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65</a:t>
              </a:r>
            </a:p>
          </p:txBody>
        </p:sp>
        <p:sp>
          <p:nvSpPr>
            <p:cNvPr id="21019" name="Text Box 539"/>
            <p:cNvSpPr txBox="1">
              <a:spLocks noChangeArrowheads="1"/>
            </p:cNvSpPr>
            <p:nvPr/>
          </p:nvSpPr>
          <p:spPr bwMode="auto">
            <a:xfrm>
              <a:off x="3264" y="768"/>
              <a:ext cx="2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70</a:t>
              </a:r>
            </a:p>
          </p:txBody>
        </p:sp>
        <p:sp>
          <p:nvSpPr>
            <p:cNvPr id="21020" name="Text Box 540"/>
            <p:cNvSpPr txBox="1">
              <a:spLocks noChangeArrowheads="1"/>
            </p:cNvSpPr>
            <p:nvPr/>
          </p:nvSpPr>
          <p:spPr bwMode="auto">
            <a:xfrm>
              <a:off x="3447" y="768"/>
              <a:ext cx="2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75</a:t>
              </a:r>
            </a:p>
          </p:txBody>
        </p:sp>
        <p:sp>
          <p:nvSpPr>
            <p:cNvPr id="21021" name="Text Box 541"/>
            <p:cNvSpPr txBox="1">
              <a:spLocks noChangeArrowheads="1"/>
            </p:cNvSpPr>
            <p:nvPr/>
          </p:nvSpPr>
          <p:spPr bwMode="auto">
            <a:xfrm>
              <a:off x="3635" y="768"/>
              <a:ext cx="21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80</a:t>
              </a:r>
            </a:p>
          </p:txBody>
        </p:sp>
        <p:sp>
          <p:nvSpPr>
            <p:cNvPr id="21022" name="Text Box 542"/>
            <p:cNvSpPr txBox="1">
              <a:spLocks noChangeArrowheads="1"/>
            </p:cNvSpPr>
            <p:nvPr/>
          </p:nvSpPr>
          <p:spPr bwMode="auto">
            <a:xfrm>
              <a:off x="3822" y="768"/>
              <a:ext cx="26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85</a:t>
              </a:r>
            </a:p>
          </p:txBody>
        </p:sp>
        <p:sp>
          <p:nvSpPr>
            <p:cNvPr id="21023" name="Text Box 543"/>
            <p:cNvSpPr txBox="1">
              <a:spLocks noChangeArrowheads="1"/>
            </p:cNvSpPr>
            <p:nvPr/>
          </p:nvSpPr>
          <p:spPr bwMode="auto">
            <a:xfrm>
              <a:off x="4010" y="768"/>
              <a:ext cx="22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90</a:t>
              </a:r>
            </a:p>
          </p:txBody>
        </p:sp>
        <p:sp>
          <p:nvSpPr>
            <p:cNvPr id="21024" name="Text Box 544"/>
            <p:cNvSpPr txBox="1">
              <a:spLocks noChangeArrowheads="1"/>
            </p:cNvSpPr>
            <p:nvPr/>
          </p:nvSpPr>
          <p:spPr bwMode="auto">
            <a:xfrm>
              <a:off x="4198" y="768"/>
              <a:ext cx="22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95</a:t>
              </a:r>
            </a:p>
          </p:txBody>
        </p:sp>
        <p:sp>
          <p:nvSpPr>
            <p:cNvPr id="21025" name="Text Box 545"/>
            <p:cNvSpPr txBox="1">
              <a:spLocks noChangeArrowheads="1"/>
            </p:cNvSpPr>
            <p:nvPr/>
          </p:nvSpPr>
          <p:spPr bwMode="auto">
            <a:xfrm>
              <a:off x="4348" y="768"/>
              <a:ext cx="28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100</a:t>
              </a:r>
            </a:p>
          </p:txBody>
        </p:sp>
        <p:sp>
          <p:nvSpPr>
            <p:cNvPr id="21026" name="Text Box 546"/>
            <p:cNvSpPr txBox="1">
              <a:spLocks noChangeArrowheads="1"/>
            </p:cNvSpPr>
            <p:nvPr/>
          </p:nvSpPr>
          <p:spPr bwMode="auto">
            <a:xfrm>
              <a:off x="4528" y="768"/>
              <a:ext cx="28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105</a:t>
              </a:r>
            </a:p>
          </p:txBody>
        </p:sp>
        <p:sp>
          <p:nvSpPr>
            <p:cNvPr id="21027" name="Text Box 547"/>
            <p:cNvSpPr txBox="1">
              <a:spLocks noChangeArrowheads="1"/>
            </p:cNvSpPr>
            <p:nvPr/>
          </p:nvSpPr>
          <p:spPr bwMode="auto">
            <a:xfrm>
              <a:off x="4715" y="768"/>
              <a:ext cx="43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000" b="1">
                  <a:latin typeface="Arial" charset="0"/>
                  <a:cs typeface="+mn-cs"/>
                </a:rPr>
                <a:t>110</a:t>
              </a:r>
            </a:p>
          </p:txBody>
        </p:sp>
      </p:grpSp>
      <p:grpSp>
        <p:nvGrpSpPr>
          <p:cNvPr id="21168" name="Group 688"/>
          <p:cNvGrpSpPr>
            <a:grpSpLocks/>
          </p:cNvGrpSpPr>
          <p:nvPr/>
        </p:nvGrpSpPr>
        <p:grpSpPr bwMode="auto">
          <a:xfrm>
            <a:off x="420688" y="1676400"/>
            <a:ext cx="8382000" cy="4191000"/>
            <a:chOff x="192" y="1104"/>
            <a:chExt cx="5280" cy="2640"/>
          </a:xfrm>
        </p:grpSpPr>
        <p:sp>
          <p:nvSpPr>
            <p:cNvPr id="20724" name="Text Box 244"/>
            <p:cNvSpPr txBox="1">
              <a:spLocks noChangeArrowheads="1"/>
            </p:cNvSpPr>
            <p:nvPr/>
          </p:nvSpPr>
          <p:spPr bwMode="auto">
            <a:xfrm>
              <a:off x="1776" y="3456"/>
              <a:ext cx="36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latin typeface="Arial" charset="0"/>
                  <a:cs typeface="+mn-cs"/>
                </a:rPr>
                <a:t>No, identical task set with C</a:t>
              </a:r>
              <a:r>
                <a:rPr lang="en-US" b="1" baseline="-25000">
                  <a:latin typeface="Arial" charset="0"/>
                  <a:cs typeface="+mn-cs"/>
                </a:rPr>
                <a:t>sleep</a:t>
              </a:r>
              <a:r>
                <a:rPr lang="en-US" b="1">
                  <a:latin typeface="Arial" charset="0"/>
                  <a:cs typeface="+mn-cs"/>
                </a:rPr>
                <a:t> = 7</a:t>
              </a:r>
            </a:p>
          </p:txBody>
        </p:sp>
        <p:grpSp>
          <p:nvGrpSpPr>
            <p:cNvPr id="18490" name="Group 548"/>
            <p:cNvGrpSpPr>
              <a:grpSpLocks/>
            </p:cNvGrpSpPr>
            <p:nvPr/>
          </p:nvGrpSpPr>
          <p:grpSpPr bwMode="auto">
            <a:xfrm>
              <a:off x="192" y="1104"/>
              <a:ext cx="5190" cy="1824"/>
              <a:chOff x="432" y="1296"/>
              <a:chExt cx="5190" cy="1824"/>
            </a:xfrm>
          </p:grpSpPr>
          <p:sp>
            <p:nvSpPr>
              <p:cNvPr id="21029" name="Rectangle 549"/>
              <p:cNvSpPr>
                <a:spLocks noChangeArrowheads="1"/>
              </p:cNvSpPr>
              <p:nvPr/>
            </p:nvSpPr>
            <p:spPr bwMode="auto">
              <a:xfrm>
                <a:off x="432" y="1296"/>
                <a:ext cx="5184" cy="18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8492" name="Group 550"/>
              <p:cNvGrpSpPr>
                <a:grpSpLocks/>
              </p:cNvGrpSpPr>
              <p:nvPr/>
            </p:nvGrpSpPr>
            <p:grpSpPr bwMode="auto">
              <a:xfrm>
                <a:off x="432" y="1392"/>
                <a:ext cx="5190" cy="1728"/>
                <a:chOff x="432" y="1392"/>
                <a:chExt cx="5190" cy="1728"/>
              </a:xfrm>
            </p:grpSpPr>
            <p:grpSp>
              <p:nvGrpSpPr>
                <p:cNvPr id="18493" name="Group 551"/>
                <p:cNvGrpSpPr>
                  <a:grpSpLocks/>
                </p:cNvGrpSpPr>
                <p:nvPr/>
              </p:nvGrpSpPr>
              <p:grpSpPr bwMode="auto">
                <a:xfrm>
                  <a:off x="918" y="1536"/>
                  <a:ext cx="3930" cy="1584"/>
                  <a:chOff x="720" y="528"/>
                  <a:chExt cx="4128" cy="2815"/>
                </a:xfrm>
              </p:grpSpPr>
              <p:sp>
                <p:nvSpPr>
                  <p:cNvPr id="21032" name="Line 552"/>
                  <p:cNvSpPr>
                    <a:spLocks noChangeShapeType="1"/>
                  </p:cNvSpPr>
                  <p:nvPr/>
                </p:nvSpPr>
                <p:spPr bwMode="auto">
                  <a:xfrm>
                    <a:off x="1283" y="528"/>
                    <a:ext cx="0" cy="2815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33" name="Line 553"/>
                  <p:cNvSpPr>
                    <a:spLocks noChangeShapeType="1"/>
                  </p:cNvSpPr>
                  <p:nvPr/>
                </p:nvSpPr>
                <p:spPr bwMode="auto">
                  <a:xfrm>
                    <a:off x="1470" y="528"/>
                    <a:ext cx="0" cy="2815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34" name="Line 554"/>
                  <p:cNvSpPr>
                    <a:spLocks noChangeShapeType="1"/>
                  </p:cNvSpPr>
                  <p:nvPr/>
                </p:nvSpPr>
                <p:spPr bwMode="auto">
                  <a:xfrm>
                    <a:off x="1658" y="528"/>
                    <a:ext cx="0" cy="2815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35" name="Line 555"/>
                  <p:cNvSpPr>
                    <a:spLocks noChangeShapeType="1"/>
                  </p:cNvSpPr>
                  <p:nvPr/>
                </p:nvSpPr>
                <p:spPr bwMode="auto">
                  <a:xfrm>
                    <a:off x="1846" y="528"/>
                    <a:ext cx="0" cy="2815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36" name="Line 556"/>
                  <p:cNvSpPr>
                    <a:spLocks noChangeShapeType="1"/>
                  </p:cNvSpPr>
                  <p:nvPr/>
                </p:nvSpPr>
                <p:spPr bwMode="auto">
                  <a:xfrm>
                    <a:off x="2033" y="528"/>
                    <a:ext cx="0" cy="2815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37" name="Line 557"/>
                  <p:cNvSpPr>
                    <a:spLocks noChangeShapeType="1"/>
                  </p:cNvSpPr>
                  <p:nvPr/>
                </p:nvSpPr>
                <p:spPr bwMode="auto">
                  <a:xfrm>
                    <a:off x="2221" y="528"/>
                    <a:ext cx="0" cy="2815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38" name="Line 558"/>
                  <p:cNvSpPr>
                    <a:spLocks noChangeShapeType="1"/>
                  </p:cNvSpPr>
                  <p:nvPr/>
                </p:nvSpPr>
                <p:spPr bwMode="auto">
                  <a:xfrm>
                    <a:off x="2409" y="528"/>
                    <a:ext cx="0" cy="2815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39" name="Line 559"/>
                  <p:cNvSpPr>
                    <a:spLocks noChangeShapeType="1"/>
                  </p:cNvSpPr>
                  <p:nvPr/>
                </p:nvSpPr>
                <p:spPr bwMode="auto">
                  <a:xfrm>
                    <a:off x="2596" y="528"/>
                    <a:ext cx="0" cy="2815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40" name="Line 560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528"/>
                    <a:ext cx="0" cy="2815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41" name="Line 561"/>
                  <p:cNvSpPr>
                    <a:spLocks noChangeShapeType="1"/>
                  </p:cNvSpPr>
                  <p:nvPr/>
                </p:nvSpPr>
                <p:spPr bwMode="auto">
                  <a:xfrm>
                    <a:off x="2972" y="528"/>
                    <a:ext cx="0" cy="2815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42" name="Line 562"/>
                  <p:cNvSpPr>
                    <a:spLocks noChangeShapeType="1"/>
                  </p:cNvSpPr>
                  <p:nvPr/>
                </p:nvSpPr>
                <p:spPr bwMode="auto">
                  <a:xfrm>
                    <a:off x="3159" y="528"/>
                    <a:ext cx="0" cy="2815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43" name="Line 563"/>
                  <p:cNvSpPr>
                    <a:spLocks noChangeShapeType="1"/>
                  </p:cNvSpPr>
                  <p:nvPr/>
                </p:nvSpPr>
                <p:spPr bwMode="auto">
                  <a:xfrm>
                    <a:off x="3347" y="528"/>
                    <a:ext cx="0" cy="2815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44" name="Line 564"/>
                  <p:cNvSpPr>
                    <a:spLocks noChangeShapeType="1"/>
                  </p:cNvSpPr>
                  <p:nvPr/>
                </p:nvSpPr>
                <p:spPr bwMode="auto">
                  <a:xfrm>
                    <a:off x="3535" y="528"/>
                    <a:ext cx="0" cy="2815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45" name="Line 565"/>
                  <p:cNvSpPr>
                    <a:spLocks noChangeShapeType="1"/>
                  </p:cNvSpPr>
                  <p:nvPr/>
                </p:nvSpPr>
                <p:spPr bwMode="auto">
                  <a:xfrm>
                    <a:off x="3722" y="528"/>
                    <a:ext cx="0" cy="2815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46" name="Line 566"/>
                  <p:cNvSpPr>
                    <a:spLocks noChangeShapeType="1"/>
                  </p:cNvSpPr>
                  <p:nvPr/>
                </p:nvSpPr>
                <p:spPr bwMode="auto">
                  <a:xfrm>
                    <a:off x="3910" y="528"/>
                    <a:ext cx="0" cy="2815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47" name="Line 567"/>
                  <p:cNvSpPr>
                    <a:spLocks noChangeShapeType="1"/>
                  </p:cNvSpPr>
                  <p:nvPr/>
                </p:nvSpPr>
                <p:spPr bwMode="auto">
                  <a:xfrm>
                    <a:off x="4098" y="528"/>
                    <a:ext cx="0" cy="2815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48" name="Line 568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528"/>
                    <a:ext cx="0" cy="2815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49" name="Line 569"/>
                  <p:cNvSpPr>
                    <a:spLocks noChangeShapeType="1"/>
                  </p:cNvSpPr>
                  <p:nvPr/>
                </p:nvSpPr>
                <p:spPr bwMode="auto">
                  <a:xfrm>
                    <a:off x="907" y="528"/>
                    <a:ext cx="0" cy="2815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50" name="Line 570"/>
                  <p:cNvSpPr>
                    <a:spLocks noChangeShapeType="1"/>
                  </p:cNvSpPr>
                  <p:nvPr/>
                </p:nvSpPr>
                <p:spPr bwMode="auto">
                  <a:xfrm>
                    <a:off x="1095" y="528"/>
                    <a:ext cx="0" cy="2815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51" name="Line 571"/>
                  <p:cNvSpPr>
                    <a:spLocks noChangeShapeType="1"/>
                  </p:cNvSpPr>
                  <p:nvPr/>
                </p:nvSpPr>
                <p:spPr bwMode="auto">
                  <a:xfrm>
                    <a:off x="4285" y="528"/>
                    <a:ext cx="0" cy="2815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52" name="Line 572"/>
                  <p:cNvSpPr>
                    <a:spLocks noChangeShapeType="1"/>
                  </p:cNvSpPr>
                  <p:nvPr/>
                </p:nvSpPr>
                <p:spPr bwMode="auto">
                  <a:xfrm>
                    <a:off x="4473" y="528"/>
                    <a:ext cx="0" cy="2815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53" name="Line 573"/>
                  <p:cNvSpPr>
                    <a:spLocks noChangeShapeType="1"/>
                  </p:cNvSpPr>
                  <p:nvPr/>
                </p:nvSpPr>
                <p:spPr bwMode="auto">
                  <a:xfrm>
                    <a:off x="4661" y="528"/>
                    <a:ext cx="0" cy="2815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54" name="Line 574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528"/>
                    <a:ext cx="0" cy="2815"/>
                  </a:xfrm>
                  <a:prstGeom prst="line">
                    <a:avLst/>
                  </a:prstGeom>
                  <a:noFill/>
                  <a:ln w="9525">
                    <a:solidFill>
                      <a:srgbClr val="C0C0C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sp>
              <p:nvSpPr>
                <p:cNvPr id="21055" name="Line 575"/>
                <p:cNvSpPr>
                  <a:spLocks noChangeShapeType="1"/>
                </p:cNvSpPr>
                <p:nvPr/>
              </p:nvSpPr>
              <p:spPr bwMode="auto">
                <a:xfrm>
                  <a:off x="854" y="1798"/>
                  <a:ext cx="40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056" name="Line 576"/>
                <p:cNvSpPr>
                  <a:spLocks noChangeShapeType="1"/>
                </p:cNvSpPr>
                <p:nvPr/>
              </p:nvSpPr>
              <p:spPr bwMode="auto">
                <a:xfrm>
                  <a:off x="854" y="2011"/>
                  <a:ext cx="40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057" name="Line 577"/>
                <p:cNvSpPr>
                  <a:spLocks noChangeShapeType="1"/>
                </p:cNvSpPr>
                <p:nvPr/>
              </p:nvSpPr>
              <p:spPr bwMode="auto">
                <a:xfrm>
                  <a:off x="854" y="2225"/>
                  <a:ext cx="40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058" name="Line 578"/>
                <p:cNvSpPr>
                  <a:spLocks noChangeShapeType="1"/>
                </p:cNvSpPr>
                <p:nvPr/>
              </p:nvSpPr>
              <p:spPr bwMode="auto">
                <a:xfrm>
                  <a:off x="854" y="2474"/>
                  <a:ext cx="40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059" name="Line 579"/>
                <p:cNvSpPr>
                  <a:spLocks noChangeShapeType="1"/>
                </p:cNvSpPr>
                <p:nvPr/>
              </p:nvSpPr>
              <p:spPr bwMode="auto">
                <a:xfrm>
                  <a:off x="854" y="2688"/>
                  <a:ext cx="40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grpSp>
              <p:nvGrpSpPr>
                <p:cNvPr id="18499" name="Group 580"/>
                <p:cNvGrpSpPr>
                  <a:grpSpLocks/>
                </p:cNvGrpSpPr>
                <p:nvPr/>
              </p:nvGrpSpPr>
              <p:grpSpPr bwMode="auto">
                <a:xfrm>
                  <a:off x="961" y="1904"/>
                  <a:ext cx="3251" cy="107"/>
                  <a:chOff x="763" y="1184"/>
                  <a:chExt cx="3251" cy="107"/>
                </a:xfrm>
              </p:grpSpPr>
              <p:sp>
                <p:nvSpPr>
                  <p:cNvPr id="21061" name="Rectangle 581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1185"/>
                    <a:ext cx="36" cy="10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62" name="Rectangle 582"/>
                  <p:cNvSpPr>
                    <a:spLocks noChangeArrowheads="1"/>
                  </p:cNvSpPr>
                  <p:nvPr/>
                </p:nvSpPr>
                <p:spPr bwMode="auto">
                  <a:xfrm>
                    <a:off x="1475" y="1185"/>
                    <a:ext cx="36" cy="10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63" name="Rectangle 583"/>
                  <p:cNvSpPr>
                    <a:spLocks noChangeArrowheads="1"/>
                  </p:cNvSpPr>
                  <p:nvPr/>
                </p:nvSpPr>
                <p:spPr bwMode="auto">
                  <a:xfrm>
                    <a:off x="1832" y="1185"/>
                    <a:ext cx="35" cy="10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64" name="Rectangle 584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185"/>
                    <a:ext cx="35" cy="10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65" name="Rectangle 585"/>
                  <p:cNvSpPr>
                    <a:spLocks noChangeArrowheads="1"/>
                  </p:cNvSpPr>
                  <p:nvPr/>
                </p:nvSpPr>
                <p:spPr bwMode="auto">
                  <a:xfrm>
                    <a:off x="2907" y="1185"/>
                    <a:ext cx="36" cy="10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66" name="Rectangle 586"/>
                  <p:cNvSpPr>
                    <a:spLocks noChangeArrowheads="1"/>
                  </p:cNvSpPr>
                  <p:nvPr/>
                </p:nvSpPr>
                <p:spPr bwMode="auto">
                  <a:xfrm>
                    <a:off x="3612" y="1185"/>
                    <a:ext cx="36" cy="10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67" name="Rectangle 587"/>
                  <p:cNvSpPr>
                    <a:spLocks noChangeArrowheads="1"/>
                  </p:cNvSpPr>
                  <p:nvPr/>
                </p:nvSpPr>
                <p:spPr bwMode="auto">
                  <a:xfrm>
                    <a:off x="3979" y="1184"/>
                    <a:ext cx="35" cy="10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8500" name="Group 588"/>
                <p:cNvGrpSpPr>
                  <a:grpSpLocks/>
                </p:cNvGrpSpPr>
                <p:nvPr/>
              </p:nvGrpSpPr>
              <p:grpSpPr bwMode="auto">
                <a:xfrm>
                  <a:off x="997" y="2113"/>
                  <a:ext cx="3953" cy="112"/>
                  <a:chOff x="799" y="1393"/>
                  <a:chExt cx="3953" cy="112"/>
                </a:xfrm>
              </p:grpSpPr>
              <p:sp>
                <p:nvSpPr>
                  <p:cNvPr id="21069" name="Rectangle 589"/>
                  <p:cNvSpPr>
                    <a:spLocks noChangeArrowheads="1"/>
                  </p:cNvSpPr>
                  <p:nvPr/>
                </p:nvSpPr>
                <p:spPr bwMode="auto">
                  <a:xfrm>
                    <a:off x="799" y="1398"/>
                    <a:ext cx="71" cy="10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70" name="Rectangle 590"/>
                  <p:cNvSpPr>
                    <a:spLocks noChangeArrowheads="1"/>
                  </p:cNvSpPr>
                  <p:nvPr/>
                </p:nvSpPr>
                <p:spPr bwMode="auto">
                  <a:xfrm>
                    <a:off x="1866" y="1395"/>
                    <a:ext cx="72" cy="10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71" name="Rectangle 591"/>
                  <p:cNvSpPr>
                    <a:spLocks noChangeArrowheads="1"/>
                  </p:cNvSpPr>
                  <p:nvPr/>
                </p:nvSpPr>
                <p:spPr bwMode="auto">
                  <a:xfrm>
                    <a:off x="2940" y="1393"/>
                    <a:ext cx="71" cy="10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72" name="Rectangle 592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1398"/>
                    <a:ext cx="71" cy="10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73" name="Rectangle 593"/>
                  <p:cNvSpPr>
                    <a:spLocks noChangeArrowheads="1"/>
                  </p:cNvSpPr>
                  <p:nvPr/>
                </p:nvSpPr>
                <p:spPr bwMode="auto">
                  <a:xfrm>
                    <a:off x="4681" y="1398"/>
                    <a:ext cx="71" cy="10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grpSp>
              <p:nvGrpSpPr>
                <p:cNvPr id="18501" name="Group 594"/>
                <p:cNvGrpSpPr>
                  <a:grpSpLocks/>
                </p:cNvGrpSpPr>
                <p:nvPr/>
              </p:nvGrpSpPr>
              <p:grpSpPr bwMode="auto">
                <a:xfrm>
                  <a:off x="925" y="1691"/>
                  <a:ext cx="3954" cy="107"/>
                  <a:chOff x="727" y="971"/>
                  <a:chExt cx="3954" cy="107"/>
                </a:xfrm>
              </p:grpSpPr>
              <p:sp>
                <p:nvSpPr>
                  <p:cNvPr id="21075" name="Rectangle 595"/>
                  <p:cNvSpPr>
                    <a:spLocks noChangeArrowheads="1"/>
                  </p:cNvSpPr>
                  <p:nvPr/>
                </p:nvSpPr>
                <p:spPr bwMode="auto">
                  <a:xfrm>
                    <a:off x="727" y="971"/>
                    <a:ext cx="36" cy="10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76" name="Rectangle 596"/>
                  <p:cNvSpPr>
                    <a:spLocks noChangeArrowheads="1"/>
                  </p:cNvSpPr>
                  <p:nvPr/>
                </p:nvSpPr>
                <p:spPr bwMode="auto">
                  <a:xfrm>
                    <a:off x="1083" y="971"/>
                    <a:ext cx="36" cy="10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77" name="Rectangle 597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971"/>
                    <a:ext cx="35" cy="10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78" name="Rectangle 598"/>
                  <p:cNvSpPr>
                    <a:spLocks noChangeArrowheads="1"/>
                  </p:cNvSpPr>
                  <p:nvPr/>
                </p:nvSpPr>
                <p:spPr bwMode="auto">
                  <a:xfrm>
                    <a:off x="1796" y="971"/>
                    <a:ext cx="35" cy="10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79" name="Rectangle 599"/>
                  <p:cNvSpPr>
                    <a:spLocks noChangeArrowheads="1"/>
                  </p:cNvSpPr>
                  <p:nvPr/>
                </p:nvSpPr>
                <p:spPr bwMode="auto">
                  <a:xfrm>
                    <a:off x="2152" y="971"/>
                    <a:ext cx="36" cy="10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80" name="Rectangle 600"/>
                  <p:cNvSpPr>
                    <a:spLocks noChangeArrowheads="1"/>
                  </p:cNvSpPr>
                  <p:nvPr/>
                </p:nvSpPr>
                <p:spPr bwMode="auto">
                  <a:xfrm>
                    <a:off x="2508" y="971"/>
                    <a:ext cx="36" cy="10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81" name="Rectangle 601"/>
                  <p:cNvSpPr>
                    <a:spLocks noChangeArrowheads="1"/>
                  </p:cNvSpPr>
                  <p:nvPr/>
                </p:nvSpPr>
                <p:spPr bwMode="auto">
                  <a:xfrm>
                    <a:off x="2864" y="971"/>
                    <a:ext cx="36" cy="10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82" name="Rectangle 602"/>
                  <p:cNvSpPr>
                    <a:spLocks noChangeArrowheads="1"/>
                  </p:cNvSpPr>
                  <p:nvPr/>
                </p:nvSpPr>
                <p:spPr bwMode="auto">
                  <a:xfrm>
                    <a:off x="3220" y="971"/>
                    <a:ext cx="36" cy="10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83" name="Rectangle 603"/>
                  <p:cNvSpPr>
                    <a:spLocks noChangeArrowheads="1"/>
                  </p:cNvSpPr>
                  <p:nvPr/>
                </p:nvSpPr>
                <p:spPr bwMode="auto">
                  <a:xfrm>
                    <a:off x="3577" y="971"/>
                    <a:ext cx="35" cy="10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84" name="Rectangle 604"/>
                  <p:cNvSpPr>
                    <a:spLocks noChangeArrowheads="1"/>
                  </p:cNvSpPr>
                  <p:nvPr/>
                </p:nvSpPr>
                <p:spPr bwMode="auto">
                  <a:xfrm>
                    <a:off x="3933" y="971"/>
                    <a:ext cx="35" cy="10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85" name="Rectangle 605"/>
                  <p:cNvSpPr>
                    <a:spLocks noChangeArrowheads="1"/>
                  </p:cNvSpPr>
                  <p:nvPr/>
                </p:nvSpPr>
                <p:spPr bwMode="auto">
                  <a:xfrm>
                    <a:off x="4289" y="971"/>
                    <a:ext cx="36" cy="10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086" name="Rectangle 606"/>
                  <p:cNvSpPr>
                    <a:spLocks noChangeArrowheads="1"/>
                  </p:cNvSpPr>
                  <p:nvPr/>
                </p:nvSpPr>
                <p:spPr bwMode="auto">
                  <a:xfrm>
                    <a:off x="4645" y="971"/>
                    <a:ext cx="36" cy="10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sp>
              <p:nvSpPr>
                <p:cNvPr id="21087" name="Rectangle 607"/>
                <p:cNvSpPr>
                  <a:spLocks noChangeArrowheads="1"/>
                </p:cNvSpPr>
                <p:nvPr/>
              </p:nvSpPr>
              <p:spPr bwMode="auto">
                <a:xfrm>
                  <a:off x="1317" y="2581"/>
                  <a:ext cx="321" cy="107"/>
                </a:xfrm>
                <a:prstGeom prst="rect">
                  <a:avLst/>
                </a:prstGeom>
                <a:solidFill>
                  <a:srgbClr val="33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088" name="Rectangle 608"/>
                <p:cNvSpPr>
                  <a:spLocks noChangeArrowheads="1"/>
                </p:cNvSpPr>
                <p:nvPr/>
              </p:nvSpPr>
              <p:spPr bwMode="auto">
                <a:xfrm>
                  <a:off x="1709" y="2581"/>
                  <a:ext cx="285" cy="107"/>
                </a:xfrm>
                <a:prstGeom prst="rect">
                  <a:avLst/>
                </a:prstGeom>
                <a:solidFill>
                  <a:srgbClr val="33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089" name="Rectangle 609"/>
                <p:cNvSpPr>
                  <a:spLocks noChangeArrowheads="1"/>
                </p:cNvSpPr>
                <p:nvPr/>
              </p:nvSpPr>
              <p:spPr bwMode="auto">
                <a:xfrm>
                  <a:off x="2386" y="2581"/>
                  <a:ext cx="320" cy="107"/>
                </a:xfrm>
                <a:prstGeom prst="rect">
                  <a:avLst/>
                </a:prstGeom>
                <a:solidFill>
                  <a:srgbClr val="33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090" name="Rectangle 610"/>
                <p:cNvSpPr>
                  <a:spLocks noChangeArrowheads="1"/>
                </p:cNvSpPr>
                <p:nvPr/>
              </p:nvSpPr>
              <p:spPr bwMode="auto">
                <a:xfrm>
                  <a:off x="2777" y="2581"/>
                  <a:ext cx="285" cy="107"/>
                </a:xfrm>
                <a:prstGeom prst="rect">
                  <a:avLst/>
                </a:prstGeom>
                <a:solidFill>
                  <a:srgbClr val="33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091" name="Rectangle 611"/>
                <p:cNvSpPr>
                  <a:spLocks noChangeArrowheads="1"/>
                </p:cNvSpPr>
                <p:nvPr/>
              </p:nvSpPr>
              <p:spPr bwMode="auto">
                <a:xfrm>
                  <a:off x="3463" y="2581"/>
                  <a:ext cx="312" cy="107"/>
                </a:xfrm>
                <a:prstGeom prst="rect">
                  <a:avLst/>
                </a:prstGeom>
                <a:solidFill>
                  <a:srgbClr val="33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092" name="Line 612"/>
                <p:cNvSpPr>
                  <a:spLocks noChangeShapeType="1"/>
                </p:cNvSpPr>
                <p:nvPr/>
              </p:nvSpPr>
              <p:spPr bwMode="auto">
                <a:xfrm>
                  <a:off x="925" y="1620"/>
                  <a:ext cx="0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093" name="Line 613"/>
                <p:cNvSpPr>
                  <a:spLocks noChangeShapeType="1"/>
                </p:cNvSpPr>
                <p:nvPr/>
              </p:nvSpPr>
              <p:spPr bwMode="auto">
                <a:xfrm>
                  <a:off x="925" y="183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094" name="Line 614"/>
                <p:cNvSpPr>
                  <a:spLocks noChangeShapeType="1"/>
                </p:cNvSpPr>
                <p:nvPr/>
              </p:nvSpPr>
              <p:spPr bwMode="auto">
                <a:xfrm>
                  <a:off x="925" y="2047"/>
                  <a:ext cx="0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095" name="Line 615"/>
                <p:cNvSpPr>
                  <a:spLocks noChangeShapeType="1"/>
                </p:cNvSpPr>
                <p:nvPr/>
              </p:nvSpPr>
              <p:spPr bwMode="auto">
                <a:xfrm>
                  <a:off x="1281" y="1620"/>
                  <a:ext cx="0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096" name="Line 616"/>
                <p:cNvSpPr>
                  <a:spLocks noChangeShapeType="1"/>
                </p:cNvSpPr>
                <p:nvPr/>
              </p:nvSpPr>
              <p:spPr bwMode="auto">
                <a:xfrm>
                  <a:off x="1460" y="183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097" name="Line 617"/>
                <p:cNvSpPr>
                  <a:spLocks noChangeShapeType="1"/>
                </p:cNvSpPr>
                <p:nvPr/>
              </p:nvSpPr>
              <p:spPr bwMode="auto">
                <a:xfrm>
                  <a:off x="1994" y="183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098" name="Line 618"/>
                <p:cNvSpPr>
                  <a:spLocks noChangeShapeType="1"/>
                </p:cNvSpPr>
                <p:nvPr/>
              </p:nvSpPr>
              <p:spPr bwMode="auto">
                <a:xfrm>
                  <a:off x="2528" y="183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099" name="Line 619"/>
                <p:cNvSpPr>
                  <a:spLocks noChangeShapeType="1"/>
                </p:cNvSpPr>
                <p:nvPr/>
              </p:nvSpPr>
              <p:spPr bwMode="auto">
                <a:xfrm>
                  <a:off x="3062" y="183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00" name="Line 620"/>
                <p:cNvSpPr>
                  <a:spLocks noChangeShapeType="1"/>
                </p:cNvSpPr>
                <p:nvPr/>
              </p:nvSpPr>
              <p:spPr bwMode="auto">
                <a:xfrm>
                  <a:off x="3597" y="183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01" name="Line 621"/>
                <p:cNvSpPr>
                  <a:spLocks noChangeShapeType="1"/>
                </p:cNvSpPr>
                <p:nvPr/>
              </p:nvSpPr>
              <p:spPr bwMode="auto">
                <a:xfrm>
                  <a:off x="4131" y="183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02" name="Line 622"/>
                <p:cNvSpPr>
                  <a:spLocks noChangeShapeType="1"/>
                </p:cNvSpPr>
                <p:nvPr/>
              </p:nvSpPr>
              <p:spPr bwMode="auto">
                <a:xfrm>
                  <a:off x="1638" y="1620"/>
                  <a:ext cx="0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03" name="Line 623"/>
                <p:cNvSpPr>
                  <a:spLocks noChangeShapeType="1"/>
                </p:cNvSpPr>
                <p:nvPr/>
              </p:nvSpPr>
              <p:spPr bwMode="auto">
                <a:xfrm>
                  <a:off x="1994" y="1620"/>
                  <a:ext cx="0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04" name="Line 624"/>
                <p:cNvSpPr>
                  <a:spLocks noChangeShapeType="1"/>
                </p:cNvSpPr>
                <p:nvPr/>
              </p:nvSpPr>
              <p:spPr bwMode="auto">
                <a:xfrm>
                  <a:off x="2350" y="1620"/>
                  <a:ext cx="0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05" name="Line 625"/>
                <p:cNvSpPr>
                  <a:spLocks noChangeShapeType="1"/>
                </p:cNvSpPr>
                <p:nvPr/>
              </p:nvSpPr>
              <p:spPr bwMode="auto">
                <a:xfrm>
                  <a:off x="2706" y="1620"/>
                  <a:ext cx="0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06" name="Line 626"/>
                <p:cNvSpPr>
                  <a:spLocks noChangeShapeType="1"/>
                </p:cNvSpPr>
                <p:nvPr/>
              </p:nvSpPr>
              <p:spPr bwMode="auto">
                <a:xfrm>
                  <a:off x="3062" y="1620"/>
                  <a:ext cx="0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07" name="Line 627"/>
                <p:cNvSpPr>
                  <a:spLocks noChangeShapeType="1"/>
                </p:cNvSpPr>
                <p:nvPr/>
              </p:nvSpPr>
              <p:spPr bwMode="auto">
                <a:xfrm>
                  <a:off x="3418" y="1620"/>
                  <a:ext cx="0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08" name="Line 628"/>
                <p:cNvSpPr>
                  <a:spLocks noChangeShapeType="1"/>
                </p:cNvSpPr>
                <p:nvPr/>
              </p:nvSpPr>
              <p:spPr bwMode="auto">
                <a:xfrm>
                  <a:off x="3775" y="1620"/>
                  <a:ext cx="0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09" name="Line 629"/>
                <p:cNvSpPr>
                  <a:spLocks noChangeShapeType="1"/>
                </p:cNvSpPr>
                <p:nvPr/>
              </p:nvSpPr>
              <p:spPr bwMode="auto">
                <a:xfrm>
                  <a:off x="4131" y="1620"/>
                  <a:ext cx="0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10" name="Line 630"/>
                <p:cNvSpPr>
                  <a:spLocks noChangeShapeType="1"/>
                </p:cNvSpPr>
                <p:nvPr/>
              </p:nvSpPr>
              <p:spPr bwMode="auto">
                <a:xfrm>
                  <a:off x="4487" y="1620"/>
                  <a:ext cx="0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11" name="Line 631"/>
                <p:cNvSpPr>
                  <a:spLocks noChangeShapeType="1"/>
                </p:cNvSpPr>
                <p:nvPr/>
              </p:nvSpPr>
              <p:spPr bwMode="auto">
                <a:xfrm>
                  <a:off x="4843" y="1620"/>
                  <a:ext cx="0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12" name="Line 632"/>
                <p:cNvSpPr>
                  <a:spLocks noChangeShapeType="1"/>
                </p:cNvSpPr>
                <p:nvPr/>
              </p:nvSpPr>
              <p:spPr bwMode="auto">
                <a:xfrm>
                  <a:off x="1851" y="2047"/>
                  <a:ext cx="0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13" name="Line 633"/>
                <p:cNvSpPr>
                  <a:spLocks noChangeShapeType="1"/>
                </p:cNvSpPr>
                <p:nvPr/>
              </p:nvSpPr>
              <p:spPr bwMode="auto">
                <a:xfrm>
                  <a:off x="2813" y="2047"/>
                  <a:ext cx="0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14" name="Line 634"/>
                <p:cNvSpPr>
                  <a:spLocks noChangeShapeType="1"/>
                </p:cNvSpPr>
                <p:nvPr/>
              </p:nvSpPr>
              <p:spPr bwMode="auto">
                <a:xfrm>
                  <a:off x="3703" y="2047"/>
                  <a:ext cx="0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15" name="Line 635"/>
                <p:cNvSpPr>
                  <a:spLocks noChangeShapeType="1"/>
                </p:cNvSpPr>
                <p:nvPr/>
              </p:nvSpPr>
              <p:spPr bwMode="auto">
                <a:xfrm>
                  <a:off x="4629" y="2047"/>
                  <a:ext cx="0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16" name="Line 636"/>
                <p:cNvSpPr>
                  <a:spLocks noChangeShapeType="1"/>
                </p:cNvSpPr>
                <p:nvPr/>
              </p:nvSpPr>
              <p:spPr bwMode="auto">
                <a:xfrm>
                  <a:off x="1281" y="1691"/>
                  <a:ext cx="0" cy="10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grpSp>
              <p:nvGrpSpPr>
                <p:cNvPr id="18532" name="Group 637"/>
                <p:cNvGrpSpPr>
                  <a:grpSpLocks/>
                </p:cNvGrpSpPr>
                <p:nvPr/>
              </p:nvGrpSpPr>
              <p:grpSpPr bwMode="auto">
                <a:xfrm>
                  <a:off x="1068" y="2367"/>
                  <a:ext cx="3063" cy="107"/>
                  <a:chOff x="870" y="1647"/>
                  <a:chExt cx="3063" cy="107"/>
                </a:xfrm>
              </p:grpSpPr>
              <p:sp>
                <p:nvSpPr>
                  <p:cNvPr id="21118" name="Rectangle 638"/>
                  <p:cNvSpPr>
                    <a:spLocks noChangeArrowheads="1"/>
                  </p:cNvSpPr>
                  <p:nvPr/>
                </p:nvSpPr>
                <p:spPr bwMode="auto">
                  <a:xfrm>
                    <a:off x="870" y="1647"/>
                    <a:ext cx="213" cy="107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119" name="Rectangle 639"/>
                  <p:cNvSpPr>
                    <a:spLocks noChangeArrowheads="1"/>
                  </p:cNvSpPr>
                  <p:nvPr/>
                </p:nvSpPr>
                <p:spPr bwMode="auto">
                  <a:xfrm>
                    <a:off x="3719" y="1647"/>
                    <a:ext cx="214" cy="107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120" name="Rectangle 640"/>
                  <p:cNvSpPr>
                    <a:spLocks noChangeArrowheads="1"/>
                  </p:cNvSpPr>
                  <p:nvPr/>
                </p:nvSpPr>
                <p:spPr bwMode="auto">
                  <a:xfrm>
                    <a:off x="1937" y="1647"/>
                    <a:ext cx="215" cy="107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121" name="Rectangle 641"/>
                  <p:cNvSpPr>
                    <a:spLocks noChangeArrowheads="1"/>
                  </p:cNvSpPr>
                  <p:nvPr/>
                </p:nvSpPr>
                <p:spPr bwMode="auto">
                  <a:xfrm>
                    <a:off x="3012" y="1647"/>
                    <a:ext cx="208" cy="107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</p:grpSp>
            <p:sp>
              <p:nvSpPr>
                <p:cNvPr id="21122" name="Rectangle 642"/>
                <p:cNvSpPr>
                  <a:spLocks noChangeArrowheads="1"/>
                </p:cNvSpPr>
                <p:nvPr/>
              </p:nvSpPr>
              <p:spPr bwMode="auto">
                <a:xfrm>
                  <a:off x="4212" y="2581"/>
                  <a:ext cx="275" cy="107"/>
                </a:xfrm>
                <a:prstGeom prst="rect">
                  <a:avLst/>
                </a:prstGeom>
                <a:solidFill>
                  <a:srgbClr val="33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23" name="Rectangle 643"/>
                <p:cNvSpPr>
                  <a:spLocks noChangeArrowheads="1"/>
                </p:cNvSpPr>
                <p:nvPr/>
              </p:nvSpPr>
              <p:spPr bwMode="auto">
                <a:xfrm>
                  <a:off x="4538" y="2581"/>
                  <a:ext cx="305" cy="107"/>
                </a:xfrm>
                <a:prstGeom prst="rect">
                  <a:avLst/>
                </a:prstGeom>
                <a:solidFill>
                  <a:srgbClr val="33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24" name="Text Box 644"/>
                <p:cNvSpPr txBox="1">
                  <a:spLocks noChangeArrowheads="1"/>
                </p:cNvSpPr>
                <p:nvPr/>
              </p:nvSpPr>
              <p:spPr bwMode="auto">
                <a:xfrm>
                  <a:off x="614" y="1584"/>
                  <a:ext cx="24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sz="1400">
                      <a:latin typeface="Arial" charset="0"/>
                      <a:cs typeface="+mn-cs"/>
                      <a:sym typeface="Symbol" charset="0"/>
                    </a:rPr>
                    <a:t></a:t>
                  </a:r>
                  <a:r>
                    <a:rPr lang="en-US" sz="1400" baseline="-25000">
                      <a:latin typeface="Arial" charset="0"/>
                      <a:cs typeface="+mn-cs"/>
                      <a:sym typeface="Symbol" charset="0"/>
                    </a:rPr>
                    <a:t>1</a:t>
                  </a:r>
                  <a:endParaRPr lang="en-US" sz="1400">
                    <a:latin typeface="Arial" charset="0"/>
                    <a:cs typeface="+mn-cs"/>
                    <a:sym typeface="Symbol" charset="0"/>
                  </a:endParaRPr>
                </a:p>
              </p:txBody>
            </p:sp>
            <p:sp>
              <p:nvSpPr>
                <p:cNvPr id="21125" name="Text Box 645"/>
                <p:cNvSpPr txBox="1">
                  <a:spLocks noChangeArrowheads="1"/>
                </p:cNvSpPr>
                <p:nvPr/>
              </p:nvSpPr>
              <p:spPr bwMode="auto">
                <a:xfrm>
                  <a:off x="614" y="1804"/>
                  <a:ext cx="24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sz="1400">
                      <a:latin typeface="Arial" charset="0"/>
                      <a:cs typeface="+mn-cs"/>
                      <a:sym typeface="Symbol" charset="0"/>
                    </a:rPr>
                    <a:t></a:t>
                  </a:r>
                  <a:r>
                    <a:rPr lang="en-US" sz="1400" baseline="-25000">
                      <a:latin typeface="Arial" charset="0"/>
                      <a:cs typeface="+mn-cs"/>
                      <a:sym typeface="Symbol" charset="0"/>
                    </a:rPr>
                    <a:t>2</a:t>
                  </a:r>
                  <a:endParaRPr lang="en-US" sz="1400">
                    <a:latin typeface="Arial" charset="0"/>
                    <a:cs typeface="+mn-cs"/>
                    <a:sym typeface="Symbol" charset="0"/>
                  </a:endParaRPr>
                </a:p>
              </p:txBody>
            </p:sp>
            <p:sp>
              <p:nvSpPr>
                <p:cNvPr id="21126" name="Text Box 646"/>
                <p:cNvSpPr txBox="1">
                  <a:spLocks noChangeArrowheads="1"/>
                </p:cNvSpPr>
                <p:nvPr/>
              </p:nvSpPr>
              <p:spPr bwMode="auto">
                <a:xfrm>
                  <a:off x="615" y="2031"/>
                  <a:ext cx="24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sz="1400">
                      <a:latin typeface="Arial" charset="0"/>
                      <a:cs typeface="+mn-cs"/>
                      <a:sym typeface="Symbol" charset="0"/>
                    </a:rPr>
                    <a:t></a:t>
                  </a:r>
                  <a:r>
                    <a:rPr lang="en-US" sz="1400" baseline="-25000">
                      <a:latin typeface="Arial" charset="0"/>
                      <a:cs typeface="+mn-cs"/>
                      <a:sym typeface="Symbol" charset="0"/>
                    </a:rPr>
                    <a:t>3</a:t>
                  </a:r>
                  <a:endParaRPr lang="en-US" sz="1400">
                    <a:latin typeface="Arial" charset="0"/>
                    <a:cs typeface="+mn-cs"/>
                    <a:sym typeface="Symbol" charset="0"/>
                  </a:endParaRPr>
                </a:p>
              </p:txBody>
            </p:sp>
            <p:sp>
              <p:nvSpPr>
                <p:cNvPr id="21127" name="Text Box 647"/>
                <p:cNvSpPr txBox="1">
                  <a:spLocks noChangeArrowheads="1"/>
                </p:cNvSpPr>
                <p:nvPr/>
              </p:nvSpPr>
              <p:spPr bwMode="auto">
                <a:xfrm>
                  <a:off x="486" y="2332"/>
                  <a:ext cx="321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 eaLnBrk="1" hangingPunct="1">
                    <a:spcBef>
                      <a:spcPct val="50000"/>
                    </a:spcBef>
                    <a:defRPr/>
                  </a:pPr>
                  <a:r>
                    <a:rPr lang="en-US" sz="1400">
                      <a:latin typeface="Arial" charset="0"/>
                      <a:cs typeface="+mn-cs"/>
                      <a:sym typeface="Symbol" charset="0"/>
                    </a:rPr>
                    <a:t>Idle</a:t>
                  </a:r>
                </a:p>
              </p:txBody>
            </p:sp>
            <p:sp>
              <p:nvSpPr>
                <p:cNvPr id="21128" name="Line 648"/>
                <p:cNvSpPr>
                  <a:spLocks noChangeShapeType="1"/>
                </p:cNvSpPr>
                <p:nvPr/>
              </p:nvSpPr>
              <p:spPr bwMode="auto">
                <a:xfrm>
                  <a:off x="1638" y="1691"/>
                  <a:ext cx="0" cy="10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29" name="Line 649"/>
                <p:cNvSpPr>
                  <a:spLocks noChangeShapeType="1"/>
                </p:cNvSpPr>
                <p:nvPr/>
              </p:nvSpPr>
              <p:spPr bwMode="auto">
                <a:xfrm>
                  <a:off x="1994" y="1691"/>
                  <a:ext cx="0" cy="10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30" name="Line 650"/>
                <p:cNvSpPr>
                  <a:spLocks noChangeShapeType="1"/>
                </p:cNvSpPr>
                <p:nvPr/>
              </p:nvSpPr>
              <p:spPr bwMode="auto">
                <a:xfrm>
                  <a:off x="2350" y="1691"/>
                  <a:ext cx="0" cy="10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31" name="Line 651"/>
                <p:cNvSpPr>
                  <a:spLocks noChangeShapeType="1"/>
                </p:cNvSpPr>
                <p:nvPr/>
              </p:nvSpPr>
              <p:spPr bwMode="auto">
                <a:xfrm>
                  <a:off x="2706" y="1691"/>
                  <a:ext cx="0" cy="10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32" name="Line 652"/>
                <p:cNvSpPr>
                  <a:spLocks noChangeShapeType="1"/>
                </p:cNvSpPr>
                <p:nvPr/>
              </p:nvSpPr>
              <p:spPr bwMode="auto">
                <a:xfrm>
                  <a:off x="3062" y="1691"/>
                  <a:ext cx="0" cy="10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33" name="Line 653"/>
                <p:cNvSpPr>
                  <a:spLocks noChangeShapeType="1"/>
                </p:cNvSpPr>
                <p:nvPr/>
              </p:nvSpPr>
              <p:spPr bwMode="auto">
                <a:xfrm>
                  <a:off x="3418" y="1691"/>
                  <a:ext cx="0" cy="10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34" name="Line 654"/>
                <p:cNvSpPr>
                  <a:spLocks noChangeShapeType="1"/>
                </p:cNvSpPr>
                <p:nvPr/>
              </p:nvSpPr>
              <p:spPr bwMode="auto">
                <a:xfrm>
                  <a:off x="3775" y="1691"/>
                  <a:ext cx="0" cy="10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35" name="Line 655"/>
                <p:cNvSpPr>
                  <a:spLocks noChangeShapeType="1"/>
                </p:cNvSpPr>
                <p:nvPr/>
              </p:nvSpPr>
              <p:spPr bwMode="auto">
                <a:xfrm>
                  <a:off x="4131" y="1691"/>
                  <a:ext cx="0" cy="10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36" name="Line 656"/>
                <p:cNvSpPr>
                  <a:spLocks noChangeShapeType="1"/>
                </p:cNvSpPr>
                <p:nvPr/>
              </p:nvSpPr>
              <p:spPr bwMode="auto">
                <a:xfrm>
                  <a:off x="4487" y="1691"/>
                  <a:ext cx="0" cy="10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37" name="Line 657"/>
                <p:cNvSpPr>
                  <a:spLocks noChangeShapeType="1"/>
                </p:cNvSpPr>
                <p:nvPr/>
              </p:nvSpPr>
              <p:spPr bwMode="auto">
                <a:xfrm>
                  <a:off x="4843" y="1691"/>
                  <a:ext cx="0" cy="10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38" name="Line 658"/>
                <p:cNvSpPr>
                  <a:spLocks noChangeShapeType="1"/>
                </p:cNvSpPr>
                <p:nvPr/>
              </p:nvSpPr>
              <p:spPr bwMode="auto">
                <a:xfrm>
                  <a:off x="925" y="1691"/>
                  <a:ext cx="0" cy="10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139" name="Text Box 659"/>
                <p:cNvSpPr txBox="1">
                  <a:spLocks noChangeArrowheads="1"/>
                </p:cNvSpPr>
                <p:nvPr/>
              </p:nvSpPr>
              <p:spPr bwMode="auto">
                <a:xfrm>
                  <a:off x="2191" y="2804"/>
                  <a:ext cx="1367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1254125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1pPr>
                  <a:lvl2pPr defTabSz="1254125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2pPr>
                  <a:lvl3pPr defTabSz="1254125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3pPr>
                  <a:lvl4pPr defTabSz="1254125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4pPr>
                  <a:lvl5pPr defTabSz="1254125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5pPr>
                  <a:lvl6pPr defTabSz="12541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6pPr>
                  <a:lvl7pPr defTabSz="12541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7pPr>
                  <a:lvl8pPr defTabSz="12541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8pPr>
                  <a:lvl9pPr defTabSz="12541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sz="1400" b="1" smtClean="0">
                      <a:latin typeface="Arial" charset="0"/>
                      <a:cs typeface="+mn-cs"/>
                    </a:rPr>
                    <a:t>RHS </a:t>
                  </a:r>
                  <a:r>
                    <a:rPr lang="en-US" sz="1400" smtClean="0">
                      <a:latin typeface="Arial" charset="0"/>
                      <a:cs typeface="+mn-cs"/>
                    </a:rPr>
                    <a:t>(C</a:t>
                  </a:r>
                  <a:r>
                    <a:rPr lang="en-US" sz="1400" baseline="-25000" smtClean="0">
                      <a:latin typeface="Arial" charset="0"/>
                      <a:cs typeface="+mn-cs"/>
                    </a:rPr>
                    <a:t>sleep </a:t>
                  </a:r>
                  <a:r>
                    <a:rPr lang="en-US" sz="1400" smtClean="0">
                      <a:latin typeface="Arial" charset="0"/>
                      <a:cs typeface="+mn-cs"/>
                    </a:rPr>
                    <a:t>=7)</a:t>
                  </a:r>
                </a:p>
              </p:txBody>
            </p:sp>
            <p:grpSp>
              <p:nvGrpSpPr>
                <p:cNvPr id="18551" name="Group 660"/>
                <p:cNvGrpSpPr>
                  <a:grpSpLocks/>
                </p:cNvGrpSpPr>
                <p:nvPr/>
              </p:nvGrpSpPr>
              <p:grpSpPr bwMode="auto">
                <a:xfrm>
                  <a:off x="834" y="1392"/>
                  <a:ext cx="4332" cy="154"/>
                  <a:chOff x="660" y="768"/>
                  <a:chExt cx="4487" cy="154"/>
                </a:xfrm>
              </p:grpSpPr>
              <p:sp>
                <p:nvSpPr>
                  <p:cNvPr id="21141" name="Text Box 6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0" y="768"/>
                    <a:ext cx="150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000" b="1">
                        <a:latin typeface="Arial" charset="0"/>
                        <a:cs typeface="+mn-cs"/>
                      </a:rPr>
                      <a:t>0</a:t>
                    </a:r>
                  </a:p>
                </p:txBody>
              </p:sp>
              <p:sp>
                <p:nvSpPr>
                  <p:cNvPr id="21142" name="Text Box 6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3" y="768"/>
                    <a:ext cx="149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000" b="1">
                        <a:latin typeface="Arial" charset="0"/>
                        <a:cs typeface="+mn-cs"/>
                      </a:rPr>
                      <a:t>5</a:t>
                    </a:r>
                  </a:p>
                </p:txBody>
              </p:sp>
              <p:sp>
                <p:nvSpPr>
                  <p:cNvPr id="21143" name="Text Box 6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2" y="768"/>
                    <a:ext cx="247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000" b="1">
                        <a:latin typeface="Arial" charset="0"/>
                        <a:cs typeface="+mn-cs"/>
                      </a:rPr>
                      <a:t>10</a:t>
                    </a:r>
                  </a:p>
                </p:txBody>
              </p:sp>
              <p:sp>
                <p:nvSpPr>
                  <p:cNvPr id="21144" name="Text Box 6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0" y="768"/>
                    <a:ext cx="254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000" b="1">
                        <a:latin typeface="Arial" charset="0"/>
                        <a:cs typeface="+mn-cs"/>
                      </a:rPr>
                      <a:t>15</a:t>
                    </a:r>
                  </a:p>
                </p:txBody>
              </p:sp>
              <p:sp>
                <p:nvSpPr>
                  <p:cNvPr id="21145" name="Text Box 6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7" y="768"/>
                    <a:ext cx="301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000" b="1">
                        <a:latin typeface="Arial" charset="0"/>
                        <a:cs typeface="+mn-cs"/>
                      </a:rPr>
                      <a:t>20</a:t>
                    </a:r>
                  </a:p>
                </p:txBody>
              </p:sp>
              <p:sp>
                <p:nvSpPr>
                  <p:cNvPr id="21146" name="Text Box 6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75" y="768"/>
                    <a:ext cx="260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000" b="1">
                        <a:latin typeface="Arial" charset="0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21147" name="Text Box 6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63" y="768"/>
                    <a:ext cx="264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000" b="1">
                        <a:latin typeface="Arial" charset="0"/>
                        <a:cs typeface="+mn-cs"/>
                      </a:rPr>
                      <a:t>30</a:t>
                    </a:r>
                  </a:p>
                </p:txBody>
              </p:sp>
              <p:sp>
                <p:nvSpPr>
                  <p:cNvPr id="21148" name="Text Box 6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5" y="768"/>
                    <a:ext cx="264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000" b="1">
                        <a:latin typeface="Arial" charset="0"/>
                        <a:cs typeface="+mn-cs"/>
                      </a:rPr>
                      <a:t>35</a:t>
                    </a:r>
                  </a:p>
                </p:txBody>
              </p:sp>
              <p:sp>
                <p:nvSpPr>
                  <p:cNvPr id="21149" name="Text Box 6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38" y="768"/>
                    <a:ext cx="2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000" b="1">
                        <a:latin typeface="Arial" charset="0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21150" name="Text Box 6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26" y="768"/>
                    <a:ext cx="280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000" b="1">
                        <a:latin typeface="Arial" charset="0"/>
                        <a:cs typeface="+mn-cs"/>
                      </a:rPr>
                      <a:t>45</a:t>
                    </a:r>
                  </a:p>
                </p:txBody>
              </p:sp>
              <p:sp>
                <p:nvSpPr>
                  <p:cNvPr id="21151" name="Text Box 6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13" y="768"/>
                    <a:ext cx="234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000" b="1">
                        <a:latin typeface="Arial" charset="0"/>
                        <a:cs typeface="+mn-cs"/>
                      </a:rPr>
                      <a:t>50</a:t>
                    </a:r>
                  </a:p>
                </p:txBody>
              </p:sp>
              <p:sp>
                <p:nvSpPr>
                  <p:cNvPr id="21152" name="Text Box 6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768"/>
                    <a:ext cx="23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000" b="1">
                        <a:latin typeface="Arial" charset="0"/>
                        <a:cs typeface="+mn-cs"/>
                      </a:rPr>
                      <a:t>55</a:t>
                    </a:r>
                  </a:p>
                </p:txBody>
              </p:sp>
              <p:sp>
                <p:nvSpPr>
                  <p:cNvPr id="21153" name="Text Box 6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9" y="768"/>
                    <a:ext cx="290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000" b="1">
                        <a:latin typeface="Arial" charset="0"/>
                        <a:cs typeface="+mn-cs"/>
                      </a:rPr>
                      <a:t>60</a:t>
                    </a:r>
                  </a:p>
                </p:txBody>
              </p:sp>
              <p:sp>
                <p:nvSpPr>
                  <p:cNvPr id="21154" name="Text Box 6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1" y="768"/>
                    <a:ext cx="290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000" b="1">
                        <a:latin typeface="Arial" charset="0"/>
                        <a:cs typeface="+mn-cs"/>
                      </a:rPr>
                      <a:t>65</a:t>
                    </a:r>
                  </a:p>
                </p:txBody>
              </p:sp>
              <p:sp>
                <p:nvSpPr>
                  <p:cNvPr id="21155" name="Text Box 6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768"/>
                    <a:ext cx="251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000" b="1">
                        <a:latin typeface="Arial" charset="0"/>
                        <a:cs typeface="+mn-cs"/>
                      </a:rPr>
                      <a:t>70</a:t>
                    </a:r>
                  </a:p>
                </p:txBody>
              </p:sp>
              <p:sp>
                <p:nvSpPr>
                  <p:cNvPr id="21156" name="Text Box 6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47" y="768"/>
                    <a:ext cx="260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000" b="1">
                        <a:latin typeface="Arial" charset="0"/>
                        <a:cs typeface="+mn-cs"/>
                      </a:rPr>
                      <a:t>75</a:t>
                    </a:r>
                  </a:p>
                </p:txBody>
              </p:sp>
              <p:sp>
                <p:nvSpPr>
                  <p:cNvPr id="21157" name="Text Box 6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5" y="768"/>
                    <a:ext cx="21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000" b="1">
                        <a:latin typeface="Arial" charset="0"/>
                        <a:cs typeface="+mn-cs"/>
                      </a:rPr>
                      <a:t>80</a:t>
                    </a:r>
                  </a:p>
                </p:txBody>
              </p:sp>
              <p:sp>
                <p:nvSpPr>
                  <p:cNvPr id="21158" name="Text Box 6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22" y="768"/>
                    <a:ext cx="268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000" b="1">
                        <a:latin typeface="Arial" charset="0"/>
                        <a:cs typeface="+mn-cs"/>
                      </a:rPr>
                      <a:t>85</a:t>
                    </a:r>
                  </a:p>
                </p:txBody>
              </p:sp>
              <p:sp>
                <p:nvSpPr>
                  <p:cNvPr id="21159" name="Text Box 6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10" y="768"/>
                    <a:ext cx="22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000" b="1">
                        <a:latin typeface="Arial" charset="0"/>
                        <a:cs typeface="+mn-cs"/>
                      </a:rPr>
                      <a:t>90</a:t>
                    </a:r>
                  </a:p>
                </p:txBody>
              </p:sp>
              <p:sp>
                <p:nvSpPr>
                  <p:cNvPr id="21160" name="Text Box 6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98" y="768"/>
                    <a:ext cx="229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000" b="1">
                        <a:latin typeface="Arial" charset="0"/>
                        <a:cs typeface="+mn-cs"/>
                      </a:rPr>
                      <a:t>95</a:t>
                    </a:r>
                  </a:p>
                </p:txBody>
              </p:sp>
              <p:sp>
                <p:nvSpPr>
                  <p:cNvPr id="21161" name="Text Box 6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8" y="768"/>
                    <a:ext cx="281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000" b="1">
                        <a:latin typeface="Arial" charset="0"/>
                        <a:cs typeface="+mn-cs"/>
                      </a:rPr>
                      <a:t>100</a:t>
                    </a:r>
                  </a:p>
                </p:txBody>
              </p:sp>
              <p:sp>
                <p:nvSpPr>
                  <p:cNvPr id="21162" name="Text Box 6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28" y="768"/>
                    <a:ext cx="284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000" b="1">
                        <a:latin typeface="Arial" charset="0"/>
                        <a:cs typeface="+mn-cs"/>
                      </a:rPr>
                      <a:t>105</a:t>
                    </a:r>
                  </a:p>
                </p:txBody>
              </p:sp>
              <p:sp>
                <p:nvSpPr>
                  <p:cNvPr id="21163" name="Text Box 6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15" y="768"/>
                    <a:ext cx="432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000" b="1">
                        <a:latin typeface="Arial" charset="0"/>
                        <a:cs typeface="+mn-cs"/>
                      </a:rPr>
                      <a:t>110</a:t>
                    </a:r>
                  </a:p>
                </p:txBody>
              </p:sp>
            </p:grpSp>
            <p:sp>
              <p:nvSpPr>
                <p:cNvPr id="21164" name="Text Box 684"/>
                <p:cNvSpPr txBox="1">
                  <a:spLocks noChangeArrowheads="1"/>
                </p:cNvSpPr>
                <p:nvPr/>
              </p:nvSpPr>
              <p:spPr bwMode="auto">
                <a:xfrm>
                  <a:off x="432" y="2568"/>
                  <a:ext cx="45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r" eaLnBrk="1" hangingPunct="1">
                    <a:spcBef>
                      <a:spcPct val="50000"/>
                    </a:spcBef>
                    <a:defRPr/>
                  </a:pPr>
                  <a:r>
                    <a:rPr lang="en-US" sz="1400">
                      <a:latin typeface="Arial" charset="0"/>
                      <a:cs typeface="+mn-cs"/>
                      <a:sym typeface="Symbol" charset="0"/>
                    </a:rPr>
                    <a:t>Sleep</a:t>
                  </a:r>
                </a:p>
              </p:txBody>
            </p:sp>
            <p:sp>
              <p:nvSpPr>
                <p:cNvPr id="21165" name="Text Box 685"/>
                <p:cNvSpPr txBox="1">
                  <a:spLocks noChangeArrowheads="1"/>
                </p:cNvSpPr>
                <p:nvPr/>
              </p:nvSpPr>
              <p:spPr bwMode="auto">
                <a:xfrm>
                  <a:off x="5190" y="1614"/>
                  <a:ext cx="43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sz="1400">
                      <a:latin typeface="Arial" charset="0"/>
                      <a:cs typeface="+mn-cs"/>
                      <a:sym typeface="Symbol" charset="0"/>
                    </a:rPr>
                    <a:t>{1,10}</a:t>
                  </a:r>
                </a:p>
              </p:txBody>
            </p:sp>
            <p:sp>
              <p:nvSpPr>
                <p:cNvPr id="21166" name="Text Box 686"/>
                <p:cNvSpPr txBox="1">
                  <a:spLocks noChangeArrowheads="1"/>
                </p:cNvSpPr>
                <p:nvPr/>
              </p:nvSpPr>
              <p:spPr bwMode="auto">
                <a:xfrm>
                  <a:off x="5190" y="1818"/>
                  <a:ext cx="43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sz="1400">
                      <a:latin typeface="Arial" charset="0"/>
                      <a:cs typeface="+mn-cs"/>
                      <a:sym typeface="Symbol" charset="0"/>
                    </a:rPr>
                    <a:t>{1,15}</a:t>
                  </a:r>
                </a:p>
              </p:txBody>
            </p:sp>
            <p:sp>
              <p:nvSpPr>
                <p:cNvPr id="21167" name="Text Box 687"/>
                <p:cNvSpPr txBox="1">
                  <a:spLocks noChangeArrowheads="1"/>
                </p:cNvSpPr>
                <p:nvPr/>
              </p:nvSpPr>
              <p:spPr bwMode="auto">
                <a:xfrm>
                  <a:off x="5190" y="2028"/>
                  <a:ext cx="43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sz="1400">
                      <a:latin typeface="Arial" charset="0"/>
                      <a:cs typeface="+mn-cs"/>
                      <a:sym typeface="Symbol" charset="0"/>
                    </a:rPr>
                    <a:t>{2,26}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1089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2766"/>
            <a:ext cx="8229600" cy="53432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Energy-Saving Rate-Harmonizing Scheduling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45441" y="1326423"/>
            <a:ext cx="8229600" cy="5046663"/>
          </a:xfrm>
        </p:spPr>
        <p:txBody>
          <a:bodyPr/>
          <a:lstStyle/>
          <a:p>
            <a:pPr eaLnBrk="1" hangingPunct="1"/>
            <a:r>
              <a:rPr lang="en-US" dirty="0">
                <a:latin typeface="+mn-lt"/>
              </a:rPr>
              <a:t>Create an Energy Saver task with </a:t>
            </a:r>
          </a:p>
          <a:p>
            <a:pPr lvl="1" eaLnBrk="1" hangingPunct="1"/>
            <a:r>
              <a:rPr lang="en-US" dirty="0">
                <a:latin typeface="+mn-lt"/>
              </a:rPr>
              <a:t>period = rate-harmonizing period </a:t>
            </a:r>
          </a:p>
          <a:p>
            <a:pPr lvl="1" eaLnBrk="1" hangingPunct="1"/>
            <a:r>
              <a:rPr lang="en-US" dirty="0">
                <a:latin typeface="+mn-lt"/>
              </a:rPr>
              <a:t>budget = sleep time required for the rate-harmonizing task</a:t>
            </a:r>
          </a:p>
          <a:p>
            <a:pPr eaLnBrk="1" hangingPunct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73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5" name="Group 402"/>
          <p:cNvGrpSpPr>
            <a:grpSpLocks/>
          </p:cNvGrpSpPr>
          <p:nvPr/>
        </p:nvGrpSpPr>
        <p:grpSpPr bwMode="auto">
          <a:xfrm>
            <a:off x="1228725" y="1447800"/>
            <a:ext cx="6238875" cy="4468813"/>
            <a:chOff x="720" y="528"/>
            <a:chExt cx="4128" cy="2815"/>
          </a:xfrm>
        </p:grpSpPr>
        <p:sp>
          <p:nvSpPr>
            <p:cNvPr id="4475" name="Line 379"/>
            <p:cNvSpPr>
              <a:spLocks noChangeShapeType="1"/>
            </p:cNvSpPr>
            <p:nvPr/>
          </p:nvSpPr>
          <p:spPr bwMode="auto">
            <a:xfrm>
              <a:off x="1283" y="528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76" name="Line 380"/>
            <p:cNvSpPr>
              <a:spLocks noChangeShapeType="1"/>
            </p:cNvSpPr>
            <p:nvPr/>
          </p:nvSpPr>
          <p:spPr bwMode="auto">
            <a:xfrm>
              <a:off x="1470" y="528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77" name="Line 381"/>
            <p:cNvSpPr>
              <a:spLocks noChangeShapeType="1"/>
            </p:cNvSpPr>
            <p:nvPr/>
          </p:nvSpPr>
          <p:spPr bwMode="auto">
            <a:xfrm>
              <a:off x="1658" y="528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78" name="Line 382"/>
            <p:cNvSpPr>
              <a:spLocks noChangeShapeType="1"/>
            </p:cNvSpPr>
            <p:nvPr/>
          </p:nvSpPr>
          <p:spPr bwMode="auto">
            <a:xfrm>
              <a:off x="1846" y="528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79" name="Line 383"/>
            <p:cNvSpPr>
              <a:spLocks noChangeShapeType="1"/>
            </p:cNvSpPr>
            <p:nvPr/>
          </p:nvSpPr>
          <p:spPr bwMode="auto">
            <a:xfrm>
              <a:off x="2033" y="528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0" name="Line 384"/>
            <p:cNvSpPr>
              <a:spLocks noChangeShapeType="1"/>
            </p:cNvSpPr>
            <p:nvPr/>
          </p:nvSpPr>
          <p:spPr bwMode="auto">
            <a:xfrm>
              <a:off x="2221" y="528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1" name="Line 385"/>
            <p:cNvSpPr>
              <a:spLocks noChangeShapeType="1"/>
            </p:cNvSpPr>
            <p:nvPr/>
          </p:nvSpPr>
          <p:spPr bwMode="auto">
            <a:xfrm>
              <a:off x="2409" y="528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2" name="Line 386"/>
            <p:cNvSpPr>
              <a:spLocks noChangeShapeType="1"/>
            </p:cNvSpPr>
            <p:nvPr/>
          </p:nvSpPr>
          <p:spPr bwMode="auto">
            <a:xfrm>
              <a:off x="2596" y="528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3" name="Line 387"/>
            <p:cNvSpPr>
              <a:spLocks noChangeShapeType="1"/>
            </p:cNvSpPr>
            <p:nvPr/>
          </p:nvSpPr>
          <p:spPr bwMode="auto">
            <a:xfrm>
              <a:off x="2784" y="528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4" name="Line 388"/>
            <p:cNvSpPr>
              <a:spLocks noChangeShapeType="1"/>
            </p:cNvSpPr>
            <p:nvPr/>
          </p:nvSpPr>
          <p:spPr bwMode="auto">
            <a:xfrm>
              <a:off x="2972" y="528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5" name="Line 389"/>
            <p:cNvSpPr>
              <a:spLocks noChangeShapeType="1"/>
            </p:cNvSpPr>
            <p:nvPr/>
          </p:nvSpPr>
          <p:spPr bwMode="auto">
            <a:xfrm>
              <a:off x="3159" y="528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6" name="Line 390"/>
            <p:cNvSpPr>
              <a:spLocks noChangeShapeType="1"/>
            </p:cNvSpPr>
            <p:nvPr/>
          </p:nvSpPr>
          <p:spPr bwMode="auto">
            <a:xfrm>
              <a:off x="3347" y="528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7" name="Line 391"/>
            <p:cNvSpPr>
              <a:spLocks noChangeShapeType="1"/>
            </p:cNvSpPr>
            <p:nvPr/>
          </p:nvSpPr>
          <p:spPr bwMode="auto">
            <a:xfrm>
              <a:off x="3535" y="528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8" name="Line 392"/>
            <p:cNvSpPr>
              <a:spLocks noChangeShapeType="1"/>
            </p:cNvSpPr>
            <p:nvPr/>
          </p:nvSpPr>
          <p:spPr bwMode="auto">
            <a:xfrm>
              <a:off x="3722" y="528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89" name="Line 393"/>
            <p:cNvSpPr>
              <a:spLocks noChangeShapeType="1"/>
            </p:cNvSpPr>
            <p:nvPr/>
          </p:nvSpPr>
          <p:spPr bwMode="auto">
            <a:xfrm>
              <a:off x="3910" y="528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0" name="Line 394"/>
            <p:cNvSpPr>
              <a:spLocks noChangeShapeType="1"/>
            </p:cNvSpPr>
            <p:nvPr/>
          </p:nvSpPr>
          <p:spPr bwMode="auto">
            <a:xfrm>
              <a:off x="4098" y="528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1" name="Line 395"/>
            <p:cNvSpPr>
              <a:spLocks noChangeShapeType="1"/>
            </p:cNvSpPr>
            <p:nvPr/>
          </p:nvSpPr>
          <p:spPr bwMode="auto">
            <a:xfrm>
              <a:off x="720" y="528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2" name="Line 396"/>
            <p:cNvSpPr>
              <a:spLocks noChangeShapeType="1"/>
            </p:cNvSpPr>
            <p:nvPr/>
          </p:nvSpPr>
          <p:spPr bwMode="auto">
            <a:xfrm>
              <a:off x="907" y="528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3" name="Line 397"/>
            <p:cNvSpPr>
              <a:spLocks noChangeShapeType="1"/>
            </p:cNvSpPr>
            <p:nvPr/>
          </p:nvSpPr>
          <p:spPr bwMode="auto">
            <a:xfrm>
              <a:off x="1095" y="528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4" name="Line 398"/>
            <p:cNvSpPr>
              <a:spLocks noChangeShapeType="1"/>
            </p:cNvSpPr>
            <p:nvPr/>
          </p:nvSpPr>
          <p:spPr bwMode="auto">
            <a:xfrm>
              <a:off x="4285" y="528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5" name="Line 399"/>
            <p:cNvSpPr>
              <a:spLocks noChangeShapeType="1"/>
            </p:cNvSpPr>
            <p:nvPr/>
          </p:nvSpPr>
          <p:spPr bwMode="auto">
            <a:xfrm>
              <a:off x="4473" y="528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6" name="Line 400"/>
            <p:cNvSpPr>
              <a:spLocks noChangeShapeType="1"/>
            </p:cNvSpPr>
            <p:nvPr/>
          </p:nvSpPr>
          <p:spPr bwMode="auto">
            <a:xfrm>
              <a:off x="4661" y="528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497" name="Line 401"/>
            <p:cNvSpPr>
              <a:spLocks noChangeShapeType="1"/>
            </p:cNvSpPr>
            <p:nvPr/>
          </p:nvSpPr>
          <p:spPr bwMode="auto">
            <a:xfrm>
              <a:off x="4848" y="528"/>
              <a:ext cx="0" cy="2815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73" name="Line 177"/>
          <p:cNvSpPr>
            <a:spLocks noChangeShapeType="1"/>
          </p:cNvSpPr>
          <p:nvPr/>
        </p:nvSpPr>
        <p:spPr bwMode="auto">
          <a:xfrm>
            <a:off x="1117600" y="1863725"/>
            <a:ext cx="650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74" name="Line 178"/>
          <p:cNvSpPr>
            <a:spLocks noChangeShapeType="1"/>
          </p:cNvSpPr>
          <p:nvPr/>
        </p:nvSpPr>
        <p:spPr bwMode="auto">
          <a:xfrm>
            <a:off x="1117600" y="2201863"/>
            <a:ext cx="650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75" name="Line 179"/>
          <p:cNvSpPr>
            <a:spLocks noChangeShapeType="1"/>
          </p:cNvSpPr>
          <p:nvPr/>
        </p:nvSpPr>
        <p:spPr bwMode="auto">
          <a:xfrm>
            <a:off x="1117600" y="2541588"/>
            <a:ext cx="650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76" name="Line 180"/>
          <p:cNvSpPr>
            <a:spLocks noChangeShapeType="1"/>
          </p:cNvSpPr>
          <p:nvPr/>
        </p:nvSpPr>
        <p:spPr bwMode="auto">
          <a:xfrm>
            <a:off x="1117600" y="2936875"/>
            <a:ext cx="650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77" name="Line 181"/>
          <p:cNvSpPr>
            <a:spLocks noChangeShapeType="1"/>
          </p:cNvSpPr>
          <p:nvPr/>
        </p:nvSpPr>
        <p:spPr bwMode="auto">
          <a:xfrm>
            <a:off x="1117600" y="3276600"/>
            <a:ext cx="650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78" name="Rectangle 182"/>
          <p:cNvSpPr>
            <a:spLocks noChangeArrowheads="1"/>
          </p:cNvSpPr>
          <p:nvPr/>
        </p:nvSpPr>
        <p:spPr bwMode="auto">
          <a:xfrm>
            <a:off x="1287463" y="2033588"/>
            <a:ext cx="57150" cy="1682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79" name="Rectangle 183"/>
          <p:cNvSpPr>
            <a:spLocks noChangeArrowheads="1"/>
          </p:cNvSpPr>
          <p:nvPr/>
        </p:nvSpPr>
        <p:spPr bwMode="auto">
          <a:xfrm>
            <a:off x="2417763" y="2033588"/>
            <a:ext cx="57150" cy="1682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80" name="Rectangle 184"/>
          <p:cNvSpPr>
            <a:spLocks noChangeArrowheads="1"/>
          </p:cNvSpPr>
          <p:nvPr/>
        </p:nvSpPr>
        <p:spPr bwMode="auto">
          <a:xfrm>
            <a:off x="2990850" y="2029354"/>
            <a:ext cx="55563" cy="1682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81" name="Rectangle 185"/>
          <p:cNvSpPr>
            <a:spLocks noChangeArrowheads="1"/>
          </p:cNvSpPr>
          <p:nvPr/>
        </p:nvSpPr>
        <p:spPr bwMode="auto">
          <a:xfrm>
            <a:off x="4114800" y="2033588"/>
            <a:ext cx="55563" cy="1682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82" name="Rectangle 186"/>
          <p:cNvSpPr>
            <a:spLocks noChangeArrowheads="1"/>
          </p:cNvSpPr>
          <p:nvPr/>
        </p:nvSpPr>
        <p:spPr bwMode="auto">
          <a:xfrm>
            <a:off x="5245100" y="2033588"/>
            <a:ext cx="57150" cy="1682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83" name="Rectangle 187"/>
          <p:cNvSpPr>
            <a:spLocks noChangeArrowheads="1"/>
          </p:cNvSpPr>
          <p:nvPr/>
        </p:nvSpPr>
        <p:spPr bwMode="auto">
          <a:xfrm>
            <a:off x="5810250" y="2033588"/>
            <a:ext cx="57150" cy="1682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84" name="Rectangle 188"/>
          <p:cNvSpPr>
            <a:spLocks noChangeArrowheads="1"/>
          </p:cNvSpPr>
          <p:nvPr/>
        </p:nvSpPr>
        <p:spPr bwMode="auto">
          <a:xfrm>
            <a:off x="6383338" y="2025122"/>
            <a:ext cx="55562" cy="1682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85" name="Rectangle 189"/>
          <p:cNvSpPr>
            <a:spLocks noChangeArrowheads="1"/>
          </p:cNvSpPr>
          <p:nvPr/>
        </p:nvSpPr>
        <p:spPr bwMode="auto">
          <a:xfrm>
            <a:off x="1344613" y="2371725"/>
            <a:ext cx="112712" cy="1698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86" name="Rectangle 190"/>
          <p:cNvSpPr>
            <a:spLocks noChangeArrowheads="1"/>
          </p:cNvSpPr>
          <p:nvPr/>
        </p:nvSpPr>
        <p:spPr bwMode="auto">
          <a:xfrm>
            <a:off x="3046413" y="2371725"/>
            <a:ext cx="114300" cy="1698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87" name="Rectangle 191"/>
          <p:cNvSpPr>
            <a:spLocks noChangeArrowheads="1"/>
          </p:cNvSpPr>
          <p:nvPr/>
        </p:nvSpPr>
        <p:spPr bwMode="auto">
          <a:xfrm>
            <a:off x="4679950" y="2371725"/>
            <a:ext cx="112713" cy="1698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88" name="Rectangle 192"/>
          <p:cNvSpPr>
            <a:spLocks noChangeArrowheads="1"/>
          </p:cNvSpPr>
          <p:nvPr/>
        </p:nvSpPr>
        <p:spPr bwMode="auto">
          <a:xfrm>
            <a:off x="5867400" y="2371725"/>
            <a:ext cx="112713" cy="1698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89" name="Rectangle 193"/>
          <p:cNvSpPr>
            <a:spLocks noChangeArrowheads="1"/>
          </p:cNvSpPr>
          <p:nvPr/>
        </p:nvSpPr>
        <p:spPr bwMode="auto">
          <a:xfrm>
            <a:off x="7507288" y="2371725"/>
            <a:ext cx="112712" cy="1698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90" name="Rectangle 194"/>
          <p:cNvSpPr>
            <a:spLocks noChangeArrowheads="1"/>
          </p:cNvSpPr>
          <p:nvPr/>
        </p:nvSpPr>
        <p:spPr bwMode="auto">
          <a:xfrm>
            <a:off x="1230313" y="1693863"/>
            <a:ext cx="57150" cy="1698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91" name="Rectangle 195"/>
          <p:cNvSpPr>
            <a:spLocks noChangeArrowheads="1"/>
          </p:cNvSpPr>
          <p:nvPr/>
        </p:nvSpPr>
        <p:spPr bwMode="auto">
          <a:xfrm>
            <a:off x="1795463" y="1693863"/>
            <a:ext cx="57150" cy="1698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92" name="Rectangle 196"/>
          <p:cNvSpPr>
            <a:spLocks noChangeArrowheads="1"/>
          </p:cNvSpPr>
          <p:nvPr/>
        </p:nvSpPr>
        <p:spPr bwMode="auto">
          <a:xfrm>
            <a:off x="2362200" y="1693863"/>
            <a:ext cx="55563" cy="1698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93" name="Rectangle 197"/>
          <p:cNvSpPr>
            <a:spLocks noChangeArrowheads="1"/>
          </p:cNvSpPr>
          <p:nvPr/>
        </p:nvSpPr>
        <p:spPr bwMode="auto">
          <a:xfrm>
            <a:off x="2927350" y="1693863"/>
            <a:ext cx="55563" cy="1698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94" name="Rectangle 198"/>
          <p:cNvSpPr>
            <a:spLocks noChangeArrowheads="1"/>
          </p:cNvSpPr>
          <p:nvPr/>
        </p:nvSpPr>
        <p:spPr bwMode="auto">
          <a:xfrm>
            <a:off x="3492500" y="1693863"/>
            <a:ext cx="57150" cy="1698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95" name="Rectangle 199"/>
          <p:cNvSpPr>
            <a:spLocks noChangeArrowheads="1"/>
          </p:cNvSpPr>
          <p:nvPr/>
        </p:nvSpPr>
        <p:spPr bwMode="auto">
          <a:xfrm>
            <a:off x="4057650" y="1693863"/>
            <a:ext cx="57150" cy="1698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96" name="Rectangle 200"/>
          <p:cNvSpPr>
            <a:spLocks noChangeArrowheads="1"/>
          </p:cNvSpPr>
          <p:nvPr/>
        </p:nvSpPr>
        <p:spPr bwMode="auto">
          <a:xfrm>
            <a:off x="4622800" y="1693863"/>
            <a:ext cx="57150" cy="1698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97" name="Rectangle 201"/>
          <p:cNvSpPr>
            <a:spLocks noChangeArrowheads="1"/>
          </p:cNvSpPr>
          <p:nvPr/>
        </p:nvSpPr>
        <p:spPr bwMode="auto">
          <a:xfrm>
            <a:off x="5187950" y="1693863"/>
            <a:ext cx="57150" cy="1698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98" name="Rectangle 202"/>
          <p:cNvSpPr>
            <a:spLocks noChangeArrowheads="1"/>
          </p:cNvSpPr>
          <p:nvPr/>
        </p:nvSpPr>
        <p:spPr bwMode="auto">
          <a:xfrm>
            <a:off x="5754688" y="1693863"/>
            <a:ext cx="55562" cy="1698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299" name="Rectangle 203"/>
          <p:cNvSpPr>
            <a:spLocks noChangeArrowheads="1"/>
          </p:cNvSpPr>
          <p:nvPr/>
        </p:nvSpPr>
        <p:spPr bwMode="auto">
          <a:xfrm>
            <a:off x="6319838" y="1693863"/>
            <a:ext cx="55562" cy="1698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00" name="Rectangle 204"/>
          <p:cNvSpPr>
            <a:spLocks noChangeArrowheads="1"/>
          </p:cNvSpPr>
          <p:nvPr/>
        </p:nvSpPr>
        <p:spPr bwMode="auto">
          <a:xfrm>
            <a:off x="6884988" y="1693863"/>
            <a:ext cx="57150" cy="1698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01" name="Rectangle 205"/>
          <p:cNvSpPr>
            <a:spLocks noChangeArrowheads="1"/>
          </p:cNvSpPr>
          <p:nvPr/>
        </p:nvSpPr>
        <p:spPr bwMode="auto">
          <a:xfrm>
            <a:off x="7450138" y="1693863"/>
            <a:ext cx="57150" cy="1698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03" name="Rectangle 207"/>
          <p:cNvSpPr>
            <a:spLocks noChangeArrowheads="1"/>
          </p:cNvSpPr>
          <p:nvPr/>
        </p:nvSpPr>
        <p:spPr bwMode="auto">
          <a:xfrm>
            <a:off x="1852613" y="3106738"/>
            <a:ext cx="509587" cy="169862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04" name="Rectangle 208"/>
          <p:cNvSpPr>
            <a:spLocks noChangeArrowheads="1"/>
          </p:cNvSpPr>
          <p:nvPr/>
        </p:nvSpPr>
        <p:spPr bwMode="auto">
          <a:xfrm>
            <a:off x="2474913" y="3106738"/>
            <a:ext cx="452437" cy="169862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05" name="Rectangle 209"/>
          <p:cNvSpPr>
            <a:spLocks noChangeArrowheads="1"/>
          </p:cNvSpPr>
          <p:nvPr/>
        </p:nvSpPr>
        <p:spPr bwMode="auto">
          <a:xfrm>
            <a:off x="3560233" y="3106738"/>
            <a:ext cx="497417" cy="169862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06" name="Rectangle 210"/>
          <p:cNvSpPr>
            <a:spLocks noChangeArrowheads="1"/>
          </p:cNvSpPr>
          <p:nvPr/>
        </p:nvSpPr>
        <p:spPr bwMode="auto">
          <a:xfrm>
            <a:off x="4170363" y="3106738"/>
            <a:ext cx="452437" cy="169862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07" name="Rectangle 211"/>
          <p:cNvSpPr>
            <a:spLocks noChangeArrowheads="1"/>
          </p:cNvSpPr>
          <p:nvPr/>
        </p:nvSpPr>
        <p:spPr bwMode="auto">
          <a:xfrm>
            <a:off x="5302250" y="3106738"/>
            <a:ext cx="452438" cy="169862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09" name="Line 213"/>
          <p:cNvSpPr>
            <a:spLocks noChangeShapeType="1"/>
          </p:cNvSpPr>
          <p:nvPr/>
        </p:nvSpPr>
        <p:spPr bwMode="auto">
          <a:xfrm>
            <a:off x="1230313" y="1581150"/>
            <a:ext cx="0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10" name="Line 214"/>
          <p:cNvSpPr>
            <a:spLocks noChangeShapeType="1"/>
          </p:cNvSpPr>
          <p:nvPr/>
        </p:nvSpPr>
        <p:spPr bwMode="auto">
          <a:xfrm>
            <a:off x="1230313" y="1919288"/>
            <a:ext cx="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11" name="Line 215"/>
          <p:cNvSpPr>
            <a:spLocks noChangeShapeType="1"/>
          </p:cNvSpPr>
          <p:nvPr/>
        </p:nvSpPr>
        <p:spPr bwMode="auto">
          <a:xfrm>
            <a:off x="1230313" y="2259013"/>
            <a:ext cx="0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12" name="Line 216"/>
          <p:cNvSpPr>
            <a:spLocks noChangeShapeType="1"/>
          </p:cNvSpPr>
          <p:nvPr/>
        </p:nvSpPr>
        <p:spPr bwMode="auto">
          <a:xfrm>
            <a:off x="1795463" y="1581150"/>
            <a:ext cx="0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13" name="Line 217"/>
          <p:cNvSpPr>
            <a:spLocks noChangeShapeType="1"/>
          </p:cNvSpPr>
          <p:nvPr/>
        </p:nvSpPr>
        <p:spPr bwMode="auto">
          <a:xfrm>
            <a:off x="2079625" y="1919288"/>
            <a:ext cx="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14" name="Line 218"/>
          <p:cNvSpPr>
            <a:spLocks noChangeShapeType="1"/>
          </p:cNvSpPr>
          <p:nvPr/>
        </p:nvSpPr>
        <p:spPr bwMode="auto">
          <a:xfrm>
            <a:off x="2927350" y="1919288"/>
            <a:ext cx="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15" name="Line 219"/>
          <p:cNvSpPr>
            <a:spLocks noChangeShapeType="1"/>
          </p:cNvSpPr>
          <p:nvPr/>
        </p:nvSpPr>
        <p:spPr bwMode="auto">
          <a:xfrm>
            <a:off x="3775075" y="1919288"/>
            <a:ext cx="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16" name="Line 220"/>
          <p:cNvSpPr>
            <a:spLocks noChangeShapeType="1"/>
          </p:cNvSpPr>
          <p:nvPr/>
        </p:nvSpPr>
        <p:spPr bwMode="auto">
          <a:xfrm>
            <a:off x="4622800" y="1919288"/>
            <a:ext cx="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17" name="Line 221"/>
          <p:cNvSpPr>
            <a:spLocks noChangeShapeType="1"/>
          </p:cNvSpPr>
          <p:nvPr/>
        </p:nvSpPr>
        <p:spPr bwMode="auto">
          <a:xfrm>
            <a:off x="5472113" y="1919288"/>
            <a:ext cx="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18" name="Line 222"/>
          <p:cNvSpPr>
            <a:spLocks noChangeShapeType="1"/>
          </p:cNvSpPr>
          <p:nvPr/>
        </p:nvSpPr>
        <p:spPr bwMode="auto">
          <a:xfrm>
            <a:off x="6319838" y="1919288"/>
            <a:ext cx="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19" name="Line 223"/>
          <p:cNvSpPr>
            <a:spLocks noChangeShapeType="1"/>
          </p:cNvSpPr>
          <p:nvPr/>
        </p:nvSpPr>
        <p:spPr bwMode="auto">
          <a:xfrm>
            <a:off x="2362200" y="1581150"/>
            <a:ext cx="0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20" name="Line 224"/>
          <p:cNvSpPr>
            <a:spLocks noChangeShapeType="1"/>
          </p:cNvSpPr>
          <p:nvPr/>
        </p:nvSpPr>
        <p:spPr bwMode="auto">
          <a:xfrm>
            <a:off x="2927350" y="1581150"/>
            <a:ext cx="0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21" name="Line 225"/>
          <p:cNvSpPr>
            <a:spLocks noChangeShapeType="1"/>
          </p:cNvSpPr>
          <p:nvPr/>
        </p:nvSpPr>
        <p:spPr bwMode="auto">
          <a:xfrm>
            <a:off x="3492500" y="1581150"/>
            <a:ext cx="0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22" name="Line 226"/>
          <p:cNvSpPr>
            <a:spLocks noChangeShapeType="1"/>
          </p:cNvSpPr>
          <p:nvPr/>
        </p:nvSpPr>
        <p:spPr bwMode="auto">
          <a:xfrm>
            <a:off x="4057650" y="1581150"/>
            <a:ext cx="0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23" name="Line 227"/>
          <p:cNvSpPr>
            <a:spLocks noChangeShapeType="1"/>
          </p:cNvSpPr>
          <p:nvPr/>
        </p:nvSpPr>
        <p:spPr bwMode="auto">
          <a:xfrm>
            <a:off x="4622800" y="1581150"/>
            <a:ext cx="0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24" name="Line 228"/>
          <p:cNvSpPr>
            <a:spLocks noChangeShapeType="1"/>
          </p:cNvSpPr>
          <p:nvPr/>
        </p:nvSpPr>
        <p:spPr bwMode="auto">
          <a:xfrm>
            <a:off x="5187950" y="1581150"/>
            <a:ext cx="0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25" name="Line 229"/>
          <p:cNvSpPr>
            <a:spLocks noChangeShapeType="1"/>
          </p:cNvSpPr>
          <p:nvPr/>
        </p:nvSpPr>
        <p:spPr bwMode="auto">
          <a:xfrm>
            <a:off x="5754688" y="1581150"/>
            <a:ext cx="0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26" name="Line 230"/>
          <p:cNvSpPr>
            <a:spLocks noChangeShapeType="1"/>
          </p:cNvSpPr>
          <p:nvPr/>
        </p:nvSpPr>
        <p:spPr bwMode="auto">
          <a:xfrm>
            <a:off x="6319838" y="1581150"/>
            <a:ext cx="0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27" name="Line 231"/>
          <p:cNvSpPr>
            <a:spLocks noChangeShapeType="1"/>
          </p:cNvSpPr>
          <p:nvPr/>
        </p:nvSpPr>
        <p:spPr bwMode="auto">
          <a:xfrm>
            <a:off x="6884988" y="1581150"/>
            <a:ext cx="0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28" name="Line 232"/>
          <p:cNvSpPr>
            <a:spLocks noChangeShapeType="1"/>
          </p:cNvSpPr>
          <p:nvPr/>
        </p:nvSpPr>
        <p:spPr bwMode="auto">
          <a:xfrm>
            <a:off x="7450138" y="1581150"/>
            <a:ext cx="0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29" name="Line 233"/>
          <p:cNvSpPr>
            <a:spLocks noChangeShapeType="1"/>
          </p:cNvSpPr>
          <p:nvPr/>
        </p:nvSpPr>
        <p:spPr bwMode="auto">
          <a:xfrm>
            <a:off x="2700338" y="2259013"/>
            <a:ext cx="0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30" name="Line 234"/>
          <p:cNvSpPr>
            <a:spLocks noChangeShapeType="1"/>
          </p:cNvSpPr>
          <p:nvPr/>
        </p:nvSpPr>
        <p:spPr bwMode="auto">
          <a:xfrm>
            <a:off x="4227513" y="2259013"/>
            <a:ext cx="0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31" name="Line 235"/>
          <p:cNvSpPr>
            <a:spLocks noChangeShapeType="1"/>
          </p:cNvSpPr>
          <p:nvPr/>
        </p:nvSpPr>
        <p:spPr bwMode="auto">
          <a:xfrm>
            <a:off x="5640388" y="2259013"/>
            <a:ext cx="0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32" name="Line 236"/>
          <p:cNvSpPr>
            <a:spLocks noChangeShapeType="1"/>
          </p:cNvSpPr>
          <p:nvPr/>
        </p:nvSpPr>
        <p:spPr bwMode="auto">
          <a:xfrm>
            <a:off x="7110413" y="2259013"/>
            <a:ext cx="0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33" name="Line 237"/>
          <p:cNvSpPr>
            <a:spLocks noChangeShapeType="1"/>
          </p:cNvSpPr>
          <p:nvPr/>
        </p:nvSpPr>
        <p:spPr bwMode="auto">
          <a:xfrm>
            <a:off x="1795463" y="1693863"/>
            <a:ext cx="0" cy="169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02" name="Rectangle 206"/>
          <p:cNvSpPr>
            <a:spLocks noChangeArrowheads="1"/>
          </p:cNvSpPr>
          <p:nvPr/>
        </p:nvSpPr>
        <p:spPr bwMode="auto">
          <a:xfrm>
            <a:off x="1457325" y="2767013"/>
            <a:ext cx="338138" cy="1698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08" name="Rectangle 212"/>
          <p:cNvSpPr>
            <a:spLocks noChangeArrowheads="1"/>
          </p:cNvSpPr>
          <p:nvPr/>
        </p:nvSpPr>
        <p:spPr bwMode="auto">
          <a:xfrm>
            <a:off x="5980113" y="2767013"/>
            <a:ext cx="339725" cy="1698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34" name="Rectangle 238"/>
          <p:cNvSpPr>
            <a:spLocks noChangeArrowheads="1"/>
          </p:cNvSpPr>
          <p:nvPr/>
        </p:nvSpPr>
        <p:spPr bwMode="auto">
          <a:xfrm>
            <a:off x="3152775" y="2767013"/>
            <a:ext cx="339725" cy="1698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35" name="Rectangle 239"/>
          <p:cNvSpPr>
            <a:spLocks noChangeArrowheads="1"/>
          </p:cNvSpPr>
          <p:nvPr/>
        </p:nvSpPr>
        <p:spPr bwMode="auto">
          <a:xfrm>
            <a:off x="4792663" y="2767013"/>
            <a:ext cx="395287" cy="1698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36" name="Rectangle 240"/>
          <p:cNvSpPr>
            <a:spLocks noChangeArrowheads="1"/>
          </p:cNvSpPr>
          <p:nvPr/>
        </p:nvSpPr>
        <p:spPr bwMode="auto">
          <a:xfrm>
            <a:off x="6455832" y="3106738"/>
            <a:ext cx="429155" cy="169862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37" name="Rectangle 241"/>
          <p:cNvSpPr>
            <a:spLocks noChangeArrowheads="1"/>
          </p:cNvSpPr>
          <p:nvPr/>
        </p:nvSpPr>
        <p:spPr bwMode="auto">
          <a:xfrm>
            <a:off x="6963833" y="3106738"/>
            <a:ext cx="486305" cy="169862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38" name="Text Box 242"/>
          <p:cNvSpPr txBox="1">
            <a:spLocks noChangeArrowheads="1"/>
          </p:cNvSpPr>
          <p:nvPr/>
        </p:nvSpPr>
        <p:spPr bwMode="auto">
          <a:xfrm>
            <a:off x="736600" y="1524000"/>
            <a:ext cx="395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  <a:sym typeface="Symbol" charset="0"/>
              </a:rPr>
              <a:t></a:t>
            </a:r>
            <a:r>
              <a:rPr lang="en-US" sz="1400" baseline="-25000">
                <a:latin typeface="Arial" charset="0"/>
                <a:cs typeface="+mn-cs"/>
                <a:sym typeface="Symbol" charset="0"/>
              </a:rPr>
              <a:t>1</a:t>
            </a:r>
            <a:endParaRPr lang="en-US" sz="1400">
              <a:latin typeface="Arial" charset="0"/>
              <a:cs typeface="+mn-cs"/>
              <a:sym typeface="Symbol" charset="0"/>
            </a:endParaRPr>
          </a:p>
        </p:txBody>
      </p:sp>
      <p:sp>
        <p:nvSpPr>
          <p:cNvPr id="4339" name="Text Box 243"/>
          <p:cNvSpPr txBox="1">
            <a:spLocks noChangeArrowheads="1"/>
          </p:cNvSpPr>
          <p:nvPr/>
        </p:nvSpPr>
        <p:spPr bwMode="auto">
          <a:xfrm>
            <a:off x="736600" y="1873250"/>
            <a:ext cx="395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  <a:sym typeface="Symbol" charset="0"/>
              </a:rPr>
              <a:t></a:t>
            </a:r>
            <a:r>
              <a:rPr lang="en-US" sz="1400" baseline="-25000">
                <a:latin typeface="Arial" charset="0"/>
                <a:cs typeface="+mn-cs"/>
                <a:sym typeface="Symbol" charset="0"/>
              </a:rPr>
              <a:t>2</a:t>
            </a:r>
            <a:endParaRPr lang="en-US" sz="1400">
              <a:latin typeface="Arial" charset="0"/>
              <a:cs typeface="+mn-cs"/>
              <a:sym typeface="Symbol" charset="0"/>
            </a:endParaRPr>
          </a:p>
        </p:txBody>
      </p:sp>
      <p:sp>
        <p:nvSpPr>
          <p:cNvPr id="4340" name="Text Box 244"/>
          <p:cNvSpPr txBox="1">
            <a:spLocks noChangeArrowheads="1"/>
          </p:cNvSpPr>
          <p:nvPr/>
        </p:nvSpPr>
        <p:spPr bwMode="auto">
          <a:xfrm>
            <a:off x="738188" y="2233613"/>
            <a:ext cx="395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  <a:sym typeface="Symbol" charset="0"/>
              </a:rPr>
              <a:t></a:t>
            </a:r>
            <a:r>
              <a:rPr lang="en-US" sz="1400" baseline="-25000">
                <a:latin typeface="Arial" charset="0"/>
                <a:cs typeface="+mn-cs"/>
                <a:sym typeface="Symbol" charset="0"/>
              </a:rPr>
              <a:t>3</a:t>
            </a:r>
            <a:endParaRPr lang="en-US" sz="1400">
              <a:latin typeface="Arial" charset="0"/>
              <a:cs typeface="+mn-cs"/>
              <a:sym typeface="Symbol" charset="0"/>
            </a:endParaRPr>
          </a:p>
        </p:txBody>
      </p:sp>
      <p:sp>
        <p:nvSpPr>
          <p:cNvPr id="4341" name="Text Box 245"/>
          <p:cNvSpPr txBox="1">
            <a:spLocks noChangeArrowheads="1"/>
          </p:cNvSpPr>
          <p:nvPr/>
        </p:nvSpPr>
        <p:spPr bwMode="auto">
          <a:xfrm>
            <a:off x="533400" y="2711450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  <a:sym typeface="Symbol" charset="0"/>
              </a:rPr>
              <a:t>Idle</a:t>
            </a:r>
          </a:p>
        </p:txBody>
      </p:sp>
      <p:sp>
        <p:nvSpPr>
          <p:cNvPr id="4342" name="Line 246"/>
          <p:cNvSpPr>
            <a:spLocks noChangeShapeType="1"/>
          </p:cNvSpPr>
          <p:nvPr/>
        </p:nvSpPr>
        <p:spPr bwMode="auto">
          <a:xfrm>
            <a:off x="2362200" y="1693863"/>
            <a:ext cx="0" cy="169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3" name="Line 247"/>
          <p:cNvSpPr>
            <a:spLocks noChangeShapeType="1"/>
          </p:cNvSpPr>
          <p:nvPr/>
        </p:nvSpPr>
        <p:spPr bwMode="auto">
          <a:xfrm>
            <a:off x="2927350" y="1693863"/>
            <a:ext cx="0" cy="169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4" name="Line 248"/>
          <p:cNvSpPr>
            <a:spLocks noChangeShapeType="1"/>
          </p:cNvSpPr>
          <p:nvPr/>
        </p:nvSpPr>
        <p:spPr bwMode="auto">
          <a:xfrm>
            <a:off x="3492500" y="1693863"/>
            <a:ext cx="0" cy="169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5" name="Line 249"/>
          <p:cNvSpPr>
            <a:spLocks noChangeShapeType="1"/>
          </p:cNvSpPr>
          <p:nvPr/>
        </p:nvSpPr>
        <p:spPr bwMode="auto">
          <a:xfrm>
            <a:off x="4057650" y="1693863"/>
            <a:ext cx="0" cy="169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6" name="Line 250"/>
          <p:cNvSpPr>
            <a:spLocks noChangeShapeType="1"/>
          </p:cNvSpPr>
          <p:nvPr/>
        </p:nvSpPr>
        <p:spPr bwMode="auto">
          <a:xfrm>
            <a:off x="4622800" y="1693863"/>
            <a:ext cx="0" cy="169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7" name="Line 251"/>
          <p:cNvSpPr>
            <a:spLocks noChangeShapeType="1"/>
          </p:cNvSpPr>
          <p:nvPr/>
        </p:nvSpPr>
        <p:spPr bwMode="auto">
          <a:xfrm>
            <a:off x="5187950" y="1693863"/>
            <a:ext cx="0" cy="169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8" name="Line 252"/>
          <p:cNvSpPr>
            <a:spLocks noChangeShapeType="1"/>
          </p:cNvSpPr>
          <p:nvPr/>
        </p:nvSpPr>
        <p:spPr bwMode="auto">
          <a:xfrm>
            <a:off x="5754688" y="1693863"/>
            <a:ext cx="0" cy="169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9" name="Line 253"/>
          <p:cNvSpPr>
            <a:spLocks noChangeShapeType="1"/>
          </p:cNvSpPr>
          <p:nvPr/>
        </p:nvSpPr>
        <p:spPr bwMode="auto">
          <a:xfrm>
            <a:off x="6319838" y="1693863"/>
            <a:ext cx="0" cy="169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0" name="Line 254"/>
          <p:cNvSpPr>
            <a:spLocks noChangeShapeType="1"/>
          </p:cNvSpPr>
          <p:nvPr/>
        </p:nvSpPr>
        <p:spPr bwMode="auto">
          <a:xfrm>
            <a:off x="6884988" y="1693863"/>
            <a:ext cx="0" cy="169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1" name="Line 255"/>
          <p:cNvSpPr>
            <a:spLocks noChangeShapeType="1"/>
          </p:cNvSpPr>
          <p:nvPr/>
        </p:nvSpPr>
        <p:spPr bwMode="auto">
          <a:xfrm>
            <a:off x="7450138" y="1693863"/>
            <a:ext cx="0" cy="169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" name="Line 256"/>
          <p:cNvSpPr>
            <a:spLocks noChangeShapeType="1"/>
          </p:cNvSpPr>
          <p:nvPr/>
        </p:nvSpPr>
        <p:spPr bwMode="auto">
          <a:xfrm>
            <a:off x="1230313" y="1693863"/>
            <a:ext cx="0" cy="169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2" name="Text Box 346"/>
          <p:cNvSpPr txBox="1">
            <a:spLocks noChangeArrowheads="1"/>
          </p:cNvSpPr>
          <p:nvPr/>
        </p:nvSpPr>
        <p:spPr bwMode="auto">
          <a:xfrm>
            <a:off x="3240088" y="3460750"/>
            <a:ext cx="2170112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2541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defTabSz="12541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defTabSz="12541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defTabSz="12541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defTabSz="12541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defTabSz="1254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defTabSz="1254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defTabSz="1254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defTabSz="1254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 b="1" smtClean="0">
                <a:latin typeface="Arial" charset="0"/>
                <a:cs typeface="+mn-cs"/>
              </a:rPr>
              <a:t>RHS </a:t>
            </a:r>
            <a:r>
              <a:rPr lang="en-US" sz="1400" smtClean="0">
                <a:latin typeface="Arial" charset="0"/>
                <a:cs typeface="+mn-cs"/>
              </a:rPr>
              <a:t>(C</a:t>
            </a:r>
            <a:r>
              <a:rPr lang="en-US" sz="1400" baseline="-25000" smtClean="0">
                <a:latin typeface="Arial" charset="0"/>
                <a:cs typeface="+mn-cs"/>
              </a:rPr>
              <a:t>sleep </a:t>
            </a:r>
            <a:r>
              <a:rPr lang="en-US" sz="1400" smtClean="0">
                <a:latin typeface="Arial" charset="0"/>
                <a:cs typeface="+mn-cs"/>
              </a:rPr>
              <a:t>=7)</a:t>
            </a:r>
          </a:p>
        </p:txBody>
      </p:sp>
      <p:sp>
        <p:nvSpPr>
          <p:cNvPr id="4451" name="Text Box 355"/>
          <p:cNvSpPr txBox="1">
            <a:spLocks noChangeArrowheads="1"/>
          </p:cNvSpPr>
          <p:nvPr/>
        </p:nvSpPr>
        <p:spPr bwMode="auto">
          <a:xfrm>
            <a:off x="1085850" y="1219200"/>
            <a:ext cx="2301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0</a:t>
            </a:r>
          </a:p>
        </p:txBody>
      </p:sp>
      <p:sp>
        <p:nvSpPr>
          <p:cNvPr id="4452" name="Text Box 356"/>
          <p:cNvSpPr txBox="1">
            <a:spLocks noChangeArrowheads="1"/>
          </p:cNvSpPr>
          <p:nvPr/>
        </p:nvSpPr>
        <p:spPr bwMode="auto">
          <a:xfrm>
            <a:off x="1366838" y="1219200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5</a:t>
            </a:r>
          </a:p>
        </p:txBody>
      </p:sp>
      <p:sp>
        <p:nvSpPr>
          <p:cNvPr id="4453" name="Text Box 357"/>
          <p:cNvSpPr txBox="1">
            <a:spLocks noChangeArrowheads="1"/>
          </p:cNvSpPr>
          <p:nvPr/>
        </p:nvSpPr>
        <p:spPr bwMode="auto">
          <a:xfrm>
            <a:off x="1625600" y="1219200"/>
            <a:ext cx="377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10</a:t>
            </a:r>
          </a:p>
        </p:txBody>
      </p:sp>
      <p:sp>
        <p:nvSpPr>
          <p:cNvPr id="4454" name="Text Box 358"/>
          <p:cNvSpPr txBox="1">
            <a:spLocks noChangeArrowheads="1"/>
          </p:cNvSpPr>
          <p:nvPr/>
        </p:nvSpPr>
        <p:spPr bwMode="auto">
          <a:xfrm>
            <a:off x="1912938" y="1219200"/>
            <a:ext cx="385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15</a:t>
            </a:r>
          </a:p>
        </p:txBody>
      </p:sp>
      <p:sp>
        <p:nvSpPr>
          <p:cNvPr id="4455" name="Text Box 359"/>
          <p:cNvSpPr txBox="1">
            <a:spLocks noChangeArrowheads="1"/>
          </p:cNvSpPr>
          <p:nvPr/>
        </p:nvSpPr>
        <p:spPr bwMode="auto">
          <a:xfrm>
            <a:off x="2200275" y="1219200"/>
            <a:ext cx="465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20</a:t>
            </a:r>
          </a:p>
        </p:txBody>
      </p:sp>
      <p:sp>
        <p:nvSpPr>
          <p:cNvPr id="4456" name="Text Box 360"/>
          <p:cNvSpPr txBox="1">
            <a:spLocks noChangeArrowheads="1"/>
          </p:cNvSpPr>
          <p:nvPr/>
        </p:nvSpPr>
        <p:spPr bwMode="auto">
          <a:xfrm>
            <a:off x="2487613" y="1219200"/>
            <a:ext cx="398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25</a:t>
            </a:r>
          </a:p>
        </p:txBody>
      </p:sp>
      <p:sp>
        <p:nvSpPr>
          <p:cNvPr id="4457" name="Text Box 361"/>
          <p:cNvSpPr txBox="1">
            <a:spLocks noChangeArrowheads="1"/>
          </p:cNvSpPr>
          <p:nvPr/>
        </p:nvSpPr>
        <p:spPr bwMode="auto">
          <a:xfrm>
            <a:off x="2776538" y="1219200"/>
            <a:ext cx="4048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30</a:t>
            </a:r>
          </a:p>
        </p:txBody>
      </p:sp>
      <p:sp>
        <p:nvSpPr>
          <p:cNvPr id="4458" name="Text Box 362"/>
          <p:cNvSpPr txBox="1">
            <a:spLocks noChangeArrowheads="1"/>
          </p:cNvSpPr>
          <p:nvPr/>
        </p:nvSpPr>
        <p:spPr bwMode="auto">
          <a:xfrm>
            <a:off x="3070225" y="1219200"/>
            <a:ext cx="4048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35</a:t>
            </a:r>
          </a:p>
        </p:txBody>
      </p:sp>
      <p:sp>
        <p:nvSpPr>
          <p:cNvPr id="4459" name="Text Box 363"/>
          <p:cNvSpPr txBox="1">
            <a:spLocks noChangeArrowheads="1"/>
          </p:cNvSpPr>
          <p:nvPr/>
        </p:nvSpPr>
        <p:spPr bwMode="auto">
          <a:xfrm>
            <a:off x="3351213" y="1219200"/>
            <a:ext cx="3444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40</a:t>
            </a:r>
          </a:p>
        </p:txBody>
      </p:sp>
      <p:sp>
        <p:nvSpPr>
          <p:cNvPr id="4460" name="Text Box 364"/>
          <p:cNvSpPr txBox="1">
            <a:spLocks noChangeArrowheads="1"/>
          </p:cNvSpPr>
          <p:nvPr/>
        </p:nvSpPr>
        <p:spPr bwMode="auto">
          <a:xfrm>
            <a:off x="3638550" y="1219200"/>
            <a:ext cx="4254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45</a:t>
            </a:r>
          </a:p>
        </p:txBody>
      </p:sp>
      <p:sp>
        <p:nvSpPr>
          <p:cNvPr id="4461" name="Text Box 365"/>
          <p:cNvSpPr txBox="1">
            <a:spLocks noChangeArrowheads="1"/>
          </p:cNvSpPr>
          <p:nvPr/>
        </p:nvSpPr>
        <p:spPr bwMode="auto">
          <a:xfrm>
            <a:off x="3925888" y="1219200"/>
            <a:ext cx="358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50</a:t>
            </a:r>
          </a:p>
        </p:txBody>
      </p:sp>
      <p:sp>
        <p:nvSpPr>
          <p:cNvPr id="4462" name="Text Box 366"/>
          <p:cNvSpPr txBox="1">
            <a:spLocks noChangeArrowheads="1"/>
          </p:cNvSpPr>
          <p:nvPr/>
        </p:nvSpPr>
        <p:spPr bwMode="auto">
          <a:xfrm>
            <a:off x="4213225" y="1219200"/>
            <a:ext cx="365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55</a:t>
            </a:r>
          </a:p>
        </p:txBody>
      </p:sp>
      <p:sp>
        <p:nvSpPr>
          <p:cNvPr id="4463" name="Text Box 367"/>
          <p:cNvSpPr txBox="1">
            <a:spLocks noChangeArrowheads="1"/>
          </p:cNvSpPr>
          <p:nvPr/>
        </p:nvSpPr>
        <p:spPr bwMode="auto">
          <a:xfrm>
            <a:off x="4502150" y="1219200"/>
            <a:ext cx="444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60</a:t>
            </a:r>
          </a:p>
        </p:txBody>
      </p:sp>
      <p:sp>
        <p:nvSpPr>
          <p:cNvPr id="4464" name="Text Box 368"/>
          <p:cNvSpPr txBox="1">
            <a:spLocks noChangeArrowheads="1"/>
          </p:cNvSpPr>
          <p:nvPr/>
        </p:nvSpPr>
        <p:spPr bwMode="auto">
          <a:xfrm>
            <a:off x="4795838" y="1219200"/>
            <a:ext cx="444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65</a:t>
            </a:r>
          </a:p>
        </p:txBody>
      </p:sp>
      <p:sp>
        <p:nvSpPr>
          <p:cNvPr id="4465" name="Text Box 369"/>
          <p:cNvSpPr txBox="1">
            <a:spLocks noChangeArrowheads="1"/>
          </p:cNvSpPr>
          <p:nvPr/>
        </p:nvSpPr>
        <p:spPr bwMode="auto">
          <a:xfrm>
            <a:off x="5076825" y="1219200"/>
            <a:ext cx="384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70</a:t>
            </a:r>
          </a:p>
        </p:txBody>
      </p:sp>
      <p:sp>
        <p:nvSpPr>
          <p:cNvPr id="4466" name="Text Box 370"/>
          <p:cNvSpPr txBox="1">
            <a:spLocks noChangeArrowheads="1"/>
          </p:cNvSpPr>
          <p:nvPr/>
        </p:nvSpPr>
        <p:spPr bwMode="auto">
          <a:xfrm>
            <a:off x="5357813" y="1219200"/>
            <a:ext cx="398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75</a:t>
            </a:r>
          </a:p>
        </p:txBody>
      </p:sp>
      <p:sp>
        <p:nvSpPr>
          <p:cNvPr id="4467" name="Text Box 371"/>
          <p:cNvSpPr txBox="1">
            <a:spLocks noChangeArrowheads="1"/>
          </p:cNvSpPr>
          <p:nvPr/>
        </p:nvSpPr>
        <p:spPr bwMode="auto">
          <a:xfrm>
            <a:off x="5645150" y="1219200"/>
            <a:ext cx="330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80</a:t>
            </a:r>
          </a:p>
        </p:txBody>
      </p:sp>
      <p:sp>
        <p:nvSpPr>
          <p:cNvPr id="4468" name="Text Box 372"/>
          <p:cNvSpPr txBox="1">
            <a:spLocks noChangeArrowheads="1"/>
          </p:cNvSpPr>
          <p:nvPr/>
        </p:nvSpPr>
        <p:spPr bwMode="auto">
          <a:xfrm>
            <a:off x="5932488" y="1219200"/>
            <a:ext cx="4111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85</a:t>
            </a:r>
          </a:p>
        </p:txBody>
      </p:sp>
      <p:sp>
        <p:nvSpPr>
          <p:cNvPr id="4469" name="Text Box 373"/>
          <p:cNvSpPr txBox="1">
            <a:spLocks noChangeArrowheads="1"/>
          </p:cNvSpPr>
          <p:nvPr/>
        </p:nvSpPr>
        <p:spPr bwMode="auto">
          <a:xfrm>
            <a:off x="6219825" y="1219200"/>
            <a:ext cx="346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90</a:t>
            </a:r>
          </a:p>
        </p:txBody>
      </p:sp>
      <p:sp>
        <p:nvSpPr>
          <p:cNvPr id="4470" name="Text Box 374"/>
          <p:cNvSpPr txBox="1">
            <a:spLocks noChangeArrowheads="1"/>
          </p:cNvSpPr>
          <p:nvPr/>
        </p:nvSpPr>
        <p:spPr bwMode="auto">
          <a:xfrm>
            <a:off x="6508750" y="1219200"/>
            <a:ext cx="3508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95</a:t>
            </a:r>
          </a:p>
        </p:txBody>
      </p:sp>
      <p:sp>
        <p:nvSpPr>
          <p:cNvPr id="4471" name="Text Box 375"/>
          <p:cNvSpPr txBox="1">
            <a:spLocks noChangeArrowheads="1"/>
          </p:cNvSpPr>
          <p:nvPr/>
        </p:nvSpPr>
        <p:spPr bwMode="auto">
          <a:xfrm>
            <a:off x="6738938" y="1219200"/>
            <a:ext cx="4302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100</a:t>
            </a:r>
          </a:p>
        </p:txBody>
      </p:sp>
      <p:sp>
        <p:nvSpPr>
          <p:cNvPr id="4472" name="Text Box 376"/>
          <p:cNvSpPr txBox="1">
            <a:spLocks noChangeArrowheads="1"/>
          </p:cNvSpPr>
          <p:nvPr/>
        </p:nvSpPr>
        <p:spPr bwMode="auto">
          <a:xfrm>
            <a:off x="7013575" y="1219200"/>
            <a:ext cx="431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105</a:t>
            </a:r>
          </a:p>
        </p:txBody>
      </p:sp>
      <p:sp>
        <p:nvSpPr>
          <p:cNvPr id="4473" name="Text Box 377"/>
          <p:cNvSpPr txBox="1">
            <a:spLocks noChangeArrowheads="1"/>
          </p:cNvSpPr>
          <p:nvPr/>
        </p:nvSpPr>
        <p:spPr bwMode="auto">
          <a:xfrm>
            <a:off x="7300913" y="1219200"/>
            <a:ext cx="6619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00" b="1">
                <a:latin typeface="Arial" charset="0"/>
                <a:cs typeface="+mn-cs"/>
              </a:rPr>
              <a:t>110</a:t>
            </a:r>
          </a:p>
        </p:txBody>
      </p:sp>
      <p:sp>
        <p:nvSpPr>
          <p:cNvPr id="4553" name="Text Box 457"/>
          <p:cNvSpPr txBox="1">
            <a:spLocks noChangeArrowheads="1"/>
          </p:cNvSpPr>
          <p:nvPr/>
        </p:nvSpPr>
        <p:spPr bwMode="auto">
          <a:xfrm>
            <a:off x="447675" y="3086100"/>
            <a:ext cx="714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  <a:sym typeface="Symbol" charset="0"/>
              </a:rPr>
              <a:t>Sleep</a:t>
            </a:r>
          </a:p>
        </p:txBody>
      </p:sp>
      <p:sp>
        <p:nvSpPr>
          <p:cNvPr id="4556" name="Text Box 460"/>
          <p:cNvSpPr txBox="1">
            <a:spLocks noChangeArrowheads="1"/>
          </p:cNvSpPr>
          <p:nvPr/>
        </p:nvSpPr>
        <p:spPr bwMode="auto">
          <a:xfrm>
            <a:off x="8001000" y="1571625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  <a:sym typeface="Symbol" charset="0"/>
              </a:rPr>
              <a:t>{1,10}</a:t>
            </a:r>
          </a:p>
        </p:txBody>
      </p:sp>
      <p:sp>
        <p:nvSpPr>
          <p:cNvPr id="4557" name="Text Box 461"/>
          <p:cNvSpPr txBox="1">
            <a:spLocks noChangeArrowheads="1"/>
          </p:cNvSpPr>
          <p:nvPr/>
        </p:nvSpPr>
        <p:spPr bwMode="auto">
          <a:xfrm>
            <a:off x="8001000" y="1895475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  <a:sym typeface="Symbol" charset="0"/>
              </a:rPr>
              <a:t>{1,15}</a:t>
            </a:r>
          </a:p>
        </p:txBody>
      </p:sp>
      <p:sp>
        <p:nvSpPr>
          <p:cNvPr id="4558" name="Text Box 462"/>
          <p:cNvSpPr txBox="1">
            <a:spLocks noChangeArrowheads="1"/>
          </p:cNvSpPr>
          <p:nvPr/>
        </p:nvSpPr>
        <p:spPr bwMode="auto">
          <a:xfrm>
            <a:off x="8001000" y="222885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  <a:sym typeface="Symbol" charset="0"/>
              </a:rPr>
              <a:t>{2,26}</a:t>
            </a:r>
          </a:p>
        </p:txBody>
      </p:sp>
      <p:sp>
        <p:nvSpPr>
          <p:cNvPr id="4562" name="Rectangle 466"/>
          <p:cNvSpPr>
            <a:spLocks noGrp="1" noChangeArrowheads="1"/>
          </p:cNvSpPr>
          <p:nvPr>
            <p:ph type="title"/>
          </p:nvPr>
        </p:nvSpPr>
        <p:spPr>
          <a:xfrm>
            <a:off x="685800" y="-59244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Energy Saving RHS</a:t>
            </a:r>
          </a:p>
        </p:txBody>
      </p:sp>
      <p:grpSp>
        <p:nvGrpSpPr>
          <p:cNvPr id="4649" name="Group 553"/>
          <p:cNvGrpSpPr>
            <a:grpSpLocks/>
          </p:cNvGrpSpPr>
          <p:nvPr/>
        </p:nvGrpSpPr>
        <p:grpSpPr bwMode="auto">
          <a:xfrm>
            <a:off x="447675" y="3962400"/>
            <a:ext cx="8239125" cy="2238375"/>
            <a:chOff x="480" y="1632"/>
            <a:chExt cx="5190" cy="1410"/>
          </a:xfrm>
        </p:grpSpPr>
        <p:grpSp>
          <p:nvGrpSpPr>
            <p:cNvPr id="21670" name="Group 554"/>
            <p:cNvGrpSpPr>
              <a:grpSpLocks/>
            </p:cNvGrpSpPr>
            <p:nvPr/>
          </p:nvGrpSpPr>
          <p:grpSpPr bwMode="auto">
            <a:xfrm>
              <a:off x="480" y="1632"/>
              <a:ext cx="5190" cy="1410"/>
              <a:chOff x="282" y="2430"/>
              <a:chExt cx="5190" cy="1410"/>
            </a:xfrm>
          </p:grpSpPr>
          <p:sp>
            <p:nvSpPr>
              <p:cNvPr id="4651" name="Line 555"/>
              <p:cNvSpPr>
                <a:spLocks noChangeShapeType="1"/>
              </p:cNvSpPr>
              <p:nvPr/>
            </p:nvSpPr>
            <p:spPr bwMode="auto">
              <a:xfrm>
                <a:off x="704" y="2644"/>
                <a:ext cx="40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21676" name="Group 556"/>
              <p:cNvGrpSpPr>
                <a:grpSpLocks/>
              </p:cNvGrpSpPr>
              <p:nvPr/>
            </p:nvGrpSpPr>
            <p:grpSpPr bwMode="auto">
              <a:xfrm>
                <a:off x="282" y="2430"/>
                <a:ext cx="5190" cy="1410"/>
                <a:chOff x="282" y="2420"/>
                <a:chExt cx="5190" cy="1410"/>
              </a:xfrm>
            </p:grpSpPr>
            <p:sp>
              <p:nvSpPr>
                <p:cNvPr id="4653" name="Text Box 557"/>
                <p:cNvSpPr txBox="1">
                  <a:spLocks noChangeArrowheads="1"/>
                </p:cNvSpPr>
                <p:nvPr/>
              </p:nvSpPr>
              <p:spPr bwMode="auto">
                <a:xfrm>
                  <a:off x="1832" y="3638"/>
                  <a:ext cx="2056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1254125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1pPr>
                  <a:lvl2pPr defTabSz="1254125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2pPr>
                  <a:lvl3pPr defTabSz="1254125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3pPr>
                  <a:lvl4pPr defTabSz="1254125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4pPr>
                  <a:lvl5pPr defTabSz="1254125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5pPr>
                  <a:lvl6pPr defTabSz="12541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6pPr>
                  <a:lvl7pPr defTabSz="12541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7pPr>
                  <a:lvl8pPr defTabSz="12541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8pPr>
                  <a:lvl9pPr defTabSz="12541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sz="1400" b="1" smtClean="0">
                      <a:latin typeface="Arial" charset="0"/>
                      <a:cs typeface="+mn-cs"/>
                    </a:rPr>
                    <a:t>Energy-Saving RHS </a:t>
                  </a:r>
                  <a:r>
                    <a:rPr lang="en-US" sz="1400" smtClean="0">
                      <a:latin typeface="Arial" charset="0"/>
                      <a:cs typeface="+mn-cs"/>
                    </a:rPr>
                    <a:t>(C</a:t>
                  </a:r>
                  <a:r>
                    <a:rPr lang="en-US" sz="1400" baseline="-25000" smtClean="0">
                      <a:latin typeface="Arial" charset="0"/>
                      <a:cs typeface="+mn-cs"/>
                    </a:rPr>
                    <a:t>sleep </a:t>
                  </a:r>
                  <a:r>
                    <a:rPr lang="en-US" sz="1400" smtClean="0">
                      <a:latin typeface="Arial" charset="0"/>
                      <a:cs typeface="+mn-cs"/>
                    </a:rPr>
                    <a:t>=7)</a:t>
                  </a:r>
                </a:p>
              </p:txBody>
            </p:sp>
            <p:grpSp>
              <p:nvGrpSpPr>
                <p:cNvPr id="21678" name="Group 558"/>
                <p:cNvGrpSpPr>
                  <a:grpSpLocks/>
                </p:cNvGrpSpPr>
                <p:nvPr/>
              </p:nvGrpSpPr>
              <p:grpSpPr bwMode="auto">
                <a:xfrm>
                  <a:off x="282" y="2420"/>
                  <a:ext cx="5190" cy="1175"/>
                  <a:chOff x="282" y="2420"/>
                  <a:chExt cx="5190" cy="1175"/>
                </a:xfrm>
              </p:grpSpPr>
              <p:sp>
                <p:nvSpPr>
                  <p:cNvPr id="4655" name="Line 559"/>
                  <p:cNvSpPr>
                    <a:spLocks noChangeShapeType="1"/>
                  </p:cNvSpPr>
                  <p:nvPr/>
                </p:nvSpPr>
                <p:spPr bwMode="auto">
                  <a:xfrm>
                    <a:off x="704" y="2847"/>
                    <a:ext cx="40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56" name="Line 560"/>
                  <p:cNvSpPr>
                    <a:spLocks noChangeShapeType="1"/>
                  </p:cNvSpPr>
                  <p:nvPr/>
                </p:nvSpPr>
                <p:spPr bwMode="auto">
                  <a:xfrm>
                    <a:off x="704" y="3061"/>
                    <a:ext cx="40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57" name="Line 561"/>
                  <p:cNvSpPr>
                    <a:spLocks noChangeShapeType="1"/>
                  </p:cNvSpPr>
                  <p:nvPr/>
                </p:nvSpPr>
                <p:spPr bwMode="auto">
                  <a:xfrm>
                    <a:off x="704" y="3310"/>
                    <a:ext cx="40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58" name="Line 562"/>
                  <p:cNvSpPr>
                    <a:spLocks noChangeShapeType="1"/>
                  </p:cNvSpPr>
                  <p:nvPr/>
                </p:nvSpPr>
                <p:spPr bwMode="auto">
                  <a:xfrm>
                    <a:off x="704" y="3524"/>
                    <a:ext cx="40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59" name="Line 563"/>
                  <p:cNvSpPr>
                    <a:spLocks noChangeShapeType="1"/>
                  </p:cNvSpPr>
                  <p:nvPr/>
                </p:nvSpPr>
                <p:spPr bwMode="auto">
                  <a:xfrm>
                    <a:off x="775" y="2456"/>
                    <a:ext cx="0" cy="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60" name="Line 564"/>
                  <p:cNvSpPr>
                    <a:spLocks noChangeShapeType="1"/>
                  </p:cNvSpPr>
                  <p:nvPr/>
                </p:nvSpPr>
                <p:spPr bwMode="auto">
                  <a:xfrm>
                    <a:off x="775" y="2669"/>
                    <a:ext cx="0" cy="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61" name="Line 565"/>
                  <p:cNvSpPr>
                    <a:spLocks noChangeShapeType="1"/>
                  </p:cNvSpPr>
                  <p:nvPr/>
                </p:nvSpPr>
                <p:spPr bwMode="auto">
                  <a:xfrm>
                    <a:off x="775" y="2883"/>
                    <a:ext cx="0" cy="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62" name="Line 566"/>
                  <p:cNvSpPr>
                    <a:spLocks noChangeShapeType="1"/>
                  </p:cNvSpPr>
                  <p:nvPr/>
                </p:nvSpPr>
                <p:spPr bwMode="auto">
                  <a:xfrm>
                    <a:off x="1131" y="2456"/>
                    <a:ext cx="0" cy="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63" name="Line 567"/>
                  <p:cNvSpPr>
                    <a:spLocks noChangeShapeType="1"/>
                  </p:cNvSpPr>
                  <p:nvPr/>
                </p:nvSpPr>
                <p:spPr bwMode="auto">
                  <a:xfrm>
                    <a:off x="1310" y="2669"/>
                    <a:ext cx="0" cy="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64" name="Line 568"/>
                  <p:cNvSpPr>
                    <a:spLocks noChangeShapeType="1"/>
                  </p:cNvSpPr>
                  <p:nvPr/>
                </p:nvSpPr>
                <p:spPr bwMode="auto">
                  <a:xfrm>
                    <a:off x="1844" y="2669"/>
                    <a:ext cx="0" cy="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65" name="Line 569"/>
                  <p:cNvSpPr>
                    <a:spLocks noChangeShapeType="1"/>
                  </p:cNvSpPr>
                  <p:nvPr/>
                </p:nvSpPr>
                <p:spPr bwMode="auto">
                  <a:xfrm>
                    <a:off x="2378" y="2669"/>
                    <a:ext cx="0" cy="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66" name="Line 570"/>
                  <p:cNvSpPr>
                    <a:spLocks noChangeShapeType="1"/>
                  </p:cNvSpPr>
                  <p:nvPr/>
                </p:nvSpPr>
                <p:spPr bwMode="auto">
                  <a:xfrm>
                    <a:off x="2912" y="2669"/>
                    <a:ext cx="0" cy="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67" name="Line 571"/>
                  <p:cNvSpPr>
                    <a:spLocks noChangeShapeType="1"/>
                  </p:cNvSpPr>
                  <p:nvPr/>
                </p:nvSpPr>
                <p:spPr bwMode="auto">
                  <a:xfrm>
                    <a:off x="3447" y="2669"/>
                    <a:ext cx="0" cy="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68" name="Line 572"/>
                  <p:cNvSpPr>
                    <a:spLocks noChangeShapeType="1"/>
                  </p:cNvSpPr>
                  <p:nvPr/>
                </p:nvSpPr>
                <p:spPr bwMode="auto">
                  <a:xfrm>
                    <a:off x="3981" y="2669"/>
                    <a:ext cx="0" cy="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69" name="Line 573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2456"/>
                    <a:ext cx="0" cy="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70" name="Line 574"/>
                  <p:cNvSpPr>
                    <a:spLocks noChangeShapeType="1"/>
                  </p:cNvSpPr>
                  <p:nvPr/>
                </p:nvSpPr>
                <p:spPr bwMode="auto">
                  <a:xfrm>
                    <a:off x="1844" y="2456"/>
                    <a:ext cx="0" cy="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71" name="Line 575"/>
                  <p:cNvSpPr>
                    <a:spLocks noChangeShapeType="1"/>
                  </p:cNvSpPr>
                  <p:nvPr/>
                </p:nvSpPr>
                <p:spPr bwMode="auto">
                  <a:xfrm>
                    <a:off x="2200" y="2456"/>
                    <a:ext cx="0" cy="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72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56" y="2456"/>
                    <a:ext cx="0" cy="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73" name="Line 577"/>
                  <p:cNvSpPr>
                    <a:spLocks noChangeShapeType="1"/>
                  </p:cNvSpPr>
                  <p:nvPr/>
                </p:nvSpPr>
                <p:spPr bwMode="auto">
                  <a:xfrm>
                    <a:off x="2912" y="2456"/>
                    <a:ext cx="0" cy="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74" name="Line 578"/>
                  <p:cNvSpPr>
                    <a:spLocks noChangeShapeType="1"/>
                  </p:cNvSpPr>
                  <p:nvPr/>
                </p:nvSpPr>
                <p:spPr bwMode="auto">
                  <a:xfrm>
                    <a:off x="3268" y="2456"/>
                    <a:ext cx="0" cy="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75" name="Line 579"/>
                  <p:cNvSpPr>
                    <a:spLocks noChangeShapeType="1"/>
                  </p:cNvSpPr>
                  <p:nvPr/>
                </p:nvSpPr>
                <p:spPr bwMode="auto">
                  <a:xfrm>
                    <a:off x="3625" y="2456"/>
                    <a:ext cx="0" cy="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76" name="Line 580"/>
                  <p:cNvSpPr>
                    <a:spLocks noChangeShapeType="1"/>
                  </p:cNvSpPr>
                  <p:nvPr/>
                </p:nvSpPr>
                <p:spPr bwMode="auto">
                  <a:xfrm>
                    <a:off x="3981" y="2456"/>
                    <a:ext cx="0" cy="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77" name="Line 581"/>
                  <p:cNvSpPr>
                    <a:spLocks noChangeShapeType="1"/>
                  </p:cNvSpPr>
                  <p:nvPr/>
                </p:nvSpPr>
                <p:spPr bwMode="auto">
                  <a:xfrm>
                    <a:off x="4337" y="2456"/>
                    <a:ext cx="0" cy="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78" name="Line 582"/>
                  <p:cNvSpPr>
                    <a:spLocks noChangeShapeType="1"/>
                  </p:cNvSpPr>
                  <p:nvPr/>
                </p:nvSpPr>
                <p:spPr bwMode="auto">
                  <a:xfrm>
                    <a:off x="4693" y="2456"/>
                    <a:ext cx="0" cy="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79" name="Line 583"/>
                  <p:cNvSpPr>
                    <a:spLocks noChangeShapeType="1"/>
                  </p:cNvSpPr>
                  <p:nvPr/>
                </p:nvSpPr>
                <p:spPr bwMode="auto">
                  <a:xfrm>
                    <a:off x="1701" y="2883"/>
                    <a:ext cx="0" cy="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80" name="Line 584"/>
                  <p:cNvSpPr>
                    <a:spLocks noChangeShapeType="1"/>
                  </p:cNvSpPr>
                  <p:nvPr/>
                </p:nvSpPr>
                <p:spPr bwMode="auto">
                  <a:xfrm>
                    <a:off x="2663" y="2883"/>
                    <a:ext cx="0" cy="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81" name="Line 585"/>
                  <p:cNvSpPr>
                    <a:spLocks noChangeShapeType="1"/>
                  </p:cNvSpPr>
                  <p:nvPr/>
                </p:nvSpPr>
                <p:spPr bwMode="auto">
                  <a:xfrm>
                    <a:off x="3553" y="2883"/>
                    <a:ext cx="0" cy="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82" name="Line 586"/>
                  <p:cNvSpPr>
                    <a:spLocks noChangeShapeType="1"/>
                  </p:cNvSpPr>
                  <p:nvPr/>
                </p:nvSpPr>
                <p:spPr bwMode="auto">
                  <a:xfrm>
                    <a:off x="4479" y="2883"/>
                    <a:ext cx="0" cy="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83" name="Text Box 5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4" y="2420"/>
                    <a:ext cx="249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400">
                        <a:latin typeface="Arial" charset="0"/>
                        <a:cs typeface="+mn-cs"/>
                        <a:sym typeface="Symbol" charset="0"/>
                      </a:rPr>
                      <a:t></a:t>
                    </a:r>
                    <a:r>
                      <a:rPr lang="en-US" sz="1400" baseline="-25000">
                        <a:latin typeface="Arial" charset="0"/>
                        <a:cs typeface="+mn-cs"/>
                        <a:sym typeface="Symbol" charset="0"/>
                      </a:rPr>
                      <a:t>1</a:t>
                    </a:r>
                    <a:endParaRPr lang="en-US" sz="1400">
                      <a:latin typeface="Arial" charset="0"/>
                      <a:cs typeface="+mn-cs"/>
                      <a:sym typeface="Symbol" charset="0"/>
                    </a:endParaRPr>
                  </a:p>
                </p:txBody>
              </p:sp>
              <p:sp>
                <p:nvSpPr>
                  <p:cNvPr id="4684" name="Text Box 5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4" y="2640"/>
                    <a:ext cx="249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400">
                        <a:latin typeface="Arial" charset="0"/>
                        <a:cs typeface="+mn-cs"/>
                        <a:sym typeface="Symbol" charset="0"/>
                      </a:rPr>
                      <a:t></a:t>
                    </a:r>
                    <a:r>
                      <a:rPr lang="en-US" sz="1400" baseline="-25000">
                        <a:latin typeface="Arial" charset="0"/>
                        <a:cs typeface="+mn-cs"/>
                        <a:sym typeface="Symbol" charset="0"/>
                      </a:rPr>
                      <a:t>2</a:t>
                    </a:r>
                    <a:endParaRPr lang="en-US" sz="1400">
                      <a:latin typeface="Arial" charset="0"/>
                      <a:cs typeface="+mn-cs"/>
                      <a:sym typeface="Symbol" charset="0"/>
                    </a:endParaRPr>
                  </a:p>
                </p:txBody>
              </p:sp>
              <p:sp>
                <p:nvSpPr>
                  <p:cNvPr id="4685" name="Text Box 5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" y="2868"/>
                    <a:ext cx="249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400">
                        <a:latin typeface="Arial" charset="0"/>
                        <a:cs typeface="+mn-cs"/>
                        <a:sym typeface="Symbol" charset="0"/>
                      </a:rPr>
                      <a:t></a:t>
                    </a:r>
                    <a:r>
                      <a:rPr lang="en-US" sz="1400" baseline="-25000">
                        <a:latin typeface="Arial" charset="0"/>
                        <a:cs typeface="+mn-cs"/>
                        <a:sym typeface="Symbol" charset="0"/>
                      </a:rPr>
                      <a:t>3</a:t>
                    </a:r>
                    <a:endParaRPr lang="en-US" sz="1400">
                      <a:latin typeface="Arial" charset="0"/>
                      <a:cs typeface="+mn-cs"/>
                      <a:sym typeface="Symbol" charset="0"/>
                    </a:endParaRPr>
                  </a:p>
                </p:txBody>
              </p:sp>
              <p:sp>
                <p:nvSpPr>
                  <p:cNvPr id="4686" name="Text Box 5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" y="3168"/>
                    <a:ext cx="321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r"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400">
                        <a:latin typeface="Arial" charset="0"/>
                        <a:cs typeface="+mn-cs"/>
                        <a:sym typeface="Symbol" charset="0"/>
                      </a:rPr>
                      <a:t>Idle</a:t>
                    </a:r>
                  </a:p>
                </p:txBody>
              </p:sp>
              <p:sp>
                <p:nvSpPr>
                  <p:cNvPr id="4687" name="Line 591"/>
                  <p:cNvSpPr>
                    <a:spLocks noChangeShapeType="1"/>
                  </p:cNvSpPr>
                  <p:nvPr/>
                </p:nvSpPr>
                <p:spPr bwMode="auto">
                  <a:xfrm>
                    <a:off x="1844" y="2527"/>
                    <a:ext cx="0" cy="10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88" name="Line 592"/>
                  <p:cNvSpPr>
                    <a:spLocks noChangeShapeType="1"/>
                  </p:cNvSpPr>
                  <p:nvPr/>
                </p:nvSpPr>
                <p:spPr bwMode="auto">
                  <a:xfrm>
                    <a:off x="2200" y="2527"/>
                    <a:ext cx="0" cy="10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89" name="Line 593"/>
                  <p:cNvSpPr>
                    <a:spLocks noChangeShapeType="1"/>
                  </p:cNvSpPr>
                  <p:nvPr/>
                </p:nvSpPr>
                <p:spPr bwMode="auto">
                  <a:xfrm>
                    <a:off x="2556" y="2527"/>
                    <a:ext cx="0" cy="10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90" name="Line 594"/>
                  <p:cNvSpPr>
                    <a:spLocks noChangeShapeType="1"/>
                  </p:cNvSpPr>
                  <p:nvPr/>
                </p:nvSpPr>
                <p:spPr bwMode="auto">
                  <a:xfrm>
                    <a:off x="2912" y="2527"/>
                    <a:ext cx="0" cy="10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91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3625" y="2527"/>
                    <a:ext cx="0" cy="10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92" name="Line 596"/>
                  <p:cNvSpPr>
                    <a:spLocks noChangeShapeType="1"/>
                  </p:cNvSpPr>
                  <p:nvPr/>
                </p:nvSpPr>
                <p:spPr bwMode="auto">
                  <a:xfrm>
                    <a:off x="3981" y="2527"/>
                    <a:ext cx="0" cy="10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93" name="Line 597"/>
                  <p:cNvSpPr>
                    <a:spLocks noChangeShapeType="1"/>
                  </p:cNvSpPr>
                  <p:nvPr/>
                </p:nvSpPr>
                <p:spPr bwMode="auto">
                  <a:xfrm>
                    <a:off x="4337" y="2527"/>
                    <a:ext cx="0" cy="10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94" name="Line 598"/>
                  <p:cNvSpPr>
                    <a:spLocks noChangeShapeType="1"/>
                  </p:cNvSpPr>
                  <p:nvPr/>
                </p:nvSpPr>
                <p:spPr bwMode="auto">
                  <a:xfrm>
                    <a:off x="4693" y="2527"/>
                    <a:ext cx="0" cy="10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4695" name="Text Box 5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2" y="3378"/>
                    <a:ext cx="45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r"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400">
                        <a:latin typeface="Arial" charset="0"/>
                        <a:cs typeface="+mn-cs"/>
                        <a:sym typeface="Symbol" charset="0"/>
                      </a:rPr>
                      <a:t>Sleep</a:t>
                    </a:r>
                  </a:p>
                </p:txBody>
              </p:sp>
              <p:sp>
                <p:nvSpPr>
                  <p:cNvPr id="4696" name="Text Box 6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40" y="2442"/>
                    <a:ext cx="43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400">
                        <a:latin typeface="Arial" charset="0"/>
                        <a:cs typeface="+mn-cs"/>
                        <a:sym typeface="Symbol" charset="0"/>
                      </a:rPr>
                      <a:t>{1,10}</a:t>
                    </a:r>
                  </a:p>
                </p:txBody>
              </p:sp>
              <p:sp>
                <p:nvSpPr>
                  <p:cNvPr id="4697" name="Text Box 6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40" y="2664"/>
                    <a:ext cx="43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400">
                        <a:latin typeface="Arial" charset="0"/>
                        <a:cs typeface="+mn-cs"/>
                        <a:sym typeface="Symbol" charset="0"/>
                      </a:rPr>
                      <a:t>{1,15}</a:t>
                    </a:r>
                  </a:p>
                </p:txBody>
              </p:sp>
              <p:sp>
                <p:nvSpPr>
                  <p:cNvPr id="4698" name="Text Box 6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40" y="2880"/>
                    <a:ext cx="43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sz="1400">
                        <a:latin typeface="Arial" charset="0"/>
                        <a:cs typeface="+mn-cs"/>
                        <a:sym typeface="Symbol" charset="0"/>
                      </a:rPr>
                      <a:t>{2,26}</a:t>
                    </a:r>
                  </a:p>
                </p:txBody>
              </p:sp>
            </p:grpSp>
          </p:grpSp>
        </p:grpSp>
        <p:sp>
          <p:nvSpPr>
            <p:cNvPr id="4699" name="Line 603"/>
            <p:cNvSpPr>
              <a:spLocks noChangeShapeType="1"/>
            </p:cNvSpPr>
            <p:nvPr/>
          </p:nvSpPr>
          <p:spPr bwMode="auto">
            <a:xfrm>
              <a:off x="3460" y="1739"/>
              <a:ext cx="0" cy="10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00" name="Line 604"/>
            <p:cNvSpPr>
              <a:spLocks noChangeShapeType="1"/>
            </p:cNvSpPr>
            <p:nvPr/>
          </p:nvSpPr>
          <p:spPr bwMode="auto">
            <a:xfrm>
              <a:off x="972" y="1739"/>
              <a:ext cx="0" cy="10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01" name="Line 605"/>
            <p:cNvSpPr>
              <a:spLocks noChangeShapeType="1"/>
            </p:cNvSpPr>
            <p:nvPr/>
          </p:nvSpPr>
          <p:spPr bwMode="auto">
            <a:xfrm>
              <a:off x="1323" y="1749"/>
              <a:ext cx="0" cy="10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02" name="Line 606"/>
            <p:cNvSpPr>
              <a:spLocks noChangeShapeType="1"/>
            </p:cNvSpPr>
            <p:nvPr/>
          </p:nvSpPr>
          <p:spPr bwMode="auto">
            <a:xfrm>
              <a:off x="1680" y="1749"/>
              <a:ext cx="0" cy="10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703" name="Group 607"/>
          <p:cNvGrpSpPr>
            <a:grpSpLocks/>
          </p:cNvGrpSpPr>
          <p:nvPr/>
        </p:nvGrpSpPr>
        <p:grpSpPr bwMode="auto">
          <a:xfrm>
            <a:off x="1058863" y="5407025"/>
            <a:ext cx="6551612" cy="917575"/>
            <a:chOff x="768" y="1294"/>
            <a:chExt cx="4127" cy="578"/>
          </a:xfrm>
        </p:grpSpPr>
        <p:sp>
          <p:nvSpPr>
            <p:cNvPr id="4704" name="Oval 608"/>
            <p:cNvSpPr>
              <a:spLocks noChangeArrowheads="1"/>
            </p:cNvSpPr>
            <p:nvPr/>
          </p:nvSpPr>
          <p:spPr bwMode="auto">
            <a:xfrm>
              <a:off x="804" y="1294"/>
              <a:ext cx="384" cy="28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05" name="Line 609"/>
            <p:cNvSpPr>
              <a:spLocks noChangeShapeType="1"/>
            </p:cNvSpPr>
            <p:nvPr/>
          </p:nvSpPr>
          <p:spPr bwMode="auto">
            <a:xfrm>
              <a:off x="1104" y="1564"/>
              <a:ext cx="240" cy="24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06" name="Text Box 610"/>
            <p:cNvSpPr txBox="1">
              <a:spLocks noChangeArrowheads="1"/>
            </p:cNvSpPr>
            <p:nvPr/>
          </p:nvSpPr>
          <p:spPr bwMode="auto">
            <a:xfrm>
              <a:off x="768" y="1680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1">
                  <a:solidFill>
                    <a:srgbClr val="008000"/>
                  </a:solidFill>
                  <a:latin typeface="Arial" charset="0"/>
                  <a:cs typeface="+mn-cs"/>
                </a:rPr>
                <a:t>Energy Saver Task</a:t>
              </a:r>
            </a:p>
          </p:txBody>
        </p:sp>
        <p:sp>
          <p:nvSpPr>
            <p:cNvPr id="4707" name="Rectangle 611"/>
            <p:cNvSpPr>
              <a:spLocks noChangeArrowheads="1"/>
            </p:cNvSpPr>
            <p:nvPr/>
          </p:nvSpPr>
          <p:spPr bwMode="auto">
            <a:xfrm>
              <a:off x="880" y="1381"/>
              <a:ext cx="242" cy="107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08" name="Rectangle 612"/>
            <p:cNvSpPr>
              <a:spLocks noChangeArrowheads="1"/>
            </p:cNvSpPr>
            <p:nvPr/>
          </p:nvSpPr>
          <p:spPr bwMode="auto">
            <a:xfrm>
              <a:off x="1224" y="1381"/>
              <a:ext cx="242" cy="107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09" name="Rectangle 613"/>
            <p:cNvSpPr>
              <a:spLocks noChangeArrowheads="1"/>
            </p:cNvSpPr>
            <p:nvPr/>
          </p:nvSpPr>
          <p:spPr bwMode="auto">
            <a:xfrm>
              <a:off x="1584" y="1381"/>
              <a:ext cx="242" cy="107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10" name="Rectangle 614"/>
            <p:cNvSpPr>
              <a:spLocks noChangeArrowheads="1"/>
            </p:cNvSpPr>
            <p:nvPr/>
          </p:nvSpPr>
          <p:spPr bwMode="auto">
            <a:xfrm>
              <a:off x="1940" y="1381"/>
              <a:ext cx="242" cy="107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11" name="Rectangle 615"/>
            <p:cNvSpPr>
              <a:spLocks noChangeArrowheads="1"/>
            </p:cNvSpPr>
            <p:nvPr/>
          </p:nvSpPr>
          <p:spPr bwMode="auto">
            <a:xfrm>
              <a:off x="2302" y="1381"/>
              <a:ext cx="242" cy="107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12" name="Rectangle 616"/>
            <p:cNvSpPr>
              <a:spLocks noChangeArrowheads="1"/>
            </p:cNvSpPr>
            <p:nvPr/>
          </p:nvSpPr>
          <p:spPr bwMode="auto">
            <a:xfrm>
              <a:off x="2652" y="1381"/>
              <a:ext cx="242" cy="107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13" name="Rectangle 617"/>
            <p:cNvSpPr>
              <a:spLocks noChangeArrowheads="1"/>
            </p:cNvSpPr>
            <p:nvPr/>
          </p:nvSpPr>
          <p:spPr bwMode="auto">
            <a:xfrm>
              <a:off x="3008" y="1381"/>
              <a:ext cx="242" cy="107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14" name="Rectangle 618"/>
            <p:cNvSpPr>
              <a:spLocks noChangeArrowheads="1"/>
            </p:cNvSpPr>
            <p:nvPr/>
          </p:nvSpPr>
          <p:spPr bwMode="auto">
            <a:xfrm>
              <a:off x="3364" y="1381"/>
              <a:ext cx="242" cy="107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15" name="Rectangle 619"/>
            <p:cNvSpPr>
              <a:spLocks noChangeArrowheads="1"/>
            </p:cNvSpPr>
            <p:nvPr/>
          </p:nvSpPr>
          <p:spPr bwMode="auto">
            <a:xfrm>
              <a:off x="3727" y="1381"/>
              <a:ext cx="242" cy="107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16" name="Rectangle 620"/>
            <p:cNvSpPr>
              <a:spLocks noChangeArrowheads="1"/>
            </p:cNvSpPr>
            <p:nvPr/>
          </p:nvSpPr>
          <p:spPr bwMode="auto">
            <a:xfrm>
              <a:off x="4086" y="1381"/>
              <a:ext cx="242" cy="107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17" name="Rectangle 621"/>
            <p:cNvSpPr>
              <a:spLocks noChangeArrowheads="1"/>
            </p:cNvSpPr>
            <p:nvPr/>
          </p:nvSpPr>
          <p:spPr bwMode="auto">
            <a:xfrm>
              <a:off x="4445" y="1381"/>
              <a:ext cx="242" cy="107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18" name="Rectangle 622"/>
            <p:cNvSpPr>
              <a:spLocks noChangeArrowheads="1"/>
            </p:cNvSpPr>
            <p:nvPr/>
          </p:nvSpPr>
          <p:spPr bwMode="auto">
            <a:xfrm>
              <a:off x="4795" y="1381"/>
              <a:ext cx="100" cy="107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719" name="Group 623"/>
          <p:cNvGrpSpPr>
            <a:grpSpLocks/>
          </p:cNvGrpSpPr>
          <p:nvPr/>
        </p:nvGrpSpPr>
        <p:grpSpPr bwMode="auto">
          <a:xfrm>
            <a:off x="1600200" y="4124325"/>
            <a:ext cx="5710238" cy="847725"/>
            <a:chOff x="1113" y="2363"/>
            <a:chExt cx="3597" cy="534"/>
          </a:xfrm>
        </p:grpSpPr>
        <p:sp>
          <p:nvSpPr>
            <p:cNvPr id="4720" name="Rectangle 624"/>
            <p:cNvSpPr>
              <a:spLocks noChangeArrowheads="1"/>
            </p:cNvSpPr>
            <p:nvPr/>
          </p:nvSpPr>
          <p:spPr bwMode="auto">
            <a:xfrm>
              <a:off x="1149" y="2577"/>
              <a:ext cx="35" cy="10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21" name="Rectangle 625"/>
            <p:cNvSpPr>
              <a:spLocks noChangeArrowheads="1"/>
            </p:cNvSpPr>
            <p:nvPr/>
          </p:nvSpPr>
          <p:spPr bwMode="auto">
            <a:xfrm>
              <a:off x="1830" y="2577"/>
              <a:ext cx="36" cy="10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22" name="Rectangle 626"/>
            <p:cNvSpPr>
              <a:spLocks noChangeArrowheads="1"/>
            </p:cNvSpPr>
            <p:nvPr/>
          </p:nvSpPr>
          <p:spPr bwMode="auto">
            <a:xfrm>
              <a:off x="2222" y="2577"/>
              <a:ext cx="35" cy="10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23" name="Rectangle 627"/>
            <p:cNvSpPr>
              <a:spLocks noChangeArrowheads="1"/>
            </p:cNvSpPr>
            <p:nvPr/>
          </p:nvSpPr>
          <p:spPr bwMode="auto">
            <a:xfrm>
              <a:off x="2930" y="2577"/>
              <a:ext cx="35" cy="10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24" name="Rectangle 628"/>
            <p:cNvSpPr>
              <a:spLocks noChangeArrowheads="1"/>
            </p:cNvSpPr>
            <p:nvPr/>
          </p:nvSpPr>
          <p:spPr bwMode="auto">
            <a:xfrm>
              <a:off x="3286" y="2577"/>
              <a:ext cx="35" cy="10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25" name="Rectangle 629"/>
            <p:cNvSpPr>
              <a:spLocks noChangeArrowheads="1"/>
            </p:cNvSpPr>
            <p:nvPr/>
          </p:nvSpPr>
          <p:spPr bwMode="auto">
            <a:xfrm>
              <a:off x="3998" y="2577"/>
              <a:ext cx="36" cy="10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26" name="Rectangle 630"/>
            <p:cNvSpPr>
              <a:spLocks noChangeArrowheads="1"/>
            </p:cNvSpPr>
            <p:nvPr/>
          </p:nvSpPr>
          <p:spPr bwMode="auto">
            <a:xfrm>
              <a:off x="4354" y="2577"/>
              <a:ext cx="36" cy="10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27" name="Rectangle 631"/>
            <p:cNvSpPr>
              <a:spLocks noChangeArrowheads="1"/>
            </p:cNvSpPr>
            <p:nvPr/>
          </p:nvSpPr>
          <p:spPr bwMode="auto">
            <a:xfrm>
              <a:off x="1501" y="2790"/>
              <a:ext cx="35" cy="1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28" name="Rectangle 632"/>
            <p:cNvSpPr>
              <a:spLocks noChangeArrowheads="1"/>
            </p:cNvSpPr>
            <p:nvPr/>
          </p:nvSpPr>
          <p:spPr bwMode="auto">
            <a:xfrm>
              <a:off x="1189" y="2790"/>
              <a:ext cx="35" cy="1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29" name="Rectangle 633"/>
            <p:cNvSpPr>
              <a:spLocks noChangeArrowheads="1"/>
            </p:cNvSpPr>
            <p:nvPr/>
          </p:nvSpPr>
          <p:spPr bwMode="auto">
            <a:xfrm>
              <a:off x="2257" y="2790"/>
              <a:ext cx="36" cy="1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30" name="Rectangle 634"/>
            <p:cNvSpPr>
              <a:spLocks noChangeArrowheads="1"/>
            </p:cNvSpPr>
            <p:nvPr/>
          </p:nvSpPr>
          <p:spPr bwMode="auto">
            <a:xfrm>
              <a:off x="2573" y="2790"/>
              <a:ext cx="36" cy="1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31" name="Rectangle 635"/>
            <p:cNvSpPr>
              <a:spLocks noChangeArrowheads="1"/>
            </p:cNvSpPr>
            <p:nvPr/>
          </p:nvSpPr>
          <p:spPr bwMode="auto">
            <a:xfrm>
              <a:off x="3326" y="2790"/>
              <a:ext cx="36" cy="1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32" name="Rectangle 636"/>
            <p:cNvSpPr>
              <a:spLocks noChangeArrowheads="1"/>
            </p:cNvSpPr>
            <p:nvPr/>
          </p:nvSpPr>
          <p:spPr bwMode="auto">
            <a:xfrm>
              <a:off x="3639" y="2790"/>
              <a:ext cx="36" cy="1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33" name="Rectangle 637"/>
            <p:cNvSpPr>
              <a:spLocks noChangeArrowheads="1"/>
            </p:cNvSpPr>
            <p:nvPr/>
          </p:nvSpPr>
          <p:spPr bwMode="auto">
            <a:xfrm>
              <a:off x="4038" y="2790"/>
              <a:ext cx="36" cy="1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34" name="Rectangle 638"/>
            <p:cNvSpPr>
              <a:spLocks noChangeArrowheads="1"/>
            </p:cNvSpPr>
            <p:nvPr/>
          </p:nvSpPr>
          <p:spPr bwMode="auto">
            <a:xfrm>
              <a:off x="4394" y="2790"/>
              <a:ext cx="36" cy="1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35" name="Rectangle 639"/>
            <p:cNvSpPr>
              <a:spLocks noChangeArrowheads="1"/>
            </p:cNvSpPr>
            <p:nvPr/>
          </p:nvSpPr>
          <p:spPr bwMode="auto">
            <a:xfrm>
              <a:off x="1113" y="2363"/>
              <a:ext cx="36" cy="1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36" name="Rectangle 640"/>
            <p:cNvSpPr>
              <a:spLocks noChangeArrowheads="1"/>
            </p:cNvSpPr>
            <p:nvPr/>
          </p:nvSpPr>
          <p:spPr bwMode="auto">
            <a:xfrm>
              <a:off x="1794" y="2363"/>
              <a:ext cx="36" cy="1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37" name="Rectangle 641"/>
            <p:cNvSpPr>
              <a:spLocks noChangeArrowheads="1"/>
            </p:cNvSpPr>
            <p:nvPr/>
          </p:nvSpPr>
          <p:spPr bwMode="auto">
            <a:xfrm>
              <a:off x="2186" y="2363"/>
              <a:ext cx="36" cy="1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38" name="Rectangle 642"/>
            <p:cNvSpPr>
              <a:spLocks noChangeArrowheads="1"/>
            </p:cNvSpPr>
            <p:nvPr/>
          </p:nvSpPr>
          <p:spPr bwMode="auto">
            <a:xfrm>
              <a:off x="2541" y="2363"/>
              <a:ext cx="35" cy="1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39" name="Rectangle 643"/>
            <p:cNvSpPr>
              <a:spLocks noChangeArrowheads="1"/>
            </p:cNvSpPr>
            <p:nvPr/>
          </p:nvSpPr>
          <p:spPr bwMode="auto">
            <a:xfrm>
              <a:off x="1465" y="2363"/>
              <a:ext cx="36" cy="1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40" name="Rectangle 644"/>
            <p:cNvSpPr>
              <a:spLocks noChangeArrowheads="1"/>
            </p:cNvSpPr>
            <p:nvPr/>
          </p:nvSpPr>
          <p:spPr bwMode="auto">
            <a:xfrm>
              <a:off x="2894" y="2363"/>
              <a:ext cx="36" cy="1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41" name="Rectangle 645"/>
            <p:cNvSpPr>
              <a:spLocks noChangeArrowheads="1"/>
            </p:cNvSpPr>
            <p:nvPr/>
          </p:nvSpPr>
          <p:spPr bwMode="auto">
            <a:xfrm>
              <a:off x="3250" y="2363"/>
              <a:ext cx="36" cy="1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42" name="Rectangle 646"/>
            <p:cNvSpPr>
              <a:spLocks noChangeArrowheads="1"/>
            </p:cNvSpPr>
            <p:nvPr/>
          </p:nvSpPr>
          <p:spPr bwMode="auto">
            <a:xfrm>
              <a:off x="3606" y="2363"/>
              <a:ext cx="36" cy="1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43" name="Rectangle 647"/>
            <p:cNvSpPr>
              <a:spLocks noChangeArrowheads="1"/>
            </p:cNvSpPr>
            <p:nvPr/>
          </p:nvSpPr>
          <p:spPr bwMode="auto">
            <a:xfrm>
              <a:off x="3963" y="2363"/>
              <a:ext cx="35" cy="1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44" name="Rectangle 648"/>
            <p:cNvSpPr>
              <a:spLocks noChangeArrowheads="1"/>
            </p:cNvSpPr>
            <p:nvPr/>
          </p:nvSpPr>
          <p:spPr bwMode="auto">
            <a:xfrm>
              <a:off x="4319" y="2363"/>
              <a:ext cx="35" cy="1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45" name="Rectangle 649"/>
            <p:cNvSpPr>
              <a:spLocks noChangeArrowheads="1"/>
            </p:cNvSpPr>
            <p:nvPr/>
          </p:nvSpPr>
          <p:spPr bwMode="auto">
            <a:xfrm>
              <a:off x="4675" y="2363"/>
              <a:ext cx="35" cy="1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747" name="Group 651"/>
          <p:cNvGrpSpPr>
            <a:grpSpLocks/>
          </p:cNvGrpSpPr>
          <p:nvPr/>
        </p:nvGrpSpPr>
        <p:grpSpPr bwMode="auto">
          <a:xfrm>
            <a:off x="2295525" y="5543550"/>
            <a:ext cx="5154613" cy="171450"/>
            <a:chOff x="1545" y="3252"/>
            <a:chExt cx="3247" cy="108"/>
          </a:xfrm>
        </p:grpSpPr>
        <p:sp>
          <p:nvSpPr>
            <p:cNvPr id="4748" name="Rectangle 652"/>
            <p:cNvSpPr>
              <a:spLocks noChangeArrowheads="1"/>
            </p:cNvSpPr>
            <p:nvPr/>
          </p:nvSpPr>
          <p:spPr bwMode="auto">
            <a:xfrm>
              <a:off x="1545" y="3253"/>
              <a:ext cx="36" cy="107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54125" eaLnBrk="1" hangingPunct="1">
                <a:defRPr/>
              </a:pPr>
              <a:endParaRPr lang="en-US" sz="1400">
                <a:latin typeface="Arial" charset="0"/>
                <a:cs typeface="+mn-cs"/>
              </a:endParaRPr>
            </a:p>
          </p:txBody>
        </p:sp>
        <p:sp>
          <p:nvSpPr>
            <p:cNvPr id="4749" name="Rectangle 653"/>
            <p:cNvSpPr>
              <a:spLocks noChangeArrowheads="1"/>
            </p:cNvSpPr>
            <p:nvPr/>
          </p:nvSpPr>
          <p:spPr bwMode="auto">
            <a:xfrm>
              <a:off x="1901" y="3253"/>
              <a:ext cx="36" cy="107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54125" eaLnBrk="1" hangingPunct="1">
                <a:defRPr/>
              </a:pPr>
              <a:endParaRPr lang="en-US" sz="1400">
                <a:latin typeface="Arial" charset="0"/>
                <a:cs typeface="+mn-cs"/>
              </a:endParaRPr>
            </a:p>
          </p:txBody>
        </p:sp>
        <p:sp>
          <p:nvSpPr>
            <p:cNvPr id="4750" name="Rectangle 654"/>
            <p:cNvSpPr>
              <a:spLocks noChangeArrowheads="1"/>
            </p:cNvSpPr>
            <p:nvPr/>
          </p:nvSpPr>
          <p:spPr bwMode="auto">
            <a:xfrm>
              <a:off x="2614" y="3253"/>
              <a:ext cx="35" cy="107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54125" eaLnBrk="1" hangingPunct="1">
                <a:defRPr/>
              </a:pPr>
              <a:endParaRPr lang="en-US" sz="1400">
                <a:latin typeface="Arial" charset="0"/>
                <a:cs typeface="+mn-cs"/>
              </a:endParaRPr>
            </a:p>
          </p:txBody>
        </p:sp>
        <p:sp>
          <p:nvSpPr>
            <p:cNvPr id="4751" name="Rectangle 655"/>
            <p:cNvSpPr>
              <a:spLocks noChangeArrowheads="1"/>
            </p:cNvSpPr>
            <p:nvPr/>
          </p:nvSpPr>
          <p:spPr bwMode="auto">
            <a:xfrm>
              <a:off x="2970" y="3253"/>
              <a:ext cx="35" cy="107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54125" eaLnBrk="1" hangingPunct="1">
                <a:defRPr/>
              </a:pPr>
              <a:endParaRPr lang="en-US" sz="1400">
                <a:latin typeface="Arial" charset="0"/>
                <a:cs typeface="+mn-cs"/>
              </a:endParaRPr>
            </a:p>
          </p:txBody>
        </p:sp>
        <p:sp>
          <p:nvSpPr>
            <p:cNvPr id="4752" name="Rectangle 656"/>
            <p:cNvSpPr>
              <a:spLocks noChangeArrowheads="1"/>
            </p:cNvSpPr>
            <p:nvPr/>
          </p:nvSpPr>
          <p:spPr bwMode="auto">
            <a:xfrm>
              <a:off x="3682" y="3253"/>
              <a:ext cx="36" cy="107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54125" eaLnBrk="1" hangingPunct="1">
                <a:defRPr/>
              </a:pPr>
              <a:endParaRPr lang="en-US" sz="1400">
                <a:latin typeface="Arial" charset="0"/>
                <a:cs typeface="+mn-cs"/>
              </a:endParaRPr>
            </a:p>
          </p:txBody>
        </p:sp>
        <p:sp>
          <p:nvSpPr>
            <p:cNvPr id="4753" name="Rectangle 657"/>
            <p:cNvSpPr>
              <a:spLocks noChangeArrowheads="1"/>
            </p:cNvSpPr>
            <p:nvPr/>
          </p:nvSpPr>
          <p:spPr bwMode="auto">
            <a:xfrm>
              <a:off x="4722" y="3252"/>
              <a:ext cx="70" cy="107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757" name="Group 661"/>
          <p:cNvGrpSpPr>
            <a:grpSpLocks/>
          </p:cNvGrpSpPr>
          <p:nvPr/>
        </p:nvGrpSpPr>
        <p:grpSpPr bwMode="auto">
          <a:xfrm>
            <a:off x="5486400" y="5410200"/>
            <a:ext cx="2895600" cy="1066800"/>
            <a:chOff x="3456" y="3408"/>
            <a:chExt cx="1824" cy="672"/>
          </a:xfrm>
        </p:grpSpPr>
        <p:sp>
          <p:nvSpPr>
            <p:cNvPr id="4754" name="Oval 658"/>
            <p:cNvSpPr>
              <a:spLocks noChangeArrowheads="1"/>
            </p:cNvSpPr>
            <p:nvPr/>
          </p:nvSpPr>
          <p:spPr bwMode="auto">
            <a:xfrm>
              <a:off x="3456" y="3408"/>
              <a:ext cx="288" cy="28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55" name="Line 659"/>
            <p:cNvSpPr>
              <a:spLocks noChangeShapeType="1"/>
            </p:cNvSpPr>
            <p:nvPr/>
          </p:nvSpPr>
          <p:spPr bwMode="auto">
            <a:xfrm>
              <a:off x="3696" y="3648"/>
              <a:ext cx="240" cy="19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756" name="Text Box 660"/>
            <p:cNvSpPr txBox="1">
              <a:spLocks noChangeArrowheads="1"/>
            </p:cNvSpPr>
            <p:nvPr/>
          </p:nvSpPr>
          <p:spPr bwMode="auto">
            <a:xfrm>
              <a:off x="3792" y="3888"/>
              <a:ext cx="14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b="1">
                  <a:solidFill>
                    <a:srgbClr val="008000"/>
                  </a:solidFill>
                  <a:latin typeface="Arial" charset="0"/>
                  <a:cs typeface="+mn-cs"/>
                </a:rPr>
                <a:t>Slack is merged together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373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Properties of Energy Saving RHS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4114800"/>
          </a:xfrm>
        </p:spPr>
        <p:txBody>
          <a:bodyPr/>
          <a:lstStyle/>
          <a:p>
            <a:r>
              <a:rPr lang="en-US" dirty="0">
                <a:latin typeface="+mn-lt"/>
              </a:rPr>
              <a:t>All Idle task slots become sleep!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We might not need all three CPU states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Energy Consumption is now very regular</a:t>
            </a:r>
          </a:p>
          <a:p>
            <a:pPr lvl="1"/>
            <a:r>
              <a:rPr lang="en-US" dirty="0">
                <a:latin typeface="+mn-lt"/>
              </a:rPr>
              <a:t>We can more accurately estimate lifetimes</a:t>
            </a:r>
          </a:p>
        </p:txBody>
      </p:sp>
    </p:spTree>
    <p:extLst>
      <p:ext uri="{BB962C8B-B14F-4D97-AF65-F5344CB8AC3E}">
        <p14:creationId xmlns:p14="http://schemas.microsoft.com/office/powerpoint/2010/main" val="137395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6181" y="311365"/>
            <a:ext cx="8001000" cy="533400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cs typeface="+mj-cs"/>
              </a:rPr>
              <a:t>What about </a:t>
            </a:r>
            <a:r>
              <a:rPr lang="en-US" sz="3200" b="1" dirty="0" err="1" smtClean="0">
                <a:cs typeface="+mj-cs"/>
              </a:rPr>
              <a:t>schedulability</a:t>
            </a:r>
            <a:r>
              <a:rPr lang="en-US" sz="3200" b="1" dirty="0" smtClean="0">
                <a:cs typeface="+mj-cs"/>
              </a:rPr>
              <a:t> (ES-RHS)?</a:t>
            </a:r>
            <a:endParaRPr lang="en-US" sz="3200" b="1" dirty="0">
              <a:cs typeface="+mj-cs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dirty="0"/>
              <a:t>Only exact case condition</a:t>
            </a:r>
          </a:p>
        </p:txBody>
      </p:sp>
      <p:graphicFrame>
        <p:nvGraphicFramePr>
          <p:cNvPr id="2355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33400" y="2895600"/>
          <a:ext cx="8001000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Image" r:id="rId3" imgW="12190476" imgH="3720635" progId="Photoshop.Image.7">
                  <p:embed/>
                </p:oleObj>
              </mc:Choice>
              <mc:Fallback>
                <p:oleObj name="Image" r:id="rId3" imgW="12190476" imgH="372063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8001000" cy="243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42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care about power?</a:t>
            </a:r>
          </a:p>
          <a:p>
            <a:endParaRPr lang="en-US" dirty="0" smtClean="0"/>
          </a:p>
          <a:p>
            <a:r>
              <a:rPr lang="en-US" dirty="0" smtClean="0"/>
              <a:t>Low-Power Scheduling</a:t>
            </a:r>
          </a:p>
          <a:p>
            <a:pPr lvl="1"/>
            <a:r>
              <a:rPr lang="en-US" dirty="0"/>
              <a:t>Dynamic Voltage and Frequency Scaling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Rate Harmonized Scheduling</a:t>
            </a:r>
          </a:p>
          <a:p>
            <a:pPr lvl="1"/>
            <a:r>
              <a:rPr lang="en-US" dirty="0" smtClean="0"/>
              <a:t>Energy-Saving RHS</a:t>
            </a:r>
          </a:p>
          <a:p>
            <a:pPr lvl="1"/>
            <a:r>
              <a:rPr lang="en-US" dirty="0" smtClean="0"/>
              <a:t>Timer Coalescing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52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cs typeface="+mj-cs"/>
              </a:rPr>
              <a:t>How much energy can we save?</a:t>
            </a:r>
          </a:p>
        </p:txBody>
      </p:sp>
      <p:graphicFrame>
        <p:nvGraphicFramePr>
          <p:cNvPr id="24653" name="Group 7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958661"/>
              </p:ext>
            </p:extLst>
          </p:nvPr>
        </p:nvGraphicFramePr>
        <p:xfrm>
          <a:off x="914400" y="1905000"/>
          <a:ext cx="3429000" cy="3733804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  <a:gridCol w="857250"/>
                <a:gridCol w="857250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Task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4876800" y="1908175"/>
            <a:ext cx="3810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 err="1">
                <a:latin typeface="Arial" charset="0"/>
                <a:cs typeface="+mn-cs"/>
              </a:rPr>
              <a:t>C</a:t>
            </a:r>
            <a:r>
              <a:rPr lang="en-US" sz="2000" baseline="-25000" dirty="0" err="1">
                <a:latin typeface="Arial" charset="0"/>
                <a:cs typeface="+mn-cs"/>
              </a:rPr>
              <a:t>sleep</a:t>
            </a:r>
            <a:r>
              <a:rPr lang="en-US" sz="2000" baseline="-25000" dirty="0">
                <a:latin typeface="Arial" charset="0"/>
                <a:cs typeface="+mn-cs"/>
              </a:rPr>
              <a:t> </a:t>
            </a:r>
            <a:r>
              <a:rPr lang="en-US" sz="2000" dirty="0">
                <a:latin typeface="Arial" charset="0"/>
                <a:cs typeface="+mn-cs"/>
              </a:rPr>
              <a:t>= 10 </a:t>
            </a:r>
            <a:r>
              <a:rPr lang="en-US" sz="2000" dirty="0" err="1">
                <a:latin typeface="Arial" charset="0"/>
                <a:cs typeface="+mn-cs"/>
              </a:rPr>
              <a:t>ms</a:t>
            </a:r>
            <a:endParaRPr lang="en-US" sz="2000" dirty="0">
              <a:latin typeface="Arial" charset="0"/>
              <a:cs typeface="+mn-cs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000" dirty="0" err="1">
                <a:latin typeface="Arial" charset="0"/>
                <a:cs typeface="+mn-cs"/>
              </a:rPr>
              <a:t>T</a:t>
            </a:r>
            <a:r>
              <a:rPr lang="en-US" sz="2000" baseline="-25000" dirty="0" err="1">
                <a:latin typeface="Arial" charset="0"/>
                <a:cs typeface="+mn-cs"/>
              </a:rPr>
              <a:t>sleep</a:t>
            </a:r>
            <a:r>
              <a:rPr lang="en-US" sz="2000" dirty="0">
                <a:latin typeface="Arial" charset="0"/>
                <a:cs typeface="+mn-cs"/>
              </a:rPr>
              <a:t> = 20 </a:t>
            </a:r>
            <a:r>
              <a:rPr lang="en-US" sz="2000" dirty="0" err="1">
                <a:latin typeface="Arial" charset="0"/>
                <a:cs typeface="+mn-cs"/>
              </a:rPr>
              <a:t>ms</a:t>
            </a:r>
            <a:endParaRPr lang="en-US" sz="2000" dirty="0">
              <a:latin typeface="Arial" charset="0"/>
              <a:cs typeface="+mn-cs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 charset="0"/>
                <a:cs typeface="+mn-cs"/>
              </a:rPr>
              <a:t>CPU = ATmega1281</a:t>
            </a:r>
          </a:p>
          <a:p>
            <a:pPr>
              <a:spcBef>
                <a:spcPct val="50000"/>
              </a:spcBef>
              <a:defRPr/>
            </a:pPr>
            <a:endParaRPr lang="en-US" sz="2000" dirty="0">
              <a:latin typeface="Arial" charset="0"/>
              <a:cs typeface="+mn-cs"/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+mn-cs"/>
              </a:rPr>
              <a:t>RMS = 9.83 </a:t>
            </a:r>
            <a:r>
              <a:rPr lang="en-US" dirty="0" err="1">
                <a:latin typeface="Arial" charset="0"/>
                <a:cs typeface="+mn-cs"/>
              </a:rPr>
              <a:t>mW</a:t>
            </a:r>
            <a:endParaRPr lang="en-US" dirty="0">
              <a:latin typeface="Arial" charset="0"/>
              <a:cs typeface="+mn-cs"/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+mn-cs"/>
              </a:rPr>
              <a:t>ES-RHS = 6.5 </a:t>
            </a:r>
            <a:r>
              <a:rPr lang="en-US" dirty="0" err="1">
                <a:latin typeface="Arial" charset="0"/>
                <a:cs typeface="+mn-cs"/>
              </a:rPr>
              <a:t>mW</a:t>
            </a:r>
            <a:endParaRPr lang="en-US" dirty="0">
              <a:latin typeface="Arial" charset="0"/>
              <a:cs typeface="+mn-cs"/>
            </a:endParaRPr>
          </a:p>
          <a:p>
            <a:pPr>
              <a:spcBef>
                <a:spcPct val="50000"/>
              </a:spcBef>
              <a:defRPr/>
            </a:pPr>
            <a:endParaRPr lang="en-US" dirty="0">
              <a:latin typeface="Arial" charset="0"/>
              <a:cs typeface="+mn-cs"/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+mn-cs"/>
              </a:rPr>
              <a:t>RHS saves 33%</a:t>
            </a:r>
          </a:p>
        </p:txBody>
      </p:sp>
    </p:spTree>
    <p:extLst>
      <p:ext uri="{BB962C8B-B14F-4D97-AF65-F5344CB8AC3E}">
        <p14:creationId xmlns:p14="http://schemas.microsoft.com/office/powerpoint/2010/main" val="393385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74041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cs typeface="+mj-cs"/>
              </a:rPr>
              <a:t>How much do we save in a real system?</a:t>
            </a:r>
          </a:p>
        </p:txBody>
      </p:sp>
      <p:graphicFrame>
        <p:nvGraphicFramePr>
          <p:cNvPr id="25671" name="Group 7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439169"/>
              </p:ext>
            </p:extLst>
          </p:nvPr>
        </p:nvGraphicFramePr>
        <p:xfrm>
          <a:off x="685800" y="1752600"/>
          <a:ext cx="7772400" cy="2468565"/>
        </p:xfrm>
        <a:graphic>
          <a:graphicData uri="http://schemas.openxmlformats.org/drawingml/2006/table">
            <a:tbl>
              <a:tblPr/>
              <a:tblGrid>
                <a:gridCol w="2590800"/>
                <a:gridCol w="1295400"/>
                <a:gridCol w="1943100"/>
                <a:gridCol w="19431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Task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Link Layer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Network Layer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HF Sensor Sampling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Mobile Node 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Diagnostic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.031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5672" name="Text Box 72"/>
          <p:cNvSpPr txBox="1">
            <a:spLocks noChangeArrowheads="1"/>
          </p:cNvSpPr>
          <p:nvPr/>
        </p:nvSpPr>
        <p:spPr bwMode="auto">
          <a:xfrm>
            <a:off x="685800" y="4419600"/>
            <a:ext cx="80010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cs typeface="+mn-cs"/>
              </a:rPr>
              <a:t>RMS = 2.38mW      RHS = 2.00 mW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cs typeface="+mn-cs"/>
              </a:rPr>
              <a:t>During the most active states we see a 16% savings on CPU energy</a:t>
            </a:r>
          </a:p>
        </p:txBody>
      </p:sp>
    </p:spTree>
    <p:extLst>
      <p:ext uri="{BB962C8B-B14F-4D97-AF65-F5344CB8AC3E}">
        <p14:creationId xmlns:p14="http://schemas.microsoft.com/office/powerpoint/2010/main" val="424496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care about power?</a:t>
            </a:r>
          </a:p>
          <a:p>
            <a:endParaRPr lang="en-US" dirty="0"/>
          </a:p>
          <a:p>
            <a:r>
              <a:rPr lang="en-US" dirty="0"/>
              <a:t>Low-Power Scheduling</a:t>
            </a:r>
          </a:p>
          <a:p>
            <a:pPr lvl="1"/>
            <a:r>
              <a:rPr lang="en-US" dirty="0"/>
              <a:t>Dynamic Voltage and Frequency Scaling</a:t>
            </a:r>
          </a:p>
          <a:p>
            <a:pPr lvl="1"/>
            <a:endParaRPr lang="en-US" dirty="0"/>
          </a:p>
          <a:p>
            <a:r>
              <a:rPr lang="en-US" dirty="0"/>
              <a:t>Rate Harmonized Scheduling</a:t>
            </a:r>
          </a:p>
          <a:p>
            <a:pPr lvl="1"/>
            <a:r>
              <a:rPr lang="en-US" dirty="0" smtClean="0"/>
              <a:t>Energy-Saving RHS</a:t>
            </a:r>
          </a:p>
          <a:p>
            <a:pPr lvl="1"/>
            <a:r>
              <a:rPr lang="en-US" dirty="0" smtClean="0"/>
              <a:t>Timer </a:t>
            </a:r>
            <a:r>
              <a:rPr lang="en-US" dirty="0"/>
              <a:t>Coalescing </a:t>
            </a:r>
          </a:p>
          <a:p>
            <a:pPr lvl="1"/>
            <a:endParaRPr lang="en-US" dirty="0"/>
          </a:p>
          <a:p>
            <a:r>
              <a:rPr lang="en-US" b="1" dirty="0" smtClean="0"/>
              <a:t>Up Next:  RT communication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4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 about power?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72" y="1816612"/>
            <a:ext cx="2170130" cy="13525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034" y="1348650"/>
            <a:ext cx="435610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818" y="3284967"/>
            <a:ext cx="3111500" cy="2616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702" y="3424667"/>
            <a:ext cx="34925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3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ChangeArrowheads="1"/>
          </p:cNvSpPr>
          <p:nvPr/>
        </p:nvSpPr>
        <p:spPr bwMode="auto">
          <a:xfrm>
            <a:off x="4294188" y="1981200"/>
            <a:ext cx="1341437" cy="3303588"/>
          </a:xfrm>
          <a:prstGeom prst="rect">
            <a:avLst/>
          </a:prstGeom>
          <a:gradFill rotWithShape="1">
            <a:gsLst>
              <a:gs pos="0">
                <a:schemeClr val="bg1">
                  <a:alpha val="12999"/>
                </a:schemeClr>
              </a:gs>
              <a:gs pos="100000">
                <a:schemeClr val="accent1">
                  <a:alpha val="89998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88" y="2870200"/>
            <a:ext cx="11064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5651500" y="1471613"/>
            <a:ext cx="1341438" cy="3813175"/>
          </a:xfrm>
          <a:prstGeom prst="rect">
            <a:avLst/>
          </a:prstGeom>
          <a:gradFill rotWithShape="1">
            <a:gsLst>
              <a:gs pos="0">
                <a:schemeClr val="bg1">
                  <a:alpha val="12999"/>
                </a:schemeClr>
              </a:gs>
              <a:gs pos="100000">
                <a:schemeClr val="accent1">
                  <a:alpha val="89998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4013200"/>
            <a:ext cx="1047750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1577975" y="3060700"/>
            <a:ext cx="1341438" cy="2224088"/>
          </a:xfrm>
          <a:prstGeom prst="rect">
            <a:avLst/>
          </a:prstGeom>
          <a:gradFill rotWithShape="1">
            <a:gsLst>
              <a:gs pos="0">
                <a:schemeClr val="bg1">
                  <a:alpha val="12999"/>
                </a:schemeClr>
              </a:gs>
              <a:gs pos="100000">
                <a:schemeClr val="accent1">
                  <a:alpha val="89998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2935288" y="2393950"/>
            <a:ext cx="1343025" cy="2890838"/>
          </a:xfrm>
          <a:prstGeom prst="rect">
            <a:avLst/>
          </a:prstGeom>
          <a:gradFill rotWithShape="1">
            <a:gsLst>
              <a:gs pos="0">
                <a:schemeClr val="bg1">
                  <a:alpha val="12999"/>
                </a:schemeClr>
              </a:gs>
              <a:gs pos="100000">
                <a:schemeClr val="accent1">
                  <a:alpha val="89998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Power Trend in Mobile Devices</a:t>
            </a:r>
          </a:p>
        </p:txBody>
      </p:sp>
      <p:sp>
        <p:nvSpPr>
          <p:cNvPr id="12296" name="Line 9"/>
          <p:cNvSpPr>
            <a:spLocks noChangeShapeType="1"/>
          </p:cNvSpPr>
          <p:nvPr/>
        </p:nvSpPr>
        <p:spPr bwMode="auto">
          <a:xfrm>
            <a:off x="1265238" y="5348288"/>
            <a:ext cx="631666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7288213" y="5507038"/>
            <a:ext cx="5715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latin typeface="Arial" charset="0"/>
                <a:cs typeface="Arial" charset="0"/>
              </a:rPr>
              <a:t>year</a:t>
            </a:r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 flipV="1">
            <a:off x="1495425" y="2203450"/>
            <a:ext cx="0" cy="336708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12299" name="Picture 12" descr="sm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4173538"/>
            <a:ext cx="91757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473450"/>
            <a:ext cx="9493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1" name="Text Box 14"/>
          <p:cNvSpPr txBox="1">
            <a:spLocks noChangeArrowheads="1"/>
          </p:cNvSpPr>
          <p:nvPr/>
        </p:nvSpPr>
        <p:spPr bwMode="auto">
          <a:xfrm>
            <a:off x="1593850" y="3028950"/>
            <a:ext cx="12303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b="1">
                <a:latin typeface="Courier New" charset="0"/>
                <a:cs typeface="Arial" charset="0"/>
              </a:rPr>
              <a:t>Voice/Text/</a:t>
            </a:r>
          </a:p>
          <a:p>
            <a:pPr eaLnBrk="1" hangingPunct="1"/>
            <a:r>
              <a:rPr lang="en-US" sz="1300" b="1">
                <a:latin typeface="Courier New" charset="0"/>
                <a:cs typeface="Arial" charset="0"/>
              </a:rPr>
              <a:t>SMS</a:t>
            </a: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>
            <a:off x="2509838" y="2519363"/>
            <a:ext cx="2005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b="1">
                <a:latin typeface="Courier New" charset="0"/>
                <a:cs typeface="Arial" charset="0"/>
              </a:rPr>
              <a:t>Picture Message/</a:t>
            </a:r>
          </a:p>
          <a:p>
            <a:pPr eaLnBrk="1" hangingPunct="1"/>
            <a:r>
              <a:rPr lang="en-US" sz="1300" b="1">
                <a:latin typeface="Courier New" charset="0"/>
                <a:cs typeface="Arial" charset="0"/>
              </a:rPr>
              <a:t>Narrowband Internet</a:t>
            </a:r>
          </a:p>
        </p:txBody>
      </p:sp>
      <p:pic>
        <p:nvPicPr>
          <p:cNvPr id="12303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4235450"/>
            <a:ext cx="1112837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4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997200"/>
            <a:ext cx="90805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5" name="Text Box 18"/>
          <p:cNvSpPr txBox="1">
            <a:spLocks noChangeArrowheads="1"/>
          </p:cNvSpPr>
          <p:nvPr/>
        </p:nvSpPr>
        <p:spPr bwMode="auto">
          <a:xfrm>
            <a:off x="5684838" y="1409700"/>
            <a:ext cx="11334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b="1">
                <a:latin typeface="Courier New" charset="0"/>
                <a:cs typeface="Arial" charset="0"/>
              </a:rPr>
              <a:t>Mobile</a:t>
            </a:r>
          </a:p>
          <a:p>
            <a:pPr eaLnBrk="1" hangingPunct="1"/>
            <a:r>
              <a:rPr lang="en-US" sz="1300" b="1">
                <a:latin typeface="Courier New" charset="0"/>
                <a:cs typeface="Arial" charset="0"/>
              </a:rPr>
              <a:t>Multimedia</a:t>
            </a:r>
          </a:p>
        </p:txBody>
      </p:sp>
      <p:pic>
        <p:nvPicPr>
          <p:cNvPr id="12306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4108450"/>
            <a:ext cx="862012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7" name="Text Box 20"/>
          <p:cNvSpPr txBox="1">
            <a:spLocks noChangeArrowheads="1"/>
          </p:cNvSpPr>
          <p:nvPr/>
        </p:nvSpPr>
        <p:spPr bwMode="auto">
          <a:xfrm>
            <a:off x="4081463" y="1852613"/>
            <a:ext cx="19081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b="1">
                <a:latin typeface="Courier New" charset="0"/>
                <a:cs typeface="Arial" charset="0"/>
              </a:rPr>
              <a:t>Multimedia </a:t>
            </a:r>
          </a:p>
          <a:p>
            <a:pPr eaLnBrk="1" hangingPunct="1"/>
            <a:r>
              <a:rPr lang="en-US" sz="1300" b="1">
                <a:latin typeface="Courier New" charset="0"/>
                <a:cs typeface="Arial" charset="0"/>
              </a:rPr>
              <a:t>Message/</a:t>
            </a:r>
          </a:p>
          <a:p>
            <a:pPr eaLnBrk="1" hangingPunct="1"/>
            <a:r>
              <a:rPr lang="en-US" sz="1300" b="1">
                <a:latin typeface="Courier New" charset="0"/>
                <a:cs typeface="Arial" charset="0"/>
              </a:rPr>
              <a:t>Broadband Internet</a:t>
            </a:r>
          </a:p>
        </p:txBody>
      </p:sp>
      <p:pic>
        <p:nvPicPr>
          <p:cNvPr id="12308" name="Picture 21" descr="MCj04042630000[1]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2870200"/>
            <a:ext cx="1081088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9" name="Text Box 22"/>
          <p:cNvSpPr txBox="1">
            <a:spLocks noChangeArrowheads="1"/>
          </p:cNvSpPr>
          <p:nvPr/>
        </p:nvSpPr>
        <p:spPr bwMode="auto">
          <a:xfrm>
            <a:off x="1509713" y="5459413"/>
            <a:ext cx="6286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latin typeface="Arial" charset="0"/>
                <a:cs typeface="Arial" charset="0"/>
              </a:rPr>
              <a:t>1990</a:t>
            </a:r>
          </a:p>
        </p:txBody>
      </p:sp>
      <p:sp>
        <p:nvSpPr>
          <p:cNvPr id="12310" name="Text Box 23"/>
          <p:cNvSpPr txBox="1">
            <a:spLocks noChangeArrowheads="1"/>
          </p:cNvSpPr>
          <p:nvPr/>
        </p:nvSpPr>
        <p:spPr bwMode="auto">
          <a:xfrm>
            <a:off x="6502400" y="5443538"/>
            <a:ext cx="6302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latin typeface="Arial" charset="0"/>
                <a:cs typeface="Arial" charset="0"/>
              </a:rPr>
              <a:t>2010</a:t>
            </a:r>
          </a:p>
        </p:txBody>
      </p:sp>
      <p:sp>
        <p:nvSpPr>
          <p:cNvPr id="12311" name="Text Box 24"/>
          <p:cNvSpPr txBox="1">
            <a:spLocks noChangeArrowheads="1"/>
          </p:cNvSpPr>
          <p:nvPr/>
        </p:nvSpPr>
        <p:spPr bwMode="auto">
          <a:xfrm>
            <a:off x="808038" y="1917700"/>
            <a:ext cx="8143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latin typeface="Arial" charset="0"/>
                <a:cs typeface="Arial" charset="0"/>
              </a:rPr>
              <a:t>Power </a:t>
            </a:r>
          </a:p>
        </p:txBody>
      </p:sp>
      <p:sp>
        <p:nvSpPr>
          <p:cNvPr id="824345" name="Text Box 25"/>
          <p:cNvSpPr txBox="1">
            <a:spLocks noChangeArrowheads="1"/>
          </p:cNvSpPr>
          <p:nvPr/>
        </p:nvSpPr>
        <p:spPr bwMode="auto">
          <a:xfrm>
            <a:off x="7091363" y="1219200"/>
            <a:ext cx="1600200" cy="32385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chemeClr val="bg1"/>
                </a:solidFill>
                <a:latin typeface="Arial" charset="0"/>
                <a:cs typeface="Arial" charset="0"/>
              </a:rPr>
              <a:t>Power Demand</a:t>
            </a:r>
          </a:p>
        </p:txBody>
      </p:sp>
      <p:sp>
        <p:nvSpPr>
          <p:cNvPr id="824348" name="Line 28"/>
          <p:cNvSpPr>
            <a:spLocks noChangeShapeType="1"/>
          </p:cNvSpPr>
          <p:nvPr/>
        </p:nvSpPr>
        <p:spPr bwMode="auto">
          <a:xfrm flipV="1">
            <a:off x="1528763" y="4013200"/>
            <a:ext cx="5694362" cy="1303338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24349" name="Text Box 29"/>
          <p:cNvSpPr txBox="1">
            <a:spLocks noChangeArrowheads="1"/>
          </p:cNvSpPr>
          <p:nvPr/>
        </p:nvSpPr>
        <p:spPr bwMode="auto">
          <a:xfrm>
            <a:off x="7059613" y="3314700"/>
            <a:ext cx="1898650" cy="56515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chemeClr val="bg1"/>
                </a:solidFill>
                <a:latin typeface="Arial" charset="0"/>
                <a:cs typeface="Arial" charset="0"/>
              </a:rPr>
              <a:t>Power Supply</a:t>
            </a:r>
          </a:p>
          <a:p>
            <a:pPr algn="l" eaLnBrk="1" hangingPunct="1"/>
            <a:r>
              <a:rPr lang="en-US" sz="1600">
                <a:solidFill>
                  <a:schemeClr val="bg1"/>
                </a:solidFill>
                <a:latin typeface="Arial" charset="0"/>
                <a:cs typeface="Arial" charset="0"/>
              </a:rPr>
              <a:t>(Energy Density)</a:t>
            </a:r>
          </a:p>
        </p:txBody>
      </p:sp>
      <p:sp>
        <p:nvSpPr>
          <p:cNvPr id="12315" name="Text Box 30"/>
          <p:cNvSpPr txBox="1">
            <a:spLocks noChangeArrowheads="1"/>
          </p:cNvSpPr>
          <p:nvPr/>
        </p:nvSpPr>
        <p:spPr bwMode="auto">
          <a:xfrm>
            <a:off x="676275" y="6046788"/>
            <a:ext cx="80851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300">
                <a:latin typeface="Arial" charset="0"/>
                <a:cs typeface="Arial" charset="0"/>
              </a:rPr>
              <a:t>The power supply &amp; demand relationship is according to unpublished research by the Boston Consulting Group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528763" y="1504950"/>
            <a:ext cx="5497512" cy="3843338"/>
            <a:chOff x="963" y="1180"/>
            <a:chExt cx="3463" cy="2421"/>
          </a:xfrm>
        </p:grpSpPr>
        <p:sp>
          <p:nvSpPr>
            <p:cNvPr id="12319" name="Line 26"/>
            <p:cNvSpPr>
              <a:spLocks noChangeShapeType="1"/>
            </p:cNvSpPr>
            <p:nvPr/>
          </p:nvSpPr>
          <p:spPr bwMode="auto">
            <a:xfrm flipV="1">
              <a:off x="963" y="2921"/>
              <a:ext cx="1381" cy="68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20" name="Line 27"/>
            <p:cNvSpPr>
              <a:spLocks noChangeShapeType="1"/>
            </p:cNvSpPr>
            <p:nvPr/>
          </p:nvSpPr>
          <p:spPr bwMode="auto">
            <a:xfrm flipV="1">
              <a:off x="3560" y="1180"/>
              <a:ext cx="866" cy="92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21" name="Line 31"/>
            <p:cNvSpPr>
              <a:spLocks noChangeShapeType="1"/>
            </p:cNvSpPr>
            <p:nvPr/>
          </p:nvSpPr>
          <p:spPr bwMode="auto">
            <a:xfrm flipV="1">
              <a:off x="2324" y="2100"/>
              <a:ext cx="1236" cy="841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824352" name="Text Box 32"/>
          <p:cNvSpPr txBox="1">
            <a:spLocks noChangeArrowheads="1"/>
          </p:cNvSpPr>
          <p:nvPr/>
        </p:nvSpPr>
        <p:spPr bwMode="auto">
          <a:xfrm>
            <a:off x="6992938" y="1600200"/>
            <a:ext cx="18415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latin typeface="Arial" charset="0"/>
                <a:cs typeface="Arial" charset="0"/>
              </a:rPr>
              <a:t>Higher Bandwidth</a:t>
            </a:r>
          </a:p>
          <a:p>
            <a:pPr algn="l" eaLnBrk="1" hangingPunct="1"/>
            <a:r>
              <a:rPr lang="en-US" sz="1600">
                <a:latin typeface="Arial" charset="0"/>
                <a:cs typeface="Arial" charset="0"/>
              </a:rPr>
              <a:t>Higher Computing</a:t>
            </a:r>
          </a:p>
        </p:txBody>
      </p:sp>
      <p:sp>
        <p:nvSpPr>
          <p:cNvPr id="12318" name="Text Box 33"/>
          <p:cNvSpPr txBox="1">
            <a:spLocks noChangeArrowheads="1"/>
          </p:cNvSpPr>
          <p:nvPr/>
        </p:nvSpPr>
        <p:spPr bwMode="auto">
          <a:xfrm>
            <a:off x="2576513" y="5380038"/>
            <a:ext cx="344646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>
                <a:latin typeface="Arial" charset="0"/>
                <a:cs typeface="Arial" charset="0"/>
              </a:rPr>
              <a:t>From phone to computing platforms</a:t>
            </a:r>
          </a:p>
        </p:txBody>
      </p:sp>
    </p:spTree>
    <p:extLst>
      <p:ext uri="{BB962C8B-B14F-4D97-AF65-F5344CB8AC3E}">
        <p14:creationId xmlns:p14="http://schemas.microsoft.com/office/powerpoint/2010/main" val="297805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45" grpId="0" animBg="1"/>
      <p:bldP spid="824348" grpId="0" animBg="1"/>
      <p:bldP spid="824349" grpId="0" animBg="1"/>
      <p:bldP spid="8243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543800" y="6400800"/>
            <a:ext cx="990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19DEDE7-2AE9-844D-A78E-5B651D41FFD8}" type="slidenum">
              <a:rPr lang="en-US" sz="1600">
                <a:solidFill>
                  <a:srgbClr val="EAEAEA"/>
                </a:solidFill>
                <a:latin typeface="Arial" charset="0"/>
              </a:rPr>
              <a:pPr eaLnBrk="1" hangingPunct="1"/>
              <a:t>6</a:t>
            </a:fld>
            <a:endParaRPr lang="en-US" sz="1600">
              <a:solidFill>
                <a:srgbClr val="EAEAEA"/>
              </a:solidFill>
              <a:latin typeface="Arial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cs typeface="+mj-cs"/>
              </a:rPr>
              <a:t>Important </a:t>
            </a:r>
            <a:r>
              <a:rPr lang="en-US" dirty="0" smtClean="0">
                <a:latin typeface="Arial" charset="0"/>
                <a:cs typeface="+mj-cs"/>
              </a:rPr>
              <a:t>Note</a:t>
            </a:r>
            <a:endParaRPr lang="en-US" dirty="0">
              <a:latin typeface="Arial" charset="0"/>
              <a:cs typeface="+mj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5715"/>
            <a:ext cx="8001000" cy="5010798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The peak computing rate needed is much higher than the average throughput that must be sustained;</a:t>
            </a: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High performance is needed only for a small fraction of time, while for the rest of time, a low-performance, a low-power processor would suffice.</a:t>
            </a:r>
          </a:p>
          <a:p>
            <a:pPr>
              <a:buFontTx/>
              <a:buNone/>
            </a:pP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1756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543800" y="6400800"/>
            <a:ext cx="990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12B3DE1-902E-4C42-9473-C6E4E03E512D}" type="slidenum">
              <a:rPr lang="en-US" sz="1600">
                <a:solidFill>
                  <a:srgbClr val="EAEAEA"/>
                </a:solidFill>
                <a:latin typeface="Arial" charset="0"/>
              </a:rPr>
              <a:pPr eaLnBrk="1" hangingPunct="1"/>
              <a:t>7</a:t>
            </a:fld>
            <a:endParaRPr lang="en-US" sz="1600">
              <a:solidFill>
                <a:srgbClr val="EAEAEA"/>
              </a:solidFill>
              <a:latin typeface="Arial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cs typeface="+mj-cs"/>
              </a:rPr>
              <a:t>Workload Profile</a:t>
            </a:r>
          </a:p>
        </p:txBody>
      </p:sp>
      <p:sp>
        <p:nvSpPr>
          <p:cNvPr id="7173" name="Line 3"/>
          <p:cNvSpPr>
            <a:spLocks noChangeShapeType="1"/>
          </p:cNvSpPr>
          <p:nvPr/>
        </p:nvSpPr>
        <p:spPr bwMode="auto">
          <a:xfrm flipV="1">
            <a:off x="914400" y="1524000"/>
            <a:ext cx="0" cy="4419600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</a:ln>
              <a:cs typeface="+mn-cs"/>
            </a:endParaRPr>
          </a:p>
        </p:txBody>
      </p:sp>
      <p:sp useBgFill="1">
        <p:nvSpPr>
          <p:cNvPr id="7174" name="Line 4"/>
          <p:cNvSpPr>
            <a:spLocks noChangeShapeType="1"/>
          </p:cNvSpPr>
          <p:nvPr/>
        </p:nvSpPr>
        <p:spPr bwMode="auto">
          <a:xfrm>
            <a:off x="685800" y="5867400"/>
            <a:ext cx="8001000" cy="0"/>
          </a:xfrm>
          <a:prstGeom prst="line">
            <a:avLst/>
          </a:prstGeom>
          <a:ln w="9525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n>
                <a:solidFill>
                  <a:schemeClr val="tx1"/>
                </a:solidFill>
              </a:ln>
              <a:cs typeface="+mn-cs"/>
            </a:endParaRP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914400" y="4953000"/>
            <a:ext cx="2895600" cy="914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accent5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810000" y="3733800"/>
            <a:ext cx="381000" cy="21336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7"/>
          <p:cNvSpPr>
            <a:spLocks noChangeArrowheads="1"/>
          </p:cNvSpPr>
          <p:nvPr/>
        </p:nvSpPr>
        <p:spPr bwMode="auto">
          <a:xfrm>
            <a:off x="4191000" y="5029200"/>
            <a:ext cx="2209800" cy="838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accent5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400800" y="2667000"/>
            <a:ext cx="76200" cy="3200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Rectangle 9"/>
          <p:cNvSpPr>
            <a:spLocks noChangeArrowheads="1"/>
          </p:cNvSpPr>
          <p:nvPr/>
        </p:nvSpPr>
        <p:spPr bwMode="auto">
          <a:xfrm>
            <a:off x="6477000" y="5029200"/>
            <a:ext cx="1447800" cy="838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accent5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438400" y="588168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Tahoma" charset="0"/>
              </a:rPr>
              <a:t>Time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429000" y="6096000"/>
            <a:ext cx="2209800" cy="0"/>
          </a:xfrm>
          <a:prstGeom prst="line">
            <a:avLst/>
          </a:prstGeom>
          <a:noFill/>
          <a:ln w="9525">
            <a:solidFill>
              <a:srgbClr val="F8F8F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990600" y="1828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Tahoma" charset="0"/>
              </a:rPr>
              <a:t>Work load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V="1">
            <a:off x="1143000" y="2286000"/>
            <a:ext cx="0" cy="990600"/>
          </a:xfrm>
          <a:prstGeom prst="line">
            <a:avLst/>
          </a:prstGeom>
          <a:noFill/>
          <a:ln w="9525">
            <a:solidFill>
              <a:srgbClr val="F8F8F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4114800" y="2209800"/>
            <a:ext cx="1905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5867400" y="1524000"/>
            <a:ext cx="243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Tahoma" charset="0"/>
              </a:rPr>
              <a:t>Peak Computing Rate is needed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6096000" y="2133600"/>
            <a:ext cx="304800" cy="533400"/>
          </a:xfrm>
          <a:prstGeom prst="line">
            <a:avLst/>
          </a:prstGeom>
          <a:noFill/>
          <a:ln w="9525">
            <a:solidFill>
              <a:srgbClr val="F8F8F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H="1">
            <a:off x="7239000" y="3657600"/>
            <a:ext cx="609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7391400" y="2971800"/>
            <a:ext cx="175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Tahoma" charset="0"/>
              </a:rPr>
              <a:t>Average rate would suffice</a:t>
            </a:r>
          </a:p>
        </p:txBody>
      </p:sp>
    </p:spTree>
    <p:extLst>
      <p:ext uri="{BB962C8B-B14F-4D97-AF65-F5344CB8AC3E}">
        <p14:creationId xmlns:p14="http://schemas.microsoft.com/office/powerpoint/2010/main" val="70370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820738">
              <a:spcBef>
                <a:spcPct val="50000"/>
              </a:spcBef>
              <a:buFontTx/>
              <a:buChar char="•"/>
              <a:defRPr/>
            </a:pPr>
            <a:r>
              <a:rPr lang="en-US" sz="2500" dirty="0">
                <a:latin typeface="+mn-lt"/>
              </a:rPr>
              <a:t>The power consumption of CMOS circuits is given by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			</a:t>
            </a:r>
            <a:r>
              <a:rPr lang="en-US" sz="2500" i="1" dirty="0">
                <a:latin typeface="+mn-lt"/>
              </a:rPr>
              <a:t>P  </a:t>
            </a:r>
            <a:r>
              <a:rPr lang="en-US" sz="2500" i="1" dirty="0">
                <a:solidFill>
                  <a:srgbClr val="0000FF"/>
                </a:solidFill>
                <a:latin typeface="+mn-lt"/>
                <a:sym typeface="Symbol" pitchFamily="18" charset="2"/>
              </a:rPr>
              <a:t> </a:t>
            </a:r>
            <a:r>
              <a:rPr lang="en-US" sz="2500" i="1" dirty="0">
                <a:latin typeface="+mn-lt"/>
                <a:sym typeface="Symbol" pitchFamily="18" charset="2"/>
              </a:rPr>
              <a:t> C</a:t>
            </a:r>
            <a:r>
              <a:rPr lang="en-US" sz="2500" i="1" baseline="-25000" dirty="0">
                <a:latin typeface="+mn-lt"/>
                <a:sym typeface="Symbol" pitchFamily="18" charset="2"/>
              </a:rPr>
              <a:t>L</a:t>
            </a:r>
            <a:r>
              <a:rPr lang="en-US" sz="2500" i="1" dirty="0">
                <a:latin typeface="+mn-lt"/>
                <a:sym typeface="Symbol" pitchFamily="18" charset="2"/>
              </a:rPr>
              <a:t> * V</a:t>
            </a:r>
            <a:r>
              <a:rPr lang="en-US" i="1" baseline="30000" dirty="0">
                <a:latin typeface="+mn-lt"/>
                <a:sym typeface="Symbol" pitchFamily="18" charset="2"/>
              </a:rPr>
              <a:t>2</a:t>
            </a:r>
            <a:r>
              <a:rPr lang="en-US" sz="2500" i="1" baseline="-25000" dirty="0">
                <a:latin typeface="+mn-lt"/>
                <a:sym typeface="Symbol" pitchFamily="18" charset="2"/>
              </a:rPr>
              <a:t>dd</a:t>
            </a:r>
            <a:r>
              <a:rPr lang="en-US" sz="2500" dirty="0">
                <a:latin typeface="+mn-lt"/>
                <a:sym typeface="Symbol" pitchFamily="18" charset="2"/>
              </a:rPr>
              <a:t> * </a:t>
            </a:r>
            <a:r>
              <a:rPr lang="en-US" sz="2500" i="1" dirty="0">
                <a:latin typeface="+mn-lt"/>
                <a:sym typeface="Symbol" pitchFamily="18" charset="2"/>
              </a:rPr>
              <a:t>f</a:t>
            </a:r>
            <a:endParaRPr lang="en-US" sz="2500" i="1" baseline="30000" dirty="0">
              <a:latin typeface="+mn-lt"/>
              <a:sym typeface="Symbol" pitchFamily="18" charset="2"/>
            </a:endParaRPr>
          </a:p>
          <a:p>
            <a:pPr defTabSz="820738">
              <a:spcBef>
                <a:spcPct val="50000"/>
              </a:spcBef>
              <a:buFontTx/>
              <a:buChar char="•"/>
              <a:defRPr/>
            </a:pPr>
            <a:r>
              <a:rPr lang="en-US" sz="2500" dirty="0">
                <a:latin typeface="+mn-lt"/>
                <a:sym typeface="Symbol" pitchFamily="18" charset="2"/>
              </a:rPr>
              <a:t>  f </a:t>
            </a:r>
            <a:r>
              <a:rPr lang="en-US" sz="2500" i="1" dirty="0">
                <a:solidFill>
                  <a:srgbClr val="0000FF"/>
                </a:solidFill>
                <a:latin typeface="+mn-lt"/>
                <a:sym typeface="Symbol" pitchFamily="18" charset="2"/>
              </a:rPr>
              <a:t></a:t>
            </a:r>
            <a:r>
              <a:rPr lang="en-US" sz="2500" i="1" dirty="0">
                <a:latin typeface="+mn-lt"/>
                <a:sym typeface="Symbol" pitchFamily="18" charset="2"/>
              </a:rPr>
              <a:t> (</a:t>
            </a:r>
            <a:r>
              <a:rPr lang="en-US" sz="2500" i="1" dirty="0" err="1">
                <a:latin typeface="+mn-lt"/>
                <a:sym typeface="Symbol" pitchFamily="18" charset="2"/>
              </a:rPr>
              <a:t>V</a:t>
            </a:r>
            <a:r>
              <a:rPr lang="en-US" sz="2500" i="1" baseline="-25000" dirty="0" err="1">
                <a:latin typeface="+mn-lt"/>
                <a:sym typeface="Symbol" pitchFamily="18" charset="2"/>
              </a:rPr>
              <a:t>dd</a:t>
            </a:r>
            <a:r>
              <a:rPr lang="en-US" sz="2500" i="1" dirty="0" err="1">
                <a:latin typeface="+mn-lt"/>
                <a:sym typeface="Symbol" pitchFamily="18" charset="2"/>
              </a:rPr>
              <a:t>-V</a:t>
            </a:r>
            <a:r>
              <a:rPr lang="en-US" sz="2500" i="1" baseline="-25000" dirty="0" err="1">
                <a:latin typeface="+mn-lt"/>
                <a:sym typeface="Symbol" pitchFamily="18" charset="2"/>
              </a:rPr>
              <a:t>th</a:t>
            </a:r>
            <a:r>
              <a:rPr lang="en-US" sz="2500" i="1" dirty="0">
                <a:latin typeface="+mn-lt"/>
                <a:sym typeface="Symbol" pitchFamily="18" charset="2"/>
              </a:rPr>
              <a:t>)</a:t>
            </a:r>
            <a:r>
              <a:rPr lang="en-US" sz="2500" i="1" baseline="30000" dirty="0">
                <a:latin typeface="+mn-lt"/>
                <a:sym typeface="Symbol" pitchFamily="18" charset="2"/>
              </a:rPr>
              <a:t></a:t>
            </a:r>
            <a:r>
              <a:rPr lang="en-US" sz="2500" i="1" dirty="0">
                <a:latin typeface="+mn-lt"/>
                <a:sym typeface="Symbol" pitchFamily="18" charset="2"/>
              </a:rPr>
              <a:t> /</a:t>
            </a:r>
            <a:r>
              <a:rPr lang="en-US" sz="2500" i="1" baseline="30000" dirty="0">
                <a:latin typeface="+mn-lt"/>
                <a:sym typeface="Symbol" pitchFamily="18" charset="2"/>
              </a:rPr>
              <a:t> </a:t>
            </a:r>
            <a:r>
              <a:rPr lang="en-US" sz="2500" i="1" dirty="0" err="1">
                <a:latin typeface="+mn-lt"/>
                <a:sym typeface="Symbol" pitchFamily="18" charset="2"/>
              </a:rPr>
              <a:t>V</a:t>
            </a:r>
            <a:r>
              <a:rPr lang="en-US" sz="2500" i="1" baseline="-25000" dirty="0" err="1">
                <a:latin typeface="+mn-lt"/>
                <a:sym typeface="Symbol" pitchFamily="18" charset="2"/>
              </a:rPr>
              <a:t>dd</a:t>
            </a:r>
            <a:r>
              <a:rPr lang="en-US" sz="2500" i="1" baseline="-25000" dirty="0">
                <a:latin typeface="+mn-lt"/>
                <a:sym typeface="Symbol" pitchFamily="18" charset="2"/>
              </a:rPr>
              <a:t> </a:t>
            </a:r>
            <a:r>
              <a:rPr lang="en-US" sz="2500" i="1" dirty="0">
                <a:latin typeface="+mn-lt"/>
                <a:sym typeface="Symbol" pitchFamily="18" charset="2"/>
              </a:rPr>
              <a:t> ;  </a:t>
            </a:r>
            <a:r>
              <a:rPr lang="en-US" sz="2200" dirty="0">
                <a:latin typeface="+mn-lt"/>
                <a:sym typeface="Symbol" pitchFamily="18" charset="2"/>
              </a:rPr>
              <a:t>For a 0.25-m technology,</a:t>
            </a:r>
            <a:r>
              <a:rPr lang="en-US" sz="2500" i="1" dirty="0">
                <a:latin typeface="+mn-lt"/>
                <a:sym typeface="Symbol" pitchFamily="18" charset="2"/>
              </a:rPr>
              <a:t>   1.3-1.5</a:t>
            </a:r>
            <a:endParaRPr lang="en-US" sz="2500" dirty="0">
              <a:latin typeface="+mn-lt"/>
              <a:sym typeface="Symbol" pitchFamily="18" charset="2"/>
            </a:endParaRPr>
          </a:p>
          <a:p>
            <a:pPr defTabSz="820738">
              <a:spcBef>
                <a:spcPct val="50000"/>
              </a:spcBef>
              <a:buFontTx/>
              <a:buChar char="•"/>
              <a:defRPr/>
            </a:pPr>
            <a:r>
              <a:rPr lang="en-US" sz="2500" dirty="0">
                <a:latin typeface="+mn-lt"/>
                <a:sym typeface="Symbol" pitchFamily="18" charset="2"/>
              </a:rPr>
              <a:t>  Energy = P * Delay </a:t>
            </a:r>
            <a:r>
              <a:rPr lang="en-US" sz="2500" i="1" dirty="0">
                <a:latin typeface="+mn-lt"/>
                <a:sym typeface="Symbol" pitchFamily="18" charset="2"/>
              </a:rPr>
              <a:t></a:t>
            </a:r>
            <a:r>
              <a:rPr lang="en-US" sz="2500" dirty="0">
                <a:latin typeface="+mn-lt"/>
                <a:sym typeface="Symbol" pitchFamily="18" charset="2"/>
              </a:rPr>
              <a:t> </a:t>
            </a:r>
            <a:r>
              <a:rPr lang="en-US" sz="2500" i="1" dirty="0">
                <a:latin typeface="+mn-lt"/>
                <a:sym typeface="Symbol" pitchFamily="18" charset="2"/>
              </a:rPr>
              <a:t>k * f</a:t>
            </a:r>
            <a:r>
              <a:rPr lang="en-US" sz="2500" dirty="0">
                <a:latin typeface="+mn-lt"/>
                <a:sym typeface="Symbol" pitchFamily="18" charset="2"/>
              </a:rPr>
              <a:t> </a:t>
            </a:r>
            <a:r>
              <a:rPr lang="en-US" sz="2500" baseline="30000" dirty="0">
                <a:latin typeface="+mn-lt"/>
                <a:sym typeface="Symbol" pitchFamily="18" charset="2"/>
              </a:rPr>
              <a:t>2/(</a:t>
            </a:r>
            <a:r>
              <a:rPr lang="en-US" sz="2500" i="1" baseline="30000" dirty="0">
                <a:latin typeface="+mn-lt"/>
                <a:sym typeface="Symbol" pitchFamily="18" charset="2"/>
              </a:rPr>
              <a:t>-1) </a:t>
            </a:r>
            <a:r>
              <a:rPr lang="en-US" sz="2500" i="1" dirty="0">
                <a:latin typeface="+mn-lt"/>
                <a:sym typeface="Symbol" pitchFamily="18" charset="2"/>
              </a:rPr>
              <a:t> k * f </a:t>
            </a:r>
            <a:r>
              <a:rPr lang="en-US" sz="2500" i="1" baseline="30000" dirty="0">
                <a:latin typeface="+mn-lt"/>
                <a:sym typeface="Symbol" pitchFamily="18" charset="2"/>
              </a:rPr>
              <a:t>x   </a:t>
            </a:r>
            <a:endParaRPr lang="en-US" sz="2500" i="1" baseline="30000" dirty="0" smtClean="0">
              <a:latin typeface="+mn-lt"/>
              <a:sym typeface="Symbol" pitchFamily="18" charset="2"/>
            </a:endParaRPr>
          </a:p>
          <a:p>
            <a:pPr lvl="2" defTabSz="820738">
              <a:spcBef>
                <a:spcPct val="50000"/>
              </a:spcBef>
              <a:buFontTx/>
              <a:buChar char="•"/>
              <a:defRPr/>
            </a:pPr>
            <a:r>
              <a:rPr lang="en-US" sz="2300" dirty="0" smtClean="0">
                <a:solidFill>
                  <a:srgbClr val="AF1313"/>
                </a:solidFill>
                <a:latin typeface="+mn-lt"/>
                <a:sym typeface="Symbol" pitchFamily="18" charset="2"/>
              </a:rPr>
              <a:t>Running </a:t>
            </a:r>
            <a:r>
              <a:rPr lang="en-US" sz="2300" dirty="0">
                <a:solidFill>
                  <a:srgbClr val="AF1313"/>
                </a:solidFill>
                <a:latin typeface="+mn-lt"/>
                <a:sym typeface="Symbol" pitchFamily="18" charset="2"/>
              </a:rPr>
              <a:t>a CPU at lower speed consumes less energy</a:t>
            </a:r>
          </a:p>
          <a:p>
            <a:pPr defTabSz="820738">
              <a:spcBef>
                <a:spcPct val="50000"/>
              </a:spcBef>
              <a:buFontTx/>
              <a:buChar char="•"/>
              <a:defRPr/>
            </a:pPr>
            <a:r>
              <a:rPr lang="en-US" sz="2500" dirty="0">
                <a:latin typeface="+mn-lt"/>
                <a:sym typeface="Symbol" pitchFamily="18" charset="2"/>
              </a:rPr>
              <a:t>  Real-Time Tasks are required to complete at their </a:t>
            </a:r>
            <a:r>
              <a:rPr lang="en-US" sz="2500" dirty="0" smtClean="0">
                <a:latin typeface="+mn-lt"/>
                <a:sym typeface="Symbol" pitchFamily="18" charset="2"/>
              </a:rPr>
              <a:t>deadline.</a:t>
            </a:r>
          </a:p>
          <a:p>
            <a:pPr lvl="2" defTabSz="820738">
              <a:spcBef>
                <a:spcPct val="50000"/>
              </a:spcBef>
              <a:buFontTx/>
              <a:buChar char="•"/>
              <a:defRPr/>
            </a:pPr>
            <a:r>
              <a:rPr lang="en-US" sz="2300" dirty="0" smtClean="0">
                <a:solidFill>
                  <a:srgbClr val="AF1313"/>
                </a:solidFill>
                <a:latin typeface="+mn-lt"/>
                <a:sym typeface="Symbol" pitchFamily="18" charset="2"/>
              </a:rPr>
              <a:t>Reducing </a:t>
            </a:r>
            <a:r>
              <a:rPr lang="en-US" sz="2300" dirty="0">
                <a:solidFill>
                  <a:srgbClr val="AF1313"/>
                </a:solidFill>
                <a:latin typeface="+mn-lt"/>
                <a:sym typeface="Symbol" pitchFamily="18" charset="2"/>
              </a:rPr>
              <a:t>the CPU speed to complete the task just before its deadline achieves the same performance but saves energy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/>
              <a:t>Issue of Operating Voltage/Frequency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762000"/>
            <a:ext cx="8002588" cy="5562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+mn-lt"/>
              </a:rPr>
              <a:t>Predominant device technology is CMOS</a:t>
            </a:r>
          </a:p>
          <a:p>
            <a:pPr eaLnBrk="1" hangingPunct="1"/>
            <a:r>
              <a:rPr lang="en-US" sz="2400" dirty="0">
                <a:latin typeface="+mn-lt"/>
              </a:rPr>
              <a:t>In CMOS, slower (faster) frequency means lower (higher) number of transitions</a:t>
            </a:r>
          </a:p>
          <a:p>
            <a:pPr lvl="1" eaLnBrk="1" hangingPunct="1"/>
            <a:r>
              <a:rPr lang="en-US" sz="2000" dirty="0">
                <a:latin typeface="+mn-lt"/>
              </a:rPr>
              <a:t>Hence, lower power is consumed</a:t>
            </a:r>
          </a:p>
          <a:p>
            <a:pPr eaLnBrk="1" hangingPunct="1"/>
            <a:r>
              <a:rPr lang="en-US" sz="2400" dirty="0">
                <a:latin typeface="+mn-lt"/>
              </a:rPr>
              <a:t>Power is proportional to V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f</a:t>
            </a:r>
          </a:p>
          <a:p>
            <a:pPr lvl="1" eaLnBrk="1" hangingPunct="1"/>
            <a:r>
              <a:rPr lang="en-US" sz="2000" dirty="0">
                <a:latin typeface="+mn-lt"/>
              </a:rPr>
              <a:t>P </a:t>
            </a:r>
            <a:r>
              <a:rPr lang="en-US" sz="2000" dirty="0">
                <a:latin typeface="+mn-lt"/>
                <a:sym typeface="Wingdings" charset="0"/>
              </a:rPr>
              <a:t> Power</a:t>
            </a:r>
          </a:p>
          <a:p>
            <a:pPr lvl="1" eaLnBrk="1" hangingPunct="1"/>
            <a:r>
              <a:rPr lang="en-US" sz="2000" dirty="0">
                <a:latin typeface="+mn-lt"/>
                <a:sym typeface="Wingdings" charset="0"/>
              </a:rPr>
              <a:t>V  Voltage</a:t>
            </a:r>
          </a:p>
          <a:p>
            <a:pPr lvl="1" eaLnBrk="1" hangingPunct="1"/>
            <a:r>
              <a:rPr lang="en-US" sz="2000" i="1" dirty="0">
                <a:latin typeface="+mn-lt"/>
                <a:sym typeface="Wingdings" charset="0"/>
              </a:rPr>
              <a:t>f</a:t>
            </a:r>
            <a:r>
              <a:rPr lang="en-US" sz="2000" dirty="0">
                <a:latin typeface="+mn-lt"/>
                <a:sym typeface="Wingdings" charset="0"/>
              </a:rPr>
              <a:t> 	 Frequency</a:t>
            </a:r>
            <a:endParaRPr lang="en-US" sz="2000" dirty="0">
              <a:latin typeface="+mn-lt"/>
            </a:endParaRPr>
          </a:p>
          <a:p>
            <a:pPr eaLnBrk="1" hangingPunct="1"/>
            <a:r>
              <a:rPr lang="en-US" sz="2400" dirty="0">
                <a:latin typeface="+mn-lt"/>
                <a:sym typeface="Symbol" charset="0"/>
              </a:rPr>
              <a:t>Can reduce unit computation energy by reducing frequency and voltage</a:t>
            </a:r>
            <a:endParaRPr lang="en-US" sz="2400" dirty="0">
              <a:latin typeface="+mn-lt"/>
            </a:endParaRPr>
          </a:p>
          <a:p>
            <a:pPr eaLnBrk="1" hangingPunct="1"/>
            <a:r>
              <a:rPr lang="en-US" sz="2400" dirty="0">
                <a:latin typeface="+mn-lt"/>
              </a:rPr>
              <a:t>Maximum gate delays inversely related to voltage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306638" y="5251450"/>
            <a:ext cx="4589462" cy="118745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marL="169863" indent="-169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buFontTx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Applies to processors.</a:t>
            </a:r>
          </a:p>
          <a:p>
            <a:pPr algn="l">
              <a:buFontTx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Can be applied to memory as well.</a:t>
            </a:r>
          </a:p>
          <a:p>
            <a:pPr algn="l">
              <a:buFontTx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Check specifications carefully.</a:t>
            </a:r>
          </a:p>
        </p:txBody>
      </p:sp>
    </p:spTree>
    <p:extLst>
      <p:ext uri="{BB962C8B-B14F-4D97-AF65-F5344CB8AC3E}">
        <p14:creationId xmlns:p14="http://schemas.microsoft.com/office/powerpoint/2010/main" val="4026495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rgbClr val="990000"/>
      </a:dk1>
      <a:lt1>
        <a:srgbClr val="FFFFFF"/>
      </a:lt1>
      <a:dk2>
        <a:srgbClr val="FFFFFF"/>
      </a:dk2>
      <a:lt2>
        <a:srgbClr val="FFFFFF"/>
      </a:lt2>
      <a:accent1>
        <a:srgbClr val="606060"/>
      </a:accent1>
      <a:accent2>
        <a:srgbClr val="A9A9A9"/>
      </a:accent2>
      <a:accent3>
        <a:srgbClr val="CCCCCC"/>
      </a:accent3>
      <a:accent4>
        <a:srgbClr val="990000"/>
      </a:accent4>
      <a:accent5>
        <a:srgbClr val="000000"/>
      </a:accent5>
      <a:accent6>
        <a:srgbClr val="969696"/>
      </a:accent6>
      <a:hlink>
        <a:srgbClr val="990000"/>
      </a:hlink>
      <a:folHlink>
        <a:srgbClr val="AEAE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Lecture-1">
  <a:themeElements>
    <a:clrScheme name="2_Lecture-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Lecture-1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lnDef>
  </a:objectDefaults>
  <a:extraClrSchemeLst>
    <a:extraClrScheme>
      <a:clrScheme name="2_Lecture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cture-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cture-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cture-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cture-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cture-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cture-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37354</TotalTime>
  <Words>1658</Words>
  <Application>Microsoft Macintosh PowerPoint</Application>
  <PresentationFormat>On-screen Show (4:3)</PresentationFormat>
  <Paragraphs>581</Paragraphs>
  <Slides>32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Office Theme</vt:lpstr>
      <vt:lpstr>2_Lecture-1</vt:lpstr>
      <vt:lpstr>Image</vt:lpstr>
      <vt:lpstr>18-349: Introduction to Embedded  Real-Time Systems </vt:lpstr>
      <vt:lpstr>Administrivia</vt:lpstr>
      <vt:lpstr>Overview</vt:lpstr>
      <vt:lpstr>Why do we care about power?</vt:lpstr>
      <vt:lpstr>Power Trend in Mobile Devices</vt:lpstr>
      <vt:lpstr>Important Note</vt:lpstr>
      <vt:lpstr>Workload Profile</vt:lpstr>
      <vt:lpstr>Motivations</vt:lpstr>
      <vt:lpstr>Issue of Operating Voltage/Frequency</vt:lpstr>
      <vt:lpstr>Scaling Techniques</vt:lpstr>
      <vt:lpstr>DVFS Example</vt:lpstr>
      <vt:lpstr>DVS-example</vt:lpstr>
      <vt:lpstr>Using DFS</vt:lpstr>
      <vt:lpstr>Simple DVS scheme handling RT-task</vt:lpstr>
      <vt:lpstr>Overview</vt:lpstr>
      <vt:lpstr>Aside: Computing Battery Life</vt:lpstr>
      <vt:lpstr>Processor Energy States</vt:lpstr>
      <vt:lpstr>Power Modes of Microcontrollers</vt:lpstr>
      <vt:lpstr>Simple RMS Example</vt:lpstr>
      <vt:lpstr>Example CPU parameters</vt:lpstr>
      <vt:lpstr>RHS Problem Statement</vt:lpstr>
      <vt:lpstr>Rate-Harmonizing Schedulers</vt:lpstr>
      <vt:lpstr>PowerPoint Presentation</vt:lpstr>
      <vt:lpstr>What about the schedulability (RHS)?</vt:lpstr>
      <vt:lpstr>All idles appear to be gone…</vt:lpstr>
      <vt:lpstr>Energy-Saving Rate-Harmonizing Scheduling</vt:lpstr>
      <vt:lpstr>Energy Saving RHS</vt:lpstr>
      <vt:lpstr>Properties of Energy Saving RHS</vt:lpstr>
      <vt:lpstr>What about schedulability (ES-RHS)?</vt:lpstr>
      <vt:lpstr>How much energy can we save?</vt:lpstr>
      <vt:lpstr>How much do we save in a real system?</vt:lpstr>
      <vt:lpstr>Summary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 Gooch</dc:creator>
  <cp:lastModifiedBy>Anthony Rowe</cp:lastModifiedBy>
  <cp:revision>1177</cp:revision>
  <cp:lastPrinted>2016-11-07T18:54:19Z</cp:lastPrinted>
  <dcterms:created xsi:type="dcterms:W3CDTF">2010-12-17T20:07:52Z</dcterms:created>
  <dcterms:modified xsi:type="dcterms:W3CDTF">2016-11-07T20:00:34Z</dcterms:modified>
</cp:coreProperties>
</file>