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43"/>
  </p:notesMasterIdLst>
  <p:handoutMasterIdLst>
    <p:handoutMasterId r:id="rId44"/>
  </p:handoutMasterIdLst>
  <p:sldIdLst>
    <p:sldId id="269" r:id="rId2"/>
    <p:sldId id="498" r:id="rId3"/>
    <p:sldId id="543" r:id="rId4"/>
    <p:sldId id="544" r:id="rId5"/>
    <p:sldId id="545" r:id="rId6"/>
    <p:sldId id="507" r:id="rId7"/>
    <p:sldId id="508" r:id="rId8"/>
    <p:sldId id="509" r:id="rId9"/>
    <p:sldId id="510" r:id="rId10"/>
    <p:sldId id="511" r:id="rId11"/>
    <p:sldId id="512" r:id="rId12"/>
    <p:sldId id="546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2" r:id="rId4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76465" autoAdjust="0"/>
  </p:normalViewPr>
  <p:slideViewPr>
    <p:cSldViewPr snapToGrid="0">
      <p:cViewPr varScale="1">
        <p:scale>
          <a:sx n="72" d="100"/>
          <a:sy n="72" d="100"/>
        </p:scale>
        <p:origin x="2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Deterministic -&gt; Can’t decide when an interrupt will happen, but we can guarantee how long it takes to service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4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Supervisor - &gt; “kernel”</a:t>
            </a:r>
          </a:p>
          <a:p>
            <a:r>
              <a:rPr lang="en-US" dirty="0" smtClean="0"/>
              <a:t>Undefined</a:t>
            </a:r>
            <a:r>
              <a:rPr lang="en-US" baseline="0" dirty="0" smtClean="0"/>
              <a:t> -&gt; Co processor that may </a:t>
            </a:r>
            <a:r>
              <a:rPr lang="en-US" baseline="0" dirty="0" err="1" smtClean="0"/>
              <a:t>undestand</a:t>
            </a:r>
            <a:r>
              <a:rPr lang="en-US" baseline="0" dirty="0" smtClean="0"/>
              <a:t> the instruction</a:t>
            </a:r>
          </a:p>
          <a:p>
            <a:r>
              <a:rPr lang="en-US" baseline="0" dirty="0" smtClean="0"/>
              <a:t>System -&gt; “root”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R14 Link Register -&gt; Keeps track of where you branched from for a</a:t>
            </a:r>
            <a:r>
              <a:rPr lang="en-US" baseline="0" dirty="0" smtClean="0"/>
              <a:t> conditional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different R13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FIQ r0 is 0 (not banked)</a:t>
            </a:r>
          </a:p>
          <a:p>
            <a:endParaRPr lang="en-US" dirty="0" smtClean="0"/>
          </a:p>
          <a:p>
            <a:r>
              <a:rPr lang="en-US" dirty="0" smtClean="0"/>
              <a:t>New r0 is 1 (not banked)</a:t>
            </a:r>
          </a:p>
          <a:p>
            <a:r>
              <a:rPr lang="en-US" dirty="0" smtClean="0"/>
              <a:t>New r8 is 8 (from original)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FIQ with extra registers</a:t>
            </a:r>
            <a:r>
              <a:rPr lang="en-US" baseline="0" dirty="0" smtClean="0"/>
              <a:t> to be faster</a:t>
            </a:r>
          </a:p>
          <a:p>
            <a:r>
              <a:rPr lang="en-US" baseline="0" dirty="0" smtClean="0"/>
              <a:t>FIQ is not interruptible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– negative</a:t>
            </a:r>
          </a:p>
          <a:p>
            <a:r>
              <a:rPr lang="en-US" dirty="0" smtClean="0"/>
              <a:t>Z – Zero</a:t>
            </a:r>
          </a:p>
          <a:p>
            <a:r>
              <a:rPr lang="en-US" dirty="0" smtClean="0"/>
              <a:t>C – Carry</a:t>
            </a:r>
          </a:p>
          <a:p>
            <a:pPr marL="0" indent="0">
              <a:buFontTx/>
              <a:buNone/>
            </a:pPr>
            <a:r>
              <a:rPr lang="en-US" dirty="0" smtClean="0"/>
              <a:t>V -</a:t>
            </a:r>
            <a:r>
              <a:rPr lang="en-US" baseline="0" dirty="0" smtClean="0"/>
              <a:t>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8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46573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Embedded Real-Time Systems</a:t>
            </a:r>
            <a:br>
              <a:rPr lang="en-US" sz="3200" b="1" dirty="0" smtClean="0"/>
            </a:br>
            <a:r>
              <a:rPr lang="en-US" sz="3200" b="1" dirty="0" smtClean="0"/>
              <a:t>Lecture 2: ARM Architecture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173013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ARM, Ltd.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Founded in November </a:t>
            </a:r>
            <a:r>
              <a:rPr lang="en-US" sz="1800" dirty="0" smtClean="0"/>
              <a:t>1990</a:t>
            </a:r>
          </a:p>
          <a:p>
            <a:pPr lvl="1"/>
            <a:r>
              <a:rPr lang="en-US" sz="1400" dirty="0"/>
              <a:t>Spun out of Acorn Computers based in U.K</a:t>
            </a:r>
            <a:r>
              <a:rPr lang="en-US" sz="1400" dirty="0" smtClean="0"/>
              <a:t>.</a:t>
            </a:r>
            <a:endParaRPr lang="en-US" sz="1400" dirty="0"/>
          </a:p>
          <a:p>
            <a:pPr lvl="1"/>
            <a:r>
              <a:rPr lang="en-US" sz="1400" dirty="0"/>
              <a:t>ARM was originally Acorn RISC Machine; then, Advanced RISC Machine </a:t>
            </a:r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/>
              <a:t>Most widely used 32-bit instruction-set architecture in terms of volume </a:t>
            </a:r>
          </a:p>
          <a:p>
            <a:pPr lvl="1"/>
            <a:r>
              <a:rPr lang="en-US" sz="1400" dirty="0"/>
              <a:t>6.1 billion ARM processors in </a:t>
            </a:r>
            <a:r>
              <a:rPr lang="en-US" sz="1400" dirty="0" smtClean="0"/>
              <a:t>2010 up to 15 billion in 2015</a:t>
            </a:r>
            <a:endParaRPr lang="en-US" sz="1400" dirty="0"/>
          </a:p>
          <a:p>
            <a:pPr lvl="1"/>
            <a:r>
              <a:rPr lang="en-US" sz="1400" dirty="0"/>
              <a:t>95% of all smartphones, 35% of digital TVs and set-top boxes </a:t>
            </a:r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/>
              <a:t>ARM architecture can be licensed, with licensees (former and/or current) </a:t>
            </a:r>
          </a:p>
          <a:p>
            <a:pPr lvl="1"/>
            <a:r>
              <a:rPr lang="en-US" sz="1400" dirty="0"/>
              <a:t>AMD, Apple, </a:t>
            </a:r>
            <a:r>
              <a:rPr lang="en-US" sz="1400" dirty="0" err="1"/>
              <a:t>Freescale</a:t>
            </a:r>
            <a:r>
              <a:rPr lang="en-US" sz="1400" dirty="0"/>
              <a:t>, Microsoft, Nintendo, Xilinx, Qualcomm, TI, etc. </a:t>
            </a:r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/>
              <a:t>Companies design custom CPU cores with ARM instruction set </a:t>
            </a:r>
          </a:p>
          <a:p>
            <a:pPr lvl="1"/>
            <a:r>
              <a:rPr lang="en-US" sz="1400" dirty="0"/>
              <a:t>Qualcomm’s Snapdragon, Apple’s </a:t>
            </a:r>
            <a:r>
              <a:rPr lang="en-US" sz="1400" dirty="0" smtClean="0"/>
              <a:t>A8, </a:t>
            </a:r>
            <a:r>
              <a:rPr lang="en-US" sz="1400" dirty="0"/>
              <a:t>etc. </a:t>
            </a:r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/>
              <a:t>ARM Ltd. does not fabricate processors itself </a:t>
            </a:r>
          </a:p>
          <a:p>
            <a:pPr lvl="1"/>
            <a:r>
              <a:rPr lang="en-US" sz="1400" dirty="0" smtClean="0"/>
              <a:t>Also develops technologies to help with the design-in of ARM devices</a:t>
            </a:r>
          </a:p>
          <a:p>
            <a:pPr lvl="1"/>
            <a:r>
              <a:rPr lang="en-US" sz="1400" dirty="0" smtClean="0"/>
              <a:t>Software tools, boards, debug hardware, application software, buses, peripherals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ARM’s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1350314"/>
            <a:ext cx="7670821" cy="43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SoftBank</a:t>
            </a:r>
            <a:r>
              <a:rPr lang="en-US" dirty="0" smtClean="0"/>
              <a:t>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Japanese multinational company</a:t>
            </a:r>
          </a:p>
          <a:p>
            <a:r>
              <a:rPr lang="en-US" dirty="0" smtClean="0"/>
              <a:t>July 18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  <a:p>
            <a:r>
              <a:rPr lang="en-US" dirty="0" smtClean="0"/>
              <a:t>Purchased for </a:t>
            </a:r>
            <a:r>
              <a:rPr lang="nb-NO" dirty="0"/>
              <a:t>£23.4 </a:t>
            </a:r>
            <a:r>
              <a:rPr lang="nb-NO" dirty="0" smtClean="0"/>
              <a:t>billion</a:t>
            </a:r>
          </a:p>
          <a:p>
            <a:r>
              <a:rPr lang="nb-NO" dirty="0" err="1" smtClean="0"/>
              <a:t>Speculating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IoT</a:t>
            </a:r>
            <a:r>
              <a:rPr lang="nb-NO" dirty="0" smtClean="0"/>
              <a:t> </a:t>
            </a:r>
            <a:r>
              <a:rPr lang="nb-NO" dirty="0" err="1" smtClean="0"/>
              <a:t>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6" y="943956"/>
            <a:ext cx="8193720" cy="4719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5" y="2729275"/>
            <a:ext cx="8255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ARM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2" y="1190144"/>
            <a:ext cx="8175811" cy="47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ARM Core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516"/>
            <a:ext cx="8229600" cy="5046663"/>
          </a:xfrm>
        </p:spPr>
        <p:txBody>
          <a:bodyPr/>
          <a:lstStyle/>
          <a:p>
            <a:r>
              <a:rPr lang="en-US" sz="2000" dirty="0" smtClean="0"/>
              <a:t>Cortex-A</a:t>
            </a:r>
          </a:p>
          <a:p>
            <a:pPr lvl="1"/>
            <a:r>
              <a:rPr lang="en-US" sz="1600" dirty="0"/>
              <a:t>Application </a:t>
            </a:r>
            <a:r>
              <a:rPr lang="en-US" sz="1600" dirty="0" smtClean="0"/>
              <a:t>processors</a:t>
            </a:r>
            <a:endParaRPr lang="en-US" sz="1600" dirty="0"/>
          </a:p>
          <a:p>
            <a:pPr lvl="1"/>
            <a:r>
              <a:rPr lang="en-US" sz="1600" dirty="0" smtClean="0"/>
              <a:t>Single</a:t>
            </a:r>
            <a:r>
              <a:rPr lang="en-US" sz="1600" dirty="0"/>
              <a:t>-core or multi-</a:t>
            </a:r>
            <a:r>
              <a:rPr lang="en-US" sz="1600" dirty="0" smtClean="0"/>
              <a:t>core</a:t>
            </a:r>
            <a:endParaRPr lang="en-US" sz="1600" dirty="0"/>
          </a:p>
          <a:p>
            <a:pPr lvl="1"/>
            <a:r>
              <a:rPr lang="en-US" sz="1600" dirty="0" smtClean="0"/>
              <a:t>Optional </a:t>
            </a:r>
            <a:r>
              <a:rPr lang="en-US" sz="1600" dirty="0"/>
              <a:t>multimedia </a:t>
            </a:r>
            <a:r>
              <a:rPr lang="en-US" sz="1600" dirty="0" smtClean="0"/>
              <a:t>processing</a:t>
            </a:r>
            <a:endParaRPr lang="en-US" sz="1600" dirty="0"/>
          </a:p>
          <a:p>
            <a:pPr lvl="1"/>
            <a:r>
              <a:rPr lang="en-US" sz="1600" dirty="0" smtClean="0"/>
              <a:t>Optional </a:t>
            </a:r>
            <a:r>
              <a:rPr lang="en-US" sz="1600" dirty="0"/>
              <a:t>floating-point </a:t>
            </a:r>
            <a:r>
              <a:rPr lang="en-US" sz="1600" dirty="0" smtClean="0"/>
              <a:t>units</a:t>
            </a:r>
            <a:endParaRPr lang="en-US" sz="1600" dirty="0"/>
          </a:p>
          <a:p>
            <a:pPr lvl="1"/>
            <a:r>
              <a:rPr lang="en-US" sz="1600" dirty="0" smtClean="0"/>
              <a:t>Smartphones</a:t>
            </a:r>
            <a:r>
              <a:rPr lang="en-US" sz="1600" dirty="0"/>
              <a:t>, tablets, digital TVs, eBook readers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Cortex-R</a:t>
            </a:r>
          </a:p>
          <a:p>
            <a:pPr lvl="1"/>
            <a:r>
              <a:rPr lang="en-US" sz="1600" dirty="0"/>
              <a:t>Deeply embedded real-time </a:t>
            </a:r>
            <a:r>
              <a:rPr lang="en-US" sz="1600" dirty="0" smtClean="0"/>
              <a:t>applications</a:t>
            </a:r>
            <a:endParaRPr lang="en-US" sz="1600" dirty="0"/>
          </a:p>
          <a:p>
            <a:pPr lvl="1"/>
            <a:r>
              <a:rPr lang="en-US" sz="1600" dirty="0" smtClean="0"/>
              <a:t>Low </a:t>
            </a:r>
            <a:r>
              <a:rPr lang="en-US" sz="1600" dirty="0"/>
              <a:t>power, good interrupt behavior with good </a:t>
            </a:r>
            <a:r>
              <a:rPr lang="en-US" sz="1600" dirty="0" smtClean="0"/>
              <a:t>performance</a:t>
            </a:r>
          </a:p>
          <a:p>
            <a:pPr lvl="1"/>
            <a:r>
              <a:rPr lang="en-US" sz="1600" dirty="0" smtClean="0"/>
              <a:t>Automotive </a:t>
            </a:r>
            <a:r>
              <a:rPr lang="en-US" sz="1600" dirty="0"/>
              <a:t>braking systems, printers, storage controllers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Cortex-M</a:t>
            </a:r>
          </a:p>
          <a:p>
            <a:pPr lvl="1"/>
            <a:r>
              <a:rPr lang="en-US" sz="1600" dirty="0" smtClean="0"/>
              <a:t>Cost-sensitive microcontrollers</a:t>
            </a:r>
          </a:p>
          <a:p>
            <a:pPr lvl="1"/>
            <a:r>
              <a:rPr lang="en-US" sz="1600" dirty="0" smtClean="0"/>
              <a:t>Fast, deterministic interrupt management</a:t>
            </a:r>
          </a:p>
          <a:p>
            <a:pPr lvl="1"/>
            <a:r>
              <a:rPr lang="en-US" sz="1600" dirty="0" smtClean="0"/>
              <a:t>Lowest possible power consumption</a:t>
            </a:r>
          </a:p>
          <a:p>
            <a:pPr lvl="1"/>
            <a:r>
              <a:rPr lang="en-US" sz="1600" dirty="0" smtClean="0"/>
              <a:t>Automotive airbags, tire-pressure monitoring, smart meters, sensors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0586"/>
          <a:stretch/>
        </p:blipFill>
        <p:spPr>
          <a:xfrm>
            <a:off x="6574219" y="962425"/>
            <a:ext cx="2569781" cy="16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Cortex-M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Cortex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27" y="1512280"/>
            <a:ext cx="5446787" cy="4057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233" y="5239002"/>
            <a:ext cx="2910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Break?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Data Sizes &amp;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ARM is a 32-bit RISC architecture</a:t>
            </a:r>
          </a:p>
          <a:p>
            <a:endParaRPr lang="en-US" dirty="0"/>
          </a:p>
          <a:p>
            <a:r>
              <a:rPr lang="en-US" dirty="0" smtClean="0"/>
              <a:t>When used in relation to the ARM</a:t>
            </a:r>
          </a:p>
          <a:p>
            <a:pPr lvl="1"/>
            <a:r>
              <a:rPr lang="en-US" b="1" dirty="0" smtClean="0"/>
              <a:t>Byte</a:t>
            </a:r>
            <a:r>
              <a:rPr lang="en-US" dirty="0" smtClean="0"/>
              <a:t> means 8-bits</a:t>
            </a:r>
          </a:p>
          <a:p>
            <a:pPr lvl="1"/>
            <a:r>
              <a:rPr lang="en-US" b="1" dirty="0" err="1" smtClean="0"/>
              <a:t>Halfword</a:t>
            </a:r>
            <a:r>
              <a:rPr lang="en-US" dirty="0" smtClean="0"/>
              <a:t> means 16 bits (two bytes)</a:t>
            </a:r>
          </a:p>
          <a:p>
            <a:pPr lvl="1"/>
            <a:r>
              <a:rPr lang="en-US" b="1" dirty="0" smtClean="0"/>
              <a:t>Word</a:t>
            </a:r>
            <a:r>
              <a:rPr lang="en-US" dirty="0" smtClean="0"/>
              <a:t> means 32 bits (four bytes)</a:t>
            </a:r>
          </a:p>
          <a:p>
            <a:pPr lvl="1"/>
            <a:endParaRPr lang="en-US" dirty="0"/>
          </a:p>
          <a:p>
            <a:r>
              <a:rPr lang="en-US" dirty="0" smtClean="0"/>
              <a:t>Most ARM processors implement two instructions sets</a:t>
            </a:r>
          </a:p>
          <a:p>
            <a:pPr lvl="1"/>
            <a:r>
              <a:rPr lang="en-US" dirty="0" smtClean="0"/>
              <a:t>32-bit ARM Instructions Set</a:t>
            </a:r>
          </a:p>
          <a:p>
            <a:pPr lvl="1"/>
            <a:r>
              <a:rPr lang="en-US" dirty="0" smtClean="0"/>
              <a:t>16-bit Thumb Instruction Set</a:t>
            </a:r>
          </a:p>
          <a:p>
            <a:pPr lvl="1"/>
            <a:endParaRPr lang="en-US" dirty="0"/>
          </a:p>
          <a:p>
            <a:r>
              <a:rPr lang="en-US" dirty="0" smtClean="0"/>
              <a:t>Bi-endian</a:t>
            </a:r>
          </a:p>
          <a:p>
            <a:pPr lvl="1"/>
            <a:r>
              <a:rPr lang="en-US" dirty="0" smtClean="0"/>
              <a:t>Can be configured to view words stored in memory as either Big-endian or Little-Endian Format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is a RISC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array of uniform registers</a:t>
            </a:r>
          </a:p>
          <a:p>
            <a:endParaRPr lang="en-US" dirty="0"/>
          </a:p>
          <a:p>
            <a:r>
              <a:rPr lang="en-US" dirty="0" smtClean="0"/>
              <a:t>A load/store model, where</a:t>
            </a:r>
          </a:p>
          <a:p>
            <a:pPr lvl="1"/>
            <a:r>
              <a:rPr lang="en-US" dirty="0" smtClean="0"/>
              <a:t>Operations operate only on register and not directly on memory</a:t>
            </a:r>
          </a:p>
          <a:p>
            <a:pPr lvl="1"/>
            <a:r>
              <a:rPr lang="en-US" dirty="0" smtClean="0"/>
              <a:t>All data must be loaded into registers before being used</a:t>
            </a:r>
          </a:p>
          <a:p>
            <a:pPr lvl="1"/>
            <a:r>
              <a:rPr lang="en-US" dirty="0" smtClean="0"/>
              <a:t>Result (in a register) can be further processed or stored to memory</a:t>
            </a:r>
          </a:p>
          <a:p>
            <a:pPr lvl="1"/>
            <a:endParaRPr lang="en-US" dirty="0"/>
          </a:p>
          <a:p>
            <a:r>
              <a:rPr lang="en-US" dirty="0" smtClean="0"/>
              <a:t>A small number of addressing modes</a:t>
            </a:r>
          </a:p>
          <a:p>
            <a:pPr lvl="1"/>
            <a:r>
              <a:rPr lang="en-US" dirty="0" smtClean="0"/>
              <a:t>All load / store addresses are determined from register and </a:t>
            </a:r>
            <a:r>
              <a:rPr lang="en-US" dirty="0" err="1" smtClean="0"/>
              <a:t>isntruction</a:t>
            </a:r>
            <a:r>
              <a:rPr lang="en-US" dirty="0" smtClean="0"/>
              <a:t> fields</a:t>
            </a:r>
          </a:p>
          <a:p>
            <a:pPr lvl="1"/>
            <a:endParaRPr lang="en-US" dirty="0"/>
          </a:p>
          <a:p>
            <a:r>
              <a:rPr lang="en-US" dirty="0" smtClean="0"/>
              <a:t>A uniform fixed-length instruction (32-bit)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04"/>
          <a:stretch/>
        </p:blipFill>
        <p:spPr>
          <a:xfrm>
            <a:off x="608727" y="1007642"/>
            <a:ext cx="8249278" cy="47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supports seven processor modes</a:t>
            </a:r>
          </a:p>
          <a:p>
            <a:pPr lvl="1"/>
            <a:r>
              <a:rPr lang="en-US" dirty="0"/>
              <a:t>Characterized by specific behavior, privileges, associated registers </a:t>
            </a:r>
            <a:endParaRPr lang="en-US" dirty="0" smtClean="0"/>
          </a:p>
          <a:p>
            <a:pPr lvl="1"/>
            <a:r>
              <a:rPr lang="en-US" dirty="0" smtClean="0"/>
              <a:t>Mode </a:t>
            </a:r>
            <a:r>
              <a:rPr lang="en-US" dirty="0"/>
              <a:t>changes can be made under software control, or be caused </a:t>
            </a:r>
            <a:r>
              <a:rPr lang="en-US" dirty="0" smtClean="0"/>
              <a:t>by </a:t>
            </a:r>
            <a:r>
              <a:rPr lang="en-US" dirty="0"/>
              <a:t>external interrupts or exception processing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applications execute in </a:t>
            </a:r>
            <a:r>
              <a:rPr lang="en-US" b="1" dirty="0" smtClean="0"/>
              <a:t>User mode</a:t>
            </a:r>
          </a:p>
          <a:p>
            <a:pPr lvl="1"/>
            <a:r>
              <a:rPr lang="en-US" dirty="0" smtClean="0"/>
              <a:t>Program cannot access certain protected resources</a:t>
            </a:r>
          </a:p>
          <a:p>
            <a:pPr lvl="1"/>
            <a:r>
              <a:rPr lang="en-US" dirty="0" smtClean="0"/>
              <a:t>Program cannot change mode without causing an exception</a:t>
            </a:r>
          </a:p>
          <a:p>
            <a:pPr lvl="1"/>
            <a:endParaRPr lang="en-US" dirty="0"/>
          </a:p>
          <a:p>
            <a:r>
              <a:rPr lang="en-US" dirty="0" smtClean="0"/>
              <a:t>The 6 modes other then user mode are called </a:t>
            </a:r>
            <a:r>
              <a:rPr lang="en-US" b="1" dirty="0" smtClean="0"/>
              <a:t>privileged modes</a:t>
            </a:r>
          </a:p>
          <a:p>
            <a:pPr lvl="1"/>
            <a:r>
              <a:rPr lang="en-US" dirty="0"/>
              <a:t>5 of these privileged modes are called </a:t>
            </a:r>
            <a:r>
              <a:rPr lang="en-US" b="1" dirty="0"/>
              <a:t>exception modes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remaining one is called the </a:t>
            </a:r>
            <a:r>
              <a:rPr lang="en-US" b="1" dirty="0"/>
              <a:t>System mode </a:t>
            </a:r>
            <a:r>
              <a:rPr lang="en-US" dirty="0"/>
              <a:t>(same as User mode</a:t>
            </a:r>
            <a:r>
              <a:rPr lang="en-US" dirty="0" smtClean="0"/>
              <a:t>, but </a:t>
            </a:r>
            <a:r>
              <a:rPr lang="en-US" dirty="0"/>
              <a:t>with access to protected resources) 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88" y="2091094"/>
            <a:ext cx="7493620" cy="22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has a total of 37 registers all of which are 32-bit</a:t>
            </a:r>
          </a:p>
          <a:p>
            <a:pPr lvl="1"/>
            <a:r>
              <a:rPr lang="en-US" dirty="0" smtClean="0"/>
              <a:t>30 general-purpose registers</a:t>
            </a:r>
          </a:p>
          <a:p>
            <a:pPr lvl="1"/>
            <a:r>
              <a:rPr lang="en-US" dirty="0" smtClean="0"/>
              <a:t>1 dedicated program counter (pc)</a:t>
            </a:r>
          </a:p>
          <a:p>
            <a:pPr lvl="1"/>
            <a:r>
              <a:rPr lang="en-US" dirty="0" smtClean="0"/>
              <a:t>1 dedicated current program status register (</a:t>
            </a:r>
            <a:r>
              <a:rPr lang="en-US" dirty="0" err="1" smtClean="0"/>
              <a:t>cpsr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5 dedicated saved program status registers (</a:t>
            </a:r>
            <a:r>
              <a:rPr lang="en-US" dirty="0" err="1" smtClean="0"/>
              <a:t>spsr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In any mode, only a subset of these 37 registers are visible</a:t>
            </a:r>
          </a:p>
          <a:p>
            <a:pPr lvl="1"/>
            <a:r>
              <a:rPr lang="en-US" dirty="0" smtClean="0"/>
              <a:t>The hidden registers are called </a:t>
            </a:r>
            <a:r>
              <a:rPr lang="en-US" b="1" dirty="0" smtClean="0"/>
              <a:t>banked registers</a:t>
            </a:r>
          </a:p>
          <a:p>
            <a:pPr lvl="1"/>
            <a:r>
              <a:rPr lang="en-US" dirty="0" smtClean="0"/>
              <a:t>The current processor-mode governs which registers are 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r0 through r7</a:t>
            </a:r>
            <a:r>
              <a:rPr lang="en-US" dirty="0"/>
              <a:t>: Eight general-purpose registers that are always available, no matter which mode you’re in (8)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r8 </a:t>
            </a:r>
            <a:r>
              <a:rPr lang="en-US" b="1" dirty="0"/>
              <a:t>through r12</a:t>
            </a:r>
            <a:r>
              <a:rPr lang="en-US" dirty="0"/>
              <a:t>: Five general-purpose registers that are common to all processor modes other than </a:t>
            </a:r>
            <a:r>
              <a:rPr lang="en-US" dirty="0" err="1"/>
              <a:t>fiq</a:t>
            </a:r>
            <a:r>
              <a:rPr lang="en-US" dirty="0"/>
              <a:t> mode (5)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r8_fiq </a:t>
            </a:r>
            <a:r>
              <a:rPr lang="en-US" b="1" dirty="0"/>
              <a:t>through r12_fiq</a:t>
            </a:r>
            <a:r>
              <a:rPr lang="en-US" dirty="0"/>
              <a:t>: Five registers that replace the normal r8-r12 when the processor is in </a:t>
            </a:r>
            <a:r>
              <a:rPr lang="en-US" dirty="0" err="1"/>
              <a:t>fiq</a:t>
            </a:r>
            <a:r>
              <a:rPr lang="en-US" dirty="0"/>
              <a:t> mode (5)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Special</a:t>
            </a:r>
            <a:r>
              <a:rPr lang="en-US" b="1" dirty="0"/>
              <a:t>-purpose </a:t>
            </a:r>
            <a:r>
              <a:rPr lang="en-US" b="1" dirty="0" smtClean="0"/>
              <a:t>registers</a:t>
            </a:r>
            <a:endParaRPr lang="en-US" b="1" dirty="0"/>
          </a:p>
          <a:p>
            <a:pPr lvl="1"/>
            <a:r>
              <a:rPr lang="en-US" b="1" dirty="0" smtClean="0"/>
              <a:t>r13 </a:t>
            </a:r>
            <a:r>
              <a:rPr lang="en-US" b="1" dirty="0"/>
              <a:t>(stack pointer)</a:t>
            </a:r>
            <a:r>
              <a:rPr lang="en-US" dirty="0"/>
              <a:t>: Same for System and User mode, otherwise</a:t>
            </a:r>
            <a:r>
              <a:rPr lang="en-US" dirty="0" smtClean="0"/>
              <a:t>, r13_fiq</a:t>
            </a:r>
            <a:r>
              <a:rPr lang="en-US" dirty="0"/>
              <a:t>, r13_svc, r13_abt, r13_irq, r13_und (6) </a:t>
            </a:r>
            <a:endParaRPr lang="en-US" dirty="0" smtClean="0"/>
          </a:p>
          <a:p>
            <a:pPr lvl="1"/>
            <a:r>
              <a:rPr lang="en-US" b="1" dirty="0" smtClean="0"/>
              <a:t>r14 </a:t>
            </a:r>
            <a:r>
              <a:rPr lang="en-US" b="1" dirty="0"/>
              <a:t>(link register)</a:t>
            </a:r>
            <a:r>
              <a:rPr lang="en-US" dirty="0"/>
              <a:t>: Same for System and User mode, otherwise, r14_fiq, r14_svc, r14_abt, r14_irq, r14_und (6) </a:t>
            </a:r>
            <a:endParaRPr lang="en-US" dirty="0" smtClean="0"/>
          </a:p>
          <a:p>
            <a:pPr lvl="1"/>
            <a:r>
              <a:rPr lang="en-US" dirty="0" smtClean="0"/>
              <a:t>r15 </a:t>
            </a:r>
            <a:r>
              <a:rPr lang="en-US" dirty="0"/>
              <a:t>(program counter): A unique one across all modes (1)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smtClean="0"/>
              <a:t>registers</a:t>
            </a:r>
          </a:p>
          <a:p>
            <a:pPr lvl="1"/>
            <a:r>
              <a:rPr lang="en-US" b="1" dirty="0" err="1" smtClean="0"/>
              <a:t>cpsr</a:t>
            </a:r>
            <a:r>
              <a:rPr lang="en-US" b="1" dirty="0" smtClean="0"/>
              <a:t> </a:t>
            </a:r>
            <a:r>
              <a:rPr lang="en-US" b="1" dirty="0"/>
              <a:t>(current program status register)</a:t>
            </a:r>
            <a:r>
              <a:rPr lang="en-US" dirty="0"/>
              <a:t>: Holds current status </a:t>
            </a:r>
            <a:r>
              <a:rPr lang="en-US" dirty="0" smtClean="0"/>
              <a:t>of processor</a:t>
            </a:r>
            <a:r>
              <a:rPr lang="en-US" dirty="0"/>
              <a:t>, including its mode (1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spsr</a:t>
            </a:r>
            <a:r>
              <a:rPr lang="en-US" b="1" dirty="0" smtClean="0"/>
              <a:t> </a:t>
            </a:r>
            <a:r>
              <a:rPr lang="en-US" b="1" dirty="0"/>
              <a:t>(saved program status register)</a:t>
            </a:r>
            <a:r>
              <a:rPr lang="en-US" dirty="0"/>
              <a:t>: Holds processor status information before program changes into an exception mode, r13_fiq, r13_svc, r13_abt, r13_irq, r13_und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406500"/>
            <a:ext cx="9319796" cy="545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51" r="1430" b="9164"/>
          <a:stretch/>
        </p:blipFill>
        <p:spPr>
          <a:xfrm>
            <a:off x="755659" y="797273"/>
            <a:ext cx="6895391" cy="600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(4)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9835" y="976161"/>
            <a:ext cx="398820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3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4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33" y="6339306"/>
            <a:ext cx="1371600" cy="330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77867" y="2324006"/>
            <a:ext cx="463757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6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7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8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1446379" y="3369589"/>
            <a:ext cx="390292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10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11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12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/>
              <a:t>13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19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7317" y="3091646"/>
            <a:ext cx="390292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14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15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16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17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18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21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22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787263" y="4430127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23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24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4968199" y="4425084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25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26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6117650" y="4430538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27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28</a:t>
            </a:r>
            <a:endParaRPr lang="en-US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7298587" y="4425495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29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30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7797331" y="4997746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31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844781" y="6052802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32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2676081" y="6275947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33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856991" y="6281403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34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016935" y="6276359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35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6166360" y="6271319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36</a:t>
            </a:r>
            <a:endParaRPr lang="en-US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7326280" y="6276775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37</a:t>
            </a:r>
            <a:endParaRPr lang="en-US" sz="1400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39621" y="5258633"/>
            <a:ext cx="6979352" cy="0"/>
          </a:xfrm>
          <a:prstGeom prst="line">
            <a:avLst/>
          </a:prstGeom>
          <a:ln w="12700" cmpd="sng">
            <a:solidFill>
              <a:srgbClr val="99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97564" y="6313712"/>
            <a:ext cx="6979352" cy="0"/>
          </a:xfrm>
          <a:prstGeom prst="line">
            <a:avLst/>
          </a:prstGeom>
          <a:ln w="12700" cmpd="sng">
            <a:solidFill>
              <a:srgbClr val="99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of registers implies</a:t>
            </a:r>
          </a:p>
          <a:p>
            <a:pPr lvl="1"/>
            <a:r>
              <a:rPr lang="en-US" dirty="0" smtClean="0"/>
              <a:t>The specific register depends not only on the number (r0,r1,…,r15) but also on the processor mode</a:t>
            </a:r>
          </a:p>
          <a:p>
            <a:pPr lvl="1"/>
            <a:endParaRPr lang="en-US" dirty="0"/>
          </a:p>
          <a:p>
            <a:r>
              <a:rPr lang="en-US" dirty="0" smtClean="0"/>
              <a:t>Values stored in banked registers are preserved across mode changes</a:t>
            </a:r>
          </a:p>
          <a:p>
            <a:endParaRPr lang="en-US" dirty="0"/>
          </a:p>
          <a:p>
            <a:r>
              <a:rPr lang="en-US" dirty="0" smtClean="0"/>
              <a:t>Example:  Assume that the processor is executing in User Mode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 </a:t>
            </a:r>
            <a:r>
              <a:rPr lang="en-US" b="1" dirty="0" smtClean="0">
                <a:solidFill>
                  <a:schemeClr val="accent5"/>
                </a:solidFill>
              </a:rPr>
              <a:t>User </a:t>
            </a:r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ode, assume that the processor writes 0 in r0 and 8 in r8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Processor now changes to </a:t>
            </a:r>
            <a:r>
              <a:rPr lang="en-US" b="1" dirty="0" err="1" smtClean="0">
                <a:solidFill>
                  <a:schemeClr val="accent5"/>
                </a:solidFill>
              </a:rPr>
              <a:t>fiq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mode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In FIQ mode, the value of r0 is __________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If processor now overwrites both r0 and r8 with 1 in </a:t>
            </a:r>
            <a:r>
              <a:rPr lang="en-US" b="1" dirty="0" err="1" smtClean="0">
                <a:solidFill>
                  <a:schemeClr val="accent5"/>
                </a:solidFill>
              </a:rPr>
              <a:t>fiq</a:t>
            </a:r>
            <a:r>
              <a:rPr lang="en-US" dirty="0" smtClean="0">
                <a:solidFill>
                  <a:schemeClr val="accent5"/>
                </a:solidFill>
              </a:rPr>
              <a:t> mode and changes back to </a:t>
            </a:r>
            <a:r>
              <a:rPr lang="en-US" b="1" dirty="0" smtClean="0">
                <a:solidFill>
                  <a:schemeClr val="accent5"/>
                </a:solidFill>
              </a:rPr>
              <a:t>user</a:t>
            </a:r>
            <a:r>
              <a:rPr lang="en-US" dirty="0" smtClean="0">
                <a:solidFill>
                  <a:schemeClr val="accent5"/>
                </a:solidFill>
              </a:rPr>
              <a:t> mode</a:t>
            </a:r>
          </a:p>
          <a:p>
            <a:pPr lvl="3"/>
            <a:r>
              <a:rPr lang="en-US" dirty="0" smtClean="0">
                <a:solidFill>
                  <a:schemeClr val="accent5"/>
                </a:solidFill>
              </a:rPr>
              <a:t>The new value stored in r0 (user mode) is _____________</a:t>
            </a:r>
          </a:p>
          <a:p>
            <a:pPr lvl="3"/>
            <a:r>
              <a:rPr lang="en-US" dirty="0" smtClean="0">
                <a:solidFill>
                  <a:schemeClr val="accent5"/>
                </a:solidFill>
              </a:rPr>
              <a:t>The new value stored in r8 (user mode) is _____________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in </a:t>
            </a:r>
            <a:r>
              <a:rPr lang="en-US" dirty="0" smtClean="0">
                <a:latin typeface="Courier"/>
                <a:cs typeface="Courier"/>
              </a:rPr>
              <a:t>User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337"/>
            <a:ext cx="9060038" cy="51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in </a:t>
            </a:r>
            <a:r>
              <a:rPr lang="en-US" dirty="0" err="1" smtClean="0">
                <a:latin typeface="Courier"/>
                <a:cs typeface="Courier"/>
              </a:rPr>
              <a:t>fiq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689"/>
            <a:ext cx="9144000" cy="51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 is a 16-bit instruction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code density from C code (~65% of ARM </a:t>
            </a:r>
            <a:r>
              <a:rPr lang="en-US" dirty="0" smtClean="0"/>
              <a:t>code size)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performance from narrow </a:t>
            </a:r>
            <a:r>
              <a:rPr lang="en-US" dirty="0" smtClean="0"/>
              <a:t>memory</a:t>
            </a:r>
            <a:endParaRPr lang="en-US" dirty="0"/>
          </a:p>
          <a:p>
            <a:pPr lvl="1"/>
            <a:r>
              <a:rPr lang="en-US" dirty="0" smtClean="0"/>
              <a:t>Subset </a:t>
            </a:r>
            <a:r>
              <a:rPr lang="en-US" dirty="0"/>
              <a:t>of the functionality of the ARM instruction set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Core </a:t>
            </a:r>
            <a:r>
              <a:rPr lang="en-US" dirty="0"/>
              <a:t>has additional execution state </a:t>
            </a:r>
            <a:r>
              <a:rPr lang="en-US" dirty="0" smtClean="0"/>
              <a:t>– Thumb</a:t>
            </a:r>
            <a:endParaRPr lang="en-US" dirty="0"/>
          </a:p>
          <a:p>
            <a:pPr lvl="1"/>
            <a:r>
              <a:rPr lang="en-US" dirty="0" smtClean="0"/>
              <a:t>Switch between ARM and Thumb using </a:t>
            </a:r>
            <a:r>
              <a:rPr lang="en-US" b="1" dirty="0" smtClean="0"/>
              <a:t>BX</a:t>
            </a:r>
            <a:r>
              <a:rPr lang="en-US" dirty="0" smtClean="0"/>
              <a:t> instruction</a:t>
            </a:r>
          </a:p>
          <a:p>
            <a:pPr lvl="1"/>
            <a:endParaRPr lang="en-US" dirty="0"/>
          </a:p>
          <a:p>
            <a:r>
              <a:rPr lang="en-US" dirty="0" smtClean="0"/>
              <a:t>For most instructions generated by compiler:</a:t>
            </a:r>
            <a:endParaRPr lang="en-US" dirty="0"/>
          </a:p>
          <a:p>
            <a:pPr lvl="1"/>
            <a:r>
              <a:rPr lang="en-US" dirty="0"/>
              <a:t>Conditional execution is not </a:t>
            </a:r>
            <a:r>
              <a:rPr lang="en-US" dirty="0" smtClean="0"/>
              <a:t>used</a:t>
            </a:r>
            <a:endParaRPr lang="en-US" dirty="0"/>
          </a:p>
          <a:p>
            <a:pPr lvl="1"/>
            <a:r>
              <a:rPr lang="en-US" dirty="0" smtClean="0"/>
              <a:t>Source </a:t>
            </a:r>
            <a:r>
              <a:rPr lang="en-US" dirty="0"/>
              <a:t>and destination registers </a:t>
            </a:r>
            <a:r>
              <a:rPr lang="en-US" dirty="0" smtClean="0"/>
              <a:t>identical</a:t>
            </a:r>
            <a:endParaRPr lang="en-US" dirty="0"/>
          </a:p>
          <a:p>
            <a:pPr lvl="1"/>
            <a:r>
              <a:rPr lang="en-US" dirty="0" smtClean="0"/>
              <a:t>Only </a:t>
            </a:r>
            <a:r>
              <a:rPr lang="en-US" dirty="0"/>
              <a:t>Low registers used </a:t>
            </a:r>
            <a:endParaRPr lang="en-US" dirty="0" smtClean="0"/>
          </a:p>
          <a:p>
            <a:pPr lvl="1"/>
            <a:r>
              <a:rPr lang="en-US" dirty="0" smtClean="0"/>
              <a:t>Constants </a:t>
            </a:r>
            <a:r>
              <a:rPr lang="en-US" dirty="0"/>
              <a:t>are of limited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Inline </a:t>
            </a:r>
            <a:r>
              <a:rPr lang="en-US" dirty="0"/>
              <a:t>barrel shifter not used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DRAM: Dynamic Random Access Memory</a:t>
            </a:r>
          </a:p>
          <a:p>
            <a:pPr lvl="1"/>
            <a:r>
              <a:rPr lang="en-US" dirty="0" smtClean="0"/>
              <a:t>Upside: very dense (1 transistor per bit) and cheap</a:t>
            </a:r>
          </a:p>
          <a:p>
            <a:pPr lvl="1"/>
            <a:r>
              <a:rPr lang="en-US" dirty="0" smtClean="0"/>
              <a:t>Downside: requires refresh and often slow</a:t>
            </a:r>
          </a:p>
          <a:p>
            <a:pPr lvl="1"/>
            <a:r>
              <a:rPr lang="en-US" dirty="0" smtClean="0"/>
              <a:t>Used as main memory</a:t>
            </a:r>
          </a:p>
          <a:p>
            <a:pPr lvl="1"/>
            <a:endParaRPr lang="en-US" dirty="0"/>
          </a:p>
          <a:p>
            <a:r>
              <a:rPr lang="en-US" dirty="0" smtClean="0"/>
              <a:t>SRAM: Static Random Access Memory</a:t>
            </a:r>
          </a:p>
          <a:p>
            <a:pPr lvl="1"/>
            <a:r>
              <a:rPr lang="en-US" dirty="0" smtClean="0"/>
              <a:t>Upside: fast and no refresh required</a:t>
            </a:r>
          </a:p>
          <a:p>
            <a:pPr lvl="1"/>
            <a:r>
              <a:rPr lang="en-US" dirty="0" smtClean="0"/>
              <a:t>Downside: not so dense, not so cheap</a:t>
            </a:r>
          </a:p>
          <a:p>
            <a:pPr lvl="1"/>
            <a:r>
              <a:rPr lang="en-US" dirty="0" smtClean="0"/>
              <a:t>Often used for caches</a:t>
            </a:r>
          </a:p>
          <a:p>
            <a:pPr lvl="1"/>
            <a:endParaRPr lang="en-US" dirty="0"/>
          </a:p>
          <a:p>
            <a:r>
              <a:rPr lang="en-US" dirty="0" smtClean="0"/>
              <a:t>EEPROM: </a:t>
            </a:r>
            <a:r>
              <a:rPr lang="en-US" sz="1800" dirty="0" smtClean="0"/>
              <a:t>Electronically Erasable Programmable Read-only Memory</a:t>
            </a:r>
          </a:p>
          <a:p>
            <a:pPr lvl="1"/>
            <a:r>
              <a:rPr lang="en-US" dirty="0" smtClean="0"/>
              <a:t>Used for bootstrapping</a:t>
            </a:r>
          </a:p>
          <a:p>
            <a:pPr lvl="1"/>
            <a:r>
              <a:rPr lang="en-US" dirty="0" smtClean="0"/>
              <a:t>Require wear-leveling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CPSR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Program Status Register (</a:t>
            </a:r>
            <a:r>
              <a:rPr lang="en-US" dirty="0" err="1" smtClean="0">
                <a:latin typeface="Courier"/>
                <a:cs typeface="Courier"/>
              </a:rPr>
              <a:t>cpsr</a:t>
            </a:r>
            <a:r>
              <a:rPr lang="en-US" dirty="0" smtClean="0"/>
              <a:t>) is a dedicated register</a:t>
            </a:r>
          </a:p>
          <a:p>
            <a:endParaRPr lang="en-US" dirty="0" smtClean="0"/>
          </a:p>
          <a:p>
            <a:r>
              <a:rPr lang="en-US" dirty="0" smtClean="0"/>
              <a:t>Holds information about the most recently performed ALU operations</a:t>
            </a:r>
          </a:p>
          <a:p>
            <a:endParaRPr lang="en-US" dirty="0" smtClean="0"/>
          </a:p>
          <a:p>
            <a:r>
              <a:rPr lang="en-US" dirty="0" smtClean="0"/>
              <a:t>Controls the enabling and disabling of interrupts (both IRQ and FIQ)</a:t>
            </a:r>
          </a:p>
          <a:p>
            <a:endParaRPr lang="en-US" dirty="0"/>
          </a:p>
          <a:p>
            <a:r>
              <a:rPr lang="en-US" dirty="0" smtClean="0"/>
              <a:t>Sets the processor operating mode</a:t>
            </a:r>
          </a:p>
          <a:p>
            <a:endParaRPr lang="en-US" dirty="0"/>
          </a:p>
          <a:p>
            <a:r>
              <a:rPr lang="en-US" dirty="0" smtClean="0"/>
              <a:t>Sets the processor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CPSR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cpsr</a:t>
            </a:r>
            <a:r>
              <a:rPr lang="en-US" dirty="0"/>
              <a:t> has two important pieces of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Flags</a:t>
            </a:r>
            <a:r>
              <a:rPr lang="en-US" dirty="0"/>
              <a:t>: contains the condition </a:t>
            </a:r>
            <a:r>
              <a:rPr lang="en-US" dirty="0" smtClean="0"/>
              <a:t>flags</a:t>
            </a:r>
            <a:endParaRPr lang="en-US" dirty="0"/>
          </a:p>
          <a:p>
            <a:pPr lvl="1"/>
            <a:r>
              <a:rPr lang="en-US" dirty="0" smtClean="0"/>
              <a:t>Control</a:t>
            </a:r>
            <a:r>
              <a:rPr lang="en-US" dirty="0"/>
              <a:t>: contains the processor mode, state and interrupt mask bits </a:t>
            </a:r>
          </a:p>
          <a:p>
            <a:endParaRPr lang="en-US" dirty="0" smtClean="0"/>
          </a:p>
          <a:p>
            <a:r>
              <a:rPr lang="en-US" dirty="0" smtClean="0"/>
              <a:t>All fields of the </a:t>
            </a:r>
            <a:r>
              <a:rPr lang="en-US" dirty="0" err="1" smtClean="0"/>
              <a:t>cpsr</a:t>
            </a:r>
            <a:r>
              <a:rPr lang="en-US" dirty="0" smtClean="0"/>
              <a:t> can be read/written in privileged modes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the flag field </a:t>
            </a:r>
            <a:r>
              <a:rPr lang="en-US" dirty="0" smtClean="0"/>
              <a:t>of </a:t>
            </a:r>
            <a:r>
              <a:rPr lang="en-US" dirty="0" err="1" smtClean="0"/>
              <a:t>cpsr</a:t>
            </a:r>
            <a:r>
              <a:rPr lang="en-US" dirty="0" smtClean="0"/>
              <a:t> can be written in User mode, all fields can be read in User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07" y="4068569"/>
            <a:ext cx="7472629" cy="13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CPSR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Disable bits</a:t>
            </a:r>
          </a:p>
          <a:p>
            <a:pPr lvl="1"/>
            <a:r>
              <a:rPr lang="en-US" dirty="0" smtClean="0"/>
              <a:t>I = 1: Disables IRQ</a:t>
            </a:r>
          </a:p>
          <a:p>
            <a:pPr lvl="1"/>
            <a:r>
              <a:rPr lang="en-US" dirty="0" smtClean="0"/>
              <a:t>F = 1: Disables FIQ</a:t>
            </a:r>
          </a:p>
          <a:p>
            <a:pPr lvl="1"/>
            <a:endParaRPr lang="en-US" dirty="0"/>
          </a:p>
          <a:p>
            <a:r>
              <a:rPr lang="en-US" dirty="0" smtClean="0"/>
              <a:t>T Bit</a:t>
            </a:r>
          </a:p>
          <a:p>
            <a:pPr lvl="1"/>
            <a:r>
              <a:rPr lang="en-US" dirty="0" smtClean="0"/>
              <a:t>T = 0: Processor in ARM state</a:t>
            </a:r>
          </a:p>
          <a:p>
            <a:pPr lvl="1"/>
            <a:r>
              <a:rPr lang="en-US" dirty="0" smtClean="0"/>
              <a:t>T = 1: Processor in Thumb state</a:t>
            </a:r>
          </a:p>
          <a:p>
            <a:pPr lvl="1"/>
            <a:endParaRPr lang="en-US" dirty="0"/>
          </a:p>
          <a:p>
            <a:r>
              <a:rPr lang="en-US" dirty="0" smtClean="0"/>
              <a:t>Mode bits</a:t>
            </a:r>
          </a:p>
          <a:p>
            <a:pPr lvl="1"/>
            <a:r>
              <a:rPr lang="en-US" dirty="0" smtClean="0"/>
              <a:t>Specify the processor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When exceptions occur </a:t>
            </a:r>
            <a:r>
              <a:rPr lang="en-US" dirty="0" err="1" smtClean="0"/>
              <a:t>cpsr</a:t>
            </a:r>
            <a:r>
              <a:rPr lang="en-US" dirty="0" smtClean="0"/>
              <a:t> gets copied to the corresponding </a:t>
            </a:r>
            <a:r>
              <a:rPr lang="en-US" dirty="0" err="1" smtClean="0"/>
              <a:t>spsr</a:t>
            </a:r>
            <a:r>
              <a:rPr lang="en-US" dirty="0" smtClean="0"/>
              <a:t>_&lt;mode&gt; register for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CPSR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1882"/>
            <a:ext cx="8229600" cy="2888090"/>
          </a:xfrm>
        </p:spPr>
        <p:txBody>
          <a:bodyPr/>
          <a:lstStyle/>
          <a:p>
            <a:r>
              <a:rPr lang="en-US" dirty="0" smtClean="0"/>
              <a:t>Will represent this as </a:t>
            </a:r>
            <a:r>
              <a:rPr lang="en-US" dirty="0" err="1" smtClean="0"/>
              <a:t>nzcvqift_</a:t>
            </a:r>
            <a:r>
              <a:rPr lang="en-US" i="1" dirty="0" err="1" smtClean="0"/>
              <a:t>mode</a:t>
            </a:r>
            <a:endParaRPr lang="en-US" i="1" dirty="0" smtClean="0"/>
          </a:p>
          <a:p>
            <a:r>
              <a:rPr lang="en-US" dirty="0" smtClean="0"/>
              <a:t>Upper case letters will indicate that a certain bit has ben set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"/>
                <a:cs typeface="Courier"/>
              </a:rPr>
              <a:t>nzcvqiFt_USER</a:t>
            </a:r>
            <a:r>
              <a:rPr lang="en-US" dirty="0">
                <a:solidFill>
                  <a:schemeClr val="accent5"/>
                </a:solidFill>
                <a:latin typeface="Courier"/>
                <a:cs typeface="Courier"/>
              </a:rPr>
              <a:t>: </a:t>
            </a:r>
            <a:r>
              <a:rPr lang="en-US" dirty="0">
                <a:solidFill>
                  <a:schemeClr val="accent5"/>
                </a:solidFill>
              </a:rPr>
              <a:t>FIQs are masked and the processor is executing </a:t>
            </a:r>
            <a:r>
              <a:rPr lang="en-US" dirty="0" smtClean="0">
                <a:solidFill>
                  <a:schemeClr val="accent5"/>
                </a:solidFill>
              </a:rPr>
              <a:t>in user </a:t>
            </a:r>
            <a:r>
              <a:rPr lang="en-US" dirty="0">
                <a:solidFill>
                  <a:schemeClr val="accent5"/>
                </a:solidFill>
              </a:rPr>
              <a:t>mode 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/>
                <a:cs typeface="Courier"/>
              </a:rPr>
              <a:t>nzCvqift_SVC</a:t>
            </a:r>
            <a:r>
              <a:rPr lang="en-US" dirty="0">
                <a:solidFill>
                  <a:schemeClr val="accent5"/>
                </a:solidFill>
              </a:rPr>
              <a:t>: Carry flag is set and the processor is executing in supervisor mode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6799"/>
          <a:stretch/>
        </p:blipFill>
        <p:spPr>
          <a:xfrm>
            <a:off x="1196461" y="1654424"/>
            <a:ext cx="6968856" cy="6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vs.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exception and interrupt are often confused!</a:t>
            </a:r>
          </a:p>
          <a:p>
            <a:endParaRPr lang="en-US" dirty="0"/>
          </a:p>
          <a:p>
            <a:r>
              <a:rPr lang="en-US" dirty="0" smtClean="0"/>
              <a:t>Exception usually refers to an internal CPU event such as</a:t>
            </a:r>
          </a:p>
          <a:p>
            <a:pPr lvl="1"/>
            <a:r>
              <a:rPr lang="en-US" dirty="0"/>
              <a:t>Floating point </a:t>
            </a:r>
            <a:r>
              <a:rPr lang="en-US" dirty="0" smtClean="0"/>
              <a:t>overflow</a:t>
            </a:r>
            <a:endParaRPr lang="en-US" dirty="0"/>
          </a:p>
          <a:p>
            <a:pPr lvl="1"/>
            <a:r>
              <a:rPr lang="en-US" dirty="0" smtClean="0"/>
              <a:t>MMU </a:t>
            </a:r>
            <a:r>
              <a:rPr lang="en-US" dirty="0"/>
              <a:t>fault (e.g., page fault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Trap </a:t>
            </a:r>
            <a:r>
              <a:rPr lang="en-US" dirty="0"/>
              <a:t>(SWI)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Interrupt </a:t>
            </a:r>
            <a:r>
              <a:rPr lang="en-US" dirty="0"/>
              <a:t>usually refers to an external I/O event such </a:t>
            </a:r>
            <a:r>
              <a:rPr lang="en-US" dirty="0" smtClean="0"/>
              <a:t>as</a:t>
            </a:r>
          </a:p>
          <a:p>
            <a:pPr lvl="1"/>
            <a:r>
              <a:rPr lang="en-US" sz="1800" dirty="0" smtClean="0"/>
              <a:t>I</a:t>
            </a:r>
            <a:r>
              <a:rPr lang="en-US" sz="1800" dirty="0"/>
              <a:t>/O device </a:t>
            </a:r>
            <a:r>
              <a:rPr lang="en-US" sz="1800" dirty="0" smtClean="0"/>
              <a:t>request</a:t>
            </a:r>
            <a:endParaRPr lang="en-US" dirty="0"/>
          </a:p>
          <a:p>
            <a:pPr lvl="1"/>
            <a:r>
              <a:rPr lang="en-US" sz="1800" dirty="0" smtClean="0"/>
              <a:t>Reset </a:t>
            </a:r>
          </a:p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ARM architecture manuals, the two terms </a:t>
            </a:r>
            <a:r>
              <a:rPr lang="en-US" b="1" dirty="0"/>
              <a:t>are </a:t>
            </a:r>
            <a:r>
              <a:rPr lang="en-US" dirty="0"/>
              <a:t>mixed together and are considered interchangeable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Exceptions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61403"/>
              </p:ext>
            </p:extLst>
          </p:nvPr>
        </p:nvGraphicFramePr>
        <p:xfrm>
          <a:off x="457200" y="1079500"/>
          <a:ext cx="8229600" cy="463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44"/>
                <a:gridCol w="1175470"/>
                <a:gridCol w="5170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  <a:latin typeface="+mn-lt"/>
                        </a:rPr>
                        <a:t>Exception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  <a:latin typeface="+mn-lt"/>
                        </a:rPr>
                        <a:t>Mode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  <a:latin typeface="+mn-lt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Supervisor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Occurs when the processor􏰀s reset button is asserted. This exception is only expected to occur for signaling power up or for resetting the processor. A soft reset can be achieved by branching to reset vector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0x00000000 or letting the watchdog timer expire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Undefined Instruction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Occurs if neither the processor, nor any of the coprocessors, recognize the currently executing instruction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Interrupt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Supervisor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is a user-defined synchronous interrupt. It allows a program running in the User mode to request privileged operations (for example an RTOS function) that run in Supervisor mode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Prefetch Abort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Occurs when a processor attempts to execute an instruction that was not fetched, because the address was illegal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Abort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Occurs when a data transfer instruction attempts to load or store data at an illegal address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IRQ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IRQ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Occurs when the processor􏰀s external interrupt request pin is asserted and the I bit in the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cpsr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clear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FIQ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FIQ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Occurs when the processor􏰀s external fast interrupt request pin is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asserted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the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 (F-bit???)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bit in the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cpsr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clear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Exception Handling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Exception </a:t>
            </a:r>
            <a:r>
              <a:rPr lang="en-US" sz="2400" dirty="0" smtClean="0"/>
              <a:t>Handler</a:t>
            </a:r>
            <a:endParaRPr lang="en-US" sz="2400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exceptions have an associated software exception handler </a:t>
            </a:r>
            <a:r>
              <a:rPr lang="en-US" dirty="0" smtClean="0"/>
              <a:t>that </a:t>
            </a:r>
            <a:r>
              <a:rPr lang="en-US" dirty="0"/>
              <a:t>executes when that particular exception occurs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Exception </a:t>
            </a:r>
            <a:r>
              <a:rPr lang="en-US" dirty="0"/>
              <a:t>modes and registers </a:t>
            </a:r>
            <a:endParaRPr lang="en-US" dirty="0" smtClean="0"/>
          </a:p>
          <a:p>
            <a:pPr lvl="1"/>
            <a:r>
              <a:rPr lang="en-US" dirty="0" smtClean="0"/>
              <a:t>Handling </a:t>
            </a:r>
            <a:r>
              <a:rPr lang="en-US" dirty="0"/>
              <a:t>exceptions changes program from user to non-user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exception handler has access to its own set of registers </a:t>
            </a:r>
            <a:endParaRPr lang="en-US" dirty="0" smtClean="0"/>
          </a:p>
          <a:p>
            <a:pPr lvl="2"/>
            <a:r>
              <a:rPr lang="en-US" dirty="0" smtClean="0"/>
              <a:t>Its </a:t>
            </a:r>
            <a:r>
              <a:rPr lang="en-US" dirty="0"/>
              <a:t>own r13 (stack pointer) </a:t>
            </a:r>
            <a:endParaRPr lang="en-US" dirty="0" smtClean="0"/>
          </a:p>
          <a:p>
            <a:pPr lvl="2"/>
            <a:r>
              <a:rPr lang="en-US" dirty="0" smtClean="0"/>
              <a:t>Its </a:t>
            </a:r>
            <a:r>
              <a:rPr lang="en-US" dirty="0"/>
              <a:t>own r14 (link register) </a:t>
            </a:r>
            <a:endParaRPr lang="en-US" dirty="0" smtClean="0"/>
          </a:p>
          <a:p>
            <a:pPr lvl="2"/>
            <a:r>
              <a:rPr lang="en-US" dirty="0" smtClean="0"/>
              <a:t>Its </a:t>
            </a:r>
            <a:r>
              <a:rPr lang="en-US" dirty="0"/>
              <a:t>own </a:t>
            </a:r>
            <a:r>
              <a:rPr lang="en-US" dirty="0" err="1"/>
              <a:t>spsr</a:t>
            </a:r>
            <a:r>
              <a:rPr lang="en-US" dirty="0"/>
              <a:t> (Saved Program Status Register) </a:t>
            </a:r>
            <a:endParaRPr lang="en-US" dirty="0" smtClean="0"/>
          </a:p>
          <a:p>
            <a:pPr lvl="1"/>
            <a:r>
              <a:rPr lang="en-US" dirty="0" smtClean="0"/>
              <a:t>Exception </a:t>
            </a:r>
            <a:r>
              <a:rPr lang="en-US" dirty="0"/>
              <a:t>handlers must save (restore) other registers on entry (exit)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Exception Handling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9500"/>
            <a:ext cx="3950811" cy="5046663"/>
          </a:xfrm>
        </p:spPr>
        <p:txBody>
          <a:bodyPr/>
          <a:lstStyle/>
          <a:p>
            <a:r>
              <a:rPr lang="en-US" dirty="0" smtClean="0"/>
              <a:t>Where is the is exception handler located?</a:t>
            </a:r>
          </a:p>
          <a:p>
            <a:endParaRPr lang="en-US" dirty="0"/>
          </a:p>
          <a:p>
            <a:r>
              <a:rPr lang="en-US" dirty="0" smtClean="0"/>
              <a:t>Vector table</a:t>
            </a:r>
          </a:p>
          <a:p>
            <a:pPr lvl="1"/>
            <a:r>
              <a:rPr lang="en-US" dirty="0" smtClean="0"/>
              <a:t>Reserved area of 32 bytes at the end of the memory map (starting at address 0x0)</a:t>
            </a:r>
          </a:p>
          <a:p>
            <a:pPr lvl="1"/>
            <a:r>
              <a:rPr lang="en-US" dirty="0" smtClean="0"/>
              <a:t>One word of space for each exception type</a:t>
            </a:r>
          </a:p>
          <a:p>
            <a:pPr lvl="1"/>
            <a:r>
              <a:rPr lang="en-US" dirty="0" smtClean="0"/>
              <a:t>Contains a Branch or Load PC instruction for the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84" y="1234644"/>
            <a:ext cx="3985136" cy="47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Exception Handling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exception occurs, </a:t>
            </a:r>
            <a:r>
              <a:rPr lang="en-US" b="1" dirty="0" smtClean="0"/>
              <a:t>the ARM processor:</a:t>
            </a:r>
          </a:p>
          <a:p>
            <a:pPr lvl="1"/>
            <a:r>
              <a:rPr lang="en-US" dirty="0"/>
              <a:t>Copies </a:t>
            </a:r>
            <a:r>
              <a:rPr lang="en-US" dirty="0" err="1"/>
              <a:t>cpsr</a:t>
            </a:r>
            <a:r>
              <a:rPr lang="en-US" dirty="0"/>
              <a:t> into </a:t>
            </a:r>
            <a:r>
              <a:rPr lang="en-US" dirty="0" err="1"/>
              <a:t>spsr</a:t>
            </a:r>
            <a:r>
              <a:rPr lang="en-US" dirty="0"/>
              <a:t>_&lt;mode&gt; </a:t>
            </a:r>
            <a:endParaRPr lang="en-US" dirty="0" smtClean="0"/>
          </a:p>
          <a:p>
            <a:pPr lvl="1"/>
            <a:r>
              <a:rPr lang="en-US" dirty="0" smtClean="0"/>
              <a:t>Sets </a:t>
            </a:r>
            <a:r>
              <a:rPr lang="en-US" dirty="0"/>
              <a:t>appropriate </a:t>
            </a:r>
            <a:r>
              <a:rPr lang="en-US" dirty="0" err="1"/>
              <a:t>cpsr</a:t>
            </a:r>
            <a:r>
              <a:rPr lang="en-US" dirty="0"/>
              <a:t> bits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to ARM </a:t>
            </a:r>
            <a:r>
              <a:rPr lang="en-US" dirty="0" smtClean="0"/>
              <a:t>state</a:t>
            </a:r>
            <a:endParaRPr lang="en-US" dirty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to exception </a:t>
            </a:r>
            <a:r>
              <a:rPr lang="en-US" dirty="0" smtClean="0"/>
              <a:t>mode</a:t>
            </a:r>
            <a:endParaRPr lang="en-US" dirty="0"/>
          </a:p>
          <a:p>
            <a:pPr lvl="2"/>
            <a:r>
              <a:rPr lang="en-US" dirty="0" smtClean="0"/>
              <a:t>Disable </a:t>
            </a:r>
            <a:r>
              <a:rPr lang="en-US" dirty="0"/>
              <a:t>interrupts (if appropriate) </a:t>
            </a:r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/>
              <a:t>the return address in </a:t>
            </a:r>
            <a:r>
              <a:rPr lang="en-US" dirty="0" err="1"/>
              <a:t>lr</a:t>
            </a:r>
            <a:r>
              <a:rPr lang="en-US" dirty="0"/>
              <a:t>_&lt;mode&gt; </a:t>
            </a:r>
            <a:endParaRPr lang="en-US" dirty="0" smtClean="0"/>
          </a:p>
          <a:p>
            <a:pPr lvl="1"/>
            <a:r>
              <a:rPr lang="en-US" dirty="0" smtClean="0"/>
              <a:t>Sets </a:t>
            </a:r>
            <a:r>
              <a:rPr lang="en-US" dirty="0"/>
              <a:t>pc to vector address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return, </a:t>
            </a:r>
            <a:r>
              <a:rPr lang="en-US" b="1" dirty="0" smtClean="0"/>
              <a:t>exception handler needs to:</a:t>
            </a:r>
          </a:p>
          <a:p>
            <a:pPr lvl="1"/>
            <a:r>
              <a:rPr lang="en-US" dirty="0" smtClean="0"/>
              <a:t>Restore </a:t>
            </a:r>
            <a:r>
              <a:rPr lang="en-US" dirty="0" err="1" smtClean="0"/>
              <a:t>cpsr</a:t>
            </a:r>
            <a:r>
              <a:rPr lang="en-US" dirty="0" smtClean="0"/>
              <a:t> from the </a:t>
            </a:r>
            <a:r>
              <a:rPr lang="en-US" dirty="0" err="1" smtClean="0"/>
              <a:t>spsr</a:t>
            </a:r>
            <a:r>
              <a:rPr lang="en-US" dirty="0" smtClean="0"/>
              <a:t>_&lt;mode&gt;</a:t>
            </a:r>
          </a:p>
          <a:p>
            <a:pPr lvl="1"/>
            <a:r>
              <a:rPr lang="en-US" dirty="0" smtClean="0"/>
              <a:t>Restore pc from </a:t>
            </a:r>
            <a:r>
              <a:rPr lang="en-US" dirty="0" err="1" smtClean="0"/>
              <a:t>lr</a:t>
            </a:r>
            <a:r>
              <a:rPr lang="en-US" dirty="0" smtClean="0"/>
              <a:t>_&lt;mode&gt;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Exceptions?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7" y="1852287"/>
            <a:ext cx="7546740" cy="31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Endian vs. Little 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a word, say, 0x1234567 stored in memory?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69" y="2065104"/>
            <a:ext cx="6790437" cy="36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that would otherwise not be possible</a:t>
            </a:r>
          </a:p>
          <a:p>
            <a:pPr lvl="1"/>
            <a:r>
              <a:rPr lang="en-US" dirty="0" smtClean="0"/>
              <a:t>Memory or Data Abort can be used to implement Virtual Memory</a:t>
            </a:r>
          </a:p>
          <a:p>
            <a:pPr lvl="1"/>
            <a:endParaRPr lang="en-US" dirty="0"/>
          </a:p>
          <a:p>
            <a:r>
              <a:rPr lang="en-US" dirty="0" smtClean="0"/>
              <a:t>SWI allows for system calls</a:t>
            </a:r>
          </a:p>
          <a:p>
            <a:pPr lvl="1"/>
            <a:endParaRPr lang="en-US" dirty="0"/>
          </a:p>
          <a:p>
            <a:r>
              <a:rPr lang="en-US" dirty="0" smtClean="0"/>
              <a:t>Undefined exceptions can be used to provide software emulation of coprocessor when the coprocessor is not physically present or could be used for special purpose instruction set extensions</a:t>
            </a:r>
          </a:p>
          <a:p>
            <a:pPr lvl="1"/>
            <a:r>
              <a:rPr lang="en-US" dirty="0" smtClean="0"/>
              <a:t>If an unknown instruction is reached the processor changes to </a:t>
            </a:r>
            <a:r>
              <a:rPr lang="en-US" b="1" dirty="0" smtClean="0"/>
              <a:t>Undefined</a:t>
            </a:r>
            <a:r>
              <a:rPr lang="en-US" dirty="0" smtClean="0"/>
              <a:t> mode and executes the Undefined Instruction exception handler</a:t>
            </a:r>
          </a:p>
          <a:p>
            <a:pPr lvl="1"/>
            <a:r>
              <a:rPr lang="en-US" dirty="0" smtClean="0"/>
              <a:t>In the exception handler, the coprocessor functionality can be provided in software (or the functionality provided by the enhanced </a:t>
            </a:r>
            <a:r>
              <a:rPr lang="en-US" dirty="0" err="1" smtClean="0"/>
              <a:t>instrucionts</a:t>
            </a:r>
            <a:r>
              <a:rPr lang="en-US" dirty="0" smtClean="0"/>
              <a:t> can be provided in software)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ARM?</a:t>
            </a:r>
          </a:p>
          <a:p>
            <a:pPr lvl="1"/>
            <a:r>
              <a:rPr lang="en-US" dirty="0" smtClean="0"/>
              <a:t>CISC </a:t>
            </a:r>
            <a:r>
              <a:rPr lang="en-US" dirty="0" err="1" smtClean="0"/>
              <a:t>vs</a:t>
            </a:r>
            <a:r>
              <a:rPr lang="en-US" dirty="0" smtClean="0"/>
              <a:t> RISC</a:t>
            </a:r>
          </a:p>
          <a:p>
            <a:pPr lvl="1"/>
            <a:r>
              <a:rPr lang="en-US" dirty="0" smtClean="0"/>
              <a:t>ARM family</a:t>
            </a:r>
          </a:p>
          <a:p>
            <a:pPr lvl="1"/>
            <a:r>
              <a:rPr lang="en-US" dirty="0"/>
              <a:t>Memory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ARM Architecture from a programmer’s viewpoint</a:t>
            </a:r>
          </a:p>
          <a:p>
            <a:pPr lvl="1"/>
            <a:r>
              <a:rPr lang="en-US" dirty="0" smtClean="0"/>
              <a:t>Processor modes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Special purpose registers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endParaRPr lang="en-US" dirty="0"/>
          </a:p>
          <a:p>
            <a:r>
              <a:rPr lang="en-US" b="1" dirty="0" smtClean="0"/>
              <a:t>Next Time:  Deeper into ARM ASM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Endian vs.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Big-endian (big end first)</a:t>
            </a:r>
          </a:p>
          <a:p>
            <a:pPr lvl="1"/>
            <a:r>
              <a:rPr lang="en-US" dirty="0" smtClean="0"/>
              <a:t>Most significant byte of any multi-byte data field is stored at the lowest memory address</a:t>
            </a:r>
          </a:p>
          <a:p>
            <a:pPr lvl="1"/>
            <a:r>
              <a:rPr lang="en-US" dirty="0" smtClean="0"/>
              <a:t>Reading from left to right</a:t>
            </a:r>
          </a:p>
          <a:p>
            <a:pPr lvl="1"/>
            <a:r>
              <a:rPr lang="en-US" dirty="0" smtClean="0"/>
              <a:t>SPARC &amp; Motorola</a:t>
            </a:r>
          </a:p>
          <a:p>
            <a:pPr lvl="1"/>
            <a:endParaRPr lang="en-US" dirty="0"/>
          </a:p>
          <a:p>
            <a:r>
              <a:rPr lang="en-US" dirty="0" smtClean="0"/>
              <a:t>Little-endian (little end first)</a:t>
            </a:r>
          </a:p>
          <a:p>
            <a:pPr lvl="1"/>
            <a:r>
              <a:rPr lang="en-US" dirty="0" smtClean="0"/>
              <a:t>Least significant byte of any multi-byte data field is stored at the lowest memory address</a:t>
            </a:r>
          </a:p>
          <a:p>
            <a:pPr lvl="1"/>
            <a:r>
              <a:rPr lang="en-US" dirty="0" smtClean="0"/>
              <a:t>Reading from right to left instead</a:t>
            </a:r>
          </a:p>
          <a:p>
            <a:pPr lvl="1"/>
            <a:r>
              <a:rPr lang="en-US" dirty="0" smtClean="0"/>
              <a:t>Intel processors</a:t>
            </a:r>
          </a:p>
          <a:p>
            <a:pPr lvl="1"/>
            <a:endParaRPr lang="en-US" dirty="0"/>
          </a:p>
          <a:p>
            <a:r>
              <a:rPr lang="en-US" dirty="0" smtClean="0"/>
              <a:t>Bi-endian (ARM, PowerPC, Alpha)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 – Reduced Instruction Set Computers</a:t>
            </a:r>
          </a:p>
          <a:p>
            <a:r>
              <a:rPr lang="en-US" dirty="0" smtClean="0"/>
              <a:t>CISC – Complex Instruction Set Computers</a:t>
            </a:r>
          </a:p>
          <a:p>
            <a:r>
              <a:rPr lang="en-US" dirty="0"/>
              <a:t>Different architectures for doing the same operations </a:t>
            </a:r>
          </a:p>
          <a:p>
            <a:r>
              <a:rPr lang="en-US" dirty="0"/>
              <a:t>Suppose you wanted to multiply two numbers in memory locations </a:t>
            </a:r>
            <a:r>
              <a:rPr lang="en-US" i="1" dirty="0"/>
              <a:t>mem0 </a:t>
            </a:r>
            <a:r>
              <a:rPr lang="en-US" dirty="0"/>
              <a:t>&amp; </a:t>
            </a:r>
            <a:r>
              <a:rPr lang="en-US" i="1" dirty="0"/>
              <a:t>mem1 </a:t>
            </a:r>
            <a:r>
              <a:rPr lang="en-US" dirty="0"/>
              <a:t>and store the results back in </a:t>
            </a:r>
            <a:r>
              <a:rPr lang="en-US" i="1" dirty="0"/>
              <a:t>mem0 </a:t>
            </a:r>
            <a:endParaRPr lang="en-US" dirty="0"/>
          </a:p>
          <a:p>
            <a:pPr lvl="1"/>
            <a:r>
              <a:rPr lang="en-US" dirty="0"/>
              <a:t>Same result but the complexity of operations and the number of steps used in the two cases differ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81" y="4358251"/>
            <a:ext cx="5289614" cy="16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63467"/>
              </p:ext>
            </p:extLst>
          </p:nvPr>
        </p:nvGraphicFramePr>
        <p:xfrm>
          <a:off x="841806" y="1428489"/>
          <a:ext cx="7061128" cy="41548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30564"/>
                <a:gridCol w="3530564"/>
              </a:tblGrid>
              <a:tr h="810113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CISC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RISC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Example – Intel x86 chips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Examples – SPARC, PowerPC, ARM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Large number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instructions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Few instructions, typically less than 100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Variable-length instructions, instructions can range from 1-15 bytes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Fixed-length instructions, all instructions have the same number of bytes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Some instructions can have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long execution times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No instruction with a long execution times execution time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37582"/>
              </p:ext>
            </p:extLst>
          </p:nvPr>
        </p:nvGraphicFramePr>
        <p:xfrm>
          <a:off x="841806" y="1428489"/>
          <a:ext cx="7061128" cy="37361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30564"/>
                <a:gridCol w="3530564"/>
              </a:tblGrid>
              <a:tr h="810113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CISC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RISC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and logical operations can be applied to memory and register operands 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and logical operations only use register operands 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• </a:t>
                      </a:r>
                      <a:r>
                        <a:rPr lang="en-US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contents have to be       </a:t>
                      </a: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loaded into registers first 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•  Referred to as load/store     </a:t>
                      </a: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architecture 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Stack-intensive procedure linkage 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• Stack is used for procedure  </a:t>
                      </a: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arguments and return values 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Register-intensive procedure linkage 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• Registers used for procedure </a:t>
                      </a: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arguments and return values 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45534"/>
              </p:ext>
            </p:extLst>
          </p:nvPr>
        </p:nvGraphicFramePr>
        <p:xfrm>
          <a:off x="841806" y="1428489"/>
          <a:ext cx="7061128" cy="2430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30564"/>
                <a:gridCol w="3530564"/>
              </a:tblGrid>
              <a:tr h="810113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CISC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RISC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 code size is typically small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size is larger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113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transistors </a:t>
                      </a:r>
                      <a:r>
                        <a:rPr lang="en-US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more power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Fewer transistors</a:t>
                      </a:r>
                      <a:r>
                        <a:rPr lang="en-US" sz="1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less power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33727</TotalTime>
  <Words>2412</Words>
  <Application>Microsoft Macintosh PowerPoint</Application>
  <PresentationFormat>On-screen Show (4:3)</PresentationFormat>
  <Paragraphs>443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</vt:lpstr>
      <vt:lpstr>Wingdings</vt:lpstr>
      <vt:lpstr>Office Theme</vt:lpstr>
      <vt:lpstr>18-349: Embedded Real-Time Systems Lecture 2: ARM Architecture</vt:lpstr>
      <vt:lpstr>Basic Computer Architecture</vt:lpstr>
      <vt:lpstr>Memory Types</vt:lpstr>
      <vt:lpstr>Big Endian vs. Little Endian</vt:lpstr>
      <vt:lpstr>Big Endian vs. Little Endian</vt:lpstr>
      <vt:lpstr>CISC vs. RISC</vt:lpstr>
      <vt:lpstr>CISC vs. RISC (1)</vt:lpstr>
      <vt:lpstr>CISC vs. RISC (2)</vt:lpstr>
      <vt:lpstr>CISC vs. RISC (3)</vt:lpstr>
      <vt:lpstr>ARM, Ltd.</vt:lpstr>
      <vt:lpstr>History of ARM’s Usage</vt:lpstr>
      <vt:lpstr>SoftBank Acquisition</vt:lpstr>
      <vt:lpstr>ARM Everywhere</vt:lpstr>
      <vt:lpstr>The ARM Family</vt:lpstr>
      <vt:lpstr>Different ARM Core Families</vt:lpstr>
      <vt:lpstr>Cortex-M Family</vt:lpstr>
      <vt:lpstr>Beyond Cortex</vt:lpstr>
      <vt:lpstr>ARM Data Sizes &amp; Instructions</vt:lpstr>
      <vt:lpstr>ARM is a RISC Architecture</vt:lpstr>
      <vt:lpstr>Programmer’s Model</vt:lpstr>
      <vt:lpstr>The Seven Modes</vt:lpstr>
      <vt:lpstr>Register Set (1)</vt:lpstr>
      <vt:lpstr>Register Set (2)</vt:lpstr>
      <vt:lpstr>Register Set (3)</vt:lpstr>
      <vt:lpstr>Register Set (4)</vt:lpstr>
      <vt:lpstr>Banked Registers</vt:lpstr>
      <vt:lpstr>Register Set in User Mode</vt:lpstr>
      <vt:lpstr>Register Set in fiq Mode</vt:lpstr>
      <vt:lpstr>Thumb Mode</vt:lpstr>
      <vt:lpstr>The CPSR (1)</vt:lpstr>
      <vt:lpstr>The CPSR (2)</vt:lpstr>
      <vt:lpstr>The CPSR (3)</vt:lpstr>
      <vt:lpstr>The CPSR (4)</vt:lpstr>
      <vt:lpstr>Exceptions vs. Interrupts</vt:lpstr>
      <vt:lpstr>ARM Exceptions</vt:lpstr>
      <vt:lpstr>ARM Exception Handling (1)</vt:lpstr>
      <vt:lpstr>ARM Exception Handling (2)</vt:lpstr>
      <vt:lpstr>ARM Exception Handling (3)</vt:lpstr>
      <vt:lpstr>Simultaneous Exceptions?</vt:lpstr>
      <vt:lpstr>Why Exceptions?</vt:lpstr>
      <vt:lpstr>Summary</vt:lpstr>
    </vt:vector>
  </TitlesOfParts>
  <Company>Carnegie Mellon University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Bader Alahmad</cp:lastModifiedBy>
  <cp:revision>668</cp:revision>
  <cp:lastPrinted>2015-09-02T18:44:29Z</cp:lastPrinted>
  <dcterms:created xsi:type="dcterms:W3CDTF">2010-12-17T20:07:52Z</dcterms:created>
  <dcterms:modified xsi:type="dcterms:W3CDTF">2017-12-15T15:32:29Z</dcterms:modified>
</cp:coreProperties>
</file>