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51"/>
  </p:notesMasterIdLst>
  <p:handoutMasterIdLst>
    <p:handoutMasterId r:id="rId52"/>
  </p:handoutMasterIdLst>
  <p:sldIdLst>
    <p:sldId id="269" r:id="rId2"/>
    <p:sldId id="585" r:id="rId3"/>
    <p:sldId id="543" r:id="rId4"/>
    <p:sldId id="545" r:id="rId5"/>
    <p:sldId id="547" r:id="rId6"/>
    <p:sldId id="551" r:id="rId7"/>
    <p:sldId id="554" r:id="rId8"/>
    <p:sldId id="552" r:id="rId9"/>
    <p:sldId id="553" r:id="rId10"/>
    <p:sldId id="555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56" r:id="rId22"/>
    <p:sldId id="567" r:id="rId23"/>
    <p:sldId id="568" r:id="rId24"/>
    <p:sldId id="569" r:id="rId25"/>
    <p:sldId id="570" r:id="rId26"/>
    <p:sldId id="571" r:id="rId27"/>
    <p:sldId id="572" r:id="rId28"/>
    <p:sldId id="578" r:id="rId29"/>
    <p:sldId id="592" r:id="rId30"/>
    <p:sldId id="579" r:id="rId31"/>
    <p:sldId id="593" r:id="rId32"/>
    <p:sldId id="580" r:id="rId33"/>
    <p:sldId id="582" r:id="rId34"/>
    <p:sldId id="573" r:id="rId35"/>
    <p:sldId id="574" r:id="rId36"/>
    <p:sldId id="575" r:id="rId37"/>
    <p:sldId id="594" r:id="rId38"/>
    <p:sldId id="583" r:id="rId39"/>
    <p:sldId id="584" r:id="rId40"/>
    <p:sldId id="576" r:id="rId41"/>
    <p:sldId id="577" r:id="rId42"/>
    <p:sldId id="586" r:id="rId43"/>
    <p:sldId id="587" r:id="rId44"/>
    <p:sldId id="595" r:id="rId45"/>
    <p:sldId id="588" r:id="rId46"/>
    <p:sldId id="589" r:id="rId47"/>
    <p:sldId id="590" r:id="rId48"/>
    <p:sldId id="591" r:id="rId49"/>
    <p:sldId id="542" r:id="rId5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4B8"/>
    <a:srgbClr val="650767"/>
    <a:srgbClr val="00CC06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76465" autoAdjust="0"/>
  </p:normalViewPr>
  <p:slideViewPr>
    <p:cSldViewPr snapToGrid="0">
      <p:cViewPr varScale="1">
        <p:scale>
          <a:sx n="72" d="100"/>
          <a:sy n="72" d="100"/>
        </p:scale>
        <p:origin x="20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F567952-1C07-4670-9052-CC0A48364281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2E97AAC-867A-455D-81E7-A7D04CDA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19FE052C-998B-4B08-8852-445E80429695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C2CD6EC-C0D4-46F8-B0D1-9A2D7EFD5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FIQ at end</a:t>
            </a:r>
            <a:r>
              <a:rPr lang="en-US" baseline="0" dirty="0" smtClean="0"/>
              <a:t> so that you can put code there without needing to branch!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R5 = r7 =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r0 = 0x00000008, r1 = 0x80000004,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cpsr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has C flag also set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V flag does not get set since the specs for MOV instruction only allow C and Z flags to be affected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Assume 3 bit numbers 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Carry but no overflow  when you do -2 (110)+-2(110) = -4 ( 1100) 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Overflow but no carry when you do 2 (010) + 2 (010) = -4 (100)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If the problem is changed to MOVS r0, r1, LSL #2 then no Carry is generated. Think of Carry bit in an operation MOV Rd,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ShiftValue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[32-ShiftValue] as long as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ShiftValue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&gt; 0 (otherwise Carry bit is the same as what it was before).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1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{S} for</a:t>
            </a:r>
            <a:r>
              <a:rPr lang="en-US" baseline="0" dirty="0" smtClean="0"/>
              <a:t> updating condition 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Part 1: r0 = 0x00000001, r1 and r2 unchanged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Part 2: Write r1 as 0000 0000 0000 0000 0000 0000 0000 0101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This value left-shifted by 1 is 0000 0000 0000 0000 0000 0000 0000 1010 = 0xoa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Add r1 back to this: r1 + left-shifted r1 = 0x05 + 0x0a = 0x0f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Final: r0 = 0x0000000f, r1 = 0x00000005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{S} for</a:t>
            </a:r>
            <a:r>
              <a:rPr lang="en-US" baseline="0" dirty="0" smtClean="0"/>
              <a:t> updating </a:t>
            </a:r>
            <a:r>
              <a:rPr lang="en-US" baseline="0" smtClean="0"/>
              <a:t>condition flags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BIC = Bit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5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Cpsr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nZcvqiFt_USER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Template: Instruction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N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CMN – flags set based 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+ N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CMP – flags set based 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– N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TEQ – flags set based 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^ N (logical XOR)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TST – flags set based 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&amp; 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B = branch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BL = branch with link   (Add PC+4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to R14)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BX = Branch exchange (Branch back from R14)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BLX = branch exchange with link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1pPr>
            <a:lvl2pPr>
              <a:buFont typeface="Wingdings" charset="2"/>
              <a:buChar char="§"/>
              <a:defRPr sz="1800">
                <a:solidFill>
                  <a:schemeClr val="accent2">
                    <a:lumMod val="50000"/>
                  </a:schemeClr>
                </a:solidFill>
                <a:latin typeface="Arial"/>
              </a:defRPr>
            </a:lvl2pPr>
            <a:lvl3pPr>
              <a:buFont typeface="Wingdings" charset="2"/>
              <a:buChar char="§"/>
              <a:defRPr sz="1800">
                <a:solidFill>
                  <a:schemeClr val="accent2">
                    <a:lumMod val="75000"/>
                  </a:schemeClr>
                </a:solidFill>
                <a:latin typeface="Arial"/>
              </a:defRPr>
            </a:lvl3pPr>
            <a:lvl4pPr>
              <a:buFont typeface="Wingdings" charset="2"/>
              <a:buChar char="§"/>
              <a:defRPr sz="16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8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3845" y="6390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377534" y="11545"/>
            <a:ext cx="207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Real-Time Systems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67" r:id="rId4"/>
    <p:sldLayoutId id="2147483668" r:id="rId5"/>
    <p:sldLayoutId id="2147483669" r:id="rId6"/>
    <p:sldLayoutId id="2147483670" r:id="rId7"/>
    <p:sldLayoutId id="2147483672" r:id="rId8"/>
    <p:sldLayoutId id="2147483657" r:id="rId9"/>
    <p:sldLayoutId id="2147483662" r:id="rId10"/>
    <p:sldLayoutId id="2147483649" r:id="rId11"/>
    <p:sldLayoutId id="2147483660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3" y="465731"/>
            <a:ext cx="7949546" cy="1199031"/>
          </a:xfrm>
        </p:spPr>
        <p:txBody>
          <a:bodyPr/>
          <a:lstStyle/>
          <a:p>
            <a:r>
              <a:rPr lang="en-US" sz="3200" b="1" dirty="0" smtClean="0"/>
              <a:t>18-349: Introduction to Embedded Real-Time Systems</a:t>
            </a:r>
            <a:br>
              <a:rPr lang="en-US" sz="3200" b="1" dirty="0" smtClean="0"/>
            </a:br>
            <a:r>
              <a:rPr lang="en-US" sz="3200" b="1" dirty="0" smtClean="0"/>
              <a:t>Lecture 3: ARM ASM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84" y="2173013"/>
            <a:ext cx="4759749" cy="15497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Anthony Rowe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Electrical and Computer Engineering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Carnegie Mellon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6252" y="2416686"/>
            <a:ext cx="4397261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"/>
    </mc:Choice>
    <mc:Fallback xmlns="">
      <p:transition spd="slow" advTm="87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at an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4147" y="1562267"/>
            <a:ext cx="7941734" cy="3163888"/>
          </a:xfrm>
          <a:prstGeom prst="rect">
            <a:avLst/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rPr>
              <a:t>; ARM processor has already done its part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rPr>
              <a:t>S_Handler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>
                  <a:lumMod val="50000"/>
                </a:srgbClr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STMFD 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sp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!, {r0­r12,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lr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}   ;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store user's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gp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 registers and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lr_svc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ＭＳ Ｐゴシック" charset="0"/>
              <a:cs typeface="Arial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>
                  <a:lumMod val="50000"/>
                </a:srgbClr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MOV 	r1,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sp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              ;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 ignore for now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>
                  <a:lumMod val="50000"/>
                </a:srgbClr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LDR 	r0, [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lr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, #­4]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; ignore for now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>
                  <a:lumMod val="50000"/>
                </a:srgbClr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BIC 	r0,r0,#0xff000000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; ignore for now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>
                  <a:lumMod val="50000"/>
                </a:srgbClr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BL 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C_SWI_handler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8F00">
                    <a:lumMod val="50000"/>
                  </a:srgbClr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; ignore for now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>
                  <a:lumMod val="50000"/>
                </a:srgbClr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LDMFD 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sp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!, {r0­r12,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lr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}   ;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unstack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 user's registers and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lr_svc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ＭＳ Ｐゴシック" charset="0"/>
              <a:cs typeface="Arial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>
                  <a:lumMod val="50000"/>
                </a:srgbClr>
              </a:buClr>
              <a:buSzPct val="100000"/>
              <a:buFontTx/>
              <a:buNone/>
              <a:tabLst>
                <a:tab pos="1485900" algn="l"/>
                <a:tab pos="394652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MOVS 	pc,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lr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            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Arial" charset="0"/>
              </a:rPr>
              <a:t>; return from handler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Steps:</a:t>
            </a:r>
          </a:p>
          <a:p>
            <a:pPr lvl="1"/>
            <a:r>
              <a:rPr lang="en-US" dirty="0" smtClean="0"/>
              <a:t>Fetch</a:t>
            </a:r>
          </a:p>
          <a:p>
            <a:pPr lvl="1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1537732" y="2909506"/>
            <a:ext cx="6342060" cy="157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Fetch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Program Counter (PC)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</a:p>
          <a:p>
            <a:pPr lvl="1"/>
            <a:r>
              <a:rPr lang="en-US" sz="2000" dirty="0" smtClean="0">
                <a:ea typeface="ＭＳ Ｐゴシック" charset="0"/>
              </a:rPr>
              <a:t>Holds address of next instruction that the processor should fetch</a:t>
            </a: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ea typeface="ＭＳ Ｐゴシック" charset="0"/>
                <a:cs typeface="ＭＳ Ｐゴシック" charset="0"/>
              </a:rPr>
              <a:t>So, what happens?</a:t>
            </a:r>
          </a:p>
          <a:p>
            <a:pPr lvl="1"/>
            <a:r>
              <a:rPr lang="en-US" sz="2000" dirty="0" smtClean="0">
                <a:ea typeface="ＭＳ Ｐゴシック" charset="0"/>
              </a:rPr>
              <a:t>Processor fetches instruction from the memory location that the PC points to</a:t>
            </a:r>
          </a:p>
          <a:p>
            <a:pPr lvl="1"/>
            <a:r>
              <a:rPr lang="en-US" sz="2000" dirty="0" smtClean="0">
                <a:ea typeface="ＭＳ Ｐゴシック" charset="0"/>
              </a:rPr>
              <a:t>Processor then increments PC</a:t>
            </a:r>
          </a:p>
          <a:p>
            <a:pPr lvl="2"/>
            <a:r>
              <a:rPr lang="en-US" sz="2000" dirty="0" smtClean="0">
                <a:ea typeface="ＭＳ Ｐゴシック" charset="0"/>
              </a:rPr>
              <a:t>Unless specified otherwise</a:t>
            </a:r>
          </a:p>
          <a:p>
            <a:pPr lvl="2"/>
            <a:r>
              <a:rPr lang="en-US" sz="2000" dirty="0" smtClean="0">
                <a:ea typeface="ＭＳ Ｐゴシック" charset="0"/>
              </a:rPr>
              <a:t>Sometimes, an offset added depending on processor architecture</a:t>
            </a:r>
          </a:p>
          <a:p>
            <a:r>
              <a:rPr lang="en-US" sz="2400" dirty="0" smtClean="0">
                <a:ea typeface="ＭＳ Ｐゴシック" charset="0"/>
                <a:cs typeface="ＭＳ Ｐゴシック" charset="0"/>
              </a:rPr>
              <a:t>Instruction loaded into 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Instruction Register (IR)</a:t>
            </a:r>
          </a:p>
          <a:p>
            <a:pPr lvl="1"/>
            <a:r>
              <a:rPr lang="en-US" sz="2000" dirty="0" smtClean="0">
                <a:ea typeface="ＭＳ Ｐゴシック" charset="0"/>
              </a:rPr>
              <a:t>Processor interprets instruction and performs required 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Processor-memory interactions</a:t>
            </a:r>
          </a:p>
          <a:p>
            <a:pPr lvl="1"/>
            <a:r>
              <a:rPr lang="en-US" sz="1600" dirty="0">
                <a:ea typeface="ＭＳ Ｐゴシック" charset="0"/>
              </a:rPr>
              <a:t>Data transferred between CPU and main memory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Processor-I/O interactions</a:t>
            </a:r>
          </a:p>
          <a:p>
            <a:pPr lvl="1"/>
            <a:r>
              <a:rPr lang="en-US" sz="1600" dirty="0">
                <a:ea typeface="ＭＳ Ｐゴシック" charset="0"/>
              </a:rPr>
              <a:t>Data transferred between CPU and I/O device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Data processing</a:t>
            </a:r>
          </a:p>
          <a:p>
            <a:pPr lvl="1"/>
            <a:r>
              <a:rPr lang="en-US" sz="1600" dirty="0">
                <a:ea typeface="ＭＳ Ｐゴシック" charset="0"/>
              </a:rPr>
              <a:t>Some arithmetic or logical operation performed on data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Control action</a:t>
            </a:r>
          </a:p>
          <a:p>
            <a:pPr lvl="1"/>
            <a:r>
              <a:rPr lang="en-US" sz="1600" dirty="0">
                <a:ea typeface="ＭＳ Ｐゴシック" charset="0"/>
              </a:rPr>
              <a:t>Alteration of sequence of operations</a:t>
            </a:r>
          </a:p>
          <a:p>
            <a:pPr lvl="2"/>
            <a:r>
              <a:rPr lang="en-US" sz="1600" dirty="0">
                <a:ea typeface="ＭＳ Ｐゴシック" charset="0"/>
              </a:rPr>
              <a:t>Example: Branch to subroutine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Combination of the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Technique where multiple instructions are overlapped in execution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</a:t>
            </a:r>
            <a:r>
              <a:rPr lang="en-US" i="1" dirty="0">
                <a:ea typeface="ＭＳ Ｐゴシック" charset="0"/>
                <a:cs typeface="ＭＳ Ｐゴシック" charset="0"/>
              </a:rPr>
              <a:t>stage</a:t>
            </a:r>
            <a:r>
              <a:rPr lang="en-US" dirty="0">
                <a:ea typeface="ＭＳ Ｐゴシック" charset="0"/>
                <a:cs typeface="ＭＳ Ｐゴシック" charset="0"/>
              </a:rPr>
              <a:t> completes a part of the execution in parallel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Pipelining does not decrease/increase the amount of time taken for any single instruction to execute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Pipelining increases </a:t>
            </a:r>
            <a:r>
              <a:rPr lang="en-US" i="1" dirty="0">
                <a:ea typeface="ＭＳ Ｐゴシック" charset="0"/>
                <a:cs typeface="ＭＳ Ｐゴシック" charset="0"/>
              </a:rPr>
              <a:t>throughput</a:t>
            </a:r>
            <a:r>
              <a:rPr lang="en-US" dirty="0">
                <a:ea typeface="ＭＳ Ｐゴシック" charset="0"/>
                <a:cs typeface="ＭＳ Ｐゴシック" charset="0"/>
              </a:rPr>
              <a:t>, i.e., number of instructions exiting the pipeline in unit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time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non-pipelined laund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7" y="3403599"/>
            <a:ext cx="4464050" cy="235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ipelined la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09" y="3403599"/>
            <a:ext cx="4535538" cy="239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58399" y="6065920"/>
            <a:ext cx="65944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rtl="1" eaLnBrk="1" hangingPunct="1">
              <a:buFontTx/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Source: http://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cse.stanford.edu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/class/sophomore-college/projects-00/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risc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/pipelining/</a:t>
            </a:r>
          </a:p>
        </p:txBody>
      </p:sp>
    </p:spTree>
    <p:extLst>
      <p:ext uri="{BB962C8B-B14F-4D97-AF65-F5344CB8AC3E}">
        <p14:creationId xmlns:p14="http://schemas.microsoft.com/office/powerpoint/2010/main" val="32703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79500"/>
            <a:ext cx="8579853" cy="5046663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Processors can vary in the number of pipeline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stages</a:t>
            </a: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Often some combination or extension of the following steps</a:t>
            </a:r>
          </a:p>
          <a:p>
            <a:pPr lvl="1"/>
            <a:r>
              <a:rPr lang="en-US" sz="2000" dirty="0">
                <a:ea typeface="ＭＳ Ｐゴシック" charset="0"/>
              </a:rPr>
              <a:t>Fetch instructions from memory </a:t>
            </a:r>
          </a:p>
          <a:p>
            <a:pPr lvl="1"/>
            <a:r>
              <a:rPr lang="en-US" sz="2000" dirty="0">
                <a:ea typeface="ＭＳ Ｐゴシック" charset="0"/>
              </a:rPr>
              <a:t>Decode the instruction </a:t>
            </a:r>
          </a:p>
          <a:p>
            <a:pPr lvl="1"/>
            <a:r>
              <a:rPr lang="en-US" sz="2000" dirty="0">
                <a:ea typeface="ＭＳ Ｐゴシック" charset="0"/>
              </a:rPr>
              <a:t>Execute the instruction or calculate an address </a:t>
            </a:r>
          </a:p>
          <a:p>
            <a:pPr lvl="1"/>
            <a:r>
              <a:rPr lang="en-US" sz="2000" dirty="0">
                <a:ea typeface="ＭＳ Ｐゴシック" charset="0"/>
              </a:rPr>
              <a:t>Access an operand in data memory </a:t>
            </a:r>
          </a:p>
          <a:p>
            <a:pPr lvl="1"/>
            <a:r>
              <a:rPr lang="en-US" sz="2000" dirty="0">
                <a:ea typeface="ＭＳ Ｐゴシック" charset="0"/>
              </a:rPr>
              <a:t>Write the result into a register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Length of the pipeline depends on the length of the longest step</a:t>
            </a:r>
          </a:p>
          <a:p>
            <a:pPr lvl="1"/>
            <a:r>
              <a:rPr lang="en-US" dirty="0" smtClean="0">
                <a:ea typeface="ＭＳ Ｐゴシック" charset="0"/>
              </a:rPr>
              <a:t>Pipeline </a:t>
            </a:r>
            <a:r>
              <a:rPr lang="en-US" dirty="0">
                <a:ea typeface="ＭＳ Ｐゴシック" charset="0"/>
              </a:rPr>
              <a:t>rate limited by slowest pipeline stage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Because RISC instructions are simpler than CISC, they lend themselves better to pipelining</a:t>
            </a:r>
          </a:p>
          <a:p>
            <a:pPr lvl="1"/>
            <a:r>
              <a:rPr lang="en-US" dirty="0">
                <a:ea typeface="ＭＳ Ｐゴシック" charset="0"/>
              </a:rPr>
              <a:t>RISC instructions are often the same length and can be fetched in one </a:t>
            </a:r>
            <a:r>
              <a:rPr lang="en-US" dirty="0" smtClean="0">
                <a:ea typeface="ＭＳ Ｐゴシック" charset="0"/>
              </a:rPr>
              <a:t>operation (ideally in 1 clock cycle)</a:t>
            </a:r>
            <a:endParaRPr lang="en-US" dirty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OK</a:t>
            </a:r>
            <a:r>
              <a:rPr lang="en-US" dirty="0">
                <a:ea typeface="ＭＳ Ｐゴシック" charset="0"/>
                <a:cs typeface="ＭＳ Ｐゴシック" charset="0"/>
              </a:rPr>
              <a:t>, nothing is ever that simple or ideal</a:t>
            </a:r>
          </a:p>
          <a:p>
            <a:pPr lvl="1"/>
            <a:r>
              <a:rPr lang="en-US" dirty="0">
                <a:ea typeface="ＭＳ Ｐゴシック" charset="0"/>
              </a:rPr>
              <a:t>Data dependencies: Instruction depends on the output value of a previous instruction; value might not yet be ready because that previous instruction is also somewhere (although ahead of the current one) in the pipeline</a:t>
            </a:r>
          </a:p>
          <a:p>
            <a:pPr lvl="1"/>
            <a:r>
              <a:rPr lang="en-US" dirty="0">
                <a:ea typeface="ＭＳ Ｐゴシック" charset="0"/>
              </a:rPr>
              <a:t>Branch instructions: Next instruction to be executed is decided based on the result of executing another instruction; branch can be conditional on an instruction that has not even made it through the pipeline as yet</a:t>
            </a:r>
          </a:p>
          <a:p>
            <a:pPr lvl="1"/>
            <a:r>
              <a:rPr lang="en-US" dirty="0">
                <a:ea typeface="ＭＳ Ｐゴシック" charset="0"/>
              </a:rPr>
              <a:t>Pipeline is stalled; empty instructions (</a:t>
            </a:r>
            <a:r>
              <a:rPr lang="en-US" i="1" dirty="0">
                <a:ea typeface="ＭＳ Ｐゴシック" charset="0"/>
              </a:rPr>
              <a:t>bubbles</a:t>
            </a:r>
            <a:r>
              <a:rPr lang="en-US" dirty="0">
                <a:ea typeface="ＭＳ Ｐゴシック" charset="0"/>
              </a:rPr>
              <a:t>) inserted into the pipeline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ARM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ARM traditionally employed a 3-stage pipeline with the following stages</a:t>
            </a:r>
          </a:p>
          <a:p>
            <a:pPr lvl="1"/>
            <a:r>
              <a:rPr lang="en-US" dirty="0">
                <a:ea typeface="ＭＳ Ｐゴシック" charset="0"/>
              </a:rPr>
              <a:t>Fetch: instruction fetched from memory </a:t>
            </a:r>
          </a:p>
          <a:p>
            <a:pPr lvl="1"/>
            <a:r>
              <a:rPr lang="en-US" dirty="0">
                <a:ea typeface="ＭＳ Ｐゴシック" charset="0"/>
              </a:rPr>
              <a:t>Decode: instruction is decoded</a:t>
            </a:r>
          </a:p>
          <a:p>
            <a:pPr lvl="1"/>
            <a:r>
              <a:rPr lang="en-US" dirty="0">
                <a:ea typeface="ＭＳ Ｐゴシック" charset="0"/>
              </a:rPr>
              <a:t>Execute: instruction is executed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When processor is executing simple data processing instructions the pipeline enables one instruction to be completed every clock cycle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1236578" y="3107322"/>
            <a:ext cx="6426200" cy="2065338"/>
            <a:chOff x="888246" y="3076575"/>
            <a:chExt cx="6426954" cy="2064782"/>
          </a:xfrm>
        </p:grpSpPr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1443038" y="3076575"/>
              <a:ext cx="3509962" cy="357188"/>
              <a:chOff x="846" y="1746"/>
              <a:chExt cx="1871" cy="225"/>
            </a:xfrm>
          </p:grpSpPr>
          <p:sp>
            <p:nvSpPr>
              <p:cNvPr id="39" name="Text Box 5"/>
              <p:cNvSpPr txBox="1">
                <a:spLocks noChangeArrowheads="1"/>
              </p:cNvSpPr>
              <p:nvPr/>
            </p:nvSpPr>
            <p:spPr bwMode="auto">
              <a:xfrm>
                <a:off x="846" y="1746"/>
                <a:ext cx="1871" cy="213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fetch            decode               execute</a:t>
                </a:r>
              </a:p>
            </p:txBody>
          </p:sp>
          <p:sp>
            <p:nvSpPr>
              <p:cNvPr id="40" name="Line 6"/>
              <p:cNvSpPr>
                <a:spLocks noChangeShapeType="1"/>
              </p:cNvSpPr>
              <p:nvPr/>
            </p:nvSpPr>
            <p:spPr bwMode="auto">
              <a:xfrm flipH="1">
                <a:off x="1491" y="1749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 flipH="1">
                <a:off x="2137" y="1746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422400" y="4833938"/>
              <a:ext cx="5283200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406121" y="4772025"/>
              <a:ext cx="59503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99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888246" y="4127500"/>
              <a:ext cx="287258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99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896184" y="3632200"/>
              <a:ext cx="287258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99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891421" y="3098800"/>
              <a:ext cx="287258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99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2624138" y="3622675"/>
              <a:ext cx="3509962" cy="357188"/>
              <a:chOff x="846" y="1746"/>
              <a:chExt cx="1871" cy="225"/>
            </a:xfrm>
          </p:grpSpPr>
          <p:sp>
            <p:nvSpPr>
              <p:cNvPr id="36" name="Text Box 5"/>
              <p:cNvSpPr txBox="1">
                <a:spLocks noChangeArrowheads="1"/>
              </p:cNvSpPr>
              <p:nvPr/>
            </p:nvSpPr>
            <p:spPr bwMode="auto">
              <a:xfrm>
                <a:off x="846" y="1746"/>
                <a:ext cx="1871" cy="213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fetch            decode               execute</a:t>
                </a:r>
              </a:p>
            </p:txBody>
          </p:sp>
          <p:sp>
            <p:nvSpPr>
              <p:cNvPr id="37" name="Line 6"/>
              <p:cNvSpPr>
                <a:spLocks noChangeShapeType="1"/>
              </p:cNvSpPr>
              <p:nvPr/>
            </p:nvSpPr>
            <p:spPr bwMode="auto">
              <a:xfrm flipH="1">
                <a:off x="1491" y="1749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H="1">
                <a:off x="2137" y="1746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" name="Group 4"/>
            <p:cNvGrpSpPr>
              <a:grpSpLocks/>
            </p:cNvGrpSpPr>
            <p:nvPr/>
          </p:nvGrpSpPr>
          <p:grpSpPr bwMode="auto">
            <a:xfrm>
              <a:off x="3805238" y="4168775"/>
              <a:ext cx="3509962" cy="357188"/>
              <a:chOff x="846" y="1746"/>
              <a:chExt cx="1871" cy="225"/>
            </a:xfrm>
          </p:grpSpPr>
          <p:sp>
            <p:nvSpPr>
              <p:cNvPr id="33" name="Text Box 5"/>
              <p:cNvSpPr txBox="1">
                <a:spLocks noChangeArrowheads="1"/>
              </p:cNvSpPr>
              <p:nvPr/>
            </p:nvSpPr>
            <p:spPr bwMode="auto">
              <a:xfrm>
                <a:off x="846" y="1746"/>
                <a:ext cx="1871" cy="213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fetch            decode               execute</a:t>
                </a:r>
              </a:p>
            </p:txBody>
          </p:sp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H="1">
                <a:off x="1491" y="1749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flipH="1">
                <a:off x="2137" y="1746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21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Changes for ARM9TDMI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73463"/>
            <a:ext cx="8128000" cy="36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changes for ARM10/11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1253272"/>
            <a:ext cx="8034421" cy="48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Overview (Review)</a:t>
            </a:r>
          </a:p>
          <a:p>
            <a:endParaRPr lang="en-US" dirty="0"/>
          </a:p>
          <a:p>
            <a:r>
              <a:rPr lang="en-US" dirty="0" smtClean="0"/>
              <a:t>Pipelining</a:t>
            </a:r>
          </a:p>
          <a:p>
            <a:endParaRPr lang="en-US" dirty="0"/>
          </a:p>
          <a:p>
            <a:r>
              <a:rPr lang="en-US" dirty="0" smtClean="0"/>
              <a:t>ARM ASM Introduction</a:t>
            </a:r>
          </a:p>
          <a:p>
            <a:pPr lvl="1"/>
            <a:r>
              <a:rPr lang="en-US" dirty="0">
                <a:ea typeface="ＭＳ Ｐゴシック" charset="0"/>
              </a:rPr>
              <a:t>Move operations</a:t>
            </a:r>
          </a:p>
          <a:p>
            <a:pPr lvl="1"/>
            <a:r>
              <a:rPr lang="en-US" dirty="0">
                <a:ea typeface="ＭＳ Ｐゴシック" charset="0"/>
              </a:rPr>
              <a:t>Arithmetic operations</a:t>
            </a:r>
          </a:p>
          <a:p>
            <a:pPr lvl="1"/>
            <a:r>
              <a:rPr lang="en-US" dirty="0">
                <a:ea typeface="ＭＳ Ｐゴシック" charset="0"/>
              </a:rPr>
              <a:t>Logical operations</a:t>
            </a:r>
          </a:p>
          <a:p>
            <a:pPr lvl="1"/>
            <a:r>
              <a:rPr lang="en-US" dirty="0">
                <a:ea typeface="ＭＳ Ｐゴシック" charset="0"/>
              </a:rPr>
              <a:t>Comparison operations</a:t>
            </a:r>
          </a:p>
          <a:p>
            <a:pPr lvl="1"/>
            <a:r>
              <a:rPr lang="en-US" dirty="0">
                <a:ea typeface="ＭＳ Ｐゴシック" charset="0"/>
              </a:rPr>
              <a:t>Multiply </a:t>
            </a:r>
            <a:r>
              <a:rPr lang="en-US" dirty="0" smtClean="0">
                <a:ea typeface="ＭＳ Ｐゴシック" charset="0"/>
              </a:rPr>
              <a:t>operations</a:t>
            </a:r>
            <a:endParaRPr lang="en-US" dirty="0" smtClean="0"/>
          </a:p>
          <a:p>
            <a:pPr lvl="1"/>
            <a:r>
              <a:rPr lang="en-US" dirty="0" smtClean="0">
                <a:ea typeface="ＭＳ Ｐゴシック" charset="0"/>
              </a:rPr>
              <a:t>Conditionals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ARM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492"/>
            <a:ext cx="8229600" cy="5046663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ARM instructions can be broadly classified as 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ea typeface="ＭＳ Ｐゴシック" charset="0"/>
              </a:rPr>
              <a:t>Data Processing Instructions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: manipulate data within the registers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ea typeface="ＭＳ Ｐゴシック" charset="0"/>
              </a:rPr>
              <a:t>Branch Instructions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: changes the flow of instructions or call a subroutine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ea typeface="ＭＳ Ｐゴシック" charset="0"/>
              </a:rPr>
              <a:t>Load-Store Instructions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: transfer data between registers and memory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ea typeface="ＭＳ Ｐゴシック" charset="0"/>
              </a:rPr>
              <a:t>Software Interrupt Instruction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: causes a software interrupt 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ea typeface="ＭＳ Ｐゴシック" charset="0"/>
              </a:rPr>
              <a:t>Program Status Instructions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: read/write the processor status registers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All instructions can access r0-r14 directly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Most instructions also allow use of the pc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Specific instructions to allow access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cpsr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spsr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 Set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Manipulate data within registers</a:t>
            </a:r>
          </a:p>
          <a:p>
            <a:pPr lvl="1"/>
            <a:r>
              <a:rPr lang="en-US" dirty="0">
                <a:ea typeface="ＭＳ Ｐゴシック" charset="0"/>
              </a:rPr>
              <a:t>Move operations</a:t>
            </a:r>
          </a:p>
          <a:p>
            <a:pPr lvl="1"/>
            <a:r>
              <a:rPr lang="en-US" dirty="0">
                <a:ea typeface="ＭＳ Ｐゴシック" charset="0"/>
              </a:rPr>
              <a:t>Arithmetic operations</a:t>
            </a:r>
          </a:p>
          <a:p>
            <a:pPr lvl="1"/>
            <a:r>
              <a:rPr lang="en-US" dirty="0">
                <a:ea typeface="ＭＳ Ｐゴシック" charset="0"/>
              </a:rPr>
              <a:t>Logical operations</a:t>
            </a:r>
          </a:p>
          <a:p>
            <a:pPr lvl="1"/>
            <a:r>
              <a:rPr lang="en-US" dirty="0">
                <a:ea typeface="ＭＳ Ｐゴシック" charset="0"/>
              </a:rPr>
              <a:t>Comparison operations</a:t>
            </a:r>
          </a:p>
          <a:p>
            <a:pPr lvl="1"/>
            <a:r>
              <a:rPr lang="en-US" dirty="0">
                <a:ea typeface="ＭＳ Ｐゴシック" charset="0"/>
              </a:rPr>
              <a:t>Multiply </a:t>
            </a:r>
            <a:r>
              <a:rPr lang="en-US" dirty="0" smtClean="0">
                <a:ea typeface="ＭＳ Ｐゴシック" charset="0"/>
              </a:rPr>
              <a:t>operations</a:t>
            </a:r>
          </a:p>
          <a:p>
            <a:pPr lvl="1"/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Appending the S suffix for an instruction,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e.g</a:t>
            </a:r>
            <a:r>
              <a:rPr lang="en-US" dirty="0">
                <a:ea typeface="ＭＳ Ｐゴシック" charset="0"/>
                <a:cs typeface="ＭＳ Ｐゴシック" charset="0"/>
              </a:rPr>
              <a:t>, ADDS</a:t>
            </a:r>
            <a:endParaRPr lang="en-US" u="sng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Signifies that the instruction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</a:rPr>
              <a:t>s execution will update the flags in the </a:t>
            </a:r>
            <a:r>
              <a:rPr lang="en-US" altLang="ja-JP" dirty="0" err="1">
                <a:ea typeface="ＭＳ Ｐゴシック" charset="0"/>
              </a:rPr>
              <a:t>cpsr</a:t>
            </a: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Data Processing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37" y="2192422"/>
            <a:ext cx="8229600" cy="3957052"/>
          </a:xfrm>
        </p:spPr>
        <p:txBody>
          <a:bodyPr/>
          <a:lstStyle/>
          <a:p>
            <a:r>
              <a:rPr lang="en-US" sz="1800" dirty="0">
                <a:solidFill>
                  <a:srgbClr val="0066FF"/>
                </a:solidFill>
                <a:ea typeface="ＭＳ Ｐゴシック" charset="0"/>
                <a:cs typeface="Times New Roman" charset="0"/>
              </a:rPr>
              <a:t>Operation</a:t>
            </a:r>
            <a:r>
              <a:rPr lang="en-US" sz="1800" dirty="0">
                <a:ea typeface="ＭＳ Ｐゴシック" charset="0"/>
                <a:cs typeface="Times New Roman" charset="0"/>
              </a:rPr>
              <a:t> – Specifies the instruction to be performed </a:t>
            </a:r>
          </a:p>
          <a:p>
            <a:r>
              <a:rPr lang="en-US" sz="1800" dirty="0" smtClean="0">
                <a:solidFill>
                  <a:srgbClr val="0066FF"/>
                </a:solidFill>
                <a:ea typeface="ＭＳ Ｐゴシック" charset="0"/>
                <a:cs typeface="Times New Roman" charset="0"/>
              </a:rPr>
              <a:t>Cond</a:t>
            </a:r>
            <a:r>
              <a:rPr lang="en-US" sz="1800" dirty="0" smtClean="0">
                <a:ea typeface="ＭＳ Ｐゴシック" charset="0"/>
                <a:cs typeface="Times New Roman" charset="0"/>
              </a:rPr>
              <a:t> </a:t>
            </a:r>
            <a:r>
              <a:rPr lang="en-US" sz="1800" dirty="0">
                <a:ea typeface="ＭＳ Ｐゴシック" charset="0"/>
                <a:cs typeface="Times New Roman" charset="0"/>
              </a:rPr>
              <a:t>– specify the optional conditional flags which have to be set  under which to execute the </a:t>
            </a:r>
            <a:r>
              <a:rPr lang="en-US" sz="1800" dirty="0" smtClean="0">
                <a:ea typeface="ＭＳ Ｐゴシック" charset="0"/>
                <a:cs typeface="Times New Roman" charset="0"/>
              </a:rPr>
              <a:t>instruction</a:t>
            </a:r>
          </a:p>
          <a:p>
            <a:pPr lvl="1"/>
            <a:r>
              <a:rPr lang="en-US" sz="1600" dirty="0">
                <a:ea typeface="ＭＳ Ｐゴシック" charset="0"/>
                <a:cs typeface="Times New Roman" charset="0"/>
              </a:rPr>
              <a:t>Almost all ARM instructions can be conditionally </a:t>
            </a:r>
            <a:r>
              <a:rPr lang="en-US" sz="1600" dirty="0" smtClean="0">
                <a:ea typeface="ＭＳ Ｐゴシック" charset="0"/>
                <a:cs typeface="Times New Roman" charset="0"/>
              </a:rPr>
              <a:t>executed</a:t>
            </a:r>
            <a:endParaRPr lang="en-US" sz="1600" dirty="0">
              <a:ea typeface="ＭＳ Ｐゴシック" charset="0"/>
              <a:cs typeface="Times New Roman" charset="0"/>
            </a:endParaRPr>
          </a:p>
          <a:p>
            <a:r>
              <a:rPr lang="en-US" sz="1800" dirty="0">
                <a:solidFill>
                  <a:srgbClr val="0066FF"/>
                </a:solidFill>
                <a:ea typeface="ＭＳ Ｐゴシック" charset="0"/>
                <a:cs typeface="Times New Roman" charset="0"/>
              </a:rPr>
              <a:t>S bit</a:t>
            </a:r>
            <a:r>
              <a:rPr lang="en-US" sz="1800" dirty="0">
                <a:ea typeface="ＭＳ Ｐゴシック" charset="0"/>
                <a:cs typeface="Times New Roman" charset="0"/>
              </a:rPr>
              <a:t> – Signifies that the instruction updates the conditional flags</a:t>
            </a:r>
          </a:p>
          <a:p>
            <a:r>
              <a:rPr lang="en-US" sz="1800" dirty="0">
                <a:solidFill>
                  <a:srgbClr val="0066FF"/>
                </a:solidFill>
                <a:ea typeface="ＭＳ Ｐゴシック" charset="0"/>
                <a:cs typeface="Times New Roman" charset="0"/>
              </a:rPr>
              <a:t>Rd</a:t>
            </a:r>
            <a:r>
              <a:rPr lang="en-US" sz="1800" dirty="0">
                <a:ea typeface="ＭＳ Ｐゴシック" charset="0"/>
                <a:cs typeface="Times New Roman" charset="0"/>
              </a:rPr>
              <a:t> – Specifies the destination register</a:t>
            </a:r>
          </a:p>
          <a:p>
            <a:r>
              <a:rPr lang="en-US" sz="1800" dirty="0" err="1">
                <a:solidFill>
                  <a:srgbClr val="0066FF"/>
                </a:solidFill>
                <a:ea typeface="ＭＳ Ｐゴシック" charset="0"/>
                <a:cs typeface="Times New Roman" charset="0"/>
              </a:rPr>
              <a:t>Rn</a:t>
            </a:r>
            <a:r>
              <a:rPr lang="en-US" sz="1800" dirty="0">
                <a:solidFill>
                  <a:srgbClr val="0066FF"/>
                </a:solidFill>
                <a:ea typeface="ＭＳ Ｐゴシック" charset="0"/>
                <a:cs typeface="Times New Roman" charset="0"/>
              </a:rPr>
              <a:t> </a:t>
            </a:r>
            <a:r>
              <a:rPr lang="en-US" sz="1800" dirty="0">
                <a:ea typeface="ＭＳ Ｐゴシック" charset="0"/>
                <a:cs typeface="Times New Roman" charset="0"/>
              </a:rPr>
              <a:t>– Specifies the first source operand register</a:t>
            </a:r>
          </a:p>
          <a:p>
            <a:r>
              <a:rPr lang="en-US" sz="1800" dirty="0">
                <a:solidFill>
                  <a:srgbClr val="0066FF"/>
                </a:solidFill>
                <a:ea typeface="ＭＳ Ｐゴシック" charset="0"/>
                <a:cs typeface="Times New Roman" charset="0"/>
              </a:rPr>
              <a:t>ShifterOperand2</a:t>
            </a:r>
            <a:r>
              <a:rPr lang="en-US" sz="1800" dirty="0">
                <a:ea typeface="ＭＳ Ｐゴシック" charset="0"/>
                <a:cs typeface="Times New Roman" charset="0"/>
              </a:rPr>
              <a:t> – Specifies the second source operand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Could be a register, immediate value, or a shifted register/immediate value</a:t>
            </a:r>
          </a:p>
          <a:p>
            <a:r>
              <a:rPr lang="en-US" sz="1800" dirty="0">
                <a:ea typeface="ＭＳ Ｐゴシック" charset="0"/>
                <a:cs typeface="Times New Roman" charset="0"/>
              </a:rPr>
              <a:t>Some data processing instructions may not specify the destination register or the source register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16"/>
          <p:cNvGrpSpPr/>
          <p:nvPr/>
        </p:nvGrpSpPr>
        <p:grpSpPr>
          <a:xfrm>
            <a:off x="1337596" y="1287798"/>
            <a:ext cx="6721475" cy="547687"/>
            <a:chOff x="684213" y="944563"/>
            <a:chExt cx="6721475" cy="54768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84213" y="944563"/>
              <a:ext cx="2181225" cy="5381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7429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&lt;Operation&gt;        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79725" y="958850"/>
              <a:ext cx="1017588" cy="5254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7429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&lt;Cond&gt;      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56025" y="954088"/>
              <a:ext cx="738188" cy="53816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7429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{S}        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322763" y="950913"/>
              <a:ext cx="757237" cy="53816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7429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Rd       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919663" y="950913"/>
              <a:ext cx="708025" cy="5381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7429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Rn       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541963" y="962025"/>
              <a:ext cx="1863725" cy="51593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7429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ShifterOperand2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2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Consist of 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Arithmetic:		</a:t>
            </a:r>
            <a:r>
              <a:rPr lang="en-US" dirty="0" smtClean="0">
                <a:ea typeface="ＭＳ Ｐゴシック" charset="0"/>
              </a:rPr>
              <a:t>	</a:t>
            </a:r>
            <a:r>
              <a:rPr lang="en-US" sz="2300" b="1" dirty="0" smtClean="0">
                <a:solidFill>
                  <a:schemeClr val="accent5"/>
                </a:solidFill>
                <a:ea typeface="ＭＳ Ｐゴシック" charset="0"/>
              </a:rPr>
              <a:t>ADD</a:t>
            </a:r>
            <a:r>
              <a:rPr lang="en-US" sz="2300" b="1" dirty="0">
                <a:solidFill>
                  <a:schemeClr val="accent5"/>
                </a:solidFill>
                <a:ea typeface="ＭＳ Ｐゴシック" charset="0"/>
              </a:rPr>
              <a:t>	ADC	SUB	SBC	RSB	RSC</a:t>
            </a:r>
            <a:endParaRPr lang="en-US" dirty="0">
              <a:solidFill>
                <a:schemeClr val="accent5"/>
              </a:solidFill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Logical:		</a:t>
            </a:r>
            <a:r>
              <a:rPr lang="en-US" dirty="0" smtClean="0">
                <a:ea typeface="ＭＳ Ｐゴシック" charset="0"/>
              </a:rPr>
              <a:t>	</a:t>
            </a:r>
            <a:r>
              <a:rPr lang="en-US" sz="2300" b="1" dirty="0" smtClean="0">
                <a:solidFill>
                  <a:srgbClr val="000000"/>
                </a:solidFill>
                <a:ea typeface="ＭＳ Ｐゴシック" charset="0"/>
              </a:rPr>
              <a:t>AND</a:t>
            </a:r>
            <a:r>
              <a:rPr lang="en-US" sz="2300" b="1" dirty="0">
                <a:solidFill>
                  <a:srgbClr val="000000"/>
                </a:solidFill>
                <a:ea typeface="ＭＳ Ｐゴシック" charset="0"/>
              </a:rPr>
              <a:t>	ORR	EOR	BIC</a:t>
            </a: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Comparisons:	</a:t>
            </a:r>
            <a:r>
              <a:rPr lang="en-US" dirty="0" smtClean="0">
                <a:ea typeface="ＭＳ Ｐゴシック" charset="0"/>
              </a:rPr>
              <a:t>	</a:t>
            </a:r>
            <a:r>
              <a:rPr lang="en-US" sz="2300" b="1" dirty="0" smtClean="0">
                <a:solidFill>
                  <a:srgbClr val="000000"/>
                </a:solidFill>
                <a:ea typeface="ＭＳ Ｐゴシック" charset="0"/>
              </a:rPr>
              <a:t>CMP</a:t>
            </a:r>
            <a:r>
              <a:rPr lang="en-US" sz="2300" b="1" dirty="0">
                <a:solidFill>
                  <a:srgbClr val="000000"/>
                </a:solidFill>
                <a:ea typeface="ＭＳ Ｐゴシック" charset="0"/>
              </a:rPr>
              <a:t>	CMN	TST	TEQ</a:t>
            </a: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Data movement:	</a:t>
            </a:r>
            <a:r>
              <a:rPr lang="en-US" sz="2300" b="1" dirty="0">
                <a:solidFill>
                  <a:srgbClr val="000000"/>
                </a:solidFill>
                <a:ea typeface="ＭＳ Ｐゴシック" charset="0"/>
              </a:rPr>
              <a:t>MOV	MVN</a:t>
            </a: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These instructions only work on registers,  NOT 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17094" y="1117452"/>
            <a:ext cx="8400827" cy="48929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MOV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moves a 32-bit value into a register</a:t>
            </a:r>
          </a:p>
          <a:p>
            <a:r>
              <a:rPr lang="en-US" dirty="0">
                <a:latin typeface="Courier New"/>
                <a:ea typeface="ＭＳ Ｐゴシック" charset="0"/>
                <a:cs typeface="Courier New"/>
              </a:rPr>
              <a:t>MVN</a:t>
            </a:r>
            <a:r>
              <a:rPr lang="en-US" dirty="0">
                <a:ea typeface="ＭＳ Ｐゴシック" charset="0"/>
                <a:cs typeface="ＭＳ Ｐゴシック" charset="0"/>
              </a:rPr>
              <a:t> moves the NOT of the 32-bit value into 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register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 smtClean="0">
              <a:ea typeface="ＭＳ Ｐゴシック" charset="0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ea typeface="ＭＳ Ｐゴシック" charset="0"/>
                <a:cs typeface="Courier New"/>
              </a:rPr>
              <a:t>PRE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	</a:t>
            </a:r>
            <a:endParaRPr lang="en-US" dirty="0" smtClean="0">
              <a:latin typeface="Courier New"/>
              <a:ea typeface="ＭＳ Ｐゴシック" charset="0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r5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5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r7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8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MOV r7,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r5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Courier New"/>
              </a:rPr>
              <a:t>POST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	</a:t>
            </a:r>
            <a:endParaRPr lang="en-US" dirty="0" smtClean="0">
              <a:latin typeface="Courier New"/>
              <a:ea typeface="ＭＳ Ｐゴシック" charset="0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r5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5</a:t>
            </a:r>
            <a:endParaRPr lang="en-US" dirty="0">
              <a:latin typeface="Courier New"/>
              <a:ea typeface="ＭＳ Ｐゴシック" charset="0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r7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5</a:t>
            </a: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93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ARM Barrel 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4783221" cy="5046663"/>
          </a:xfrm>
        </p:spPr>
        <p:txBody>
          <a:bodyPr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Data processing instructions are processed within the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ALU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ARM can shift the 32-bit binary pattern in one of the source registers left or right by a specific number of positions before the value enters the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ALU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Can achieve fast multiplies or division by a power of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2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Data-processing instructions that do not use the barrel shifter</a:t>
            </a:r>
          </a:p>
          <a:p>
            <a:pPr lvl="1"/>
            <a:r>
              <a:rPr lang="en-US" dirty="0">
                <a:ea typeface="ＭＳ Ｐゴシック" charset="0"/>
              </a:rPr>
              <a:t>MUL (multiply)</a:t>
            </a:r>
          </a:p>
          <a:p>
            <a:pPr lvl="1"/>
            <a:r>
              <a:rPr lang="en-US" dirty="0">
                <a:ea typeface="ＭＳ Ｐゴシック" charset="0"/>
              </a:rPr>
              <a:t>CLZ (count leading zeros)</a:t>
            </a:r>
          </a:p>
          <a:p>
            <a:pPr lvl="1"/>
            <a:r>
              <a:rPr lang="en-US" dirty="0">
                <a:ea typeface="ＭＳ Ｐゴシック" charset="0"/>
              </a:rPr>
              <a:t>QADD (signed saturated 32-bit add)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989762" y="2060575"/>
            <a:ext cx="1919288" cy="1500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161087" y="1662113"/>
            <a:ext cx="0" cy="2401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68962" y="4135438"/>
            <a:ext cx="3192463" cy="7175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983537" y="1670050"/>
            <a:ext cx="0" cy="72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970837" y="3381375"/>
            <a:ext cx="0" cy="72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239000" y="4941888"/>
            <a:ext cx="0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938837" y="1189038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Rn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40650" y="11922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Rm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964362" y="5721350"/>
            <a:ext cx="554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Rd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950200" y="3611563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Result </a:t>
            </a:r>
            <a:r>
              <a:rPr lang="en-US" sz="1800">
                <a:latin typeface="Courier New" charset="0"/>
              </a:rPr>
              <a:t>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 rot="16200000">
            <a:off x="6229349" y="2476501"/>
            <a:ext cx="1973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Palatino Linotype" charset="0"/>
              </a:rPr>
              <a:t>Pre-processing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 rot="16200000">
            <a:off x="4614069" y="2532856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Palatino Linotype" charset="0"/>
              </a:rPr>
              <a:t>No pre-processing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809720" y="4217988"/>
            <a:ext cx="275642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Arithmetic and Logic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Unit (ALU)</a:t>
            </a: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2425700"/>
            <a:ext cx="1036638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1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Barrel 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553116" cy="5046663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LSL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shifts bits to the left, and is similar to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ea typeface="ＭＳ Ｐゴシック" charset="0"/>
                <a:cs typeface="ＭＳ Ｐゴシック" charset="0"/>
              </a:rPr>
              <a:t>-language operator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&lt;&lt; 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PRE   	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r5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= 5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r7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= 8</a:t>
            </a:r>
          </a:p>
          <a:p>
            <a:pPr>
              <a:buFont typeface="Wingdings" charset="0"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MOV r7, r5, LSL #2 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POST	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r5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5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r7 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=  20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07293" y="1809582"/>
            <a:ext cx="3851275" cy="396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325" indent="-60325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r7 = r5 * 4 = (r5 &lt;&lt; 2)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3262730" y="2020720"/>
            <a:ext cx="928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Condition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The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suffix indicates that the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cpsr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should be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updated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PRE   	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cpsr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nzcvqiFt_USER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	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r0 = 0x00000000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r1 = 0x80000004</a:t>
            </a:r>
          </a:p>
          <a:p>
            <a:pPr>
              <a:buFont typeface="Wingdings" charset="0"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MOVS r0, r1, LSL #1 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POST	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cpsr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=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rPr>
              <a:t>nzCvqiFt_USER</a:t>
            </a:r>
            <a:endParaRPr lang="en-US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	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r0 = </a:t>
            </a:r>
            <a:r>
              <a:rPr lang="en-US" dirty="0" smtClean="0">
                <a:solidFill>
                  <a:srgbClr val="99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0x00000008</a:t>
            </a:r>
            <a:endParaRPr lang="en-US" dirty="0">
              <a:solidFill>
                <a:srgbClr val="99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r1 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smtClean="0">
                <a:solidFill>
                  <a:srgbClr val="99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0x80000004</a:t>
            </a:r>
            <a:endParaRPr lang="en-US" dirty="0">
              <a:solidFill>
                <a:srgbClr val="99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26966" y="5449333"/>
            <a:ext cx="6483350" cy="68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325" indent="-60325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Hint: 32-bit version of 0x80000004 is</a:t>
            </a:r>
          </a:p>
          <a:p>
            <a:pPr algn="ctr" eaLnBrk="1" hangingPunct="1">
              <a:lnSpc>
                <a:spcPct val="75000"/>
              </a:lnSpc>
              <a:spcBef>
                <a:spcPct val="1500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1000 0000 0000 0000 0000 0000 0000 0100</a:t>
            </a:r>
          </a:p>
        </p:txBody>
      </p:sp>
    </p:spTree>
    <p:extLst>
      <p:ext uri="{BB962C8B-B14F-4D97-AF65-F5344CB8AC3E}">
        <p14:creationId xmlns:p14="http://schemas.microsoft.com/office/powerpoint/2010/main" val="34340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Operations are: </a:t>
            </a:r>
            <a:endParaRPr lang="en-US" dirty="0">
              <a:latin typeface="Wingdings"/>
            </a:endParaRPr>
          </a:p>
          <a:p>
            <a:pPr lvl="1"/>
            <a:r>
              <a:rPr lang="en-US" b="1" dirty="0" smtClean="0"/>
              <a:t>ADD 	</a:t>
            </a:r>
            <a:r>
              <a:rPr lang="en-US" b="1" dirty="0"/>
              <a:t>operand1 + </a:t>
            </a:r>
            <a:r>
              <a:rPr lang="en-US" b="1" dirty="0" smtClean="0"/>
              <a:t>operand2				; Add</a:t>
            </a:r>
          </a:p>
          <a:p>
            <a:pPr lvl="1"/>
            <a:r>
              <a:rPr lang="en-US" b="1" dirty="0" smtClean="0"/>
              <a:t>ADC 	</a:t>
            </a:r>
            <a:r>
              <a:rPr lang="en-US" b="1" dirty="0"/>
              <a:t>operand1 + operand2 + carry </a:t>
            </a:r>
            <a:r>
              <a:rPr lang="en-US" b="1" dirty="0" smtClean="0"/>
              <a:t>		; Add with carry</a:t>
            </a:r>
          </a:p>
          <a:p>
            <a:pPr lvl="1"/>
            <a:r>
              <a:rPr lang="en-US" b="1" dirty="0" smtClean="0"/>
              <a:t>SUB	</a:t>
            </a:r>
            <a:r>
              <a:rPr lang="en-US" b="1" dirty="0"/>
              <a:t>operand1 ‐ </a:t>
            </a:r>
            <a:r>
              <a:rPr lang="en-US" b="1" dirty="0" smtClean="0"/>
              <a:t>operand2				; Subtract</a:t>
            </a:r>
          </a:p>
          <a:p>
            <a:pPr lvl="1"/>
            <a:r>
              <a:rPr lang="en-US" b="1" dirty="0" smtClean="0"/>
              <a:t>SBC 	</a:t>
            </a:r>
            <a:r>
              <a:rPr lang="en-US" b="1" dirty="0"/>
              <a:t>operand1 ‐ operand2 + carry ‐</a:t>
            </a:r>
            <a:r>
              <a:rPr lang="en-US" b="1" dirty="0" smtClean="0"/>
              <a:t>1		; Subtract with carry</a:t>
            </a:r>
            <a:endParaRPr lang="en-US" dirty="0"/>
          </a:p>
          <a:p>
            <a:pPr lvl="1"/>
            <a:r>
              <a:rPr lang="en-US" b="1" dirty="0" smtClean="0"/>
              <a:t>RSB 	</a:t>
            </a:r>
            <a:r>
              <a:rPr lang="en-US" b="1" dirty="0"/>
              <a:t>operand2 ‐ </a:t>
            </a:r>
            <a:r>
              <a:rPr lang="en-US" b="1" dirty="0" smtClean="0"/>
              <a:t>operand1				; Reverse subtract</a:t>
            </a:r>
            <a:endParaRPr lang="en-US" dirty="0"/>
          </a:p>
          <a:p>
            <a:pPr lvl="1"/>
            <a:r>
              <a:rPr lang="en-US" b="1" dirty="0" smtClean="0"/>
              <a:t>RSC 	</a:t>
            </a:r>
            <a:r>
              <a:rPr lang="en-US" b="1" dirty="0"/>
              <a:t>operand2 ‐ operand1 + carry ‐ 1 </a:t>
            </a:r>
            <a:r>
              <a:rPr lang="en-US" b="1" dirty="0" smtClean="0"/>
              <a:t>		; Revers sub with carry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  <a:endParaRPr lang="en-US" b="1" dirty="0"/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Operation&gt;{&lt;</a:t>
            </a:r>
            <a:r>
              <a:rPr lang="en-US" b="1" dirty="0" err="1"/>
              <a:t>cond</a:t>
            </a:r>
            <a:r>
              <a:rPr lang="en-US" b="1" dirty="0"/>
              <a:t>&gt;}{S} Rd, </a:t>
            </a:r>
            <a:r>
              <a:rPr lang="en-US" b="1" dirty="0" err="1"/>
              <a:t>Rn</a:t>
            </a:r>
            <a:r>
              <a:rPr lang="en-US" b="1" dirty="0"/>
              <a:t>, Operand2 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Examples</a:t>
            </a:r>
            <a:endParaRPr lang="en-US" b="1" dirty="0"/>
          </a:p>
          <a:p>
            <a:pPr lvl="1"/>
            <a:r>
              <a:rPr lang="en-US" b="1" dirty="0" smtClean="0"/>
              <a:t>ADD </a:t>
            </a:r>
            <a:r>
              <a:rPr lang="en-US" b="1" dirty="0"/>
              <a:t>r0, r1, </a:t>
            </a:r>
            <a:r>
              <a:rPr lang="en-US" b="1" dirty="0" smtClean="0"/>
              <a:t>r2</a:t>
            </a:r>
            <a:endParaRPr lang="en-US" b="1" dirty="0"/>
          </a:p>
          <a:p>
            <a:pPr lvl="1"/>
            <a:r>
              <a:rPr lang="en-US" b="1" dirty="0" smtClean="0"/>
              <a:t>SUBGT </a:t>
            </a:r>
            <a:r>
              <a:rPr lang="en-US" b="1" dirty="0"/>
              <a:t>r3, r3, #</a:t>
            </a:r>
            <a:r>
              <a:rPr lang="en-US" b="1" dirty="0" smtClean="0"/>
              <a:t>1</a:t>
            </a:r>
          </a:p>
          <a:p>
            <a:pPr lvl="1"/>
            <a:r>
              <a:rPr lang="en-US" b="1" dirty="0" smtClean="0"/>
              <a:t>RSBLES </a:t>
            </a:r>
            <a:r>
              <a:rPr lang="en-US" b="1" dirty="0"/>
              <a:t>r4, r5, #5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 descr="Screen Shot 2013-09-05 at 8.4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1572"/>
          <a:stretch>
            <a:fillRect/>
          </a:stretch>
        </p:blipFill>
        <p:spPr bwMode="auto">
          <a:xfrm>
            <a:off x="835526" y="1029810"/>
            <a:ext cx="7023100" cy="50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ARM Register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4355432" cy="5046663"/>
          </a:xfrm>
        </p:spPr>
        <p:txBody>
          <a:bodyPr/>
          <a:lstStyle/>
          <a:p>
            <a:r>
              <a:rPr lang="en-US" dirty="0" smtClean="0"/>
              <a:t>Subtract</a:t>
            </a:r>
          </a:p>
          <a:p>
            <a:endParaRPr lang="en-US" dirty="0"/>
          </a:p>
          <a:p>
            <a:pPr>
              <a:buFont typeface="Wingdings" charset="0"/>
              <a:buNone/>
            </a:pPr>
            <a:r>
              <a:rPr lang="en-US" sz="1800" dirty="0" smtClean="0">
                <a:solidFill>
                  <a:srgbClr val="000000"/>
                </a:solidFill>
                <a:ea typeface="ＭＳ Ｐゴシック" charset="0"/>
                <a:cs typeface="Arial"/>
              </a:rPr>
              <a:t>PRE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r0 = 0x00000000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r1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 0x00000002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r2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 0x00000001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SUB r0, r1, r2 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Arial"/>
              </a:rPr>
              <a:t>POST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r0 =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0x00000001</a:t>
            </a: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r1 =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0x00000002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r2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 0x00000001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9916" y="1058111"/>
            <a:ext cx="4355432" cy="5046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accent5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</a:rPr>
              <a:t>PRE   	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</a:rPr>
              <a:t>r0 = 0x00000000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	r1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</a:rPr>
              <a:t>= 0x00000005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 charset="0"/>
              </a:rPr>
              <a:t>		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 charset="0"/>
              </a:rPr>
              <a:t>ADD r0, r1, r1, LSL #1 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urier New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</a:rPr>
              <a:t>POST	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</a:rPr>
              <a:t>r0 = 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0x0000000f</a:t>
            </a:r>
            <a:endParaRPr lang="en-US" sz="1800" dirty="0">
              <a:solidFill>
                <a:srgbClr val="000000"/>
              </a:solidFill>
              <a:latin typeface="Courier New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	r1 = 0x00000005</a:t>
            </a:r>
            <a:endParaRPr lang="en-US" sz="1800" dirty="0">
              <a:solidFill>
                <a:srgbClr val="000000"/>
              </a:solidFill>
              <a:latin typeface="Courier New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 charset="0"/>
              </a:rPr>
              <a:t>		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Operations are: </a:t>
            </a:r>
            <a:endParaRPr lang="en-US" dirty="0">
              <a:latin typeface="Wingdings"/>
            </a:endParaRPr>
          </a:p>
          <a:p>
            <a:pPr lvl="1"/>
            <a:r>
              <a:rPr lang="en-US" b="1" dirty="0" smtClean="0"/>
              <a:t>AND	</a:t>
            </a:r>
            <a:r>
              <a:rPr lang="en-US" b="1" dirty="0"/>
              <a:t>operand1 </a:t>
            </a:r>
            <a:r>
              <a:rPr lang="en-US" b="1" dirty="0" smtClean="0"/>
              <a:t>AND  operand2				; and</a:t>
            </a:r>
          </a:p>
          <a:p>
            <a:pPr lvl="1"/>
            <a:r>
              <a:rPr lang="en-US" b="1" dirty="0" smtClean="0"/>
              <a:t>EOR	</a:t>
            </a:r>
            <a:r>
              <a:rPr lang="en-US" b="1" dirty="0"/>
              <a:t>operand1 </a:t>
            </a:r>
            <a:r>
              <a:rPr lang="en-US" b="1" dirty="0" smtClean="0"/>
              <a:t>EOR </a:t>
            </a:r>
            <a:r>
              <a:rPr lang="en-US" b="1" dirty="0"/>
              <a:t>operand2 </a:t>
            </a:r>
            <a:r>
              <a:rPr lang="en-US" b="1" dirty="0" smtClean="0"/>
              <a:t>			; </a:t>
            </a:r>
            <a:r>
              <a:rPr lang="en-US" b="1" dirty="0" err="1" smtClean="0"/>
              <a:t>xor</a:t>
            </a:r>
            <a:endParaRPr lang="en-US" b="1" dirty="0" smtClean="0"/>
          </a:p>
          <a:p>
            <a:pPr lvl="1"/>
            <a:r>
              <a:rPr lang="en-US" b="1" dirty="0" smtClean="0"/>
              <a:t>ORR	</a:t>
            </a:r>
            <a:r>
              <a:rPr lang="en-US" b="1" dirty="0"/>
              <a:t>operand1 </a:t>
            </a:r>
            <a:r>
              <a:rPr lang="en-US" b="1" dirty="0" smtClean="0"/>
              <a:t>OR operand2				; or</a:t>
            </a:r>
          </a:p>
          <a:p>
            <a:pPr lvl="1"/>
            <a:r>
              <a:rPr lang="en-US" b="1" dirty="0" smtClean="0"/>
              <a:t>ORN	</a:t>
            </a:r>
            <a:r>
              <a:rPr lang="en-US" b="1" dirty="0"/>
              <a:t>operand1 </a:t>
            </a:r>
            <a:r>
              <a:rPr lang="en-US" b="1" dirty="0" smtClean="0"/>
              <a:t>NOR </a:t>
            </a:r>
            <a:r>
              <a:rPr lang="en-US" b="1" dirty="0"/>
              <a:t>operand2 </a:t>
            </a:r>
            <a:r>
              <a:rPr lang="en-US" b="1" dirty="0" smtClean="0"/>
              <a:t>			; or negative (nor)</a:t>
            </a:r>
          </a:p>
          <a:p>
            <a:pPr lvl="1"/>
            <a:r>
              <a:rPr lang="en-US" b="1" dirty="0" smtClean="0"/>
              <a:t>BIC	operand1 AND NOT operand2		; bit clear			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  <a:endParaRPr lang="en-US" b="1" dirty="0"/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Operation&gt;{&lt;</a:t>
            </a:r>
            <a:r>
              <a:rPr lang="en-US" b="1" dirty="0" err="1"/>
              <a:t>cond</a:t>
            </a:r>
            <a:r>
              <a:rPr lang="en-US" b="1" dirty="0"/>
              <a:t>&gt;}{S} Rd, </a:t>
            </a:r>
            <a:r>
              <a:rPr lang="en-US" b="1" dirty="0" err="1"/>
              <a:t>Rn</a:t>
            </a:r>
            <a:r>
              <a:rPr lang="en-US" b="1" dirty="0"/>
              <a:t>, Operand2 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Examples</a:t>
            </a:r>
            <a:endParaRPr lang="en-US" b="1" dirty="0"/>
          </a:p>
          <a:p>
            <a:pPr lvl="1"/>
            <a:r>
              <a:rPr lang="en-US" b="1" dirty="0" smtClean="0"/>
              <a:t>AND r0, r1, r2</a:t>
            </a:r>
          </a:p>
          <a:p>
            <a:pPr lvl="1"/>
            <a:r>
              <a:rPr lang="en-US" b="1" dirty="0" smtClean="0"/>
              <a:t>BICEQ r2,r3 #7</a:t>
            </a:r>
          </a:p>
          <a:p>
            <a:pPr lvl="1"/>
            <a:r>
              <a:rPr lang="en-US" b="1" dirty="0" smtClean="0"/>
              <a:t>EORS r1,r3,r0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Bitwise logical operations on two source registers</a:t>
            </a: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AND, ORR, EOR, BIC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17094" y="1991895"/>
            <a:ext cx="4007853" cy="44998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accent5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Logical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OR</a:t>
            </a:r>
          </a:p>
          <a:p>
            <a:endParaRPr lang="en-US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Arial"/>
              </a:rPr>
              <a:t>PRE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	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r0 = 0x00000000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r1 = 0x02040608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r2 = 0x10305070</a:t>
            </a:r>
            <a:endParaRPr lang="en-US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ORR r0, r1, r2 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Arial"/>
              </a:rPr>
              <a:t>POST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r0 = 0x12345678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r1 = 0x02040608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r2 = 0x10305070</a:t>
            </a: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3915" y="1943768"/>
            <a:ext cx="4007853" cy="44998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accent5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Logical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bit clear (BIC)</a:t>
            </a:r>
          </a:p>
          <a:p>
            <a:endParaRPr lang="en-US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Arial"/>
              </a:rPr>
              <a:t>PRE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	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r1 = 0b1111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r2 = 0b0101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BIC r0, r1, r2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Arial"/>
              </a:rPr>
              <a:t>POST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r0 = 0b1010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r1 = 0b0101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r2 = 0b0101</a:t>
            </a: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5528288" y="320842"/>
            <a:ext cx="2907185" cy="640054"/>
          </a:xfrm>
          <a:prstGeom prst="borderCallout3">
            <a:avLst>
              <a:gd name="adj1" fmla="val 12120"/>
              <a:gd name="adj2" fmla="val 103324"/>
              <a:gd name="adj3" fmla="val 12120"/>
              <a:gd name="adj4" fmla="val 113704"/>
              <a:gd name="adj5" fmla="val 405603"/>
              <a:gd name="adj6" fmla="val 113272"/>
              <a:gd name="adj7" fmla="val 568192"/>
              <a:gd name="adj8" fmla="val 56954"/>
            </a:avLst>
          </a:prstGeom>
          <a:solidFill>
            <a:srgbClr val="EAEAEA"/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Every binary 1 in r2 clears a corresponding bit location in r1</a:t>
            </a:r>
          </a:p>
        </p:txBody>
      </p:sp>
    </p:spTree>
    <p:extLst>
      <p:ext uri="{BB962C8B-B14F-4D97-AF65-F5344CB8AC3E}">
        <p14:creationId xmlns:p14="http://schemas.microsoft.com/office/powerpoint/2010/main" val="237393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Multiple a pair of registers and optionally add (accumulate) the value stored in another register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ＭＳ Ｐゴシック" charset="0"/>
              </a:rPr>
              <a:t>MUL Rd, </a:t>
            </a:r>
            <a:r>
              <a:rPr lang="en-US" sz="2000" dirty="0" err="1">
                <a:ea typeface="ＭＳ Ｐゴシック" charset="0"/>
              </a:rPr>
              <a:t>Rm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Rs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smtClean="0">
                <a:ea typeface="ＭＳ Ｐゴシック" charset="0"/>
              </a:rPr>
              <a:t> 		Rd = </a:t>
            </a:r>
            <a:r>
              <a:rPr lang="en-US" sz="2000" dirty="0" err="1">
                <a:ea typeface="ＭＳ Ｐゴシック" charset="0"/>
              </a:rPr>
              <a:t>Rm</a:t>
            </a:r>
            <a:r>
              <a:rPr lang="en-US" sz="2000" dirty="0">
                <a:ea typeface="ＭＳ Ｐゴシック" charset="0"/>
              </a:rPr>
              <a:t>*</a:t>
            </a:r>
            <a:r>
              <a:rPr lang="en-US" sz="2000" dirty="0" err="1">
                <a:ea typeface="ＭＳ Ｐゴシック" charset="0"/>
              </a:rPr>
              <a:t>Rs</a:t>
            </a:r>
            <a:endParaRPr lang="en-US" sz="2000" dirty="0"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ＭＳ Ｐゴシック" charset="0"/>
              </a:rPr>
              <a:t>MLA Rd, </a:t>
            </a:r>
            <a:r>
              <a:rPr lang="en-US" sz="2000" dirty="0" err="1">
                <a:ea typeface="ＭＳ Ｐゴシック" charset="0"/>
              </a:rPr>
              <a:t>Rm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Rs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 smtClean="0">
                <a:ea typeface="ＭＳ Ｐゴシック" charset="0"/>
              </a:rPr>
              <a:t>Rn</a:t>
            </a:r>
            <a:r>
              <a:rPr lang="en-US" sz="2000" dirty="0" smtClean="0">
                <a:ea typeface="ＭＳ Ｐゴシック" charset="0"/>
              </a:rPr>
              <a:t> 		Rd = </a:t>
            </a:r>
            <a:r>
              <a:rPr lang="en-US" sz="2000" dirty="0" err="1">
                <a:ea typeface="ＭＳ Ｐゴシック" charset="0"/>
              </a:rPr>
              <a:t>Rm</a:t>
            </a:r>
            <a:r>
              <a:rPr lang="en-US" sz="2000" dirty="0">
                <a:ea typeface="ＭＳ Ｐゴシック" charset="0"/>
              </a:rPr>
              <a:t>*</a:t>
            </a:r>
            <a:r>
              <a:rPr lang="en-US" sz="2000" dirty="0" err="1">
                <a:ea typeface="ＭＳ Ｐゴシック" charset="0"/>
              </a:rPr>
              <a:t>Rs</a:t>
            </a:r>
            <a:r>
              <a:rPr lang="en-US" sz="2000" dirty="0">
                <a:ea typeface="ＭＳ Ｐゴシック" charset="0"/>
              </a:rPr>
              <a:t> + </a:t>
            </a:r>
            <a:r>
              <a:rPr lang="en-US" sz="2000" dirty="0" err="1" smtClean="0">
                <a:ea typeface="ＭＳ Ｐゴシック" charset="0"/>
              </a:rPr>
              <a:t>Rn</a:t>
            </a:r>
            <a:endParaRPr lang="en-US" sz="2000" dirty="0" smtClean="0"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endParaRPr lang="en-US" sz="2000" dirty="0"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Special instructions called long multiplies accumulate onto a pair of registers representing a 64-bit value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ＭＳ Ｐゴシック" charset="0"/>
              </a:rPr>
              <a:t>SMLAL, SMULL, UMLAL, </a:t>
            </a:r>
            <a:r>
              <a:rPr lang="en-US" sz="2000" dirty="0" smtClean="0">
                <a:ea typeface="ＭＳ Ｐゴシック" charset="0"/>
              </a:rPr>
              <a:t>UMUL</a:t>
            </a:r>
          </a:p>
          <a:p>
            <a:pPr lvl="1">
              <a:lnSpc>
                <a:spcPct val="11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ea typeface="ＭＳ Ｐゴシック" charset="0"/>
                <a:cs typeface="Arial"/>
              </a:rPr>
              <a:t>PRE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  r0 = 0x00000000 		MUL r0, r1, r2 </a:t>
            </a:r>
            <a:r>
              <a:rPr lang="en-US" sz="1600" dirty="0" smtClean="0"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sz="1600" dirty="0" smtClean="0">
                <a:ea typeface="ＭＳ Ｐゴシック" charset="0"/>
                <a:cs typeface="Arial"/>
              </a:rPr>
              <a:t>POST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charset="0"/>
                <a:cs typeface="Courier"/>
              </a:rPr>
              <a:t>r0 = 0x04</a:t>
            </a:r>
            <a:endParaRPr lang="en-US" sz="1600" dirty="0">
              <a:latin typeface="Courier"/>
              <a:ea typeface="ＭＳ Ｐゴシック" charset="0"/>
              <a:cs typeface="Courier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Courier"/>
                <a:ea typeface="ＭＳ Ｐゴシック" charset="0"/>
                <a:cs typeface="Courier"/>
              </a:rPr>
              <a:t>     </a:t>
            </a:r>
            <a:r>
              <a:rPr lang="en-US" sz="1600" dirty="0" smtClean="0">
                <a:latin typeface="Courier"/>
                <a:ea typeface="ＭＳ Ｐゴシック" charset="0"/>
                <a:cs typeface="Courier"/>
              </a:rPr>
              <a:t>r1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= 0x00000002					        </a:t>
            </a:r>
            <a:r>
              <a:rPr lang="en-US" sz="1600" dirty="0" smtClean="0">
                <a:latin typeface="Courier"/>
                <a:ea typeface="ＭＳ Ｐゴシック" charset="0"/>
                <a:cs typeface="Courier"/>
              </a:rPr>
              <a:t>   	r1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= </a:t>
            </a:r>
            <a:r>
              <a:rPr lang="en-US" sz="1600" dirty="0" smtClean="0">
                <a:latin typeface="Courier"/>
                <a:ea typeface="ＭＳ Ｐゴシック" charset="0"/>
                <a:cs typeface="Courier"/>
              </a:rPr>
              <a:t>0x02</a:t>
            </a:r>
            <a:endParaRPr lang="en-US" sz="1600" dirty="0">
              <a:latin typeface="Courier"/>
              <a:ea typeface="ＭＳ Ｐゴシック" charset="0"/>
              <a:cs typeface="Courier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Courier"/>
                <a:ea typeface="ＭＳ Ｐゴシック" charset="0"/>
                <a:cs typeface="Courier"/>
              </a:rPr>
              <a:t>     </a:t>
            </a:r>
            <a:r>
              <a:rPr lang="en-US" sz="1600" dirty="0" smtClean="0">
                <a:latin typeface="Courier"/>
                <a:ea typeface="ＭＳ Ｐゴシック" charset="0"/>
                <a:cs typeface="Courier"/>
              </a:rPr>
              <a:t>r2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= 0x00000002					         </a:t>
            </a:r>
            <a:r>
              <a:rPr lang="en-US" sz="1600" dirty="0" smtClean="0">
                <a:latin typeface="Courier"/>
                <a:ea typeface="ＭＳ Ｐゴシック" charset="0"/>
                <a:cs typeface="Courier"/>
              </a:rPr>
              <a:t>  	r2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= </a:t>
            </a:r>
            <a:r>
              <a:rPr lang="en-US" sz="1600" dirty="0" smtClean="0">
                <a:latin typeface="Courier"/>
                <a:ea typeface="ＭＳ Ｐゴシック" charset="0"/>
                <a:cs typeface="Courier"/>
              </a:rPr>
              <a:t>0x02</a:t>
            </a:r>
            <a:endParaRPr lang="en-US" sz="1600" dirty="0">
              <a:latin typeface="Courier"/>
              <a:ea typeface="ＭＳ Ｐゴシック" charset="0"/>
              <a:cs typeface="Courier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instruction sets only allow branches to be executed conditionally</a:t>
            </a:r>
          </a:p>
          <a:p>
            <a:endParaRPr lang="en-US" dirty="0"/>
          </a:p>
          <a:p>
            <a:r>
              <a:rPr lang="en-US" dirty="0" smtClean="0"/>
              <a:t>However ARM reuses the condition evaluation hardware to effectively increase number of instructions</a:t>
            </a:r>
          </a:p>
          <a:p>
            <a:pPr lvl="1"/>
            <a:r>
              <a:rPr lang="en-US" dirty="0" smtClean="0"/>
              <a:t>All instructions have a field to determine if they should be conditionally executed</a:t>
            </a:r>
          </a:p>
          <a:p>
            <a:pPr lvl="1"/>
            <a:r>
              <a:rPr lang="en-US" dirty="0" smtClean="0"/>
              <a:t>Non-executed instructions consume 1 cycle</a:t>
            </a:r>
          </a:p>
          <a:p>
            <a:pPr lvl="1"/>
            <a:endParaRPr lang="en-US" dirty="0"/>
          </a:p>
          <a:p>
            <a:r>
              <a:rPr lang="en-US" dirty="0" smtClean="0"/>
              <a:t>This removes many of the needs for branches, which stall the pipeline (at least 3 refill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8" y="1480553"/>
            <a:ext cx="8729579" cy="39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Mnemonics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38895" y="1056773"/>
            <a:ext cx="7502929" cy="5010392"/>
            <a:chOff x="1488" y="1584"/>
            <a:chExt cx="2784" cy="230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45" y="1872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Not equal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45" y="2016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Unsigned higher or same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45" y="2160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Unsigned lower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45" y="2304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Minus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45" y="1728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Equal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45" y="2592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Overflow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45" y="2736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No overflow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045" y="2880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Unsigned higher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045" y="3024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Unsigned lower or same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045" y="2448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Positive or Zero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045" y="3312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Less than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045" y="3456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Greater than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045" y="3600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Less than or equal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045" y="3744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Always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045" y="3168"/>
              <a:ext cx="1503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Greater or equal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488" y="1728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EQ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88" y="1872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NE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CS/HS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488" y="2160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CC/LO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488" y="2448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PL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488" y="2592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VS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488" y="2880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HI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488" y="3024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LS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488" y="3168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GE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88" y="3312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LT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488" y="3456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GT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3600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LE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488" y="3744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AL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488" y="2304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MI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488" y="2736"/>
              <a:ext cx="557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+mn-lt"/>
                </a:rPr>
                <a:t>VC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488" y="1584"/>
              <a:ext cx="557" cy="14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Suffix/Mnemonic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045" y="1584"/>
              <a:ext cx="1503" cy="14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Description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548" y="1872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Z=0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548" y="2016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C=1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548" y="2160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C=0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548" y="1728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Z=1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548" y="1584"/>
              <a:ext cx="724" cy="14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Flags tested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48" y="2304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N=1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548" y="2448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N=0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548" y="2592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V=1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548" y="2736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V=0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548" y="2880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C=1 &amp; Z=0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3548" y="3024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C=0 or Z=1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548" y="3168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N=V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548" y="3312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N!=V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548" y="3456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Z=0 &amp; N=V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548" y="3600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+mn-lt"/>
                </a:rPr>
                <a:t>Z=1 or N=!V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548" y="3744"/>
              <a:ext cx="724" cy="14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400" b="1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5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only effect of comparison is to update the condition flag.  So now “S bit” needed.</a:t>
            </a:r>
            <a:endParaRPr lang="en-US" b="1" dirty="0" smtClean="0"/>
          </a:p>
          <a:p>
            <a:r>
              <a:rPr lang="en-US" b="1" dirty="0" smtClean="0"/>
              <a:t>Operations </a:t>
            </a:r>
            <a:r>
              <a:rPr lang="en-US" b="1" dirty="0"/>
              <a:t>are: </a:t>
            </a:r>
            <a:endParaRPr lang="en-US" dirty="0">
              <a:latin typeface="Wingdings"/>
            </a:endParaRPr>
          </a:p>
          <a:p>
            <a:pPr lvl="1"/>
            <a:r>
              <a:rPr lang="en-US" b="1" dirty="0" smtClean="0"/>
              <a:t>CMP</a:t>
            </a:r>
            <a:r>
              <a:rPr lang="en-US" b="1" dirty="0"/>
              <a:t>	operand1 </a:t>
            </a:r>
            <a:r>
              <a:rPr lang="en-US" b="1" dirty="0" smtClean="0"/>
              <a:t>- operand2</a:t>
            </a:r>
            <a:r>
              <a:rPr lang="en-US" b="1" dirty="0"/>
              <a:t>		</a:t>
            </a:r>
            <a:r>
              <a:rPr lang="en-US" b="1" dirty="0" smtClean="0"/>
              <a:t>	; Compare</a:t>
            </a:r>
            <a:r>
              <a:rPr lang="en-US" b="1" dirty="0"/>
              <a:t>		</a:t>
            </a:r>
          </a:p>
          <a:p>
            <a:pPr lvl="1"/>
            <a:r>
              <a:rPr lang="en-US" b="1" dirty="0" smtClean="0"/>
              <a:t>CMN</a:t>
            </a:r>
            <a:r>
              <a:rPr lang="en-US" b="1" dirty="0"/>
              <a:t>	operand1 </a:t>
            </a:r>
            <a:r>
              <a:rPr lang="en-US" b="1" dirty="0" smtClean="0"/>
              <a:t>+ operand2 </a:t>
            </a:r>
            <a:r>
              <a:rPr lang="en-US" b="1" dirty="0"/>
              <a:t>		</a:t>
            </a:r>
            <a:r>
              <a:rPr lang="en-US" b="1" dirty="0" smtClean="0"/>
              <a:t>; Compare Negative</a:t>
            </a:r>
            <a:endParaRPr lang="en-US" b="1" dirty="0"/>
          </a:p>
          <a:p>
            <a:pPr lvl="1"/>
            <a:r>
              <a:rPr lang="en-US" b="1" dirty="0" smtClean="0"/>
              <a:t>TST</a:t>
            </a:r>
            <a:r>
              <a:rPr lang="en-US" b="1" dirty="0"/>
              <a:t>	operand1 </a:t>
            </a:r>
            <a:r>
              <a:rPr lang="en-US" b="1" dirty="0" smtClean="0"/>
              <a:t>ANDoperand2</a:t>
            </a:r>
            <a:r>
              <a:rPr lang="en-US" b="1" dirty="0"/>
              <a:t>		</a:t>
            </a:r>
            <a:r>
              <a:rPr lang="en-US" b="1" dirty="0" smtClean="0"/>
              <a:t>; Test</a:t>
            </a:r>
            <a:endParaRPr lang="en-US" b="1" dirty="0"/>
          </a:p>
          <a:p>
            <a:pPr lvl="1"/>
            <a:r>
              <a:rPr lang="en-US" b="1" dirty="0" smtClean="0"/>
              <a:t>TEQ</a:t>
            </a:r>
            <a:r>
              <a:rPr lang="en-US" b="1" dirty="0"/>
              <a:t>	operand1 </a:t>
            </a:r>
            <a:r>
              <a:rPr lang="en-US" b="1" dirty="0" smtClean="0"/>
              <a:t>EOR operand2 </a:t>
            </a:r>
            <a:r>
              <a:rPr lang="en-US" b="1" dirty="0"/>
              <a:t>	</a:t>
            </a:r>
            <a:r>
              <a:rPr lang="en-US" b="1" dirty="0" smtClean="0"/>
              <a:t>; Test equivalence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Syntax:</a:t>
            </a:r>
          </a:p>
          <a:p>
            <a:pPr lvl="1"/>
            <a:r>
              <a:rPr lang="en-US" b="1" dirty="0"/>
              <a:t>&lt;Operation&gt;{&lt;</a:t>
            </a:r>
            <a:r>
              <a:rPr lang="en-US" b="1" dirty="0" err="1"/>
              <a:t>cond</a:t>
            </a:r>
            <a:r>
              <a:rPr lang="en-US" b="1" dirty="0"/>
              <a:t>&gt;</a:t>
            </a:r>
            <a:r>
              <a:rPr lang="en-US" b="1" dirty="0" smtClean="0"/>
              <a:t>}</a:t>
            </a:r>
            <a:r>
              <a:rPr lang="en-US" b="1" dirty="0"/>
              <a:t> </a:t>
            </a:r>
            <a:r>
              <a:rPr lang="en-US" b="1" dirty="0" err="1" smtClean="0"/>
              <a:t>Rn</a:t>
            </a:r>
            <a:r>
              <a:rPr lang="en-US" b="1" dirty="0"/>
              <a:t>, Operand2 </a:t>
            </a:r>
          </a:p>
          <a:p>
            <a:endParaRPr lang="en-US" dirty="0"/>
          </a:p>
          <a:p>
            <a:r>
              <a:rPr lang="en-US" b="1" dirty="0"/>
              <a:t>Examples</a:t>
            </a:r>
          </a:p>
          <a:p>
            <a:pPr lvl="1"/>
            <a:r>
              <a:rPr lang="en-US" b="1" dirty="0" smtClean="0"/>
              <a:t>CMP r0</a:t>
            </a:r>
            <a:r>
              <a:rPr lang="en-US" b="1" dirty="0"/>
              <a:t>, </a:t>
            </a:r>
            <a:r>
              <a:rPr lang="en-US" b="1" dirty="0" smtClean="0"/>
              <a:t>r1</a:t>
            </a:r>
            <a:endParaRPr lang="en-US" b="1" dirty="0"/>
          </a:p>
          <a:p>
            <a:pPr lvl="1"/>
            <a:r>
              <a:rPr lang="en-US" b="1" dirty="0" smtClean="0"/>
              <a:t>TSTEQ r2, #5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Compare or test a register with a 32-bit value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CMN, CMP, TEQ, </a:t>
            </a:r>
            <a:r>
              <a:rPr lang="en-US" dirty="0" smtClean="0">
                <a:ea typeface="ＭＳ Ｐゴシック" charset="0"/>
              </a:rPr>
              <a:t>TST;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Outcome: Registers under comparison are not affected;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cpsr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updated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CMP 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 sets </a:t>
            </a:r>
            <a:r>
              <a:rPr lang="en-US" dirty="0" err="1">
                <a:ea typeface="ＭＳ Ｐゴシック" charset="0"/>
              </a:rPr>
              <a:t>cpsr</a:t>
            </a:r>
            <a:r>
              <a:rPr lang="en-US" dirty="0">
                <a:ea typeface="ＭＳ Ｐゴシック" charset="0"/>
              </a:rPr>
              <a:t> flags based on results of x-y (subtract)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TST 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 sets </a:t>
            </a:r>
            <a:r>
              <a:rPr lang="en-US" dirty="0" err="1">
                <a:ea typeface="ＭＳ Ｐゴシック" charset="0"/>
              </a:rPr>
              <a:t>cpsr</a:t>
            </a:r>
            <a:r>
              <a:rPr lang="en-US" dirty="0">
                <a:ea typeface="ＭＳ Ｐゴシック" charset="0"/>
              </a:rPr>
              <a:t> flags based on results of </a:t>
            </a:r>
            <a:r>
              <a:rPr lang="en-US" dirty="0" err="1">
                <a:ea typeface="ＭＳ Ｐゴシック" charset="0"/>
              </a:rPr>
              <a:t>x&amp;y</a:t>
            </a:r>
            <a:r>
              <a:rPr lang="en-US" dirty="0">
                <a:ea typeface="ＭＳ Ｐゴシック" charset="0"/>
              </a:rPr>
              <a:t> (logical AND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Do not need the S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suffix</a:t>
            </a: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Arial"/>
              </a:rPr>
              <a:t>PRE</a:t>
            </a:r>
            <a:r>
              <a:rPr lang="en-US" sz="1800" dirty="0">
                <a:latin typeface="Courier"/>
                <a:ea typeface="ＭＳ Ｐゴシック" charset="0"/>
                <a:cs typeface="Courier"/>
              </a:rPr>
              <a:t>   	</a:t>
            </a:r>
            <a:r>
              <a:rPr lang="en-US" sz="1800" dirty="0" err="1">
                <a:latin typeface="Courier"/>
                <a:ea typeface="ＭＳ Ｐゴシック" charset="0"/>
                <a:cs typeface="Courier"/>
              </a:rPr>
              <a:t>cpsr</a:t>
            </a:r>
            <a:r>
              <a:rPr lang="en-US" sz="1800" dirty="0">
                <a:latin typeface="Courier"/>
                <a:ea typeface="ＭＳ Ｐゴシック" charset="0"/>
                <a:cs typeface="Courier"/>
              </a:rPr>
              <a:t> = </a:t>
            </a:r>
            <a:r>
              <a:rPr lang="en-US" sz="1800" dirty="0" err="1">
                <a:latin typeface="Courier"/>
                <a:ea typeface="ＭＳ Ｐゴシック" charset="0"/>
                <a:cs typeface="Courier"/>
              </a:rPr>
              <a:t>nzcvqiFt_USER</a:t>
            </a:r>
            <a:endParaRPr lang="en-US" sz="1800" dirty="0">
              <a:latin typeface="Courier"/>
              <a:ea typeface="ＭＳ Ｐゴシック" charset="0"/>
              <a:cs typeface="Courier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Courier"/>
                <a:ea typeface="ＭＳ Ｐゴシック" charset="0"/>
                <a:cs typeface="Courier"/>
              </a:rPr>
              <a:t>		r0 = 4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Courier"/>
                <a:ea typeface="ＭＳ Ｐゴシック" charset="0"/>
                <a:cs typeface="Courier"/>
              </a:rPr>
              <a:t>		r9 = 4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Courier"/>
                <a:ea typeface="ＭＳ Ｐゴシック" charset="0"/>
                <a:cs typeface="Courier"/>
              </a:rPr>
              <a:t>CMP r0, r9 </a:t>
            </a:r>
            <a:endParaRPr lang="en-US" sz="1800" dirty="0" smtClean="0">
              <a:latin typeface="Courier"/>
              <a:ea typeface="ＭＳ Ｐゴシック" charset="0"/>
              <a:cs typeface="Courier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>
              <a:latin typeface="Courier"/>
              <a:ea typeface="ＭＳ Ｐゴシック" charset="0"/>
              <a:cs typeface="Courier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ea typeface="ＭＳ Ｐゴシック" charset="0"/>
                <a:cs typeface="Arial"/>
              </a:rPr>
              <a:t>POST</a:t>
            </a:r>
            <a:r>
              <a:rPr lang="en-US" sz="1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1800" dirty="0" err="1">
                <a:latin typeface="Courier"/>
                <a:ea typeface="ＭＳ Ｐゴシック" charset="0"/>
                <a:cs typeface="Courier"/>
              </a:rPr>
              <a:t>cpsr</a:t>
            </a:r>
            <a:r>
              <a:rPr lang="en-US" sz="1800" dirty="0">
                <a:latin typeface="Courier"/>
                <a:ea typeface="ＭＳ Ｐゴシック" charset="0"/>
                <a:cs typeface="Courier"/>
              </a:rPr>
              <a:t> = </a:t>
            </a:r>
            <a:r>
              <a:rPr lang="en-US" sz="1800" dirty="0" err="1" smtClean="0">
                <a:latin typeface="Courier"/>
                <a:ea typeface="ＭＳ Ｐゴシック" charset="0"/>
                <a:cs typeface="Courier"/>
              </a:rPr>
              <a:t>nZcvqiFt_USER</a:t>
            </a:r>
            <a:r>
              <a:rPr lang="en-US" sz="1800" dirty="0">
                <a:latin typeface="Courier"/>
                <a:ea typeface="ＭＳ Ｐゴシック" charset="0"/>
                <a:cs typeface="Courier"/>
              </a:rPr>
              <a:t>	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Courier"/>
                <a:ea typeface="ＭＳ Ｐゴシック" charset="0"/>
                <a:cs typeface="Courier"/>
              </a:rPr>
              <a:t>		r0 = </a:t>
            </a:r>
            <a:r>
              <a:rPr lang="en-US" sz="1800" dirty="0" smtClean="0">
                <a:latin typeface="Courier"/>
                <a:ea typeface="ＭＳ Ｐゴシック" charset="0"/>
                <a:cs typeface="Courier"/>
              </a:rPr>
              <a:t>4</a:t>
            </a:r>
            <a:endParaRPr lang="en-US" sz="1800" dirty="0">
              <a:latin typeface="Courier"/>
              <a:ea typeface="ＭＳ Ｐゴシック" charset="0"/>
              <a:cs typeface="Courier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Courier"/>
                <a:ea typeface="ＭＳ Ｐゴシック" charset="0"/>
                <a:cs typeface="Courier"/>
              </a:rPr>
              <a:t>		r9 = </a:t>
            </a:r>
            <a:r>
              <a:rPr lang="en-US" sz="1800" dirty="0" smtClean="0">
                <a:latin typeface="Courier"/>
                <a:ea typeface="ＭＳ Ｐゴシック" charset="0"/>
                <a:cs typeface="Courier"/>
              </a:rPr>
              <a:t>4</a:t>
            </a:r>
            <a:endParaRPr lang="en-US" sz="1800" dirty="0">
              <a:latin typeface="Courier"/>
              <a:ea typeface="ＭＳ Ｐゴシック" charset="0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To change the flow of execution or to call 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routine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Supports subroutine calls, </a:t>
            </a:r>
            <a:r>
              <a:rPr lang="en-US" i="1" dirty="0">
                <a:ea typeface="ＭＳ Ｐゴシック" charset="0"/>
                <a:cs typeface="ＭＳ Ｐゴシック" charset="0"/>
              </a:rPr>
              <a:t>if-then-else</a:t>
            </a:r>
            <a:r>
              <a:rPr lang="en-US" dirty="0">
                <a:ea typeface="ＭＳ Ｐゴシック" charset="0"/>
                <a:cs typeface="ＭＳ Ｐゴシック" charset="0"/>
              </a:rPr>
              <a:t> structures,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Change of execution forces the pc to point to a new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address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Four different branch instructions on the ARM</a:t>
            </a:r>
          </a:p>
          <a:p>
            <a:pPr lvl="1"/>
            <a:r>
              <a:rPr lang="en-US" dirty="0">
                <a:latin typeface="Courier New" charset="0"/>
                <a:ea typeface="ＭＳ Ｐゴシック" charset="0"/>
              </a:rPr>
              <a:t>B{&lt;</a:t>
            </a:r>
            <a:r>
              <a:rPr lang="en-US" dirty="0" err="1">
                <a:latin typeface="Courier New" charset="0"/>
                <a:ea typeface="ＭＳ Ｐゴシック" charset="0"/>
              </a:rPr>
              <a:t>cond</a:t>
            </a:r>
            <a:r>
              <a:rPr lang="en-US" dirty="0">
                <a:latin typeface="Courier New" charset="0"/>
                <a:ea typeface="ＭＳ Ｐゴシック" charset="0"/>
              </a:rPr>
              <a:t>&gt;} label</a:t>
            </a:r>
          </a:p>
          <a:p>
            <a:pPr lvl="1"/>
            <a:r>
              <a:rPr lang="en-US" dirty="0">
                <a:latin typeface="Courier New" charset="0"/>
                <a:ea typeface="ＭＳ Ｐゴシック" charset="0"/>
              </a:rPr>
              <a:t>BL{&lt;</a:t>
            </a:r>
            <a:r>
              <a:rPr lang="en-US" dirty="0" err="1">
                <a:latin typeface="Courier New" charset="0"/>
                <a:ea typeface="ＭＳ Ｐゴシック" charset="0"/>
              </a:rPr>
              <a:t>cond</a:t>
            </a:r>
            <a:r>
              <a:rPr lang="en-US" dirty="0">
                <a:latin typeface="Courier New" charset="0"/>
                <a:ea typeface="ＭＳ Ｐゴシック" charset="0"/>
              </a:rPr>
              <a:t>&gt;} label</a:t>
            </a:r>
          </a:p>
          <a:p>
            <a:pPr lvl="1"/>
            <a:r>
              <a:rPr lang="en-US" dirty="0">
                <a:latin typeface="Courier New" charset="0"/>
                <a:ea typeface="ＭＳ Ｐゴシック" charset="0"/>
              </a:rPr>
              <a:t>BX{&lt;</a:t>
            </a:r>
            <a:r>
              <a:rPr lang="en-US" dirty="0" err="1">
                <a:latin typeface="Courier New" charset="0"/>
                <a:ea typeface="ＭＳ Ｐゴシック" charset="0"/>
              </a:rPr>
              <a:t>cond</a:t>
            </a:r>
            <a:r>
              <a:rPr lang="en-US" dirty="0">
                <a:latin typeface="Courier New" charset="0"/>
                <a:ea typeface="ＭＳ Ｐゴシック" charset="0"/>
              </a:rPr>
              <a:t>&gt;} </a:t>
            </a:r>
            <a:r>
              <a:rPr lang="en-US" dirty="0" err="1">
                <a:latin typeface="Courier New" charset="0"/>
                <a:ea typeface="ＭＳ Ｐゴシック" charset="0"/>
              </a:rPr>
              <a:t>Rm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lvl="1"/>
            <a:r>
              <a:rPr lang="en-US" dirty="0">
                <a:latin typeface="Courier New" charset="0"/>
                <a:ea typeface="ＭＳ Ｐゴシック" charset="0"/>
              </a:rPr>
              <a:t>BLX{&lt;</a:t>
            </a:r>
            <a:r>
              <a:rPr lang="en-US" dirty="0" err="1">
                <a:latin typeface="Courier New" charset="0"/>
                <a:ea typeface="ＭＳ Ｐゴシック" charset="0"/>
              </a:rPr>
              <a:t>cond</a:t>
            </a:r>
            <a:r>
              <a:rPr lang="en-US" dirty="0">
                <a:latin typeface="Courier New" charset="0"/>
                <a:ea typeface="ＭＳ Ｐゴシック" charset="0"/>
              </a:rPr>
              <a:t>&gt;} label | </a:t>
            </a:r>
            <a:r>
              <a:rPr lang="en-US" dirty="0" err="1">
                <a:latin typeface="Courier New" charset="0"/>
                <a:ea typeface="ＭＳ Ｐゴシック" charset="0"/>
              </a:rPr>
              <a:t>Rm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845928" y="3154947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</a:rPr>
              <a:t>&lt;startup&gt;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inst</a:t>
            </a:r>
            <a:r>
              <a:rPr lang="en-US" sz="2400" b="1" baseline="-25000" dirty="0">
                <a:solidFill>
                  <a:srgbClr val="000000"/>
                </a:solidFill>
                <a:latin typeface="Calibri" pitchFamily="34" charset="0"/>
              </a:rPr>
              <a:t>1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inst</a:t>
            </a:r>
            <a:r>
              <a:rPr lang="en-US" sz="2400" b="1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inst</a:t>
            </a:r>
            <a:r>
              <a:rPr lang="en-US" sz="2400" b="1" baseline="-25000" dirty="0">
                <a:solidFill>
                  <a:srgbClr val="000000"/>
                </a:solidFill>
                <a:latin typeface="Calibri" pitchFamily="34" charset="0"/>
              </a:rPr>
              <a:t>3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Calibri" pitchFamily="34" charset="0"/>
              </a:rPr>
              <a:t>inst</a:t>
            </a:r>
            <a:r>
              <a:rPr lang="en-US" sz="2400" b="1" baseline="-25000" dirty="0" err="1">
                <a:solidFill>
                  <a:srgbClr val="000000"/>
                </a:solidFill>
                <a:latin typeface="Calibri" pitchFamily="34" charset="0"/>
              </a:rPr>
              <a:t>n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845928" y="2589797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2199400" y="4064882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3093453" y="3307347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This improves code density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performance by reducing the number of forward branch instructions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7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sz="1700" dirty="0">
                <a:latin typeface="Courier New" charset="0"/>
                <a:ea typeface="ＭＳ Ｐゴシック" charset="0"/>
              </a:rPr>
              <a:t>if (x != 0)</a:t>
            </a:r>
            <a:r>
              <a:rPr lang="en-US" sz="1700" b="1" dirty="0">
                <a:latin typeface="Courier New" charset="0"/>
                <a:ea typeface="ＭＳ Ｐゴシック" charset="0"/>
              </a:rPr>
              <a:t> 		</a:t>
            </a:r>
            <a:r>
              <a:rPr lang="en-US" sz="1700" b="1" dirty="0" smtClean="0">
                <a:latin typeface="Courier New" charset="0"/>
                <a:ea typeface="ＭＳ Ｐゴシック" charset="0"/>
              </a:rPr>
              <a:t>	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CMP   </a:t>
            </a:r>
            <a:r>
              <a:rPr lang="en-US" sz="1700" dirty="0">
                <a:latin typeface="Courier New" charset="0"/>
                <a:ea typeface="ＭＳ Ｐゴシック" charset="0"/>
              </a:rPr>
              <a:t>r3,#0          </a:t>
            </a:r>
            <a:br>
              <a:rPr lang="en-US" sz="1700" dirty="0">
                <a:latin typeface="Courier New" charset="0"/>
                <a:ea typeface="ＭＳ Ｐゴシック" charset="0"/>
              </a:rPr>
            </a:br>
            <a:r>
              <a:rPr lang="en-US" sz="1700" dirty="0">
                <a:latin typeface="Courier New" charset="0"/>
                <a:ea typeface="ＭＳ Ｐゴシック" charset="0"/>
              </a:rPr>
              <a:t>    a = </a:t>
            </a:r>
            <a:r>
              <a:rPr lang="en-US" sz="1700" dirty="0" err="1">
                <a:latin typeface="Courier New" charset="0"/>
                <a:ea typeface="ＭＳ Ｐゴシック" charset="0"/>
              </a:rPr>
              <a:t>b+c</a:t>
            </a:r>
            <a:r>
              <a:rPr lang="en-US" sz="1700" dirty="0">
                <a:latin typeface="Courier New" charset="0"/>
                <a:ea typeface="ＭＳ Ｐゴシック" charset="0"/>
              </a:rPr>
              <a:t>;		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	BEQ   </a:t>
            </a:r>
            <a:r>
              <a:rPr lang="en-US" sz="1700" dirty="0">
                <a:latin typeface="Courier New" charset="0"/>
                <a:ea typeface="ＭＳ Ｐゴシック" charset="0"/>
              </a:rPr>
              <a:t>skip           </a:t>
            </a:r>
            <a:br>
              <a:rPr lang="en-US" sz="1700" dirty="0">
                <a:latin typeface="Courier New" charset="0"/>
                <a:ea typeface="ＭＳ Ｐゴシック" charset="0"/>
              </a:rPr>
            </a:br>
            <a:r>
              <a:rPr lang="en-US" sz="1700" dirty="0">
                <a:latin typeface="Courier New" charset="0"/>
                <a:ea typeface="ＭＳ Ｐゴシック" charset="0"/>
              </a:rPr>
              <a:t>  else 			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		ADD   </a:t>
            </a:r>
            <a:r>
              <a:rPr lang="en-US" sz="1700" dirty="0">
                <a:latin typeface="Courier New" charset="0"/>
                <a:ea typeface="ＭＳ Ｐゴシック" charset="0"/>
              </a:rPr>
              <a:t>r0,r1,r2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700" dirty="0">
                <a:latin typeface="Courier New" charset="0"/>
                <a:ea typeface="ＭＳ Ｐゴシック" charset="0"/>
              </a:rPr>
              <a:t>		 a = b–c;		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		B </a:t>
            </a:r>
            <a:r>
              <a:rPr lang="en-US" sz="1700" dirty="0" err="1">
                <a:latin typeface="Courier New" charset="0"/>
                <a:ea typeface="ＭＳ Ｐゴシック" charset="0"/>
              </a:rPr>
              <a:t>afterskip</a:t>
            </a:r>
            <a:r>
              <a:rPr lang="en-US" sz="1700" dirty="0">
                <a:latin typeface="Courier New" charset="0"/>
                <a:ea typeface="ＭＳ Ｐゴシック" charset="0"/>
              </a:rPr>
              <a:t>	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700" dirty="0">
                <a:latin typeface="Courier New" charset="0"/>
                <a:ea typeface="ＭＳ Ｐゴシック" charset="0"/>
              </a:rPr>
              <a:t> 	       		     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	skip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</a:rPr>
              <a:t>					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			</a:t>
            </a:r>
            <a:r>
              <a:rPr lang="en-US" sz="1600" dirty="0" smtClean="0">
                <a:latin typeface="Courier New" charset="0"/>
                <a:ea typeface="ＭＳ Ｐゴシック" charset="0"/>
              </a:rPr>
              <a:t>SUB   </a:t>
            </a:r>
            <a:r>
              <a:rPr lang="en-US" sz="1600" dirty="0">
                <a:latin typeface="Courier New" charset="0"/>
                <a:ea typeface="ＭＳ Ｐゴシック" charset="0"/>
              </a:rPr>
              <a:t>r0, r1, r2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</a:rPr>
              <a:t>				     </a:t>
            </a:r>
            <a:r>
              <a:rPr lang="en-US" sz="1600" dirty="0" smtClean="0">
                <a:latin typeface="Courier New" charset="0"/>
                <a:ea typeface="ＭＳ Ｐゴシック" charset="0"/>
              </a:rPr>
              <a:t>		</a:t>
            </a:r>
            <a:r>
              <a:rPr lang="en-US" sz="1600" dirty="0" err="1" smtClean="0">
                <a:latin typeface="Courier New" charset="0"/>
                <a:ea typeface="ＭＳ Ｐゴシック" charset="0"/>
              </a:rPr>
              <a:t>afterskip</a:t>
            </a:r>
            <a:r>
              <a:rPr lang="en-US" dirty="0">
                <a:latin typeface="Times New Roman" charset="0"/>
                <a:ea typeface="ＭＳ Ｐゴシック" charset="0"/>
              </a:rPr>
              <a:t>			          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47645" y="3197726"/>
            <a:ext cx="2317750" cy="10668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CMP   r3,#0</a:t>
            </a:r>
            <a:br>
              <a:rPr lang="en-US" dirty="0">
                <a:solidFill>
                  <a:srgbClr val="000022"/>
                </a:solidFill>
                <a:latin typeface="Courier New" charset="0"/>
              </a:rPr>
            </a:br>
            <a:r>
              <a:rPr lang="en-US" dirty="0">
                <a:solidFill>
                  <a:srgbClr val="000022"/>
                </a:solidFill>
                <a:latin typeface="Courier New" charset="0"/>
              </a:rPr>
              <a:t>ADDNE r0,r1,r2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SUBEQ r0,r1,r2</a:t>
            </a:r>
          </a:p>
        </p:txBody>
      </p:sp>
    </p:spTree>
    <p:extLst>
      <p:ext uri="{BB962C8B-B14F-4D97-AF65-F5344CB8AC3E}">
        <p14:creationId xmlns:p14="http://schemas.microsoft.com/office/powerpoint/2010/main" val="15640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Use a sequence of several conditional instructions </a:t>
            </a:r>
          </a:p>
          <a:p>
            <a:pPr lvl="1">
              <a:buFontTx/>
              <a:buNone/>
            </a:pPr>
            <a:r>
              <a:rPr lang="en-US" sz="1700" b="1" dirty="0">
                <a:latin typeface="Courier New" charset="0"/>
                <a:ea typeface="ＭＳ Ｐゴシック" charset="0"/>
              </a:rPr>
              <a:t>	</a:t>
            </a:r>
            <a:r>
              <a:rPr lang="en-US" sz="1900" dirty="0">
                <a:latin typeface="Courier New" charset="0"/>
                <a:ea typeface="ＭＳ Ｐゴシック" charset="0"/>
              </a:rPr>
              <a:t>if (a==0) x=1;</a:t>
            </a:r>
          </a:p>
          <a:p>
            <a:pPr lvl="2"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	CMP      r0,#0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MOVEQ    r1,#1</a:t>
            </a:r>
            <a:endParaRPr lang="en-US" sz="1500" dirty="0">
              <a:latin typeface="Courier New" charset="0"/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Set the flags, then use various condition codes</a:t>
            </a:r>
          </a:p>
          <a:p>
            <a:pPr lvl="1">
              <a:buFontTx/>
              <a:buNone/>
            </a:pPr>
            <a:r>
              <a:rPr lang="en-US" sz="1700" b="1" dirty="0">
                <a:latin typeface="Courier New" charset="0"/>
                <a:ea typeface="ＭＳ Ｐゴシック" charset="0"/>
              </a:rPr>
              <a:t>	</a:t>
            </a:r>
            <a:r>
              <a:rPr lang="en-US" sz="1900" dirty="0">
                <a:latin typeface="Courier New" charset="0"/>
                <a:ea typeface="ＭＳ Ｐゴシック" charset="0"/>
              </a:rPr>
              <a:t>if (a==0) x=0;</a:t>
            </a:r>
            <a:br>
              <a:rPr lang="en-US" sz="1900" dirty="0">
                <a:latin typeface="Courier New" charset="0"/>
                <a:ea typeface="ＭＳ Ｐゴシック" charset="0"/>
              </a:rPr>
            </a:br>
            <a:r>
              <a:rPr lang="en-US" sz="1900" dirty="0">
                <a:latin typeface="Courier New" charset="0"/>
                <a:ea typeface="ＭＳ Ｐゴシック" charset="0"/>
              </a:rPr>
              <a:t>if (a&gt;0)  x=1;</a:t>
            </a:r>
          </a:p>
          <a:p>
            <a:pPr lvl="2"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	CMP      r0,#0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MOVEQ    r1,#0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MOVGT    r1,#1</a:t>
            </a:r>
            <a:endParaRPr lang="en-US" dirty="0">
              <a:solidFill>
                <a:schemeClr val="hlink"/>
              </a:solidFill>
              <a:latin typeface="Courier New" charset="0"/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Use conditional compare instructions</a:t>
            </a:r>
          </a:p>
          <a:p>
            <a:pPr lvl="1">
              <a:buFontTx/>
              <a:buNone/>
            </a:pPr>
            <a:r>
              <a:rPr lang="en-US" sz="1700" b="1" dirty="0">
                <a:latin typeface="Courier New" charset="0"/>
                <a:ea typeface="ＭＳ Ｐゴシック" charset="0"/>
              </a:rPr>
              <a:t>	</a:t>
            </a:r>
            <a:r>
              <a:rPr lang="en-US" sz="1900" dirty="0">
                <a:latin typeface="Courier New" charset="0"/>
                <a:ea typeface="ＭＳ Ｐゴシック" charset="0"/>
              </a:rPr>
              <a:t>if (a==4 || a==10) x=0;</a:t>
            </a:r>
          </a:p>
          <a:p>
            <a:pPr lvl="2"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	CMP      r0,#4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CMPNE    r0,#10</a:t>
            </a:r>
            <a:br>
              <a:rPr lang="en-US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</a:rPr>
              <a:t>MOVEQ    r1,#0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Register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ourier New" charset="0"/>
              </a:rPr>
              <a:t>ARM is based on a </a:t>
            </a:r>
            <a:r>
              <a:rPr lang="ja-JP" altLang="en-US" sz="2400" dirty="0">
                <a:ea typeface="ＭＳ Ｐゴシック" charset="0"/>
                <a:cs typeface="Courier New" charset="0"/>
              </a:rPr>
              <a:t>“</a:t>
            </a:r>
            <a:r>
              <a:rPr lang="en-US" altLang="ja-JP" sz="2400" dirty="0">
                <a:ea typeface="ＭＳ Ｐゴシック" charset="0"/>
                <a:cs typeface="Courier New" charset="0"/>
              </a:rPr>
              <a:t>load/store</a:t>
            </a:r>
            <a:r>
              <a:rPr lang="ja-JP" altLang="en-US" sz="2400" dirty="0">
                <a:ea typeface="ＭＳ Ｐゴシック" charset="0"/>
                <a:cs typeface="Courier New" charset="0"/>
              </a:rPr>
              <a:t>”</a:t>
            </a:r>
            <a:r>
              <a:rPr lang="en-US" altLang="ja-JP" sz="2400" dirty="0">
                <a:ea typeface="ＭＳ Ｐゴシック" charset="0"/>
                <a:cs typeface="Courier New" charset="0"/>
              </a:rPr>
              <a:t> architecture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</a:pPr>
            <a:r>
              <a:rPr lang="en-US" sz="1600" dirty="0">
                <a:ea typeface="ＭＳ Ｐゴシック" charset="0"/>
                <a:cs typeface="Courier New" charset="0"/>
              </a:rPr>
              <a:t>All operands should be in registers 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</a:pPr>
            <a:r>
              <a:rPr lang="en-US" sz="1600" dirty="0">
                <a:ea typeface="ＭＳ Ｐゴシック" charset="0"/>
                <a:cs typeface="Courier New" charset="0"/>
              </a:rPr>
              <a:t>Load instructions are used to move data from memory into registers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</a:pPr>
            <a:r>
              <a:rPr lang="en-US" sz="1600" dirty="0">
                <a:ea typeface="ＭＳ Ｐゴシック" charset="0"/>
                <a:cs typeface="Courier New" charset="0"/>
              </a:rPr>
              <a:t>Store instructions are used to move data from registers to memory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</a:pPr>
            <a:r>
              <a:rPr lang="en-US" sz="1600" dirty="0">
                <a:ea typeface="ＭＳ Ｐゴシック" charset="0"/>
                <a:cs typeface="Courier New" charset="0"/>
              </a:rPr>
              <a:t>Flexible – allow transfer of a word or a half-word or a byte to and from memory</a:t>
            </a:r>
          </a:p>
          <a:p>
            <a:pPr lvl="1">
              <a:lnSpc>
                <a:spcPct val="90000"/>
              </a:lnSpc>
              <a:buNone/>
            </a:pPr>
            <a:endParaRPr lang="en-US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LDR/STR	Word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LDRB/STRB	Byte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LDRH/STRH	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Halfword</a:t>
            </a:r>
            <a:endParaRPr lang="en-US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LDRSB		Signed byte load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LDRSH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Signed 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halfword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 load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Arial"/>
              </a:rPr>
              <a:t>Syntax: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LDR{&lt;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cond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&gt;}{&lt;size&gt;} Rd, &lt;address&gt;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STR{&lt;</a:t>
            </a:r>
            <a:r>
              <a:rPr lang="en-US" sz="2400" dirty="0" err="1">
                <a:latin typeface="Courier New" charset="0"/>
                <a:ea typeface="ＭＳ Ｐゴシック" charset="0"/>
                <a:cs typeface="Courier New" charset="0"/>
              </a:rPr>
              <a:t>cond</a:t>
            </a:r>
            <a:r>
              <a:rPr lang="en-US" sz="2400" dirty="0">
                <a:latin typeface="Courier New" charset="0"/>
                <a:ea typeface="ＭＳ Ｐゴシック" charset="0"/>
                <a:cs typeface="Courier New" charset="0"/>
              </a:rPr>
              <a:t>&gt;}{&lt;size&gt;} Rd, &lt;address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LDR and STR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LDR and STR instructions can load and store data on a boundary alignment that is the same as the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size being loaded or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stored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LDR can only load 32-bit words on a memory address that is a multiple of 4 bytes – 0, 4, 8, and so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on</a:t>
            </a:r>
          </a:p>
          <a:p>
            <a:endParaRPr lang="en-US" sz="1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LDR r0, [r1] </a:t>
            </a:r>
          </a:p>
          <a:p>
            <a:pPr lvl="1"/>
            <a:r>
              <a:rPr lang="en-US" dirty="0">
                <a:ea typeface="ＭＳ Ｐゴシック" charset="0"/>
              </a:rPr>
              <a:t>Loads register r0 with the contents of the memory address pointed to by register </a:t>
            </a:r>
            <a:r>
              <a:rPr lang="en-US" dirty="0" smtClean="0">
                <a:ea typeface="ＭＳ Ｐゴシック" charset="0"/>
              </a:rPr>
              <a:t>r1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STR r0, [r1]</a:t>
            </a:r>
          </a:p>
          <a:p>
            <a:pPr lvl="1"/>
            <a:r>
              <a:rPr lang="en-US" dirty="0">
                <a:ea typeface="ＭＳ Ｐゴシック" charset="0"/>
              </a:rPr>
              <a:t>Stores the contents of register r0 to the memory address pointed to by register </a:t>
            </a:r>
            <a:r>
              <a:rPr lang="en-US" dirty="0" smtClean="0">
                <a:ea typeface="ＭＳ Ｐゴシック" charset="0"/>
              </a:rPr>
              <a:t>r1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Register r1 is called the </a:t>
            </a:r>
            <a:r>
              <a:rPr lang="en-US" sz="18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base address register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LDR/STR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4" y="2755714"/>
            <a:ext cx="8168105" cy="337762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72556"/>
            <a:ext cx="8229600" cy="5046663"/>
          </a:xfrm>
        </p:spPr>
        <p:txBody>
          <a:bodyPr/>
          <a:lstStyle/>
          <a:p>
            <a:r>
              <a:rPr lang="en-US" sz="1800" dirty="0" smtClean="0">
                <a:ea typeface="ＭＳ Ｐゴシック" charset="0"/>
                <a:cs typeface="ＭＳ Ｐゴシック" charset="0"/>
              </a:rPr>
              <a:t>The memory location to be accessed is held in a base register</a:t>
            </a:r>
          </a:p>
          <a:p>
            <a:endParaRPr lang="en-US" sz="1800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STR r0, [r1]		; Store contents of r0 to location pointed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				; to by contents of r1.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LDR r2, [r1]		; Load r2 with contents of memory location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				; pointed to by contents of r1</a:t>
            </a:r>
            <a:endParaRPr lang="en-US" sz="1600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79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(1-4)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ARM provides three addressing modes</a:t>
            </a:r>
          </a:p>
          <a:p>
            <a:pPr lvl="1"/>
            <a:r>
              <a:rPr lang="en-US" dirty="0" err="1">
                <a:ea typeface="ＭＳ Ｐゴシック" charset="0"/>
              </a:rPr>
              <a:t>Preindex</a:t>
            </a:r>
            <a:r>
              <a:rPr lang="en-US" dirty="0">
                <a:ea typeface="ＭＳ Ｐゴシック" charset="0"/>
              </a:rPr>
              <a:t> with </a:t>
            </a:r>
            <a:r>
              <a:rPr lang="en-US" dirty="0" err="1">
                <a:ea typeface="ＭＳ Ｐゴシック" charset="0"/>
              </a:rPr>
              <a:t>writeback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 err="1">
                <a:ea typeface="ＭＳ Ｐゴシック" charset="0"/>
              </a:rPr>
              <a:t>Preindex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 err="1" smtClean="0">
                <a:ea typeface="ＭＳ Ｐゴシック" charset="0"/>
              </a:rPr>
              <a:t>Postindex</a:t>
            </a:r>
            <a:endParaRPr lang="en-US" dirty="0" smtClean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Preindex</a:t>
            </a:r>
            <a:r>
              <a:rPr lang="en-US" dirty="0">
                <a:ea typeface="ＭＳ Ｐゴシック" charset="0"/>
                <a:cs typeface="ＭＳ Ｐゴシック" charset="0"/>
              </a:rPr>
              <a:t> mode useful for accessing a single element in a data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structure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Postindex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preindex</a:t>
            </a:r>
            <a:r>
              <a:rPr lang="en-US" dirty="0">
                <a:ea typeface="ＭＳ Ｐゴシック" charset="0"/>
                <a:cs typeface="ＭＳ Ｐゴシック" charset="0"/>
              </a:rPr>
              <a:t> with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writeback</a:t>
            </a:r>
            <a:r>
              <a:rPr lang="en-US" dirty="0">
                <a:ea typeface="ＭＳ Ｐゴシック" charset="0"/>
                <a:cs typeface="ＭＳ Ｐゴシック" charset="0"/>
              </a:rPr>
              <a:t> useful for traversing an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(2-4)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Preindex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Same as </a:t>
            </a:r>
            <a:r>
              <a:rPr lang="en-US" dirty="0" err="1">
                <a:ea typeface="ＭＳ Ｐゴシック" charset="0"/>
              </a:rPr>
              <a:t>preindex</a:t>
            </a:r>
            <a:r>
              <a:rPr lang="en-US" dirty="0">
                <a:ea typeface="ＭＳ Ｐゴシック" charset="0"/>
              </a:rPr>
              <a:t> with </a:t>
            </a:r>
            <a:r>
              <a:rPr lang="en-US" dirty="0" err="1">
                <a:ea typeface="ＭＳ Ｐゴシック" charset="0"/>
              </a:rPr>
              <a:t>writeback</a:t>
            </a:r>
            <a:r>
              <a:rPr lang="en-US" dirty="0">
                <a:ea typeface="ＭＳ Ｐゴシック" charset="0"/>
              </a:rPr>
              <a:t>, but does not update the base register</a:t>
            </a:r>
          </a:p>
          <a:p>
            <a:pPr lvl="1"/>
            <a:r>
              <a:rPr lang="en-US" dirty="0">
                <a:ea typeface="ＭＳ Ｐゴシック" charset="0"/>
              </a:rPr>
              <a:t>Example</a:t>
            </a:r>
            <a:r>
              <a:rPr lang="en-US" dirty="0">
                <a:latin typeface="Times New Roman" charset="0"/>
                <a:ea typeface="ＭＳ Ｐゴシック" charset="0"/>
              </a:rPr>
              <a:t>: </a:t>
            </a:r>
            <a:r>
              <a:rPr lang="en-US" dirty="0">
                <a:latin typeface="Courier New" charset="0"/>
                <a:ea typeface="ＭＳ Ｐゴシック" charset="0"/>
              </a:rPr>
              <a:t>LDR r0, [r1, #4</a:t>
            </a:r>
            <a:r>
              <a:rPr lang="en-US" dirty="0" smtClean="0">
                <a:latin typeface="Courier New" charset="0"/>
                <a:ea typeface="ＭＳ Ｐゴシック" charset="0"/>
              </a:rPr>
              <a:t>]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Preindex</a:t>
            </a:r>
            <a:r>
              <a:rPr lang="en-US" dirty="0">
                <a:ea typeface="ＭＳ Ｐゴシック" charset="0"/>
                <a:cs typeface="ＭＳ Ｐゴシック" charset="0"/>
              </a:rPr>
              <a:t> with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writeback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Calculates address from a base register </a:t>
            </a:r>
            <a:r>
              <a:rPr lang="en-US" i="1" dirty="0">
                <a:ea typeface="ＭＳ Ｐゴシック" charset="0"/>
              </a:rPr>
              <a:t>plus</a:t>
            </a:r>
            <a:r>
              <a:rPr lang="en-US" dirty="0">
                <a:ea typeface="ＭＳ Ｐゴシック" charset="0"/>
              </a:rPr>
              <a:t> address offset</a:t>
            </a:r>
          </a:p>
          <a:p>
            <a:pPr lvl="1"/>
            <a:r>
              <a:rPr lang="en-US" dirty="0">
                <a:ea typeface="ＭＳ Ｐゴシック" charset="0"/>
              </a:rPr>
              <a:t>Updates the address in the base register with the new address</a:t>
            </a:r>
          </a:p>
          <a:p>
            <a:pPr lvl="1"/>
            <a:r>
              <a:rPr lang="en-US" dirty="0">
                <a:ea typeface="ＭＳ Ｐゴシック" charset="0"/>
              </a:rPr>
              <a:t>The </a:t>
            </a:r>
            <a:r>
              <a:rPr lang="en-US" i="1" dirty="0">
                <a:ea typeface="ＭＳ Ｐゴシック" charset="0"/>
              </a:rPr>
              <a:t>updated base register value </a:t>
            </a:r>
            <a:r>
              <a:rPr lang="en-US" dirty="0">
                <a:ea typeface="ＭＳ Ｐゴシック" charset="0"/>
              </a:rPr>
              <a:t>is the address used to access memory</a:t>
            </a:r>
          </a:p>
          <a:p>
            <a:pPr lvl="1"/>
            <a:r>
              <a:rPr lang="en-US" dirty="0">
                <a:ea typeface="ＭＳ Ｐゴシック" charset="0"/>
              </a:rPr>
              <a:t>Example</a:t>
            </a:r>
            <a:r>
              <a:rPr lang="en-US" dirty="0">
                <a:latin typeface="Times New Roman" charset="0"/>
                <a:ea typeface="ＭＳ Ｐゴシック" charset="0"/>
              </a:rPr>
              <a:t>: </a:t>
            </a:r>
            <a:r>
              <a:rPr lang="en-US" dirty="0">
                <a:latin typeface="Courier New" charset="0"/>
                <a:ea typeface="ＭＳ Ｐゴシック" charset="0"/>
              </a:rPr>
              <a:t>LDR r0, [r1, #4]</a:t>
            </a:r>
            <a:r>
              <a:rPr lang="en-US" dirty="0" smtClean="0">
                <a:latin typeface="Courier New" charset="0"/>
                <a:ea typeface="ＭＳ Ｐゴシック" charset="0"/>
              </a:rPr>
              <a:t>!</a:t>
            </a:r>
          </a:p>
          <a:p>
            <a:pPr lvl="1"/>
            <a:endParaRPr lang="en-US" dirty="0">
              <a:latin typeface="Courier New" charset="0"/>
              <a:ea typeface="ＭＳ Ｐゴシック" charset="0"/>
            </a:endParaRP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Postindex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Only updates the base register </a:t>
            </a:r>
            <a:r>
              <a:rPr lang="en-US" i="1" dirty="0">
                <a:ea typeface="ＭＳ Ｐゴシック" charset="0"/>
              </a:rPr>
              <a:t>after</a:t>
            </a:r>
            <a:r>
              <a:rPr lang="en-US" dirty="0">
                <a:ea typeface="ＭＳ Ｐゴシック" charset="0"/>
              </a:rPr>
              <a:t> the address is used</a:t>
            </a:r>
          </a:p>
          <a:p>
            <a:pPr lvl="1"/>
            <a:r>
              <a:rPr lang="en-US" dirty="0">
                <a:ea typeface="ＭＳ Ｐゴシック" charset="0"/>
              </a:rPr>
              <a:t>Example: </a:t>
            </a:r>
            <a:r>
              <a:rPr lang="en-US" dirty="0">
                <a:latin typeface="Courier New" charset="0"/>
                <a:ea typeface="ＭＳ Ｐゴシック" charset="0"/>
              </a:rPr>
              <a:t>LDR r0, [r1],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(3-4)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398839"/>
            <a:ext cx="3024188" cy="34464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  <a:latin typeface="+mn-lt"/>
              </a:rPr>
              <a:t>Preindexing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 with 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writeback</a:t>
            </a:r>
            <a:endParaRPr lang="en-US" dirty="0">
              <a:solidFill>
                <a:srgbClr val="0000FF"/>
              </a:solidFill>
              <a:latin typeface="+mn-lt"/>
            </a:endParaRPr>
          </a:p>
          <a:p>
            <a:pPr marL="342900" indent="-342900">
              <a:buFont typeface="Wingdings" charset="0"/>
              <a:buChar char="u"/>
            </a:pPr>
            <a:endParaRPr lang="en-US" dirty="0">
              <a:solidFill>
                <a:srgbClr val="000022"/>
              </a:solidFill>
            </a:endParaRP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LDR r0, [r1, #4]!</a:t>
            </a:r>
          </a:p>
          <a:p>
            <a:pPr marL="342900" indent="-342900">
              <a:buFont typeface="Wingdings" charset="0"/>
              <a:buNone/>
            </a:pPr>
            <a:endParaRPr lang="en-US" dirty="0">
              <a:solidFill>
                <a:srgbClr val="000022"/>
              </a:solidFill>
              <a:latin typeface="Courier New" charset="0"/>
            </a:endParaRP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</a:rPr>
              <a:t>POST	</a:t>
            </a:r>
            <a:r>
              <a:rPr lang="en-US" dirty="0">
                <a:solidFill>
                  <a:srgbClr val="000022"/>
                </a:solidFill>
                <a:latin typeface="Courier New" charset="0"/>
              </a:rPr>
              <a:t>r0 </a:t>
            </a:r>
            <a:r>
              <a:rPr lang="en-US" dirty="0" smtClean="0">
                <a:solidFill>
                  <a:srgbClr val="000022"/>
                </a:solidFill>
                <a:latin typeface="Courier New" charset="0"/>
              </a:rPr>
              <a:t>=</a:t>
            </a:r>
            <a:endParaRPr lang="en-US" dirty="0">
              <a:solidFill>
                <a:srgbClr val="000022"/>
              </a:solidFill>
              <a:latin typeface="Courier New" charset="0"/>
            </a:endParaRP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		</a:t>
            </a:r>
            <a:r>
              <a:rPr lang="en-US" dirty="0" smtClean="0">
                <a:solidFill>
                  <a:srgbClr val="000022"/>
                </a:solidFill>
                <a:latin typeface="Courier New" charset="0"/>
              </a:rPr>
              <a:t>	r1 </a:t>
            </a:r>
            <a:r>
              <a:rPr lang="en-US" dirty="0">
                <a:solidFill>
                  <a:srgbClr val="000022"/>
                </a:solidFill>
                <a:latin typeface="Courier New" charset="0"/>
              </a:rPr>
              <a:t>=</a:t>
            </a: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		</a:t>
            </a:r>
            <a:endParaRPr lang="en-US" dirty="0">
              <a:solidFill>
                <a:srgbClr val="00002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50" y="1517650"/>
            <a:ext cx="90678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Wingdings" charset="0"/>
              <a:buNone/>
            </a:pPr>
            <a:r>
              <a:rPr lang="en-US" sz="2200" dirty="0">
                <a:solidFill>
                  <a:srgbClr val="000022"/>
                </a:solidFill>
              </a:rPr>
              <a:t>PRE   	</a:t>
            </a:r>
            <a:r>
              <a:rPr lang="en-US" sz="2200" dirty="0">
                <a:solidFill>
                  <a:srgbClr val="000022"/>
                </a:solidFill>
                <a:latin typeface="Courier"/>
                <a:cs typeface="Courier"/>
              </a:rPr>
              <a:t>r0 = 0x00000000</a:t>
            </a:r>
          </a:p>
          <a:p>
            <a:pPr marL="342900" indent="-342900">
              <a:buFont typeface="Wingdings" charset="0"/>
              <a:buNone/>
            </a:pPr>
            <a:r>
              <a:rPr lang="en-US" sz="2200" dirty="0">
                <a:solidFill>
                  <a:srgbClr val="000022"/>
                </a:solidFill>
                <a:latin typeface="Courier"/>
                <a:cs typeface="Courier"/>
              </a:rPr>
              <a:t>		</a:t>
            </a:r>
            <a:r>
              <a:rPr lang="en-US" sz="2200" dirty="0" smtClean="0">
                <a:solidFill>
                  <a:srgbClr val="000022"/>
                </a:solidFill>
                <a:latin typeface="Courier"/>
                <a:cs typeface="Courier"/>
              </a:rPr>
              <a:t>	r1 </a:t>
            </a:r>
            <a:r>
              <a:rPr lang="en-US" sz="2200" dirty="0">
                <a:solidFill>
                  <a:srgbClr val="000022"/>
                </a:solidFill>
                <a:latin typeface="Courier"/>
                <a:cs typeface="Courier"/>
              </a:rPr>
              <a:t>= 0x00009000</a:t>
            </a:r>
          </a:p>
          <a:p>
            <a:pPr marL="342900" indent="-342900">
              <a:buFont typeface="Wingdings" charset="0"/>
              <a:buNone/>
            </a:pPr>
            <a:r>
              <a:rPr lang="en-US" sz="2200" dirty="0">
                <a:solidFill>
                  <a:srgbClr val="000022"/>
                </a:solidFill>
                <a:latin typeface="Courier"/>
                <a:cs typeface="Courier"/>
              </a:rPr>
              <a:t>		</a:t>
            </a:r>
            <a:r>
              <a:rPr lang="en-US" sz="2200" dirty="0" smtClean="0">
                <a:solidFill>
                  <a:srgbClr val="000022"/>
                </a:solidFill>
                <a:latin typeface="Courier"/>
                <a:cs typeface="Courier"/>
              </a:rPr>
              <a:t>	mem32</a:t>
            </a:r>
            <a:r>
              <a:rPr lang="en-US" sz="2200" dirty="0">
                <a:solidFill>
                  <a:srgbClr val="000022"/>
                </a:solidFill>
                <a:latin typeface="Courier"/>
                <a:cs typeface="Courier"/>
              </a:rPr>
              <a:t>[0x00009000] = 0x01010101</a:t>
            </a:r>
          </a:p>
          <a:p>
            <a:pPr marL="342900" indent="-342900">
              <a:buFont typeface="Wingdings" charset="0"/>
              <a:buNone/>
            </a:pPr>
            <a:r>
              <a:rPr lang="en-US" sz="2200" dirty="0">
                <a:solidFill>
                  <a:srgbClr val="000022"/>
                </a:solidFill>
                <a:latin typeface="Courier"/>
                <a:cs typeface="Courier"/>
              </a:rPr>
              <a:t>		</a:t>
            </a:r>
            <a:r>
              <a:rPr lang="en-US" sz="2200" dirty="0" smtClean="0">
                <a:solidFill>
                  <a:srgbClr val="000022"/>
                </a:solidFill>
                <a:latin typeface="Courier"/>
                <a:cs typeface="Courier"/>
              </a:rPr>
              <a:t>	mem32</a:t>
            </a:r>
            <a:r>
              <a:rPr lang="en-US" sz="2200" dirty="0">
                <a:solidFill>
                  <a:srgbClr val="000022"/>
                </a:solidFill>
                <a:latin typeface="Courier"/>
                <a:cs typeface="Courier"/>
              </a:rPr>
              <a:t>[0x00009004] = 0x02020202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032125" y="3398838"/>
            <a:ext cx="2767013" cy="3446461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  <a:latin typeface="+mn-lt"/>
              </a:rPr>
              <a:t>Preindexing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342900" indent="-342900">
              <a:buFont typeface="Wingdings" charset="0"/>
              <a:buChar char="u"/>
            </a:pPr>
            <a:endParaRPr lang="en-US" dirty="0">
              <a:solidFill>
                <a:srgbClr val="000022"/>
              </a:solidFill>
            </a:endParaRP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LDR r0, [r1, #4]</a:t>
            </a:r>
          </a:p>
          <a:p>
            <a:pPr marL="342900" indent="-342900">
              <a:buFont typeface="Wingdings" charset="0"/>
              <a:buNone/>
            </a:pPr>
            <a:endParaRPr lang="en-US" dirty="0">
              <a:solidFill>
                <a:srgbClr val="000022"/>
              </a:solidFill>
              <a:latin typeface="Courier New" charset="0"/>
            </a:endParaRPr>
          </a:p>
          <a:p>
            <a:pPr marL="342900" indent="-342900">
              <a:buFont typeface="Wingdings" charset="0"/>
              <a:buNone/>
            </a:pPr>
            <a:r>
              <a:rPr lang="en-US" dirty="0" smtClean="0">
                <a:solidFill>
                  <a:srgbClr val="000022"/>
                </a:solidFill>
              </a:rPr>
              <a:t>POST  </a:t>
            </a:r>
            <a:r>
              <a:rPr lang="en-US" dirty="0" smtClean="0">
                <a:solidFill>
                  <a:srgbClr val="000022"/>
                </a:solidFill>
                <a:latin typeface="Courier New" charset="0"/>
              </a:rPr>
              <a:t>r0 </a:t>
            </a:r>
            <a:r>
              <a:rPr lang="en-US" dirty="0">
                <a:solidFill>
                  <a:srgbClr val="000022"/>
                </a:solidFill>
                <a:latin typeface="Courier New" charset="0"/>
              </a:rPr>
              <a:t>= </a:t>
            </a: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		 </a:t>
            </a:r>
            <a:r>
              <a:rPr lang="en-US" dirty="0" smtClean="0">
                <a:solidFill>
                  <a:srgbClr val="000022"/>
                </a:solidFill>
                <a:latin typeface="Courier New" charset="0"/>
              </a:rPr>
              <a:t>r1 </a:t>
            </a:r>
            <a:r>
              <a:rPr lang="en-US" dirty="0">
                <a:solidFill>
                  <a:srgbClr val="000022"/>
                </a:solidFill>
                <a:latin typeface="Courier New" charset="0"/>
              </a:rPr>
              <a:t>=</a:t>
            </a: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		</a:t>
            </a:r>
            <a:endParaRPr lang="en-US" dirty="0">
              <a:solidFill>
                <a:srgbClr val="000022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811838" y="3409950"/>
            <a:ext cx="3313112" cy="34353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  <a:latin typeface="+mn-lt"/>
              </a:rPr>
              <a:t>Postindexing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342900" indent="-342900">
              <a:buFont typeface="Wingdings" charset="0"/>
              <a:buChar char="u"/>
            </a:pPr>
            <a:endParaRPr lang="en-US" dirty="0">
              <a:solidFill>
                <a:srgbClr val="000022"/>
              </a:solidFill>
            </a:endParaRP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LDR r0, [r1], #4</a:t>
            </a:r>
          </a:p>
          <a:p>
            <a:pPr marL="342900" indent="-342900">
              <a:buFont typeface="Wingdings" charset="0"/>
              <a:buNone/>
            </a:pPr>
            <a:endParaRPr lang="en-US" dirty="0">
              <a:solidFill>
                <a:srgbClr val="000022"/>
              </a:solidFill>
              <a:latin typeface="Courier New" charset="0"/>
            </a:endParaRP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</a:rPr>
              <a:t>POST	</a:t>
            </a:r>
            <a:r>
              <a:rPr lang="en-US" dirty="0">
                <a:solidFill>
                  <a:srgbClr val="000022"/>
                </a:solidFill>
                <a:latin typeface="Courier New" charset="0"/>
              </a:rPr>
              <a:t>r0 = </a:t>
            </a: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		</a:t>
            </a:r>
            <a:r>
              <a:rPr lang="en-US" dirty="0" smtClean="0">
                <a:solidFill>
                  <a:srgbClr val="000022"/>
                </a:solidFill>
                <a:latin typeface="Courier New" charset="0"/>
              </a:rPr>
              <a:t>	r1 </a:t>
            </a:r>
            <a:r>
              <a:rPr lang="en-US" dirty="0">
                <a:solidFill>
                  <a:srgbClr val="000022"/>
                </a:solidFill>
                <a:latin typeface="Courier New" charset="0"/>
              </a:rPr>
              <a:t>=</a:t>
            </a:r>
          </a:p>
          <a:p>
            <a:pPr marL="342900" indent="-342900">
              <a:buFont typeface="Wingdings" charset="0"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		</a:t>
            </a:r>
            <a:endParaRPr lang="en-US" dirty="0">
              <a:solidFill>
                <a:srgbClr val="00002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0634" y="4478422"/>
            <a:ext cx="164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ea typeface="ＭＳ Ｐゴシック" charset="0"/>
                <a:cs typeface="Courier"/>
              </a:rPr>
              <a:t>0x02020202</a:t>
            </a:r>
          </a:p>
          <a:p>
            <a:r>
              <a:rPr lang="en-US" dirty="0">
                <a:latin typeface="Courier"/>
                <a:ea typeface="ＭＳ Ｐゴシック" charset="0"/>
                <a:cs typeface="Courier"/>
              </a:rPr>
              <a:t>0x00009004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6507" y="4497138"/>
            <a:ext cx="164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ea typeface="ＭＳ Ｐゴシック" charset="0"/>
                <a:cs typeface="Courier"/>
              </a:rPr>
              <a:t>0x02020202</a:t>
            </a:r>
          </a:p>
          <a:p>
            <a:r>
              <a:rPr lang="en-US" dirty="0" smtClean="0">
                <a:latin typeface="Courier"/>
                <a:ea typeface="ＭＳ Ｐゴシック" charset="0"/>
                <a:cs typeface="Courier"/>
              </a:rPr>
              <a:t>0x00009000</a:t>
            </a:r>
            <a:endParaRPr lang="en-US" dirty="0">
              <a:latin typeface="Courier"/>
              <a:ea typeface="ＭＳ Ｐゴシック" charset="0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847" y="4502484"/>
            <a:ext cx="164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ea typeface="ＭＳ Ｐゴシック" charset="0"/>
                <a:cs typeface="Courier"/>
              </a:rPr>
              <a:t>0x01010101</a:t>
            </a:r>
          </a:p>
          <a:p>
            <a:r>
              <a:rPr lang="en-US" dirty="0" smtClean="0">
                <a:latin typeface="Courier"/>
                <a:ea typeface="ＭＳ Ｐゴシック" charset="0"/>
                <a:cs typeface="Courier"/>
              </a:rPr>
              <a:t>0x00009004</a:t>
            </a:r>
            <a:endParaRPr lang="en-US" dirty="0">
              <a:latin typeface="Courier"/>
              <a:ea typeface="ＭＳ Ｐゴシック" charset="0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7374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(4-4)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17451"/>
            <a:ext cx="8400827" cy="4892990"/>
          </a:xfrm>
        </p:spPr>
        <p:txBody>
          <a:bodyPr>
            <a:normAutofit fontScale="92500" lnSpcReduction="20000"/>
          </a:bodyPr>
          <a:lstStyle/>
          <a:p>
            <a:pPr marL="419100" indent="-419100"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Address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&lt;address&gt;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accessed by LDR/STR is specified by </a:t>
            </a:r>
          </a:p>
          <a:p>
            <a:pPr marL="838200" lvl="1" indent="-381000"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A base register plus an offset</a:t>
            </a:r>
          </a:p>
          <a:p>
            <a:pPr marL="838200" lvl="1" indent="-381000" eaLnBrk="1" hangingPunct="1"/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marL="419100" indent="-419100" eaLnBrk="1" hangingPunct="1"/>
            <a:r>
              <a:rPr lang="en-US" dirty="0">
                <a:ea typeface="ＭＳ Ｐゴシック" charset="0"/>
                <a:cs typeface="ＭＳ Ｐゴシック" charset="0"/>
              </a:rPr>
              <a:t>Offset takes one of the three formats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Immediate</a:t>
            </a:r>
            <a:r>
              <a:rPr lang="en-US" sz="1800" dirty="0">
                <a:ea typeface="ＭＳ Ｐゴシック" charset="0"/>
              </a:rPr>
              <a:t>: offset is a number that can be added to or subtracted from the base register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	  Example:</a:t>
            </a:r>
            <a:r>
              <a:rPr lang="en-US" sz="1800" dirty="0">
                <a:latin typeface="Times New Roman" charset="0"/>
                <a:ea typeface="ＭＳ Ｐゴシック" charset="0"/>
              </a:rPr>
              <a:t>   </a:t>
            </a:r>
            <a:r>
              <a:rPr lang="en-US" sz="1800" dirty="0">
                <a:latin typeface="Courier New" charset="0"/>
                <a:ea typeface="ＭＳ Ｐゴシック" charset="0"/>
              </a:rPr>
              <a:t>LDR r0,[r1,  #8];		r0 </a:t>
            </a:r>
            <a:r>
              <a:rPr lang="en-US" sz="1800" dirty="0">
                <a:latin typeface="Wingdings 3" charset="0"/>
                <a:ea typeface="ＭＳ Ｐゴシック" charset="0"/>
              </a:rPr>
              <a:t>b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mem</a:t>
            </a:r>
            <a:r>
              <a:rPr lang="en-US" sz="1800" dirty="0">
                <a:latin typeface="Courier New" charset="0"/>
                <a:ea typeface="ＭＳ Ｐゴシック" charset="0"/>
              </a:rPr>
              <a:t>[r1+8]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			  </a:t>
            </a: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latin typeface="Courier New" charset="0"/>
                <a:ea typeface="ＭＳ Ｐゴシック" charset="0"/>
              </a:rPr>
              <a:t>LDR r0,[r1, #-8];		</a:t>
            </a:r>
            <a:r>
              <a:rPr lang="en-US" sz="1800" dirty="0" smtClean="0">
                <a:latin typeface="Courier New" charset="0"/>
                <a:ea typeface="ＭＳ Ｐゴシック" charset="0"/>
              </a:rPr>
              <a:t>r0 </a:t>
            </a:r>
            <a:r>
              <a:rPr lang="en-US" sz="1800" dirty="0">
                <a:latin typeface="Wingdings 3" charset="0"/>
                <a:ea typeface="ＭＳ Ｐゴシック" charset="0"/>
              </a:rPr>
              <a:t>b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mem</a:t>
            </a:r>
            <a:r>
              <a:rPr lang="en-US" sz="1800" dirty="0">
                <a:latin typeface="Courier New" charset="0"/>
                <a:ea typeface="ＭＳ Ｐゴシック" charset="0"/>
              </a:rPr>
              <a:t>[r1-8]</a:t>
            </a:r>
          </a:p>
          <a:p>
            <a:pPr marL="838200" lvl="1" indent="-381000" eaLnBrk="1" hangingPunct="1">
              <a:buFontTx/>
              <a:buNone/>
            </a:pPr>
            <a:endParaRPr lang="en-US" sz="180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 marL="838200" lvl="1" indent="-381000" eaLnBrk="1" hangingPunct="1">
              <a:buFontTx/>
              <a:buAutoNum type="arabicPeriod" startAt="2"/>
            </a:pP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Register</a:t>
            </a:r>
            <a:r>
              <a:rPr lang="en-US" sz="1800" dirty="0">
                <a:ea typeface="ＭＳ Ｐゴシック" charset="0"/>
              </a:rPr>
              <a:t>: offset is a general-purpose register that can be added to or subtracted from the base register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1800" dirty="0">
                <a:ea typeface="ＭＳ Ｐゴシック" charset="0"/>
              </a:rPr>
              <a:t>Example</a:t>
            </a:r>
            <a:r>
              <a:rPr lang="en-US" sz="1800" dirty="0">
                <a:latin typeface="Times New Roman" charset="0"/>
                <a:ea typeface="ＭＳ Ｐゴシック" charset="0"/>
              </a:rPr>
              <a:t>:   </a:t>
            </a:r>
            <a:r>
              <a:rPr lang="en-US" sz="1800" dirty="0">
                <a:latin typeface="Courier New" charset="0"/>
                <a:ea typeface="ＭＳ Ｐゴシック" charset="0"/>
              </a:rPr>
              <a:t>LDR r0,[r1,  r2];		r0 </a:t>
            </a:r>
            <a:r>
              <a:rPr lang="en-US" sz="1800" dirty="0">
                <a:latin typeface="Wingdings 3" charset="0"/>
                <a:ea typeface="ＭＳ Ｐゴシック" charset="0"/>
              </a:rPr>
              <a:t>b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mem</a:t>
            </a:r>
            <a:r>
              <a:rPr lang="en-US" sz="1800" dirty="0">
                <a:latin typeface="Courier New" charset="0"/>
                <a:ea typeface="ＭＳ Ｐゴシック" charset="0"/>
              </a:rPr>
              <a:t>[r1+r2]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			    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	   </a:t>
            </a:r>
            <a:r>
              <a:rPr lang="en-US" sz="1800" dirty="0" smtClean="0">
                <a:latin typeface="Courier New" charset="0"/>
                <a:ea typeface="ＭＳ Ｐゴシック" charset="0"/>
              </a:rPr>
              <a:t>LDR </a:t>
            </a:r>
            <a:r>
              <a:rPr lang="en-US" sz="1800" dirty="0">
                <a:latin typeface="Courier New" charset="0"/>
                <a:ea typeface="ＭＳ Ｐゴシック" charset="0"/>
              </a:rPr>
              <a:t>r0,[r1, -r2];		r0 </a:t>
            </a:r>
            <a:r>
              <a:rPr lang="en-US" sz="1800" dirty="0">
                <a:latin typeface="Wingdings 3" charset="0"/>
                <a:ea typeface="ＭＳ Ｐゴシック" charset="0"/>
              </a:rPr>
              <a:t>b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mem</a:t>
            </a:r>
            <a:r>
              <a:rPr lang="en-US" sz="1800" dirty="0">
                <a:latin typeface="Courier New" charset="0"/>
                <a:ea typeface="ＭＳ Ｐゴシック" charset="0"/>
              </a:rPr>
              <a:t>[r1-r2]</a:t>
            </a:r>
          </a:p>
          <a:p>
            <a:pPr marL="838200" lvl="1" indent="-381000" eaLnBrk="1" hangingPunct="1">
              <a:buFontTx/>
              <a:buNone/>
            </a:pPr>
            <a:endParaRPr lang="en-US" sz="1800" dirty="0">
              <a:latin typeface="Times New Roman" charset="0"/>
              <a:ea typeface="ＭＳ Ｐゴシック" charset="0"/>
            </a:endParaRPr>
          </a:p>
          <a:p>
            <a:pPr marL="838200" lvl="1" indent="-381000" eaLnBrk="1" hangingPunct="1">
              <a:buFontTx/>
              <a:buAutoNum type="arabicPeriod" startAt="3"/>
            </a:pPr>
            <a:r>
              <a:rPr lang="en-US" sz="1800" dirty="0">
                <a:solidFill>
                  <a:srgbClr val="0000FF"/>
                </a:solidFill>
                <a:ea typeface="ＭＳ Ｐゴシック" charset="0"/>
              </a:rPr>
              <a:t>Scaled Register</a:t>
            </a:r>
            <a:r>
              <a:rPr lang="en-US" sz="1800" dirty="0">
                <a:ea typeface="ＭＳ Ｐゴシック" charset="0"/>
              </a:rPr>
              <a:t>: offset is a general-purpose register shifted by an immediate value and then added to or subtracted from the base register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	  Example</a:t>
            </a:r>
            <a:r>
              <a:rPr lang="en-US" sz="1800" dirty="0">
                <a:latin typeface="Times New Roman" charset="0"/>
                <a:ea typeface="ＭＳ Ｐゴシック" charset="0"/>
              </a:rPr>
              <a:t>:  </a:t>
            </a:r>
            <a:r>
              <a:rPr lang="en-US" sz="1800" dirty="0">
                <a:latin typeface="Courier New" charset="0"/>
                <a:ea typeface="ＭＳ Ｐゴシック" charset="0"/>
              </a:rPr>
              <a:t>LDR r0,[r1,r2, LSL #2];       r0 </a:t>
            </a:r>
            <a:r>
              <a:rPr lang="en-US" sz="1800" dirty="0">
                <a:latin typeface="Wingdings 3" charset="0"/>
                <a:ea typeface="ＭＳ Ｐゴシック" charset="0"/>
              </a:rPr>
              <a:t>b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mem</a:t>
            </a:r>
            <a:r>
              <a:rPr lang="en-US" sz="1800" dirty="0">
                <a:latin typeface="Courier New" charset="0"/>
                <a:ea typeface="ＭＳ Ｐゴシック" charset="0"/>
              </a:rPr>
              <a:t>[r1+4*r2]</a:t>
            </a:r>
          </a:p>
          <a:p>
            <a:pPr marL="838200" lvl="1" indent="-381000" eaLnBrk="1" hangingPunct="1">
              <a:buFontTx/>
              <a:buNone/>
            </a:pPr>
            <a:r>
              <a:rPr lang="en-US" sz="1800" dirty="0">
                <a:latin typeface="Times New Roman" charset="0"/>
                <a:ea typeface="ＭＳ Ｐゴシック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801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Vector Table</a:t>
            </a:r>
          </a:p>
          <a:p>
            <a:pPr lvl="1"/>
            <a:endParaRPr lang="en-US" dirty="0"/>
          </a:p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Why do we do it?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ARM ISA Introduction</a:t>
            </a:r>
          </a:p>
          <a:p>
            <a:endParaRPr lang="en-US" dirty="0"/>
          </a:p>
          <a:p>
            <a:r>
              <a:rPr lang="en-US" b="1" dirty="0" smtClean="0"/>
              <a:t>Next Lecture</a:t>
            </a:r>
          </a:p>
          <a:p>
            <a:pPr lvl="1"/>
            <a:r>
              <a:rPr lang="en-US" dirty="0" smtClean="0"/>
              <a:t>Addressing Modes (reviewed) and Block Data Transfer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Memory Mapped IO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</a:t>
            </a:r>
            <a:r>
              <a:rPr lang="en-US" dirty="0" smtClean="0"/>
              <a:t>supervisory mode </a:t>
            </a:r>
            <a:r>
              <a:rPr lang="en-US" dirty="0"/>
              <a:t>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Examples: </a:t>
            </a:r>
            <a:endParaRPr lang="en-US" dirty="0" smtClean="0"/>
          </a:p>
          <a:p>
            <a:pPr lvl="1"/>
            <a:r>
              <a:rPr lang="en-US" dirty="0" smtClean="0"/>
              <a:t>div </a:t>
            </a:r>
            <a:r>
              <a:rPr lang="en-US" dirty="0"/>
              <a:t>by 0, arithmetic overflow, page fault, I/O request completes, Ctrl-C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825500" y="222852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19350" y="229995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724525" y="229995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233738" y="2822245"/>
            <a:ext cx="0" cy="598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240088" y="3427083"/>
            <a:ext cx="2806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053138" y="3433433"/>
            <a:ext cx="0" cy="596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3227388" y="3496933"/>
            <a:ext cx="2832100" cy="546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233738" y="3523920"/>
            <a:ext cx="0" cy="1512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102100" y="310005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exception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083300" y="337310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exception processing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by 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exception handler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733800" y="3940314"/>
            <a:ext cx="204394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 return to </a:t>
            </a:r>
            <a:r>
              <a:rPr lang="en-US" i="1" dirty="0" err="1" smtClean="0">
                <a:solidFill>
                  <a:srgbClr val="000000"/>
                </a:solidFill>
                <a:latin typeface="Calibri" pitchFamily="34" charset="0"/>
              </a:rPr>
              <a:t>I_current</a:t>
            </a:r>
            <a:endParaRPr lang="en-US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2713" indent="-112713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return to </a:t>
            </a:r>
            <a:r>
              <a:rPr lang="en-US" i="1" dirty="0" err="1" smtClean="0">
                <a:solidFill>
                  <a:srgbClr val="000000"/>
                </a:solidFill>
                <a:latin typeface="Calibri" pitchFamily="34" charset="0"/>
              </a:rPr>
              <a:t>I_next</a:t>
            </a:r>
            <a:endParaRPr lang="en-US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2713" indent="-112713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abort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1040139" y="315868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396803" y="319547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alibri" pitchFamily="34" charset="0"/>
              </a:rPr>
              <a:t>I_current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613978" y="340083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alibri" pitchFamily="34" charset="0"/>
              </a:rPr>
              <a:t>I_next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1716251" y="334414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9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Vector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4449011" cy="5046663"/>
          </a:xfrm>
        </p:spPr>
        <p:txBody>
          <a:bodyPr/>
          <a:lstStyle/>
          <a:p>
            <a:pPr marL="400050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Reserved area of 32 bytes at the end of the memory map 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Placed at address </a:t>
            </a:r>
            <a:r>
              <a:rPr lang="en-US" dirty="0">
                <a:ea typeface="ＭＳ Ｐゴシック" charset="0"/>
                <a:cs typeface="Courier"/>
              </a:rPr>
              <a:t>0x0</a:t>
            </a:r>
          </a:p>
          <a:p>
            <a:pPr marL="800100" lvl="1">
              <a:lnSpc>
                <a:spcPct val="90000"/>
              </a:lnSpc>
              <a:defRPr/>
            </a:pPr>
            <a:endParaRPr lang="en-US" dirty="0">
              <a:ea typeface="ＭＳ Ｐゴシック" charset="0"/>
              <a:cs typeface="Courier"/>
            </a:endParaRPr>
          </a:p>
          <a:p>
            <a:pPr marL="400050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One word of space for each exception </a:t>
            </a:r>
            <a:r>
              <a:rPr lang="en-US" dirty="0" smtClean="0">
                <a:ea typeface="ＭＳ Ｐゴシック" charset="0"/>
              </a:rPr>
              <a:t>type</a:t>
            </a:r>
          </a:p>
          <a:p>
            <a:pPr marL="400050">
              <a:lnSpc>
                <a:spcPct val="90000"/>
              </a:lnSpc>
              <a:defRPr/>
            </a:pPr>
            <a:endParaRPr lang="en-US" dirty="0">
              <a:ea typeface="ＭＳ Ｐゴシック" charset="0"/>
            </a:endParaRPr>
          </a:p>
          <a:p>
            <a:pPr marL="400050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Contains a Branch or Load 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pc</a:t>
            </a:r>
            <a:r>
              <a:rPr lang="en-US" dirty="0">
                <a:ea typeface="ＭＳ Ｐゴシック" charset="0"/>
              </a:rPr>
              <a:t> instruction for the exception </a:t>
            </a:r>
            <a:r>
              <a:rPr lang="en-US" dirty="0" smtClean="0">
                <a:ea typeface="ＭＳ Ｐゴシック" charset="0"/>
              </a:rPr>
              <a:t>handler</a:t>
            </a:r>
          </a:p>
          <a:p>
            <a:pPr marL="400050">
              <a:lnSpc>
                <a:spcPct val="90000"/>
              </a:lnSpc>
              <a:defRPr/>
            </a:pPr>
            <a:endParaRPr lang="en-US" dirty="0">
              <a:ea typeface="ＭＳ Ｐゴシック" charset="0"/>
            </a:endParaRPr>
          </a:p>
          <a:p>
            <a:pPr marL="400050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Notice that the FIQ exception-handler is at the end of the vector table – why?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747503" y="1991226"/>
            <a:ext cx="2859087" cy="3352800"/>
            <a:chOff x="5827713" y="2298700"/>
            <a:chExt cx="2859087" cy="3352800"/>
          </a:xfrm>
        </p:grpSpPr>
        <p:sp>
          <p:nvSpPr>
            <p:cNvPr id="107" name="Line 5"/>
            <p:cNvSpPr>
              <a:spLocks noChangeShapeType="1"/>
            </p:cNvSpPr>
            <p:nvPr/>
          </p:nvSpPr>
          <p:spPr bwMode="auto">
            <a:xfrm flipH="1">
              <a:off x="6477000" y="2298700"/>
              <a:ext cx="0" cy="914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6"/>
            <p:cNvSpPr>
              <a:spLocks noChangeShapeType="1"/>
            </p:cNvSpPr>
            <p:nvPr/>
          </p:nvSpPr>
          <p:spPr bwMode="gray">
            <a:xfrm>
              <a:off x="7543800" y="2451100"/>
              <a:ext cx="0" cy="533400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Rectangle 7"/>
            <p:cNvSpPr>
              <a:spLocks noChangeArrowheads="1"/>
            </p:cNvSpPr>
            <p:nvPr/>
          </p:nvSpPr>
          <p:spPr bwMode="gray">
            <a:xfrm>
              <a:off x="6477000" y="3227388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FIQ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Rectangle 8"/>
            <p:cNvSpPr>
              <a:spLocks noChangeArrowheads="1"/>
            </p:cNvSpPr>
            <p:nvPr/>
          </p:nvSpPr>
          <p:spPr bwMode="gray">
            <a:xfrm>
              <a:off x="6477000" y="35179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IRQ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Rectangle 9"/>
            <p:cNvSpPr>
              <a:spLocks noChangeArrowheads="1"/>
            </p:cNvSpPr>
            <p:nvPr/>
          </p:nvSpPr>
          <p:spPr bwMode="gray">
            <a:xfrm>
              <a:off x="6477000" y="3822700"/>
              <a:ext cx="2209800" cy="304800"/>
            </a:xfrm>
            <a:prstGeom prst="rect">
              <a:avLst/>
            </a:prstGeom>
            <a:solidFill>
              <a:srgbClr val="580101">
                <a:lumMod val="10000"/>
                <a:lumOff val="90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1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(Reserved)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1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" name="Rectangle 10"/>
            <p:cNvSpPr>
              <a:spLocks noChangeArrowheads="1"/>
            </p:cNvSpPr>
            <p:nvPr/>
          </p:nvSpPr>
          <p:spPr bwMode="gray">
            <a:xfrm>
              <a:off x="6477000" y="41275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Data Abort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" name="Rectangle 11"/>
            <p:cNvSpPr>
              <a:spLocks noChangeArrowheads="1"/>
            </p:cNvSpPr>
            <p:nvPr/>
          </p:nvSpPr>
          <p:spPr bwMode="gray">
            <a:xfrm>
              <a:off x="6477000" y="44323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Prefetch Abort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Rectangle 12"/>
            <p:cNvSpPr>
              <a:spLocks noChangeArrowheads="1"/>
            </p:cNvSpPr>
            <p:nvPr/>
          </p:nvSpPr>
          <p:spPr bwMode="gray">
            <a:xfrm>
              <a:off x="6477000" y="47371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Software Interrupt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" name="Rectangle 13"/>
            <p:cNvSpPr>
              <a:spLocks noChangeArrowheads="1"/>
            </p:cNvSpPr>
            <p:nvPr/>
          </p:nvSpPr>
          <p:spPr bwMode="gray">
            <a:xfrm>
              <a:off x="6477000" y="50419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Undefined Instruction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Rectangle 14"/>
            <p:cNvSpPr>
              <a:spLocks noChangeArrowheads="1"/>
            </p:cNvSpPr>
            <p:nvPr/>
          </p:nvSpPr>
          <p:spPr bwMode="gray">
            <a:xfrm>
              <a:off x="6477000" y="53467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Reset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17" name="Group 15"/>
            <p:cNvGrpSpPr>
              <a:grpSpLocks/>
            </p:cNvGrpSpPr>
            <p:nvPr/>
          </p:nvGrpSpPr>
          <p:grpSpPr bwMode="auto">
            <a:xfrm>
              <a:off x="5827713" y="3213100"/>
              <a:ext cx="596900" cy="2438400"/>
              <a:chOff x="3888" y="1296"/>
              <a:chExt cx="1384" cy="1536"/>
            </a:xfrm>
          </p:grpSpPr>
          <p:sp>
            <p:nvSpPr>
              <p:cNvPr id="119" name="Rectangle 16"/>
              <p:cNvSpPr>
                <a:spLocks noChangeArrowheads="1"/>
              </p:cNvSpPr>
              <p:nvPr/>
            </p:nvSpPr>
            <p:spPr bwMode="gray">
              <a:xfrm>
                <a:off x="3888" y="1296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0x1C</a:t>
                </a:r>
              </a:p>
            </p:txBody>
          </p:sp>
          <p:sp>
            <p:nvSpPr>
              <p:cNvPr id="120" name="Rectangle 17"/>
              <p:cNvSpPr>
                <a:spLocks noChangeArrowheads="1"/>
              </p:cNvSpPr>
              <p:nvPr/>
            </p:nvSpPr>
            <p:spPr bwMode="gray">
              <a:xfrm>
                <a:off x="3888" y="1488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0x18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ＭＳ Ｐゴシック" charset="0"/>
                  <a:cs typeface="Courier" charset="0"/>
                </a:endParaRPr>
              </a:p>
            </p:txBody>
          </p:sp>
          <p:sp>
            <p:nvSpPr>
              <p:cNvPr id="121" name="Rectangle 18"/>
              <p:cNvSpPr>
                <a:spLocks noChangeArrowheads="1"/>
              </p:cNvSpPr>
              <p:nvPr/>
            </p:nvSpPr>
            <p:spPr bwMode="gray">
              <a:xfrm>
                <a:off x="3888" y="1680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0x14</a:t>
                </a:r>
              </a:p>
            </p:txBody>
          </p:sp>
          <p:sp>
            <p:nvSpPr>
              <p:cNvPr id="122" name="Rectangle 19"/>
              <p:cNvSpPr>
                <a:spLocks noChangeArrowheads="1"/>
              </p:cNvSpPr>
              <p:nvPr/>
            </p:nvSpPr>
            <p:spPr bwMode="gray">
              <a:xfrm>
                <a:off x="3888" y="1872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0x10</a:t>
                </a:r>
              </a:p>
            </p:txBody>
          </p:sp>
          <p:sp>
            <p:nvSpPr>
              <p:cNvPr id="123" name="Rectangle 20"/>
              <p:cNvSpPr>
                <a:spLocks noChangeArrowheads="1"/>
              </p:cNvSpPr>
              <p:nvPr/>
            </p:nvSpPr>
            <p:spPr bwMode="gray">
              <a:xfrm>
                <a:off x="3888" y="2064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0x0C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ＭＳ Ｐゴシック" charset="0"/>
                  <a:cs typeface="Courier" charset="0"/>
                </a:endParaRPr>
              </a:p>
            </p:txBody>
          </p:sp>
          <p:sp>
            <p:nvSpPr>
              <p:cNvPr id="124" name="Rectangle 21"/>
              <p:cNvSpPr>
                <a:spLocks noChangeArrowheads="1"/>
              </p:cNvSpPr>
              <p:nvPr/>
            </p:nvSpPr>
            <p:spPr bwMode="gray">
              <a:xfrm>
                <a:off x="3888" y="2256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0x08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ＭＳ Ｐゴシック" charset="0"/>
                  <a:cs typeface="Courier" charset="0"/>
                </a:endParaRPr>
              </a:p>
            </p:txBody>
          </p:sp>
          <p:sp>
            <p:nvSpPr>
              <p:cNvPr id="125" name="Rectangle 22"/>
              <p:cNvSpPr>
                <a:spLocks noChangeArrowheads="1"/>
              </p:cNvSpPr>
              <p:nvPr/>
            </p:nvSpPr>
            <p:spPr bwMode="gray">
              <a:xfrm>
                <a:off x="3888" y="2448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0x04</a:t>
                </a:r>
              </a:p>
            </p:txBody>
          </p:sp>
          <p:sp>
            <p:nvSpPr>
              <p:cNvPr id="126" name="Rectangle 23"/>
              <p:cNvSpPr>
                <a:spLocks noChangeArrowheads="1"/>
              </p:cNvSpPr>
              <p:nvPr/>
            </p:nvSpPr>
            <p:spPr bwMode="gray">
              <a:xfrm>
                <a:off x="3888" y="2640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0x00</a:t>
                </a:r>
              </a:p>
            </p:txBody>
          </p:sp>
        </p:grpSp>
        <p:sp>
          <p:nvSpPr>
            <p:cNvPr id="118" name="Line 24"/>
            <p:cNvSpPr>
              <a:spLocks noChangeShapeType="1"/>
            </p:cNvSpPr>
            <p:nvPr/>
          </p:nvSpPr>
          <p:spPr bwMode="auto">
            <a:xfrm flipH="1">
              <a:off x="8686800" y="2298700"/>
              <a:ext cx="0" cy="914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Vector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30"/>
          <p:cNvSpPr txBox="1">
            <a:spLocks noChangeArrowheads="1"/>
          </p:cNvSpPr>
          <p:nvPr/>
        </p:nvSpPr>
        <p:spPr bwMode="auto">
          <a:xfrm>
            <a:off x="5410200" y="2340138"/>
            <a:ext cx="3581400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Each type of event has a </a:t>
            </a:r>
            <a:b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unique exception number 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 = index into exception table </a:t>
            </a:r>
            <a:b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(a.k.a. interrupt vector)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Handler k is called each time </a:t>
            </a:r>
            <a:b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exception k occurs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code for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exception handler 0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code for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exception handler 1</a:t>
            </a: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code for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exception handler 2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code for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Fastest  exception handler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n-1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</a:rPr>
              <a:t>Exception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</a:rPr>
              <a:t>numbers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927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5892800" cy="5046663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When an exception occurs, the ARM:</a:t>
            </a:r>
          </a:p>
          <a:p>
            <a:pPr lvl="1"/>
            <a:r>
              <a:rPr lang="en-US" dirty="0">
                <a:ea typeface="ＭＳ Ｐゴシック" charset="0"/>
              </a:rPr>
              <a:t>Copies </a:t>
            </a:r>
            <a:r>
              <a:rPr lang="en-US" dirty="0" err="1">
                <a:ea typeface="ＭＳ Ｐゴシック" charset="0"/>
              </a:rPr>
              <a:t>cpsr</a:t>
            </a:r>
            <a:r>
              <a:rPr lang="en-US" dirty="0">
                <a:ea typeface="ＭＳ Ｐゴシック" charset="0"/>
              </a:rPr>
              <a:t> into </a:t>
            </a:r>
            <a:r>
              <a:rPr lang="en-US" dirty="0" err="1">
                <a:ea typeface="ＭＳ Ｐゴシック" charset="0"/>
              </a:rPr>
              <a:t>spsr</a:t>
            </a:r>
            <a:r>
              <a:rPr lang="en-US" dirty="0">
                <a:ea typeface="ＭＳ Ｐゴシック" charset="0"/>
              </a:rPr>
              <a:t>_&lt;mode&gt;</a:t>
            </a:r>
          </a:p>
          <a:p>
            <a:pPr lvl="1"/>
            <a:r>
              <a:rPr lang="en-US" dirty="0">
                <a:ea typeface="ＭＳ Ｐゴシック" charset="0"/>
              </a:rPr>
              <a:t>Sets appropriate </a:t>
            </a:r>
            <a:r>
              <a:rPr lang="en-US" dirty="0" err="1">
                <a:ea typeface="ＭＳ Ｐゴシック" charset="0"/>
              </a:rPr>
              <a:t>cpsr</a:t>
            </a:r>
            <a:r>
              <a:rPr lang="en-US" dirty="0">
                <a:ea typeface="ＭＳ Ｐゴシック" charset="0"/>
              </a:rPr>
              <a:t> bits </a:t>
            </a:r>
          </a:p>
          <a:p>
            <a:pPr lvl="2"/>
            <a:r>
              <a:rPr lang="en-US" dirty="0">
                <a:ea typeface="ＭＳ Ｐゴシック" charset="0"/>
              </a:rPr>
              <a:t>Change to ARM state</a:t>
            </a:r>
          </a:p>
          <a:p>
            <a:pPr lvl="2"/>
            <a:r>
              <a:rPr lang="en-US" dirty="0">
                <a:ea typeface="ＭＳ Ｐゴシック" charset="0"/>
              </a:rPr>
              <a:t>Change to exception mode </a:t>
            </a:r>
          </a:p>
          <a:p>
            <a:pPr lvl="2"/>
            <a:r>
              <a:rPr lang="en-US" dirty="0">
                <a:ea typeface="ＭＳ Ｐゴシック" charset="0"/>
              </a:rPr>
              <a:t>Disable interrupts (if appropriate)</a:t>
            </a:r>
          </a:p>
          <a:p>
            <a:pPr lvl="1"/>
            <a:r>
              <a:rPr lang="en-US" dirty="0">
                <a:ea typeface="ＭＳ Ｐゴシック" charset="0"/>
              </a:rPr>
              <a:t>Stores the return address in </a:t>
            </a:r>
            <a:r>
              <a:rPr lang="en-US" dirty="0" err="1">
                <a:ea typeface="ＭＳ Ｐゴシック" charset="0"/>
              </a:rPr>
              <a:t>lr</a:t>
            </a:r>
            <a:r>
              <a:rPr lang="en-US" dirty="0">
                <a:ea typeface="ＭＳ Ｐゴシック" charset="0"/>
              </a:rPr>
              <a:t>_&lt;mode&gt;</a:t>
            </a:r>
          </a:p>
          <a:p>
            <a:pPr lvl="1"/>
            <a:r>
              <a:rPr lang="en-US" dirty="0">
                <a:ea typeface="ＭＳ Ｐゴシック" charset="0"/>
              </a:rPr>
              <a:t>Sets pc to vector address</a:t>
            </a:r>
          </a:p>
          <a:p>
            <a:pPr lvl="1">
              <a:buNone/>
            </a:pP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To return, exception handler (the code you write) needs to:</a:t>
            </a:r>
          </a:p>
          <a:p>
            <a:pPr lvl="1"/>
            <a:r>
              <a:rPr lang="en-US" dirty="0">
                <a:ea typeface="ＭＳ Ｐゴシック" charset="0"/>
              </a:rPr>
              <a:t>Restore </a:t>
            </a:r>
            <a:r>
              <a:rPr lang="en-US" dirty="0" err="1">
                <a:ea typeface="ＭＳ Ｐゴシック" charset="0"/>
              </a:rPr>
              <a:t>cpsr</a:t>
            </a:r>
            <a:r>
              <a:rPr lang="en-US" dirty="0">
                <a:ea typeface="ＭＳ Ｐゴシック" charset="0"/>
              </a:rPr>
              <a:t> from </a:t>
            </a:r>
            <a:r>
              <a:rPr lang="en-US" dirty="0" err="1">
                <a:ea typeface="ＭＳ Ｐゴシック" charset="0"/>
              </a:rPr>
              <a:t>spsr</a:t>
            </a:r>
            <a:r>
              <a:rPr lang="en-US" dirty="0">
                <a:ea typeface="ＭＳ Ｐゴシック" charset="0"/>
              </a:rPr>
              <a:t>_&lt;mode&gt;</a:t>
            </a:r>
          </a:p>
          <a:p>
            <a:pPr lvl="1"/>
            <a:r>
              <a:rPr lang="en-US" dirty="0">
                <a:ea typeface="ＭＳ Ｐゴシック" charset="0"/>
              </a:rPr>
              <a:t>Restore pc from </a:t>
            </a:r>
            <a:r>
              <a:rPr lang="en-US" dirty="0" err="1">
                <a:ea typeface="ＭＳ Ｐゴシック" charset="0"/>
              </a:rPr>
              <a:t>lr</a:t>
            </a:r>
            <a:r>
              <a:rPr lang="en-US" dirty="0">
                <a:ea typeface="ＭＳ Ｐゴシック" charset="0"/>
              </a:rPr>
              <a:t>_&lt;mode&gt;</a:t>
            </a:r>
          </a:p>
          <a:p>
            <a:pPr lvl="1"/>
            <a:r>
              <a:rPr lang="en-US" dirty="0">
                <a:ea typeface="ＭＳ Ｐゴシック" charset="0"/>
              </a:rPr>
              <a:t>Handle the general-purpose (</a:t>
            </a:r>
            <a:r>
              <a:rPr lang="en-US" dirty="0" err="1">
                <a:ea typeface="ＭＳ Ｐゴシック" charset="0"/>
              </a:rPr>
              <a:t>gp</a:t>
            </a:r>
            <a:r>
              <a:rPr lang="en-US" dirty="0">
                <a:ea typeface="ＭＳ Ｐゴシック" charset="0"/>
              </a:rPr>
              <a:t>) registers appropriately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01503" y="1884279"/>
            <a:ext cx="2859087" cy="3352800"/>
            <a:chOff x="5827713" y="2298700"/>
            <a:chExt cx="2859087" cy="335280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6477000" y="2298700"/>
              <a:ext cx="0" cy="914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gray">
            <a:xfrm>
              <a:off x="7543800" y="2451100"/>
              <a:ext cx="0" cy="533400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6477000" y="3227388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FIQ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6477000" y="35179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IRQ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gray">
            <a:xfrm>
              <a:off x="6477000" y="3822700"/>
              <a:ext cx="2209800" cy="304800"/>
            </a:xfrm>
            <a:prstGeom prst="rect">
              <a:avLst/>
            </a:prstGeom>
            <a:solidFill>
              <a:srgbClr val="580101">
                <a:lumMod val="10000"/>
                <a:lumOff val="90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1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(Reserved)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1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gray">
            <a:xfrm>
              <a:off x="6477000" y="41275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Data Abort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gray">
            <a:xfrm>
              <a:off x="6477000" y="44323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Prefetch Abort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gray">
            <a:xfrm>
              <a:off x="6477000" y="47371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Software Interrupt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gray">
            <a:xfrm>
              <a:off x="6477000" y="50419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Undefined Instruction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gray">
            <a:xfrm>
              <a:off x="6477000" y="5346700"/>
              <a:ext cx="2209800" cy="304800"/>
            </a:xfrm>
            <a:prstGeom prst="rect">
              <a:avLst/>
            </a:prstGeom>
            <a:solidFill>
              <a:srgbClr val="99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Reset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5827713" y="3213100"/>
              <a:ext cx="596900" cy="2438400"/>
              <a:chOff x="3888" y="1296"/>
              <a:chExt cx="1384" cy="1536"/>
            </a:xfrm>
          </p:grpSpPr>
          <p:sp>
            <p:nvSpPr>
              <p:cNvPr id="18" name="Rectangle 16"/>
              <p:cNvSpPr>
                <a:spLocks noChangeArrowheads="1"/>
              </p:cNvSpPr>
              <p:nvPr/>
            </p:nvSpPr>
            <p:spPr bwMode="gray">
              <a:xfrm>
                <a:off x="3888" y="1296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0x1C</a:t>
                </a: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gray">
              <a:xfrm>
                <a:off x="3888" y="1488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0x18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ＭＳ Ｐゴシック" charset="0"/>
                  <a:cs typeface="Courier" charset="0"/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gray">
              <a:xfrm>
                <a:off x="3888" y="1680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0x14</a:t>
                </a: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gray">
              <a:xfrm>
                <a:off x="3888" y="1872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0x10</a:t>
                </a: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gray">
              <a:xfrm>
                <a:off x="3888" y="2064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0x0C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ＭＳ Ｐゴシック" charset="0"/>
                  <a:cs typeface="Courier" charset="0"/>
                </a:endParaRP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gray">
              <a:xfrm>
                <a:off x="3888" y="2256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0x08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ＭＳ Ｐゴシック" charset="0"/>
                  <a:cs typeface="Courier" charset="0"/>
                </a:endParaRP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gray">
              <a:xfrm>
                <a:off x="3888" y="2448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0x04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gray">
              <a:xfrm>
                <a:off x="3888" y="2640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charset="0"/>
                    <a:ea typeface="ＭＳ Ｐゴシック" charset="0"/>
                    <a:cs typeface="Courier" charset="0"/>
                  </a:rPr>
                  <a:t>0x00</a:t>
                </a:r>
              </a:p>
            </p:txBody>
          </p:sp>
        </p:grp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8686800" y="2298700"/>
              <a:ext cx="0" cy="914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3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 to Supervisor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Your program is initially in User mode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When the processor executes the SWI instruction, the </a:t>
            </a:r>
            <a:r>
              <a:rPr lang="en-US" sz="1800" b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ARM processor does </a:t>
            </a:r>
            <a:r>
              <a:rPr lang="en-US" sz="1800" b="1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the following for </a:t>
            </a:r>
            <a:r>
              <a:rPr lang="en-US" sz="1800" b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you </a:t>
            </a:r>
            <a:r>
              <a:rPr lang="en-US" sz="1800" b="1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automatically:</a:t>
            </a:r>
            <a:endParaRPr lang="en-US" sz="1800" b="1" dirty="0">
              <a:solidFill>
                <a:srgbClr val="CC0000"/>
              </a:solidFill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Arial" charset="0"/>
              </a:rPr>
              <a:t>Copies </a:t>
            </a:r>
            <a:r>
              <a:rPr lang="en-US" sz="1600" dirty="0" err="1">
                <a:ea typeface="ＭＳ Ｐゴシック" charset="0"/>
                <a:cs typeface="Arial" charset="0"/>
              </a:rPr>
              <a:t>cpsr</a:t>
            </a:r>
            <a:r>
              <a:rPr lang="en-US" sz="1600" dirty="0">
                <a:ea typeface="ＭＳ Ｐゴシック" charset="0"/>
                <a:cs typeface="Arial" charset="0"/>
              </a:rPr>
              <a:t> into </a:t>
            </a:r>
            <a:r>
              <a:rPr lang="en-US" sz="1600" dirty="0" err="1">
                <a:ea typeface="ＭＳ Ｐゴシック" charset="0"/>
                <a:cs typeface="Arial" charset="0"/>
              </a:rPr>
              <a:t>spsr_svc</a:t>
            </a:r>
            <a:endParaRPr lang="en-US" sz="1600" dirty="0">
              <a:ea typeface="ＭＳ Ｐゴシック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Arial" charset="0"/>
              </a:rPr>
              <a:t>Sets appropriate </a:t>
            </a:r>
            <a:r>
              <a:rPr lang="en-US" sz="1600" dirty="0" err="1">
                <a:ea typeface="ＭＳ Ｐゴシック" charset="0"/>
                <a:cs typeface="Arial" charset="0"/>
              </a:rPr>
              <a:t>cpsr</a:t>
            </a:r>
            <a:r>
              <a:rPr lang="en-US" sz="1600" dirty="0">
                <a:ea typeface="ＭＳ Ｐゴシック" charset="0"/>
                <a:cs typeface="Arial" charset="0"/>
              </a:rPr>
              <a:t> mode bits to 10011 (svc mode)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Arial" charset="0"/>
              </a:rPr>
              <a:t>Disables IRQs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Arial" charset="0"/>
              </a:rPr>
              <a:t>Stores return address (pc – 4) in </a:t>
            </a:r>
            <a:r>
              <a:rPr lang="en-US" sz="1600" dirty="0" err="1">
                <a:ea typeface="ＭＳ Ｐゴシック" charset="0"/>
                <a:cs typeface="Arial" charset="0"/>
              </a:rPr>
              <a:t>lr_svc</a:t>
            </a:r>
            <a:endParaRPr lang="en-US" sz="1600" dirty="0">
              <a:ea typeface="ＭＳ Ｐゴシック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Arial" charset="0"/>
              </a:rPr>
              <a:t>Sets pc to vector address </a:t>
            </a:r>
            <a:r>
              <a:rPr lang="en-US" sz="1600" dirty="0">
                <a:ea typeface="ＭＳ Ｐゴシック" charset="0"/>
                <a:cs typeface="Courier" charset="0"/>
              </a:rPr>
              <a:t>0x08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To return, </a:t>
            </a:r>
            <a:r>
              <a:rPr lang="en-US" sz="1800" b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exception handler (the code you have to write)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needs to: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Arial" charset="0"/>
              </a:rPr>
              <a:t>Restore </a:t>
            </a:r>
            <a:r>
              <a:rPr lang="en-US" sz="1600" dirty="0" err="1">
                <a:ea typeface="ＭＳ Ｐゴシック" charset="0"/>
                <a:cs typeface="Arial" charset="0"/>
              </a:rPr>
              <a:t>cpsr</a:t>
            </a:r>
            <a:r>
              <a:rPr lang="en-US" sz="1600" dirty="0">
                <a:ea typeface="ＭＳ Ｐゴシック" charset="0"/>
                <a:cs typeface="Arial" charset="0"/>
              </a:rPr>
              <a:t> from </a:t>
            </a:r>
            <a:r>
              <a:rPr lang="en-US" sz="1600" dirty="0" err="1">
                <a:ea typeface="ＭＳ Ｐゴシック" charset="0"/>
                <a:cs typeface="Arial" charset="0"/>
              </a:rPr>
              <a:t>spsr_svc</a:t>
            </a:r>
            <a:r>
              <a:rPr lang="en-US" sz="1600" dirty="0">
                <a:ea typeface="ＭＳ Ｐゴシック" charset="0"/>
                <a:cs typeface="Arial" charset="0"/>
              </a:rPr>
              <a:t> (</a:t>
            </a:r>
            <a:r>
              <a:rPr lang="en-US" sz="1600" dirty="0" err="1">
                <a:ea typeface="ＭＳ Ｐゴシック" charset="0"/>
                <a:cs typeface="Arial" charset="0"/>
              </a:rPr>
              <a:t>cpsr</a:t>
            </a:r>
            <a:r>
              <a:rPr lang="en-US" sz="1600" dirty="0">
                <a:ea typeface="ＭＳ Ｐゴシック" charset="0"/>
                <a:cs typeface="Arial" charset="0"/>
              </a:rPr>
              <a:t> now has mode bits 10000 = </a:t>
            </a:r>
            <a:r>
              <a:rPr lang="en-US" sz="1600" dirty="0" err="1">
                <a:ea typeface="ＭＳ Ｐゴシック" charset="0"/>
                <a:cs typeface="Arial" charset="0"/>
              </a:rPr>
              <a:t>usr</a:t>
            </a:r>
            <a:r>
              <a:rPr lang="en-US" sz="1600" dirty="0">
                <a:ea typeface="ＭＳ Ｐゴシック" charset="0"/>
                <a:cs typeface="Arial" charset="0"/>
              </a:rPr>
              <a:t> mode)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Arial" charset="0"/>
              </a:rPr>
              <a:t>Restore pc from </a:t>
            </a:r>
            <a:r>
              <a:rPr lang="en-US" sz="1600" dirty="0" err="1">
                <a:ea typeface="ＭＳ Ｐゴシック" charset="0"/>
                <a:cs typeface="Arial" charset="0"/>
              </a:rPr>
              <a:t>lr_svc</a:t>
            </a:r>
            <a:endParaRPr lang="en-US" sz="1600" dirty="0">
              <a:ea typeface="ＭＳ Ｐゴシック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1600" dirty="0"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In Supervisor mode, a single instruction can be used to cause the SPSR for the current mode to be copied into CPSR while copying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lr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into pc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ea typeface="ＭＳ Ｐゴシック" charset="0"/>
                <a:cs typeface="ＭＳ Ｐゴシック" charset="0"/>
              </a:rPr>
              <a:t>MOVS pc,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lr</a:t>
            </a:r>
            <a:endParaRPr lang="en-US" sz="1600" dirty="0">
              <a:ea typeface="ＭＳ Ｐゴシック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34916</TotalTime>
  <Words>2636</Words>
  <Application>Microsoft Macintosh PowerPoint</Application>
  <PresentationFormat>On-screen Show (4:3)</PresentationFormat>
  <Paragraphs>749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Courier</vt:lpstr>
      <vt:lpstr>Courier New</vt:lpstr>
      <vt:lpstr>ＭＳ Ｐゴシック</vt:lpstr>
      <vt:lpstr>Palatino Linotype</vt:lpstr>
      <vt:lpstr>Times New Roman</vt:lpstr>
      <vt:lpstr>Wingdings</vt:lpstr>
      <vt:lpstr>Wingdings 2</vt:lpstr>
      <vt:lpstr>Wingdings 3</vt:lpstr>
      <vt:lpstr>Office Theme</vt:lpstr>
      <vt:lpstr>18-349: Introduction to Embedded Real-Time Systems Lecture 3: ARM ASM</vt:lpstr>
      <vt:lpstr>Lecture Overview</vt:lpstr>
      <vt:lpstr>Reminder: ARM Register Set</vt:lpstr>
      <vt:lpstr>Control Flow</vt:lpstr>
      <vt:lpstr>Exceptions</vt:lpstr>
      <vt:lpstr>The Vector Table</vt:lpstr>
      <vt:lpstr>The Vector Table</vt:lpstr>
      <vt:lpstr>Exception Handling</vt:lpstr>
      <vt:lpstr>Example: User to Supervisor</vt:lpstr>
      <vt:lpstr>Peak at an Exception Handler</vt:lpstr>
      <vt:lpstr>Instruction Cycle</vt:lpstr>
      <vt:lpstr>The Fetch Cycle</vt:lpstr>
      <vt:lpstr>The Execute Cycle</vt:lpstr>
      <vt:lpstr>Pipelining</vt:lpstr>
      <vt:lpstr>Pipelining Stages</vt:lpstr>
      <vt:lpstr>Issues in Pipelining</vt:lpstr>
      <vt:lpstr>Traditional ARM Pipeline</vt:lpstr>
      <vt:lpstr>Pipeline Changes for ARM9TDMI</vt:lpstr>
      <vt:lpstr>Pipeline changes for ARM10/11</vt:lpstr>
      <vt:lpstr>The ARM Assembly Language</vt:lpstr>
      <vt:lpstr>ARM Instruction Set Format</vt:lpstr>
      <vt:lpstr>Data Processing Instructions</vt:lpstr>
      <vt:lpstr>Typical Data Processing Instruction</vt:lpstr>
      <vt:lpstr>Data Processing Instructions</vt:lpstr>
      <vt:lpstr>Move Instruction</vt:lpstr>
      <vt:lpstr>The ARM Barrel Shifter</vt:lpstr>
      <vt:lpstr>Using the Barrel Shifter</vt:lpstr>
      <vt:lpstr>Updating the Condition Flags</vt:lpstr>
      <vt:lpstr>Arithmetic Operations</vt:lpstr>
      <vt:lpstr>Arithmetic Instructions</vt:lpstr>
      <vt:lpstr>Logical Operations</vt:lpstr>
      <vt:lpstr>Logical Instructions</vt:lpstr>
      <vt:lpstr>Multiply Instructions</vt:lpstr>
      <vt:lpstr>Conditional Execution</vt:lpstr>
      <vt:lpstr>The Condition Field</vt:lpstr>
      <vt:lpstr>Conditional Mnemonics</vt:lpstr>
      <vt:lpstr>Comparison Instructions</vt:lpstr>
      <vt:lpstr>Comparison Instructions</vt:lpstr>
      <vt:lpstr>Branch Instructions</vt:lpstr>
      <vt:lpstr>Value of Conditional</vt:lpstr>
      <vt:lpstr>Examples of Conditional Execution</vt:lpstr>
      <vt:lpstr>Single Register Data Transfer</vt:lpstr>
      <vt:lpstr>LDR and STR</vt:lpstr>
      <vt:lpstr>LDR/STR Example</vt:lpstr>
      <vt:lpstr>Addressing Modes (1-4)</vt:lpstr>
      <vt:lpstr>Addressing Modes (2-4)</vt:lpstr>
      <vt:lpstr>Addressing Modes (3-4)</vt:lpstr>
      <vt:lpstr>Addressing Modes (4-4)</vt:lpstr>
      <vt:lpstr>Summary</vt:lpstr>
    </vt:vector>
  </TitlesOfParts>
  <Company>Carnegie Mellon University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 Gooch</dc:creator>
  <cp:lastModifiedBy>Bader Alahmad</cp:lastModifiedBy>
  <cp:revision>720</cp:revision>
  <cp:lastPrinted>2016-09-07T15:42:48Z</cp:lastPrinted>
  <dcterms:created xsi:type="dcterms:W3CDTF">2010-12-17T20:07:52Z</dcterms:created>
  <dcterms:modified xsi:type="dcterms:W3CDTF">2017-12-15T16:29:37Z</dcterms:modified>
</cp:coreProperties>
</file>