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59"/>
  </p:notesMasterIdLst>
  <p:handoutMasterIdLst>
    <p:handoutMasterId r:id="rId60"/>
  </p:handoutMasterIdLst>
  <p:sldIdLst>
    <p:sldId id="269" r:id="rId2"/>
    <p:sldId id="634" r:id="rId3"/>
    <p:sldId id="596" r:id="rId4"/>
    <p:sldId id="689" r:id="rId5"/>
    <p:sldId id="607" r:id="rId6"/>
    <p:sldId id="608" r:id="rId7"/>
    <p:sldId id="609" r:id="rId8"/>
    <p:sldId id="610" r:id="rId9"/>
    <p:sldId id="611" r:id="rId10"/>
    <p:sldId id="612" r:id="rId11"/>
    <p:sldId id="613" r:id="rId12"/>
    <p:sldId id="636" r:id="rId13"/>
    <p:sldId id="674" r:id="rId14"/>
    <p:sldId id="637" r:id="rId15"/>
    <p:sldId id="638" r:id="rId16"/>
    <p:sldId id="639" r:id="rId17"/>
    <p:sldId id="640" r:id="rId18"/>
    <p:sldId id="641" r:id="rId19"/>
    <p:sldId id="642" r:id="rId20"/>
    <p:sldId id="643" r:id="rId21"/>
    <p:sldId id="644" r:id="rId22"/>
    <p:sldId id="690" r:id="rId23"/>
    <p:sldId id="691" r:id="rId24"/>
    <p:sldId id="646" r:id="rId25"/>
    <p:sldId id="647" r:id="rId26"/>
    <p:sldId id="648" r:id="rId27"/>
    <p:sldId id="649" r:id="rId28"/>
    <p:sldId id="650" r:id="rId29"/>
    <p:sldId id="651" r:id="rId30"/>
    <p:sldId id="652" r:id="rId31"/>
    <p:sldId id="653" r:id="rId32"/>
    <p:sldId id="654" r:id="rId33"/>
    <p:sldId id="655" r:id="rId34"/>
    <p:sldId id="656" r:id="rId35"/>
    <p:sldId id="686" r:id="rId36"/>
    <p:sldId id="657" r:id="rId37"/>
    <p:sldId id="658" r:id="rId38"/>
    <p:sldId id="660" r:id="rId39"/>
    <p:sldId id="675" r:id="rId40"/>
    <p:sldId id="678" r:id="rId41"/>
    <p:sldId id="681" r:id="rId42"/>
    <p:sldId id="682" r:id="rId43"/>
    <p:sldId id="683" r:id="rId44"/>
    <p:sldId id="684" r:id="rId45"/>
    <p:sldId id="677" r:id="rId46"/>
    <p:sldId id="685" r:id="rId47"/>
    <p:sldId id="659" r:id="rId48"/>
    <p:sldId id="661" r:id="rId49"/>
    <p:sldId id="662" r:id="rId50"/>
    <p:sldId id="663" r:id="rId51"/>
    <p:sldId id="664" r:id="rId52"/>
    <p:sldId id="665" r:id="rId53"/>
    <p:sldId id="666" r:id="rId54"/>
    <p:sldId id="667" r:id="rId55"/>
    <p:sldId id="668" r:id="rId56"/>
    <p:sldId id="669" r:id="rId57"/>
    <p:sldId id="670" r:id="rId5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24B8"/>
    <a:srgbClr val="650767"/>
    <a:srgbClr val="00CC06"/>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76465" autoAdjust="0"/>
  </p:normalViewPr>
  <p:slideViewPr>
    <p:cSldViewPr snapToGrid="0">
      <p:cViewPr varScale="1">
        <p:scale>
          <a:sx n="72" d="100"/>
          <a:sy n="72" d="100"/>
        </p:scale>
        <p:origin x="226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42"/>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7" tIns="45714" rIns="91427" bIns="45714" rtlCol="0"/>
          <a:lstStyle>
            <a:lvl1pPr algn="r">
              <a:defRPr sz="1200"/>
            </a:lvl1pPr>
          </a:lstStyle>
          <a:p>
            <a:fld id="{5F567952-1C07-4670-9052-CC0A48364281}" type="datetimeFigureOut">
              <a:rPr lang="en-US" smtClean="0"/>
              <a:t>12/15/17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27" tIns="45714" rIns="91427" bIns="45714" rtlCol="0" anchor="b"/>
          <a:lstStyle>
            <a:lvl1pPr algn="r">
              <a:defRPr sz="1200"/>
            </a:lvl1pPr>
          </a:lstStyle>
          <a:p>
            <a:fld id="{52E97AAC-867A-455D-81E7-A7D04CDAFD4C}" type="slidenum">
              <a:rPr lang="en-US" smtClean="0"/>
              <a:t>‹#›</a:t>
            </a:fld>
            <a:endParaRPr lang="en-US"/>
          </a:p>
        </p:txBody>
      </p:sp>
    </p:spTree>
    <p:extLst>
      <p:ext uri="{BB962C8B-B14F-4D97-AF65-F5344CB8AC3E}">
        <p14:creationId xmlns:p14="http://schemas.microsoft.com/office/powerpoint/2010/main" val="284757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19FE052C-998B-4B08-8852-445E80429695}" type="datetimeFigureOut">
              <a:rPr lang="en-US" smtClean="0"/>
              <a:pPr/>
              <a:t>12/15/17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BC2CD6EC-C0D4-46F8-B0D1-9A2D7EFD5169}" type="slidenum">
              <a:rPr lang="en-US" smtClean="0"/>
              <a:pPr/>
              <a:t>‹#›</a:t>
            </a:fld>
            <a:endParaRPr lang="en-US"/>
          </a:p>
        </p:txBody>
      </p:sp>
    </p:spTree>
    <p:extLst>
      <p:ext uri="{BB962C8B-B14F-4D97-AF65-F5344CB8AC3E}">
        <p14:creationId xmlns:p14="http://schemas.microsoft.com/office/powerpoint/2010/main" val="191033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Data_circuit-terminating_equipment" TargetMode="External"/><Relationship Id="rId4" Type="http://schemas.openxmlformats.org/officeDocument/2006/relationships/hyperlink" Target="http://en.wikipedia.org/wiki/Modem" TargetMode="External"/><Relationship Id="rId5" Type="http://schemas.openxmlformats.org/officeDocument/2006/relationships/hyperlink" Target="http://en.wikipedia.org/wiki/Transmission_(telecommunications)" TargetMode="External"/><Relationship Id="rId6" Type="http://schemas.openxmlformats.org/officeDocument/2006/relationships/hyperlink" Target="http://en.wikipedia.org/wiki/Handshaking" TargetMode="External"/><Relationship Id="rId7" Type="http://schemas.openxmlformats.org/officeDocument/2006/relationships/hyperlink" Target="http://en.wikipedia.org/wiki/Standardization"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en.wikipedia.org/wiki/Capacitance" TargetMode="External"/><Relationship Id="rId4" Type="http://schemas.openxmlformats.org/officeDocument/2006/relationships/hyperlink" Target="http://en.wikipedia.org/wiki/Picofarad" TargetMode="External"/><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A0ED1C9-40A5-404C-9FD1-491B3CBB6719}" type="slidenum">
              <a:rPr lang="en-US" sz="1300">
                <a:solidFill>
                  <a:schemeClr val="tx1"/>
                </a:solidFill>
              </a:rPr>
              <a:pPr/>
              <a:t>5</a:t>
            </a:fld>
            <a:endParaRPr lang="en-US" sz="1300">
              <a:solidFill>
                <a:schemeClr val="tx1"/>
              </a:solidFill>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731838" y="4560888"/>
            <a:ext cx="5851525" cy="43195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81634EFB-EFC8-4A7F-A2A2-ACE1170946EB}" type="slidenum">
              <a:rPr lang="en-US" sz="1300">
                <a:solidFill>
                  <a:schemeClr val="tx1"/>
                </a:solidFill>
                <a:cs typeface="Arial" pitchFamily="34" charset="0"/>
              </a:rPr>
              <a:pPr algn="r" defTabSz="966788" eaLnBrk="0" hangingPunct="0">
                <a:spcBef>
                  <a:spcPct val="0"/>
                </a:spcBef>
                <a:buClrTx/>
                <a:buSzTx/>
                <a:buFontTx/>
                <a:buNone/>
              </a:pPr>
              <a:t>17</a:t>
            </a:fld>
            <a:endParaRPr lang="en-US" sz="1300">
              <a:solidFill>
                <a:schemeClr val="tx1"/>
              </a:solidFill>
              <a:cs typeface="Arial" pitchFamily="34" charset="0"/>
            </a:endParaRPr>
          </a:p>
        </p:txBody>
      </p:sp>
      <p:sp>
        <p:nvSpPr>
          <p:cNvPr id="8909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909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4B55D4BC-EA5E-454A-A8CD-455A581B9787}" type="slidenum">
              <a:rPr lang="en-US" sz="1300">
                <a:solidFill>
                  <a:schemeClr val="tx1"/>
                </a:solidFill>
                <a:cs typeface="Arial" pitchFamily="34" charset="0"/>
              </a:rPr>
              <a:pPr algn="r" defTabSz="966788" eaLnBrk="0" hangingPunct="0">
                <a:spcBef>
                  <a:spcPct val="0"/>
                </a:spcBef>
                <a:buClrTx/>
                <a:buSzTx/>
                <a:buFontTx/>
                <a:buNone/>
              </a:pPr>
              <a:t>18</a:t>
            </a:fld>
            <a:endParaRPr lang="en-US" sz="1300">
              <a:solidFill>
                <a:schemeClr val="tx1"/>
              </a:solidFill>
              <a:cs typeface="Arial" pitchFamily="34" charset="0"/>
            </a:endParaRPr>
          </a:p>
        </p:txBody>
      </p:sp>
      <p:sp>
        <p:nvSpPr>
          <p:cNvPr id="9113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113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A655FD08-05F9-4096-B2EB-C56A6345B739}" type="slidenum">
              <a:rPr lang="en-US" sz="1300">
                <a:solidFill>
                  <a:schemeClr val="tx1"/>
                </a:solidFill>
                <a:cs typeface="Arial" pitchFamily="34" charset="0"/>
              </a:rPr>
              <a:pPr algn="r" defTabSz="966788" eaLnBrk="0" hangingPunct="0">
                <a:spcBef>
                  <a:spcPct val="0"/>
                </a:spcBef>
                <a:buClrTx/>
                <a:buSzTx/>
                <a:buFontTx/>
                <a:buNone/>
              </a:pPr>
              <a:t>19</a:t>
            </a:fld>
            <a:endParaRPr lang="en-US" sz="1300">
              <a:solidFill>
                <a:schemeClr val="tx1"/>
              </a:solidFill>
              <a:cs typeface="Arial" pitchFamily="34" charset="0"/>
            </a:endParaRPr>
          </a:p>
        </p:txBody>
      </p:sp>
      <p:sp>
        <p:nvSpPr>
          <p:cNvPr id="93186"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3187"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DCAFEA97-9B16-4AE9-B5EB-44A2A4D5584E}" type="slidenum">
              <a:rPr lang="en-US" sz="1300">
                <a:solidFill>
                  <a:schemeClr val="tx1"/>
                </a:solidFill>
                <a:cs typeface="Arial" pitchFamily="34" charset="0"/>
              </a:rPr>
              <a:pPr algn="r" defTabSz="966788" eaLnBrk="0" hangingPunct="0">
                <a:spcBef>
                  <a:spcPct val="0"/>
                </a:spcBef>
                <a:buClrTx/>
                <a:buSzTx/>
                <a:buFontTx/>
                <a:buNone/>
              </a:pPr>
              <a:t>21</a:t>
            </a:fld>
            <a:endParaRPr lang="en-US" sz="1300">
              <a:solidFill>
                <a:schemeClr val="tx1"/>
              </a:solidFill>
              <a:cs typeface="Arial" pitchFamily="34" charset="0"/>
            </a:endParaRPr>
          </a:p>
        </p:txBody>
      </p:sp>
      <p:sp>
        <p:nvSpPr>
          <p:cNvPr id="9523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523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0039D803-AE3A-4217-B1C7-5C1F2EE858B9}" type="slidenum">
              <a:rPr lang="en-US" sz="1300">
                <a:solidFill>
                  <a:schemeClr val="tx1"/>
                </a:solidFill>
                <a:cs typeface="Arial" pitchFamily="34" charset="0"/>
              </a:rPr>
              <a:pPr algn="r" defTabSz="966788" eaLnBrk="0" hangingPunct="0">
                <a:spcBef>
                  <a:spcPct val="0"/>
                </a:spcBef>
                <a:buClrTx/>
                <a:buSzTx/>
                <a:buFontTx/>
                <a:buNone/>
              </a:pPr>
              <a:t>22</a:t>
            </a:fld>
            <a:endParaRPr lang="en-US" sz="1300">
              <a:solidFill>
                <a:schemeClr val="tx1"/>
              </a:solidFill>
              <a:cs typeface="Arial" pitchFamily="34" charset="0"/>
            </a:endParaRPr>
          </a:p>
        </p:txBody>
      </p:sp>
      <p:sp>
        <p:nvSpPr>
          <p:cNvPr id="9728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728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B48455D1-08AC-4D40-8BA3-DA354FCB39B6}" type="slidenum">
              <a:rPr lang="en-US" sz="1300">
                <a:solidFill>
                  <a:schemeClr val="tx1"/>
                </a:solidFill>
                <a:cs typeface="Arial" pitchFamily="34" charset="0"/>
              </a:rPr>
              <a:pPr algn="r" defTabSz="966788" eaLnBrk="0" hangingPunct="0">
                <a:spcBef>
                  <a:spcPct val="0"/>
                </a:spcBef>
                <a:buClrTx/>
                <a:buSzTx/>
                <a:buFontTx/>
                <a:buNone/>
              </a:pPr>
              <a:t>24</a:t>
            </a:fld>
            <a:endParaRPr lang="en-US" sz="1300">
              <a:solidFill>
                <a:schemeClr val="tx1"/>
              </a:solidFill>
              <a:cs typeface="Arial" pitchFamily="34" charset="0"/>
            </a:endParaRPr>
          </a:p>
        </p:txBody>
      </p:sp>
      <p:sp>
        <p:nvSpPr>
          <p:cNvPr id="9933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933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1290A09D-7269-491E-990C-9D82E24BE446}" type="slidenum">
              <a:rPr lang="en-US" sz="1300">
                <a:solidFill>
                  <a:schemeClr val="tx1"/>
                </a:solidFill>
                <a:cs typeface="Arial" pitchFamily="34" charset="0"/>
              </a:rPr>
              <a:pPr algn="r" defTabSz="966788" eaLnBrk="0" hangingPunct="0">
                <a:spcBef>
                  <a:spcPct val="0"/>
                </a:spcBef>
                <a:buClrTx/>
                <a:buSzTx/>
                <a:buFontTx/>
                <a:buNone/>
              </a:pPr>
              <a:t>25</a:t>
            </a:fld>
            <a:endParaRPr lang="en-US" sz="1300">
              <a:solidFill>
                <a:schemeClr val="tx1"/>
              </a:solidFill>
              <a:cs typeface="Arial" pitchFamily="34" charset="0"/>
            </a:endParaRPr>
          </a:p>
        </p:txBody>
      </p:sp>
      <p:sp>
        <p:nvSpPr>
          <p:cNvPr id="10137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137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r>
              <a:rPr lang="en-US" sz="2000" dirty="0" smtClean="0">
                <a:solidFill>
                  <a:schemeClr val="bg2"/>
                </a:solidFill>
                <a:cs typeface="Arial" pitchFamily="34" charset="0"/>
              </a:rPr>
              <a:t>With 1 or 2 stop bits the line output is held at the mark level for 1 or 2 times a bit duration. </a:t>
            </a:r>
          </a:p>
          <a:p>
            <a:pPr>
              <a:spcBef>
                <a:spcPct val="20000"/>
              </a:spcBef>
              <a:buClr>
                <a:srgbClr val="0000FF"/>
              </a:buClr>
              <a:buSzPct val="75000"/>
              <a:buFontTx/>
              <a:buChar char="–"/>
            </a:pPr>
            <a:r>
              <a:rPr lang="en-US" sz="2000" dirty="0" smtClean="0">
                <a:solidFill>
                  <a:schemeClr val="bg2"/>
                </a:solidFill>
                <a:cs typeface="Arial" pitchFamily="34" charset="0"/>
              </a:rPr>
              <a:t>With 1.5 stop bits imply that the line output is held at the mark level for 1.5 times a single bit duration, useful in detecting certain synchronization errors because if there is an immediate character to be TX/RX next it</a:t>
            </a:r>
            <a:r>
              <a:rPr lang="ja-JP" altLang="en-US" sz="2000" dirty="0" smtClean="0">
                <a:solidFill>
                  <a:schemeClr val="bg2"/>
                </a:solidFill>
                <a:cs typeface="Arial" pitchFamily="34" charset="0"/>
              </a:rPr>
              <a:t>’</a:t>
            </a:r>
            <a:r>
              <a:rPr lang="en-US" altLang="ja-JP" sz="2000" dirty="0" smtClean="0">
                <a:solidFill>
                  <a:schemeClr val="bg2"/>
                </a:solidFill>
                <a:cs typeface="Arial" pitchFamily="34" charset="0"/>
              </a:rPr>
              <a:t>s start bit would cause a change in the voltage level in the middle of a bit signifying the definite presence of a stop bit</a:t>
            </a:r>
          </a:p>
          <a:p>
            <a:pPr>
              <a:spcBef>
                <a:spcPct val="20000"/>
              </a:spcBef>
              <a:buClr>
                <a:srgbClr val="0000FF"/>
              </a:buClr>
              <a:buSzPct val="75000"/>
              <a:buFontTx/>
              <a:buChar char="–"/>
            </a:pPr>
            <a:r>
              <a:rPr lang="en-US" altLang="ja-JP" sz="2000" dirty="0" smtClean="0">
                <a:solidFill>
                  <a:schemeClr val="bg2"/>
                </a:solidFill>
                <a:cs typeface="Arial" pitchFamily="34" charset="0"/>
              </a:rPr>
              <a:t>Width of a bit is determined by baud</a:t>
            </a:r>
            <a:r>
              <a:rPr lang="en-US" altLang="ja-JP" sz="2000" baseline="0" dirty="0" smtClean="0">
                <a:solidFill>
                  <a:schemeClr val="bg2"/>
                </a:solidFill>
                <a:cs typeface="Arial" pitchFamily="34" charset="0"/>
              </a:rPr>
              <a:t> rate. </a:t>
            </a:r>
            <a:r>
              <a:rPr lang="de-DE" sz="1200" kern="1200" dirty="0" smtClean="0">
                <a:solidFill>
                  <a:schemeClr val="tx1"/>
                </a:solidFill>
                <a:effectLst/>
                <a:latin typeface="+mn-lt"/>
                <a:ea typeface="+mn-ea"/>
                <a:cs typeface="+mn-cs"/>
              </a:rPr>
              <a:t>9600 </a:t>
            </a:r>
            <a:r>
              <a:rPr lang="de-DE" sz="1200" kern="1200" dirty="0" err="1" smtClean="0">
                <a:solidFill>
                  <a:schemeClr val="tx1"/>
                </a:solidFill>
                <a:effectLst/>
                <a:latin typeface="+mn-lt"/>
                <a:ea typeface="+mn-ea"/>
                <a:cs typeface="+mn-cs"/>
              </a:rPr>
              <a:t>baud</a:t>
            </a:r>
            <a:r>
              <a:rPr lang="de-DE" sz="1200" kern="1200" dirty="0" smtClean="0">
                <a:solidFill>
                  <a:schemeClr val="tx1"/>
                </a:solidFill>
                <a:effectLst/>
                <a:latin typeface="+mn-lt"/>
                <a:ea typeface="+mn-ea"/>
                <a:cs typeface="+mn-cs"/>
              </a:rPr>
              <a:t>, 1 </a:t>
            </a:r>
            <a:r>
              <a:rPr lang="de-DE" sz="1200" kern="1200" dirty="0" err="1" smtClean="0">
                <a:solidFill>
                  <a:schemeClr val="tx1"/>
                </a:solidFill>
                <a:effectLst/>
                <a:latin typeface="+mn-lt"/>
                <a:ea typeface="+mn-ea"/>
                <a:cs typeface="+mn-cs"/>
              </a:rPr>
              <a:t>bit</a:t>
            </a:r>
            <a:r>
              <a:rPr lang="de-DE" sz="1200" kern="1200" dirty="0" smtClean="0">
                <a:solidFill>
                  <a:schemeClr val="tx1"/>
                </a:solidFill>
                <a:effectLst/>
                <a:latin typeface="+mn-lt"/>
                <a:ea typeface="+mn-ea"/>
                <a:cs typeface="+mn-cs"/>
              </a:rPr>
              <a:t>=1/9600=0.104 </a:t>
            </a:r>
            <a:r>
              <a:rPr lang="de-DE" sz="1200" kern="1200" dirty="0" err="1" smtClean="0">
                <a:solidFill>
                  <a:schemeClr val="tx1"/>
                </a:solidFill>
                <a:effectLst/>
                <a:latin typeface="+mn-lt"/>
                <a:ea typeface="+mn-ea"/>
                <a:cs typeface="+mn-cs"/>
              </a:rPr>
              <a:t>mS.</a:t>
            </a:r>
            <a:r>
              <a:rPr lang="de-DE" sz="1200" kern="1200" baseline="0" dirty="0" smtClean="0">
                <a:solidFill>
                  <a:schemeClr val="tx1"/>
                </a:solidFill>
                <a:effectLst/>
                <a:latin typeface="+mn-lt"/>
                <a:ea typeface="+mn-ea"/>
                <a:cs typeface="+mn-cs"/>
              </a:rPr>
              <a:t> So, </a:t>
            </a:r>
            <a:r>
              <a:rPr lang="de-DE" sz="1200" kern="1200" baseline="0" dirty="0" err="1" smtClean="0">
                <a:solidFill>
                  <a:schemeClr val="tx1"/>
                </a:solidFill>
                <a:effectLst/>
                <a:latin typeface="+mn-lt"/>
                <a:ea typeface="+mn-ea"/>
                <a:cs typeface="+mn-cs"/>
              </a:rPr>
              <a:t>start</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bit</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would</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be</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held</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for</a:t>
            </a:r>
            <a:r>
              <a:rPr lang="de-DE" sz="1200" kern="1200" baseline="0" dirty="0" smtClean="0">
                <a:solidFill>
                  <a:schemeClr val="tx1"/>
                </a:solidFill>
                <a:effectLst/>
                <a:latin typeface="+mn-lt"/>
                <a:ea typeface="+mn-ea"/>
                <a:cs typeface="+mn-cs"/>
              </a:rPr>
              <a:t> 0.104ms</a:t>
            </a:r>
            <a:endParaRPr lang="en-US" altLang="ja-JP" sz="2000" dirty="0" smtClean="0">
              <a:solidFill>
                <a:schemeClr val="bg2"/>
              </a:solidFill>
              <a:cs typeface="Arial" pitchFamily="34" charset="0"/>
            </a:endParaRPr>
          </a:p>
          <a:p>
            <a:pPr>
              <a:spcBef>
                <a:spcPct val="20000"/>
              </a:spcBef>
              <a:buClr>
                <a:srgbClr val="0000FF"/>
              </a:buClr>
              <a:buSzPct val="75000"/>
              <a:buFontTx/>
              <a:buChar char="–"/>
            </a:pPr>
            <a:endParaRPr lang="en-US" sz="2000" dirty="0" smtClean="0">
              <a:solidFill>
                <a:schemeClr val="bg2"/>
              </a:solidFill>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74B9BD3B-CF35-4792-85B0-293B7431501F}" type="slidenum">
              <a:rPr lang="en-US" sz="1300">
                <a:solidFill>
                  <a:schemeClr val="tx1"/>
                </a:solidFill>
                <a:cs typeface="Arial" pitchFamily="34" charset="0"/>
              </a:rPr>
              <a:pPr algn="r" defTabSz="966788" eaLnBrk="0" hangingPunct="0">
                <a:spcBef>
                  <a:spcPct val="0"/>
                </a:spcBef>
                <a:buClrTx/>
                <a:buSzTx/>
                <a:buFontTx/>
                <a:buNone/>
              </a:pPr>
              <a:t>26</a:t>
            </a:fld>
            <a:endParaRPr lang="en-US" sz="1300">
              <a:solidFill>
                <a:schemeClr val="tx1"/>
              </a:solidFill>
              <a:cs typeface="Arial" pitchFamily="34" charset="0"/>
            </a:endParaRPr>
          </a:p>
        </p:txBody>
      </p:sp>
      <p:sp>
        <p:nvSpPr>
          <p:cNvPr id="10547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547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54558BA4-A010-4C2D-9228-E83F07CE6073}" type="slidenum">
              <a:rPr lang="en-US" sz="1300">
                <a:solidFill>
                  <a:schemeClr val="tx1"/>
                </a:solidFill>
                <a:cs typeface="Arial" pitchFamily="34" charset="0"/>
              </a:rPr>
              <a:pPr algn="r" defTabSz="966788" eaLnBrk="0" hangingPunct="0">
                <a:spcBef>
                  <a:spcPct val="0"/>
                </a:spcBef>
                <a:buClrTx/>
                <a:buSzTx/>
                <a:buFontTx/>
                <a:buNone/>
              </a:pPr>
              <a:t>27</a:t>
            </a:fld>
            <a:endParaRPr lang="en-US" sz="1300">
              <a:solidFill>
                <a:schemeClr val="tx1"/>
              </a:solidFill>
              <a:cs typeface="Arial" pitchFamily="34" charset="0"/>
            </a:endParaRPr>
          </a:p>
        </p:txBody>
      </p:sp>
      <p:sp>
        <p:nvSpPr>
          <p:cNvPr id="10752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752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None/>
            </a:pPr>
            <a:r>
              <a:rPr lang="en-US" sz="1200" kern="1200" dirty="0" smtClean="0">
                <a:solidFill>
                  <a:schemeClr val="tx1"/>
                </a:solidFill>
                <a:latin typeface="+mn-lt"/>
                <a:ea typeface="+mn-ea"/>
                <a:cs typeface="+mn-cs"/>
              </a:rPr>
              <a:t>The RS-232 standard is asymmetrical as to the definitions of the two ends of the communications link so it assumes that one end is a DTE and the other is a </a:t>
            </a:r>
            <a:r>
              <a:rPr lang="en-US" sz="1200" kern="1200" dirty="0" smtClean="0">
                <a:solidFill>
                  <a:schemeClr val="tx1"/>
                </a:solidFill>
                <a:latin typeface="+mn-lt"/>
                <a:ea typeface="+mn-ea"/>
                <a:cs typeface="+mn-cs"/>
                <a:hlinkClick r:id="rId3"/>
              </a:rPr>
              <a:t>DCE e.g. a </a:t>
            </a:r>
            <a:r>
              <a:rPr lang="en-US" sz="1200" kern="1200" dirty="0" smtClean="0">
                <a:solidFill>
                  <a:schemeClr val="tx1"/>
                </a:solidFill>
                <a:latin typeface="+mn-lt"/>
                <a:ea typeface="+mn-ea"/>
                <a:cs typeface="+mn-cs"/>
                <a:hlinkClick r:id="rId4"/>
              </a:rPr>
              <a:t>modem. With a null modem connection the </a:t>
            </a:r>
            <a:r>
              <a:rPr lang="en-US" sz="1200" kern="1200" dirty="0" smtClean="0">
                <a:solidFill>
                  <a:schemeClr val="tx1"/>
                </a:solidFill>
                <a:latin typeface="+mn-lt"/>
                <a:ea typeface="+mn-ea"/>
                <a:cs typeface="+mn-cs"/>
                <a:hlinkClick r:id="rId5"/>
              </a:rPr>
              <a:t>transmit and receive lines are crosslinked. Depending on the purpose, sometimes also one or more </a:t>
            </a:r>
            <a:r>
              <a:rPr lang="en-US" sz="1200" kern="1200" dirty="0" smtClean="0">
                <a:solidFill>
                  <a:schemeClr val="tx1"/>
                </a:solidFill>
                <a:latin typeface="+mn-lt"/>
                <a:ea typeface="+mn-ea"/>
                <a:cs typeface="+mn-cs"/>
                <a:hlinkClick r:id="rId6"/>
              </a:rPr>
              <a:t>handshake lines are crosslinked. Several wiring layouts are in use because the null modem connection is not covered by a </a:t>
            </a:r>
            <a:r>
              <a:rPr lang="en-US" sz="1200" kern="1200" dirty="0" smtClean="0">
                <a:solidFill>
                  <a:schemeClr val="tx1"/>
                </a:solidFill>
                <a:latin typeface="+mn-lt"/>
                <a:ea typeface="+mn-ea"/>
                <a:cs typeface="+mn-cs"/>
                <a:hlinkClick r:id="rId7"/>
              </a:rPr>
              <a:t>standard.</a:t>
            </a:r>
            <a:endParaRPr lang="en-US" sz="2000" dirty="0" smtClean="0">
              <a:solidFill>
                <a:schemeClr val="bg2"/>
              </a:solidFill>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64CFC461-EF89-42DC-A869-E194648C70B3}" type="slidenum">
              <a:rPr lang="en-US" sz="1300">
                <a:solidFill>
                  <a:schemeClr val="tx1"/>
                </a:solidFill>
                <a:cs typeface="Arial" pitchFamily="34" charset="0"/>
              </a:rPr>
              <a:pPr algn="r" defTabSz="966788" eaLnBrk="0" hangingPunct="0">
                <a:spcBef>
                  <a:spcPct val="0"/>
                </a:spcBef>
                <a:buClrTx/>
                <a:buSzTx/>
                <a:buFontTx/>
                <a:buNone/>
              </a:pPr>
              <a:t>28</a:t>
            </a:fld>
            <a:endParaRPr lang="en-US" sz="1300">
              <a:solidFill>
                <a:schemeClr val="tx1"/>
              </a:solidFill>
              <a:cs typeface="Arial" pitchFamily="34" charset="0"/>
            </a:endParaRPr>
          </a:p>
        </p:txBody>
      </p:sp>
      <p:sp>
        <p:nvSpPr>
          <p:cNvPr id="10957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957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EAC7D9B-B576-0141-B460-697C8186C0D2}" type="slidenum">
              <a:rPr lang="en-US" sz="1300">
                <a:solidFill>
                  <a:schemeClr val="tx1"/>
                </a:solidFill>
              </a:rPr>
              <a:pPr/>
              <a:t>6</a:t>
            </a:fld>
            <a:endParaRPr lang="en-US" sz="1300">
              <a:solidFill>
                <a:schemeClr val="tx1"/>
              </a:solidFill>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731838" y="4560888"/>
            <a:ext cx="5851525" cy="43195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9B5161E0-C963-427D-ACC1-D6D01C81931F}" type="slidenum">
              <a:rPr lang="en-US" sz="1300">
                <a:solidFill>
                  <a:schemeClr val="tx1"/>
                </a:solidFill>
                <a:cs typeface="Arial" pitchFamily="34" charset="0"/>
              </a:rPr>
              <a:pPr algn="r" defTabSz="966788" eaLnBrk="0" hangingPunct="0">
                <a:spcBef>
                  <a:spcPct val="0"/>
                </a:spcBef>
                <a:buClrTx/>
                <a:buSzTx/>
                <a:buFontTx/>
                <a:buNone/>
              </a:pPr>
              <a:t>30</a:t>
            </a:fld>
            <a:endParaRPr lang="en-US" sz="1300">
              <a:solidFill>
                <a:schemeClr val="tx1"/>
              </a:solidFill>
              <a:cs typeface="Arial" pitchFamily="34" charset="0"/>
            </a:endParaRPr>
          </a:p>
        </p:txBody>
      </p:sp>
      <p:sp>
        <p:nvSpPr>
          <p:cNvPr id="11161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161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F8ADA933-BC70-4F96-AA77-BFD8E21FEF6C}" type="slidenum">
              <a:rPr lang="en-US" sz="1300">
                <a:solidFill>
                  <a:schemeClr val="tx1"/>
                </a:solidFill>
                <a:cs typeface="Arial" pitchFamily="34" charset="0"/>
              </a:rPr>
              <a:pPr algn="r" defTabSz="966788" eaLnBrk="0" hangingPunct="0">
                <a:spcBef>
                  <a:spcPct val="0"/>
                </a:spcBef>
                <a:buClrTx/>
                <a:buSzTx/>
                <a:buFontTx/>
                <a:buNone/>
              </a:pPr>
              <a:t>31</a:t>
            </a:fld>
            <a:endParaRPr lang="en-US" sz="1300">
              <a:solidFill>
                <a:schemeClr val="tx1"/>
              </a:solidFill>
              <a:cs typeface="Arial" pitchFamily="34" charset="0"/>
            </a:endParaRPr>
          </a:p>
        </p:txBody>
      </p:sp>
      <p:sp>
        <p:nvSpPr>
          <p:cNvPr id="113666"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3667"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7633FFE0-0AF6-4DCA-AD06-B23EB246DC7E}" type="slidenum">
              <a:rPr lang="en-US" sz="1300">
                <a:solidFill>
                  <a:schemeClr val="tx1"/>
                </a:solidFill>
                <a:cs typeface="Arial" pitchFamily="34" charset="0"/>
              </a:rPr>
              <a:pPr algn="r" defTabSz="966788" eaLnBrk="0" hangingPunct="0">
                <a:spcBef>
                  <a:spcPct val="0"/>
                </a:spcBef>
                <a:buClrTx/>
                <a:buSzTx/>
                <a:buFontTx/>
                <a:buNone/>
              </a:pPr>
              <a:t>32</a:t>
            </a:fld>
            <a:endParaRPr lang="en-US" sz="1300">
              <a:solidFill>
                <a:schemeClr val="tx1"/>
              </a:solidFill>
              <a:cs typeface="Arial" pitchFamily="34" charset="0"/>
            </a:endParaRPr>
          </a:p>
        </p:txBody>
      </p:sp>
      <p:sp>
        <p:nvSpPr>
          <p:cNvPr id="11571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571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DCCF18C1-34E4-4086-A773-A6BF93770620}" type="slidenum">
              <a:rPr lang="en-US" sz="1300">
                <a:solidFill>
                  <a:schemeClr val="tx1"/>
                </a:solidFill>
                <a:cs typeface="Arial" pitchFamily="34" charset="0"/>
              </a:rPr>
              <a:pPr algn="r" defTabSz="966788" eaLnBrk="0" hangingPunct="0">
                <a:spcBef>
                  <a:spcPct val="0"/>
                </a:spcBef>
                <a:buClrTx/>
                <a:buSzTx/>
                <a:buFontTx/>
                <a:buNone/>
              </a:pPr>
              <a:t>33</a:t>
            </a:fld>
            <a:endParaRPr lang="en-US" sz="1300">
              <a:solidFill>
                <a:schemeClr val="tx1"/>
              </a:solidFill>
              <a:cs typeface="Arial" pitchFamily="34" charset="0"/>
            </a:endParaRPr>
          </a:p>
        </p:txBody>
      </p:sp>
      <p:sp>
        <p:nvSpPr>
          <p:cNvPr id="11776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776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8FEF67A9-276D-4010-A04D-94EC36B9536F}" type="slidenum">
              <a:rPr lang="en-US" sz="1300">
                <a:solidFill>
                  <a:schemeClr val="tx1"/>
                </a:solidFill>
                <a:cs typeface="Arial" pitchFamily="34" charset="0"/>
              </a:rPr>
              <a:pPr algn="r" defTabSz="966788" eaLnBrk="0" hangingPunct="0">
                <a:spcBef>
                  <a:spcPct val="0"/>
                </a:spcBef>
                <a:buClrTx/>
                <a:buSzTx/>
                <a:buFontTx/>
                <a:buNone/>
              </a:pPr>
              <a:t>34</a:t>
            </a:fld>
            <a:endParaRPr lang="en-US" sz="1300">
              <a:solidFill>
                <a:schemeClr val="tx1"/>
              </a:solidFill>
              <a:cs typeface="Arial" pitchFamily="34" charset="0"/>
            </a:endParaRPr>
          </a:p>
        </p:txBody>
      </p:sp>
      <p:sp>
        <p:nvSpPr>
          <p:cNvPr id="11981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981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F7AB341A-F068-457B-9D77-C728664955D3}" type="slidenum">
              <a:rPr lang="en-US" sz="1300">
                <a:solidFill>
                  <a:schemeClr val="tx1"/>
                </a:solidFill>
                <a:cs typeface="Arial" pitchFamily="34" charset="0"/>
              </a:rPr>
              <a:pPr algn="r" defTabSz="966788" eaLnBrk="0" hangingPunct="0">
                <a:spcBef>
                  <a:spcPct val="0"/>
                </a:spcBef>
                <a:buClrTx/>
                <a:buSzTx/>
                <a:buFontTx/>
                <a:buNone/>
              </a:pPr>
              <a:t>36</a:t>
            </a:fld>
            <a:endParaRPr lang="en-US" sz="1300">
              <a:solidFill>
                <a:schemeClr val="tx1"/>
              </a:solidFill>
              <a:cs typeface="Arial" pitchFamily="34" charset="0"/>
            </a:endParaRPr>
          </a:p>
        </p:txBody>
      </p:sp>
      <p:sp>
        <p:nvSpPr>
          <p:cNvPr id="12185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2185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dirty="0" smtClean="0">
              <a:solidFill>
                <a:schemeClr val="bg2"/>
              </a:solidFill>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325A06D2-8AFC-4A0B-A9FB-0A23E687469B}" type="slidenum">
              <a:rPr lang="en-US" sz="1300">
                <a:solidFill>
                  <a:schemeClr val="tx1"/>
                </a:solidFill>
                <a:cs typeface="Arial" pitchFamily="34" charset="0"/>
              </a:rPr>
              <a:pPr algn="r" defTabSz="966788" eaLnBrk="0" hangingPunct="0">
                <a:spcBef>
                  <a:spcPct val="0"/>
                </a:spcBef>
                <a:buClrTx/>
                <a:buSzTx/>
                <a:buFontTx/>
                <a:buNone/>
              </a:pPr>
              <a:t>37</a:t>
            </a:fld>
            <a:endParaRPr lang="en-US" sz="1300">
              <a:solidFill>
                <a:schemeClr val="tx1"/>
              </a:solidFill>
              <a:cs typeface="Arial" pitchFamily="34" charset="0"/>
            </a:endParaRPr>
          </a:p>
        </p:txBody>
      </p:sp>
      <p:sp>
        <p:nvSpPr>
          <p:cNvPr id="12595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2595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40B5D-2307-D543-9CE5-F4866577A2A5}" type="slidenum">
              <a:rPr lang="en-US"/>
              <a:pPr/>
              <a:t>39</a:t>
            </a:fld>
            <a:endParaRPr lang="en-US"/>
          </a:p>
        </p:txBody>
      </p:sp>
      <p:sp>
        <p:nvSpPr>
          <p:cNvPr id="137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72163" name="Rectangle 3"/>
          <p:cNvSpPr>
            <a:spLocks noGrp="1" noChangeArrowheads="1"/>
          </p:cNvSpPr>
          <p:nvPr>
            <p:ph type="body" idx="1"/>
          </p:nvPr>
        </p:nvSpPr>
        <p:spPr/>
        <p:txBody>
          <a:bodyPr/>
          <a:lstStyle/>
          <a:p>
            <a:r>
              <a:rPr lang="en-US"/>
              <a:t>Better suited for </a:t>
            </a:r>
            <a:r>
              <a:rPr lang="ja-JP" altLang="en-US">
                <a:latin typeface="Arial"/>
              </a:rPr>
              <a:t>“</a:t>
            </a:r>
            <a:r>
              <a:rPr lang="en-US"/>
              <a:t>data streams</a:t>
            </a:r>
            <a:r>
              <a:rPr lang="ja-JP" altLang="en-US">
                <a:latin typeface="Arial"/>
              </a:rPr>
              <a:t>”</a:t>
            </a:r>
            <a:r>
              <a:rPr lang="en-US"/>
              <a:t>, i.e. ADC converters</a:t>
            </a:r>
          </a:p>
          <a:p>
            <a:r>
              <a:rPr lang="en-US"/>
              <a:t>Full duplex capability, i.e. communication between a codec and digital signal processor</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bwMode="auto">
          <a:xfrm>
            <a:off x="2590800" y="730250"/>
            <a:ext cx="0" cy="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5298"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ABBD2-6DCD-B346-96CE-919DC787106C}" type="slidenum">
              <a:rPr lang="en-US"/>
              <a:pPr/>
              <a:t>47</a:t>
            </a:fld>
            <a:endParaRPr lang="en-US"/>
          </a:p>
        </p:txBody>
      </p:sp>
      <p:sp>
        <p:nvSpPr>
          <p:cNvPr id="1349634" name="Rectangle 2"/>
          <p:cNvSpPr>
            <a:spLocks noGrp="1" noRot="1" noChangeAspect="1" noChangeArrowheads="1" noTextEdit="1"/>
          </p:cNvSpPr>
          <p:nvPr>
            <p:ph type="sldImg"/>
          </p:nvPr>
        </p:nvSpPr>
        <p:spPr>
          <a:xfrm>
            <a:off x="1258888" y="720725"/>
            <a:ext cx="4799012" cy="3598863"/>
          </a:xfrm>
          <a:ln/>
          <a:extLst>
            <a:ext uri="{FAA26D3D-D897-4be2-8F04-BA451C77F1D7}">
              <ma14:placeholderFlag xmlns:ma14="http://schemas.microsoft.com/office/mac/drawingml/2011/main" val="1"/>
            </a:ext>
          </a:extLst>
        </p:spPr>
      </p:sp>
      <p:sp>
        <p:nvSpPr>
          <p:cNvPr id="1349635" name="Rectangle 3"/>
          <p:cNvSpPr>
            <a:spLocks noGrp="1" noChangeArrowheads="1"/>
          </p:cNvSpPr>
          <p:nvPr>
            <p:ph type="body" idx="1"/>
          </p:nvPr>
        </p:nvSpPr>
        <p:spPr>
          <a:xfrm>
            <a:off x="731838" y="4559300"/>
            <a:ext cx="5851525" cy="4321175"/>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http://www.embedded.com/electronics-blogs/beginner-s-corner/4023801/Introduction-to-the-Volatile-Keyword</a:t>
            </a:r>
          </a:p>
        </p:txBody>
      </p:sp>
      <p:sp>
        <p:nvSpPr>
          <p:cNvPr id="7270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1780C89-428C-5D4A-8B62-1534F1DEB122}" type="slidenum">
              <a:rPr lang="en-US" sz="1300">
                <a:solidFill>
                  <a:schemeClr val="tx1"/>
                </a:solidFill>
                <a:cs typeface="Arial" charset="0"/>
              </a:rPr>
              <a:pPr/>
              <a:t>7</a:t>
            </a:fld>
            <a:endParaRPr lang="en-US" sz="1300">
              <a:solidFill>
                <a:schemeClr val="tx1"/>
              </a:solidFill>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EB28C-6D2B-E648-BE6A-807B5CEF69D5}" type="slidenum">
              <a:rPr lang="en-US"/>
              <a:pPr/>
              <a:t>48</a:t>
            </a:fld>
            <a:endParaRPr lang="en-US"/>
          </a:p>
        </p:txBody>
      </p:sp>
      <p:sp>
        <p:nvSpPr>
          <p:cNvPr id="132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2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B919C-825B-2148-9581-E407286676D9}" type="slidenum">
              <a:rPr lang="en-US"/>
              <a:pPr/>
              <a:t>49</a:t>
            </a:fld>
            <a:endParaRPr lang="en-US"/>
          </a:p>
        </p:txBody>
      </p:sp>
      <p:sp>
        <p:nvSpPr>
          <p:cNvPr id="133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4BBDA-A4CD-834F-A114-7860331368CC}" type="slidenum">
              <a:rPr lang="en-US"/>
              <a:pPr/>
              <a:t>50</a:t>
            </a:fld>
            <a:endParaRPr lang="en-US"/>
          </a:p>
        </p:txBody>
      </p:sp>
      <p:sp>
        <p:nvSpPr>
          <p:cNvPr id="1337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7347" name="Rectangle 3"/>
          <p:cNvSpPr>
            <a:spLocks noGrp="1" noChangeArrowheads="1"/>
          </p:cNvSpPr>
          <p:nvPr>
            <p:ph type="body" idx="1"/>
          </p:nvPr>
        </p:nvSpPr>
        <p:spPr/>
        <p:txBody>
          <a:bodyPr/>
          <a:lstStyle/>
          <a:p>
            <a:r>
              <a:rPr lang="en-US"/>
              <a:t>Although serial buses don</a:t>
            </a:r>
            <a:r>
              <a:rPr lang="ja-JP" altLang="en-US">
                <a:latin typeface="Arial"/>
              </a:rPr>
              <a:t>’</a:t>
            </a:r>
            <a:r>
              <a:rPr lang="en-US"/>
              <a:t>t have the throughput capability of parallel buses, they do require less wiring and fewer IC</a:t>
            </a:r>
          </a:p>
          <a:p>
            <a:r>
              <a:rPr lang="en-US"/>
              <a:t>connecting pins. </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9836F-5D99-FE40-9126-A40DAF98044B}" type="slidenum">
              <a:rPr lang="en-US"/>
              <a:pPr/>
              <a:t>51</a:t>
            </a:fld>
            <a:endParaRPr lang="en-US"/>
          </a:p>
        </p:txBody>
      </p:sp>
      <p:sp>
        <p:nvSpPr>
          <p:cNvPr id="134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73E3B-EAF7-AA4F-86C4-78125F5012AB}" type="slidenum">
              <a:rPr lang="en-US"/>
              <a:pPr/>
              <a:t>52</a:t>
            </a:fld>
            <a:endParaRPr lang="en-US"/>
          </a:p>
        </p:txBody>
      </p:sp>
      <p:sp>
        <p:nvSpPr>
          <p:cNvPr id="13424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81F31-55A9-E042-B1BF-967DFB883B3C}" type="slidenum">
              <a:rPr lang="en-US"/>
              <a:pPr/>
              <a:t>53</a:t>
            </a:fld>
            <a:endParaRPr lang="en-US"/>
          </a:p>
        </p:txBody>
      </p:sp>
      <p:sp>
        <p:nvSpPr>
          <p:cNvPr id="1345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BD043-CD61-F14A-9ED6-F1FE6492AC0A}" type="slidenum">
              <a:rPr lang="en-US"/>
              <a:pPr/>
              <a:t>54</a:t>
            </a:fld>
            <a:endParaRPr lang="en-US"/>
          </a:p>
        </p:txBody>
      </p:sp>
      <p:sp>
        <p:nvSpPr>
          <p:cNvPr id="134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7587" name="Rectangle 3"/>
          <p:cNvSpPr>
            <a:spLocks noGrp="1" noChangeArrowheads="1"/>
          </p:cNvSpPr>
          <p:nvPr>
            <p:ph type="body" idx="1"/>
          </p:nvPr>
        </p:nvSpPr>
        <p:spPr/>
        <p:txBody>
          <a:bodyPr/>
          <a:lstStyle/>
          <a:p>
            <a:r>
              <a:rPr lang="en-US"/>
              <a:t>I2C devices can slow down communication by stretching SCL: During an SCL low phase, any I2C device on the bus may additionally hold down SCL to prevent it to rise high again, enabling them to slow down the SCL clock rate or to stop I2C communication for a while. This is also referred to as clock synchronization.  </a:t>
            </a:r>
          </a:p>
          <a:p>
            <a:r>
              <a:rPr lang="en-US"/>
              <a:t>Note: The I2C specification does not specify any timeout conditions for clock stretching, i.e. any device can hold down SCL as long as it likes.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B7E82-4E2F-2947-8A0E-A8E042B01170}" type="slidenum">
              <a:rPr lang="en-US"/>
              <a:pPr/>
              <a:t>55</a:t>
            </a:fld>
            <a:endParaRPr lang="en-US"/>
          </a:p>
        </p:txBody>
      </p:sp>
      <p:sp>
        <p:nvSpPr>
          <p:cNvPr id="135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51683" name="Rectangle 3"/>
          <p:cNvSpPr>
            <a:spLocks noGrp="1" noChangeArrowheads="1"/>
          </p:cNvSpPr>
          <p:nvPr>
            <p:ph type="body" idx="1"/>
          </p:nvPr>
        </p:nvSpPr>
        <p:spPr/>
        <p:txBody>
          <a:bodyPr/>
          <a:lstStyle/>
          <a:p>
            <a:r>
              <a:rPr lang="en-US"/>
              <a:t>Both SDA and SCL are bidirectional lines, connected to a positive supply voltage via a pull-up resistor (see Figure 4). When the bus is free, both lines are HIGH. The output stages of devices connected to the bus must have an open-drain or open-collector in order to perform the wired-AND function. The number of interfaces connected to</a:t>
            </a:r>
          </a:p>
          <a:p>
            <a:r>
              <a:rPr lang="en-US"/>
              <a:t>the bus is solely dependent on the bus capacitance limit of 400pF.</a:t>
            </a:r>
          </a:p>
          <a:p>
            <a:r>
              <a:rPr lang="en-US"/>
              <a:t>SDA and SCL are </a:t>
            </a:r>
            <a:r>
              <a:rPr lang="en-US" i="1"/>
              <a:t>open-drain</a:t>
            </a:r>
            <a:r>
              <a:rPr lang="en-US"/>
              <a:t> (also known as </a:t>
            </a:r>
            <a:r>
              <a:rPr lang="en-US" i="1"/>
              <a:t>open-collector</a:t>
            </a:r>
            <a:r>
              <a:rPr lang="en-US"/>
              <a:t> in the TTL world), that is I2C master and slave devices can only drive these lines low or leave them open. The </a:t>
            </a:r>
            <a:r>
              <a:rPr lang="en-US" i="1"/>
              <a:t>termination resistor</a:t>
            </a:r>
            <a:r>
              <a:rPr lang="en-US"/>
              <a:t> Rp pulls the line up to Vcc if no I2C device is pulling it down. </a:t>
            </a:r>
          </a:p>
          <a:p>
            <a:endParaRPr lang="en-US"/>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51FBD-3876-2C40-997A-35EF57A31D7F}" type="slidenum">
              <a:rPr lang="en-US"/>
              <a:pPr/>
              <a:t>56</a:t>
            </a:fld>
            <a:endParaRPr lang="en-US"/>
          </a:p>
        </p:txBody>
      </p:sp>
      <p:sp>
        <p:nvSpPr>
          <p:cNvPr id="136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62947" name="Rectangle 3"/>
          <p:cNvSpPr>
            <a:spLocks noGrp="1" noChangeArrowheads="1"/>
          </p:cNvSpPr>
          <p:nvPr>
            <p:ph type="body" idx="1"/>
          </p:nvPr>
        </p:nvSpPr>
        <p:spPr/>
        <p:txBody>
          <a:bodyPr/>
          <a:lstStyle/>
          <a:p>
            <a:r>
              <a:rPr lang="en-US"/>
              <a:t>The maximum number of nodes is obviously limited by the address space, and also by the total bus </a:t>
            </a:r>
            <a:r>
              <a:rPr lang="en-US">
                <a:hlinkClick r:id="rId3" tooltip="Capacitance"/>
              </a:rPr>
              <a:t>capacitance</a:t>
            </a:r>
            <a:r>
              <a:rPr lang="en-US"/>
              <a:t> of 400 </a:t>
            </a:r>
            <a:r>
              <a:rPr lang="en-US">
                <a:hlinkClick r:id="rId4" tooltip="Picofarad"/>
              </a:rPr>
              <a:t>pF</a:t>
            </a:r>
            <a:r>
              <a:rPr lang="en-US"/>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3C8BB-0899-C542-8388-95AD5602BD85}" type="slidenum">
              <a:rPr lang="en-US"/>
              <a:pPr/>
              <a:t>57</a:t>
            </a:fld>
            <a:endParaRPr lang="en-US"/>
          </a:p>
        </p:txBody>
      </p:sp>
      <p:sp>
        <p:nvSpPr>
          <p:cNvPr id="136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6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http://www.eetimes.com/discussion/beginner-s-corner/4023801/Introduction-to-the-Volatile-Keyword</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This will almost certainly fail as soon as you turn the optimizer on, since the compiler will generate assembly language that looks something like this:</a:t>
            </a:r>
          </a:p>
          <a:p>
            <a:endParaRPr lang="en-US">
              <a:latin typeface="Times New Roman" charset="0"/>
              <a:ea typeface="ＭＳ Ｐゴシック" charset="0"/>
              <a:cs typeface="ＭＳ Ｐゴシック" charset="0"/>
            </a:endParaRPr>
          </a:p>
          <a:p>
            <a:r>
              <a:rPr lang="nl-NL" b="1">
                <a:latin typeface="Times New Roman" charset="0"/>
                <a:ea typeface="ＭＳ Ｐゴシック" charset="0"/>
                <a:cs typeface="ＭＳ Ｐゴシック" charset="0"/>
              </a:rPr>
              <a:t>    mov    ptr, #0x1234     mov    a, @ptr loop     bz    loop</a:t>
            </a:r>
            <a:endParaRPr lang="nl-NL">
              <a:latin typeface="Times New Roman" charset="0"/>
              <a:ea typeface="ＭＳ Ｐゴシック" charset="0"/>
              <a:cs typeface="ＭＳ Ｐゴシック" charset="0"/>
            </a:endParaRPr>
          </a:p>
          <a:p>
            <a:endParaRPr lang="nl-NL">
              <a:latin typeface="Times New Roman" charset="0"/>
              <a:ea typeface="ＭＳ Ｐゴシック" charset="0"/>
              <a:cs typeface="ＭＳ Ｐゴシック" charset="0"/>
            </a:endParaRPr>
          </a:p>
          <a:p>
            <a:r>
              <a:rPr lang="nl-NL">
                <a:latin typeface="Times New Roman" charset="0"/>
                <a:ea typeface="ＭＳ Ｐゴシック" charset="0"/>
                <a:cs typeface="ＭＳ Ｐゴシック" charset="0"/>
              </a:rPr>
              <a:t>The rationale of the optimizer is quite simple: having already read the variable's value into the accumulator (on the second line), there is no need to reread it, since the value will always be the same. Thus, in the third line, we end up with an infinite loop. To force the compiler to do what we want, we modify the declaration to:</a:t>
            </a:r>
          </a:p>
          <a:p>
            <a:endParaRPr lang="nl-NL">
              <a:latin typeface="Times New Roman" charset="0"/>
              <a:ea typeface="ＭＳ Ｐゴシック" charset="0"/>
              <a:cs typeface="ＭＳ Ｐゴシック" charset="0"/>
            </a:endParaRPr>
          </a:p>
          <a:p>
            <a:r>
              <a:rPr lang="nl-NL" b="1">
                <a:latin typeface="Times New Roman" charset="0"/>
                <a:ea typeface="ＭＳ Ｐゴシック" charset="0"/>
                <a:cs typeface="ＭＳ Ｐゴシック" charset="0"/>
              </a:rPr>
              <a:t>UINT1 volatile * ptr =      (UINT1 volatile *) 0x1234;</a:t>
            </a:r>
            <a:endParaRPr lang="nl-NL">
              <a:latin typeface="Times New Roman" charset="0"/>
              <a:ea typeface="ＭＳ Ｐゴシック" charset="0"/>
              <a:cs typeface="ＭＳ Ｐゴシック" charset="0"/>
            </a:endParaRPr>
          </a:p>
          <a:p>
            <a:endParaRPr lang="nl-NL">
              <a:latin typeface="Times New Roman" charset="0"/>
              <a:ea typeface="ＭＳ Ｐゴシック" charset="0"/>
              <a:cs typeface="ＭＳ Ｐゴシック" charset="0"/>
            </a:endParaRPr>
          </a:p>
          <a:p>
            <a:r>
              <a:rPr lang="nl-NL">
                <a:latin typeface="Times New Roman" charset="0"/>
                <a:ea typeface="ＭＳ Ｐゴシック" charset="0"/>
                <a:cs typeface="ＭＳ Ｐゴシック" charset="0"/>
              </a:rPr>
              <a:t>The assembly language now looks like this:</a:t>
            </a:r>
          </a:p>
          <a:p>
            <a:endParaRPr lang="nl-NL">
              <a:latin typeface="Times New Roman" charset="0"/>
              <a:ea typeface="ＭＳ Ｐゴシック" charset="0"/>
              <a:cs typeface="ＭＳ Ｐゴシック" charset="0"/>
            </a:endParaRPr>
          </a:p>
          <a:p>
            <a:r>
              <a:rPr lang="sk-SK" b="1">
                <a:latin typeface="Times New Roman" charset="0"/>
                <a:ea typeface="ＭＳ Ｐゴシック" charset="0"/>
                <a:cs typeface="ＭＳ Ｐゴシック" charset="0"/>
              </a:rPr>
              <a:t>    mov     ptr, #0x1234 loop    mov    a, @ptr             bz    loop</a:t>
            </a:r>
            <a:endParaRPr lang="sk-SK">
              <a:latin typeface="Times New Roman" charset="0"/>
              <a:ea typeface="ＭＳ Ｐゴシック" charset="0"/>
              <a:cs typeface="ＭＳ Ｐゴシック" charset="0"/>
            </a:endParaRPr>
          </a:p>
          <a:p>
            <a:endParaRPr lang="sk-SK">
              <a:latin typeface="Times New Roman" charset="0"/>
              <a:ea typeface="ＭＳ Ｐゴシック" charset="0"/>
              <a:cs typeface="ＭＳ Ｐゴシック" charset="0"/>
            </a:endParaRPr>
          </a:p>
          <a:p>
            <a:r>
              <a:rPr lang="sk-SK">
                <a:latin typeface="Times New Roman" charset="0"/>
                <a:ea typeface="ＭＳ Ｐゴシック" charset="0"/>
                <a:cs typeface="ＭＳ Ｐゴシック" charset="0"/>
              </a:rPr>
              <a:t>The desired behavior is achieved.</a:t>
            </a:r>
            <a:endParaRPr lang="en-US">
              <a:latin typeface="Times New Roman" charset="0"/>
              <a:ea typeface="ＭＳ Ｐゴシック" charset="0"/>
              <a:cs typeface="ＭＳ Ｐゴシック" charset="0"/>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A9C28146-24D7-E14C-834E-0AE19A359F22}" type="slidenum">
              <a:rPr lang="en-US" sz="1300">
                <a:solidFill>
                  <a:schemeClr val="tx1"/>
                </a:solidFill>
              </a:rPr>
              <a:pPr/>
              <a:t>9</a:t>
            </a:fld>
            <a:endParaRPr 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With optimization turned off, this code might work. However, any half decent optimizer will "break" the code. The problem is that the compiler has no idea that </a:t>
            </a:r>
            <a:r>
              <a:rPr lang="en-US" b="1" dirty="0" err="1">
                <a:latin typeface="Times New Roman" charset="0"/>
                <a:ea typeface="ＭＳ Ｐゴシック" charset="0"/>
                <a:cs typeface="ＭＳ Ｐゴシック" charset="0"/>
              </a:rPr>
              <a:t>eol_rcvd</a:t>
            </a:r>
            <a:r>
              <a:rPr lang="en-US" dirty="0">
                <a:latin typeface="Times New Roman" charset="0"/>
                <a:ea typeface="ＭＳ Ｐゴシック" charset="0"/>
                <a:cs typeface="ＭＳ Ｐゴシック" charset="0"/>
              </a:rPr>
              <a:t> can be changed within an ISR. As far as the compiler is concerned, the expression </a:t>
            </a:r>
            <a:r>
              <a:rPr lang="en-US" b="1" dirty="0">
                <a:latin typeface="Times New Roman" charset="0"/>
                <a:ea typeface="ＭＳ Ｐゴシック" charset="0"/>
                <a:cs typeface="ＭＳ Ｐゴシック" charset="0"/>
              </a:rPr>
              <a:t>!</a:t>
            </a:r>
            <a:r>
              <a:rPr lang="en-US" b="1" dirty="0" err="1">
                <a:latin typeface="Times New Roman" charset="0"/>
                <a:ea typeface="ＭＳ Ｐゴシック" charset="0"/>
                <a:cs typeface="ＭＳ Ｐゴシック" charset="0"/>
              </a:rPr>
              <a:t>eol_rcvd</a:t>
            </a:r>
            <a:r>
              <a:rPr lang="en-US" dirty="0">
                <a:latin typeface="Times New Roman" charset="0"/>
                <a:ea typeface="ＭＳ Ｐゴシック" charset="0"/>
                <a:cs typeface="ＭＳ Ｐゴシック" charset="0"/>
              </a:rPr>
              <a:t> is always true, and, therefore, you can never exit the while loop. Consequently, all the code after the while loop may simply be removed by the optimizer. If you are lucky, your compiler will warn you about this. If you are unlucky (or you haven't yet learned to take compiler warnings seriously), your code will fail miserably. Naturally, the blame will be placed on a "lousy optimizer."</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solution is to declare the variable </a:t>
            </a:r>
            <a:r>
              <a:rPr lang="en-US" b="1" dirty="0" err="1" smtClean="0">
                <a:latin typeface="Times New Roman" charset="0"/>
                <a:ea typeface="ＭＳ Ｐゴシック" charset="0"/>
                <a:cs typeface="ＭＳ Ｐゴシック" charset="0"/>
              </a:rPr>
              <a:t>eol_rcvd</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to be </a:t>
            </a:r>
            <a:r>
              <a:rPr lang="en-US" b="1" dirty="0">
                <a:latin typeface="Times New Roman" charset="0"/>
                <a:ea typeface="ＭＳ Ｐゴシック" charset="0"/>
                <a:cs typeface="ＭＳ Ｐゴシック" charset="0"/>
              </a:rPr>
              <a:t>volatile</a:t>
            </a:r>
            <a:r>
              <a:rPr lang="en-US" dirty="0">
                <a:latin typeface="Times New Roman" charset="0"/>
                <a:ea typeface="ＭＳ Ｐゴシック" charset="0"/>
                <a:cs typeface="ＭＳ Ｐゴシック" charset="0"/>
              </a:rPr>
              <a:t>. Then all of your problems (well, some of them anyway) will disappear.</a:t>
            </a:r>
          </a:p>
        </p:txBody>
      </p:sp>
      <p:sp>
        <p:nvSpPr>
          <p:cNvPr id="2560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8C05A98-06BB-4246-8B18-8274093008A9}" type="slidenum">
              <a:rPr lang="en-US" sz="1300">
                <a:solidFill>
                  <a:schemeClr val="tx1"/>
                </a:solidFill>
              </a:rPr>
              <a:pPr/>
              <a:t>10</a:t>
            </a:fld>
            <a:endParaRPr 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A6560521-5181-4882-A56B-0012B5FF69BF}" type="slidenum">
              <a:rPr lang="en-US" sz="1300">
                <a:solidFill>
                  <a:schemeClr val="tx1"/>
                </a:solidFill>
                <a:cs typeface="Arial" pitchFamily="34" charset="0"/>
              </a:rPr>
              <a:pPr algn="r" defTabSz="966788" eaLnBrk="0" hangingPunct="0">
                <a:spcBef>
                  <a:spcPct val="0"/>
                </a:spcBef>
                <a:buClrTx/>
                <a:buSzTx/>
                <a:buFontTx/>
                <a:buNone/>
              </a:pPr>
              <a:t>12</a:t>
            </a:fld>
            <a:endParaRPr lang="en-US" sz="1300">
              <a:solidFill>
                <a:schemeClr val="tx1"/>
              </a:solidFill>
              <a:cs typeface="Arial" pitchFamily="34" charset="0"/>
            </a:endParaRPr>
          </a:p>
        </p:txBody>
      </p:sp>
      <p:sp>
        <p:nvSpPr>
          <p:cNvPr id="8089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089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9CC767AB-FF1B-49EE-9AAC-500D6C108AF5}" type="slidenum">
              <a:rPr lang="en-US" sz="1300">
                <a:solidFill>
                  <a:schemeClr val="tx1"/>
                </a:solidFill>
                <a:cs typeface="Arial" pitchFamily="34" charset="0"/>
              </a:rPr>
              <a:pPr algn="r" defTabSz="966788" eaLnBrk="0" hangingPunct="0">
                <a:spcBef>
                  <a:spcPct val="0"/>
                </a:spcBef>
                <a:buClrTx/>
                <a:buSzTx/>
                <a:buFontTx/>
                <a:buNone/>
              </a:pPr>
              <a:t>14</a:t>
            </a:fld>
            <a:endParaRPr lang="en-US" sz="1300">
              <a:solidFill>
                <a:schemeClr val="tx1"/>
              </a:solidFill>
              <a:cs typeface="Arial" pitchFamily="34" charset="0"/>
            </a:endParaRPr>
          </a:p>
        </p:txBody>
      </p:sp>
      <p:sp>
        <p:nvSpPr>
          <p:cNvPr id="82946"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2947"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DE07C990-CEB5-4ED8-AAF0-E98614B3195D}" type="slidenum">
              <a:rPr lang="en-US" sz="1300">
                <a:solidFill>
                  <a:schemeClr val="tx1"/>
                </a:solidFill>
                <a:cs typeface="Arial" pitchFamily="34" charset="0"/>
              </a:rPr>
              <a:pPr algn="r" defTabSz="966788" eaLnBrk="0" hangingPunct="0">
                <a:spcBef>
                  <a:spcPct val="0"/>
                </a:spcBef>
                <a:buClrTx/>
                <a:buSzTx/>
                <a:buFontTx/>
                <a:buNone/>
              </a:pPr>
              <a:t>15</a:t>
            </a:fld>
            <a:endParaRPr lang="en-US" sz="1300">
              <a:solidFill>
                <a:schemeClr val="tx1"/>
              </a:solidFill>
              <a:cs typeface="Arial" pitchFamily="34" charset="0"/>
            </a:endParaRPr>
          </a:p>
        </p:txBody>
      </p:sp>
      <p:sp>
        <p:nvSpPr>
          <p:cNvPr id="8499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499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87A3B594-7F7B-4F4E-9825-952F5B46DC94}" type="slidenum">
              <a:rPr lang="en-US" sz="1300">
                <a:solidFill>
                  <a:schemeClr val="tx1"/>
                </a:solidFill>
                <a:cs typeface="Arial" pitchFamily="34" charset="0"/>
              </a:rPr>
              <a:pPr algn="r" defTabSz="966788" eaLnBrk="0" hangingPunct="0">
                <a:spcBef>
                  <a:spcPct val="0"/>
                </a:spcBef>
                <a:buClrTx/>
                <a:buSzTx/>
                <a:buFontTx/>
                <a:buNone/>
              </a:pPr>
              <a:t>16</a:t>
            </a:fld>
            <a:endParaRPr lang="en-US" sz="1300">
              <a:solidFill>
                <a:schemeClr val="tx1"/>
              </a:solidFill>
              <a:cs typeface="Arial" pitchFamily="34" charset="0"/>
            </a:endParaRPr>
          </a:p>
        </p:txBody>
      </p:sp>
      <p:sp>
        <p:nvSpPr>
          <p:cNvPr id="8704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704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r>
              <a:rPr lang="en-US" sz="2000" smtClean="0">
                <a:solidFill>
                  <a:schemeClr val="bg2"/>
                </a:solidFill>
                <a:cs typeface="Arial" pitchFamily="34" charset="0"/>
              </a:rPr>
              <a:t>The size of the FIFO buffers is important in reducing processor overhead and increasing the serial port</a:t>
            </a:r>
            <a:r>
              <a:rPr lang="ja-JP" altLang="en-US" sz="2000" smtClean="0">
                <a:solidFill>
                  <a:schemeClr val="bg2"/>
                </a:solidFill>
                <a:cs typeface="Arial" pitchFamily="34" charset="0"/>
              </a:rPr>
              <a:t>’</a:t>
            </a:r>
            <a:r>
              <a:rPr lang="en-US" altLang="ja-JP" sz="2000" smtClean="0">
                <a:solidFill>
                  <a:schemeClr val="bg2"/>
                </a:solidFill>
                <a:cs typeface="Arial" pitchFamily="34" charset="0"/>
              </a:rPr>
              <a:t>s throughput (Heath).</a:t>
            </a:r>
            <a:endParaRPr lang="en-US" sz="2000" smtClean="0">
              <a:solidFill>
                <a:schemeClr val="bg2"/>
              </a:solidFill>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lack&amp;w.png"/>
          <p:cNvPicPr>
            <a:picLocks noChangeAspect="1"/>
          </p:cNvPicPr>
          <p:nvPr userDrawn="1"/>
        </p:nvPicPr>
        <p:blipFill>
          <a:blip r:embed="rId2" cstate="screen">
            <a:extLst>
              <a:ext uri="{28A0092B-C50C-407E-A947-70E740481C1C}">
                <a14:useLocalDpi xmlns:a14="http://schemas.microsoft.com/office/drawing/2010/main"/>
              </a:ext>
            </a:extLst>
          </a:blip>
          <a:srcRect t="-30672"/>
          <a:stretch>
            <a:fillRect/>
          </a:stretch>
        </p:blipFill>
        <p:spPr>
          <a:xfrm>
            <a:off x="-1" y="0"/>
            <a:ext cx="9144001" cy="6858000"/>
          </a:xfrm>
          <a:prstGeom prst="rect">
            <a:avLst/>
          </a:prstGeom>
          <a:solidFill>
            <a:schemeClr val="bg1"/>
          </a:solidFill>
        </p:spPr>
      </p:pic>
      <p:sp>
        <p:nvSpPr>
          <p:cNvPr id="2" name="Title 1"/>
          <p:cNvSpPr>
            <a:spLocks noGrp="1"/>
          </p:cNvSpPr>
          <p:nvPr>
            <p:ph type="ctrTitle"/>
          </p:nvPr>
        </p:nvSpPr>
        <p:spPr>
          <a:xfrm>
            <a:off x="386494" y="469200"/>
            <a:ext cx="7772400" cy="1308232"/>
          </a:xfrm>
          <a:prstGeom prst="rect">
            <a:avLst/>
          </a:prstGeom>
        </p:spPr>
        <p:txBody>
          <a:bodyPr anchor="t"/>
          <a:lstStyle>
            <a:lvl1pPr>
              <a:defRPr>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6494" y="1941516"/>
            <a:ext cx="5009103" cy="1752600"/>
          </a:xfrm>
          <a:prstGeom prst="rect">
            <a:avLst/>
          </a:prstGeom>
        </p:spPr>
        <p:txBody>
          <a:bodyPr/>
          <a:lstStyle>
            <a:lvl1pPr marL="0" indent="0" algn="l">
              <a:buNone/>
              <a:defRPr sz="2800">
                <a:solidFill>
                  <a:schemeClr val="accent1"/>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1" y="5967630"/>
            <a:ext cx="9144001" cy="890370"/>
          </a:xfrm>
          <a:prstGeom prst="rect">
            <a:avLst/>
          </a:prstGeom>
          <a:solidFill>
            <a:srgbClr val="FFFFFF">
              <a:alpha val="6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pic>
        <p:nvPicPr>
          <p:cNvPr id="9" name="Picture 8" descr="ecelogorb.psd"/>
          <p:cNvPicPr>
            <a:picLocks noChangeAspect="1"/>
          </p:cNvPicPr>
          <p:nvPr userDrawn="1"/>
        </p:nvPicPr>
        <p:blipFill>
          <a:blip r:embed="rId3" cstate="screen">
            <a:lum bright="-8000"/>
            <a:extLst>
              <a:ext uri="{28A0092B-C50C-407E-A947-70E740481C1C}">
                <a14:useLocalDpi xmlns:a14="http://schemas.microsoft.com/office/drawing/2010/main"/>
              </a:ext>
            </a:extLst>
          </a:blip>
          <a:stretch>
            <a:fillRect/>
          </a:stretch>
        </p:blipFill>
        <p:spPr>
          <a:xfrm>
            <a:off x="252528" y="6080245"/>
            <a:ext cx="3275179" cy="655036"/>
          </a:xfrm>
          <a:prstGeom prst="rect">
            <a:avLst/>
          </a:prstGeom>
          <a:effectLst/>
        </p:spPr>
      </p:pic>
      <p:pic>
        <p:nvPicPr>
          <p:cNvPr id="10" name="Picture 9" descr="CMU_logo_horiz_black.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108519" y="6259200"/>
            <a:ext cx="3895838" cy="354413"/>
          </a:xfrm>
          <a:prstGeom prst="rect">
            <a:avLst/>
          </a:prstGeom>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latin typeface="Arial"/>
              </a:defRPr>
            </a:lvl1pPr>
            <a:lvl2pPr>
              <a:defRPr>
                <a:latin typeface="Arial"/>
              </a:defRPr>
            </a:lvl2pPr>
            <a:lvl3pPr>
              <a:defRPr>
                <a:latin typeface="Arial"/>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37557"/>
            <a:ext cx="5486400" cy="4114800"/>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252357"/>
            <a:ext cx="5486400" cy="804862"/>
          </a:xfrm>
          <a:prstGeom prst="rect">
            <a:avLst/>
          </a:prstGeo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smtClean="0"/>
              <a:t>Click to edit Master title style</a:t>
            </a:r>
            <a:endParaRPr lang="en-US" dirty="0"/>
          </a:p>
        </p:txBody>
      </p:sp>
      <p:sp>
        <p:nvSpPr>
          <p:cNvPr id="7" name="Picture Placeholder 2"/>
          <p:cNvSpPr>
            <a:spLocks noGrp="1"/>
          </p:cNvSpPr>
          <p:nvPr>
            <p:ph type="pic" idx="1"/>
          </p:nvPr>
        </p:nvSpPr>
        <p:spPr>
          <a:xfrm>
            <a:off x="3316288" y="107042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ext Placeholder 3"/>
          <p:cNvSpPr>
            <a:spLocks noGrp="1"/>
          </p:cNvSpPr>
          <p:nvPr>
            <p:ph type="body" sz="half" idx="2"/>
          </p:nvPr>
        </p:nvSpPr>
        <p:spPr>
          <a:xfrm>
            <a:off x="3316288" y="518522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0"/>
          </p:nvPr>
        </p:nvSpPr>
        <p:spPr>
          <a:xfrm>
            <a:off x="457201" y="1070426"/>
            <a:ext cx="2859088" cy="4919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Slide Number Placeholder 2"/>
          <p:cNvSpPr>
            <a:spLocks noGrp="1"/>
          </p:cNvSpPr>
          <p:nvPr>
            <p:ph type="sldNum" sz="quarter" idx="11"/>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184071" y="145143"/>
            <a:ext cx="5959929" cy="7710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2667000" cy="457200"/>
          </a:xfrm>
          <a:prstGeom prst="rect">
            <a:avLst/>
          </a:prstGeom>
        </p:spPr>
        <p:txBody>
          <a:bodyPr/>
          <a:lstStyle>
            <a:lvl1pPr>
              <a:defRPr>
                <a:latin typeface="Times New Roman" pitchFamily="18" charset="0"/>
                <a:cs typeface="+mn-cs"/>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atin typeface="Times New Roman" pitchFamily="18" charset="0"/>
                <a:cs typeface="+mn-cs"/>
              </a:defRPr>
            </a:lvl1pPr>
          </a:lstStyle>
          <a:p>
            <a:pPr>
              <a:defRPr/>
            </a:pPr>
            <a:endParaRPr lang="en-US"/>
          </a:p>
        </p:txBody>
      </p:sp>
      <p:sp>
        <p:nvSpPr>
          <p:cNvPr id="8" name="Slide Number Placeholder 7"/>
          <p:cNvSpPr>
            <a:spLocks noGrp="1"/>
          </p:cNvSpPr>
          <p:nvPr>
            <p:ph type="sldNum" sz="quarter" idx="12"/>
          </p:nvPr>
        </p:nvSpPr>
        <p:spPr/>
        <p:txBody>
          <a:bodyPr/>
          <a:lstStyle>
            <a:lvl1pPr>
              <a:defRPr>
                <a:latin typeface="Times New Roman" pitchFamily="18" charset="0"/>
                <a:cs typeface="+mn-cs"/>
              </a:defRPr>
            </a:lvl1pPr>
          </a:lstStyle>
          <a:p>
            <a:pPr>
              <a:defRPr/>
            </a:pPr>
            <a:fld id="{63E9D223-73BB-0D40-8B30-D215FEEDEA83}" type="slidenum">
              <a:rPr lang="en-US"/>
              <a:pPr>
                <a:defRPr/>
              </a:pPr>
              <a:t>‹#›</a:t>
            </a:fld>
            <a:endParaRPr lang="en-US"/>
          </a:p>
        </p:txBody>
      </p:sp>
    </p:spTree>
    <p:extLst>
      <p:ext uri="{BB962C8B-B14F-4D97-AF65-F5344CB8AC3E}">
        <p14:creationId xmlns:p14="http://schemas.microsoft.com/office/powerpoint/2010/main" val="284894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327"/>
          </a:xfrm>
          <a:prstGeom prst="rect">
            <a:avLst/>
          </a:prstGeom>
        </p:spPr>
        <p:txBody>
          <a:bodyPr/>
          <a:lstStyle>
            <a:lvl1pPr>
              <a:defRPr b="1">
                <a:latin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79500"/>
            <a:ext cx="8229600" cy="5046663"/>
          </a:xfrm>
          <a:prstGeom prst="rect">
            <a:avLst/>
          </a:prstGeom>
        </p:spPr>
        <p:txBody>
          <a:bodyPr/>
          <a:lstStyle>
            <a:lvl1pPr>
              <a:buFont typeface="Wingdings" charset="2"/>
              <a:buChar char="§"/>
              <a:defRPr sz="2000">
                <a:solidFill>
                  <a:schemeClr val="accent5"/>
                </a:solidFill>
                <a:latin typeface="Arial"/>
              </a:defRPr>
            </a:lvl1pPr>
            <a:lvl2pPr>
              <a:buFont typeface="Wingdings" charset="2"/>
              <a:buChar char="§"/>
              <a:defRPr sz="1800">
                <a:solidFill>
                  <a:schemeClr val="accent2">
                    <a:lumMod val="50000"/>
                  </a:schemeClr>
                </a:solidFill>
                <a:latin typeface="Arial"/>
              </a:defRPr>
            </a:lvl2pPr>
            <a:lvl3pPr>
              <a:buFont typeface="Wingdings" charset="2"/>
              <a:buChar char="§"/>
              <a:defRPr sz="1800">
                <a:solidFill>
                  <a:schemeClr val="accent2">
                    <a:lumMod val="75000"/>
                  </a:schemeClr>
                </a:solidFill>
                <a:latin typeface="Arial"/>
              </a:defRPr>
            </a:lvl3pPr>
            <a:lvl4pPr>
              <a:buFont typeface="Wingdings" charset="2"/>
              <a:buChar char="§"/>
              <a:defRPr sz="16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800">
                <a:solidFill>
                  <a:schemeClr val="accent2"/>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p:cNvSpPr>
            <a:spLocks noGrp="1"/>
          </p:cNvSpPr>
          <p:nvPr>
            <p:ph idx="13"/>
          </p:nvPr>
        </p:nvSpPr>
        <p:spPr>
          <a:xfrm>
            <a:off x="457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274638"/>
            <a:ext cx="8229600" cy="532719"/>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10" name="Content Placeholder 2"/>
          <p:cNvSpPr>
            <a:spLocks noGrp="1"/>
          </p:cNvSpPr>
          <p:nvPr>
            <p:ph idx="14"/>
          </p:nvPr>
        </p:nvSpPr>
        <p:spPr>
          <a:xfrm>
            <a:off x="4648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70214"/>
            <a:ext cx="4040188"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645025" y="1170214"/>
            <a:ext cx="4041775"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Picture Placeholder 10"/>
          <p:cNvSpPr>
            <a:spLocks noGrp="1"/>
          </p:cNvSpPr>
          <p:nvPr>
            <p:ph type="pic" sz="quarter" idx="13"/>
          </p:nvPr>
        </p:nvSpPr>
        <p:spPr>
          <a:xfrm>
            <a:off x="457200"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
        <p:nvSpPr>
          <p:cNvPr id="12" name="Picture Placeholder 10"/>
          <p:cNvSpPr>
            <a:spLocks noGrp="1"/>
          </p:cNvSpPr>
          <p:nvPr>
            <p:ph type="pic" sz="quarter" idx="14"/>
          </p:nvPr>
        </p:nvSpPr>
        <p:spPr>
          <a:xfrm>
            <a:off x="4649788"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
        <p:nvSpPr>
          <p:cNvPr id="4" name="Slide Number Placeholder 3"/>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latin typeface="Arial"/>
              </a:defRPr>
            </a:lvl1pPr>
            <a:lvl2pPr>
              <a:defRPr>
                <a:latin typeface="Arial"/>
              </a:defRPr>
            </a:lvl2pPr>
            <a:lvl3pPr>
              <a:defRPr>
                <a:latin typeface="Arial"/>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png"/>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4053359" y="264849"/>
            <a:ext cx="5102012" cy="542508"/>
          </a:xfrm>
          <a:prstGeom prst="rect">
            <a:avLst/>
          </a:prstGeom>
        </p:spPr>
      </p:pic>
      <p:sp>
        <p:nvSpPr>
          <p:cNvPr id="8" name="Title Placeholder 1"/>
          <p:cNvSpPr>
            <a:spLocks noGrp="1"/>
          </p:cNvSpPr>
          <p:nvPr>
            <p:ph type="title"/>
          </p:nvPr>
        </p:nvSpPr>
        <p:spPr>
          <a:xfrm>
            <a:off x="299306" y="274638"/>
            <a:ext cx="8387494" cy="532719"/>
          </a:xfrm>
          <a:prstGeom prst="rect">
            <a:avLst/>
          </a:prstGeom>
        </p:spPr>
        <p:txBody>
          <a:bodyPr vert="horz" lIns="91440" tIns="45720" rIns="91440" bIns="45720" rtlCol="0" anchor="ctr">
            <a:noAutofit/>
          </a:bodyPr>
          <a:lstStyle/>
          <a:p>
            <a:r>
              <a:rPr lang="en-US" dirty="0" smtClean="0"/>
              <a:t>Click edit Master title style</a:t>
            </a:r>
            <a:endParaRPr lang="en-US" dirty="0"/>
          </a:p>
        </p:txBody>
      </p:sp>
      <p:pic>
        <p:nvPicPr>
          <p:cNvPr id="9" name="Picture 8" descr="footer.png"/>
          <p:cNvPicPr>
            <a:picLocks noChangeAspect="1"/>
          </p:cNvPicPr>
          <p:nvPr userDrawn="1"/>
        </p:nvPicPr>
        <p:blipFill>
          <a:blip r:embed="rId18">
            <a:extLst>
              <a:ext uri="{28A0092B-C50C-407E-A947-70E740481C1C}">
                <a14:useLocalDpi xmlns:a14="http://schemas.microsoft.com/office/drawing/2010/main"/>
              </a:ext>
            </a:extLst>
          </a:blip>
          <a:stretch>
            <a:fillRect/>
          </a:stretch>
        </p:blipFill>
        <p:spPr>
          <a:xfrm>
            <a:off x="-27215" y="6267135"/>
            <a:ext cx="9189720" cy="611833"/>
          </a:xfrm>
          <a:prstGeom prst="rect">
            <a:avLst/>
          </a:prstGeom>
          <a:ln>
            <a:noFill/>
          </a:ln>
        </p:spPr>
      </p:pic>
      <p:pic>
        <p:nvPicPr>
          <p:cNvPr id="10" name="Picture 9" descr="ecelogorb.psd"/>
          <p:cNvPicPr>
            <a:picLocks noChangeAspect="1"/>
          </p:cNvPicPr>
          <p:nvPr userDrawn="1"/>
        </p:nvPicPr>
        <p:blipFill>
          <a:blip r:embed="rId19" cstate="screen">
            <a:lum bright="-8000"/>
            <a:extLst>
              <a:ext uri="{28A0092B-C50C-407E-A947-70E740481C1C}">
                <a14:useLocalDpi xmlns:a14="http://schemas.microsoft.com/office/drawing/2010/main"/>
              </a:ext>
            </a:extLst>
          </a:blip>
          <a:stretch>
            <a:fillRect/>
          </a:stretch>
        </p:blipFill>
        <p:spPr>
          <a:xfrm>
            <a:off x="193350" y="6294367"/>
            <a:ext cx="2563296" cy="512659"/>
          </a:xfrm>
          <a:prstGeom prst="rect">
            <a:avLst/>
          </a:prstGeom>
          <a:effectLst/>
        </p:spPr>
      </p:pic>
      <p:pic>
        <p:nvPicPr>
          <p:cNvPr id="11" name="Picture 10" descr="CMU_logo_horiz_black.eps"/>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5263668" y="6393688"/>
            <a:ext cx="3714414" cy="337908"/>
          </a:xfrm>
          <a:prstGeom prst="rect">
            <a:avLst/>
          </a:prstGeom>
          <a:effectLst/>
        </p:spPr>
      </p:pic>
      <p:sp>
        <p:nvSpPr>
          <p:cNvPr id="2" name="Slide Number Placeholder 1"/>
          <p:cNvSpPr>
            <a:spLocks noGrp="1"/>
          </p:cNvSpPr>
          <p:nvPr>
            <p:ph type="sldNum" sz="quarter" idx="4"/>
          </p:nvPr>
        </p:nvSpPr>
        <p:spPr>
          <a:xfrm>
            <a:off x="2223845" y="6390488"/>
            <a:ext cx="2133600" cy="365125"/>
          </a:xfrm>
          <a:prstGeom prst="rect">
            <a:avLst/>
          </a:prstGeom>
        </p:spPr>
        <p:txBody>
          <a:bodyPr vert="horz" lIns="91440" tIns="45720" rIns="91440" bIns="45720" rtlCol="0" anchor="ctr"/>
          <a:lstStyle>
            <a:lvl1pPr algn="r">
              <a:defRPr sz="1200">
                <a:solidFill>
                  <a:schemeClr val="accent5"/>
                </a:solidFill>
                <a:latin typeface="Arial" panose="020B0604020202020204" pitchFamily="34" charset="0"/>
                <a:cs typeface="Arial" panose="020B0604020202020204" pitchFamily="34" charset="0"/>
              </a:defRPr>
            </a:lvl1pPr>
          </a:lstStyle>
          <a:p>
            <a:fld id="{2674F618-CACE-4FD6-AC09-05B693CE5579}" type="slidenum">
              <a:rPr lang="en-US" smtClean="0"/>
              <a:pPr/>
              <a:t>‹#›</a:t>
            </a:fld>
            <a:endParaRPr lang="en-US"/>
          </a:p>
        </p:txBody>
      </p:sp>
      <p:sp>
        <p:nvSpPr>
          <p:cNvPr id="3" name="TextBox 2"/>
          <p:cNvSpPr txBox="1"/>
          <p:nvPr userDrawn="1"/>
        </p:nvSpPr>
        <p:spPr>
          <a:xfrm>
            <a:off x="7377534" y="11545"/>
            <a:ext cx="2078181" cy="246221"/>
          </a:xfrm>
          <a:prstGeom prst="rect">
            <a:avLst/>
          </a:prstGeom>
          <a:noFill/>
        </p:spPr>
        <p:txBody>
          <a:bodyPr wrap="square" rtlCol="0">
            <a:spAutoFit/>
          </a:bodyPr>
          <a:lstStyle/>
          <a:p>
            <a:r>
              <a:rPr lang="en-US" sz="1000" dirty="0" smtClean="0"/>
              <a:t>Embedded Real-Time Systems</a:t>
            </a:r>
            <a:endParaRPr lang="en-US" sz="100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3" r:id="rId3"/>
    <p:sldLayoutId id="2147483667" r:id="rId4"/>
    <p:sldLayoutId id="2147483668" r:id="rId5"/>
    <p:sldLayoutId id="2147483669" r:id="rId6"/>
    <p:sldLayoutId id="2147483670" r:id="rId7"/>
    <p:sldLayoutId id="2147483672" r:id="rId8"/>
    <p:sldLayoutId id="2147483657" r:id="rId9"/>
    <p:sldLayoutId id="2147483662" r:id="rId10"/>
    <p:sldLayoutId id="2147483649" r:id="rId11"/>
    <p:sldLayoutId id="2147483660" r:id="rId12"/>
    <p:sldLayoutId id="2147483658" r:id="rId13"/>
    <p:sldLayoutId id="2147483659" r:id="rId14"/>
    <p:sldLayoutId id="2147483674" r:id="rId15"/>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nxp.com/acrobat_download/literature/9398/39340011.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493" y="92171"/>
            <a:ext cx="7949546" cy="1199031"/>
          </a:xfrm>
        </p:spPr>
        <p:txBody>
          <a:bodyPr/>
          <a:lstStyle/>
          <a:p>
            <a:r>
              <a:rPr lang="en-US" sz="3200" b="1" dirty="0" smtClean="0"/>
              <a:t>18-349: Introduction to Embedded </a:t>
            </a:r>
            <a:br>
              <a:rPr lang="en-US" sz="3200" b="1" dirty="0" smtClean="0"/>
            </a:br>
            <a:r>
              <a:rPr lang="en-US" sz="3200" b="1" dirty="0" smtClean="0"/>
              <a:t>Real-Time Systems</a:t>
            </a:r>
            <a:br>
              <a:rPr lang="en-US" sz="3200" b="1" dirty="0" smtClean="0"/>
            </a:br>
            <a:r>
              <a:rPr lang="en-US" sz="3200" b="1" dirty="0" smtClean="0"/>
              <a:t/>
            </a:r>
            <a:br>
              <a:rPr lang="en-US" sz="3200" b="1" dirty="0" smtClean="0"/>
            </a:br>
            <a:r>
              <a:rPr lang="en-US" sz="3200" b="1" dirty="0" smtClean="0"/>
              <a:t>Lecture 5: Serial Buses</a:t>
            </a:r>
            <a:endParaRPr lang="en-US" sz="3200" dirty="0"/>
          </a:p>
        </p:txBody>
      </p:sp>
      <p:sp>
        <p:nvSpPr>
          <p:cNvPr id="3" name="Subtitle 2"/>
          <p:cNvSpPr>
            <a:spLocks noGrp="1"/>
          </p:cNvSpPr>
          <p:nvPr>
            <p:ph type="subTitle" idx="1"/>
          </p:nvPr>
        </p:nvSpPr>
        <p:spPr>
          <a:xfrm>
            <a:off x="394984" y="2173013"/>
            <a:ext cx="4759749" cy="1549754"/>
          </a:xfrm>
        </p:spPr>
        <p:txBody>
          <a:bodyPr/>
          <a:lstStyle/>
          <a:p>
            <a:r>
              <a:rPr lang="en-US" sz="2000" b="1" dirty="0" smtClean="0">
                <a:solidFill>
                  <a:schemeClr val="accent5"/>
                </a:solidFill>
              </a:rPr>
              <a:t>Anthony Rowe</a:t>
            </a:r>
          </a:p>
          <a:p>
            <a:r>
              <a:rPr lang="en-US" sz="2000" dirty="0" smtClean="0">
                <a:solidFill>
                  <a:schemeClr val="accent5"/>
                </a:solidFill>
              </a:rPr>
              <a:t>Electrical and Computer Engineering</a:t>
            </a:r>
          </a:p>
          <a:p>
            <a:r>
              <a:rPr lang="en-US" sz="2000" dirty="0" smtClean="0">
                <a:solidFill>
                  <a:schemeClr val="accent5"/>
                </a:solidFill>
              </a:rPr>
              <a:t>Carnegie Mellon University</a:t>
            </a:r>
          </a:p>
        </p:txBody>
      </p:sp>
      <p:sp>
        <p:nvSpPr>
          <p:cNvPr id="4" name="Subtitle 2"/>
          <p:cNvSpPr txBox="1">
            <a:spLocks/>
          </p:cNvSpPr>
          <p:nvPr/>
        </p:nvSpPr>
        <p:spPr>
          <a:xfrm>
            <a:off x="396252" y="2416686"/>
            <a:ext cx="4397261" cy="1752600"/>
          </a:xfrm>
          <a:prstGeom prst="rect">
            <a:avLst/>
          </a:prstGeom>
        </p:spPr>
        <p:txBody>
          <a:bodyPr/>
          <a:lstStyle>
            <a:lvl1pPr marL="0" indent="0" algn="l" defTabSz="457200" rtl="0" eaLnBrk="1" latinLnBrk="0" hangingPunct="1">
              <a:spcBef>
                <a:spcPct val="20000"/>
              </a:spcBef>
              <a:buFont typeface="Arial"/>
              <a:buNone/>
              <a:defRPr sz="2800" kern="1200">
                <a:solidFill>
                  <a:schemeClr val="accent1"/>
                </a:solidFill>
                <a:latin typeface="Arial"/>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advTm="8700"/>
    </mc:Choice>
    <mc:Fallback xmlns="">
      <p:transition spd="slow" advTm="87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Use of </a:t>
            </a:r>
            <a:r>
              <a:rPr lang="en-US" dirty="0" smtClean="0">
                <a:latin typeface="Arial"/>
                <a:cs typeface="Arial"/>
              </a:rPr>
              <a:t>volatile </a:t>
            </a:r>
            <a:r>
              <a:rPr lang="en-US" dirty="0" smtClean="0">
                <a:latin typeface="+mn-lt"/>
                <a:cs typeface="Arial"/>
              </a:rPr>
              <a:t>(2)</a:t>
            </a:r>
            <a:endParaRPr lang="en-US" dirty="0">
              <a:latin typeface="+mn-lt"/>
              <a:cs typeface="Arial"/>
            </a:endParaRPr>
          </a:p>
        </p:txBody>
      </p:sp>
      <p:sp>
        <p:nvSpPr>
          <p:cNvPr id="24578" name="Content Placeholder 2"/>
          <p:cNvSpPr>
            <a:spLocks noGrp="1"/>
          </p:cNvSpPr>
          <p:nvPr>
            <p:ph idx="1"/>
          </p:nvPr>
        </p:nvSpPr>
        <p:spPr/>
        <p:txBody>
          <a:bodyPr/>
          <a:lstStyle/>
          <a:p>
            <a:r>
              <a:rPr lang="en-US" sz="2000" dirty="0">
                <a:cs typeface="Arial"/>
              </a:rPr>
              <a:t>Example: Write an interrupt-service routine for a serial-port to test each character to see if it represents an EOL character. If it is, we will set a flag to be TRUE.</a:t>
            </a:r>
          </a:p>
          <a:p>
            <a:endParaRPr lang="en-US" sz="1200" dirty="0">
              <a:latin typeface="Arial" charset="0"/>
              <a:cs typeface="Arial" charset="0"/>
            </a:endParaRPr>
          </a:p>
          <a:p>
            <a:pPr marL="400050" lvl="1" indent="0">
              <a:buFontTx/>
              <a:buNone/>
            </a:pPr>
            <a:r>
              <a:rPr lang="en-US" sz="1200" dirty="0" err="1">
                <a:latin typeface="Arial" charset="0"/>
                <a:cs typeface="Arial" charset="0"/>
              </a:rPr>
              <a:t>int</a:t>
            </a:r>
            <a:r>
              <a:rPr lang="en-US" sz="1200" dirty="0">
                <a:latin typeface="Arial" charset="0"/>
                <a:cs typeface="Arial" charset="0"/>
              </a:rPr>
              <a:t> </a:t>
            </a:r>
            <a:r>
              <a:rPr lang="en-US" sz="1200" dirty="0" err="1">
                <a:solidFill>
                  <a:srgbClr val="FF0000"/>
                </a:solidFill>
                <a:latin typeface="Arial" charset="0"/>
                <a:cs typeface="Arial" charset="0"/>
              </a:rPr>
              <a:t>eol_rcvd</a:t>
            </a:r>
            <a:r>
              <a:rPr lang="en-US" sz="1200" dirty="0">
                <a:latin typeface="Arial" charset="0"/>
                <a:cs typeface="Arial" charset="0"/>
              </a:rPr>
              <a:t> = FALSE;</a:t>
            </a:r>
          </a:p>
          <a:p>
            <a:pPr marL="400050" lvl="1" indent="0">
              <a:buFontTx/>
              <a:buNone/>
            </a:pPr>
            <a:r>
              <a:rPr lang="en-US" sz="1200" dirty="0">
                <a:latin typeface="Arial" charset="0"/>
                <a:cs typeface="Arial" charset="0"/>
              </a:rPr>
              <a:t>void </a:t>
            </a:r>
            <a:r>
              <a:rPr lang="en-US" sz="1200" b="1" dirty="0">
                <a:latin typeface="Arial" charset="0"/>
                <a:cs typeface="Arial" charset="0"/>
              </a:rPr>
              <a:t>main</a:t>
            </a:r>
            <a:r>
              <a:rPr lang="en-US" sz="1200" dirty="0">
                <a:latin typeface="Arial" charset="0"/>
                <a:cs typeface="Arial" charset="0"/>
              </a:rPr>
              <a:t>() {     ...     while (!</a:t>
            </a:r>
            <a:r>
              <a:rPr lang="en-US" sz="1200" dirty="0" err="1">
                <a:solidFill>
                  <a:srgbClr val="FF0000"/>
                </a:solidFill>
                <a:latin typeface="Arial" charset="0"/>
                <a:cs typeface="Arial" charset="0"/>
              </a:rPr>
              <a:t>eol_rcvd</a:t>
            </a:r>
            <a:r>
              <a:rPr lang="en-US" sz="1200" dirty="0">
                <a:latin typeface="Arial" charset="0"/>
                <a:cs typeface="Arial" charset="0"/>
              </a:rPr>
              <a:t>)     {         </a:t>
            </a:r>
            <a:r>
              <a:rPr lang="en-US" sz="1200" i="1" dirty="0">
                <a:latin typeface="Arial" charset="0"/>
                <a:cs typeface="Arial" charset="0"/>
              </a:rPr>
              <a:t>// Wait </a:t>
            </a:r>
            <a:r>
              <a:rPr lang="en-US" sz="1200" dirty="0">
                <a:latin typeface="Arial" charset="0"/>
                <a:cs typeface="Arial" charset="0"/>
              </a:rPr>
              <a:t>    }     ... }</a:t>
            </a:r>
          </a:p>
          <a:p>
            <a:pPr marL="400050" lvl="1" indent="0">
              <a:buFontTx/>
              <a:buNone/>
            </a:pPr>
            <a:endParaRPr lang="en-US" sz="1200" dirty="0">
              <a:latin typeface="Arial" charset="0"/>
              <a:cs typeface="Arial" charset="0"/>
            </a:endParaRPr>
          </a:p>
          <a:p>
            <a:pPr marL="400050" lvl="1" indent="0">
              <a:buFontTx/>
              <a:buNone/>
            </a:pPr>
            <a:r>
              <a:rPr lang="fi-FI" sz="1200" b="1" dirty="0" err="1">
                <a:latin typeface="Arial" charset="0"/>
                <a:cs typeface="Arial" charset="0"/>
              </a:rPr>
              <a:t>interrupt</a:t>
            </a:r>
            <a:r>
              <a:rPr lang="fi-FI" sz="1200" b="1" dirty="0">
                <a:latin typeface="Arial" charset="0"/>
                <a:cs typeface="Arial" charset="0"/>
              </a:rPr>
              <a:t> </a:t>
            </a:r>
            <a:r>
              <a:rPr lang="fi-FI" sz="1200" b="1" dirty="0" err="1">
                <a:latin typeface="Arial" charset="0"/>
                <a:cs typeface="Arial" charset="0"/>
              </a:rPr>
              <a:t>void</a:t>
            </a:r>
            <a:r>
              <a:rPr lang="fi-FI" sz="1200" b="1" dirty="0">
                <a:latin typeface="Arial" charset="0"/>
                <a:cs typeface="Arial" charset="0"/>
              </a:rPr>
              <a:t> </a:t>
            </a:r>
            <a:r>
              <a:rPr lang="fi-FI" sz="1200" b="1" dirty="0" err="1">
                <a:latin typeface="Arial" charset="0"/>
                <a:cs typeface="Arial" charset="0"/>
              </a:rPr>
              <a:t>rx_isr</a:t>
            </a:r>
            <a:r>
              <a:rPr lang="fi-FI" sz="1200" dirty="0" err="1">
                <a:latin typeface="Arial" charset="0"/>
                <a:cs typeface="Arial" charset="0"/>
              </a:rPr>
              <a:t>(void</a:t>
            </a:r>
            <a:r>
              <a:rPr lang="fi-FI" sz="1200" dirty="0">
                <a:latin typeface="Arial" charset="0"/>
                <a:cs typeface="Arial" charset="0"/>
              </a:rPr>
              <a:t>) {     ...     </a:t>
            </a:r>
            <a:r>
              <a:rPr lang="fi-FI" sz="1200" dirty="0" err="1">
                <a:latin typeface="Arial" charset="0"/>
                <a:cs typeface="Arial" charset="0"/>
              </a:rPr>
              <a:t>if</a:t>
            </a:r>
            <a:r>
              <a:rPr lang="fi-FI" sz="1200" dirty="0">
                <a:latin typeface="Arial" charset="0"/>
                <a:cs typeface="Arial" charset="0"/>
              </a:rPr>
              <a:t> (EOL == </a:t>
            </a:r>
            <a:r>
              <a:rPr lang="fi-FI" sz="1200" dirty="0" err="1">
                <a:latin typeface="Arial" charset="0"/>
                <a:cs typeface="Arial" charset="0"/>
              </a:rPr>
              <a:t>rx_char</a:t>
            </a:r>
            <a:r>
              <a:rPr lang="fi-FI" sz="1200" dirty="0">
                <a:latin typeface="Arial" charset="0"/>
                <a:cs typeface="Arial" charset="0"/>
              </a:rPr>
              <a:t>)     {         </a:t>
            </a:r>
            <a:r>
              <a:rPr lang="fi-FI" sz="1200" dirty="0" err="1">
                <a:solidFill>
                  <a:srgbClr val="FF0000"/>
                </a:solidFill>
                <a:latin typeface="Arial" charset="0"/>
                <a:cs typeface="Arial" charset="0"/>
              </a:rPr>
              <a:t>eol_rcvd</a:t>
            </a:r>
            <a:r>
              <a:rPr lang="fi-FI" sz="1200" dirty="0">
                <a:latin typeface="Arial" charset="0"/>
                <a:cs typeface="Arial" charset="0"/>
              </a:rPr>
              <a:t> = TRUE;     }</a:t>
            </a:r>
            <a:r>
              <a:rPr lang="fi-FI" sz="1600" dirty="0">
                <a:latin typeface="Arial" charset="0"/>
                <a:cs typeface="Arial" charset="0"/>
              </a:rPr>
              <a:t>     ... }</a:t>
            </a:r>
            <a:endParaRPr lang="en-US" sz="1600" dirty="0">
              <a:latin typeface="Arial" charset="0"/>
              <a:cs typeface="Arial" charset="0"/>
            </a:endParaRPr>
          </a:p>
          <a:p>
            <a:pPr marL="400050" lvl="1" indent="0">
              <a:buFontTx/>
              <a:buNone/>
            </a:pPr>
            <a:endParaRPr lang="en-US" sz="2800" dirty="0">
              <a:latin typeface="Times New Roman" charset="0"/>
              <a:cs typeface="Arial" charset="0"/>
            </a:endParaRPr>
          </a:p>
        </p:txBody>
      </p:sp>
      <p:sp>
        <p:nvSpPr>
          <p:cNvPr id="4" name="TextBox 3"/>
          <p:cNvSpPr txBox="1"/>
          <p:nvPr/>
        </p:nvSpPr>
        <p:spPr>
          <a:xfrm>
            <a:off x="5080000" y="2997200"/>
            <a:ext cx="3657600" cy="769938"/>
          </a:xfrm>
          <a:prstGeom prst="rect">
            <a:avLst/>
          </a:prstGeom>
          <a:solidFill>
            <a:schemeClr val="accent6">
              <a:lumMod val="20000"/>
              <a:lumOff val="80000"/>
            </a:schemeClr>
          </a:solidFill>
        </p:spPr>
        <p:txBody>
          <a:bodyPr>
            <a:spAutoFit/>
          </a:bodyPr>
          <a:lstStyle/>
          <a:p>
            <a:pPr marL="0" lvl="1">
              <a:buFontTx/>
              <a:buNone/>
              <a:defRPr/>
            </a:pPr>
            <a:r>
              <a:rPr lang="en-US" dirty="0">
                <a:solidFill>
                  <a:srgbClr val="000000"/>
                </a:solidFill>
                <a:cs typeface="Arial" charset="0"/>
              </a:rPr>
              <a:t>How might an optimizer handle</a:t>
            </a:r>
          </a:p>
          <a:p>
            <a:pPr marL="0" lvl="1">
              <a:buFontTx/>
              <a:buNone/>
              <a:defRPr/>
            </a:pPr>
            <a:r>
              <a:rPr lang="en-US" dirty="0">
                <a:solidFill>
                  <a:srgbClr val="000000"/>
                </a:solidFill>
                <a:cs typeface="Arial" charset="0"/>
              </a:rPr>
              <a:t>this code? How would you fix it?</a:t>
            </a:r>
          </a:p>
        </p:txBody>
      </p:sp>
    </p:spTree>
    <p:extLst>
      <p:ext uri="{BB962C8B-B14F-4D97-AF65-F5344CB8AC3E}">
        <p14:creationId xmlns:p14="http://schemas.microsoft.com/office/powerpoint/2010/main" val="3860926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a:cs typeface="Arial"/>
              </a:rPr>
              <a:t>Thoughts on </a:t>
            </a:r>
            <a:r>
              <a:rPr lang="en-US" dirty="0">
                <a:latin typeface="Arial" charset="0"/>
                <a:cs typeface="Arial" charset="0"/>
              </a:rPr>
              <a:t>volatile</a:t>
            </a:r>
          </a:p>
        </p:txBody>
      </p:sp>
      <p:sp>
        <p:nvSpPr>
          <p:cNvPr id="26626" name="Content Placeholder 2"/>
          <p:cNvSpPr>
            <a:spLocks noGrp="1"/>
          </p:cNvSpPr>
          <p:nvPr>
            <p:ph idx="1"/>
          </p:nvPr>
        </p:nvSpPr>
        <p:spPr/>
        <p:txBody>
          <a:bodyPr/>
          <a:lstStyle/>
          <a:p>
            <a:r>
              <a:rPr lang="en-US" dirty="0">
                <a:cs typeface="Arial"/>
              </a:rPr>
              <a:t>What does the keyword volatile accomplish?</a:t>
            </a:r>
          </a:p>
          <a:p>
            <a:pPr lvl="1"/>
            <a:r>
              <a:rPr lang="en-US" dirty="0">
                <a:cs typeface="Arial"/>
              </a:rPr>
              <a:t>Tells the compiler not to perform certain optimizations</a:t>
            </a:r>
          </a:p>
          <a:p>
            <a:pPr lvl="1"/>
            <a:r>
              <a:rPr lang="en-US" dirty="0">
                <a:cs typeface="Arial"/>
              </a:rPr>
              <a:t>Tells the compiler not to use the cached version of the variable</a:t>
            </a:r>
          </a:p>
          <a:p>
            <a:pPr lvl="1"/>
            <a:r>
              <a:rPr lang="en-US" dirty="0">
                <a:cs typeface="Arial"/>
              </a:rPr>
              <a:t>Indicates that that variable can change </a:t>
            </a:r>
            <a:r>
              <a:rPr lang="en-US" dirty="0" smtClean="0">
                <a:cs typeface="Arial"/>
              </a:rPr>
              <a:t>asynchronously</a:t>
            </a:r>
          </a:p>
          <a:p>
            <a:pPr lvl="1"/>
            <a:endParaRPr lang="en-US" dirty="0">
              <a:cs typeface="Arial"/>
            </a:endParaRPr>
          </a:p>
          <a:p>
            <a:r>
              <a:rPr lang="en-US" dirty="0">
                <a:cs typeface="Arial"/>
              </a:rPr>
              <a:t>Some compilers allow you to declare everything as volatile</a:t>
            </a:r>
          </a:p>
          <a:p>
            <a:pPr lvl="1"/>
            <a:r>
              <a:rPr lang="en-US" dirty="0">
                <a:cs typeface="Arial"/>
              </a:rPr>
              <a:t>Don’t! It’s a substitute for good thinking</a:t>
            </a:r>
          </a:p>
          <a:p>
            <a:pPr lvl="1"/>
            <a:r>
              <a:rPr lang="en-US" dirty="0">
                <a:cs typeface="Arial"/>
              </a:rPr>
              <a:t>Can lead to less efficient </a:t>
            </a:r>
            <a:r>
              <a:rPr lang="en-US" dirty="0" smtClean="0">
                <a:cs typeface="Arial"/>
              </a:rPr>
              <a:t>code</a:t>
            </a:r>
          </a:p>
          <a:p>
            <a:pPr lvl="1"/>
            <a:endParaRPr lang="en-US" dirty="0">
              <a:cs typeface="Arial"/>
            </a:endParaRPr>
          </a:p>
          <a:p>
            <a:r>
              <a:rPr lang="en-US" dirty="0">
                <a:cs typeface="Arial"/>
              </a:rPr>
              <a:t>Don</a:t>
            </a:r>
            <a:r>
              <a:rPr lang="fr-FR" dirty="0">
                <a:cs typeface="Arial"/>
              </a:rPr>
              <a:t>’</a:t>
            </a:r>
            <a:r>
              <a:rPr lang="en-US" altLang="ja-JP" dirty="0">
                <a:cs typeface="Arial"/>
              </a:rPr>
              <a:t>t blame the optimizer and don</a:t>
            </a:r>
            <a:r>
              <a:rPr lang="en-US" dirty="0">
                <a:cs typeface="Arial"/>
              </a:rPr>
              <a:t>’</a:t>
            </a:r>
            <a:r>
              <a:rPr lang="en-US" altLang="ja-JP" dirty="0">
                <a:cs typeface="Arial"/>
              </a:rPr>
              <a:t>t turn it </a:t>
            </a:r>
            <a:r>
              <a:rPr lang="en-US" altLang="ja-JP" dirty="0" smtClean="0">
                <a:cs typeface="Arial"/>
              </a:rPr>
              <a:t>off</a:t>
            </a:r>
          </a:p>
          <a:p>
            <a:endParaRPr lang="en-US" altLang="ja-JP" dirty="0">
              <a:cs typeface="Arial"/>
            </a:endParaRPr>
          </a:p>
          <a:p>
            <a:r>
              <a:rPr lang="en-US" dirty="0">
                <a:cs typeface="Arial"/>
              </a:rPr>
              <a:t>If you are given a piece of code whose behavior is unpredictable</a:t>
            </a:r>
          </a:p>
          <a:p>
            <a:pPr lvl="1"/>
            <a:r>
              <a:rPr lang="en-US" dirty="0">
                <a:cs typeface="Arial"/>
              </a:rPr>
              <a:t>Look for declarations of volatile variables</a:t>
            </a:r>
          </a:p>
          <a:p>
            <a:pPr lvl="1"/>
            <a:r>
              <a:rPr lang="en-US" dirty="0">
                <a:cs typeface="Arial"/>
              </a:rPr>
              <a:t>Look for where you should declare a variable as volatile</a:t>
            </a:r>
          </a:p>
        </p:txBody>
      </p:sp>
    </p:spTree>
    <p:extLst>
      <p:ext uri="{BB962C8B-B14F-4D97-AF65-F5344CB8AC3E}">
        <p14:creationId xmlns:p14="http://schemas.microsoft.com/office/powerpoint/2010/main" val="3499862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US" smtClean="0"/>
              <a:t>Why Serial Communication?</a:t>
            </a:r>
          </a:p>
        </p:txBody>
      </p:sp>
      <p:sp>
        <p:nvSpPr>
          <p:cNvPr id="79874" name="Rectangle 3"/>
          <p:cNvSpPr>
            <a:spLocks noGrp="1" noChangeArrowheads="1"/>
          </p:cNvSpPr>
          <p:nvPr>
            <p:ph idx="1"/>
          </p:nvPr>
        </p:nvSpPr>
        <p:spPr/>
        <p:txBody>
          <a:bodyPr>
            <a:normAutofit/>
          </a:bodyPr>
          <a:lstStyle/>
          <a:p>
            <a:pPr eaLnBrk="1" hangingPunct="1"/>
            <a:r>
              <a:rPr lang="en-US" smtClean="0"/>
              <a:t>Serial communication is a </a:t>
            </a:r>
            <a:r>
              <a:rPr lang="en-US" b="1" smtClean="0">
                <a:solidFill>
                  <a:srgbClr val="0000FF"/>
                </a:solidFill>
              </a:rPr>
              <a:t>pin-efficient</a:t>
            </a:r>
            <a:r>
              <a:rPr lang="en-US" smtClean="0"/>
              <a:t> way of sending and receiving bits of data</a:t>
            </a:r>
          </a:p>
          <a:p>
            <a:pPr lvl="1" eaLnBrk="1" hangingPunct="1"/>
            <a:r>
              <a:rPr lang="en-US" sz="1800" smtClean="0">
                <a:ea typeface="Arial" pitchFamily="34" charset="0"/>
              </a:rPr>
              <a:t>Sends and receives data one bit at a time over one wire</a:t>
            </a:r>
          </a:p>
          <a:p>
            <a:pPr lvl="1" eaLnBrk="1" hangingPunct="1"/>
            <a:r>
              <a:rPr lang="en-US" sz="1800" smtClean="0">
                <a:ea typeface="Arial" pitchFamily="34" charset="0"/>
              </a:rPr>
              <a:t>While it takes eight times as long to transfer each byte of data this way (as compared to parallel communication), only a few wires are required</a:t>
            </a:r>
          </a:p>
          <a:p>
            <a:pPr lvl="1" eaLnBrk="1" hangingPunct="1"/>
            <a:r>
              <a:rPr lang="en-US" sz="1800" smtClean="0">
                <a:ea typeface="Arial" pitchFamily="34" charset="0"/>
              </a:rPr>
              <a:t>Typically one to send, one to receive (for full-duplex), and a common signal ground wire</a:t>
            </a:r>
          </a:p>
          <a:p>
            <a:pPr lvl="1" eaLnBrk="1" hangingPunct="1"/>
            <a:endParaRPr lang="en-US" sz="1800" smtClean="0">
              <a:ea typeface="Arial" pitchFamily="34" charset="0"/>
            </a:endParaRPr>
          </a:p>
          <a:p>
            <a:pPr eaLnBrk="1" hangingPunct="1"/>
            <a:r>
              <a:rPr lang="en-US" b="1" u="sng" smtClean="0"/>
              <a:t>Simplistic</a:t>
            </a:r>
            <a:r>
              <a:rPr lang="en-US" smtClean="0"/>
              <a:t> way to visualize serial port</a:t>
            </a:r>
          </a:p>
          <a:p>
            <a:pPr lvl="1" eaLnBrk="1" hangingPunct="1"/>
            <a:r>
              <a:rPr lang="en-US" sz="1800" smtClean="0">
                <a:ea typeface="Arial" pitchFamily="34" charset="0"/>
              </a:rPr>
              <a:t>Two 8-bit shift registers connected together </a:t>
            </a:r>
          </a:p>
          <a:p>
            <a:pPr lvl="1" eaLnBrk="1" hangingPunct="1"/>
            <a:r>
              <a:rPr lang="en-US" sz="1800" smtClean="0">
                <a:ea typeface="Arial" pitchFamily="34" charset="0"/>
              </a:rPr>
              <a:t>Output of one shift register (transmitter) connected to the input of the                    other shift register (receiver)</a:t>
            </a:r>
          </a:p>
          <a:p>
            <a:pPr lvl="1" eaLnBrk="1" hangingPunct="1"/>
            <a:r>
              <a:rPr lang="en-US" sz="1800" smtClean="0">
                <a:ea typeface="Arial" pitchFamily="34" charset="0"/>
              </a:rPr>
              <a:t>Common clock so that as a bit exits the transmitting shift register, the bit enters the receiving shift register</a:t>
            </a:r>
          </a:p>
          <a:p>
            <a:pPr lvl="1" eaLnBrk="1" hangingPunct="1"/>
            <a:r>
              <a:rPr lang="en-US" sz="1800" smtClean="0">
                <a:ea typeface="Arial" pitchFamily="34" charset="0"/>
              </a:rPr>
              <a:t>Data rate depends on clock frequency</a:t>
            </a:r>
          </a:p>
          <a:p>
            <a:pPr lvl="1" eaLnBrk="1" hangingPunct="1">
              <a:buFontTx/>
              <a:buNone/>
            </a:pPr>
            <a:endParaRPr lang="en-US" sz="1800" smtClean="0">
              <a:ea typeface="Arial" pitchFamily="34" charset="0"/>
            </a:endParaRPr>
          </a:p>
          <a:p>
            <a:pPr eaLnBrk="1" hangingPunct="1"/>
            <a:endParaRPr lang="en-US" smtClean="0"/>
          </a:p>
        </p:txBody>
      </p:sp>
      <p:sp>
        <p:nvSpPr>
          <p:cNvPr id="4" name="Slide Number Placeholder 3"/>
          <p:cNvSpPr>
            <a:spLocks noGrp="1"/>
          </p:cNvSpPr>
          <p:nvPr>
            <p:ph type="sldNum" sz="quarter" idx="4294967295"/>
          </p:nvPr>
        </p:nvSpPr>
        <p:spPr>
          <a:xfrm>
            <a:off x="8398933" y="1179206"/>
            <a:ext cx="696155" cy="365125"/>
          </a:xfrm>
          <a:prstGeom prst="rect">
            <a:avLst/>
          </a:prstGeom>
        </p:spPr>
        <p:txBody>
          <a:bodyPr/>
          <a:lstStyle/>
          <a:p>
            <a:fld id="{57AF16DE-A0D5-4438-950F-5B1E159C2C28}" type="slidenum">
              <a:rPr lang="en-US" smtClean="0"/>
              <a:pPr/>
              <a:t>12</a:t>
            </a:fld>
            <a:endParaRPr lang="en-US" dirty="0"/>
          </a:p>
        </p:txBody>
      </p:sp>
    </p:spTree>
    <p:extLst>
      <p:ext uri="{BB962C8B-B14F-4D97-AF65-F5344CB8AC3E}">
        <p14:creationId xmlns:p14="http://schemas.microsoft.com/office/powerpoint/2010/main" val="41321911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vs. Parallel</a:t>
            </a:r>
            <a:endParaRPr lang="en-US" dirty="0"/>
          </a:p>
        </p:txBody>
      </p:sp>
      <p:sp>
        <p:nvSpPr>
          <p:cNvPr id="4" name="Slide Number Placeholder 3"/>
          <p:cNvSpPr>
            <a:spLocks noGrp="1"/>
          </p:cNvSpPr>
          <p:nvPr>
            <p:ph type="sldNum" sz="quarter" idx="10"/>
          </p:nvPr>
        </p:nvSpPr>
        <p:spPr>
          <a:xfrm>
            <a:off x="2306675" y="6390488"/>
            <a:ext cx="2133600" cy="365125"/>
          </a:xfrm>
        </p:spPr>
        <p:txBody>
          <a:bodyPr/>
          <a:lstStyle/>
          <a:p>
            <a:fld id="{2674F618-CACE-4FD6-AC09-05B693CE5579}" type="slidenum">
              <a:rPr lang="en-US" smtClean="0"/>
              <a:pPr/>
              <a:t>13</a:t>
            </a:fld>
            <a:endParaRPr lang="en-US"/>
          </a:p>
        </p:txBody>
      </p:sp>
      <p:sp>
        <p:nvSpPr>
          <p:cNvPr id="5" name="Rectangle 4"/>
          <p:cNvSpPr/>
          <p:nvPr/>
        </p:nvSpPr>
        <p:spPr>
          <a:xfrm>
            <a:off x="3050876" y="1573853"/>
            <a:ext cx="1339067" cy="1256321"/>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1</a:t>
            </a:r>
            <a:endParaRPr lang="en-US" dirty="0">
              <a:solidFill>
                <a:schemeClr val="accent5"/>
              </a:solidFill>
            </a:endParaRPr>
          </a:p>
        </p:txBody>
      </p:sp>
      <p:sp>
        <p:nvSpPr>
          <p:cNvPr id="6" name="Rectangle 5"/>
          <p:cNvSpPr/>
          <p:nvPr/>
        </p:nvSpPr>
        <p:spPr>
          <a:xfrm>
            <a:off x="6143711" y="1560586"/>
            <a:ext cx="1339067" cy="1255784"/>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2</a:t>
            </a:r>
            <a:endParaRPr lang="en-US" dirty="0">
              <a:solidFill>
                <a:schemeClr val="accent5"/>
              </a:solidFill>
            </a:endParaRPr>
          </a:p>
        </p:txBody>
      </p:sp>
      <p:cxnSp>
        <p:nvCxnSpPr>
          <p:cNvPr id="9" name="Straight Arrow Connector 8"/>
          <p:cNvCxnSpPr/>
          <p:nvPr/>
        </p:nvCxnSpPr>
        <p:spPr>
          <a:xfrm flipH="1" flipV="1">
            <a:off x="4389943" y="2070860"/>
            <a:ext cx="1726153" cy="5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417550" y="2388390"/>
            <a:ext cx="17256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38973" y="1753866"/>
            <a:ext cx="1228633" cy="307777"/>
          </a:xfrm>
          <a:prstGeom prst="rect">
            <a:avLst/>
          </a:prstGeom>
          <a:noFill/>
        </p:spPr>
        <p:txBody>
          <a:bodyPr wrap="square" rtlCol="0">
            <a:spAutoFit/>
          </a:bodyPr>
          <a:lstStyle/>
          <a:p>
            <a:pPr algn="ctr"/>
            <a:r>
              <a:rPr lang="en-US" sz="1400" dirty="0" smtClean="0"/>
              <a:t>TX</a:t>
            </a:r>
            <a:endParaRPr lang="en-US" sz="1400" dirty="0"/>
          </a:p>
        </p:txBody>
      </p:sp>
      <p:sp>
        <p:nvSpPr>
          <p:cNvPr id="18" name="TextBox 17"/>
          <p:cNvSpPr txBox="1"/>
          <p:nvPr/>
        </p:nvSpPr>
        <p:spPr>
          <a:xfrm>
            <a:off x="4653323" y="2071938"/>
            <a:ext cx="1228633" cy="307777"/>
          </a:xfrm>
          <a:prstGeom prst="rect">
            <a:avLst/>
          </a:prstGeom>
          <a:noFill/>
        </p:spPr>
        <p:txBody>
          <a:bodyPr wrap="square" rtlCol="0">
            <a:spAutoFit/>
          </a:bodyPr>
          <a:lstStyle/>
          <a:p>
            <a:pPr algn="ctr"/>
            <a:r>
              <a:rPr lang="en-US" sz="1400" dirty="0" smtClean="0"/>
              <a:t>RX</a:t>
            </a:r>
            <a:endParaRPr lang="en-US" sz="1400" dirty="0"/>
          </a:p>
        </p:txBody>
      </p:sp>
      <p:sp>
        <p:nvSpPr>
          <p:cNvPr id="19" name="Rectangle 18"/>
          <p:cNvSpPr/>
          <p:nvPr/>
        </p:nvSpPr>
        <p:spPr>
          <a:xfrm>
            <a:off x="3037618" y="3355329"/>
            <a:ext cx="1339067" cy="2663971"/>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1</a:t>
            </a:r>
            <a:endParaRPr lang="en-US" dirty="0">
              <a:solidFill>
                <a:schemeClr val="accent5"/>
              </a:solidFill>
            </a:endParaRPr>
          </a:p>
        </p:txBody>
      </p:sp>
      <p:sp>
        <p:nvSpPr>
          <p:cNvPr id="20" name="Rectangle 19"/>
          <p:cNvSpPr/>
          <p:nvPr/>
        </p:nvSpPr>
        <p:spPr>
          <a:xfrm>
            <a:off x="6130453" y="3342063"/>
            <a:ext cx="1339067" cy="2663432"/>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2</a:t>
            </a:r>
            <a:endParaRPr lang="en-US" dirty="0">
              <a:solidFill>
                <a:schemeClr val="accent5"/>
              </a:solidFill>
            </a:endParaRPr>
          </a:p>
        </p:txBody>
      </p:sp>
      <p:cxnSp>
        <p:nvCxnSpPr>
          <p:cNvPr id="22" name="Straight Arrow Connector 21"/>
          <p:cNvCxnSpPr/>
          <p:nvPr/>
        </p:nvCxnSpPr>
        <p:spPr>
          <a:xfrm>
            <a:off x="4404292" y="3700463"/>
            <a:ext cx="17256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640065" y="3384011"/>
            <a:ext cx="1228633" cy="307777"/>
          </a:xfrm>
          <a:prstGeom prst="rect">
            <a:avLst/>
          </a:prstGeom>
          <a:noFill/>
        </p:spPr>
        <p:txBody>
          <a:bodyPr wrap="square" rtlCol="0">
            <a:spAutoFit/>
          </a:bodyPr>
          <a:lstStyle/>
          <a:p>
            <a:pPr algn="ctr"/>
            <a:r>
              <a:rPr lang="en-US" sz="1400" dirty="0" smtClean="0"/>
              <a:t>signal</a:t>
            </a:r>
            <a:endParaRPr lang="en-US" sz="1400" dirty="0"/>
          </a:p>
        </p:txBody>
      </p:sp>
      <p:cxnSp>
        <p:nvCxnSpPr>
          <p:cNvPr id="25" name="Straight Arrow Connector 24"/>
          <p:cNvCxnSpPr/>
          <p:nvPr/>
        </p:nvCxnSpPr>
        <p:spPr>
          <a:xfrm>
            <a:off x="4363423" y="4267039"/>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363970" y="4474662"/>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378320" y="4709898"/>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378865" y="4931328"/>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377774" y="5151144"/>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378321" y="5358767"/>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392671" y="5580197"/>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393216" y="5801627"/>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667675" y="3922444"/>
            <a:ext cx="1228633" cy="307777"/>
          </a:xfrm>
          <a:prstGeom prst="rect">
            <a:avLst/>
          </a:prstGeom>
          <a:noFill/>
        </p:spPr>
        <p:txBody>
          <a:bodyPr wrap="square" rtlCol="0">
            <a:spAutoFit/>
          </a:bodyPr>
          <a:lstStyle/>
          <a:p>
            <a:pPr algn="ctr"/>
            <a:r>
              <a:rPr lang="en-US" sz="1400" dirty="0" smtClean="0"/>
              <a:t>Data[0:7]</a:t>
            </a:r>
            <a:endParaRPr lang="en-US" sz="1400" dirty="0"/>
          </a:p>
        </p:txBody>
      </p:sp>
      <p:sp>
        <p:nvSpPr>
          <p:cNvPr id="34" name="TextBox 33"/>
          <p:cNvSpPr txBox="1"/>
          <p:nvPr/>
        </p:nvSpPr>
        <p:spPr>
          <a:xfrm>
            <a:off x="966342" y="1849969"/>
            <a:ext cx="1642779" cy="523220"/>
          </a:xfrm>
          <a:prstGeom prst="rect">
            <a:avLst/>
          </a:prstGeom>
          <a:noFill/>
        </p:spPr>
        <p:txBody>
          <a:bodyPr wrap="square" rtlCol="0">
            <a:spAutoFit/>
          </a:bodyPr>
          <a:lstStyle/>
          <a:p>
            <a:r>
              <a:rPr lang="en-US" sz="2800" b="1" dirty="0" smtClean="0"/>
              <a:t>Serial</a:t>
            </a:r>
            <a:endParaRPr lang="en-US" sz="2800" b="1" dirty="0"/>
          </a:p>
        </p:txBody>
      </p:sp>
      <p:sp>
        <p:nvSpPr>
          <p:cNvPr id="35" name="TextBox 34"/>
          <p:cNvSpPr txBox="1"/>
          <p:nvPr/>
        </p:nvSpPr>
        <p:spPr>
          <a:xfrm>
            <a:off x="897865" y="4252703"/>
            <a:ext cx="1642779" cy="523220"/>
          </a:xfrm>
          <a:prstGeom prst="rect">
            <a:avLst/>
          </a:prstGeom>
          <a:noFill/>
        </p:spPr>
        <p:txBody>
          <a:bodyPr wrap="square" rtlCol="0">
            <a:spAutoFit/>
          </a:bodyPr>
          <a:lstStyle/>
          <a:p>
            <a:r>
              <a:rPr lang="en-US" sz="2800" b="1" dirty="0" smtClean="0"/>
              <a:t>Parallel</a:t>
            </a:r>
            <a:endParaRPr lang="en-US" sz="2800" b="1" dirty="0"/>
          </a:p>
        </p:txBody>
      </p:sp>
    </p:spTree>
    <p:extLst>
      <p:ext uri="{BB962C8B-B14F-4D97-AF65-F5344CB8AC3E}">
        <p14:creationId xmlns:p14="http://schemas.microsoft.com/office/powerpoint/2010/main" val="614318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pPr eaLnBrk="1" hangingPunct="1"/>
            <a:r>
              <a:rPr lang="en-US" sz="3200" dirty="0" smtClean="0"/>
              <a:t>Simplistic View of Serial Port Operation </a:t>
            </a:r>
          </a:p>
        </p:txBody>
      </p:sp>
      <p:grpSp>
        <p:nvGrpSpPr>
          <p:cNvPr id="2" name="Group 1"/>
          <p:cNvGrpSpPr>
            <a:grpSpLocks/>
          </p:cNvGrpSpPr>
          <p:nvPr/>
        </p:nvGrpSpPr>
        <p:grpSpPr bwMode="auto">
          <a:xfrm>
            <a:off x="304800" y="901052"/>
            <a:ext cx="8178800" cy="5227442"/>
            <a:chOff x="304800" y="960589"/>
            <a:chExt cx="8382000" cy="5745011"/>
          </a:xfrm>
        </p:grpSpPr>
        <p:sp>
          <p:nvSpPr>
            <p:cNvPr id="81923" name="Rectangle 3"/>
            <p:cNvSpPr>
              <a:spLocks noChangeArrowheads="1"/>
            </p:cNvSpPr>
            <p:nvPr/>
          </p:nvSpPr>
          <p:spPr bwMode="auto">
            <a:xfrm>
              <a:off x="5638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4" name="Rectangle 4"/>
            <p:cNvSpPr>
              <a:spLocks noChangeArrowheads="1"/>
            </p:cNvSpPr>
            <p:nvPr/>
          </p:nvSpPr>
          <p:spPr bwMode="auto">
            <a:xfrm>
              <a:off x="6019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5" name="Rectangle 5"/>
            <p:cNvSpPr>
              <a:spLocks noChangeArrowheads="1"/>
            </p:cNvSpPr>
            <p:nvPr/>
          </p:nvSpPr>
          <p:spPr bwMode="auto">
            <a:xfrm>
              <a:off x="6400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6" name="Rectangle 6"/>
            <p:cNvSpPr>
              <a:spLocks noChangeArrowheads="1"/>
            </p:cNvSpPr>
            <p:nvPr/>
          </p:nvSpPr>
          <p:spPr bwMode="auto">
            <a:xfrm>
              <a:off x="6781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7" name="Rectangle 7"/>
            <p:cNvSpPr>
              <a:spLocks noChangeArrowheads="1"/>
            </p:cNvSpPr>
            <p:nvPr/>
          </p:nvSpPr>
          <p:spPr bwMode="auto">
            <a:xfrm>
              <a:off x="7162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8" name="Rectangle 8"/>
            <p:cNvSpPr>
              <a:spLocks noChangeArrowheads="1"/>
            </p:cNvSpPr>
            <p:nvPr/>
          </p:nvSpPr>
          <p:spPr bwMode="auto">
            <a:xfrm>
              <a:off x="7543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9" name="Rectangle 9"/>
            <p:cNvSpPr>
              <a:spLocks noChangeArrowheads="1"/>
            </p:cNvSpPr>
            <p:nvPr/>
          </p:nvSpPr>
          <p:spPr bwMode="auto">
            <a:xfrm>
              <a:off x="7924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0" name="Rectangle 10"/>
            <p:cNvSpPr>
              <a:spLocks noChangeArrowheads="1"/>
            </p:cNvSpPr>
            <p:nvPr/>
          </p:nvSpPr>
          <p:spPr bwMode="auto">
            <a:xfrm>
              <a:off x="8305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1" name="Rectangle 11"/>
            <p:cNvSpPr>
              <a:spLocks noChangeArrowheads="1"/>
            </p:cNvSpPr>
            <p:nvPr/>
          </p:nvSpPr>
          <p:spPr bwMode="auto">
            <a:xfrm>
              <a:off x="5638800" y="1828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32" name="Rectangle 12"/>
            <p:cNvSpPr>
              <a:spLocks noChangeArrowheads="1"/>
            </p:cNvSpPr>
            <p:nvPr/>
          </p:nvSpPr>
          <p:spPr bwMode="auto">
            <a:xfrm>
              <a:off x="6019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3" name="Rectangle 13"/>
            <p:cNvSpPr>
              <a:spLocks noChangeArrowheads="1"/>
            </p:cNvSpPr>
            <p:nvPr/>
          </p:nvSpPr>
          <p:spPr bwMode="auto">
            <a:xfrm>
              <a:off x="6400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4" name="Rectangle 14"/>
            <p:cNvSpPr>
              <a:spLocks noChangeArrowheads="1"/>
            </p:cNvSpPr>
            <p:nvPr/>
          </p:nvSpPr>
          <p:spPr bwMode="auto">
            <a:xfrm>
              <a:off x="6781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5" name="Rectangle 15"/>
            <p:cNvSpPr>
              <a:spLocks noChangeArrowheads="1"/>
            </p:cNvSpPr>
            <p:nvPr/>
          </p:nvSpPr>
          <p:spPr bwMode="auto">
            <a:xfrm>
              <a:off x="7162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6" name="Rectangle 16"/>
            <p:cNvSpPr>
              <a:spLocks noChangeArrowheads="1"/>
            </p:cNvSpPr>
            <p:nvPr/>
          </p:nvSpPr>
          <p:spPr bwMode="auto">
            <a:xfrm>
              <a:off x="7543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7" name="Rectangle 17"/>
            <p:cNvSpPr>
              <a:spLocks noChangeArrowheads="1"/>
            </p:cNvSpPr>
            <p:nvPr/>
          </p:nvSpPr>
          <p:spPr bwMode="auto">
            <a:xfrm>
              <a:off x="7924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8" name="Rectangle 18"/>
            <p:cNvSpPr>
              <a:spLocks noChangeArrowheads="1"/>
            </p:cNvSpPr>
            <p:nvPr/>
          </p:nvSpPr>
          <p:spPr bwMode="auto">
            <a:xfrm>
              <a:off x="8305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9" name="Rectangle 19"/>
            <p:cNvSpPr>
              <a:spLocks noChangeArrowheads="1"/>
            </p:cNvSpPr>
            <p:nvPr/>
          </p:nvSpPr>
          <p:spPr bwMode="auto">
            <a:xfrm>
              <a:off x="5638800" y="2209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40" name="Rectangle 20"/>
            <p:cNvSpPr>
              <a:spLocks noChangeArrowheads="1"/>
            </p:cNvSpPr>
            <p:nvPr/>
          </p:nvSpPr>
          <p:spPr bwMode="auto">
            <a:xfrm>
              <a:off x="6019800" y="2209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41" name="Rectangle 21"/>
            <p:cNvSpPr>
              <a:spLocks noChangeArrowheads="1"/>
            </p:cNvSpPr>
            <p:nvPr/>
          </p:nvSpPr>
          <p:spPr bwMode="auto">
            <a:xfrm>
              <a:off x="6400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2" name="Rectangle 22"/>
            <p:cNvSpPr>
              <a:spLocks noChangeArrowheads="1"/>
            </p:cNvSpPr>
            <p:nvPr/>
          </p:nvSpPr>
          <p:spPr bwMode="auto">
            <a:xfrm>
              <a:off x="6781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3" name="Rectangle 23"/>
            <p:cNvSpPr>
              <a:spLocks noChangeArrowheads="1"/>
            </p:cNvSpPr>
            <p:nvPr/>
          </p:nvSpPr>
          <p:spPr bwMode="auto">
            <a:xfrm>
              <a:off x="7162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4" name="Rectangle 24"/>
            <p:cNvSpPr>
              <a:spLocks noChangeArrowheads="1"/>
            </p:cNvSpPr>
            <p:nvPr/>
          </p:nvSpPr>
          <p:spPr bwMode="auto">
            <a:xfrm>
              <a:off x="7543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5" name="Rectangle 25"/>
            <p:cNvSpPr>
              <a:spLocks noChangeArrowheads="1"/>
            </p:cNvSpPr>
            <p:nvPr/>
          </p:nvSpPr>
          <p:spPr bwMode="auto">
            <a:xfrm>
              <a:off x="7924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6" name="Rectangle 26"/>
            <p:cNvSpPr>
              <a:spLocks noChangeArrowheads="1"/>
            </p:cNvSpPr>
            <p:nvPr/>
          </p:nvSpPr>
          <p:spPr bwMode="auto">
            <a:xfrm>
              <a:off x="8305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7" name="Rectangle 27"/>
            <p:cNvSpPr>
              <a:spLocks noChangeArrowheads="1"/>
            </p:cNvSpPr>
            <p:nvPr/>
          </p:nvSpPr>
          <p:spPr bwMode="auto">
            <a:xfrm>
              <a:off x="5638800" y="2590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48" name="Rectangle 28"/>
            <p:cNvSpPr>
              <a:spLocks noChangeArrowheads="1"/>
            </p:cNvSpPr>
            <p:nvPr/>
          </p:nvSpPr>
          <p:spPr bwMode="auto">
            <a:xfrm>
              <a:off x="6019800" y="2590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49" name="Rectangle 29"/>
            <p:cNvSpPr>
              <a:spLocks noChangeArrowheads="1"/>
            </p:cNvSpPr>
            <p:nvPr/>
          </p:nvSpPr>
          <p:spPr bwMode="auto">
            <a:xfrm>
              <a:off x="6400800" y="2590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50" name="Rectangle 30"/>
            <p:cNvSpPr>
              <a:spLocks noChangeArrowheads="1"/>
            </p:cNvSpPr>
            <p:nvPr/>
          </p:nvSpPr>
          <p:spPr bwMode="auto">
            <a:xfrm>
              <a:off x="6781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1" name="Rectangle 31"/>
            <p:cNvSpPr>
              <a:spLocks noChangeArrowheads="1"/>
            </p:cNvSpPr>
            <p:nvPr/>
          </p:nvSpPr>
          <p:spPr bwMode="auto">
            <a:xfrm>
              <a:off x="7162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2" name="Rectangle 32"/>
            <p:cNvSpPr>
              <a:spLocks noChangeArrowheads="1"/>
            </p:cNvSpPr>
            <p:nvPr/>
          </p:nvSpPr>
          <p:spPr bwMode="auto">
            <a:xfrm>
              <a:off x="7543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3" name="Rectangle 33"/>
            <p:cNvSpPr>
              <a:spLocks noChangeArrowheads="1"/>
            </p:cNvSpPr>
            <p:nvPr/>
          </p:nvSpPr>
          <p:spPr bwMode="auto">
            <a:xfrm>
              <a:off x="7924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4" name="Rectangle 34"/>
            <p:cNvSpPr>
              <a:spLocks noChangeArrowheads="1"/>
            </p:cNvSpPr>
            <p:nvPr/>
          </p:nvSpPr>
          <p:spPr bwMode="auto">
            <a:xfrm>
              <a:off x="8305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5" name="Rectangle 35"/>
            <p:cNvSpPr>
              <a:spLocks noChangeArrowheads="1"/>
            </p:cNvSpPr>
            <p:nvPr/>
          </p:nvSpPr>
          <p:spPr bwMode="auto">
            <a:xfrm>
              <a:off x="5638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56" name="Rectangle 36"/>
            <p:cNvSpPr>
              <a:spLocks noChangeArrowheads="1"/>
            </p:cNvSpPr>
            <p:nvPr/>
          </p:nvSpPr>
          <p:spPr bwMode="auto">
            <a:xfrm>
              <a:off x="6019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57" name="Rectangle 37"/>
            <p:cNvSpPr>
              <a:spLocks noChangeArrowheads="1"/>
            </p:cNvSpPr>
            <p:nvPr/>
          </p:nvSpPr>
          <p:spPr bwMode="auto">
            <a:xfrm>
              <a:off x="6400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58" name="Rectangle 38"/>
            <p:cNvSpPr>
              <a:spLocks noChangeArrowheads="1"/>
            </p:cNvSpPr>
            <p:nvPr/>
          </p:nvSpPr>
          <p:spPr bwMode="auto">
            <a:xfrm>
              <a:off x="6781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59" name="Rectangle 39"/>
            <p:cNvSpPr>
              <a:spLocks noChangeArrowheads="1"/>
            </p:cNvSpPr>
            <p:nvPr/>
          </p:nvSpPr>
          <p:spPr bwMode="auto">
            <a:xfrm>
              <a:off x="7162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0" name="Rectangle 40"/>
            <p:cNvSpPr>
              <a:spLocks noChangeArrowheads="1"/>
            </p:cNvSpPr>
            <p:nvPr/>
          </p:nvSpPr>
          <p:spPr bwMode="auto">
            <a:xfrm>
              <a:off x="7543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1" name="Rectangle 41"/>
            <p:cNvSpPr>
              <a:spLocks noChangeArrowheads="1"/>
            </p:cNvSpPr>
            <p:nvPr/>
          </p:nvSpPr>
          <p:spPr bwMode="auto">
            <a:xfrm>
              <a:off x="7924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2" name="Rectangle 42"/>
            <p:cNvSpPr>
              <a:spLocks noChangeArrowheads="1"/>
            </p:cNvSpPr>
            <p:nvPr/>
          </p:nvSpPr>
          <p:spPr bwMode="auto">
            <a:xfrm>
              <a:off x="8305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3" name="Rectangle 43"/>
            <p:cNvSpPr>
              <a:spLocks noChangeArrowheads="1"/>
            </p:cNvSpPr>
            <p:nvPr/>
          </p:nvSpPr>
          <p:spPr bwMode="auto">
            <a:xfrm>
              <a:off x="5638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64" name="Rectangle 44"/>
            <p:cNvSpPr>
              <a:spLocks noChangeArrowheads="1"/>
            </p:cNvSpPr>
            <p:nvPr/>
          </p:nvSpPr>
          <p:spPr bwMode="auto">
            <a:xfrm>
              <a:off x="6019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65" name="Rectangle 45"/>
            <p:cNvSpPr>
              <a:spLocks noChangeArrowheads="1"/>
            </p:cNvSpPr>
            <p:nvPr/>
          </p:nvSpPr>
          <p:spPr bwMode="auto">
            <a:xfrm>
              <a:off x="6400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66" name="Rectangle 46"/>
            <p:cNvSpPr>
              <a:spLocks noChangeArrowheads="1"/>
            </p:cNvSpPr>
            <p:nvPr/>
          </p:nvSpPr>
          <p:spPr bwMode="auto">
            <a:xfrm>
              <a:off x="6781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67" name="Rectangle 47"/>
            <p:cNvSpPr>
              <a:spLocks noChangeArrowheads="1"/>
            </p:cNvSpPr>
            <p:nvPr/>
          </p:nvSpPr>
          <p:spPr bwMode="auto">
            <a:xfrm>
              <a:off x="7162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68" name="Rectangle 48"/>
            <p:cNvSpPr>
              <a:spLocks noChangeArrowheads="1"/>
            </p:cNvSpPr>
            <p:nvPr/>
          </p:nvSpPr>
          <p:spPr bwMode="auto">
            <a:xfrm>
              <a:off x="7543800" y="3352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9" name="Rectangle 49"/>
            <p:cNvSpPr>
              <a:spLocks noChangeArrowheads="1"/>
            </p:cNvSpPr>
            <p:nvPr/>
          </p:nvSpPr>
          <p:spPr bwMode="auto">
            <a:xfrm>
              <a:off x="7924800" y="3352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0" name="Rectangle 50"/>
            <p:cNvSpPr>
              <a:spLocks noChangeArrowheads="1"/>
            </p:cNvSpPr>
            <p:nvPr/>
          </p:nvSpPr>
          <p:spPr bwMode="auto">
            <a:xfrm>
              <a:off x="8305800" y="3352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1" name="Rectangle 51"/>
            <p:cNvSpPr>
              <a:spLocks noChangeArrowheads="1"/>
            </p:cNvSpPr>
            <p:nvPr/>
          </p:nvSpPr>
          <p:spPr bwMode="auto">
            <a:xfrm>
              <a:off x="5638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1972" name="Rectangle 52"/>
            <p:cNvSpPr>
              <a:spLocks noChangeArrowheads="1"/>
            </p:cNvSpPr>
            <p:nvPr/>
          </p:nvSpPr>
          <p:spPr bwMode="auto">
            <a:xfrm>
              <a:off x="6019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73" name="Rectangle 53"/>
            <p:cNvSpPr>
              <a:spLocks noChangeArrowheads="1"/>
            </p:cNvSpPr>
            <p:nvPr/>
          </p:nvSpPr>
          <p:spPr bwMode="auto">
            <a:xfrm>
              <a:off x="6400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74" name="Rectangle 54"/>
            <p:cNvSpPr>
              <a:spLocks noChangeArrowheads="1"/>
            </p:cNvSpPr>
            <p:nvPr/>
          </p:nvSpPr>
          <p:spPr bwMode="auto">
            <a:xfrm>
              <a:off x="6781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75" name="Rectangle 55"/>
            <p:cNvSpPr>
              <a:spLocks noChangeArrowheads="1"/>
            </p:cNvSpPr>
            <p:nvPr/>
          </p:nvSpPr>
          <p:spPr bwMode="auto">
            <a:xfrm>
              <a:off x="7162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76" name="Rectangle 56"/>
            <p:cNvSpPr>
              <a:spLocks noChangeArrowheads="1"/>
            </p:cNvSpPr>
            <p:nvPr/>
          </p:nvSpPr>
          <p:spPr bwMode="auto">
            <a:xfrm>
              <a:off x="7543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77" name="Rectangle 57"/>
            <p:cNvSpPr>
              <a:spLocks noChangeArrowheads="1"/>
            </p:cNvSpPr>
            <p:nvPr/>
          </p:nvSpPr>
          <p:spPr bwMode="auto">
            <a:xfrm>
              <a:off x="7924800" y="3733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8" name="Rectangle 58"/>
            <p:cNvSpPr>
              <a:spLocks noChangeArrowheads="1"/>
            </p:cNvSpPr>
            <p:nvPr/>
          </p:nvSpPr>
          <p:spPr bwMode="auto">
            <a:xfrm>
              <a:off x="8305800" y="3733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9" name="Rectangle 59"/>
            <p:cNvSpPr>
              <a:spLocks noChangeArrowheads="1"/>
            </p:cNvSpPr>
            <p:nvPr/>
          </p:nvSpPr>
          <p:spPr bwMode="auto">
            <a:xfrm>
              <a:off x="5638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1980" name="Rectangle 60"/>
            <p:cNvSpPr>
              <a:spLocks noChangeArrowheads="1"/>
            </p:cNvSpPr>
            <p:nvPr/>
          </p:nvSpPr>
          <p:spPr bwMode="auto">
            <a:xfrm>
              <a:off x="6019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1981" name="Rectangle 61"/>
            <p:cNvSpPr>
              <a:spLocks noChangeArrowheads="1"/>
            </p:cNvSpPr>
            <p:nvPr/>
          </p:nvSpPr>
          <p:spPr bwMode="auto">
            <a:xfrm>
              <a:off x="6400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82" name="Rectangle 62"/>
            <p:cNvSpPr>
              <a:spLocks noChangeArrowheads="1"/>
            </p:cNvSpPr>
            <p:nvPr/>
          </p:nvSpPr>
          <p:spPr bwMode="auto">
            <a:xfrm>
              <a:off x="6781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83" name="Rectangle 63"/>
            <p:cNvSpPr>
              <a:spLocks noChangeArrowheads="1"/>
            </p:cNvSpPr>
            <p:nvPr/>
          </p:nvSpPr>
          <p:spPr bwMode="auto">
            <a:xfrm>
              <a:off x="7162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84" name="Rectangle 64"/>
            <p:cNvSpPr>
              <a:spLocks noChangeArrowheads="1"/>
            </p:cNvSpPr>
            <p:nvPr/>
          </p:nvSpPr>
          <p:spPr bwMode="auto">
            <a:xfrm>
              <a:off x="7543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85" name="Rectangle 65"/>
            <p:cNvSpPr>
              <a:spLocks noChangeArrowheads="1"/>
            </p:cNvSpPr>
            <p:nvPr/>
          </p:nvSpPr>
          <p:spPr bwMode="auto">
            <a:xfrm>
              <a:off x="7924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86" name="Rectangle 66"/>
            <p:cNvSpPr>
              <a:spLocks noChangeArrowheads="1"/>
            </p:cNvSpPr>
            <p:nvPr/>
          </p:nvSpPr>
          <p:spPr bwMode="auto">
            <a:xfrm>
              <a:off x="8305800" y="4114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87" name="Rectangle 67"/>
            <p:cNvSpPr>
              <a:spLocks noChangeArrowheads="1"/>
            </p:cNvSpPr>
            <p:nvPr/>
          </p:nvSpPr>
          <p:spPr bwMode="auto">
            <a:xfrm>
              <a:off x="5638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1988" name="Rectangle 68"/>
            <p:cNvSpPr>
              <a:spLocks noChangeArrowheads="1"/>
            </p:cNvSpPr>
            <p:nvPr/>
          </p:nvSpPr>
          <p:spPr bwMode="auto">
            <a:xfrm>
              <a:off x="6019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1989" name="Rectangle 69"/>
            <p:cNvSpPr>
              <a:spLocks noChangeArrowheads="1"/>
            </p:cNvSpPr>
            <p:nvPr/>
          </p:nvSpPr>
          <p:spPr bwMode="auto">
            <a:xfrm>
              <a:off x="6400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1990" name="Rectangle 70"/>
            <p:cNvSpPr>
              <a:spLocks noChangeArrowheads="1"/>
            </p:cNvSpPr>
            <p:nvPr/>
          </p:nvSpPr>
          <p:spPr bwMode="auto">
            <a:xfrm>
              <a:off x="6781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91" name="Rectangle 71"/>
            <p:cNvSpPr>
              <a:spLocks noChangeArrowheads="1"/>
            </p:cNvSpPr>
            <p:nvPr/>
          </p:nvSpPr>
          <p:spPr bwMode="auto">
            <a:xfrm>
              <a:off x="7162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92" name="Rectangle 72"/>
            <p:cNvSpPr>
              <a:spLocks noChangeArrowheads="1"/>
            </p:cNvSpPr>
            <p:nvPr/>
          </p:nvSpPr>
          <p:spPr bwMode="auto">
            <a:xfrm>
              <a:off x="7543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93" name="Rectangle 73"/>
            <p:cNvSpPr>
              <a:spLocks noChangeArrowheads="1"/>
            </p:cNvSpPr>
            <p:nvPr/>
          </p:nvSpPr>
          <p:spPr bwMode="auto">
            <a:xfrm>
              <a:off x="7924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94" name="Rectangle 74"/>
            <p:cNvSpPr>
              <a:spLocks noChangeArrowheads="1"/>
            </p:cNvSpPr>
            <p:nvPr/>
          </p:nvSpPr>
          <p:spPr bwMode="auto">
            <a:xfrm>
              <a:off x="8305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95" name="Text Box 75"/>
            <p:cNvSpPr txBox="1">
              <a:spLocks noChangeArrowheads="1"/>
            </p:cNvSpPr>
            <p:nvPr/>
          </p:nvSpPr>
          <p:spPr bwMode="auto">
            <a:xfrm>
              <a:off x="5029200" y="1371600"/>
              <a:ext cx="33655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a:t>
              </a:r>
            </a:p>
          </p:txBody>
        </p:sp>
        <p:sp>
          <p:nvSpPr>
            <p:cNvPr id="81996" name="Text Box 76"/>
            <p:cNvSpPr txBox="1">
              <a:spLocks noChangeArrowheads="1"/>
            </p:cNvSpPr>
            <p:nvPr/>
          </p:nvSpPr>
          <p:spPr bwMode="auto">
            <a:xfrm>
              <a:off x="5029200" y="1828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n+1</a:t>
              </a:r>
            </a:p>
          </p:txBody>
        </p:sp>
        <p:sp>
          <p:nvSpPr>
            <p:cNvPr id="81997" name="Text Box 77"/>
            <p:cNvSpPr txBox="1">
              <a:spLocks noChangeArrowheads="1"/>
            </p:cNvSpPr>
            <p:nvPr/>
          </p:nvSpPr>
          <p:spPr bwMode="auto">
            <a:xfrm>
              <a:off x="5029200" y="2209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n+2</a:t>
              </a:r>
            </a:p>
          </p:txBody>
        </p:sp>
        <p:sp>
          <p:nvSpPr>
            <p:cNvPr id="81998" name="Text Box 78"/>
            <p:cNvSpPr txBox="1">
              <a:spLocks noChangeArrowheads="1"/>
            </p:cNvSpPr>
            <p:nvPr/>
          </p:nvSpPr>
          <p:spPr bwMode="auto">
            <a:xfrm>
              <a:off x="5029200" y="2590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n+3</a:t>
              </a:r>
            </a:p>
          </p:txBody>
        </p:sp>
        <p:sp>
          <p:nvSpPr>
            <p:cNvPr id="81999" name="Text Box 79"/>
            <p:cNvSpPr txBox="1">
              <a:spLocks noChangeArrowheads="1"/>
            </p:cNvSpPr>
            <p:nvPr/>
          </p:nvSpPr>
          <p:spPr bwMode="auto">
            <a:xfrm>
              <a:off x="5029200" y="2971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n+4</a:t>
              </a:r>
            </a:p>
          </p:txBody>
        </p:sp>
        <p:sp>
          <p:nvSpPr>
            <p:cNvPr id="82000" name="Text Box 80"/>
            <p:cNvSpPr txBox="1">
              <a:spLocks noChangeArrowheads="1"/>
            </p:cNvSpPr>
            <p:nvPr/>
          </p:nvSpPr>
          <p:spPr bwMode="auto">
            <a:xfrm>
              <a:off x="5029200" y="3352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n+5</a:t>
              </a:r>
            </a:p>
          </p:txBody>
        </p:sp>
        <p:sp>
          <p:nvSpPr>
            <p:cNvPr id="82001" name="Text Box 81"/>
            <p:cNvSpPr txBox="1">
              <a:spLocks noChangeArrowheads="1"/>
            </p:cNvSpPr>
            <p:nvPr/>
          </p:nvSpPr>
          <p:spPr bwMode="auto">
            <a:xfrm>
              <a:off x="5029200" y="3733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n+6</a:t>
              </a:r>
            </a:p>
          </p:txBody>
        </p:sp>
        <p:sp>
          <p:nvSpPr>
            <p:cNvPr id="82002" name="Text Box 82"/>
            <p:cNvSpPr txBox="1">
              <a:spLocks noChangeArrowheads="1"/>
            </p:cNvSpPr>
            <p:nvPr/>
          </p:nvSpPr>
          <p:spPr bwMode="auto">
            <a:xfrm>
              <a:off x="5029200" y="4114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n+7</a:t>
              </a:r>
            </a:p>
          </p:txBody>
        </p:sp>
        <p:sp>
          <p:nvSpPr>
            <p:cNvPr id="82003" name="Text Box 83"/>
            <p:cNvSpPr txBox="1">
              <a:spLocks noChangeArrowheads="1"/>
            </p:cNvSpPr>
            <p:nvPr/>
          </p:nvSpPr>
          <p:spPr bwMode="auto">
            <a:xfrm>
              <a:off x="5029200" y="4495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n+8</a:t>
              </a:r>
            </a:p>
          </p:txBody>
        </p:sp>
        <p:sp>
          <p:nvSpPr>
            <p:cNvPr id="82004" name="Text Box 84"/>
            <p:cNvSpPr txBox="1">
              <a:spLocks noChangeArrowheads="1"/>
            </p:cNvSpPr>
            <p:nvPr/>
          </p:nvSpPr>
          <p:spPr bwMode="auto">
            <a:xfrm>
              <a:off x="1828800" y="960589"/>
              <a:ext cx="17748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dirty="0">
                  <a:solidFill>
                    <a:schemeClr val="tx1"/>
                  </a:solidFill>
                </a:rPr>
                <a:t>Transmitter</a:t>
              </a:r>
            </a:p>
          </p:txBody>
        </p:sp>
        <p:sp>
          <p:nvSpPr>
            <p:cNvPr id="82005" name="Text Box 85"/>
            <p:cNvSpPr txBox="1">
              <a:spLocks noChangeArrowheads="1"/>
            </p:cNvSpPr>
            <p:nvPr/>
          </p:nvSpPr>
          <p:spPr bwMode="auto">
            <a:xfrm>
              <a:off x="6532563" y="960589"/>
              <a:ext cx="13176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Receiver</a:t>
              </a:r>
            </a:p>
          </p:txBody>
        </p:sp>
        <p:grpSp>
          <p:nvGrpSpPr>
            <p:cNvPr id="3" name="Group 86"/>
            <p:cNvGrpSpPr>
              <a:grpSpLocks/>
            </p:cNvGrpSpPr>
            <p:nvPr/>
          </p:nvGrpSpPr>
          <p:grpSpPr bwMode="auto">
            <a:xfrm>
              <a:off x="304800" y="1371600"/>
              <a:ext cx="3657600" cy="3581400"/>
              <a:chOff x="2928" y="1056"/>
              <a:chExt cx="2304" cy="2256"/>
            </a:xfrm>
          </p:grpSpPr>
          <p:sp>
            <p:nvSpPr>
              <p:cNvPr id="82019" name="Rectangle 87"/>
              <p:cNvSpPr>
                <a:spLocks noChangeArrowheads="1"/>
              </p:cNvSpPr>
              <p:nvPr/>
            </p:nvSpPr>
            <p:spPr bwMode="auto">
              <a:xfrm>
                <a:off x="331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20" name="Rectangle 88"/>
              <p:cNvSpPr>
                <a:spLocks noChangeArrowheads="1"/>
              </p:cNvSpPr>
              <p:nvPr/>
            </p:nvSpPr>
            <p:spPr bwMode="auto">
              <a:xfrm>
                <a:off x="355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21" name="Rectangle 89"/>
              <p:cNvSpPr>
                <a:spLocks noChangeArrowheads="1"/>
              </p:cNvSpPr>
              <p:nvPr/>
            </p:nvSpPr>
            <p:spPr bwMode="auto">
              <a:xfrm>
                <a:off x="379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22" name="Rectangle 90"/>
              <p:cNvSpPr>
                <a:spLocks noChangeArrowheads="1"/>
              </p:cNvSpPr>
              <p:nvPr/>
            </p:nvSpPr>
            <p:spPr bwMode="auto">
              <a:xfrm>
                <a:off x="403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23" name="Rectangle 91"/>
              <p:cNvSpPr>
                <a:spLocks noChangeArrowheads="1"/>
              </p:cNvSpPr>
              <p:nvPr/>
            </p:nvSpPr>
            <p:spPr bwMode="auto">
              <a:xfrm>
                <a:off x="427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24" name="Rectangle 92"/>
              <p:cNvSpPr>
                <a:spLocks noChangeArrowheads="1"/>
              </p:cNvSpPr>
              <p:nvPr/>
            </p:nvSpPr>
            <p:spPr bwMode="auto">
              <a:xfrm>
                <a:off x="451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2025" name="Rectangle 93"/>
              <p:cNvSpPr>
                <a:spLocks noChangeArrowheads="1"/>
              </p:cNvSpPr>
              <p:nvPr/>
            </p:nvSpPr>
            <p:spPr bwMode="auto">
              <a:xfrm>
                <a:off x="475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2026" name="Rectangle 94"/>
              <p:cNvSpPr>
                <a:spLocks noChangeArrowheads="1"/>
              </p:cNvSpPr>
              <p:nvPr/>
            </p:nvSpPr>
            <p:spPr bwMode="auto">
              <a:xfrm>
                <a:off x="499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2027" name="Rectangle 95"/>
              <p:cNvSpPr>
                <a:spLocks noChangeArrowheads="1"/>
              </p:cNvSpPr>
              <p:nvPr/>
            </p:nvSpPr>
            <p:spPr bwMode="auto">
              <a:xfrm>
                <a:off x="3312" y="13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28" name="Rectangle 96"/>
              <p:cNvSpPr>
                <a:spLocks noChangeArrowheads="1"/>
              </p:cNvSpPr>
              <p:nvPr/>
            </p:nvSpPr>
            <p:spPr bwMode="auto">
              <a:xfrm>
                <a:off x="355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29" name="Rectangle 97"/>
              <p:cNvSpPr>
                <a:spLocks noChangeArrowheads="1"/>
              </p:cNvSpPr>
              <p:nvPr/>
            </p:nvSpPr>
            <p:spPr bwMode="auto">
              <a:xfrm>
                <a:off x="379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30" name="Rectangle 98"/>
              <p:cNvSpPr>
                <a:spLocks noChangeArrowheads="1"/>
              </p:cNvSpPr>
              <p:nvPr/>
            </p:nvSpPr>
            <p:spPr bwMode="auto">
              <a:xfrm>
                <a:off x="403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31" name="Rectangle 99"/>
              <p:cNvSpPr>
                <a:spLocks noChangeArrowheads="1"/>
              </p:cNvSpPr>
              <p:nvPr/>
            </p:nvSpPr>
            <p:spPr bwMode="auto">
              <a:xfrm>
                <a:off x="427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32" name="Rectangle 100"/>
              <p:cNvSpPr>
                <a:spLocks noChangeArrowheads="1"/>
              </p:cNvSpPr>
              <p:nvPr/>
            </p:nvSpPr>
            <p:spPr bwMode="auto">
              <a:xfrm>
                <a:off x="451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33" name="Rectangle 101"/>
              <p:cNvSpPr>
                <a:spLocks noChangeArrowheads="1"/>
              </p:cNvSpPr>
              <p:nvPr/>
            </p:nvSpPr>
            <p:spPr bwMode="auto">
              <a:xfrm>
                <a:off x="475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2034" name="Rectangle 102"/>
              <p:cNvSpPr>
                <a:spLocks noChangeArrowheads="1"/>
              </p:cNvSpPr>
              <p:nvPr/>
            </p:nvSpPr>
            <p:spPr bwMode="auto">
              <a:xfrm>
                <a:off x="499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2035" name="Rectangle 103"/>
              <p:cNvSpPr>
                <a:spLocks noChangeArrowheads="1"/>
              </p:cNvSpPr>
              <p:nvPr/>
            </p:nvSpPr>
            <p:spPr bwMode="auto">
              <a:xfrm>
                <a:off x="3312" y="15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36" name="Rectangle 104"/>
              <p:cNvSpPr>
                <a:spLocks noChangeArrowheads="1"/>
              </p:cNvSpPr>
              <p:nvPr/>
            </p:nvSpPr>
            <p:spPr bwMode="auto">
              <a:xfrm>
                <a:off x="3552" y="15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37" name="Rectangle 105"/>
              <p:cNvSpPr>
                <a:spLocks noChangeArrowheads="1"/>
              </p:cNvSpPr>
              <p:nvPr/>
            </p:nvSpPr>
            <p:spPr bwMode="auto">
              <a:xfrm>
                <a:off x="379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38" name="Rectangle 106"/>
              <p:cNvSpPr>
                <a:spLocks noChangeArrowheads="1"/>
              </p:cNvSpPr>
              <p:nvPr/>
            </p:nvSpPr>
            <p:spPr bwMode="auto">
              <a:xfrm>
                <a:off x="403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39" name="Rectangle 107"/>
              <p:cNvSpPr>
                <a:spLocks noChangeArrowheads="1"/>
              </p:cNvSpPr>
              <p:nvPr/>
            </p:nvSpPr>
            <p:spPr bwMode="auto">
              <a:xfrm>
                <a:off x="427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40" name="Rectangle 108"/>
              <p:cNvSpPr>
                <a:spLocks noChangeArrowheads="1"/>
              </p:cNvSpPr>
              <p:nvPr/>
            </p:nvSpPr>
            <p:spPr bwMode="auto">
              <a:xfrm>
                <a:off x="451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41" name="Rectangle 109"/>
              <p:cNvSpPr>
                <a:spLocks noChangeArrowheads="1"/>
              </p:cNvSpPr>
              <p:nvPr/>
            </p:nvSpPr>
            <p:spPr bwMode="auto">
              <a:xfrm>
                <a:off x="475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42" name="Rectangle 110"/>
              <p:cNvSpPr>
                <a:spLocks noChangeArrowheads="1"/>
              </p:cNvSpPr>
              <p:nvPr/>
            </p:nvSpPr>
            <p:spPr bwMode="auto">
              <a:xfrm>
                <a:off x="499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2043" name="Rectangle 111"/>
              <p:cNvSpPr>
                <a:spLocks noChangeArrowheads="1"/>
              </p:cNvSpPr>
              <p:nvPr/>
            </p:nvSpPr>
            <p:spPr bwMode="auto">
              <a:xfrm>
                <a:off x="3312" y="18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44" name="Rectangle 112"/>
              <p:cNvSpPr>
                <a:spLocks noChangeArrowheads="1"/>
              </p:cNvSpPr>
              <p:nvPr/>
            </p:nvSpPr>
            <p:spPr bwMode="auto">
              <a:xfrm>
                <a:off x="3552" y="18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45" name="Rectangle 113"/>
              <p:cNvSpPr>
                <a:spLocks noChangeArrowheads="1"/>
              </p:cNvSpPr>
              <p:nvPr/>
            </p:nvSpPr>
            <p:spPr bwMode="auto">
              <a:xfrm>
                <a:off x="3792" y="18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46" name="Rectangle 114"/>
              <p:cNvSpPr>
                <a:spLocks noChangeArrowheads="1"/>
              </p:cNvSpPr>
              <p:nvPr/>
            </p:nvSpPr>
            <p:spPr bwMode="auto">
              <a:xfrm>
                <a:off x="403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47" name="Rectangle 115"/>
              <p:cNvSpPr>
                <a:spLocks noChangeArrowheads="1"/>
              </p:cNvSpPr>
              <p:nvPr/>
            </p:nvSpPr>
            <p:spPr bwMode="auto">
              <a:xfrm>
                <a:off x="427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48" name="Rectangle 116"/>
              <p:cNvSpPr>
                <a:spLocks noChangeArrowheads="1"/>
              </p:cNvSpPr>
              <p:nvPr/>
            </p:nvSpPr>
            <p:spPr bwMode="auto">
              <a:xfrm>
                <a:off x="451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49" name="Rectangle 117"/>
              <p:cNvSpPr>
                <a:spLocks noChangeArrowheads="1"/>
              </p:cNvSpPr>
              <p:nvPr/>
            </p:nvSpPr>
            <p:spPr bwMode="auto">
              <a:xfrm>
                <a:off x="475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50" name="Rectangle 118"/>
              <p:cNvSpPr>
                <a:spLocks noChangeArrowheads="1"/>
              </p:cNvSpPr>
              <p:nvPr/>
            </p:nvSpPr>
            <p:spPr bwMode="auto">
              <a:xfrm>
                <a:off x="499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51" name="Rectangle 119"/>
              <p:cNvSpPr>
                <a:spLocks noChangeArrowheads="1"/>
              </p:cNvSpPr>
              <p:nvPr/>
            </p:nvSpPr>
            <p:spPr bwMode="auto">
              <a:xfrm>
                <a:off x="331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2" name="Rectangle 120"/>
              <p:cNvSpPr>
                <a:spLocks noChangeArrowheads="1"/>
              </p:cNvSpPr>
              <p:nvPr/>
            </p:nvSpPr>
            <p:spPr bwMode="auto">
              <a:xfrm>
                <a:off x="355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3" name="Rectangle 121"/>
              <p:cNvSpPr>
                <a:spLocks noChangeArrowheads="1"/>
              </p:cNvSpPr>
              <p:nvPr/>
            </p:nvSpPr>
            <p:spPr bwMode="auto">
              <a:xfrm>
                <a:off x="379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4" name="Rectangle 122"/>
              <p:cNvSpPr>
                <a:spLocks noChangeArrowheads="1"/>
              </p:cNvSpPr>
              <p:nvPr/>
            </p:nvSpPr>
            <p:spPr bwMode="auto">
              <a:xfrm>
                <a:off x="403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5" name="Rectangle 123"/>
              <p:cNvSpPr>
                <a:spLocks noChangeArrowheads="1"/>
              </p:cNvSpPr>
              <p:nvPr/>
            </p:nvSpPr>
            <p:spPr bwMode="auto">
              <a:xfrm>
                <a:off x="427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56" name="Rectangle 124"/>
              <p:cNvSpPr>
                <a:spLocks noChangeArrowheads="1"/>
              </p:cNvSpPr>
              <p:nvPr/>
            </p:nvSpPr>
            <p:spPr bwMode="auto">
              <a:xfrm>
                <a:off x="451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57" name="Rectangle 125"/>
              <p:cNvSpPr>
                <a:spLocks noChangeArrowheads="1"/>
              </p:cNvSpPr>
              <p:nvPr/>
            </p:nvSpPr>
            <p:spPr bwMode="auto">
              <a:xfrm>
                <a:off x="475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58" name="Rectangle 126"/>
              <p:cNvSpPr>
                <a:spLocks noChangeArrowheads="1"/>
              </p:cNvSpPr>
              <p:nvPr/>
            </p:nvSpPr>
            <p:spPr bwMode="auto">
              <a:xfrm>
                <a:off x="499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59" name="Rectangle 127"/>
              <p:cNvSpPr>
                <a:spLocks noChangeArrowheads="1"/>
              </p:cNvSpPr>
              <p:nvPr/>
            </p:nvSpPr>
            <p:spPr bwMode="auto">
              <a:xfrm>
                <a:off x="331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0" name="Rectangle 128"/>
              <p:cNvSpPr>
                <a:spLocks noChangeArrowheads="1"/>
              </p:cNvSpPr>
              <p:nvPr/>
            </p:nvSpPr>
            <p:spPr bwMode="auto">
              <a:xfrm>
                <a:off x="355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1" name="Rectangle 129"/>
              <p:cNvSpPr>
                <a:spLocks noChangeArrowheads="1"/>
              </p:cNvSpPr>
              <p:nvPr/>
            </p:nvSpPr>
            <p:spPr bwMode="auto">
              <a:xfrm>
                <a:off x="379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2" name="Rectangle 130"/>
              <p:cNvSpPr>
                <a:spLocks noChangeArrowheads="1"/>
              </p:cNvSpPr>
              <p:nvPr/>
            </p:nvSpPr>
            <p:spPr bwMode="auto">
              <a:xfrm>
                <a:off x="403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3" name="Rectangle 131"/>
              <p:cNvSpPr>
                <a:spLocks noChangeArrowheads="1"/>
              </p:cNvSpPr>
              <p:nvPr/>
            </p:nvSpPr>
            <p:spPr bwMode="auto">
              <a:xfrm>
                <a:off x="427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4" name="Rectangle 132"/>
              <p:cNvSpPr>
                <a:spLocks noChangeArrowheads="1"/>
              </p:cNvSpPr>
              <p:nvPr/>
            </p:nvSpPr>
            <p:spPr bwMode="auto">
              <a:xfrm>
                <a:off x="4512" y="23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65" name="Rectangle 133"/>
              <p:cNvSpPr>
                <a:spLocks noChangeArrowheads="1"/>
              </p:cNvSpPr>
              <p:nvPr/>
            </p:nvSpPr>
            <p:spPr bwMode="auto">
              <a:xfrm>
                <a:off x="4752" y="23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66" name="Rectangle 134"/>
              <p:cNvSpPr>
                <a:spLocks noChangeArrowheads="1"/>
              </p:cNvSpPr>
              <p:nvPr/>
            </p:nvSpPr>
            <p:spPr bwMode="auto">
              <a:xfrm>
                <a:off x="4992" y="23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67" name="Rectangle 135"/>
              <p:cNvSpPr>
                <a:spLocks noChangeArrowheads="1"/>
              </p:cNvSpPr>
              <p:nvPr/>
            </p:nvSpPr>
            <p:spPr bwMode="auto">
              <a:xfrm>
                <a:off x="331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8" name="Rectangle 136"/>
              <p:cNvSpPr>
                <a:spLocks noChangeArrowheads="1"/>
              </p:cNvSpPr>
              <p:nvPr/>
            </p:nvSpPr>
            <p:spPr bwMode="auto">
              <a:xfrm>
                <a:off x="355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9" name="Rectangle 137"/>
              <p:cNvSpPr>
                <a:spLocks noChangeArrowheads="1"/>
              </p:cNvSpPr>
              <p:nvPr/>
            </p:nvSpPr>
            <p:spPr bwMode="auto">
              <a:xfrm>
                <a:off x="379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0" name="Rectangle 138"/>
              <p:cNvSpPr>
                <a:spLocks noChangeArrowheads="1"/>
              </p:cNvSpPr>
              <p:nvPr/>
            </p:nvSpPr>
            <p:spPr bwMode="auto">
              <a:xfrm>
                <a:off x="403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1" name="Rectangle 139"/>
              <p:cNvSpPr>
                <a:spLocks noChangeArrowheads="1"/>
              </p:cNvSpPr>
              <p:nvPr/>
            </p:nvSpPr>
            <p:spPr bwMode="auto">
              <a:xfrm>
                <a:off x="427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2" name="Rectangle 140"/>
              <p:cNvSpPr>
                <a:spLocks noChangeArrowheads="1"/>
              </p:cNvSpPr>
              <p:nvPr/>
            </p:nvSpPr>
            <p:spPr bwMode="auto">
              <a:xfrm>
                <a:off x="451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3" name="Rectangle 141"/>
              <p:cNvSpPr>
                <a:spLocks noChangeArrowheads="1"/>
              </p:cNvSpPr>
              <p:nvPr/>
            </p:nvSpPr>
            <p:spPr bwMode="auto">
              <a:xfrm>
                <a:off x="4752" y="25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74" name="Rectangle 142"/>
              <p:cNvSpPr>
                <a:spLocks noChangeArrowheads="1"/>
              </p:cNvSpPr>
              <p:nvPr/>
            </p:nvSpPr>
            <p:spPr bwMode="auto">
              <a:xfrm>
                <a:off x="4992" y="25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75" name="Rectangle 143"/>
              <p:cNvSpPr>
                <a:spLocks noChangeArrowheads="1"/>
              </p:cNvSpPr>
              <p:nvPr/>
            </p:nvSpPr>
            <p:spPr bwMode="auto">
              <a:xfrm>
                <a:off x="331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6" name="Rectangle 144"/>
              <p:cNvSpPr>
                <a:spLocks noChangeArrowheads="1"/>
              </p:cNvSpPr>
              <p:nvPr/>
            </p:nvSpPr>
            <p:spPr bwMode="auto">
              <a:xfrm>
                <a:off x="355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7" name="Rectangle 145"/>
              <p:cNvSpPr>
                <a:spLocks noChangeArrowheads="1"/>
              </p:cNvSpPr>
              <p:nvPr/>
            </p:nvSpPr>
            <p:spPr bwMode="auto">
              <a:xfrm>
                <a:off x="379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8" name="Rectangle 146"/>
              <p:cNvSpPr>
                <a:spLocks noChangeArrowheads="1"/>
              </p:cNvSpPr>
              <p:nvPr/>
            </p:nvSpPr>
            <p:spPr bwMode="auto">
              <a:xfrm>
                <a:off x="403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9" name="Rectangle 147"/>
              <p:cNvSpPr>
                <a:spLocks noChangeArrowheads="1"/>
              </p:cNvSpPr>
              <p:nvPr/>
            </p:nvSpPr>
            <p:spPr bwMode="auto">
              <a:xfrm>
                <a:off x="427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0" name="Rectangle 148"/>
              <p:cNvSpPr>
                <a:spLocks noChangeArrowheads="1"/>
              </p:cNvSpPr>
              <p:nvPr/>
            </p:nvSpPr>
            <p:spPr bwMode="auto">
              <a:xfrm>
                <a:off x="451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1" name="Rectangle 149"/>
              <p:cNvSpPr>
                <a:spLocks noChangeArrowheads="1"/>
              </p:cNvSpPr>
              <p:nvPr/>
            </p:nvSpPr>
            <p:spPr bwMode="auto">
              <a:xfrm>
                <a:off x="475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2" name="Rectangle 150"/>
              <p:cNvSpPr>
                <a:spLocks noChangeArrowheads="1"/>
              </p:cNvSpPr>
              <p:nvPr/>
            </p:nvSpPr>
            <p:spPr bwMode="auto">
              <a:xfrm>
                <a:off x="4992" y="27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83" name="Rectangle 151"/>
              <p:cNvSpPr>
                <a:spLocks noChangeArrowheads="1"/>
              </p:cNvSpPr>
              <p:nvPr/>
            </p:nvSpPr>
            <p:spPr bwMode="auto">
              <a:xfrm>
                <a:off x="331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4" name="Rectangle 152"/>
              <p:cNvSpPr>
                <a:spLocks noChangeArrowheads="1"/>
              </p:cNvSpPr>
              <p:nvPr/>
            </p:nvSpPr>
            <p:spPr bwMode="auto">
              <a:xfrm>
                <a:off x="355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5" name="Rectangle 153"/>
              <p:cNvSpPr>
                <a:spLocks noChangeArrowheads="1"/>
              </p:cNvSpPr>
              <p:nvPr/>
            </p:nvSpPr>
            <p:spPr bwMode="auto">
              <a:xfrm>
                <a:off x="379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6" name="Rectangle 154"/>
              <p:cNvSpPr>
                <a:spLocks noChangeArrowheads="1"/>
              </p:cNvSpPr>
              <p:nvPr/>
            </p:nvSpPr>
            <p:spPr bwMode="auto">
              <a:xfrm>
                <a:off x="403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7" name="Rectangle 155"/>
              <p:cNvSpPr>
                <a:spLocks noChangeArrowheads="1"/>
              </p:cNvSpPr>
              <p:nvPr/>
            </p:nvSpPr>
            <p:spPr bwMode="auto">
              <a:xfrm>
                <a:off x="427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8" name="Rectangle 156"/>
              <p:cNvSpPr>
                <a:spLocks noChangeArrowheads="1"/>
              </p:cNvSpPr>
              <p:nvPr/>
            </p:nvSpPr>
            <p:spPr bwMode="auto">
              <a:xfrm>
                <a:off x="451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9" name="Rectangle 157"/>
              <p:cNvSpPr>
                <a:spLocks noChangeArrowheads="1"/>
              </p:cNvSpPr>
              <p:nvPr/>
            </p:nvSpPr>
            <p:spPr bwMode="auto">
              <a:xfrm>
                <a:off x="475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90" name="Rectangle 158"/>
              <p:cNvSpPr>
                <a:spLocks noChangeArrowheads="1"/>
              </p:cNvSpPr>
              <p:nvPr/>
            </p:nvSpPr>
            <p:spPr bwMode="auto">
              <a:xfrm>
                <a:off x="499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91" name="Text Box 159"/>
              <p:cNvSpPr txBox="1">
                <a:spLocks noChangeArrowheads="1"/>
              </p:cNvSpPr>
              <p:nvPr/>
            </p:nvSpPr>
            <p:spPr bwMode="auto">
              <a:xfrm>
                <a:off x="2928" y="1056"/>
                <a:ext cx="212"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a:t>
                </a:r>
              </a:p>
            </p:txBody>
          </p:sp>
          <p:sp>
            <p:nvSpPr>
              <p:cNvPr id="82092" name="Text Box 160"/>
              <p:cNvSpPr txBox="1">
                <a:spLocks noChangeArrowheads="1"/>
              </p:cNvSpPr>
              <p:nvPr/>
            </p:nvSpPr>
            <p:spPr bwMode="auto">
              <a:xfrm>
                <a:off x="2928" y="134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n+1</a:t>
                </a:r>
              </a:p>
            </p:txBody>
          </p:sp>
          <p:sp>
            <p:nvSpPr>
              <p:cNvPr id="82093" name="Text Box 161"/>
              <p:cNvSpPr txBox="1">
                <a:spLocks noChangeArrowheads="1"/>
              </p:cNvSpPr>
              <p:nvPr/>
            </p:nvSpPr>
            <p:spPr bwMode="auto">
              <a:xfrm>
                <a:off x="2928" y="158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n+2</a:t>
                </a:r>
              </a:p>
            </p:txBody>
          </p:sp>
          <p:sp>
            <p:nvSpPr>
              <p:cNvPr id="82094" name="Text Box 162"/>
              <p:cNvSpPr txBox="1">
                <a:spLocks noChangeArrowheads="1"/>
              </p:cNvSpPr>
              <p:nvPr/>
            </p:nvSpPr>
            <p:spPr bwMode="auto">
              <a:xfrm>
                <a:off x="2928" y="182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n+3</a:t>
                </a:r>
              </a:p>
            </p:txBody>
          </p:sp>
          <p:sp>
            <p:nvSpPr>
              <p:cNvPr id="82095" name="Text Box 163"/>
              <p:cNvSpPr txBox="1">
                <a:spLocks noChangeArrowheads="1"/>
              </p:cNvSpPr>
              <p:nvPr/>
            </p:nvSpPr>
            <p:spPr bwMode="auto">
              <a:xfrm>
                <a:off x="2928" y="206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n+4</a:t>
                </a:r>
              </a:p>
            </p:txBody>
          </p:sp>
          <p:sp>
            <p:nvSpPr>
              <p:cNvPr id="82096" name="Text Box 164"/>
              <p:cNvSpPr txBox="1">
                <a:spLocks noChangeArrowheads="1"/>
              </p:cNvSpPr>
              <p:nvPr/>
            </p:nvSpPr>
            <p:spPr bwMode="auto">
              <a:xfrm>
                <a:off x="2928" y="230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n+5</a:t>
                </a:r>
              </a:p>
            </p:txBody>
          </p:sp>
          <p:sp>
            <p:nvSpPr>
              <p:cNvPr id="82097" name="Text Box 165"/>
              <p:cNvSpPr txBox="1">
                <a:spLocks noChangeArrowheads="1"/>
              </p:cNvSpPr>
              <p:nvPr/>
            </p:nvSpPr>
            <p:spPr bwMode="auto">
              <a:xfrm>
                <a:off x="2928" y="254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n+6</a:t>
                </a:r>
              </a:p>
            </p:txBody>
          </p:sp>
          <p:sp>
            <p:nvSpPr>
              <p:cNvPr id="82098" name="Text Box 166"/>
              <p:cNvSpPr txBox="1">
                <a:spLocks noChangeArrowheads="1"/>
              </p:cNvSpPr>
              <p:nvPr/>
            </p:nvSpPr>
            <p:spPr bwMode="auto">
              <a:xfrm>
                <a:off x="2928" y="278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n+7</a:t>
                </a:r>
              </a:p>
            </p:txBody>
          </p:sp>
          <p:sp>
            <p:nvSpPr>
              <p:cNvPr id="82099" name="Text Box 167"/>
              <p:cNvSpPr txBox="1">
                <a:spLocks noChangeArrowheads="1"/>
              </p:cNvSpPr>
              <p:nvPr/>
            </p:nvSpPr>
            <p:spPr bwMode="auto">
              <a:xfrm>
                <a:off x="2928" y="302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n+8</a:t>
                </a:r>
              </a:p>
            </p:txBody>
          </p:sp>
        </p:grpSp>
        <p:sp>
          <p:nvSpPr>
            <p:cNvPr id="82007" name="Text Box 168"/>
            <p:cNvSpPr txBox="1">
              <a:spLocks noChangeArrowheads="1"/>
            </p:cNvSpPr>
            <p:nvPr/>
          </p:nvSpPr>
          <p:spPr bwMode="auto">
            <a:xfrm>
              <a:off x="838200" y="5526088"/>
              <a:ext cx="3365500" cy="1179512"/>
            </a:xfrm>
            <a:prstGeom prst="rect">
              <a:avLst/>
            </a:prstGeom>
            <a:noFill/>
            <a:ln w="9525">
              <a:noFill/>
              <a:miter lim="800000"/>
              <a:headEnd/>
              <a:tailEnd/>
            </a:ln>
          </p:spPr>
          <p:txBody>
            <a:bodyPr wrap="none">
              <a:spAutoFit/>
            </a:bodyPr>
            <a:lstStyle/>
            <a:p>
              <a:pPr eaLnBrk="0" hangingPunct="0">
                <a:lnSpc>
                  <a:spcPct val="85000"/>
                </a:lnSpc>
                <a:spcBef>
                  <a:spcPct val="0"/>
                </a:spcBef>
                <a:buClrTx/>
                <a:buSzTx/>
                <a:buFontTx/>
                <a:buNone/>
              </a:pPr>
              <a:r>
                <a:rPr lang="en-US">
                  <a:solidFill>
                    <a:srgbClr val="0000FF"/>
                  </a:solidFill>
                </a:rPr>
                <a:t>Interrupt raised</a:t>
              </a:r>
              <a:r>
                <a:rPr lang="en-US">
                  <a:solidFill>
                    <a:schemeClr val="tx1"/>
                  </a:solidFill>
                </a:rPr>
                <a:t> when</a:t>
              </a:r>
            </a:p>
            <a:p>
              <a:pPr eaLnBrk="0" hangingPunct="0">
                <a:lnSpc>
                  <a:spcPct val="85000"/>
                </a:lnSpc>
                <a:spcBef>
                  <a:spcPct val="0"/>
                </a:spcBef>
                <a:buClrTx/>
                <a:buSzTx/>
                <a:buFontTx/>
                <a:buNone/>
              </a:pPr>
              <a:r>
                <a:rPr lang="en-US">
                  <a:solidFill>
                    <a:schemeClr val="tx1"/>
                  </a:solidFill>
                </a:rPr>
                <a:t>Transmitter (Tx) is empty</a:t>
              </a:r>
            </a:p>
            <a:p>
              <a:pPr eaLnBrk="0" hangingPunct="0">
                <a:lnSpc>
                  <a:spcPct val="85000"/>
                </a:lnSpc>
                <a:spcBef>
                  <a:spcPct val="0"/>
                </a:spcBef>
                <a:buClrTx/>
                <a:buSzTx/>
                <a:buFontTx/>
                <a:buNone/>
              </a:pPr>
              <a:r>
                <a:rPr lang="en-US" sz="2400">
                  <a:solidFill>
                    <a:schemeClr val="tx1"/>
                  </a:solidFill>
                  <a:latin typeface="Wingdings 3" pitchFamily="18" charset="2"/>
                </a:rPr>
                <a:t>a</a:t>
              </a:r>
              <a:r>
                <a:rPr lang="en-US">
                  <a:solidFill>
                    <a:schemeClr val="tx1"/>
                  </a:solidFill>
                </a:rPr>
                <a:t> Byte has been transmitted</a:t>
              </a:r>
            </a:p>
            <a:p>
              <a:pPr eaLnBrk="0" hangingPunct="0">
                <a:lnSpc>
                  <a:spcPct val="85000"/>
                </a:lnSpc>
                <a:spcBef>
                  <a:spcPct val="0"/>
                </a:spcBef>
                <a:buClrTx/>
                <a:buSzTx/>
                <a:buFontTx/>
                <a:buNone/>
              </a:pPr>
              <a:r>
                <a:rPr lang="en-US">
                  <a:solidFill>
                    <a:schemeClr val="tx1"/>
                  </a:solidFill>
                </a:rPr>
                <a:t>and next byte ready for loading</a:t>
              </a:r>
            </a:p>
          </p:txBody>
        </p:sp>
        <p:sp>
          <p:nvSpPr>
            <p:cNvPr id="82008" name="Text Box 169"/>
            <p:cNvSpPr txBox="1">
              <a:spLocks noChangeArrowheads="1"/>
            </p:cNvSpPr>
            <p:nvPr/>
          </p:nvSpPr>
          <p:spPr bwMode="auto">
            <a:xfrm>
              <a:off x="5730875" y="5486400"/>
              <a:ext cx="2882900" cy="1179513"/>
            </a:xfrm>
            <a:prstGeom prst="rect">
              <a:avLst/>
            </a:prstGeom>
            <a:noFill/>
            <a:ln w="9525">
              <a:noFill/>
              <a:miter lim="800000"/>
              <a:headEnd/>
              <a:tailEnd/>
            </a:ln>
          </p:spPr>
          <p:txBody>
            <a:bodyPr wrap="none">
              <a:spAutoFit/>
            </a:bodyPr>
            <a:lstStyle/>
            <a:p>
              <a:pPr eaLnBrk="0" hangingPunct="0">
                <a:lnSpc>
                  <a:spcPct val="85000"/>
                </a:lnSpc>
                <a:spcBef>
                  <a:spcPct val="0"/>
                </a:spcBef>
                <a:buClrTx/>
                <a:buSzTx/>
                <a:buFontTx/>
                <a:buNone/>
              </a:pPr>
              <a:r>
                <a:rPr lang="en-US">
                  <a:solidFill>
                    <a:srgbClr val="0000FF"/>
                  </a:solidFill>
                </a:rPr>
                <a:t>Interrupt raised</a:t>
              </a:r>
              <a:r>
                <a:rPr lang="en-US"/>
                <a:t> </a:t>
              </a:r>
              <a:r>
                <a:rPr lang="en-US">
                  <a:solidFill>
                    <a:schemeClr val="tx1"/>
                  </a:solidFill>
                </a:rPr>
                <a:t>when</a:t>
              </a:r>
            </a:p>
            <a:p>
              <a:pPr eaLnBrk="0" hangingPunct="0">
                <a:lnSpc>
                  <a:spcPct val="85000"/>
                </a:lnSpc>
                <a:spcBef>
                  <a:spcPct val="0"/>
                </a:spcBef>
                <a:buClrTx/>
                <a:buSzTx/>
                <a:buFontTx/>
                <a:buNone/>
              </a:pPr>
              <a:r>
                <a:rPr lang="en-US">
                  <a:solidFill>
                    <a:schemeClr val="tx1"/>
                  </a:solidFill>
                </a:rPr>
                <a:t>Receiver (Rx) is full</a:t>
              </a:r>
            </a:p>
            <a:p>
              <a:pPr eaLnBrk="0" hangingPunct="0">
                <a:lnSpc>
                  <a:spcPct val="85000"/>
                </a:lnSpc>
                <a:spcBef>
                  <a:spcPct val="0"/>
                </a:spcBef>
                <a:buClrTx/>
                <a:buSzTx/>
                <a:buFontTx/>
                <a:buNone/>
              </a:pPr>
              <a:r>
                <a:rPr lang="en-US" sz="2400">
                  <a:solidFill>
                    <a:schemeClr val="tx1"/>
                  </a:solidFill>
                  <a:latin typeface="Wingdings 3" pitchFamily="18" charset="2"/>
                </a:rPr>
                <a:t>a</a:t>
              </a:r>
              <a:r>
                <a:rPr lang="en-US">
                  <a:solidFill>
                    <a:schemeClr val="tx1"/>
                  </a:solidFill>
                </a:rPr>
                <a:t> Byte has been received</a:t>
              </a:r>
            </a:p>
            <a:p>
              <a:pPr eaLnBrk="0" hangingPunct="0">
                <a:lnSpc>
                  <a:spcPct val="85000"/>
                </a:lnSpc>
                <a:spcBef>
                  <a:spcPct val="0"/>
                </a:spcBef>
                <a:buClrTx/>
                <a:buSzTx/>
                <a:buFontTx/>
                <a:buNone/>
              </a:pPr>
              <a:r>
                <a:rPr lang="en-US">
                  <a:solidFill>
                    <a:schemeClr val="tx1"/>
                  </a:solidFill>
                </a:rPr>
                <a:t>and is ready for reading</a:t>
              </a:r>
            </a:p>
          </p:txBody>
        </p:sp>
        <p:sp>
          <p:nvSpPr>
            <p:cNvPr id="82009" name="Line 170"/>
            <p:cNvSpPr>
              <a:spLocks noChangeShapeType="1"/>
            </p:cNvSpPr>
            <p:nvPr/>
          </p:nvSpPr>
          <p:spPr bwMode="auto">
            <a:xfrm>
              <a:off x="4114800" y="1676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0" name="Line 171"/>
            <p:cNvSpPr>
              <a:spLocks noChangeShapeType="1"/>
            </p:cNvSpPr>
            <p:nvPr/>
          </p:nvSpPr>
          <p:spPr bwMode="auto">
            <a:xfrm>
              <a:off x="4114800" y="2057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1" name="Line 172"/>
            <p:cNvSpPr>
              <a:spLocks noChangeShapeType="1"/>
            </p:cNvSpPr>
            <p:nvPr/>
          </p:nvSpPr>
          <p:spPr bwMode="auto">
            <a:xfrm>
              <a:off x="4114800" y="2438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2" name="Line 173"/>
            <p:cNvSpPr>
              <a:spLocks noChangeShapeType="1"/>
            </p:cNvSpPr>
            <p:nvPr/>
          </p:nvSpPr>
          <p:spPr bwMode="auto">
            <a:xfrm>
              <a:off x="4114800" y="2819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3" name="Line 174"/>
            <p:cNvSpPr>
              <a:spLocks noChangeShapeType="1"/>
            </p:cNvSpPr>
            <p:nvPr/>
          </p:nvSpPr>
          <p:spPr bwMode="auto">
            <a:xfrm>
              <a:off x="4114800" y="3200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4" name="Line 175"/>
            <p:cNvSpPr>
              <a:spLocks noChangeShapeType="1"/>
            </p:cNvSpPr>
            <p:nvPr/>
          </p:nvSpPr>
          <p:spPr bwMode="auto">
            <a:xfrm>
              <a:off x="4114800" y="3581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5" name="Line 176"/>
            <p:cNvSpPr>
              <a:spLocks noChangeShapeType="1"/>
            </p:cNvSpPr>
            <p:nvPr/>
          </p:nvSpPr>
          <p:spPr bwMode="auto">
            <a:xfrm>
              <a:off x="4114800" y="3962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6" name="Line 177"/>
            <p:cNvSpPr>
              <a:spLocks noChangeShapeType="1"/>
            </p:cNvSpPr>
            <p:nvPr/>
          </p:nvSpPr>
          <p:spPr bwMode="auto">
            <a:xfrm>
              <a:off x="4114800" y="4343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7" name="Line 178"/>
            <p:cNvSpPr>
              <a:spLocks noChangeShapeType="1"/>
            </p:cNvSpPr>
            <p:nvPr/>
          </p:nvSpPr>
          <p:spPr bwMode="auto">
            <a:xfrm>
              <a:off x="2209800" y="4876800"/>
              <a:ext cx="0" cy="685800"/>
            </a:xfrm>
            <a:prstGeom prst="line">
              <a:avLst/>
            </a:prstGeom>
            <a:noFill/>
            <a:ln w="57150">
              <a:solidFill>
                <a:srgbClr val="0000FF"/>
              </a:solidFill>
              <a:round/>
              <a:headEnd/>
              <a:tailEnd type="triangle" w="med" len="med"/>
            </a:ln>
          </p:spPr>
          <p:txBody>
            <a:bodyPr wrap="none" anchor="ctr"/>
            <a:lstStyle/>
            <a:p>
              <a:endParaRPr lang="en-US"/>
            </a:p>
          </p:txBody>
        </p:sp>
        <p:sp>
          <p:nvSpPr>
            <p:cNvPr id="82018" name="Line 179"/>
            <p:cNvSpPr>
              <a:spLocks noChangeShapeType="1"/>
            </p:cNvSpPr>
            <p:nvPr/>
          </p:nvSpPr>
          <p:spPr bwMode="auto">
            <a:xfrm>
              <a:off x="7086600" y="4800600"/>
              <a:ext cx="0" cy="685800"/>
            </a:xfrm>
            <a:prstGeom prst="line">
              <a:avLst/>
            </a:prstGeom>
            <a:noFill/>
            <a:ln w="57150">
              <a:solidFill>
                <a:srgbClr val="0000FF"/>
              </a:solidFill>
              <a:round/>
              <a:headEnd/>
              <a:tailEnd type="triangle" w="med" len="med"/>
            </a:ln>
          </p:spPr>
          <p:txBody>
            <a:bodyPr wrap="none" anchor="ctr"/>
            <a:lstStyle/>
            <a:p>
              <a:endParaRPr lang="en-US"/>
            </a:p>
          </p:txBody>
        </p:sp>
      </p:grpSp>
    </p:spTree>
    <p:extLst>
      <p:ext uri="{BB962C8B-B14F-4D97-AF65-F5344CB8AC3E}">
        <p14:creationId xmlns:p14="http://schemas.microsoft.com/office/powerpoint/2010/main" val="339500726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smtClean="0"/>
              <a:t>Simple Serial Port </a:t>
            </a:r>
          </a:p>
        </p:txBody>
      </p:sp>
      <p:sp>
        <p:nvSpPr>
          <p:cNvPr id="83970" name="AutoShape 3"/>
          <p:cNvSpPr>
            <a:spLocks noChangeArrowheads="1"/>
          </p:cNvSpPr>
          <p:nvPr/>
        </p:nvSpPr>
        <p:spPr bwMode="auto">
          <a:xfrm>
            <a:off x="152400" y="969601"/>
            <a:ext cx="4246563" cy="4622800"/>
          </a:xfrm>
          <a:prstGeom prst="roundRect">
            <a:avLst>
              <a:gd name="adj" fmla="val 7940"/>
            </a:avLst>
          </a:prstGeom>
          <a:solidFill>
            <a:srgbClr val="CCFFFF"/>
          </a:solidFill>
          <a:ln w="9525">
            <a:solidFill>
              <a:schemeClr val="tx1"/>
            </a:solidFill>
            <a:round/>
            <a:headEnd/>
            <a:tailEnd/>
          </a:ln>
        </p:spPr>
        <p:txBody>
          <a:bodyPr wrap="none" anchor="ctr"/>
          <a:lstStyle/>
          <a:p>
            <a:pPr marL="285750" indent="-285750" algn="ctr"/>
            <a:endParaRPr lang="en-US">
              <a:solidFill>
                <a:schemeClr val="tx1"/>
              </a:solidFill>
            </a:endParaRPr>
          </a:p>
        </p:txBody>
      </p:sp>
      <p:sp>
        <p:nvSpPr>
          <p:cNvPr id="83971" name="Line 52"/>
          <p:cNvSpPr>
            <a:spLocks noChangeShapeType="1"/>
          </p:cNvSpPr>
          <p:nvPr/>
        </p:nvSpPr>
        <p:spPr bwMode="auto">
          <a:xfrm flipV="1">
            <a:off x="18669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2" name="Line 53"/>
          <p:cNvSpPr>
            <a:spLocks noChangeShapeType="1"/>
          </p:cNvSpPr>
          <p:nvPr/>
        </p:nvSpPr>
        <p:spPr bwMode="auto">
          <a:xfrm flipV="1">
            <a:off x="21717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3" name="Line 54"/>
          <p:cNvSpPr>
            <a:spLocks noChangeShapeType="1"/>
          </p:cNvSpPr>
          <p:nvPr/>
        </p:nvSpPr>
        <p:spPr bwMode="auto">
          <a:xfrm flipV="1">
            <a:off x="24765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4" name="Line 55"/>
          <p:cNvSpPr>
            <a:spLocks noChangeShapeType="1"/>
          </p:cNvSpPr>
          <p:nvPr/>
        </p:nvSpPr>
        <p:spPr bwMode="auto">
          <a:xfrm flipV="1">
            <a:off x="27813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5" name="Line 56"/>
          <p:cNvSpPr>
            <a:spLocks noChangeShapeType="1"/>
          </p:cNvSpPr>
          <p:nvPr/>
        </p:nvSpPr>
        <p:spPr bwMode="auto">
          <a:xfrm flipV="1">
            <a:off x="30861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6" name="Line 57"/>
          <p:cNvSpPr>
            <a:spLocks noChangeShapeType="1"/>
          </p:cNvSpPr>
          <p:nvPr/>
        </p:nvSpPr>
        <p:spPr bwMode="auto">
          <a:xfrm flipV="1">
            <a:off x="33909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7" name="Line 58"/>
          <p:cNvSpPr>
            <a:spLocks noChangeShapeType="1"/>
          </p:cNvSpPr>
          <p:nvPr/>
        </p:nvSpPr>
        <p:spPr bwMode="auto">
          <a:xfrm flipV="1">
            <a:off x="36957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8" name="Line 59"/>
          <p:cNvSpPr>
            <a:spLocks noChangeShapeType="1"/>
          </p:cNvSpPr>
          <p:nvPr/>
        </p:nvSpPr>
        <p:spPr bwMode="auto">
          <a:xfrm flipV="1">
            <a:off x="40005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9" name="Rectangle 60"/>
          <p:cNvSpPr>
            <a:spLocks noChangeArrowheads="1"/>
          </p:cNvSpPr>
          <p:nvPr/>
        </p:nvSpPr>
        <p:spPr bwMode="auto">
          <a:xfrm>
            <a:off x="17145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3980" name="Rectangle 61"/>
          <p:cNvSpPr>
            <a:spLocks noChangeArrowheads="1"/>
          </p:cNvSpPr>
          <p:nvPr/>
        </p:nvSpPr>
        <p:spPr bwMode="auto">
          <a:xfrm>
            <a:off x="20193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3981" name="Rectangle 62"/>
          <p:cNvSpPr>
            <a:spLocks noChangeArrowheads="1"/>
          </p:cNvSpPr>
          <p:nvPr/>
        </p:nvSpPr>
        <p:spPr bwMode="auto">
          <a:xfrm>
            <a:off x="23241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3982" name="Rectangle 63"/>
          <p:cNvSpPr>
            <a:spLocks noChangeArrowheads="1"/>
          </p:cNvSpPr>
          <p:nvPr/>
        </p:nvSpPr>
        <p:spPr bwMode="auto">
          <a:xfrm>
            <a:off x="26289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3983" name="Rectangle 64"/>
          <p:cNvSpPr>
            <a:spLocks noChangeArrowheads="1"/>
          </p:cNvSpPr>
          <p:nvPr/>
        </p:nvSpPr>
        <p:spPr bwMode="auto">
          <a:xfrm>
            <a:off x="29337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3984" name="Rectangle 65"/>
          <p:cNvSpPr>
            <a:spLocks noChangeArrowheads="1"/>
          </p:cNvSpPr>
          <p:nvPr/>
        </p:nvSpPr>
        <p:spPr bwMode="auto">
          <a:xfrm>
            <a:off x="32385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3985" name="Rectangle 66"/>
          <p:cNvSpPr>
            <a:spLocks noChangeArrowheads="1"/>
          </p:cNvSpPr>
          <p:nvPr/>
        </p:nvSpPr>
        <p:spPr bwMode="auto">
          <a:xfrm>
            <a:off x="35433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3986" name="Rectangle 67"/>
          <p:cNvSpPr>
            <a:spLocks noChangeArrowheads="1"/>
          </p:cNvSpPr>
          <p:nvPr/>
        </p:nvSpPr>
        <p:spPr bwMode="auto">
          <a:xfrm>
            <a:off x="38481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grpSp>
        <p:nvGrpSpPr>
          <p:cNvPr id="2" name="Group 2"/>
          <p:cNvGrpSpPr>
            <a:grpSpLocks/>
          </p:cNvGrpSpPr>
          <p:nvPr/>
        </p:nvGrpSpPr>
        <p:grpSpPr bwMode="auto">
          <a:xfrm>
            <a:off x="1714500" y="4195401"/>
            <a:ext cx="2438400" cy="304800"/>
            <a:chOff x="1714500" y="5105400"/>
            <a:chExt cx="2438400" cy="304800"/>
          </a:xfrm>
        </p:grpSpPr>
        <p:sp>
          <p:nvSpPr>
            <p:cNvPr id="84025" name="Rectangle 68"/>
            <p:cNvSpPr>
              <a:spLocks noChangeArrowheads="1"/>
            </p:cNvSpPr>
            <p:nvPr/>
          </p:nvSpPr>
          <p:spPr bwMode="auto">
            <a:xfrm>
              <a:off x="1714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4026" name="Rectangle 69"/>
            <p:cNvSpPr>
              <a:spLocks noChangeArrowheads="1"/>
            </p:cNvSpPr>
            <p:nvPr/>
          </p:nvSpPr>
          <p:spPr bwMode="auto">
            <a:xfrm>
              <a:off x="2019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4027" name="Rectangle 70"/>
            <p:cNvSpPr>
              <a:spLocks noChangeArrowheads="1"/>
            </p:cNvSpPr>
            <p:nvPr/>
          </p:nvSpPr>
          <p:spPr bwMode="auto">
            <a:xfrm>
              <a:off x="2324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4028" name="Rectangle 71"/>
            <p:cNvSpPr>
              <a:spLocks noChangeArrowheads="1"/>
            </p:cNvSpPr>
            <p:nvPr/>
          </p:nvSpPr>
          <p:spPr bwMode="auto">
            <a:xfrm>
              <a:off x="26289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4029" name="Rectangle 72"/>
            <p:cNvSpPr>
              <a:spLocks noChangeArrowheads="1"/>
            </p:cNvSpPr>
            <p:nvPr/>
          </p:nvSpPr>
          <p:spPr bwMode="auto">
            <a:xfrm>
              <a:off x="2933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4030" name="Rectangle 73"/>
            <p:cNvSpPr>
              <a:spLocks noChangeArrowheads="1"/>
            </p:cNvSpPr>
            <p:nvPr/>
          </p:nvSpPr>
          <p:spPr bwMode="auto">
            <a:xfrm>
              <a:off x="3238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4031" name="Rectangle 74"/>
            <p:cNvSpPr>
              <a:spLocks noChangeArrowheads="1"/>
            </p:cNvSpPr>
            <p:nvPr/>
          </p:nvSpPr>
          <p:spPr bwMode="auto">
            <a:xfrm>
              <a:off x="3543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4032" name="Rectangle 75"/>
            <p:cNvSpPr>
              <a:spLocks noChangeArrowheads="1"/>
            </p:cNvSpPr>
            <p:nvPr/>
          </p:nvSpPr>
          <p:spPr bwMode="auto">
            <a:xfrm>
              <a:off x="3848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grpSp>
      <p:sp>
        <p:nvSpPr>
          <p:cNvPr id="83988" name="Text Box 90"/>
          <p:cNvSpPr txBox="1">
            <a:spLocks noChangeArrowheads="1"/>
          </p:cNvSpPr>
          <p:nvPr/>
        </p:nvSpPr>
        <p:spPr bwMode="auto">
          <a:xfrm>
            <a:off x="203200" y="4116026"/>
            <a:ext cx="1546225"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Transmit </a:t>
            </a:r>
          </a:p>
          <a:p>
            <a:pPr eaLnBrk="0" hangingPunct="0">
              <a:spcBef>
                <a:spcPct val="0"/>
              </a:spcBef>
              <a:buClrTx/>
              <a:buSzTx/>
              <a:buFontTx/>
              <a:buNone/>
            </a:pPr>
            <a:r>
              <a:rPr lang="en-US" sz="1800" b="1">
                <a:solidFill>
                  <a:schemeClr val="tx1"/>
                </a:solidFill>
              </a:rPr>
              <a:t>Hold Register</a:t>
            </a:r>
          </a:p>
        </p:txBody>
      </p:sp>
      <p:sp>
        <p:nvSpPr>
          <p:cNvPr id="83989" name="Text Box 91"/>
          <p:cNvSpPr txBox="1">
            <a:spLocks noChangeArrowheads="1"/>
          </p:cNvSpPr>
          <p:nvPr/>
        </p:nvSpPr>
        <p:spPr bwMode="auto">
          <a:xfrm>
            <a:off x="134938" y="3293701"/>
            <a:ext cx="1533525"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Transmit</a:t>
            </a:r>
          </a:p>
          <a:p>
            <a:pPr eaLnBrk="0" hangingPunct="0">
              <a:spcBef>
                <a:spcPct val="0"/>
              </a:spcBef>
              <a:buClrTx/>
              <a:buSzTx/>
              <a:buFontTx/>
              <a:buNone/>
            </a:pPr>
            <a:r>
              <a:rPr lang="en-US" sz="1800" b="1">
                <a:solidFill>
                  <a:schemeClr val="tx1"/>
                </a:solidFill>
              </a:rPr>
              <a:t>Shift Register</a:t>
            </a:r>
          </a:p>
        </p:txBody>
      </p:sp>
      <p:sp>
        <p:nvSpPr>
          <p:cNvPr id="83990" name="AutoShape 93"/>
          <p:cNvSpPr>
            <a:spLocks noChangeArrowheads="1"/>
          </p:cNvSpPr>
          <p:nvPr/>
        </p:nvSpPr>
        <p:spPr bwMode="auto">
          <a:xfrm>
            <a:off x="4576763" y="918801"/>
            <a:ext cx="4038600" cy="4656137"/>
          </a:xfrm>
          <a:prstGeom prst="roundRect">
            <a:avLst>
              <a:gd name="adj" fmla="val 7940"/>
            </a:avLst>
          </a:prstGeom>
          <a:solidFill>
            <a:srgbClr val="FFFF99"/>
          </a:solidFill>
          <a:ln w="9525">
            <a:solidFill>
              <a:schemeClr val="tx1"/>
            </a:solidFill>
            <a:round/>
            <a:headEnd/>
            <a:tailEnd/>
          </a:ln>
        </p:spPr>
        <p:txBody>
          <a:bodyPr wrap="none" anchor="ctr"/>
          <a:lstStyle/>
          <a:p>
            <a:pPr marL="742950" indent="-285750" algn="ctr"/>
            <a:endParaRPr lang="en-US">
              <a:solidFill>
                <a:schemeClr val="tx1"/>
              </a:solidFill>
            </a:endParaRPr>
          </a:p>
        </p:txBody>
      </p:sp>
      <p:sp>
        <p:nvSpPr>
          <p:cNvPr id="83991" name="Rectangle 110"/>
          <p:cNvSpPr>
            <a:spLocks noChangeArrowheads="1"/>
          </p:cNvSpPr>
          <p:nvPr/>
        </p:nvSpPr>
        <p:spPr bwMode="auto">
          <a:xfrm>
            <a:off x="59817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3992" name="Rectangle 111"/>
          <p:cNvSpPr>
            <a:spLocks noChangeArrowheads="1"/>
          </p:cNvSpPr>
          <p:nvPr/>
        </p:nvSpPr>
        <p:spPr bwMode="auto">
          <a:xfrm>
            <a:off x="62865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3993" name="Rectangle 112"/>
          <p:cNvSpPr>
            <a:spLocks noChangeArrowheads="1"/>
          </p:cNvSpPr>
          <p:nvPr/>
        </p:nvSpPr>
        <p:spPr bwMode="auto">
          <a:xfrm>
            <a:off x="65913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3994" name="Rectangle 113"/>
          <p:cNvSpPr>
            <a:spLocks noChangeArrowheads="1"/>
          </p:cNvSpPr>
          <p:nvPr/>
        </p:nvSpPr>
        <p:spPr bwMode="auto">
          <a:xfrm>
            <a:off x="68961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3995" name="Rectangle 114"/>
          <p:cNvSpPr>
            <a:spLocks noChangeArrowheads="1"/>
          </p:cNvSpPr>
          <p:nvPr/>
        </p:nvSpPr>
        <p:spPr bwMode="auto">
          <a:xfrm>
            <a:off x="72009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3996" name="Rectangle 115"/>
          <p:cNvSpPr>
            <a:spLocks noChangeArrowheads="1"/>
          </p:cNvSpPr>
          <p:nvPr/>
        </p:nvSpPr>
        <p:spPr bwMode="auto">
          <a:xfrm>
            <a:off x="75057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3997" name="Rectangle 116"/>
          <p:cNvSpPr>
            <a:spLocks noChangeArrowheads="1"/>
          </p:cNvSpPr>
          <p:nvPr/>
        </p:nvSpPr>
        <p:spPr bwMode="auto">
          <a:xfrm>
            <a:off x="78105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3998" name="Rectangle 117"/>
          <p:cNvSpPr>
            <a:spLocks noChangeArrowheads="1"/>
          </p:cNvSpPr>
          <p:nvPr/>
        </p:nvSpPr>
        <p:spPr bwMode="auto">
          <a:xfrm>
            <a:off x="81153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3999" name="Line 118"/>
          <p:cNvSpPr>
            <a:spLocks noChangeShapeType="1"/>
          </p:cNvSpPr>
          <p:nvPr/>
        </p:nvSpPr>
        <p:spPr bwMode="auto">
          <a:xfrm flipV="1">
            <a:off x="61341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0" name="Line 119"/>
          <p:cNvSpPr>
            <a:spLocks noChangeShapeType="1"/>
          </p:cNvSpPr>
          <p:nvPr/>
        </p:nvSpPr>
        <p:spPr bwMode="auto">
          <a:xfrm flipV="1">
            <a:off x="64389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1" name="Line 120"/>
          <p:cNvSpPr>
            <a:spLocks noChangeShapeType="1"/>
          </p:cNvSpPr>
          <p:nvPr/>
        </p:nvSpPr>
        <p:spPr bwMode="auto">
          <a:xfrm flipV="1">
            <a:off x="67437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2" name="Line 121"/>
          <p:cNvSpPr>
            <a:spLocks noChangeShapeType="1"/>
          </p:cNvSpPr>
          <p:nvPr/>
        </p:nvSpPr>
        <p:spPr bwMode="auto">
          <a:xfrm flipV="1">
            <a:off x="70485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3" name="Line 122"/>
          <p:cNvSpPr>
            <a:spLocks noChangeShapeType="1"/>
          </p:cNvSpPr>
          <p:nvPr/>
        </p:nvSpPr>
        <p:spPr bwMode="auto">
          <a:xfrm flipV="1">
            <a:off x="73533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4" name="Line 123"/>
          <p:cNvSpPr>
            <a:spLocks noChangeShapeType="1"/>
          </p:cNvSpPr>
          <p:nvPr/>
        </p:nvSpPr>
        <p:spPr bwMode="auto">
          <a:xfrm flipV="1">
            <a:off x="76581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5" name="Line 124"/>
          <p:cNvSpPr>
            <a:spLocks noChangeShapeType="1"/>
          </p:cNvSpPr>
          <p:nvPr/>
        </p:nvSpPr>
        <p:spPr bwMode="auto">
          <a:xfrm flipV="1">
            <a:off x="79629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6" name="Line 125"/>
          <p:cNvSpPr>
            <a:spLocks noChangeShapeType="1"/>
          </p:cNvSpPr>
          <p:nvPr/>
        </p:nvSpPr>
        <p:spPr bwMode="auto">
          <a:xfrm flipV="1">
            <a:off x="82677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7" name="Line 183"/>
          <p:cNvSpPr>
            <a:spLocks noChangeShapeType="1"/>
          </p:cNvSpPr>
          <p:nvPr/>
        </p:nvSpPr>
        <p:spPr bwMode="auto">
          <a:xfrm>
            <a:off x="4191000" y="3720738"/>
            <a:ext cx="304800" cy="0"/>
          </a:xfrm>
          <a:prstGeom prst="line">
            <a:avLst/>
          </a:prstGeom>
          <a:noFill/>
          <a:ln w="19050">
            <a:solidFill>
              <a:srgbClr val="A50021"/>
            </a:solidFill>
            <a:round/>
            <a:headEnd/>
            <a:tailEnd type="triangle" w="lg" len="lg"/>
          </a:ln>
        </p:spPr>
        <p:txBody>
          <a:bodyPr wrap="none" anchor="ctr"/>
          <a:lstStyle/>
          <a:p>
            <a:endParaRPr lang="en-US"/>
          </a:p>
        </p:txBody>
      </p:sp>
      <p:sp>
        <p:nvSpPr>
          <p:cNvPr id="84008" name="Line 184"/>
          <p:cNvSpPr>
            <a:spLocks noChangeShapeType="1"/>
          </p:cNvSpPr>
          <p:nvPr/>
        </p:nvSpPr>
        <p:spPr bwMode="auto">
          <a:xfrm>
            <a:off x="4495800" y="3720738"/>
            <a:ext cx="0" cy="1905000"/>
          </a:xfrm>
          <a:prstGeom prst="line">
            <a:avLst/>
          </a:prstGeom>
          <a:noFill/>
          <a:ln w="19050">
            <a:solidFill>
              <a:srgbClr val="A50021"/>
            </a:solidFill>
            <a:round/>
            <a:headEnd/>
            <a:tailEnd type="none" w="lg" len="lg"/>
          </a:ln>
        </p:spPr>
        <p:txBody>
          <a:bodyPr wrap="none" anchor="ctr"/>
          <a:lstStyle/>
          <a:p>
            <a:endParaRPr lang="en-US"/>
          </a:p>
        </p:txBody>
      </p:sp>
      <p:sp>
        <p:nvSpPr>
          <p:cNvPr id="84009" name="Line 185"/>
          <p:cNvSpPr>
            <a:spLocks noChangeShapeType="1"/>
          </p:cNvSpPr>
          <p:nvPr/>
        </p:nvSpPr>
        <p:spPr bwMode="auto">
          <a:xfrm flipH="1">
            <a:off x="4495800" y="5625738"/>
            <a:ext cx="4267200" cy="0"/>
          </a:xfrm>
          <a:prstGeom prst="line">
            <a:avLst/>
          </a:prstGeom>
          <a:noFill/>
          <a:ln w="19050">
            <a:solidFill>
              <a:srgbClr val="A50021"/>
            </a:solidFill>
            <a:round/>
            <a:headEnd/>
            <a:tailEnd type="none" w="lg" len="lg"/>
          </a:ln>
        </p:spPr>
        <p:txBody>
          <a:bodyPr wrap="none" anchor="ctr"/>
          <a:lstStyle/>
          <a:p>
            <a:endParaRPr lang="en-US"/>
          </a:p>
        </p:txBody>
      </p:sp>
      <p:sp>
        <p:nvSpPr>
          <p:cNvPr id="84010" name="Line 186"/>
          <p:cNvSpPr>
            <a:spLocks noChangeShapeType="1"/>
          </p:cNvSpPr>
          <p:nvPr/>
        </p:nvSpPr>
        <p:spPr bwMode="auto">
          <a:xfrm>
            <a:off x="8763000" y="2577738"/>
            <a:ext cx="0" cy="3048000"/>
          </a:xfrm>
          <a:prstGeom prst="line">
            <a:avLst/>
          </a:prstGeom>
          <a:noFill/>
          <a:ln w="19050">
            <a:solidFill>
              <a:srgbClr val="A50021"/>
            </a:solidFill>
            <a:round/>
            <a:headEnd/>
            <a:tailEnd type="none" w="lg" len="lg"/>
          </a:ln>
        </p:spPr>
        <p:txBody>
          <a:bodyPr wrap="none" anchor="ctr"/>
          <a:lstStyle/>
          <a:p>
            <a:endParaRPr lang="en-US"/>
          </a:p>
        </p:txBody>
      </p:sp>
      <p:sp>
        <p:nvSpPr>
          <p:cNvPr id="84011" name="Line 187"/>
          <p:cNvSpPr>
            <a:spLocks noChangeShapeType="1"/>
          </p:cNvSpPr>
          <p:nvPr/>
        </p:nvSpPr>
        <p:spPr bwMode="auto">
          <a:xfrm rot="10800000">
            <a:off x="8458200" y="2577738"/>
            <a:ext cx="304800" cy="0"/>
          </a:xfrm>
          <a:prstGeom prst="line">
            <a:avLst/>
          </a:prstGeom>
          <a:noFill/>
          <a:ln w="19050">
            <a:solidFill>
              <a:srgbClr val="4F81BD"/>
            </a:solidFill>
            <a:round/>
            <a:headEnd/>
            <a:tailEnd type="triangle" w="lg" len="lg"/>
          </a:ln>
        </p:spPr>
        <p:txBody>
          <a:bodyPr wrap="none" anchor="ctr"/>
          <a:lstStyle/>
          <a:p>
            <a:endParaRPr lang="en-US"/>
          </a:p>
        </p:txBody>
      </p:sp>
      <p:sp>
        <p:nvSpPr>
          <p:cNvPr id="84012" name="Text Box 206"/>
          <p:cNvSpPr txBox="1">
            <a:spLocks noChangeArrowheads="1"/>
          </p:cNvSpPr>
          <p:nvPr/>
        </p:nvSpPr>
        <p:spPr bwMode="auto">
          <a:xfrm>
            <a:off x="1676400" y="5701938"/>
            <a:ext cx="145415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Processor</a:t>
            </a:r>
          </a:p>
        </p:txBody>
      </p:sp>
      <p:sp>
        <p:nvSpPr>
          <p:cNvPr id="84013" name="Text Box 207"/>
          <p:cNvSpPr txBox="1">
            <a:spLocks noChangeArrowheads="1"/>
          </p:cNvSpPr>
          <p:nvPr/>
        </p:nvSpPr>
        <p:spPr bwMode="auto">
          <a:xfrm>
            <a:off x="5867400" y="5701938"/>
            <a:ext cx="15716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Peripheral</a:t>
            </a:r>
          </a:p>
        </p:txBody>
      </p:sp>
      <p:grpSp>
        <p:nvGrpSpPr>
          <p:cNvPr id="3" name="Group 270"/>
          <p:cNvGrpSpPr>
            <a:grpSpLocks/>
          </p:cNvGrpSpPr>
          <p:nvPr/>
        </p:nvGrpSpPr>
        <p:grpSpPr bwMode="auto">
          <a:xfrm>
            <a:off x="5964238" y="1739538"/>
            <a:ext cx="2438400" cy="304800"/>
            <a:chOff x="1714500" y="5105400"/>
            <a:chExt cx="2438400" cy="304800"/>
          </a:xfrm>
        </p:grpSpPr>
        <p:sp>
          <p:nvSpPr>
            <p:cNvPr id="84017" name="Rectangle 68"/>
            <p:cNvSpPr>
              <a:spLocks noChangeArrowheads="1"/>
            </p:cNvSpPr>
            <p:nvPr/>
          </p:nvSpPr>
          <p:spPr bwMode="auto">
            <a:xfrm>
              <a:off x="1714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4018" name="Rectangle 69"/>
            <p:cNvSpPr>
              <a:spLocks noChangeArrowheads="1"/>
            </p:cNvSpPr>
            <p:nvPr/>
          </p:nvSpPr>
          <p:spPr bwMode="auto">
            <a:xfrm>
              <a:off x="2019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4019" name="Rectangle 70"/>
            <p:cNvSpPr>
              <a:spLocks noChangeArrowheads="1"/>
            </p:cNvSpPr>
            <p:nvPr/>
          </p:nvSpPr>
          <p:spPr bwMode="auto">
            <a:xfrm>
              <a:off x="2324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4020" name="Rectangle 71"/>
            <p:cNvSpPr>
              <a:spLocks noChangeArrowheads="1"/>
            </p:cNvSpPr>
            <p:nvPr/>
          </p:nvSpPr>
          <p:spPr bwMode="auto">
            <a:xfrm>
              <a:off x="26289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4021" name="Rectangle 72"/>
            <p:cNvSpPr>
              <a:spLocks noChangeArrowheads="1"/>
            </p:cNvSpPr>
            <p:nvPr/>
          </p:nvSpPr>
          <p:spPr bwMode="auto">
            <a:xfrm>
              <a:off x="2933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4022" name="Rectangle 73"/>
            <p:cNvSpPr>
              <a:spLocks noChangeArrowheads="1"/>
            </p:cNvSpPr>
            <p:nvPr/>
          </p:nvSpPr>
          <p:spPr bwMode="auto">
            <a:xfrm>
              <a:off x="3238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4023" name="Rectangle 74"/>
            <p:cNvSpPr>
              <a:spLocks noChangeArrowheads="1"/>
            </p:cNvSpPr>
            <p:nvPr/>
          </p:nvSpPr>
          <p:spPr bwMode="auto">
            <a:xfrm>
              <a:off x="3543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4024" name="Rectangle 75"/>
            <p:cNvSpPr>
              <a:spLocks noChangeArrowheads="1"/>
            </p:cNvSpPr>
            <p:nvPr/>
          </p:nvSpPr>
          <p:spPr bwMode="auto">
            <a:xfrm>
              <a:off x="3848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grpSp>
      <p:sp>
        <p:nvSpPr>
          <p:cNvPr id="84015" name="Text Box 91"/>
          <p:cNvSpPr txBox="1">
            <a:spLocks noChangeArrowheads="1"/>
          </p:cNvSpPr>
          <p:nvPr/>
        </p:nvSpPr>
        <p:spPr bwMode="auto">
          <a:xfrm>
            <a:off x="6164263" y="2785701"/>
            <a:ext cx="1531937"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Receive </a:t>
            </a:r>
          </a:p>
          <a:p>
            <a:pPr eaLnBrk="0" hangingPunct="0">
              <a:spcBef>
                <a:spcPct val="0"/>
              </a:spcBef>
              <a:buClrTx/>
              <a:buSzTx/>
              <a:buFontTx/>
              <a:buNone/>
            </a:pPr>
            <a:r>
              <a:rPr lang="en-US" sz="1800" b="1">
                <a:solidFill>
                  <a:schemeClr val="tx1"/>
                </a:solidFill>
              </a:rPr>
              <a:t>Shift Register</a:t>
            </a:r>
          </a:p>
        </p:txBody>
      </p:sp>
      <p:sp>
        <p:nvSpPr>
          <p:cNvPr id="84016" name="Text Box 90"/>
          <p:cNvSpPr txBox="1">
            <a:spLocks noChangeArrowheads="1"/>
          </p:cNvSpPr>
          <p:nvPr/>
        </p:nvSpPr>
        <p:spPr bwMode="auto">
          <a:xfrm>
            <a:off x="6400800" y="966426"/>
            <a:ext cx="1695450"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Receive </a:t>
            </a:r>
          </a:p>
          <a:p>
            <a:pPr eaLnBrk="0" hangingPunct="0">
              <a:spcBef>
                <a:spcPct val="0"/>
              </a:spcBef>
              <a:buClrTx/>
              <a:buSzTx/>
              <a:buFontTx/>
              <a:buNone/>
            </a:pPr>
            <a:r>
              <a:rPr lang="en-US" sz="1800" b="1">
                <a:solidFill>
                  <a:schemeClr val="tx1"/>
                </a:solidFill>
              </a:rPr>
              <a:t>Buffer Register</a:t>
            </a:r>
          </a:p>
        </p:txBody>
      </p:sp>
    </p:spTree>
    <p:extLst>
      <p:ext uri="{BB962C8B-B14F-4D97-AF65-F5344CB8AC3E}">
        <p14:creationId xmlns:p14="http://schemas.microsoft.com/office/powerpoint/2010/main" val="13594458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US" smtClean="0"/>
              <a:t>Protecting Against Data Loss </a:t>
            </a:r>
          </a:p>
        </p:txBody>
      </p:sp>
      <p:sp>
        <p:nvSpPr>
          <p:cNvPr id="86018" name="Rectangle 3"/>
          <p:cNvSpPr>
            <a:spLocks noGrp="1" noChangeArrowheads="1"/>
          </p:cNvSpPr>
          <p:nvPr>
            <p:ph idx="1"/>
          </p:nvPr>
        </p:nvSpPr>
        <p:spPr/>
        <p:txBody>
          <a:bodyPr>
            <a:normAutofit/>
          </a:bodyPr>
          <a:lstStyle/>
          <a:p>
            <a:pPr eaLnBrk="1" hangingPunct="1"/>
            <a:r>
              <a:rPr lang="en-US" sz="2000" smtClean="0"/>
              <a:t>How can data be lost?</a:t>
            </a:r>
          </a:p>
          <a:p>
            <a:pPr lvl="1" eaLnBrk="1" hangingPunct="1"/>
            <a:r>
              <a:rPr lang="en-US" sz="1600" smtClean="0">
                <a:ea typeface="Arial" pitchFamily="34" charset="0"/>
              </a:rPr>
              <a:t>If the transmitter starts to send the next byte before the receiver has had a chance to process/read the current byte</a:t>
            </a:r>
          </a:p>
          <a:p>
            <a:pPr lvl="1" eaLnBrk="1" hangingPunct="1"/>
            <a:r>
              <a:rPr lang="en-US" sz="1600" smtClean="0">
                <a:ea typeface="Arial" pitchFamily="34" charset="0"/>
              </a:rPr>
              <a:t>If the next byte is loaded at the transmitter end before the current byte has been completely transmitted</a:t>
            </a:r>
          </a:p>
          <a:p>
            <a:pPr eaLnBrk="1" hangingPunct="1"/>
            <a:endParaRPr lang="en-US" sz="2000" smtClean="0"/>
          </a:p>
          <a:p>
            <a:pPr eaLnBrk="1" hangingPunct="1"/>
            <a:r>
              <a:rPr lang="en-US" sz="2000" smtClean="0"/>
              <a:t>Most serial ports use FIFO buffers so that data is not lost</a:t>
            </a:r>
          </a:p>
          <a:p>
            <a:pPr lvl="1" eaLnBrk="1" hangingPunct="1"/>
            <a:r>
              <a:rPr lang="en-US" sz="1600" smtClean="0">
                <a:ea typeface="Arial" pitchFamily="34" charset="0"/>
              </a:rPr>
              <a:t>Buffering of received bytes at receiver end for later processing</a:t>
            </a:r>
          </a:p>
          <a:p>
            <a:pPr lvl="1" eaLnBrk="1" hangingPunct="1"/>
            <a:r>
              <a:rPr lang="en-US" sz="1600" smtClean="0">
                <a:ea typeface="Arial" pitchFamily="34" charset="0"/>
              </a:rPr>
              <a:t>Buffering of loaded bytes at transmitter end for later transmission</a:t>
            </a:r>
          </a:p>
          <a:p>
            <a:pPr lvl="1" eaLnBrk="1" hangingPunct="1"/>
            <a:r>
              <a:rPr lang="en-US" sz="1600" smtClean="0">
                <a:ea typeface="Arial" pitchFamily="34" charset="0"/>
              </a:rPr>
              <a:t>Shift registers free to transmit and receive data without worrying about data loss</a:t>
            </a:r>
          </a:p>
          <a:p>
            <a:pPr lvl="1" eaLnBrk="1" hangingPunct="1"/>
            <a:endParaRPr lang="en-US" sz="1600" smtClean="0">
              <a:ea typeface="Arial" pitchFamily="34" charset="0"/>
            </a:endParaRPr>
          </a:p>
          <a:p>
            <a:pPr eaLnBrk="1" hangingPunct="1"/>
            <a:r>
              <a:rPr lang="en-US" sz="2000" smtClean="0"/>
              <a:t>Why does the size of the FIFO buffers matter?</a:t>
            </a:r>
          </a:p>
          <a:p>
            <a:pPr lvl="1" eaLnBrk="1" hangingPunct="1"/>
            <a:endParaRPr lang="en-US" sz="1600" smtClean="0">
              <a:ea typeface="Arial" pitchFamily="34" charset="0"/>
            </a:endParaRPr>
          </a:p>
          <a:p>
            <a:pPr eaLnBrk="1" hangingPunct="1"/>
            <a:endParaRPr lang="en-US" sz="2000" smtClean="0"/>
          </a:p>
          <a:p>
            <a:pPr eaLnBrk="1" hangingPunct="1"/>
            <a:endParaRPr lang="en-US" sz="2000" smtClean="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16</a:t>
            </a:fld>
            <a:endParaRPr lang="en-US" dirty="0"/>
          </a:p>
        </p:txBody>
      </p:sp>
    </p:spTree>
    <p:extLst>
      <p:ext uri="{BB962C8B-B14F-4D97-AF65-F5344CB8AC3E}">
        <p14:creationId xmlns:p14="http://schemas.microsoft.com/office/powerpoint/2010/main" val="39624505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smtClean="0"/>
              <a:t>Serial Port </a:t>
            </a:r>
          </a:p>
        </p:txBody>
      </p:sp>
      <p:sp>
        <p:nvSpPr>
          <p:cNvPr id="88066" name="AutoShape 3"/>
          <p:cNvSpPr>
            <a:spLocks noChangeArrowheads="1"/>
          </p:cNvSpPr>
          <p:nvPr/>
        </p:nvSpPr>
        <p:spPr bwMode="auto">
          <a:xfrm>
            <a:off x="342900" y="1180204"/>
            <a:ext cx="4038600" cy="4267200"/>
          </a:xfrm>
          <a:prstGeom prst="roundRect">
            <a:avLst>
              <a:gd name="adj" fmla="val 7940"/>
            </a:avLst>
          </a:prstGeom>
          <a:solidFill>
            <a:srgbClr val="CCFFFF"/>
          </a:solidFill>
          <a:ln w="9525">
            <a:solidFill>
              <a:schemeClr val="tx1"/>
            </a:solidFill>
            <a:round/>
            <a:headEnd/>
            <a:tailEnd/>
          </a:ln>
        </p:spPr>
        <p:txBody>
          <a:bodyPr wrap="none" anchor="ctr"/>
          <a:lstStyle/>
          <a:p>
            <a:pPr marL="285750" indent="-285750" algn="ctr"/>
            <a:endParaRPr lang="en-US">
              <a:solidFill>
                <a:schemeClr val="tx1"/>
              </a:solidFill>
            </a:endParaRPr>
          </a:p>
        </p:txBody>
      </p:sp>
      <p:sp>
        <p:nvSpPr>
          <p:cNvPr id="88067" name="Rectangle 36"/>
          <p:cNvSpPr>
            <a:spLocks noChangeArrowheads="1"/>
          </p:cNvSpPr>
          <p:nvPr/>
        </p:nvSpPr>
        <p:spPr bwMode="auto">
          <a:xfrm>
            <a:off x="17145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68" name="Rectangle 37"/>
          <p:cNvSpPr>
            <a:spLocks noChangeArrowheads="1"/>
          </p:cNvSpPr>
          <p:nvPr/>
        </p:nvSpPr>
        <p:spPr bwMode="auto">
          <a:xfrm>
            <a:off x="20193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69" name="Rectangle 38"/>
          <p:cNvSpPr>
            <a:spLocks noChangeArrowheads="1"/>
          </p:cNvSpPr>
          <p:nvPr/>
        </p:nvSpPr>
        <p:spPr bwMode="auto">
          <a:xfrm>
            <a:off x="23241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0" name="Rectangle 39"/>
          <p:cNvSpPr>
            <a:spLocks noChangeArrowheads="1"/>
          </p:cNvSpPr>
          <p:nvPr/>
        </p:nvSpPr>
        <p:spPr bwMode="auto">
          <a:xfrm>
            <a:off x="26289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1" name="Rectangle 40"/>
          <p:cNvSpPr>
            <a:spLocks noChangeArrowheads="1"/>
          </p:cNvSpPr>
          <p:nvPr/>
        </p:nvSpPr>
        <p:spPr bwMode="auto">
          <a:xfrm>
            <a:off x="29337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2" name="Rectangle 41"/>
          <p:cNvSpPr>
            <a:spLocks noChangeArrowheads="1"/>
          </p:cNvSpPr>
          <p:nvPr/>
        </p:nvSpPr>
        <p:spPr bwMode="auto">
          <a:xfrm>
            <a:off x="32385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3" name="Rectangle 42"/>
          <p:cNvSpPr>
            <a:spLocks noChangeArrowheads="1"/>
          </p:cNvSpPr>
          <p:nvPr/>
        </p:nvSpPr>
        <p:spPr bwMode="auto">
          <a:xfrm>
            <a:off x="35433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4" name="Rectangle 43"/>
          <p:cNvSpPr>
            <a:spLocks noChangeArrowheads="1"/>
          </p:cNvSpPr>
          <p:nvPr/>
        </p:nvSpPr>
        <p:spPr bwMode="auto">
          <a:xfrm>
            <a:off x="38481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5" name="Rectangle 44"/>
          <p:cNvSpPr>
            <a:spLocks noChangeArrowheads="1"/>
          </p:cNvSpPr>
          <p:nvPr/>
        </p:nvSpPr>
        <p:spPr bwMode="auto">
          <a:xfrm>
            <a:off x="17145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6" name="Rectangle 45"/>
          <p:cNvSpPr>
            <a:spLocks noChangeArrowheads="1"/>
          </p:cNvSpPr>
          <p:nvPr/>
        </p:nvSpPr>
        <p:spPr bwMode="auto">
          <a:xfrm>
            <a:off x="20193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7" name="Rectangle 46"/>
          <p:cNvSpPr>
            <a:spLocks noChangeArrowheads="1"/>
          </p:cNvSpPr>
          <p:nvPr/>
        </p:nvSpPr>
        <p:spPr bwMode="auto">
          <a:xfrm>
            <a:off x="23241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8" name="Rectangle 47"/>
          <p:cNvSpPr>
            <a:spLocks noChangeArrowheads="1"/>
          </p:cNvSpPr>
          <p:nvPr/>
        </p:nvSpPr>
        <p:spPr bwMode="auto">
          <a:xfrm>
            <a:off x="26289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9" name="Rectangle 48"/>
          <p:cNvSpPr>
            <a:spLocks noChangeArrowheads="1"/>
          </p:cNvSpPr>
          <p:nvPr/>
        </p:nvSpPr>
        <p:spPr bwMode="auto">
          <a:xfrm>
            <a:off x="29337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0" name="Rectangle 49"/>
          <p:cNvSpPr>
            <a:spLocks noChangeArrowheads="1"/>
          </p:cNvSpPr>
          <p:nvPr/>
        </p:nvSpPr>
        <p:spPr bwMode="auto">
          <a:xfrm>
            <a:off x="32385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1" name="Rectangle 50"/>
          <p:cNvSpPr>
            <a:spLocks noChangeArrowheads="1"/>
          </p:cNvSpPr>
          <p:nvPr/>
        </p:nvSpPr>
        <p:spPr bwMode="auto">
          <a:xfrm>
            <a:off x="35433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2" name="Rectangle 51"/>
          <p:cNvSpPr>
            <a:spLocks noChangeArrowheads="1"/>
          </p:cNvSpPr>
          <p:nvPr/>
        </p:nvSpPr>
        <p:spPr bwMode="auto">
          <a:xfrm>
            <a:off x="38481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3" name="Line 52"/>
          <p:cNvSpPr>
            <a:spLocks noChangeShapeType="1"/>
          </p:cNvSpPr>
          <p:nvPr/>
        </p:nvSpPr>
        <p:spPr bwMode="auto">
          <a:xfrm flipV="1">
            <a:off x="18669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4" name="Line 53"/>
          <p:cNvSpPr>
            <a:spLocks noChangeShapeType="1"/>
          </p:cNvSpPr>
          <p:nvPr/>
        </p:nvSpPr>
        <p:spPr bwMode="auto">
          <a:xfrm flipV="1">
            <a:off x="21717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5" name="Line 54"/>
          <p:cNvSpPr>
            <a:spLocks noChangeShapeType="1"/>
          </p:cNvSpPr>
          <p:nvPr/>
        </p:nvSpPr>
        <p:spPr bwMode="auto">
          <a:xfrm flipV="1">
            <a:off x="24765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6" name="Line 55"/>
          <p:cNvSpPr>
            <a:spLocks noChangeShapeType="1"/>
          </p:cNvSpPr>
          <p:nvPr/>
        </p:nvSpPr>
        <p:spPr bwMode="auto">
          <a:xfrm flipV="1">
            <a:off x="27813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7" name="Line 56"/>
          <p:cNvSpPr>
            <a:spLocks noChangeShapeType="1"/>
          </p:cNvSpPr>
          <p:nvPr/>
        </p:nvSpPr>
        <p:spPr bwMode="auto">
          <a:xfrm flipV="1">
            <a:off x="30861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8" name="Line 57"/>
          <p:cNvSpPr>
            <a:spLocks noChangeShapeType="1"/>
          </p:cNvSpPr>
          <p:nvPr/>
        </p:nvSpPr>
        <p:spPr bwMode="auto">
          <a:xfrm flipV="1">
            <a:off x="33909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9" name="Line 58"/>
          <p:cNvSpPr>
            <a:spLocks noChangeShapeType="1"/>
          </p:cNvSpPr>
          <p:nvPr/>
        </p:nvSpPr>
        <p:spPr bwMode="auto">
          <a:xfrm flipV="1">
            <a:off x="36957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90" name="Line 59"/>
          <p:cNvSpPr>
            <a:spLocks noChangeShapeType="1"/>
          </p:cNvSpPr>
          <p:nvPr/>
        </p:nvSpPr>
        <p:spPr bwMode="auto">
          <a:xfrm flipV="1">
            <a:off x="40005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91" name="Rectangle 60"/>
          <p:cNvSpPr>
            <a:spLocks noChangeArrowheads="1"/>
          </p:cNvSpPr>
          <p:nvPr/>
        </p:nvSpPr>
        <p:spPr bwMode="auto">
          <a:xfrm>
            <a:off x="17145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092" name="Rectangle 61"/>
          <p:cNvSpPr>
            <a:spLocks noChangeArrowheads="1"/>
          </p:cNvSpPr>
          <p:nvPr/>
        </p:nvSpPr>
        <p:spPr bwMode="auto">
          <a:xfrm>
            <a:off x="20193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093" name="Rectangle 62"/>
          <p:cNvSpPr>
            <a:spLocks noChangeArrowheads="1"/>
          </p:cNvSpPr>
          <p:nvPr/>
        </p:nvSpPr>
        <p:spPr bwMode="auto">
          <a:xfrm>
            <a:off x="23241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094" name="Rectangle 63"/>
          <p:cNvSpPr>
            <a:spLocks noChangeArrowheads="1"/>
          </p:cNvSpPr>
          <p:nvPr/>
        </p:nvSpPr>
        <p:spPr bwMode="auto">
          <a:xfrm>
            <a:off x="26289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095" name="Rectangle 64"/>
          <p:cNvSpPr>
            <a:spLocks noChangeArrowheads="1"/>
          </p:cNvSpPr>
          <p:nvPr/>
        </p:nvSpPr>
        <p:spPr bwMode="auto">
          <a:xfrm>
            <a:off x="29337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096" name="Rectangle 65"/>
          <p:cNvSpPr>
            <a:spLocks noChangeArrowheads="1"/>
          </p:cNvSpPr>
          <p:nvPr/>
        </p:nvSpPr>
        <p:spPr bwMode="auto">
          <a:xfrm>
            <a:off x="32385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097" name="Rectangle 66"/>
          <p:cNvSpPr>
            <a:spLocks noChangeArrowheads="1"/>
          </p:cNvSpPr>
          <p:nvPr/>
        </p:nvSpPr>
        <p:spPr bwMode="auto">
          <a:xfrm>
            <a:off x="35433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098" name="Rectangle 67"/>
          <p:cNvSpPr>
            <a:spLocks noChangeArrowheads="1"/>
          </p:cNvSpPr>
          <p:nvPr/>
        </p:nvSpPr>
        <p:spPr bwMode="auto">
          <a:xfrm>
            <a:off x="38481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099" name="Rectangle 68"/>
          <p:cNvSpPr>
            <a:spLocks noChangeArrowheads="1"/>
          </p:cNvSpPr>
          <p:nvPr/>
        </p:nvSpPr>
        <p:spPr bwMode="auto">
          <a:xfrm>
            <a:off x="17145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00" name="Rectangle 69"/>
          <p:cNvSpPr>
            <a:spLocks noChangeArrowheads="1"/>
          </p:cNvSpPr>
          <p:nvPr/>
        </p:nvSpPr>
        <p:spPr bwMode="auto">
          <a:xfrm>
            <a:off x="20193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01" name="Rectangle 70"/>
          <p:cNvSpPr>
            <a:spLocks noChangeArrowheads="1"/>
          </p:cNvSpPr>
          <p:nvPr/>
        </p:nvSpPr>
        <p:spPr bwMode="auto">
          <a:xfrm>
            <a:off x="23241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02" name="Rectangle 71"/>
          <p:cNvSpPr>
            <a:spLocks noChangeArrowheads="1"/>
          </p:cNvSpPr>
          <p:nvPr/>
        </p:nvSpPr>
        <p:spPr bwMode="auto">
          <a:xfrm>
            <a:off x="26289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03" name="Rectangle 72"/>
          <p:cNvSpPr>
            <a:spLocks noChangeArrowheads="1"/>
          </p:cNvSpPr>
          <p:nvPr/>
        </p:nvSpPr>
        <p:spPr bwMode="auto">
          <a:xfrm>
            <a:off x="29337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04" name="Rectangle 73"/>
          <p:cNvSpPr>
            <a:spLocks noChangeArrowheads="1"/>
          </p:cNvSpPr>
          <p:nvPr/>
        </p:nvSpPr>
        <p:spPr bwMode="auto">
          <a:xfrm>
            <a:off x="32385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05" name="Rectangle 74"/>
          <p:cNvSpPr>
            <a:spLocks noChangeArrowheads="1"/>
          </p:cNvSpPr>
          <p:nvPr/>
        </p:nvSpPr>
        <p:spPr bwMode="auto">
          <a:xfrm>
            <a:off x="35433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06" name="Rectangle 75"/>
          <p:cNvSpPr>
            <a:spLocks noChangeArrowheads="1"/>
          </p:cNvSpPr>
          <p:nvPr/>
        </p:nvSpPr>
        <p:spPr bwMode="auto">
          <a:xfrm>
            <a:off x="38481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07" name="Text Box 91"/>
          <p:cNvSpPr txBox="1">
            <a:spLocks noChangeArrowheads="1"/>
          </p:cNvSpPr>
          <p:nvPr/>
        </p:nvSpPr>
        <p:spPr bwMode="auto">
          <a:xfrm>
            <a:off x="304800" y="4453629"/>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108" name="AutoShape 93"/>
          <p:cNvSpPr>
            <a:spLocks noChangeArrowheads="1"/>
          </p:cNvSpPr>
          <p:nvPr/>
        </p:nvSpPr>
        <p:spPr bwMode="auto">
          <a:xfrm>
            <a:off x="4610100" y="1180204"/>
            <a:ext cx="4038600" cy="4267200"/>
          </a:xfrm>
          <a:prstGeom prst="roundRect">
            <a:avLst>
              <a:gd name="adj" fmla="val 7940"/>
            </a:avLst>
          </a:prstGeom>
          <a:solidFill>
            <a:srgbClr val="FFFF99"/>
          </a:solidFill>
          <a:ln w="9525">
            <a:solidFill>
              <a:schemeClr val="tx1"/>
            </a:solidFill>
            <a:round/>
            <a:headEnd/>
            <a:tailEnd/>
          </a:ln>
        </p:spPr>
        <p:txBody>
          <a:bodyPr wrap="none" anchor="ctr"/>
          <a:lstStyle/>
          <a:p>
            <a:pPr marL="742950" indent="-285750" algn="ctr"/>
            <a:endParaRPr lang="en-US">
              <a:solidFill>
                <a:schemeClr val="tx1"/>
              </a:solidFill>
            </a:endParaRPr>
          </a:p>
        </p:txBody>
      </p:sp>
      <p:sp>
        <p:nvSpPr>
          <p:cNvPr id="88109" name="Rectangle 94"/>
          <p:cNvSpPr>
            <a:spLocks noChangeArrowheads="1"/>
          </p:cNvSpPr>
          <p:nvPr/>
        </p:nvSpPr>
        <p:spPr bwMode="auto">
          <a:xfrm>
            <a:off x="59817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0" name="Rectangle 95"/>
          <p:cNvSpPr>
            <a:spLocks noChangeArrowheads="1"/>
          </p:cNvSpPr>
          <p:nvPr/>
        </p:nvSpPr>
        <p:spPr bwMode="auto">
          <a:xfrm>
            <a:off x="62865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1" name="Rectangle 96"/>
          <p:cNvSpPr>
            <a:spLocks noChangeArrowheads="1"/>
          </p:cNvSpPr>
          <p:nvPr/>
        </p:nvSpPr>
        <p:spPr bwMode="auto">
          <a:xfrm>
            <a:off x="65913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2" name="Rectangle 97"/>
          <p:cNvSpPr>
            <a:spLocks noChangeArrowheads="1"/>
          </p:cNvSpPr>
          <p:nvPr/>
        </p:nvSpPr>
        <p:spPr bwMode="auto">
          <a:xfrm>
            <a:off x="68961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3" name="Rectangle 98"/>
          <p:cNvSpPr>
            <a:spLocks noChangeArrowheads="1"/>
          </p:cNvSpPr>
          <p:nvPr/>
        </p:nvSpPr>
        <p:spPr bwMode="auto">
          <a:xfrm>
            <a:off x="72009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4" name="Rectangle 99"/>
          <p:cNvSpPr>
            <a:spLocks noChangeArrowheads="1"/>
          </p:cNvSpPr>
          <p:nvPr/>
        </p:nvSpPr>
        <p:spPr bwMode="auto">
          <a:xfrm>
            <a:off x="75057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5" name="Rectangle 100"/>
          <p:cNvSpPr>
            <a:spLocks noChangeArrowheads="1"/>
          </p:cNvSpPr>
          <p:nvPr/>
        </p:nvSpPr>
        <p:spPr bwMode="auto">
          <a:xfrm>
            <a:off x="78105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6" name="Rectangle 101"/>
          <p:cNvSpPr>
            <a:spLocks noChangeArrowheads="1"/>
          </p:cNvSpPr>
          <p:nvPr/>
        </p:nvSpPr>
        <p:spPr bwMode="auto">
          <a:xfrm>
            <a:off x="81153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7" name="Rectangle 102"/>
          <p:cNvSpPr>
            <a:spLocks noChangeArrowheads="1"/>
          </p:cNvSpPr>
          <p:nvPr/>
        </p:nvSpPr>
        <p:spPr bwMode="auto">
          <a:xfrm>
            <a:off x="59817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8" name="Rectangle 103"/>
          <p:cNvSpPr>
            <a:spLocks noChangeArrowheads="1"/>
          </p:cNvSpPr>
          <p:nvPr/>
        </p:nvSpPr>
        <p:spPr bwMode="auto">
          <a:xfrm>
            <a:off x="62865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9" name="Rectangle 104"/>
          <p:cNvSpPr>
            <a:spLocks noChangeArrowheads="1"/>
          </p:cNvSpPr>
          <p:nvPr/>
        </p:nvSpPr>
        <p:spPr bwMode="auto">
          <a:xfrm>
            <a:off x="65913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0" name="Rectangle 105"/>
          <p:cNvSpPr>
            <a:spLocks noChangeArrowheads="1"/>
          </p:cNvSpPr>
          <p:nvPr/>
        </p:nvSpPr>
        <p:spPr bwMode="auto">
          <a:xfrm>
            <a:off x="68961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1" name="Rectangle 106"/>
          <p:cNvSpPr>
            <a:spLocks noChangeArrowheads="1"/>
          </p:cNvSpPr>
          <p:nvPr/>
        </p:nvSpPr>
        <p:spPr bwMode="auto">
          <a:xfrm>
            <a:off x="72009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2" name="Rectangle 107"/>
          <p:cNvSpPr>
            <a:spLocks noChangeArrowheads="1"/>
          </p:cNvSpPr>
          <p:nvPr/>
        </p:nvSpPr>
        <p:spPr bwMode="auto">
          <a:xfrm>
            <a:off x="75057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3" name="Rectangle 108"/>
          <p:cNvSpPr>
            <a:spLocks noChangeArrowheads="1"/>
          </p:cNvSpPr>
          <p:nvPr/>
        </p:nvSpPr>
        <p:spPr bwMode="auto">
          <a:xfrm>
            <a:off x="78105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4" name="Rectangle 109"/>
          <p:cNvSpPr>
            <a:spLocks noChangeArrowheads="1"/>
          </p:cNvSpPr>
          <p:nvPr/>
        </p:nvSpPr>
        <p:spPr bwMode="auto">
          <a:xfrm>
            <a:off x="81153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5" name="Rectangle 110"/>
          <p:cNvSpPr>
            <a:spLocks noChangeArrowheads="1"/>
          </p:cNvSpPr>
          <p:nvPr/>
        </p:nvSpPr>
        <p:spPr bwMode="auto">
          <a:xfrm>
            <a:off x="59817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26" name="Rectangle 111"/>
          <p:cNvSpPr>
            <a:spLocks noChangeArrowheads="1"/>
          </p:cNvSpPr>
          <p:nvPr/>
        </p:nvSpPr>
        <p:spPr bwMode="auto">
          <a:xfrm>
            <a:off x="62865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27" name="Rectangle 112"/>
          <p:cNvSpPr>
            <a:spLocks noChangeArrowheads="1"/>
          </p:cNvSpPr>
          <p:nvPr/>
        </p:nvSpPr>
        <p:spPr bwMode="auto">
          <a:xfrm>
            <a:off x="65913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28" name="Rectangle 113"/>
          <p:cNvSpPr>
            <a:spLocks noChangeArrowheads="1"/>
          </p:cNvSpPr>
          <p:nvPr/>
        </p:nvSpPr>
        <p:spPr bwMode="auto">
          <a:xfrm>
            <a:off x="68961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29" name="Rectangle 114"/>
          <p:cNvSpPr>
            <a:spLocks noChangeArrowheads="1"/>
          </p:cNvSpPr>
          <p:nvPr/>
        </p:nvSpPr>
        <p:spPr bwMode="auto">
          <a:xfrm>
            <a:off x="72009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30" name="Rectangle 115"/>
          <p:cNvSpPr>
            <a:spLocks noChangeArrowheads="1"/>
          </p:cNvSpPr>
          <p:nvPr/>
        </p:nvSpPr>
        <p:spPr bwMode="auto">
          <a:xfrm>
            <a:off x="75057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31" name="Rectangle 116"/>
          <p:cNvSpPr>
            <a:spLocks noChangeArrowheads="1"/>
          </p:cNvSpPr>
          <p:nvPr/>
        </p:nvSpPr>
        <p:spPr bwMode="auto">
          <a:xfrm>
            <a:off x="78105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32" name="Rectangle 117"/>
          <p:cNvSpPr>
            <a:spLocks noChangeArrowheads="1"/>
          </p:cNvSpPr>
          <p:nvPr/>
        </p:nvSpPr>
        <p:spPr bwMode="auto">
          <a:xfrm>
            <a:off x="81153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33" name="Line 118"/>
          <p:cNvSpPr>
            <a:spLocks noChangeShapeType="1"/>
          </p:cNvSpPr>
          <p:nvPr/>
        </p:nvSpPr>
        <p:spPr bwMode="auto">
          <a:xfrm flipV="1">
            <a:off x="61341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4" name="Line 119"/>
          <p:cNvSpPr>
            <a:spLocks noChangeShapeType="1"/>
          </p:cNvSpPr>
          <p:nvPr/>
        </p:nvSpPr>
        <p:spPr bwMode="auto">
          <a:xfrm flipV="1">
            <a:off x="64389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5" name="Line 120"/>
          <p:cNvSpPr>
            <a:spLocks noChangeShapeType="1"/>
          </p:cNvSpPr>
          <p:nvPr/>
        </p:nvSpPr>
        <p:spPr bwMode="auto">
          <a:xfrm flipV="1">
            <a:off x="67437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6" name="Line 121"/>
          <p:cNvSpPr>
            <a:spLocks noChangeShapeType="1"/>
          </p:cNvSpPr>
          <p:nvPr/>
        </p:nvSpPr>
        <p:spPr bwMode="auto">
          <a:xfrm flipV="1">
            <a:off x="70485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7" name="Line 122"/>
          <p:cNvSpPr>
            <a:spLocks noChangeShapeType="1"/>
          </p:cNvSpPr>
          <p:nvPr/>
        </p:nvSpPr>
        <p:spPr bwMode="auto">
          <a:xfrm flipV="1">
            <a:off x="73533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8" name="Line 123"/>
          <p:cNvSpPr>
            <a:spLocks noChangeShapeType="1"/>
          </p:cNvSpPr>
          <p:nvPr/>
        </p:nvSpPr>
        <p:spPr bwMode="auto">
          <a:xfrm flipV="1">
            <a:off x="76581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9" name="Line 124"/>
          <p:cNvSpPr>
            <a:spLocks noChangeShapeType="1"/>
          </p:cNvSpPr>
          <p:nvPr/>
        </p:nvSpPr>
        <p:spPr bwMode="auto">
          <a:xfrm flipV="1">
            <a:off x="79629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40" name="Line 125"/>
          <p:cNvSpPr>
            <a:spLocks noChangeShapeType="1"/>
          </p:cNvSpPr>
          <p:nvPr/>
        </p:nvSpPr>
        <p:spPr bwMode="auto">
          <a:xfrm flipV="1">
            <a:off x="82677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41" name="Rectangle 166"/>
          <p:cNvSpPr>
            <a:spLocks noChangeArrowheads="1"/>
          </p:cNvSpPr>
          <p:nvPr/>
        </p:nvSpPr>
        <p:spPr bwMode="auto">
          <a:xfrm>
            <a:off x="59817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42" name="Rectangle 167"/>
          <p:cNvSpPr>
            <a:spLocks noChangeArrowheads="1"/>
          </p:cNvSpPr>
          <p:nvPr/>
        </p:nvSpPr>
        <p:spPr bwMode="auto">
          <a:xfrm>
            <a:off x="62865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43" name="Rectangle 168"/>
          <p:cNvSpPr>
            <a:spLocks noChangeArrowheads="1"/>
          </p:cNvSpPr>
          <p:nvPr/>
        </p:nvSpPr>
        <p:spPr bwMode="auto">
          <a:xfrm>
            <a:off x="65913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44" name="Rectangle 169"/>
          <p:cNvSpPr>
            <a:spLocks noChangeArrowheads="1"/>
          </p:cNvSpPr>
          <p:nvPr/>
        </p:nvSpPr>
        <p:spPr bwMode="auto">
          <a:xfrm>
            <a:off x="68961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45" name="Rectangle 170"/>
          <p:cNvSpPr>
            <a:spLocks noChangeArrowheads="1"/>
          </p:cNvSpPr>
          <p:nvPr/>
        </p:nvSpPr>
        <p:spPr bwMode="auto">
          <a:xfrm>
            <a:off x="72009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46" name="Rectangle 171"/>
          <p:cNvSpPr>
            <a:spLocks noChangeArrowheads="1"/>
          </p:cNvSpPr>
          <p:nvPr/>
        </p:nvSpPr>
        <p:spPr bwMode="auto">
          <a:xfrm>
            <a:off x="75057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47" name="Rectangle 172"/>
          <p:cNvSpPr>
            <a:spLocks noChangeArrowheads="1"/>
          </p:cNvSpPr>
          <p:nvPr/>
        </p:nvSpPr>
        <p:spPr bwMode="auto">
          <a:xfrm>
            <a:off x="78105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48" name="Rectangle 173"/>
          <p:cNvSpPr>
            <a:spLocks noChangeArrowheads="1"/>
          </p:cNvSpPr>
          <p:nvPr/>
        </p:nvSpPr>
        <p:spPr bwMode="auto">
          <a:xfrm>
            <a:off x="81153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49" name="Text Box 182"/>
          <p:cNvSpPr txBox="1">
            <a:spLocks noChangeArrowheads="1"/>
          </p:cNvSpPr>
          <p:nvPr/>
        </p:nvSpPr>
        <p:spPr bwMode="auto">
          <a:xfrm>
            <a:off x="4610100" y="1786629"/>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150" name="Line 183"/>
          <p:cNvSpPr>
            <a:spLocks noChangeShapeType="1"/>
          </p:cNvSpPr>
          <p:nvPr/>
        </p:nvSpPr>
        <p:spPr bwMode="auto">
          <a:xfrm>
            <a:off x="4191000" y="3847204"/>
            <a:ext cx="304800" cy="0"/>
          </a:xfrm>
          <a:prstGeom prst="line">
            <a:avLst/>
          </a:prstGeom>
          <a:noFill/>
          <a:ln w="19050">
            <a:solidFill>
              <a:srgbClr val="4F81BD"/>
            </a:solidFill>
            <a:round/>
            <a:headEnd/>
            <a:tailEnd type="triangle" w="lg" len="lg"/>
          </a:ln>
        </p:spPr>
        <p:txBody>
          <a:bodyPr wrap="none" anchor="ctr"/>
          <a:lstStyle/>
          <a:p>
            <a:endParaRPr lang="en-US"/>
          </a:p>
        </p:txBody>
      </p:sp>
      <p:sp>
        <p:nvSpPr>
          <p:cNvPr id="88151" name="Line 184"/>
          <p:cNvSpPr>
            <a:spLocks noChangeShapeType="1"/>
          </p:cNvSpPr>
          <p:nvPr/>
        </p:nvSpPr>
        <p:spPr bwMode="auto">
          <a:xfrm>
            <a:off x="4495800" y="3847204"/>
            <a:ext cx="0" cy="1905000"/>
          </a:xfrm>
          <a:prstGeom prst="line">
            <a:avLst/>
          </a:prstGeom>
          <a:noFill/>
          <a:ln w="19050">
            <a:solidFill>
              <a:srgbClr val="6666FF"/>
            </a:solidFill>
            <a:round/>
            <a:headEnd/>
            <a:tailEnd type="none" w="lg" len="lg"/>
          </a:ln>
        </p:spPr>
        <p:txBody>
          <a:bodyPr wrap="none" anchor="ctr"/>
          <a:lstStyle/>
          <a:p>
            <a:endParaRPr lang="en-US"/>
          </a:p>
        </p:txBody>
      </p:sp>
      <p:sp>
        <p:nvSpPr>
          <p:cNvPr id="88152" name="Line 185"/>
          <p:cNvSpPr>
            <a:spLocks noChangeShapeType="1"/>
          </p:cNvSpPr>
          <p:nvPr/>
        </p:nvSpPr>
        <p:spPr bwMode="auto">
          <a:xfrm flipH="1">
            <a:off x="4495800" y="5752204"/>
            <a:ext cx="4267200" cy="0"/>
          </a:xfrm>
          <a:prstGeom prst="line">
            <a:avLst/>
          </a:prstGeom>
          <a:noFill/>
          <a:ln w="19050">
            <a:solidFill>
              <a:srgbClr val="6666FF"/>
            </a:solidFill>
            <a:round/>
            <a:headEnd/>
            <a:tailEnd type="none" w="lg" len="lg"/>
          </a:ln>
        </p:spPr>
        <p:txBody>
          <a:bodyPr wrap="none" anchor="ctr"/>
          <a:lstStyle/>
          <a:p>
            <a:endParaRPr lang="en-US"/>
          </a:p>
        </p:txBody>
      </p:sp>
      <p:sp>
        <p:nvSpPr>
          <p:cNvPr id="88153" name="Line 186"/>
          <p:cNvSpPr>
            <a:spLocks noChangeShapeType="1"/>
          </p:cNvSpPr>
          <p:nvPr/>
        </p:nvSpPr>
        <p:spPr bwMode="auto">
          <a:xfrm>
            <a:off x="8763000" y="2704204"/>
            <a:ext cx="0" cy="3048000"/>
          </a:xfrm>
          <a:prstGeom prst="line">
            <a:avLst/>
          </a:prstGeom>
          <a:noFill/>
          <a:ln w="19050">
            <a:solidFill>
              <a:srgbClr val="6666FF"/>
            </a:solidFill>
            <a:round/>
            <a:headEnd/>
            <a:tailEnd type="none" w="lg" len="lg"/>
          </a:ln>
        </p:spPr>
        <p:txBody>
          <a:bodyPr wrap="none" anchor="ctr"/>
          <a:lstStyle/>
          <a:p>
            <a:endParaRPr lang="en-US"/>
          </a:p>
        </p:txBody>
      </p:sp>
      <p:sp>
        <p:nvSpPr>
          <p:cNvPr id="88154" name="Line 187"/>
          <p:cNvSpPr>
            <a:spLocks noChangeShapeType="1"/>
          </p:cNvSpPr>
          <p:nvPr/>
        </p:nvSpPr>
        <p:spPr bwMode="auto">
          <a:xfrm rot="10800000">
            <a:off x="8458200" y="2704204"/>
            <a:ext cx="304800" cy="0"/>
          </a:xfrm>
          <a:prstGeom prst="line">
            <a:avLst/>
          </a:prstGeom>
          <a:noFill/>
          <a:ln w="19050">
            <a:solidFill>
              <a:srgbClr val="4F81BD"/>
            </a:solidFill>
            <a:round/>
            <a:headEnd/>
            <a:tailEnd type="triangle" w="lg" len="lg"/>
          </a:ln>
        </p:spPr>
        <p:txBody>
          <a:bodyPr wrap="none" anchor="ctr"/>
          <a:lstStyle/>
          <a:p>
            <a:endParaRPr lang="en-US"/>
          </a:p>
        </p:txBody>
      </p:sp>
      <p:grpSp>
        <p:nvGrpSpPr>
          <p:cNvPr id="2" name="Group 4"/>
          <p:cNvGrpSpPr>
            <a:grpSpLocks/>
          </p:cNvGrpSpPr>
          <p:nvPr/>
        </p:nvGrpSpPr>
        <p:grpSpPr bwMode="auto">
          <a:xfrm>
            <a:off x="3352800" y="2932804"/>
            <a:ext cx="3200400" cy="1887538"/>
            <a:chOff x="3352800" y="3124200"/>
            <a:chExt cx="3200400" cy="1887538"/>
          </a:xfrm>
        </p:grpSpPr>
        <p:sp>
          <p:nvSpPr>
            <p:cNvPr id="88268" name="Text Box 181"/>
            <p:cNvSpPr txBox="1">
              <a:spLocks noChangeArrowheads="1"/>
            </p:cNvSpPr>
            <p:nvPr/>
          </p:nvSpPr>
          <p:spPr bwMode="auto">
            <a:xfrm>
              <a:off x="4572000" y="4645025"/>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269" name="Line 204"/>
            <p:cNvSpPr>
              <a:spLocks noChangeShapeType="1"/>
            </p:cNvSpPr>
            <p:nvPr/>
          </p:nvSpPr>
          <p:spPr bwMode="auto">
            <a:xfrm>
              <a:off x="3352800" y="3124200"/>
              <a:ext cx="3200400" cy="0"/>
            </a:xfrm>
            <a:prstGeom prst="line">
              <a:avLst/>
            </a:prstGeom>
            <a:noFill/>
            <a:ln w="19050">
              <a:solidFill>
                <a:schemeClr val="accent1"/>
              </a:solidFill>
              <a:round/>
              <a:headEnd/>
              <a:tailEnd/>
            </a:ln>
          </p:spPr>
          <p:txBody>
            <a:bodyPr wrap="none" anchor="ctr"/>
            <a:lstStyle/>
            <a:p>
              <a:endParaRPr lang="en-US"/>
            </a:p>
          </p:txBody>
        </p:sp>
      </p:grpSp>
      <p:sp>
        <p:nvSpPr>
          <p:cNvPr id="88156" name="Text Box 206"/>
          <p:cNvSpPr txBox="1">
            <a:spLocks noChangeArrowheads="1"/>
          </p:cNvSpPr>
          <p:nvPr/>
        </p:nvSpPr>
        <p:spPr bwMode="auto">
          <a:xfrm>
            <a:off x="1676400" y="5828404"/>
            <a:ext cx="145415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Processor</a:t>
            </a:r>
          </a:p>
        </p:txBody>
      </p:sp>
      <p:sp>
        <p:nvSpPr>
          <p:cNvPr id="88157" name="Text Box 207"/>
          <p:cNvSpPr txBox="1">
            <a:spLocks noChangeArrowheads="1"/>
          </p:cNvSpPr>
          <p:nvPr/>
        </p:nvSpPr>
        <p:spPr bwMode="auto">
          <a:xfrm>
            <a:off x="5867400" y="5828404"/>
            <a:ext cx="15716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Peripheral</a:t>
            </a:r>
          </a:p>
        </p:txBody>
      </p:sp>
      <p:grpSp>
        <p:nvGrpSpPr>
          <p:cNvPr id="3" name="Group 3"/>
          <p:cNvGrpSpPr>
            <a:grpSpLocks/>
          </p:cNvGrpSpPr>
          <p:nvPr/>
        </p:nvGrpSpPr>
        <p:grpSpPr bwMode="auto">
          <a:xfrm>
            <a:off x="342900" y="951604"/>
            <a:ext cx="8496300" cy="4267200"/>
            <a:chOff x="342900" y="1143000"/>
            <a:chExt cx="8496300" cy="4267200"/>
          </a:xfrm>
        </p:grpSpPr>
        <p:sp>
          <p:nvSpPr>
            <p:cNvPr id="88159" name="Rectangle 126"/>
            <p:cNvSpPr>
              <a:spLocks noChangeArrowheads="1"/>
            </p:cNvSpPr>
            <p:nvPr/>
          </p:nvSpPr>
          <p:spPr bwMode="auto">
            <a:xfrm>
              <a:off x="59817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0" name="Rectangle 127"/>
            <p:cNvSpPr>
              <a:spLocks noChangeArrowheads="1"/>
            </p:cNvSpPr>
            <p:nvPr/>
          </p:nvSpPr>
          <p:spPr bwMode="auto">
            <a:xfrm>
              <a:off x="62865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1" name="Rectangle 128"/>
            <p:cNvSpPr>
              <a:spLocks noChangeArrowheads="1"/>
            </p:cNvSpPr>
            <p:nvPr/>
          </p:nvSpPr>
          <p:spPr bwMode="auto">
            <a:xfrm>
              <a:off x="65913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2" name="Rectangle 129"/>
            <p:cNvSpPr>
              <a:spLocks noChangeArrowheads="1"/>
            </p:cNvSpPr>
            <p:nvPr/>
          </p:nvSpPr>
          <p:spPr bwMode="auto">
            <a:xfrm>
              <a:off x="68961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3" name="Rectangle 130"/>
            <p:cNvSpPr>
              <a:spLocks noChangeArrowheads="1"/>
            </p:cNvSpPr>
            <p:nvPr/>
          </p:nvSpPr>
          <p:spPr bwMode="auto">
            <a:xfrm>
              <a:off x="72009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4" name="Rectangle 131"/>
            <p:cNvSpPr>
              <a:spLocks noChangeArrowheads="1"/>
            </p:cNvSpPr>
            <p:nvPr/>
          </p:nvSpPr>
          <p:spPr bwMode="auto">
            <a:xfrm>
              <a:off x="75057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5" name="Rectangle 132"/>
            <p:cNvSpPr>
              <a:spLocks noChangeArrowheads="1"/>
            </p:cNvSpPr>
            <p:nvPr/>
          </p:nvSpPr>
          <p:spPr bwMode="auto">
            <a:xfrm>
              <a:off x="78105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6" name="Rectangle 133"/>
            <p:cNvSpPr>
              <a:spLocks noChangeArrowheads="1"/>
            </p:cNvSpPr>
            <p:nvPr/>
          </p:nvSpPr>
          <p:spPr bwMode="auto">
            <a:xfrm>
              <a:off x="81153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7" name="Rectangle 134"/>
            <p:cNvSpPr>
              <a:spLocks noChangeArrowheads="1"/>
            </p:cNvSpPr>
            <p:nvPr/>
          </p:nvSpPr>
          <p:spPr bwMode="auto">
            <a:xfrm>
              <a:off x="59817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8" name="Rectangle 135"/>
            <p:cNvSpPr>
              <a:spLocks noChangeArrowheads="1"/>
            </p:cNvSpPr>
            <p:nvPr/>
          </p:nvSpPr>
          <p:spPr bwMode="auto">
            <a:xfrm>
              <a:off x="62865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9" name="Rectangle 136"/>
            <p:cNvSpPr>
              <a:spLocks noChangeArrowheads="1"/>
            </p:cNvSpPr>
            <p:nvPr/>
          </p:nvSpPr>
          <p:spPr bwMode="auto">
            <a:xfrm>
              <a:off x="65913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0" name="Rectangle 137"/>
            <p:cNvSpPr>
              <a:spLocks noChangeArrowheads="1"/>
            </p:cNvSpPr>
            <p:nvPr/>
          </p:nvSpPr>
          <p:spPr bwMode="auto">
            <a:xfrm>
              <a:off x="68961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1" name="Rectangle 138"/>
            <p:cNvSpPr>
              <a:spLocks noChangeArrowheads="1"/>
            </p:cNvSpPr>
            <p:nvPr/>
          </p:nvSpPr>
          <p:spPr bwMode="auto">
            <a:xfrm>
              <a:off x="72009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2" name="Rectangle 139"/>
            <p:cNvSpPr>
              <a:spLocks noChangeArrowheads="1"/>
            </p:cNvSpPr>
            <p:nvPr/>
          </p:nvSpPr>
          <p:spPr bwMode="auto">
            <a:xfrm>
              <a:off x="75057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3" name="Rectangle 140"/>
            <p:cNvSpPr>
              <a:spLocks noChangeArrowheads="1"/>
            </p:cNvSpPr>
            <p:nvPr/>
          </p:nvSpPr>
          <p:spPr bwMode="auto">
            <a:xfrm>
              <a:off x="78105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4" name="Rectangle 141"/>
            <p:cNvSpPr>
              <a:spLocks noChangeArrowheads="1"/>
            </p:cNvSpPr>
            <p:nvPr/>
          </p:nvSpPr>
          <p:spPr bwMode="auto">
            <a:xfrm>
              <a:off x="81153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5" name="Line 142"/>
            <p:cNvSpPr>
              <a:spLocks noChangeShapeType="1"/>
            </p:cNvSpPr>
            <p:nvPr/>
          </p:nvSpPr>
          <p:spPr bwMode="auto">
            <a:xfrm flipV="1">
              <a:off x="61341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6" name="Line 143"/>
            <p:cNvSpPr>
              <a:spLocks noChangeShapeType="1"/>
            </p:cNvSpPr>
            <p:nvPr/>
          </p:nvSpPr>
          <p:spPr bwMode="auto">
            <a:xfrm flipV="1">
              <a:off x="64389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7" name="Line 144"/>
            <p:cNvSpPr>
              <a:spLocks noChangeShapeType="1"/>
            </p:cNvSpPr>
            <p:nvPr/>
          </p:nvSpPr>
          <p:spPr bwMode="auto">
            <a:xfrm flipV="1">
              <a:off x="67437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8" name="Line 145"/>
            <p:cNvSpPr>
              <a:spLocks noChangeShapeType="1"/>
            </p:cNvSpPr>
            <p:nvPr/>
          </p:nvSpPr>
          <p:spPr bwMode="auto">
            <a:xfrm flipV="1">
              <a:off x="70485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9" name="Line 146"/>
            <p:cNvSpPr>
              <a:spLocks noChangeShapeType="1"/>
            </p:cNvSpPr>
            <p:nvPr/>
          </p:nvSpPr>
          <p:spPr bwMode="auto">
            <a:xfrm flipV="1">
              <a:off x="73533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0" name="Line 147"/>
            <p:cNvSpPr>
              <a:spLocks noChangeShapeType="1"/>
            </p:cNvSpPr>
            <p:nvPr/>
          </p:nvSpPr>
          <p:spPr bwMode="auto">
            <a:xfrm flipV="1">
              <a:off x="76581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1" name="Line 148"/>
            <p:cNvSpPr>
              <a:spLocks noChangeShapeType="1"/>
            </p:cNvSpPr>
            <p:nvPr/>
          </p:nvSpPr>
          <p:spPr bwMode="auto">
            <a:xfrm flipV="1">
              <a:off x="79629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2" name="Line 149"/>
            <p:cNvSpPr>
              <a:spLocks noChangeShapeType="1"/>
            </p:cNvSpPr>
            <p:nvPr/>
          </p:nvSpPr>
          <p:spPr bwMode="auto">
            <a:xfrm flipV="1">
              <a:off x="82677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3" name="Rectangle 150"/>
            <p:cNvSpPr>
              <a:spLocks noChangeArrowheads="1"/>
            </p:cNvSpPr>
            <p:nvPr/>
          </p:nvSpPr>
          <p:spPr bwMode="auto">
            <a:xfrm>
              <a:off x="59817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84" name="Rectangle 151"/>
            <p:cNvSpPr>
              <a:spLocks noChangeArrowheads="1"/>
            </p:cNvSpPr>
            <p:nvPr/>
          </p:nvSpPr>
          <p:spPr bwMode="auto">
            <a:xfrm>
              <a:off x="62865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85" name="Rectangle 152"/>
            <p:cNvSpPr>
              <a:spLocks noChangeArrowheads="1"/>
            </p:cNvSpPr>
            <p:nvPr/>
          </p:nvSpPr>
          <p:spPr bwMode="auto">
            <a:xfrm>
              <a:off x="65913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86" name="Rectangle 153"/>
            <p:cNvSpPr>
              <a:spLocks noChangeArrowheads="1"/>
            </p:cNvSpPr>
            <p:nvPr/>
          </p:nvSpPr>
          <p:spPr bwMode="auto">
            <a:xfrm>
              <a:off x="68961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87" name="Rectangle 154"/>
            <p:cNvSpPr>
              <a:spLocks noChangeArrowheads="1"/>
            </p:cNvSpPr>
            <p:nvPr/>
          </p:nvSpPr>
          <p:spPr bwMode="auto">
            <a:xfrm>
              <a:off x="72009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88" name="Rectangle 155"/>
            <p:cNvSpPr>
              <a:spLocks noChangeArrowheads="1"/>
            </p:cNvSpPr>
            <p:nvPr/>
          </p:nvSpPr>
          <p:spPr bwMode="auto">
            <a:xfrm>
              <a:off x="75057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89" name="Rectangle 156"/>
            <p:cNvSpPr>
              <a:spLocks noChangeArrowheads="1"/>
            </p:cNvSpPr>
            <p:nvPr/>
          </p:nvSpPr>
          <p:spPr bwMode="auto">
            <a:xfrm>
              <a:off x="78105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90" name="Rectangle 157"/>
            <p:cNvSpPr>
              <a:spLocks noChangeArrowheads="1"/>
            </p:cNvSpPr>
            <p:nvPr/>
          </p:nvSpPr>
          <p:spPr bwMode="auto">
            <a:xfrm>
              <a:off x="81153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91" name="Rectangle 158"/>
            <p:cNvSpPr>
              <a:spLocks noChangeArrowheads="1"/>
            </p:cNvSpPr>
            <p:nvPr/>
          </p:nvSpPr>
          <p:spPr bwMode="auto">
            <a:xfrm>
              <a:off x="5981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92" name="Rectangle 159"/>
            <p:cNvSpPr>
              <a:spLocks noChangeArrowheads="1"/>
            </p:cNvSpPr>
            <p:nvPr/>
          </p:nvSpPr>
          <p:spPr bwMode="auto">
            <a:xfrm>
              <a:off x="6286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93" name="Rectangle 160"/>
            <p:cNvSpPr>
              <a:spLocks noChangeArrowheads="1"/>
            </p:cNvSpPr>
            <p:nvPr/>
          </p:nvSpPr>
          <p:spPr bwMode="auto">
            <a:xfrm>
              <a:off x="6591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94" name="Rectangle 161"/>
            <p:cNvSpPr>
              <a:spLocks noChangeArrowheads="1"/>
            </p:cNvSpPr>
            <p:nvPr/>
          </p:nvSpPr>
          <p:spPr bwMode="auto">
            <a:xfrm>
              <a:off x="6896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95" name="Rectangle 162"/>
            <p:cNvSpPr>
              <a:spLocks noChangeArrowheads="1"/>
            </p:cNvSpPr>
            <p:nvPr/>
          </p:nvSpPr>
          <p:spPr bwMode="auto">
            <a:xfrm>
              <a:off x="72009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96" name="Rectangle 163"/>
            <p:cNvSpPr>
              <a:spLocks noChangeArrowheads="1"/>
            </p:cNvSpPr>
            <p:nvPr/>
          </p:nvSpPr>
          <p:spPr bwMode="auto">
            <a:xfrm>
              <a:off x="7505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97" name="Rectangle 164"/>
            <p:cNvSpPr>
              <a:spLocks noChangeArrowheads="1"/>
            </p:cNvSpPr>
            <p:nvPr/>
          </p:nvSpPr>
          <p:spPr bwMode="auto">
            <a:xfrm>
              <a:off x="7810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98" name="Rectangle 165"/>
            <p:cNvSpPr>
              <a:spLocks noChangeArrowheads="1"/>
            </p:cNvSpPr>
            <p:nvPr/>
          </p:nvSpPr>
          <p:spPr bwMode="auto">
            <a:xfrm>
              <a:off x="8115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99" name="Rectangle 174"/>
            <p:cNvSpPr>
              <a:spLocks noChangeArrowheads="1"/>
            </p:cNvSpPr>
            <p:nvPr/>
          </p:nvSpPr>
          <p:spPr bwMode="auto">
            <a:xfrm>
              <a:off x="6438900" y="3276600"/>
              <a:ext cx="1371600" cy="381000"/>
            </a:xfrm>
            <a:prstGeom prst="rect">
              <a:avLst/>
            </a:prstGeom>
            <a:solidFill>
              <a:srgbClr val="DDDDDD"/>
            </a:solid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Clock</a:t>
              </a:r>
            </a:p>
          </p:txBody>
        </p:sp>
        <p:sp>
          <p:nvSpPr>
            <p:cNvPr id="88200" name="Line 175"/>
            <p:cNvSpPr>
              <a:spLocks noChangeShapeType="1"/>
            </p:cNvSpPr>
            <p:nvPr/>
          </p:nvSpPr>
          <p:spPr bwMode="auto">
            <a:xfrm>
              <a:off x="5219700" y="2895600"/>
              <a:ext cx="0" cy="1143000"/>
            </a:xfrm>
            <a:prstGeom prst="line">
              <a:avLst/>
            </a:prstGeom>
            <a:noFill/>
            <a:ln w="19050">
              <a:solidFill>
                <a:srgbClr val="4F81BD"/>
              </a:solidFill>
              <a:round/>
              <a:headEnd/>
              <a:tailEnd/>
            </a:ln>
          </p:spPr>
          <p:txBody>
            <a:bodyPr wrap="none" anchor="ctr"/>
            <a:lstStyle/>
            <a:p>
              <a:endParaRPr lang="en-US"/>
            </a:p>
          </p:txBody>
        </p:sp>
        <p:sp>
          <p:nvSpPr>
            <p:cNvPr id="88201" name="Line 176"/>
            <p:cNvSpPr>
              <a:spLocks noChangeShapeType="1"/>
            </p:cNvSpPr>
            <p:nvPr/>
          </p:nvSpPr>
          <p:spPr bwMode="auto">
            <a:xfrm>
              <a:off x="5219700" y="3505200"/>
              <a:ext cx="1219200" cy="0"/>
            </a:xfrm>
            <a:prstGeom prst="line">
              <a:avLst/>
            </a:prstGeom>
            <a:noFill/>
            <a:ln w="19050">
              <a:solidFill>
                <a:srgbClr val="4F81BD"/>
              </a:solidFill>
              <a:round/>
              <a:headEnd/>
              <a:tailEnd/>
            </a:ln>
          </p:spPr>
          <p:txBody>
            <a:bodyPr wrap="none" anchor="ctr"/>
            <a:lstStyle/>
            <a:p>
              <a:endParaRPr lang="en-US"/>
            </a:p>
          </p:txBody>
        </p:sp>
        <p:sp>
          <p:nvSpPr>
            <p:cNvPr id="88202" name="Line 177"/>
            <p:cNvSpPr>
              <a:spLocks noChangeShapeType="1"/>
            </p:cNvSpPr>
            <p:nvPr/>
          </p:nvSpPr>
          <p:spPr bwMode="auto">
            <a:xfrm>
              <a:off x="5219700" y="2895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03" name="Line 178"/>
            <p:cNvSpPr>
              <a:spLocks noChangeShapeType="1"/>
            </p:cNvSpPr>
            <p:nvPr/>
          </p:nvSpPr>
          <p:spPr bwMode="auto">
            <a:xfrm>
              <a:off x="5219700" y="4038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04" name="Line 188"/>
            <p:cNvSpPr>
              <a:spLocks noChangeShapeType="1"/>
            </p:cNvSpPr>
            <p:nvPr/>
          </p:nvSpPr>
          <p:spPr bwMode="auto">
            <a:xfrm>
              <a:off x="8458200" y="4038600"/>
              <a:ext cx="381000" cy="0"/>
            </a:xfrm>
            <a:prstGeom prst="line">
              <a:avLst/>
            </a:prstGeom>
            <a:noFill/>
            <a:ln w="19050">
              <a:solidFill>
                <a:srgbClr val="4F81BD"/>
              </a:solidFill>
              <a:round/>
              <a:headEnd/>
              <a:tailEnd type="triangle" w="lg" len="lg"/>
            </a:ln>
          </p:spPr>
          <p:txBody>
            <a:bodyPr wrap="none" anchor="ctr"/>
            <a:lstStyle/>
            <a:p>
              <a:endParaRPr lang="en-US"/>
            </a:p>
          </p:txBody>
        </p:sp>
        <p:sp>
          <p:nvSpPr>
            <p:cNvPr id="88205" name="Line 189"/>
            <p:cNvSpPr>
              <a:spLocks noChangeShapeType="1"/>
            </p:cNvSpPr>
            <p:nvPr/>
          </p:nvSpPr>
          <p:spPr bwMode="auto">
            <a:xfrm flipH="1" flipV="1">
              <a:off x="8839200" y="1143000"/>
              <a:ext cx="0" cy="2895600"/>
            </a:xfrm>
            <a:prstGeom prst="line">
              <a:avLst/>
            </a:prstGeom>
            <a:noFill/>
            <a:ln w="19050">
              <a:solidFill>
                <a:srgbClr val="4F81BD"/>
              </a:solidFill>
              <a:round/>
              <a:headEnd/>
              <a:tailEnd type="none" w="lg" len="lg"/>
            </a:ln>
          </p:spPr>
          <p:txBody>
            <a:bodyPr wrap="none" anchor="ctr"/>
            <a:lstStyle/>
            <a:p>
              <a:endParaRPr lang="en-US"/>
            </a:p>
          </p:txBody>
        </p:sp>
        <p:sp>
          <p:nvSpPr>
            <p:cNvPr id="88206" name="Line 190"/>
            <p:cNvSpPr>
              <a:spLocks noChangeShapeType="1"/>
            </p:cNvSpPr>
            <p:nvPr/>
          </p:nvSpPr>
          <p:spPr bwMode="auto">
            <a:xfrm>
              <a:off x="4495800" y="1143000"/>
              <a:ext cx="4343400" cy="0"/>
            </a:xfrm>
            <a:prstGeom prst="line">
              <a:avLst/>
            </a:prstGeom>
            <a:noFill/>
            <a:ln w="19050">
              <a:solidFill>
                <a:srgbClr val="4F81BD"/>
              </a:solidFill>
              <a:round/>
              <a:headEnd/>
              <a:tailEnd type="none" w="lg" len="lg"/>
            </a:ln>
          </p:spPr>
          <p:txBody>
            <a:bodyPr wrap="none" anchor="ctr"/>
            <a:lstStyle/>
            <a:p>
              <a:endParaRPr lang="en-US"/>
            </a:p>
          </p:txBody>
        </p:sp>
        <p:sp>
          <p:nvSpPr>
            <p:cNvPr id="88207" name="Line 205"/>
            <p:cNvSpPr>
              <a:spLocks noChangeShapeType="1"/>
            </p:cNvSpPr>
            <p:nvPr/>
          </p:nvSpPr>
          <p:spPr bwMode="auto">
            <a:xfrm flipV="1">
              <a:off x="6553200" y="3124200"/>
              <a:ext cx="0" cy="152400"/>
            </a:xfrm>
            <a:prstGeom prst="line">
              <a:avLst/>
            </a:prstGeom>
            <a:noFill/>
            <a:ln w="19050">
              <a:solidFill>
                <a:srgbClr val="990000"/>
              </a:solidFill>
              <a:round/>
              <a:headEnd type="triangle" w="med" len="med"/>
              <a:tailEnd/>
            </a:ln>
          </p:spPr>
          <p:txBody>
            <a:bodyPr wrap="none" anchor="ctr"/>
            <a:lstStyle/>
            <a:p>
              <a:endParaRPr lang="en-US"/>
            </a:p>
          </p:txBody>
        </p:sp>
        <p:grpSp>
          <p:nvGrpSpPr>
            <p:cNvPr id="4" name="Group 209"/>
            <p:cNvGrpSpPr>
              <a:grpSpLocks/>
            </p:cNvGrpSpPr>
            <p:nvPr/>
          </p:nvGrpSpPr>
          <p:grpSpPr bwMode="auto">
            <a:xfrm>
              <a:off x="342900" y="1143000"/>
              <a:ext cx="4533900" cy="2895600"/>
              <a:chOff x="342900" y="1143000"/>
              <a:chExt cx="4533900" cy="2895600"/>
            </a:xfrm>
          </p:grpSpPr>
          <p:sp>
            <p:nvSpPr>
              <p:cNvPr id="88209" name="Rectangle 4"/>
              <p:cNvSpPr>
                <a:spLocks noChangeArrowheads="1"/>
              </p:cNvSpPr>
              <p:nvPr/>
            </p:nvSpPr>
            <p:spPr bwMode="auto">
              <a:xfrm>
                <a:off x="17145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0" name="Rectangle 5"/>
              <p:cNvSpPr>
                <a:spLocks noChangeArrowheads="1"/>
              </p:cNvSpPr>
              <p:nvPr/>
            </p:nvSpPr>
            <p:spPr bwMode="auto">
              <a:xfrm>
                <a:off x="20193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1" name="Rectangle 6"/>
              <p:cNvSpPr>
                <a:spLocks noChangeArrowheads="1"/>
              </p:cNvSpPr>
              <p:nvPr/>
            </p:nvSpPr>
            <p:spPr bwMode="auto">
              <a:xfrm>
                <a:off x="23241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2" name="Rectangle 7"/>
              <p:cNvSpPr>
                <a:spLocks noChangeArrowheads="1"/>
              </p:cNvSpPr>
              <p:nvPr/>
            </p:nvSpPr>
            <p:spPr bwMode="auto">
              <a:xfrm>
                <a:off x="26289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3" name="Rectangle 8"/>
              <p:cNvSpPr>
                <a:spLocks noChangeArrowheads="1"/>
              </p:cNvSpPr>
              <p:nvPr/>
            </p:nvSpPr>
            <p:spPr bwMode="auto">
              <a:xfrm>
                <a:off x="29337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4" name="Rectangle 9"/>
              <p:cNvSpPr>
                <a:spLocks noChangeArrowheads="1"/>
              </p:cNvSpPr>
              <p:nvPr/>
            </p:nvSpPr>
            <p:spPr bwMode="auto">
              <a:xfrm>
                <a:off x="32385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5" name="Rectangle 10"/>
              <p:cNvSpPr>
                <a:spLocks noChangeArrowheads="1"/>
              </p:cNvSpPr>
              <p:nvPr/>
            </p:nvSpPr>
            <p:spPr bwMode="auto">
              <a:xfrm>
                <a:off x="35433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6" name="Rectangle 11"/>
              <p:cNvSpPr>
                <a:spLocks noChangeArrowheads="1"/>
              </p:cNvSpPr>
              <p:nvPr/>
            </p:nvSpPr>
            <p:spPr bwMode="auto">
              <a:xfrm>
                <a:off x="38481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7" name="Rectangle 12"/>
              <p:cNvSpPr>
                <a:spLocks noChangeArrowheads="1"/>
              </p:cNvSpPr>
              <p:nvPr/>
            </p:nvSpPr>
            <p:spPr bwMode="auto">
              <a:xfrm>
                <a:off x="17145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8" name="Rectangle 13"/>
              <p:cNvSpPr>
                <a:spLocks noChangeArrowheads="1"/>
              </p:cNvSpPr>
              <p:nvPr/>
            </p:nvSpPr>
            <p:spPr bwMode="auto">
              <a:xfrm>
                <a:off x="20193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9" name="Rectangle 14"/>
              <p:cNvSpPr>
                <a:spLocks noChangeArrowheads="1"/>
              </p:cNvSpPr>
              <p:nvPr/>
            </p:nvSpPr>
            <p:spPr bwMode="auto">
              <a:xfrm>
                <a:off x="23241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0" name="Rectangle 15"/>
              <p:cNvSpPr>
                <a:spLocks noChangeArrowheads="1"/>
              </p:cNvSpPr>
              <p:nvPr/>
            </p:nvSpPr>
            <p:spPr bwMode="auto">
              <a:xfrm>
                <a:off x="26289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1" name="Rectangle 16"/>
              <p:cNvSpPr>
                <a:spLocks noChangeArrowheads="1"/>
              </p:cNvSpPr>
              <p:nvPr/>
            </p:nvSpPr>
            <p:spPr bwMode="auto">
              <a:xfrm>
                <a:off x="29337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2" name="Rectangle 17"/>
              <p:cNvSpPr>
                <a:spLocks noChangeArrowheads="1"/>
              </p:cNvSpPr>
              <p:nvPr/>
            </p:nvSpPr>
            <p:spPr bwMode="auto">
              <a:xfrm>
                <a:off x="32385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3" name="Rectangle 18"/>
              <p:cNvSpPr>
                <a:spLocks noChangeArrowheads="1"/>
              </p:cNvSpPr>
              <p:nvPr/>
            </p:nvSpPr>
            <p:spPr bwMode="auto">
              <a:xfrm>
                <a:off x="35433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4" name="Rectangle 19"/>
              <p:cNvSpPr>
                <a:spLocks noChangeArrowheads="1"/>
              </p:cNvSpPr>
              <p:nvPr/>
            </p:nvSpPr>
            <p:spPr bwMode="auto">
              <a:xfrm>
                <a:off x="38481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5" name="Rectangle 20"/>
              <p:cNvSpPr>
                <a:spLocks noChangeArrowheads="1"/>
              </p:cNvSpPr>
              <p:nvPr/>
            </p:nvSpPr>
            <p:spPr bwMode="auto">
              <a:xfrm>
                <a:off x="17145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226" name="Rectangle 21"/>
              <p:cNvSpPr>
                <a:spLocks noChangeArrowheads="1"/>
              </p:cNvSpPr>
              <p:nvPr/>
            </p:nvSpPr>
            <p:spPr bwMode="auto">
              <a:xfrm>
                <a:off x="20193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227" name="Rectangle 22"/>
              <p:cNvSpPr>
                <a:spLocks noChangeArrowheads="1"/>
              </p:cNvSpPr>
              <p:nvPr/>
            </p:nvSpPr>
            <p:spPr bwMode="auto">
              <a:xfrm>
                <a:off x="23241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228" name="Rectangle 23"/>
              <p:cNvSpPr>
                <a:spLocks noChangeArrowheads="1"/>
              </p:cNvSpPr>
              <p:nvPr/>
            </p:nvSpPr>
            <p:spPr bwMode="auto">
              <a:xfrm>
                <a:off x="26289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229" name="Rectangle 24"/>
              <p:cNvSpPr>
                <a:spLocks noChangeArrowheads="1"/>
              </p:cNvSpPr>
              <p:nvPr/>
            </p:nvSpPr>
            <p:spPr bwMode="auto">
              <a:xfrm>
                <a:off x="29337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230" name="Rectangle 25"/>
              <p:cNvSpPr>
                <a:spLocks noChangeArrowheads="1"/>
              </p:cNvSpPr>
              <p:nvPr/>
            </p:nvSpPr>
            <p:spPr bwMode="auto">
              <a:xfrm>
                <a:off x="32385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231" name="Rectangle 26"/>
              <p:cNvSpPr>
                <a:spLocks noChangeArrowheads="1"/>
              </p:cNvSpPr>
              <p:nvPr/>
            </p:nvSpPr>
            <p:spPr bwMode="auto">
              <a:xfrm>
                <a:off x="35433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232" name="Rectangle 27"/>
              <p:cNvSpPr>
                <a:spLocks noChangeArrowheads="1"/>
              </p:cNvSpPr>
              <p:nvPr/>
            </p:nvSpPr>
            <p:spPr bwMode="auto">
              <a:xfrm>
                <a:off x="38481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233" name="Line 28"/>
              <p:cNvSpPr>
                <a:spLocks noChangeShapeType="1"/>
              </p:cNvSpPr>
              <p:nvPr/>
            </p:nvSpPr>
            <p:spPr bwMode="auto">
              <a:xfrm flipV="1">
                <a:off x="18669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4" name="Line 29"/>
              <p:cNvSpPr>
                <a:spLocks noChangeShapeType="1"/>
              </p:cNvSpPr>
              <p:nvPr/>
            </p:nvSpPr>
            <p:spPr bwMode="auto">
              <a:xfrm flipV="1">
                <a:off x="21717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5" name="Line 30"/>
              <p:cNvSpPr>
                <a:spLocks noChangeShapeType="1"/>
              </p:cNvSpPr>
              <p:nvPr/>
            </p:nvSpPr>
            <p:spPr bwMode="auto">
              <a:xfrm flipV="1">
                <a:off x="24765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6" name="Line 31"/>
              <p:cNvSpPr>
                <a:spLocks noChangeShapeType="1"/>
              </p:cNvSpPr>
              <p:nvPr/>
            </p:nvSpPr>
            <p:spPr bwMode="auto">
              <a:xfrm flipV="1">
                <a:off x="27813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7" name="Line 32"/>
              <p:cNvSpPr>
                <a:spLocks noChangeShapeType="1"/>
              </p:cNvSpPr>
              <p:nvPr/>
            </p:nvSpPr>
            <p:spPr bwMode="auto">
              <a:xfrm flipV="1">
                <a:off x="30861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8" name="Line 33"/>
              <p:cNvSpPr>
                <a:spLocks noChangeShapeType="1"/>
              </p:cNvSpPr>
              <p:nvPr/>
            </p:nvSpPr>
            <p:spPr bwMode="auto">
              <a:xfrm flipV="1">
                <a:off x="33909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9" name="Line 34"/>
              <p:cNvSpPr>
                <a:spLocks noChangeShapeType="1"/>
              </p:cNvSpPr>
              <p:nvPr/>
            </p:nvSpPr>
            <p:spPr bwMode="auto">
              <a:xfrm flipV="1">
                <a:off x="36957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40" name="Line 35"/>
              <p:cNvSpPr>
                <a:spLocks noChangeShapeType="1"/>
              </p:cNvSpPr>
              <p:nvPr/>
            </p:nvSpPr>
            <p:spPr bwMode="auto">
              <a:xfrm flipV="1">
                <a:off x="40005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41" name="Rectangle 76"/>
              <p:cNvSpPr>
                <a:spLocks noChangeArrowheads="1"/>
              </p:cNvSpPr>
              <p:nvPr/>
            </p:nvSpPr>
            <p:spPr bwMode="auto">
              <a:xfrm>
                <a:off x="17145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242" name="Rectangle 77"/>
              <p:cNvSpPr>
                <a:spLocks noChangeArrowheads="1"/>
              </p:cNvSpPr>
              <p:nvPr/>
            </p:nvSpPr>
            <p:spPr bwMode="auto">
              <a:xfrm>
                <a:off x="20193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dirty="0">
                    <a:solidFill>
                      <a:schemeClr val="tx1"/>
                    </a:solidFill>
                  </a:rPr>
                  <a:t>1</a:t>
                </a:r>
              </a:p>
            </p:txBody>
          </p:sp>
          <p:sp>
            <p:nvSpPr>
              <p:cNvPr id="88243" name="Rectangle 78"/>
              <p:cNvSpPr>
                <a:spLocks noChangeArrowheads="1"/>
              </p:cNvSpPr>
              <p:nvPr/>
            </p:nvSpPr>
            <p:spPr bwMode="auto">
              <a:xfrm>
                <a:off x="23241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244" name="Rectangle 79"/>
              <p:cNvSpPr>
                <a:spLocks noChangeArrowheads="1"/>
              </p:cNvSpPr>
              <p:nvPr/>
            </p:nvSpPr>
            <p:spPr bwMode="auto">
              <a:xfrm>
                <a:off x="26289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245" name="Rectangle 80"/>
              <p:cNvSpPr>
                <a:spLocks noChangeArrowheads="1"/>
              </p:cNvSpPr>
              <p:nvPr/>
            </p:nvSpPr>
            <p:spPr bwMode="auto">
              <a:xfrm>
                <a:off x="29337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246" name="Rectangle 81"/>
              <p:cNvSpPr>
                <a:spLocks noChangeArrowheads="1"/>
              </p:cNvSpPr>
              <p:nvPr/>
            </p:nvSpPr>
            <p:spPr bwMode="auto">
              <a:xfrm>
                <a:off x="32385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247" name="Rectangle 82"/>
              <p:cNvSpPr>
                <a:spLocks noChangeArrowheads="1"/>
              </p:cNvSpPr>
              <p:nvPr/>
            </p:nvSpPr>
            <p:spPr bwMode="auto">
              <a:xfrm>
                <a:off x="35433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248" name="Rectangle 83"/>
              <p:cNvSpPr>
                <a:spLocks noChangeArrowheads="1"/>
              </p:cNvSpPr>
              <p:nvPr/>
            </p:nvSpPr>
            <p:spPr bwMode="auto">
              <a:xfrm>
                <a:off x="38481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249" name="Rectangle 84"/>
              <p:cNvSpPr>
                <a:spLocks noChangeArrowheads="1"/>
              </p:cNvSpPr>
              <p:nvPr/>
            </p:nvSpPr>
            <p:spPr bwMode="auto">
              <a:xfrm>
                <a:off x="2171700" y="3276600"/>
                <a:ext cx="1371600" cy="381000"/>
              </a:xfrm>
              <a:prstGeom prst="rect">
                <a:avLst/>
              </a:prstGeom>
              <a:solidFill>
                <a:srgbClr val="DDDDDD"/>
              </a:solid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Clock</a:t>
                </a:r>
              </a:p>
            </p:txBody>
          </p:sp>
          <p:sp>
            <p:nvSpPr>
              <p:cNvPr id="88250" name="Line 85"/>
              <p:cNvSpPr>
                <a:spLocks noChangeShapeType="1"/>
              </p:cNvSpPr>
              <p:nvPr/>
            </p:nvSpPr>
            <p:spPr bwMode="auto">
              <a:xfrm>
                <a:off x="952500" y="2895600"/>
                <a:ext cx="0" cy="1143000"/>
              </a:xfrm>
              <a:prstGeom prst="line">
                <a:avLst/>
              </a:prstGeom>
              <a:noFill/>
              <a:ln w="19050">
                <a:solidFill>
                  <a:srgbClr val="4F81BD"/>
                </a:solidFill>
                <a:round/>
                <a:headEnd/>
                <a:tailEnd/>
              </a:ln>
            </p:spPr>
            <p:txBody>
              <a:bodyPr wrap="none" anchor="ctr"/>
              <a:lstStyle/>
              <a:p>
                <a:endParaRPr lang="en-US"/>
              </a:p>
            </p:txBody>
          </p:sp>
          <p:sp>
            <p:nvSpPr>
              <p:cNvPr id="88251" name="Line 86"/>
              <p:cNvSpPr>
                <a:spLocks noChangeShapeType="1"/>
              </p:cNvSpPr>
              <p:nvPr/>
            </p:nvSpPr>
            <p:spPr bwMode="auto">
              <a:xfrm>
                <a:off x="952500" y="3505200"/>
                <a:ext cx="1219200" cy="0"/>
              </a:xfrm>
              <a:prstGeom prst="line">
                <a:avLst/>
              </a:prstGeom>
              <a:noFill/>
              <a:ln w="19050">
                <a:solidFill>
                  <a:srgbClr val="4F81BD"/>
                </a:solidFill>
                <a:round/>
                <a:headEnd/>
                <a:tailEnd/>
              </a:ln>
            </p:spPr>
            <p:txBody>
              <a:bodyPr wrap="none" anchor="ctr"/>
              <a:lstStyle/>
              <a:p>
                <a:endParaRPr lang="en-US"/>
              </a:p>
            </p:txBody>
          </p:sp>
          <p:sp>
            <p:nvSpPr>
              <p:cNvPr id="88252" name="Line 87"/>
              <p:cNvSpPr>
                <a:spLocks noChangeShapeType="1"/>
              </p:cNvSpPr>
              <p:nvPr/>
            </p:nvSpPr>
            <p:spPr bwMode="auto">
              <a:xfrm>
                <a:off x="952500" y="2895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53" name="Line 88"/>
              <p:cNvSpPr>
                <a:spLocks noChangeShapeType="1"/>
              </p:cNvSpPr>
              <p:nvPr/>
            </p:nvSpPr>
            <p:spPr bwMode="auto">
              <a:xfrm>
                <a:off x="952500" y="4038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54" name="Text Box 92"/>
              <p:cNvSpPr txBox="1">
                <a:spLocks noChangeArrowheads="1"/>
              </p:cNvSpPr>
              <p:nvPr/>
            </p:nvSpPr>
            <p:spPr bwMode="auto">
              <a:xfrm>
                <a:off x="342900" y="1978025"/>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255" name="Line 191"/>
              <p:cNvSpPr>
                <a:spLocks noChangeShapeType="1"/>
              </p:cNvSpPr>
              <p:nvPr/>
            </p:nvSpPr>
            <p:spPr bwMode="auto">
              <a:xfrm>
                <a:off x="4495800" y="1143000"/>
                <a:ext cx="0" cy="1752600"/>
              </a:xfrm>
              <a:prstGeom prst="line">
                <a:avLst/>
              </a:prstGeom>
              <a:noFill/>
              <a:ln w="19050">
                <a:solidFill>
                  <a:srgbClr val="4F81BD"/>
                </a:solidFill>
                <a:round/>
                <a:headEnd/>
                <a:tailEnd type="none" w="lg" len="lg"/>
              </a:ln>
            </p:spPr>
            <p:txBody>
              <a:bodyPr wrap="none" anchor="ctr"/>
              <a:lstStyle/>
              <a:p>
                <a:endParaRPr lang="en-US"/>
              </a:p>
            </p:txBody>
          </p:sp>
          <p:sp>
            <p:nvSpPr>
              <p:cNvPr id="88256" name="Line 192"/>
              <p:cNvSpPr>
                <a:spLocks noChangeShapeType="1"/>
              </p:cNvSpPr>
              <p:nvPr/>
            </p:nvSpPr>
            <p:spPr bwMode="auto">
              <a:xfrm rot="10800000">
                <a:off x="4191000" y="2895600"/>
                <a:ext cx="304800" cy="0"/>
              </a:xfrm>
              <a:prstGeom prst="line">
                <a:avLst/>
              </a:prstGeom>
              <a:noFill/>
              <a:ln w="19050">
                <a:solidFill>
                  <a:srgbClr val="4F81BD"/>
                </a:solidFill>
                <a:round/>
                <a:headEnd/>
                <a:tailEnd type="triangle" w="lg" len="lg"/>
              </a:ln>
            </p:spPr>
            <p:txBody>
              <a:bodyPr wrap="none" anchor="ctr"/>
              <a:lstStyle/>
              <a:p>
                <a:endParaRPr lang="en-US"/>
              </a:p>
            </p:txBody>
          </p:sp>
          <p:grpSp>
            <p:nvGrpSpPr>
              <p:cNvPr id="5" name="Group 193"/>
              <p:cNvGrpSpPr>
                <a:grpSpLocks/>
              </p:cNvGrpSpPr>
              <p:nvPr/>
            </p:nvGrpSpPr>
            <p:grpSpPr bwMode="auto">
              <a:xfrm>
                <a:off x="3810000" y="3352800"/>
                <a:ext cx="1066800" cy="228600"/>
                <a:chOff x="480" y="3696"/>
                <a:chExt cx="1248" cy="240"/>
              </a:xfrm>
            </p:grpSpPr>
            <p:sp>
              <p:nvSpPr>
                <p:cNvPr id="88259" name="Line 194"/>
                <p:cNvSpPr>
                  <a:spLocks noChangeShapeType="1"/>
                </p:cNvSpPr>
                <p:nvPr/>
              </p:nvSpPr>
              <p:spPr bwMode="auto">
                <a:xfrm>
                  <a:off x="480" y="3936"/>
                  <a:ext cx="192" cy="0"/>
                </a:xfrm>
                <a:prstGeom prst="line">
                  <a:avLst/>
                </a:prstGeom>
                <a:noFill/>
                <a:ln w="9525">
                  <a:solidFill>
                    <a:srgbClr val="4F81BD"/>
                  </a:solidFill>
                  <a:round/>
                  <a:headEnd/>
                  <a:tailEnd/>
                </a:ln>
              </p:spPr>
              <p:txBody>
                <a:bodyPr wrap="none" anchor="ctr"/>
                <a:lstStyle/>
                <a:p>
                  <a:endParaRPr lang="en-US"/>
                </a:p>
              </p:txBody>
            </p:sp>
            <p:sp>
              <p:nvSpPr>
                <p:cNvPr id="88260" name="Line 195"/>
                <p:cNvSpPr>
                  <a:spLocks noChangeShapeType="1"/>
                </p:cNvSpPr>
                <p:nvPr/>
              </p:nvSpPr>
              <p:spPr bwMode="auto">
                <a:xfrm>
                  <a:off x="672" y="3696"/>
                  <a:ext cx="0" cy="240"/>
                </a:xfrm>
                <a:prstGeom prst="line">
                  <a:avLst/>
                </a:prstGeom>
                <a:noFill/>
                <a:ln w="9525">
                  <a:solidFill>
                    <a:srgbClr val="4F81BD"/>
                  </a:solidFill>
                  <a:round/>
                  <a:headEnd/>
                  <a:tailEnd/>
                </a:ln>
              </p:spPr>
              <p:txBody>
                <a:bodyPr wrap="none" anchor="ctr"/>
                <a:lstStyle/>
                <a:p>
                  <a:endParaRPr lang="en-US"/>
                </a:p>
              </p:txBody>
            </p:sp>
            <p:sp>
              <p:nvSpPr>
                <p:cNvPr id="88261" name="Line 196"/>
                <p:cNvSpPr>
                  <a:spLocks noChangeShapeType="1"/>
                </p:cNvSpPr>
                <p:nvPr/>
              </p:nvSpPr>
              <p:spPr bwMode="auto">
                <a:xfrm>
                  <a:off x="960" y="3696"/>
                  <a:ext cx="0" cy="240"/>
                </a:xfrm>
                <a:prstGeom prst="line">
                  <a:avLst/>
                </a:prstGeom>
                <a:noFill/>
                <a:ln w="9525">
                  <a:solidFill>
                    <a:srgbClr val="4F81BD"/>
                  </a:solidFill>
                  <a:round/>
                  <a:headEnd/>
                  <a:tailEnd/>
                </a:ln>
              </p:spPr>
              <p:txBody>
                <a:bodyPr wrap="none" anchor="ctr"/>
                <a:lstStyle/>
                <a:p>
                  <a:endParaRPr lang="en-US"/>
                </a:p>
              </p:txBody>
            </p:sp>
            <p:sp>
              <p:nvSpPr>
                <p:cNvPr id="88262" name="Line 197"/>
                <p:cNvSpPr>
                  <a:spLocks noChangeShapeType="1"/>
                </p:cNvSpPr>
                <p:nvPr/>
              </p:nvSpPr>
              <p:spPr bwMode="auto">
                <a:xfrm>
                  <a:off x="672" y="3696"/>
                  <a:ext cx="288" cy="0"/>
                </a:xfrm>
                <a:prstGeom prst="line">
                  <a:avLst/>
                </a:prstGeom>
                <a:noFill/>
                <a:ln w="9525">
                  <a:solidFill>
                    <a:srgbClr val="4F81BD"/>
                  </a:solidFill>
                  <a:round/>
                  <a:headEnd/>
                  <a:tailEnd/>
                </a:ln>
              </p:spPr>
              <p:txBody>
                <a:bodyPr wrap="none" anchor="ctr"/>
                <a:lstStyle/>
                <a:p>
                  <a:endParaRPr lang="en-US"/>
                </a:p>
              </p:txBody>
            </p:sp>
            <p:sp>
              <p:nvSpPr>
                <p:cNvPr id="88263" name="Line 198"/>
                <p:cNvSpPr>
                  <a:spLocks noChangeShapeType="1"/>
                </p:cNvSpPr>
                <p:nvPr/>
              </p:nvSpPr>
              <p:spPr bwMode="auto">
                <a:xfrm>
                  <a:off x="960" y="3936"/>
                  <a:ext cx="288" cy="0"/>
                </a:xfrm>
                <a:prstGeom prst="line">
                  <a:avLst/>
                </a:prstGeom>
                <a:noFill/>
                <a:ln w="9525">
                  <a:solidFill>
                    <a:srgbClr val="4F81BD"/>
                  </a:solidFill>
                  <a:round/>
                  <a:headEnd/>
                  <a:tailEnd/>
                </a:ln>
              </p:spPr>
              <p:txBody>
                <a:bodyPr wrap="none" anchor="ctr"/>
                <a:lstStyle/>
                <a:p>
                  <a:endParaRPr lang="en-US"/>
                </a:p>
              </p:txBody>
            </p:sp>
            <p:sp>
              <p:nvSpPr>
                <p:cNvPr id="88264" name="Line 199"/>
                <p:cNvSpPr>
                  <a:spLocks noChangeShapeType="1"/>
                </p:cNvSpPr>
                <p:nvPr/>
              </p:nvSpPr>
              <p:spPr bwMode="auto">
                <a:xfrm>
                  <a:off x="1248" y="3696"/>
                  <a:ext cx="0" cy="240"/>
                </a:xfrm>
                <a:prstGeom prst="line">
                  <a:avLst/>
                </a:prstGeom>
                <a:noFill/>
                <a:ln w="9525">
                  <a:solidFill>
                    <a:srgbClr val="4F81BD"/>
                  </a:solidFill>
                  <a:round/>
                  <a:headEnd/>
                  <a:tailEnd/>
                </a:ln>
              </p:spPr>
              <p:txBody>
                <a:bodyPr wrap="none" anchor="ctr"/>
                <a:lstStyle/>
                <a:p>
                  <a:endParaRPr lang="en-US"/>
                </a:p>
              </p:txBody>
            </p:sp>
            <p:sp>
              <p:nvSpPr>
                <p:cNvPr id="88265" name="Line 200"/>
                <p:cNvSpPr>
                  <a:spLocks noChangeShapeType="1"/>
                </p:cNvSpPr>
                <p:nvPr/>
              </p:nvSpPr>
              <p:spPr bwMode="auto">
                <a:xfrm>
                  <a:off x="1536" y="3696"/>
                  <a:ext cx="0" cy="240"/>
                </a:xfrm>
                <a:prstGeom prst="line">
                  <a:avLst/>
                </a:prstGeom>
                <a:noFill/>
                <a:ln w="9525">
                  <a:solidFill>
                    <a:srgbClr val="4F81BD"/>
                  </a:solidFill>
                  <a:round/>
                  <a:headEnd/>
                  <a:tailEnd/>
                </a:ln>
              </p:spPr>
              <p:txBody>
                <a:bodyPr wrap="none" anchor="ctr"/>
                <a:lstStyle/>
                <a:p>
                  <a:endParaRPr lang="en-US"/>
                </a:p>
              </p:txBody>
            </p:sp>
            <p:sp>
              <p:nvSpPr>
                <p:cNvPr id="88266" name="Line 201"/>
                <p:cNvSpPr>
                  <a:spLocks noChangeShapeType="1"/>
                </p:cNvSpPr>
                <p:nvPr/>
              </p:nvSpPr>
              <p:spPr bwMode="auto">
                <a:xfrm>
                  <a:off x="1248" y="3696"/>
                  <a:ext cx="288" cy="0"/>
                </a:xfrm>
                <a:prstGeom prst="line">
                  <a:avLst/>
                </a:prstGeom>
                <a:noFill/>
                <a:ln w="9525">
                  <a:solidFill>
                    <a:srgbClr val="4F81BD"/>
                  </a:solidFill>
                  <a:round/>
                  <a:headEnd/>
                  <a:tailEnd/>
                </a:ln>
              </p:spPr>
              <p:txBody>
                <a:bodyPr wrap="none" anchor="ctr"/>
                <a:lstStyle/>
                <a:p>
                  <a:endParaRPr lang="en-US"/>
                </a:p>
              </p:txBody>
            </p:sp>
            <p:sp>
              <p:nvSpPr>
                <p:cNvPr id="88267" name="Line 202"/>
                <p:cNvSpPr>
                  <a:spLocks noChangeShapeType="1"/>
                </p:cNvSpPr>
                <p:nvPr/>
              </p:nvSpPr>
              <p:spPr bwMode="auto">
                <a:xfrm>
                  <a:off x="1536" y="3936"/>
                  <a:ext cx="192" cy="0"/>
                </a:xfrm>
                <a:prstGeom prst="line">
                  <a:avLst/>
                </a:prstGeom>
                <a:noFill/>
                <a:ln w="9525">
                  <a:solidFill>
                    <a:srgbClr val="4F81BD"/>
                  </a:solidFill>
                  <a:round/>
                  <a:headEnd/>
                  <a:tailEnd/>
                </a:ln>
              </p:spPr>
              <p:txBody>
                <a:bodyPr wrap="none" anchor="ctr"/>
                <a:lstStyle/>
                <a:p>
                  <a:endParaRPr lang="en-US"/>
                </a:p>
              </p:txBody>
            </p:sp>
          </p:grpSp>
          <p:sp>
            <p:nvSpPr>
              <p:cNvPr id="88258" name="Line 203"/>
              <p:cNvSpPr>
                <a:spLocks noChangeShapeType="1"/>
              </p:cNvSpPr>
              <p:nvPr/>
            </p:nvSpPr>
            <p:spPr bwMode="auto">
              <a:xfrm flipV="1">
                <a:off x="3352800" y="3124200"/>
                <a:ext cx="0" cy="152400"/>
              </a:xfrm>
              <a:prstGeom prst="line">
                <a:avLst/>
              </a:prstGeom>
              <a:noFill/>
              <a:ln w="19050">
                <a:solidFill>
                  <a:srgbClr val="990000"/>
                </a:solidFill>
                <a:round/>
                <a:headEnd type="triangle" w="med" len="med"/>
                <a:tailEnd/>
              </a:ln>
            </p:spPr>
            <p:txBody>
              <a:bodyPr wrap="none" anchor="ctr"/>
              <a:lstStyle/>
              <a:p>
                <a:endParaRPr lang="en-US"/>
              </a:p>
            </p:txBody>
          </p:sp>
        </p:grpSp>
      </p:grpSp>
    </p:spTree>
    <p:extLst>
      <p:ext uri="{BB962C8B-B14F-4D97-AF65-F5344CB8AC3E}">
        <p14:creationId xmlns:p14="http://schemas.microsoft.com/office/powerpoint/2010/main" val="892399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smtClean="0"/>
              <a:t>What is RS-232?</a:t>
            </a:r>
          </a:p>
        </p:txBody>
      </p:sp>
      <p:sp>
        <p:nvSpPr>
          <p:cNvPr id="90114" name="Rectangle 3"/>
          <p:cNvSpPr>
            <a:spLocks noGrp="1" noChangeArrowheads="1"/>
          </p:cNvSpPr>
          <p:nvPr>
            <p:ph idx="1"/>
          </p:nvPr>
        </p:nvSpPr>
        <p:spPr/>
        <p:txBody>
          <a:bodyPr>
            <a:normAutofit/>
          </a:bodyPr>
          <a:lstStyle/>
          <a:p>
            <a:pPr eaLnBrk="1" hangingPunct="1"/>
            <a:r>
              <a:rPr lang="en-US" smtClean="0"/>
              <a:t>So far, we</a:t>
            </a:r>
            <a:r>
              <a:rPr lang="ja-JP" altLang="en-US" smtClean="0"/>
              <a:t>’</a:t>
            </a:r>
            <a:r>
              <a:rPr lang="en-US" altLang="ja-JP" smtClean="0"/>
              <a:t>ve talked about clocks being synchronized and using the clock as a reference for data transmission</a:t>
            </a:r>
          </a:p>
          <a:p>
            <a:pPr lvl="1" eaLnBrk="1" hangingPunct="1"/>
            <a:r>
              <a:rPr lang="en-US" sz="1800" smtClean="0">
                <a:ea typeface="Arial" pitchFamily="34" charset="0"/>
              </a:rPr>
              <a:t>Fine for short distances (e.g., within chips on the same board)</a:t>
            </a:r>
          </a:p>
          <a:p>
            <a:pPr eaLnBrk="1" hangingPunct="1"/>
            <a:endParaRPr lang="en-US" smtClean="0"/>
          </a:p>
          <a:p>
            <a:pPr eaLnBrk="1" hangingPunct="1"/>
            <a:r>
              <a:rPr lang="en-US" smtClean="0"/>
              <a:t>When data is transmitted over longer distances (off-chip), voltage levels can be affected by cable capacitance</a:t>
            </a:r>
          </a:p>
          <a:p>
            <a:pPr lvl="1" eaLnBrk="1" hangingPunct="1"/>
            <a:r>
              <a:rPr lang="en-US" sz="1800" smtClean="0">
                <a:ea typeface="Arial" pitchFamily="34" charset="0"/>
              </a:rPr>
              <a:t>A logic </a:t>
            </a:r>
            <a:r>
              <a:rPr lang="ja-JP" altLang="en-US" sz="1800" smtClean="0">
                <a:ea typeface="MS PGothic" pitchFamily="34" charset="-128"/>
              </a:rPr>
              <a:t>“</a:t>
            </a:r>
            <a:r>
              <a:rPr lang="en-US" altLang="ja-JP" sz="1800" smtClean="0">
                <a:ea typeface="MS PGothic" pitchFamily="34" charset="-128"/>
              </a:rPr>
              <a:t>1</a:t>
            </a:r>
            <a:r>
              <a:rPr lang="ja-JP" altLang="en-US" sz="1800" smtClean="0">
                <a:ea typeface="MS PGothic" pitchFamily="34" charset="-128"/>
              </a:rPr>
              <a:t>”</a:t>
            </a:r>
            <a:r>
              <a:rPr lang="en-US" altLang="ja-JP" sz="1800" smtClean="0">
                <a:ea typeface="MS PGothic" pitchFamily="34" charset="-128"/>
              </a:rPr>
              <a:t> might appear as an indeterminate voltage at the receiver</a:t>
            </a:r>
          </a:p>
          <a:p>
            <a:pPr lvl="1" eaLnBrk="1" hangingPunct="1"/>
            <a:r>
              <a:rPr lang="en-US" sz="1800" smtClean="0">
                <a:ea typeface="Arial" pitchFamily="34" charset="0"/>
              </a:rPr>
              <a:t>Wrong data might be accepted when clock edges become skewed</a:t>
            </a:r>
          </a:p>
          <a:p>
            <a:pPr lvl="1" eaLnBrk="1" hangingPunct="1">
              <a:buFontTx/>
              <a:buNone/>
            </a:pPr>
            <a:endParaRPr lang="en-US" sz="1800" smtClean="0">
              <a:ea typeface="Arial" pitchFamily="34" charset="0"/>
            </a:endParaRPr>
          </a:p>
          <a:p>
            <a:pPr eaLnBrk="1" hangingPunct="1"/>
            <a:r>
              <a:rPr lang="en-US" smtClean="0"/>
              <a:t>Enter RS232: Recommended Standard number 232</a:t>
            </a:r>
          </a:p>
          <a:p>
            <a:pPr lvl="1" eaLnBrk="1" hangingPunct="1"/>
            <a:r>
              <a:rPr lang="en-US" sz="1800" smtClean="0">
                <a:ea typeface="Arial" pitchFamily="34" charset="0"/>
              </a:rPr>
              <a:t>Serial ports for longer distances, typically, between PC and peripheral</a:t>
            </a:r>
          </a:p>
          <a:p>
            <a:pPr lvl="1" eaLnBrk="1" hangingPunct="1"/>
            <a:r>
              <a:rPr lang="en-US" sz="1800" smtClean="0">
                <a:ea typeface="Arial" pitchFamily="34" charset="0"/>
              </a:rPr>
              <a:t>Data transmitted asynchronously, i.e., no reference clock</a:t>
            </a:r>
          </a:p>
          <a:p>
            <a:pPr lvl="1" eaLnBrk="1" hangingPunct="1"/>
            <a:r>
              <a:rPr lang="en-US" sz="1800" smtClean="0">
                <a:ea typeface="Arial" pitchFamily="34" charset="0"/>
              </a:rPr>
              <a:t>Data provides its own reference clock</a:t>
            </a:r>
          </a:p>
          <a:p>
            <a:pPr eaLnBrk="1" hangingPunct="1"/>
            <a:endParaRPr lang="en-US" smtClean="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18</a:t>
            </a:fld>
            <a:endParaRPr lang="en-US" dirty="0"/>
          </a:p>
        </p:txBody>
      </p:sp>
    </p:spTree>
    <p:extLst>
      <p:ext uri="{BB962C8B-B14F-4D97-AF65-F5344CB8AC3E}">
        <p14:creationId xmlns:p14="http://schemas.microsoft.com/office/powerpoint/2010/main" val="24515541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r>
              <a:rPr lang="en-US" smtClean="0"/>
              <a:t>Types of Serial Communications	</a:t>
            </a:r>
          </a:p>
        </p:txBody>
      </p:sp>
      <p:sp>
        <p:nvSpPr>
          <p:cNvPr id="92162" name="Rectangle 3"/>
          <p:cNvSpPr>
            <a:spLocks noGrp="1" noChangeArrowheads="1"/>
          </p:cNvSpPr>
          <p:nvPr>
            <p:ph idx="1"/>
          </p:nvPr>
        </p:nvSpPr>
        <p:spPr/>
        <p:txBody>
          <a:bodyPr>
            <a:normAutofit/>
          </a:bodyPr>
          <a:lstStyle/>
          <a:p>
            <a:pPr eaLnBrk="1" hangingPunct="1">
              <a:lnSpc>
                <a:spcPct val="90000"/>
              </a:lnSpc>
            </a:pPr>
            <a:r>
              <a:rPr lang="en-US" sz="2200" dirty="0" smtClean="0">
                <a:solidFill>
                  <a:srgbClr val="0000FF"/>
                </a:solidFill>
              </a:rPr>
              <a:t>Synchronous communication</a:t>
            </a:r>
          </a:p>
          <a:p>
            <a:pPr lvl="1" eaLnBrk="1" hangingPunct="1">
              <a:lnSpc>
                <a:spcPct val="90000"/>
              </a:lnSpc>
            </a:pPr>
            <a:r>
              <a:rPr lang="en-US" sz="2000" dirty="0" smtClean="0">
                <a:ea typeface="Arial" pitchFamily="34" charset="0"/>
              </a:rPr>
              <a:t>Data transmitted as a steady stream at regular intervals</a:t>
            </a:r>
          </a:p>
          <a:p>
            <a:pPr lvl="1" eaLnBrk="1" hangingPunct="1">
              <a:lnSpc>
                <a:spcPct val="90000"/>
              </a:lnSpc>
            </a:pPr>
            <a:r>
              <a:rPr lang="en-US" sz="1800" dirty="0" smtClean="0">
                <a:ea typeface="Arial" pitchFamily="34" charset="0"/>
              </a:rPr>
              <a:t>All transmitted bits are synchronized to a common clock signal</a:t>
            </a:r>
          </a:p>
          <a:p>
            <a:pPr lvl="1" eaLnBrk="1" hangingPunct="1">
              <a:lnSpc>
                <a:spcPct val="90000"/>
              </a:lnSpc>
            </a:pPr>
            <a:r>
              <a:rPr lang="en-US" sz="1800" dirty="0" smtClean="0">
                <a:ea typeface="Arial" pitchFamily="34" charset="0"/>
              </a:rPr>
              <a:t>The two devices initially synchronize themselves to each other, and then continually send characters to stay synchronized</a:t>
            </a:r>
          </a:p>
          <a:p>
            <a:pPr lvl="1" eaLnBrk="1" hangingPunct="1">
              <a:lnSpc>
                <a:spcPct val="90000"/>
              </a:lnSpc>
            </a:pPr>
            <a:r>
              <a:rPr lang="en-US" sz="1800" dirty="0" smtClean="0">
                <a:ea typeface="Arial" pitchFamily="34" charset="0"/>
              </a:rPr>
              <a:t>Faster data transfer rates than asynchronous methods, because it does not require additional bits to mark the beginning and end of each data byte</a:t>
            </a:r>
          </a:p>
          <a:p>
            <a:pPr eaLnBrk="1" hangingPunct="1">
              <a:lnSpc>
                <a:spcPct val="90000"/>
              </a:lnSpc>
            </a:pPr>
            <a:r>
              <a:rPr lang="en-US" sz="2200" dirty="0" smtClean="0">
                <a:solidFill>
                  <a:srgbClr val="0000FF"/>
                </a:solidFill>
              </a:rPr>
              <a:t>Asynchronous communication</a:t>
            </a:r>
          </a:p>
          <a:p>
            <a:pPr lvl="1" eaLnBrk="1" hangingPunct="1">
              <a:lnSpc>
                <a:spcPct val="90000"/>
              </a:lnSpc>
            </a:pPr>
            <a:r>
              <a:rPr lang="en-US" sz="1800" dirty="0" smtClean="0">
                <a:ea typeface="Arial" pitchFamily="34" charset="0"/>
              </a:rPr>
              <a:t>Data transmitted intermittently at irregular intervals</a:t>
            </a:r>
          </a:p>
          <a:p>
            <a:pPr lvl="1" eaLnBrk="1" hangingPunct="1">
              <a:lnSpc>
                <a:spcPct val="90000"/>
              </a:lnSpc>
            </a:pPr>
            <a:r>
              <a:rPr lang="en-US" sz="1800" dirty="0" smtClean="0">
                <a:ea typeface="Arial" pitchFamily="34" charset="0"/>
              </a:rPr>
              <a:t>Each device uses its own internal clock resulting in bytes that are transferred at arbitrary times</a:t>
            </a:r>
          </a:p>
          <a:p>
            <a:pPr lvl="1" eaLnBrk="1" hangingPunct="1">
              <a:lnSpc>
                <a:spcPct val="90000"/>
              </a:lnSpc>
            </a:pPr>
            <a:r>
              <a:rPr lang="en-US" sz="1800" dirty="0" smtClean="0">
                <a:ea typeface="Arial" pitchFamily="34" charset="0"/>
              </a:rPr>
              <a:t>Instead of using time as a way to synchronize the bits, the data format is used </a:t>
            </a:r>
          </a:p>
          <a:p>
            <a:pPr lvl="1" eaLnBrk="1" hangingPunct="1">
              <a:lnSpc>
                <a:spcPct val="90000"/>
              </a:lnSpc>
            </a:pPr>
            <a:r>
              <a:rPr lang="en-US" sz="1800" dirty="0" smtClean="0">
                <a:ea typeface="Arial" pitchFamily="34" charset="0"/>
              </a:rPr>
              <a:t>Data transmission is synchronized using the start bit of the word, while one or more stop bits indicate the end of the word </a:t>
            </a:r>
          </a:p>
          <a:p>
            <a:pPr lvl="2" eaLnBrk="1" hangingPunct="1">
              <a:lnSpc>
                <a:spcPct val="90000"/>
              </a:lnSpc>
            </a:pPr>
            <a:r>
              <a:rPr lang="en-US" sz="1800" dirty="0" smtClean="0">
                <a:ea typeface="Arial" pitchFamily="34" charset="0"/>
              </a:rPr>
              <a:t>Asynchronous communications slightly slower than synchronous</a:t>
            </a: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19</a:t>
            </a:fld>
            <a:endParaRPr lang="en-US" dirty="0"/>
          </a:p>
        </p:txBody>
      </p:sp>
    </p:spTree>
    <p:extLst>
      <p:ext uri="{BB962C8B-B14F-4D97-AF65-F5344CB8AC3E}">
        <p14:creationId xmlns:p14="http://schemas.microsoft.com/office/powerpoint/2010/main" val="114279072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a:t>
            </a:fld>
            <a:endParaRPr lang="en-US"/>
          </a:p>
        </p:txBody>
      </p:sp>
      <p:sp>
        <p:nvSpPr>
          <p:cNvPr id="6" name="Content Placeholder 2"/>
          <p:cNvSpPr txBox="1">
            <a:spLocks/>
          </p:cNvSpPr>
          <p:nvPr/>
        </p:nvSpPr>
        <p:spPr>
          <a:xfrm>
            <a:off x="609600" y="1231900"/>
            <a:ext cx="8229600" cy="5046663"/>
          </a:xfrm>
          <a:prstGeom prst="rect">
            <a:avLst/>
          </a:prstGeom>
        </p:spPr>
        <p:txBody>
          <a:bodyPr/>
          <a:lstStyle>
            <a:lvl1pPr marL="342900" indent="-342900" algn="l" defTabSz="457200" rtl="0" eaLnBrk="1" latinLnBrk="0" hangingPunct="1">
              <a:spcBef>
                <a:spcPct val="20000"/>
              </a:spcBef>
              <a:buFont typeface="Wingdings" charset="2"/>
              <a:buChar char="§"/>
              <a:defRPr sz="2000" kern="1200">
                <a:solidFill>
                  <a:schemeClr val="accent5"/>
                </a:solidFill>
                <a:latin typeface="Arial"/>
                <a:ea typeface="+mn-ea"/>
                <a:cs typeface="+mn-cs"/>
              </a:defRPr>
            </a:lvl1pPr>
            <a:lvl2pPr marL="742950" indent="-285750" algn="l" defTabSz="457200" rtl="0" eaLnBrk="1" latinLnBrk="0" hangingPunct="1">
              <a:spcBef>
                <a:spcPct val="20000"/>
              </a:spcBef>
              <a:buFont typeface="Wingdings" charset="2"/>
              <a:buChar char="§"/>
              <a:defRPr sz="1800" kern="1200">
                <a:solidFill>
                  <a:schemeClr val="accent2">
                    <a:lumMod val="50000"/>
                  </a:schemeClr>
                </a:solidFill>
                <a:latin typeface="Arial"/>
                <a:ea typeface="+mn-ea"/>
                <a:cs typeface="+mn-cs"/>
              </a:defRPr>
            </a:lvl2pPr>
            <a:lvl3pPr marL="1143000" indent="-228600" algn="l" defTabSz="457200" rtl="0" eaLnBrk="1" latinLnBrk="0" hangingPunct="1">
              <a:spcBef>
                <a:spcPct val="20000"/>
              </a:spcBef>
              <a:buFont typeface="Wingdings" charset="2"/>
              <a:buChar char="§"/>
              <a:defRPr sz="1800" kern="1200">
                <a:solidFill>
                  <a:schemeClr val="accent2">
                    <a:lumMod val="75000"/>
                  </a:schemeClr>
                </a:solidFill>
                <a:latin typeface="Arial"/>
                <a:ea typeface="+mn-ea"/>
                <a:cs typeface="+mn-cs"/>
              </a:defRPr>
            </a:lvl3pPr>
            <a:lvl4pPr marL="1600200" indent="-228600" algn="l" defTabSz="457200" rtl="0" eaLnBrk="1" latinLnBrk="0" hangingPunct="1">
              <a:spcBef>
                <a:spcPct val="20000"/>
              </a:spcBef>
              <a:buFont typeface="Wingdings" charset="2"/>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Wingdings" charset="2"/>
              <a:buChar char="§"/>
              <a:defRPr sz="16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ARM ASM Part 2</a:t>
            </a:r>
          </a:p>
          <a:p>
            <a:pPr lvl="1"/>
            <a:r>
              <a:rPr lang="en-US" dirty="0" smtClean="0"/>
              <a:t>Addressing Modes</a:t>
            </a:r>
          </a:p>
          <a:p>
            <a:pPr lvl="1"/>
            <a:r>
              <a:rPr lang="en-US" dirty="0" smtClean="0"/>
              <a:t>Batch load</a:t>
            </a:r>
          </a:p>
          <a:p>
            <a:pPr lvl="1"/>
            <a:r>
              <a:rPr lang="en-US" dirty="0" smtClean="0"/>
              <a:t>Stack</a:t>
            </a:r>
          </a:p>
          <a:p>
            <a:endParaRPr lang="en-US" dirty="0" smtClean="0"/>
          </a:p>
          <a:p>
            <a:r>
              <a:rPr lang="en-US" dirty="0" smtClean="0"/>
              <a:t>Memory Mapped Input Output (MMIO)</a:t>
            </a:r>
          </a:p>
          <a:p>
            <a:endParaRPr lang="en-US" dirty="0">
              <a:ea typeface="ＭＳ Ｐゴシック" charset="0"/>
            </a:endParaRPr>
          </a:p>
        </p:txBody>
      </p:sp>
    </p:spTree>
    <p:extLst>
      <p:ext uri="{BB962C8B-B14F-4D97-AF65-F5344CB8AC3E}">
        <p14:creationId xmlns:p14="http://schemas.microsoft.com/office/powerpoint/2010/main" val="238145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 vs. </a:t>
            </a:r>
            <a:r>
              <a:rPr lang="en-US" dirty="0" err="1" smtClean="0"/>
              <a:t>Async</a:t>
            </a:r>
            <a:endParaRPr lang="en-US" dirty="0"/>
          </a:p>
        </p:txBody>
      </p:sp>
      <p:sp>
        <p:nvSpPr>
          <p:cNvPr id="3" name="Content Placeholder 2"/>
          <p:cNvSpPr>
            <a:spLocks noGrp="1"/>
          </p:cNvSpPr>
          <p:nvPr>
            <p:ph idx="1"/>
          </p:nvPr>
        </p:nvSpPr>
        <p:spPr/>
        <p:txBody>
          <a:bodyPr/>
          <a:lstStyle/>
          <a:p>
            <a:r>
              <a:rPr lang="en-US" dirty="0"/>
              <a:t>Synchronous communications </a:t>
            </a:r>
            <a:endParaRPr lang="en-US" dirty="0" smtClean="0"/>
          </a:p>
          <a:p>
            <a:pPr lvl="1"/>
            <a:r>
              <a:rPr lang="en-US" dirty="0"/>
              <a:t>R</a:t>
            </a:r>
            <a:r>
              <a:rPr lang="en-US" dirty="0" smtClean="0"/>
              <a:t>equires common clock (SPI)</a:t>
            </a:r>
          </a:p>
          <a:p>
            <a:pPr lvl="1"/>
            <a:r>
              <a:rPr lang="en-US" dirty="0" smtClean="0"/>
              <a:t>Whoever </a:t>
            </a:r>
            <a:r>
              <a:rPr lang="en-US" dirty="0"/>
              <a:t>controls the clock controls communication </a:t>
            </a:r>
            <a:r>
              <a:rPr lang="en-US" dirty="0" smtClean="0"/>
              <a:t>speed</a:t>
            </a:r>
          </a:p>
          <a:p>
            <a:pPr lvl="1"/>
            <a:endParaRPr lang="en-US" dirty="0"/>
          </a:p>
          <a:p>
            <a:r>
              <a:rPr lang="en-US" dirty="0" smtClean="0"/>
              <a:t>Asynchronous communications </a:t>
            </a:r>
          </a:p>
          <a:p>
            <a:pPr lvl="1"/>
            <a:r>
              <a:rPr lang="en-US" dirty="0"/>
              <a:t>H</a:t>
            </a:r>
            <a:r>
              <a:rPr lang="en-US" dirty="0" smtClean="0"/>
              <a:t>as </a:t>
            </a:r>
            <a:r>
              <a:rPr lang="en-US" dirty="0"/>
              <a:t>no </a:t>
            </a:r>
            <a:r>
              <a:rPr lang="en-US" dirty="0" smtClean="0"/>
              <a:t>clock (UART)</a:t>
            </a:r>
            <a:endParaRPr lang="en-US" dirty="0"/>
          </a:p>
          <a:p>
            <a:pPr lvl="1"/>
            <a:r>
              <a:rPr lang="en-US" dirty="0" smtClean="0"/>
              <a:t>Speed </a:t>
            </a:r>
            <a:r>
              <a:rPr lang="en-US" dirty="0"/>
              <a:t>must be agreed upon beforehand </a:t>
            </a:r>
            <a:r>
              <a:rPr lang="en-US" dirty="0" smtClean="0"/>
              <a:t>(the baud-rate configuration accomplishes that)</a:t>
            </a:r>
            <a:endParaRPr lang="en-US" dirty="0"/>
          </a:p>
          <a:p>
            <a:endParaRPr lang="en-US" dirty="0"/>
          </a:p>
        </p:txBody>
      </p:sp>
    </p:spTree>
    <p:extLst>
      <p:ext uri="{BB962C8B-B14F-4D97-AF65-F5344CB8AC3E}">
        <p14:creationId xmlns:p14="http://schemas.microsoft.com/office/powerpoint/2010/main" val="2173112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mtClean="0"/>
              <a:t>RS232 – Bits and Serial Bytes</a:t>
            </a:r>
          </a:p>
        </p:txBody>
      </p:sp>
      <p:sp>
        <p:nvSpPr>
          <p:cNvPr id="94209" name="Rectangle 26"/>
          <p:cNvSpPr>
            <a:spLocks noGrp="1" noChangeArrowheads="1"/>
          </p:cNvSpPr>
          <p:nvPr>
            <p:ph idx="1"/>
          </p:nvPr>
        </p:nvSpPr>
        <p:spPr>
          <a:xfrm>
            <a:off x="457199" y="1307890"/>
            <a:ext cx="8400827" cy="3064190"/>
          </a:xfrm>
          <a:noFill/>
        </p:spPr>
        <p:txBody>
          <a:bodyPr>
            <a:normAutofit fontScale="47500" lnSpcReduction="20000"/>
          </a:bodyPr>
          <a:lstStyle/>
          <a:p>
            <a:pPr eaLnBrk="1" hangingPunct="1"/>
            <a:r>
              <a:rPr lang="en-US" sz="4000" dirty="0" smtClean="0"/>
              <a:t>Serial ports on IBM-style PCs support asynchronous communication only</a:t>
            </a:r>
          </a:p>
          <a:p>
            <a:pPr eaLnBrk="1" hangingPunct="1"/>
            <a:r>
              <a:rPr lang="en-US" sz="4000" dirty="0" smtClean="0"/>
              <a:t>A </a:t>
            </a:r>
            <a:r>
              <a:rPr lang="ja-JP" altLang="en-US" sz="4000" dirty="0" smtClean="0"/>
              <a:t>“</a:t>
            </a:r>
            <a:r>
              <a:rPr lang="en-US" altLang="ja-JP" sz="4000" dirty="0" smtClean="0"/>
              <a:t>serial byte</a:t>
            </a:r>
            <a:r>
              <a:rPr lang="ja-JP" altLang="en-US" sz="4000" dirty="0" smtClean="0"/>
              <a:t>”</a:t>
            </a:r>
            <a:r>
              <a:rPr lang="en-US" altLang="ja-JP" sz="4000" dirty="0" smtClean="0"/>
              <a:t> usually consists of </a:t>
            </a:r>
          </a:p>
          <a:p>
            <a:pPr lvl="1" eaLnBrk="1" hangingPunct="1"/>
            <a:r>
              <a:rPr lang="en-US" sz="3400" i="1" dirty="0" smtClean="0">
                <a:ea typeface="Arial" pitchFamily="34" charset="0"/>
              </a:rPr>
              <a:t>Characters: </a:t>
            </a:r>
            <a:r>
              <a:rPr lang="en-US" sz="3400" dirty="0" smtClean="0">
                <a:ea typeface="Arial" pitchFamily="34" charset="0"/>
              </a:rPr>
              <a:t>5-8 data bits</a:t>
            </a:r>
          </a:p>
          <a:p>
            <a:pPr lvl="1" eaLnBrk="1" hangingPunct="1"/>
            <a:r>
              <a:rPr lang="en-US" sz="3400" i="1" dirty="0" smtClean="0">
                <a:ea typeface="Arial" pitchFamily="34" charset="0"/>
              </a:rPr>
              <a:t>Framing bits: </a:t>
            </a:r>
            <a:r>
              <a:rPr lang="en-US" sz="3400" dirty="0" smtClean="0">
                <a:ea typeface="Arial" pitchFamily="34" charset="0"/>
              </a:rPr>
              <a:t>1 start bit, 1 parity bit (optional), 1-2 stop bits</a:t>
            </a:r>
          </a:p>
          <a:p>
            <a:pPr lvl="1" eaLnBrk="1" hangingPunct="1"/>
            <a:r>
              <a:rPr lang="en-US" sz="3400" dirty="0" smtClean="0">
                <a:ea typeface="Arial" pitchFamily="34" charset="0"/>
              </a:rPr>
              <a:t>When serial data is stored on your computer, framing bits are removed, and this looks like a real 8-bit byte</a:t>
            </a:r>
            <a:endParaRPr lang="en-US" sz="3400" dirty="0" smtClean="0"/>
          </a:p>
          <a:p>
            <a:pPr eaLnBrk="1" hangingPunct="1"/>
            <a:r>
              <a:rPr lang="en-US" sz="4000" dirty="0" smtClean="0"/>
              <a:t>Specified as number of data bits - parity type - number of stop bits </a:t>
            </a:r>
          </a:p>
          <a:p>
            <a:pPr lvl="1" eaLnBrk="1" hangingPunct="1"/>
            <a:r>
              <a:rPr lang="en-US" sz="3400" dirty="0" smtClean="0">
                <a:ea typeface="Arial" pitchFamily="34" charset="0"/>
              </a:rPr>
              <a:t>8-N-1 a eight data bits, no parity bit, and one stop bit</a:t>
            </a:r>
          </a:p>
          <a:p>
            <a:pPr lvl="1" eaLnBrk="1" hangingPunct="1"/>
            <a:r>
              <a:rPr lang="en-US" sz="3400" dirty="0" smtClean="0">
                <a:ea typeface="Arial" pitchFamily="34" charset="0"/>
              </a:rPr>
              <a:t>7-E-2 a seven data bits, even parity, and two stop bits </a:t>
            </a:r>
          </a:p>
          <a:p>
            <a:pPr lvl="1" eaLnBrk="1" hangingPunct="1"/>
            <a:endParaRPr lang="en-US" sz="3400" dirty="0" smtClean="0">
              <a:ea typeface="Arial" pitchFamily="34" charset="0"/>
            </a:endParaRPr>
          </a:p>
          <a:p>
            <a:pPr marL="228600" lvl="1" indent="0" eaLnBrk="1" hangingPunct="1">
              <a:buNone/>
            </a:pPr>
            <a:endParaRPr lang="en-US" sz="3400" dirty="0" smtClean="0">
              <a:ea typeface="Arial" pitchFamily="34" charset="0"/>
            </a:endParaRPr>
          </a:p>
          <a:p>
            <a:pPr lvl="1" eaLnBrk="1" hangingPunct="1"/>
            <a:endParaRPr lang="en-US" sz="3400" dirty="0" smtClean="0">
              <a:ea typeface="Arial" pitchFamily="34" charset="0"/>
            </a:endParaRPr>
          </a:p>
        </p:txBody>
      </p:sp>
      <p:grpSp>
        <p:nvGrpSpPr>
          <p:cNvPr id="2" name="Group 3"/>
          <p:cNvGrpSpPr>
            <a:grpSpLocks/>
          </p:cNvGrpSpPr>
          <p:nvPr/>
        </p:nvGrpSpPr>
        <p:grpSpPr bwMode="auto">
          <a:xfrm>
            <a:off x="960502" y="3598959"/>
            <a:ext cx="7569108" cy="2209800"/>
            <a:chOff x="384" y="1680"/>
            <a:chExt cx="4944" cy="1573"/>
          </a:xfrm>
        </p:grpSpPr>
        <p:pic>
          <p:nvPicPr>
            <p:cNvPr id="94212" name="Picture 4"/>
            <p:cNvPicPr>
              <a:picLocks noChangeAspect="1" noChangeArrowheads="1"/>
            </p:cNvPicPr>
            <p:nvPr/>
          </p:nvPicPr>
          <p:blipFill>
            <a:blip r:embed="rId3" cstate="print"/>
            <a:srcRect l="998" t="35440" r="52745" b="54593"/>
            <a:stretch>
              <a:fillRect/>
            </a:stretch>
          </p:blipFill>
          <p:spPr bwMode="auto">
            <a:xfrm>
              <a:off x="384" y="2400"/>
              <a:ext cx="4944" cy="853"/>
            </a:xfrm>
            <a:prstGeom prst="rect">
              <a:avLst/>
            </a:prstGeom>
            <a:noFill/>
            <a:ln w="9525">
              <a:noFill/>
              <a:miter lim="800000"/>
              <a:headEnd/>
              <a:tailEnd/>
            </a:ln>
          </p:spPr>
        </p:pic>
        <p:sp>
          <p:nvSpPr>
            <p:cNvPr id="94213" name="Rectangle 5"/>
            <p:cNvSpPr>
              <a:spLocks noChangeArrowheads="1"/>
            </p:cNvSpPr>
            <p:nvPr/>
          </p:nvSpPr>
          <p:spPr bwMode="auto">
            <a:xfrm>
              <a:off x="912"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94214" name="Rectangle 6"/>
            <p:cNvSpPr>
              <a:spLocks noChangeArrowheads="1"/>
            </p:cNvSpPr>
            <p:nvPr/>
          </p:nvSpPr>
          <p:spPr bwMode="auto">
            <a:xfrm>
              <a:off x="1296"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94215" name="Rectangle 7"/>
            <p:cNvSpPr>
              <a:spLocks noChangeArrowheads="1"/>
            </p:cNvSpPr>
            <p:nvPr/>
          </p:nvSpPr>
          <p:spPr bwMode="auto">
            <a:xfrm>
              <a:off x="1728"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dirty="0">
                  <a:solidFill>
                    <a:schemeClr val="tx1"/>
                  </a:solidFill>
                </a:rPr>
                <a:t>5</a:t>
              </a:r>
            </a:p>
          </p:txBody>
        </p:sp>
        <p:sp>
          <p:nvSpPr>
            <p:cNvPr id="94216" name="Rectangle 8"/>
            <p:cNvSpPr>
              <a:spLocks noChangeArrowheads="1"/>
            </p:cNvSpPr>
            <p:nvPr/>
          </p:nvSpPr>
          <p:spPr bwMode="auto">
            <a:xfrm>
              <a:off x="2112"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94217" name="Rectangle 9"/>
            <p:cNvSpPr>
              <a:spLocks noChangeArrowheads="1"/>
            </p:cNvSpPr>
            <p:nvPr/>
          </p:nvSpPr>
          <p:spPr bwMode="auto">
            <a:xfrm>
              <a:off x="2496"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94218" name="Rectangle 10"/>
            <p:cNvSpPr>
              <a:spLocks noChangeArrowheads="1"/>
            </p:cNvSpPr>
            <p:nvPr/>
          </p:nvSpPr>
          <p:spPr bwMode="auto">
            <a:xfrm>
              <a:off x="2928"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dirty="0">
                  <a:solidFill>
                    <a:schemeClr val="tx1"/>
                  </a:solidFill>
                </a:rPr>
                <a:t>2</a:t>
              </a:r>
            </a:p>
          </p:txBody>
        </p:sp>
        <p:sp>
          <p:nvSpPr>
            <p:cNvPr id="94219" name="Rectangle 11"/>
            <p:cNvSpPr>
              <a:spLocks noChangeArrowheads="1"/>
            </p:cNvSpPr>
            <p:nvPr/>
          </p:nvSpPr>
          <p:spPr bwMode="auto">
            <a:xfrm>
              <a:off x="3312"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94220" name="Rectangle 12"/>
            <p:cNvSpPr>
              <a:spLocks noChangeArrowheads="1"/>
            </p:cNvSpPr>
            <p:nvPr/>
          </p:nvSpPr>
          <p:spPr bwMode="auto">
            <a:xfrm>
              <a:off x="3744"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grpSp>
          <p:nvGrpSpPr>
            <p:cNvPr id="3" name="Group 13"/>
            <p:cNvGrpSpPr>
              <a:grpSpLocks/>
            </p:cNvGrpSpPr>
            <p:nvPr/>
          </p:nvGrpSpPr>
          <p:grpSpPr bwMode="auto">
            <a:xfrm>
              <a:off x="864" y="1898"/>
              <a:ext cx="3222" cy="329"/>
              <a:chOff x="864" y="1898"/>
              <a:chExt cx="3222" cy="329"/>
            </a:xfrm>
          </p:grpSpPr>
          <p:grpSp>
            <p:nvGrpSpPr>
              <p:cNvPr id="4" name="Group 14"/>
              <p:cNvGrpSpPr>
                <a:grpSpLocks/>
              </p:cNvGrpSpPr>
              <p:nvPr/>
            </p:nvGrpSpPr>
            <p:grpSpPr bwMode="auto">
              <a:xfrm>
                <a:off x="864" y="1920"/>
                <a:ext cx="3168" cy="288"/>
                <a:chOff x="864" y="1968"/>
                <a:chExt cx="2688" cy="288"/>
              </a:xfrm>
            </p:grpSpPr>
            <p:sp>
              <p:nvSpPr>
                <p:cNvPr id="94226" name="Rectangle 15"/>
                <p:cNvSpPr>
                  <a:spLocks noChangeArrowheads="1"/>
                </p:cNvSpPr>
                <p:nvPr/>
              </p:nvSpPr>
              <p:spPr bwMode="auto">
                <a:xfrm>
                  <a:off x="864"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27" name="Rectangle 16"/>
                <p:cNvSpPr>
                  <a:spLocks noChangeArrowheads="1"/>
                </p:cNvSpPr>
                <p:nvPr/>
              </p:nvSpPr>
              <p:spPr bwMode="auto">
                <a:xfrm>
                  <a:off x="1200"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28" name="Rectangle 17"/>
                <p:cNvSpPr>
                  <a:spLocks noChangeArrowheads="1"/>
                </p:cNvSpPr>
                <p:nvPr/>
              </p:nvSpPr>
              <p:spPr bwMode="auto">
                <a:xfrm>
                  <a:off x="1536"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29" name="Rectangle 18"/>
                <p:cNvSpPr>
                  <a:spLocks noChangeArrowheads="1"/>
                </p:cNvSpPr>
                <p:nvPr/>
              </p:nvSpPr>
              <p:spPr bwMode="auto">
                <a:xfrm>
                  <a:off x="1872"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0" name="Rectangle 19"/>
                <p:cNvSpPr>
                  <a:spLocks noChangeArrowheads="1"/>
                </p:cNvSpPr>
                <p:nvPr/>
              </p:nvSpPr>
              <p:spPr bwMode="auto">
                <a:xfrm>
                  <a:off x="2208"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1" name="Rectangle 20"/>
                <p:cNvSpPr>
                  <a:spLocks noChangeArrowheads="1"/>
                </p:cNvSpPr>
                <p:nvPr/>
              </p:nvSpPr>
              <p:spPr bwMode="auto">
                <a:xfrm>
                  <a:off x="2544"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2" name="Rectangle 21"/>
                <p:cNvSpPr>
                  <a:spLocks noChangeArrowheads="1"/>
                </p:cNvSpPr>
                <p:nvPr/>
              </p:nvSpPr>
              <p:spPr bwMode="auto">
                <a:xfrm>
                  <a:off x="2880"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3" name="Rectangle 22"/>
                <p:cNvSpPr>
                  <a:spLocks noChangeArrowheads="1"/>
                </p:cNvSpPr>
                <p:nvPr/>
              </p:nvSpPr>
              <p:spPr bwMode="auto">
                <a:xfrm>
                  <a:off x="3216"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grpSp>
          <p:sp>
            <p:nvSpPr>
              <p:cNvPr id="94225" name="Text Box 23"/>
              <p:cNvSpPr txBox="1">
                <a:spLocks noChangeArrowheads="1"/>
              </p:cNvSpPr>
              <p:nvPr/>
            </p:nvSpPr>
            <p:spPr bwMode="auto">
              <a:xfrm>
                <a:off x="950" y="1898"/>
                <a:ext cx="3136" cy="329"/>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2400" dirty="0">
                    <a:solidFill>
                      <a:schemeClr val="tx1"/>
                    </a:solidFill>
                  </a:rPr>
                  <a:t>0       1      2      3      4       5      6      7</a:t>
                </a:r>
              </a:p>
            </p:txBody>
          </p:sp>
        </p:grpSp>
        <p:sp>
          <p:nvSpPr>
            <p:cNvPr id="94222" name="Text Box 24"/>
            <p:cNvSpPr txBox="1">
              <a:spLocks noChangeArrowheads="1"/>
            </p:cNvSpPr>
            <p:nvPr/>
          </p:nvSpPr>
          <p:spPr bwMode="auto">
            <a:xfrm>
              <a:off x="864" y="1680"/>
              <a:ext cx="403" cy="241"/>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600">
                  <a:solidFill>
                    <a:schemeClr val="tx1"/>
                  </a:solidFill>
                </a:rPr>
                <a:t>MSB</a:t>
              </a:r>
            </a:p>
          </p:txBody>
        </p:sp>
        <p:sp>
          <p:nvSpPr>
            <p:cNvPr id="94223" name="Text Box 25"/>
            <p:cNvSpPr txBox="1">
              <a:spLocks noChangeArrowheads="1"/>
            </p:cNvSpPr>
            <p:nvPr/>
          </p:nvSpPr>
          <p:spPr bwMode="auto">
            <a:xfrm>
              <a:off x="3648" y="1707"/>
              <a:ext cx="366" cy="241"/>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600">
                  <a:solidFill>
                    <a:schemeClr val="tx1"/>
                  </a:solidFill>
                </a:rPr>
                <a:t>LSB</a:t>
              </a:r>
            </a:p>
          </p:txBody>
        </p:sp>
      </p:grpSp>
    </p:spTree>
    <p:extLst>
      <p:ext uri="{BB962C8B-B14F-4D97-AF65-F5344CB8AC3E}">
        <p14:creationId xmlns:p14="http://schemas.microsoft.com/office/powerpoint/2010/main" val="7029903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smtClean="0"/>
              <a:t>Parity Bits</a:t>
            </a:r>
          </a:p>
        </p:txBody>
      </p:sp>
      <p:sp>
        <p:nvSpPr>
          <p:cNvPr id="96258" name="Rectangle 3"/>
          <p:cNvSpPr>
            <a:spLocks noGrp="1" noChangeArrowheads="1"/>
          </p:cNvSpPr>
          <p:nvPr>
            <p:ph idx="1"/>
          </p:nvPr>
        </p:nvSpPr>
        <p:spPr/>
        <p:txBody>
          <a:bodyPr>
            <a:normAutofit/>
          </a:bodyPr>
          <a:lstStyle/>
          <a:p>
            <a:pPr marL="419100" indent="-419100" eaLnBrk="1" hangingPunct="1"/>
            <a:r>
              <a:rPr lang="en-US" dirty="0" smtClean="0"/>
              <a:t>Simple error checking for the transmitted data </a:t>
            </a:r>
          </a:p>
          <a:p>
            <a:pPr marL="419100" indent="-419100" eaLnBrk="1" hangingPunct="1"/>
            <a:r>
              <a:rPr lang="en-US" dirty="0" smtClean="0">
                <a:solidFill>
                  <a:srgbClr val="0000FF"/>
                </a:solidFill>
              </a:rPr>
              <a:t>Even parity</a:t>
            </a:r>
          </a:p>
          <a:p>
            <a:pPr marL="838200" lvl="1" indent="-381000" eaLnBrk="1" hangingPunct="1"/>
            <a:r>
              <a:rPr lang="en-US" sz="1800" dirty="0" smtClean="0">
                <a:ea typeface="Arial" pitchFamily="34" charset="0"/>
              </a:rPr>
              <a:t>The data bits produce an even number of 1s</a:t>
            </a:r>
          </a:p>
          <a:p>
            <a:pPr marL="419100" indent="-419100" eaLnBrk="1" hangingPunct="1"/>
            <a:r>
              <a:rPr lang="en-US" dirty="0" smtClean="0">
                <a:solidFill>
                  <a:srgbClr val="0000FF"/>
                </a:solidFill>
              </a:rPr>
              <a:t>Odd parity</a:t>
            </a:r>
          </a:p>
          <a:p>
            <a:pPr marL="838200" lvl="1" indent="-381000" eaLnBrk="1" hangingPunct="1"/>
            <a:r>
              <a:rPr lang="en-US" sz="1800" dirty="0" smtClean="0">
                <a:ea typeface="Arial" pitchFamily="34" charset="0"/>
              </a:rPr>
              <a:t>The data bits produce an odd number of 1s</a:t>
            </a:r>
          </a:p>
          <a:p>
            <a:pPr marL="838200" lvl="1" indent="-381000" eaLnBrk="1" hangingPunct="1">
              <a:buFontTx/>
              <a:buNone/>
            </a:pPr>
            <a:endParaRPr lang="en-US" sz="1800" dirty="0" smtClean="0">
              <a:ea typeface="Arial" pitchFamily="34" charset="0"/>
            </a:endParaRPr>
          </a:p>
          <a:p>
            <a:pPr marL="419100" indent="-419100" eaLnBrk="1" hangingPunct="1"/>
            <a:r>
              <a:rPr lang="en-US" dirty="0" smtClean="0"/>
              <a:t>Parity checking process</a:t>
            </a:r>
          </a:p>
          <a:p>
            <a:pPr marL="838200" lvl="1" indent="-381000" eaLnBrk="1" hangingPunct="1">
              <a:buFontTx/>
              <a:buAutoNum type="arabicPeriod"/>
            </a:pPr>
            <a:r>
              <a:rPr lang="en-US" sz="1800" dirty="0" smtClean="0">
                <a:ea typeface="Arial" pitchFamily="34" charset="0"/>
              </a:rPr>
              <a:t>The transmitting device sets the parity bit to 0 or to 1 depending on the data bit values and the type of parity checking selected. </a:t>
            </a:r>
          </a:p>
          <a:p>
            <a:pPr marL="838200" lvl="1" indent="-381000" eaLnBrk="1" hangingPunct="1">
              <a:buFontTx/>
              <a:buAutoNum type="arabicPeriod"/>
            </a:pPr>
            <a:r>
              <a:rPr lang="en-US" sz="1800" dirty="0" smtClean="0">
                <a:ea typeface="Arial" pitchFamily="34" charset="0"/>
              </a:rPr>
              <a:t>The receiving device checks if the parity bit is consistent with the transmitted data; depending on the result, error/success is returned</a:t>
            </a:r>
          </a:p>
          <a:p>
            <a:pPr marL="838200" lvl="1" indent="-381000" eaLnBrk="1" hangingPunct="1">
              <a:buFontTx/>
              <a:buNone/>
            </a:pPr>
            <a:endParaRPr lang="en-US" sz="1800" dirty="0" smtClean="0">
              <a:ea typeface="Arial" pitchFamily="34" charset="0"/>
            </a:endParaRPr>
          </a:p>
          <a:p>
            <a:pPr marL="419100" indent="-419100" eaLnBrk="1" hangingPunct="1"/>
            <a:r>
              <a:rPr lang="en-US" dirty="0" smtClean="0"/>
              <a:t>Disadvantage</a:t>
            </a:r>
          </a:p>
          <a:p>
            <a:pPr marL="838200" lvl="1" indent="-381000" eaLnBrk="1" hangingPunct="1"/>
            <a:r>
              <a:rPr lang="en-US" sz="1800" dirty="0" smtClean="0">
                <a:ea typeface="Arial" pitchFamily="34" charset="0"/>
              </a:rPr>
              <a:t>Parity checking can detect only </a:t>
            </a:r>
            <a:r>
              <a:rPr lang="en-US" sz="1800" b="1" u="sng" dirty="0" smtClean="0">
                <a:ea typeface="Arial" pitchFamily="34" charset="0"/>
              </a:rPr>
              <a:t>an odd number of bit-flip errors</a:t>
            </a:r>
          </a:p>
          <a:p>
            <a:pPr marL="838200" lvl="1" indent="-381000" eaLnBrk="1" hangingPunct="1"/>
            <a:r>
              <a:rPr lang="en-US" sz="1800" dirty="0" smtClean="0">
                <a:ea typeface="Arial" pitchFamily="34" charset="0"/>
              </a:rPr>
              <a:t>Multiple-bit errors can appear as valid data</a:t>
            </a: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22</a:t>
            </a:fld>
            <a:endParaRPr lang="en-US" dirty="0"/>
          </a:p>
        </p:txBody>
      </p:sp>
    </p:spTree>
    <p:extLst>
      <p:ext uri="{BB962C8B-B14F-4D97-AF65-F5344CB8AC3E}">
        <p14:creationId xmlns:p14="http://schemas.microsoft.com/office/powerpoint/2010/main" val="423815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Example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23</a:t>
            </a:fld>
            <a:endParaRPr lang="en-US"/>
          </a:p>
        </p:txBody>
      </p:sp>
      <p:sp>
        <p:nvSpPr>
          <p:cNvPr id="3" name="TextBox 2"/>
          <p:cNvSpPr txBox="1"/>
          <p:nvPr/>
        </p:nvSpPr>
        <p:spPr>
          <a:xfrm>
            <a:off x="806920" y="3863103"/>
            <a:ext cx="5767500" cy="369332"/>
          </a:xfrm>
          <a:prstGeom prst="rect">
            <a:avLst/>
          </a:prstGeom>
          <a:noFill/>
        </p:spPr>
        <p:txBody>
          <a:bodyPr wrap="square" rtlCol="0">
            <a:spAutoFit/>
          </a:bodyPr>
          <a:lstStyle/>
          <a:p>
            <a:r>
              <a:rPr lang="en-US" dirty="0" smtClean="0"/>
              <a:t>Value Typically </a:t>
            </a:r>
            <a:r>
              <a:rPr lang="en-US" b="1" i="1" dirty="0" smtClean="0"/>
              <a:t>Including</a:t>
            </a:r>
            <a:r>
              <a:rPr lang="en-US" dirty="0" smtClean="0"/>
              <a:t> Parity Bit</a:t>
            </a:r>
            <a:endParaRPr lang="en-US" dirty="0"/>
          </a:p>
        </p:txBody>
      </p:sp>
      <p:pic>
        <p:nvPicPr>
          <p:cNvPr id="6" name="Picture 5"/>
          <p:cNvPicPr>
            <a:picLocks noChangeAspect="1"/>
          </p:cNvPicPr>
          <p:nvPr/>
        </p:nvPicPr>
        <p:blipFill>
          <a:blip r:embed="rId2"/>
          <a:stretch>
            <a:fillRect/>
          </a:stretch>
        </p:blipFill>
        <p:spPr>
          <a:xfrm>
            <a:off x="746751" y="1689599"/>
            <a:ext cx="4965700" cy="2235200"/>
          </a:xfrm>
          <a:prstGeom prst="rect">
            <a:avLst/>
          </a:prstGeom>
        </p:spPr>
      </p:pic>
    </p:spTree>
    <p:extLst>
      <p:ext uri="{BB962C8B-B14F-4D97-AF65-F5344CB8AC3E}">
        <p14:creationId xmlns:p14="http://schemas.microsoft.com/office/powerpoint/2010/main" val="2287433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smtClean="0"/>
              <a:t>Data Modulation </a:t>
            </a:r>
          </a:p>
        </p:txBody>
      </p:sp>
      <p:sp>
        <p:nvSpPr>
          <p:cNvPr id="98306" name="Rectangle 3"/>
          <p:cNvSpPr>
            <a:spLocks noGrp="1" noChangeArrowheads="1"/>
          </p:cNvSpPr>
          <p:nvPr>
            <p:ph idx="1"/>
          </p:nvPr>
        </p:nvSpPr>
        <p:spPr/>
        <p:txBody>
          <a:bodyPr>
            <a:normAutofit/>
          </a:bodyPr>
          <a:lstStyle/>
          <a:p>
            <a:pPr eaLnBrk="1" hangingPunct="1"/>
            <a:r>
              <a:rPr lang="en-US" sz="1800" dirty="0" smtClean="0"/>
              <a:t>When sending data over serial lines, logic signals are converted into a form the physical media (wires) can support </a:t>
            </a:r>
          </a:p>
          <a:p>
            <a:pPr eaLnBrk="1" hangingPunct="1"/>
            <a:r>
              <a:rPr lang="en-US" sz="1800" dirty="0" smtClean="0">
                <a:solidFill>
                  <a:srgbClr val="A50021"/>
                </a:solidFill>
              </a:rPr>
              <a:t>RS232C</a:t>
            </a:r>
            <a:r>
              <a:rPr lang="en-US" sz="1800" dirty="0" smtClean="0"/>
              <a:t> uses bipolar pulses </a:t>
            </a:r>
          </a:p>
          <a:p>
            <a:pPr lvl="1" eaLnBrk="1" hangingPunct="1"/>
            <a:r>
              <a:rPr lang="en-US" sz="1800" dirty="0" smtClean="0">
                <a:ea typeface="Arial" pitchFamily="34" charset="0"/>
              </a:rPr>
              <a:t>Any signal greater than +3 volts is considered a space (0)</a:t>
            </a:r>
          </a:p>
          <a:p>
            <a:pPr lvl="1" eaLnBrk="1" hangingPunct="1"/>
            <a:r>
              <a:rPr lang="en-US" sz="1800" dirty="0" smtClean="0">
                <a:ea typeface="Arial" pitchFamily="34" charset="0"/>
              </a:rPr>
              <a:t>Any signal less than ­3 volts is considered a mark (1)</a:t>
            </a:r>
          </a:p>
          <a:p>
            <a:pPr eaLnBrk="1" hangingPunct="1"/>
            <a:r>
              <a:rPr lang="en-US" dirty="0" smtClean="0"/>
              <a:t>Conventions</a:t>
            </a:r>
          </a:p>
          <a:p>
            <a:pPr lvl="1" eaLnBrk="1" hangingPunct="1"/>
            <a:r>
              <a:rPr lang="en-US" sz="1800" dirty="0" smtClean="0">
                <a:ea typeface="Arial" pitchFamily="34" charset="0"/>
              </a:rPr>
              <a:t>Idle line is assumed to be in high (1) state </a:t>
            </a:r>
          </a:p>
          <a:p>
            <a:pPr lvl="1" eaLnBrk="1" hangingPunct="1"/>
            <a:r>
              <a:rPr lang="en-US" sz="1800" dirty="0" smtClean="0">
                <a:ea typeface="Arial" pitchFamily="34" charset="0"/>
              </a:rPr>
              <a:t>Each character begins with a zero (0) bit, followed by 5-8 data bits and then 1, 1­1/2, or 2 closing stop bits </a:t>
            </a:r>
          </a:p>
          <a:p>
            <a:pPr lvl="1" eaLnBrk="1" hangingPunct="1"/>
            <a:r>
              <a:rPr lang="en-US" sz="1800" dirty="0" smtClean="0">
                <a:ea typeface="Arial" pitchFamily="34" charset="0"/>
              </a:rPr>
              <a:t>Bits are usually encoded using ASCII (</a:t>
            </a:r>
            <a:r>
              <a:rPr lang="en-US" sz="1800" b="1" dirty="0" smtClean="0">
                <a:ea typeface="Arial" pitchFamily="34" charset="0"/>
              </a:rPr>
              <a:t>A</a:t>
            </a:r>
            <a:r>
              <a:rPr lang="en-US" sz="1800" dirty="0" smtClean="0">
                <a:ea typeface="Arial" pitchFamily="34" charset="0"/>
              </a:rPr>
              <a:t>merican </a:t>
            </a:r>
            <a:r>
              <a:rPr lang="en-US" sz="1800" b="1" dirty="0" smtClean="0">
                <a:ea typeface="Arial" pitchFamily="34" charset="0"/>
              </a:rPr>
              <a:t>S</a:t>
            </a:r>
            <a:r>
              <a:rPr lang="en-US" sz="1800" dirty="0" smtClean="0">
                <a:ea typeface="Arial" pitchFamily="34" charset="0"/>
              </a:rPr>
              <a:t>tandard </a:t>
            </a:r>
            <a:r>
              <a:rPr lang="en-US" sz="1800" b="1" dirty="0" smtClean="0">
                <a:ea typeface="Arial" pitchFamily="34" charset="0"/>
              </a:rPr>
              <a:t>C</a:t>
            </a:r>
            <a:r>
              <a:rPr lang="en-US" sz="1800" dirty="0" smtClean="0">
                <a:ea typeface="Arial" pitchFamily="34" charset="0"/>
              </a:rPr>
              <a:t>ode for</a:t>
            </a:r>
            <a:r>
              <a:rPr lang="en-US" sz="1600" dirty="0" smtClean="0">
                <a:ea typeface="Arial" pitchFamily="34" charset="0"/>
              </a:rPr>
              <a:t> </a:t>
            </a:r>
            <a:r>
              <a:rPr lang="en-US" sz="1800" b="1" dirty="0" smtClean="0">
                <a:ea typeface="Arial" pitchFamily="34" charset="0"/>
              </a:rPr>
              <a:t>I</a:t>
            </a:r>
            <a:r>
              <a:rPr lang="en-US" sz="1800" dirty="0" smtClean="0">
                <a:ea typeface="Arial" pitchFamily="34" charset="0"/>
              </a:rPr>
              <a:t>nformation </a:t>
            </a:r>
            <a:r>
              <a:rPr lang="en-US" sz="1800" b="1" dirty="0" smtClean="0">
                <a:ea typeface="Arial" pitchFamily="34" charset="0"/>
              </a:rPr>
              <a:t>I</a:t>
            </a:r>
            <a:r>
              <a:rPr lang="en-US" sz="1800" dirty="0" smtClean="0">
                <a:ea typeface="Arial" pitchFamily="34" charset="0"/>
              </a:rPr>
              <a:t>nterchange) </a:t>
            </a:r>
          </a:p>
          <a:p>
            <a:pPr lvl="1" eaLnBrk="1" hangingPunct="1"/>
            <a:endParaRPr lang="en-US" sz="1800" dirty="0" smtClean="0">
              <a:ea typeface="Arial" pitchFamily="34" charset="0"/>
            </a:endParaRPr>
          </a:p>
          <a:p>
            <a:pPr eaLnBrk="1" hangingPunct="1"/>
            <a:endParaRPr lang="en-US" dirty="0" smtClean="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24</a:t>
            </a:fld>
            <a:endParaRPr lang="en-US" dirty="0"/>
          </a:p>
        </p:txBody>
      </p:sp>
    </p:spTree>
    <p:extLst>
      <p:ext uri="{BB962C8B-B14F-4D97-AF65-F5344CB8AC3E}">
        <p14:creationId xmlns:p14="http://schemas.microsoft.com/office/powerpoint/2010/main" val="36343128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smtClean="0"/>
              <a:t>RS-232 Signal Levels</a:t>
            </a:r>
          </a:p>
        </p:txBody>
      </p:sp>
      <p:pic>
        <p:nvPicPr>
          <p:cNvPr id="100354" name="Picture 3"/>
          <p:cNvPicPr>
            <a:picLocks noGrp="1" noChangeAspect="1" noChangeArrowheads="1"/>
          </p:cNvPicPr>
          <p:nvPr>
            <p:ph idx="1"/>
          </p:nvPr>
        </p:nvPicPr>
        <p:blipFill>
          <a:blip r:embed="rId3" cstate="print"/>
          <a:srcRect l="24449" t="34588" r="31359" b="26995"/>
          <a:stretch>
            <a:fillRect/>
          </a:stretch>
        </p:blipFill>
        <p:spPr>
          <a:xfrm>
            <a:off x="717550" y="1672179"/>
            <a:ext cx="7174766" cy="4677821"/>
          </a:xfrm>
        </p:spPr>
      </p:pic>
      <p:sp>
        <p:nvSpPr>
          <p:cNvPr id="100355" name="Text Box 4"/>
          <p:cNvSpPr txBox="1">
            <a:spLocks noChangeArrowheads="1"/>
          </p:cNvSpPr>
          <p:nvPr/>
        </p:nvSpPr>
        <p:spPr bwMode="auto">
          <a:xfrm>
            <a:off x="152400" y="6248400"/>
            <a:ext cx="2114550" cy="4572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200" i="1"/>
              <a:t>Source: Dallas Semiconductors</a:t>
            </a:r>
          </a:p>
          <a:p>
            <a:pPr eaLnBrk="0" hangingPunct="0">
              <a:spcBef>
                <a:spcPct val="0"/>
              </a:spcBef>
              <a:buClrTx/>
              <a:buSzTx/>
              <a:buFontTx/>
              <a:buNone/>
            </a:pPr>
            <a:r>
              <a:rPr lang="en-US" sz="1200" i="1"/>
              <a:t>            Application note 83 </a:t>
            </a:r>
          </a:p>
        </p:txBody>
      </p:sp>
      <p:sp>
        <p:nvSpPr>
          <p:cNvPr id="5"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25</a:t>
            </a:fld>
            <a:endParaRPr lang="en-US" dirty="0"/>
          </a:p>
        </p:txBody>
      </p:sp>
    </p:spTree>
    <p:extLst>
      <p:ext uri="{BB962C8B-B14F-4D97-AF65-F5344CB8AC3E}">
        <p14:creationId xmlns:p14="http://schemas.microsoft.com/office/powerpoint/2010/main" val="197182508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smtClean="0"/>
              <a:t>Terminology</a:t>
            </a:r>
          </a:p>
        </p:txBody>
      </p:sp>
      <p:sp>
        <p:nvSpPr>
          <p:cNvPr id="104450" name="Rectangle 3"/>
          <p:cNvSpPr>
            <a:spLocks noGrp="1" noChangeArrowheads="1"/>
          </p:cNvSpPr>
          <p:nvPr>
            <p:ph idx="1"/>
          </p:nvPr>
        </p:nvSpPr>
        <p:spPr/>
        <p:txBody>
          <a:bodyPr/>
          <a:lstStyle/>
          <a:p>
            <a:pPr eaLnBrk="1" hangingPunct="1"/>
            <a:r>
              <a:rPr lang="en-US" sz="1800" dirty="0" smtClean="0"/>
              <a:t>DTE: Data terminal equipment, e.g., PC</a:t>
            </a:r>
          </a:p>
          <a:p>
            <a:pPr eaLnBrk="1" hangingPunct="1"/>
            <a:r>
              <a:rPr lang="en-US" sz="1800" dirty="0" smtClean="0"/>
              <a:t>DCE: Data communication equipment, e.g., modem, remote device</a:t>
            </a:r>
          </a:p>
          <a:p>
            <a:pPr eaLnBrk="1" hangingPunct="1"/>
            <a:r>
              <a:rPr lang="en-US" sz="1800" dirty="0" smtClean="0"/>
              <a:t>Baud Rate</a:t>
            </a:r>
          </a:p>
          <a:p>
            <a:pPr lvl="1" eaLnBrk="1" hangingPunct="1"/>
            <a:r>
              <a:rPr lang="en-US" sz="1600" dirty="0" smtClean="0">
                <a:ea typeface="Arial" pitchFamily="34" charset="0"/>
              </a:rPr>
              <a:t>Maximum number of times per second that a line changes state</a:t>
            </a:r>
          </a:p>
          <a:p>
            <a:pPr lvl="1" eaLnBrk="1" hangingPunct="1"/>
            <a:r>
              <a:rPr lang="en-US" sz="1600" dirty="0" smtClean="0">
                <a:ea typeface="Arial" pitchFamily="34" charset="0"/>
              </a:rPr>
              <a:t>Not always the same as bits per second</a:t>
            </a:r>
          </a:p>
        </p:txBody>
      </p:sp>
      <p:sp>
        <p:nvSpPr>
          <p:cNvPr id="6"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26</a:t>
            </a:fld>
            <a:endParaRPr lang="en-US" dirty="0"/>
          </a:p>
        </p:txBody>
      </p:sp>
      <p:sp>
        <p:nvSpPr>
          <p:cNvPr id="104452" name="Text Box 5"/>
          <p:cNvSpPr txBox="1">
            <a:spLocks noChangeArrowheads="1"/>
          </p:cNvSpPr>
          <p:nvPr/>
        </p:nvSpPr>
        <p:spPr bwMode="auto">
          <a:xfrm>
            <a:off x="3505200" y="6400800"/>
            <a:ext cx="2114550" cy="4572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200" i="1"/>
              <a:t>Source: Dallas Semiconductors</a:t>
            </a:r>
          </a:p>
          <a:p>
            <a:pPr eaLnBrk="0" hangingPunct="0">
              <a:spcBef>
                <a:spcPct val="0"/>
              </a:spcBef>
              <a:buClrTx/>
              <a:buSzTx/>
              <a:buFontTx/>
              <a:buNone/>
            </a:pPr>
            <a:r>
              <a:rPr lang="en-US" sz="1200" i="1"/>
              <a:t>            Application note 83 </a:t>
            </a:r>
          </a:p>
        </p:txBody>
      </p:sp>
      <p:pic>
        <p:nvPicPr>
          <p:cNvPr id="8" name="Picture 4"/>
          <p:cNvPicPr>
            <a:picLocks noChangeAspect="1" noChangeArrowheads="1"/>
          </p:cNvPicPr>
          <p:nvPr/>
        </p:nvPicPr>
        <p:blipFill>
          <a:blip r:embed="rId3" cstate="print"/>
          <a:srcRect l="18608" t="21869" r="18705" b="38027"/>
          <a:stretch>
            <a:fillRect/>
          </a:stretch>
        </p:blipFill>
        <p:spPr>
          <a:xfrm>
            <a:off x="1365249" y="3924300"/>
            <a:ext cx="6114249" cy="2933700"/>
          </a:xfrm>
          <a:prstGeom prst="rect">
            <a:avLst/>
          </a:prstGeom>
        </p:spPr>
      </p:pic>
    </p:spTree>
    <p:extLst>
      <p:ext uri="{BB962C8B-B14F-4D97-AF65-F5344CB8AC3E}">
        <p14:creationId xmlns:p14="http://schemas.microsoft.com/office/powerpoint/2010/main" val="51655034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dirty="0" smtClean="0"/>
              <a:t>Serial Port Connector</a:t>
            </a:r>
          </a:p>
        </p:txBody>
      </p:sp>
      <p:sp>
        <p:nvSpPr>
          <p:cNvPr id="106498" name="Rectangle 3"/>
          <p:cNvSpPr>
            <a:spLocks noGrp="1" noChangeArrowheads="1"/>
          </p:cNvSpPr>
          <p:nvPr>
            <p:ph idx="1"/>
          </p:nvPr>
        </p:nvSpPr>
        <p:spPr/>
        <p:txBody>
          <a:bodyPr>
            <a:normAutofit/>
          </a:bodyPr>
          <a:lstStyle/>
          <a:p>
            <a:pPr marL="419100" indent="-419100" eaLnBrk="1" hangingPunct="1">
              <a:lnSpc>
                <a:spcPct val="90000"/>
              </a:lnSpc>
            </a:pPr>
            <a:r>
              <a:rPr lang="en-US" dirty="0" smtClean="0"/>
              <a:t>9-pin (DB-9) or 25-pin (DB-25) connector</a:t>
            </a:r>
          </a:p>
          <a:p>
            <a:pPr marL="419100" indent="-419100" eaLnBrk="1" hangingPunct="1">
              <a:lnSpc>
                <a:spcPct val="90000"/>
              </a:lnSpc>
            </a:pPr>
            <a:r>
              <a:rPr lang="en-US" dirty="0" smtClean="0"/>
              <a:t>Inside a 9-pin connector</a:t>
            </a:r>
          </a:p>
          <a:p>
            <a:pPr marL="838200" lvl="1" indent="-381000" eaLnBrk="1" hangingPunct="1">
              <a:lnSpc>
                <a:spcPct val="90000"/>
              </a:lnSpc>
            </a:pPr>
            <a:r>
              <a:rPr lang="en-US" sz="1800" b="1" dirty="0" smtClean="0">
                <a:ea typeface="Arial" pitchFamily="34" charset="0"/>
              </a:rPr>
              <a:t>Carrier Detect</a:t>
            </a:r>
            <a:r>
              <a:rPr lang="en-US" sz="1800" dirty="0" smtClean="0">
                <a:ea typeface="Arial" pitchFamily="34" charset="0"/>
              </a:rPr>
              <a:t> - Determines if the DCE is connected to a working phone line </a:t>
            </a:r>
          </a:p>
          <a:p>
            <a:pPr marL="838200" lvl="1" indent="-381000" eaLnBrk="1" hangingPunct="1">
              <a:lnSpc>
                <a:spcPct val="90000"/>
              </a:lnSpc>
            </a:pPr>
            <a:r>
              <a:rPr lang="en-US" sz="1800" b="1" dirty="0" smtClean="0">
                <a:ea typeface="Arial" pitchFamily="34" charset="0"/>
              </a:rPr>
              <a:t>Receive Data</a:t>
            </a:r>
            <a:r>
              <a:rPr lang="en-US" sz="1800" dirty="0" smtClean="0">
                <a:ea typeface="Arial" pitchFamily="34" charset="0"/>
              </a:rPr>
              <a:t> - Computer receives information sent from the DCE</a:t>
            </a:r>
          </a:p>
          <a:p>
            <a:pPr marL="838200" lvl="1" indent="-381000" eaLnBrk="1" hangingPunct="1">
              <a:lnSpc>
                <a:spcPct val="90000"/>
              </a:lnSpc>
            </a:pPr>
            <a:r>
              <a:rPr lang="en-US" sz="1800" b="1" dirty="0" smtClean="0">
                <a:ea typeface="Arial" pitchFamily="34" charset="0"/>
              </a:rPr>
              <a:t>Transmit Data</a:t>
            </a:r>
            <a:r>
              <a:rPr lang="en-US" sz="1800" dirty="0" smtClean="0">
                <a:ea typeface="Arial" pitchFamily="34" charset="0"/>
              </a:rPr>
              <a:t> - Computer sends information to the DCE</a:t>
            </a:r>
          </a:p>
          <a:p>
            <a:pPr marL="838200" lvl="1" indent="-381000" eaLnBrk="1" hangingPunct="1">
              <a:lnSpc>
                <a:spcPct val="90000"/>
              </a:lnSpc>
            </a:pPr>
            <a:r>
              <a:rPr lang="en-US" sz="1800" b="1" dirty="0" smtClean="0">
                <a:ea typeface="Arial" pitchFamily="34" charset="0"/>
              </a:rPr>
              <a:t>Data Terminal Ready</a:t>
            </a:r>
            <a:r>
              <a:rPr lang="en-US" sz="1800" dirty="0" smtClean="0">
                <a:ea typeface="Arial" pitchFamily="34" charset="0"/>
              </a:rPr>
              <a:t> - Computer tells the DCE that it is ready to talk</a:t>
            </a:r>
          </a:p>
          <a:p>
            <a:pPr marL="838200" lvl="1" indent="-381000" eaLnBrk="1" hangingPunct="1">
              <a:lnSpc>
                <a:spcPct val="90000"/>
              </a:lnSpc>
            </a:pPr>
            <a:r>
              <a:rPr lang="en-US" sz="1800" b="1" dirty="0" smtClean="0">
                <a:ea typeface="Arial" pitchFamily="34" charset="0"/>
              </a:rPr>
              <a:t>Signal Ground</a:t>
            </a:r>
            <a:r>
              <a:rPr lang="en-US" sz="1800" dirty="0" smtClean="0">
                <a:ea typeface="Arial" pitchFamily="34" charset="0"/>
              </a:rPr>
              <a:t> - Pin is grounded</a:t>
            </a:r>
          </a:p>
          <a:p>
            <a:pPr marL="838200" lvl="1" indent="-381000" eaLnBrk="1" hangingPunct="1">
              <a:lnSpc>
                <a:spcPct val="90000"/>
              </a:lnSpc>
            </a:pPr>
            <a:r>
              <a:rPr lang="en-US" sz="1800" b="1" dirty="0" smtClean="0">
                <a:ea typeface="Arial" pitchFamily="34" charset="0"/>
              </a:rPr>
              <a:t>Data Set Ready</a:t>
            </a:r>
            <a:r>
              <a:rPr lang="en-US" sz="1800" dirty="0" smtClean="0">
                <a:ea typeface="Arial" pitchFamily="34" charset="0"/>
              </a:rPr>
              <a:t> - DCE tells the computer that it is ready to talk </a:t>
            </a:r>
          </a:p>
          <a:p>
            <a:pPr marL="838200" lvl="1" indent="-381000" eaLnBrk="1" hangingPunct="1">
              <a:lnSpc>
                <a:spcPct val="90000"/>
              </a:lnSpc>
            </a:pPr>
            <a:r>
              <a:rPr lang="en-US" sz="1800" b="1" dirty="0" smtClean="0">
                <a:ea typeface="Arial" pitchFamily="34" charset="0"/>
              </a:rPr>
              <a:t>Request To Send</a:t>
            </a:r>
            <a:r>
              <a:rPr lang="en-US" sz="1800" dirty="0" smtClean="0">
                <a:ea typeface="Arial" pitchFamily="34" charset="0"/>
              </a:rPr>
              <a:t> - Computer asks the DCE if it can send information</a:t>
            </a:r>
          </a:p>
          <a:p>
            <a:pPr marL="838200" lvl="1" indent="-381000" eaLnBrk="1" hangingPunct="1">
              <a:lnSpc>
                <a:spcPct val="90000"/>
              </a:lnSpc>
            </a:pPr>
            <a:r>
              <a:rPr lang="en-US" sz="1800" b="1" dirty="0" smtClean="0">
                <a:ea typeface="Arial" pitchFamily="34" charset="0"/>
              </a:rPr>
              <a:t>Clear To Send</a:t>
            </a:r>
            <a:r>
              <a:rPr lang="en-US" sz="1800" dirty="0" smtClean="0">
                <a:ea typeface="Arial" pitchFamily="34" charset="0"/>
              </a:rPr>
              <a:t> - DCE tells the computer that it can send information</a:t>
            </a:r>
          </a:p>
          <a:p>
            <a:pPr marL="838200" lvl="1" indent="-381000" eaLnBrk="1" hangingPunct="1">
              <a:lnSpc>
                <a:spcPct val="90000"/>
              </a:lnSpc>
            </a:pPr>
            <a:r>
              <a:rPr lang="en-US" sz="1800" b="1" dirty="0" smtClean="0">
                <a:ea typeface="Arial" pitchFamily="34" charset="0"/>
              </a:rPr>
              <a:t>Ring Indicator</a:t>
            </a:r>
            <a:r>
              <a:rPr lang="en-US" sz="1800" dirty="0" smtClean="0">
                <a:ea typeface="Arial" pitchFamily="34" charset="0"/>
              </a:rPr>
              <a:t> – Asserted when a connected modem has detected an incoming call</a:t>
            </a:r>
          </a:p>
          <a:p>
            <a:pPr marL="838200" lvl="1" indent="-381000" eaLnBrk="1" hangingPunct="1">
              <a:lnSpc>
                <a:spcPct val="90000"/>
              </a:lnSpc>
            </a:pPr>
            <a:endParaRPr lang="en-US" sz="1800" dirty="0" smtClean="0">
              <a:ea typeface="Arial" pitchFamily="34" charset="0"/>
            </a:endParaRPr>
          </a:p>
          <a:p>
            <a:pPr marL="419100" indent="-419100" eaLnBrk="1" hangingPunct="1">
              <a:lnSpc>
                <a:spcPct val="90000"/>
              </a:lnSpc>
            </a:pPr>
            <a:r>
              <a:rPr lang="en-US" dirty="0" smtClean="0"/>
              <a:t>What</a:t>
            </a:r>
            <a:r>
              <a:rPr lang="ja-JP" altLang="en-US" dirty="0" smtClean="0"/>
              <a:t>’</a:t>
            </a:r>
            <a:r>
              <a:rPr lang="en-US" altLang="ja-JP" dirty="0" smtClean="0"/>
              <a:t>s a null modem cable?</a:t>
            </a:r>
          </a:p>
          <a:p>
            <a:pPr marL="838200" lvl="1" indent="-381000" eaLnBrk="1" hangingPunct="1">
              <a:lnSpc>
                <a:spcPct val="90000"/>
              </a:lnSpc>
              <a:buFontTx/>
              <a:buNone/>
            </a:pPr>
            <a:endParaRPr lang="en-US" sz="1800" dirty="0" smtClean="0">
              <a:ea typeface="Arial" pitchFamily="34" charset="0"/>
            </a:endParaRPr>
          </a:p>
          <a:p>
            <a:pPr marL="838200" lvl="1" indent="-381000" eaLnBrk="1" hangingPunct="1">
              <a:lnSpc>
                <a:spcPct val="90000"/>
              </a:lnSpc>
            </a:pPr>
            <a:endParaRPr lang="en-US" sz="1800" dirty="0" smtClean="0">
              <a:ea typeface="Arial" pitchFamily="34" charset="0"/>
            </a:endParaRPr>
          </a:p>
        </p:txBody>
      </p:sp>
      <p:sp>
        <p:nvSpPr>
          <p:cNvPr id="5"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27</a:t>
            </a:fld>
            <a:endParaRPr lang="en-US" dirty="0"/>
          </a:p>
        </p:txBody>
      </p:sp>
      <p:pic>
        <p:nvPicPr>
          <p:cNvPr id="7" name="Picture 4" descr="9_pin_serial_port"/>
          <p:cNvPicPr>
            <a:picLocks noChangeAspect="1" noChangeArrowheads="1"/>
          </p:cNvPicPr>
          <p:nvPr/>
        </p:nvPicPr>
        <p:blipFill>
          <a:blip r:embed="rId3" cstate="print"/>
          <a:stretch>
            <a:fillRect/>
          </a:stretch>
        </p:blipFill>
        <p:spPr>
          <a:xfrm>
            <a:off x="6704301" y="5134760"/>
            <a:ext cx="1847621" cy="797719"/>
          </a:xfrm>
          <a:prstGeom prst="rect">
            <a:avLst/>
          </a:prstGeom>
        </p:spPr>
      </p:pic>
    </p:spTree>
    <p:extLst>
      <p:ext uri="{BB962C8B-B14F-4D97-AF65-F5344CB8AC3E}">
        <p14:creationId xmlns:p14="http://schemas.microsoft.com/office/powerpoint/2010/main" val="19995178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US" smtClean="0"/>
              <a:t>RS-232 Pin Connections</a:t>
            </a:r>
          </a:p>
        </p:txBody>
      </p:sp>
      <p:pic>
        <p:nvPicPr>
          <p:cNvPr id="108546" name="Picture 3"/>
          <p:cNvPicPr>
            <a:picLocks noGrp="1" noChangeAspect="1" noChangeArrowheads="1"/>
          </p:cNvPicPr>
          <p:nvPr>
            <p:ph idx="1"/>
          </p:nvPr>
        </p:nvPicPr>
        <p:blipFill>
          <a:blip r:embed="rId3" cstate="print"/>
          <a:srcRect l="14520" t="35107" r="20847" b="7528"/>
          <a:stretch>
            <a:fillRect/>
          </a:stretch>
        </p:blipFill>
        <p:spPr>
          <a:xfrm>
            <a:off x="1313902" y="1302507"/>
            <a:ext cx="6372297" cy="4241800"/>
          </a:xfrm>
        </p:spPr>
      </p:pic>
      <p:sp>
        <p:nvSpPr>
          <p:cNvPr id="108547" name="Text Box 4"/>
          <p:cNvSpPr txBox="1">
            <a:spLocks noChangeArrowheads="1"/>
          </p:cNvSpPr>
          <p:nvPr/>
        </p:nvSpPr>
        <p:spPr bwMode="auto">
          <a:xfrm>
            <a:off x="152400" y="6248400"/>
            <a:ext cx="2114550" cy="4572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200" i="1"/>
              <a:t>Source: Dallas Semiconductors</a:t>
            </a:r>
          </a:p>
          <a:p>
            <a:pPr eaLnBrk="0" hangingPunct="0">
              <a:spcBef>
                <a:spcPct val="0"/>
              </a:spcBef>
              <a:buClrTx/>
              <a:buSzTx/>
              <a:buFontTx/>
              <a:buNone/>
            </a:pPr>
            <a:r>
              <a:rPr lang="en-US" sz="1200" i="1"/>
              <a:t>            Application note 83 </a:t>
            </a:r>
          </a:p>
        </p:txBody>
      </p:sp>
    </p:spTree>
    <p:extLst>
      <p:ext uri="{BB962C8B-B14F-4D97-AF65-F5344CB8AC3E}">
        <p14:creationId xmlns:p14="http://schemas.microsoft.com/office/powerpoint/2010/main" val="1613434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Handshaking</a:t>
            </a:r>
            <a:endParaRPr lang="en-US" dirty="0"/>
          </a:p>
        </p:txBody>
      </p:sp>
      <p:sp>
        <p:nvSpPr>
          <p:cNvPr id="3" name="Content Placeholder 2"/>
          <p:cNvSpPr>
            <a:spLocks noGrp="1"/>
          </p:cNvSpPr>
          <p:nvPr>
            <p:ph idx="1"/>
          </p:nvPr>
        </p:nvSpPr>
        <p:spPr/>
        <p:txBody>
          <a:bodyPr>
            <a:normAutofit/>
          </a:bodyPr>
          <a:lstStyle/>
          <a:p>
            <a:r>
              <a:rPr lang="en-US" dirty="0"/>
              <a:t>Some RS232 connections using handshaking lines between DCE </a:t>
            </a:r>
            <a:r>
              <a:rPr lang="en-US" dirty="0" smtClean="0"/>
              <a:t>and </a:t>
            </a:r>
            <a:r>
              <a:rPr lang="en-US" dirty="0"/>
              <a:t>DTE </a:t>
            </a:r>
          </a:p>
          <a:p>
            <a:pPr lvl="1"/>
            <a:r>
              <a:rPr lang="en-US" dirty="0" smtClean="0"/>
              <a:t>RTS (</a:t>
            </a:r>
            <a:r>
              <a:rPr lang="en-US" dirty="0" err="1"/>
              <a:t>ReadyToSend</a:t>
            </a:r>
            <a:r>
              <a:rPr lang="en-US" dirty="0"/>
              <a:t>)</a:t>
            </a:r>
            <a:br>
              <a:rPr lang="en-US" dirty="0"/>
            </a:br>
            <a:r>
              <a:rPr lang="en-US" dirty="0"/>
              <a:t>• Sent by the DTE to signal the DCE it is Ready To </a:t>
            </a:r>
            <a:r>
              <a:rPr lang="en-US" dirty="0" smtClean="0"/>
              <a:t>Send</a:t>
            </a:r>
            <a:endParaRPr lang="en-US" dirty="0"/>
          </a:p>
          <a:p>
            <a:pPr lvl="1"/>
            <a:r>
              <a:rPr lang="en-US" dirty="0" smtClean="0"/>
              <a:t>CTS (</a:t>
            </a:r>
            <a:r>
              <a:rPr lang="en-US" dirty="0" err="1"/>
              <a:t>ClearToSend</a:t>
            </a:r>
            <a:r>
              <a:rPr lang="en-US" dirty="0"/>
              <a:t>)</a:t>
            </a:r>
            <a:br>
              <a:rPr lang="en-US" dirty="0"/>
            </a:br>
            <a:r>
              <a:rPr lang="en-US" dirty="0"/>
              <a:t>• Sent by the DCE to signal the DTE that it is Ready to </a:t>
            </a:r>
            <a:r>
              <a:rPr lang="en-US" dirty="0" smtClean="0"/>
              <a:t>Receive</a:t>
            </a:r>
            <a:endParaRPr lang="en-US" dirty="0"/>
          </a:p>
          <a:p>
            <a:pPr lvl="1"/>
            <a:r>
              <a:rPr lang="en-US" dirty="0" smtClean="0"/>
              <a:t>DTR (</a:t>
            </a:r>
            <a:r>
              <a:rPr lang="en-US" dirty="0" err="1"/>
              <a:t>DataTerminalReady</a:t>
            </a:r>
            <a:r>
              <a:rPr lang="en-US" dirty="0"/>
              <a:t>)</a:t>
            </a:r>
            <a:br>
              <a:rPr lang="en-US" dirty="0"/>
            </a:br>
            <a:r>
              <a:rPr lang="en-US" dirty="0"/>
              <a:t>• Sent to DTE to </a:t>
            </a:r>
            <a:r>
              <a:rPr lang="en-US" dirty="0" smtClean="0"/>
              <a:t>inform the </a:t>
            </a:r>
            <a:r>
              <a:rPr lang="en-US" dirty="0"/>
              <a:t>DCE that </a:t>
            </a:r>
            <a:r>
              <a:rPr lang="en-US" dirty="0" smtClean="0"/>
              <a:t>it is </a:t>
            </a:r>
            <a:r>
              <a:rPr lang="en-US" dirty="0"/>
              <a:t>ready to connect </a:t>
            </a:r>
          </a:p>
          <a:p>
            <a:pPr lvl="1"/>
            <a:r>
              <a:rPr lang="en-US" dirty="0" smtClean="0"/>
              <a:t>DSR (</a:t>
            </a:r>
            <a:r>
              <a:rPr lang="en-US" dirty="0" err="1"/>
              <a:t>DataSetRead</a:t>
            </a:r>
            <a:r>
              <a:rPr lang="en-US" dirty="0"/>
              <a:t>)</a:t>
            </a:r>
            <a:br>
              <a:rPr lang="en-US" dirty="0"/>
            </a:br>
            <a:r>
              <a:rPr lang="en-US" dirty="0"/>
              <a:t>• Sent to </a:t>
            </a:r>
            <a:r>
              <a:rPr lang="en-US" dirty="0" smtClean="0"/>
              <a:t>DCE </a:t>
            </a:r>
            <a:r>
              <a:rPr lang="en-US" dirty="0"/>
              <a:t>to </a:t>
            </a:r>
            <a:r>
              <a:rPr lang="en-US" dirty="0" smtClean="0"/>
              <a:t>inform the </a:t>
            </a:r>
            <a:r>
              <a:rPr lang="en-US" dirty="0"/>
              <a:t>DTE that </a:t>
            </a:r>
            <a:r>
              <a:rPr lang="en-US" dirty="0" smtClean="0"/>
              <a:t>it is </a:t>
            </a:r>
            <a:r>
              <a:rPr lang="en-US" dirty="0"/>
              <a:t>ready to connect </a:t>
            </a:r>
          </a:p>
          <a:p>
            <a:r>
              <a:rPr lang="en-US" dirty="0" smtClean="0"/>
              <a:t>Handshaking lines can make it difficult </a:t>
            </a:r>
            <a:r>
              <a:rPr lang="en-US" dirty="0"/>
              <a:t>to set up the serial communications, </a:t>
            </a:r>
            <a:r>
              <a:rPr lang="en-US" dirty="0" smtClean="0"/>
              <a:t>but seamless after set-up.</a:t>
            </a:r>
          </a:p>
          <a:p>
            <a:r>
              <a:rPr lang="en-US" dirty="0" smtClean="0"/>
              <a:t>Also, software </a:t>
            </a:r>
            <a:r>
              <a:rPr lang="en-US" dirty="0"/>
              <a:t>handshaking (XON/XOFF) </a:t>
            </a:r>
          </a:p>
          <a:p>
            <a:endParaRPr lang="en-US" dirty="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29</a:t>
            </a:fld>
            <a:endParaRPr lang="en-US" dirty="0"/>
          </a:p>
        </p:txBody>
      </p:sp>
    </p:spTree>
    <p:extLst>
      <p:ext uri="{BB962C8B-B14F-4D97-AF65-F5344CB8AC3E}">
        <p14:creationId xmlns:p14="http://schemas.microsoft.com/office/powerpoint/2010/main" val="3299155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Overview</a:t>
            </a:r>
            <a:endParaRPr lang="en-US" dirty="0"/>
          </a:p>
        </p:txBody>
      </p:sp>
      <p:sp>
        <p:nvSpPr>
          <p:cNvPr id="3" name="Content Placeholder 2"/>
          <p:cNvSpPr>
            <a:spLocks noGrp="1"/>
          </p:cNvSpPr>
          <p:nvPr>
            <p:ph idx="1"/>
          </p:nvPr>
        </p:nvSpPr>
        <p:spPr/>
        <p:txBody>
          <a:bodyPr/>
          <a:lstStyle/>
          <a:p>
            <a:r>
              <a:rPr lang="en-US" dirty="0" smtClean="0"/>
              <a:t>Memory Mapped I/O (review)</a:t>
            </a:r>
          </a:p>
          <a:p>
            <a:pPr lvl="1"/>
            <a:r>
              <a:rPr lang="en-US" dirty="0" smtClean="0"/>
              <a:t>Volatile</a:t>
            </a:r>
          </a:p>
          <a:p>
            <a:pPr marL="457200" lvl="1" indent="0">
              <a:buNone/>
            </a:pPr>
            <a:endParaRPr lang="en-US" dirty="0"/>
          </a:p>
          <a:p>
            <a:r>
              <a:rPr lang="en-US" dirty="0" smtClean="0"/>
              <a:t>Serial Communication</a:t>
            </a:r>
          </a:p>
          <a:p>
            <a:pPr lvl="1"/>
            <a:r>
              <a:rPr lang="en-US" dirty="0" smtClean="0"/>
              <a:t>Asynchronous protocols</a:t>
            </a:r>
          </a:p>
          <a:p>
            <a:pPr lvl="1"/>
            <a:r>
              <a:rPr lang="en-US" dirty="0" smtClean="0"/>
              <a:t>Synchronous protocols</a:t>
            </a:r>
          </a:p>
          <a:p>
            <a:pPr lvl="1"/>
            <a:r>
              <a:rPr lang="en-US" dirty="0" smtClean="0"/>
              <a:t>RS-232 data interface</a:t>
            </a:r>
          </a:p>
          <a:p>
            <a:pPr lvl="1"/>
            <a:r>
              <a:rPr lang="en-US" dirty="0" smtClean="0"/>
              <a:t>Parity bits</a:t>
            </a:r>
          </a:p>
          <a:p>
            <a:pPr lvl="1"/>
            <a:r>
              <a:rPr lang="en-US" dirty="0" smtClean="0"/>
              <a:t>Serial and bit transmissions</a:t>
            </a:r>
          </a:p>
          <a:p>
            <a:pPr lvl="1"/>
            <a:r>
              <a:rPr lang="en-US" dirty="0" smtClean="0"/>
              <a:t>SPI</a:t>
            </a:r>
          </a:p>
          <a:p>
            <a:pPr lvl="1"/>
            <a:r>
              <a:rPr lang="en-US" dirty="0" smtClean="0"/>
              <a:t>I2C</a:t>
            </a:r>
          </a:p>
          <a:p>
            <a:pPr lvl="1"/>
            <a:endParaRPr lang="en-US" dirty="0" smtClean="0"/>
          </a:p>
          <a:p>
            <a:endParaRPr lang="en-US" dirty="0"/>
          </a:p>
          <a:p>
            <a:pPr lvl="1"/>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3</a:t>
            </a:fld>
            <a:endParaRPr lang="en-US"/>
          </a:p>
        </p:txBody>
      </p:sp>
    </p:spTree>
    <p:extLst>
      <p:ext uri="{BB962C8B-B14F-4D97-AF65-F5344CB8AC3E}">
        <p14:creationId xmlns:p14="http://schemas.microsoft.com/office/powerpoint/2010/main" val="1112360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762000" y="2209800"/>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4" name="Rectangle 3"/>
          <p:cNvSpPr>
            <a:spLocks noChangeArrowheads="1"/>
          </p:cNvSpPr>
          <p:nvPr/>
        </p:nvSpPr>
        <p:spPr bwMode="auto">
          <a:xfrm>
            <a:off x="2286000" y="2209800"/>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5" name="Line 4"/>
          <p:cNvSpPr>
            <a:spLocks noChangeShapeType="1"/>
          </p:cNvSpPr>
          <p:nvPr/>
        </p:nvSpPr>
        <p:spPr bwMode="auto">
          <a:xfrm>
            <a:off x="1371600" y="2463800"/>
            <a:ext cx="914400" cy="0"/>
          </a:xfrm>
          <a:prstGeom prst="line">
            <a:avLst/>
          </a:prstGeom>
          <a:noFill/>
          <a:ln w="19050" cap="sq">
            <a:solidFill>
              <a:schemeClr val="bg2">
                <a:lumMod val="50000"/>
              </a:schemeClr>
            </a:solidFill>
            <a:round/>
            <a:headEnd/>
            <a:tailEnd type="triangle" w="med" len="med"/>
          </a:ln>
        </p:spPr>
        <p:txBody>
          <a:bodyPr wrap="none" anchor="ctr"/>
          <a:lstStyle/>
          <a:p>
            <a:endParaRPr lang="en-US">
              <a:solidFill>
                <a:schemeClr val="tx1"/>
              </a:solidFill>
            </a:endParaRPr>
          </a:p>
        </p:txBody>
      </p:sp>
      <p:sp>
        <p:nvSpPr>
          <p:cNvPr id="110596" name="Text Box 5"/>
          <p:cNvSpPr txBox="1">
            <a:spLocks noChangeArrowheads="1"/>
          </p:cNvSpPr>
          <p:nvPr/>
        </p:nvSpPr>
        <p:spPr bwMode="auto">
          <a:xfrm>
            <a:off x="1409700" y="2163763"/>
            <a:ext cx="825500" cy="274637"/>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Transmit</a:t>
            </a:r>
          </a:p>
        </p:txBody>
      </p:sp>
      <p:sp>
        <p:nvSpPr>
          <p:cNvPr id="110597" name="Rectangle 6"/>
          <p:cNvSpPr>
            <a:spLocks noChangeArrowheads="1"/>
          </p:cNvSpPr>
          <p:nvPr/>
        </p:nvSpPr>
        <p:spPr bwMode="auto">
          <a:xfrm>
            <a:off x="34290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8" name="Rectangle 7"/>
          <p:cNvSpPr>
            <a:spLocks noChangeArrowheads="1"/>
          </p:cNvSpPr>
          <p:nvPr/>
        </p:nvSpPr>
        <p:spPr bwMode="auto">
          <a:xfrm>
            <a:off x="49530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9" name="Line 8"/>
          <p:cNvSpPr>
            <a:spLocks noChangeShapeType="1"/>
          </p:cNvSpPr>
          <p:nvPr/>
        </p:nvSpPr>
        <p:spPr bwMode="auto">
          <a:xfrm>
            <a:off x="4038600" y="2459038"/>
            <a:ext cx="914400" cy="0"/>
          </a:xfrm>
          <a:prstGeom prst="line">
            <a:avLst/>
          </a:prstGeom>
          <a:noFill/>
          <a:ln w="19050" cap="sq">
            <a:solidFill>
              <a:schemeClr val="bg2">
                <a:lumMod val="50000"/>
              </a:schemeClr>
            </a:solidFill>
            <a:round/>
            <a:headEnd type="triangle" w="med" len="med"/>
            <a:tailEnd type="triangle" w="med" len="med"/>
          </a:ln>
        </p:spPr>
        <p:txBody>
          <a:bodyPr wrap="none" anchor="ctr"/>
          <a:lstStyle/>
          <a:p>
            <a:endParaRPr lang="en-US">
              <a:solidFill>
                <a:schemeClr val="tx1"/>
              </a:solidFill>
            </a:endParaRPr>
          </a:p>
        </p:txBody>
      </p:sp>
      <p:sp>
        <p:nvSpPr>
          <p:cNvPr id="110600" name="Text Box 9"/>
          <p:cNvSpPr txBox="1">
            <a:spLocks noChangeArrowheads="1"/>
          </p:cNvSpPr>
          <p:nvPr/>
        </p:nvSpPr>
        <p:spPr bwMode="auto">
          <a:xfrm>
            <a:off x="4024403" y="1981200"/>
            <a:ext cx="933269" cy="461665"/>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Transmit</a:t>
            </a:r>
            <a:br>
              <a:rPr lang="en-US" sz="1200">
                <a:solidFill>
                  <a:schemeClr val="tx1"/>
                </a:solidFill>
                <a:latin typeface="Comic Sans MS" pitchFamily="66" charset="0"/>
                <a:ea typeface="SimSun" pitchFamily="2" charset="-122"/>
              </a:rPr>
            </a:br>
            <a:r>
              <a:rPr lang="en-US" sz="1200">
                <a:solidFill>
                  <a:schemeClr val="tx1"/>
                </a:solidFill>
                <a:latin typeface="Comic Sans MS" pitchFamily="66" charset="0"/>
                <a:ea typeface="SimSun" pitchFamily="2" charset="-122"/>
              </a:rPr>
              <a:t>or Receive</a:t>
            </a:r>
          </a:p>
        </p:txBody>
      </p:sp>
      <p:sp>
        <p:nvSpPr>
          <p:cNvPr id="110601" name="Rectangle 10"/>
          <p:cNvSpPr>
            <a:spLocks noChangeArrowheads="1"/>
          </p:cNvSpPr>
          <p:nvPr/>
        </p:nvSpPr>
        <p:spPr bwMode="auto">
          <a:xfrm>
            <a:off x="61722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602" name="Rectangle 11"/>
          <p:cNvSpPr>
            <a:spLocks noChangeArrowheads="1"/>
          </p:cNvSpPr>
          <p:nvPr/>
        </p:nvSpPr>
        <p:spPr bwMode="auto">
          <a:xfrm>
            <a:off x="76962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603" name="Line 12"/>
          <p:cNvSpPr>
            <a:spLocks noChangeShapeType="1"/>
          </p:cNvSpPr>
          <p:nvPr/>
        </p:nvSpPr>
        <p:spPr bwMode="auto">
          <a:xfrm>
            <a:off x="6781800" y="2357438"/>
            <a:ext cx="914400" cy="0"/>
          </a:xfrm>
          <a:prstGeom prst="line">
            <a:avLst/>
          </a:prstGeom>
          <a:noFill/>
          <a:ln w="19050" cap="sq">
            <a:solidFill>
              <a:schemeClr val="bg2">
                <a:lumMod val="50000"/>
              </a:schemeClr>
            </a:solidFill>
            <a:round/>
            <a:headEnd/>
            <a:tailEnd type="triangle" w="med" len="med"/>
          </a:ln>
        </p:spPr>
        <p:txBody>
          <a:bodyPr wrap="none" anchor="ctr"/>
          <a:lstStyle/>
          <a:p>
            <a:endParaRPr lang="en-US">
              <a:solidFill>
                <a:schemeClr val="tx1"/>
              </a:solidFill>
            </a:endParaRPr>
          </a:p>
        </p:txBody>
      </p:sp>
      <p:sp>
        <p:nvSpPr>
          <p:cNvPr id="110604" name="Text Box 13"/>
          <p:cNvSpPr txBox="1">
            <a:spLocks noChangeArrowheads="1"/>
          </p:cNvSpPr>
          <p:nvPr/>
        </p:nvSpPr>
        <p:spPr bwMode="auto">
          <a:xfrm>
            <a:off x="6819900" y="2057400"/>
            <a:ext cx="825500" cy="274638"/>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Transmit</a:t>
            </a:r>
          </a:p>
        </p:txBody>
      </p:sp>
      <p:sp>
        <p:nvSpPr>
          <p:cNvPr id="110605" name="Line 14"/>
          <p:cNvSpPr>
            <a:spLocks noChangeShapeType="1"/>
          </p:cNvSpPr>
          <p:nvPr/>
        </p:nvSpPr>
        <p:spPr bwMode="auto">
          <a:xfrm flipH="1">
            <a:off x="6781800" y="2509838"/>
            <a:ext cx="914400" cy="0"/>
          </a:xfrm>
          <a:prstGeom prst="line">
            <a:avLst/>
          </a:prstGeom>
          <a:noFill/>
          <a:ln w="19050" cap="sq">
            <a:solidFill>
              <a:schemeClr val="bg2">
                <a:lumMod val="50000"/>
              </a:schemeClr>
            </a:solidFill>
            <a:round/>
            <a:headEnd/>
            <a:tailEnd type="triangle" w="med" len="med"/>
          </a:ln>
        </p:spPr>
        <p:txBody>
          <a:bodyPr wrap="none" anchor="ctr"/>
          <a:lstStyle/>
          <a:p>
            <a:endParaRPr lang="en-US">
              <a:solidFill>
                <a:schemeClr val="tx1"/>
              </a:solidFill>
            </a:endParaRPr>
          </a:p>
        </p:txBody>
      </p:sp>
      <p:sp>
        <p:nvSpPr>
          <p:cNvPr id="110606" name="Text Box 15"/>
          <p:cNvSpPr txBox="1">
            <a:spLocks noChangeArrowheads="1"/>
          </p:cNvSpPr>
          <p:nvPr/>
        </p:nvSpPr>
        <p:spPr bwMode="auto">
          <a:xfrm>
            <a:off x="6871760" y="2544763"/>
            <a:ext cx="732893" cy="276999"/>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Receive</a:t>
            </a:r>
          </a:p>
        </p:txBody>
      </p:sp>
      <p:sp>
        <p:nvSpPr>
          <p:cNvPr id="110607" name="Rectangle 16"/>
          <p:cNvSpPr>
            <a:spLocks noChangeArrowheads="1"/>
          </p:cNvSpPr>
          <p:nvPr/>
        </p:nvSpPr>
        <p:spPr bwMode="auto">
          <a:xfrm>
            <a:off x="457200" y="3100388"/>
            <a:ext cx="2426941" cy="1015663"/>
          </a:xfrm>
          <a:prstGeom prst="rect">
            <a:avLst/>
          </a:prstGeom>
          <a:noFill/>
          <a:ln w="19050" cap="sq">
            <a:noFill/>
            <a:miter lim="800000"/>
            <a:headEnd/>
            <a:tailEnd/>
          </a:ln>
        </p:spPr>
        <p:txBody>
          <a:bodyPr wrap="none">
            <a:spAutoFit/>
          </a:bodyPr>
          <a:lstStyle/>
          <a:p>
            <a:pPr eaLnBrk="0" hangingPunct="0">
              <a:spcBef>
                <a:spcPct val="0"/>
              </a:spcBef>
              <a:buClrTx/>
              <a:buSzTx/>
              <a:buFontTx/>
              <a:buNone/>
            </a:pPr>
            <a:r>
              <a:rPr lang="en-US" sz="2400" b="1" dirty="0">
                <a:solidFill>
                  <a:srgbClr val="000000"/>
                </a:solidFill>
                <a:ea typeface="SimSun" pitchFamily="2" charset="-122"/>
              </a:rPr>
              <a:t>Simplex Mode</a:t>
            </a:r>
          </a:p>
          <a:p>
            <a:pPr eaLnBrk="0" hangingPunct="0">
              <a:buClrTx/>
              <a:buSzTx/>
              <a:buFontTx/>
              <a:buNone/>
            </a:pPr>
            <a:r>
              <a:rPr lang="en-US" sz="1800" dirty="0">
                <a:solidFill>
                  <a:srgbClr val="000000"/>
                </a:solidFill>
                <a:ea typeface="SimSun" pitchFamily="2" charset="-122"/>
              </a:rPr>
              <a:t>Transmission is possible</a:t>
            </a:r>
            <a:br>
              <a:rPr lang="en-US" sz="1800" dirty="0">
                <a:solidFill>
                  <a:srgbClr val="000000"/>
                </a:solidFill>
                <a:ea typeface="SimSun" pitchFamily="2" charset="-122"/>
              </a:rPr>
            </a:br>
            <a:r>
              <a:rPr lang="en-US" sz="1800" dirty="0">
                <a:solidFill>
                  <a:srgbClr val="000000"/>
                </a:solidFill>
                <a:ea typeface="SimSun" pitchFamily="2" charset="-122"/>
              </a:rPr>
              <a:t>only in one direction.</a:t>
            </a:r>
          </a:p>
        </p:txBody>
      </p:sp>
      <p:sp>
        <p:nvSpPr>
          <p:cNvPr id="110608" name="Rectangle 17"/>
          <p:cNvSpPr>
            <a:spLocks noChangeArrowheads="1"/>
          </p:cNvSpPr>
          <p:nvPr/>
        </p:nvSpPr>
        <p:spPr bwMode="auto">
          <a:xfrm>
            <a:off x="3276600" y="3200400"/>
            <a:ext cx="2776538" cy="1611313"/>
          </a:xfrm>
          <a:prstGeom prst="rect">
            <a:avLst/>
          </a:prstGeom>
          <a:noFill/>
          <a:ln w="19050" cap="sq">
            <a:noFill/>
            <a:miter lim="800000"/>
            <a:headEnd/>
            <a:tailEnd/>
          </a:ln>
        </p:spPr>
        <p:txBody>
          <a:bodyPr>
            <a:spAutoFit/>
          </a:bodyPr>
          <a:lstStyle/>
          <a:p>
            <a:pPr eaLnBrk="0" hangingPunct="0">
              <a:spcBef>
                <a:spcPct val="0"/>
              </a:spcBef>
              <a:buClrTx/>
              <a:buSzTx/>
              <a:buFontTx/>
              <a:buNone/>
            </a:pPr>
            <a:r>
              <a:rPr lang="en-US" sz="2400" b="1">
                <a:solidFill>
                  <a:srgbClr val="000000"/>
                </a:solidFill>
                <a:ea typeface="SimSun" pitchFamily="2" charset="-122"/>
              </a:rPr>
              <a:t>Half-duplex Mode</a:t>
            </a:r>
          </a:p>
          <a:p>
            <a:pPr eaLnBrk="0" hangingPunct="0">
              <a:buClrTx/>
              <a:buSzTx/>
              <a:buFontTx/>
              <a:buNone/>
            </a:pPr>
            <a:r>
              <a:rPr lang="en-US" sz="1800">
                <a:solidFill>
                  <a:srgbClr val="000000"/>
                </a:solidFill>
                <a:ea typeface="SimSun" pitchFamily="2" charset="-122"/>
              </a:rPr>
              <a:t>Data is transmitted in</a:t>
            </a:r>
            <a:br>
              <a:rPr lang="en-US" sz="1800">
                <a:solidFill>
                  <a:srgbClr val="000000"/>
                </a:solidFill>
                <a:ea typeface="SimSun" pitchFamily="2" charset="-122"/>
              </a:rPr>
            </a:br>
            <a:r>
              <a:rPr lang="en-US" sz="1800">
                <a:solidFill>
                  <a:srgbClr val="000000"/>
                </a:solidFill>
                <a:ea typeface="SimSun" pitchFamily="2" charset="-122"/>
              </a:rPr>
              <a:t>one direction at a time but the direction can be changed.</a:t>
            </a:r>
          </a:p>
        </p:txBody>
      </p:sp>
      <p:sp>
        <p:nvSpPr>
          <p:cNvPr id="110609" name="Rectangle 18"/>
          <p:cNvSpPr>
            <a:spLocks noChangeArrowheads="1"/>
          </p:cNvSpPr>
          <p:nvPr/>
        </p:nvSpPr>
        <p:spPr bwMode="auto">
          <a:xfrm>
            <a:off x="6062663" y="3187700"/>
            <a:ext cx="2776537" cy="1336675"/>
          </a:xfrm>
          <a:prstGeom prst="rect">
            <a:avLst/>
          </a:prstGeom>
          <a:noFill/>
          <a:ln w="19050" cap="sq">
            <a:noFill/>
            <a:miter lim="800000"/>
            <a:headEnd/>
            <a:tailEnd/>
          </a:ln>
        </p:spPr>
        <p:txBody>
          <a:bodyPr>
            <a:spAutoFit/>
          </a:bodyPr>
          <a:lstStyle/>
          <a:p>
            <a:pPr eaLnBrk="0" hangingPunct="0">
              <a:spcBef>
                <a:spcPct val="0"/>
              </a:spcBef>
              <a:buClrTx/>
              <a:buSzTx/>
              <a:buFontTx/>
              <a:buNone/>
            </a:pPr>
            <a:r>
              <a:rPr lang="en-US" sz="2400" b="1">
                <a:solidFill>
                  <a:srgbClr val="000000"/>
                </a:solidFill>
                <a:ea typeface="SimSun" pitchFamily="2" charset="-122"/>
              </a:rPr>
              <a:t>Full-duplex Mode</a:t>
            </a:r>
          </a:p>
          <a:p>
            <a:pPr eaLnBrk="0" hangingPunct="0">
              <a:buClrTx/>
              <a:buSzTx/>
              <a:buFontTx/>
              <a:buNone/>
            </a:pPr>
            <a:r>
              <a:rPr lang="en-US" sz="1800">
                <a:solidFill>
                  <a:srgbClr val="000000"/>
                </a:solidFill>
                <a:ea typeface="SimSun" pitchFamily="2" charset="-122"/>
              </a:rPr>
              <a:t>Data may be transmitted simultaneously in both directions.</a:t>
            </a:r>
          </a:p>
        </p:txBody>
      </p:sp>
      <p:sp>
        <p:nvSpPr>
          <p:cNvPr id="110610" name="Rectangle 19"/>
          <p:cNvSpPr>
            <a:spLocks noGrp="1" noChangeArrowheads="1"/>
          </p:cNvSpPr>
          <p:nvPr>
            <p:ph type="title"/>
          </p:nvPr>
        </p:nvSpPr>
        <p:spPr>
          <a:noFill/>
        </p:spPr>
        <p:txBody>
          <a:bodyPr/>
          <a:lstStyle/>
          <a:p>
            <a:pPr eaLnBrk="1" hangingPunct="1"/>
            <a:r>
              <a:rPr lang="en-US" smtClean="0"/>
              <a:t>Serial Data Communication Modes </a:t>
            </a:r>
          </a:p>
        </p:txBody>
      </p:sp>
      <p:sp>
        <p:nvSpPr>
          <p:cNvPr id="20"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30</a:t>
            </a:fld>
            <a:endParaRPr lang="en-US" dirty="0"/>
          </a:p>
        </p:txBody>
      </p:sp>
    </p:spTree>
    <p:extLst>
      <p:ext uri="{BB962C8B-B14F-4D97-AF65-F5344CB8AC3E}">
        <p14:creationId xmlns:p14="http://schemas.microsoft.com/office/powerpoint/2010/main" val="8965894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title"/>
          </p:nvPr>
        </p:nvSpPr>
        <p:spPr/>
        <p:txBody>
          <a:bodyPr/>
          <a:lstStyle/>
          <a:p>
            <a:pPr eaLnBrk="1" hangingPunct="1"/>
            <a:r>
              <a:rPr lang="en-US" smtClean="0"/>
              <a:t>Interfacing Serial Data to Microprocessor </a:t>
            </a:r>
          </a:p>
        </p:txBody>
      </p:sp>
      <p:sp>
        <p:nvSpPr>
          <p:cNvPr id="112641" name="Rectangle 2"/>
          <p:cNvSpPr>
            <a:spLocks noGrp="1" noChangeArrowheads="1"/>
          </p:cNvSpPr>
          <p:nvPr>
            <p:ph idx="1"/>
          </p:nvPr>
        </p:nvSpPr>
        <p:spPr>
          <a:xfrm>
            <a:off x="457199" y="1182370"/>
            <a:ext cx="8400827" cy="5274721"/>
          </a:xfrm>
        </p:spPr>
        <p:txBody>
          <a:bodyPr/>
          <a:lstStyle/>
          <a:p>
            <a:pPr eaLnBrk="1" hangingPunct="1"/>
            <a:r>
              <a:rPr lang="en-US" dirty="0" smtClean="0"/>
              <a:t>Processor has parallel buses for data ­­ need to convert serial data to parallel (and vice versa) </a:t>
            </a:r>
          </a:p>
          <a:p>
            <a:pPr eaLnBrk="1" hangingPunct="1"/>
            <a:r>
              <a:rPr lang="en-US" dirty="0" smtClean="0"/>
              <a:t>Standard way is with UART </a:t>
            </a:r>
          </a:p>
          <a:p>
            <a:pPr eaLnBrk="1" hangingPunct="1"/>
            <a:r>
              <a:rPr lang="en-US" dirty="0" smtClean="0"/>
              <a:t>UART ­ Universal asynchronous receiver and transmitter </a:t>
            </a:r>
          </a:p>
          <a:p>
            <a:pPr lvl="1" eaLnBrk="1" hangingPunct="1"/>
            <a:endParaRPr lang="en-US" sz="1800" dirty="0" smtClean="0">
              <a:ea typeface="Arial" pitchFamily="34" charset="0"/>
            </a:endParaRPr>
          </a:p>
          <a:p>
            <a:pPr eaLnBrk="1" hangingPunct="1">
              <a:buFontTx/>
              <a:buNone/>
            </a:pPr>
            <a:endParaRPr lang="en-US" dirty="0" smtClean="0"/>
          </a:p>
        </p:txBody>
      </p:sp>
      <p:sp>
        <p:nvSpPr>
          <p:cNvPr id="112643" name="Rectangle 4"/>
          <p:cNvSpPr>
            <a:spLocks noChangeArrowheads="1"/>
          </p:cNvSpPr>
          <p:nvPr/>
        </p:nvSpPr>
        <p:spPr bwMode="auto">
          <a:xfrm>
            <a:off x="1368425" y="2758608"/>
            <a:ext cx="6324600" cy="3352800"/>
          </a:xfrm>
          <a:prstGeom prst="rect">
            <a:avLst/>
          </a:prstGeom>
          <a:solidFill>
            <a:srgbClr val="969696"/>
          </a:solidFill>
          <a:ln w="9525">
            <a:noFill/>
            <a:miter lim="800000"/>
            <a:headEnd/>
            <a:tailEnd/>
          </a:ln>
        </p:spPr>
        <p:txBody>
          <a:bodyPr wrap="none" anchor="ctr"/>
          <a:lstStyle/>
          <a:p>
            <a:pPr algn="ctr" eaLnBrk="0" hangingPunct="0">
              <a:spcBef>
                <a:spcPct val="0"/>
              </a:spcBef>
              <a:buClrTx/>
              <a:buSzTx/>
              <a:buFontTx/>
              <a:buNone/>
            </a:pPr>
            <a:endParaRPr lang="en-US" sz="2400">
              <a:solidFill>
                <a:srgbClr val="000000"/>
              </a:solidFill>
            </a:endParaRPr>
          </a:p>
        </p:txBody>
      </p:sp>
      <p:sp>
        <p:nvSpPr>
          <p:cNvPr id="112644" name="Line 5"/>
          <p:cNvSpPr>
            <a:spLocks noChangeShapeType="1"/>
          </p:cNvSpPr>
          <p:nvPr/>
        </p:nvSpPr>
        <p:spPr bwMode="auto">
          <a:xfrm flipH="1">
            <a:off x="990600" y="4663608"/>
            <a:ext cx="2667000" cy="0"/>
          </a:xfrm>
          <a:prstGeom prst="line">
            <a:avLst/>
          </a:prstGeom>
          <a:noFill/>
          <a:ln w="9525">
            <a:solidFill>
              <a:srgbClr val="FF0000"/>
            </a:solidFill>
            <a:round/>
            <a:headEnd/>
            <a:tailEnd type="triangle" w="lg" len="lg"/>
          </a:ln>
        </p:spPr>
        <p:txBody>
          <a:bodyPr wrap="none" anchor="ctr"/>
          <a:lstStyle/>
          <a:p>
            <a:endParaRPr lang="en-US">
              <a:solidFill>
                <a:srgbClr val="000000"/>
              </a:solidFill>
            </a:endParaRPr>
          </a:p>
        </p:txBody>
      </p:sp>
      <p:grpSp>
        <p:nvGrpSpPr>
          <p:cNvPr id="2" name="Group 6"/>
          <p:cNvGrpSpPr>
            <a:grpSpLocks/>
          </p:cNvGrpSpPr>
          <p:nvPr/>
        </p:nvGrpSpPr>
        <p:grpSpPr bwMode="auto">
          <a:xfrm>
            <a:off x="990600" y="3063408"/>
            <a:ext cx="533400" cy="685800"/>
            <a:chOff x="1152" y="2352"/>
            <a:chExt cx="336" cy="432"/>
          </a:xfrm>
        </p:grpSpPr>
        <p:sp>
          <p:nvSpPr>
            <p:cNvPr id="112684" name="Line 7"/>
            <p:cNvSpPr>
              <a:spLocks noChangeShapeType="1"/>
            </p:cNvSpPr>
            <p:nvPr/>
          </p:nvSpPr>
          <p:spPr bwMode="auto">
            <a:xfrm flipH="1">
              <a:off x="1152" y="2352"/>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sp>
          <p:nvSpPr>
            <p:cNvPr id="112685" name="Line 8"/>
            <p:cNvSpPr>
              <a:spLocks noChangeShapeType="1"/>
            </p:cNvSpPr>
            <p:nvPr/>
          </p:nvSpPr>
          <p:spPr bwMode="auto">
            <a:xfrm flipH="1">
              <a:off x="1152" y="2496"/>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sp>
          <p:nvSpPr>
            <p:cNvPr id="112686" name="Line 9"/>
            <p:cNvSpPr>
              <a:spLocks noChangeShapeType="1"/>
            </p:cNvSpPr>
            <p:nvPr/>
          </p:nvSpPr>
          <p:spPr bwMode="auto">
            <a:xfrm flipH="1">
              <a:off x="1152" y="2640"/>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sp>
          <p:nvSpPr>
            <p:cNvPr id="112687" name="Line 10"/>
            <p:cNvSpPr>
              <a:spLocks noChangeShapeType="1"/>
            </p:cNvSpPr>
            <p:nvPr/>
          </p:nvSpPr>
          <p:spPr bwMode="auto">
            <a:xfrm flipH="1">
              <a:off x="1152" y="2784"/>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grpSp>
      <p:sp>
        <p:nvSpPr>
          <p:cNvPr id="112646" name="Rectangle 11"/>
          <p:cNvSpPr>
            <a:spLocks noChangeArrowheads="1"/>
          </p:cNvSpPr>
          <p:nvPr/>
        </p:nvSpPr>
        <p:spPr bwMode="auto">
          <a:xfrm>
            <a:off x="1512888" y="2911008"/>
            <a:ext cx="849312" cy="963613"/>
          </a:xfrm>
          <a:prstGeom prst="rect">
            <a:avLst/>
          </a:prstGeom>
          <a:solidFill>
            <a:srgbClr val="FFFF99"/>
          </a:solidFill>
          <a:ln w="9525">
            <a:solidFill>
              <a:schemeClr val="tx1"/>
            </a:solidFill>
            <a:miter lim="800000"/>
            <a:headEnd/>
            <a:tailEnd/>
          </a:ln>
        </p:spPr>
        <p:txBody>
          <a:bodyPr wrap="none" anchor="ctr"/>
          <a:lstStyle/>
          <a:p>
            <a:pPr eaLnBrk="0" hangingPunct="0">
              <a:spcBef>
                <a:spcPct val="0"/>
              </a:spcBef>
              <a:buClrTx/>
              <a:buSzTx/>
              <a:buFontTx/>
              <a:buNone/>
            </a:pPr>
            <a:r>
              <a:rPr lang="en-US" sz="1400">
                <a:solidFill>
                  <a:srgbClr val="000000"/>
                </a:solidFill>
              </a:rPr>
              <a:t>Chip Reg</a:t>
            </a:r>
          </a:p>
          <a:p>
            <a:pPr eaLnBrk="0" hangingPunct="0">
              <a:spcBef>
                <a:spcPct val="0"/>
              </a:spcBef>
              <a:buClrTx/>
              <a:buSzTx/>
              <a:buFontTx/>
              <a:buNone/>
            </a:pPr>
            <a:r>
              <a:rPr lang="en-US" sz="1400">
                <a:solidFill>
                  <a:srgbClr val="000000"/>
                </a:solidFill>
              </a:rPr>
              <a:t>Select</a:t>
            </a:r>
          </a:p>
          <a:p>
            <a:pPr eaLnBrk="0" hangingPunct="0">
              <a:spcBef>
                <a:spcPct val="0"/>
              </a:spcBef>
              <a:buClrTx/>
              <a:buSzTx/>
              <a:buFontTx/>
              <a:buNone/>
            </a:pPr>
            <a:r>
              <a:rPr lang="en-US" sz="1400">
                <a:solidFill>
                  <a:srgbClr val="000000"/>
                </a:solidFill>
              </a:rPr>
              <a:t>R/W</a:t>
            </a:r>
          </a:p>
          <a:p>
            <a:pPr eaLnBrk="0" hangingPunct="0">
              <a:spcBef>
                <a:spcPct val="0"/>
              </a:spcBef>
              <a:buClrTx/>
              <a:buSzTx/>
              <a:buFontTx/>
              <a:buNone/>
            </a:pPr>
            <a:r>
              <a:rPr lang="en-US" sz="1400">
                <a:solidFill>
                  <a:srgbClr val="000000"/>
                </a:solidFill>
              </a:rPr>
              <a:t>Control</a:t>
            </a:r>
            <a:endParaRPr lang="en-US" sz="2400">
              <a:solidFill>
                <a:srgbClr val="000000"/>
              </a:solidFill>
            </a:endParaRPr>
          </a:p>
        </p:txBody>
      </p:sp>
      <p:sp>
        <p:nvSpPr>
          <p:cNvPr id="112647" name="Rectangle 12"/>
          <p:cNvSpPr>
            <a:spLocks noChangeArrowheads="1"/>
          </p:cNvSpPr>
          <p:nvPr/>
        </p:nvSpPr>
        <p:spPr bwMode="auto">
          <a:xfrm>
            <a:off x="2057400" y="4130208"/>
            <a:ext cx="990600" cy="1600200"/>
          </a:xfrm>
          <a:prstGeom prst="rect">
            <a:avLst/>
          </a:prstGeom>
          <a:noFill/>
          <a:ln w="38100">
            <a:solidFill>
              <a:schemeClr val="folHlink"/>
            </a:solidFill>
            <a:miter lim="800000"/>
            <a:headEnd/>
            <a:tailEnd/>
          </a:ln>
        </p:spPr>
        <p:txBody>
          <a:bodyPr wrap="none" anchor="ctr"/>
          <a:lstStyle/>
          <a:p>
            <a:endParaRPr lang="en-US">
              <a:solidFill>
                <a:srgbClr val="000000"/>
              </a:solidFill>
            </a:endParaRPr>
          </a:p>
        </p:txBody>
      </p:sp>
      <p:sp>
        <p:nvSpPr>
          <p:cNvPr id="112648" name="Rectangle 13"/>
          <p:cNvSpPr>
            <a:spLocks noChangeArrowheads="1"/>
          </p:cNvSpPr>
          <p:nvPr/>
        </p:nvSpPr>
        <p:spPr bwMode="auto">
          <a:xfrm>
            <a:off x="3657600" y="4054008"/>
            <a:ext cx="12954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Tx Data Reg</a:t>
            </a:r>
          </a:p>
        </p:txBody>
      </p:sp>
      <p:sp>
        <p:nvSpPr>
          <p:cNvPr id="112649" name="Rectangle 14"/>
          <p:cNvSpPr>
            <a:spLocks noChangeArrowheads="1"/>
          </p:cNvSpPr>
          <p:nvPr/>
        </p:nvSpPr>
        <p:spPr bwMode="auto">
          <a:xfrm>
            <a:off x="3657600" y="4511208"/>
            <a:ext cx="12954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Status Reg</a:t>
            </a:r>
            <a:endParaRPr lang="en-US" sz="2400">
              <a:solidFill>
                <a:srgbClr val="000000"/>
              </a:solidFill>
            </a:endParaRPr>
          </a:p>
        </p:txBody>
      </p:sp>
      <p:sp>
        <p:nvSpPr>
          <p:cNvPr id="112650" name="Rectangle 15"/>
          <p:cNvSpPr>
            <a:spLocks noChangeArrowheads="1"/>
          </p:cNvSpPr>
          <p:nvPr/>
        </p:nvSpPr>
        <p:spPr bwMode="auto">
          <a:xfrm>
            <a:off x="3657600" y="4968408"/>
            <a:ext cx="12954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Control Reg</a:t>
            </a:r>
            <a:endParaRPr lang="en-US" sz="2400">
              <a:solidFill>
                <a:srgbClr val="000000"/>
              </a:solidFill>
            </a:endParaRPr>
          </a:p>
        </p:txBody>
      </p:sp>
      <p:sp>
        <p:nvSpPr>
          <p:cNvPr id="112651" name="Rectangle 16"/>
          <p:cNvSpPr>
            <a:spLocks noChangeArrowheads="1"/>
          </p:cNvSpPr>
          <p:nvPr/>
        </p:nvSpPr>
        <p:spPr bwMode="auto">
          <a:xfrm>
            <a:off x="3657600" y="5425608"/>
            <a:ext cx="1295400" cy="381000"/>
          </a:xfrm>
          <a:prstGeom prst="rect">
            <a:avLst/>
          </a:prstGeom>
          <a:solidFill>
            <a:srgbClr val="CCFFFF"/>
          </a:solidFill>
          <a:ln w="9525">
            <a:noFill/>
            <a:miter lim="800000"/>
            <a:headEnd/>
            <a:tailEnd/>
          </a:ln>
        </p:spPr>
        <p:txBody>
          <a:bodyPr wrap="none" anchor="ctr"/>
          <a:lstStyle/>
          <a:p>
            <a:pPr algn="ctr" eaLnBrk="0" hangingPunct="0">
              <a:spcBef>
                <a:spcPct val="0"/>
              </a:spcBef>
              <a:buClrTx/>
              <a:buSzTx/>
              <a:buFontTx/>
              <a:buNone/>
            </a:pPr>
            <a:r>
              <a:rPr lang="en-US" sz="1800">
                <a:solidFill>
                  <a:srgbClr val="000000"/>
                </a:solidFill>
              </a:rPr>
              <a:t>Rx Data Reg</a:t>
            </a:r>
            <a:endParaRPr lang="en-US" sz="2400">
              <a:solidFill>
                <a:srgbClr val="000000"/>
              </a:solidFill>
            </a:endParaRPr>
          </a:p>
        </p:txBody>
      </p:sp>
      <p:sp>
        <p:nvSpPr>
          <p:cNvPr id="112652" name="Rectangle 17"/>
          <p:cNvSpPr>
            <a:spLocks noChangeArrowheads="1"/>
          </p:cNvSpPr>
          <p:nvPr/>
        </p:nvSpPr>
        <p:spPr bwMode="auto">
          <a:xfrm>
            <a:off x="5486400" y="4054008"/>
            <a:ext cx="1295400" cy="381000"/>
          </a:xfrm>
          <a:prstGeom prst="rect">
            <a:avLst/>
          </a:prstGeom>
          <a:solidFill>
            <a:srgbClr val="CCFFCC"/>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Tx Shift Reg</a:t>
            </a:r>
            <a:endParaRPr lang="en-US" sz="2400">
              <a:solidFill>
                <a:srgbClr val="000000"/>
              </a:solidFill>
            </a:endParaRPr>
          </a:p>
        </p:txBody>
      </p:sp>
      <p:sp>
        <p:nvSpPr>
          <p:cNvPr id="112653" name="Rectangle 18"/>
          <p:cNvSpPr>
            <a:spLocks noChangeArrowheads="1"/>
          </p:cNvSpPr>
          <p:nvPr/>
        </p:nvSpPr>
        <p:spPr bwMode="auto">
          <a:xfrm>
            <a:off x="5486400" y="5425608"/>
            <a:ext cx="1295400" cy="381000"/>
          </a:xfrm>
          <a:prstGeom prst="rect">
            <a:avLst/>
          </a:prstGeom>
          <a:solidFill>
            <a:srgbClr val="CCFFCC"/>
          </a:solidFill>
          <a:ln w="9525">
            <a:solidFill>
              <a:srgbClr val="000000"/>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Rx Shift Reg</a:t>
            </a:r>
            <a:endParaRPr lang="en-US" sz="2400">
              <a:solidFill>
                <a:srgbClr val="000000"/>
              </a:solidFill>
            </a:endParaRPr>
          </a:p>
        </p:txBody>
      </p:sp>
      <p:sp>
        <p:nvSpPr>
          <p:cNvPr id="112654" name="Line 19"/>
          <p:cNvSpPr>
            <a:spLocks noChangeShapeType="1"/>
          </p:cNvSpPr>
          <p:nvPr/>
        </p:nvSpPr>
        <p:spPr bwMode="auto">
          <a:xfrm>
            <a:off x="4038600" y="3139608"/>
            <a:ext cx="19812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55" name="Line 20"/>
          <p:cNvSpPr>
            <a:spLocks noChangeShapeType="1"/>
          </p:cNvSpPr>
          <p:nvPr/>
        </p:nvSpPr>
        <p:spPr bwMode="auto">
          <a:xfrm>
            <a:off x="6019800" y="3139608"/>
            <a:ext cx="0" cy="91440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56" name="Line 21"/>
          <p:cNvSpPr>
            <a:spLocks noChangeShapeType="1"/>
          </p:cNvSpPr>
          <p:nvPr/>
        </p:nvSpPr>
        <p:spPr bwMode="auto">
          <a:xfrm flipH="1">
            <a:off x="3124200" y="4206408"/>
            <a:ext cx="533400" cy="0"/>
          </a:xfrm>
          <a:prstGeom prst="line">
            <a:avLst/>
          </a:prstGeom>
          <a:noFill/>
          <a:ln w="19050">
            <a:solidFill>
              <a:srgbClr val="000000"/>
            </a:solidFill>
            <a:round/>
            <a:headEnd type="triangle" w="lg" len="lg"/>
            <a:tailEnd type="none" w="lg" len="lg"/>
          </a:ln>
        </p:spPr>
        <p:txBody>
          <a:bodyPr wrap="none" anchor="ctr"/>
          <a:lstStyle/>
          <a:p>
            <a:endParaRPr lang="en-US">
              <a:solidFill>
                <a:srgbClr val="000000"/>
              </a:solidFill>
            </a:endParaRPr>
          </a:p>
        </p:txBody>
      </p:sp>
      <p:sp>
        <p:nvSpPr>
          <p:cNvPr id="112657" name="Line 22"/>
          <p:cNvSpPr>
            <a:spLocks noChangeShapeType="1"/>
          </p:cNvSpPr>
          <p:nvPr/>
        </p:nvSpPr>
        <p:spPr bwMode="auto">
          <a:xfrm flipH="1">
            <a:off x="3124200" y="5578008"/>
            <a:ext cx="533400" cy="0"/>
          </a:xfrm>
          <a:prstGeom prst="line">
            <a:avLst/>
          </a:prstGeom>
          <a:noFill/>
          <a:ln w="19050">
            <a:solidFill>
              <a:srgbClr val="000000"/>
            </a:solidFill>
            <a:round/>
            <a:headEnd/>
            <a:tailEnd type="triangle" w="lg" len="lg"/>
          </a:ln>
        </p:spPr>
        <p:txBody>
          <a:bodyPr wrap="none" anchor="ctr"/>
          <a:lstStyle/>
          <a:p>
            <a:endParaRPr lang="en-US">
              <a:solidFill>
                <a:srgbClr val="000000"/>
              </a:solidFill>
            </a:endParaRPr>
          </a:p>
        </p:txBody>
      </p:sp>
      <p:sp>
        <p:nvSpPr>
          <p:cNvPr id="112658" name="Line 23"/>
          <p:cNvSpPr>
            <a:spLocks noChangeShapeType="1"/>
          </p:cNvSpPr>
          <p:nvPr/>
        </p:nvSpPr>
        <p:spPr bwMode="auto">
          <a:xfrm flipH="1">
            <a:off x="3124200" y="5197008"/>
            <a:ext cx="533400" cy="0"/>
          </a:xfrm>
          <a:prstGeom prst="line">
            <a:avLst/>
          </a:prstGeom>
          <a:noFill/>
          <a:ln w="9525">
            <a:solidFill>
              <a:srgbClr val="000000"/>
            </a:solidFill>
            <a:round/>
            <a:headEnd type="triangle" w="lg" len="lg"/>
            <a:tailEnd type="none" w="lg" len="lg"/>
          </a:ln>
        </p:spPr>
        <p:txBody>
          <a:bodyPr wrap="none" anchor="ctr"/>
          <a:lstStyle/>
          <a:p>
            <a:endParaRPr lang="en-US">
              <a:solidFill>
                <a:srgbClr val="000000"/>
              </a:solidFill>
            </a:endParaRPr>
          </a:p>
        </p:txBody>
      </p:sp>
      <p:sp>
        <p:nvSpPr>
          <p:cNvPr id="112659" name="Line 24"/>
          <p:cNvSpPr>
            <a:spLocks noChangeShapeType="1"/>
          </p:cNvSpPr>
          <p:nvPr/>
        </p:nvSpPr>
        <p:spPr bwMode="auto">
          <a:xfrm flipH="1">
            <a:off x="3124200" y="4739808"/>
            <a:ext cx="5334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0" name="Line 25"/>
          <p:cNvSpPr>
            <a:spLocks noChangeShapeType="1"/>
          </p:cNvSpPr>
          <p:nvPr/>
        </p:nvSpPr>
        <p:spPr bwMode="auto">
          <a:xfrm>
            <a:off x="990600" y="4968408"/>
            <a:ext cx="1600200" cy="0"/>
          </a:xfrm>
          <a:prstGeom prst="line">
            <a:avLst/>
          </a:prstGeom>
          <a:noFill/>
          <a:ln w="19050">
            <a:solidFill>
              <a:srgbClr val="FF0000"/>
            </a:solidFill>
            <a:round/>
            <a:headEnd type="triangle" w="lg" len="lg"/>
            <a:tailEnd type="triangle" w="lg" len="lg"/>
          </a:ln>
        </p:spPr>
        <p:txBody>
          <a:bodyPr wrap="none" anchor="ctr"/>
          <a:lstStyle/>
          <a:p>
            <a:endParaRPr lang="en-US">
              <a:solidFill>
                <a:srgbClr val="000000"/>
              </a:solidFill>
            </a:endParaRPr>
          </a:p>
        </p:txBody>
      </p:sp>
      <p:sp>
        <p:nvSpPr>
          <p:cNvPr id="112661" name="Line 26"/>
          <p:cNvSpPr>
            <a:spLocks noChangeShapeType="1"/>
          </p:cNvSpPr>
          <p:nvPr/>
        </p:nvSpPr>
        <p:spPr bwMode="auto">
          <a:xfrm flipV="1">
            <a:off x="2514600" y="4206408"/>
            <a:ext cx="609600" cy="762000"/>
          </a:xfrm>
          <a:prstGeom prst="line">
            <a:avLst/>
          </a:prstGeom>
          <a:noFill/>
          <a:ln w="19050">
            <a:solidFill>
              <a:srgbClr val="000000"/>
            </a:solidFill>
            <a:round/>
            <a:headEnd/>
            <a:tailEnd/>
          </a:ln>
        </p:spPr>
        <p:txBody>
          <a:bodyPr wrap="none" anchor="ctr"/>
          <a:lstStyle/>
          <a:p>
            <a:endParaRPr lang="en-US">
              <a:solidFill>
                <a:srgbClr val="000000"/>
              </a:solidFill>
            </a:endParaRPr>
          </a:p>
        </p:txBody>
      </p:sp>
      <p:sp>
        <p:nvSpPr>
          <p:cNvPr id="112662" name="Line 27"/>
          <p:cNvSpPr>
            <a:spLocks noChangeShapeType="1"/>
          </p:cNvSpPr>
          <p:nvPr/>
        </p:nvSpPr>
        <p:spPr bwMode="auto">
          <a:xfrm>
            <a:off x="2514600" y="4968408"/>
            <a:ext cx="685800" cy="609600"/>
          </a:xfrm>
          <a:prstGeom prst="line">
            <a:avLst/>
          </a:prstGeom>
          <a:noFill/>
          <a:ln w="19050">
            <a:solidFill>
              <a:srgbClr val="000000"/>
            </a:solidFill>
            <a:round/>
            <a:headEnd/>
            <a:tailEnd/>
          </a:ln>
        </p:spPr>
        <p:txBody>
          <a:bodyPr wrap="none" anchor="ctr"/>
          <a:lstStyle/>
          <a:p>
            <a:endParaRPr lang="en-US">
              <a:solidFill>
                <a:srgbClr val="000000"/>
              </a:solidFill>
            </a:endParaRPr>
          </a:p>
        </p:txBody>
      </p:sp>
      <p:sp>
        <p:nvSpPr>
          <p:cNvPr id="112663" name="Line 28"/>
          <p:cNvSpPr>
            <a:spLocks noChangeShapeType="1"/>
          </p:cNvSpPr>
          <p:nvPr/>
        </p:nvSpPr>
        <p:spPr bwMode="auto">
          <a:xfrm flipH="1">
            <a:off x="6781800" y="5654208"/>
            <a:ext cx="7620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4" name="Line 29"/>
          <p:cNvSpPr>
            <a:spLocks noChangeShapeType="1"/>
          </p:cNvSpPr>
          <p:nvPr/>
        </p:nvSpPr>
        <p:spPr bwMode="auto">
          <a:xfrm flipH="1">
            <a:off x="4953000" y="5654208"/>
            <a:ext cx="5334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5" name="Line 30"/>
          <p:cNvSpPr>
            <a:spLocks noChangeShapeType="1"/>
          </p:cNvSpPr>
          <p:nvPr/>
        </p:nvSpPr>
        <p:spPr bwMode="auto">
          <a:xfrm flipH="1">
            <a:off x="4876800" y="5197008"/>
            <a:ext cx="2743200" cy="0"/>
          </a:xfrm>
          <a:prstGeom prst="line">
            <a:avLst/>
          </a:prstGeom>
          <a:noFill/>
          <a:ln w="9525">
            <a:solidFill>
              <a:srgbClr val="000000"/>
            </a:solidFill>
            <a:round/>
            <a:headEnd type="triangle" w="lg" len="lg"/>
            <a:tailEnd type="none" w="lg" len="lg"/>
          </a:ln>
        </p:spPr>
        <p:txBody>
          <a:bodyPr wrap="none" anchor="ctr"/>
          <a:lstStyle/>
          <a:p>
            <a:endParaRPr lang="en-US">
              <a:solidFill>
                <a:srgbClr val="000000"/>
              </a:solidFill>
            </a:endParaRPr>
          </a:p>
        </p:txBody>
      </p:sp>
      <p:sp>
        <p:nvSpPr>
          <p:cNvPr id="112666" name="Line 31"/>
          <p:cNvSpPr>
            <a:spLocks noChangeShapeType="1"/>
          </p:cNvSpPr>
          <p:nvPr/>
        </p:nvSpPr>
        <p:spPr bwMode="auto">
          <a:xfrm>
            <a:off x="4953000" y="4282608"/>
            <a:ext cx="5334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7" name="Line 32"/>
          <p:cNvSpPr>
            <a:spLocks noChangeShapeType="1"/>
          </p:cNvSpPr>
          <p:nvPr/>
        </p:nvSpPr>
        <p:spPr bwMode="auto">
          <a:xfrm>
            <a:off x="6781800" y="4282608"/>
            <a:ext cx="8382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8" name="Line 33"/>
          <p:cNvSpPr>
            <a:spLocks noChangeShapeType="1"/>
          </p:cNvSpPr>
          <p:nvPr/>
        </p:nvSpPr>
        <p:spPr bwMode="auto">
          <a:xfrm>
            <a:off x="6019800" y="4435008"/>
            <a:ext cx="0" cy="381000"/>
          </a:xfrm>
          <a:prstGeom prst="line">
            <a:avLst/>
          </a:prstGeom>
          <a:noFill/>
          <a:ln w="9525">
            <a:solidFill>
              <a:srgbClr val="000000"/>
            </a:solidFill>
            <a:round/>
            <a:headEnd type="triangle" w="lg" len="lg"/>
            <a:tailEnd/>
          </a:ln>
        </p:spPr>
        <p:txBody>
          <a:bodyPr wrap="none" anchor="ctr"/>
          <a:lstStyle/>
          <a:p>
            <a:endParaRPr lang="en-US">
              <a:solidFill>
                <a:srgbClr val="000000"/>
              </a:solidFill>
            </a:endParaRPr>
          </a:p>
        </p:txBody>
      </p:sp>
      <p:sp>
        <p:nvSpPr>
          <p:cNvPr id="112669" name="Line 34"/>
          <p:cNvSpPr>
            <a:spLocks noChangeShapeType="1"/>
          </p:cNvSpPr>
          <p:nvPr/>
        </p:nvSpPr>
        <p:spPr bwMode="auto">
          <a:xfrm>
            <a:off x="6019800" y="4816008"/>
            <a:ext cx="15240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70" name="Line 35"/>
          <p:cNvSpPr>
            <a:spLocks noChangeShapeType="1"/>
          </p:cNvSpPr>
          <p:nvPr/>
        </p:nvSpPr>
        <p:spPr bwMode="auto">
          <a:xfrm>
            <a:off x="1981200" y="6035208"/>
            <a:ext cx="41148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71" name="Line 36"/>
          <p:cNvSpPr>
            <a:spLocks noChangeShapeType="1"/>
          </p:cNvSpPr>
          <p:nvPr/>
        </p:nvSpPr>
        <p:spPr bwMode="auto">
          <a:xfrm>
            <a:off x="6094413" y="5806608"/>
            <a:ext cx="3175" cy="228600"/>
          </a:xfrm>
          <a:prstGeom prst="line">
            <a:avLst/>
          </a:prstGeom>
          <a:noFill/>
          <a:ln w="9525">
            <a:solidFill>
              <a:srgbClr val="000000"/>
            </a:solidFill>
            <a:round/>
            <a:headEnd type="triangle" w="lg" len="lg"/>
            <a:tailEnd/>
          </a:ln>
        </p:spPr>
        <p:txBody>
          <a:bodyPr wrap="none" anchor="ctr"/>
          <a:lstStyle/>
          <a:p>
            <a:endParaRPr lang="en-US">
              <a:solidFill>
                <a:srgbClr val="000000"/>
              </a:solidFill>
            </a:endParaRPr>
          </a:p>
        </p:txBody>
      </p:sp>
      <p:sp>
        <p:nvSpPr>
          <p:cNvPr id="112672" name="Text Box 37"/>
          <p:cNvSpPr txBox="1">
            <a:spLocks noChangeArrowheads="1"/>
          </p:cNvSpPr>
          <p:nvPr/>
        </p:nvSpPr>
        <p:spPr bwMode="auto">
          <a:xfrm>
            <a:off x="2743200" y="2984033"/>
            <a:ext cx="94963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Tx Clock</a:t>
            </a:r>
          </a:p>
        </p:txBody>
      </p:sp>
      <p:sp>
        <p:nvSpPr>
          <p:cNvPr id="112673" name="Text Box 38"/>
          <p:cNvSpPr txBox="1">
            <a:spLocks noChangeArrowheads="1"/>
          </p:cNvSpPr>
          <p:nvPr/>
        </p:nvSpPr>
        <p:spPr bwMode="auto">
          <a:xfrm>
            <a:off x="1371600" y="5730408"/>
            <a:ext cx="96248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Rx Clock</a:t>
            </a:r>
          </a:p>
        </p:txBody>
      </p:sp>
      <p:sp>
        <p:nvSpPr>
          <p:cNvPr id="112674" name="Text Box 39"/>
          <p:cNvSpPr txBox="1">
            <a:spLocks noChangeArrowheads="1"/>
          </p:cNvSpPr>
          <p:nvPr/>
        </p:nvSpPr>
        <p:spPr bwMode="auto">
          <a:xfrm>
            <a:off x="746125" y="4244508"/>
            <a:ext cx="52347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IRQ</a:t>
            </a:r>
          </a:p>
        </p:txBody>
      </p:sp>
      <p:sp>
        <p:nvSpPr>
          <p:cNvPr id="112675" name="Text Box 40"/>
          <p:cNvSpPr txBox="1">
            <a:spLocks noChangeArrowheads="1"/>
          </p:cNvSpPr>
          <p:nvPr/>
        </p:nvSpPr>
        <p:spPr bwMode="auto">
          <a:xfrm>
            <a:off x="7623175" y="4677896"/>
            <a:ext cx="526293"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CTS</a:t>
            </a:r>
          </a:p>
        </p:txBody>
      </p:sp>
      <p:sp>
        <p:nvSpPr>
          <p:cNvPr id="112676" name="Text Box 41"/>
          <p:cNvSpPr txBox="1">
            <a:spLocks noChangeArrowheads="1"/>
          </p:cNvSpPr>
          <p:nvPr/>
        </p:nvSpPr>
        <p:spPr bwMode="auto">
          <a:xfrm>
            <a:off x="7623175" y="5120808"/>
            <a:ext cx="530915"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RTS</a:t>
            </a:r>
          </a:p>
        </p:txBody>
      </p:sp>
      <p:sp>
        <p:nvSpPr>
          <p:cNvPr id="112677" name="Text Box 42"/>
          <p:cNvSpPr txBox="1">
            <a:spLocks noChangeArrowheads="1"/>
          </p:cNvSpPr>
          <p:nvPr/>
        </p:nvSpPr>
        <p:spPr bwMode="auto">
          <a:xfrm>
            <a:off x="7591425" y="5425608"/>
            <a:ext cx="90263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Rx Data</a:t>
            </a:r>
          </a:p>
        </p:txBody>
      </p:sp>
      <p:sp>
        <p:nvSpPr>
          <p:cNvPr id="112678" name="Text Box 43"/>
          <p:cNvSpPr txBox="1">
            <a:spLocks noChangeArrowheads="1"/>
          </p:cNvSpPr>
          <p:nvPr/>
        </p:nvSpPr>
        <p:spPr bwMode="auto">
          <a:xfrm>
            <a:off x="7604125" y="4130208"/>
            <a:ext cx="889787"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Tx Data</a:t>
            </a:r>
          </a:p>
        </p:txBody>
      </p:sp>
      <p:sp>
        <p:nvSpPr>
          <p:cNvPr id="112679" name="Text Box 44"/>
          <p:cNvSpPr txBox="1">
            <a:spLocks noChangeArrowheads="1"/>
          </p:cNvSpPr>
          <p:nvPr/>
        </p:nvSpPr>
        <p:spPr bwMode="auto">
          <a:xfrm>
            <a:off x="2022475" y="4943008"/>
            <a:ext cx="793750" cy="8255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600">
                <a:solidFill>
                  <a:srgbClr val="000000"/>
                </a:solidFill>
              </a:rPr>
              <a:t>Data</a:t>
            </a:r>
          </a:p>
          <a:p>
            <a:pPr eaLnBrk="0" hangingPunct="0">
              <a:spcBef>
                <a:spcPct val="0"/>
              </a:spcBef>
              <a:buClrTx/>
              <a:buSzTx/>
              <a:buFontTx/>
              <a:buNone/>
            </a:pPr>
            <a:r>
              <a:rPr lang="en-US" sz="1600">
                <a:solidFill>
                  <a:srgbClr val="000000"/>
                </a:solidFill>
              </a:rPr>
              <a:t>Bus</a:t>
            </a:r>
          </a:p>
          <a:p>
            <a:pPr eaLnBrk="0" hangingPunct="0">
              <a:spcBef>
                <a:spcPct val="0"/>
              </a:spcBef>
              <a:buClrTx/>
              <a:buSzTx/>
              <a:buFontTx/>
              <a:buNone/>
            </a:pPr>
            <a:r>
              <a:rPr lang="en-US" sz="1600">
                <a:solidFill>
                  <a:srgbClr val="000000"/>
                </a:solidFill>
              </a:rPr>
              <a:t>Buffers</a:t>
            </a:r>
          </a:p>
        </p:txBody>
      </p:sp>
      <p:sp>
        <p:nvSpPr>
          <p:cNvPr id="112680" name="Text Box 45"/>
          <p:cNvSpPr txBox="1">
            <a:spLocks noChangeArrowheads="1"/>
          </p:cNvSpPr>
          <p:nvPr/>
        </p:nvSpPr>
        <p:spPr bwMode="auto">
          <a:xfrm>
            <a:off x="685800" y="4968408"/>
            <a:ext cx="697627"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D</a:t>
            </a:r>
            <a:r>
              <a:rPr lang="en-US" sz="1800" baseline="-25000">
                <a:solidFill>
                  <a:srgbClr val="000000"/>
                </a:solidFill>
              </a:rPr>
              <a:t>0</a:t>
            </a:r>
            <a:r>
              <a:rPr lang="en-US" sz="1800">
                <a:solidFill>
                  <a:srgbClr val="000000"/>
                </a:solidFill>
              </a:rPr>
              <a:t>-D</a:t>
            </a:r>
            <a:r>
              <a:rPr lang="en-US" sz="1800" baseline="-25000">
                <a:solidFill>
                  <a:srgbClr val="000000"/>
                </a:solidFill>
              </a:rPr>
              <a:t>7</a:t>
            </a:r>
            <a:endParaRPr lang="en-US" sz="1800">
              <a:solidFill>
                <a:srgbClr val="000000"/>
              </a:solidFill>
            </a:endParaRPr>
          </a:p>
        </p:txBody>
      </p:sp>
      <p:sp>
        <p:nvSpPr>
          <p:cNvPr id="112681" name="Line 46"/>
          <p:cNvSpPr>
            <a:spLocks noChangeShapeType="1"/>
          </p:cNvSpPr>
          <p:nvPr/>
        </p:nvSpPr>
        <p:spPr bwMode="auto">
          <a:xfrm>
            <a:off x="835025" y="4282608"/>
            <a:ext cx="3810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82" name="Line 47"/>
          <p:cNvSpPr>
            <a:spLocks noChangeShapeType="1"/>
          </p:cNvSpPr>
          <p:nvPr/>
        </p:nvSpPr>
        <p:spPr bwMode="auto">
          <a:xfrm>
            <a:off x="7693025" y="4739808"/>
            <a:ext cx="4572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83" name="Line 48"/>
          <p:cNvSpPr>
            <a:spLocks noChangeShapeType="1"/>
          </p:cNvSpPr>
          <p:nvPr/>
        </p:nvSpPr>
        <p:spPr bwMode="auto">
          <a:xfrm>
            <a:off x="7689850" y="5182721"/>
            <a:ext cx="4572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49"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31</a:t>
            </a:fld>
            <a:endParaRPr lang="en-US" dirty="0"/>
          </a:p>
        </p:txBody>
      </p:sp>
    </p:spTree>
    <p:extLst>
      <p:ext uri="{BB962C8B-B14F-4D97-AF65-F5344CB8AC3E}">
        <p14:creationId xmlns:p14="http://schemas.microsoft.com/office/powerpoint/2010/main" val="113623287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en-US" dirty="0" smtClean="0"/>
              <a:t>Flow Control</a:t>
            </a:r>
          </a:p>
        </p:txBody>
      </p:sp>
      <p:sp>
        <p:nvSpPr>
          <p:cNvPr id="114690" name="Rectangle 3"/>
          <p:cNvSpPr>
            <a:spLocks noGrp="1" noChangeArrowheads="1"/>
          </p:cNvSpPr>
          <p:nvPr>
            <p:ph idx="1"/>
          </p:nvPr>
        </p:nvSpPr>
        <p:spPr/>
        <p:txBody>
          <a:bodyPr>
            <a:normAutofit/>
          </a:bodyPr>
          <a:lstStyle/>
          <a:p>
            <a:pPr eaLnBrk="1" hangingPunct="1">
              <a:lnSpc>
                <a:spcPct val="90000"/>
              </a:lnSpc>
            </a:pPr>
            <a:r>
              <a:rPr lang="en-US" dirty="0" smtClean="0"/>
              <a:t>Necessary to prevent terminal from sending more data than the peripheral can consume (and vice-versa)</a:t>
            </a:r>
          </a:p>
          <a:p>
            <a:pPr lvl="1" eaLnBrk="1" hangingPunct="1">
              <a:lnSpc>
                <a:spcPct val="90000"/>
              </a:lnSpc>
            </a:pPr>
            <a:r>
              <a:rPr lang="en-US" sz="1800" dirty="0" smtClean="0">
                <a:ea typeface="Arial" pitchFamily="34" charset="0"/>
              </a:rPr>
              <a:t>Higher data rates can result in missing characters (data-overrun errors)</a:t>
            </a:r>
            <a:endParaRPr lang="en-US" dirty="0" smtClean="0"/>
          </a:p>
          <a:p>
            <a:pPr eaLnBrk="1" hangingPunct="1">
              <a:lnSpc>
                <a:spcPct val="90000"/>
              </a:lnSpc>
            </a:pPr>
            <a:r>
              <a:rPr lang="en-US" dirty="0" smtClean="0"/>
              <a:t>Hardware handshaking</a:t>
            </a:r>
          </a:p>
          <a:p>
            <a:pPr lvl="1" eaLnBrk="1" hangingPunct="1">
              <a:lnSpc>
                <a:spcPct val="90000"/>
              </a:lnSpc>
            </a:pPr>
            <a:r>
              <a:rPr lang="en-US" sz="1800" dirty="0" smtClean="0">
                <a:ea typeface="Arial" pitchFamily="34" charset="0"/>
              </a:rPr>
              <a:t>Hardware in UART detects a potential overrun and asserts a handshake line to prevent the other side from transmitting</a:t>
            </a:r>
          </a:p>
          <a:p>
            <a:pPr lvl="1" eaLnBrk="1" hangingPunct="1">
              <a:lnSpc>
                <a:spcPct val="90000"/>
              </a:lnSpc>
            </a:pPr>
            <a:r>
              <a:rPr lang="en-US" sz="1800" dirty="0" smtClean="0">
                <a:ea typeface="Arial" pitchFamily="34" charset="0"/>
              </a:rPr>
              <a:t>When receiving side can take more data, it releases the handshake line</a:t>
            </a:r>
          </a:p>
          <a:p>
            <a:pPr eaLnBrk="1" hangingPunct="1">
              <a:lnSpc>
                <a:spcPct val="90000"/>
              </a:lnSpc>
            </a:pPr>
            <a:r>
              <a:rPr lang="en-US" dirty="0" smtClean="0"/>
              <a:t>Software flow-control</a:t>
            </a:r>
          </a:p>
          <a:p>
            <a:pPr lvl="1" eaLnBrk="1" hangingPunct="1">
              <a:lnSpc>
                <a:spcPct val="90000"/>
              </a:lnSpc>
            </a:pPr>
            <a:r>
              <a:rPr lang="en-US" sz="1800" dirty="0" smtClean="0">
                <a:ea typeface="Arial" pitchFamily="34" charset="0"/>
              </a:rPr>
              <a:t>Special characters XON and XOFF</a:t>
            </a:r>
          </a:p>
          <a:p>
            <a:pPr lvl="1" eaLnBrk="1" hangingPunct="1">
              <a:lnSpc>
                <a:spcPct val="90000"/>
              </a:lnSpc>
            </a:pPr>
            <a:r>
              <a:rPr lang="en-US" sz="1800" dirty="0" smtClean="0">
                <a:ea typeface="Arial" pitchFamily="34" charset="0"/>
              </a:rPr>
              <a:t>XOFF stops a data transfer (control-S or ASCII code 13)</a:t>
            </a:r>
          </a:p>
          <a:p>
            <a:pPr lvl="1" eaLnBrk="1" hangingPunct="1">
              <a:lnSpc>
                <a:spcPct val="90000"/>
              </a:lnSpc>
            </a:pPr>
            <a:r>
              <a:rPr lang="en-US" sz="1800" dirty="0" smtClean="0">
                <a:ea typeface="Arial" pitchFamily="34" charset="0"/>
              </a:rPr>
              <a:t>XON restarts the data transfer (control-Q or ASCII code 11)</a:t>
            </a:r>
          </a:p>
          <a:p>
            <a:pPr eaLnBrk="1" hangingPunct="1">
              <a:lnSpc>
                <a:spcPct val="90000"/>
              </a:lnSpc>
            </a:pPr>
            <a:r>
              <a:rPr lang="en-US" dirty="0" smtClean="0"/>
              <a:t>Assumption is made that the flow-control becomes effective before data loss happens</a:t>
            </a: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32</a:t>
            </a:fld>
            <a:endParaRPr lang="en-US" dirty="0"/>
          </a:p>
        </p:txBody>
      </p:sp>
    </p:spTree>
    <p:extLst>
      <p:ext uri="{BB962C8B-B14F-4D97-AF65-F5344CB8AC3E}">
        <p14:creationId xmlns:p14="http://schemas.microsoft.com/office/powerpoint/2010/main" val="16058999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dirty="0" smtClean="0"/>
              <a:t>HyperTerminal / </a:t>
            </a:r>
            <a:r>
              <a:rPr lang="en-US" dirty="0" err="1" smtClean="0"/>
              <a:t>Minicom</a:t>
            </a:r>
            <a:endParaRPr lang="en-US" dirty="0" smtClean="0"/>
          </a:p>
        </p:txBody>
      </p:sp>
      <p:sp>
        <p:nvSpPr>
          <p:cNvPr id="116738" name="Rectangle 3"/>
          <p:cNvSpPr>
            <a:spLocks noGrp="1" noChangeArrowheads="1"/>
          </p:cNvSpPr>
          <p:nvPr>
            <p:ph idx="1"/>
          </p:nvPr>
        </p:nvSpPr>
        <p:spPr/>
        <p:txBody>
          <a:bodyPr/>
          <a:lstStyle/>
          <a:p>
            <a:pPr eaLnBrk="1" hangingPunct="1"/>
            <a:r>
              <a:rPr lang="en-US" sz="1800" dirty="0" smtClean="0"/>
              <a:t>A (hyper) terminal program is an application that will enable a PC to communicate directly with a serial port </a:t>
            </a:r>
          </a:p>
          <a:p>
            <a:pPr lvl="1" eaLnBrk="1" hangingPunct="1"/>
            <a:r>
              <a:rPr lang="en-US" sz="1600" dirty="0" smtClean="0">
                <a:ea typeface="Arial" pitchFamily="34" charset="0"/>
              </a:rPr>
              <a:t>Can be used to display data received at the PC</a:t>
            </a:r>
            <a:r>
              <a:rPr lang="ja-JP" altLang="en-US" sz="1600" dirty="0" smtClean="0">
                <a:ea typeface="MS PGothic" pitchFamily="34" charset="-128"/>
              </a:rPr>
              <a:t>’</a:t>
            </a:r>
            <a:r>
              <a:rPr lang="en-US" altLang="ja-JP" sz="1600" dirty="0" smtClean="0">
                <a:ea typeface="MS PGothic" pitchFamily="34" charset="-128"/>
              </a:rPr>
              <a:t>s serial port</a:t>
            </a:r>
          </a:p>
          <a:p>
            <a:pPr lvl="1" eaLnBrk="1" hangingPunct="1">
              <a:buNone/>
            </a:pPr>
            <a:endParaRPr lang="en-US" sz="1600" dirty="0" smtClean="0">
              <a:ea typeface="Arial" pitchFamily="34" charset="0"/>
            </a:endParaRPr>
          </a:p>
          <a:p>
            <a:pPr eaLnBrk="1" hangingPunct="1"/>
            <a:r>
              <a:rPr lang="en-US" sz="1800" dirty="0" smtClean="0"/>
              <a:t>Can be used to configure the serial port</a:t>
            </a:r>
          </a:p>
          <a:p>
            <a:pPr lvl="1" eaLnBrk="1" hangingPunct="1"/>
            <a:r>
              <a:rPr lang="en-US" sz="1600" dirty="0" smtClean="0">
                <a:ea typeface="Arial" pitchFamily="34" charset="0"/>
              </a:rPr>
              <a:t>Baud rate</a:t>
            </a:r>
          </a:p>
          <a:p>
            <a:pPr lvl="1" eaLnBrk="1" hangingPunct="1"/>
            <a:r>
              <a:rPr lang="en-US" sz="1600" dirty="0" smtClean="0">
                <a:ea typeface="Arial" pitchFamily="34" charset="0"/>
              </a:rPr>
              <a:t>Number of data bits</a:t>
            </a:r>
          </a:p>
          <a:p>
            <a:pPr lvl="1" eaLnBrk="1" hangingPunct="1"/>
            <a:r>
              <a:rPr lang="en-US" sz="1600" dirty="0" smtClean="0">
                <a:ea typeface="Arial" pitchFamily="34" charset="0"/>
              </a:rPr>
              <a:t>Number of parity bits</a:t>
            </a:r>
          </a:p>
          <a:p>
            <a:pPr lvl="1" eaLnBrk="1" hangingPunct="1"/>
            <a:r>
              <a:rPr lang="en-US" sz="1600" dirty="0" smtClean="0">
                <a:ea typeface="Arial" pitchFamily="34" charset="0"/>
              </a:rPr>
              <a:t>Number of stop bits</a:t>
            </a:r>
          </a:p>
          <a:p>
            <a:pPr lvl="1" eaLnBrk="1" hangingPunct="1"/>
            <a:r>
              <a:rPr lang="en-US" sz="1600" dirty="0" smtClean="0">
                <a:ea typeface="Arial" pitchFamily="34" charset="0"/>
              </a:rPr>
              <a:t>Flow control </a:t>
            </a:r>
          </a:p>
        </p:txBody>
      </p:sp>
      <p:sp>
        <p:nvSpPr>
          <p:cNvPr id="5"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33</a:t>
            </a:fld>
            <a:endParaRPr lang="en-US" dirty="0"/>
          </a:p>
        </p:txBody>
      </p:sp>
      <p:pic>
        <p:nvPicPr>
          <p:cNvPr id="7" name="Picture 4"/>
          <p:cNvPicPr>
            <a:picLocks noChangeAspect="1" noChangeArrowheads="1"/>
          </p:cNvPicPr>
          <p:nvPr/>
        </p:nvPicPr>
        <p:blipFill>
          <a:blip r:embed="rId3" cstate="print"/>
          <a:srcRect l="31262" t="20311" r="16953" b="28553"/>
          <a:stretch>
            <a:fillRect/>
          </a:stretch>
        </p:blipFill>
        <p:spPr>
          <a:xfrm>
            <a:off x="5174421" y="2983867"/>
            <a:ext cx="3532534" cy="2616200"/>
          </a:xfrm>
          <a:prstGeom prst="rect">
            <a:avLst/>
          </a:prstGeom>
        </p:spPr>
      </p:pic>
    </p:spTree>
    <p:extLst>
      <p:ext uri="{BB962C8B-B14F-4D97-AF65-F5344CB8AC3E}">
        <p14:creationId xmlns:p14="http://schemas.microsoft.com/office/powerpoint/2010/main" val="39843654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dirty="0" smtClean="0"/>
              <a:t>UART and MMIO (Example)</a:t>
            </a:r>
          </a:p>
        </p:txBody>
      </p:sp>
      <p:sp>
        <p:nvSpPr>
          <p:cNvPr id="118786" name="Rectangle 3"/>
          <p:cNvSpPr>
            <a:spLocks noGrp="1" noChangeArrowheads="1"/>
          </p:cNvSpPr>
          <p:nvPr>
            <p:ph idx="1"/>
          </p:nvPr>
        </p:nvSpPr>
        <p:spPr>
          <a:xfrm>
            <a:off x="457200" y="1297739"/>
            <a:ext cx="8229600" cy="4828424"/>
          </a:xfrm>
        </p:spPr>
        <p:txBody>
          <a:bodyPr>
            <a:normAutofit/>
          </a:bodyPr>
          <a:lstStyle/>
          <a:p>
            <a:pPr eaLnBrk="1" hangingPunct="1">
              <a:lnSpc>
                <a:spcPct val="80000"/>
              </a:lnSpc>
              <a:buFontTx/>
              <a:buNone/>
            </a:pPr>
            <a:r>
              <a:rPr lang="en-US" sz="1600" dirty="0" smtClean="0">
                <a:latin typeface="Courier New" pitchFamily="49" charset="0"/>
              </a:rPr>
              <a:t>#define UART2_BASE           0x20100000  </a:t>
            </a:r>
          </a:p>
          <a:p>
            <a:pPr eaLnBrk="1" hangingPunct="1">
              <a:lnSpc>
                <a:spcPct val="80000"/>
              </a:lnSpc>
              <a:buFontTx/>
              <a:buNone/>
            </a:pPr>
            <a:r>
              <a:rPr lang="en-US" sz="1600" dirty="0" smtClean="0">
                <a:latin typeface="Courier New" pitchFamily="49" charset="0"/>
              </a:rPr>
              <a:t>#define UART2_LS_DIV         (UART2_BASE + 0x00)</a:t>
            </a:r>
          </a:p>
          <a:p>
            <a:pPr eaLnBrk="1" hangingPunct="1">
              <a:lnSpc>
                <a:spcPct val="80000"/>
              </a:lnSpc>
              <a:buFontTx/>
              <a:buNone/>
            </a:pPr>
            <a:r>
              <a:rPr lang="en-US" sz="1600" dirty="0" smtClean="0">
                <a:latin typeface="Courier New" pitchFamily="49" charset="0"/>
              </a:rPr>
              <a:t>#define UART2_MS_DIV         (UART2_BASE + 0x01)</a:t>
            </a:r>
          </a:p>
          <a:p>
            <a:pPr eaLnBrk="1" hangingPunct="1">
              <a:lnSpc>
                <a:spcPct val="80000"/>
              </a:lnSpc>
              <a:buFontTx/>
              <a:buNone/>
            </a:pPr>
            <a:r>
              <a:rPr lang="en-US" sz="1600" dirty="0" smtClean="0">
                <a:latin typeface="Courier New" pitchFamily="49" charset="0"/>
              </a:rPr>
              <a:t>#define UART2_TX_REG         (UART2_BASE + 0x00)</a:t>
            </a:r>
          </a:p>
          <a:p>
            <a:pPr eaLnBrk="1" hangingPunct="1">
              <a:lnSpc>
                <a:spcPct val="80000"/>
              </a:lnSpc>
              <a:buFontTx/>
              <a:buNone/>
            </a:pPr>
            <a:r>
              <a:rPr lang="en-US" sz="1600" dirty="0" smtClean="0">
                <a:latin typeface="Courier New" pitchFamily="49" charset="0"/>
              </a:rPr>
              <a:t>#define UART2_RX_REG         (UART2_BASE + 0x00)</a:t>
            </a:r>
          </a:p>
          <a:p>
            <a:pPr eaLnBrk="1" hangingPunct="1">
              <a:lnSpc>
                <a:spcPct val="80000"/>
              </a:lnSpc>
              <a:buFontTx/>
              <a:buNone/>
            </a:pPr>
            <a:r>
              <a:rPr lang="en-US" sz="1600" dirty="0" smtClean="0">
                <a:latin typeface="Courier New" pitchFamily="49" charset="0"/>
              </a:rPr>
              <a:t>#define UART2_INT_ID         (UART2_BASE + 0x01)</a:t>
            </a:r>
          </a:p>
          <a:p>
            <a:pPr eaLnBrk="1" hangingPunct="1">
              <a:lnSpc>
                <a:spcPct val="80000"/>
              </a:lnSpc>
              <a:buFontTx/>
              <a:buNone/>
            </a:pPr>
            <a:r>
              <a:rPr lang="en-US" sz="1600" dirty="0" smtClean="0">
                <a:latin typeface="Courier New" pitchFamily="49" charset="0"/>
              </a:rPr>
              <a:t>#define UART2_INT_EN_REG     (UART2_BASE + 0x01)</a:t>
            </a:r>
          </a:p>
          <a:p>
            <a:pPr eaLnBrk="1" hangingPunct="1">
              <a:lnSpc>
                <a:spcPct val="80000"/>
              </a:lnSpc>
              <a:buFontTx/>
              <a:buNone/>
            </a:pPr>
            <a:r>
              <a:rPr lang="en-US" sz="1600" dirty="0" smtClean="0">
                <a:latin typeface="Courier New" pitchFamily="49" charset="0"/>
              </a:rPr>
              <a:t>#define UART2_FIFO_CNTRL     (UART2_BASE + 0x02)        </a:t>
            </a:r>
          </a:p>
          <a:p>
            <a:pPr eaLnBrk="1" hangingPunct="1">
              <a:lnSpc>
                <a:spcPct val="80000"/>
              </a:lnSpc>
              <a:buFontTx/>
              <a:buNone/>
            </a:pPr>
            <a:r>
              <a:rPr lang="en-US" sz="1600" dirty="0" smtClean="0">
                <a:latin typeface="Courier New" pitchFamily="49" charset="0"/>
              </a:rPr>
              <a:t>#define UART2_LINE_CNTRL     (UART2_BASE + 0x03)</a:t>
            </a:r>
          </a:p>
          <a:p>
            <a:pPr eaLnBrk="1" hangingPunct="1">
              <a:lnSpc>
                <a:spcPct val="80000"/>
              </a:lnSpc>
              <a:buFontTx/>
              <a:buNone/>
            </a:pPr>
            <a:r>
              <a:rPr lang="en-US" sz="1600" dirty="0" smtClean="0">
                <a:latin typeface="Courier New" pitchFamily="49" charset="0"/>
              </a:rPr>
              <a:t>#define UART2_MODM_CNTRL     (UART2_BASE + 0x04)</a:t>
            </a:r>
          </a:p>
          <a:p>
            <a:pPr eaLnBrk="1" hangingPunct="1">
              <a:lnSpc>
                <a:spcPct val="80000"/>
              </a:lnSpc>
              <a:buFontTx/>
              <a:buNone/>
            </a:pPr>
            <a:r>
              <a:rPr lang="en-US" sz="1600" dirty="0" smtClean="0">
                <a:latin typeface="Courier New" pitchFamily="49" charset="0"/>
              </a:rPr>
              <a:t>#define UART2_LINE_STAT      (UART2_BASE + 0x05)</a:t>
            </a:r>
          </a:p>
          <a:p>
            <a:pPr eaLnBrk="1" hangingPunct="1">
              <a:lnSpc>
                <a:spcPct val="80000"/>
              </a:lnSpc>
              <a:buFontTx/>
              <a:buNone/>
            </a:pPr>
            <a:r>
              <a:rPr lang="en-US" sz="1600" dirty="0" smtClean="0">
                <a:latin typeface="Courier New" pitchFamily="49" charset="0"/>
              </a:rPr>
              <a:t>#define UART2_MODM_STAT      (UART2_BASE + 0x06)</a:t>
            </a:r>
          </a:p>
          <a:p>
            <a:pPr eaLnBrk="1" hangingPunct="1">
              <a:lnSpc>
                <a:spcPct val="80000"/>
              </a:lnSpc>
              <a:buFontTx/>
              <a:buNone/>
            </a:pPr>
            <a:r>
              <a:rPr lang="en-US" sz="1600" dirty="0" smtClean="0">
                <a:latin typeface="Courier New" pitchFamily="49" charset="0"/>
              </a:rPr>
              <a:t>#define UART2_SCRATCH        (UART2_BASE + SCRATCH_OFFSET)</a:t>
            </a:r>
          </a:p>
          <a:p>
            <a:pPr eaLnBrk="1" hangingPunct="1">
              <a:lnSpc>
                <a:spcPct val="80000"/>
              </a:lnSpc>
              <a:buFontTx/>
              <a:buNone/>
            </a:pPr>
            <a:endParaRPr lang="en-US" sz="1600" dirty="0" smtClean="0">
              <a:latin typeface="Courier New" pitchFamily="49" charset="0"/>
            </a:endParaRPr>
          </a:p>
          <a:p>
            <a:pPr eaLnBrk="1" hangingPunct="1">
              <a:lnSpc>
                <a:spcPct val="80000"/>
              </a:lnSpc>
              <a:buFontTx/>
              <a:buNone/>
            </a:pPr>
            <a:endParaRPr lang="en-US" sz="1600" dirty="0" smtClean="0">
              <a:latin typeface="Courier New" pitchFamily="49" charset="0"/>
            </a:endParaRP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34</a:t>
            </a:fld>
            <a:endParaRPr lang="en-US" dirty="0"/>
          </a:p>
        </p:txBody>
      </p:sp>
    </p:spTree>
    <p:extLst>
      <p:ext uri="{BB962C8B-B14F-4D97-AF65-F5344CB8AC3E}">
        <p14:creationId xmlns:p14="http://schemas.microsoft.com/office/powerpoint/2010/main" val="242248642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RPI LCR Register</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35</a:t>
            </a:fld>
            <a:endParaRPr lang="en-US"/>
          </a:p>
        </p:txBody>
      </p:sp>
      <p:pic>
        <p:nvPicPr>
          <p:cNvPr id="5" name="Picture 4"/>
          <p:cNvPicPr>
            <a:picLocks noChangeAspect="1"/>
          </p:cNvPicPr>
          <p:nvPr/>
        </p:nvPicPr>
        <p:blipFill rotWithShape="1">
          <a:blip r:embed="rId2"/>
          <a:srcRect t="535"/>
          <a:stretch/>
        </p:blipFill>
        <p:spPr>
          <a:xfrm>
            <a:off x="647700" y="966402"/>
            <a:ext cx="7848600" cy="4951798"/>
          </a:xfrm>
          <a:prstGeom prst="rect">
            <a:avLst/>
          </a:prstGeom>
        </p:spPr>
      </p:pic>
    </p:spTree>
    <p:extLst>
      <p:ext uri="{BB962C8B-B14F-4D97-AF65-F5344CB8AC3E}">
        <p14:creationId xmlns:p14="http://schemas.microsoft.com/office/powerpoint/2010/main" val="2328928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dirty="0" smtClean="0"/>
              <a:t>Example – RPI status register</a:t>
            </a:r>
          </a:p>
        </p:txBody>
      </p:sp>
      <p:pic>
        <p:nvPicPr>
          <p:cNvPr id="6" name="Picture 5"/>
          <p:cNvPicPr>
            <a:picLocks noChangeAspect="1"/>
          </p:cNvPicPr>
          <p:nvPr/>
        </p:nvPicPr>
        <p:blipFill>
          <a:blip r:embed="rId3"/>
          <a:stretch>
            <a:fillRect/>
          </a:stretch>
        </p:blipFill>
        <p:spPr>
          <a:xfrm>
            <a:off x="4548468" y="2760837"/>
            <a:ext cx="4636947" cy="2678625"/>
          </a:xfrm>
          <a:prstGeom prst="rect">
            <a:avLst/>
          </a:prstGeom>
        </p:spPr>
      </p:pic>
      <p:pic>
        <p:nvPicPr>
          <p:cNvPr id="5" name="Picture 4"/>
          <p:cNvPicPr>
            <a:picLocks noChangeAspect="1"/>
          </p:cNvPicPr>
          <p:nvPr/>
        </p:nvPicPr>
        <p:blipFill rotWithShape="1">
          <a:blip r:embed="rId4"/>
          <a:srcRect t="721" r="1753"/>
          <a:stretch/>
        </p:blipFill>
        <p:spPr>
          <a:xfrm>
            <a:off x="0" y="1642883"/>
            <a:ext cx="4583216" cy="3803520"/>
          </a:xfrm>
          <a:prstGeom prst="rect">
            <a:avLst/>
          </a:prstGeom>
        </p:spPr>
      </p:pic>
    </p:spTree>
    <p:extLst>
      <p:ext uri="{BB962C8B-B14F-4D97-AF65-F5344CB8AC3E}">
        <p14:creationId xmlns:p14="http://schemas.microsoft.com/office/powerpoint/2010/main" val="38194499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smtClean="0"/>
              <a:t>Serial vs. Parallel</a:t>
            </a:r>
          </a:p>
        </p:txBody>
      </p:sp>
      <p:sp>
        <p:nvSpPr>
          <p:cNvPr id="124930" name="Rectangle 3"/>
          <p:cNvSpPr>
            <a:spLocks noGrp="1" noChangeArrowheads="1"/>
          </p:cNvSpPr>
          <p:nvPr>
            <p:ph idx="1"/>
          </p:nvPr>
        </p:nvSpPr>
        <p:spPr/>
        <p:txBody>
          <a:bodyPr/>
          <a:lstStyle/>
          <a:p>
            <a:pPr eaLnBrk="1" hangingPunct="1"/>
            <a:r>
              <a:rPr lang="en-US" dirty="0" smtClean="0">
                <a:solidFill>
                  <a:srgbClr val="FF0000"/>
                </a:solidFill>
              </a:rPr>
              <a:t>Serial ports</a:t>
            </a:r>
            <a:endParaRPr lang="en-US" dirty="0" smtClean="0"/>
          </a:p>
          <a:p>
            <a:pPr lvl="1" eaLnBrk="1" hangingPunct="1"/>
            <a:r>
              <a:rPr lang="en-US" sz="1800" dirty="0" smtClean="0">
                <a:ea typeface="Arial" pitchFamily="34" charset="0"/>
              </a:rPr>
              <a:t>Universal Asynchronous Receiver/Transmitter (UART): controller</a:t>
            </a:r>
          </a:p>
          <a:p>
            <a:pPr lvl="1" eaLnBrk="1" hangingPunct="1"/>
            <a:r>
              <a:rPr lang="en-US" sz="1800" dirty="0" smtClean="0">
                <a:ea typeface="Arial" pitchFamily="34" charset="0"/>
              </a:rPr>
              <a:t>Takes the computer bus</a:t>
            </a:r>
            <a:r>
              <a:rPr lang="ja-JP" altLang="en-US" sz="1800" dirty="0" smtClean="0">
                <a:ea typeface="MS PGothic" pitchFamily="34" charset="-128"/>
              </a:rPr>
              <a:t>’</a:t>
            </a:r>
            <a:r>
              <a:rPr lang="en-US" altLang="ja-JP" sz="1800" dirty="0" smtClean="0">
                <a:ea typeface="MS PGothic" pitchFamily="34" charset="-128"/>
              </a:rPr>
              <a:t> parallel data and serializes it</a:t>
            </a:r>
          </a:p>
          <a:p>
            <a:pPr lvl="1" eaLnBrk="1" hangingPunct="1"/>
            <a:r>
              <a:rPr lang="en-US" sz="1800" dirty="0" smtClean="0">
                <a:ea typeface="Arial" pitchFamily="34" charset="0"/>
              </a:rPr>
              <a:t>Transfer rate of 115 Kbps</a:t>
            </a:r>
          </a:p>
          <a:p>
            <a:pPr lvl="1" eaLnBrk="1" hangingPunct="1"/>
            <a:r>
              <a:rPr lang="en-US" sz="1800" dirty="0" smtClean="0">
                <a:ea typeface="Arial" pitchFamily="34" charset="0"/>
              </a:rPr>
              <a:t>Example usage: Modems</a:t>
            </a:r>
          </a:p>
          <a:p>
            <a:pPr eaLnBrk="1" hangingPunct="1"/>
            <a:r>
              <a:rPr lang="en-US" dirty="0" smtClean="0">
                <a:solidFill>
                  <a:srgbClr val="FF0000"/>
                </a:solidFill>
              </a:rPr>
              <a:t>Parallel ports</a:t>
            </a:r>
            <a:endParaRPr lang="en-US" dirty="0" smtClean="0"/>
          </a:p>
          <a:p>
            <a:pPr lvl="1" eaLnBrk="1" hangingPunct="1"/>
            <a:r>
              <a:rPr lang="en-US" sz="1800" dirty="0" smtClean="0">
                <a:ea typeface="Arial" pitchFamily="34" charset="0"/>
              </a:rPr>
              <a:t>Sends/receives the 8 bits in parallel over 8 different wires</a:t>
            </a:r>
          </a:p>
          <a:p>
            <a:pPr lvl="1" eaLnBrk="1" hangingPunct="1"/>
            <a:r>
              <a:rPr lang="en-US" sz="1800" dirty="0" smtClean="0">
                <a:ea typeface="Arial" pitchFamily="34" charset="0"/>
              </a:rPr>
              <a:t>50-100 </a:t>
            </a:r>
            <a:r>
              <a:rPr lang="en-US" sz="1800" dirty="0" err="1" smtClean="0">
                <a:ea typeface="Arial" pitchFamily="34" charset="0"/>
              </a:rPr>
              <a:t>KBps</a:t>
            </a:r>
            <a:r>
              <a:rPr lang="en-US" sz="1800" dirty="0" smtClean="0">
                <a:ea typeface="Arial" pitchFamily="34" charset="0"/>
              </a:rPr>
              <a:t> (standard), </a:t>
            </a:r>
            <a:r>
              <a:rPr lang="en-US" sz="1800" dirty="0" err="1" smtClean="0">
                <a:ea typeface="Arial" pitchFamily="34" charset="0"/>
              </a:rPr>
              <a:t>upto</a:t>
            </a:r>
            <a:r>
              <a:rPr lang="en-US" sz="1800" dirty="0" smtClean="0">
                <a:ea typeface="Arial" pitchFamily="34" charset="0"/>
              </a:rPr>
              <a:t> 2 </a:t>
            </a:r>
            <a:r>
              <a:rPr lang="en-US" sz="1800" dirty="0" err="1" smtClean="0">
                <a:ea typeface="Arial" pitchFamily="34" charset="0"/>
              </a:rPr>
              <a:t>MBps</a:t>
            </a:r>
            <a:r>
              <a:rPr lang="en-US" sz="1800" dirty="0" smtClean="0">
                <a:ea typeface="Arial" pitchFamily="34" charset="0"/>
              </a:rPr>
              <a:t> (enhanced)</a:t>
            </a:r>
          </a:p>
          <a:p>
            <a:pPr lvl="1" eaLnBrk="1" hangingPunct="1"/>
            <a:r>
              <a:rPr lang="en-US" sz="1800" dirty="0" smtClean="0">
                <a:ea typeface="Arial" pitchFamily="34" charset="0"/>
              </a:rPr>
              <a:t>Example usage: Printers, Zip drives</a:t>
            </a:r>
          </a:p>
        </p:txBody>
      </p:sp>
      <p:sp>
        <p:nvSpPr>
          <p:cNvPr id="7"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37</a:t>
            </a:fld>
            <a:endParaRPr lang="en-US" dirty="0"/>
          </a:p>
        </p:txBody>
      </p:sp>
      <p:pic>
        <p:nvPicPr>
          <p:cNvPr id="9" name="Picture 4" descr="parallel-pc"/>
          <p:cNvPicPr>
            <a:picLocks noChangeAspect="1" noChangeArrowheads="1"/>
          </p:cNvPicPr>
          <p:nvPr/>
        </p:nvPicPr>
        <p:blipFill>
          <a:blip r:embed="rId3" cstate="print"/>
          <a:stretch>
            <a:fillRect/>
          </a:stretch>
        </p:blipFill>
        <p:spPr>
          <a:xfrm>
            <a:off x="5123891" y="4527770"/>
            <a:ext cx="3485647" cy="1384300"/>
          </a:xfrm>
          <a:prstGeom prst="rect">
            <a:avLst/>
          </a:prstGeom>
        </p:spPr>
      </p:pic>
      <p:sp>
        <p:nvSpPr>
          <p:cNvPr id="124933" name="Text Box 6"/>
          <p:cNvSpPr txBox="1">
            <a:spLocks noChangeArrowheads="1"/>
          </p:cNvSpPr>
          <p:nvPr/>
        </p:nvSpPr>
        <p:spPr bwMode="auto">
          <a:xfrm>
            <a:off x="6153900" y="5759670"/>
            <a:ext cx="1154112" cy="304800"/>
          </a:xfrm>
          <a:prstGeom prst="rect">
            <a:avLst/>
          </a:prstGeom>
          <a:noFill/>
          <a:ln w="19050">
            <a:noFill/>
            <a:miter lim="800000"/>
            <a:headEnd/>
            <a:tailEnd/>
          </a:ln>
        </p:spPr>
        <p:txBody>
          <a:bodyPr>
            <a:spAutoFit/>
          </a:bodyPr>
          <a:lstStyle/>
          <a:p>
            <a:pPr eaLnBrk="0" hangingPunct="0">
              <a:spcBef>
                <a:spcPct val="0"/>
              </a:spcBef>
              <a:buClrTx/>
              <a:buSzTx/>
              <a:buFontTx/>
              <a:buNone/>
            </a:pPr>
            <a:r>
              <a:rPr lang="en-US" sz="1400" b="1" dirty="0">
                <a:solidFill>
                  <a:srgbClr val="FF0000"/>
                </a:solidFill>
              </a:rPr>
              <a:t>SERIAL</a:t>
            </a:r>
          </a:p>
        </p:txBody>
      </p:sp>
      <p:sp>
        <p:nvSpPr>
          <p:cNvPr id="124932" name="Text Box 5"/>
          <p:cNvSpPr txBox="1">
            <a:spLocks noChangeArrowheads="1"/>
          </p:cNvSpPr>
          <p:nvPr/>
        </p:nvSpPr>
        <p:spPr bwMode="auto">
          <a:xfrm>
            <a:off x="6153900" y="4375370"/>
            <a:ext cx="1152525" cy="3048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400" b="1" dirty="0">
                <a:solidFill>
                  <a:srgbClr val="FF0000"/>
                </a:solidFill>
              </a:rPr>
              <a:t>PARALLEL</a:t>
            </a:r>
          </a:p>
        </p:txBody>
      </p:sp>
    </p:spTree>
    <p:extLst>
      <p:ext uri="{BB962C8B-B14F-4D97-AF65-F5344CB8AC3E}">
        <p14:creationId xmlns:p14="http://schemas.microsoft.com/office/powerpoint/2010/main" val="353945516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Serial Buses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38</a:t>
            </a:fld>
            <a:endParaRPr lang="en-US"/>
          </a:p>
        </p:txBody>
      </p:sp>
      <p:sp>
        <p:nvSpPr>
          <p:cNvPr id="6" name="TextBox 5"/>
          <p:cNvSpPr txBox="1"/>
          <p:nvPr/>
        </p:nvSpPr>
        <p:spPr>
          <a:xfrm>
            <a:off x="1380487" y="2029444"/>
            <a:ext cx="1987900" cy="800219"/>
          </a:xfrm>
          <a:prstGeom prst="rect">
            <a:avLst/>
          </a:prstGeom>
          <a:noFill/>
        </p:spPr>
        <p:txBody>
          <a:bodyPr wrap="square" rtlCol="0">
            <a:spAutoFit/>
          </a:bodyPr>
          <a:lstStyle/>
          <a:p>
            <a:r>
              <a:rPr lang="en-US" sz="3200" dirty="0" smtClean="0"/>
              <a:t>RS-232</a:t>
            </a:r>
          </a:p>
          <a:p>
            <a:r>
              <a:rPr lang="en-US" sz="1400" dirty="0" smtClean="0">
                <a:solidFill>
                  <a:srgbClr val="000000"/>
                </a:solidFill>
              </a:rPr>
              <a:t>Point-to-point +/-12V</a:t>
            </a:r>
            <a:endParaRPr lang="en-US" sz="1400" dirty="0">
              <a:solidFill>
                <a:srgbClr val="000000"/>
              </a:solidFill>
            </a:endParaRPr>
          </a:p>
        </p:txBody>
      </p:sp>
      <p:sp>
        <p:nvSpPr>
          <p:cNvPr id="11" name="TextBox 10"/>
          <p:cNvSpPr txBox="1"/>
          <p:nvPr/>
        </p:nvSpPr>
        <p:spPr>
          <a:xfrm>
            <a:off x="1118741" y="3576223"/>
            <a:ext cx="1987900" cy="800219"/>
          </a:xfrm>
          <a:prstGeom prst="rect">
            <a:avLst/>
          </a:prstGeom>
          <a:noFill/>
        </p:spPr>
        <p:txBody>
          <a:bodyPr wrap="square" rtlCol="0">
            <a:spAutoFit/>
          </a:bodyPr>
          <a:lstStyle/>
          <a:p>
            <a:r>
              <a:rPr lang="en-US" sz="3200" dirty="0" smtClean="0"/>
              <a:t>RS-485</a:t>
            </a:r>
          </a:p>
          <a:p>
            <a:r>
              <a:rPr lang="en-US" sz="1400" dirty="0" smtClean="0">
                <a:solidFill>
                  <a:srgbClr val="000000"/>
                </a:solidFill>
              </a:rPr>
              <a:t>Multi-drop RS-232</a:t>
            </a:r>
            <a:endParaRPr lang="en-US" sz="1400" dirty="0">
              <a:solidFill>
                <a:srgbClr val="000000"/>
              </a:solidFill>
            </a:endParaRPr>
          </a:p>
        </p:txBody>
      </p:sp>
      <p:sp>
        <p:nvSpPr>
          <p:cNvPr id="12" name="TextBox 11"/>
          <p:cNvSpPr txBox="1"/>
          <p:nvPr/>
        </p:nvSpPr>
        <p:spPr>
          <a:xfrm>
            <a:off x="4929429" y="1768208"/>
            <a:ext cx="2539003" cy="1015663"/>
          </a:xfrm>
          <a:prstGeom prst="rect">
            <a:avLst/>
          </a:prstGeom>
          <a:noFill/>
        </p:spPr>
        <p:txBody>
          <a:bodyPr wrap="square" rtlCol="0">
            <a:spAutoFit/>
          </a:bodyPr>
          <a:lstStyle/>
          <a:p>
            <a:r>
              <a:rPr lang="en-US" sz="3200" dirty="0" smtClean="0"/>
              <a:t>I2C</a:t>
            </a:r>
          </a:p>
          <a:p>
            <a:r>
              <a:rPr lang="en-US" sz="1400" dirty="0" smtClean="0">
                <a:solidFill>
                  <a:srgbClr val="000000"/>
                </a:solidFill>
              </a:rPr>
              <a:t>Two wire chip interconnect, multi-drop</a:t>
            </a:r>
            <a:endParaRPr lang="en-US" sz="1400" dirty="0">
              <a:solidFill>
                <a:srgbClr val="000000"/>
              </a:solidFill>
            </a:endParaRPr>
          </a:p>
        </p:txBody>
      </p:sp>
      <p:sp>
        <p:nvSpPr>
          <p:cNvPr id="13" name="TextBox 12"/>
          <p:cNvSpPr txBox="1"/>
          <p:nvPr/>
        </p:nvSpPr>
        <p:spPr>
          <a:xfrm>
            <a:off x="3411441" y="4157138"/>
            <a:ext cx="2539003" cy="1015663"/>
          </a:xfrm>
          <a:prstGeom prst="rect">
            <a:avLst/>
          </a:prstGeom>
          <a:noFill/>
        </p:spPr>
        <p:txBody>
          <a:bodyPr wrap="square" rtlCol="0">
            <a:spAutoFit/>
          </a:bodyPr>
          <a:lstStyle/>
          <a:p>
            <a:r>
              <a:rPr lang="en-US" sz="3200" dirty="0" smtClean="0"/>
              <a:t>SPI</a:t>
            </a:r>
          </a:p>
          <a:p>
            <a:r>
              <a:rPr lang="en-US" sz="1400" dirty="0" smtClean="0">
                <a:solidFill>
                  <a:srgbClr val="000000"/>
                </a:solidFill>
              </a:rPr>
              <a:t>Four wire only chip interconnect, multi-drop</a:t>
            </a:r>
            <a:endParaRPr lang="en-US" sz="1400" dirty="0">
              <a:solidFill>
                <a:srgbClr val="000000"/>
              </a:solidFill>
            </a:endParaRPr>
          </a:p>
        </p:txBody>
      </p:sp>
      <p:sp>
        <p:nvSpPr>
          <p:cNvPr id="14" name="TextBox 13"/>
          <p:cNvSpPr txBox="1"/>
          <p:nvPr/>
        </p:nvSpPr>
        <p:spPr>
          <a:xfrm>
            <a:off x="5896316" y="3163124"/>
            <a:ext cx="2539003" cy="800219"/>
          </a:xfrm>
          <a:prstGeom prst="rect">
            <a:avLst/>
          </a:prstGeom>
          <a:noFill/>
        </p:spPr>
        <p:txBody>
          <a:bodyPr wrap="square" rtlCol="0">
            <a:spAutoFit/>
          </a:bodyPr>
          <a:lstStyle/>
          <a:p>
            <a:r>
              <a:rPr lang="en-US" sz="3200" dirty="0" smtClean="0"/>
              <a:t>I2S</a:t>
            </a:r>
          </a:p>
          <a:p>
            <a:r>
              <a:rPr lang="en-US" sz="1400" dirty="0" smtClean="0">
                <a:solidFill>
                  <a:srgbClr val="000000"/>
                </a:solidFill>
              </a:rPr>
              <a:t>Audio format similar to SPI</a:t>
            </a:r>
            <a:endParaRPr lang="en-US" sz="1400" dirty="0">
              <a:solidFill>
                <a:srgbClr val="000000"/>
              </a:solidFill>
            </a:endParaRPr>
          </a:p>
        </p:txBody>
      </p:sp>
      <p:sp>
        <p:nvSpPr>
          <p:cNvPr id="15" name="TextBox 14"/>
          <p:cNvSpPr txBox="1"/>
          <p:nvPr/>
        </p:nvSpPr>
        <p:spPr>
          <a:xfrm>
            <a:off x="5701411" y="5342820"/>
            <a:ext cx="3271754" cy="707886"/>
          </a:xfrm>
          <a:prstGeom prst="rect">
            <a:avLst/>
          </a:prstGeom>
          <a:noFill/>
        </p:spPr>
        <p:txBody>
          <a:bodyPr wrap="square" rtlCol="0">
            <a:spAutoFit/>
          </a:bodyPr>
          <a:lstStyle/>
          <a:p>
            <a:r>
              <a:rPr lang="en-US" sz="4000" dirty="0" smtClean="0"/>
              <a:t>Many more…</a:t>
            </a:r>
            <a:endParaRPr lang="en-US" sz="4000" dirty="0"/>
          </a:p>
        </p:txBody>
      </p:sp>
    </p:spTree>
    <p:extLst>
      <p:ext uri="{BB962C8B-B14F-4D97-AF65-F5344CB8AC3E}">
        <p14:creationId xmlns:p14="http://schemas.microsoft.com/office/powerpoint/2010/main" val="2275163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a:t>Serial Peripheral Interconnect (SPI)</a:t>
            </a:r>
          </a:p>
        </p:txBody>
      </p:sp>
      <p:sp>
        <p:nvSpPr>
          <p:cNvPr id="1371139" name="Rectangle 3"/>
          <p:cNvSpPr>
            <a:spLocks noGrp="1" noChangeArrowheads="1"/>
          </p:cNvSpPr>
          <p:nvPr>
            <p:ph type="body" idx="1"/>
          </p:nvPr>
        </p:nvSpPr>
        <p:spPr/>
        <p:txBody>
          <a:bodyPr>
            <a:normAutofit lnSpcReduction="10000"/>
          </a:bodyPr>
          <a:lstStyle/>
          <a:p>
            <a:r>
              <a:rPr lang="en-US"/>
              <a:t>Another kind of serial protocol in embedded systems (proposed by Motorola)</a:t>
            </a:r>
          </a:p>
          <a:p>
            <a:r>
              <a:rPr lang="en-US"/>
              <a:t>Four-wire protocol</a:t>
            </a:r>
          </a:p>
          <a:p>
            <a:pPr lvl="1"/>
            <a:r>
              <a:rPr lang="en-US"/>
              <a:t>SCLK — Serial Clock </a:t>
            </a:r>
          </a:p>
          <a:p>
            <a:pPr lvl="1"/>
            <a:r>
              <a:rPr lang="en-US"/>
              <a:t>MOSI/SIMO — Master Output, Slave Input</a:t>
            </a:r>
          </a:p>
          <a:p>
            <a:pPr lvl="1"/>
            <a:r>
              <a:rPr lang="en-US"/>
              <a:t>MISO/SOMI — Master Input, Slave Output </a:t>
            </a:r>
          </a:p>
          <a:p>
            <a:pPr lvl="1"/>
            <a:r>
              <a:rPr lang="en-US"/>
              <a:t>SS — Slave Select</a:t>
            </a:r>
          </a:p>
          <a:p>
            <a:r>
              <a:rPr lang="en-US"/>
              <a:t>Single master device and with one or more slave devices</a:t>
            </a:r>
          </a:p>
          <a:p>
            <a:r>
              <a:rPr lang="en-US"/>
              <a:t>Higher throughput than I2C and can do </a:t>
            </a:r>
            <a:r>
              <a:rPr lang="ja-JP" altLang="en-US">
                <a:latin typeface="Arial"/>
              </a:rPr>
              <a:t>“</a:t>
            </a:r>
            <a:r>
              <a:rPr lang="en-US"/>
              <a:t>stream transfers</a:t>
            </a:r>
            <a:r>
              <a:rPr lang="ja-JP" altLang="en-US">
                <a:latin typeface="Arial"/>
              </a:rPr>
              <a:t>”</a:t>
            </a:r>
            <a:endParaRPr lang="en-US"/>
          </a:p>
          <a:p>
            <a:r>
              <a:rPr lang="en-US"/>
              <a:t>No arbitration required</a:t>
            </a:r>
          </a:p>
          <a:p>
            <a:r>
              <a:rPr lang="en-US"/>
              <a:t>But</a:t>
            </a:r>
          </a:p>
          <a:p>
            <a:pPr lvl="1"/>
            <a:r>
              <a:rPr lang="en-US"/>
              <a:t>Requires more pins</a:t>
            </a:r>
          </a:p>
          <a:p>
            <a:pPr lvl="1"/>
            <a:r>
              <a:rPr lang="en-US"/>
              <a:t>Has no hardware flow control</a:t>
            </a:r>
          </a:p>
          <a:p>
            <a:pPr lvl="1"/>
            <a:r>
              <a:rPr lang="en-US"/>
              <a:t>No slave acknowledgment (master could be talking to thin air and not even know it)</a:t>
            </a:r>
          </a:p>
        </p:txBody>
      </p:sp>
    </p:spTree>
    <p:extLst>
      <p:ext uri="{BB962C8B-B14F-4D97-AF65-F5344CB8AC3E}">
        <p14:creationId xmlns:p14="http://schemas.microsoft.com/office/powerpoint/2010/main" val="263394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I/O</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a:t>
            </a:fld>
            <a:endParaRPr lang="en-US"/>
          </a:p>
        </p:txBody>
      </p:sp>
      <p:pic>
        <p:nvPicPr>
          <p:cNvPr id="6" name="Picture 5"/>
          <p:cNvPicPr>
            <a:picLocks noChangeAspect="1"/>
          </p:cNvPicPr>
          <p:nvPr/>
        </p:nvPicPr>
        <p:blipFill rotWithShape="1">
          <a:blip r:embed="rId2"/>
          <a:srcRect r="4769"/>
          <a:stretch/>
        </p:blipFill>
        <p:spPr>
          <a:xfrm>
            <a:off x="4602206" y="1852173"/>
            <a:ext cx="4498800" cy="3145694"/>
          </a:xfrm>
          <a:prstGeom prst="rect">
            <a:avLst/>
          </a:prstGeom>
        </p:spPr>
      </p:pic>
      <p:pic>
        <p:nvPicPr>
          <p:cNvPr id="8" name="Picture 7"/>
          <p:cNvPicPr>
            <a:picLocks noChangeAspect="1"/>
          </p:cNvPicPr>
          <p:nvPr/>
        </p:nvPicPr>
        <p:blipFill>
          <a:blip r:embed="rId3"/>
          <a:stretch>
            <a:fillRect/>
          </a:stretch>
        </p:blipFill>
        <p:spPr>
          <a:xfrm>
            <a:off x="139815" y="1581174"/>
            <a:ext cx="4371004" cy="3570954"/>
          </a:xfrm>
          <a:prstGeom prst="rect">
            <a:avLst/>
          </a:prstGeom>
        </p:spPr>
      </p:pic>
      <p:sp>
        <p:nvSpPr>
          <p:cNvPr id="9" name="TextBox 8"/>
          <p:cNvSpPr txBox="1"/>
          <p:nvPr/>
        </p:nvSpPr>
        <p:spPr>
          <a:xfrm>
            <a:off x="555585" y="5410990"/>
            <a:ext cx="3862637" cy="369332"/>
          </a:xfrm>
          <a:prstGeom prst="rect">
            <a:avLst/>
          </a:prstGeom>
          <a:noFill/>
        </p:spPr>
        <p:txBody>
          <a:bodyPr wrap="square" rtlCol="0">
            <a:spAutoFit/>
          </a:bodyPr>
          <a:lstStyle/>
          <a:p>
            <a:pPr algn="ctr"/>
            <a:r>
              <a:rPr lang="en-US" dirty="0" smtClean="0"/>
              <a:t>Physical Layout</a:t>
            </a:r>
            <a:endParaRPr lang="en-US" dirty="0"/>
          </a:p>
        </p:txBody>
      </p:sp>
      <p:sp>
        <p:nvSpPr>
          <p:cNvPr id="10" name="TextBox 9"/>
          <p:cNvSpPr txBox="1"/>
          <p:nvPr/>
        </p:nvSpPr>
        <p:spPr>
          <a:xfrm>
            <a:off x="4967468" y="5470781"/>
            <a:ext cx="3862637" cy="369332"/>
          </a:xfrm>
          <a:prstGeom prst="rect">
            <a:avLst/>
          </a:prstGeom>
          <a:noFill/>
        </p:spPr>
        <p:txBody>
          <a:bodyPr wrap="square" rtlCol="0">
            <a:spAutoFit/>
          </a:bodyPr>
          <a:lstStyle/>
          <a:p>
            <a:pPr algn="ctr"/>
            <a:r>
              <a:rPr lang="en-US" dirty="0" smtClean="0"/>
              <a:t>Programmer’s View</a:t>
            </a:r>
            <a:endParaRPr lang="en-US" dirty="0"/>
          </a:p>
        </p:txBody>
      </p:sp>
    </p:spTree>
    <p:extLst>
      <p:ext uri="{BB962C8B-B14F-4D97-AF65-F5344CB8AC3E}">
        <p14:creationId xmlns:p14="http://schemas.microsoft.com/office/powerpoint/2010/main" val="3287045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60694" y="0"/>
            <a:ext cx="7793037" cy="972980"/>
          </a:xfrm>
        </p:spPr>
        <p:txBody>
          <a:bodyPr/>
          <a:lstStyle/>
          <a:p>
            <a:pPr eaLnBrk="1" hangingPunct="1"/>
            <a:r>
              <a:rPr lang="en-US" dirty="0">
                <a:latin typeface="Trebuchet MS" charset="0"/>
              </a:rPr>
              <a:t>What is SPI?</a:t>
            </a:r>
          </a:p>
        </p:txBody>
      </p:sp>
      <p:sp>
        <p:nvSpPr>
          <p:cNvPr id="54274" name="Rectangle 3"/>
          <p:cNvSpPr>
            <a:spLocks noGrp="1" noChangeArrowheads="1"/>
          </p:cNvSpPr>
          <p:nvPr>
            <p:ph type="body" sz="half" idx="1"/>
          </p:nvPr>
        </p:nvSpPr>
        <p:spPr>
          <a:xfrm>
            <a:off x="823761" y="1479289"/>
            <a:ext cx="7429500" cy="4114800"/>
          </a:xfrm>
        </p:spPr>
        <p:txBody>
          <a:bodyPr/>
          <a:lstStyle/>
          <a:p>
            <a:pPr eaLnBrk="1" hangingPunct="1"/>
            <a:r>
              <a:rPr lang="en-US" sz="2800" dirty="0">
                <a:solidFill>
                  <a:srgbClr val="000000"/>
                </a:solidFill>
                <a:latin typeface="Trebuchet MS" charset="0"/>
              </a:rPr>
              <a:t>Serial Bus protocol</a:t>
            </a:r>
          </a:p>
          <a:p>
            <a:pPr eaLnBrk="1" hangingPunct="1"/>
            <a:r>
              <a:rPr lang="en-US" sz="2800" dirty="0">
                <a:solidFill>
                  <a:srgbClr val="000000"/>
                </a:solidFill>
                <a:latin typeface="Trebuchet MS" charset="0"/>
              </a:rPr>
              <a:t>Fast, Easy to use, Simple</a:t>
            </a:r>
          </a:p>
          <a:p>
            <a:pPr eaLnBrk="1" hangingPunct="1"/>
            <a:r>
              <a:rPr lang="en-US" sz="2800" dirty="0">
                <a:solidFill>
                  <a:srgbClr val="000000"/>
                </a:solidFill>
                <a:latin typeface="Trebuchet MS" charset="0"/>
              </a:rPr>
              <a:t>Everyone supports it</a:t>
            </a:r>
          </a:p>
          <a:p>
            <a:pPr eaLnBrk="1" hangingPunct="1"/>
            <a:endParaRPr lang="en-US" sz="2800" dirty="0">
              <a:solidFill>
                <a:srgbClr val="000000"/>
              </a:solidFill>
              <a:latin typeface="Trebuchet MS" charset="0"/>
            </a:endParaRPr>
          </a:p>
        </p:txBody>
      </p:sp>
      <p:pic>
        <p:nvPicPr>
          <p:cNvPr id="54275"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832614" y="3956839"/>
            <a:ext cx="2640013" cy="1979613"/>
          </a:xfrm>
        </p:spPr>
      </p:pic>
      <p:pic>
        <p:nvPicPr>
          <p:cNvPr id="54276" name="Picture 9"/>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955814" y="4033039"/>
            <a:ext cx="2014538" cy="1981200"/>
          </a:xfrm>
        </p:spPr>
      </p:pic>
      <p:sp>
        <p:nvSpPr>
          <p:cNvPr id="54277" name="Line 12"/>
          <p:cNvSpPr>
            <a:spLocks noChangeShapeType="1"/>
          </p:cNvSpPr>
          <p:nvPr/>
        </p:nvSpPr>
        <p:spPr bwMode="auto">
          <a:xfrm>
            <a:off x="3133704" y="4459253"/>
            <a:ext cx="2671299" cy="4479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78" name="Line 13"/>
          <p:cNvSpPr>
            <a:spLocks noChangeShapeType="1"/>
          </p:cNvSpPr>
          <p:nvPr/>
        </p:nvSpPr>
        <p:spPr bwMode="auto">
          <a:xfrm flipV="1">
            <a:off x="3078484" y="4718838"/>
            <a:ext cx="2726519" cy="1652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79" name="Line 14"/>
          <p:cNvSpPr>
            <a:spLocks noChangeShapeType="1"/>
          </p:cNvSpPr>
          <p:nvPr/>
        </p:nvSpPr>
        <p:spPr bwMode="auto">
          <a:xfrm>
            <a:off x="3013214" y="5016469"/>
            <a:ext cx="2819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80" name="Line 15"/>
          <p:cNvSpPr>
            <a:spLocks noChangeShapeType="1"/>
          </p:cNvSpPr>
          <p:nvPr/>
        </p:nvSpPr>
        <p:spPr bwMode="auto">
          <a:xfrm flipH="1">
            <a:off x="3023266" y="5328438"/>
            <a:ext cx="2809348" cy="143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02208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Basics</a:t>
            </a:r>
            <a:endParaRPr lang="en-US" dirty="0"/>
          </a:p>
        </p:txBody>
      </p:sp>
      <p:sp>
        <p:nvSpPr>
          <p:cNvPr id="3" name="Content Placeholder 2"/>
          <p:cNvSpPr>
            <a:spLocks noGrp="1"/>
          </p:cNvSpPr>
          <p:nvPr>
            <p:ph idx="1"/>
          </p:nvPr>
        </p:nvSpPr>
        <p:spPr/>
        <p:txBody>
          <a:bodyPr/>
          <a:lstStyle/>
          <a:p>
            <a:r>
              <a:rPr lang="en-US" dirty="0"/>
              <a:t>A communication protocol using 4 wires</a:t>
            </a:r>
          </a:p>
          <a:p>
            <a:pPr lvl="1"/>
            <a:r>
              <a:rPr lang="en-US" dirty="0"/>
              <a:t>Also known as a 4 wire </a:t>
            </a:r>
            <a:r>
              <a:rPr lang="en-US" dirty="0" smtClean="0"/>
              <a:t>bus</a:t>
            </a:r>
          </a:p>
          <a:p>
            <a:pPr lvl="1"/>
            <a:endParaRPr lang="en-US" dirty="0"/>
          </a:p>
          <a:p>
            <a:r>
              <a:rPr lang="en-US" dirty="0"/>
              <a:t>Used to communicate across small distances </a:t>
            </a:r>
            <a:endParaRPr lang="en-US" dirty="0" smtClean="0"/>
          </a:p>
          <a:p>
            <a:endParaRPr lang="en-US" dirty="0"/>
          </a:p>
          <a:p>
            <a:r>
              <a:rPr lang="en-US" dirty="0"/>
              <a:t>Multiple Slaves, Single </a:t>
            </a:r>
            <a:r>
              <a:rPr lang="en-US" dirty="0" smtClean="0"/>
              <a:t>Master</a:t>
            </a:r>
          </a:p>
          <a:p>
            <a:endParaRPr lang="en-US" dirty="0"/>
          </a:p>
          <a:p>
            <a:r>
              <a:rPr lang="en-US" dirty="0"/>
              <a:t>Synchronized</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41</a:t>
            </a:fld>
            <a:endParaRPr lang="en-US"/>
          </a:p>
        </p:txBody>
      </p:sp>
    </p:spTree>
    <p:extLst>
      <p:ext uri="{BB962C8B-B14F-4D97-AF65-F5344CB8AC3E}">
        <p14:creationId xmlns:p14="http://schemas.microsoft.com/office/powerpoint/2010/main" val="3614583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Capabilities</a:t>
            </a:r>
            <a:endParaRPr lang="en-US" dirty="0"/>
          </a:p>
        </p:txBody>
      </p:sp>
      <p:sp>
        <p:nvSpPr>
          <p:cNvPr id="3" name="Content Placeholder 2"/>
          <p:cNvSpPr>
            <a:spLocks noGrp="1"/>
          </p:cNvSpPr>
          <p:nvPr>
            <p:ph idx="1"/>
          </p:nvPr>
        </p:nvSpPr>
        <p:spPr/>
        <p:txBody>
          <a:bodyPr/>
          <a:lstStyle/>
          <a:p>
            <a:r>
              <a:rPr lang="en-US" dirty="0"/>
              <a:t>Always Full Duplex </a:t>
            </a:r>
          </a:p>
          <a:p>
            <a:pPr lvl="1"/>
            <a:r>
              <a:rPr lang="en-US" dirty="0"/>
              <a:t>Communicating in two directions at the same time</a:t>
            </a:r>
          </a:p>
          <a:p>
            <a:pPr lvl="1"/>
            <a:r>
              <a:rPr lang="en-US" dirty="0"/>
              <a:t>Transmission need not be </a:t>
            </a:r>
            <a:r>
              <a:rPr lang="en-US" dirty="0" smtClean="0"/>
              <a:t>meaningful</a:t>
            </a:r>
          </a:p>
          <a:p>
            <a:pPr lvl="1"/>
            <a:endParaRPr lang="en-US" dirty="0"/>
          </a:p>
          <a:p>
            <a:r>
              <a:rPr lang="en-US" dirty="0"/>
              <a:t>Multiple Mbps transmission </a:t>
            </a:r>
            <a:r>
              <a:rPr lang="en-US" dirty="0" smtClean="0"/>
              <a:t>speed</a:t>
            </a:r>
          </a:p>
          <a:p>
            <a:endParaRPr lang="en-US" dirty="0"/>
          </a:p>
          <a:p>
            <a:r>
              <a:rPr lang="en-US" dirty="0"/>
              <a:t>Transfers data in 4 to 16 bit </a:t>
            </a:r>
            <a:r>
              <a:rPr lang="en-US" dirty="0" smtClean="0"/>
              <a:t>characters</a:t>
            </a:r>
          </a:p>
          <a:p>
            <a:endParaRPr lang="en-US" dirty="0"/>
          </a:p>
          <a:p>
            <a:r>
              <a:rPr lang="en-US" dirty="0"/>
              <a:t>Multiple slaves</a:t>
            </a:r>
          </a:p>
          <a:p>
            <a:pPr lvl="1"/>
            <a:r>
              <a:rPr lang="en-US" dirty="0"/>
              <a:t>Daisy-chaining possible</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42</a:t>
            </a:fld>
            <a:endParaRPr lang="en-US"/>
          </a:p>
        </p:txBody>
      </p:sp>
    </p:spTree>
    <p:extLst>
      <p:ext uri="{BB962C8B-B14F-4D97-AF65-F5344CB8AC3E}">
        <p14:creationId xmlns:p14="http://schemas.microsoft.com/office/powerpoint/2010/main" val="1240652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Protocol</a:t>
            </a:r>
            <a:endParaRPr lang="en-US" dirty="0"/>
          </a:p>
        </p:txBody>
      </p:sp>
      <p:sp>
        <p:nvSpPr>
          <p:cNvPr id="3" name="Content Placeholder 2"/>
          <p:cNvSpPr>
            <a:spLocks noGrp="1"/>
          </p:cNvSpPr>
          <p:nvPr>
            <p:ph idx="1"/>
          </p:nvPr>
        </p:nvSpPr>
        <p:spPr/>
        <p:txBody>
          <a:bodyPr/>
          <a:lstStyle/>
          <a:p>
            <a:r>
              <a:rPr lang="en-US" dirty="0"/>
              <a:t>Wires:</a:t>
            </a:r>
          </a:p>
          <a:p>
            <a:pPr lvl="1"/>
            <a:r>
              <a:rPr lang="en-US" dirty="0"/>
              <a:t>Master Out Slave In (MOSI)‏</a:t>
            </a:r>
          </a:p>
          <a:p>
            <a:pPr lvl="1"/>
            <a:r>
              <a:rPr lang="en-US" dirty="0"/>
              <a:t>Master In Slave Out (MISO)‏</a:t>
            </a:r>
          </a:p>
          <a:p>
            <a:pPr lvl="1"/>
            <a:r>
              <a:rPr lang="en-US" dirty="0"/>
              <a:t>System Clock (SCLK)‏</a:t>
            </a:r>
          </a:p>
          <a:p>
            <a:pPr lvl="1"/>
            <a:r>
              <a:rPr lang="en-US" dirty="0"/>
              <a:t>Slave Select 1…</a:t>
            </a:r>
            <a:r>
              <a:rPr lang="en-US" dirty="0" smtClean="0"/>
              <a:t>N</a:t>
            </a:r>
          </a:p>
          <a:p>
            <a:pPr lvl="1"/>
            <a:endParaRPr lang="en-US" dirty="0"/>
          </a:p>
          <a:p>
            <a:r>
              <a:rPr lang="en-US" dirty="0"/>
              <a:t>Master Set Slave Select </a:t>
            </a:r>
            <a:r>
              <a:rPr lang="en-US" dirty="0" smtClean="0"/>
              <a:t>low</a:t>
            </a:r>
          </a:p>
          <a:p>
            <a:endParaRPr lang="en-US" dirty="0"/>
          </a:p>
          <a:p>
            <a:r>
              <a:rPr lang="en-US" dirty="0"/>
              <a:t>Master Generates </a:t>
            </a:r>
            <a:r>
              <a:rPr lang="en-US" dirty="0" smtClean="0"/>
              <a:t>Clock</a:t>
            </a:r>
          </a:p>
          <a:p>
            <a:endParaRPr lang="en-US" dirty="0"/>
          </a:p>
          <a:p>
            <a:r>
              <a:rPr lang="en-US" dirty="0"/>
              <a:t>Shift registers shift in and out data</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43</a:t>
            </a:fld>
            <a:endParaRPr lang="en-US"/>
          </a:p>
        </p:txBody>
      </p:sp>
      <p:pic>
        <p:nvPicPr>
          <p:cNvPr id="5" name="Picture 4"/>
          <p:cNvPicPr>
            <a:picLocks noChangeAspect="1"/>
          </p:cNvPicPr>
          <p:nvPr/>
        </p:nvPicPr>
        <p:blipFill>
          <a:blip r:embed="rId2"/>
          <a:stretch>
            <a:fillRect/>
          </a:stretch>
        </p:blipFill>
        <p:spPr>
          <a:xfrm>
            <a:off x="5359846" y="1946609"/>
            <a:ext cx="3618495" cy="2871276"/>
          </a:xfrm>
          <a:prstGeom prst="rect">
            <a:avLst/>
          </a:prstGeom>
        </p:spPr>
      </p:pic>
    </p:spTree>
    <p:extLst>
      <p:ext uri="{BB962C8B-B14F-4D97-AF65-F5344CB8AC3E}">
        <p14:creationId xmlns:p14="http://schemas.microsoft.com/office/powerpoint/2010/main" val="1104677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Wires in Detail</a:t>
            </a:r>
            <a:endParaRPr lang="en-US" dirty="0"/>
          </a:p>
        </p:txBody>
      </p:sp>
      <p:sp>
        <p:nvSpPr>
          <p:cNvPr id="3" name="Content Placeholder 2"/>
          <p:cNvSpPr>
            <a:spLocks noGrp="1"/>
          </p:cNvSpPr>
          <p:nvPr>
            <p:ph idx="1"/>
          </p:nvPr>
        </p:nvSpPr>
        <p:spPr/>
        <p:txBody>
          <a:bodyPr/>
          <a:lstStyle/>
          <a:p>
            <a:r>
              <a:rPr lang="en-US" dirty="0"/>
              <a:t>MOSI – Carries data out of Master to </a:t>
            </a:r>
            <a:r>
              <a:rPr lang="en-US" dirty="0" smtClean="0"/>
              <a:t>Slave</a:t>
            </a:r>
          </a:p>
          <a:p>
            <a:endParaRPr lang="en-US" dirty="0"/>
          </a:p>
          <a:p>
            <a:r>
              <a:rPr lang="en-US" dirty="0"/>
              <a:t>MISO – Carries data from Slave to Master</a:t>
            </a:r>
          </a:p>
          <a:p>
            <a:pPr lvl="1"/>
            <a:r>
              <a:rPr lang="en-US" dirty="0"/>
              <a:t>Both signals happen for every </a:t>
            </a:r>
            <a:r>
              <a:rPr lang="en-US" dirty="0" smtClean="0"/>
              <a:t>transmission</a:t>
            </a:r>
          </a:p>
          <a:p>
            <a:pPr lvl="1"/>
            <a:endParaRPr lang="en-US" dirty="0"/>
          </a:p>
          <a:p>
            <a:r>
              <a:rPr lang="en-US" dirty="0"/>
              <a:t>SS_BAR – Unique line to select a </a:t>
            </a:r>
            <a:r>
              <a:rPr lang="en-US" dirty="0" smtClean="0"/>
              <a:t>slave</a:t>
            </a:r>
          </a:p>
          <a:p>
            <a:endParaRPr lang="en-US" dirty="0"/>
          </a:p>
          <a:p>
            <a:r>
              <a:rPr lang="en-US" dirty="0"/>
              <a:t>SCLK – Master produced clock to synchronize data transfer</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44</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14" y="4095817"/>
            <a:ext cx="6238006" cy="1868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55760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Communication</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45</a:t>
            </a:fld>
            <a:endParaRPr lang="en-US"/>
          </a:p>
        </p:txBody>
      </p:sp>
      <p:pic>
        <p:nvPicPr>
          <p:cNvPr id="5" name="Picture 4"/>
          <p:cNvPicPr>
            <a:picLocks noChangeAspect="1"/>
          </p:cNvPicPr>
          <p:nvPr/>
        </p:nvPicPr>
        <p:blipFill>
          <a:blip r:embed="rId2"/>
          <a:stretch>
            <a:fillRect/>
          </a:stretch>
        </p:blipFill>
        <p:spPr>
          <a:xfrm>
            <a:off x="1562659" y="1069043"/>
            <a:ext cx="5850556" cy="4972973"/>
          </a:xfrm>
          <a:prstGeom prst="rect">
            <a:avLst/>
          </a:prstGeom>
        </p:spPr>
      </p:pic>
    </p:spTree>
    <p:extLst>
      <p:ext uri="{BB962C8B-B14F-4D97-AF65-F5344CB8AC3E}">
        <p14:creationId xmlns:p14="http://schemas.microsoft.com/office/powerpoint/2010/main" val="3485476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Pros and Cons</a:t>
            </a:r>
            <a:endParaRPr lang="en-US" dirty="0"/>
          </a:p>
        </p:txBody>
      </p:sp>
      <p:sp>
        <p:nvSpPr>
          <p:cNvPr id="3" name="Content Placeholder 2"/>
          <p:cNvSpPr>
            <a:spLocks noGrp="1"/>
          </p:cNvSpPr>
          <p:nvPr>
            <p:ph idx="1"/>
          </p:nvPr>
        </p:nvSpPr>
        <p:spPr/>
        <p:txBody>
          <a:bodyPr/>
          <a:lstStyle/>
          <a:p>
            <a:r>
              <a:rPr lang="en-US" dirty="0"/>
              <a:t>Pros:</a:t>
            </a:r>
          </a:p>
          <a:p>
            <a:pPr lvl="1"/>
            <a:r>
              <a:rPr lang="en-US" dirty="0"/>
              <a:t>Fast and easy</a:t>
            </a:r>
          </a:p>
          <a:p>
            <a:pPr lvl="2"/>
            <a:r>
              <a:rPr lang="en-US" dirty="0" smtClean="0"/>
              <a:t>Fast </a:t>
            </a:r>
            <a:r>
              <a:rPr lang="en-US" dirty="0"/>
              <a:t>for point-to-point </a:t>
            </a:r>
            <a:r>
              <a:rPr lang="en-US" dirty="0" smtClean="0"/>
              <a:t>connections</a:t>
            </a:r>
          </a:p>
          <a:p>
            <a:pPr lvl="2"/>
            <a:r>
              <a:rPr lang="en-US" dirty="0" smtClean="0"/>
              <a:t>Easily </a:t>
            </a:r>
            <a:r>
              <a:rPr lang="en-US" dirty="0"/>
              <a:t>allows streaming/Constant data </a:t>
            </a:r>
            <a:r>
              <a:rPr lang="en-US" dirty="0" smtClean="0"/>
              <a:t>inflow</a:t>
            </a:r>
          </a:p>
          <a:p>
            <a:pPr lvl="2"/>
            <a:r>
              <a:rPr lang="en-US" dirty="0" smtClean="0"/>
              <a:t>No </a:t>
            </a:r>
            <a:r>
              <a:rPr lang="en-US" dirty="0"/>
              <a:t>addressing/Simple to implement</a:t>
            </a:r>
          </a:p>
          <a:p>
            <a:pPr lvl="1"/>
            <a:r>
              <a:rPr lang="en-US" dirty="0"/>
              <a:t>Everyone supports </a:t>
            </a:r>
            <a:r>
              <a:rPr lang="en-US" dirty="0" smtClean="0"/>
              <a:t>it</a:t>
            </a:r>
          </a:p>
          <a:p>
            <a:pPr lvl="1"/>
            <a:endParaRPr lang="en-US" dirty="0"/>
          </a:p>
          <a:p>
            <a:r>
              <a:rPr lang="en-US" dirty="0"/>
              <a:t>Cons:</a:t>
            </a:r>
          </a:p>
          <a:p>
            <a:pPr lvl="1"/>
            <a:r>
              <a:rPr lang="en-US" dirty="0"/>
              <a:t>SS makes multiple slaves very complicated</a:t>
            </a:r>
          </a:p>
          <a:p>
            <a:pPr lvl="1"/>
            <a:r>
              <a:rPr lang="en-US" dirty="0"/>
              <a:t>No acknowledgement ability</a:t>
            </a:r>
          </a:p>
          <a:p>
            <a:pPr lvl="1"/>
            <a:r>
              <a:rPr lang="en-US" dirty="0"/>
              <a:t>No inherent arbitration </a:t>
            </a:r>
          </a:p>
          <a:p>
            <a:pPr lvl="1"/>
            <a:r>
              <a:rPr lang="en-US" dirty="0"/>
              <a:t>No flow control</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46</a:t>
            </a:fld>
            <a:endParaRPr lang="en-US"/>
          </a:p>
        </p:txBody>
      </p:sp>
    </p:spTree>
    <p:extLst>
      <p:ext uri="{BB962C8B-B14F-4D97-AF65-F5344CB8AC3E}">
        <p14:creationId xmlns:p14="http://schemas.microsoft.com/office/powerpoint/2010/main" val="7728412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r>
              <a:rPr lang="en-US" dirty="0" smtClean="0"/>
              <a:t>I2C Background</a:t>
            </a:r>
            <a:endParaRPr lang="en-US" dirty="0"/>
          </a:p>
        </p:txBody>
      </p:sp>
      <p:sp>
        <p:nvSpPr>
          <p:cNvPr id="1348611" name="Rectangle 3"/>
          <p:cNvSpPr>
            <a:spLocks noGrp="1" noChangeArrowheads="1"/>
          </p:cNvSpPr>
          <p:nvPr>
            <p:ph type="body" idx="1"/>
          </p:nvPr>
        </p:nvSpPr>
        <p:spPr/>
        <p:txBody>
          <a:bodyPr>
            <a:normAutofit/>
          </a:bodyPr>
          <a:lstStyle/>
          <a:p>
            <a:r>
              <a:rPr lang="en-US" dirty="0"/>
              <a:t>I2C is also written as I</a:t>
            </a:r>
            <a:r>
              <a:rPr lang="en-US" sz="2800" baseline="30000" dirty="0"/>
              <a:t>2</a:t>
            </a:r>
            <a:r>
              <a:rPr lang="en-US" dirty="0"/>
              <a:t>C (pronounced </a:t>
            </a:r>
            <a:r>
              <a:rPr lang="ja-JP" altLang="en-US" dirty="0">
                <a:latin typeface="Arial"/>
              </a:rPr>
              <a:t>“</a:t>
            </a:r>
            <a:r>
              <a:rPr lang="en-US" dirty="0"/>
              <a:t>eye-squared-see</a:t>
            </a:r>
            <a:r>
              <a:rPr lang="ja-JP" altLang="en-US" dirty="0">
                <a:latin typeface="Arial"/>
              </a:rPr>
              <a:t>”</a:t>
            </a:r>
            <a:r>
              <a:rPr lang="en-US" dirty="0"/>
              <a:t> or </a:t>
            </a:r>
            <a:r>
              <a:rPr lang="ja-JP" altLang="en-US" dirty="0">
                <a:latin typeface="Arial"/>
              </a:rPr>
              <a:t>“</a:t>
            </a:r>
            <a:r>
              <a:rPr lang="en-US" dirty="0"/>
              <a:t>eye-two-see</a:t>
            </a:r>
            <a:r>
              <a:rPr lang="ja-JP" altLang="en-US" dirty="0">
                <a:latin typeface="Arial"/>
              </a:rPr>
              <a:t>”</a:t>
            </a:r>
            <a:r>
              <a:rPr lang="en-US" dirty="0"/>
              <a:t>)</a:t>
            </a:r>
          </a:p>
          <a:p>
            <a:pPr lvl="1"/>
            <a:r>
              <a:rPr lang="en-US" dirty="0"/>
              <a:t>Stands for Inter-Integrated Circuit (IIC)</a:t>
            </a:r>
          </a:p>
          <a:p>
            <a:r>
              <a:rPr lang="en-US" dirty="0"/>
              <a:t>Two-wire party-line bus for </a:t>
            </a:r>
            <a:r>
              <a:rPr lang="ja-JP" altLang="en-US" dirty="0">
                <a:latin typeface="Arial"/>
              </a:rPr>
              <a:t>“</a:t>
            </a:r>
            <a:r>
              <a:rPr lang="en-US" dirty="0"/>
              <a:t>inside the box</a:t>
            </a:r>
            <a:r>
              <a:rPr lang="ja-JP" altLang="en-US" dirty="0">
                <a:latin typeface="Arial"/>
              </a:rPr>
              <a:t>”</a:t>
            </a:r>
            <a:r>
              <a:rPr lang="en-US" dirty="0"/>
              <a:t> communication</a:t>
            </a:r>
          </a:p>
          <a:p>
            <a:r>
              <a:rPr lang="en-US" dirty="0"/>
              <a:t>Intended for short-range communication between ICs on a circuit board or across boards in an embedded </a:t>
            </a:r>
            <a:r>
              <a:rPr lang="en-US" dirty="0" smtClean="0"/>
              <a:t>system</a:t>
            </a:r>
            <a:endParaRPr lang="en-US" dirty="0"/>
          </a:p>
          <a:p>
            <a:r>
              <a:rPr lang="en-US" dirty="0"/>
              <a:t>I2C devices commonly used in industrial applications</a:t>
            </a:r>
          </a:p>
          <a:p>
            <a:pPr lvl="1"/>
            <a:r>
              <a:rPr lang="en-US" dirty="0"/>
              <a:t>EEPROMs, thermal sensors, real-time clocks, RF tuners, video decoders/encoders</a:t>
            </a:r>
          </a:p>
          <a:p>
            <a:r>
              <a:rPr lang="en-US" dirty="0"/>
              <a:t>Philips Semiconductors is the primary champion of I2C </a:t>
            </a:r>
          </a:p>
          <a:p>
            <a:pPr lvl="1"/>
            <a:r>
              <a:rPr lang="en-US" dirty="0"/>
              <a:t>Specification publicly available at  </a:t>
            </a:r>
            <a:r>
              <a:rPr lang="en-US" dirty="0">
                <a:hlinkClick r:id="rId3"/>
              </a:rPr>
              <a:t>http://www.nxp.com/acrobat_download/literature/9398/39340011.pdf</a:t>
            </a:r>
            <a:r>
              <a:rPr lang="en-US" dirty="0"/>
              <a:t> </a:t>
            </a:r>
          </a:p>
          <a:p>
            <a:pPr lvl="1"/>
            <a:r>
              <a:rPr lang="en-US" dirty="0"/>
              <a:t>Originally developed for communication between devices inside a TV set in the mid-1980s</a:t>
            </a:r>
          </a:p>
          <a:p>
            <a:endParaRPr lang="en-US" dirty="0"/>
          </a:p>
          <a:p>
            <a:endParaRPr lang="en-US" dirty="0"/>
          </a:p>
        </p:txBody>
      </p:sp>
    </p:spTree>
    <p:extLst>
      <p:ext uri="{BB962C8B-B14F-4D97-AF65-F5344CB8AC3E}">
        <p14:creationId xmlns:p14="http://schemas.microsoft.com/office/powerpoint/2010/main" val="64458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6" name="Rectangle 4"/>
          <p:cNvSpPr>
            <a:spLocks noGrp="1" noChangeArrowheads="1"/>
          </p:cNvSpPr>
          <p:nvPr>
            <p:ph type="title"/>
          </p:nvPr>
        </p:nvSpPr>
        <p:spPr/>
        <p:txBody>
          <a:bodyPr/>
          <a:lstStyle/>
          <a:p>
            <a:r>
              <a:rPr lang="en-US" dirty="0" smtClean="0"/>
              <a:t>I2C Purpose </a:t>
            </a:r>
            <a:endParaRPr lang="en-US" dirty="0"/>
          </a:p>
        </p:txBody>
      </p:sp>
      <p:sp>
        <p:nvSpPr>
          <p:cNvPr id="1324037" name="Rectangle 5"/>
          <p:cNvSpPr>
            <a:spLocks noGrp="1" noChangeArrowheads="1"/>
          </p:cNvSpPr>
          <p:nvPr>
            <p:ph type="body" idx="1"/>
          </p:nvPr>
        </p:nvSpPr>
        <p:spPr/>
        <p:txBody>
          <a:bodyPr>
            <a:normAutofit/>
          </a:bodyPr>
          <a:lstStyle/>
          <a:p>
            <a:r>
              <a:rPr lang="en-US"/>
              <a:t>Designed by Philips ~20 years ago</a:t>
            </a:r>
          </a:p>
          <a:p>
            <a:r>
              <a:rPr lang="en-US"/>
              <a:t>Original purpose was to allow easy communication between components which resided on the same circuit board</a:t>
            </a:r>
          </a:p>
          <a:p>
            <a:r>
              <a:rPr lang="en-US"/>
              <a:t>Combines hardware and software protocols to provide a bus interface that can connect many peripheral devices</a:t>
            </a:r>
          </a:p>
          <a:p>
            <a:r>
              <a:rPr lang="en-US"/>
              <a:t>I2C is now not only used on single boards, but also to connect components which are linked via cable </a:t>
            </a:r>
          </a:p>
          <a:p>
            <a:r>
              <a:rPr lang="en-US"/>
              <a:t>All I2C-compatible devices have an on-chip interface that allows them to communicate directly with each other via the I2C-bus</a:t>
            </a:r>
          </a:p>
          <a:p>
            <a:r>
              <a:rPr lang="en-US"/>
              <a:t>Supports easy, ready-to-use interfacing of various boards and digital circuits (even if they are independently designed)</a:t>
            </a:r>
          </a:p>
          <a:p>
            <a:r>
              <a:rPr lang="en-US"/>
              <a:t>Allows for </a:t>
            </a:r>
            <a:r>
              <a:rPr lang="ja-JP" altLang="en-US">
                <a:latin typeface="Arial"/>
              </a:rPr>
              <a:t>“</a:t>
            </a:r>
            <a:r>
              <a:rPr lang="en-US"/>
              <a:t>plug-and-play</a:t>
            </a:r>
            <a:r>
              <a:rPr lang="ja-JP" altLang="en-US">
                <a:latin typeface="Arial"/>
              </a:rPr>
              <a:t>”</a:t>
            </a:r>
            <a:r>
              <a:rPr lang="en-US"/>
              <a:t> and evolution of ICs into a larger system</a:t>
            </a:r>
          </a:p>
          <a:p>
            <a:endParaRPr lang="en-US"/>
          </a:p>
          <a:p>
            <a:endParaRPr lang="en-US"/>
          </a:p>
        </p:txBody>
      </p:sp>
    </p:spTree>
    <p:extLst>
      <p:ext uri="{BB962C8B-B14F-4D97-AF65-F5344CB8AC3E}">
        <p14:creationId xmlns:p14="http://schemas.microsoft.com/office/powerpoint/2010/main" val="425304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p:txBody>
          <a:bodyPr/>
          <a:lstStyle/>
          <a:p>
            <a:r>
              <a:rPr lang="en-US" dirty="0" smtClean="0"/>
              <a:t>I2C Characteristics</a:t>
            </a:r>
            <a:endParaRPr lang="en-US" dirty="0"/>
          </a:p>
        </p:txBody>
      </p:sp>
      <p:sp>
        <p:nvSpPr>
          <p:cNvPr id="1329155" name="Rectangle 3"/>
          <p:cNvSpPr>
            <a:spLocks noGrp="1" noChangeArrowheads="1"/>
          </p:cNvSpPr>
          <p:nvPr>
            <p:ph type="body" idx="1"/>
          </p:nvPr>
        </p:nvSpPr>
        <p:spPr/>
        <p:txBody>
          <a:bodyPr>
            <a:normAutofit/>
          </a:bodyPr>
          <a:lstStyle/>
          <a:p>
            <a:r>
              <a:rPr lang="en-US"/>
              <a:t>Only two bus lines are required</a:t>
            </a:r>
          </a:p>
          <a:p>
            <a:r>
              <a:rPr lang="en-US"/>
              <a:t>Each device connected to the bus is software-addressable by a unique address and </a:t>
            </a:r>
          </a:p>
          <a:p>
            <a:pPr lvl="1"/>
            <a:r>
              <a:rPr lang="en-US"/>
              <a:t>Simple master/slave relationships</a:t>
            </a:r>
          </a:p>
          <a:p>
            <a:r>
              <a:rPr lang="en-US"/>
              <a:t>True multi-master bus including collision detection and arbitration to prevent data corruption if two or more masters simultaneously initiate data transfer</a:t>
            </a:r>
          </a:p>
          <a:p>
            <a:r>
              <a:rPr lang="en-US"/>
              <a:t>Serial, 8-bit oriented, bidirectional data transfers </a:t>
            </a:r>
          </a:p>
          <a:p>
            <a:pPr lvl="1"/>
            <a:r>
              <a:rPr lang="en-US"/>
              <a:t>Up to 100 kbit/s in the standard mode </a:t>
            </a:r>
          </a:p>
          <a:p>
            <a:pPr lvl="1"/>
            <a:r>
              <a:rPr lang="en-US"/>
              <a:t>Up to 400 kbit/s in the fast mode</a:t>
            </a:r>
          </a:p>
          <a:p>
            <a:pPr lvl="1"/>
            <a:r>
              <a:rPr lang="en-US"/>
              <a:t>High-speed (3.4 Mbps), I2C version2.0</a:t>
            </a:r>
          </a:p>
          <a:p>
            <a:r>
              <a:rPr lang="en-US"/>
              <a:t>On-chip filtering rejects spikes on the bus data line to preserve data integrity</a:t>
            </a:r>
          </a:p>
          <a:p>
            <a:endParaRPr lang="en-US"/>
          </a:p>
        </p:txBody>
      </p:sp>
    </p:spTree>
    <p:extLst>
      <p:ext uri="{BB962C8B-B14F-4D97-AF65-F5344CB8AC3E}">
        <p14:creationId xmlns:p14="http://schemas.microsoft.com/office/powerpoint/2010/main" val="356651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3200" dirty="0">
                <a:cs typeface="Arial"/>
              </a:rPr>
              <a:t>Writing Code to Access the Devices </a:t>
            </a:r>
          </a:p>
        </p:txBody>
      </p:sp>
      <p:sp>
        <p:nvSpPr>
          <p:cNvPr id="18434" name="Rectangle 3"/>
          <p:cNvSpPr>
            <a:spLocks noGrp="1" noChangeArrowheads="1"/>
          </p:cNvSpPr>
          <p:nvPr>
            <p:ph type="body" idx="1"/>
          </p:nvPr>
        </p:nvSpPr>
        <p:spPr>
          <a:xfrm>
            <a:off x="457200" y="872410"/>
            <a:ext cx="8229600" cy="5046663"/>
          </a:xfrm>
        </p:spPr>
        <p:txBody>
          <a:bodyPr/>
          <a:lstStyle/>
          <a:p>
            <a:r>
              <a:rPr lang="en-US" sz="2000" dirty="0">
                <a:latin typeface="Times New Roman" charset="0"/>
                <a:cs typeface="Arial" charset="0"/>
              </a:rPr>
              <a:t>Portability issues – hard-coding the address may pose problems in moving to a new board where the address of the register is different </a:t>
            </a:r>
          </a:p>
          <a:p>
            <a:pPr lvl="1">
              <a:buFontTx/>
              <a:buNone/>
            </a:pPr>
            <a:r>
              <a:rPr lang="en-US" dirty="0">
                <a:latin typeface="Courier New" charset="0"/>
                <a:cs typeface="Arial" charset="0"/>
              </a:rPr>
              <a:t>LDR   R0,=0x20200000 </a:t>
            </a:r>
          </a:p>
          <a:p>
            <a:pPr lvl="1">
              <a:buFontTx/>
              <a:buNone/>
            </a:pPr>
            <a:r>
              <a:rPr lang="en-US" dirty="0">
                <a:latin typeface="Courier New" charset="0"/>
                <a:cs typeface="Arial" charset="0"/>
              </a:rPr>
              <a:t>MOV   R1,#0x0C </a:t>
            </a:r>
          </a:p>
          <a:p>
            <a:pPr lvl="1">
              <a:buFontTx/>
              <a:buNone/>
            </a:pPr>
            <a:r>
              <a:rPr lang="en-US" dirty="0">
                <a:latin typeface="Courier New" charset="0"/>
                <a:cs typeface="Arial" charset="0"/>
              </a:rPr>
              <a:t>STRB  R1,[R0] </a:t>
            </a:r>
            <a:endParaRPr lang="en-US" dirty="0" smtClean="0">
              <a:latin typeface="Courier New" charset="0"/>
              <a:cs typeface="Arial" charset="0"/>
            </a:endParaRPr>
          </a:p>
          <a:p>
            <a:pPr lvl="1">
              <a:buFontTx/>
              <a:buNone/>
            </a:pPr>
            <a:endParaRPr lang="en-US" b="1" dirty="0">
              <a:latin typeface="Times New Roman" charset="0"/>
              <a:cs typeface="Arial" charset="0"/>
            </a:endParaRPr>
          </a:p>
          <a:p>
            <a:r>
              <a:rPr lang="en-US" sz="2000" b="1" dirty="0">
                <a:latin typeface="Times New Roman" charset="0"/>
                <a:cs typeface="Arial" charset="0"/>
              </a:rPr>
              <a:t>Should</a:t>
            </a:r>
            <a:r>
              <a:rPr lang="en-US" sz="2000" dirty="0">
                <a:latin typeface="Times New Roman" charset="0"/>
                <a:cs typeface="Arial" charset="0"/>
              </a:rPr>
              <a:t> use </a:t>
            </a:r>
            <a:r>
              <a:rPr lang="en-US" altLang="ja-JP" sz="2000" dirty="0">
                <a:latin typeface="Arial" charset="0"/>
                <a:cs typeface="Arial" charset="0"/>
              </a:rPr>
              <a:t>EQU</a:t>
            </a:r>
            <a:r>
              <a:rPr lang="en-US" altLang="ja-JP" sz="2000" dirty="0">
                <a:latin typeface="Times New Roman" charset="0"/>
                <a:cs typeface="Arial" charset="0"/>
              </a:rPr>
              <a:t> assembler directive: Equates a symbolic name (e.g., BASE) to a numeric value</a:t>
            </a:r>
          </a:p>
          <a:p>
            <a:pPr lvl="1">
              <a:buFontTx/>
              <a:buNone/>
            </a:pPr>
            <a:r>
              <a:rPr lang="en-US" dirty="0">
                <a:latin typeface="Courier New" charset="0"/>
                <a:cs typeface="Arial" charset="0"/>
              </a:rPr>
              <a:t>BASE  EQU 0x20200000 </a:t>
            </a:r>
          </a:p>
          <a:p>
            <a:pPr lvl="1">
              <a:buFontTx/>
              <a:buNone/>
            </a:pPr>
            <a:r>
              <a:rPr lang="en-US" dirty="0">
                <a:latin typeface="Courier New" charset="0"/>
                <a:cs typeface="Arial" charset="0"/>
              </a:rPr>
              <a:t>LDR   R0, =BASE </a:t>
            </a:r>
            <a:endParaRPr lang="en-US" dirty="0" smtClean="0">
              <a:latin typeface="Courier New" charset="0"/>
              <a:cs typeface="Arial" charset="0"/>
            </a:endParaRPr>
          </a:p>
          <a:p>
            <a:pPr lvl="1">
              <a:buFontTx/>
              <a:buNone/>
            </a:pPr>
            <a:endParaRPr lang="en-US" i="1" dirty="0">
              <a:latin typeface="Times New Roman" charset="0"/>
              <a:cs typeface="Arial" charset="0"/>
            </a:endParaRPr>
          </a:p>
          <a:p>
            <a:r>
              <a:rPr lang="en-US" sz="2000" i="1" dirty="0">
                <a:latin typeface="Times New Roman" charset="0"/>
                <a:cs typeface="Arial" charset="0"/>
              </a:rPr>
              <a:t>Can</a:t>
            </a:r>
            <a:r>
              <a:rPr lang="en-US" sz="2000" dirty="0">
                <a:latin typeface="Times New Roman" charset="0"/>
                <a:cs typeface="Arial" charset="0"/>
              </a:rPr>
              <a:t> also access devices using C programs</a:t>
            </a:r>
          </a:p>
          <a:p>
            <a:pPr lvl="1"/>
            <a:r>
              <a:rPr lang="en-US" sz="2000" dirty="0">
                <a:latin typeface="Times New Roman" charset="0"/>
                <a:cs typeface="Arial" charset="0"/>
              </a:rPr>
              <a:t>C pointers can be used to write to a specific memory location </a:t>
            </a:r>
            <a:endParaRPr lang="en-US" sz="2000" dirty="0">
              <a:latin typeface="Courier New" charset="0"/>
              <a:cs typeface="Arial" charset="0"/>
            </a:endParaRPr>
          </a:p>
          <a:p>
            <a:pPr lvl="1">
              <a:buFontTx/>
              <a:buNone/>
            </a:pPr>
            <a:r>
              <a:rPr lang="en-US" dirty="0">
                <a:latin typeface="Courier New" charset="0"/>
                <a:cs typeface="Arial" charset="0"/>
              </a:rPr>
              <a:t> unsigned char *</a:t>
            </a:r>
            <a:r>
              <a:rPr lang="en-US" dirty="0" err="1">
                <a:latin typeface="Courier New" charset="0"/>
                <a:cs typeface="Arial" charset="0"/>
              </a:rPr>
              <a:t>ptr</a:t>
            </a:r>
            <a:r>
              <a:rPr lang="en-US" dirty="0">
                <a:latin typeface="Courier New" charset="0"/>
                <a:cs typeface="Arial" charset="0"/>
              </a:rPr>
              <a:t>; </a:t>
            </a:r>
          </a:p>
          <a:p>
            <a:pPr lvl="1">
              <a:buFontTx/>
              <a:buNone/>
            </a:pPr>
            <a:r>
              <a:rPr lang="en-US" dirty="0">
                <a:latin typeface="Courier New" charset="0"/>
                <a:cs typeface="Arial" charset="0"/>
              </a:rPr>
              <a:t> </a:t>
            </a:r>
            <a:r>
              <a:rPr lang="en-US" dirty="0" err="1">
                <a:latin typeface="Courier New" charset="0"/>
                <a:cs typeface="Arial" charset="0"/>
              </a:rPr>
              <a:t>ptr</a:t>
            </a:r>
            <a:r>
              <a:rPr lang="en-US" dirty="0">
                <a:latin typeface="Courier New" charset="0"/>
                <a:cs typeface="Arial" charset="0"/>
              </a:rPr>
              <a:t>  = (unsigned char *) 0x20200000; </a:t>
            </a:r>
          </a:p>
          <a:p>
            <a:pPr lvl="1">
              <a:buFontTx/>
              <a:buNone/>
            </a:pPr>
            <a:r>
              <a:rPr lang="en-US" dirty="0">
                <a:latin typeface="Courier New" charset="0"/>
                <a:cs typeface="Arial" charset="0"/>
              </a:rPr>
              <a:t>*</a:t>
            </a:r>
            <a:r>
              <a:rPr lang="en-US" dirty="0" err="1">
                <a:latin typeface="Courier New" charset="0"/>
                <a:cs typeface="Arial" charset="0"/>
              </a:rPr>
              <a:t>ptr</a:t>
            </a:r>
            <a:r>
              <a:rPr lang="en-US" dirty="0">
                <a:latin typeface="Courier New" charset="0"/>
                <a:cs typeface="Arial" charset="0"/>
              </a:rPr>
              <a:t> = (unsigned char) 0x0C; </a:t>
            </a:r>
          </a:p>
          <a:p>
            <a:pPr>
              <a:buFontTx/>
              <a:buNone/>
            </a:pPr>
            <a:r>
              <a:rPr lang="en-US" sz="2000" dirty="0">
                <a:latin typeface="Times New Roman" charset="0"/>
                <a:cs typeface="Arial" charset="0"/>
              </a:rPr>
              <a:t> </a:t>
            </a:r>
          </a:p>
        </p:txBody>
      </p:sp>
    </p:spTree>
    <p:extLst>
      <p:ext uri="{BB962C8B-B14F-4D97-AF65-F5344CB8AC3E}">
        <p14:creationId xmlns:p14="http://schemas.microsoft.com/office/powerpoint/2010/main" val="10895071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lstStyle/>
          <a:p>
            <a:r>
              <a:rPr lang="en-US" dirty="0"/>
              <a:t>I2C Design </a:t>
            </a:r>
            <a:r>
              <a:rPr lang="en-US" dirty="0" smtClean="0"/>
              <a:t>Criteria</a:t>
            </a:r>
            <a:endParaRPr lang="en-US" dirty="0"/>
          </a:p>
        </p:txBody>
      </p:sp>
      <p:sp>
        <p:nvSpPr>
          <p:cNvPr id="1336323" name="Rectangle 3"/>
          <p:cNvSpPr>
            <a:spLocks noGrp="1" noChangeArrowheads="1"/>
          </p:cNvSpPr>
          <p:nvPr>
            <p:ph type="body" idx="1"/>
          </p:nvPr>
        </p:nvSpPr>
        <p:spPr/>
        <p:txBody>
          <a:bodyPr/>
          <a:lstStyle/>
          <a:p>
            <a:r>
              <a:rPr lang="en-US" dirty="0"/>
              <a:t>First of all, this is a serial bus</a:t>
            </a:r>
          </a:p>
          <a:p>
            <a:pPr lvl="1"/>
            <a:r>
              <a:rPr lang="en-US" dirty="0"/>
              <a:t>Targeting 8-bit microcontroller applications</a:t>
            </a:r>
          </a:p>
          <a:p>
            <a:pPr lvl="1"/>
            <a:r>
              <a:rPr lang="en-US" dirty="0" smtClean="0"/>
              <a:t>Serial vs. parallel – anyone remember pros and cons?</a:t>
            </a:r>
          </a:p>
          <a:p>
            <a:pPr lvl="1"/>
            <a:endParaRPr lang="en-US" dirty="0"/>
          </a:p>
          <a:p>
            <a:r>
              <a:rPr lang="en-US" dirty="0"/>
              <a:t>Criteria for design of I2C</a:t>
            </a:r>
          </a:p>
          <a:p>
            <a:pPr lvl="1"/>
            <a:r>
              <a:rPr lang="en-US" dirty="0"/>
              <a:t>Need to avoid confusion between connected devices</a:t>
            </a:r>
          </a:p>
          <a:p>
            <a:pPr lvl="1"/>
            <a:r>
              <a:rPr lang="en-US" dirty="0"/>
              <a:t>Fast devices must be able to communicate with slow ones</a:t>
            </a:r>
          </a:p>
          <a:p>
            <a:pPr lvl="1"/>
            <a:r>
              <a:rPr lang="en-US" dirty="0"/>
              <a:t>Protocol must not be dependent on the devices that it connects</a:t>
            </a:r>
          </a:p>
          <a:p>
            <a:pPr lvl="1"/>
            <a:r>
              <a:rPr lang="en-US" dirty="0"/>
              <a:t>Need to have a mechanism to decide who controls the bus and when</a:t>
            </a:r>
          </a:p>
          <a:p>
            <a:pPr lvl="1"/>
            <a:r>
              <a:rPr lang="en-US" dirty="0"/>
              <a:t>If different devices with different clock speeds are connected, the bus clock speed must be defined </a:t>
            </a:r>
          </a:p>
        </p:txBody>
      </p:sp>
    </p:spTree>
    <p:extLst>
      <p:ext uri="{BB962C8B-B14F-4D97-AF65-F5344CB8AC3E}">
        <p14:creationId xmlns:p14="http://schemas.microsoft.com/office/powerpoint/2010/main" val="3888918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p:txBody>
          <a:bodyPr/>
          <a:lstStyle/>
          <a:p>
            <a:r>
              <a:rPr lang="en-US" dirty="0" smtClean="0"/>
              <a:t>I2C Details</a:t>
            </a:r>
            <a:endParaRPr lang="en-US" dirty="0"/>
          </a:p>
        </p:txBody>
      </p:sp>
      <p:sp>
        <p:nvSpPr>
          <p:cNvPr id="1340419" name="Rectangle 3"/>
          <p:cNvSpPr>
            <a:spLocks noGrp="1" noChangeArrowheads="1"/>
          </p:cNvSpPr>
          <p:nvPr>
            <p:ph type="body" idx="1"/>
          </p:nvPr>
        </p:nvSpPr>
        <p:spPr/>
        <p:txBody>
          <a:bodyPr/>
          <a:lstStyle/>
          <a:p>
            <a:r>
              <a:rPr lang="en-US" dirty="0"/>
              <a:t>Two lines: Serial data line (SDA) &amp; serial clock line (SCL) </a:t>
            </a:r>
          </a:p>
          <a:p>
            <a:r>
              <a:rPr lang="en-US" dirty="0"/>
              <a:t>Each I2C device recognized by a unique address</a:t>
            </a:r>
          </a:p>
          <a:p>
            <a:r>
              <a:rPr lang="en-US" dirty="0"/>
              <a:t>Each I2C device can be either a transmitter or receiver</a:t>
            </a:r>
          </a:p>
          <a:p>
            <a:r>
              <a:rPr lang="en-US" dirty="0"/>
              <a:t>I2C devices can be masters or slaves for a data transfer</a:t>
            </a:r>
          </a:p>
          <a:p>
            <a:pPr lvl="1"/>
            <a:r>
              <a:rPr lang="en-US" dirty="0"/>
              <a:t>Master (usually a microcontroller): Initiates a data transfer on the bus, generates the clock signals to permit that transfer, and terminates the transfer</a:t>
            </a:r>
          </a:p>
          <a:p>
            <a:pPr lvl="1"/>
            <a:r>
              <a:rPr lang="en-US" dirty="0"/>
              <a:t>Slave: Any device addressed by the master at that time</a:t>
            </a:r>
          </a:p>
          <a:p>
            <a:pPr lvl="1"/>
            <a:r>
              <a:rPr lang="en-US" dirty="0"/>
              <a:t>Roles/relationships are not permanent</a:t>
            </a:r>
          </a:p>
          <a:p>
            <a:endParaRPr lang="en-US" dirty="0"/>
          </a:p>
        </p:txBody>
      </p:sp>
      <p:pic>
        <p:nvPicPr>
          <p:cNvPr id="1340420" name="Picture 4" descr="I2C"/>
          <p:cNvPicPr>
            <a:picLocks noChangeAspect="1" noChangeArrowheads="1"/>
          </p:cNvPicPr>
          <p:nvPr/>
        </p:nvPicPr>
        <p:blipFill>
          <a:blip r:embed="rId3">
            <a:extLst>
              <a:ext uri="{28A0092B-C50C-407E-A947-70E740481C1C}">
                <a14:useLocalDpi xmlns:a14="http://schemas.microsoft.com/office/drawing/2010/main" val="0"/>
              </a:ext>
            </a:extLst>
          </a:blip>
          <a:srcRect t="9143" r="1323" b="6381"/>
          <a:stretch>
            <a:fillRect/>
          </a:stretch>
        </p:blipFill>
        <p:spPr bwMode="auto">
          <a:xfrm>
            <a:off x="4834787" y="4216894"/>
            <a:ext cx="4110767" cy="20805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415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p:txBody>
          <a:bodyPr/>
          <a:lstStyle/>
          <a:p>
            <a:r>
              <a:rPr lang="en-US" dirty="0" smtClean="0"/>
              <a:t>I2C</a:t>
            </a:r>
            <a:r>
              <a:rPr lang="en-US" dirty="0"/>
              <a:t>-Connected System</a:t>
            </a:r>
          </a:p>
        </p:txBody>
      </p:sp>
      <p:pic>
        <p:nvPicPr>
          <p:cNvPr id="1341448" name="Picture 8"/>
          <p:cNvPicPr>
            <a:picLocks noChangeAspect="1" noChangeArrowheads="1"/>
          </p:cNvPicPr>
          <p:nvPr/>
        </p:nvPicPr>
        <p:blipFill>
          <a:blip r:embed="rId3">
            <a:extLst>
              <a:ext uri="{28A0092B-C50C-407E-A947-70E740481C1C}">
                <a14:useLocalDpi xmlns:a14="http://schemas.microsoft.com/office/drawing/2010/main" val="0"/>
              </a:ext>
            </a:extLst>
          </a:blip>
          <a:srcRect l="7663" t="37067" r="10678" b="22417"/>
          <a:stretch>
            <a:fillRect/>
          </a:stretch>
        </p:blipFill>
        <p:spPr bwMode="auto">
          <a:xfrm>
            <a:off x="0" y="1839912"/>
            <a:ext cx="9144000" cy="3402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41449" name="Text Box 9"/>
          <p:cNvSpPr txBox="1">
            <a:spLocks noChangeArrowheads="1"/>
          </p:cNvSpPr>
          <p:nvPr/>
        </p:nvSpPr>
        <p:spPr bwMode="auto">
          <a:xfrm>
            <a:off x="848095" y="5318125"/>
            <a:ext cx="7287472" cy="6217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63500" indent="-63500" eaLnBrk="0" hangingPunct="0">
              <a:spcBef>
                <a:spcPct val="0"/>
              </a:spcBef>
              <a:defRPr sz="2400">
                <a:solidFill>
                  <a:schemeClr val="tx1"/>
                </a:solidFill>
                <a:latin typeface="Times New Roman" charset="0"/>
                <a:ea typeface="ＭＳ Ｐゴシック" charset="0"/>
              </a:defRPr>
            </a:lvl1pPr>
            <a:lvl2pPr eaLnBrk="0" hangingPunct="0">
              <a:spcBef>
                <a:spcPct val="0"/>
              </a:spcBef>
              <a:defRPr sz="2400">
                <a:solidFill>
                  <a:schemeClr val="tx1"/>
                </a:solidFill>
                <a:latin typeface="Times New Roman" charset="0"/>
                <a:ea typeface="ＭＳ Ｐゴシック" charset="0"/>
              </a:defRPr>
            </a:lvl2pPr>
            <a:lvl3pPr eaLnBrk="0" hangingPunct="0">
              <a:spcBef>
                <a:spcPct val="0"/>
              </a:spcBef>
              <a:defRPr sz="2400">
                <a:solidFill>
                  <a:schemeClr val="tx1"/>
                </a:solidFill>
                <a:latin typeface="Times New Roman" charset="0"/>
                <a:ea typeface="ＭＳ Ｐゴシック" charset="0"/>
              </a:defRPr>
            </a:lvl3pPr>
            <a:lvl4pPr eaLnBrk="0" hangingPunct="0">
              <a:spcBef>
                <a:spcPct val="0"/>
              </a:spcBef>
              <a:defRPr sz="2400">
                <a:solidFill>
                  <a:schemeClr val="tx1"/>
                </a:solidFill>
                <a:latin typeface="Times New Roman" charset="0"/>
                <a:ea typeface="ＭＳ Ｐゴシック" charset="0"/>
              </a:defRPr>
            </a:lvl4pPr>
            <a:lvl5pPr eaLnBrk="0" hangingPunct="0">
              <a:spcBef>
                <a:spcPct val="0"/>
              </a:spcBef>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20000"/>
              </a:spcBef>
              <a:buFontTx/>
              <a:buNone/>
            </a:pPr>
            <a:r>
              <a:rPr lang="en-US" sz="2000" dirty="0">
                <a:solidFill>
                  <a:srgbClr val="000000"/>
                </a:solidFill>
                <a:latin typeface="+mn-lt"/>
              </a:rPr>
              <a:t>Example I2C-connected system with two microcontrollers </a:t>
            </a:r>
          </a:p>
          <a:p>
            <a:pPr algn="ctr" eaLnBrk="1" hangingPunct="1">
              <a:spcBef>
                <a:spcPct val="20000"/>
              </a:spcBef>
              <a:buFontTx/>
              <a:buNone/>
            </a:pPr>
            <a:r>
              <a:rPr lang="en-US" sz="1200" i="1" dirty="0">
                <a:solidFill>
                  <a:srgbClr val="000000"/>
                </a:solidFill>
                <a:latin typeface="+mn-lt"/>
              </a:rPr>
              <a:t>(Source: I2C Specification, Philips)</a:t>
            </a:r>
          </a:p>
        </p:txBody>
      </p:sp>
    </p:spTree>
    <p:extLst>
      <p:ext uri="{BB962C8B-B14F-4D97-AF65-F5344CB8AC3E}">
        <p14:creationId xmlns:p14="http://schemas.microsoft.com/office/powerpoint/2010/main" val="12438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p:txBody>
          <a:bodyPr/>
          <a:lstStyle/>
          <a:p>
            <a:r>
              <a:rPr lang="en-US"/>
              <a:t>Master-Slave Relationships</a:t>
            </a:r>
          </a:p>
        </p:txBody>
      </p:sp>
      <p:sp>
        <p:nvSpPr>
          <p:cNvPr id="1344515" name="Rectangle 3"/>
          <p:cNvSpPr>
            <a:spLocks noGrp="1" noChangeArrowheads="1"/>
          </p:cNvSpPr>
          <p:nvPr>
            <p:ph type="body" idx="1"/>
          </p:nvPr>
        </p:nvSpPr>
        <p:spPr/>
        <p:txBody>
          <a:bodyPr>
            <a:normAutofit/>
          </a:bodyPr>
          <a:lstStyle/>
          <a:p>
            <a:r>
              <a:rPr lang="en-US" dirty="0"/>
              <a:t>Masters can operate as master-transmitters or master-</a:t>
            </a:r>
            <a:r>
              <a:rPr lang="en-US" dirty="0" smtClean="0"/>
              <a:t>receivers</a:t>
            </a:r>
            <a:endParaRPr lang="en-US" dirty="0"/>
          </a:p>
          <a:p>
            <a:r>
              <a:rPr lang="en-US" dirty="0"/>
              <a:t>Suppose microcontroller A wants to send information to microcontroller B</a:t>
            </a:r>
          </a:p>
          <a:p>
            <a:pPr lvl="1"/>
            <a:r>
              <a:rPr lang="en-US" dirty="0"/>
              <a:t>A (master) addresses B (slave)</a:t>
            </a:r>
          </a:p>
          <a:p>
            <a:pPr lvl="1"/>
            <a:r>
              <a:rPr lang="en-US" dirty="0"/>
              <a:t>A (master-transmitter), sends data to B (slave-receiver)</a:t>
            </a:r>
          </a:p>
          <a:p>
            <a:pPr lvl="1"/>
            <a:r>
              <a:rPr lang="en-US" dirty="0"/>
              <a:t>A terminates the transfer.</a:t>
            </a:r>
          </a:p>
          <a:p>
            <a:r>
              <a:rPr lang="en-US" dirty="0"/>
              <a:t>If microcontroller A wants to receive information from microcontroller B</a:t>
            </a:r>
          </a:p>
          <a:p>
            <a:pPr lvl="1"/>
            <a:r>
              <a:rPr lang="en-US" dirty="0"/>
              <a:t>A (master) addresses microcontroller B (slave)</a:t>
            </a:r>
          </a:p>
          <a:p>
            <a:pPr lvl="1"/>
            <a:r>
              <a:rPr lang="en-US" dirty="0"/>
              <a:t>A (master-receiver) receives data from B (slave-transmitter)</a:t>
            </a:r>
          </a:p>
          <a:p>
            <a:pPr lvl="1"/>
            <a:r>
              <a:rPr lang="en-US" dirty="0"/>
              <a:t>A terminates the </a:t>
            </a:r>
            <a:r>
              <a:rPr lang="en-US" dirty="0" smtClean="0"/>
              <a:t>transfer</a:t>
            </a:r>
            <a:endParaRPr lang="en-US" dirty="0"/>
          </a:p>
          <a:p>
            <a:r>
              <a:rPr lang="en-US" dirty="0"/>
              <a:t>In both cases, the master (microcontroller A) generates the timing and terminates the transfer</a:t>
            </a:r>
          </a:p>
          <a:p>
            <a:endParaRPr lang="en-US" dirty="0"/>
          </a:p>
          <a:p>
            <a:endParaRPr lang="en-US" dirty="0"/>
          </a:p>
        </p:txBody>
      </p:sp>
    </p:spTree>
    <p:extLst>
      <p:ext uri="{BB962C8B-B14F-4D97-AF65-F5344CB8AC3E}">
        <p14:creationId xmlns:p14="http://schemas.microsoft.com/office/powerpoint/2010/main" val="81436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p:txBody>
          <a:bodyPr/>
          <a:lstStyle/>
          <a:p>
            <a:r>
              <a:rPr lang="en-US"/>
              <a:t>Multi-Master Capability</a:t>
            </a:r>
          </a:p>
        </p:txBody>
      </p:sp>
      <p:sp>
        <p:nvSpPr>
          <p:cNvPr id="1346563" name="Rectangle 3"/>
          <p:cNvSpPr>
            <a:spLocks noGrp="1" noChangeArrowheads="1"/>
          </p:cNvSpPr>
          <p:nvPr>
            <p:ph type="body" idx="1"/>
          </p:nvPr>
        </p:nvSpPr>
        <p:spPr/>
        <p:txBody>
          <a:bodyPr>
            <a:normAutofit lnSpcReduction="10000"/>
          </a:bodyPr>
          <a:lstStyle/>
          <a:p>
            <a:r>
              <a:rPr lang="en-US"/>
              <a:t>Clearly, more than one microcontroller can be connected to the bus</a:t>
            </a:r>
          </a:p>
          <a:p>
            <a:pPr lvl="1"/>
            <a:r>
              <a:rPr lang="en-US"/>
              <a:t>What if both microcontrollers want to control the bus at the same time?</a:t>
            </a:r>
          </a:p>
          <a:p>
            <a:r>
              <a:rPr lang="en-US"/>
              <a:t>Multi-master I2C capability supports this without corrupting the message</a:t>
            </a:r>
          </a:p>
          <a:p>
            <a:r>
              <a:rPr lang="en-US"/>
              <a:t>Wired-AND connection of all I2C interfaces to the bus for arbitration</a:t>
            </a:r>
          </a:p>
          <a:p>
            <a:r>
              <a:rPr lang="en-US"/>
              <a:t>If two or more masters try to put information onto the bus, the first to produce a </a:t>
            </a:r>
            <a:r>
              <a:rPr lang="ja-JP" altLang="en-US">
                <a:latin typeface="Arial"/>
              </a:rPr>
              <a:t>‘</a:t>
            </a:r>
            <a:r>
              <a:rPr lang="en-US"/>
              <a:t>one</a:t>
            </a:r>
            <a:r>
              <a:rPr lang="ja-JP" altLang="en-US">
                <a:latin typeface="Arial"/>
              </a:rPr>
              <a:t>’</a:t>
            </a:r>
            <a:r>
              <a:rPr lang="en-US"/>
              <a:t> when the other produces a </a:t>
            </a:r>
            <a:r>
              <a:rPr lang="ja-JP" altLang="en-US">
                <a:latin typeface="Arial"/>
              </a:rPr>
              <a:t>‘</a:t>
            </a:r>
            <a:r>
              <a:rPr lang="en-US"/>
              <a:t>zero</a:t>
            </a:r>
            <a:r>
              <a:rPr lang="ja-JP" altLang="en-US">
                <a:latin typeface="Arial"/>
              </a:rPr>
              <a:t>’</a:t>
            </a:r>
            <a:r>
              <a:rPr lang="en-US"/>
              <a:t> loses</a:t>
            </a:r>
          </a:p>
          <a:p>
            <a:r>
              <a:rPr lang="en-US"/>
              <a:t>Clock signals during arbitration are a synchronized combination of the clocks generated by the masters using the wired-AND connection to the SCL line </a:t>
            </a:r>
          </a:p>
          <a:p>
            <a:r>
              <a:rPr lang="en-US"/>
              <a:t>Generation of clock signals on the bus </a:t>
            </a:r>
          </a:p>
          <a:p>
            <a:pPr lvl="1"/>
            <a:r>
              <a:rPr lang="en-US"/>
              <a:t>Each master generates its own clock signals when transferring data on the bus </a:t>
            </a:r>
          </a:p>
          <a:p>
            <a:pPr lvl="1"/>
            <a:r>
              <a:rPr lang="en-US"/>
              <a:t>A master</a:t>
            </a:r>
            <a:r>
              <a:rPr lang="ja-JP" altLang="en-US">
                <a:latin typeface="Arial"/>
              </a:rPr>
              <a:t>’</a:t>
            </a:r>
            <a:r>
              <a:rPr lang="en-US"/>
              <a:t>s bus clock signals can be altered when stretched by a slow-slave device holding down the clock line, or by another master during arbitration</a:t>
            </a:r>
          </a:p>
          <a:p>
            <a:endParaRPr lang="en-US"/>
          </a:p>
          <a:p>
            <a:pPr>
              <a:buFont typeface="Wingdings" charset="0"/>
              <a:buNone/>
            </a:pPr>
            <a:endParaRPr lang="en-US"/>
          </a:p>
          <a:p>
            <a:endParaRPr lang="en-US"/>
          </a:p>
        </p:txBody>
      </p:sp>
    </p:spTree>
    <p:extLst>
      <p:ext uri="{BB962C8B-B14F-4D97-AF65-F5344CB8AC3E}">
        <p14:creationId xmlns:p14="http://schemas.microsoft.com/office/powerpoint/2010/main" val="228711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p:txBody>
          <a:bodyPr/>
          <a:lstStyle/>
          <a:p>
            <a:r>
              <a:rPr lang="en-US"/>
              <a:t>Connecting I2C Devices to the Bus</a:t>
            </a:r>
          </a:p>
        </p:txBody>
      </p:sp>
      <p:pic>
        <p:nvPicPr>
          <p:cNvPr id="1350661" name="Picture 5"/>
          <p:cNvPicPr>
            <a:picLocks noChangeAspect="1" noChangeArrowheads="1"/>
          </p:cNvPicPr>
          <p:nvPr/>
        </p:nvPicPr>
        <p:blipFill>
          <a:blip r:embed="rId3">
            <a:extLst>
              <a:ext uri="{28A0092B-C50C-407E-A947-70E740481C1C}">
                <a14:useLocalDpi xmlns:a14="http://schemas.microsoft.com/office/drawing/2010/main" val="0"/>
              </a:ext>
            </a:extLst>
          </a:blip>
          <a:srcRect l="7600" t="27148" r="7927" b="22635"/>
          <a:stretch>
            <a:fillRect/>
          </a:stretch>
        </p:blipFill>
        <p:spPr bwMode="auto">
          <a:xfrm>
            <a:off x="0" y="1493838"/>
            <a:ext cx="9144000" cy="407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5140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p:txBody>
          <a:bodyPr/>
          <a:lstStyle/>
          <a:p>
            <a:r>
              <a:rPr lang="en-US"/>
              <a:t>Addressing</a:t>
            </a:r>
          </a:p>
        </p:txBody>
      </p:sp>
      <p:sp>
        <p:nvSpPr>
          <p:cNvPr id="1360899" name="Rectangle 3"/>
          <p:cNvSpPr>
            <a:spLocks noGrp="1" noChangeArrowheads="1"/>
          </p:cNvSpPr>
          <p:nvPr>
            <p:ph type="body" idx="1"/>
          </p:nvPr>
        </p:nvSpPr>
        <p:spPr/>
        <p:txBody>
          <a:bodyPr>
            <a:normAutofit/>
          </a:bodyPr>
          <a:lstStyle/>
          <a:p>
            <a:r>
              <a:rPr lang="en-US" sz="1800" dirty="0"/>
              <a:t>First byte of transfer contains the slave address and the data direction</a:t>
            </a:r>
          </a:p>
          <a:p>
            <a:pPr lvl="1"/>
            <a:r>
              <a:rPr lang="en-US" sz="1600" dirty="0"/>
              <a:t>Address is 7 bits long, followed by the direction bit</a:t>
            </a:r>
          </a:p>
          <a:p>
            <a:pPr lvl="1"/>
            <a:r>
              <a:rPr lang="en-US" sz="1600" dirty="0"/>
              <a:t>Like all data bytes, address is transferred with the most significant bit first </a:t>
            </a:r>
          </a:p>
          <a:p>
            <a:r>
              <a:rPr lang="en-US" sz="1800" dirty="0"/>
              <a:t>7-bit address space allows for 128 unique I2C device addresses</a:t>
            </a:r>
          </a:p>
          <a:p>
            <a:pPr lvl="1"/>
            <a:r>
              <a:rPr lang="en-US" sz="1600" dirty="0"/>
              <a:t>16 addresses are reserved for special purposes</a:t>
            </a:r>
          </a:p>
          <a:p>
            <a:pPr lvl="1"/>
            <a:r>
              <a:rPr lang="en-US" sz="1600" dirty="0"/>
              <a:t>Leaves only 112 addresses with this 7-bit address scheme</a:t>
            </a:r>
          </a:p>
          <a:p>
            <a:r>
              <a:rPr lang="en-US" sz="1800" dirty="0"/>
              <a:t>New 10-bit address scheme has been introduced </a:t>
            </a:r>
          </a:p>
          <a:p>
            <a:r>
              <a:rPr lang="ja-JP" altLang="en-US" sz="1800" dirty="0">
                <a:latin typeface="Arial"/>
              </a:rPr>
              <a:t>“</a:t>
            </a:r>
            <a:r>
              <a:rPr lang="en-US" sz="1800" dirty="0"/>
              <a:t>General call</a:t>
            </a:r>
            <a:r>
              <a:rPr lang="ja-JP" altLang="en-US" sz="1800" dirty="0">
                <a:latin typeface="Arial"/>
              </a:rPr>
              <a:t>”</a:t>
            </a:r>
            <a:r>
              <a:rPr lang="en-US" sz="1800" dirty="0"/>
              <a:t> broadcast – to address every device on the bus</a:t>
            </a:r>
          </a:p>
          <a:p>
            <a:r>
              <a:rPr lang="en-US" sz="1800" dirty="0"/>
              <a:t>What is the maximum number of devices in I2C limited by?</a:t>
            </a:r>
          </a:p>
          <a:p>
            <a:pPr lvl="1"/>
            <a:endParaRPr lang="en-US" sz="1600" dirty="0"/>
          </a:p>
        </p:txBody>
      </p:sp>
      <p:pic>
        <p:nvPicPr>
          <p:cNvPr id="1360903" name="Picture 7" descr="I2C Communication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85" y="4244315"/>
            <a:ext cx="7381875" cy="12557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0391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a:t>Clock Stretching</a:t>
            </a:r>
          </a:p>
        </p:txBody>
      </p:sp>
      <p:sp>
        <p:nvSpPr>
          <p:cNvPr id="1367043" name="Rectangle 3"/>
          <p:cNvSpPr>
            <a:spLocks noGrp="1" noChangeArrowheads="1"/>
          </p:cNvSpPr>
          <p:nvPr>
            <p:ph type="body" idx="1"/>
          </p:nvPr>
        </p:nvSpPr>
        <p:spPr/>
        <p:txBody>
          <a:bodyPr/>
          <a:lstStyle/>
          <a:p>
            <a:r>
              <a:rPr lang="en-US"/>
              <a:t>Form of flow control</a:t>
            </a:r>
          </a:p>
          <a:p>
            <a:r>
              <a:rPr lang="en-US"/>
              <a:t>An addressed slave device may hold the clock line low after receiving (or sending) a bit, indicating that it is not yet ready to process more data</a:t>
            </a:r>
          </a:p>
          <a:p>
            <a:r>
              <a:rPr lang="en-US"/>
              <a:t>Master that is communicating with the slave will attempt to raise the clock to transfer the next bit, but </a:t>
            </a:r>
          </a:p>
          <a:p>
            <a:pPr lvl="1"/>
            <a:r>
              <a:rPr lang="en-US"/>
              <a:t>If the slave is clock stretching, the clock line will still be low</a:t>
            </a:r>
          </a:p>
          <a:p>
            <a:r>
              <a:rPr lang="en-US"/>
              <a:t>Mechanism allows receivers that cannot keep up with a transmitter to control the flow of incoming data</a:t>
            </a:r>
          </a:p>
        </p:txBody>
      </p:sp>
      <p:pic>
        <p:nvPicPr>
          <p:cNvPr id="1367044" name="Picture 4" descr="j043263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282" y="4204173"/>
            <a:ext cx="1714500" cy="1714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55806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sz="3200" dirty="0">
                <a:cs typeface="Arial"/>
              </a:rPr>
              <a:t>I/O Register Basics </a:t>
            </a:r>
          </a:p>
        </p:txBody>
      </p:sp>
      <p:sp>
        <p:nvSpPr>
          <p:cNvPr id="20482" name="Rectangle 3"/>
          <p:cNvSpPr>
            <a:spLocks noGrp="1" noChangeArrowheads="1"/>
          </p:cNvSpPr>
          <p:nvPr>
            <p:ph type="body" idx="1"/>
          </p:nvPr>
        </p:nvSpPr>
        <p:spPr/>
        <p:txBody>
          <a:bodyPr/>
          <a:lstStyle/>
          <a:p>
            <a:r>
              <a:rPr lang="en-US" sz="2000">
                <a:latin typeface="Times New Roman" charset="0"/>
                <a:cs typeface="Arial" charset="0"/>
              </a:rPr>
              <a:t>I/O Registers are NOT like normal memory </a:t>
            </a:r>
          </a:p>
          <a:p>
            <a:pPr lvl="1"/>
            <a:r>
              <a:rPr lang="en-US" sz="2000">
                <a:latin typeface="Times New Roman" charset="0"/>
                <a:cs typeface="Arial" charset="0"/>
              </a:rPr>
              <a:t>Device events can change their values (e.g., status registers) </a:t>
            </a:r>
          </a:p>
          <a:p>
            <a:pPr lvl="1"/>
            <a:r>
              <a:rPr lang="en-US" sz="2000">
                <a:latin typeface="Times New Roman" charset="0"/>
                <a:cs typeface="Arial" charset="0"/>
              </a:rPr>
              <a:t>Reading a register can change its value (e.g., error condition reset) </a:t>
            </a:r>
          </a:p>
          <a:p>
            <a:pPr lvl="2"/>
            <a:r>
              <a:rPr lang="en-US" sz="1800">
                <a:latin typeface="Times New Roman" charset="0"/>
                <a:cs typeface="Arial" charset="0"/>
              </a:rPr>
              <a:t>For example, can't expect to get same value if read twice </a:t>
            </a:r>
          </a:p>
          <a:p>
            <a:pPr lvl="1"/>
            <a:r>
              <a:rPr lang="en-US" sz="2000">
                <a:latin typeface="Times New Roman" charset="0"/>
                <a:cs typeface="Arial" charset="0"/>
              </a:rPr>
              <a:t>Some are read­only (e.g., receive registers) </a:t>
            </a:r>
          </a:p>
          <a:p>
            <a:pPr lvl="1"/>
            <a:r>
              <a:rPr lang="en-US" sz="2000">
                <a:latin typeface="Times New Roman" charset="0"/>
                <a:cs typeface="Arial" charset="0"/>
              </a:rPr>
              <a:t>Some are write­only (e.g., transmit registers) </a:t>
            </a:r>
          </a:p>
          <a:p>
            <a:pPr lvl="1"/>
            <a:r>
              <a:rPr lang="en-US" sz="2000">
                <a:latin typeface="Times New Roman" charset="0"/>
                <a:cs typeface="Arial" charset="0"/>
              </a:rPr>
              <a:t>Sometimes multiple I/O registers are mapped to same address </a:t>
            </a:r>
          </a:p>
          <a:p>
            <a:pPr lvl="2"/>
            <a:r>
              <a:rPr lang="en-US" sz="1800">
                <a:latin typeface="Times New Roman" charset="0"/>
                <a:cs typeface="Arial" charset="0"/>
              </a:rPr>
              <a:t>Selection of one based on other info (e.g., read vs. write or extra control bits) </a:t>
            </a:r>
          </a:p>
          <a:p>
            <a:pPr lvl="2"/>
            <a:endParaRPr lang="en-US" sz="1800">
              <a:latin typeface="Times New Roman" charset="0"/>
              <a:cs typeface="Arial" charset="0"/>
            </a:endParaRPr>
          </a:p>
          <a:p>
            <a:r>
              <a:rPr lang="en-US" sz="2000">
                <a:latin typeface="Times New Roman" charset="0"/>
                <a:cs typeface="Arial" charset="0"/>
              </a:rPr>
              <a:t>Cache must be disabled for memory­mapped addresses – why?</a:t>
            </a:r>
          </a:p>
          <a:p>
            <a:r>
              <a:rPr lang="en-US" sz="2000">
                <a:latin typeface="Times New Roman" charset="0"/>
                <a:cs typeface="Arial" charset="0"/>
              </a:rPr>
              <a:t>When polling I/O registers, should tell compiler that value can change on its own and therefore should not be stored in a register</a:t>
            </a:r>
          </a:p>
          <a:p>
            <a:pPr lvl="1"/>
            <a:r>
              <a:rPr lang="en-US" sz="2000">
                <a:latin typeface="Courier New" charset="0"/>
                <a:cs typeface="Arial" charset="0"/>
              </a:rPr>
              <a:t>volatile int *ptr;</a:t>
            </a:r>
            <a:r>
              <a:rPr lang="en-US" sz="2000">
                <a:latin typeface="Times New Roman" charset="0"/>
                <a:cs typeface="Arial" charset="0"/>
              </a:rPr>
              <a:t>  (or </a:t>
            </a:r>
            <a:r>
              <a:rPr lang="en-US" sz="2000">
                <a:latin typeface="Courier New" charset="0"/>
                <a:cs typeface="Arial" charset="0"/>
              </a:rPr>
              <a:t>int volatile *ptr;</a:t>
            </a:r>
            <a:r>
              <a:rPr lang="en-US" sz="2000">
                <a:latin typeface="Times New Roman" charset="0"/>
                <a:cs typeface="Arial" charset="0"/>
              </a:rPr>
              <a:t>)</a:t>
            </a:r>
          </a:p>
        </p:txBody>
      </p:sp>
    </p:spTree>
    <p:extLst>
      <p:ext uri="{BB962C8B-B14F-4D97-AF65-F5344CB8AC3E}">
        <p14:creationId xmlns:p14="http://schemas.microsoft.com/office/powerpoint/2010/main" val="428585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sz="3200" dirty="0">
                <a:cs typeface="Arial"/>
              </a:rPr>
              <a:t>Making the case for </a:t>
            </a:r>
            <a:r>
              <a:rPr lang="en-US" dirty="0">
                <a:latin typeface="Courier" charset="0"/>
                <a:cs typeface="Courier" charset="0"/>
              </a:rPr>
              <a:t>volatile</a:t>
            </a:r>
          </a:p>
        </p:txBody>
      </p:sp>
      <p:sp>
        <p:nvSpPr>
          <p:cNvPr id="70658" name="Content Placeholder 2"/>
          <p:cNvSpPr>
            <a:spLocks noGrp="1"/>
          </p:cNvSpPr>
          <p:nvPr>
            <p:ph idx="1"/>
          </p:nvPr>
        </p:nvSpPr>
        <p:spPr/>
        <p:txBody>
          <a:bodyPr/>
          <a:lstStyle/>
          <a:p>
            <a:r>
              <a:rPr lang="en-US">
                <a:latin typeface="Times New Roman" charset="0"/>
                <a:cs typeface="Arial" charset="0"/>
              </a:rPr>
              <a:t>Have you experienced any of the following in your C/C++ embedded code?</a:t>
            </a:r>
          </a:p>
          <a:p>
            <a:pPr lvl="1"/>
            <a:r>
              <a:rPr lang="en-US">
                <a:latin typeface="Times New Roman" charset="0"/>
                <a:cs typeface="Arial" charset="0"/>
              </a:rPr>
              <a:t>Code that works fine-until you turn optimization on</a:t>
            </a:r>
          </a:p>
          <a:p>
            <a:pPr lvl="1"/>
            <a:r>
              <a:rPr lang="en-US">
                <a:latin typeface="Times New Roman" charset="0"/>
                <a:cs typeface="Arial" charset="0"/>
              </a:rPr>
              <a:t>Code that works fine-as long as interrupts are disabled</a:t>
            </a:r>
          </a:p>
          <a:p>
            <a:pPr lvl="1"/>
            <a:r>
              <a:rPr lang="en-US">
                <a:latin typeface="Times New Roman" charset="0"/>
                <a:cs typeface="Arial" charset="0"/>
              </a:rPr>
              <a:t>Flaky hardware drivers</a:t>
            </a:r>
          </a:p>
          <a:p>
            <a:pPr lvl="1"/>
            <a:r>
              <a:rPr lang="en-US">
                <a:latin typeface="Times New Roman" charset="0"/>
                <a:cs typeface="Arial" charset="0"/>
              </a:rPr>
              <a:t>Tasks that work fine in isolation-yet crash when another task is enabled</a:t>
            </a:r>
          </a:p>
          <a:p>
            <a:pPr lvl="1"/>
            <a:endParaRPr lang="en-US">
              <a:latin typeface="Times New Roman" charset="0"/>
              <a:cs typeface="Arial" charset="0"/>
            </a:endParaRPr>
          </a:p>
          <a:p>
            <a:r>
              <a:rPr lang="en-US">
                <a:latin typeface="Courier" charset="0"/>
                <a:cs typeface="Courier" charset="0"/>
              </a:rPr>
              <a:t>volatile</a:t>
            </a:r>
            <a:r>
              <a:rPr lang="en-US">
                <a:latin typeface="Times New Roman" charset="0"/>
                <a:cs typeface="Arial" charset="0"/>
              </a:rPr>
              <a:t> is a qualifier that is applied to a variable when it is declared</a:t>
            </a:r>
          </a:p>
          <a:p>
            <a:r>
              <a:rPr lang="en-US">
                <a:latin typeface="Times New Roman" charset="0"/>
                <a:cs typeface="Arial" charset="0"/>
              </a:rPr>
              <a:t>It tells the compiler that the value of the variable may change at any time---most importantly, even with no action being taken by the code that the compiler finds nearby</a:t>
            </a:r>
          </a:p>
        </p:txBody>
      </p:sp>
    </p:spTree>
    <p:extLst>
      <p:ext uri="{BB962C8B-B14F-4D97-AF65-F5344CB8AC3E}">
        <p14:creationId xmlns:p14="http://schemas.microsoft.com/office/powerpoint/2010/main" val="47743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3200" dirty="0">
                <a:cs typeface="Arial"/>
              </a:rPr>
              <a:t>Syntax of </a:t>
            </a:r>
            <a:r>
              <a:rPr lang="en-US" dirty="0">
                <a:latin typeface="Courier" charset="0"/>
                <a:cs typeface="Courier" charset="0"/>
              </a:rPr>
              <a:t>volatile</a:t>
            </a:r>
          </a:p>
        </p:txBody>
      </p:sp>
      <p:sp>
        <p:nvSpPr>
          <p:cNvPr id="3" name="Content Placeholder 2"/>
          <p:cNvSpPr>
            <a:spLocks noGrp="1"/>
          </p:cNvSpPr>
          <p:nvPr>
            <p:ph idx="1"/>
          </p:nvPr>
        </p:nvSpPr>
        <p:spPr/>
        <p:txBody>
          <a:bodyPr/>
          <a:lstStyle/>
          <a:p>
            <a:pPr>
              <a:defRPr/>
            </a:pPr>
            <a:r>
              <a:rPr lang="en-US" dirty="0" smtClean="0"/>
              <a:t>volatile variable</a:t>
            </a:r>
          </a:p>
          <a:p>
            <a:pPr marL="457200" lvl="1" indent="0">
              <a:buFontTx/>
              <a:buNone/>
              <a:defRPr/>
            </a:pPr>
            <a:r>
              <a:rPr lang="en-US" sz="2000" dirty="0">
                <a:latin typeface="Courier"/>
                <a:cs typeface="Courier"/>
              </a:rPr>
              <a:t>v</a:t>
            </a:r>
            <a:r>
              <a:rPr lang="en-US" sz="2000" dirty="0" smtClean="0">
                <a:latin typeface="Courier"/>
                <a:cs typeface="Courier"/>
              </a:rPr>
              <a:t>olatile </a:t>
            </a:r>
            <a:r>
              <a:rPr lang="en-US" sz="2000" dirty="0" err="1" smtClean="0">
                <a:latin typeface="Courier"/>
                <a:cs typeface="Courier"/>
              </a:rPr>
              <a:t>int</a:t>
            </a:r>
            <a:r>
              <a:rPr lang="en-US" sz="2000" dirty="0" smtClean="0">
                <a:latin typeface="Courier"/>
                <a:cs typeface="Courier"/>
              </a:rPr>
              <a:t> foo; </a:t>
            </a:r>
          </a:p>
          <a:p>
            <a:pPr marL="457200" lvl="1" indent="0">
              <a:buFontTx/>
              <a:buNone/>
              <a:defRPr/>
            </a:pPr>
            <a:r>
              <a:rPr lang="en-US" sz="2000" dirty="0" err="1" smtClean="0">
                <a:latin typeface="Courier"/>
                <a:cs typeface="Courier"/>
              </a:rPr>
              <a:t>int</a:t>
            </a:r>
            <a:r>
              <a:rPr lang="en-US" sz="2000" dirty="0" smtClean="0">
                <a:latin typeface="Courier"/>
                <a:cs typeface="Courier"/>
              </a:rPr>
              <a:t> volatile foo</a:t>
            </a:r>
            <a:r>
              <a:rPr lang="en-US" dirty="0" smtClean="0">
                <a:latin typeface="Courier"/>
                <a:cs typeface="Courier"/>
              </a:rPr>
              <a:t>;</a:t>
            </a:r>
          </a:p>
          <a:p>
            <a:pPr>
              <a:defRPr/>
            </a:pPr>
            <a:r>
              <a:rPr lang="en-US" dirty="0" smtClean="0"/>
              <a:t>pointer to a volatile variable</a:t>
            </a:r>
          </a:p>
          <a:p>
            <a:pPr marL="457200" lvl="1" indent="0">
              <a:buFontTx/>
              <a:buNone/>
              <a:defRPr/>
            </a:pPr>
            <a:r>
              <a:rPr lang="en-US" sz="2000" dirty="0" smtClean="0">
                <a:latin typeface="Courier"/>
                <a:cs typeface="Courier"/>
              </a:rPr>
              <a:t>volatile </a:t>
            </a:r>
            <a:r>
              <a:rPr lang="en-US" sz="2000" dirty="0" err="1" smtClean="0">
                <a:latin typeface="Courier"/>
                <a:cs typeface="Courier"/>
              </a:rPr>
              <a:t>int</a:t>
            </a:r>
            <a:r>
              <a:rPr lang="en-US" sz="2000" dirty="0" smtClean="0">
                <a:latin typeface="Courier"/>
                <a:cs typeface="Courier"/>
              </a:rPr>
              <a:t> *foo; </a:t>
            </a:r>
          </a:p>
          <a:p>
            <a:pPr marL="457200" lvl="1" indent="0">
              <a:buFontTx/>
              <a:buNone/>
              <a:defRPr/>
            </a:pPr>
            <a:r>
              <a:rPr lang="en-US" sz="2000" dirty="0" err="1" smtClean="0">
                <a:latin typeface="Courier"/>
                <a:cs typeface="Courier"/>
              </a:rPr>
              <a:t>int</a:t>
            </a:r>
            <a:r>
              <a:rPr lang="en-US" sz="2000" dirty="0" smtClean="0">
                <a:latin typeface="Courier"/>
                <a:cs typeface="Courier"/>
              </a:rPr>
              <a:t> volatile *foo; </a:t>
            </a:r>
            <a:endParaRPr lang="en-US" dirty="0">
              <a:latin typeface="Courier"/>
              <a:cs typeface="Courier"/>
            </a:endParaRPr>
          </a:p>
          <a:p>
            <a:pPr>
              <a:defRPr/>
            </a:pPr>
            <a:r>
              <a:rPr lang="en-US" dirty="0" smtClean="0"/>
              <a:t>volatile pointer to a non-volatile variable (very rare)</a:t>
            </a:r>
          </a:p>
          <a:p>
            <a:pPr marL="457200" lvl="1" indent="0">
              <a:buFontTx/>
              <a:buNone/>
              <a:defRPr/>
            </a:pPr>
            <a:r>
              <a:rPr lang="en-US" sz="2000" dirty="0" err="1" smtClean="0">
                <a:latin typeface="Courier"/>
                <a:cs typeface="Courier"/>
              </a:rPr>
              <a:t>int</a:t>
            </a:r>
            <a:r>
              <a:rPr lang="en-US" sz="2000" dirty="0" smtClean="0">
                <a:latin typeface="Courier"/>
                <a:cs typeface="Courier"/>
              </a:rPr>
              <a:t> * volatile foo;</a:t>
            </a:r>
            <a:r>
              <a:rPr lang="en-US" dirty="0" smtClean="0">
                <a:latin typeface="Courier"/>
                <a:cs typeface="Courier"/>
              </a:rPr>
              <a:t> </a:t>
            </a:r>
            <a:endParaRPr lang="en-US" dirty="0">
              <a:latin typeface="Courier"/>
              <a:cs typeface="Courier"/>
            </a:endParaRPr>
          </a:p>
          <a:p>
            <a:pPr>
              <a:defRPr/>
            </a:pPr>
            <a:r>
              <a:rPr lang="en-US" dirty="0" smtClean="0"/>
              <a:t>volatile pointer to a volatile variable (if you’re crazy)</a:t>
            </a:r>
          </a:p>
          <a:p>
            <a:pPr marL="457200" lvl="1" indent="0">
              <a:buFontTx/>
              <a:buNone/>
              <a:defRPr/>
            </a:pPr>
            <a:r>
              <a:rPr lang="en-US" sz="2000" dirty="0" err="1" smtClean="0">
                <a:latin typeface="Courier"/>
                <a:cs typeface="Courier"/>
              </a:rPr>
              <a:t>int</a:t>
            </a:r>
            <a:r>
              <a:rPr lang="en-US" sz="2000" dirty="0" smtClean="0">
                <a:latin typeface="Courier"/>
                <a:cs typeface="Courier"/>
              </a:rPr>
              <a:t> volatile * volatile foo; </a:t>
            </a:r>
          </a:p>
          <a:p>
            <a:pPr marL="457200" lvl="1" indent="0">
              <a:buFontTx/>
              <a:buNone/>
              <a:defRPr/>
            </a:pPr>
            <a:endParaRPr lang="en-US" sz="2000" dirty="0">
              <a:latin typeface="Courier"/>
              <a:cs typeface="Courier"/>
            </a:endParaRPr>
          </a:p>
          <a:p>
            <a:pPr>
              <a:defRPr/>
            </a:pPr>
            <a:r>
              <a:rPr lang="en-US" dirty="0" smtClean="0"/>
              <a:t>If you apply </a:t>
            </a:r>
            <a:r>
              <a:rPr lang="en-US" dirty="0">
                <a:latin typeface="Courier"/>
                <a:cs typeface="Courier"/>
              </a:rPr>
              <a:t>volatile</a:t>
            </a:r>
            <a:r>
              <a:rPr lang="en-US" dirty="0"/>
              <a:t> to a </a:t>
            </a:r>
            <a:r>
              <a:rPr lang="en-US" dirty="0" err="1"/>
              <a:t>struct</a:t>
            </a:r>
            <a:r>
              <a:rPr lang="en-US" dirty="0"/>
              <a:t> or union, the entire contents of the </a:t>
            </a:r>
            <a:r>
              <a:rPr lang="en-US" dirty="0" err="1"/>
              <a:t>struct</a:t>
            </a:r>
            <a:r>
              <a:rPr lang="en-US" dirty="0"/>
              <a:t>/union are </a:t>
            </a:r>
            <a:r>
              <a:rPr lang="en-US" dirty="0" smtClean="0"/>
              <a:t>volatile</a:t>
            </a:r>
          </a:p>
          <a:p>
            <a:pPr lvl="1">
              <a:defRPr/>
            </a:pPr>
            <a:r>
              <a:rPr lang="en-US" dirty="0" smtClean="0"/>
              <a:t>If </a:t>
            </a:r>
            <a:r>
              <a:rPr lang="en-US" dirty="0"/>
              <a:t>you don't want this behavior, you can apply the volatile qualifier to the individual members of the </a:t>
            </a:r>
            <a:r>
              <a:rPr lang="en-US" dirty="0" err="1"/>
              <a:t>struct</a:t>
            </a:r>
            <a:r>
              <a:rPr lang="en-US" dirty="0"/>
              <a:t>/union.</a:t>
            </a: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a:latin typeface="Courier"/>
              <a:cs typeface="Courier"/>
            </a:endParaRPr>
          </a:p>
        </p:txBody>
      </p:sp>
    </p:spTree>
    <p:extLst>
      <p:ext uri="{BB962C8B-B14F-4D97-AF65-F5344CB8AC3E}">
        <p14:creationId xmlns:p14="http://schemas.microsoft.com/office/powerpoint/2010/main" val="1211878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Use of </a:t>
            </a:r>
            <a:r>
              <a:rPr lang="en-US" dirty="0" smtClean="0">
                <a:latin typeface="Arial"/>
                <a:cs typeface="Arial"/>
              </a:rPr>
              <a:t>volatile </a:t>
            </a:r>
            <a:r>
              <a:rPr lang="en-US" dirty="0" smtClean="0">
                <a:latin typeface="+mn-lt"/>
                <a:cs typeface="Arial"/>
              </a:rPr>
              <a:t>(1)</a:t>
            </a:r>
            <a:endParaRPr lang="en-US" dirty="0">
              <a:latin typeface="+mn-lt"/>
              <a:cs typeface="Arial"/>
            </a:endParaRPr>
          </a:p>
        </p:txBody>
      </p:sp>
      <p:sp>
        <p:nvSpPr>
          <p:cNvPr id="3" name="Content Placeholder 2"/>
          <p:cNvSpPr>
            <a:spLocks noGrp="1"/>
          </p:cNvSpPr>
          <p:nvPr>
            <p:ph idx="1"/>
          </p:nvPr>
        </p:nvSpPr>
        <p:spPr/>
        <p:txBody>
          <a:bodyPr/>
          <a:lstStyle/>
          <a:p>
            <a:pPr>
              <a:defRPr/>
            </a:pPr>
            <a:r>
              <a:rPr lang="en-US" sz="2000" dirty="0" smtClean="0"/>
              <a:t>A variable should be declared </a:t>
            </a:r>
            <a:r>
              <a:rPr lang="en-US" sz="2000" dirty="0" smtClean="0">
                <a:latin typeface="Arial"/>
                <a:cs typeface="Arial"/>
              </a:rPr>
              <a:t>volatile</a:t>
            </a:r>
            <a:r>
              <a:rPr lang="en-US" sz="2000" dirty="0" smtClean="0"/>
              <a:t> if its value could change unexpectedly</a:t>
            </a:r>
          </a:p>
          <a:p>
            <a:pPr lvl="1">
              <a:defRPr/>
            </a:pPr>
            <a:r>
              <a:rPr lang="en-US" sz="2000" dirty="0" smtClean="0"/>
              <a:t>Memory-mapped I/O registers</a:t>
            </a:r>
          </a:p>
          <a:p>
            <a:pPr lvl="1">
              <a:defRPr/>
            </a:pPr>
            <a:r>
              <a:rPr lang="en-US" sz="2000" dirty="0" smtClean="0"/>
              <a:t>Global variables that can be modified by an interrupt service routine</a:t>
            </a:r>
          </a:p>
          <a:p>
            <a:pPr lvl="1">
              <a:defRPr/>
            </a:pPr>
            <a:r>
              <a:rPr lang="en-US" sz="2000" dirty="0" smtClean="0"/>
              <a:t>Global variables within multi-threaded applications</a:t>
            </a:r>
          </a:p>
          <a:p>
            <a:pPr>
              <a:defRPr/>
            </a:pPr>
            <a:endParaRPr lang="en-US" sz="2000" dirty="0"/>
          </a:p>
          <a:p>
            <a:pPr>
              <a:defRPr/>
            </a:pPr>
            <a:r>
              <a:rPr lang="en-US" sz="2000" dirty="0" smtClean="0"/>
              <a:t>Example: Let’s poll an 8-bit I/O status register at 0x1234 until it is non-zero</a:t>
            </a:r>
          </a:p>
          <a:p>
            <a:pPr marL="457200" lvl="1" indent="0">
              <a:buFontTx/>
              <a:buNone/>
              <a:defRPr/>
            </a:pPr>
            <a:endParaRPr lang="en-US" sz="2000" dirty="0" smtClean="0">
              <a:latin typeface="Arial"/>
              <a:cs typeface="Arial"/>
            </a:endParaRPr>
          </a:p>
          <a:p>
            <a:pPr marL="457200" lvl="1" indent="0">
              <a:buFontTx/>
              <a:buNone/>
              <a:defRPr/>
            </a:pPr>
            <a:r>
              <a:rPr lang="en-US" sz="2000" dirty="0" smtClean="0">
                <a:latin typeface="Arial"/>
                <a:cs typeface="Arial"/>
              </a:rPr>
              <a:t>unsigned </a:t>
            </a:r>
            <a:r>
              <a:rPr lang="en-US" sz="2000" dirty="0" err="1" smtClean="0">
                <a:latin typeface="Arial"/>
                <a:cs typeface="Arial"/>
              </a:rPr>
              <a:t>int</a:t>
            </a:r>
            <a:r>
              <a:rPr lang="en-US" sz="2000" dirty="0" smtClean="0">
                <a:latin typeface="Arial"/>
                <a:cs typeface="Arial"/>
              </a:rPr>
              <a:t> *</a:t>
            </a:r>
            <a:r>
              <a:rPr lang="en-US" sz="2000" dirty="0" err="1" smtClean="0">
                <a:latin typeface="Arial"/>
                <a:cs typeface="Arial"/>
              </a:rPr>
              <a:t>ptr</a:t>
            </a:r>
            <a:r>
              <a:rPr lang="en-US" sz="2000" dirty="0" smtClean="0">
                <a:latin typeface="Arial"/>
                <a:cs typeface="Arial"/>
              </a:rPr>
              <a:t> = (unsigned </a:t>
            </a:r>
            <a:r>
              <a:rPr lang="en-US" sz="2000" dirty="0" err="1" smtClean="0">
                <a:latin typeface="Arial"/>
                <a:cs typeface="Arial"/>
              </a:rPr>
              <a:t>int</a:t>
            </a:r>
            <a:r>
              <a:rPr lang="en-US" sz="2000" dirty="0" smtClean="0">
                <a:latin typeface="Arial"/>
                <a:cs typeface="Arial"/>
              </a:rPr>
              <a:t> *) 0x1234; </a:t>
            </a:r>
          </a:p>
          <a:p>
            <a:pPr marL="457200" lvl="1" indent="0">
              <a:buFontTx/>
              <a:buNone/>
              <a:defRPr/>
            </a:pPr>
            <a:r>
              <a:rPr lang="en-US" sz="2000" i="1" dirty="0" smtClean="0">
                <a:latin typeface="Arial"/>
                <a:cs typeface="Arial"/>
              </a:rPr>
              <a:t>// wait for I/O register to become non-zero</a:t>
            </a:r>
          </a:p>
          <a:p>
            <a:pPr marL="457200" lvl="1" indent="0">
              <a:buFontTx/>
              <a:buNone/>
              <a:defRPr/>
            </a:pPr>
            <a:r>
              <a:rPr lang="en-US" sz="2000" dirty="0">
                <a:latin typeface="Arial"/>
                <a:cs typeface="Arial"/>
              </a:rPr>
              <a:t>w</a:t>
            </a:r>
            <a:r>
              <a:rPr lang="en-US" sz="2000" dirty="0" smtClean="0">
                <a:latin typeface="Arial"/>
                <a:cs typeface="Arial"/>
              </a:rPr>
              <a:t>hile (*</a:t>
            </a:r>
            <a:r>
              <a:rPr lang="en-US" sz="2000" dirty="0" err="1" smtClean="0">
                <a:latin typeface="Arial"/>
                <a:cs typeface="Arial"/>
              </a:rPr>
              <a:t>ptr</a:t>
            </a:r>
            <a:r>
              <a:rPr lang="en-US" sz="2000" dirty="0" smtClean="0">
                <a:latin typeface="Arial"/>
                <a:cs typeface="Arial"/>
              </a:rPr>
              <a:t> == 0); </a:t>
            </a:r>
          </a:p>
          <a:p>
            <a:pPr marL="457200" lvl="1" indent="0">
              <a:buFontTx/>
              <a:buNone/>
              <a:defRPr/>
            </a:pPr>
            <a:r>
              <a:rPr lang="en-US" sz="2000" i="1" dirty="0" smtClean="0">
                <a:latin typeface="Arial"/>
                <a:cs typeface="Arial"/>
              </a:rPr>
              <a:t>// do something else</a:t>
            </a:r>
          </a:p>
          <a:p>
            <a:pPr marL="457200" lvl="1" indent="0">
              <a:buFontTx/>
              <a:buNone/>
              <a:defRPr/>
            </a:pPr>
            <a:endParaRPr lang="en-US" sz="2000" dirty="0" smtClean="0"/>
          </a:p>
          <a:p>
            <a:pPr marL="457200" lvl="1" indent="0">
              <a:buFontTx/>
              <a:buNone/>
              <a:defRPr/>
            </a:pPr>
            <a:r>
              <a:rPr lang="en-US" sz="2000" dirty="0" smtClean="0"/>
              <a:t>What’s wrong with this code? How would you fix it?</a:t>
            </a:r>
            <a:endParaRPr lang="en-US" sz="2000" dirty="0"/>
          </a:p>
        </p:txBody>
      </p:sp>
    </p:spTree>
    <p:extLst>
      <p:ext uri="{BB962C8B-B14F-4D97-AF65-F5344CB8AC3E}">
        <p14:creationId xmlns:p14="http://schemas.microsoft.com/office/powerpoint/2010/main" val="1873738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990000"/>
      </a:dk1>
      <a:lt1>
        <a:srgbClr val="FFFFFF"/>
      </a:lt1>
      <a:dk2>
        <a:srgbClr val="FFFFFF"/>
      </a:dk2>
      <a:lt2>
        <a:srgbClr val="FFFFFF"/>
      </a:lt2>
      <a:accent1>
        <a:srgbClr val="606060"/>
      </a:accent1>
      <a:accent2>
        <a:srgbClr val="A9A9A9"/>
      </a:accent2>
      <a:accent3>
        <a:srgbClr val="CCCCCC"/>
      </a:accent3>
      <a:accent4>
        <a:srgbClr val="990000"/>
      </a:accent4>
      <a:accent5>
        <a:srgbClr val="000000"/>
      </a:accent5>
      <a:accent6>
        <a:srgbClr val="969696"/>
      </a:accent6>
      <a:hlink>
        <a:srgbClr val="990000"/>
      </a:hlink>
      <a:folHlink>
        <a:srgbClr val="AEAE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35265</TotalTime>
  <Words>4509</Words>
  <Application>Microsoft Macintosh PowerPoint</Application>
  <PresentationFormat>On-screen Show (4:3)</PresentationFormat>
  <Paragraphs>845</Paragraphs>
  <Slides>57</Slides>
  <Notes>39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Calibri</vt:lpstr>
      <vt:lpstr>Comic Sans MS</vt:lpstr>
      <vt:lpstr>Courier</vt:lpstr>
      <vt:lpstr>Courier New</vt:lpstr>
      <vt:lpstr>MS PGothic</vt:lpstr>
      <vt:lpstr>ＭＳ Ｐゴシック</vt:lpstr>
      <vt:lpstr>SimSun</vt:lpstr>
      <vt:lpstr>Times New Roman</vt:lpstr>
      <vt:lpstr>Trebuchet MS</vt:lpstr>
      <vt:lpstr>Wingdings</vt:lpstr>
      <vt:lpstr>Wingdings 3</vt:lpstr>
      <vt:lpstr>Office Theme</vt:lpstr>
      <vt:lpstr>18-349: Introduction to Embedded  Real-Time Systems  Lecture 5: Serial Buses</vt:lpstr>
      <vt:lpstr>Last Lecture</vt:lpstr>
      <vt:lpstr>Lecture Overview</vt:lpstr>
      <vt:lpstr>Memory Mapped I/O</vt:lpstr>
      <vt:lpstr>Writing Code to Access the Devices </vt:lpstr>
      <vt:lpstr>I/O Register Basics </vt:lpstr>
      <vt:lpstr>Making the case for volatile</vt:lpstr>
      <vt:lpstr>Syntax of volatile</vt:lpstr>
      <vt:lpstr>The Use of volatile (1)</vt:lpstr>
      <vt:lpstr>The Use of volatile (2)</vt:lpstr>
      <vt:lpstr>Thoughts on volatile</vt:lpstr>
      <vt:lpstr>Why Serial Communication?</vt:lpstr>
      <vt:lpstr>Serial vs. Parallel</vt:lpstr>
      <vt:lpstr>Simplistic View of Serial Port Operation </vt:lpstr>
      <vt:lpstr>Simple Serial Port </vt:lpstr>
      <vt:lpstr>Protecting Against Data Loss </vt:lpstr>
      <vt:lpstr>Serial Port </vt:lpstr>
      <vt:lpstr>What is RS-232?</vt:lpstr>
      <vt:lpstr>Types of Serial Communications </vt:lpstr>
      <vt:lpstr>Sync vs. Async</vt:lpstr>
      <vt:lpstr>RS232 – Bits and Serial Bytes</vt:lpstr>
      <vt:lpstr>Parity Bits</vt:lpstr>
      <vt:lpstr>Parity Example</vt:lpstr>
      <vt:lpstr>Data Modulation </vt:lpstr>
      <vt:lpstr>RS-232 Signal Levels</vt:lpstr>
      <vt:lpstr>Terminology</vt:lpstr>
      <vt:lpstr>Serial Port Connector</vt:lpstr>
      <vt:lpstr>RS-232 Pin Connections</vt:lpstr>
      <vt:lpstr>Handshaking</vt:lpstr>
      <vt:lpstr>Serial Data Communication Modes </vt:lpstr>
      <vt:lpstr>Interfacing Serial Data to Microprocessor </vt:lpstr>
      <vt:lpstr>Flow Control</vt:lpstr>
      <vt:lpstr>HyperTerminal / Minicom</vt:lpstr>
      <vt:lpstr>UART and MMIO (Example)</vt:lpstr>
      <vt:lpstr>Example – RPI LCR Register</vt:lpstr>
      <vt:lpstr>Example – RPI status register</vt:lpstr>
      <vt:lpstr>Serial vs. Parallel</vt:lpstr>
      <vt:lpstr>Other Serial Buses</vt:lpstr>
      <vt:lpstr>Serial Peripheral Interconnect (SPI)</vt:lpstr>
      <vt:lpstr>What is SPI?</vt:lpstr>
      <vt:lpstr>SPI Basics</vt:lpstr>
      <vt:lpstr>SPI Capabilities</vt:lpstr>
      <vt:lpstr>SPI Protocol</vt:lpstr>
      <vt:lpstr>SPI Wires in Detail</vt:lpstr>
      <vt:lpstr>SPI Communication</vt:lpstr>
      <vt:lpstr>SPI Pros and Cons</vt:lpstr>
      <vt:lpstr>I2C Background</vt:lpstr>
      <vt:lpstr>I2C Purpose </vt:lpstr>
      <vt:lpstr>I2C Characteristics</vt:lpstr>
      <vt:lpstr>I2C Design Criteria</vt:lpstr>
      <vt:lpstr>I2C Details</vt:lpstr>
      <vt:lpstr>I2C-Connected System</vt:lpstr>
      <vt:lpstr>Master-Slave Relationships</vt:lpstr>
      <vt:lpstr>Multi-Master Capability</vt:lpstr>
      <vt:lpstr>Connecting I2C Devices to the Bus</vt:lpstr>
      <vt:lpstr>Addressing</vt:lpstr>
      <vt:lpstr>Clock Stretching</vt:lpstr>
    </vt:vector>
  </TitlesOfParts>
  <Company>Carnegie Mellon University</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 Gooch</dc:creator>
  <cp:lastModifiedBy>Bader Alahmad</cp:lastModifiedBy>
  <cp:revision>781</cp:revision>
  <cp:lastPrinted>2016-09-14T18:45:50Z</cp:lastPrinted>
  <dcterms:created xsi:type="dcterms:W3CDTF">2010-12-17T20:07:52Z</dcterms:created>
  <dcterms:modified xsi:type="dcterms:W3CDTF">2017-12-15T17:53:15Z</dcterms:modified>
</cp:coreProperties>
</file>