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0"/>
  </p:notesMasterIdLst>
  <p:handoutMasterIdLst>
    <p:handoutMasterId r:id="rId41"/>
  </p:handoutMasterIdLst>
  <p:sldIdLst>
    <p:sldId id="269" r:id="rId2"/>
    <p:sldId id="596" r:id="rId3"/>
    <p:sldId id="689" r:id="rId4"/>
    <p:sldId id="690" r:id="rId5"/>
    <p:sldId id="691" r:id="rId6"/>
    <p:sldId id="692" r:id="rId7"/>
    <p:sldId id="719" r:id="rId8"/>
    <p:sldId id="720" r:id="rId9"/>
    <p:sldId id="721" r:id="rId10"/>
    <p:sldId id="722" r:id="rId11"/>
    <p:sldId id="723" r:id="rId12"/>
    <p:sldId id="724" r:id="rId13"/>
    <p:sldId id="693" r:id="rId14"/>
    <p:sldId id="694" r:id="rId15"/>
    <p:sldId id="695" r:id="rId16"/>
    <p:sldId id="701" r:id="rId17"/>
    <p:sldId id="702" r:id="rId18"/>
    <p:sldId id="696" r:id="rId19"/>
    <p:sldId id="697" r:id="rId20"/>
    <p:sldId id="703" r:id="rId21"/>
    <p:sldId id="698" r:id="rId22"/>
    <p:sldId id="704" r:id="rId23"/>
    <p:sldId id="699" r:id="rId24"/>
    <p:sldId id="700" r:id="rId25"/>
    <p:sldId id="705" r:id="rId26"/>
    <p:sldId id="706" r:id="rId27"/>
    <p:sldId id="707" r:id="rId28"/>
    <p:sldId id="708" r:id="rId29"/>
    <p:sldId id="709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542" r:id="rId3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6465" autoAdjust="0"/>
  </p:normalViewPr>
  <p:slideViewPr>
    <p:cSldViewPr snapToGrid="0">
      <p:cViewPr varScale="1">
        <p:scale>
          <a:sx n="72" d="100"/>
          <a:sy n="72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B0B2D0-906A-454D-9A14-B57E409B3500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0BF2571-8803-F342-AEB7-5DA6AB75C47F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F8711C-AEDD-4442-9987-34626F3A03E0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2EDA1F-BE6E-DC44-9848-8A05CE2609A9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658679-FA7C-9149-B602-8925092B3751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96D522-80E4-4C4C-A785-621940E58404}" type="slidenum">
              <a:rPr lang="en-US" sz="1300">
                <a:solidFill>
                  <a:schemeClr val="tx1"/>
                </a:solidFill>
                <a:cs typeface="Arial" charset="0"/>
              </a:rPr>
              <a:pPr/>
              <a:t>16</a:t>
            </a:fld>
            <a:endParaRPr lang="en-US" sz="13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B3C9EF-8A06-714F-ABF1-58A58FD1ED99}" type="slidenum">
              <a:rPr lang="en-US" sz="1300">
                <a:solidFill>
                  <a:schemeClr val="tx1"/>
                </a:solidFill>
                <a:cs typeface="Arial" charset="0"/>
              </a:rPr>
              <a:pPr/>
              <a:t>17</a:t>
            </a:fld>
            <a:endParaRPr lang="en-US" sz="13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FC5951-549D-3D42-BF49-E1B9B474C25F}" type="slidenum">
              <a:rPr lang="en-US" sz="1300">
                <a:solidFill>
                  <a:schemeClr val="tx1"/>
                </a:solidFill>
              </a:rPr>
              <a:pPr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57663" y="7938"/>
            <a:ext cx="3187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-33338" y="9137650"/>
            <a:ext cx="31829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33338" y="7938"/>
            <a:ext cx="318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5825" y="4573588"/>
            <a:ext cx="5540375" cy="426561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57" tIns="51903" rIns="100457" bIns="51903"/>
          <a:lstStyle/>
          <a:p>
            <a:pPr marL="98425" indent="-98425" defTabSz="9906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9225" y="844550"/>
            <a:ext cx="4476750" cy="3357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F09634-B271-D64D-A05C-897FA1C16DCC}" type="slidenum">
              <a:rPr lang="en-US" sz="1300">
                <a:solidFill>
                  <a:schemeClr val="tx1"/>
                </a:solidFill>
              </a:rPr>
              <a:pPr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9EF903-53AE-034A-A890-90B7CB23B0CE}" type="slidenum">
              <a:rPr lang="en-US" sz="1300">
                <a:solidFill>
                  <a:schemeClr val="tx1"/>
                </a:solidFill>
                <a:cs typeface="Arial" charset="0"/>
              </a:rPr>
              <a:pPr/>
              <a:t>20</a:t>
            </a:fld>
            <a:endParaRPr lang="en-US" sz="13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07948-79B6-469B-AF6F-26814AB3E3C1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157663" y="7938"/>
            <a:ext cx="31877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-33338" y="9137650"/>
            <a:ext cx="31829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-33338" y="7938"/>
            <a:ext cx="31829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5825" y="4573588"/>
            <a:ext cx="5540375" cy="4265612"/>
          </a:xfrm>
          <a:noFill/>
          <a:ln/>
        </p:spPr>
        <p:txBody>
          <a:bodyPr lIns="100457" tIns="51903" rIns="100457" bIns="51903"/>
          <a:lstStyle/>
          <a:p>
            <a:pPr marL="98425" indent="-98425" defTabSz="990600"/>
            <a:endParaRPr lang="en-US" smtClean="0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5575" y="849313"/>
            <a:ext cx="4464050" cy="3348037"/>
          </a:xfrm>
          <a:ln>
            <a:noFill/>
          </a:ln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  <a:ea typeface="MS PGothic" pitchFamily="34" charset="-128"/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5666FB-4A99-5541-8655-25D32A730D9C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D9F3425E-04F0-4E2C-83C6-63F96B54B12B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  <p:sp>
        <p:nvSpPr>
          <p:cNvPr id="36868" name="Footer Placeholder 4"/>
          <p:cNvSpPr txBox="1">
            <a:spLocks noGrp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6788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300">
                <a:solidFill>
                  <a:srgbClr val="000000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A6AF6598-11DC-4015-87FC-FF5D19D04701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5AF617FB-188F-4BC2-8F42-2FAAD91A8DF4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Not necessary to save the spsr in a non-nested interrupt handler because it is not going to be corrupted by any subsequent interrupt (we only handle one interrupt at a time)</a:t>
            </a:r>
          </a:p>
          <a:p>
            <a:r>
              <a:rPr lang="en-US" smtClean="0"/>
              <a:t>External interrupt source is identified through the interrupt status register – the interrupt status register is examined to see which external device has asserted the interrupt and requires servicing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396DDBD2-2119-4CC6-BFD6-31DA163E73C0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CA49DE60-CF22-42D5-8511-A53DF1F16AB0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9D29BF43-75FF-469C-89EF-4D160CBC621F}" type="slidenum">
              <a:rPr lang="en-US" sz="1300">
                <a:solidFill>
                  <a:srgbClr val="000000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The reset ISR (boot-up firmware) sets up all of the stacks for all of the modes, as a part of the initialization code for the system. This is done before interrupts are enabled. </a:t>
            </a:r>
          </a:p>
          <a:p>
            <a:r>
              <a:rPr lang="en-US" smtClean="0"/>
              <a:t>Important to know the stack size ahead of time in embedded systems because the stacks are set up during init time and the stack size is typically reserved at boot-up time by the firmware.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AB66E54C-1B02-4413-94E0-6CF4A255464E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BC46A93D-AD93-4A4B-92B6-F310BBE16A0D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0E16F8BB-01C2-44CA-B08B-51BCE24BB060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E9BDB0E3-5DDC-4F77-AE7C-8185CB62877D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3BF1A5-40DC-2842-B388-E2716956CC35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FAF06F9A-4843-40DE-92AF-FF60FDF30667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66BED16A-E14F-4663-8112-07E7390E07E9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CA823551-D9A2-4647-8450-EECB92A5FCAB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DC1CC429-C520-4A25-9AB0-5384C748F929}" type="slidenum">
              <a:rPr lang="en-US" sz="1300">
                <a:solidFill>
                  <a:schemeClr val="tx1"/>
                </a:solidFill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20BC2D-2262-BD41-8E22-E6CBE5DFF555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031E4F8-0953-F540-92CF-11A816D7B084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2F76E0-3176-C34F-8C23-A57F7E41D592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C5348F6-A0D2-4B4E-94B1-2A948B47B401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60BC462-A4ED-8C44-839A-6BBC80F7730F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69473" indent="-29595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83805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57327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30849" indent="-236761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04371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77893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551415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024937" indent="-23676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394E7F3-73FD-1C4D-88CC-8F20803C37D3}" type="slidenum">
              <a:rPr 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4343400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762000"/>
            <a:ext cx="4343400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810000"/>
            <a:ext cx="4343400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9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7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9217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</a:t>
            </a:r>
            <a:br>
              <a:rPr lang="en-US" sz="3200" b="1" dirty="0" smtClean="0"/>
            </a:br>
            <a:r>
              <a:rPr lang="en-US" sz="3200" b="1" dirty="0" smtClean="0"/>
              <a:t>Real-Time Systems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1887" y="1330460"/>
            <a:ext cx="66160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Lecture 6: Timers </a:t>
            </a:r>
            <a:r>
              <a:rPr lang="en-US" sz="3200" b="1" dirty="0" smtClean="0"/>
              <a:t>and Interrupts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Two basic types of </a:t>
            </a:r>
            <a:r>
              <a:rPr lang="en-US" dirty="0" smtClean="0">
                <a:cs typeface="Arial"/>
              </a:rPr>
              <a:t>interrupts (</a:t>
            </a:r>
            <a:r>
              <a:rPr lang="en-US" dirty="0">
                <a:cs typeface="Arial"/>
              </a:rPr>
              <a:t>2/2)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charset="0"/>
              </a:rPr>
              <a:t>Those caused by the external world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External device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Reset button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Timer expires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Power failure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System </a:t>
            </a:r>
            <a:r>
              <a:rPr lang="en-US" sz="2400" dirty="0" smtClean="0">
                <a:latin typeface="Trebuchet MS" charset="0"/>
              </a:rPr>
              <a:t>error</a:t>
            </a:r>
          </a:p>
          <a:p>
            <a:pPr lvl="1" eaLnBrk="1" hangingPunct="1"/>
            <a:endParaRPr lang="en-US" sz="2400" dirty="0">
              <a:latin typeface="Trebuchet MS" charset="0"/>
            </a:endParaRPr>
          </a:p>
          <a:p>
            <a:pPr eaLnBrk="1" hangingPunct="1"/>
            <a:r>
              <a:rPr lang="en-US" sz="2800" dirty="0">
                <a:latin typeface="Trebuchet MS" charset="0"/>
              </a:rPr>
              <a:t>Names: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interrupt, external interrupt</a:t>
            </a:r>
          </a:p>
          <a:p>
            <a:pPr eaLnBrk="1" hangingPunct="1"/>
            <a:endParaRPr lang="en-US" sz="2800" dirty="0">
              <a:latin typeface="Trebuchet MS" charset="0"/>
            </a:endParaRPr>
          </a:p>
          <a:p>
            <a:pPr lvl="1" eaLnBrk="1" hangingPunct="1"/>
            <a:endParaRPr lang="en-US" sz="2400" dirty="0">
              <a:latin typeface="Trebuchet MS" charset="0"/>
            </a:endParaRPr>
          </a:p>
          <a:p>
            <a:pPr eaLnBrk="1" hangingPunct="1"/>
            <a:endParaRPr lang="en-US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How it works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Something tells the processor core there is an interrupt</a:t>
            </a:r>
          </a:p>
          <a:p>
            <a:pPr eaLnBrk="1" hangingPunct="1"/>
            <a:r>
              <a:rPr lang="en-US">
                <a:latin typeface="Trebuchet MS" charset="0"/>
              </a:rPr>
              <a:t>Core transfers control to code that needs to be executed</a:t>
            </a:r>
          </a:p>
          <a:p>
            <a:pPr eaLnBrk="1" hangingPunct="1"/>
            <a:r>
              <a:rPr lang="en-US">
                <a:latin typeface="Trebuchet MS" charset="0"/>
              </a:rPr>
              <a:t>Said code “returns” to old program</a:t>
            </a:r>
          </a:p>
          <a:p>
            <a:pPr eaLnBrk="1" hangingPunct="1"/>
            <a:r>
              <a:rPr lang="en-US">
                <a:latin typeface="Trebuchet MS" charset="0"/>
              </a:rPr>
              <a:t>Much harder then it looks.</a:t>
            </a:r>
          </a:p>
          <a:p>
            <a:pPr lvl="1" eaLnBrk="1" hangingPunct="1"/>
            <a:r>
              <a:rPr lang="en-US">
                <a:latin typeface="Trebuchet MS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2675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Devil is in the details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How do you figure out </a:t>
            </a:r>
            <a:r>
              <a:rPr lang="en-US" i="1">
                <a:latin typeface="Trebuchet MS" charset="0"/>
              </a:rPr>
              <a:t>where</a:t>
            </a:r>
            <a:r>
              <a:rPr lang="en-US">
                <a:latin typeface="Trebuchet MS" charset="0"/>
              </a:rPr>
              <a:t> to branch to?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How to you ensure that you can get back to where you started?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Don’t we have a pipeline?  What about partially executed instructions?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What if we get an interrupt while we are processing our interrupt?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What if we are in a “critical section?”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Interrupt vs. Polled I/O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FF"/>
                </a:solidFill>
                <a:cs typeface="Arial" charset="0"/>
              </a:rPr>
              <a:t>Polled I/O</a:t>
            </a:r>
            <a:r>
              <a:rPr lang="en-US" sz="2000" dirty="0">
                <a:cs typeface="Arial" charset="0"/>
              </a:rPr>
              <a:t> requires the CPU to </a:t>
            </a:r>
            <a:r>
              <a:rPr lang="en-US" sz="2000" i="1" dirty="0">
                <a:solidFill>
                  <a:srgbClr val="0000FF"/>
                </a:solidFill>
                <a:cs typeface="Arial" charset="0"/>
              </a:rPr>
              <a:t>ask</a:t>
            </a:r>
            <a:r>
              <a:rPr lang="en-US" sz="2000" dirty="0">
                <a:cs typeface="Arial" charset="0"/>
              </a:rPr>
              <a:t> a device (e.g. Ethernet controller) if the device requires servicing </a:t>
            </a:r>
          </a:p>
          <a:p>
            <a:pPr lvl="1"/>
            <a:r>
              <a:rPr lang="en-US" sz="2000" dirty="0">
                <a:cs typeface="Arial" charset="0"/>
              </a:rPr>
              <a:t>For example, if the Ethernet controller has changed status or received packets </a:t>
            </a:r>
          </a:p>
          <a:p>
            <a:pPr lvl="1"/>
            <a:r>
              <a:rPr lang="en-US" sz="2000" dirty="0">
                <a:cs typeface="Arial" charset="0"/>
              </a:rPr>
              <a:t>Software plans for polling the devices and is written to know when a device will be serviced </a:t>
            </a:r>
          </a:p>
          <a:p>
            <a:r>
              <a:rPr lang="en-US" sz="2000" dirty="0">
                <a:solidFill>
                  <a:srgbClr val="0000FF"/>
                </a:solidFill>
                <a:cs typeface="Arial" charset="0"/>
              </a:rPr>
              <a:t>Interrupt I/O</a:t>
            </a:r>
            <a:r>
              <a:rPr lang="en-US" sz="2000" dirty="0">
                <a:cs typeface="Arial" charset="0"/>
              </a:rPr>
              <a:t> allows the device to </a:t>
            </a:r>
            <a:r>
              <a:rPr lang="en-US" sz="2000" i="1" dirty="0">
                <a:solidFill>
                  <a:srgbClr val="0000FF"/>
                </a:solidFill>
                <a:cs typeface="Arial" charset="0"/>
              </a:rPr>
              <a:t>interrupt</a:t>
            </a:r>
            <a:r>
              <a:rPr lang="en-US" sz="2000" dirty="0">
                <a:cs typeface="Arial" charset="0"/>
              </a:rPr>
              <a:t> the processor, announcing that the device requires attention </a:t>
            </a:r>
          </a:p>
          <a:p>
            <a:pPr lvl="1"/>
            <a:r>
              <a:rPr lang="en-US" sz="2000" dirty="0">
                <a:cs typeface="Arial" charset="0"/>
              </a:rPr>
              <a:t>This allows the CPU to ignore devices unless they request servicing (via interrupts) </a:t>
            </a:r>
          </a:p>
          <a:p>
            <a:pPr lvl="1"/>
            <a:r>
              <a:rPr lang="en-US" sz="2000" dirty="0">
                <a:cs typeface="Arial" charset="0"/>
              </a:rPr>
              <a:t>Software cannot plan for an interrupt because interrupts can happen at any time ­­ therefore, software has no idea when an interrupt will occur </a:t>
            </a:r>
          </a:p>
          <a:p>
            <a:r>
              <a:rPr lang="en-US" sz="2000" dirty="0">
                <a:cs typeface="Arial" charset="0"/>
              </a:rPr>
              <a:t>Processors can be programmed to ignore or mask interrupts </a:t>
            </a:r>
          </a:p>
          <a:p>
            <a:pPr lvl="1"/>
            <a:r>
              <a:rPr lang="en-US" sz="2000" dirty="0">
                <a:cs typeface="Arial" charset="0"/>
              </a:rPr>
              <a:t>Different types of interrupts can be masked  (IRQ vs. FIQ) </a:t>
            </a:r>
          </a:p>
        </p:txBody>
      </p:sp>
    </p:spTree>
    <p:extLst>
      <p:ext uri="{BB962C8B-B14F-4D97-AF65-F5344CB8AC3E}">
        <p14:creationId xmlns:p14="http://schemas.microsoft.com/office/powerpoint/2010/main" val="361978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Polling vs. </a:t>
            </a:r>
            <a:r>
              <a:rPr lang="en-US" dirty="0" err="1">
                <a:cs typeface="Arial"/>
              </a:rPr>
              <a:t>Interrupt­Driven</a:t>
            </a:r>
            <a:r>
              <a:rPr lang="en-US" dirty="0">
                <a:cs typeface="Arial"/>
              </a:rPr>
              <a:t> I/O 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Polling requires code to loop until device is ready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Consumes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lots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of CPU cycles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Can provide quick response (guaranteed delay)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lvl="1"/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Interrupts don't require code to loop until the device is ready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Device interrupts processor when it needs attention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Code can go off and do other things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Interrupts can happen at any time </a:t>
            </a:r>
          </a:p>
          <a:p>
            <a:pPr lvl="2"/>
            <a:r>
              <a:rPr lang="en-US" dirty="0">
                <a:solidFill>
                  <a:srgbClr val="000000"/>
                </a:solidFill>
                <a:cs typeface="Arial" charset="0"/>
              </a:rPr>
              <a:t>Requires careful coding to make sure other programs (or your own) don't get messed up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lvl="2"/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What do you think real-time embedded systems use? </a:t>
            </a:r>
          </a:p>
        </p:txBody>
      </p:sp>
    </p:spTree>
    <p:extLst>
      <p:ext uri="{BB962C8B-B14F-4D97-AF65-F5344CB8AC3E}">
        <p14:creationId xmlns:p14="http://schemas.microsoft.com/office/powerpoint/2010/main" val="348945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534327"/>
          </a:xfrm>
        </p:spPr>
        <p:txBody>
          <a:bodyPr/>
          <a:lstStyle/>
          <a:p>
            <a:r>
              <a:rPr lang="en-US" dirty="0">
                <a:cs typeface="Arial"/>
              </a:rPr>
              <a:t>Onto IRQs &amp; FIQs: Interrupt Handlers </a:t>
            </a: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>
            <a:off x="990600" y="2057400"/>
            <a:ext cx="7315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1295400" y="2514600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5105400" y="2514600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3429000" y="3048000"/>
            <a:ext cx="1676400" cy="152400"/>
          </a:xfrm>
          <a:prstGeom prst="rect">
            <a:avLst/>
          </a:prstGeom>
          <a:solidFill>
            <a:srgbClr val="FF9933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3429000" y="2514600"/>
            <a:ext cx="0" cy="24384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1736725" y="21717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5"/>
                </a:solidFill>
              </a:rPr>
              <a:t>user program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537200" y="2147888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5"/>
                </a:solidFill>
              </a:rPr>
              <a:t>user program</a:t>
            </a: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3352800" y="2767013"/>
            <a:ext cx="196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accent5"/>
                </a:solidFill>
              </a:rPr>
              <a:t>IRQ Interrupt handler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2574925" y="4918075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</a:rPr>
              <a:t>Interrupt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4419600" y="4267200"/>
            <a:ext cx="4206875" cy="17399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 interrupt, the processor will set the corresponding interrupt bit in the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</a:rPr>
              <a:t>cpsr</a:t>
            </a:r>
            <a:r>
              <a:rPr lang="en-US" sz="1800" dirty="0">
                <a:solidFill>
                  <a:schemeClr val="tx1"/>
                </a:solidFill>
              </a:rPr>
              <a:t> to disable subsequent interrupts of the </a:t>
            </a:r>
            <a:r>
              <a:rPr lang="en-US" sz="1800" i="1" dirty="0">
                <a:solidFill>
                  <a:schemeClr val="tx1"/>
                </a:solidFill>
              </a:rPr>
              <a:t>same</a:t>
            </a:r>
            <a:r>
              <a:rPr lang="en-US" sz="1800" dirty="0">
                <a:solidFill>
                  <a:schemeClr val="tx1"/>
                </a:solidFill>
              </a:rPr>
              <a:t> type from occurring.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However, interrupts of a </a:t>
            </a:r>
            <a:r>
              <a:rPr lang="en-US" sz="1800" i="1" dirty="0">
                <a:solidFill>
                  <a:schemeClr val="tx1"/>
                </a:solidFill>
              </a:rPr>
              <a:t>higher priority</a:t>
            </a:r>
            <a:r>
              <a:rPr lang="en-US" sz="1800" dirty="0">
                <a:solidFill>
                  <a:schemeClr val="tx1"/>
                </a:solidFill>
              </a:rPr>
              <a:t> can still occur.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533400" y="2327275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accent5"/>
                </a:solidFill>
              </a:rPr>
              <a:t>Task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533400" y="2819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</a:rPr>
              <a:t>IRQ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533400" y="33528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</a:rPr>
              <a:t>FIQ</a:t>
            </a: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8229600" y="182880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24216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Timing Issues in Interrupts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Before an interrupt handler can do anything, it must save away the current program's registers (if it touches those registers) </a:t>
            </a:r>
          </a:p>
          <a:p>
            <a:r>
              <a:rPr lang="en-US">
                <a:latin typeface="Times New Roman" charset="0"/>
              </a:rPr>
              <a:t>That's why the FIQ has lots of extra registers, to minimize CPU context-saving overhead 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1066800" y="2719388"/>
            <a:ext cx="7315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371600" y="3176588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791200" y="3186113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10000" y="3733800"/>
            <a:ext cx="1676400" cy="152400"/>
          </a:xfrm>
          <a:prstGeom prst="rect">
            <a:avLst/>
          </a:prstGeom>
          <a:solidFill>
            <a:srgbClr val="FF9933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3124200" y="32004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812925" y="2833688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5"/>
                </a:solidFill>
                <a:cs typeface="Arial" charset="0"/>
              </a:rPr>
              <a:t>user program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6223000" y="28194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5"/>
                </a:solidFill>
                <a:cs typeface="Arial" charset="0"/>
              </a:rPr>
              <a:t>user program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695700" y="3854450"/>
            <a:ext cx="18997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chemeClr val="accent5"/>
                </a:solidFill>
                <a:cs typeface="Arial" charset="0"/>
              </a:rPr>
              <a:t>“</a:t>
            </a:r>
            <a:r>
              <a:rPr lang="en-US" altLang="ja-JP" sz="1600">
                <a:solidFill>
                  <a:schemeClr val="accent5"/>
                </a:solidFill>
                <a:cs typeface="Arial" charset="0"/>
              </a:rPr>
              <a:t>servicing</a:t>
            </a:r>
            <a:r>
              <a:rPr lang="ja-JP" altLang="en-US" sz="1600">
                <a:solidFill>
                  <a:schemeClr val="accent5"/>
                </a:solidFill>
                <a:cs typeface="Arial" charset="0"/>
              </a:rPr>
              <a:t>”</a:t>
            </a:r>
            <a:r>
              <a:rPr lang="en-US" altLang="ja-JP" sz="1600">
                <a:solidFill>
                  <a:schemeClr val="accent5"/>
                </a:solidFill>
                <a:cs typeface="Arial" charset="0"/>
              </a:rPr>
              <a:t> interrupt</a:t>
            </a:r>
            <a:endParaRPr lang="en-US" sz="160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2179638" y="5638800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Interrupt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09600" y="298926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Task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609600" y="3481388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IRQ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09600" y="401478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FIQ</a:t>
            </a:r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8355013" y="255111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  <a:cs typeface="Arial" charset="0"/>
              </a:rPr>
              <a:t>time</a:t>
            </a: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3505200" y="3581400"/>
            <a:ext cx="304800" cy="152400"/>
          </a:xfrm>
          <a:prstGeom prst="rect">
            <a:avLst/>
          </a:prstGeom>
          <a:solidFill>
            <a:srgbClr val="FFFF99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5486400" y="3581400"/>
            <a:ext cx="304800" cy="152400"/>
          </a:xfrm>
          <a:prstGeom prst="rect">
            <a:avLst/>
          </a:prstGeom>
          <a:solidFill>
            <a:srgbClr val="FFFF99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3505200" y="3181350"/>
            <a:ext cx="0" cy="1820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3813175" y="3578225"/>
            <a:ext cx="0" cy="1820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 flipH="1">
            <a:off x="3652838" y="3192463"/>
            <a:ext cx="261937" cy="3873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3927475" y="2949575"/>
            <a:ext cx="17620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accent5"/>
                </a:solidFill>
                <a:cs typeface="Arial" charset="0"/>
              </a:rPr>
              <a:t>CPU context saved</a:t>
            </a: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6173788" y="4086225"/>
            <a:ext cx="1936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accent5"/>
                </a:solidFill>
                <a:cs typeface="Arial" charset="0"/>
              </a:rPr>
              <a:t>CPU context restored</a:t>
            </a:r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 flipV="1">
            <a:off x="5641975" y="3725863"/>
            <a:ext cx="554038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3124200" y="5334000"/>
            <a:ext cx="681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3516313" y="5359400"/>
            <a:ext cx="481012" cy="638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362" name="Text Box 27"/>
          <p:cNvSpPr txBox="1">
            <a:spLocks noChangeArrowheads="1"/>
          </p:cNvSpPr>
          <p:nvPr/>
        </p:nvSpPr>
        <p:spPr bwMode="auto">
          <a:xfrm>
            <a:off x="4073525" y="5888038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  <a:cs typeface="Arial" charset="0"/>
              </a:rPr>
              <a:t>Interrupt latency</a:t>
            </a:r>
          </a:p>
        </p:txBody>
      </p:sp>
    </p:spTree>
    <p:extLst>
      <p:ext uri="{BB962C8B-B14F-4D97-AF65-F5344CB8AC3E}">
        <p14:creationId xmlns:p14="http://schemas.microsoft.com/office/powerpoint/2010/main" val="13433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Servicing FIQs Within IRQ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Interrupts can occur within interrupt handlers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990600" y="1738313"/>
            <a:ext cx="7315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295400" y="2195513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6019800" y="2195513"/>
            <a:ext cx="2133600" cy="152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429000" y="2728913"/>
            <a:ext cx="838200" cy="152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3429000" y="2195513"/>
            <a:ext cx="0" cy="24384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736725" y="1852613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5"/>
                </a:solidFill>
                <a:cs typeface="Arial" charset="0"/>
              </a:rPr>
              <a:t>user program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6451600" y="18288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5"/>
                </a:solidFill>
                <a:cs typeface="Arial" charset="0"/>
              </a:rPr>
              <a:t>user program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352800" y="2447925"/>
            <a:ext cx="196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accent5"/>
                </a:solidFill>
                <a:cs typeface="Arial" charset="0"/>
              </a:rPr>
              <a:t>IRQ Interrupt handler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2574925" y="4598988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Interrupt</a:t>
            </a:r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533400" y="2008188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Task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533400" y="250031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IRQ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33400" y="3033713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5"/>
                </a:solidFill>
                <a:cs typeface="Arial" charset="0"/>
              </a:rPr>
              <a:t>FIQ</a:t>
            </a: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8324850" y="1524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  <a:cs typeface="Arial" charset="0"/>
              </a:rPr>
              <a:t>time</a:t>
            </a:r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4267200" y="3262313"/>
            <a:ext cx="8382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4211638" y="2981325"/>
            <a:ext cx="193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accent5"/>
                </a:solidFill>
                <a:cs typeface="Arial" charset="0"/>
              </a:rPr>
              <a:t>FIQ Interrupt handler</a:t>
            </a:r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5105400" y="2728913"/>
            <a:ext cx="914400" cy="152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>
            <a:off x="4267200" y="2728913"/>
            <a:ext cx="0" cy="24384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3316377" y="5181600"/>
            <a:ext cx="1261884" cy="7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Second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3932165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287879"/>
            <a:ext cx="6790268" cy="436021"/>
          </a:xfrm>
        </p:spPr>
        <p:txBody>
          <a:bodyPr/>
          <a:lstStyle/>
          <a:p>
            <a:r>
              <a:rPr lang="en-US" dirty="0" err="1">
                <a:cs typeface="Arial"/>
              </a:rPr>
              <a:t>cpsr</a:t>
            </a:r>
            <a:r>
              <a:rPr lang="en-US" dirty="0">
                <a:cs typeface="Arial"/>
              </a:rPr>
              <a:t> &amp; </a:t>
            </a:r>
            <a:r>
              <a:rPr lang="en-US" dirty="0" err="1">
                <a:cs typeface="Arial"/>
              </a:rPr>
              <a:t>spsr</a:t>
            </a:r>
            <a:r>
              <a:rPr lang="en-US" dirty="0">
                <a:cs typeface="Arial"/>
              </a:rPr>
              <a:t> for IRQs and FIQs</a:t>
            </a:r>
          </a:p>
        </p:txBody>
      </p:sp>
      <p:sp>
        <p:nvSpPr>
          <p:cNvPr id="50182" name="Rectangle 7"/>
          <p:cNvSpPr>
            <a:spLocks noGrp="1" noChangeArrowheads="1"/>
          </p:cNvSpPr>
          <p:nvPr>
            <p:ph idx="1"/>
          </p:nvPr>
        </p:nvSpPr>
        <p:spPr>
          <a:xfrm>
            <a:off x="457199" y="3162300"/>
            <a:ext cx="8400827" cy="354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Interrupt Disable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charset="0"/>
                <a:cs typeface="Arial" charset="0"/>
              </a:rPr>
              <a:t>I  = 1, </a:t>
            </a:r>
            <a:r>
              <a:rPr lang="en-US" sz="2000" i="1" dirty="0">
                <a:latin typeface="Times New Roman" charset="0"/>
                <a:cs typeface="Arial" charset="0"/>
              </a:rPr>
              <a:t>disables</a:t>
            </a:r>
            <a:r>
              <a:rPr lang="en-US" sz="2000" dirty="0">
                <a:latin typeface="Times New Roman" charset="0"/>
                <a:cs typeface="Arial" charset="0"/>
              </a:rPr>
              <a:t> the IRQ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charset="0"/>
                <a:cs typeface="Arial" charset="0"/>
              </a:rPr>
              <a:t>F = 1, </a:t>
            </a:r>
            <a:r>
              <a:rPr lang="en-US" sz="2000" i="1" dirty="0">
                <a:latin typeface="Times New Roman" charset="0"/>
                <a:cs typeface="Arial" charset="0"/>
              </a:rPr>
              <a:t>disables</a:t>
            </a:r>
            <a:r>
              <a:rPr lang="en-US" sz="2000" dirty="0">
                <a:latin typeface="Times New Roman" charset="0"/>
                <a:cs typeface="Arial" charset="0"/>
              </a:rPr>
              <a:t> the FIQ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Mode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charset="0"/>
                <a:cs typeface="Arial" charset="0"/>
              </a:rPr>
              <a:t>Processor mode differs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Times New Roman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Times New Roman" charset="0"/>
              <a:cs typeface="Arial" charset="0"/>
            </a:endParaRPr>
          </a:p>
        </p:txBody>
      </p:sp>
      <p:graphicFrame>
        <p:nvGraphicFramePr>
          <p:cNvPr id="501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80511"/>
              </p:ext>
            </p:extLst>
          </p:nvPr>
        </p:nvGraphicFramePr>
        <p:xfrm>
          <a:off x="5506615" y="2553813"/>
          <a:ext cx="2478188" cy="3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hoto Editor Photo" r:id="rId4" imgW="1722269" imgH="2560542" progId="MSPhotoEd.3">
                  <p:embed/>
                </p:oleObj>
              </mc:Choice>
              <mc:Fallback>
                <p:oleObj name="Photo Editor Photo" r:id="rId4" imgW="1722269" imgH="256054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6000" contrast="5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615" y="2553813"/>
                        <a:ext cx="2478188" cy="368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54"/>
          <p:cNvSpPr>
            <a:spLocks noChangeArrowheads="1"/>
          </p:cNvSpPr>
          <p:nvPr/>
        </p:nvSpPr>
        <p:spPr bwMode="auto">
          <a:xfrm>
            <a:off x="5484443" y="3618655"/>
            <a:ext cx="2365375" cy="770465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55"/>
          <p:cNvSpPr>
            <a:spLocks noChangeShapeType="1"/>
          </p:cNvSpPr>
          <p:nvPr/>
        </p:nvSpPr>
        <p:spPr bwMode="auto">
          <a:xfrm flipV="1">
            <a:off x="3700463" y="4106863"/>
            <a:ext cx="1655762" cy="798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6654800" y="1981200"/>
            <a:ext cx="533400" cy="609600"/>
          </a:xfrm>
          <a:prstGeom prst="rect">
            <a:avLst/>
          </a:prstGeom>
          <a:solidFill>
            <a:srgbClr val="FFFF66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3" name="Group 8"/>
          <p:cNvGrpSpPr>
            <a:grpSpLocks/>
          </p:cNvGrpSpPr>
          <p:nvPr/>
        </p:nvGrpSpPr>
        <p:grpSpPr bwMode="auto">
          <a:xfrm>
            <a:off x="457199" y="1483202"/>
            <a:ext cx="8153400" cy="1092200"/>
            <a:chOff x="384" y="720"/>
            <a:chExt cx="4954" cy="640"/>
          </a:xfrm>
        </p:grpSpPr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493" y="987"/>
              <a:ext cx="4798" cy="360"/>
            </a:xfrm>
            <a:prstGeom prst="rect">
              <a:avLst/>
            </a:prstGeom>
            <a:noFill/>
            <a:ln w="12700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0"/>
            <p:cNvSpPr>
              <a:spLocks noChangeArrowheads="1"/>
            </p:cNvSpPr>
            <p:nvPr/>
          </p:nvSpPr>
          <p:spPr bwMode="auto">
            <a:xfrm>
              <a:off x="503" y="1064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N</a:t>
              </a: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496" y="1007"/>
              <a:ext cx="6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>
              <a:off x="1451" y="980"/>
              <a:ext cx="0" cy="98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1601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1749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1900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2050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17"/>
            <p:cNvSpPr>
              <a:spLocks noChangeShapeType="1"/>
            </p:cNvSpPr>
            <p:nvPr/>
          </p:nvSpPr>
          <p:spPr bwMode="auto">
            <a:xfrm>
              <a:off x="2200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2350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2498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20"/>
            <p:cNvSpPr>
              <a:spLocks noChangeShapeType="1"/>
            </p:cNvSpPr>
            <p:nvPr/>
          </p:nvSpPr>
          <p:spPr bwMode="auto">
            <a:xfrm>
              <a:off x="2657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>
              <a:off x="2798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2967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3116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3266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>
              <a:off x="3415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3565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27"/>
            <p:cNvSpPr>
              <a:spLocks noChangeShapeType="1"/>
            </p:cNvSpPr>
            <p:nvPr/>
          </p:nvSpPr>
          <p:spPr bwMode="auto">
            <a:xfrm>
              <a:off x="3715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3865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29"/>
            <p:cNvSpPr>
              <a:spLocks noChangeShapeType="1"/>
            </p:cNvSpPr>
            <p:nvPr/>
          </p:nvSpPr>
          <p:spPr bwMode="auto">
            <a:xfrm>
              <a:off x="4014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30"/>
            <p:cNvSpPr>
              <a:spLocks noChangeShapeType="1"/>
            </p:cNvSpPr>
            <p:nvPr/>
          </p:nvSpPr>
          <p:spPr bwMode="auto">
            <a:xfrm>
              <a:off x="4162" y="980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4313" y="980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>
              <a:off x="4463" y="994"/>
              <a:ext cx="0" cy="359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4623" y="980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34"/>
            <p:cNvSpPr>
              <a:spLocks noChangeShapeType="1"/>
            </p:cNvSpPr>
            <p:nvPr/>
          </p:nvSpPr>
          <p:spPr bwMode="auto">
            <a:xfrm>
              <a:off x="4763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35"/>
            <p:cNvSpPr>
              <a:spLocks noChangeShapeType="1"/>
            </p:cNvSpPr>
            <p:nvPr/>
          </p:nvSpPr>
          <p:spPr bwMode="auto">
            <a:xfrm>
              <a:off x="4894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5033" y="994"/>
              <a:ext cx="0" cy="97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>
              <a:off x="5164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38"/>
            <p:cNvSpPr>
              <a:spLocks noChangeShapeType="1"/>
            </p:cNvSpPr>
            <p:nvPr/>
          </p:nvSpPr>
          <p:spPr bwMode="auto">
            <a:xfrm>
              <a:off x="838" y="987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39"/>
            <p:cNvSpPr>
              <a:spLocks noChangeShapeType="1"/>
            </p:cNvSpPr>
            <p:nvPr/>
          </p:nvSpPr>
          <p:spPr bwMode="auto">
            <a:xfrm>
              <a:off x="996" y="987"/>
              <a:ext cx="0" cy="358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40"/>
            <p:cNvSpPr>
              <a:spLocks noChangeArrowheads="1"/>
            </p:cNvSpPr>
            <p:nvPr/>
          </p:nvSpPr>
          <p:spPr bwMode="auto">
            <a:xfrm>
              <a:off x="4735" y="1116"/>
              <a:ext cx="46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Mode</a:t>
              </a:r>
            </a:p>
          </p:txBody>
        </p:sp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676" y="1056"/>
              <a:ext cx="17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Z</a:t>
              </a:r>
            </a:p>
          </p:txBody>
        </p:sp>
        <p:sp>
          <p:nvSpPr>
            <p:cNvPr id="137" name="Rectangle 42"/>
            <p:cNvSpPr>
              <a:spLocks noChangeArrowheads="1"/>
            </p:cNvSpPr>
            <p:nvPr/>
          </p:nvSpPr>
          <p:spPr bwMode="auto">
            <a:xfrm>
              <a:off x="845" y="1056"/>
              <a:ext cx="18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C</a:t>
              </a:r>
            </a:p>
          </p:txBody>
        </p:sp>
        <p:sp>
          <p:nvSpPr>
            <p:cNvPr id="138" name="Rectangle 43"/>
            <p:cNvSpPr>
              <a:spLocks noChangeArrowheads="1"/>
            </p:cNvSpPr>
            <p:nvPr/>
          </p:nvSpPr>
          <p:spPr bwMode="auto">
            <a:xfrm>
              <a:off x="983" y="1056"/>
              <a:ext cx="18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V</a:t>
              </a:r>
            </a:p>
          </p:txBody>
        </p:sp>
        <p:sp>
          <p:nvSpPr>
            <p:cNvPr id="139" name="Rectangle 44"/>
            <p:cNvSpPr>
              <a:spLocks noChangeArrowheads="1"/>
            </p:cNvSpPr>
            <p:nvPr/>
          </p:nvSpPr>
          <p:spPr bwMode="auto">
            <a:xfrm>
              <a:off x="1020" y="720"/>
              <a:ext cx="26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28</a:t>
              </a:r>
            </a:p>
          </p:txBody>
        </p:sp>
        <p:sp>
          <p:nvSpPr>
            <p:cNvPr id="140" name="Rectangle 45"/>
            <p:cNvSpPr>
              <a:spLocks noChangeArrowheads="1"/>
            </p:cNvSpPr>
            <p:nvPr/>
          </p:nvSpPr>
          <p:spPr bwMode="auto">
            <a:xfrm>
              <a:off x="384" y="720"/>
              <a:ext cx="26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31</a:t>
              </a:r>
            </a:p>
          </p:txBody>
        </p:sp>
        <p:sp>
          <p:nvSpPr>
            <p:cNvPr id="141" name="Rectangle 46"/>
            <p:cNvSpPr>
              <a:spLocks noChangeArrowheads="1"/>
            </p:cNvSpPr>
            <p:nvPr/>
          </p:nvSpPr>
          <p:spPr bwMode="auto">
            <a:xfrm>
              <a:off x="4032" y="735"/>
              <a:ext cx="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8</a:t>
              </a:r>
            </a:p>
          </p:txBody>
        </p:sp>
        <p:sp>
          <p:nvSpPr>
            <p:cNvPr id="142" name="Rectangle 47"/>
            <p:cNvSpPr>
              <a:spLocks noChangeArrowheads="1"/>
            </p:cNvSpPr>
            <p:nvPr/>
          </p:nvSpPr>
          <p:spPr bwMode="auto">
            <a:xfrm>
              <a:off x="4603" y="720"/>
              <a:ext cx="17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4</a:t>
              </a:r>
            </a:p>
          </p:txBody>
        </p:sp>
        <p:sp>
          <p:nvSpPr>
            <p:cNvPr id="143" name="Rectangle 48"/>
            <p:cNvSpPr>
              <a:spLocks noChangeArrowheads="1"/>
            </p:cNvSpPr>
            <p:nvPr/>
          </p:nvSpPr>
          <p:spPr bwMode="auto">
            <a:xfrm>
              <a:off x="5164" y="720"/>
              <a:ext cx="17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0</a:t>
              </a:r>
            </a:p>
          </p:txBody>
        </p:sp>
        <p:sp>
          <p:nvSpPr>
            <p:cNvPr id="144" name="Line 49"/>
            <p:cNvSpPr>
              <a:spLocks noChangeShapeType="1"/>
            </p:cNvSpPr>
            <p:nvPr/>
          </p:nvSpPr>
          <p:spPr bwMode="auto">
            <a:xfrm>
              <a:off x="1166" y="987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50"/>
            <p:cNvSpPr>
              <a:spLocks noChangeShapeType="1"/>
            </p:cNvSpPr>
            <p:nvPr/>
          </p:nvSpPr>
          <p:spPr bwMode="auto">
            <a:xfrm>
              <a:off x="1302" y="980"/>
              <a:ext cx="0" cy="111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51"/>
            <p:cNvSpPr>
              <a:spLocks noChangeShapeType="1"/>
            </p:cNvSpPr>
            <p:nvPr/>
          </p:nvSpPr>
          <p:spPr bwMode="auto">
            <a:xfrm>
              <a:off x="661" y="987"/>
              <a:ext cx="0" cy="37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52"/>
            <p:cNvSpPr>
              <a:spLocks noChangeArrowheads="1"/>
            </p:cNvSpPr>
            <p:nvPr/>
          </p:nvSpPr>
          <p:spPr bwMode="auto">
            <a:xfrm>
              <a:off x="4171" y="1108"/>
              <a:ext cx="50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568" tIns="26945" rIns="66568" bIns="26945">
              <a:spAutoFit/>
            </a:bodyPr>
            <a:lstStyle/>
            <a:p>
              <a:pPr marL="0" marR="0" lvl="0" indent="0" defTabSz="94615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charset="0"/>
                </a:rPr>
                <a:t>I  F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Bookman Old Style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78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Exception Priorities</a:t>
            </a:r>
          </a:p>
        </p:txBody>
      </p:sp>
      <p:graphicFrame>
        <p:nvGraphicFramePr>
          <p:cNvPr id="1024050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12859"/>
              </p:ext>
            </p:extLst>
          </p:nvPr>
        </p:nvGraphicFramePr>
        <p:xfrm>
          <a:off x="333903" y="1307437"/>
          <a:ext cx="8401049" cy="4732336"/>
        </p:xfrm>
        <a:graphic>
          <a:graphicData uri="http://schemas.openxmlformats.org/drawingml/2006/table">
            <a:tbl>
              <a:tblPr/>
              <a:tblGrid>
                <a:gridCol w="2061005"/>
                <a:gridCol w="1663526"/>
                <a:gridCol w="2456849"/>
                <a:gridCol w="2219669"/>
              </a:tblGrid>
              <a:tr h="725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Exceptions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Priority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 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(1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charset="2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IRQ Disabled)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F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 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(1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 3" charset="2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</a:rPr>
                        <a:t>FIQ Disabled)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82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Reset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(highest)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Data Abort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Fast Interrupt Request (FIQ)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Interrupt Request (IRQ)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27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Prefetch Abort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Software Interrupt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Undefined Instruction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(lowest)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94217" marR="94217"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</a:p>
          <a:p>
            <a:endParaRPr lang="en-US" dirty="0"/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Interrupt Latency</a:t>
            </a:r>
            <a:endParaRPr lang="en-US" dirty="0"/>
          </a:p>
          <a:p>
            <a:pPr lvl="1"/>
            <a:r>
              <a:rPr lang="en-US" dirty="0" smtClean="0"/>
              <a:t>Interrupt </a:t>
            </a:r>
            <a:r>
              <a:rPr lang="en-US" dirty="0"/>
              <a:t>H</a:t>
            </a:r>
            <a:r>
              <a:rPr lang="en-US" dirty="0" smtClean="0"/>
              <a:t>andlers</a:t>
            </a:r>
          </a:p>
          <a:p>
            <a:pPr lvl="1"/>
            <a:endParaRPr lang="en-US" dirty="0"/>
          </a:p>
          <a:p>
            <a:r>
              <a:rPr lang="en-US" dirty="0" smtClean="0"/>
              <a:t>Concurrency issues with interrupt handlers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664"/>
            <a:ext cx="8229600" cy="534327"/>
          </a:xfrm>
        </p:spPr>
        <p:txBody>
          <a:bodyPr/>
          <a:lstStyle/>
          <a:p>
            <a:r>
              <a:rPr lang="en-US" dirty="0">
                <a:cs typeface="Arial"/>
              </a:rPr>
              <a:t>How are FIQs Faster?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863600"/>
            <a:ext cx="5422900" cy="599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FIQs are faster than IRQs in terms of interrupt </a:t>
            </a:r>
            <a:r>
              <a:rPr lang="en-US" dirty="0" smtClean="0">
                <a:latin typeface="Times New Roman" charset="0"/>
              </a:rPr>
              <a:t>latency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FIQ mode has five extra registers at its disposal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Arial" charset="0"/>
              </a:rPr>
              <a:t>No need to save registers </a:t>
            </a:r>
            <a:r>
              <a:rPr lang="en-US" dirty="0">
                <a:latin typeface="Courier" charset="0"/>
                <a:cs typeface="Arial" charset="0"/>
              </a:rPr>
              <a:t>r8</a:t>
            </a:r>
            <a:r>
              <a:rPr lang="en-US" dirty="0">
                <a:latin typeface="Times New Roman" charset="0"/>
                <a:cs typeface="Arial" charset="0"/>
              </a:rPr>
              <a:t> – </a:t>
            </a:r>
            <a:r>
              <a:rPr lang="en-US" dirty="0">
                <a:latin typeface="Courier" charset="0"/>
                <a:cs typeface="Arial" charset="0"/>
              </a:rPr>
              <a:t>r12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Arial" charset="0"/>
              </a:rPr>
              <a:t>These registers are 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Arial" charset="0"/>
              </a:rPr>
              <a:t>banked</a:t>
            </a:r>
            <a:r>
              <a:rPr lang="en-US" dirty="0">
                <a:latin typeface="Times New Roman" charset="0"/>
                <a:cs typeface="Arial" charset="0"/>
              </a:rPr>
              <a:t> in FIQ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Arial" charset="0"/>
              </a:rPr>
              <a:t>Convenient to store status between calls to the </a:t>
            </a:r>
            <a:r>
              <a:rPr lang="en-US" dirty="0" smtClean="0">
                <a:latin typeface="Times New Roman" charset="0"/>
                <a:cs typeface="Arial" charset="0"/>
              </a:rPr>
              <a:t>handler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FIQ vector is the last entry in the vector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Arial" charset="0"/>
              </a:rPr>
              <a:t>The FIQ handler can be placed directly at the vector location and </a:t>
            </a:r>
            <a:r>
              <a:rPr lang="en-US" dirty="0" smtClean="0">
                <a:latin typeface="Times New Roman" charset="0"/>
                <a:cs typeface="Arial" charset="0"/>
              </a:rPr>
              <a:t>run </a:t>
            </a:r>
            <a:r>
              <a:rPr lang="en-US" dirty="0">
                <a:latin typeface="Times New Roman" charset="0"/>
                <a:cs typeface="Arial" charset="0"/>
              </a:rPr>
              <a:t>sequentially starting from that </a:t>
            </a:r>
            <a:r>
              <a:rPr lang="en-US" dirty="0" smtClean="0">
                <a:latin typeface="Times New Roman" charset="0"/>
                <a:cs typeface="Arial" charset="0"/>
              </a:rPr>
              <a:t>location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Cache-based systems: Vector table + FIQ handler all locked down into one block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t="30618" r="75066" b="18024"/>
          <a:stretch>
            <a:fillRect/>
          </a:stretch>
        </p:blipFill>
        <p:spPr bwMode="auto">
          <a:xfrm>
            <a:off x="5486400" y="457200"/>
            <a:ext cx="2438400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4" t="30826" r="51656" b="17151"/>
          <a:stretch>
            <a:fillRect/>
          </a:stretch>
        </p:blipFill>
        <p:spPr bwMode="auto">
          <a:xfrm>
            <a:off x="7924800" y="457200"/>
            <a:ext cx="1143000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719763" y="152400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Bookman Old Style" charset="0"/>
                <a:cs typeface="Arial" charset="0"/>
              </a:rPr>
              <a:t>User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934200" y="1524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Bookman Old Style" charset="0"/>
                <a:cs typeface="Arial" charset="0"/>
              </a:rPr>
              <a:t>FIQ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8153400" y="136525"/>
            <a:ext cx="65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Bookman Old Style" charset="0"/>
                <a:cs typeface="Arial" charset="0"/>
              </a:rPr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92034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-69893"/>
            <a:ext cx="7391401" cy="1143000"/>
          </a:xfrm>
        </p:spPr>
        <p:txBody>
          <a:bodyPr/>
          <a:lstStyle/>
          <a:p>
            <a:r>
              <a:rPr lang="en-US" b="1" dirty="0" smtClean="0">
                <a:cs typeface="Arial"/>
              </a:rPr>
              <a:t>IRQ and FIQ ISR Handling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7959" y="1821105"/>
            <a:ext cx="4907209" cy="2478087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When an IRQ occurs, the processor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Copies </a:t>
            </a:r>
            <a:r>
              <a:rPr lang="en-US" sz="1400" dirty="0" err="1" smtClean="0">
                <a:solidFill>
                  <a:srgbClr val="000000"/>
                </a:solidFill>
                <a:ea typeface="Arial" pitchFamily="34" charset="0"/>
              </a:rPr>
              <a:t>cpsr</a:t>
            </a: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 into </a:t>
            </a:r>
            <a:r>
              <a:rPr lang="en-US" sz="1400" dirty="0" err="1" smtClean="0">
                <a:solidFill>
                  <a:srgbClr val="000000"/>
                </a:solidFill>
                <a:ea typeface="Arial" pitchFamily="34" charset="0"/>
              </a:rPr>
              <a:t>spsr_irq</a:t>
            </a:r>
            <a:endParaRPr lang="en-US" sz="1400" dirty="0" smtClean="0">
              <a:solidFill>
                <a:srgbClr val="000000"/>
              </a:solidFill>
              <a:ea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Sets appropriate </a:t>
            </a:r>
            <a:r>
              <a:rPr lang="en-US" sz="1400" dirty="0" err="1" smtClean="0">
                <a:solidFill>
                  <a:srgbClr val="000000"/>
                </a:solidFill>
                <a:ea typeface="Arial" pitchFamily="34" charset="0"/>
              </a:rPr>
              <a:t>cpsr</a:t>
            </a: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 bits 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  <a:ea typeface="Arial" pitchFamily="34" charset="0"/>
              </a:rPr>
              <a:t>Sets mode field bits to 10010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  <a:ea typeface="Arial" pitchFamily="34" charset="0"/>
              </a:rPr>
              <a:t>Disables further IRQs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Maps in appropriate banked registers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Stores the address of </a:t>
            </a:r>
            <a:r>
              <a:rPr lang="en-US" altLang="en-US" sz="1400" dirty="0" smtClean="0">
                <a:solidFill>
                  <a:srgbClr val="000000"/>
                </a:solidFill>
                <a:ea typeface="Arial" pitchFamily="34" charset="0"/>
              </a:rPr>
              <a:t>“</a:t>
            </a:r>
            <a:r>
              <a:rPr lang="en-US" altLang="ja-JP" sz="1400" i="1" dirty="0" smtClean="0">
                <a:solidFill>
                  <a:srgbClr val="000000"/>
                </a:solidFill>
                <a:ea typeface="MS PGothic" pitchFamily="34" charset="-128"/>
              </a:rPr>
              <a:t>next instruction + 4</a:t>
            </a:r>
            <a:r>
              <a:rPr lang="en-US" altLang="en-US" sz="1400" dirty="0" smtClean="0">
                <a:solidFill>
                  <a:srgbClr val="000000"/>
                </a:solidFill>
                <a:ea typeface="Arial" pitchFamily="34" charset="0"/>
              </a:rPr>
              <a:t>”</a:t>
            </a:r>
            <a:r>
              <a:rPr lang="en-US" altLang="ja-JP" sz="1400" dirty="0" smtClean="0">
                <a:solidFill>
                  <a:srgbClr val="000000"/>
                </a:solidFill>
                <a:ea typeface="MS PGothic" pitchFamily="34" charset="-128"/>
              </a:rPr>
              <a:t> in </a:t>
            </a:r>
            <a:r>
              <a:rPr lang="en-US" altLang="ja-JP" sz="1400" dirty="0" err="1" smtClean="0">
                <a:solidFill>
                  <a:srgbClr val="000000"/>
                </a:solidFill>
                <a:ea typeface="MS PGothic" pitchFamily="34" charset="-128"/>
              </a:rPr>
              <a:t>lr_irq</a:t>
            </a:r>
            <a:endParaRPr lang="en-US" altLang="ja-JP" sz="14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ea typeface="Arial" pitchFamily="34" charset="0"/>
              </a:rPr>
              <a:t>Sets pc to vector address 0x00000018</a:t>
            </a:r>
          </a:p>
        </p:txBody>
      </p:sp>
      <p:sp>
        <p:nvSpPr>
          <p:cNvPr id="102810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650" y="4318199"/>
            <a:ext cx="4495800" cy="1371600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 smtClean="0">
                <a:solidFill>
                  <a:srgbClr val="000000"/>
                </a:solidFill>
              </a:rPr>
              <a:t>To return, exception handler needs to: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ea typeface="Arial" pitchFamily="34" charset="0"/>
              </a:rPr>
              <a:t>Restore </a:t>
            </a:r>
            <a:r>
              <a:rPr lang="en-US" sz="1600" dirty="0" err="1" smtClean="0">
                <a:solidFill>
                  <a:srgbClr val="000000"/>
                </a:solidFill>
                <a:ea typeface="Arial" pitchFamily="34" charset="0"/>
              </a:rPr>
              <a:t>cpsr</a:t>
            </a:r>
            <a:r>
              <a:rPr lang="en-US" sz="1600" dirty="0" smtClean="0">
                <a:solidFill>
                  <a:srgbClr val="000000"/>
                </a:solidFill>
                <a:ea typeface="Arial" pitchFamily="34" charset="0"/>
              </a:rPr>
              <a:t> from </a:t>
            </a:r>
            <a:r>
              <a:rPr lang="en-US" sz="1600" dirty="0" err="1" smtClean="0">
                <a:solidFill>
                  <a:srgbClr val="000000"/>
                </a:solidFill>
                <a:ea typeface="Arial" pitchFamily="34" charset="0"/>
              </a:rPr>
              <a:t>spsr_irq</a:t>
            </a:r>
            <a:endParaRPr lang="en-US" sz="1600" dirty="0" smtClean="0">
              <a:solidFill>
                <a:srgbClr val="000000"/>
              </a:solidFill>
              <a:ea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ea typeface="Arial" pitchFamily="34" charset="0"/>
              </a:rPr>
              <a:t>Restore pc from </a:t>
            </a:r>
            <a:r>
              <a:rPr lang="en-US" sz="1600" dirty="0" err="1" smtClean="0">
                <a:solidFill>
                  <a:srgbClr val="000000"/>
                </a:solidFill>
                <a:ea typeface="Arial" pitchFamily="34" charset="0"/>
              </a:rPr>
              <a:t>lr_irq</a:t>
            </a:r>
            <a:endParaRPr lang="en-US" sz="1600" dirty="0" smtClean="0">
              <a:solidFill>
                <a:srgbClr val="000000"/>
              </a:solidFill>
              <a:ea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ea typeface="Arial" pitchFamily="34" charset="0"/>
              </a:rPr>
              <a:t>Return to user mode</a:t>
            </a:r>
          </a:p>
        </p:txBody>
      </p:sp>
      <p:sp>
        <p:nvSpPr>
          <p:cNvPr id="1028103" name="Rectangle 7"/>
          <p:cNvSpPr>
            <a:spLocks noChangeArrowheads="1"/>
          </p:cNvSpPr>
          <p:nvPr/>
        </p:nvSpPr>
        <p:spPr bwMode="auto">
          <a:xfrm>
            <a:off x="4648200" y="1823805"/>
            <a:ext cx="4495800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When an FIQ occurs, the processor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- Copies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cpsr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into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spsr_fiq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- Sets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appropriate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cpsr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bits </a:t>
            </a:r>
          </a:p>
          <a:p>
            <a:pPr marL="1143000" lvl="2" indent="-228600">
              <a:lnSpc>
                <a:spcPct val="110000"/>
              </a:lnSpc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Sets mode field bits to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10001</a:t>
            </a:r>
          </a:p>
          <a:p>
            <a:pPr marL="1143000" lvl="2" indent="-228600">
              <a:lnSpc>
                <a:spcPct val="110000"/>
              </a:lnSpc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Disables further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IRQs and FIQs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- Maps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in appropriate banked registers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- Stores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ja-JP" altLang="en-US" sz="140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1400" i="1" dirty="0">
                <a:solidFill>
                  <a:srgbClr val="000000"/>
                </a:solidFill>
                <a:latin typeface="+mn-lt"/>
              </a:rPr>
              <a:t>next instruction + 4</a:t>
            </a:r>
            <a:r>
              <a:rPr lang="ja-JP" altLang="en-US" sz="1400" dirty="0">
                <a:solidFill>
                  <a:srgbClr val="000000"/>
                </a:solidFill>
                <a:latin typeface="+mn-lt"/>
              </a:rPr>
              <a:t>”</a:t>
            </a:r>
            <a:r>
              <a:rPr lang="en-US" altLang="ja-JP" sz="1400" dirty="0">
                <a:solidFill>
                  <a:srgbClr val="000000"/>
                </a:solidFill>
                <a:latin typeface="+mn-lt"/>
              </a:rPr>
              <a:t> in </a:t>
            </a:r>
            <a:r>
              <a:rPr lang="en-US" altLang="ja-JP" sz="1400" dirty="0" err="1">
                <a:solidFill>
                  <a:srgbClr val="000000"/>
                </a:solidFill>
                <a:latin typeface="+mn-lt"/>
              </a:rPr>
              <a:t>lr_fiq</a:t>
            </a:r>
            <a:endParaRPr lang="en-US" altLang="ja-JP" sz="1400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- Sets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pc to vector address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0x0000001c0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28104" name="Rectangle 8"/>
          <p:cNvSpPr>
            <a:spLocks noChangeArrowheads="1"/>
          </p:cNvSpPr>
          <p:nvPr/>
        </p:nvSpPr>
        <p:spPr bwMode="auto">
          <a:xfrm>
            <a:off x="4648200" y="4314221"/>
            <a:ext cx="4495800" cy="130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To return, exception handler needs to:</a:t>
            </a:r>
          </a:p>
          <a:p>
            <a:pPr marL="742950" lvl="1" indent="-285750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- Restore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cpsr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from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spsr_fiq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742950" lvl="1" indent="-285750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- Restore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pc from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lr_fiq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742950" lvl="1" indent="-285750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- Return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to user mode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914400" y="1134830"/>
            <a:ext cx="185940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IRQ Handling</a:t>
            </a:r>
          </a:p>
        </p:txBody>
      </p:sp>
      <p:sp>
        <p:nvSpPr>
          <p:cNvPr id="1028106" name="Text Box 10"/>
          <p:cNvSpPr txBox="1">
            <a:spLocks noChangeArrowheads="1"/>
          </p:cNvSpPr>
          <p:nvPr/>
        </p:nvSpPr>
        <p:spPr bwMode="auto">
          <a:xfrm>
            <a:off x="5586413" y="1138005"/>
            <a:ext cx="182739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accent5"/>
                </a:solidFill>
                <a:latin typeface="+mn-lt"/>
              </a:rPr>
              <a:t>FIQ Handling</a:t>
            </a:r>
          </a:p>
        </p:txBody>
      </p:sp>
    </p:spTree>
    <p:extLst>
      <p:ext uri="{BB962C8B-B14F-4D97-AF65-F5344CB8AC3E}">
        <p14:creationId xmlns:p14="http://schemas.microsoft.com/office/powerpoint/2010/main" val="3306737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2" grpId="0" build="p" animBg="1"/>
      <p:bldP spid="1028103" grpId="0"/>
      <p:bldP spid="1028104" grpId="0"/>
      <p:bldP spid="1028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Controller</a:t>
            </a:r>
          </a:p>
        </p:txBody>
      </p:sp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1752600" y="2547834"/>
            <a:ext cx="1524000" cy="2971800"/>
          </a:xfrm>
          <a:prstGeom prst="rect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pPr marL="742950" indent="-285750"/>
            <a:endParaRPr lang="en-US">
              <a:solidFill>
                <a:schemeClr val="tx1"/>
              </a:solidFill>
            </a:endParaRP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2127250" y="3767034"/>
            <a:ext cx="76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ARM</a:t>
            </a:r>
          </a:p>
        </p:txBody>
      </p:sp>
      <p:cxnSp>
        <p:nvCxnSpPr>
          <p:cNvPr id="35844" name="Straight Connector 4"/>
          <p:cNvCxnSpPr>
            <a:cxnSpLocks noChangeShapeType="1"/>
          </p:cNvCxnSpPr>
          <p:nvPr/>
        </p:nvCxnSpPr>
        <p:spPr bwMode="auto">
          <a:xfrm>
            <a:off x="3276600" y="2852634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45" name="Straight Connector 7"/>
          <p:cNvCxnSpPr>
            <a:cxnSpLocks noChangeShapeType="1"/>
          </p:cNvCxnSpPr>
          <p:nvPr/>
        </p:nvCxnSpPr>
        <p:spPr bwMode="auto">
          <a:xfrm>
            <a:off x="3276600" y="3386034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3276600" y="2471634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IRQ</a:t>
            </a:r>
          </a:p>
        </p:txBody>
      </p: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3276600" y="3309834"/>
            <a:ext cx="598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FIQ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48200" y="2444750"/>
            <a:ext cx="1043751" cy="1447800"/>
            <a:chOff x="3886200" y="1981200"/>
            <a:chExt cx="1043751" cy="1447800"/>
          </a:xfrm>
        </p:grpSpPr>
        <p:sp>
          <p:nvSpPr>
            <p:cNvPr id="35858" name="Rectangle 5"/>
            <p:cNvSpPr>
              <a:spLocks noChangeArrowheads="1"/>
            </p:cNvSpPr>
            <p:nvPr/>
          </p:nvSpPr>
          <p:spPr bwMode="auto">
            <a:xfrm>
              <a:off x="3886200" y="1981200"/>
              <a:ext cx="990600" cy="1447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742950" indent="-2857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59" name="TextBox 6"/>
            <p:cNvSpPr txBox="1">
              <a:spLocks noChangeArrowheads="1"/>
            </p:cNvSpPr>
            <p:nvPr/>
          </p:nvSpPr>
          <p:spPr bwMode="auto">
            <a:xfrm>
              <a:off x="3898900" y="2358479"/>
              <a:ext cx="1031051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1600" dirty="0" smtClean="0">
                  <a:solidFill>
                    <a:schemeClr val="tx1"/>
                  </a:solidFill>
                </a:rPr>
                <a:t>Interrupt </a:t>
              </a:r>
            </a:p>
            <a:p>
              <a:pPr>
                <a:buFontTx/>
                <a:buNone/>
              </a:pPr>
              <a:r>
                <a:rPr lang="en-US" sz="1600" dirty="0" smtClean="0">
                  <a:solidFill>
                    <a:schemeClr val="tx1"/>
                  </a:solidFill>
                </a:rPr>
                <a:t>Controller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849" name="Straight Connector 12"/>
          <p:cNvCxnSpPr>
            <a:cxnSpLocks noChangeShapeType="1"/>
          </p:cNvCxnSpPr>
          <p:nvPr/>
        </p:nvCxnSpPr>
        <p:spPr bwMode="auto">
          <a:xfrm flipH="1" flipV="1">
            <a:off x="4105784" y="3156221"/>
            <a:ext cx="542416" cy="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0" name="Straight Connector 15"/>
          <p:cNvCxnSpPr>
            <a:cxnSpLocks noChangeShapeType="1"/>
          </p:cNvCxnSpPr>
          <p:nvPr/>
        </p:nvCxnSpPr>
        <p:spPr bwMode="auto">
          <a:xfrm flipH="1">
            <a:off x="3886200" y="3157434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1" name="Straight Connector 20"/>
          <p:cNvCxnSpPr>
            <a:cxnSpLocks noChangeShapeType="1"/>
          </p:cNvCxnSpPr>
          <p:nvPr/>
        </p:nvCxnSpPr>
        <p:spPr bwMode="auto">
          <a:xfrm flipH="1" flipV="1">
            <a:off x="3886200" y="2852634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2" name="Straight Connector 22"/>
          <p:cNvCxnSpPr>
            <a:cxnSpLocks noChangeShapeType="1"/>
          </p:cNvCxnSpPr>
          <p:nvPr/>
        </p:nvCxnSpPr>
        <p:spPr bwMode="auto">
          <a:xfrm>
            <a:off x="5638800" y="267335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3" name="Straight Connector 23"/>
          <p:cNvCxnSpPr>
            <a:cxnSpLocks noChangeShapeType="1"/>
          </p:cNvCxnSpPr>
          <p:nvPr/>
        </p:nvCxnSpPr>
        <p:spPr bwMode="auto">
          <a:xfrm>
            <a:off x="5638800" y="297815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4" name="Straight Connector 24"/>
          <p:cNvCxnSpPr>
            <a:cxnSpLocks noChangeShapeType="1"/>
          </p:cNvCxnSpPr>
          <p:nvPr/>
        </p:nvCxnSpPr>
        <p:spPr bwMode="auto">
          <a:xfrm>
            <a:off x="5638800" y="328295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5" name="Straight Connector 25"/>
          <p:cNvCxnSpPr>
            <a:cxnSpLocks noChangeShapeType="1"/>
          </p:cNvCxnSpPr>
          <p:nvPr/>
        </p:nvCxnSpPr>
        <p:spPr bwMode="auto">
          <a:xfrm>
            <a:off x="5638800" y="358775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56" name="TextBox 26"/>
          <p:cNvSpPr txBox="1">
            <a:spLocks noChangeArrowheads="1"/>
          </p:cNvSpPr>
          <p:nvPr/>
        </p:nvSpPr>
        <p:spPr bwMode="auto">
          <a:xfrm>
            <a:off x="6248400" y="2444750"/>
            <a:ext cx="90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Timers</a:t>
            </a:r>
          </a:p>
        </p:txBody>
      </p:sp>
      <p:sp>
        <p:nvSpPr>
          <p:cNvPr id="35857" name="TextBox 27"/>
          <p:cNvSpPr txBox="1">
            <a:spLocks noChangeArrowheads="1"/>
          </p:cNvSpPr>
          <p:nvPr/>
        </p:nvSpPr>
        <p:spPr bwMode="auto">
          <a:xfrm>
            <a:off x="6324600" y="3054350"/>
            <a:ext cx="1274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Serial Port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6353703" y="3391685"/>
            <a:ext cx="468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  <a:cs typeface="Arial"/>
              </a:rPr>
              <a:t>Jumping to the Interrupt Handler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CC3300"/>
                </a:solidFill>
                <a:ea typeface="SimSun" pitchFamily="2" charset="-122"/>
              </a:rPr>
              <a:t>Non-vectored</a:t>
            </a:r>
            <a:r>
              <a:rPr lang="en-US" altLang="zh-CN" dirty="0" smtClean="0">
                <a:ea typeface="SimSun" pitchFamily="2" charset="-122"/>
              </a:rPr>
              <a:t>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Processor jumps to the same location irrespective of the kind of interrupt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Hardware simplification</a:t>
            </a:r>
          </a:p>
          <a:p>
            <a:r>
              <a:rPr lang="en-US" altLang="zh-CN" dirty="0" smtClean="0">
                <a:solidFill>
                  <a:srgbClr val="CC3300"/>
                </a:solidFill>
                <a:ea typeface="SimSun" pitchFamily="2" charset="-122"/>
              </a:rPr>
              <a:t>Vectored</a:t>
            </a:r>
            <a:r>
              <a:rPr lang="en-US" altLang="zh-CN" dirty="0" smtClean="0">
                <a:ea typeface="SimSun" pitchFamily="2" charset="-122"/>
              </a:rPr>
              <a:t>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Device supplies processor with address of interrupt service routine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Interrupt  handler reads the address of the interrupt service routine from a special bus</a:t>
            </a:r>
          </a:p>
          <a:p>
            <a:r>
              <a:rPr lang="en-US" altLang="zh-CN" dirty="0" smtClean="0">
                <a:ea typeface="SimSun" pitchFamily="2" charset="-122"/>
              </a:rPr>
              <a:t>Why the different methods?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If multiple devices uses the same interrupt the processor must poll each device to determine which device interrupted the processor </a:t>
            </a:r>
          </a:p>
          <a:p>
            <a:pPr lvl="2"/>
            <a:r>
              <a:rPr lang="en-US" altLang="zh-CN" dirty="0" smtClean="0">
                <a:ea typeface="SimSun" pitchFamily="2" charset="-122"/>
              </a:rPr>
              <a:t>This can be time-consuming if there is a lot of devices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In a vectored system, the processor would just take the address from the device (which dumps the interrupt vector onto a special bus).</a:t>
            </a:r>
          </a:p>
        </p:txBody>
      </p:sp>
    </p:spTree>
    <p:extLst>
      <p:ext uri="{BB962C8B-B14F-4D97-AF65-F5344CB8AC3E}">
        <p14:creationId xmlns:p14="http://schemas.microsoft.com/office/powerpoint/2010/main" val="32205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Jumping to the Interrupt Handler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C3300"/>
                </a:solidFill>
                <a:ea typeface="SimSun" pitchFamily="2" charset="-122"/>
              </a:rPr>
              <a:t>Auto-vectored</a:t>
            </a:r>
            <a:r>
              <a:rPr lang="en-US" altLang="zh-CN" dirty="0" smtClean="0">
                <a:ea typeface="SimSun" pitchFamily="2" charset="-122"/>
              </a:rPr>
              <a:t>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Multiple CPU interrupt inputs for interrupts of different priority level</a:t>
            </a:r>
          </a:p>
          <a:p>
            <a:pPr lvl="2"/>
            <a:r>
              <a:rPr lang="en-US" altLang="zh-CN" sz="2000" dirty="0" smtClean="0">
                <a:ea typeface="SimSun" pitchFamily="2" charset="-122"/>
              </a:rPr>
              <a:t>ARM has two – FIQ and IRQ</a:t>
            </a:r>
          </a:p>
          <a:p>
            <a:pPr lvl="2"/>
            <a:r>
              <a:rPr lang="en-US" altLang="zh-CN" sz="2000" dirty="0" smtClean="0">
                <a:ea typeface="SimSun" pitchFamily="2" charset="-122"/>
              </a:rPr>
              <a:t>Other processors, like 68000, SPARC, may have 8 or more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Processor-determines address of interrupt service routine based on type of interrupt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For ARM, pseudo-auto vectored IRQs and FIQs is implemented using an on-chip interrupt controller</a:t>
            </a:r>
          </a:p>
        </p:txBody>
      </p:sp>
    </p:spTree>
    <p:extLst>
      <p:ext uri="{BB962C8B-B14F-4D97-AF65-F5344CB8AC3E}">
        <p14:creationId xmlns:p14="http://schemas.microsoft.com/office/powerpoint/2010/main" val="23274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Interrupt Handlers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Non-nested interrupt handler (simplest possible)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Services individual interrupts sequentially, one interrupt at a time</a:t>
            </a:r>
          </a:p>
          <a:p>
            <a:pPr lvl="1" eaLnBrk="1" hangingPunct="1"/>
            <a:endParaRPr lang="en-US" sz="1800" dirty="0" smtClean="0">
              <a:ea typeface="Arial" pitchFamily="34" charset="0"/>
            </a:endParaRPr>
          </a:p>
          <a:p>
            <a:pPr eaLnBrk="1" hangingPunct="1"/>
            <a:r>
              <a:rPr lang="en-US" dirty="0" smtClean="0"/>
              <a:t>Nested interrupt handler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Handles multiple interrupts without priority assignment</a:t>
            </a:r>
          </a:p>
          <a:p>
            <a:pPr lvl="1" eaLnBrk="1" hangingPunct="1"/>
            <a:endParaRPr lang="en-US" sz="1800" dirty="0" smtClean="0">
              <a:ea typeface="Arial" pitchFamily="34" charset="0"/>
            </a:endParaRPr>
          </a:p>
          <a:p>
            <a:pPr eaLnBrk="1" hangingPunct="1"/>
            <a:r>
              <a:rPr lang="en-US" dirty="0" smtClean="0"/>
              <a:t>Prioritized (re-entrant) interrupt handler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Handles multiple interrupts that can be prioritized</a:t>
            </a:r>
          </a:p>
        </p:txBody>
      </p:sp>
    </p:spTree>
    <p:extLst>
      <p:ext uri="{BB962C8B-B14F-4D97-AF65-F5344CB8AC3E}">
        <p14:creationId xmlns:p14="http://schemas.microsoft.com/office/powerpoint/2010/main" val="177654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Non-Nested Interrupt Handler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Does not handle any further interrupts until the current interrupt is serviced and control returns to the interrupted task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suitable for embedded systems where interrupts have varying priorities and where interrupt latency matters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However, relatively easy to implement and debug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Inside the ISR (</a:t>
            </a:r>
            <a:r>
              <a:rPr lang="en-US" dirty="0" smtClean="0">
                <a:solidFill>
                  <a:srgbClr val="CC0000"/>
                </a:solidFill>
              </a:rPr>
              <a:t>after</a:t>
            </a:r>
            <a:r>
              <a:rPr lang="en-US" dirty="0" smtClean="0"/>
              <a:t> the processor has disabled interrupts, copied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cpsr</a:t>
            </a:r>
            <a:r>
              <a:rPr lang="en-US" dirty="0" smtClean="0"/>
              <a:t>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spsr_mode</a:t>
            </a:r>
            <a:r>
              <a:rPr lang="en-US" dirty="0" smtClean="0"/>
              <a:t>, set the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Save context – subset of the current processor mode</a:t>
            </a:r>
            <a:r>
              <a:rPr lang="ja-JP" altLang="en-US" sz="1800" dirty="0" smtClean="0">
                <a:ea typeface="MS PGothic" pitchFamily="34" charset="-128"/>
              </a:rPr>
              <a:t>’</a:t>
            </a:r>
            <a:r>
              <a:rPr lang="en-US" altLang="ja-JP" sz="1800" dirty="0" smtClean="0">
                <a:ea typeface="MS PGothic" pitchFamily="34" charset="-128"/>
              </a:rPr>
              <a:t>s </a:t>
            </a:r>
            <a:r>
              <a:rPr lang="en-US" altLang="ja-JP" sz="1800" dirty="0" err="1" smtClean="0">
                <a:ea typeface="MS PGothic" pitchFamily="34" charset="-128"/>
              </a:rPr>
              <a:t>nonbanked</a:t>
            </a:r>
            <a:r>
              <a:rPr lang="en-US" altLang="ja-JP" sz="1800" dirty="0" smtClean="0">
                <a:ea typeface="MS PGothic" pitchFamily="34" charset="-128"/>
              </a:rPr>
              <a:t>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Not necessary to save the </a:t>
            </a:r>
            <a:r>
              <a:rPr lang="en-US" sz="1800" dirty="0" err="1" smtClean="0">
                <a:latin typeface="Courier New" pitchFamily="49" charset="0"/>
                <a:ea typeface="MS PGothic" pitchFamily="34" charset="-128"/>
              </a:rPr>
              <a:t>spsr_mode</a:t>
            </a:r>
            <a:r>
              <a:rPr lang="en-US" sz="1800" dirty="0" smtClean="0">
                <a:ea typeface="Arial" pitchFamily="34" charset="0"/>
              </a:rPr>
              <a:t> </a:t>
            </a:r>
            <a:r>
              <a:rPr lang="en-US" dirty="0" smtClean="0">
                <a:ea typeface="Arial" pitchFamily="34" charset="0"/>
              </a:rPr>
              <a:t>– why? </a:t>
            </a:r>
            <a:endParaRPr lang="en-US" sz="1800" dirty="0" smtClean="0">
              <a:ea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ISR identifies the external interrupt source – how?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Service the interrupt source and reset the interrupt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Restore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Arial" pitchFamily="34" charset="0"/>
              </a:rPr>
              <a:t>Restore </a:t>
            </a:r>
            <a:r>
              <a:rPr lang="en-US" sz="1800" dirty="0" err="1" smtClean="0">
                <a:latin typeface="Courier New" pitchFamily="49" charset="0"/>
                <a:ea typeface="MS PGothic" pitchFamily="34" charset="-128"/>
              </a:rPr>
              <a:t>cpsr</a:t>
            </a:r>
            <a:r>
              <a:rPr lang="en-US" sz="1800" dirty="0" smtClean="0">
                <a:ea typeface="Arial" pitchFamily="34" charset="0"/>
              </a:rPr>
              <a:t> and </a:t>
            </a:r>
            <a:r>
              <a:rPr lang="en-US" sz="1800" dirty="0" smtClean="0">
                <a:latin typeface="Courier New" pitchFamily="49" charset="0"/>
                <a:ea typeface="MS PGothic" pitchFamily="34" charset="-128"/>
              </a:rPr>
              <a:t>pc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ea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65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Interrupt Handler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Allows for another interrupt to occur within the currently executing handler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By re-enabling interrupts at a </a:t>
            </a:r>
            <a:r>
              <a:rPr lang="en-US" sz="1800" i="1" smtClean="0">
                <a:ea typeface="Arial" pitchFamily="34" charset="0"/>
              </a:rPr>
              <a:t>safe point</a:t>
            </a:r>
            <a:r>
              <a:rPr lang="en-US" sz="1800" smtClean="0">
                <a:ea typeface="Arial" pitchFamily="34" charset="0"/>
              </a:rPr>
              <a:t> before ISR finishes servicing the current interrupt</a:t>
            </a:r>
          </a:p>
          <a:p>
            <a:pPr lvl="1" eaLnBrk="1" hangingPunct="1"/>
            <a:endParaRPr lang="en-US" sz="1800" smtClean="0">
              <a:ea typeface="Arial" pitchFamily="34" charset="0"/>
            </a:endParaRPr>
          </a:p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CC0000"/>
                </a:solidFill>
              </a:rPr>
              <a:t>Care needs to be taken in the implementation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Protect context saving/restoration from interruption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Check stack 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Increases code complexity, but improves interrupt latency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Does not distinguish between high and low priority interrupts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Time taken to service an interrupt can be high for high-priority interrupts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51203" name="Picture 4" descr="MCj013351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117" y="2408776"/>
            <a:ext cx="1467288" cy="148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4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98637" y="274638"/>
            <a:ext cx="9045363" cy="534327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Prioritized (Re-entrant) Interrupt Handler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Allows for higher-priority interrupts to occur within the currently executing handler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By re-enabling higher-priority interrupts within the handler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By disabling all interrupts of lower priority within the handler</a:t>
            </a:r>
          </a:p>
          <a:p>
            <a:pPr lvl="1" eaLnBrk="1" hangingPunct="1"/>
            <a:endParaRPr lang="en-US" sz="1600" dirty="0" smtClean="0">
              <a:ea typeface="Arial" pitchFamily="34" charset="0"/>
            </a:endParaRPr>
          </a:p>
          <a:p>
            <a:pPr eaLnBrk="1" hangingPunct="1"/>
            <a:r>
              <a:rPr lang="en-US" sz="2000" dirty="0" smtClean="0"/>
              <a:t> Same care needs to be taken in the implementation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Protect context saving/restoration from interruption, check stack overflow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Does distinguish between high and low priority interrupts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Interrupt latency can be better for high-priority interrupts</a:t>
            </a:r>
          </a:p>
          <a:p>
            <a:pPr eaLnBrk="1" hangingPunct="1"/>
            <a:endParaRPr lang="en-US" sz="2000" dirty="0" smtClean="0"/>
          </a:p>
        </p:txBody>
      </p:sp>
      <p:pic>
        <p:nvPicPr>
          <p:cNvPr id="53251" name="Picture 4" descr="MCj023042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850" y="4179007"/>
            <a:ext cx="2724150" cy="225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Interrupts and Stacks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smtClean="0"/>
              <a:t>Stacks are important in interrupt handling</a:t>
            </a:r>
          </a:p>
          <a:p>
            <a:pPr lvl="1"/>
            <a:r>
              <a:rPr lang="en-US" sz="2000" smtClean="0">
                <a:ea typeface="Arial" pitchFamily="34" charset="0"/>
              </a:rPr>
              <a:t>Especially in handling nested interrupts</a:t>
            </a:r>
          </a:p>
          <a:p>
            <a:pPr lvl="1"/>
            <a:r>
              <a:rPr lang="en-US" sz="2000" smtClean="0">
                <a:ea typeface="Arial" pitchFamily="34" charset="0"/>
              </a:rPr>
              <a:t>Who sets up the IRQ and FIQ stacks and when?</a:t>
            </a:r>
          </a:p>
          <a:p>
            <a:endParaRPr lang="en-US" sz="2000" smtClean="0"/>
          </a:p>
          <a:p>
            <a:r>
              <a:rPr lang="en-US" sz="2000" smtClean="0"/>
              <a:t>Stack size depends on the type of ISR</a:t>
            </a:r>
          </a:p>
          <a:p>
            <a:pPr lvl="1"/>
            <a:r>
              <a:rPr lang="en-US" sz="2000" smtClean="0">
                <a:ea typeface="Arial" pitchFamily="34" charset="0"/>
              </a:rPr>
              <a:t>Nested ISRs require more memory space</a:t>
            </a:r>
          </a:p>
          <a:p>
            <a:pPr lvl="1"/>
            <a:r>
              <a:rPr lang="en-US" sz="2000" smtClean="0">
                <a:ea typeface="Arial" pitchFamily="34" charset="0"/>
              </a:rPr>
              <a:t>Stack grows in size with the number of nested interrupts</a:t>
            </a:r>
          </a:p>
          <a:p>
            <a:pPr lvl="1"/>
            <a:endParaRPr lang="en-US" sz="2000" smtClean="0">
              <a:ea typeface="Arial" pitchFamily="34" charset="0"/>
            </a:endParaRPr>
          </a:p>
          <a:p>
            <a:r>
              <a:rPr lang="en-US" sz="2000" smtClean="0"/>
              <a:t>Good stack design avoids stack overflow (where stack extends beyond its allocated memory) – two common methods</a:t>
            </a:r>
          </a:p>
          <a:p>
            <a:pPr lvl="1"/>
            <a:r>
              <a:rPr lang="en-US" sz="2000" smtClean="0">
                <a:ea typeface="Arial" pitchFamily="34" charset="0"/>
              </a:rPr>
              <a:t>Memory protection</a:t>
            </a:r>
          </a:p>
          <a:p>
            <a:pPr lvl="1"/>
            <a:r>
              <a:rPr lang="en-US" sz="2000" smtClean="0">
                <a:ea typeface="Arial" pitchFamily="34" charset="0"/>
              </a:rPr>
              <a:t>Call stack-check function at the start of each routine</a:t>
            </a:r>
          </a:p>
          <a:p>
            <a:pPr lvl="1"/>
            <a:endParaRPr lang="en-US" sz="2000" smtClean="0">
              <a:ea typeface="Arial" pitchFamily="34" charset="0"/>
            </a:endParaRPr>
          </a:p>
          <a:p>
            <a:r>
              <a:rPr lang="en-US" sz="2000" smtClean="0"/>
              <a:t>Important in embedded systems to know the stack size ahead of time (as a part of the designing the application) – why? </a:t>
            </a:r>
          </a:p>
          <a:p>
            <a:endParaRPr lang="en-US" sz="200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1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2"/>
          <p:cNvSpPr>
            <a:spLocks noChangeShapeType="1"/>
          </p:cNvSpPr>
          <p:nvPr/>
        </p:nvSpPr>
        <p:spPr bwMode="auto">
          <a:xfrm>
            <a:off x="7086600" y="46482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What is a Timer?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 device that uses a </a:t>
            </a:r>
            <a:r>
              <a:rPr lang="en-US" dirty="0" err="1">
                <a:cs typeface="Arial" charset="0"/>
              </a:rPr>
              <a:t>high­speed</a:t>
            </a:r>
            <a:r>
              <a:rPr lang="en-US" dirty="0">
                <a:cs typeface="Arial" charset="0"/>
              </a:rPr>
              <a:t> clock input to provide a series of time or count-related events </a:t>
            </a: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90600" y="39624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÷</a:t>
            </a:r>
          </a:p>
        </p:txBody>
      </p: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3505200" y="3810000"/>
            <a:ext cx="2141538" cy="381000"/>
            <a:chOff x="2592" y="2112"/>
            <a:chExt cx="1349" cy="240"/>
          </a:xfrm>
        </p:grpSpPr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2592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8"/>
            <p:cNvSpPr>
              <a:spLocks noChangeShapeType="1"/>
            </p:cNvSpPr>
            <p:nvPr/>
          </p:nvSpPr>
          <p:spPr bwMode="auto">
            <a:xfrm flipV="1">
              <a:off x="2715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9"/>
            <p:cNvSpPr>
              <a:spLocks noChangeShapeType="1"/>
            </p:cNvSpPr>
            <p:nvPr/>
          </p:nvSpPr>
          <p:spPr bwMode="auto">
            <a:xfrm>
              <a:off x="2715" y="211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Line 10"/>
            <p:cNvSpPr>
              <a:spLocks noChangeShapeType="1"/>
            </p:cNvSpPr>
            <p:nvPr/>
          </p:nvSpPr>
          <p:spPr bwMode="auto">
            <a:xfrm flipV="1">
              <a:off x="2837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0" name="Line 11"/>
            <p:cNvSpPr>
              <a:spLocks noChangeShapeType="1"/>
            </p:cNvSpPr>
            <p:nvPr/>
          </p:nvSpPr>
          <p:spPr bwMode="auto">
            <a:xfrm>
              <a:off x="2837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12"/>
            <p:cNvSpPr>
              <a:spLocks noChangeShapeType="1"/>
            </p:cNvSpPr>
            <p:nvPr/>
          </p:nvSpPr>
          <p:spPr bwMode="auto">
            <a:xfrm flipV="1">
              <a:off x="2960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Line 13"/>
            <p:cNvSpPr>
              <a:spLocks noChangeShapeType="1"/>
            </p:cNvSpPr>
            <p:nvPr/>
          </p:nvSpPr>
          <p:spPr bwMode="auto">
            <a:xfrm>
              <a:off x="2960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Line 14"/>
            <p:cNvSpPr>
              <a:spLocks noChangeShapeType="1"/>
            </p:cNvSpPr>
            <p:nvPr/>
          </p:nvSpPr>
          <p:spPr bwMode="auto">
            <a:xfrm flipV="1">
              <a:off x="3083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Line 15"/>
            <p:cNvSpPr>
              <a:spLocks noChangeShapeType="1"/>
            </p:cNvSpPr>
            <p:nvPr/>
          </p:nvSpPr>
          <p:spPr bwMode="auto">
            <a:xfrm>
              <a:off x="3083" y="235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Line 16"/>
            <p:cNvSpPr>
              <a:spLocks noChangeShapeType="1"/>
            </p:cNvSpPr>
            <p:nvPr/>
          </p:nvSpPr>
          <p:spPr bwMode="auto">
            <a:xfrm flipV="1">
              <a:off x="3205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6" name="Line 17"/>
            <p:cNvSpPr>
              <a:spLocks noChangeShapeType="1"/>
            </p:cNvSpPr>
            <p:nvPr/>
          </p:nvSpPr>
          <p:spPr bwMode="auto">
            <a:xfrm>
              <a:off x="3205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18"/>
            <p:cNvSpPr>
              <a:spLocks noChangeShapeType="1"/>
            </p:cNvSpPr>
            <p:nvPr/>
          </p:nvSpPr>
          <p:spPr bwMode="auto">
            <a:xfrm flipV="1">
              <a:off x="3328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19"/>
            <p:cNvSpPr>
              <a:spLocks noChangeShapeType="1"/>
            </p:cNvSpPr>
            <p:nvPr/>
          </p:nvSpPr>
          <p:spPr bwMode="auto">
            <a:xfrm>
              <a:off x="3328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Line 20"/>
            <p:cNvSpPr>
              <a:spLocks noChangeShapeType="1"/>
            </p:cNvSpPr>
            <p:nvPr/>
          </p:nvSpPr>
          <p:spPr bwMode="auto">
            <a:xfrm flipV="1">
              <a:off x="3451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Line 21"/>
            <p:cNvSpPr>
              <a:spLocks noChangeShapeType="1"/>
            </p:cNvSpPr>
            <p:nvPr/>
          </p:nvSpPr>
          <p:spPr bwMode="auto">
            <a:xfrm>
              <a:off x="3451" y="211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Line 22"/>
            <p:cNvSpPr>
              <a:spLocks noChangeShapeType="1"/>
            </p:cNvSpPr>
            <p:nvPr/>
          </p:nvSpPr>
          <p:spPr bwMode="auto">
            <a:xfrm flipV="1">
              <a:off x="3573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Line 23"/>
            <p:cNvSpPr>
              <a:spLocks noChangeShapeType="1"/>
            </p:cNvSpPr>
            <p:nvPr/>
          </p:nvSpPr>
          <p:spPr bwMode="auto">
            <a:xfrm>
              <a:off x="3573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Line 24"/>
            <p:cNvSpPr>
              <a:spLocks noChangeShapeType="1"/>
            </p:cNvSpPr>
            <p:nvPr/>
          </p:nvSpPr>
          <p:spPr bwMode="auto">
            <a:xfrm flipV="1">
              <a:off x="3696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Line 25"/>
            <p:cNvSpPr>
              <a:spLocks noChangeShapeType="1"/>
            </p:cNvSpPr>
            <p:nvPr/>
          </p:nvSpPr>
          <p:spPr bwMode="auto">
            <a:xfrm>
              <a:off x="3696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Line 26"/>
            <p:cNvSpPr>
              <a:spLocks noChangeShapeType="1"/>
            </p:cNvSpPr>
            <p:nvPr/>
          </p:nvSpPr>
          <p:spPr bwMode="auto">
            <a:xfrm flipV="1">
              <a:off x="3819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Line 27"/>
            <p:cNvSpPr>
              <a:spLocks noChangeShapeType="1"/>
            </p:cNvSpPr>
            <p:nvPr/>
          </p:nvSpPr>
          <p:spPr bwMode="auto">
            <a:xfrm>
              <a:off x="3819" y="235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28"/>
          <p:cNvGrpSpPr>
            <a:grpSpLocks/>
          </p:cNvGrpSpPr>
          <p:nvPr/>
        </p:nvGrpSpPr>
        <p:grpSpPr bwMode="auto">
          <a:xfrm>
            <a:off x="762000" y="3276600"/>
            <a:ext cx="2438400" cy="381000"/>
            <a:chOff x="2016" y="3312"/>
            <a:chExt cx="1728" cy="480"/>
          </a:xfrm>
        </p:grpSpPr>
        <p:sp>
          <p:nvSpPr>
            <p:cNvPr id="30740" name="Line 29"/>
            <p:cNvSpPr>
              <a:spLocks noChangeShapeType="1"/>
            </p:cNvSpPr>
            <p:nvPr/>
          </p:nvSpPr>
          <p:spPr bwMode="auto">
            <a:xfrm>
              <a:off x="2016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30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31"/>
            <p:cNvSpPr>
              <a:spLocks noChangeShapeType="1"/>
            </p:cNvSpPr>
            <p:nvPr/>
          </p:nvSpPr>
          <p:spPr bwMode="auto">
            <a:xfrm>
              <a:off x="2112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32"/>
            <p:cNvSpPr>
              <a:spLocks noChangeShapeType="1"/>
            </p:cNvSpPr>
            <p:nvPr/>
          </p:nvSpPr>
          <p:spPr bwMode="auto">
            <a:xfrm flipV="1">
              <a:off x="220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33"/>
            <p:cNvSpPr>
              <a:spLocks noChangeShapeType="1"/>
            </p:cNvSpPr>
            <p:nvPr/>
          </p:nvSpPr>
          <p:spPr bwMode="auto">
            <a:xfrm>
              <a:off x="2208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34"/>
            <p:cNvSpPr>
              <a:spLocks noChangeShapeType="1"/>
            </p:cNvSpPr>
            <p:nvPr/>
          </p:nvSpPr>
          <p:spPr bwMode="auto">
            <a:xfrm flipV="1">
              <a:off x="230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35"/>
            <p:cNvSpPr>
              <a:spLocks noChangeShapeType="1"/>
            </p:cNvSpPr>
            <p:nvPr/>
          </p:nvSpPr>
          <p:spPr bwMode="auto">
            <a:xfrm>
              <a:off x="2304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36"/>
            <p:cNvSpPr>
              <a:spLocks noChangeShapeType="1"/>
            </p:cNvSpPr>
            <p:nvPr/>
          </p:nvSpPr>
          <p:spPr bwMode="auto">
            <a:xfrm flipV="1">
              <a:off x="240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37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38"/>
            <p:cNvSpPr>
              <a:spLocks noChangeShapeType="1"/>
            </p:cNvSpPr>
            <p:nvPr/>
          </p:nvSpPr>
          <p:spPr bwMode="auto">
            <a:xfrm flipV="1">
              <a:off x="249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9"/>
            <p:cNvSpPr>
              <a:spLocks noChangeShapeType="1"/>
            </p:cNvSpPr>
            <p:nvPr/>
          </p:nvSpPr>
          <p:spPr bwMode="auto">
            <a:xfrm>
              <a:off x="2496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40"/>
            <p:cNvSpPr>
              <a:spLocks noChangeShapeType="1"/>
            </p:cNvSpPr>
            <p:nvPr/>
          </p:nvSpPr>
          <p:spPr bwMode="auto">
            <a:xfrm flipV="1">
              <a:off x="259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41"/>
            <p:cNvSpPr>
              <a:spLocks noChangeShapeType="1"/>
            </p:cNvSpPr>
            <p:nvPr/>
          </p:nvSpPr>
          <p:spPr bwMode="auto">
            <a:xfrm>
              <a:off x="2592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2"/>
            <p:cNvSpPr>
              <a:spLocks noChangeShapeType="1"/>
            </p:cNvSpPr>
            <p:nvPr/>
          </p:nvSpPr>
          <p:spPr bwMode="auto">
            <a:xfrm flipV="1">
              <a:off x="268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43"/>
            <p:cNvSpPr>
              <a:spLocks noChangeShapeType="1"/>
            </p:cNvSpPr>
            <p:nvPr/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Line 44"/>
            <p:cNvSpPr>
              <a:spLocks noChangeShapeType="1"/>
            </p:cNvSpPr>
            <p:nvPr/>
          </p:nvSpPr>
          <p:spPr bwMode="auto">
            <a:xfrm flipV="1">
              <a:off x="278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45"/>
            <p:cNvSpPr>
              <a:spLocks noChangeShapeType="1"/>
            </p:cNvSpPr>
            <p:nvPr/>
          </p:nvSpPr>
          <p:spPr bwMode="auto">
            <a:xfrm>
              <a:off x="2784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46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47"/>
            <p:cNvSpPr>
              <a:spLocks noChangeShapeType="1"/>
            </p:cNvSpPr>
            <p:nvPr/>
          </p:nvSpPr>
          <p:spPr bwMode="auto">
            <a:xfrm>
              <a:off x="2880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4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49"/>
            <p:cNvSpPr>
              <a:spLocks noChangeShapeType="1"/>
            </p:cNvSpPr>
            <p:nvPr/>
          </p:nvSpPr>
          <p:spPr bwMode="auto">
            <a:xfrm>
              <a:off x="2976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>
              <a:off x="3072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Line 52"/>
            <p:cNvSpPr>
              <a:spLocks noChangeShapeType="1"/>
            </p:cNvSpPr>
            <p:nvPr/>
          </p:nvSpPr>
          <p:spPr bwMode="auto">
            <a:xfrm flipV="1">
              <a:off x="316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53"/>
            <p:cNvSpPr>
              <a:spLocks noChangeShapeType="1"/>
            </p:cNvSpPr>
            <p:nvPr/>
          </p:nvSpPr>
          <p:spPr bwMode="auto">
            <a:xfrm>
              <a:off x="3168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54"/>
            <p:cNvSpPr>
              <a:spLocks noChangeShapeType="1"/>
            </p:cNvSpPr>
            <p:nvPr/>
          </p:nvSpPr>
          <p:spPr bwMode="auto">
            <a:xfrm flipV="1">
              <a:off x="326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55"/>
            <p:cNvSpPr>
              <a:spLocks noChangeShapeType="1"/>
            </p:cNvSpPr>
            <p:nvPr/>
          </p:nvSpPr>
          <p:spPr bwMode="auto">
            <a:xfrm>
              <a:off x="3264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56"/>
            <p:cNvSpPr>
              <a:spLocks noChangeShapeType="1"/>
            </p:cNvSpPr>
            <p:nvPr/>
          </p:nvSpPr>
          <p:spPr bwMode="auto">
            <a:xfrm flipV="1">
              <a:off x="336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57"/>
            <p:cNvSpPr>
              <a:spLocks noChangeShapeType="1"/>
            </p:cNvSpPr>
            <p:nvPr/>
          </p:nvSpPr>
          <p:spPr bwMode="auto">
            <a:xfrm>
              <a:off x="3360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58"/>
            <p:cNvSpPr>
              <a:spLocks noChangeShapeType="1"/>
            </p:cNvSpPr>
            <p:nvPr/>
          </p:nvSpPr>
          <p:spPr bwMode="auto">
            <a:xfrm flipV="1">
              <a:off x="345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59"/>
            <p:cNvSpPr>
              <a:spLocks noChangeShapeType="1"/>
            </p:cNvSpPr>
            <p:nvPr/>
          </p:nvSpPr>
          <p:spPr bwMode="auto">
            <a:xfrm>
              <a:off x="3456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60"/>
            <p:cNvSpPr>
              <a:spLocks noChangeShapeType="1"/>
            </p:cNvSpPr>
            <p:nvPr/>
          </p:nvSpPr>
          <p:spPr bwMode="auto">
            <a:xfrm flipV="1">
              <a:off x="355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>
              <a:off x="3552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62"/>
            <p:cNvSpPr>
              <a:spLocks noChangeShapeType="1"/>
            </p:cNvSpPr>
            <p:nvPr/>
          </p:nvSpPr>
          <p:spPr bwMode="auto">
            <a:xfrm flipV="1">
              <a:off x="364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63"/>
            <p:cNvSpPr>
              <a:spLocks noChangeShapeType="1"/>
            </p:cNvSpPr>
            <p:nvPr/>
          </p:nvSpPr>
          <p:spPr bwMode="auto">
            <a:xfrm>
              <a:off x="3648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64"/>
            <p:cNvSpPr>
              <a:spLocks noChangeShapeType="1"/>
            </p:cNvSpPr>
            <p:nvPr/>
          </p:nvSpPr>
          <p:spPr bwMode="auto">
            <a:xfrm flipV="1">
              <a:off x="374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Rectangle 65"/>
          <p:cNvSpPr>
            <a:spLocks noChangeArrowheads="1"/>
          </p:cNvSpPr>
          <p:nvPr/>
        </p:nvSpPr>
        <p:spPr bwMode="auto">
          <a:xfrm>
            <a:off x="5943600" y="41148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000000</a:t>
            </a:r>
          </a:p>
        </p:txBody>
      </p:sp>
      <p:sp>
        <p:nvSpPr>
          <p:cNvPr id="30728" name="Rectangle 66"/>
          <p:cNvSpPr>
            <a:spLocks noChangeArrowheads="1"/>
          </p:cNvSpPr>
          <p:nvPr/>
        </p:nvSpPr>
        <p:spPr bwMode="auto">
          <a:xfrm>
            <a:off x="5943600" y="27432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0x1206</a:t>
            </a:r>
          </a:p>
        </p:txBody>
      </p:sp>
      <p:sp>
        <p:nvSpPr>
          <p:cNvPr id="30729" name="Rectangle 67"/>
          <p:cNvSpPr>
            <a:spLocks noChangeArrowheads="1"/>
          </p:cNvSpPr>
          <p:nvPr/>
        </p:nvSpPr>
        <p:spPr bwMode="auto">
          <a:xfrm>
            <a:off x="5943600" y="54864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I/O Control</a:t>
            </a:r>
          </a:p>
        </p:txBody>
      </p:sp>
      <p:sp>
        <p:nvSpPr>
          <p:cNvPr id="30730" name="Line 68"/>
          <p:cNvSpPr>
            <a:spLocks noChangeShapeType="1"/>
          </p:cNvSpPr>
          <p:nvPr/>
        </p:nvSpPr>
        <p:spPr bwMode="auto">
          <a:xfrm>
            <a:off x="7086600" y="32766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69"/>
          <p:cNvSpPr>
            <a:spLocks noChangeShapeType="1"/>
          </p:cNvSpPr>
          <p:nvPr/>
        </p:nvSpPr>
        <p:spPr bwMode="auto">
          <a:xfrm>
            <a:off x="3276600" y="4343400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70"/>
          <p:cNvSpPr>
            <a:spLocks noChangeShapeType="1"/>
          </p:cNvSpPr>
          <p:nvPr/>
        </p:nvSpPr>
        <p:spPr bwMode="auto">
          <a:xfrm flipH="1">
            <a:off x="41148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71"/>
          <p:cNvSpPr txBox="1">
            <a:spLocks noChangeArrowheads="1"/>
          </p:cNvSpPr>
          <p:nvPr/>
        </p:nvSpPr>
        <p:spPr bwMode="auto">
          <a:xfrm>
            <a:off x="1066800" y="4622800"/>
            <a:ext cx="1700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Clock Divider</a:t>
            </a:r>
          </a:p>
        </p:txBody>
      </p:sp>
      <p:sp>
        <p:nvSpPr>
          <p:cNvPr id="30734" name="Text Box 72"/>
          <p:cNvSpPr txBox="1">
            <a:spLocks noChangeArrowheads="1"/>
          </p:cNvSpPr>
          <p:nvPr/>
        </p:nvSpPr>
        <p:spPr bwMode="auto">
          <a:xfrm>
            <a:off x="5815013" y="2336800"/>
            <a:ext cx="2052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Counter Register</a:t>
            </a:r>
          </a:p>
        </p:txBody>
      </p:sp>
      <p:sp>
        <p:nvSpPr>
          <p:cNvPr id="30735" name="Text Box 73"/>
          <p:cNvSpPr txBox="1">
            <a:spLocks noChangeArrowheads="1"/>
          </p:cNvSpPr>
          <p:nvPr/>
        </p:nvSpPr>
        <p:spPr bwMode="auto">
          <a:xfrm>
            <a:off x="7239000" y="3276600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Reload on Zero</a:t>
            </a:r>
          </a:p>
        </p:txBody>
      </p:sp>
      <p:sp>
        <p:nvSpPr>
          <p:cNvPr id="30736" name="Text Box 74"/>
          <p:cNvSpPr txBox="1">
            <a:spLocks noChangeArrowheads="1"/>
          </p:cNvSpPr>
          <p:nvPr/>
        </p:nvSpPr>
        <p:spPr bwMode="auto">
          <a:xfrm>
            <a:off x="4114800" y="4699000"/>
            <a:ext cx="242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Countdown Register</a:t>
            </a:r>
          </a:p>
        </p:txBody>
      </p:sp>
      <p:sp>
        <p:nvSpPr>
          <p:cNvPr id="30737" name="Text Box 75"/>
          <p:cNvSpPr txBox="1">
            <a:spLocks noChangeArrowheads="1"/>
          </p:cNvSpPr>
          <p:nvPr/>
        </p:nvSpPr>
        <p:spPr bwMode="auto">
          <a:xfrm>
            <a:off x="4230210" y="5386862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CC0000"/>
                </a:solidFill>
              </a:rPr>
              <a:t>Interrupt to Processor</a:t>
            </a:r>
          </a:p>
        </p:txBody>
      </p:sp>
      <p:sp>
        <p:nvSpPr>
          <p:cNvPr id="30738" name="Line 76"/>
          <p:cNvSpPr>
            <a:spLocks noChangeShapeType="1"/>
          </p:cNvSpPr>
          <p:nvPr/>
        </p:nvSpPr>
        <p:spPr bwMode="auto">
          <a:xfrm>
            <a:off x="2057400" y="37338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77"/>
          <p:cNvSpPr txBox="1">
            <a:spLocks noChangeArrowheads="1"/>
          </p:cNvSpPr>
          <p:nvPr/>
        </p:nvSpPr>
        <p:spPr bwMode="auto">
          <a:xfrm>
            <a:off x="1066800" y="2794000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System Clock</a:t>
            </a:r>
          </a:p>
        </p:txBody>
      </p:sp>
    </p:spTree>
    <p:extLst>
      <p:ext uri="{BB962C8B-B14F-4D97-AF65-F5344CB8AC3E}">
        <p14:creationId xmlns:p14="http://schemas.microsoft.com/office/powerpoint/2010/main" val="1951767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Resource Sharing Across Interrupts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Interrupts can occur asynchronously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Access to shared resources and global variables must be handled in a way that does not corrupt the program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Normally done by masking interrupts before accessing shared data and unmasking interrupts (if needed) afterwards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Clearly, when interrupt-masking occurs, interrupt latency will be higher</a:t>
            </a:r>
          </a:p>
          <a:p>
            <a:pPr lvl="1" eaLnBrk="1" hangingPunct="1">
              <a:buFontTx/>
              <a:buNone/>
            </a:pPr>
            <a:endParaRPr lang="en-US" sz="1800" smtClean="0">
              <a:ea typeface="Arial" pitchFamily="34" charset="0"/>
            </a:endParaRPr>
          </a:p>
          <a:p>
            <a:pPr eaLnBrk="1" hangingPunct="1"/>
            <a:r>
              <a:rPr lang="en-US" smtClean="0"/>
              <a:t>Up next – start with a simple keyboard ISR and then understand 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What can happen when the ISR takes a while to execute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How do we improve its interrupt latency</a:t>
            </a:r>
          </a:p>
          <a:p>
            <a:pPr lvl="1" eaLnBrk="1" hangingPunct="1"/>
            <a:r>
              <a:rPr lang="en-US" sz="1800" smtClean="0">
                <a:ea typeface="Arial" pitchFamily="34" charset="0"/>
              </a:rPr>
              <a:t>What can go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Starting With a Simple Example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Keyboard command processing </a:t>
            </a:r>
          </a:p>
          <a:p>
            <a:pPr lvl="1" eaLnBrk="1" hangingPunct="1"/>
            <a:endParaRPr lang="en-US" sz="2000" dirty="0" smtClean="0">
              <a:ea typeface="Arial" pitchFamily="34" charset="0"/>
            </a:endParaRPr>
          </a:p>
          <a:p>
            <a:pPr lvl="3" eaLnBrk="1" hangingPunct="1">
              <a:buFontTx/>
              <a:buNone/>
            </a:pPr>
            <a:r>
              <a:rPr lang="en-US" dirty="0" smtClean="0">
                <a:ea typeface="Arial" pitchFamily="34" charset="0"/>
              </a:rPr>
              <a:t>The </a:t>
            </a:r>
            <a:r>
              <a:rPr lang="ja-JP" altLang="en-US" dirty="0" smtClean="0">
                <a:ea typeface="MS PGothic" pitchFamily="34" charset="-128"/>
              </a:rPr>
              <a:t>“</a:t>
            </a:r>
            <a:r>
              <a:rPr lang="en-US" altLang="ja-JP" dirty="0" smtClean="0">
                <a:ea typeface="MS PGothic" pitchFamily="34" charset="-128"/>
              </a:rPr>
              <a:t>B</a:t>
            </a:r>
            <a:r>
              <a:rPr lang="ja-JP" altLang="en-US" dirty="0" smtClean="0">
                <a:ea typeface="MS PGothic" pitchFamily="34" charset="-128"/>
              </a:rPr>
              <a:t>”</a:t>
            </a:r>
            <a:r>
              <a:rPr lang="en-US" altLang="ja-JP" dirty="0" smtClean="0">
                <a:ea typeface="MS PGothic" pitchFamily="34" charset="-128"/>
              </a:rPr>
              <a:t> key is pressed by the user</a:t>
            </a:r>
          </a:p>
          <a:p>
            <a:pPr lvl="3" eaLnBrk="1" hangingPunct="1">
              <a:buFontTx/>
              <a:buNone/>
            </a:pPr>
            <a:endParaRPr lang="en-US" dirty="0" smtClean="0">
              <a:ea typeface="Arial" pitchFamily="34" charset="0"/>
            </a:endParaRPr>
          </a:p>
          <a:p>
            <a:pPr lvl="3" eaLnBrk="1" hangingPunct="1">
              <a:buFontTx/>
              <a:buNone/>
            </a:pPr>
            <a:r>
              <a:rPr lang="en-US" dirty="0" smtClean="0">
                <a:ea typeface="Arial" pitchFamily="34" charset="0"/>
              </a:rPr>
              <a:t>The </a:t>
            </a:r>
            <a:r>
              <a:rPr lang="ja-JP" altLang="en-US" dirty="0" smtClean="0">
                <a:ea typeface="MS PGothic" pitchFamily="34" charset="-128"/>
              </a:rPr>
              <a:t>“</a:t>
            </a:r>
            <a:r>
              <a:rPr lang="en-US" altLang="ja-JP" dirty="0" smtClean="0">
                <a:ea typeface="MS PGothic" pitchFamily="34" charset="-128"/>
              </a:rPr>
              <a:t>keyboard</a:t>
            </a:r>
            <a:r>
              <a:rPr lang="ja-JP" altLang="en-US" dirty="0" smtClean="0">
                <a:ea typeface="MS PGothic" pitchFamily="34" charset="-128"/>
              </a:rPr>
              <a:t>”</a:t>
            </a:r>
            <a:r>
              <a:rPr lang="en-US" altLang="ja-JP" dirty="0" smtClean="0">
                <a:ea typeface="MS PGothic" pitchFamily="34" charset="-128"/>
              </a:rPr>
              <a:t> interrupts the processor</a:t>
            </a:r>
          </a:p>
          <a:p>
            <a:pPr lvl="3" eaLnBrk="1" hangingPunct="1">
              <a:buFontTx/>
              <a:buNone/>
            </a:pPr>
            <a:endParaRPr lang="en-US" dirty="0" smtClean="0">
              <a:ea typeface="Arial" pitchFamily="34" charset="0"/>
            </a:endParaRPr>
          </a:p>
          <a:p>
            <a:pPr lvl="3" eaLnBrk="1" hangingPunct="1">
              <a:buFontTx/>
              <a:buNone/>
            </a:pPr>
            <a:r>
              <a:rPr lang="en-US" dirty="0" smtClean="0">
                <a:ea typeface="Arial" pitchFamily="34" charset="0"/>
              </a:rPr>
              <a:t>Jump to </a:t>
            </a:r>
            <a:r>
              <a:rPr lang="en-US" dirty="0" smtClean="0">
                <a:latin typeface="Courier New" pitchFamily="49" charset="0"/>
                <a:ea typeface="Arial" pitchFamily="34" charset="0"/>
              </a:rPr>
              <a:t>keyboard ISR (non-nested)</a:t>
            </a:r>
          </a:p>
          <a:p>
            <a:pPr lvl="3" eaLnBrk="1" hangingPunct="1">
              <a:buFontTx/>
              <a:buNone/>
            </a:pPr>
            <a:r>
              <a:rPr lang="en-US" dirty="0" smtClean="0">
                <a:ea typeface="Arial" pitchFamily="34" charset="0"/>
              </a:rPr>
              <a:t> </a:t>
            </a:r>
          </a:p>
          <a:p>
            <a:pPr lvl="4"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  <a:ea typeface="Arial" pitchFamily="34" charset="0"/>
              </a:rPr>
              <a:t>keyboard_ISR</a:t>
            </a:r>
            <a:r>
              <a:rPr lang="en-US" dirty="0" smtClean="0">
                <a:latin typeface="Courier New" pitchFamily="49" charset="0"/>
                <a:ea typeface="Arial" pitchFamily="34" charset="0"/>
              </a:rPr>
              <a:t>() {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</a:t>
            </a:r>
            <a:r>
              <a:rPr lang="en-US" dirty="0" err="1" smtClean="0">
                <a:latin typeface="Courier New" pitchFamily="49" charset="0"/>
                <a:ea typeface="Arial" pitchFamily="34" charset="0"/>
              </a:rPr>
              <a:t>ch</a:t>
            </a:r>
            <a:r>
              <a:rPr lang="en-US" dirty="0" smtClean="0">
                <a:latin typeface="Courier New" pitchFamily="49" charset="0"/>
                <a:ea typeface="Arial" pitchFamily="34" charset="0"/>
              </a:rPr>
              <a:t> &lt;­ Read keyboard input register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switch (</a:t>
            </a:r>
            <a:r>
              <a:rPr lang="en-US" dirty="0" err="1" smtClean="0">
                <a:latin typeface="Courier New" pitchFamily="49" charset="0"/>
                <a:ea typeface="Arial" pitchFamily="34" charset="0"/>
              </a:rPr>
              <a:t>ch</a:t>
            </a:r>
            <a:r>
              <a:rPr lang="en-US" dirty="0" smtClean="0">
                <a:latin typeface="Courier New" pitchFamily="49" charset="0"/>
                <a:ea typeface="Arial" pitchFamily="34" charset="0"/>
              </a:rPr>
              <a:t>) {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case </a:t>
            </a:r>
            <a:r>
              <a:rPr lang="ja-JP" altLang="en-US" dirty="0" smtClean="0">
                <a:latin typeface="Courier New" pitchFamily="49" charset="0"/>
                <a:ea typeface="MS PGothic" pitchFamily="34" charset="-128"/>
              </a:rPr>
              <a:t>‘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b</a:t>
            </a:r>
            <a:r>
              <a:rPr lang="ja-JP" altLang="en-US" dirty="0" smtClean="0">
                <a:latin typeface="Courier New" pitchFamily="49" charset="0"/>
                <a:ea typeface="MS PGothic" pitchFamily="34" charset="-128"/>
              </a:rPr>
              <a:t>’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 : </a:t>
            </a:r>
            <a:r>
              <a:rPr lang="en-US" altLang="ja-JP" dirty="0" err="1" smtClean="0">
                <a:latin typeface="Courier New" pitchFamily="49" charset="0"/>
                <a:ea typeface="MS PGothic" pitchFamily="34" charset="-128"/>
              </a:rPr>
              <a:t>startApp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(); break;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case </a:t>
            </a:r>
            <a:r>
              <a:rPr lang="ja-JP" altLang="en-US" dirty="0" smtClean="0">
                <a:latin typeface="Courier New" pitchFamily="49" charset="0"/>
                <a:ea typeface="MS PGothic" pitchFamily="34" charset="-128"/>
              </a:rPr>
              <a:t>‘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x</a:t>
            </a:r>
            <a:r>
              <a:rPr lang="ja-JP" altLang="en-US" dirty="0" smtClean="0">
                <a:latin typeface="Courier New" pitchFamily="49" charset="0"/>
                <a:ea typeface="MS PGothic" pitchFamily="34" charset="-128"/>
              </a:rPr>
              <a:t>’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 : </a:t>
            </a:r>
            <a:r>
              <a:rPr lang="en-US" altLang="ja-JP" dirty="0" err="1" smtClean="0">
                <a:latin typeface="Courier New" pitchFamily="49" charset="0"/>
                <a:ea typeface="MS PGothic" pitchFamily="34" charset="-128"/>
              </a:rPr>
              <a:t>doSomeProcessing</a:t>
            </a:r>
            <a:r>
              <a:rPr lang="en-US" altLang="ja-JP" dirty="0" smtClean="0">
                <a:latin typeface="Courier New" pitchFamily="49" charset="0"/>
                <a:ea typeface="MS PGothic" pitchFamily="34" charset="-128"/>
              </a:rPr>
              <a:t>(); break;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...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   } </a:t>
            </a:r>
          </a:p>
          <a:p>
            <a:pPr lvl="4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Arial" pitchFamily="34" charset="0"/>
              </a:rPr>
              <a:t>} </a:t>
            </a:r>
          </a:p>
          <a:p>
            <a:pPr lvl="3" eaLnBrk="1" hangingPunct="1">
              <a:buFontTx/>
              <a:buNone/>
            </a:pPr>
            <a:endParaRPr lang="en-US" dirty="0" smtClean="0">
              <a:ea typeface="Arial" pitchFamily="34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6204990" y="5526640"/>
            <a:ext cx="1659429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>
                <a:solidFill>
                  <a:srgbClr val="FF0000"/>
                </a:solidFill>
              </a:rPr>
              <a:t>return from ISR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6705600" y="3962400"/>
            <a:ext cx="2286000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How long does this processing take? </a:t>
            </a:r>
          </a:p>
        </p:txBody>
      </p:sp>
      <p:sp>
        <p:nvSpPr>
          <p:cNvPr id="63493" name="Line 6"/>
          <p:cNvSpPr>
            <a:spLocks noChangeShapeType="1"/>
          </p:cNvSpPr>
          <p:nvPr/>
        </p:nvSpPr>
        <p:spPr bwMode="auto">
          <a:xfrm>
            <a:off x="2514600" y="2149579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2514600" y="2682979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3385590" y="4807503"/>
            <a:ext cx="2743200" cy="719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 flipH="1">
            <a:off x="5334000" y="2786063"/>
            <a:ext cx="2362200" cy="16335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>
            <a:off x="2514600" y="3292579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5791200" y="1752600"/>
            <a:ext cx="3048000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What happens if another key is pressed ­ or if a timer interrupt occurs?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Interrupt Latency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a </a:t>
            </a:r>
            <a:r>
              <a:rPr lang="en-US" dirty="0" smtClean="0">
                <a:solidFill>
                  <a:srgbClr val="0000FF"/>
                </a:solidFill>
              </a:rPr>
              <a:t>buffer</a:t>
            </a:r>
            <a:r>
              <a:rPr lang="en-US" dirty="0" smtClean="0"/>
              <a:t> (in software or hardware) for input characters. </a:t>
            </a:r>
          </a:p>
          <a:p>
            <a:pPr lvl="1" eaLnBrk="1" hangingPunct="1"/>
            <a:r>
              <a:rPr lang="en-US" dirty="0" smtClean="0">
                <a:ea typeface="Arial" pitchFamily="34" charset="0"/>
              </a:rPr>
              <a:t>This decouples the time for processing from the time between keystrokes, and provides a computable upper bound on the time required to service a keyboard interrupt</a:t>
            </a:r>
          </a:p>
          <a:p>
            <a:pPr lvl="1" eaLnBrk="1" hangingPunct="1"/>
            <a:r>
              <a:rPr lang="en-US" dirty="0" smtClean="0">
                <a:ea typeface="Arial" pitchFamily="34" charset="0"/>
              </a:rPr>
              <a:t>Commands stored in the </a:t>
            </a:r>
            <a:r>
              <a:rPr lang="en-US" dirty="0" err="1" smtClean="0">
                <a:latin typeface="Courier New" pitchFamily="49" charset="0"/>
                <a:ea typeface="Arial" pitchFamily="34" charset="0"/>
              </a:rPr>
              <a:t>input_buffer</a:t>
            </a:r>
            <a:r>
              <a:rPr lang="en-US" dirty="0" smtClean="0">
                <a:ea typeface="Arial" pitchFamily="34" charset="0"/>
              </a:rPr>
              <a:t> can be processed in the user/application code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28600" y="3214084"/>
            <a:ext cx="385554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3"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A key is pressed by the user</a:t>
            </a:r>
          </a:p>
          <a:p>
            <a:pPr marL="342900" lvl="3"/>
            <a:endParaRPr lang="en-US" sz="1600" dirty="0">
              <a:solidFill>
                <a:schemeClr val="tx1"/>
              </a:solidFill>
            </a:endParaRPr>
          </a:p>
          <a:p>
            <a:pPr marL="342900" lvl="3"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ja-JP" altLang="en-US" sz="1600" dirty="0">
                <a:solidFill>
                  <a:schemeClr val="tx1"/>
                </a:solidFill>
              </a:rPr>
              <a:t>“</a:t>
            </a:r>
            <a:r>
              <a:rPr lang="en-US" altLang="ja-JP" sz="1600" dirty="0">
                <a:solidFill>
                  <a:schemeClr val="tx1"/>
                </a:solidFill>
              </a:rPr>
              <a:t>keyboard</a:t>
            </a:r>
            <a:r>
              <a:rPr lang="ja-JP" altLang="en-US" sz="1600" dirty="0">
                <a:solidFill>
                  <a:schemeClr val="tx1"/>
                </a:solidFill>
              </a:rPr>
              <a:t>”</a:t>
            </a:r>
            <a:r>
              <a:rPr lang="en-US" altLang="ja-JP" sz="1600" dirty="0">
                <a:solidFill>
                  <a:schemeClr val="tx1"/>
                </a:solidFill>
              </a:rPr>
              <a:t> interrupts the processor</a:t>
            </a:r>
          </a:p>
          <a:p>
            <a:pPr marL="342900" lvl="3">
              <a:buFont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42900" lvl="3"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Jump to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keyboard ISR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457200" lvl="4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 marL="457200" lvl="4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keyboard_ISR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 { </a:t>
            </a:r>
          </a:p>
          <a:p>
            <a:pPr marL="457200" lvl="4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input_buffer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457200" lvl="4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457200" lvl="4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4648200" y="2912459"/>
            <a:ext cx="3140075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Stores the input and then quickly returns to the </a:t>
            </a:r>
            <a:r>
              <a:rPr lang="ja-JP" altLang="en-US" sz="1600">
                <a:solidFill>
                  <a:srgbClr val="FF0000"/>
                </a:solidFill>
              </a:rPr>
              <a:t>“</a:t>
            </a:r>
            <a:r>
              <a:rPr lang="en-US" altLang="ja-JP" sz="1600">
                <a:solidFill>
                  <a:srgbClr val="FF0000"/>
                </a:solidFill>
              </a:rPr>
              <a:t>main program</a:t>
            </a:r>
            <a:r>
              <a:rPr lang="ja-JP" altLang="en-US" sz="1600">
                <a:solidFill>
                  <a:srgbClr val="FF0000"/>
                </a:solidFill>
              </a:rPr>
              <a:t>”</a:t>
            </a:r>
            <a:r>
              <a:rPr lang="en-US" altLang="ja-JP" sz="1600">
                <a:solidFill>
                  <a:srgbClr val="FF0000"/>
                </a:solidFill>
              </a:rPr>
              <a:t> (process)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5541" name="Line 6"/>
          <p:cNvSpPr>
            <a:spLocks noChangeShapeType="1"/>
          </p:cNvSpPr>
          <p:nvPr/>
        </p:nvSpPr>
        <p:spPr bwMode="auto">
          <a:xfrm flipV="1">
            <a:off x="3276600" y="3436334"/>
            <a:ext cx="12954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2286000" y="4503134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1888444" y="5603496"/>
            <a:ext cx="1654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return from ISR</a:t>
            </a:r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>
            <a:off x="2286000" y="3524863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10"/>
          <p:cNvSpPr>
            <a:spLocks noChangeShapeType="1"/>
          </p:cNvSpPr>
          <p:nvPr/>
        </p:nvSpPr>
        <p:spPr bwMode="auto">
          <a:xfrm>
            <a:off x="2286000" y="4045934"/>
            <a:ext cx="0" cy="228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>
            <a:off x="1371600" y="5265134"/>
            <a:ext cx="4572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3979863" y="3645884"/>
            <a:ext cx="5164137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while (!quit){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 (*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input_buffer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processCommand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input_buffer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removeCommand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input_buffer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</a:rPr>
              <a:t>…</a:t>
            </a:r>
          </a:p>
        </p:txBody>
      </p:sp>
      <p:sp>
        <p:nvSpPr>
          <p:cNvPr id="65548" name="Text Box 13"/>
          <p:cNvSpPr txBox="1">
            <a:spLocks noChangeArrowheads="1"/>
          </p:cNvSpPr>
          <p:nvPr/>
        </p:nvSpPr>
        <p:spPr bwMode="auto">
          <a:xfrm>
            <a:off x="6061075" y="3687159"/>
            <a:ext cx="19827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Application Code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0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What Can Go Wrong? Buffer Processing 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3979863" y="3886200"/>
            <a:ext cx="5164137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None/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while (!quit){ 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  if (*input_buffer){ 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     processCommand(*input_buffer); 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     removeCommand(input_buffer);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  } 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1219200" y="1524000"/>
            <a:ext cx="4934364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keyboard_ISR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&lt;­ Read ACIA input register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input_buffer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1600200" y="3352800"/>
            <a:ext cx="1543050" cy="346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return from ISR </a:t>
            </a:r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73980" y="4914833"/>
            <a:ext cx="3825875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What happens if another command is entered as you remove one from the </a:t>
            </a:r>
            <a:r>
              <a:rPr lang="en-US" sz="1800" dirty="0" err="1">
                <a:solidFill>
                  <a:srgbClr val="FF0000"/>
                </a:solidFill>
                <a:latin typeface="Arial" pitchFamily="34" charset="0"/>
              </a:rPr>
              <a:t>inputBuffer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? </a:t>
            </a:r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2354968" y="2798680"/>
            <a:ext cx="7231" cy="5541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9"/>
          <p:cNvSpPr>
            <a:spLocks noChangeShapeType="1"/>
          </p:cNvSpPr>
          <p:nvPr/>
        </p:nvSpPr>
        <p:spPr bwMode="auto">
          <a:xfrm>
            <a:off x="3048000" y="3733800"/>
            <a:ext cx="9906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10"/>
          <p:cNvSpPr>
            <a:spLocks noChangeShapeType="1"/>
          </p:cNvSpPr>
          <p:nvPr/>
        </p:nvSpPr>
        <p:spPr bwMode="auto">
          <a:xfrm flipV="1">
            <a:off x="3933168" y="5338452"/>
            <a:ext cx="1232969" cy="221922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5549900" y="3273425"/>
            <a:ext cx="1689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application code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2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Another Concurrency Problem	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An application uses the serial port to print characters on the terminal emulator (Hyper Terminal)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The application calls a function </a:t>
            </a:r>
            <a:r>
              <a:rPr lang="en-US" sz="1600" dirty="0" err="1" smtClean="0">
                <a:latin typeface="Courier New" pitchFamily="49" charset="0"/>
                <a:ea typeface="Arial" pitchFamily="34" charset="0"/>
              </a:rPr>
              <a:t>PrintStr</a:t>
            </a:r>
            <a:r>
              <a:rPr lang="en-US" sz="1600" dirty="0" smtClean="0">
                <a:ea typeface="Arial" pitchFamily="34" charset="0"/>
              </a:rPr>
              <a:t> to print characters to the terminal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In the function </a:t>
            </a:r>
            <a:r>
              <a:rPr lang="en-US" sz="1600" dirty="0" err="1" smtClean="0">
                <a:latin typeface="Courier New" pitchFamily="49" charset="0"/>
                <a:ea typeface="Arial" pitchFamily="34" charset="0"/>
              </a:rPr>
              <a:t>PrintStr</a:t>
            </a:r>
            <a:r>
              <a:rPr lang="en-US" sz="1600" dirty="0" smtClean="0">
                <a:ea typeface="Arial" pitchFamily="34" charset="0"/>
              </a:rPr>
              <a:t>, the characters to be printed are copied into an output buffer (use of output buffer to reduce interrupt latency) </a:t>
            </a:r>
          </a:p>
          <a:p>
            <a:pPr lvl="1" eaLnBrk="1" hangingPunct="1"/>
            <a:endParaRPr lang="en-US" sz="1600" dirty="0" smtClean="0">
              <a:ea typeface="Arial" pitchFamily="34" charset="0"/>
            </a:endParaRPr>
          </a:p>
          <a:p>
            <a:pPr eaLnBrk="1" hangingPunct="1"/>
            <a:r>
              <a:rPr lang="en-US" sz="2000" dirty="0" smtClean="0"/>
              <a:t>In the serial port ISR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See if there is any data to be printed (whether there are new characters in the output buffer)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Copy data from the output buffer to the transmit holding register of the UART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(</a:t>
            </a:r>
            <a:r>
              <a:rPr lang="en-US" dirty="0" smtClean="0"/>
              <a:t>new app</a:t>
            </a:r>
            <a:r>
              <a:rPr lang="en-US" sz="2000" dirty="0" smtClean="0"/>
              <a:t>) display also needs to print the current time on the terminal – a timer is used (in interrupt mode) to keep track of time</a:t>
            </a:r>
          </a:p>
          <a:p>
            <a:pPr eaLnBrk="1" hangingPunct="1"/>
            <a:r>
              <a:rPr lang="en-US" sz="2000" dirty="0" smtClean="0"/>
              <a:t>In the timer ISR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Compute current time</a:t>
            </a:r>
          </a:p>
          <a:p>
            <a:pPr lvl="1" eaLnBrk="1" hangingPunct="1"/>
            <a:r>
              <a:rPr lang="en-US" sz="1600" dirty="0" smtClean="0">
                <a:ea typeface="Arial" pitchFamily="34" charset="0"/>
              </a:rPr>
              <a:t>Call </a:t>
            </a:r>
            <a:r>
              <a:rPr lang="en-US" sz="1600" dirty="0" err="1" smtClean="0">
                <a:latin typeface="Courier New" pitchFamily="49" charset="0"/>
                <a:ea typeface="Arial" pitchFamily="34" charset="0"/>
              </a:rPr>
              <a:t>PrintStr</a:t>
            </a:r>
            <a:r>
              <a:rPr lang="en-US" sz="1600" dirty="0" smtClean="0">
                <a:ea typeface="Arial" pitchFamily="34" charset="0"/>
              </a:rPr>
              <a:t> to print current time on the terminal emulator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41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4231"/>
            <a:ext cx="8229600" cy="53432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Another Example: </a:t>
            </a:r>
            <a:br>
              <a:rPr lang="en-US" sz="3200" dirty="0" smtClean="0"/>
            </a:br>
            <a:r>
              <a:rPr lang="en-US" sz="3200" dirty="0" smtClean="0"/>
              <a:t>Buffer for Printing Chars to Screen </a:t>
            </a:r>
          </a:p>
        </p:txBody>
      </p:sp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261938" y="1604963"/>
            <a:ext cx="5583580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PrintStr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(*string)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char *string;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while (*string) 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outputBuffer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[tail++] = *string++;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52400" y="4527464"/>
            <a:ext cx="4842992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timer_ISR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clockTicks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PrintStr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(convert(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clockTicks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754563" y="1524000"/>
            <a:ext cx="3486150" cy="346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PrintStr(</a:t>
            </a:r>
            <a:r>
              <a:rPr lang="ja-JP" altLang="en-US" sz="160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ja-JP" sz="1600">
                <a:solidFill>
                  <a:srgbClr val="FF0000"/>
                </a:solidFill>
                <a:latin typeface="Courier New" pitchFamily="49" charset="0"/>
              </a:rPr>
              <a:t>this is a line</a:t>
            </a:r>
            <a:r>
              <a:rPr lang="ja-JP" altLang="en-US" sz="1600">
                <a:solidFill>
                  <a:srgbClr val="FF0000"/>
                </a:solidFill>
                <a:latin typeface="Courier New" pitchFamily="49" charset="0"/>
              </a:rPr>
              <a:t>”</a:t>
            </a:r>
            <a:r>
              <a:rPr lang="en-US" altLang="ja-JP" sz="160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4505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4886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695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9"/>
          <p:cNvSpPr>
            <a:spLocks noChangeArrowheads="1"/>
          </p:cNvSpPr>
          <p:nvPr/>
        </p:nvSpPr>
        <p:spPr bwMode="auto">
          <a:xfrm>
            <a:off x="1076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10"/>
          <p:cNvSpPr>
            <a:spLocks noChangeArrowheads="1"/>
          </p:cNvSpPr>
          <p:nvPr/>
        </p:nvSpPr>
        <p:spPr bwMode="auto">
          <a:xfrm>
            <a:off x="1457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1"/>
          <p:cNvSpPr>
            <a:spLocks noChangeArrowheads="1"/>
          </p:cNvSpPr>
          <p:nvPr/>
        </p:nvSpPr>
        <p:spPr bwMode="auto">
          <a:xfrm>
            <a:off x="1838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2"/>
          <p:cNvSpPr>
            <a:spLocks noChangeArrowheads="1"/>
          </p:cNvSpPr>
          <p:nvPr/>
        </p:nvSpPr>
        <p:spPr bwMode="auto">
          <a:xfrm>
            <a:off x="2219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3"/>
          <p:cNvSpPr>
            <a:spLocks noChangeArrowheads="1"/>
          </p:cNvSpPr>
          <p:nvPr/>
        </p:nvSpPr>
        <p:spPr bwMode="auto">
          <a:xfrm>
            <a:off x="2600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14"/>
          <p:cNvSpPr>
            <a:spLocks noChangeArrowheads="1"/>
          </p:cNvSpPr>
          <p:nvPr/>
        </p:nvSpPr>
        <p:spPr bwMode="auto">
          <a:xfrm>
            <a:off x="2981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Rectangle 15"/>
          <p:cNvSpPr>
            <a:spLocks noChangeArrowheads="1"/>
          </p:cNvSpPr>
          <p:nvPr/>
        </p:nvSpPr>
        <p:spPr bwMode="auto">
          <a:xfrm>
            <a:off x="3362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Rectangle 16"/>
          <p:cNvSpPr>
            <a:spLocks noChangeArrowheads="1"/>
          </p:cNvSpPr>
          <p:nvPr/>
        </p:nvSpPr>
        <p:spPr bwMode="auto">
          <a:xfrm>
            <a:off x="3743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7"/>
          <p:cNvSpPr>
            <a:spLocks noChangeArrowheads="1"/>
          </p:cNvSpPr>
          <p:nvPr/>
        </p:nvSpPr>
        <p:spPr bwMode="auto">
          <a:xfrm>
            <a:off x="4124325" y="5722852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8"/>
          <p:cNvSpPr txBox="1">
            <a:spLocks noChangeArrowheads="1"/>
          </p:cNvSpPr>
          <p:nvPr/>
        </p:nvSpPr>
        <p:spPr bwMode="auto">
          <a:xfrm>
            <a:off x="227013" y="5645064"/>
            <a:ext cx="50006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2600">
                <a:latin typeface="Courier New" pitchFamily="49" charset="0"/>
              </a:rPr>
              <a:t>T H I S   I S  2 : 3 0</a:t>
            </a:r>
            <a:endParaRPr lang="en-US" sz="2600"/>
          </a:p>
        </p:txBody>
      </p:sp>
      <p:sp>
        <p:nvSpPr>
          <p:cNvPr id="71698" name="Rectangle 19"/>
          <p:cNvSpPr>
            <a:spLocks noChangeArrowheads="1"/>
          </p:cNvSpPr>
          <p:nvPr/>
        </p:nvSpPr>
        <p:spPr bwMode="auto">
          <a:xfrm>
            <a:off x="7750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Rectangle 20"/>
          <p:cNvSpPr>
            <a:spLocks noChangeArrowheads="1"/>
          </p:cNvSpPr>
          <p:nvPr/>
        </p:nvSpPr>
        <p:spPr bwMode="auto">
          <a:xfrm>
            <a:off x="8131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Rectangle 21"/>
          <p:cNvSpPr>
            <a:spLocks noChangeArrowheads="1"/>
          </p:cNvSpPr>
          <p:nvPr/>
        </p:nvSpPr>
        <p:spPr bwMode="auto">
          <a:xfrm>
            <a:off x="3940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Rectangle 22"/>
          <p:cNvSpPr>
            <a:spLocks noChangeArrowheads="1"/>
          </p:cNvSpPr>
          <p:nvPr/>
        </p:nvSpPr>
        <p:spPr bwMode="auto">
          <a:xfrm>
            <a:off x="4321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Rectangle 23"/>
          <p:cNvSpPr>
            <a:spLocks noChangeArrowheads="1"/>
          </p:cNvSpPr>
          <p:nvPr/>
        </p:nvSpPr>
        <p:spPr bwMode="auto">
          <a:xfrm>
            <a:off x="4702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Rectangle 24"/>
          <p:cNvSpPr>
            <a:spLocks noChangeArrowheads="1"/>
          </p:cNvSpPr>
          <p:nvPr/>
        </p:nvSpPr>
        <p:spPr bwMode="auto">
          <a:xfrm>
            <a:off x="5083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5464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5845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6226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Rectangle 28"/>
          <p:cNvSpPr>
            <a:spLocks noChangeArrowheads="1"/>
          </p:cNvSpPr>
          <p:nvPr/>
        </p:nvSpPr>
        <p:spPr bwMode="auto">
          <a:xfrm>
            <a:off x="6607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Rectangle 29"/>
          <p:cNvSpPr>
            <a:spLocks noChangeArrowheads="1"/>
          </p:cNvSpPr>
          <p:nvPr/>
        </p:nvSpPr>
        <p:spPr bwMode="auto">
          <a:xfrm>
            <a:off x="6988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Rectangle 30"/>
          <p:cNvSpPr>
            <a:spLocks noChangeArrowheads="1"/>
          </p:cNvSpPr>
          <p:nvPr/>
        </p:nvSpPr>
        <p:spPr bwMode="auto">
          <a:xfrm>
            <a:off x="7369175" y="30035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Text Box 31"/>
          <p:cNvSpPr txBox="1">
            <a:spLocks noChangeArrowheads="1"/>
          </p:cNvSpPr>
          <p:nvPr/>
        </p:nvSpPr>
        <p:spPr bwMode="auto">
          <a:xfrm>
            <a:off x="3471863" y="2925763"/>
            <a:ext cx="3414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2600">
                <a:latin typeface="Courier New" pitchFamily="49" charset="0"/>
              </a:rPr>
              <a:t>T H I S   I S </a:t>
            </a:r>
            <a:endParaRPr lang="en-US" sz="2600"/>
          </a:p>
        </p:txBody>
      </p:sp>
      <p:sp>
        <p:nvSpPr>
          <p:cNvPr id="71711" name="Text Box 32"/>
          <p:cNvSpPr txBox="1">
            <a:spLocks noChangeArrowheads="1"/>
          </p:cNvSpPr>
          <p:nvPr/>
        </p:nvSpPr>
        <p:spPr bwMode="auto">
          <a:xfrm>
            <a:off x="2664503" y="4011259"/>
            <a:ext cx="2216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Jump to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timer_ISR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1712" name="Text Box 33"/>
          <p:cNvSpPr txBox="1">
            <a:spLocks noChangeArrowheads="1"/>
          </p:cNvSpPr>
          <p:nvPr/>
        </p:nvSpPr>
        <p:spPr bwMode="auto">
          <a:xfrm>
            <a:off x="5181600" y="3610510"/>
            <a:ext cx="381635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FF0000"/>
                </a:solidFill>
              </a:rPr>
              <a:t>tail points here ­ and a timer interrupt occurs</a:t>
            </a:r>
          </a:p>
        </p:txBody>
      </p:sp>
      <p:sp>
        <p:nvSpPr>
          <p:cNvPr id="71713" name="Line 34"/>
          <p:cNvSpPr>
            <a:spLocks noChangeShapeType="1"/>
          </p:cNvSpPr>
          <p:nvPr/>
        </p:nvSpPr>
        <p:spPr bwMode="auto">
          <a:xfrm flipH="1">
            <a:off x="3003550" y="1701800"/>
            <a:ext cx="1716088" cy="104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35"/>
          <p:cNvSpPr>
            <a:spLocks noChangeShapeType="1"/>
          </p:cNvSpPr>
          <p:nvPr/>
        </p:nvSpPr>
        <p:spPr bwMode="auto">
          <a:xfrm flipV="1">
            <a:off x="6547061" y="3242524"/>
            <a:ext cx="246593" cy="36987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36"/>
          <p:cNvSpPr>
            <a:spLocks noChangeShapeType="1"/>
          </p:cNvSpPr>
          <p:nvPr/>
        </p:nvSpPr>
        <p:spPr bwMode="auto">
          <a:xfrm flipV="1">
            <a:off x="4389368" y="3821987"/>
            <a:ext cx="690461" cy="22192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37"/>
          <p:cNvSpPr>
            <a:spLocks noChangeShapeType="1"/>
          </p:cNvSpPr>
          <p:nvPr/>
        </p:nvSpPr>
        <p:spPr bwMode="auto">
          <a:xfrm flipH="1">
            <a:off x="2539913" y="4413778"/>
            <a:ext cx="678134" cy="308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Rectangle 38"/>
          <p:cNvSpPr>
            <a:spLocks noChangeArrowheads="1"/>
          </p:cNvSpPr>
          <p:nvPr/>
        </p:nvSpPr>
        <p:spPr bwMode="auto">
          <a:xfrm>
            <a:off x="8512175" y="3000375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Rectangle 39"/>
          <p:cNvSpPr>
            <a:spLocks noChangeArrowheads="1"/>
          </p:cNvSpPr>
          <p:nvPr/>
        </p:nvSpPr>
        <p:spPr bwMode="auto">
          <a:xfrm>
            <a:off x="5267325" y="5721264"/>
            <a:ext cx="347663" cy="379413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0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321732" y="-82507"/>
            <a:ext cx="679026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Critical Sections of Code 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28700"/>
            <a:ext cx="8400827" cy="5676900"/>
          </a:xfrm>
        </p:spPr>
        <p:txBody>
          <a:bodyPr/>
          <a:lstStyle/>
          <a:p>
            <a:pPr eaLnBrk="1" hangingPunct="1"/>
            <a:r>
              <a:rPr lang="en-US" dirty="0" smtClean="0"/>
              <a:t>Pieces of code that must appear as an </a:t>
            </a:r>
            <a:r>
              <a:rPr lang="en-US" b="1" u="sng" dirty="0" smtClean="0"/>
              <a:t>atomic action</a:t>
            </a:r>
            <a:r>
              <a:rPr lang="en-US" dirty="0" smtClean="0"/>
              <a:t> 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7858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8239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4048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4429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4810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9"/>
          <p:cNvSpPr>
            <a:spLocks noChangeArrowheads="1"/>
          </p:cNvSpPr>
          <p:nvPr/>
        </p:nvSpPr>
        <p:spPr bwMode="auto">
          <a:xfrm>
            <a:off x="5191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5572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Rectangle 11"/>
          <p:cNvSpPr>
            <a:spLocks noChangeArrowheads="1"/>
          </p:cNvSpPr>
          <p:nvPr/>
        </p:nvSpPr>
        <p:spPr bwMode="auto">
          <a:xfrm>
            <a:off x="5953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2"/>
          <p:cNvSpPr>
            <a:spLocks noChangeArrowheads="1"/>
          </p:cNvSpPr>
          <p:nvPr/>
        </p:nvSpPr>
        <p:spPr bwMode="auto">
          <a:xfrm>
            <a:off x="6334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Rectangle 13"/>
          <p:cNvSpPr>
            <a:spLocks noChangeArrowheads="1"/>
          </p:cNvSpPr>
          <p:nvPr/>
        </p:nvSpPr>
        <p:spPr bwMode="auto">
          <a:xfrm>
            <a:off x="6715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Rectangle 14"/>
          <p:cNvSpPr>
            <a:spLocks noChangeArrowheads="1"/>
          </p:cNvSpPr>
          <p:nvPr/>
        </p:nvSpPr>
        <p:spPr bwMode="auto">
          <a:xfrm>
            <a:off x="7096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7477065" y="2330450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3616373" y="2252663"/>
            <a:ext cx="3414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2600" dirty="0">
                <a:latin typeface="Courier New" pitchFamily="49" charset="0"/>
              </a:rPr>
              <a:t>T H I S   I S </a:t>
            </a:r>
            <a:endParaRPr lang="en-US" sz="2600" dirty="0"/>
          </a:p>
        </p:txBody>
      </p:sp>
      <p:sp>
        <p:nvSpPr>
          <p:cNvPr id="73744" name="Rectangle 17"/>
          <p:cNvSpPr>
            <a:spLocks noChangeArrowheads="1"/>
          </p:cNvSpPr>
          <p:nvPr/>
        </p:nvSpPr>
        <p:spPr bwMode="auto">
          <a:xfrm>
            <a:off x="8620065" y="2327275"/>
            <a:ext cx="381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8"/>
          <p:cNvSpPr txBox="1">
            <a:spLocks noChangeArrowheads="1"/>
          </p:cNvSpPr>
          <p:nvPr/>
        </p:nvSpPr>
        <p:spPr bwMode="auto">
          <a:xfrm>
            <a:off x="261938" y="1376363"/>
            <a:ext cx="5336717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printStr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(*string)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char *string;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MaskInterrupts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while (*string){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outputBuffer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[tail++]= *string++;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UnmaskInterrupts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0" y="4818779"/>
            <a:ext cx="4842992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timer_ISR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(){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clockTicks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printStr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(convert(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clockTicks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 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800600" y="1905000"/>
            <a:ext cx="3486150" cy="346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printStr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ja-JP" altLang="en-US" sz="160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Courier New" pitchFamily="49" charset="0"/>
              </a:rPr>
              <a:t>this is a line</a:t>
            </a:r>
            <a:r>
              <a:rPr lang="ja-JP" altLang="en-US" sz="1600">
                <a:solidFill>
                  <a:srgbClr val="FF0000"/>
                </a:solidFill>
                <a:latin typeface="Courier New" pitchFamily="49" charset="0"/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3748" name="Rectangle 21"/>
          <p:cNvSpPr>
            <a:spLocks noChangeArrowheads="1"/>
          </p:cNvSpPr>
          <p:nvPr/>
        </p:nvSpPr>
        <p:spPr bwMode="auto">
          <a:xfrm>
            <a:off x="5872520" y="5774454"/>
            <a:ext cx="347663" cy="369888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6213833" y="5772867"/>
            <a:ext cx="347662" cy="379412"/>
          </a:xfrm>
          <a:prstGeom prst="rect">
            <a:avLst/>
          </a:prstGeom>
          <a:solidFill>
            <a:srgbClr val="CCFFFF"/>
          </a:solidFill>
          <a:ln w="9525">
            <a:solidFill>
              <a:srgbClr val="606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19508" y="5688729"/>
            <a:ext cx="5792787" cy="488950"/>
            <a:chOff x="1048" y="2481"/>
            <a:chExt cx="3649" cy="308"/>
          </a:xfrm>
        </p:grpSpPr>
        <p:sp>
          <p:nvSpPr>
            <p:cNvPr id="73758" name="Rectangle 24"/>
            <p:cNvSpPr>
              <a:spLocks noChangeArrowheads="1"/>
            </p:cNvSpPr>
            <p:nvPr/>
          </p:nvSpPr>
          <p:spPr bwMode="auto">
            <a:xfrm>
              <a:off x="375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9" name="Rectangle 25"/>
            <p:cNvSpPr>
              <a:spLocks noChangeArrowheads="1"/>
            </p:cNvSpPr>
            <p:nvPr/>
          </p:nvSpPr>
          <p:spPr bwMode="auto">
            <a:xfrm>
              <a:off x="399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Rectangle 26"/>
            <p:cNvSpPr>
              <a:spLocks noChangeArrowheads="1"/>
            </p:cNvSpPr>
            <p:nvPr/>
          </p:nvSpPr>
          <p:spPr bwMode="auto">
            <a:xfrm>
              <a:off x="135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Rectangle 27"/>
            <p:cNvSpPr>
              <a:spLocks noChangeArrowheads="1"/>
            </p:cNvSpPr>
            <p:nvPr/>
          </p:nvSpPr>
          <p:spPr bwMode="auto">
            <a:xfrm>
              <a:off x="159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Rectangle 28"/>
            <p:cNvSpPr>
              <a:spLocks noChangeArrowheads="1"/>
            </p:cNvSpPr>
            <p:nvPr/>
          </p:nvSpPr>
          <p:spPr bwMode="auto">
            <a:xfrm>
              <a:off x="183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3" name="Rectangle 29"/>
            <p:cNvSpPr>
              <a:spLocks noChangeArrowheads="1"/>
            </p:cNvSpPr>
            <p:nvPr/>
          </p:nvSpPr>
          <p:spPr bwMode="auto">
            <a:xfrm>
              <a:off x="207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Rectangle 30"/>
            <p:cNvSpPr>
              <a:spLocks noChangeArrowheads="1"/>
            </p:cNvSpPr>
            <p:nvPr/>
          </p:nvSpPr>
          <p:spPr bwMode="auto">
            <a:xfrm>
              <a:off x="231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Rectangle 31"/>
            <p:cNvSpPr>
              <a:spLocks noChangeArrowheads="1"/>
            </p:cNvSpPr>
            <p:nvPr/>
          </p:nvSpPr>
          <p:spPr bwMode="auto">
            <a:xfrm>
              <a:off x="255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6" name="Rectangle 32"/>
            <p:cNvSpPr>
              <a:spLocks noChangeArrowheads="1"/>
            </p:cNvSpPr>
            <p:nvPr/>
          </p:nvSpPr>
          <p:spPr bwMode="auto">
            <a:xfrm>
              <a:off x="279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7" name="Rectangle 33"/>
            <p:cNvSpPr>
              <a:spLocks noChangeArrowheads="1"/>
            </p:cNvSpPr>
            <p:nvPr/>
          </p:nvSpPr>
          <p:spPr bwMode="auto">
            <a:xfrm>
              <a:off x="303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8" name="Rectangle 34"/>
            <p:cNvSpPr>
              <a:spLocks noChangeArrowheads="1"/>
            </p:cNvSpPr>
            <p:nvPr/>
          </p:nvSpPr>
          <p:spPr bwMode="auto">
            <a:xfrm>
              <a:off x="327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9" name="Rectangle 35"/>
            <p:cNvSpPr>
              <a:spLocks noChangeArrowheads="1"/>
            </p:cNvSpPr>
            <p:nvPr/>
          </p:nvSpPr>
          <p:spPr bwMode="auto">
            <a:xfrm>
              <a:off x="3511" y="2530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0" name="Text Box 36"/>
            <p:cNvSpPr txBox="1">
              <a:spLocks noChangeArrowheads="1"/>
            </p:cNvSpPr>
            <p:nvPr/>
          </p:nvSpPr>
          <p:spPr bwMode="auto">
            <a:xfrm>
              <a:off x="1048" y="2481"/>
              <a:ext cx="364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1">
                <a:buFontTx/>
                <a:buNone/>
              </a:pPr>
              <a:r>
                <a:rPr lang="en-US" sz="2600" dirty="0">
                  <a:latin typeface="Courier New" pitchFamily="49" charset="0"/>
                </a:rPr>
                <a:t>T H I S   I S  A   L I N E</a:t>
              </a:r>
              <a:endParaRPr lang="en-US" sz="2600" dirty="0"/>
            </a:p>
          </p:txBody>
        </p:sp>
      </p:grpSp>
      <p:sp>
        <p:nvSpPr>
          <p:cNvPr id="73751" name="Text Box 37"/>
          <p:cNvSpPr txBox="1">
            <a:spLocks noChangeArrowheads="1"/>
          </p:cNvSpPr>
          <p:nvPr/>
        </p:nvSpPr>
        <p:spPr bwMode="auto">
          <a:xfrm>
            <a:off x="381000" y="4092368"/>
            <a:ext cx="764562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Jump to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timer_ISR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happens </a:t>
            </a:r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printStr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 completes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3752" name="Text Box 38"/>
          <p:cNvSpPr txBox="1">
            <a:spLocks noChangeArrowheads="1"/>
          </p:cNvSpPr>
          <p:nvPr/>
        </p:nvSpPr>
        <p:spPr bwMode="auto">
          <a:xfrm>
            <a:off x="5029200" y="3505200"/>
            <a:ext cx="3816350" cy="346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tail points here ­ and a timer interrupt occurs</a:t>
            </a:r>
          </a:p>
        </p:txBody>
      </p:sp>
      <p:sp>
        <p:nvSpPr>
          <p:cNvPr id="73753" name="Line 39"/>
          <p:cNvSpPr>
            <a:spLocks noChangeShapeType="1"/>
          </p:cNvSpPr>
          <p:nvPr/>
        </p:nvSpPr>
        <p:spPr bwMode="auto">
          <a:xfrm flipH="1" flipV="1">
            <a:off x="2825750" y="1816099"/>
            <a:ext cx="1974850" cy="165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40"/>
          <p:cNvSpPr>
            <a:spLocks noChangeShapeType="1"/>
          </p:cNvSpPr>
          <p:nvPr/>
        </p:nvSpPr>
        <p:spPr bwMode="auto">
          <a:xfrm flipV="1">
            <a:off x="6565900" y="2626075"/>
            <a:ext cx="338722" cy="8029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41"/>
          <p:cNvSpPr>
            <a:spLocks noChangeShapeType="1"/>
          </p:cNvSpPr>
          <p:nvPr/>
        </p:nvSpPr>
        <p:spPr bwMode="auto">
          <a:xfrm flipV="1">
            <a:off x="4419600" y="3810000"/>
            <a:ext cx="587375" cy="2936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Line 42"/>
          <p:cNvSpPr>
            <a:spLocks noChangeShapeType="1"/>
          </p:cNvSpPr>
          <p:nvPr/>
        </p:nvSpPr>
        <p:spPr bwMode="auto">
          <a:xfrm flipH="1">
            <a:off x="2379628" y="4498026"/>
            <a:ext cx="740346" cy="55685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Text Box 43"/>
          <p:cNvSpPr txBox="1">
            <a:spLocks noChangeArrowheads="1"/>
          </p:cNvSpPr>
          <p:nvPr/>
        </p:nvSpPr>
        <p:spPr bwMode="auto">
          <a:xfrm>
            <a:off x="6916951" y="4194253"/>
            <a:ext cx="2227049" cy="175432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Atomic action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algn="ctr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action that </a:t>
            </a:r>
            <a:r>
              <a:rPr lang="ja-JP" altLang="en-US" sz="1800" dirty="0">
                <a:solidFill>
                  <a:srgbClr val="FF0000"/>
                </a:solidFill>
                <a:latin typeface="Arial" pitchFamily="34" charset="0"/>
              </a:rPr>
              <a:t>“</a:t>
            </a:r>
            <a:r>
              <a:rPr lang="en-US" altLang="ja-JP" sz="1800" dirty="0">
                <a:solidFill>
                  <a:srgbClr val="FF0000"/>
                </a:solidFill>
                <a:latin typeface="Arial" pitchFamily="34" charset="0"/>
              </a:rPr>
              <a:t>appears</a:t>
            </a:r>
            <a:r>
              <a:rPr lang="ja-JP" altLang="en-US" sz="1800" dirty="0">
                <a:solidFill>
                  <a:srgbClr val="FF0000"/>
                </a:solidFill>
                <a:latin typeface="Arial" pitchFamily="34" charset="0"/>
              </a:rPr>
              <a:t>”</a:t>
            </a:r>
            <a:r>
              <a:rPr lang="en-US" altLang="ja-JP" sz="1800" dirty="0">
                <a:solidFill>
                  <a:srgbClr val="FF0000"/>
                </a:solidFill>
                <a:latin typeface="Arial" pitchFamily="34" charset="0"/>
              </a:rPr>
              <a:t>' </a:t>
            </a:r>
          </a:p>
          <a:p>
            <a:pPr algn="ctr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to take place in a </a:t>
            </a:r>
          </a:p>
          <a:p>
            <a:pPr algn="ctr"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single indivisible operation</a:t>
            </a:r>
            <a:endParaRPr lang="en-US" sz="18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3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Shared-Data Problems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Previous examples show what can go wrong when data is shared between ISRs and application tasks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Very hard to find, and debug such concurrency problems (if they exist)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Problem may not happen every time the code runs</a:t>
            </a:r>
          </a:p>
          <a:p>
            <a:pPr lvl="2" eaLnBrk="1" hangingPunct="1"/>
            <a:r>
              <a:rPr lang="en-US" sz="1800" dirty="0" smtClean="0">
                <a:ea typeface="Arial" pitchFamily="34" charset="0"/>
              </a:rPr>
              <a:t>In the previous example, you may not have noticed the problem if the timer interrupt did not occur in the </a:t>
            </a:r>
            <a:r>
              <a:rPr lang="en-US" sz="1800" dirty="0" err="1" smtClean="0">
                <a:latin typeface="Courier New" pitchFamily="49" charset="0"/>
                <a:ea typeface="Arial" pitchFamily="34" charset="0"/>
              </a:rPr>
              <a:t>PrintStr</a:t>
            </a:r>
            <a:r>
              <a:rPr lang="en-US" sz="1800" dirty="0" smtClean="0">
                <a:ea typeface="Arial" pitchFamily="34" charset="0"/>
              </a:rPr>
              <a:t> function  </a:t>
            </a:r>
          </a:p>
          <a:p>
            <a:pPr lvl="2" eaLnBrk="1" hangingPunct="1"/>
            <a:endParaRPr lang="en-US" sz="1800" dirty="0" smtClean="0">
              <a:ea typeface="Arial" pitchFamily="34" charset="0"/>
            </a:endParaRPr>
          </a:p>
          <a:p>
            <a:pPr eaLnBrk="1" hangingPunct="1"/>
            <a:r>
              <a:rPr lang="en-US" dirty="0" smtClean="0"/>
              <a:t>Lessons learned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Keep the ISRs short</a:t>
            </a:r>
          </a:p>
          <a:p>
            <a:pPr lvl="1" eaLnBrk="1" hangingPunct="1"/>
            <a:r>
              <a:rPr lang="en-US" sz="1800" dirty="0" smtClean="0">
                <a:ea typeface="Arial" pitchFamily="34" charset="0"/>
              </a:rPr>
              <a:t>Analyze your code carefully, if any data is shared between ISRs and application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231900"/>
            <a:ext cx="8229600" cy="5046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5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Interrupt Latency</a:t>
            </a:r>
          </a:p>
          <a:p>
            <a:pPr lvl="1"/>
            <a:r>
              <a:rPr lang="en-US" dirty="0"/>
              <a:t>Interrupt Handlers</a:t>
            </a:r>
          </a:p>
          <a:p>
            <a:pPr lvl="1"/>
            <a:endParaRPr lang="en-US" dirty="0"/>
          </a:p>
          <a:p>
            <a:r>
              <a:rPr lang="en-US" dirty="0"/>
              <a:t>Concurrency issues with interrupt </a:t>
            </a:r>
            <a:r>
              <a:rPr lang="en-US" dirty="0" smtClean="0"/>
              <a:t>handlers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Next Lecture:  ARM Optimization (NOT SWI and the Kernel)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Uses </a:t>
            </a:r>
            <a:r>
              <a:rPr lang="en-US" dirty="0">
                <a:cs typeface="Arial"/>
              </a:rPr>
              <a:t>of Timers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94793"/>
            <a:ext cx="4559301" cy="4892990"/>
          </a:xfrm>
        </p:spPr>
        <p:txBody>
          <a:bodyPr/>
          <a:lstStyle/>
          <a:p>
            <a:r>
              <a:rPr lang="en-US" sz="2000" dirty="0">
                <a:cs typeface="Arial" charset="0"/>
              </a:rPr>
              <a:t>Pause Function</a:t>
            </a:r>
          </a:p>
          <a:p>
            <a:pPr lvl="1"/>
            <a:r>
              <a:rPr lang="en-US" sz="2000" dirty="0">
                <a:cs typeface="Arial" charset="0"/>
              </a:rPr>
              <a:t>Suspends task for a specified amount of time</a:t>
            </a:r>
          </a:p>
          <a:p>
            <a:r>
              <a:rPr lang="en-US" sz="2000" dirty="0">
                <a:cs typeface="Arial" charset="0"/>
              </a:rPr>
              <a:t>One-shot timer</a:t>
            </a:r>
          </a:p>
          <a:p>
            <a:pPr lvl="1"/>
            <a:r>
              <a:rPr lang="en-US" sz="2000" dirty="0">
                <a:cs typeface="Arial" charset="0"/>
              </a:rPr>
              <a:t>Single one-time-only timeout</a:t>
            </a:r>
          </a:p>
          <a:p>
            <a:r>
              <a:rPr lang="en-US" sz="2000" dirty="0">
                <a:cs typeface="Arial" charset="0"/>
              </a:rPr>
              <a:t>Periodic timer</a:t>
            </a:r>
          </a:p>
          <a:p>
            <a:pPr lvl="1"/>
            <a:r>
              <a:rPr lang="en-US" sz="2000" dirty="0">
                <a:cs typeface="Arial" charset="0"/>
              </a:rPr>
              <a:t>Multiple renewable timeouts</a:t>
            </a:r>
          </a:p>
          <a:p>
            <a:r>
              <a:rPr lang="en-US" sz="2000" dirty="0">
                <a:cs typeface="Arial" charset="0"/>
              </a:rPr>
              <a:t>Time-slicing</a:t>
            </a:r>
          </a:p>
          <a:p>
            <a:pPr lvl="1"/>
            <a:r>
              <a:rPr lang="en-US" sz="2000" dirty="0">
                <a:cs typeface="Arial" charset="0"/>
              </a:rPr>
              <a:t>Chunks of time to each task</a:t>
            </a:r>
          </a:p>
          <a:p>
            <a:r>
              <a:rPr lang="en-US" sz="2000" dirty="0">
                <a:cs typeface="Arial" charset="0"/>
              </a:rPr>
              <a:t>Watchdog timer</a:t>
            </a:r>
          </a:p>
          <a:p>
            <a:pPr lvl="1"/>
            <a:endParaRPr lang="en-US" sz="2000" dirty="0">
              <a:cs typeface="Arial" charset="0"/>
            </a:endParaRPr>
          </a:p>
          <a:p>
            <a:pPr lvl="1"/>
            <a:endParaRPr lang="en-US" sz="2000" dirty="0">
              <a:cs typeface="Arial" charset="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63" y="1307121"/>
            <a:ext cx="3719513" cy="465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8" y="1249654"/>
            <a:ext cx="8509001" cy="2637884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A piece of hardware that can be used to reset the processor in case of anomalies</a:t>
            </a:r>
          </a:p>
          <a:p>
            <a:r>
              <a:rPr lang="en-US" sz="2400" dirty="0">
                <a:cs typeface="Arial" charset="0"/>
              </a:rPr>
              <a:t>Typically a timer that counts to zero</a:t>
            </a:r>
          </a:p>
          <a:p>
            <a:pPr lvl="1"/>
            <a:r>
              <a:rPr lang="en-US" sz="1800" dirty="0">
                <a:cs typeface="Arial" charset="0"/>
              </a:rPr>
              <a:t>Reboots the system if counter reaches zero</a:t>
            </a:r>
          </a:p>
          <a:p>
            <a:pPr lvl="1"/>
            <a:r>
              <a:rPr lang="en-US" sz="1800" dirty="0">
                <a:cs typeface="Arial" charset="0"/>
              </a:rPr>
              <a:t>For normal operation – the software has to ensure that the counter never reaches zero (</a:t>
            </a:r>
            <a:r>
              <a:rPr lang="ja-JP" altLang="en-US" sz="1800" dirty="0">
                <a:cs typeface="Arial" charset="0"/>
              </a:rPr>
              <a:t>“</a:t>
            </a:r>
            <a:r>
              <a:rPr lang="en-US" altLang="ja-JP" sz="1800" dirty="0">
                <a:cs typeface="Arial" charset="0"/>
              </a:rPr>
              <a:t>kicking the dog</a:t>
            </a:r>
            <a:r>
              <a:rPr lang="ja-JP" altLang="en-US" sz="1800" dirty="0">
                <a:cs typeface="Arial" charset="0"/>
              </a:rPr>
              <a:t>”</a:t>
            </a:r>
            <a:r>
              <a:rPr lang="en-US" altLang="ja-JP" sz="1800" dirty="0">
                <a:cs typeface="Arial" charset="0"/>
              </a:rPr>
              <a:t>)</a:t>
            </a:r>
          </a:p>
          <a:p>
            <a:pPr lvl="1">
              <a:buFontTx/>
              <a:buNone/>
            </a:pPr>
            <a:endParaRPr lang="en-US" sz="1800" dirty="0">
              <a:cs typeface="Arial" charset="0"/>
            </a:endParaRPr>
          </a:p>
          <a:p>
            <a:pPr lvl="1"/>
            <a:endParaRPr lang="en-US" sz="1800" dirty="0">
              <a:cs typeface="Arial" charset="0"/>
            </a:endParaRPr>
          </a:p>
          <a:p>
            <a:pPr lvl="1"/>
            <a:endParaRPr lang="en-US" sz="1800" dirty="0">
              <a:cs typeface="Arial" charset="0"/>
            </a:endParaRPr>
          </a:p>
        </p:txBody>
      </p:sp>
      <p:pic>
        <p:nvPicPr>
          <p:cNvPr id="34819" name="Picture 4" descr="MCj0091005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1125" y="3636128"/>
            <a:ext cx="752475" cy="930963"/>
          </a:xfrm>
          <a:noFill/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37863" r="41513" b="47696"/>
          <a:stretch>
            <a:fillRect/>
          </a:stretch>
        </p:blipFill>
        <p:spPr bwMode="auto">
          <a:xfrm>
            <a:off x="1493847" y="4543652"/>
            <a:ext cx="5252540" cy="11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-45004"/>
            <a:ext cx="6790268" cy="1143000"/>
          </a:xfrm>
        </p:spPr>
        <p:txBody>
          <a:bodyPr/>
          <a:lstStyle/>
          <a:p>
            <a:r>
              <a:rPr lang="en-US" b="1" dirty="0" smtClean="0">
                <a:cs typeface="Arial"/>
              </a:rPr>
              <a:t>Watchdog Timers</a:t>
            </a:r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Care </a:t>
            </a:r>
            <a:r>
              <a:rPr lang="en-US" dirty="0">
                <a:cs typeface="Arial"/>
              </a:rPr>
              <a:t>of Your Watchdog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charset="0"/>
              </a:rPr>
              <a:t>A watchdog can get the system out of many dangerous </a:t>
            </a:r>
            <a:r>
              <a:rPr lang="en-US" sz="1800" dirty="0" smtClean="0">
                <a:cs typeface="Arial" charset="0"/>
              </a:rPr>
              <a:t>situations</a:t>
            </a:r>
          </a:p>
          <a:p>
            <a:endParaRPr lang="en-US" sz="1800" dirty="0">
              <a:cs typeface="Arial" charset="0"/>
            </a:endParaRPr>
          </a:p>
          <a:p>
            <a:r>
              <a:rPr lang="en-US" sz="1800" dirty="0">
                <a:cs typeface="Arial" charset="0"/>
              </a:rPr>
              <a:t>But, be very careful </a:t>
            </a:r>
          </a:p>
          <a:p>
            <a:pPr lvl="1"/>
            <a:r>
              <a:rPr lang="en-US" sz="1600" dirty="0">
                <a:cs typeface="Arial" charset="0"/>
              </a:rPr>
              <a:t>Bugs in the watchdog timer could perform unnecessary resets</a:t>
            </a:r>
          </a:p>
          <a:p>
            <a:pPr lvl="1"/>
            <a:r>
              <a:rPr lang="en-US" sz="1600" dirty="0">
                <a:cs typeface="Arial" charset="0"/>
              </a:rPr>
              <a:t>Bugs in the application code could perform </a:t>
            </a:r>
            <a:r>
              <a:rPr lang="en-US" sz="1600" dirty="0" smtClean="0">
                <a:cs typeface="Arial" charset="0"/>
              </a:rPr>
              <a:t>resets</a:t>
            </a:r>
          </a:p>
          <a:p>
            <a:pPr lvl="1"/>
            <a:endParaRPr lang="en-US" sz="1600" dirty="0">
              <a:cs typeface="Arial" charset="0"/>
            </a:endParaRPr>
          </a:p>
          <a:p>
            <a:r>
              <a:rPr lang="en-US" sz="1800" dirty="0">
                <a:cs typeface="Arial" charset="0"/>
              </a:rPr>
              <a:t>Choosing the right kicking interval is important</a:t>
            </a:r>
          </a:p>
          <a:p>
            <a:pPr lvl="1"/>
            <a:r>
              <a:rPr lang="en-US" dirty="0">
                <a:cs typeface="Arial" charset="0"/>
              </a:rPr>
              <a:t>System initialization process is usually lengthy</a:t>
            </a:r>
          </a:p>
          <a:p>
            <a:pPr lvl="2"/>
            <a:r>
              <a:rPr lang="en-US" sz="1600" dirty="0">
                <a:cs typeface="Arial" charset="0"/>
              </a:rPr>
              <a:t>Some watchdogs can wait longer for the first kick than for the subsequent kicks</a:t>
            </a:r>
          </a:p>
          <a:p>
            <a:pPr lvl="1"/>
            <a:r>
              <a:rPr lang="en-US" dirty="0">
                <a:cs typeface="Arial" charset="0"/>
              </a:rPr>
              <a:t>What should you do, for example, if some functions in a for loop </a:t>
            </a:r>
            <a:r>
              <a:rPr lang="en-US" i="1" dirty="0">
                <a:cs typeface="Arial" charset="0"/>
              </a:rPr>
              <a:t>can</a:t>
            </a:r>
            <a:r>
              <a:rPr lang="en-US" dirty="0">
                <a:cs typeface="Arial" charset="0"/>
              </a:rPr>
              <a:t> take longer than the maximum timer interval?</a:t>
            </a:r>
          </a:p>
        </p:txBody>
      </p:sp>
      <p:pic>
        <p:nvPicPr>
          <p:cNvPr id="6" name="Picture 4" descr="MCj013266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3739" y="5359400"/>
            <a:ext cx="2123261" cy="1406525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0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rebuchet MS" charset="0"/>
              </a:rPr>
              <a:t>Merriam-Webster: </a:t>
            </a:r>
          </a:p>
          <a:p>
            <a:pPr lvl="1"/>
            <a:r>
              <a:rPr lang="en-US" dirty="0">
                <a:latin typeface="Trebuchet MS" charset="0"/>
              </a:rPr>
              <a:t>“to break the uniformity or continuity of”</a:t>
            </a:r>
          </a:p>
          <a:p>
            <a:pPr lvl="1"/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Informs a program of some external events</a:t>
            </a:r>
          </a:p>
          <a:p>
            <a:r>
              <a:rPr lang="en-US" dirty="0">
                <a:latin typeface="Trebuchet MS" charset="0"/>
              </a:rPr>
              <a:t>Breaks execution flow</a:t>
            </a:r>
          </a:p>
          <a:p>
            <a:pPr>
              <a:buFontTx/>
              <a:buNone/>
            </a:pPr>
            <a:endParaRPr lang="en-US" dirty="0">
              <a:latin typeface="Trebuchet MS" charset="0"/>
            </a:endParaRPr>
          </a:p>
          <a:p>
            <a:pPr>
              <a:buFontTx/>
              <a:buNone/>
            </a:pPr>
            <a:r>
              <a:rPr lang="en-US" b="1" dirty="0">
                <a:latin typeface="Trebuchet MS" charset="0"/>
              </a:rPr>
              <a:t>Key questions:</a:t>
            </a:r>
          </a:p>
          <a:p>
            <a:r>
              <a:rPr lang="en-US" dirty="0">
                <a:latin typeface="Trebuchet MS" charset="0"/>
              </a:rPr>
              <a:t>Where do interrupts come from?</a:t>
            </a:r>
          </a:p>
          <a:p>
            <a:r>
              <a:rPr lang="en-US" dirty="0">
                <a:latin typeface="Trebuchet MS" charset="0"/>
              </a:rPr>
              <a:t>How do we save state for later continuation?</a:t>
            </a:r>
          </a:p>
          <a:p>
            <a:r>
              <a:rPr lang="en-US" dirty="0">
                <a:latin typeface="Trebuchet MS" charset="0"/>
              </a:rPr>
              <a:t>How can we ignore interrupts?</a:t>
            </a:r>
          </a:p>
          <a:p>
            <a:r>
              <a:rPr lang="en-US" dirty="0">
                <a:latin typeface="Trebuchet MS" charset="0"/>
              </a:rPr>
              <a:t>How can we prioritize interrupts?</a:t>
            </a:r>
          </a:p>
          <a:p>
            <a:r>
              <a:rPr lang="en-US" dirty="0">
                <a:latin typeface="Trebuchet MS" charset="0"/>
              </a:rPr>
              <a:t>How can we share interrupts?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305550" y="6538913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99FDD60-A699-3849-8688-5AB84E16DFAE}" type="slidenum">
              <a:rPr lang="en-US" sz="1600">
                <a:solidFill>
                  <a:srgbClr val="B2B2B2"/>
                </a:solidFill>
                <a:latin typeface="Trebuchet MS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6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Interrupts</a:t>
            </a:r>
          </a:p>
        </p:txBody>
      </p:sp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381000" y="1044575"/>
            <a:ext cx="8534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Interrupt (a.k.a. exception or trap):  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An event that causes the CPU to stop executing current program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Begin executing a special piece of code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Called an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interrupt handler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or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interrupt service routine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(ISR)</a:t>
            </a:r>
          </a:p>
          <a:p>
            <a:pPr lvl="2" eaLnBrk="0" hangingPunct="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Typically, the ISR does some work</a:t>
            </a:r>
          </a:p>
          <a:p>
            <a:pPr lvl="2" eaLnBrk="0" hangingPunct="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Then resumes the interrupted program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Interrupts are really glorified procedure calls, except that they: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can occur between any two instructions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are “transparent” to the running program (usually)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are not explicitly requested by the program (typically)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call a procedure at an address determined by the type of interrupt, not the program</a:t>
            </a:r>
          </a:p>
          <a:p>
            <a:pPr eaLnBrk="0" hangingPunct="0">
              <a:buFontTx/>
              <a:buChar char="•"/>
              <a:defRPr/>
            </a:pPr>
            <a:endParaRPr lang="en-US" sz="20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Two basic types of </a:t>
            </a:r>
            <a:r>
              <a:rPr lang="en-US" dirty="0" smtClean="0">
                <a:cs typeface="Arial"/>
              </a:rPr>
              <a:t>interrupts (</a:t>
            </a:r>
            <a:r>
              <a:rPr lang="en-US" dirty="0">
                <a:cs typeface="Arial"/>
              </a:rPr>
              <a:t>1/2)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charset="0"/>
              </a:rPr>
              <a:t>Those caused by an instruction</a:t>
            </a:r>
          </a:p>
          <a:p>
            <a:pPr lvl="1" eaLnBrk="1" hangingPunct="1"/>
            <a:r>
              <a:rPr lang="en-US" sz="2400" dirty="0">
                <a:latin typeface="Trebuchet MS" charset="0"/>
              </a:rPr>
              <a:t>Examples:</a:t>
            </a:r>
          </a:p>
          <a:p>
            <a:pPr lvl="2" eaLnBrk="1" hangingPunct="1"/>
            <a:r>
              <a:rPr lang="en-US" sz="2400" dirty="0">
                <a:latin typeface="Trebuchet MS" charset="0"/>
              </a:rPr>
              <a:t>TLB miss</a:t>
            </a:r>
          </a:p>
          <a:p>
            <a:pPr lvl="2" eaLnBrk="1" hangingPunct="1"/>
            <a:r>
              <a:rPr lang="en-US" sz="2400" dirty="0">
                <a:latin typeface="Trebuchet MS" charset="0"/>
              </a:rPr>
              <a:t>Illegal/unimplemented instruction</a:t>
            </a:r>
          </a:p>
          <a:p>
            <a:pPr lvl="2" eaLnBrk="1" hangingPunct="1"/>
            <a:r>
              <a:rPr lang="en-US" sz="2400" dirty="0">
                <a:latin typeface="Trebuchet MS" charset="0"/>
              </a:rPr>
              <a:t>div by 0</a:t>
            </a:r>
          </a:p>
          <a:p>
            <a:pPr lvl="2" eaLnBrk="1" hangingPunct="1"/>
            <a:r>
              <a:rPr lang="en-US" sz="2400" dirty="0">
                <a:latin typeface="Trebuchet MS" charset="0"/>
              </a:rPr>
              <a:t>SVC (supervisor call, e.g.: SVC #3</a:t>
            </a:r>
            <a:r>
              <a:rPr lang="en-US" sz="2400" dirty="0" smtClean="0">
                <a:latin typeface="Trebuchet MS" charset="0"/>
              </a:rPr>
              <a:t>)</a:t>
            </a:r>
          </a:p>
          <a:p>
            <a:pPr lvl="2" eaLnBrk="1" hangingPunct="1"/>
            <a:endParaRPr lang="en-US" sz="2400" dirty="0">
              <a:latin typeface="Trebuchet MS" charset="0"/>
            </a:endParaRPr>
          </a:p>
          <a:p>
            <a:r>
              <a:rPr lang="en-US" sz="2600" dirty="0">
                <a:latin typeface="Trebuchet MS" charset="0"/>
              </a:rPr>
              <a:t>Names:</a:t>
            </a:r>
          </a:p>
          <a:p>
            <a:pPr lvl="2" eaLnBrk="1" hangingPunct="1"/>
            <a:r>
              <a:rPr lang="en-US" sz="2400" dirty="0">
                <a:latin typeface="Trebuchet MS" charset="0"/>
              </a:rPr>
              <a:t>Trap, exception</a:t>
            </a:r>
          </a:p>
          <a:p>
            <a:pPr lvl="1" eaLnBrk="1" hangingPunct="1"/>
            <a:endParaRPr lang="en-US" sz="2800" dirty="0">
              <a:latin typeface="Trebuchet MS" charset="0"/>
            </a:endParaRPr>
          </a:p>
          <a:p>
            <a:pPr lvl="1" eaLnBrk="1" hangingPunct="1"/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7">
    <a:dk1>
      <a:srgbClr val="990000"/>
    </a:dk1>
    <a:lt1>
      <a:srgbClr val="FFFFFF"/>
    </a:lt1>
    <a:dk2>
      <a:srgbClr val="FFFFFF"/>
    </a:dk2>
    <a:lt2>
      <a:srgbClr val="FFFFFF"/>
    </a:lt2>
    <a:accent1>
      <a:srgbClr val="606060"/>
    </a:accent1>
    <a:accent2>
      <a:srgbClr val="A9A9A9"/>
    </a:accent2>
    <a:accent3>
      <a:srgbClr val="CCCCCC"/>
    </a:accent3>
    <a:accent4>
      <a:srgbClr val="990000"/>
    </a:accent4>
    <a:accent5>
      <a:srgbClr val="000000"/>
    </a:accent5>
    <a:accent6>
      <a:srgbClr val="969696"/>
    </a:accent6>
    <a:hlink>
      <a:srgbClr val="990000"/>
    </a:hlink>
    <a:folHlink>
      <a:srgbClr val="AEAE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34982</TotalTime>
  <Words>2856</Words>
  <Application>Microsoft Macintosh PowerPoint</Application>
  <PresentationFormat>On-screen Show (4:3)</PresentationFormat>
  <Paragraphs>558</Paragraphs>
  <Slides>38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Bookman Old Style</vt:lpstr>
      <vt:lpstr>Calibri</vt:lpstr>
      <vt:lpstr>Courier</vt:lpstr>
      <vt:lpstr>Courier New</vt:lpstr>
      <vt:lpstr>MS PGothic</vt:lpstr>
      <vt:lpstr>ＭＳ Ｐゴシック</vt:lpstr>
      <vt:lpstr>SimSun</vt:lpstr>
      <vt:lpstr>Times New Roman</vt:lpstr>
      <vt:lpstr>Trebuchet MS</vt:lpstr>
      <vt:lpstr>Wingdings</vt:lpstr>
      <vt:lpstr>Wingdings 3</vt:lpstr>
      <vt:lpstr>Office Theme</vt:lpstr>
      <vt:lpstr>Photo Editor Photo</vt:lpstr>
      <vt:lpstr>18-349: Introduction to Embedded  Real-Time Systems </vt:lpstr>
      <vt:lpstr>Lecture Overview</vt:lpstr>
      <vt:lpstr>What is a Timer?</vt:lpstr>
      <vt:lpstr>Uses of Timers</vt:lpstr>
      <vt:lpstr>Watchdog Timers</vt:lpstr>
      <vt:lpstr>Care of Your Watchdog</vt:lpstr>
      <vt:lpstr>Interrupts</vt:lpstr>
      <vt:lpstr>Interrupts</vt:lpstr>
      <vt:lpstr>Two basic types of interrupts (1/2)</vt:lpstr>
      <vt:lpstr>Two basic types of interrupts (2/2)</vt:lpstr>
      <vt:lpstr>How it works</vt:lpstr>
      <vt:lpstr>Devil is in the details</vt:lpstr>
      <vt:lpstr>Interrupt vs. Polled I/O </vt:lpstr>
      <vt:lpstr>Polling vs. Interrupt­Driven I/O </vt:lpstr>
      <vt:lpstr>Onto IRQs &amp; FIQs: Interrupt Handlers </vt:lpstr>
      <vt:lpstr>Timing Issues in Interrupts </vt:lpstr>
      <vt:lpstr>Servicing FIQs Within IRQ</vt:lpstr>
      <vt:lpstr>cpsr &amp; spsr for IRQs and FIQs</vt:lpstr>
      <vt:lpstr>Exception Priorities</vt:lpstr>
      <vt:lpstr>How are FIQs Faster?</vt:lpstr>
      <vt:lpstr>IRQ and FIQ ISR Handling</vt:lpstr>
      <vt:lpstr>Interrupt Controller</vt:lpstr>
      <vt:lpstr>Jumping to the Interrupt Handler </vt:lpstr>
      <vt:lpstr>Jumping to the Interrupt Handler </vt:lpstr>
      <vt:lpstr>Types of Interrupt Handlers</vt:lpstr>
      <vt:lpstr>Non-Nested Interrupt Handler</vt:lpstr>
      <vt:lpstr>Nested Interrupt Handler</vt:lpstr>
      <vt:lpstr>Prioritized (Re-entrant) Interrupt Handler</vt:lpstr>
      <vt:lpstr>Interrupts and Stacks</vt:lpstr>
      <vt:lpstr>Resource Sharing Across Interrupts</vt:lpstr>
      <vt:lpstr>Starting With a Simple Example</vt:lpstr>
      <vt:lpstr>Improving Interrupt Latency </vt:lpstr>
      <vt:lpstr>What Can Go Wrong? Buffer Processing </vt:lpstr>
      <vt:lpstr>Another Concurrency Problem </vt:lpstr>
      <vt:lpstr>Another Example:  Buffer for Printing Chars to Screen </vt:lpstr>
      <vt:lpstr>Critical Sections of Code </vt:lpstr>
      <vt:lpstr>Shared-Data Problems</vt:lpstr>
      <vt:lpstr>Summary</vt:lpstr>
    </vt:vector>
  </TitlesOfParts>
  <Company>Carnegie Mellon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Bader Alahmad</cp:lastModifiedBy>
  <cp:revision>808</cp:revision>
  <cp:lastPrinted>2015-09-21T17:26:22Z</cp:lastPrinted>
  <dcterms:created xsi:type="dcterms:W3CDTF">2010-12-17T20:07:52Z</dcterms:created>
  <dcterms:modified xsi:type="dcterms:W3CDTF">2017-12-15T16:39:17Z</dcterms:modified>
</cp:coreProperties>
</file>