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60"/>
  </p:notesMasterIdLst>
  <p:handoutMasterIdLst>
    <p:handoutMasterId r:id="rId61"/>
  </p:handoutMasterIdLst>
  <p:sldIdLst>
    <p:sldId id="269" r:id="rId2"/>
    <p:sldId id="802" r:id="rId3"/>
    <p:sldId id="852" r:id="rId4"/>
    <p:sldId id="863" r:id="rId5"/>
    <p:sldId id="853" r:id="rId6"/>
    <p:sldId id="854" r:id="rId7"/>
    <p:sldId id="866" r:id="rId8"/>
    <p:sldId id="864" r:id="rId9"/>
    <p:sldId id="865" r:id="rId10"/>
    <p:sldId id="867" r:id="rId11"/>
    <p:sldId id="868" r:id="rId12"/>
    <p:sldId id="803" r:id="rId13"/>
    <p:sldId id="804" r:id="rId14"/>
    <p:sldId id="805" r:id="rId15"/>
    <p:sldId id="806" r:id="rId16"/>
    <p:sldId id="807" r:id="rId17"/>
    <p:sldId id="808" r:id="rId18"/>
    <p:sldId id="809" r:id="rId19"/>
    <p:sldId id="810" r:id="rId20"/>
    <p:sldId id="811" r:id="rId21"/>
    <p:sldId id="812" r:id="rId22"/>
    <p:sldId id="813" r:id="rId23"/>
    <p:sldId id="814" r:id="rId24"/>
    <p:sldId id="815" r:id="rId25"/>
    <p:sldId id="816" r:id="rId26"/>
    <p:sldId id="817" r:id="rId27"/>
    <p:sldId id="818" r:id="rId28"/>
    <p:sldId id="819" r:id="rId29"/>
    <p:sldId id="820" r:id="rId30"/>
    <p:sldId id="821" r:id="rId31"/>
    <p:sldId id="822" r:id="rId32"/>
    <p:sldId id="823" r:id="rId33"/>
    <p:sldId id="824" r:id="rId34"/>
    <p:sldId id="825" r:id="rId35"/>
    <p:sldId id="826" r:id="rId36"/>
    <p:sldId id="827" r:id="rId37"/>
    <p:sldId id="828" r:id="rId38"/>
    <p:sldId id="862" r:id="rId39"/>
    <p:sldId id="829" r:id="rId40"/>
    <p:sldId id="851" r:id="rId41"/>
    <p:sldId id="831" r:id="rId42"/>
    <p:sldId id="832" r:id="rId43"/>
    <p:sldId id="833" r:id="rId44"/>
    <p:sldId id="834" r:id="rId45"/>
    <p:sldId id="835" r:id="rId46"/>
    <p:sldId id="836" r:id="rId47"/>
    <p:sldId id="837" r:id="rId48"/>
    <p:sldId id="838" r:id="rId49"/>
    <p:sldId id="839" r:id="rId50"/>
    <p:sldId id="841" r:id="rId51"/>
    <p:sldId id="842" r:id="rId52"/>
    <p:sldId id="843" r:id="rId53"/>
    <p:sldId id="844" r:id="rId54"/>
    <p:sldId id="845" r:id="rId55"/>
    <p:sldId id="846" r:id="rId56"/>
    <p:sldId id="847" r:id="rId57"/>
    <p:sldId id="848" r:id="rId58"/>
    <p:sldId id="849" r:id="rId5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4B8"/>
    <a:srgbClr val="650767"/>
    <a:srgbClr val="00CC06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7" autoAdjust="0"/>
    <p:restoredTop sz="77531" autoAdjust="0"/>
  </p:normalViewPr>
  <p:slideViewPr>
    <p:cSldViewPr snapToGrid="0">
      <p:cViewPr varScale="1">
        <p:scale>
          <a:sx n="73" d="100"/>
          <a:sy n="73" d="100"/>
        </p:scale>
        <p:origin x="20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F567952-1C07-4670-9052-CC0A48364281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52E97AAC-867A-455D-81E7-A7D04CDA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19FE052C-998B-4B08-8852-445E80429695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BC2CD6EC-C0D4-46F8-B0D1-9A2D7EFD5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DED78C4-2CB3-FA4A-BD12-E65B71444B4F}" type="slidenum">
              <a:rPr lang="en-US" sz="1300">
                <a:solidFill>
                  <a:schemeClr val="tx1"/>
                </a:solidFill>
              </a:rPr>
              <a:pPr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127750"/>
            <a:ext cx="5365750" cy="27527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78A063-DA07-C94F-8398-9EE35CE5DB58}" type="slidenum">
              <a:rPr lang="en-US" sz="1300">
                <a:solidFill>
                  <a:schemeClr val="tx1"/>
                </a:solidFill>
              </a:rPr>
              <a:pPr/>
              <a:t>21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C8990E-95E4-3B45-8265-FFC12D744C65}" type="slidenum">
              <a:rPr lang="en-US" sz="1300">
                <a:solidFill>
                  <a:schemeClr val="tx1"/>
                </a:solidFill>
              </a:rPr>
              <a:pPr/>
              <a:t>22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17B1116-CFD7-8B46-B9CE-021CD728F07B}" type="slidenum">
              <a:rPr lang="en-US" sz="1300">
                <a:solidFill>
                  <a:schemeClr val="tx1"/>
                </a:solidFill>
              </a:rPr>
              <a:pPr/>
              <a:t>23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0C1A05C-1B85-0849-A10E-858D15B5C3CC}" type="slidenum">
              <a:rPr lang="en-US" sz="1300">
                <a:solidFill>
                  <a:schemeClr val="tx1"/>
                </a:solidFill>
              </a:rPr>
              <a:pPr/>
              <a:t>24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CD5EE-5CFE-7E46-BDCB-B7349C3D36D9}" type="slidenum">
              <a:rPr lang="en-US" sz="1300">
                <a:solidFill>
                  <a:schemeClr val="tx1"/>
                </a:solidFill>
              </a:rPr>
              <a:pPr/>
              <a:t>25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8DDD6E1-5097-514C-8C9C-E0B6B03263D1}" type="slidenum">
              <a:rPr lang="en-US" sz="1300">
                <a:solidFill>
                  <a:schemeClr val="tx1"/>
                </a:solidFill>
              </a:rPr>
              <a:pPr/>
              <a:t>26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2C0286-3D8E-5C4C-A8CD-1BFA3761D8CE}" type="slidenum">
              <a:rPr lang="en-US" sz="1300">
                <a:solidFill>
                  <a:schemeClr val="tx1"/>
                </a:solidFill>
              </a:rPr>
              <a:pPr/>
              <a:t>27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24FD1A-36AB-1F4F-B10B-99D62A646A44}" type="slidenum">
              <a:rPr lang="en-US" sz="1300">
                <a:solidFill>
                  <a:schemeClr val="tx1"/>
                </a:solidFill>
              </a:rPr>
              <a:pPr/>
              <a:t>28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0FFD95B-F317-6F41-9088-1F8CA49F552B}" type="slidenum">
              <a:rPr lang="en-US" sz="1300">
                <a:solidFill>
                  <a:schemeClr val="tx1"/>
                </a:solidFill>
              </a:rPr>
              <a:pPr/>
              <a:t>29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Times New Roman" charset="0"/>
              </a:rPr>
              <a:t>If you cannot avoid a division, try to arrange the numerator and denominator to be unsigned integers</a:t>
            </a:r>
            <a:endParaRPr lang="en-US">
              <a:ea typeface="ＭＳ Ｐゴシック" charset="0"/>
              <a:cs typeface="ＭＳ Ｐゴシック" charset="0"/>
            </a:endParaRP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66377BB-DD5F-874A-A3D0-F79F80245347}" type="slidenum">
              <a:rPr lang="en-US" sz="1300">
                <a:solidFill>
                  <a:schemeClr val="tx1"/>
                </a:solidFill>
              </a:rPr>
              <a:pPr/>
              <a:t>30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2FA976B-388A-2F4F-AF9F-3CA271471DFC}" type="slidenum">
              <a:rPr lang="en-US" sz="1300">
                <a:solidFill>
                  <a:schemeClr val="tx1"/>
                </a:solidFill>
              </a:rPr>
              <a:pPr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83596A5-D1EA-AA4A-9E00-2ACDB530757E}" type="slidenum">
              <a:rPr lang="en-US" sz="1300">
                <a:solidFill>
                  <a:schemeClr val="tx1"/>
                </a:solidFill>
              </a:rPr>
              <a:pPr/>
              <a:t>31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2BCD89-18F2-0D4A-9641-2FE52C08B82D}" type="slidenum">
              <a:rPr lang="en-US" sz="1300">
                <a:solidFill>
                  <a:schemeClr val="tx1"/>
                </a:solidFill>
              </a:rPr>
              <a:pPr/>
              <a:t>32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Here we are using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the address of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i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which might make it store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i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in memory rather then a register since you can’t pass a pointer to a register</a:t>
            </a:r>
            <a:r>
              <a:rPr lang="is-IS" baseline="0" dirty="0" smtClean="0">
                <a:ea typeface="ＭＳ Ｐゴシック" charset="0"/>
                <a:cs typeface="ＭＳ Ｐゴシック" charset="0"/>
              </a:rPr>
              <a:t>…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9135033-4BD6-9B43-B97F-EDE19BF4568D}" type="slidenum">
              <a:rPr lang="en-US" sz="1300">
                <a:solidFill>
                  <a:schemeClr val="tx1"/>
                </a:solidFill>
              </a:rPr>
              <a:pPr/>
              <a:t>33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AF415F7-A2A8-7040-B092-FF3FCC9E2E06}" type="slidenum">
              <a:rPr lang="en-US" sz="1300">
                <a:solidFill>
                  <a:schemeClr val="tx1"/>
                </a:solidFill>
              </a:rPr>
              <a:pPr/>
              <a:t>34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E6ABFA9-4C46-BD42-81A1-A580AFFAD355}" type="slidenum">
              <a:rPr lang="en-US" sz="1300">
                <a:solidFill>
                  <a:schemeClr val="tx1"/>
                </a:solidFill>
              </a:rPr>
              <a:pPr/>
              <a:t>35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1D5DB80-89E2-DD4D-BFB0-938ED4024D6C}" type="slidenum">
              <a:rPr lang="en-US" sz="1300">
                <a:solidFill>
                  <a:schemeClr val="tx1"/>
                </a:solidFill>
              </a:rPr>
              <a:pPr/>
              <a:t>36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Talk about __packed directive to squish padding out. Lowers footprint but makes performance worse because cpu expects alignment and uses several byte-by-byte operations to get the data out</a:t>
            </a:r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58B816-9867-C646-883B-657D341167D4}" type="slidenum">
              <a:rPr lang="en-US" sz="1300">
                <a:solidFill>
                  <a:schemeClr val="tx1"/>
                </a:solidFill>
              </a:rPr>
              <a:pPr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Talk about __packed directive to squish padding out. Lowers footprint but makes performance worse because cpu expects alignment and uses several byte-by-byte operations to get the data out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8D66D2E-2DE9-BD43-A3CC-CD914F0D9781}" type="slidenum">
              <a:rPr lang="en-US" sz="1300">
                <a:solidFill>
                  <a:schemeClr val="tx1"/>
                </a:solidFill>
              </a:rPr>
              <a:pPr/>
              <a:t>39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373CFC5-4652-824B-AA3B-D0A7E169C3E8}" type="slidenum">
              <a:rPr lang="en-US" sz="1300">
                <a:solidFill>
                  <a:schemeClr val="tx1"/>
                </a:solidFill>
              </a:rPr>
              <a:pPr/>
              <a:t>40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1704B7F-9B61-D547-9F0B-4C77D5EAA621}" type="slidenum">
              <a:rPr lang="en-US" sz="1300">
                <a:solidFill>
                  <a:schemeClr val="tx1"/>
                </a:solidFill>
              </a:rPr>
              <a:pPr/>
              <a:t>41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D0FCDFD-7CE6-944E-85CC-646B4961DF09}" type="slidenum">
              <a:rPr lang="en-US" sz="1300">
                <a:solidFill>
                  <a:schemeClr val="tx1"/>
                </a:solidFill>
              </a:rPr>
              <a:pPr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134C378-4CFB-D94D-8163-E65C0106FBB8}" type="slidenum">
              <a:rPr lang="en-US" sz="1300">
                <a:solidFill>
                  <a:schemeClr val="tx1"/>
                </a:solidFill>
              </a:rPr>
              <a:pPr/>
              <a:t>42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866265F-68C8-B643-97C4-445B293AC984}" type="slidenum">
              <a:rPr lang="en-US" sz="1300">
                <a:solidFill>
                  <a:schemeClr val="tx1"/>
                </a:solidFill>
              </a:rPr>
              <a:pPr/>
              <a:t>43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E8C84B3-266E-9B49-A762-B9216FE2279F}" type="slidenum">
              <a:rPr lang="en-US" sz="1300">
                <a:solidFill>
                  <a:schemeClr val="tx1"/>
                </a:solidFill>
              </a:rPr>
              <a:pPr/>
              <a:t>44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D6627A8-C09D-5547-900F-13DAC60CA10A}" type="slidenum">
              <a:rPr lang="en-US" sz="1300">
                <a:solidFill>
                  <a:schemeClr val="tx1"/>
                </a:solidFill>
              </a:rPr>
              <a:pPr/>
              <a:t>45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C69BD0-22D0-ED4D-9BA6-4CB7AFF6ABEE}" type="slidenum">
              <a:rPr lang="en-US" sz="1300">
                <a:solidFill>
                  <a:schemeClr val="tx1"/>
                </a:solidFill>
              </a:rPr>
              <a:pPr/>
              <a:t>46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C91797B-8D7D-5946-8F06-A2F6D92246F3}" type="slidenum">
              <a:rPr lang="en-US" sz="1300">
                <a:solidFill>
                  <a:schemeClr val="tx1"/>
                </a:solidFill>
              </a:rPr>
              <a:pPr/>
              <a:t>47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F4937E2-472D-854F-9691-B69EF3811F39}" type="slidenum">
              <a:rPr lang="en-US" sz="1300">
                <a:solidFill>
                  <a:schemeClr val="tx1"/>
                </a:solidFill>
              </a:rPr>
              <a:pPr/>
              <a:t>48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260888F-EF54-BB40-B9C7-1BB30409E1BB}" type="slidenum">
              <a:rPr lang="en-US" sz="1300">
                <a:solidFill>
                  <a:schemeClr val="tx1"/>
                </a:solidFill>
              </a:rPr>
              <a:pPr/>
              <a:t>49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E7C241B-DA5C-6F4B-9BEE-17C08D072F76}" type="slidenum">
              <a:rPr lang="en-US" sz="1300">
                <a:solidFill>
                  <a:schemeClr val="tx1"/>
                </a:solidFill>
              </a:rPr>
              <a:pPr/>
              <a:t>50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3CE1ED8-6022-824A-BF45-85349984C763}" type="slidenum">
              <a:rPr lang="en-US" sz="1300">
                <a:solidFill>
                  <a:schemeClr val="tx1"/>
                </a:solidFill>
              </a:rPr>
              <a:pPr/>
              <a:t>51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5847A85-12B2-BC47-B965-AA44D5E2C0ED}" type="slidenum">
              <a:rPr lang="en-US" sz="1300">
                <a:solidFill>
                  <a:schemeClr val="tx1"/>
                </a:solidFill>
              </a:rPr>
              <a:pPr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B9A1A79-86E3-9B45-A7AD-3341461DAFBA}" type="slidenum">
              <a:rPr lang="en-US" sz="1300">
                <a:solidFill>
                  <a:schemeClr val="tx1"/>
                </a:solidFill>
              </a:rPr>
              <a:pPr/>
              <a:t>52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089E40E-9075-9441-AEBB-BB4D36E759F5}" type="slidenum">
              <a:rPr lang="en-US" sz="1300">
                <a:solidFill>
                  <a:schemeClr val="tx1"/>
                </a:solidFill>
              </a:rPr>
              <a:pPr/>
              <a:t>53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AD1D60-9342-EA45-AAC8-CF406B67B29A}" type="slidenum">
              <a:rPr lang="en-US" sz="1300">
                <a:solidFill>
                  <a:schemeClr val="tx1"/>
                </a:solidFill>
              </a:rPr>
              <a:pPr/>
              <a:t>54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3A85B6-DE8F-1444-90C5-9F81610827F3}" type="slidenum">
              <a:rPr lang="en-US" sz="1300">
                <a:solidFill>
                  <a:schemeClr val="tx1"/>
                </a:solidFill>
              </a:rPr>
              <a:pPr/>
              <a:t>55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3829D40-F925-0B4C-97A1-1A4855209DB5}" type="slidenum">
              <a:rPr lang="en-US" sz="1300">
                <a:solidFill>
                  <a:schemeClr val="tx1"/>
                </a:solidFill>
              </a:rPr>
              <a:pPr/>
              <a:t>56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F4EC4B5-1829-F542-ADA0-0D8B48632BD1}" type="slidenum">
              <a:rPr lang="en-US" sz="1300">
                <a:solidFill>
                  <a:schemeClr val="tx1"/>
                </a:solidFill>
              </a:rPr>
              <a:pPr/>
              <a:t>57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F426603-53E8-B74B-8CE4-77E76CC11527}" type="slidenum">
              <a:rPr lang="en-US" sz="1300">
                <a:solidFill>
                  <a:schemeClr val="tx1"/>
                </a:solidFill>
              </a:rPr>
              <a:pPr/>
              <a:t>58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7C91582-91E9-5145-8350-407A8294D20C}" type="slidenum">
              <a:rPr lang="en-US" sz="1300">
                <a:solidFill>
                  <a:schemeClr val="tx1"/>
                </a:solidFill>
              </a:rPr>
              <a:pPr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C5FCA42-1E24-484F-808D-F53D343A9233}" type="slidenum">
              <a:rPr lang="en-US" sz="1300">
                <a:solidFill>
                  <a:schemeClr val="tx1"/>
                </a:solidFill>
              </a:rPr>
              <a:pPr/>
              <a:t>17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Strength reduction refers to the optimization where the multiplication involved in an induction variable (t4=11*j) is replaced by a lower cost instruction (addition; t4+=11)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1FE52E-8E44-A048-931C-83213658F629}" type="slidenum">
              <a:rPr lang="en-US" sz="1300">
                <a:solidFill>
                  <a:schemeClr val="tx1"/>
                </a:solidFill>
              </a:rPr>
              <a:pPr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4F7226-0AD5-D945-8BC8-EAF95DB44A67}" type="slidenum">
              <a:rPr lang="en-US" sz="1300">
                <a:solidFill>
                  <a:schemeClr val="tx1"/>
                </a:solidFill>
              </a:rPr>
              <a:pPr/>
              <a:t>19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DD88DE-5AA5-DE4B-8C9A-A1C8F158F885}" type="slidenum">
              <a:rPr lang="en-US" sz="1300">
                <a:solidFill>
                  <a:schemeClr val="tx1"/>
                </a:solidFill>
              </a:rPr>
              <a:pPr/>
              <a:t>20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? Is the ternary operator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762000"/>
            <a:ext cx="4343400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62000"/>
            <a:ext cx="4343400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1pPr>
            <a:lvl2pPr>
              <a:buFont typeface="Wingdings" charset="2"/>
              <a:buChar char="§"/>
              <a:defRPr sz="1800">
                <a:solidFill>
                  <a:schemeClr val="accent2">
                    <a:lumMod val="50000"/>
                  </a:schemeClr>
                </a:solidFill>
                <a:latin typeface="Arial"/>
              </a:defRPr>
            </a:lvl2pPr>
            <a:lvl3pPr>
              <a:buFont typeface="Wingdings" charset="2"/>
              <a:buChar char="§"/>
              <a:defRPr sz="1800">
                <a:solidFill>
                  <a:schemeClr val="accent2">
                    <a:lumMod val="75000"/>
                  </a:schemeClr>
                </a:solidFill>
                <a:latin typeface="Arial"/>
              </a:defRPr>
            </a:lvl3pPr>
            <a:lvl4pPr>
              <a:buFont typeface="Wingdings" charset="2"/>
              <a:buChar char="§"/>
              <a:defRPr sz="16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19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3845" y="6390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377534" y="11545"/>
            <a:ext cx="207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Embedded Real-Time Systems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3" r:id="rId3"/>
    <p:sldLayoutId id="2147483667" r:id="rId4"/>
    <p:sldLayoutId id="2147483668" r:id="rId5"/>
    <p:sldLayoutId id="2147483669" r:id="rId6"/>
    <p:sldLayoutId id="2147483670" r:id="rId7"/>
    <p:sldLayoutId id="2147483672" r:id="rId8"/>
    <p:sldLayoutId id="2147483657" r:id="rId9"/>
    <p:sldLayoutId id="2147483662" r:id="rId10"/>
    <p:sldLayoutId id="2147483649" r:id="rId11"/>
    <p:sldLayoutId id="2147483660" r:id="rId12"/>
    <p:sldLayoutId id="2147483658" r:id="rId13"/>
    <p:sldLayoutId id="2147483659" r:id="rId14"/>
    <p:sldLayoutId id="214748367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freebsd.org/44doc/psd/18.gprof/paper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3" y="92171"/>
            <a:ext cx="7949546" cy="1199031"/>
          </a:xfrm>
        </p:spPr>
        <p:txBody>
          <a:bodyPr/>
          <a:lstStyle/>
          <a:p>
            <a:r>
              <a:rPr lang="en-US" sz="3200" b="1" dirty="0" smtClean="0"/>
              <a:t>18-349: Introduction to Embedded </a:t>
            </a:r>
            <a:br>
              <a:rPr lang="en-US" sz="3200" b="1" dirty="0" smtClean="0"/>
            </a:br>
            <a:r>
              <a:rPr lang="en-US" sz="3200" b="1" dirty="0" smtClean="0"/>
              <a:t>Real-Time Systems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84" y="2271645"/>
            <a:ext cx="4759749" cy="15497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Anthony Rowe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Electrical and Computer Engineering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Carnegie Mellon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6252" y="2416686"/>
            <a:ext cx="4397261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11887" y="1330460"/>
            <a:ext cx="661603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Lecture 7: Profiling and Optimization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"/>
    </mc:Choice>
    <mc:Fallback xmlns="">
      <p:transition spd="slow" advTm="87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Part A -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112" y="973667"/>
            <a:ext cx="7464777" cy="500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/>
                </a:solidFill>
              </a:rPr>
              <a:t>#define SIZE 500</a:t>
            </a:r>
          </a:p>
          <a:p>
            <a:r>
              <a:rPr lang="en-US" sz="1100" dirty="0" err="1">
                <a:solidFill>
                  <a:schemeClr val="accent5"/>
                </a:solidFill>
              </a:rPr>
              <a:t>int</a:t>
            </a:r>
            <a:r>
              <a:rPr lang="en-US" sz="1100" dirty="0">
                <a:solidFill>
                  <a:schemeClr val="accent5"/>
                </a:solidFill>
              </a:rPr>
              <a:t> array1[SIZE],array2[SIZE];</a:t>
            </a:r>
          </a:p>
          <a:p>
            <a:endParaRPr lang="en-US" sz="1100" dirty="0">
              <a:solidFill>
                <a:schemeClr val="accent5"/>
              </a:solidFill>
            </a:endParaRPr>
          </a:p>
          <a:p>
            <a:r>
              <a:rPr lang="en-US" sz="1100" dirty="0">
                <a:solidFill>
                  <a:schemeClr val="accent5"/>
                </a:solidFill>
              </a:rPr>
              <a:t>void </a:t>
            </a:r>
            <a:r>
              <a:rPr lang="en-US" sz="1100" dirty="0" err="1">
                <a:solidFill>
                  <a:schemeClr val="accent5"/>
                </a:solidFill>
              </a:rPr>
              <a:t>optimize_me</a:t>
            </a:r>
            <a:r>
              <a:rPr lang="en-US" sz="1100" dirty="0">
                <a:solidFill>
                  <a:schemeClr val="accent5"/>
                </a:solidFill>
              </a:rPr>
              <a:t>(</a:t>
            </a:r>
            <a:r>
              <a:rPr lang="en-US" sz="1100" dirty="0" err="1">
                <a:solidFill>
                  <a:schemeClr val="accent5"/>
                </a:solidFill>
              </a:rPr>
              <a:t>int</a:t>
            </a:r>
            <a:r>
              <a:rPr lang="en-US" sz="1100" dirty="0">
                <a:solidFill>
                  <a:schemeClr val="accent5"/>
                </a:solidFill>
              </a:rPr>
              <a:t> array[SIZE]);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void </a:t>
            </a:r>
            <a:r>
              <a:rPr lang="en-US" sz="1100" dirty="0" err="1">
                <a:solidFill>
                  <a:schemeClr val="accent5"/>
                </a:solidFill>
              </a:rPr>
              <a:t>unoptimized</a:t>
            </a:r>
            <a:r>
              <a:rPr lang="en-US" sz="1100" dirty="0">
                <a:solidFill>
                  <a:schemeClr val="accent5"/>
                </a:solidFill>
              </a:rPr>
              <a:t>(</a:t>
            </a:r>
            <a:r>
              <a:rPr lang="en-US" sz="1100" dirty="0" err="1">
                <a:solidFill>
                  <a:schemeClr val="accent5"/>
                </a:solidFill>
              </a:rPr>
              <a:t>int</a:t>
            </a:r>
            <a:r>
              <a:rPr lang="en-US" sz="1100" dirty="0">
                <a:solidFill>
                  <a:schemeClr val="accent5"/>
                </a:solidFill>
              </a:rPr>
              <a:t> array[SIZE]);</a:t>
            </a:r>
          </a:p>
          <a:p>
            <a:endParaRPr lang="en-US" sz="1100" dirty="0">
              <a:solidFill>
                <a:schemeClr val="accent5"/>
              </a:solidFill>
            </a:endParaRPr>
          </a:p>
          <a:p>
            <a:r>
              <a:rPr lang="en-US" sz="1100" dirty="0">
                <a:solidFill>
                  <a:schemeClr val="accent5"/>
                </a:solidFill>
              </a:rPr>
              <a:t>void </a:t>
            </a:r>
            <a:r>
              <a:rPr lang="en-US" sz="1100" dirty="0" err="1">
                <a:solidFill>
                  <a:schemeClr val="accent5"/>
                </a:solidFill>
              </a:rPr>
              <a:t>kernel_main</a:t>
            </a:r>
            <a:r>
              <a:rPr lang="en-US" sz="1100" dirty="0">
                <a:solidFill>
                  <a:schemeClr val="accent5"/>
                </a:solidFill>
              </a:rPr>
              <a:t>(void)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{</a:t>
            </a:r>
          </a:p>
          <a:p>
            <a:endParaRPr lang="en-US" sz="1100" dirty="0">
              <a:solidFill>
                <a:schemeClr val="accent5"/>
              </a:solidFill>
            </a:endParaRPr>
          </a:p>
          <a:p>
            <a:r>
              <a:rPr lang="en-US" sz="1100" dirty="0" smtClean="0">
                <a:solidFill>
                  <a:schemeClr val="accent5"/>
                </a:solidFill>
              </a:rPr>
              <a:t>. . .</a:t>
            </a:r>
            <a:endParaRPr lang="is-IS" sz="1100" dirty="0" smtClean="0">
              <a:solidFill>
                <a:schemeClr val="accent5"/>
              </a:solidFill>
            </a:endParaRPr>
          </a:p>
          <a:p>
            <a:endParaRPr lang="en-US" sz="1100" dirty="0">
              <a:solidFill>
                <a:schemeClr val="accent5"/>
              </a:solidFill>
            </a:endParaRP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// Start </a:t>
            </a:r>
            <a:r>
              <a:rPr lang="en-US" sz="1100" dirty="0">
                <a:solidFill>
                  <a:schemeClr val="accent5"/>
                </a:solidFill>
              </a:rPr>
              <a:t>measuring ticks for optimized function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</a:t>
            </a:r>
            <a:r>
              <a:rPr lang="en-US" sz="1100" dirty="0" err="1" smtClean="0">
                <a:solidFill>
                  <a:schemeClr val="accent5"/>
                </a:solidFill>
              </a:rPr>
              <a:t>printk</a:t>
            </a:r>
            <a:r>
              <a:rPr lang="en-US" sz="1100" dirty="0">
                <a:solidFill>
                  <a:schemeClr val="accent5"/>
                </a:solidFill>
              </a:rPr>
              <a:t>("+++++++Optimized Function+++++++\n");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tic</a:t>
            </a:r>
            <a:r>
              <a:rPr lang="en-US" sz="1100" dirty="0">
                <a:solidFill>
                  <a:schemeClr val="accent5"/>
                </a:solidFill>
              </a:rPr>
              <a:t>();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</a:t>
            </a:r>
            <a:r>
              <a:rPr lang="en-US" sz="1100" dirty="0" err="1" smtClean="0">
                <a:solidFill>
                  <a:schemeClr val="accent5"/>
                </a:solidFill>
              </a:rPr>
              <a:t>optimize_me</a:t>
            </a:r>
            <a:r>
              <a:rPr lang="en-US" sz="1100" dirty="0">
                <a:solidFill>
                  <a:schemeClr val="accent5"/>
                </a:solidFill>
              </a:rPr>
              <a:t>(array1);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</a:t>
            </a:r>
            <a:r>
              <a:rPr lang="en-US" sz="1100" dirty="0" err="1" smtClean="0">
                <a:solidFill>
                  <a:schemeClr val="accent5"/>
                </a:solidFill>
              </a:rPr>
              <a:t>timerValue</a:t>
            </a:r>
            <a:r>
              <a:rPr lang="en-US" sz="1100" dirty="0" smtClean="0">
                <a:solidFill>
                  <a:schemeClr val="accent5"/>
                </a:solidFill>
              </a:rPr>
              <a:t> </a:t>
            </a:r>
            <a:r>
              <a:rPr lang="en-US" sz="1100" dirty="0">
                <a:solidFill>
                  <a:schemeClr val="accent5"/>
                </a:solidFill>
              </a:rPr>
              <a:t>= </a:t>
            </a:r>
            <a:r>
              <a:rPr lang="en-US" sz="1100" dirty="0" err="1">
                <a:solidFill>
                  <a:schemeClr val="accent5"/>
                </a:solidFill>
              </a:rPr>
              <a:t>toc</a:t>
            </a:r>
            <a:r>
              <a:rPr lang="en-US" sz="1100" dirty="0">
                <a:solidFill>
                  <a:schemeClr val="accent5"/>
                </a:solidFill>
              </a:rPr>
              <a:t>();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</a:t>
            </a:r>
            <a:r>
              <a:rPr lang="en-US" sz="1100" dirty="0" err="1" smtClean="0">
                <a:solidFill>
                  <a:schemeClr val="accent5"/>
                </a:solidFill>
              </a:rPr>
              <a:t>printk</a:t>
            </a:r>
            <a:r>
              <a:rPr lang="en-US" sz="1100" dirty="0">
                <a:solidFill>
                  <a:schemeClr val="accent5"/>
                </a:solidFill>
              </a:rPr>
              <a:t>("%d\n",</a:t>
            </a:r>
            <a:r>
              <a:rPr lang="en-US" sz="1100" dirty="0" err="1">
                <a:solidFill>
                  <a:schemeClr val="accent5"/>
                </a:solidFill>
              </a:rPr>
              <a:t>timerValue</a:t>
            </a:r>
            <a:r>
              <a:rPr lang="en-US" sz="1100" dirty="0">
                <a:solidFill>
                  <a:schemeClr val="accent5"/>
                </a:solidFill>
              </a:rPr>
              <a:t>);</a:t>
            </a:r>
          </a:p>
          <a:p>
            <a:endParaRPr lang="en-US" sz="1100" dirty="0">
              <a:solidFill>
                <a:schemeClr val="accent5"/>
              </a:solidFill>
            </a:endParaRP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// Start </a:t>
            </a:r>
            <a:r>
              <a:rPr lang="en-US" sz="1100" dirty="0">
                <a:solidFill>
                  <a:schemeClr val="accent5"/>
                </a:solidFill>
              </a:rPr>
              <a:t>measuring ticks for </a:t>
            </a:r>
            <a:r>
              <a:rPr lang="en-US" sz="1100" dirty="0" err="1">
                <a:solidFill>
                  <a:schemeClr val="accent5"/>
                </a:solidFill>
              </a:rPr>
              <a:t>unoptimized</a:t>
            </a:r>
            <a:r>
              <a:rPr lang="en-US" sz="1100" dirty="0">
                <a:solidFill>
                  <a:schemeClr val="accent5"/>
                </a:solidFill>
              </a:rPr>
              <a:t> function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</a:t>
            </a:r>
            <a:r>
              <a:rPr lang="en-US" sz="1100" dirty="0" err="1" smtClean="0">
                <a:solidFill>
                  <a:schemeClr val="accent5"/>
                </a:solidFill>
              </a:rPr>
              <a:t>printk</a:t>
            </a:r>
            <a:r>
              <a:rPr lang="en-US" sz="1100" dirty="0">
                <a:solidFill>
                  <a:schemeClr val="accent5"/>
                </a:solidFill>
              </a:rPr>
              <a:t>("+++++++</a:t>
            </a:r>
            <a:r>
              <a:rPr lang="en-US" sz="1100" dirty="0" err="1">
                <a:solidFill>
                  <a:schemeClr val="accent5"/>
                </a:solidFill>
              </a:rPr>
              <a:t>Unoptimized</a:t>
            </a:r>
            <a:r>
              <a:rPr lang="en-US" sz="1100" dirty="0">
                <a:solidFill>
                  <a:schemeClr val="accent5"/>
                </a:solidFill>
              </a:rPr>
              <a:t> Function+++++++\n");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tic</a:t>
            </a:r>
            <a:r>
              <a:rPr lang="en-US" sz="1100" dirty="0">
                <a:solidFill>
                  <a:schemeClr val="accent5"/>
                </a:solidFill>
              </a:rPr>
              <a:t>();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</a:t>
            </a:r>
            <a:r>
              <a:rPr lang="en-US" sz="1100" dirty="0" err="1" smtClean="0">
                <a:solidFill>
                  <a:schemeClr val="accent5"/>
                </a:solidFill>
              </a:rPr>
              <a:t>unoptimized</a:t>
            </a:r>
            <a:r>
              <a:rPr lang="en-US" sz="1100" dirty="0">
                <a:solidFill>
                  <a:schemeClr val="accent5"/>
                </a:solidFill>
              </a:rPr>
              <a:t>(array2);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</a:t>
            </a:r>
            <a:r>
              <a:rPr lang="en-US" sz="1100" dirty="0" err="1" smtClean="0">
                <a:solidFill>
                  <a:schemeClr val="accent5"/>
                </a:solidFill>
              </a:rPr>
              <a:t>timerValue</a:t>
            </a:r>
            <a:r>
              <a:rPr lang="en-US" sz="1100" dirty="0" smtClean="0">
                <a:solidFill>
                  <a:schemeClr val="accent5"/>
                </a:solidFill>
              </a:rPr>
              <a:t> </a:t>
            </a:r>
            <a:r>
              <a:rPr lang="en-US" sz="1100" dirty="0">
                <a:solidFill>
                  <a:schemeClr val="accent5"/>
                </a:solidFill>
              </a:rPr>
              <a:t>= </a:t>
            </a:r>
            <a:r>
              <a:rPr lang="en-US" sz="1100" dirty="0" err="1">
                <a:solidFill>
                  <a:schemeClr val="accent5"/>
                </a:solidFill>
              </a:rPr>
              <a:t>toc</a:t>
            </a:r>
            <a:r>
              <a:rPr lang="en-US" sz="1100" dirty="0">
                <a:solidFill>
                  <a:schemeClr val="accent5"/>
                </a:solidFill>
              </a:rPr>
              <a:t>();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	</a:t>
            </a:r>
            <a:r>
              <a:rPr lang="en-US" sz="1100" dirty="0" err="1" smtClean="0">
                <a:solidFill>
                  <a:schemeClr val="accent5"/>
                </a:solidFill>
              </a:rPr>
              <a:t>printk</a:t>
            </a:r>
            <a:r>
              <a:rPr lang="en-US" sz="1100" dirty="0">
                <a:solidFill>
                  <a:schemeClr val="accent5"/>
                </a:solidFill>
              </a:rPr>
              <a:t>("%d\n",</a:t>
            </a:r>
            <a:r>
              <a:rPr lang="en-US" sz="1100" dirty="0" err="1">
                <a:solidFill>
                  <a:schemeClr val="accent5"/>
                </a:solidFill>
              </a:rPr>
              <a:t>timerValue</a:t>
            </a:r>
            <a:r>
              <a:rPr lang="en-US" sz="1100" dirty="0">
                <a:solidFill>
                  <a:schemeClr val="accent5"/>
                </a:solidFill>
              </a:rPr>
              <a:t>);</a:t>
            </a:r>
          </a:p>
          <a:p>
            <a:endParaRPr lang="en-US" sz="1100" dirty="0">
              <a:solidFill>
                <a:schemeClr val="accent5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chemeClr val="accent5"/>
                </a:solidFill>
                <a:latin typeface="Courier"/>
                <a:cs typeface="Courier"/>
              </a:rPr>
              <a:t>...</a:t>
            </a:r>
            <a:endParaRPr lang="is-IS" sz="1100" dirty="0" smtClean="0">
              <a:solidFill>
                <a:schemeClr val="accent5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chemeClr val="accent5"/>
                </a:solidFill>
                <a:latin typeface="Courier"/>
                <a:cs typeface="Courier"/>
              </a:rPr>
              <a:t>// Check that arrays are equal</a:t>
            </a:r>
            <a:r>
              <a:rPr lang="is-IS" sz="1100" dirty="0" smtClean="0">
                <a:solidFill>
                  <a:schemeClr val="accent5"/>
                </a:solidFill>
                <a:latin typeface="Courier"/>
                <a:cs typeface="Courier"/>
              </a:rPr>
              <a:t>…</a:t>
            </a:r>
          </a:p>
          <a:p>
            <a:endParaRPr lang="is-IS" sz="1100" dirty="0">
              <a:solidFill>
                <a:schemeClr val="accent5"/>
              </a:solidFill>
              <a:latin typeface="Courier"/>
              <a:cs typeface="Courier"/>
            </a:endParaRPr>
          </a:p>
          <a:p>
            <a:r>
              <a:rPr lang="is-IS" sz="1100" dirty="0" smtClean="0">
                <a:solidFill>
                  <a:schemeClr val="accent5"/>
                </a:solidFill>
                <a:latin typeface="Courier"/>
                <a:cs typeface="Courier"/>
              </a:rPr>
              <a:t>}</a:t>
            </a:r>
            <a:endParaRPr lang="is-IS" sz="1100" dirty="0">
              <a:solidFill>
                <a:schemeClr val="accent5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025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Part B -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001" y="1157112"/>
            <a:ext cx="746477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func2: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   @ Function supports interworking.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   @ </a:t>
            </a:r>
            <a:r>
              <a:rPr lang="en-US" sz="1100" dirty="0" err="1">
                <a:solidFill>
                  <a:srgbClr val="000000"/>
                </a:solidFill>
              </a:rPr>
              <a:t>args</a:t>
            </a:r>
            <a:r>
              <a:rPr lang="en-US" sz="1100" dirty="0">
                <a:solidFill>
                  <a:srgbClr val="000000"/>
                </a:solidFill>
              </a:rPr>
              <a:t> = 0, pretend = 0, frame = 8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   @ </a:t>
            </a:r>
            <a:r>
              <a:rPr lang="en-US" sz="1100" dirty="0" err="1">
                <a:solidFill>
                  <a:srgbClr val="000000"/>
                </a:solidFill>
              </a:rPr>
              <a:t>frame_needed</a:t>
            </a:r>
            <a:r>
              <a:rPr lang="en-US" sz="1100" dirty="0">
                <a:solidFill>
                  <a:srgbClr val="000000"/>
                </a:solidFill>
              </a:rPr>
              <a:t> = 1, </a:t>
            </a:r>
            <a:r>
              <a:rPr lang="en-US" sz="1100" dirty="0" err="1">
                <a:solidFill>
                  <a:srgbClr val="000000"/>
                </a:solidFill>
              </a:rPr>
              <a:t>uses_anonymous_args</a:t>
            </a:r>
            <a:r>
              <a:rPr lang="en-US" sz="1100" dirty="0">
                <a:solidFill>
                  <a:srgbClr val="000000"/>
                </a:solidFill>
              </a:rPr>
              <a:t> = 0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   @ link register save eliminated.</a:t>
            </a:r>
          </a:p>
          <a:p>
            <a:r>
              <a:rPr lang="de-DE" sz="1100" dirty="0">
                <a:solidFill>
                  <a:srgbClr val="000000"/>
                </a:solidFill>
              </a:rPr>
              <a:t>        </a:t>
            </a:r>
            <a:r>
              <a:rPr lang="de-DE" sz="1100" dirty="0" err="1">
                <a:solidFill>
                  <a:srgbClr val="000000"/>
                </a:solidFill>
              </a:rPr>
              <a:t>str</a:t>
            </a:r>
            <a:r>
              <a:rPr lang="de-DE" sz="1100" dirty="0">
                <a:solidFill>
                  <a:srgbClr val="000000"/>
                </a:solidFill>
              </a:rPr>
              <a:t>     </a:t>
            </a:r>
            <a:r>
              <a:rPr lang="de-DE" sz="1100" dirty="0" err="1">
                <a:solidFill>
                  <a:srgbClr val="000000"/>
                </a:solidFill>
              </a:rPr>
              <a:t>fp</a:t>
            </a:r>
            <a:r>
              <a:rPr lang="de-DE" sz="1100" dirty="0">
                <a:solidFill>
                  <a:srgbClr val="000000"/>
                </a:solidFill>
              </a:rPr>
              <a:t>, [</a:t>
            </a:r>
            <a:r>
              <a:rPr lang="de-DE" sz="1100" dirty="0" err="1">
                <a:solidFill>
                  <a:srgbClr val="000000"/>
                </a:solidFill>
              </a:rPr>
              <a:t>sp</a:t>
            </a:r>
            <a:r>
              <a:rPr lang="de-DE" sz="1100" dirty="0">
                <a:solidFill>
                  <a:srgbClr val="000000"/>
                </a:solidFill>
              </a:rPr>
              <a:t>, #-4]!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   add     </a:t>
            </a:r>
            <a:r>
              <a:rPr lang="en-US" sz="1100" dirty="0" err="1">
                <a:solidFill>
                  <a:srgbClr val="000000"/>
                </a:solidFill>
              </a:rPr>
              <a:t>fp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err="1">
                <a:solidFill>
                  <a:srgbClr val="000000"/>
                </a:solidFill>
              </a:rPr>
              <a:t>sp</a:t>
            </a:r>
            <a:r>
              <a:rPr lang="en-US" sz="1100" dirty="0">
                <a:solidFill>
                  <a:srgbClr val="000000"/>
                </a:solidFill>
              </a:rPr>
              <a:t>, #0</a:t>
            </a:r>
          </a:p>
          <a:p>
            <a:r>
              <a:rPr lang="ro-RO" sz="1100" dirty="0">
                <a:solidFill>
                  <a:srgbClr val="000000"/>
                </a:solidFill>
              </a:rPr>
              <a:t>        sub     sp, sp, #12</a:t>
            </a:r>
          </a:p>
          <a:p>
            <a:r>
              <a:rPr lang="de-DE" sz="1100" dirty="0">
                <a:solidFill>
                  <a:srgbClr val="000000"/>
                </a:solidFill>
              </a:rPr>
              <a:t>        </a:t>
            </a:r>
            <a:r>
              <a:rPr lang="de-DE" sz="1100" dirty="0" err="1">
                <a:solidFill>
                  <a:srgbClr val="000000"/>
                </a:solidFill>
              </a:rPr>
              <a:t>str</a:t>
            </a:r>
            <a:r>
              <a:rPr lang="de-DE" sz="1100" dirty="0">
                <a:solidFill>
                  <a:srgbClr val="000000"/>
                </a:solidFill>
              </a:rPr>
              <a:t>     r0, [</a:t>
            </a:r>
            <a:r>
              <a:rPr lang="de-DE" sz="1100" dirty="0" err="1">
                <a:solidFill>
                  <a:srgbClr val="000000"/>
                </a:solidFill>
              </a:rPr>
              <a:t>fp</a:t>
            </a:r>
            <a:r>
              <a:rPr lang="de-DE" sz="1100" dirty="0">
                <a:solidFill>
                  <a:srgbClr val="000000"/>
                </a:solidFill>
              </a:rPr>
              <a:t>, #-8]</a:t>
            </a:r>
          </a:p>
          <a:p>
            <a:r>
              <a:rPr lang="de-DE" sz="1100" dirty="0">
                <a:solidFill>
                  <a:srgbClr val="000000"/>
                </a:solidFill>
              </a:rPr>
              <a:t>        </a:t>
            </a:r>
            <a:r>
              <a:rPr lang="de-DE" sz="1100" dirty="0" err="1">
                <a:solidFill>
                  <a:srgbClr val="000000"/>
                </a:solidFill>
              </a:rPr>
              <a:t>str</a:t>
            </a:r>
            <a:r>
              <a:rPr lang="de-DE" sz="1100" dirty="0">
                <a:solidFill>
                  <a:srgbClr val="000000"/>
                </a:solidFill>
              </a:rPr>
              <a:t>     r1, [</a:t>
            </a:r>
            <a:r>
              <a:rPr lang="de-DE" sz="1100" dirty="0" err="1">
                <a:solidFill>
                  <a:srgbClr val="000000"/>
                </a:solidFill>
              </a:rPr>
              <a:t>fp</a:t>
            </a:r>
            <a:r>
              <a:rPr lang="de-DE" sz="1100" dirty="0">
                <a:solidFill>
                  <a:srgbClr val="000000"/>
                </a:solidFill>
              </a:rPr>
              <a:t>, #-12]</a:t>
            </a:r>
          </a:p>
          <a:p>
            <a:r>
              <a:rPr lang="de-DE" sz="1100" dirty="0">
                <a:solidFill>
                  <a:srgbClr val="000000"/>
                </a:solidFill>
              </a:rPr>
              <a:t>        </a:t>
            </a:r>
            <a:r>
              <a:rPr lang="de-DE" sz="1100" dirty="0" err="1">
                <a:solidFill>
                  <a:srgbClr val="000000"/>
                </a:solidFill>
              </a:rPr>
              <a:t>ldr</a:t>
            </a:r>
            <a:r>
              <a:rPr lang="de-DE" sz="1100" dirty="0">
                <a:solidFill>
                  <a:srgbClr val="000000"/>
                </a:solidFill>
              </a:rPr>
              <a:t>     r2, [</a:t>
            </a:r>
            <a:r>
              <a:rPr lang="de-DE" sz="1100" dirty="0" err="1">
                <a:solidFill>
                  <a:srgbClr val="000000"/>
                </a:solidFill>
              </a:rPr>
              <a:t>fp</a:t>
            </a:r>
            <a:r>
              <a:rPr lang="de-DE" sz="1100" dirty="0">
                <a:solidFill>
                  <a:srgbClr val="000000"/>
                </a:solidFill>
              </a:rPr>
              <a:t>, #-12]</a:t>
            </a:r>
          </a:p>
          <a:p>
            <a:r>
              <a:rPr lang="ro-RO" sz="1100" dirty="0">
                <a:solidFill>
                  <a:srgbClr val="000000"/>
                </a:solidFill>
              </a:rPr>
              <a:t>        mov     r3, r2</a:t>
            </a:r>
          </a:p>
          <a:p>
            <a:r>
              <a:rPr lang="ro-RO" sz="1100" dirty="0">
                <a:solidFill>
                  <a:srgbClr val="000000"/>
                </a:solidFill>
              </a:rPr>
              <a:t>        mov     r3, r3, asl #2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   add     r3, r3, r2</a:t>
            </a:r>
          </a:p>
          <a:p>
            <a:r>
              <a:rPr lang="ro-RO" sz="1100" dirty="0">
                <a:solidFill>
                  <a:srgbClr val="000000"/>
                </a:solidFill>
              </a:rPr>
              <a:t>        mov     r2, r3, asl #2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   add     r2, r3, r2</a:t>
            </a:r>
          </a:p>
          <a:p>
            <a:r>
              <a:rPr lang="de-DE" sz="1100" dirty="0">
                <a:solidFill>
                  <a:srgbClr val="000000"/>
                </a:solidFill>
              </a:rPr>
              <a:t>        </a:t>
            </a:r>
            <a:r>
              <a:rPr lang="de-DE" sz="1100" dirty="0" err="1">
                <a:solidFill>
                  <a:srgbClr val="000000"/>
                </a:solidFill>
              </a:rPr>
              <a:t>ldr</a:t>
            </a:r>
            <a:r>
              <a:rPr lang="de-DE" sz="1100" dirty="0">
                <a:solidFill>
                  <a:srgbClr val="000000"/>
                </a:solidFill>
              </a:rPr>
              <a:t>     r3, [</a:t>
            </a:r>
            <a:r>
              <a:rPr lang="de-DE" sz="1100" dirty="0" err="1">
                <a:solidFill>
                  <a:srgbClr val="000000"/>
                </a:solidFill>
              </a:rPr>
              <a:t>fp</a:t>
            </a:r>
            <a:r>
              <a:rPr lang="de-DE" sz="1100" dirty="0">
                <a:solidFill>
                  <a:srgbClr val="000000"/>
                </a:solidFill>
              </a:rPr>
              <a:t>, #-8]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   add     r3, r2, r3</a:t>
            </a:r>
          </a:p>
          <a:p>
            <a:r>
              <a:rPr lang="ro-RO" sz="1100" dirty="0">
                <a:solidFill>
                  <a:srgbClr val="000000"/>
                </a:solidFill>
              </a:rPr>
              <a:t>        mov     r0, r3</a:t>
            </a:r>
          </a:p>
          <a:p>
            <a:r>
              <a:rPr lang="ro-RO" sz="1100" dirty="0">
                <a:solidFill>
                  <a:srgbClr val="000000"/>
                </a:solidFill>
              </a:rPr>
              <a:t>        sub     sp, fp, #0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      @ </a:t>
            </a:r>
            <a:r>
              <a:rPr lang="en-US" sz="1100" dirty="0" err="1">
                <a:solidFill>
                  <a:srgbClr val="000000"/>
                </a:solidFill>
              </a:rPr>
              <a:t>sp</a:t>
            </a:r>
            <a:r>
              <a:rPr lang="en-US" sz="1100" dirty="0">
                <a:solidFill>
                  <a:srgbClr val="000000"/>
                </a:solidFill>
              </a:rPr>
              <a:t> needed</a:t>
            </a:r>
          </a:p>
          <a:p>
            <a:r>
              <a:rPr lang="de-DE" sz="1100" dirty="0">
                <a:solidFill>
                  <a:srgbClr val="000000"/>
                </a:solidFill>
              </a:rPr>
              <a:t>        </a:t>
            </a:r>
            <a:r>
              <a:rPr lang="de-DE" sz="1100" dirty="0" err="1">
                <a:solidFill>
                  <a:srgbClr val="000000"/>
                </a:solidFill>
              </a:rPr>
              <a:t>ldr</a:t>
            </a:r>
            <a:r>
              <a:rPr lang="de-DE" sz="1100" dirty="0">
                <a:solidFill>
                  <a:srgbClr val="000000"/>
                </a:solidFill>
              </a:rPr>
              <a:t>     </a:t>
            </a:r>
            <a:r>
              <a:rPr lang="de-DE" sz="1100" dirty="0" err="1">
                <a:solidFill>
                  <a:srgbClr val="000000"/>
                </a:solidFill>
              </a:rPr>
              <a:t>fp</a:t>
            </a:r>
            <a:r>
              <a:rPr lang="de-DE" sz="1100" dirty="0">
                <a:solidFill>
                  <a:srgbClr val="000000"/>
                </a:solidFill>
              </a:rPr>
              <a:t>, [</a:t>
            </a:r>
            <a:r>
              <a:rPr lang="de-DE" sz="1100" dirty="0" err="1">
                <a:solidFill>
                  <a:srgbClr val="000000"/>
                </a:solidFill>
              </a:rPr>
              <a:t>sp</a:t>
            </a:r>
            <a:r>
              <a:rPr lang="de-DE" sz="1100" dirty="0">
                <a:solidFill>
                  <a:srgbClr val="000000"/>
                </a:solidFill>
              </a:rPr>
              <a:t>], #4</a:t>
            </a:r>
          </a:p>
          <a:p>
            <a:r>
              <a:rPr lang="de-DE" sz="1100" dirty="0">
                <a:solidFill>
                  <a:srgbClr val="000000"/>
                </a:solidFill>
              </a:rPr>
              <a:t>        </a:t>
            </a:r>
            <a:r>
              <a:rPr lang="de-DE" sz="1100" dirty="0" err="1">
                <a:solidFill>
                  <a:srgbClr val="000000"/>
                </a:solidFill>
              </a:rPr>
              <a:t>bx</a:t>
            </a:r>
            <a:r>
              <a:rPr lang="de-DE" sz="1100" dirty="0">
                <a:solidFill>
                  <a:srgbClr val="000000"/>
                </a:solidFill>
              </a:rPr>
              <a:t>      </a:t>
            </a:r>
            <a:r>
              <a:rPr lang="de-DE" sz="1100" dirty="0" err="1">
                <a:solidFill>
                  <a:srgbClr val="000000"/>
                </a:solidFill>
              </a:rPr>
              <a:t>lr</a:t>
            </a:r>
            <a:endParaRPr lang="de-DE" sz="1100" dirty="0">
              <a:solidFill>
                <a:srgbClr val="000000"/>
              </a:solidFill>
            </a:endParaRPr>
          </a:p>
          <a:p>
            <a:r>
              <a:rPr lang="ro-RO" sz="1100" dirty="0">
                <a:solidFill>
                  <a:srgbClr val="000000"/>
                </a:solidFill>
              </a:rPr>
              <a:t>        .size   func2, .-func2</a:t>
            </a:r>
          </a:p>
          <a:p>
            <a:r>
              <a:rPr lang="de-DE" sz="1100" dirty="0">
                <a:solidFill>
                  <a:srgbClr val="000000"/>
                </a:solidFill>
              </a:rPr>
              <a:t>        .</a:t>
            </a:r>
            <a:r>
              <a:rPr lang="de-DE" sz="1100" dirty="0" err="1">
                <a:solidFill>
                  <a:srgbClr val="000000"/>
                </a:solidFill>
              </a:rPr>
              <a:t>align</a:t>
            </a:r>
            <a:r>
              <a:rPr lang="de-DE" sz="1100" dirty="0">
                <a:solidFill>
                  <a:srgbClr val="000000"/>
                </a:solidFill>
              </a:rPr>
              <a:t>  2</a:t>
            </a:r>
          </a:p>
          <a:p>
            <a:r>
              <a:rPr lang="de-DE" sz="1100" dirty="0">
                <a:solidFill>
                  <a:srgbClr val="000000"/>
                </a:solidFill>
              </a:rPr>
              <a:t>        .global </a:t>
            </a:r>
            <a:r>
              <a:rPr lang="de-DE" sz="1100" dirty="0" err="1">
                <a:solidFill>
                  <a:srgbClr val="000000"/>
                </a:solidFill>
              </a:rPr>
              <a:t>unoptimized</a:t>
            </a:r>
            <a:endParaRPr lang="de-DE" sz="1100" dirty="0">
              <a:solidFill>
                <a:srgbClr val="000000"/>
              </a:solidFill>
            </a:endParaRPr>
          </a:p>
          <a:p>
            <a:r>
              <a:rPr lang="de-DE" sz="1100" dirty="0">
                <a:solidFill>
                  <a:srgbClr val="000000"/>
                </a:solidFill>
              </a:rPr>
              <a:t>        .type   </a:t>
            </a:r>
            <a:r>
              <a:rPr lang="de-DE" sz="1100" dirty="0" err="1">
                <a:solidFill>
                  <a:srgbClr val="000000"/>
                </a:solidFill>
              </a:rPr>
              <a:t>unoptimized</a:t>
            </a:r>
            <a:r>
              <a:rPr lang="de-DE" sz="1100" dirty="0">
                <a:solidFill>
                  <a:srgbClr val="000000"/>
                </a:solidFill>
              </a:rPr>
              <a:t>, %</a:t>
            </a:r>
            <a:r>
              <a:rPr lang="de-DE" sz="1100" dirty="0" err="1">
                <a:solidFill>
                  <a:srgbClr val="000000"/>
                </a:solidFill>
              </a:rPr>
              <a:t>function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5666" y="2610556"/>
            <a:ext cx="5912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How can we make this faster?</a:t>
            </a:r>
          </a:p>
          <a:p>
            <a:endParaRPr lang="en-US" sz="2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For the lab it needs to be 3x</a:t>
            </a:r>
            <a:r>
              <a:rPr lang="is-I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….</a:t>
            </a:r>
          </a:p>
          <a:p>
            <a:r>
              <a:rPr lang="is-I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 solution is more then 7.5x...</a:t>
            </a:r>
            <a:endParaRPr lang="en-US" sz="2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9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60" y="277993"/>
            <a:ext cx="6974309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Arial"/>
              </a:rPr>
              <a:t>Optimization Overview</a:t>
            </a:r>
            <a:endParaRPr lang="en-US" dirty="0">
              <a:ea typeface="ＭＳ Ｐゴシック" charset="0"/>
              <a:cs typeface="Arial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Code Optimization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imes New Roman" charset="0"/>
                <a:ea typeface="ＭＳ Ｐゴシック" charset="0"/>
                <a:cs typeface="Arial" charset="0"/>
              </a:rPr>
              <a:t>Processor independent compiler optimizations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Common sub-expression elimination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Dead-code elimination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Induction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In-lining of 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Loop unrolling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ARM specific optimization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Count-down loops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Register spilling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Efficient use of global variables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Space Optimization</a:t>
            </a:r>
          </a:p>
          <a:p>
            <a:pPr lvl="2" eaLnBrk="1" hangingPunct="1">
              <a:lnSpc>
                <a:spcPct val="90000"/>
              </a:lnSpc>
            </a:pPr>
            <a:endParaRPr lang="en-US"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00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Arial"/>
              </a:rPr>
              <a:t>Code Optimization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Embedded systems usually contain a few key functions that determine the system’s performance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By optimizing these functions, you can reduce the number of clock cycles required by a program, and reduce program’s power consumption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Several ways to optimize programs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Choose efficient algorithms and data structures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Write code that can be optimized by a compiler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Convert C code to assembly code 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Code optimization can also involve optimizing the amount of memory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used</a:t>
            </a:r>
          </a:p>
          <a:p>
            <a:pPr lvl="1"/>
            <a:r>
              <a:rPr lang="en-US" sz="1600" dirty="0" smtClean="0">
                <a:latin typeface="Times New Roman" charset="0"/>
                <a:ea typeface="ＭＳ Ｐゴシック" charset="0"/>
                <a:cs typeface="Arial" charset="0"/>
              </a:rPr>
              <a:t>Memory </a:t>
            </a:r>
            <a:r>
              <a:rPr lang="en-US" sz="1600" dirty="0">
                <a:latin typeface="Times New Roman" charset="0"/>
                <a:ea typeface="ＭＳ Ｐゴシック" charset="0"/>
                <a:cs typeface="Arial" charset="0"/>
              </a:rPr>
              <a:t>optimization techniques often (but not always) conflict with clock-cycle optimization techniques</a:t>
            </a:r>
          </a:p>
          <a:p>
            <a:pPr lvl="1" eaLnBrk="1" hangingPunct="1"/>
            <a:endParaRPr lang="en-US" sz="1800" dirty="0"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Arial"/>
              </a:rPr>
              <a:t>Improving Program Performance 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521" y="1270110"/>
            <a:ext cx="8605419" cy="4748074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Compiler writers try to apply several standard optimizations</a:t>
            </a: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Do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not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 always succeed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Have to ensure that the program will produce the same output for </a:t>
            </a:r>
            <a:r>
              <a:rPr lang="en-US" sz="1800" i="1" dirty="0">
                <a:latin typeface="Times New Roman" charset="0"/>
                <a:ea typeface="ＭＳ Ｐゴシック" charset="0"/>
                <a:cs typeface="Arial" charset="0"/>
              </a:rPr>
              <a:t>all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 cases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Optimizations based on specific architecture/implementation characteristics can be very helpful</a:t>
            </a: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>
              <a:buFontTx/>
              <a:buNone/>
            </a:pPr>
            <a:endParaRPr lang="en-US" sz="1800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How can one help?</a:t>
            </a:r>
            <a:r>
              <a:rPr lang="en-US" sz="1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Re­organize code to help compiler find opportunities for improvement</a:t>
            </a:r>
            <a:r>
              <a:rPr lang="en-US" sz="1600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870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120" y="230510"/>
            <a:ext cx="9067800" cy="533400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Arial"/>
              </a:rPr>
              <a:t>Processor-Independent Optimizations (1)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9580"/>
            <a:ext cx="8229600" cy="50466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C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Common Sub-expression Elimination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Formally, </a:t>
            </a:r>
            <a:r>
              <a:rPr lang="ja-JP" altLang="en-US" sz="1800" dirty="0">
                <a:latin typeface="Times New Roman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1800" dirty="0">
                <a:latin typeface="Times New Roman" charset="0"/>
                <a:ea typeface="ＭＳ Ｐゴシック" charset="0"/>
                <a:cs typeface="Arial" charset="0"/>
              </a:rPr>
              <a:t>An occurrence of an expression E is called a </a:t>
            </a:r>
            <a:r>
              <a:rPr lang="en-US" altLang="ja-JP" sz="1800" i="1" dirty="0">
                <a:latin typeface="Times New Roman" charset="0"/>
                <a:ea typeface="ＭＳ Ｐゴシック" charset="0"/>
                <a:cs typeface="Arial" charset="0"/>
              </a:rPr>
              <a:t>common sub-expression</a:t>
            </a:r>
            <a:r>
              <a:rPr lang="en-US" altLang="ja-JP" sz="1800" dirty="0">
                <a:latin typeface="Times New Roman" charset="0"/>
                <a:ea typeface="ＭＳ Ｐゴシック" charset="0"/>
                <a:cs typeface="Arial" charset="0"/>
              </a:rPr>
              <a:t> if E was previously computed, and the values of variables in E have not changed since the previous computation.</a:t>
            </a:r>
            <a:r>
              <a:rPr lang="ja-JP" altLang="en-US" sz="1800" dirty="0">
                <a:latin typeface="Times New Roman" charset="0"/>
                <a:ea typeface="ＭＳ Ｐゴシック" charset="0"/>
                <a:cs typeface="Arial" charset="0"/>
              </a:rPr>
              <a:t>”</a:t>
            </a:r>
            <a:endParaRPr lang="en-US" altLang="ja-JP" sz="1800" dirty="0">
              <a:latin typeface="Times New Roman" charset="0"/>
              <a:ea typeface="ＭＳ Ｐゴシック" charset="0"/>
              <a:cs typeface="Arial" charset="0"/>
            </a:endParaRP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You can avoid re-computing the expression if we can use the previously computed one. </a:t>
            </a:r>
          </a:p>
          <a:p>
            <a:pPr lvl="1" eaLnBrk="1" hangingPunct="1"/>
            <a:r>
              <a:rPr lang="en-US" sz="1800" dirty="0">
                <a:solidFill>
                  <a:srgbClr val="990000"/>
                </a:solidFill>
                <a:latin typeface="Times New Roman" charset="0"/>
                <a:ea typeface="ＭＳ Ｐゴシック" charset="0"/>
                <a:cs typeface="Arial" charset="0"/>
              </a:rPr>
              <a:t>Benefit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: less code to be executed </a:t>
            </a:r>
          </a:p>
          <a:p>
            <a:pPr eaLnBrk="1" hangingPunct="1">
              <a:buFontTx/>
              <a:buNone/>
            </a:pP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1600" b="1" dirty="0">
                <a:solidFill>
                  <a:srgbClr val="A50021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	</a:t>
            </a:r>
            <a:endParaRPr lang="en-US" sz="14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016500" y="3506360"/>
            <a:ext cx="2339975" cy="206216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76200" dist="76200" dir="2700000" algn="tl" rotWithShape="0">
              <a:srgbClr val="000000">
                <a:alpha val="55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b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t6 = 4 *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x  = a[t6]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t8 = 4 * j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t9 = a[t8]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a[t6] = t9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a[t8] = x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b 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816100" y="3474610"/>
            <a:ext cx="2462213" cy="2554288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blurRad="76200" dist="76200" dir="2700000" algn="tl" rotWithShape="0">
              <a:srgbClr val="000000">
                <a:alpha val="55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b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urier New" charset="0"/>
              </a:rPr>
              <a:t>t6 = </a:t>
            </a:r>
            <a:r>
              <a:rPr lang="en-US" sz="1600" b="1" dirty="0" smtClean="0">
                <a:solidFill>
                  <a:srgbClr val="0000FF"/>
                </a:solidFill>
                <a:latin typeface="Courier New" charset="0"/>
              </a:rPr>
              <a:t>4 *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charset="0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x  = a[t6]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urier New" charset="0"/>
              </a:rPr>
              <a:t>t7 = </a:t>
            </a:r>
            <a:r>
              <a:rPr lang="en-US" sz="1600" b="1" dirty="0" smtClean="0">
                <a:solidFill>
                  <a:srgbClr val="0000FF"/>
                </a:solidFill>
                <a:latin typeface="Courier New" charset="0"/>
              </a:rPr>
              <a:t>4 *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charset="0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t8 =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4 * j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t9 = a[t8]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a[t7] = t9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t10 =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4 * j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a[t10] = x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</a:rPr>
              <a:t> b</a:t>
            </a:r>
            <a:endParaRPr lang="en-US" sz="1800" dirty="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1672330" y="3925460"/>
            <a:ext cx="533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1672330" y="4395360"/>
            <a:ext cx="533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2314575" y="2988835"/>
            <a:ext cx="145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rgbClr val="000000"/>
                </a:solidFill>
              </a:rPr>
              <a:t>BEFORE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5613400" y="3036460"/>
            <a:ext cx="1236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rgbClr val="000000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8846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80" y="230510"/>
            <a:ext cx="9067800" cy="533400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Arial"/>
              </a:rPr>
              <a:t>Processor Independent Optimizations (2)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99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Dead-Code Elimination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If code is definitely </a:t>
            </a:r>
            <a:r>
              <a:rPr lang="en-US" sz="1800" i="1" dirty="0">
                <a:latin typeface="Times New Roman" charset="0"/>
                <a:ea typeface="ＭＳ Ｐゴシック" charset="0"/>
                <a:cs typeface="Arial" charset="0"/>
              </a:rPr>
              <a:t>not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 going to be executed during </a:t>
            </a:r>
            <a:r>
              <a:rPr lang="en-US" sz="1800" i="1" dirty="0">
                <a:latin typeface="Times New Roman" charset="0"/>
                <a:ea typeface="ＭＳ Ｐゴシック" charset="0"/>
                <a:cs typeface="Arial" charset="0"/>
              </a:rPr>
              <a:t>any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 run of a program, then it is called dead-code and can be removed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Example: 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Arial" charset="0"/>
              </a:rPr>
              <a:t>debug = 0; 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Arial" charset="0"/>
              </a:rPr>
              <a:t>... 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Arial" charset="0"/>
              </a:rPr>
              <a:t>if (debug){ 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Arial" charset="0"/>
              </a:rPr>
              <a:t>   print ..... </a:t>
            </a:r>
          </a:p>
          <a:p>
            <a:pPr lvl="2" eaLnBrk="1" hangingPunct="1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Arial" charset="0"/>
              </a:rPr>
              <a:t>}</a:t>
            </a:r>
            <a:r>
              <a:rPr lang="en-US" sz="1400" dirty="0"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 lvl="2" eaLnBrk="1" hangingPunct="1">
              <a:buFontTx/>
              <a:buNone/>
            </a:pPr>
            <a:endParaRPr lang="en-US" sz="1400" dirty="0">
              <a:latin typeface="Courier New" charset="0"/>
              <a:ea typeface="ＭＳ Ｐゴシック" charset="0"/>
              <a:cs typeface="Arial" charset="0"/>
            </a:endParaRPr>
          </a:p>
          <a:p>
            <a:pPr lvl="1" eaLnBrk="1" hangingPunct="1"/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You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 can help by using </a:t>
            </a:r>
            <a:r>
              <a:rPr lang="en-US" sz="18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#</a:t>
            </a:r>
            <a:r>
              <a:rPr lang="en-US" sz="1800" dirty="0" err="1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ifdef</a:t>
            </a:r>
            <a:r>
              <a:rPr lang="en-US" sz="1800" dirty="0" err="1">
                <a:solidFill>
                  <a:srgbClr val="990000"/>
                </a:solidFill>
                <a:latin typeface="Times New Roman" charset="0"/>
                <a:ea typeface="ＭＳ Ｐゴシック" charset="0"/>
                <a:cs typeface="Arial" charset="0"/>
              </a:rPr>
              <a:t>s</a:t>
            </a:r>
            <a:r>
              <a:rPr lang="en-US" sz="1800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to tell the compiler about dead-code </a:t>
            </a:r>
          </a:p>
          <a:p>
            <a:pPr lvl="2" eaLnBrk="1" hangingPunct="1"/>
            <a:r>
              <a:rPr lang="en-US" dirty="0">
                <a:latin typeface="Times New Roman" charset="0"/>
                <a:ea typeface="ＭＳ Ｐゴシック" charset="0"/>
                <a:cs typeface="Arial" charset="0"/>
              </a:rPr>
              <a:t>It is often difficult for the compiler to identify dead-code itself</a:t>
            </a:r>
          </a:p>
        </p:txBody>
      </p:sp>
    </p:spTree>
    <p:extLst>
      <p:ext uri="{BB962C8B-B14F-4D97-AF65-F5344CB8AC3E}">
        <p14:creationId xmlns:p14="http://schemas.microsoft.com/office/powerpoint/2010/main" val="384617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999400"/>
            <a:ext cx="8839200" cy="5537200"/>
          </a:xfrm>
        </p:spPr>
        <p:txBody>
          <a:bodyPr/>
          <a:lstStyle/>
          <a:p>
            <a:pPr eaLnBrk="1" hangingPunct="1"/>
            <a:r>
              <a:rPr lang="en-US" sz="1800" dirty="0">
                <a:solidFill>
                  <a:srgbClr val="99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Induction  Variables and Strength Reduction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A variable X is called an </a:t>
            </a:r>
            <a:r>
              <a:rPr lang="en-US" sz="1800" i="1" dirty="0">
                <a:latin typeface="Times New Roman" charset="0"/>
                <a:ea typeface="ＭＳ Ｐゴシック" charset="0"/>
                <a:cs typeface="Arial" charset="0"/>
              </a:rPr>
              <a:t>induction variable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 of a loop L if every time the variable X changes value, it is incremented or decremented by some constant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When there are 2 or more induction variables in a loop, it may be possible to get rid of all but one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It is also frequently possible to perform strength reduction on induction variables</a:t>
            </a:r>
            <a:r>
              <a:rPr lang="en-US" sz="1600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</a:p>
          <a:p>
            <a:pPr lvl="2" eaLnBrk="1" hangingPunct="1"/>
            <a:r>
              <a:rPr lang="en-US" dirty="0">
                <a:latin typeface="Times New Roman" charset="0"/>
                <a:ea typeface="ＭＳ Ｐゴシック" charset="0"/>
                <a:cs typeface="Arial" charset="0"/>
              </a:rPr>
              <a:t>The strength of an instruction corresponds to its execution cost </a:t>
            </a:r>
          </a:p>
          <a:p>
            <a:pPr lvl="1" eaLnBrk="1" hangingPunct="1"/>
            <a:r>
              <a:rPr lang="en-US" sz="1800" dirty="0">
                <a:solidFill>
                  <a:srgbClr val="990000"/>
                </a:solidFill>
                <a:latin typeface="Times New Roman" charset="0"/>
                <a:ea typeface="ＭＳ Ｐゴシック" charset="0"/>
                <a:cs typeface="Arial" charset="0"/>
              </a:rPr>
              <a:t>Benefit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: Fewer and less expensive operations </a:t>
            </a:r>
          </a:p>
          <a:p>
            <a:pPr eaLnBrk="1" hangingPunct="1">
              <a:buFontTx/>
              <a:buNone/>
            </a:pPr>
            <a:endParaRPr lang="en-US" sz="1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5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5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5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5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5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500" b="1" dirty="0">
              <a:solidFill>
                <a:srgbClr val="A50021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ＭＳ Ｐゴシック" charset="0"/>
              </a:rPr>
              <a:t>				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4191000"/>
            <a:ext cx="3416300" cy="13843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blurRad="76200" dist="76200" dir="2700000" algn="tl" rotWithShape="0">
              <a:srgbClr val="000000">
                <a:alpha val="55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	j = 0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label_XXX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	j  = j + 1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	t4 = 11 * j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	t5 = a[t4]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	if (t5 &gt; v) </a:t>
            </a:r>
            <a:r>
              <a:rPr lang="en-US" sz="1400" dirty="0" err="1" smtClean="0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US" sz="1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label_XXX</a:t>
            </a:r>
            <a:endParaRPr lang="en-US" sz="1800" dirty="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206770" y="239963"/>
            <a:ext cx="8886825" cy="533400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Arial"/>
              </a:rPr>
              <a:t>Processor Independent Optimizations (3)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00600" y="4349750"/>
            <a:ext cx="339090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76200" dist="76200" dir="2700000" algn="tl" rotWithShape="0">
              <a:srgbClr val="000000">
                <a:alpha val="55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000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tabLst>
                <a:tab pos="40005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40005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40005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40005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0005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0005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0005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00050" algn="l"/>
              </a:tabLst>
              <a:defRPr sz="2000">
                <a:solidFill>
                  <a:schemeClr val="bg2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400" smtClean="0">
                <a:solidFill>
                  <a:srgbClr val="000000"/>
                </a:solidFill>
                <a:latin typeface="Courier New" charset="0"/>
              </a:rPr>
              <a:t>t4 = 0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 smtClean="0">
                <a:solidFill>
                  <a:srgbClr val="000000"/>
                </a:solidFill>
                <a:latin typeface="Courier New" charset="0"/>
              </a:rPr>
              <a:t>label_XXX</a:t>
            </a:r>
            <a:r>
              <a:rPr lang="en-US" sz="1400" smtClean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Courier New" charset="0"/>
              </a:rPr>
              <a:t>	t4 += 11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Courier New" charset="0"/>
              </a:rPr>
              <a:t>	t5 = a[t4]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smtClean="0">
                <a:solidFill>
                  <a:srgbClr val="000000"/>
                </a:solidFill>
                <a:latin typeface="Courier New" charset="0"/>
              </a:rPr>
              <a:t>	if (t5 &gt; v) </a:t>
            </a:r>
            <a:r>
              <a:rPr lang="en-US" sz="1400" b="1" smtClean="0">
                <a:solidFill>
                  <a:srgbClr val="000000"/>
                </a:solidFill>
                <a:latin typeface="Courier New" charset="0"/>
              </a:rPr>
              <a:t>goto label_XXX</a:t>
            </a:r>
            <a:endParaRPr lang="en-US" sz="140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1933575" y="3648075"/>
            <a:ext cx="145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chemeClr val="bg1"/>
                </a:solidFill>
              </a:rPr>
              <a:t>BEFORE</a:t>
            </a: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5613400" y="3657600"/>
            <a:ext cx="1236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chemeClr val="bg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859428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72939" y="218643"/>
            <a:ext cx="9067800" cy="533400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Arial"/>
              </a:rPr>
              <a:t>Processor-Independent Optimizations (4)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6172200"/>
          </a:xfrm>
        </p:spPr>
        <p:txBody>
          <a:bodyPr/>
          <a:lstStyle/>
          <a:p>
            <a:pPr eaLnBrk="1" hangingPunct="1"/>
            <a:r>
              <a:rPr lang="en-US" sz="1800" dirty="0">
                <a:solidFill>
                  <a:srgbClr val="99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Loop Unrolling</a:t>
            </a:r>
            <a:r>
              <a:rPr lang="en-US" dirty="0">
                <a:solidFill>
                  <a:srgbClr val="99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Doing multiple iterations of work in each iteration is called </a:t>
            </a:r>
            <a:r>
              <a:rPr lang="ja-JP" altLang="en-US" sz="1800" dirty="0">
                <a:latin typeface="Times New Roman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1800" dirty="0">
                <a:latin typeface="Times New Roman" charset="0"/>
                <a:ea typeface="ＭＳ Ｐゴシック" charset="0"/>
                <a:cs typeface="Arial" charset="0"/>
              </a:rPr>
              <a:t>loop unrolling</a:t>
            </a:r>
            <a:r>
              <a:rPr lang="ja-JP" altLang="en-US" sz="1800" dirty="0">
                <a:latin typeface="Times New Roman" charset="0"/>
                <a:ea typeface="ＭＳ Ｐゴシック" charset="0"/>
                <a:cs typeface="Arial" charset="0"/>
              </a:rPr>
              <a:t>”</a:t>
            </a:r>
            <a:endParaRPr lang="en-US" altLang="ja-JP" sz="1800" dirty="0">
              <a:latin typeface="Times New Roman" charset="0"/>
              <a:ea typeface="ＭＳ Ｐゴシック" charset="0"/>
              <a:cs typeface="Arial" charset="0"/>
            </a:endParaRPr>
          </a:p>
          <a:p>
            <a:pPr lvl="1" eaLnBrk="1" hangingPunct="1"/>
            <a:r>
              <a:rPr lang="en-US" sz="1800" dirty="0">
                <a:solidFill>
                  <a:srgbClr val="990000"/>
                </a:solidFill>
                <a:latin typeface="Times New Roman" charset="0"/>
                <a:ea typeface="ＭＳ Ｐゴシック" charset="0"/>
                <a:cs typeface="Arial" charset="0"/>
              </a:rPr>
              <a:t>Benefit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: reduction in looping overheads and opportunity for more code opts. </a:t>
            </a:r>
          </a:p>
          <a:p>
            <a:pPr lvl="1" eaLnBrk="1" hangingPunct="1"/>
            <a:r>
              <a:rPr lang="en-US" sz="1800" b="1" dirty="0">
                <a:solidFill>
                  <a:schemeClr val="accent5"/>
                </a:solidFill>
                <a:latin typeface="Times New Roman" charset="0"/>
                <a:ea typeface="ＭＳ Ｐゴシック" charset="0"/>
                <a:cs typeface="Arial" charset="0"/>
              </a:rPr>
              <a:t>Danger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: increased code size and </a:t>
            </a:r>
            <a:r>
              <a:rPr lang="en-US" sz="1800" i="1" dirty="0" err="1">
                <a:latin typeface="Times New Roman" charset="0"/>
                <a:ea typeface="ＭＳ Ｐゴシック" charset="0"/>
                <a:cs typeface="Arial" charset="0"/>
              </a:rPr>
              <a:t>non­integral</a:t>
            </a:r>
            <a:r>
              <a:rPr lang="en-US" sz="1800" i="1" dirty="0">
                <a:latin typeface="Times New Roman" charset="0"/>
                <a:ea typeface="ＭＳ Ｐゴシック" charset="0"/>
                <a:cs typeface="Arial" charset="0"/>
              </a:rPr>
              <a:t> loop div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.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Appropriate when loops are small</a:t>
            </a:r>
            <a:endParaRPr lang="en-US" sz="1600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1400" dirty="0"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sz="1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endParaRPr lang="en-US" sz="14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58800" y="2657475"/>
            <a:ext cx="3851275" cy="253682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checksum(int *data, int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int i, sum=0;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for(i=0;i&lt;N;i++)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	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</a:t>
            </a:r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4521200" y="2628900"/>
            <a:ext cx="3851275" cy="32702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checksum(int *data, int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int i, sum=0;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for(i=0;i&lt;N;i+=4)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	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	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	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	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</a:t>
            </a:r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1667221" y="5155622"/>
            <a:ext cx="145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BEFORE</a:t>
            </a:r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5691261" y="5806136"/>
            <a:ext cx="1236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59699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30504" y="135551"/>
            <a:ext cx="8434263" cy="533400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Arial"/>
              </a:rPr>
              <a:t>Loop Unrolling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>
                <a:solidFill>
                  <a:srgbClr val="000066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66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>
              <a:solidFill>
                <a:srgbClr val="000066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>
              <a:solidFill>
                <a:srgbClr val="000066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>
              <a:solidFill>
                <a:srgbClr val="000066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>
              <a:solidFill>
                <a:srgbClr val="000066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>
              <a:solidFill>
                <a:srgbClr val="000066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>
              <a:solidFill>
                <a:srgbClr val="000066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600" b="1">
              <a:solidFill>
                <a:srgbClr val="000066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1600" b="1">
                <a:solidFill>
                  <a:srgbClr val="000066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endParaRPr lang="en-US" sz="1400">
              <a:solidFill>
                <a:srgbClr val="000066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3500" y="769938"/>
            <a:ext cx="9080500" cy="22717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0x00:    MOV      r3,#0	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sum =0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0x04:    MOV      r2,#0	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i= 0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0x08:    CMP      r2,r1	; (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i &lt; N) ?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0x0c:    BGE      0x20	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go to 0x20 if i &gt;= N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0x10:    LDR      r12,[r0],#4	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r12 &lt;- data++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0x14:    ADD      r3,r12,r3	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sum = sum + r12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0x18:    ADD      r2,r2,#1	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i=i+1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0x1c:    B        0x8	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jmp to 0x08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0x20:    MOV      r0,r3	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sum = r3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0x24:    MOV      pc,r14</a:t>
            </a:r>
            <a:r>
              <a:rPr lang="en-US" sz="1200">
                <a:solidFill>
                  <a:srgbClr val="000066"/>
                </a:solidFill>
                <a:latin typeface="Courier New" charset="0"/>
              </a:rPr>
              <a:t>	; </a:t>
            </a:r>
            <a:r>
              <a:rPr lang="en-US" sz="1200" i="1">
                <a:solidFill>
                  <a:srgbClr val="000066"/>
                </a:solidFill>
                <a:latin typeface="Courier New" charset="0"/>
              </a:rPr>
              <a:t>return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0" y="3273425"/>
            <a:ext cx="9144000" cy="3600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56515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0x00:    MOV      r3,#0 	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sum = 0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0x04:    MOV      r2,#0	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i = 0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0x08:    B        0x30	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jmp to 0x30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0x0c:    LDR      r12,[r0],#4 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r12 &lt;- data++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0x10:    ADD      r3,r12,r3   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sum = sum + r12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0x14:    LDR      r12,[r0],#4 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r12 &lt;- data++</a:t>
            </a:r>
            <a:endParaRPr lang="pt-BR" sz="1200">
              <a:solidFill>
                <a:srgbClr val="000066"/>
              </a:solidFill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0x18:    ADD      r3,r12,r3   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sum = sum + r12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0x1c:    LDR      r12,[r0],#4 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r12 &lt;- data++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0x20:    ADD      r3,r12,r3   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sum = sum + r12</a:t>
            </a:r>
            <a:r>
              <a:rPr lang="pt-BR" sz="1200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0x24:    LDR      r12,[r0],#4 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r12 &lt;- data++</a:t>
            </a:r>
            <a:r>
              <a:rPr lang="pt-BR" sz="1200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0x28:    ADD      r3,r12,r3   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sum = sum + r12</a:t>
            </a:r>
            <a:r>
              <a:rPr lang="pt-BR" sz="1200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0x2c:    ADD      r2,r2,#4    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i = i + 4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0x30:    CMP      r2,r1	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(i &lt; N) ?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0x34:    BLT      0xc	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go to 0x0c if i &lt; N</a:t>
            </a:r>
            <a:r>
              <a:rPr lang="pt-BR" sz="1200">
                <a:solidFill>
                  <a:srgbClr val="000066"/>
                </a:solidFill>
                <a:latin typeface="Courier New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0x38:    MOV      r0,r3	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r0 &lt;- sum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rgbClr val="000066"/>
                </a:solidFill>
                <a:latin typeface="Courier New" charset="0"/>
              </a:rPr>
              <a:t>0x3c:    MOV      pc,r14	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return</a:t>
            </a:r>
          </a:p>
        </p:txBody>
      </p:sp>
      <p:sp>
        <p:nvSpPr>
          <p:cNvPr id="21509" name="Line 9"/>
          <p:cNvSpPr>
            <a:spLocks noChangeShapeType="1"/>
          </p:cNvSpPr>
          <p:nvPr/>
        </p:nvSpPr>
        <p:spPr bwMode="auto">
          <a:xfrm flipV="1">
            <a:off x="4116388" y="2090738"/>
            <a:ext cx="2619375" cy="3905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6816725" y="1843088"/>
            <a:ext cx="18383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Arial" charset="0"/>
                <a:cs typeface="Arial" charset="0"/>
              </a:rPr>
              <a:t>loop overhead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Arial" charset="0"/>
                <a:cs typeface="Arial" charset="0"/>
              </a:rPr>
              <a:t>computed N times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7600950" y="768350"/>
            <a:ext cx="1336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Arial" charset="0"/>
                <a:cs typeface="Arial" charset="0"/>
              </a:rPr>
              <a:t>Original loop</a:t>
            </a:r>
          </a:p>
        </p:txBody>
      </p:sp>
      <p:sp>
        <p:nvSpPr>
          <p:cNvPr id="21512" name="Text Box 12"/>
          <p:cNvSpPr txBox="1">
            <a:spLocks noChangeArrowheads="1"/>
          </p:cNvSpPr>
          <p:nvPr/>
        </p:nvSpPr>
        <p:spPr bwMode="auto">
          <a:xfrm>
            <a:off x="7367588" y="3306763"/>
            <a:ext cx="16335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Arial" charset="0"/>
                <a:cs typeface="Arial" charset="0"/>
              </a:rPr>
              <a:t>After unrolling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Arial" charset="0"/>
                <a:cs typeface="Arial" charset="0"/>
              </a:rPr>
              <a:t>the loop 4 times</a:t>
            </a:r>
          </a:p>
        </p:txBody>
      </p:sp>
      <p:sp>
        <p:nvSpPr>
          <p:cNvPr id="21513" name="Line 13"/>
          <p:cNvSpPr>
            <a:spLocks noChangeShapeType="1"/>
          </p:cNvSpPr>
          <p:nvPr/>
        </p:nvSpPr>
        <p:spPr bwMode="auto">
          <a:xfrm flipV="1">
            <a:off x="4554538" y="5384800"/>
            <a:ext cx="2003425" cy="6397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6683375" y="5195888"/>
            <a:ext cx="20097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Arial" charset="0"/>
                <a:cs typeface="Arial" charset="0"/>
              </a:rPr>
              <a:t>loop overhead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Arial" charset="0"/>
                <a:cs typeface="Arial" charset="0"/>
              </a:rPr>
              <a:t>computed N/4 times</a:t>
            </a:r>
          </a:p>
        </p:txBody>
      </p:sp>
      <p:sp>
        <p:nvSpPr>
          <p:cNvPr id="21515" name="Line 15"/>
          <p:cNvSpPr>
            <a:spLocks noChangeShapeType="1"/>
          </p:cNvSpPr>
          <p:nvPr/>
        </p:nvSpPr>
        <p:spPr bwMode="auto">
          <a:xfrm rot="2275349" flipV="1">
            <a:off x="4116388" y="1166813"/>
            <a:ext cx="2519362" cy="1098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Text Box 8"/>
          <p:cNvSpPr txBox="1">
            <a:spLocks noChangeArrowheads="1"/>
          </p:cNvSpPr>
          <p:nvPr/>
        </p:nvSpPr>
        <p:spPr bwMode="auto">
          <a:xfrm>
            <a:off x="7669213" y="1089025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66"/>
                </a:solidFill>
                <a:latin typeface="Arial" charset="0"/>
                <a:cs typeface="Arial" charset="0"/>
              </a:rPr>
              <a:t>BEFORE</a:t>
            </a:r>
          </a:p>
        </p:txBody>
      </p:sp>
      <p:sp>
        <p:nvSpPr>
          <p:cNvPr id="21517" name="Text Box 9"/>
          <p:cNvSpPr txBox="1">
            <a:spLocks noChangeArrowheads="1"/>
          </p:cNvSpPr>
          <p:nvPr/>
        </p:nvSpPr>
        <p:spPr bwMode="auto">
          <a:xfrm>
            <a:off x="7810500" y="3913188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66"/>
                </a:solidFill>
                <a:latin typeface="Arial" charset="0"/>
                <a:cs typeface="Arial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6303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System Profiling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Power</a:t>
            </a:r>
          </a:p>
          <a:p>
            <a:endParaRPr lang="en-US" dirty="0"/>
          </a:p>
          <a:p>
            <a:r>
              <a:rPr lang="en-US" dirty="0" smtClean="0"/>
              <a:t>ARM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51" y="356863"/>
            <a:ext cx="8498594" cy="514351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Arial"/>
              </a:rPr>
              <a:t>Processor-Independent Compiler Optimizations (5)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007042" y="2981759"/>
            <a:ext cx="3906984" cy="310854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void t(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 x, 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 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 a1=max(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x,y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 a2=max(x+1,y);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400" dirty="0">
              <a:solidFill>
                <a:srgbClr val="000066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	return max(a1+1,a2);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__inline 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 max(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 a, 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	x=(a&gt;b ? </a:t>
            </a:r>
            <a:r>
              <a:rPr lang="en-US" sz="1400" dirty="0" err="1">
                <a:solidFill>
                  <a:srgbClr val="000066"/>
                </a:solidFill>
                <a:latin typeface="Courier New" charset="0"/>
                <a:cs typeface="Courier New" charset="0"/>
              </a:rPr>
              <a:t>a:b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	return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400" dirty="0">
              <a:solidFill>
                <a:srgbClr val="000066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173" y="1481102"/>
            <a:ext cx="8522333" cy="6172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In-lining of functions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Replacing a call to a function with the function's code is called </a:t>
            </a:r>
            <a:r>
              <a:rPr lang="ja-JP" altLang="en-US" sz="1800" dirty="0">
                <a:latin typeface="Times New Roman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1800" dirty="0">
                <a:latin typeface="Times New Roman" charset="0"/>
                <a:ea typeface="ＭＳ Ｐゴシック" charset="0"/>
                <a:cs typeface="Arial" charset="0"/>
              </a:rPr>
              <a:t>in-lining</a:t>
            </a:r>
            <a:r>
              <a:rPr lang="ja-JP" altLang="en-US" sz="1800" dirty="0">
                <a:latin typeface="Times New Roman" charset="0"/>
                <a:ea typeface="ＭＳ Ｐゴシック" charset="0"/>
                <a:cs typeface="Arial" charset="0"/>
              </a:rPr>
              <a:t>”</a:t>
            </a:r>
            <a:endParaRPr lang="en-US" altLang="ja-JP" sz="1800" dirty="0">
              <a:latin typeface="Times New Roman" charset="0"/>
              <a:ea typeface="ＭＳ Ｐゴシック" charset="0"/>
              <a:cs typeface="Arial" charset="0"/>
            </a:endParaRPr>
          </a:p>
          <a:p>
            <a:pPr lvl="1" eaLnBrk="1" hangingPunct="1"/>
            <a:r>
              <a:rPr lang="en-US" sz="1800" dirty="0">
                <a:solidFill>
                  <a:srgbClr val="990000"/>
                </a:solidFill>
                <a:latin typeface="Times New Roman" charset="0"/>
                <a:ea typeface="ＭＳ Ｐゴシック" charset="0"/>
                <a:cs typeface="Arial" charset="0"/>
              </a:rPr>
              <a:t>Benefit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: reduction in procedure call overheads and opportunity for additional code optimizations </a:t>
            </a:r>
          </a:p>
          <a:p>
            <a:pPr lvl="1" eaLnBrk="1" hangingPunct="1"/>
            <a:r>
              <a:rPr lang="en-US" sz="1800" dirty="0">
                <a:solidFill>
                  <a:srgbClr val="990000"/>
                </a:solidFill>
                <a:latin typeface="Times New Roman" charset="0"/>
                <a:ea typeface="ＭＳ Ｐゴシック" charset="0"/>
                <a:cs typeface="Arial" charset="0"/>
              </a:rPr>
              <a:t>Danger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: increased code size (possibly)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Appropriate when small and/or called </a:t>
            </a:r>
            <a:endParaRPr lang="en-US" sz="1800" dirty="0" smtClean="0">
              <a:latin typeface="Times New Roman" charset="0"/>
              <a:ea typeface="ＭＳ Ｐゴシック" charset="0"/>
              <a:cs typeface="Arial" charset="0"/>
            </a:endParaRPr>
          </a:p>
          <a:p>
            <a:pPr marL="457200" lvl="1" indent="0" eaLnBrk="1" hangingPunct="1"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  <a:cs typeface="Arial" charset="0"/>
              </a:rPr>
              <a:t>    </a:t>
            </a:r>
            <a:r>
              <a:rPr lang="en-US" sz="1800" dirty="0" smtClean="0">
                <a:latin typeface="Times New Roman" charset="0"/>
                <a:ea typeface="ＭＳ Ｐゴシック" charset="0"/>
                <a:cs typeface="Arial" charset="0"/>
              </a:rPr>
              <a:t>from 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a small number of sites </a:t>
            </a:r>
          </a:p>
          <a:p>
            <a:pPr eaLnBrk="1" hangingPunct="1">
              <a:buFontTx/>
              <a:buNone/>
            </a:pPr>
            <a:endParaRPr lang="en-US" sz="1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charset="0"/>
                <a:ea typeface="ＭＳ Ｐゴシック" charset="0"/>
                <a:cs typeface="ＭＳ Ｐゴシック" charset="0"/>
              </a:rPr>
              <a:t>									</a:t>
            </a: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solidFill>
                <a:srgbClr val="A50021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1400" b="1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0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Without Function </a:t>
            </a:r>
            <a:r>
              <a:rPr lang="en-US" sz="2800" dirty="0" err="1">
                <a:ea typeface="ＭＳ Ｐゴシック" charset="0"/>
                <a:cs typeface="Arial"/>
              </a:rPr>
              <a:t>Inlining</a:t>
            </a:r>
            <a:endParaRPr lang="en-US" sz="2800" dirty="0">
              <a:ea typeface="ＭＳ Ｐゴシック" charset="0"/>
              <a:cs typeface="Arial"/>
            </a:endParaRP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968750" y="911225"/>
            <a:ext cx="5189538" cy="54784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max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$a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0x00:    CMP      r0,r1;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(x &gt; y) ?</a:t>
            </a:r>
            <a:r>
              <a:rPr lang="pt-BR" sz="1400">
                <a:solidFill>
                  <a:srgbClr val="000066"/>
                </a:solidFill>
                <a:latin typeface="Courier New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0x04:    BGT      0x0c;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return if (x &gt; y)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0x08:    MOV      r0,r1; 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else r0 &lt;- y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0x0c:    MOV      pc,r14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return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t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0x10:    STMFD    r13!,{r4,r14};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save registers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0x14:    MOV      r2,r0;	  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r2 &lt;- x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0x18:    MOV      r3,r1;	  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r3 &lt;- y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0x1c:    MOV      r1,r3;	  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r1 &lt;- y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0x20:    MOV      r0,r2;	  	</a:t>
            </a:r>
            <a:r>
              <a:rPr lang="pt-BR" sz="1200">
                <a:solidFill>
                  <a:srgbClr val="000066"/>
                </a:solidFill>
                <a:latin typeface="Courier New" charset="0"/>
              </a:rPr>
              <a:t>r0 &lt;- x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FF"/>
                </a:solidFill>
                <a:latin typeface="Courier New" charset="0"/>
              </a:rPr>
              <a:t>0x24:    BL       max  ; 		</a:t>
            </a:r>
            <a:r>
              <a:rPr lang="pt-BR" sz="1200" i="1">
                <a:solidFill>
                  <a:srgbClr val="0000FF"/>
                </a:solidFill>
                <a:latin typeface="Courier New" charset="0"/>
              </a:rPr>
              <a:t>r0 &lt;- max(x,y)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0x28:    MOV      r4,r0;    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r4 &lt;- a1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0x2c:    MOV      r1,r3;	  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r1 &lt;- y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0x30:    ADD      r0,r2,#1;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r0 &lt;- x+1</a:t>
            </a:r>
            <a:r>
              <a:rPr lang="pt-BR" sz="1400">
                <a:solidFill>
                  <a:srgbClr val="000066"/>
                </a:solidFill>
                <a:latin typeface="Courier New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FF"/>
                </a:solidFill>
                <a:latin typeface="Courier New" charset="0"/>
              </a:rPr>
              <a:t>0x34:    BL       max  ;         </a:t>
            </a:r>
            <a:r>
              <a:rPr lang="pt-BR" sz="1200" i="1">
                <a:solidFill>
                  <a:srgbClr val="0000FF"/>
                </a:solidFill>
                <a:latin typeface="Courier New" charset="0"/>
              </a:rPr>
              <a:t>r0 &lt;- max(x+1,y)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0x38:    MOV      r1,r0 ;	       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r1 &lt;- a2</a:t>
            </a:r>
            <a:r>
              <a:rPr lang="pt-BR" sz="1400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0x3c:    ADD      r0,r4,#1 ;	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r0 &lt;- a1+1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66"/>
                </a:solidFill>
                <a:latin typeface="Courier New" charset="0"/>
              </a:rPr>
              <a:t>0x40:    LDMFD    r13!,{r4,r14} ; </a:t>
            </a:r>
            <a:r>
              <a:rPr lang="pt-BR" sz="1200" i="1">
                <a:solidFill>
                  <a:srgbClr val="000066"/>
                </a:solidFill>
                <a:latin typeface="Courier New" charset="0"/>
              </a:rPr>
              <a:t>restore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FF"/>
                </a:solidFill>
                <a:latin typeface="Courier New" charset="0"/>
              </a:rPr>
              <a:t>0x44:    B        max  ; </a:t>
            </a:r>
            <a:r>
              <a:rPr lang="pt-BR" sz="1400">
                <a:solidFill>
                  <a:srgbClr val="000066"/>
                </a:solidFill>
                <a:latin typeface="Courier New" charset="0"/>
              </a:rPr>
              <a:t>		</a:t>
            </a:r>
            <a:endParaRPr lang="en-US" sz="140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2388" y="915988"/>
            <a:ext cx="3863975" cy="3514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void t(int x, int 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	int a1=max(x,y);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	int a2=max(x+1,y);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solidFill>
                <a:srgbClr val="000066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	return max(a1+1,a2);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int max(int a, int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	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	x=(a&gt;b ? a:b);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	return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solidFill>
                <a:srgbClr val="000066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With Function </a:t>
            </a:r>
            <a:r>
              <a:rPr lang="en-US" sz="2800" dirty="0" err="1">
                <a:ea typeface="ＭＳ Ｐゴシック" charset="0"/>
                <a:cs typeface="Arial"/>
              </a:rPr>
              <a:t>Inlining</a:t>
            </a:r>
            <a:endParaRPr lang="en-US" sz="2800" dirty="0">
              <a:ea typeface="ＭＳ Ｐゴシック" charset="0"/>
              <a:cs typeface="Arial"/>
            </a:endParaRP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3954463" y="935038"/>
            <a:ext cx="5189537" cy="3883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sz="1400">
                <a:solidFill>
                  <a:srgbClr val="3333CC"/>
                </a:solidFill>
                <a:latin typeface="Courier New" charset="0"/>
              </a:rPr>
              <a:t>0x00:    CMP      r0,r1 </a:t>
            </a:r>
            <a:r>
              <a:rPr lang="pt-BR" sz="1200">
                <a:solidFill>
                  <a:srgbClr val="3333CC"/>
                </a:solidFill>
                <a:latin typeface="Courier New" charset="0"/>
              </a:rPr>
              <a:t>; </a:t>
            </a:r>
            <a:r>
              <a:rPr lang="pt-BR" sz="1200" i="1">
                <a:solidFill>
                  <a:srgbClr val="3333CC"/>
                </a:solidFill>
                <a:latin typeface="Courier New" charset="0"/>
              </a:rPr>
              <a:t>(x&lt;= y) ?</a:t>
            </a:r>
            <a:r>
              <a:rPr lang="pt-BR" sz="1400">
                <a:solidFill>
                  <a:srgbClr val="3333CC"/>
                </a:solidFill>
                <a:latin typeface="Courier New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3333CC"/>
                </a:solidFill>
                <a:latin typeface="Courier New" charset="0"/>
              </a:rPr>
              <a:t>0x04:    BLE      0x10  ; </a:t>
            </a:r>
            <a:r>
              <a:rPr lang="pt-BR" sz="1200" i="1">
                <a:solidFill>
                  <a:srgbClr val="3333CC"/>
                </a:solidFill>
                <a:latin typeface="Courier New" charset="0"/>
              </a:rPr>
              <a:t>jmp to 0x10 if true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3333CC"/>
                </a:solidFill>
                <a:latin typeface="Courier New" charset="0"/>
              </a:rPr>
              <a:t>0x08:    MOV      r2,r0 ; </a:t>
            </a:r>
            <a:r>
              <a:rPr lang="pt-BR" sz="1200">
                <a:solidFill>
                  <a:srgbClr val="3333CC"/>
                </a:solidFill>
                <a:latin typeface="Courier New" charset="0"/>
              </a:rPr>
              <a:t>a1 &lt;- x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3333CC"/>
                </a:solidFill>
                <a:latin typeface="Courier New" charset="0"/>
              </a:rPr>
              <a:t>0x0c:    B        0x14  ; </a:t>
            </a:r>
            <a:r>
              <a:rPr lang="pt-BR" sz="1200" i="1">
                <a:solidFill>
                  <a:srgbClr val="3333CC"/>
                </a:solidFill>
                <a:latin typeface="Courier New" charset="0"/>
              </a:rPr>
              <a:t>jmp to 0x14</a:t>
            </a:r>
            <a:r>
              <a:rPr lang="pt-BR" sz="1400">
                <a:solidFill>
                  <a:srgbClr val="3333CC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3333CC"/>
                </a:solidFill>
                <a:latin typeface="Courier New" charset="0"/>
              </a:rPr>
              <a:t>0x10:    MOV      r2,r1 ; </a:t>
            </a:r>
            <a:r>
              <a:rPr lang="pt-BR" sz="1200" i="1">
                <a:solidFill>
                  <a:srgbClr val="3333CC"/>
                </a:solidFill>
                <a:latin typeface="Courier New" charset="0"/>
              </a:rPr>
              <a:t>a1 &lt;- y if x &lt;= y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FF0000"/>
                </a:solidFill>
                <a:latin typeface="Courier New" charset="0"/>
              </a:rPr>
              <a:t>0x14:    ADD      r0,r0,#1; </a:t>
            </a:r>
            <a:r>
              <a:rPr lang="pt-BR" sz="1200" i="1">
                <a:solidFill>
                  <a:srgbClr val="FF0000"/>
                </a:solidFill>
                <a:latin typeface="Courier New" charset="0"/>
              </a:rPr>
              <a:t>generate r0=x+1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FF0000"/>
                </a:solidFill>
                <a:latin typeface="Courier New" charset="0"/>
              </a:rPr>
              <a:t>0x18:    CMP      r0,r1   ;   </a:t>
            </a:r>
            <a:r>
              <a:rPr lang="pt-BR" sz="1200" i="1">
                <a:solidFill>
                  <a:srgbClr val="FF0000"/>
                </a:solidFill>
                <a:latin typeface="Courier New" charset="0"/>
              </a:rPr>
              <a:t>(x+1 &gt; y) ?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FF0000"/>
                </a:solidFill>
                <a:latin typeface="Courier New" charset="0"/>
              </a:rPr>
              <a:t>0x1c:    BGT      0x24    ;</a:t>
            </a:r>
            <a:r>
              <a:rPr lang="pt-BR" sz="1200" i="1">
                <a:solidFill>
                  <a:srgbClr val="FF0000"/>
                </a:solidFill>
                <a:latin typeface="Courier New" charset="0"/>
              </a:rPr>
              <a:t>jmp to 0x24 if true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FF0000"/>
                </a:solidFill>
                <a:latin typeface="Courier New" charset="0"/>
              </a:rPr>
              <a:t>0x20:    MOV      r0,r1   ; </a:t>
            </a:r>
            <a:r>
              <a:rPr lang="pt-BR" sz="1200" i="1">
                <a:solidFill>
                  <a:srgbClr val="FF0000"/>
                </a:solidFill>
                <a:latin typeface="Courier New" charset="0"/>
              </a:rPr>
              <a:t>r0 &lt;- y</a:t>
            </a:r>
            <a:r>
              <a:rPr lang="pt-BR" sz="1400">
                <a:solidFill>
                  <a:srgbClr val="FF0000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339933"/>
                </a:solidFill>
                <a:latin typeface="Courier New" charset="0"/>
              </a:rPr>
              <a:t>0x24:    ADD      r1,r2,#1 ; </a:t>
            </a:r>
            <a:r>
              <a:rPr lang="pt-BR" sz="1200" i="1">
                <a:solidFill>
                  <a:srgbClr val="339933"/>
                </a:solidFill>
                <a:latin typeface="Courier New" charset="0"/>
              </a:rPr>
              <a:t>r1 &lt;- a1+1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339933"/>
                </a:solidFill>
                <a:latin typeface="Courier New" charset="0"/>
              </a:rPr>
              <a:t>0x28:    CMP      r1,r0 ; </a:t>
            </a:r>
            <a:r>
              <a:rPr lang="pt-BR" sz="1200" i="1">
                <a:solidFill>
                  <a:srgbClr val="339933"/>
                </a:solidFill>
                <a:latin typeface="Courier New" charset="0"/>
              </a:rPr>
              <a:t>(a1+1 &lt;= a2) ?</a:t>
            </a:r>
            <a:r>
              <a:rPr lang="pt-BR" sz="1400">
                <a:solidFill>
                  <a:srgbClr val="339933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339933"/>
                </a:solidFill>
                <a:latin typeface="Courier New" charset="0"/>
              </a:rPr>
              <a:t>0x2c:    BLE      0x34  ; </a:t>
            </a:r>
            <a:r>
              <a:rPr lang="pt-BR" sz="1200" i="1">
                <a:solidFill>
                  <a:srgbClr val="339933"/>
                </a:solidFill>
                <a:latin typeface="Courier New" charset="0"/>
              </a:rPr>
              <a:t>jmp to 0x34 if true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339933"/>
                </a:solidFill>
                <a:latin typeface="Courier New" charset="0"/>
              </a:rPr>
              <a:t>0x30:    MOV      r0,r1 ; </a:t>
            </a:r>
            <a:r>
              <a:rPr lang="pt-BR" sz="1200" i="1">
                <a:solidFill>
                  <a:srgbClr val="339933"/>
                </a:solidFill>
                <a:latin typeface="Courier New" charset="0"/>
              </a:rPr>
              <a:t>else r0 &lt;- a1+1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339933"/>
                </a:solidFill>
                <a:latin typeface="Courier New" charset="0"/>
              </a:rPr>
              <a:t>0x34:    MOV      pc,r14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339933"/>
              </a:solidFill>
              <a:latin typeface="Courier New" charset="0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52388" y="939800"/>
            <a:ext cx="3863975" cy="3514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void t(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x,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a1=max(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x,y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a2=max(x+1,y);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return max(a1+1,a2);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__inline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max(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a,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x=(a&gt;b ?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a:b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return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8"/>
          <p:cNvSpPr>
            <a:spLocks noChangeArrowheads="1"/>
          </p:cNvSpPr>
          <p:nvPr/>
        </p:nvSpPr>
        <p:spPr bwMode="auto">
          <a:xfrm>
            <a:off x="1247775" y="2882900"/>
            <a:ext cx="2441575" cy="10001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47522" name="Text Box 2"/>
          <p:cNvSpPr txBox="1">
            <a:spLocks noChangeArrowheads="1"/>
          </p:cNvSpPr>
          <p:nvPr/>
        </p:nvSpPr>
        <p:spPr bwMode="auto">
          <a:xfrm>
            <a:off x="4578350" y="3136900"/>
            <a:ext cx="4294188" cy="215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800">
              <a:solidFill>
                <a:srgbClr val="000066"/>
              </a:solidFill>
            </a:endParaRP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4575175" y="2887663"/>
            <a:ext cx="4294188" cy="215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800">
              <a:solidFill>
                <a:srgbClr val="000066"/>
              </a:solidFill>
            </a:endParaRP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4598988" y="2641600"/>
            <a:ext cx="4294187" cy="215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800">
              <a:solidFill>
                <a:srgbClr val="000066"/>
              </a:solidFill>
            </a:endParaRP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4576763" y="2386013"/>
            <a:ext cx="4294187" cy="215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800">
              <a:solidFill>
                <a:srgbClr val="000066"/>
              </a:solidFill>
            </a:endParaRP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6763" y="2144713"/>
            <a:ext cx="4281487" cy="2254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546600" y="2100263"/>
            <a:ext cx="4424363" cy="1323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600">
                <a:solidFill>
                  <a:srgbClr val="000066"/>
                </a:solidFill>
                <a:latin typeface="Courier New" charset="0"/>
              </a:rPr>
              <a:t>0x0000000c:    LDR      r3,[r2],#4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600">
                <a:solidFill>
                  <a:srgbClr val="000066"/>
                </a:solidFill>
                <a:latin typeface="Courier New" charset="0"/>
              </a:rPr>
              <a:t>0x00000010:    ADD      r0,r3,r0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600">
                <a:solidFill>
                  <a:srgbClr val="000066"/>
                </a:solidFill>
                <a:latin typeface="Courier New" charset="0"/>
              </a:rPr>
              <a:t>0x00000014:    SUB      r1,r1,#1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600">
                <a:solidFill>
                  <a:srgbClr val="000066"/>
                </a:solidFill>
                <a:latin typeface="Courier New" charset="0"/>
              </a:rPr>
              <a:t>0x00000018:    CMP      r1,#0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600">
                <a:solidFill>
                  <a:srgbClr val="000066"/>
                </a:solidFill>
                <a:latin typeface="Courier New" charset="0"/>
              </a:rPr>
              <a:t>0x0000001c:    BGE      0xc</a:t>
            </a:r>
            <a:r>
              <a:rPr lang="en-US" sz="1600">
                <a:solidFill>
                  <a:srgbClr val="000066"/>
                </a:solidFill>
                <a:latin typeface="Courier New" charset="0"/>
              </a:rPr>
              <a:t>	</a:t>
            </a:r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Negative Instruction-Cache Effects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57200" y="2103438"/>
            <a:ext cx="3860800" cy="2546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int checksum(int *data, int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int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for(i=N;i&gt;=0;</a:t>
            </a:r>
            <a:r>
              <a:rPr lang="en-US" sz="1600" b="1">
                <a:solidFill>
                  <a:srgbClr val="000066"/>
                </a:solidFill>
                <a:latin typeface="Courier New" charset="0"/>
              </a:rPr>
              <a:t>i--</a:t>
            </a:r>
            <a:r>
              <a:rPr lang="en-US" sz="1600">
                <a:solidFill>
                  <a:srgbClr val="000066"/>
                </a:solidFill>
                <a:latin typeface="Courier New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			 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	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428395" y="3367088"/>
            <a:ext cx="163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66"/>
                </a:solidFill>
                <a:latin typeface="Courier New" charset="0"/>
              </a:rPr>
              <a:t>sum +=</a:t>
            </a:r>
            <a:r>
              <a:rPr lang="en-US" sz="1400" dirty="0">
                <a:solidFill>
                  <a:srgbClr val="000066"/>
                </a:solidFill>
              </a:rPr>
              <a:t> </a:t>
            </a:r>
            <a:r>
              <a:rPr lang="en-US" sz="1400" dirty="0">
                <a:solidFill>
                  <a:srgbClr val="000066"/>
                </a:solidFill>
                <a:latin typeface="Courier New" charset="0"/>
              </a:rPr>
              <a:t>*data++</a:t>
            </a:r>
            <a:endParaRPr lang="en-US" sz="1400" dirty="0">
              <a:solidFill>
                <a:srgbClr val="000066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546850" y="5494338"/>
            <a:ext cx="2055813" cy="331787"/>
            <a:chOff x="2865" y="3482"/>
            <a:chExt cx="1295" cy="209"/>
          </a:xfrm>
        </p:grpSpPr>
        <p:sp>
          <p:nvSpPr>
            <p:cNvPr id="29732" name="Rectangle 12"/>
            <p:cNvSpPr>
              <a:spLocks noChangeArrowheads="1"/>
            </p:cNvSpPr>
            <p:nvPr/>
          </p:nvSpPr>
          <p:spPr bwMode="auto">
            <a:xfrm>
              <a:off x="2865" y="3482"/>
              <a:ext cx="1295" cy="20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  <a:latin typeface="American Typewriter" charset="0"/>
                <a:cs typeface="American Typewriter" charset="0"/>
              </a:endParaRPr>
            </a:p>
          </p:txBody>
        </p:sp>
        <p:sp>
          <p:nvSpPr>
            <p:cNvPr id="29733" name="Rectangle 13"/>
            <p:cNvSpPr>
              <a:spLocks noChangeArrowheads="1"/>
            </p:cNvSpPr>
            <p:nvPr/>
          </p:nvSpPr>
          <p:spPr bwMode="auto">
            <a:xfrm>
              <a:off x="3185" y="3536"/>
              <a:ext cx="598" cy="11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rgbClr val="000066"/>
                  </a:solidFill>
                  <a:latin typeface="American Typewriter" charset="0"/>
                  <a:cs typeface="American Typewriter" charset="0"/>
                </a:rPr>
                <a:t>0x0000001C</a:t>
              </a:r>
            </a:p>
          </p:txBody>
        </p:sp>
      </p:grpSp>
      <p:sp>
        <p:nvSpPr>
          <p:cNvPr id="29708" name="Text Box 14"/>
          <p:cNvSpPr txBox="1">
            <a:spLocks noChangeArrowheads="1"/>
          </p:cNvSpPr>
          <p:nvPr/>
        </p:nvSpPr>
        <p:spPr bwMode="auto">
          <a:xfrm>
            <a:off x="6845300" y="5873750"/>
            <a:ext cx="157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66"/>
                </a:solidFill>
              </a:rPr>
              <a:t>instruction cache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545263" y="4167188"/>
            <a:ext cx="2055812" cy="331787"/>
            <a:chOff x="560" y="3542"/>
            <a:chExt cx="1295" cy="209"/>
          </a:xfrm>
        </p:grpSpPr>
        <p:sp>
          <p:nvSpPr>
            <p:cNvPr id="29730" name="Rectangle 16"/>
            <p:cNvSpPr>
              <a:spLocks noChangeArrowheads="1"/>
            </p:cNvSpPr>
            <p:nvPr/>
          </p:nvSpPr>
          <p:spPr bwMode="auto">
            <a:xfrm>
              <a:off x="560" y="3542"/>
              <a:ext cx="1295" cy="20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  <a:latin typeface="American Typewriter" charset="0"/>
                <a:cs typeface="American Typewriter" charset="0"/>
              </a:endParaRPr>
            </a:p>
          </p:txBody>
        </p:sp>
        <p:sp>
          <p:nvSpPr>
            <p:cNvPr id="29731" name="Rectangle 17"/>
            <p:cNvSpPr>
              <a:spLocks noChangeArrowheads="1"/>
            </p:cNvSpPr>
            <p:nvPr/>
          </p:nvSpPr>
          <p:spPr bwMode="auto">
            <a:xfrm>
              <a:off x="880" y="3596"/>
              <a:ext cx="598" cy="11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dirty="0">
                  <a:solidFill>
                    <a:srgbClr val="000066"/>
                  </a:solidFill>
                  <a:latin typeface="American Typewriter" charset="0"/>
                  <a:cs typeface="American Typewriter" charset="0"/>
                </a:rPr>
                <a:t>0x0000000C</a:t>
              </a:r>
            </a:p>
          </p:txBody>
        </p:sp>
      </p:grpSp>
      <p:sp>
        <p:nvSpPr>
          <p:cNvPr id="29710" name="AutoShape 19"/>
          <p:cNvSpPr>
            <a:spLocks noChangeArrowheads="1"/>
          </p:cNvSpPr>
          <p:nvPr/>
        </p:nvSpPr>
        <p:spPr bwMode="auto">
          <a:xfrm>
            <a:off x="4041775" y="3395663"/>
            <a:ext cx="1014413" cy="6731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11" name="Group 20"/>
          <p:cNvGrpSpPr>
            <a:grpSpLocks/>
          </p:cNvGrpSpPr>
          <p:nvPr/>
        </p:nvGrpSpPr>
        <p:grpSpPr bwMode="auto">
          <a:xfrm>
            <a:off x="6543675" y="4176713"/>
            <a:ext cx="2060575" cy="1652587"/>
            <a:chOff x="3298" y="2451"/>
            <a:chExt cx="1298" cy="1041"/>
          </a:xfrm>
        </p:grpSpPr>
        <p:grpSp>
          <p:nvGrpSpPr>
            <p:cNvPr id="29723" name="Group 21"/>
            <p:cNvGrpSpPr>
              <a:grpSpLocks/>
            </p:cNvGrpSpPr>
            <p:nvPr/>
          </p:nvGrpSpPr>
          <p:grpSpPr bwMode="auto">
            <a:xfrm>
              <a:off x="3300" y="2451"/>
              <a:ext cx="1296" cy="414"/>
              <a:chOff x="4283" y="3447"/>
              <a:chExt cx="1296" cy="414"/>
            </a:xfrm>
          </p:grpSpPr>
          <p:sp>
            <p:nvSpPr>
              <p:cNvPr id="29728" name="Rectangle 22"/>
              <p:cNvSpPr>
                <a:spLocks noChangeArrowheads="1"/>
              </p:cNvSpPr>
              <p:nvPr/>
            </p:nvSpPr>
            <p:spPr bwMode="auto">
              <a:xfrm>
                <a:off x="4283" y="3447"/>
                <a:ext cx="1295" cy="2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  <a:latin typeface="American Typewriter" charset="0"/>
                  <a:cs typeface="American Typewriter" charset="0"/>
                </a:endParaRPr>
              </a:p>
            </p:txBody>
          </p:sp>
          <p:sp>
            <p:nvSpPr>
              <p:cNvPr id="29729" name="Rectangle 23"/>
              <p:cNvSpPr>
                <a:spLocks noChangeArrowheads="1"/>
              </p:cNvSpPr>
              <p:nvPr/>
            </p:nvSpPr>
            <p:spPr bwMode="auto">
              <a:xfrm>
                <a:off x="4284" y="3652"/>
                <a:ext cx="1295" cy="2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  <a:latin typeface="American Typewriter" charset="0"/>
                  <a:cs typeface="American Typewriter" charset="0"/>
                </a:endParaRPr>
              </a:p>
            </p:txBody>
          </p:sp>
        </p:grpSp>
        <p:grpSp>
          <p:nvGrpSpPr>
            <p:cNvPr id="29724" name="Group 24"/>
            <p:cNvGrpSpPr>
              <a:grpSpLocks/>
            </p:cNvGrpSpPr>
            <p:nvPr/>
          </p:nvGrpSpPr>
          <p:grpSpPr bwMode="auto">
            <a:xfrm>
              <a:off x="3298" y="2862"/>
              <a:ext cx="1296" cy="414"/>
              <a:chOff x="4283" y="3447"/>
              <a:chExt cx="1296" cy="414"/>
            </a:xfrm>
          </p:grpSpPr>
          <p:sp>
            <p:nvSpPr>
              <p:cNvPr id="29726" name="Rectangle 25"/>
              <p:cNvSpPr>
                <a:spLocks noChangeArrowheads="1"/>
              </p:cNvSpPr>
              <p:nvPr/>
            </p:nvSpPr>
            <p:spPr bwMode="auto">
              <a:xfrm>
                <a:off x="4283" y="3447"/>
                <a:ext cx="1295" cy="2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  <a:latin typeface="American Typewriter" charset="0"/>
                  <a:cs typeface="American Typewriter" charset="0"/>
                </a:endParaRPr>
              </a:p>
            </p:txBody>
          </p:sp>
          <p:sp>
            <p:nvSpPr>
              <p:cNvPr id="29727" name="Rectangle 26"/>
              <p:cNvSpPr>
                <a:spLocks noChangeArrowheads="1"/>
              </p:cNvSpPr>
              <p:nvPr/>
            </p:nvSpPr>
            <p:spPr bwMode="auto">
              <a:xfrm>
                <a:off x="4284" y="3652"/>
                <a:ext cx="1295" cy="2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  <a:latin typeface="American Typewriter" charset="0"/>
                  <a:cs typeface="American Typewriter" charset="0"/>
                </a:endParaRPr>
              </a:p>
            </p:txBody>
          </p:sp>
        </p:grpSp>
        <p:sp>
          <p:nvSpPr>
            <p:cNvPr id="29725" name="Rectangle 27"/>
            <p:cNvSpPr>
              <a:spLocks noChangeArrowheads="1"/>
            </p:cNvSpPr>
            <p:nvPr/>
          </p:nvSpPr>
          <p:spPr bwMode="auto">
            <a:xfrm>
              <a:off x="3301" y="3283"/>
              <a:ext cx="1295" cy="2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  <a:latin typeface="American Typewriter" charset="0"/>
                <a:cs typeface="American Typewriter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537325" y="4508500"/>
            <a:ext cx="2055813" cy="331788"/>
            <a:chOff x="2865" y="3482"/>
            <a:chExt cx="1295" cy="209"/>
          </a:xfrm>
        </p:grpSpPr>
        <p:sp>
          <p:nvSpPr>
            <p:cNvPr id="29721" name="Rectangle 29"/>
            <p:cNvSpPr>
              <a:spLocks noChangeArrowheads="1"/>
            </p:cNvSpPr>
            <p:nvPr/>
          </p:nvSpPr>
          <p:spPr bwMode="auto">
            <a:xfrm>
              <a:off x="2865" y="3482"/>
              <a:ext cx="1295" cy="20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  <a:latin typeface="American Typewriter" charset="0"/>
                <a:cs typeface="American Typewriter" charset="0"/>
              </a:endParaRPr>
            </a:p>
          </p:txBody>
        </p:sp>
        <p:sp>
          <p:nvSpPr>
            <p:cNvPr id="29722" name="Rectangle 30"/>
            <p:cNvSpPr>
              <a:spLocks noChangeArrowheads="1"/>
            </p:cNvSpPr>
            <p:nvPr/>
          </p:nvSpPr>
          <p:spPr bwMode="auto">
            <a:xfrm>
              <a:off x="3185" y="3536"/>
              <a:ext cx="598" cy="11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rgbClr val="000066"/>
                  </a:solidFill>
                  <a:latin typeface="American Typewriter" charset="0"/>
                  <a:cs typeface="American Typewriter" charset="0"/>
                </a:rPr>
                <a:t>0x00000010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548438" y="4829175"/>
            <a:ext cx="2055812" cy="331788"/>
            <a:chOff x="2865" y="3482"/>
            <a:chExt cx="1295" cy="209"/>
          </a:xfrm>
        </p:grpSpPr>
        <p:sp>
          <p:nvSpPr>
            <p:cNvPr id="29719" name="Rectangle 32"/>
            <p:cNvSpPr>
              <a:spLocks noChangeArrowheads="1"/>
            </p:cNvSpPr>
            <p:nvPr/>
          </p:nvSpPr>
          <p:spPr bwMode="auto">
            <a:xfrm>
              <a:off x="2865" y="3482"/>
              <a:ext cx="1295" cy="20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  <a:latin typeface="American Typewriter" charset="0"/>
                <a:cs typeface="American Typewriter" charset="0"/>
              </a:endParaRPr>
            </a:p>
          </p:txBody>
        </p:sp>
        <p:sp>
          <p:nvSpPr>
            <p:cNvPr id="29720" name="Rectangle 33"/>
            <p:cNvSpPr>
              <a:spLocks noChangeArrowheads="1"/>
            </p:cNvSpPr>
            <p:nvPr/>
          </p:nvSpPr>
          <p:spPr bwMode="auto">
            <a:xfrm>
              <a:off x="3185" y="3536"/>
              <a:ext cx="598" cy="11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rgbClr val="000066"/>
                  </a:solidFill>
                  <a:latin typeface="American Typewriter" charset="0"/>
                  <a:cs typeface="American Typewriter" charset="0"/>
                </a:rPr>
                <a:t>0x00000014</a:t>
              </a: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6548438" y="5164138"/>
            <a:ext cx="2055812" cy="331787"/>
            <a:chOff x="2865" y="3482"/>
            <a:chExt cx="1295" cy="209"/>
          </a:xfrm>
        </p:grpSpPr>
        <p:sp>
          <p:nvSpPr>
            <p:cNvPr id="29717" name="Rectangle 35"/>
            <p:cNvSpPr>
              <a:spLocks noChangeArrowheads="1"/>
            </p:cNvSpPr>
            <p:nvPr/>
          </p:nvSpPr>
          <p:spPr bwMode="auto">
            <a:xfrm>
              <a:off x="2865" y="3482"/>
              <a:ext cx="1295" cy="20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  <a:latin typeface="American Typewriter" charset="0"/>
                <a:cs typeface="American Typewriter" charset="0"/>
              </a:endParaRPr>
            </a:p>
          </p:txBody>
        </p:sp>
        <p:sp>
          <p:nvSpPr>
            <p:cNvPr id="29718" name="Rectangle 36"/>
            <p:cNvSpPr>
              <a:spLocks noChangeArrowheads="1"/>
            </p:cNvSpPr>
            <p:nvPr/>
          </p:nvSpPr>
          <p:spPr bwMode="auto">
            <a:xfrm>
              <a:off x="3185" y="3536"/>
              <a:ext cx="598" cy="11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rgbClr val="000066"/>
                  </a:solidFill>
                  <a:latin typeface="American Typewriter" charset="0"/>
                  <a:cs typeface="American Typewriter" charset="0"/>
                </a:rPr>
                <a:t>0x00000018</a:t>
              </a:r>
            </a:p>
          </p:txBody>
        </p:sp>
      </p:grpSp>
      <p:sp>
        <p:nvSpPr>
          <p:cNvPr id="29715" name="Rectangle 38"/>
          <p:cNvSpPr>
            <a:spLocks noChangeArrowheads="1"/>
          </p:cNvSpPr>
          <p:nvPr/>
        </p:nvSpPr>
        <p:spPr bwMode="auto">
          <a:xfrm>
            <a:off x="26988" y="970825"/>
            <a:ext cx="85423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solidFill>
                  <a:srgbClr val="000066"/>
                </a:solidFill>
              </a:rPr>
              <a:t>  Negative instruction-cache effects</a:t>
            </a: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0066"/>
                </a:solidFill>
              </a:rPr>
              <a:t>- Loop unrolling and function in-lining can cause performance degradation in systems with caches</a:t>
            </a:r>
          </a:p>
        </p:txBody>
      </p:sp>
      <p:sp>
        <p:nvSpPr>
          <p:cNvPr id="29716" name="Text Box 39"/>
          <p:cNvSpPr txBox="1">
            <a:spLocks noChangeArrowheads="1"/>
          </p:cNvSpPr>
          <p:nvPr/>
        </p:nvSpPr>
        <p:spPr bwMode="auto">
          <a:xfrm>
            <a:off x="1222375" y="4714875"/>
            <a:ext cx="2586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solidFill>
                  <a:srgbClr val="000066"/>
                </a:solidFill>
              </a:rPr>
              <a:t>Before unrolling the loop</a:t>
            </a:r>
          </a:p>
        </p:txBody>
      </p:sp>
    </p:spTree>
    <p:extLst>
      <p:ext uri="{BB962C8B-B14F-4D97-AF65-F5344CB8AC3E}">
        <p14:creationId xmlns:p14="http://schemas.microsoft.com/office/powerpoint/2010/main" val="215673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2" grpId="0" animBg="1"/>
      <p:bldP spid="747523" grpId="0" animBg="1"/>
      <p:bldP spid="747524" grpId="0" animBg="1"/>
      <p:bldP spid="747525" grpId="0" animBg="1"/>
      <p:bldP spid="7475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ChangeArrowheads="1"/>
          </p:cNvSpPr>
          <p:nvPr/>
        </p:nvSpPr>
        <p:spPr bwMode="auto">
          <a:xfrm>
            <a:off x="1247775" y="2882900"/>
            <a:ext cx="2441575" cy="2001838"/>
          </a:xfrm>
          <a:prstGeom prst="rect">
            <a:avLst/>
          </a:prstGeom>
          <a:solidFill>
            <a:srgbClr val="FFFF99"/>
          </a:solidFill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746" name="Text Box 16"/>
          <p:cNvSpPr txBox="1">
            <a:spLocks noChangeArrowheads="1"/>
          </p:cNvSpPr>
          <p:nvPr/>
        </p:nvSpPr>
        <p:spPr bwMode="auto">
          <a:xfrm>
            <a:off x="4802188" y="1081088"/>
            <a:ext cx="3443287" cy="2616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accent5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</a:t>
            </a: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0x00000008:    LDR      r3,[r0],#4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0x0000000c:    ADD      r2,r3,r2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0x00000010:    LDR      r3,[r0],#4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0x00000014:    ADD      r2,r3,r2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0x00000018:    LDR      r3,[r0],#4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0x0000001c:    ADD      r2,r3,r2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0x00000020:    LDR      r3,[r0],#4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0x00000024:    ADD      r2,r3,r2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0x00000028:    SUB      r1,r1,#4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0x0000002c:    CMP      r1,#0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00"/>
                </a:solidFill>
                <a:latin typeface="American Typewriter" charset="0"/>
                <a:cs typeface="American Typewriter" charset="0"/>
              </a:rPr>
              <a:t>        0x00000030:    BGE      0x8</a:t>
            </a:r>
            <a:endParaRPr lang="en-US" sz="1400">
              <a:solidFill>
                <a:srgbClr val="000000"/>
              </a:solidFill>
              <a:latin typeface="American Typewriter" charset="0"/>
              <a:cs typeface="American Typewriter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Negative Instruction-Cache Effects (</a:t>
            </a:r>
            <a:r>
              <a:rPr lang="en-US" sz="2800" dirty="0" err="1">
                <a:ea typeface="ＭＳ Ｐゴシック" charset="0"/>
                <a:cs typeface="Arial"/>
              </a:rPr>
              <a:t>contd</a:t>
            </a:r>
            <a:r>
              <a:rPr lang="en-US" sz="2800" dirty="0">
                <a:ea typeface="ＭＳ Ｐゴシック" charset="0"/>
                <a:cs typeface="Arial"/>
              </a:rPr>
              <a:t>)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66725" y="2082800"/>
            <a:ext cx="4076700" cy="4105275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checksum(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*data,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for(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N;i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&gt;=0;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i-=4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			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628775" y="3430588"/>
            <a:ext cx="1800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ourier New" charset="0"/>
              </a:rPr>
              <a:t>sum +=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charset="0"/>
              </a:rPr>
              <a:t>*data++;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ourier New" charset="0"/>
              </a:rPr>
              <a:t>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ourier New" charset="0"/>
              </a:rPr>
              <a:t>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ourier New" charset="0"/>
              </a:rPr>
              <a:t>sum += *data++;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6119033" y="5868938"/>
            <a:ext cx="157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instruction cache</a:t>
            </a:r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5817408" y="4171900"/>
            <a:ext cx="2060575" cy="1652588"/>
            <a:chOff x="3298" y="2451"/>
            <a:chExt cx="1298" cy="1041"/>
          </a:xfrm>
        </p:grpSpPr>
        <p:grpSp>
          <p:nvGrpSpPr>
            <p:cNvPr id="31754" name="Group 8"/>
            <p:cNvGrpSpPr>
              <a:grpSpLocks/>
            </p:cNvGrpSpPr>
            <p:nvPr/>
          </p:nvGrpSpPr>
          <p:grpSpPr bwMode="auto">
            <a:xfrm>
              <a:off x="3300" y="2451"/>
              <a:ext cx="1296" cy="414"/>
              <a:chOff x="4283" y="3447"/>
              <a:chExt cx="1296" cy="414"/>
            </a:xfrm>
          </p:grpSpPr>
          <p:sp>
            <p:nvSpPr>
              <p:cNvPr id="210961" name="Rectangle 9"/>
              <p:cNvSpPr>
                <a:spLocks noChangeArrowheads="1"/>
              </p:cNvSpPr>
              <p:nvPr/>
            </p:nvSpPr>
            <p:spPr bwMode="auto">
              <a:xfrm>
                <a:off x="4283" y="3447"/>
                <a:ext cx="1295" cy="2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0962" name="Rectangle 10"/>
              <p:cNvSpPr>
                <a:spLocks noChangeArrowheads="1"/>
              </p:cNvSpPr>
              <p:nvPr/>
            </p:nvSpPr>
            <p:spPr bwMode="auto">
              <a:xfrm>
                <a:off x="4284" y="3652"/>
                <a:ext cx="1295" cy="2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3298" y="2862"/>
              <a:ext cx="1296" cy="414"/>
              <a:chOff x="4283" y="3447"/>
              <a:chExt cx="1296" cy="414"/>
            </a:xfrm>
          </p:grpSpPr>
          <p:sp>
            <p:nvSpPr>
              <p:cNvPr id="210959" name="Rectangle 12"/>
              <p:cNvSpPr>
                <a:spLocks noChangeArrowheads="1"/>
              </p:cNvSpPr>
              <p:nvPr/>
            </p:nvSpPr>
            <p:spPr bwMode="auto">
              <a:xfrm>
                <a:off x="4283" y="3447"/>
                <a:ext cx="1295" cy="2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0960" name="Rectangle 13"/>
              <p:cNvSpPr>
                <a:spLocks noChangeArrowheads="1"/>
              </p:cNvSpPr>
              <p:nvPr/>
            </p:nvSpPr>
            <p:spPr bwMode="auto">
              <a:xfrm>
                <a:off x="4284" y="3652"/>
                <a:ext cx="1295" cy="2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0958" name="Rectangle 14"/>
            <p:cNvSpPr>
              <a:spLocks noChangeArrowheads="1"/>
            </p:cNvSpPr>
            <p:nvPr/>
          </p:nvSpPr>
          <p:spPr bwMode="auto">
            <a:xfrm>
              <a:off x="3301" y="3283"/>
              <a:ext cx="1295" cy="2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752" name="Text Box 18"/>
          <p:cNvSpPr txBox="1">
            <a:spLocks noChangeArrowheads="1"/>
          </p:cNvSpPr>
          <p:nvPr/>
        </p:nvSpPr>
        <p:spPr bwMode="auto">
          <a:xfrm>
            <a:off x="1189038" y="1658938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solidFill>
                  <a:srgbClr val="000000"/>
                </a:solidFill>
              </a:rPr>
              <a:t>After unrolling the loop</a:t>
            </a:r>
          </a:p>
        </p:txBody>
      </p:sp>
      <p:sp>
        <p:nvSpPr>
          <p:cNvPr id="31753" name="AutoShape 19"/>
          <p:cNvSpPr>
            <a:spLocks noChangeArrowheads="1"/>
          </p:cNvSpPr>
          <p:nvPr/>
        </p:nvSpPr>
        <p:spPr bwMode="auto">
          <a:xfrm>
            <a:off x="4041775" y="3670300"/>
            <a:ext cx="1014413" cy="6731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298"/>
            <a:ext cx="8229600" cy="534327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Arial"/>
              </a:rPr>
              <a:t>ARM-Specific Code-Optimization Techniques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2430"/>
            <a:ext cx="8229600" cy="360922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Often, it is important to understand the architecture's implementation in order to effectively optimize code 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One example of this is the ARM barrel shifter 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Can convert Y * Constant into series of adds and shifts </a:t>
            </a:r>
          </a:p>
          <a:p>
            <a:pPr lvl="2" eaLnBrk="1" hangingPunct="1"/>
            <a:r>
              <a:rPr lang="en-US" dirty="0">
                <a:latin typeface="Times New Roman" charset="0"/>
                <a:ea typeface="ＭＳ Ｐゴシック" charset="0"/>
                <a:cs typeface="Arial" charset="0"/>
              </a:rPr>
              <a:t>Y * 9 = Y * 8 + Y * 1 </a:t>
            </a:r>
          </a:p>
          <a:p>
            <a:pPr lvl="2" eaLnBrk="1" hangingPunct="1"/>
            <a:r>
              <a:rPr lang="en-US" dirty="0">
                <a:latin typeface="Times New Roman" charset="0"/>
                <a:ea typeface="ＭＳ Ｐゴシック" charset="0"/>
                <a:cs typeface="Arial" charset="0"/>
              </a:rPr>
              <a:t>Assume R1 holds Y and R2 will hold the result </a:t>
            </a:r>
          </a:p>
          <a:p>
            <a:pPr lvl="3" eaLnBrk="1" hangingPunct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ADD R2, R1, R1, LSL #3</a:t>
            </a:r>
            <a:r>
              <a:rPr lang="en-US" dirty="0">
                <a:latin typeface="Times New Roman" charset="0"/>
                <a:ea typeface="ＭＳ Ｐゴシック" charset="0"/>
                <a:cs typeface="Arial" charset="0"/>
              </a:rPr>
              <a:t> ; LSL #3 is same as * by 8 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Use of conditional execution of instructions can reduce the code size as well as reduce the number of execution cycles</a:t>
            </a:r>
          </a:p>
          <a:p>
            <a:pPr lvl="3" eaLnBrk="1" hangingPunct="1"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0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Writing Efficient C for ARM Processors (1)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7710"/>
            <a:ext cx="8229600" cy="50466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Use loops that count down to zero, instead of counting upwards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Counting upwards needs an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ADD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instruction, a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CMP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to check if index less than 64, and a conditional branch if index is less than 64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Counting downwards needs a SUBS instruction (which sets the CPSR flags), and a conditional branch instruction BGE to handle the end of the looping</a:t>
            </a:r>
          </a:p>
          <a:p>
            <a:pPr lvl="1" eaLnBrk="1" hangingPunct="1">
              <a:buFontTx/>
              <a:buNone/>
            </a:pPr>
            <a:endParaRPr lang="en-US" sz="1800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15043" name="Text Box 4"/>
          <p:cNvSpPr txBox="1">
            <a:spLocks noChangeArrowheads="1"/>
          </p:cNvSpPr>
          <p:nvPr/>
        </p:nvSpPr>
        <p:spPr bwMode="auto">
          <a:xfrm>
            <a:off x="228600" y="1698625"/>
            <a:ext cx="38100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checksum(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*data)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unsigned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sum=0;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for(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=0;i&lt;64;i++)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	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44" name="Text Box 5"/>
          <p:cNvSpPr txBox="1">
            <a:spLocks noChangeArrowheads="1"/>
          </p:cNvSpPr>
          <p:nvPr/>
        </p:nvSpPr>
        <p:spPr bwMode="auto">
          <a:xfrm>
            <a:off x="5257800" y="1625600"/>
            <a:ext cx="31178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int checksum (int *data)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unsigned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int sum=0;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for(i=63;i &gt;= 0;i--)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	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45" name="Text Box 6"/>
          <p:cNvSpPr txBox="1">
            <a:spLocks noChangeArrowheads="1"/>
          </p:cNvSpPr>
          <p:nvPr/>
        </p:nvSpPr>
        <p:spPr bwMode="auto">
          <a:xfrm>
            <a:off x="792163" y="4165310"/>
            <a:ext cx="1773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b="1" dirty="0" smtClean="0">
                <a:solidFill>
                  <a:srgbClr val="000000"/>
                </a:solidFill>
              </a:rPr>
              <a:t>Count-up loop</a:t>
            </a:r>
          </a:p>
        </p:txBody>
      </p:sp>
      <p:sp>
        <p:nvSpPr>
          <p:cNvPr id="215046" name="Text Box 7"/>
          <p:cNvSpPr txBox="1">
            <a:spLocks noChangeArrowheads="1"/>
          </p:cNvSpPr>
          <p:nvPr/>
        </p:nvSpPr>
        <p:spPr bwMode="auto">
          <a:xfrm>
            <a:off x="5702300" y="4196158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b="1" smtClean="0">
                <a:solidFill>
                  <a:srgbClr val="000000"/>
                </a:solidFill>
              </a:rPr>
              <a:t>Count-down loop</a:t>
            </a:r>
          </a:p>
        </p:txBody>
      </p:sp>
    </p:spTree>
    <p:extLst>
      <p:ext uri="{BB962C8B-B14F-4D97-AF65-F5344CB8AC3E}">
        <p14:creationId xmlns:p14="http://schemas.microsoft.com/office/powerpoint/2010/main" val="4203960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Count-Down </a:t>
            </a:r>
            <a:r>
              <a:rPr lang="en-US" sz="2800" dirty="0" smtClean="0">
                <a:ea typeface="ＭＳ Ｐゴシック" charset="0"/>
                <a:cs typeface="Arial"/>
              </a:rPr>
              <a:t>Loops (Example)</a:t>
            </a:r>
            <a:endParaRPr lang="en-US" sz="2800" dirty="0">
              <a:ea typeface="ＭＳ Ｐゴシック" charset="0"/>
              <a:cs typeface="Arial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52340" y="1187055"/>
            <a:ext cx="38100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int checksum_v1(int *data)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unsigned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int sum=0;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for(i=0;i&lt;64;i++)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	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5281540" y="1114030"/>
            <a:ext cx="33623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int checksum_v2(int *data)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unsigned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int sum=0;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for(i=63;i &gt;= 0;i--)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	sum += *data++;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   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158678" y="3872855"/>
            <a:ext cx="4322762" cy="20304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MOV  r2, r0;	r2=data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    MOV  r0, #0;	sum=0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    MOV  r1, #0;	</a:t>
            </a:r>
            <a:r>
              <a:rPr lang="en-US" sz="1400" dirty="0" err="1">
                <a:solidFill>
                  <a:srgbClr val="00004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=0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L1  LDR  r3,[r2],#4;   r3=*data++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FF3300"/>
                </a:solidFill>
                <a:latin typeface="Courier New" charset="0"/>
                <a:cs typeface="Courier New" charset="0"/>
              </a:rPr>
              <a:t>ADD  r1, r1, #1;   </a:t>
            </a:r>
            <a:r>
              <a:rPr lang="en-US" sz="1400" dirty="0" err="1">
                <a:solidFill>
                  <a:srgbClr val="FF33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rgbClr val="FF3300"/>
                </a:solidFill>
                <a:latin typeface="Courier New" charset="0"/>
                <a:cs typeface="Courier New" charset="0"/>
              </a:rPr>
              <a:t>=i+1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3300"/>
                </a:solidFill>
                <a:latin typeface="Courier New" charset="0"/>
                <a:cs typeface="Courier New" charset="0"/>
              </a:rPr>
              <a:t>    CMP  r1, 0x40;     </a:t>
            </a:r>
            <a:r>
              <a:rPr lang="en-US" sz="1400" dirty="0" err="1">
                <a:solidFill>
                  <a:srgbClr val="FF3300"/>
                </a:solidFill>
                <a:latin typeface="Courier New" charset="0"/>
                <a:cs typeface="Courier New" charset="0"/>
              </a:rPr>
              <a:t>cmp</a:t>
            </a:r>
            <a:r>
              <a:rPr lang="en-US" sz="1400" dirty="0">
                <a:solidFill>
                  <a:srgbClr val="FF3300"/>
                </a:solidFill>
                <a:latin typeface="Courier New" charset="0"/>
                <a:cs typeface="Courier New" charset="0"/>
              </a:rPr>
              <a:t> r1, 64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ADD  r0, r3, r0;   sum +=r3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    BCC  L1;      if </a:t>
            </a:r>
            <a:r>
              <a:rPr lang="en-US" sz="1400" dirty="0" err="1">
                <a:solidFill>
                  <a:srgbClr val="00004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 &lt; 64, </a:t>
            </a:r>
            <a:r>
              <a:rPr lang="en-US" sz="1400" dirty="0" err="1">
                <a:solidFill>
                  <a:srgbClr val="000040"/>
                </a:solidFill>
                <a:latin typeface="Courier New" charset="0"/>
                <a:cs typeface="Courier New" charset="0"/>
              </a:rPr>
              <a:t>goto</a:t>
            </a: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 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    MOV  pc, </a:t>
            </a:r>
            <a:r>
              <a:rPr lang="en-US" sz="1400" dirty="0" err="1">
                <a:solidFill>
                  <a:srgbClr val="000040"/>
                </a:solidFill>
                <a:latin typeface="Courier New" charset="0"/>
                <a:cs typeface="Courier New" charset="0"/>
              </a:rPr>
              <a:t>lr</a:t>
            </a:r>
            <a:r>
              <a:rPr lang="en-US" sz="14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;   return sum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4794178" y="3949055"/>
            <a:ext cx="4256087" cy="1816100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chemeClr val="tx1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MOV  r2, r0;	r2=data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    MOV  r0, #0;	sum=0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    MOV  r1, #0x3f;	i=63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L1  LDR  r3,[r2],#4;   r3=*data++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sz="1400">
                <a:solidFill>
                  <a:srgbClr val="000040"/>
                </a:solidFill>
                <a:latin typeface="Courier New" charset="0"/>
              </a:rPr>
              <a:t>ADD  r0, r3, r0;   sum +=r3</a:t>
            </a:r>
            <a:r>
              <a:rPr lang="en-US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sz="1400">
                <a:solidFill>
                  <a:srgbClr val="FF3300"/>
                </a:solidFill>
                <a:latin typeface="Courier New" charset="0"/>
                <a:cs typeface="Courier New" charset="0"/>
              </a:rPr>
              <a:t>SUBS  r1, r1, #1;  i--, set flags</a:t>
            </a:r>
            <a:endParaRPr lang="en-US" sz="140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BGE  L1;  if i &gt;= 0, goto 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    MOV  pc, lr;       return sum</a:t>
            </a:r>
          </a:p>
        </p:txBody>
      </p:sp>
    </p:spTree>
    <p:extLst>
      <p:ext uri="{BB962C8B-B14F-4D97-AF65-F5344CB8AC3E}">
        <p14:creationId xmlns:p14="http://schemas.microsoft.com/office/powerpoint/2010/main" val="141744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Writing Efficient C for ARM Processors (2)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9580"/>
            <a:ext cx="8229600" cy="50466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These are things you can keep in mind, rather than expecting the compiler to do all the work for you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ARM processors uses 32-bit data types in their data processing instructions</a:t>
            </a:r>
          </a:p>
          <a:p>
            <a:pPr lvl="1" eaLnBrk="1" hangingPunct="1"/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If you use types like </a:t>
            </a:r>
            <a:r>
              <a:rPr lang="en-US" sz="1800" dirty="0">
                <a:latin typeface="Courier" charset="0"/>
                <a:ea typeface="ＭＳ Ｐゴシック" charset="0"/>
                <a:cs typeface="Arial" charset="0"/>
              </a:rPr>
              <a:t>char</a:t>
            </a:r>
            <a:r>
              <a:rPr lang="en-US" sz="1800" dirty="0">
                <a:latin typeface="Times New Roman" charset="0"/>
                <a:ea typeface="ＭＳ Ｐゴシック" charset="0"/>
                <a:cs typeface="Arial" charset="0"/>
              </a:rPr>
              <a:t>, the compiler has to add extra code to check/ensure that the value does not exceed 255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 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913240" y="2921975"/>
            <a:ext cx="35052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void t3(void)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	char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600" dirty="0" err="1">
                <a:solidFill>
                  <a:srgbClr val="00004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 x=0;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	for(c=0;c&lt;63;c++)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		x++;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4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5028040" y="2869588"/>
            <a:ext cx="35052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void t4(void)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	int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	int x=0;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	for(c=0;c&lt;63;c++)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		x++;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4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2132440" y="4766650"/>
            <a:ext cx="6324600" cy="2032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	MOV      r0,#0;		x=0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	MOV      r1,#0;		c=0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L1	CMP      r1,#0x3f;	cmp c with 63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	BCS      L2;		if c&gt;= 63, goto L2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	ADD      r0,r0,#1;	x++;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	ADD      r1,r1,#1;	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1400">
                <a:solidFill>
                  <a:srgbClr val="0000FF"/>
                </a:solidFill>
                <a:latin typeface="Courier New" charset="0"/>
                <a:cs typeface="Courier New" charset="0"/>
              </a:rPr>
              <a:t>AND      r1,r1,#0xff;</a:t>
            </a: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	c=(char) r1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	B        L1;		branch to 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  <a:cs typeface="Courier New" charset="0"/>
              </a:rPr>
              <a:t>L2	MOV      pc,r14</a:t>
            </a:r>
            <a:endParaRPr lang="en-US" sz="1400">
              <a:solidFill>
                <a:srgbClr val="00004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4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Writing Efficient C for ARM Processors (3)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ARM does not have a divide instruction 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Divisions are implemented by calling software routines in C library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Can take between 20-100 cycles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many cases, it might be possible to avoid divisions and/or remainder operation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Example: Circular Buffers (assuming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increment &lt;= size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latin typeface="Courier New" charset="0"/>
                <a:ea typeface="ＭＳ Ｐゴシック" charset="0"/>
                <a:cs typeface="Courier New" charset="0"/>
              </a:rPr>
              <a:t>start=(</a:t>
            </a:r>
            <a:r>
              <a:rPr lang="en-US" sz="2000" dirty="0" err="1">
                <a:latin typeface="Courier New" charset="0"/>
                <a:ea typeface="ＭＳ Ｐゴシック" charset="0"/>
                <a:cs typeface="Courier New" charset="0"/>
              </a:rPr>
              <a:t>start+increment</a:t>
            </a:r>
            <a:r>
              <a:rPr lang="en-US" sz="2000" dirty="0">
                <a:latin typeface="Courier New" charset="0"/>
                <a:ea typeface="ＭＳ Ｐゴシック" charset="0"/>
                <a:cs typeface="Courier New" charset="0"/>
              </a:rPr>
              <a:t>) % size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US" sz="20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  <a:endParaRPr lang="en-US" sz="2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000" dirty="0">
                <a:latin typeface="Courier New" charset="0"/>
                <a:ea typeface="ＭＳ Ｐゴシック" charset="0"/>
                <a:cs typeface="Courier New" charset="0"/>
              </a:rPr>
              <a:t>start+= increment;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Courier New" charset="0"/>
              </a:rPr>
              <a:t> if (start &gt;= size)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Courier New" charset="0"/>
              </a:rPr>
              <a:t>	   start -= size;</a:t>
            </a:r>
          </a:p>
          <a:p>
            <a:pPr eaLnBrk="1" hangingPunct="1">
              <a:buFontTx/>
              <a:buNone/>
            </a:pPr>
            <a:endParaRPr lang="en-US" sz="20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21187" name="Rectangle 4"/>
          <p:cNvSpPr>
            <a:spLocks noChangeArrowheads="1"/>
          </p:cNvSpPr>
          <p:nvPr/>
        </p:nvSpPr>
        <p:spPr bwMode="auto">
          <a:xfrm>
            <a:off x="6351588" y="3917950"/>
            <a:ext cx="2667000" cy="381000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1188" name="Line 5"/>
          <p:cNvSpPr>
            <a:spLocks noChangeShapeType="1"/>
          </p:cNvSpPr>
          <p:nvPr/>
        </p:nvSpPr>
        <p:spPr bwMode="auto">
          <a:xfrm>
            <a:off x="6884988" y="3917950"/>
            <a:ext cx="0" cy="381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1189" name="Line 6"/>
          <p:cNvSpPr>
            <a:spLocks noChangeShapeType="1"/>
          </p:cNvSpPr>
          <p:nvPr/>
        </p:nvSpPr>
        <p:spPr bwMode="auto">
          <a:xfrm>
            <a:off x="7418388" y="3917950"/>
            <a:ext cx="0" cy="381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1190" name="Line 7"/>
          <p:cNvSpPr>
            <a:spLocks noChangeShapeType="1"/>
          </p:cNvSpPr>
          <p:nvPr/>
        </p:nvSpPr>
        <p:spPr bwMode="auto">
          <a:xfrm>
            <a:off x="7951788" y="3917950"/>
            <a:ext cx="0" cy="381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1191" name="Line 8"/>
          <p:cNvSpPr>
            <a:spLocks noChangeShapeType="1"/>
          </p:cNvSpPr>
          <p:nvPr/>
        </p:nvSpPr>
        <p:spPr bwMode="auto">
          <a:xfrm>
            <a:off x="8485188" y="3917950"/>
            <a:ext cx="0" cy="381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1192" name="Line 9"/>
          <p:cNvSpPr>
            <a:spLocks noChangeShapeType="1"/>
          </p:cNvSpPr>
          <p:nvPr/>
        </p:nvSpPr>
        <p:spPr bwMode="auto">
          <a:xfrm flipV="1">
            <a:off x="7723188" y="4375150"/>
            <a:ext cx="0" cy="381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1193" name="Text Box 10"/>
          <p:cNvSpPr txBox="1">
            <a:spLocks noChangeArrowheads="1"/>
          </p:cNvSpPr>
          <p:nvPr/>
        </p:nvSpPr>
        <p:spPr bwMode="auto">
          <a:xfrm>
            <a:off x="7189788" y="4668838"/>
            <a:ext cx="1108075" cy="4619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urier New" charset="0"/>
                <a:cs typeface="Courier New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923299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688" y="2269052"/>
            <a:ext cx="6017958" cy="10906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"If you can not measure it, you can not improve it</a:t>
            </a:r>
            <a:r>
              <a:rPr lang="en-US" dirty="0" smtClean="0"/>
              <a:t>.”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– Lord Kelvin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1" y="1092274"/>
            <a:ext cx="1625600" cy="212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100" y="4083052"/>
            <a:ext cx="7508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What can we improve?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38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372939" y="218643"/>
            <a:ext cx="9067800" cy="5334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Writing Efficient C for ARM Processors (4)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Efficiently using global variables: Global variables are stored in memory, load and store instructions are typically used to access the variable when they are used or modified</a:t>
            </a:r>
          </a:p>
          <a:p>
            <a:pPr lvl="1" eaLnBrk="1" hangingPunct="1"/>
            <a:r>
              <a:rPr lang="en-US" sz="1800">
                <a:latin typeface="Times New Roman" charset="0"/>
                <a:ea typeface="ＭＳ Ｐゴシック" charset="0"/>
                <a:cs typeface="Arial" charset="0"/>
              </a:rPr>
              <a:t>Register accesses are more efficient than memory accesses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 some cases a global variable is used frequently, it may be better to store it in a local variable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830263" y="3695700"/>
            <a:ext cx="2098675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f(void);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g(void);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errs;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void test_v1(void)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{	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errs += f();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errs += g();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4827588" y="3632200"/>
            <a:ext cx="2649537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f(void);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g(void);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errs;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void test_v2(void)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{	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int local_errs=errs;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local_errs += f();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local_errs += g();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errs=local_errs;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Efficient Use of Global Variables</a:t>
            </a:r>
          </a:p>
        </p:txBody>
      </p:sp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530225" y="871538"/>
            <a:ext cx="8459788" cy="31511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sz="1400" b="1">
                <a:solidFill>
                  <a:srgbClr val="000040"/>
                </a:solidFill>
                <a:latin typeface="Courier New" charset="0"/>
              </a:rPr>
              <a:t>test_v1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</a:rPr>
              <a:t> 0x00:    STMFD    r13!,{r4,r14} 	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save registers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</a:rPr>
              <a:t> 0x04:    BL       f		  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compute f()</a:t>
            </a:r>
            <a:r>
              <a:rPr lang="pt-BR" sz="1400">
                <a:solidFill>
                  <a:srgbClr val="000040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</a:rPr>
              <a:t> 0x08:    LDR      r4,0x84	  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r4 &lt;- address of errs</a:t>
            </a:r>
            <a:r>
              <a:rPr lang="pt-BR" sz="1400">
                <a:solidFill>
                  <a:schemeClr val="tx1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 charset="0"/>
              </a:rPr>
              <a:t>0x0c:    LDR      r1,[r4,#0]    		; </a:t>
            </a:r>
            <a:r>
              <a:rPr lang="pt-BR" sz="1200" i="1">
                <a:solidFill>
                  <a:srgbClr val="FF0000"/>
                </a:solidFill>
                <a:latin typeface="Courier New" charset="0"/>
              </a:rPr>
              <a:t>r1 &lt;- errs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000040"/>
                </a:solidFill>
                <a:latin typeface="Courier New" charset="0"/>
              </a:rPr>
              <a:t>0x10:    ADD      r0,r0,r1	  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r1 &lt;- r1 + r0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0000FF"/>
                </a:solidFill>
                <a:latin typeface="Courier New" charset="0"/>
              </a:rPr>
              <a:t>0x14:    STR      r0,[r4,#0]	   	; </a:t>
            </a:r>
            <a:r>
              <a:rPr lang="pt-BR" sz="1200" i="1">
                <a:solidFill>
                  <a:srgbClr val="0000FF"/>
                </a:solidFill>
                <a:latin typeface="Courier New" charset="0"/>
              </a:rPr>
              <a:t>store r1 at mem loc address of errs</a:t>
            </a:r>
            <a:r>
              <a:rPr lang="pt-BR" sz="1400">
                <a:solidFill>
                  <a:srgbClr val="0000FF"/>
                </a:solidFill>
                <a:latin typeface="Courier New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000040"/>
                </a:solidFill>
                <a:latin typeface="Courier New" charset="0"/>
              </a:rPr>
              <a:t>0x18:    BL       g		  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compute g()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FF0000"/>
                </a:solidFill>
                <a:latin typeface="Courier New" charset="0"/>
              </a:rPr>
              <a:t> 0x1c:    LDR      r1,[r4,#0]	   	; </a:t>
            </a:r>
            <a:r>
              <a:rPr lang="pt-BR" sz="1200" i="1">
                <a:solidFill>
                  <a:srgbClr val="FF0000"/>
                </a:solidFill>
                <a:latin typeface="Courier New" charset="0"/>
              </a:rPr>
              <a:t>r1 &lt;- errs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000040"/>
                </a:solidFill>
                <a:latin typeface="Courier New" charset="0"/>
              </a:rPr>
              <a:t>0x20:    ADD      r0,r0,r1	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0000FF"/>
                </a:solidFill>
                <a:latin typeface="Courier New" charset="0"/>
              </a:rPr>
              <a:t>0x24:    STR      r0,[r4,#0]	   	; </a:t>
            </a:r>
            <a:r>
              <a:rPr lang="pt-BR" sz="1200" i="1">
                <a:solidFill>
                  <a:srgbClr val="0000FF"/>
                </a:solidFill>
                <a:latin typeface="Courier New" charset="0"/>
              </a:rPr>
              <a:t>store r0 in errs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000040"/>
                </a:solidFill>
                <a:latin typeface="Courier New" charset="0"/>
              </a:rPr>
              <a:t>0x28:    LDMFD    r13!,{r4,pc}  	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exit from function</a:t>
            </a:r>
            <a:r>
              <a:rPr lang="pt-BR" sz="1400">
                <a:solidFill>
                  <a:srgbClr val="000040"/>
                </a:solidFill>
                <a:latin typeface="Courier New" charset="0"/>
              </a:rPr>
              <a:t>	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39750" y="4135438"/>
            <a:ext cx="8494713" cy="2633662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sz="1400" b="1">
                <a:solidFill>
                  <a:srgbClr val="000040"/>
                </a:solidFill>
                <a:latin typeface="Courier New" charset="0"/>
              </a:rPr>
              <a:t>test_v2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</a:rPr>
              <a:t> 0x00:    STMFD    r13!,{r3-r5,r14}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save registers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</a:rPr>
              <a:t> 0x04:    LDR      r5,0x84	    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r5 &lt;- address of errs</a:t>
            </a:r>
            <a:r>
              <a:rPr lang="pt-BR" sz="1400">
                <a:solidFill>
                  <a:schemeClr val="tx1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 charset="0"/>
              </a:rPr>
              <a:t>0x08:    LDR      r4,[r5,#0]      	; </a:t>
            </a:r>
            <a:r>
              <a:rPr lang="pt-BR" sz="1200" i="1">
                <a:solidFill>
                  <a:srgbClr val="FF0000"/>
                </a:solidFill>
                <a:latin typeface="Courier New" charset="0"/>
              </a:rPr>
              <a:t>r4 = local_errs = errs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000040"/>
                </a:solidFill>
                <a:latin typeface="Courier New" charset="0"/>
              </a:rPr>
              <a:t>0x0c:    BL       f		    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compute f()</a:t>
            </a:r>
            <a:r>
              <a:rPr lang="pt-BR" sz="1400">
                <a:solidFill>
                  <a:srgbClr val="000040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</a:rPr>
              <a:t> 0x10:    ADD      r4,r0,r4	    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r4 = r4 + f()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</a:rPr>
              <a:t> 0x14:    BL       g		    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compute g()</a:t>
            </a:r>
            <a:r>
              <a:rPr lang="pt-BR" sz="1400">
                <a:solidFill>
                  <a:srgbClr val="000040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</a:rPr>
              <a:t> 0x18:    ADD      r0,r0,r4	    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r0 = r0 + r4;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1400">
                <a:solidFill>
                  <a:srgbClr val="0000FF"/>
                </a:solidFill>
                <a:latin typeface="Courier New" charset="0"/>
              </a:rPr>
              <a:t>0x1c:    STR      r0,[r5,#0]	     	; </a:t>
            </a:r>
            <a:r>
              <a:rPr lang="pt-BR" sz="1200" i="1">
                <a:solidFill>
                  <a:srgbClr val="0000FF"/>
                </a:solidFill>
                <a:latin typeface="Courier New" charset="0"/>
              </a:rPr>
              <a:t>store r0 at mem loc address of errs</a:t>
            </a:r>
            <a:r>
              <a:rPr lang="pt-BR" sz="1400">
                <a:solidFill>
                  <a:srgbClr val="0000FF"/>
                </a:solidFill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rgbClr val="000040"/>
                </a:solidFill>
                <a:latin typeface="Courier New" charset="0"/>
              </a:rPr>
              <a:t> 0x20:    LDMFD    r13!,{r3-r5,pc} 	; </a:t>
            </a:r>
            <a:r>
              <a:rPr lang="pt-BR" sz="1200" i="1">
                <a:solidFill>
                  <a:srgbClr val="000040"/>
                </a:solidFill>
                <a:latin typeface="Courier New" charset="0"/>
              </a:rPr>
              <a:t>exit from function</a:t>
            </a:r>
            <a:endParaRPr lang="en-US" sz="1200" i="1">
              <a:solidFill>
                <a:srgbClr val="00004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0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852" y="254252"/>
            <a:ext cx="8659784" cy="5334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Writing Efficient C for ARM Processors (5)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 variables are typically stored in registers 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 some cases, local variables need to be stored in memory</a:t>
            </a:r>
          </a:p>
          <a:p>
            <a:pPr lvl="1" eaLnBrk="1" hangingPunct="1">
              <a:buSzPct val="60000"/>
              <a:buFont typeface="Wingdings" charset="0"/>
              <a:buChar char="§"/>
            </a:pPr>
            <a:r>
              <a:rPr lang="en-US" sz="1800">
                <a:latin typeface="Times New Roman" charset="0"/>
                <a:ea typeface="ＭＳ Ｐゴシック" charset="0"/>
                <a:cs typeface="Arial" charset="0"/>
              </a:rPr>
              <a:t>Example – when the address of a local variable is taken</a:t>
            </a:r>
          </a:p>
          <a:p>
            <a:pPr lvl="1" eaLnBrk="1" hangingPunct="1">
              <a:buSzPct val="60000"/>
              <a:buFont typeface="Wingdings" charset="0"/>
              <a:buChar char="§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If a local variable is stored in memory, load and store are used to access the variable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757238" y="3286125"/>
            <a:ext cx="3375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f(int *a);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g(int b);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void test_v1(void)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{	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int i=0;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f(&amp;i);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i += g(i);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i += g(i);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/* lots of access to i */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return i;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5724525" y="3281363"/>
            <a:ext cx="3201988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f(int *a);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g(int b);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void test_v2(void)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{	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int dummy=0, i;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f(&amp;dummy);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   i = dummy;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i += g(i);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i += g(i);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   /* lots of access to i */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   return i;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Writing Efficient C for ARM Processors (6)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Avoid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register spilling</a:t>
            </a:r>
          </a:p>
          <a:p>
            <a:pPr lvl="1" eaLnBrk="1" hangingPunct="1"/>
            <a:r>
              <a:rPr lang="en-US" sz="1800">
                <a:latin typeface="Times New Roman" charset="0"/>
                <a:ea typeface="ＭＳ Ｐゴシック" charset="0"/>
                <a:cs typeface="Arial" charset="0"/>
              </a:rPr>
              <a:t>When the number of local variables in use in a function exceeds the number of registers available </a:t>
            </a:r>
          </a:p>
          <a:p>
            <a:pPr lvl="1" eaLnBrk="1" hangingPunct="1"/>
            <a:r>
              <a:rPr lang="en-US" sz="1800">
                <a:latin typeface="Times New Roman" charset="0"/>
                <a:ea typeface="ＭＳ Ｐゴシック" charset="0"/>
                <a:cs typeface="Arial" charset="0"/>
              </a:rPr>
              <a:t>Causes the compiler to place certain variables in memory </a:t>
            </a:r>
          </a:p>
          <a:p>
            <a:pPr lvl="1" eaLnBrk="1" hangingPunct="1">
              <a:buFontTx/>
              <a:buNone/>
            </a:pPr>
            <a:endParaRPr lang="en-US" sz="1800">
              <a:latin typeface="Times New Roman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You should limit the number of live variables in a function</a:t>
            </a:r>
          </a:p>
          <a:p>
            <a:pPr lvl="1" eaLnBrk="1" hangingPunct="1"/>
            <a:r>
              <a:rPr lang="en-US" sz="1800">
                <a:latin typeface="Times New Roman" charset="0"/>
                <a:ea typeface="ＭＳ Ｐゴシック" charset="0"/>
                <a:cs typeface="Arial" charset="0"/>
              </a:rPr>
              <a:t>Subdividing large functions into multiple small functions may help (keep in mind that there you increase the function call overhead)</a:t>
            </a:r>
          </a:p>
          <a:p>
            <a:pPr lvl="1" eaLnBrk="1" hangingPunct="1"/>
            <a:r>
              <a:rPr lang="en-US" sz="1800">
                <a:latin typeface="Times New Roman" charset="0"/>
                <a:ea typeface="ＭＳ Ｐゴシック" charset="0"/>
                <a:cs typeface="Arial" charset="0"/>
              </a:rPr>
              <a:t>Use the </a:t>
            </a:r>
            <a:r>
              <a:rPr lang="en-US" sz="1800">
                <a:latin typeface="Courier New" charset="0"/>
                <a:ea typeface="ＭＳ Ｐゴシック" charset="0"/>
                <a:cs typeface="Arial" charset="0"/>
              </a:rPr>
              <a:t>register</a:t>
            </a:r>
            <a:r>
              <a:rPr lang="en-US" sz="1800">
                <a:latin typeface="Times New Roman" charset="0"/>
                <a:ea typeface="ＭＳ Ｐゴシック" charset="0"/>
                <a:cs typeface="Arial" charset="0"/>
              </a:rPr>
              <a:t> keyword to tell the compiler which variables have to be stored in registers in case of register spilling</a:t>
            </a:r>
          </a:p>
        </p:txBody>
      </p:sp>
    </p:spTree>
    <p:extLst>
      <p:ext uri="{BB962C8B-B14F-4D97-AF65-F5344CB8AC3E}">
        <p14:creationId xmlns:p14="http://schemas.microsoft.com/office/powerpoint/2010/main" val="1926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361070" y="313604"/>
            <a:ext cx="8782930" cy="5334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Optimizing Function Calls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Can the compiler optimize multiple calls to the same function? 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Example: Will the compiler convert 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Not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always,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function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square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can have side-effects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If the function does not have any side-effects and is defined in the same file as the test function, then the compiler can optimize two calls to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square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into a single call to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square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354013" y="1979613"/>
            <a:ext cx="4135437" cy="5667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void test(int x)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return(square(x*x) + square(x*x));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5349875" y="1989138"/>
            <a:ext cx="2843213" cy="5667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void test(int x)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return(2*square(x*x));</a:t>
            </a:r>
          </a:p>
        </p:txBody>
      </p:sp>
      <p:grpSp>
        <p:nvGrpSpPr>
          <p:cNvPr id="52229" name="Group 9"/>
          <p:cNvGrpSpPr>
            <a:grpSpLocks/>
          </p:cNvGrpSpPr>
          <p:nvPr/>
        </p:nvGrpSpPr>
        <p:grpSpPr bwMode="auto">
          <a:xfrm>
            <a:off x="4476750" y="2112963"/>
            <a:ext cx="4078288" cy="598487"/>
            <a:chOff x="2608" y="1462"/>
            <a:chExt cx="2569" cy="377"/>
          </a:xfrm>
        </p:grpSpPr>
        <p:sp>
          <p:nvSpPr>
            <p:cNvPr id="52231" name="AutoShape 6"/>
            <p:cNvSpPr>
              <a:spLocks noChangeArrowheads="1"/>
            </p:cNvSpPr>
            <p:nvPr/>
          </p:nvSpPr>
          <p:spPr bwMode="auto">
            <a:xfrm>
              <a:off x="2608" y="1629"/>
              <a:ext cx="521" cy="210"/>
            </a:xfrm>
            <a:prstGeom prst="rightArrow">
              <a:avLst>
                <a:gd name="adj1" fmla="val 50000"/>
                <a:gd name="adj2" fmla="val 620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285750" indent="-285750" algn="ctr">
                <a:buFontTx/>
                <a:buNone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2703" y="1465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600">
                  <a:solidFill>
                    <a:srgbClr val="000040"/>
                  </a:solidFill>
                </a:rPr>
                <a:t>into</a:t>
              </a: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5004" y="1462"/>
              <a:ext cx="1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52230" name="Text Box 11"/>
          <p:cNvSpPr txBox="1">
            <a:spLocks noChangeArrowheads="1"/>
          </p:cNvSpPr>
          <p:nvPr/>
        </p:nvSpPr>
        <p:spPr bwMode="auto">
          <a:xfrm>
            <a:off x="1439863" y="3517900"/>
            <a:ext cx="6026150" cy="1343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square(int x)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counter++;	/* counter is a global variable */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return(x*x);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5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12982" y="266123"/>
            <a:ext cx="8303698" cy="533400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charset="0"/>
                <a:cs typeface="Arial"/>
              </a:rPr>
              <a:t>Writing Efficient C for ARM Processors (7)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Pure functions: Function whose output depends only upon the input parameters (and not the value of any other global variables) and do not have any side-effects 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Can tell a compiler that a function is a pure function by using the keyword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__pure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in the declaration of the function</a:t>
            </a:r>
          </a:p>
          <a:p>
            <a:pPr lvl="2" eaLnBrk="1" hangingPunct="1"/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This allows the compiler to optimize calls to pure functions regardless of where the function is defined</a:t>
            </a:r>
          </a:p>
          <a:p>
            <a:pPr lvl="2" eaLnBrk="1" hangingPunct="1"/>
            <a:endParaRPr lang="en-US">
              <a:latin typeface="Times New Roman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Text Box 11"/>
          <p:cNvSpPr txBox="1">
            <a:spLocks noChangeArrowheads="1"/>
          </p:cNvSpPr>
          <p:nvPr/>
        </p:nvSpPr>
        <p:spPr bwMode="auto">
          <a:xfrm>
            <a:off x="260350" y="4097338"/>
            <a:ext cx="4197350" cy="21177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__pure int square(int x);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test(int x)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return (square(x*x) + square(x*x));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		</a:t>
            </a:r>
          </a:p>
        </p:txBody>
      </p:sp>
      <p:sp>
        <p:nvSpPr>
          <p:cNvPr id="54276" name="Text Box 12"/>
          <p:cNvSpPr txBox="1">
            <a:spLocks noChangeArrowheads="1"/>
          </p:cNvSpPr>
          <p:nvPr/>
        </p:nvSpPr>
        <p:spPr bwMode="auto">
          <a:xfrm>
            <a:off x="4886325" y="4851400"/>
            <a:ext cx="3630613" cy="1600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__pure int square(int x);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rgbClr val="000040"/>
              </a:solidFill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int test(int x)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	return (2*square(x*x));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0040"/>
                </a:solidFill>
                <a:latin typeface="Courier New" charset="0"/>
              </a:rPr>
              <a:t>}	</a:t>
            </a:r>
          </a:p>
        </p:txBody>
      </p:sp>
      <p:sp>
        <p:nvSpPr>
          <p:cNvPr id="233477" name="AutoShape 15"/>
          <p:cNvSpPr>
            <a:spLocks noChangeArrowheads="1"/>
          </p:cNvSpPr>
          <p:nvPr/>
        </p:nvSpPr>
        <p:spPr bwMode="auto">
          <a:xfrm rot="5400000">
            <a:off x="4769644" y="3885406"/>
            <a:ext cx="679450" cy="11128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669" y="274638"/>
            <a:ext cx="9572565" cy="534327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Arial"/>
              </a:rPr>
              <a:t>Optimization for Code Size – Optimizing Structures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Which of the two structures would be better?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1689100" y="1905000"/>
            <a:ext cx="1971675" cy="205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struct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char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char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short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5118100" y="1981200"/>
            <a:ext cx="1971675" cy="205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struct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	char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	char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	short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	int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	</a:t>
            </a:r>
          </a:p>
        </p:txBody>
      </p:sp>
      <p:sp>
        <p:nvSpPr>
          <p:cNvPr id="802822" name="Text Box 6"/>
          <p:cNvSpPr txBox="1">
            <a:spLocks noChangeArrowheads="1"/>
          </p:cNvSpPr>
          <p:nvPr/>
        </p:nvSpPr>
        <p:spPr bwMode="auto">
          <a:xfrm>
            <a:off x="2298700" y="4114800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66FF"/>
                </a:solidFill>
                <a:latin typeface="Garamond" charset="0"/>
              </a:rPr>
              <a:t>12 bytes</a:t>
            </a:r>
          </a:p>
        </p:txBody>
      </p:sp>
      <p:sp>
        <p:nvSpPr>
          <p:cNvPr id="802823" name="Text Box 7"/>
          <p:cNvSpPr txBox="1">
            <a:spLocks noChangeArrowheads="1"/>
          </p:cNvSpPr>
          <p:nvPr/>
        </p:nvSpPr>
        <p:spPr bwMode="auto">
          <a:xfrm>
            <a:off x="5499100" y="4191000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66FF"/>
                </a:solidFill>
                <a:latin typeface="Garamond" charset="0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126029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2" grpId="0"/>
      <p:bldP spid="8028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Arial"/>
              </a:rPr>
              <a:t>More Space Optimization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Can use the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__packed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key word to instruct the compiler to remove all padding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Packed structures are slow and inefficient to access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ARM Compiler </a:t>
            </a:r>
            <a:r>
              <a:rPr lang="en-US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emulates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unaligned load and store by using several aligned accesses and using several byte-by-byte operations to get the data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Use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__packed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only if space is more important than speed and you cannot reduce padding by rearrangement</a:t>
            </a: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873375" y="1858963"/>
            <a:ext cx="2819400" cy="205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tabLst>
                <a:tab pos="800100" algn="l"/>
                <a:tab pos="1485900" algn="l"/>
              </a:tabLst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__packed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struct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char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char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short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	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5802313" y="2917825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66FF"/>
                </a:solidFill>
                <a:latin typeface="Garamond" charset="0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3224504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</p:spPr>
        <p:txBody>
          <a:bodyPr/>
          <a:lstStyle/>
          <a:p>
            <a:r>
              <a:rPr lang="en-US" dirty="0" smtClean="0"/>
              <a:t>Quick SWI / PC Detour</a:t>
            </a:r>
          </a:p>
          <a:p>
            <a:endParaRPr lang="en-US" dirty="0"/>
          </a:p>
          <a:p>
            <a:r>
              <a:rPr lang="en-US" dirty="0" smtClean="0"/>
              <a:t>System Profiling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Power</a:t>
            </a:r>
          </a:p>
          <a:p>
            <a:endParaRPr lang="en-US" dirty="0"/>
          </a:p>
          <a:p>
            <a:r>
              <a:rPr lang="en-US" dirty="0" smtClean="0"/>
              <a:t>ARM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cs typeface="Arial"/>
              </a:rPr>
              <a:t>Linking Outline </a:t>
            </a:r>
            <a:endParaRPr lang="en-US" sz="2800" dirty="0">
              <a:cs typeface="Arial"/>
            </a:endParaRP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>
                <a:latin typeface="Times New Roman" charset="0"/>
                <a:cs typeface="Arial" charset="0"/>
              </a:rPr>
              <a:t>Linking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What happens during linking?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How library functions get resolved by the linker?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Different kinds of linking</a:t>
            </a:r>
          </a:p>
          <a:p>
            <a:pPr lvl="1">
              <a:buFontTx/>
              <a:buNone/>
            </a:pPr>
            <a:endParaRPr lang="en-US" sz="2000">
              <a:latin typeface="Times New Roman" charset="0"/>
              <a:cs typeface="Arial" charset="0"/>
            </a:endParaRPr>
          </a:p>
          <a:p>
            <a:r>
              <a:rPr lang="en-US" sz="2400">
                <a:latin typeface="Times New Roman" charset="0"/>
                <a:cs typeface="Arial" charset="0"/>
              </a:rPr>
              <a:t>Executable &amp; Linkable Format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ELF header description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Description of the sections of an ELF file</a:t>
            </a:r>
          </a:p>
          <a:p>
            <a:pPr lvl="1">
              <a:buFontTx/>
              <a:buNone/>
            </a:pPr>
            <a:endParaRPr lang="en-US" sz="2000">
              <a:latin typeface="Times New Roman" charset="0"/>
              <a:cs typeface="Arial" charset="0"/>
            </a:endParaRPr>
          </a:p>
          <a:p>
            <a:r>
              <a:rPr lang="en-US" sz="2400">
                <a:latin typeface="Times New Roman" charset="0"/>
                <a:cs typeface="Arial" charset="0"/>
              </a:rPr>
              <a:t>Loading an executable file into memory</a:t>
            </a:r>
          </a:p>
          <a:p>
            <a:endParaRPr lang="en-US">
              <a:latin typeface="Times New Roman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2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Efficiency</a:t>
            </a:r>
          </a:p>
          <a:p>
            <a:pPr lvl="1"/>
            <a:r>
              <a:rPr lang="en-US" dirty="0" smtClean="0"/>
              <a:t>Big “O” notation for limit of functions</a:t>
            </a:r>
          </a:p>
          <a:p>
            <a:pPr lvl="1"/>
            <a:endParaRPr lang="en-US" dirty="0"/>
          </a:p>
          <a:p>
            <a:r>
              <a:rPr lang="en-US" dirty="0" smtClean="0"/>
              <a:t>Code Speed</a:t>
            </a:r>
          </a:p>
          <a:p>
            <a:pPr lvl="1"/>
            <a:r>
              <a:rPr lang="en-US" dirty="0" smtClean="0"/>
              <a:t>Measure execution time</a:t>
            </a:r>
          </a:p>
          <a:p>
            <a:pPr lvl="1"/>
            <a:endParaRPr lang="en-US" dirty="0"/>
          </a:p>
          <a:p>
            <a:r>
              <a:rPr lang="en-US" dirty="0" smtClean="0"/>
              <a:t>Code Size</a:t>
            </a:r>
          </a:p>
          <a:p>
            <a:pPr lvl="1"/>
            <a:r>
              <a:rPr lang="en-US" dirty="0" smtClean="0"/>
              <a:t>Number of bytes</a:t>
            </a:r>
          </a:p>
          <a:p>
            <a:endParaRPr lang="en-US" dirty="0"/>
          </a:p>
          <a:p>
            <a:r>
              <a:rPr lang="en-US" dirty="0" smtClean="0"/>
              <a:t>Memory Consumed</a:t>
            </a:r>
          </a:p>
          <a:p>
            <a:endParaRPr lang="en-US" dirty="0"/>
          </a:p>
          <a:p>
            <a:r>
              <a:rPr lang="en-US" dirty="0" smtClean="0"/>
              <a:t>Power Consumed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Program </a:t>
            </a:r>
            <a:r>
              <a:rPr lang="en-US" dirty="0">
                <a:cs typeface="Arial"/>
              </a:rPr>
              <a:t>Translation</a:t>
            </a: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728090" y="1772368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main.c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2099690" y="2686768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3318890" y="3753568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4690490" y="4515568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Executable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6366890" y="5582368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5006403" y="262168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Obj Library</a:t>
            </a:r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>
            <a:off x="1871090" y="1924768"/>
            <a:ext cx="762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2709290" y="2458168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3242690" y="2839168"/>
            <a:ext cx="762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4080890" y="3372568"/>
            <a:ext cx="1588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4461890" y="3905968"/>
            <a:ext cx="609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>
            <a:off x="5452490" y="4134568"/>
            <a:ext cx="1588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5833490" y="4667968"/>
            <a:ext cx="990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6824090" y="5277568"/>
            <a:ext cx="1588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H="1">
            <a:off x="5523928" y="3045543"/>
            <a:ext cx="4762" cy="63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587375" y="6221413"/>
            <a:ext cx="5037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Comic Sans MS" charset="0"/>
              </a:rPr>
              <a:t>Source : D. Patterson,J. Hennessey </a:t>
            </a:r>
            <a:r>
              <a:rPr lang="en-US" sz="1200" i="1">
                <a:latin typeface="Comic Sans MS" charset="0"/>
              </a:rPr>
              <a:t>Computer Organization &amp; Design</a:t>
            </a:r>
          </a:p>
        </p:txBody>
      </p:sp>
      <p:sp>
        <p:nvSpPr>
          <p:cNvPr id="30744" name="Rectangle 25"/>
          <p:cNvSpPr>
            <a:spLocks noChangeArrowheads="1"/>
          </p:cNvSpPr>
          <p:nvPr/>
        </p:nvSpPr>
        <p:spPr bwMode="auto">
          <a:xfrm flipH="1">
            <a:off x="6933628" y="1096093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square.c</a:t>
            </a:r>
          </a:p>
        </p:txBody>
      </p:sp>
      <p:sp>
        <p:nvSpPr>
          <p:cNvPr id="30745" name="Rectangle 26"/>
          <p:cNvSpPr>
            <a:spLocks noChangeArrowheads="1"/>
          </p:cNvSpPr>
          <p:nvPr/>
        </p:nvSpPr>
        <p:spPr bwMode="auto">
          <a:xfrm flipH="1">
            <a:off x="6868540" y="2358155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30746" name="Rectangle 27"/>
          <p:cNvSpPr>
            <a:spLocks noChangeArrowheads="1"/>
          </p:cNvSpPr>
          <p:nvPr/>
        </p:nvSpPr>
        <p:spPr bwMode="auto">
          <a:xfrm flipH="1">
            <a:off x="6868540" y="381548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0749" name="Line 30"/>
          <p:cNvSpPr>
            <a:spLocks noChangeShapeType="1"/>
          </p:cNvSpPr>
          <p:nvPr/>
        </p:nvSpPr>
        <p:spPr bwMode="auto">
          <a:xfrm>
            <a:off x="7459090" y="1465980"/>
            <a:ext cx="23813" cy="322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50" name="Line 31"/>
          <p:cNvSpPr>
            <a:spLocks noChangeShapeType="1"/>
          </p:cNvSpPr>
          <p:nvPr/>
        </p:nvSpPr>
        <p:spPr bwMode="auto">
          <a:xfrm flipH="1">
            <a:off x="7478140" y="212955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51" name="Line 32"/>
          <p:cNvSpPr>
            <a:spLocks noChangeShapeType="1"/>
          </p:cNvSpPr>
          <p:nvPr/>
        </p:nvSpPr>
        <p:spPr bwMode="auto">
          <a:xfrm flipH="1">
            <a:off x="7487665" y="2728043"/>
            <a:ext cx="7938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52" name="Line 33"/>
          <p:cNvSpPr>
            <a:spLocks noChangeShapeType="1"/>
          </p:cNvSpPr>
          <p:nvPr/>
        </p:nvSpPr>
        <p:spPr bwMode="auto">
          <a:xfrm flipH="1">
            <a:off x="7411465" y="3450355"/>
            <a:ext cx="1588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53" name="Line 34"/>
          <p:cNvSpPr>
            <a:spLocks noChangeShapeType="1"/>
          </p:cNvSpPr>
          <p:nvPr/>
        </p:nvSpPr>
        <p:spPr bwMode="auto">
          <a:xfrm flipH="1" flipV="1">
            <a:off x="6168453" y="3913905"/>
            <a:ext cx="652462" cy="4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2175890" y="2000968"/>
            <a:ext cx="10668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auto">
          <a:xfrm>
            <a:off x="3547490" y="2915368"/>
            <a:ext cx="10668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30729" name="Oval 10"/>
          <p:cNvSpPr>
            <a:spLocks noChangeArrowheads="1"/>
          </p:cNvSpPr>
          <p:nvPr/>
        </p:nvSpPr>
        <p:spPr bwMode="auto">
          <a:xfrm>
            <a:off x="5071490" y="3677368"/>
            <a:ext cx="10668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Linker</a:t>
            </a:r>
          </a:p>
        </p:txBody>
      </p:sp>
      <p:sp>
        <p:nvSpPr>
          <p:cNvPr id="30730" name="Oval 11"/>
          <p:cNvSpPr>
            <a:spLocks noChangeArrowheads="1"/>
          </p:cNvSpPr>
          <p:nvPr/>
        </p:nvSpPr>
        <p:spPr bwMode="auto">
          <a:xfrm>
            <a:off x="6214490" y="4820368"/>
            <a:ext cx="10668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30747" name="Oval 28"/>
          <p:cNvSpPr>
            <a:spLocks noChangeArrowheads="1"/>
          </p:cNvSpPr>
          <p:nvPr/>
        </p:nvSpPr>
        <p:spPr bwMode="auto">
          <a:xfrm flipH="1">
            <a:off x="6944740" y="1672355"/>
            <a:ext cx="10668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30748" name="Oval 29"/>
          <p:cNvSpPr>
            <a:spLocks noChangeArrowheads="1"/>
          </p:cNvSpPr>
          <p:nvPr/>
        </p:nvSpPr>
        <p:spPr bwMode="auto">
          <a:xfrm flipH="1">
            <a:off x="6865365" y="3078880"/>
            <a:ext cx="10668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Assembler</a:t>
            </a:r>
          </a:p>
        </p:txBody>
      </p:sp>
    </p:spTree>
    <p:extLst>
      <p:ext uri="{BB962C8B-B14F-4D97-AF65-F5344CB8AC3E}">
        <p14:creationId xmlns:p14="http://schemas.microsoft.com/office/powerpoint/2010/main" val="181981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>
            <a:spLocks noGrp="1" noChangeArrowheads="1"/>
          </p:cNvSpPr>
          <p:nvPr>
            <p:ph type="title"/>
          </p:nvPr>
        </p:nvSpPr>
        <p:spPr>
          <a:xfrm>
            <a:off x="550982" y="266123"/>
            <a:ext cx="8001000" cy="533400"/>
          </a:xfrm>
        </p:spPr>
        <p:txBody>
          <a:bodyPr/>
          <a:lstStyle/>
          <a:p>
            <a:r>
              <a:rPr lang="en-US" dirty="0">
                <a:cs typeface="Arial"/>
              </a:rPr>
              <a:t>Linkers</a:t>
            </a:r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0330" y="863600"/>
            <a:ext cx="9080500" cy="599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Compilers and assemblers generate re-locatable object files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References to external symbols are not resolved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Compilers generate object files in which code starts at address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Cannot execute a compiler-produced object file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Executable files are created from individual object files and libraries through the linking process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Linker performs two tasks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olidFill>
                  <a:srgbClr val="000000"/>
                </a:solidFill>
                <a:latin typeface="Times New Roman" charset="0"/>
                <a:cs typeface="Arial" charset="0"/>
              </a:rPr>
              <a:t>Symbol resolution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: Object files define and reference symbols, linker tries to resolve each symbol reference with one symbol definition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olidFill>
                  <a:srgbClr val="000000"/>
                </a:solidFill>
                <a:latin typeface="Times New Roman" charset="0"/>
                <a:cs typeface="Arial" charset="0"/>
              </a:rPr>
              <a:t>Relocation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" charset="0"/>
              </a:rPr>
              <a:t>: Linker tries to relocate code and data from different object files so that different sections start at different addresses and all the references are updated</a:t>
            </a:r>
          </a:p>
        </p:txBody>
      </p:sp>
    </p:spTree>
    <p:extLst>
      <p:ext uri="{BB962C8B-B14F-4D97-AF65-F5344CB8AC3E}">
        <p14:creationId xmlns:p14="http://schemas.microsoft.com/office/powerpoint/2010/main" val="4193778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2"/>
          <p:cNvSpPr txBox="1">
            <a:spLocks noChangeArrowheads="1"/>
          </p:cNvSpPr>
          <p:nvPr/>
        </p:nvSpPr>
        <p:spPr bwMode="auto">
          <a:xfrm>
            <a:off x="2827338" y="566738"/>
            <a:ext cx="3590925" cy="66675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 </a:t>
            </a:r>
            <a:r>
              <a:rPr lang="en-US" sz="1200" b="1">
                <a:solidFill>
                  <a:srgbClr val="C00000"/>
                </a:solidFill>
              </a:rPr>
              <a:t>00000000</a:t>
            </a:r>
            <a:r>
              <a:rPr lang="en-US" sz="1200">
                <a:solidFill>
                  <a:schemeClr val="tx1"/>
                </a:solidFill>
              </a:rPr>
              <a:t> &lt;sum&gt;:                        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 0:  add     r0, r0, r1	; sum=x+y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4:   bx      lr        	; return                             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00000008 &lt;main&gt;:                          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 8:     push    {r4, r5, lr}	;save registers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c:     sub     sp, sp, #4           ; sp &lt;- sp- 0x4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10:   mov     r0, #5  ; 0x5     ; x=5;     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14:   mov     r1, #10 ; 0xa     ; y=10     </a:t>
            </a:r>
          </a:p>
          <a:p>
            <a:pPr eaLnBrk="1" hangingPunct="1">
              <a:buFontTx/>
              <a:buNone/>
            </a:pPr>
            <a:r>
              <a:rPr lang="es-ES" sz="1200">
                <a:solidFill>
                  <a:schemeClr val="tx1"/>
                </a:solidFill>
              </a:rPr>
              <a:t>  18</a:t>
            </a:r>
            <a:r>
              <a:rPr lang="es-ES" sz="1200">
                <a:solidFill>
                  <a:srgbClr val="C00000"/>
                </a:solidFill>
              </a:rPr>
              <a:t>:   </a:t>
            </a:r>
            <a:r>
              <a:rPr lang="es-ES" sz="1200">
                <a:solidFill>
                  <a:schemeClr val="tx1"/>
                </a:solidFill>
              </a:rPr>
              <a:t>bl      0 &lt;sum&gt;             ; compute sum(x,y)     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1c :   ldr     r5, [pc, #48]      ; r5 &lt;= &amp;tmp (54) 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20:   str     r0, [r5]                 ; tmp=r0=sum(x,y)                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24:   mov     r0, #5  	; x=5;                   </a:t>
            </a:r>
          </a:p>
          <a:p>
            <a:pPr eaLnBrk="1" hangingPunct="1">
              <a:buFontTx/>
              <a:buNone/>
            </a:pPr>
            <a:r>
              <a:rPr lang="it-IT" sz="1200">
                <a:solidFill>
                  <a:schemeClr val="tx1"/>
                </a:solidFill>
              </a:rPr>
              <a:t>  28</a:t>
            </a:r>
            <a:r>
              <a:rPr lang="it-IT" sz="1200" b="1">
                <a:solidFill>
                  <a:schemeClr val="tx1"/>
                </a:solidFill>
              </a:rPr>
              <a:t>:   </a:t>
            </a:r>
            <a:r>
              <a:rPr lang="it-IT" sz="1200" b="1">
                <a:solidFill>
                  <a:srgbClr val="C00000"/>
                </a:solidFill>
              </a:rPr>
              <a:t>bl      0</a:t>
            </a:r>
            <a:r>
              <a:rPr lang="it-IT" sz="1200">
                <a:solidFill>
                  <a:schemeClr val="tx1"/>
                </a:solidFill>
              </a:rPr>
              <a:t> &lt;square&gt;         ; compute  square(5)                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2c:    mov     r4, r0       	; r4=r0= 25;                  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30:    mov     r0, #10 ; 0xa   ; r0=10; </a:t>
            </a:r>
          </a:p>
          <a:p>
            <a:pPr eaLnBrk="1" hangingPunct="1">
              <a:buFontTx/>
              <a:buNone/>
            </a:pPr>
            <a:r>
              <a:rPr lang="it-IT" sz="1200">
                <a:solidFill>
                  <a:schemeClr val="tx1"/>
                </a:solidFill>
              </a:rPr>
              <a:t>  34</a:t>
            </a:r>
            <a:r>
              <a:rPr lang="it-IT" sz="1200" b="1">
                <a:solidFill>
                  <a:schemeClr val="tx1"/>
                </a:solidFill>
              </a:rPr>
              <a:t>:   </a:t>
            </a:r>
            <a:r>
              <a:rPr lang="it-IT" sz="1200" b="1">
                <a:solidFill>
                  <a:srgbClr val="C00000"/>
                </a:solidFill>
              </a:rPr>
              <a:t>bl      0 </a:t>
            </a:r>
            <a:r>
              <a:rPr lang="it-IT" sz="1200">
                <a:solidFill>
                  <a:schemeClr val="tx1"/>
                </a:solidFill>
              </a:rPr>
              <a:t>&lt;square&gt;          ; compute  square(10)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38:   mov     r1, r0       	; r1=100;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3c:   mov     r0, r4       	; r0=r4=25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40:   bl      0 &lt;sum&gt;      	; compute sum(25, 100)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44:   str     r0, [r5]  	; tmp = r0 = 125;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48:   add     sp, sp, #4            ; sp &lt;= sp + 4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4c:   pop     {r4, r5, lr} 	; restore registers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50:   bx      lr                    ; jump back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54:   .word   </a:t>
            </a:r>
            <a:r>
              <a:rPr lang="en-US" sz="1200" b="1">
                <a:solidFill>
                  <a:srgbClr val="C00000"/>
                </a:solidFill>
              </a:rPr>
              <a:t>0x00000000</a:t>
            </a:r>
          </a:p>
          <a:p>
            <a:pPr eaLnBrk="1" hangingPunct="1">
              <a:buFontTx/>
              <a:buNone/>
            </a:pPr>
            <a:endParaRPr lang="en-US" sz="12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>
                <a:solidFill>
                  <a:srgbClr val="C00000"/>
                </a:solidFill>
              </a:rPr>
              <a:t>00000000</a:t>
            </a:r>
            <a:r>
              <a:rPr lang="en-US" sz="1200">
                <a:solidFill>
                  <a:schemeClr val="tx1"/>
                </a:solidFill>
              </a:rPr>
              <a:t> &lt;counter&gt;:                       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0:    .word   0x00000003      ; address 0x00 of data section contains 3</a:t>
            </a:r>
            <a:endParaRPr lang="pt-BR" sz="12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pt-BR" sz="12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88" y="11870"/>
            <a:ext cx="8229600" cy="534327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cs typeface="Arial" charset="0"/>
              </a:rPr>
              <a:t>Example: Compiling </a:t>
            </a:r>
            <a:r>
              <a:rPr lang="en-US" sz="2800" dirty="0" err="1">
                <a:latin typeface="Courier New" charset="0"/>
                <a:cs typeface="Courier New" charset="0"/>
              </a:rPr>
              <a:t>main.c</a:t>
            </a:r>
            <a:r>
              <a:rPr lang="en-US" sz="2800" dirty="0">
                <a:latin typeface="Times New Roman" charset="0"/>
                <a:cs typeface="Arial" charset="0"/>
              </a:rPr>
              <a:t> and </a:t>
            </a:r>
            <a:r>
              <a:rPr lang="en-US" sz="2800" dirty="0" err="1">
                <a:latin typeface="Courier New" charset="0"/>
                <a:cs typeface="Courier New" charset="0"/>
              </a:rPr>
              <a:t>square.c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58750" y="16256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550863"/>
            <a:ext cx="2771775" cy="64277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int counter=3;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int tmp;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static int sum(int x, int y);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extern int square(int x);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int x=5, y=10;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int a, b;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tmp=sum(x,y);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a=square(x);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b=square(y);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tmp=sum(a,b);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return;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fr-FR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int sum(int x, int y)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int result;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result=x+y;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        return result;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955800" y="563563"/>
            <a:ext cx="804863" cy="3381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600" i="1" dirty="0" err="1">
                <a:solidFill>
                  <a:srgbClr val="000000"/>
                </a:solidFill>
              </a:rPr>
              <a:t>main.c</a:t>
            </a:r>
            <a:endParaRPr lang="en-US" sz="1600" i="1" dirty="0">
              <a:solidFill>
                <a:srgbClr val="000000"/>
              </a:solidFill>
            </a:endParaRPr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6499225" y="609600"/>
            <a:ext cx="2644775" cy="31527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extern int counter;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int square(int x)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int result;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if(counter &gt;= 0)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  result=x*x;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else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  result=0;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counter--;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return result;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8194675" y="623888"/>
            <a:ext cx="946150" cy="3381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600" i="1">
                <a:solidFill>
                  <a:srgbClr val="000000"/>
                </a:solidFill>
              </a:rPr>
              <a:t>square.c</a:t>
            </a:r>
          </a:p>
        </p:txBody>
      </p:sp>
      <p:sp>
        <p:nvSpPr>
          <p:cNvPr id="14344" name="AutoShape 11"/>
          <p:cNvSpPr>
            <a:spLocks noChangeArrowheads="1"/>
          </p:cNvSpPr>
          <p:nvPr/>
        </p:nvSpPr>
        <p:spPr bwMode="auto">
          <a:xfrm>
            <a:off x="2470150" y="2555875"/>
            <a:ext cx="595313" cy="508000"/>
          </a:xfrm>
          <a:prstGeom prst="rightArrow">
            <a:avLst>
              <a:gd name="adj1" fmla="val 50000"/>
              <a:gd name="adj2" fmla="val 29297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742950" indent="-285750" algn="ctr"/>
            <a:endParaRPr lang="en-US">
              <a:solidFill>
                <a:srgbClr val="3333FF"/>
              </a:solidFill>
            </a:endParaRPr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>
            <a:off x="5597525" y="568325"/>
            <a:ext cx="815975" cy="3381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600" i="1">
                <a:solidFill>
                  <a:srgbClr val="000000"/>
                </a:solidFill>
              </a:rPr>
              <a:t>main.o</a:t>
            </a:r>
          </a:p>
        </p:txBody>
      </p:sp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6580188" y="3876675"/>
            <a:ext cx="2563812" cy="41544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200" b="1">
                <a:solidFill>
                  <a:srgbClr val="C00000"/>
                </a:solidFill>
              </a:rPr>
              <a:t>0</a:t>
            </a:r>
            <a:r>
              <a:rPr lang="en-US" sz="1200">
                <a:solidFill>
                  <a:schemeClr val="tx1"/>
                </a:solidFill>
              </a:rPr>
              <a:t>:   ldr     r3, [pc, #32]   ; 28 &lt;square+0x28&gt;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 4:   ldr     r2, [r3]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 8:   cmp     r2, #0  ; 0x0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 c:   movlt   r0, #0  ; 0x0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10:   mulge   r3, r0, r0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14:   movge   r0, r3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18:   sub     r2, r2, #1      ; 0x1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1c:   ldr     r3, [pc, #4]    ; 28 &lt;square+0x28&gt;</a:t>
            </a: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20:   str     r2, [r3]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24:   bx      lr</a:t>
            </a:r>
          </a:p>
          <a:p>
            <a:pPr eaLnBrk="1" hangingPunct="1"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28:   00000000        .word   0x00000000</a:t>
            </a:r>
          </a:p>
          <a:p>
            <a:pPr eaLnBrk="1" hangingPunct="1">
              <a:buFontTx/>
              <a:buNone/>
            </a:pPr>
            <a:endParaRPr lang="en-US" sz="12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sz="12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sz="12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pt-BR" sz="12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8223250" y="6005513"/>
            <a:ext cx="957263" cy="3381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600" i="1">
                <a:solidFill>
                  <a:srgbClr val="000000"/>
                </a:solidFill>
              </a:rPr>
              <a:t>square.o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1668904" y="2235344"/>
            <a:ext cx="9156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14349" name="Text Box 18"/>
          <p:cNvSpPr txBox="1">
            <a:spLocks noChangeArrowheads="1"/>
          </p:cNvSpPr>
          <p:nvPr/>
        </p:nvSpPr>
        <p:spPr bwMode="auto">
          <a:xfrm>
            <a:off x="7777163" y="2943225"/>
            <a:ext cx="9156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 rot="5400000">
            <a:off x="8417718" y="3371057"/>
            <a:ext cx="595313" cy="508000"/>
          </a:xfrm>
          <a:prstGeom prst="rightArrow">
            <a:avLst>
              <a:gd name="adj1" fmla="val 50000"/>
              <a:gd name="adj2" fmla="val 29297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marL="742950" indent="-285750" algn="ctr"/>
            <a:endParaRPr lang="en-US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26988" y="488950"/>
            <a:ext cx="4849812" cy="64325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b="1">
                <a:solidFill>
                  <a:srgbClr val="C00000"/>
                </a:solidFill>
              </a:rPr>
              <a:t>00008338</a:t>
            </a:r>
            <a:r>
              <a:rPr lang="en-US" sz="1400">
                <a:solidFill>
                  <a:schemeClr val="tx1"/>
                </a:solidFill>
              </a:rPr>
              <a:t> &lt;sum&gt;:   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8338:       add     r0, r0, r1     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833c:       bx      lr                                                                                                                  </a:t>
            </a:r>
            <a:r>
              <a:rPr lang="en-US" sz="1400" b="1">
                <a:solidFill>
                  <a:srgbClr val="C00000"/>
                </a:solidFill>
              </a:rPr>
              <a:t>00008340</a:t>
            </a:r>
            <a:r>
              <a:rPr lang="en-US" sz="1400">
                <a:solidFill>
                  <a:schemeClr val="tx1"/>
                </a:solidFill>
              </a:rPr>
              <a:t> &lt;main&gt;:  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8340:       push    {r4, r5, lr}   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8344:       sub     sp, sp, #4      ; 0x4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8348:       mov     r0, #5  ; 0x5  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834c:       mov     r1, #10 ; 0xa  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8350:       bl      </a:t>
            </a:r>
            <a:r>
              <a:rPr lang="en-US" sz="1400" b="1">
                <a:solidFill>
                  <a:srgbClr val="C00000"/>
                </a:solidFill>
              </a:rPr>
              <a:t>8338</a:t>
            </a:r>
            <a:r>
              <a:rPr lang="en-US" sz="1400">
                <a:solidFill>
                  <a:schemeClr val="tx1"/>
                </a:solidFill>
              </a:rPr>
              <a:t> &lt;sum&gt;     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8354:       ldr     r5, [pc, #48]; r5 &lt;= 0x0001056c = &amp;tmp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8358:       str     r0, [r5]        ; *0x0001056c = tmp = 15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835c:       mov     r0, #5  ; 0x5  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8360:       bl      </a:t>
            </a:r>
            <a:r>
              <a:rPr lang="en-US" sz="1400" b="1">
                <a:solidFill>
                  <a:srgbClr val="C00000"/>
                </a:solidFill>
              </a:rPr>
              <a:t>8390</a:t>
            </a:r>
            <a:r>
              <a:rPr lang="en-US" sz="1400">
                <a:solidFill>
                  <a:schemeClr val="tx1"/>
                </a:solidFill>
              </a:rPr>
              <a:t> &lt;square&gt;   ;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8364:       mov     r4, r0         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8368:       mov     r0, #10 ; 0xa  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836c:       bl      </a:t>
            </a:r>
            <a:r>
              <a:rPr lang="en-US" sz="1400" b="1">
                <a:solidFill>
                  <a:srgbClr val="C00000"/>
                </a:solidFill>
              </a:rPr>
              <a:t>8390</a:t>
            </a:r>
            <a:r>
              <a:rPr lang="en-US" sz="1400">
                <a:solidFill>
                  <a:schemeClr val="tx1"/>
                </a:solidFill>
              </a:rPr>
              <a:t> &lt;square&gt;  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8370:       mov     r1, r0         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8374:       mov     r0, r4         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8378:       bl      8338 &lt;sum&gt;     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837c:       str     r0, [r5]        ; *0x0001056c = tmp = 125                         </a:t>
            </a:r>
          </a:p>
          <a:p>
            <a:pPr eaLnBrk="1" hangingPunct="1">
              <a:buFontTx/>
              <a:buNone/>
            </a:pPr>
            <a:r>
              <a:rPr lang="it-IT" sz="1400">
                <a:solidFill>
                  <a:schemeClr val="tx1"/>
                </a:solidFill>
              </a:rPr>
              <a:t>    8380:       add     sp, sp, #4      ;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8384:       pop     {r4, r5, lr}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8388:       bx      lr             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838c:       .word   </a:t>
            </a:r>
            <a:r>
              <a:rPr lang="en-US" sz="1400" b="1">
                <a:solidFill>
                  <a:srgbClr val="C00000"/>
                </a:solidFill>
              </a:rPr>
              <a:t>0x0001056c </a:t>
            </a:r>
            <a:endParaRPr lang="pt-BR" sz="1400" b="1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pt-BR" sz="1200">
                <a:solidFill>
                  <a:schemeClr val="tx1"/>
                </a:solidFill>
              </a:rPr>
              <a:t>   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89238" y="0"/>
            <a:ext cx="8229600" cy="534327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cs typeface="Arial" charset="0"/>
              </a:rPr>
              <a:t>Example: After Linking </a:t>
            </a:r>
            <a:r>
              <a:rPr lang="en-US" sz="2800" dirty="0" err="1">
                <a:latin typeface="Courier New" charset="0"/>
                <a:cs typeface="Courier New" charset="0"/>
              </a:rPr>
              <a:t>main.o</a:t>
            </a:r>
            <a:r>
              <a:rPr lang="en-US" sz="2800" dirty="0">
                <a:latin typeface="Times New Roman" charset="0"/>
                <a:cs typeface="Arial" charset="0"/>
              </a:rPr>
              <a:t> and </a:t>
            </a:r>
            <a:r>
              <a:rPr lang="en-US" sz="2800" dirty="0" err="1">
                <a:latin typeface="Courier New" charset="0"/>
                <a:cs typeface="Courier New" charset="0"/>
              </a:rPr>
              <a:t>square.o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16387" name="Text Box 14"/>
          <p:cNvSpPr txBox="1">
            <a:spLocks noChangeArrowheads="1"/>
          </p:cNvSpPr>
          <p:nvPr/>
        </p:nvSpPr>
        <p:spPr bwMode="auto">
          <a:xfrm>
            <a:off x="4851400" y="517525"/>
            <a:ext cx="4292600" cy="53927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b="1">
                <a:solidFill>
                  <a:srgbClr val="C00000"/>
                </a:solidFill>
              </a:rPr>
              <a:t>00008390</a:t>
            </a:r>
            <a:r>
              <a:rPr lang="en-US" sz="1400">
                <a:solidFill>
                  <a:schemeClr val="tx1"/>
                </a:solidFill>
              </a:rPr>
              <a:t> &lt;square&gt;: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8390: ldr     r3, [pc, #32]   ; r3 = &amp;counter (83b8)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8394  ldr     r2, [r3]        ; r2 = counter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8398 cmp     r2, #0  ; 0x0   ; counter &gt; 0 ?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839c: movlt   r0, #0  ; 0x0   ; if(counter &lt; 0) then r0&lt;=0x0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83a0:      mulge   r3, r0, r0      ; else r3 = r0*r0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83a4:       movge   r0, r3          ; else r0 = r3 =r0 * r0     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83a8:       sub     r2, r2, #1      ; counter--              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83ac:       ldr     r3, [pc, #4]    ; r3 = 0x00010564 = &amp;counter (83b8)     </a:t>
            </a:r>
          </a:p>
          <a:p>
            <a:pPr eaLnBrk="1" hangingPunct="1">
              <a:buFontTx/>
              <a:buNone/>
            </a:pPr>
            <a:r>
              <a:rPr lang="pt-BR" sz="1400">
                <a:solidFill>
                  <a:schemeClr val="tx1"/>
                </a:solidFill>
              </a:rPr>
              <a:t>    83b0:       str     r2, [r3]        ; counter = r2 = counter-1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83b4:       bx      lr              ; return back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83b8:      .word   </a:t>
            </a:r>
            <a:r>
              <a:rPr lang="en-US" sz="1400" b="1">
                <a:solidFill>
                  <a:srgbClr val="C00000"/>
                </a:solidFill>
              </a:rPr>
              <a:t>0x00010564 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00010564 &lt;counter&gt;: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10564:     .word   0x00000003</a:t>
            </a:r>
          </a:p>
          <a:p>
            <a:pPr eaLnBrk="1" hangingPunct="1"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.bss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0001056c &lt;tmp&gt;:   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1056c:    .word   0x00000000  </a:t>
            </a:r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16388" name="Line 15"/>
          <p:cNvSpPr>
            <a:spLocks noChangeShapeType="1"/>
          </p:cNvSpPr>
          <p:nvPr/>
        </p:nvSpPr>
        <p:spPr bwMode="auto">
          <a:xfrm rot="2304888">
            <a:off x="1030071" y="4023737"/>
            <a:ext cx="2546373" cy="114974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16"/>
          <p:cNvSpPr txBox="1">
            <a:spLocks noChangeArrowheads="1"/>
          </p:cNvSpPr>
          <p:nvPr/>
        </p:nvSpPr>
        <p:spPr bwMode="auto">
          <a:xfrm>
            <a:off x="2083584" y="5917766"/>
            <a:ext cx="2505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>
                <a:solidFill>
                  <a:srgbClr val="0000FF"/>
                </a:solidFill>
              </a:rPr>
              <a:t>linker adds the actual address of</a:t>
            </a:r>
          </a:p>
          <a:p>
            <a:pPr eaLnBrk="1" hangingPunct="1">
              <a:buFontTx/>
              <a:buNone/>
            </a:pPr>
            <a:r>
              <a:rPr lang="en-US" sz="1400" dirty="0">
                <a:solidFill>
                  <a:srgbClr val="0000FF"/>
                </a:solidFill>
              </a:rPr>
              <a:t>symbol </a:t>
            </a:r>
            <a:r>
              <a:rPr lang="en-US" sz="1400" i="1" dirty="0">
                <a:solidFill>
                  <a:srgbClr val="0000FF"/>
                </a:solidFill>
              </a:rPr>
              <a:t>square</a:t>
            </a:r>
          </a:p>
        </p:txBody>
      </p:sp>
      <p:sp>
        <p:nvSpPr>
          <p:cNvPr id="16390" name="Line 17"/>
          <p:cNvSpPr>
            <a:spLocks noChangeShapeType="1"/>
          </p:cNvSpPr>
          <p:nvPr/>
        </p:nvSpPr>
        <p:spPr bwMode="auto">
          <a:xfrm rot="18625258">
            <a:off x="3159004" y="274132"/>
            <a:ext cx="77455" cy="631372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Text Box 18"/>
          <p:cNvSpPr txBox="1">
            <a:spLocks noChangeArrowheads="1"/>
          </p:cNvSpPr>
          <p:nvPr/>
        </p:nvSpPr>
        <p:spPr bwMode="auto">
          <a:xfrm>
            <a:off x="5255042" y="5429466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>
                <a:solidFill>
                  <a:srgbClr val="0000FF"/>
                </a:solidFill>
              </a:rPr>
              <a:t>linker relocates the code to a different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12390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Library Functions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42100"/>
            <a:ext cx="8229600" cy="5046663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cs typeface="Arial" charset="0"/>
              </a:rPr>
              <a:t>What happens when the source files use library functions like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Times New Roman" charset="0"/>
                <a:cs typeface="Arial" charset="0"/>
              </a:rPr>
              <a:t>, </a:t>
            </a:r>
            <a:r>
              <a:rPr lang="en-US" sz="2400" dirty="0" err="1">
                <a:latin typeface="Courier New" charset="0"/>
                <a:cs typeface="Courier New" charset="0"/>
              </a:rPr>
              <a:t>scanf</a:t>
            </a:r>
            <a:r>
              <a:rPr lang="en-US" sz="2400" dirty="0">
                <a:latin typeface="Times New Roman" charset="0"/>
                <a:cs typeface="Arial" charset="0"/>
              </a:rPr>
              <a:t>, etc.?</a:t>
            </a:r>
          </a:p>
          <a:p>
            <a:r>
              <a:rPr lang="en-US" sz="2400" dirty="0">
                <a:latin typeface="Times New Roman" charset="0"/>
                <a:cs typeface="Arial" charset="0"/>
              </a:rPr>
              <a:t>Compiler produces a symbol (in the same way as the </a:t>
            </a:r>
            <a:r>
              <a:rPr lang="en-US" sz="2400" dirty="0">
                <a:latin typeface="Courier New" charset="0"/>
                <a:cs typeface="Courier New" charset="0"/>
              </a:rPr>
              <a:t>square</a:t>
            </a:r>
            <a:r>
              <a:rPr lang="en-US" sz="2400" dirty="0">
                <a:latin typeface="Times New Roman" charset="0"/>
                <a:cs typeface="Arial" charset="0"/>
              </a:rPr>
              <a:t> function in the previous example) in the object file</a:t>
            </a:r>
          </a:p>
          <a:p>
            <a:pPr>
              <a:buFontTx/>
              <a:buNone/>
            </a:pPr>
            <a:endParaRPr lang="en-US" dirty="0">
              <a:latin typeface="Times New Roman" charset="0"/>
              <a:cs typeface="Arial" charset="0"/>
            </a:endParaRPr>
          </a:p>
          <a:p>
            <a:r>
              <a:rPr lang="en-US" sz="2400" dirty="0">
                <a:latin typeface="Times New Roman" charset="0"/>
                <a:cs typeface="Arial" charset="0"/>
              </a:rPr>
              <a:t>Linker </a:t>
            </a:r>
          </a:p>
          <a:p>
            <a:pPr lvl="1"/>
            <a:r>
              <a:rPr lang="en-US" sz="2000" dirty="0">
                <a:latin typeface="Times New Roman" charset="0"/>
                <a:cs typeface="Arial" charset="0"/>
              </a:rPr>
              <a:t>Attempts to resolve these references by matching them to definitions found in other object files</a:t>
            </a:r>
          </a:p>
          <a:p>
            <a:pPr lvl="1"/>
            <a:r>
              <a:rPr lang="en-US" sz="2000" dirty="0">
                <a:latin typeface="Times New Roman" charset="0"/>
                <a:cs typeface="Arial" charset="0"/>
              </a:rPr>
              <a:t>If the symbol is not resolved, the linker searches for the symbol definition in library files</a:t>
            </a:r>
            <a:endParaRPr lang="en-US" dirty="0">
              <a:latin typeface="Times New Roman" charset="0"/>
              <a:cs typeface="Arial" charset="0"/>
            </a:endParaRPr>
          </a:p>
          <a:p>
            <a:r>
              <a:rPr lang="en-US" sz="2400" dirty="0">
                <a:latin typeface="Times New Roman" charset="0"/>
                <a:cs typeface="Arial" charset="0"/>
              </a:rPr>
              <a:t>What are library files?</a:t>
            </a:r>
          </a:p>
          <a:p>
            <a:pPr lvl="1"/>
            <a:r>
              <a:rPr lang="en-US" sz="2000" dirty="0">
                <a:latin typeface="Times New Roman" charset="0"/>
                <a:cs typeface="Arial" charset="0"/>
              </a:rPr>
              <a:t>Collection of object files that provide related functionality </a:t>
            </a:r>
          </a:p>
          <a:p>
            <a:pPr lvl="1"/>
            <a:r>
              <a:rPr lang="en-US" sz="2000" dirty="0">
                <a:latin typeface="Times New Roman" charset="0"/>
                <a:cs typeface="Arial" charset="0"/>
              </a:rPr>
              <a:t>Example: The standard C library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libc.a</a:t>
            </a:r>
            <a:r>
              <a:rPr lang="en-US" sz="2000" dirty="0">
                <a:latin typeface="Times New Roman" charset="0"/>
                <a:cs typeface="Arial" charset="0"/>
              </a:rPr>
              <a:t> is a collection of object files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printf.o</a:t>
            </a:r>
            <a:r>
              <a:rPr lang="en-US" sz="2000" dirty="0">
                <a:latin typeface="Times New Roman" charset="0"/>
                <a:cs typeface="Arial" charset="0"/>
              </a:rPr>
              <a:t>,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scanf.o</a:t>
            </a:r>
            <a:r>
              <a:rPr lang="en-US" sz="2000" dirty="0">
                <a:latin typeface="Times New Roman" charset="0"/>
                <a:cs typeface="Arial" charset="0"/>
              </a:rPr>
              <a:t>,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fprintf.o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fscanf.o</a:t>
            </a:r>
            <a:r>
              <a:rPr lang="en-US" sz="2000" dirty="0">
                <a:latin typeface="Times New Roman" charset="0"/>
                <a:cs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447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Library Functions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cs typeface="Arial" charset="0"/>
              </a:rPr>
              <a:t>How does the linker know where to find the library?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User defined libraries can be specified as a command line argument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The environment variable </a:t>
            </a:r>
            <a:r>
              <a:rPr lang="en-US" sz="2000">
                <a:latin typeface="Courier" charset="0"/>
                <a:cs typeface="Courier" charset="0"/>
              </a:rPr>
              <a:t>LD_LIBRARY_PATH</a:t>
            </a:r>
            <a:r>
              <a:rPr lang="en-US" sz="2000">
                <a:latin typeface="Times New Roman" charset="0"/>
                <a:cs typeface="Arial" charset="0"/>
              </a:rPr>
              <a:t> holds the path that is searched to find the specific library</a:t>
            </a:r>
          </a:p>
          <a:p>
            <a:pPr lvl="1">
              <a:buFontTx/>
              <a:buNone/>
            </a:pPr>
            <a:endParaRPr lang="en-US">
              <a:latin typeface="Times New Roman" charset="0"/>
              <a:cs typeface="Arial" charset="0"/>
            </a:endParaRPr>
          </a:p>
          <a:p>
            <a:r>
              <a:rPr lang="en-US">
                <a:latin typeface="Times New Roman" charset="0"/>
                <a:cs typeface="Arial" charset="0"/>
              </a:rPr>
              <a:t>Linker does a search to see whether the symbol is defined in the specified libraries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The order in which this search is performed is determined by the order in which the libraries are specified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If the symbol is defined in more than one library, the first library in the path is selected</a:t>
            </a:r>
          </a:p>
          <a:p>
            <a:pPr lvl="2"/>
            <a:r>
              <a:rPr lang="en-US" sz="1600">
                <a:latin typeface="Times New Roman" charset="0"/>
                <a:cs typeface="Arial" charset="0"/>
              </a:rPr>
              <a:t>Linker then extracts the specific .o file that defines the symbol in the library and processes this .o file with all the other object files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If the symbol is not defined in any of the library, linker throws an error</a:t>
            </a:r>
          </a:p>
          <a:p>
            <a:pPr lvl="1"/>
            <a:endParaRPr lang="en-US">
              <a:latin typeface="Times New Roman" charset="0"/>
              <a:cs typeface="Arial" charset="0"/>
            </a:endParaRPr>
          </a:p>
          <a:p>
            <a:endParaRPr lang="en-US">
              <a:latin typeface="Times New Roman" charset="0"/>
              <a:cs typeface="Arial" charset="0"/>
            </a:endParaRPr>
          </a:p>
          <a:p>
            <a:pPr lvl="1"/>
            <a:endParaRPr lang="en-US">
              <a:latin typeface="Times New Roman" charset="0"/>
              <a:cs typeface="Arial" charset="0"/>
            </a:endParaRPr>
          </a:p>
          <a:p>
            <a:pPr lvl="1">
              <a:buFontTx/>
              <a:buNone/>
            </a:pPr>
            <a:endParaRPr lang="en-US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Kinds of Linking Models 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22" y="1055760"/>
            <a:ext cx="8229600" cy="5046663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cs typeface="Arial" charset="0"/>
              </a:rPr>
              <a:t>Different kinds of linking models</a:t>
            </a:r>
          </a:p>
          <a:p>
            <a:pPr lvl="1"/>
            <a:r>
              <a:rPr lang="en-US" sz="2000" b="1" i="1" dirty="0">
                <a:latin typeface="Times New Roman" charset="0"/>
                <a:cs typeface="Arial" charset="0"/>
              </a:rPr>
              <a:t>Static: </a:t>
            </a:r>
            <a:r>
              <a:rPr lang="en-US" sz="2000" dirty="0">
                <a:latin typeface="Times New Roman" charset="0"/>
                <a:cs typeface="Arial" charset="0"/>
              </a:rPr>
              <a:t>Set of object files, system libraries and library archives are statically bound, references are resolved, and a </a:t>
            </a:r>
            <a:r>
              <a:rPr lang="en-US" sz="2000" i="1" dirty="0">
                <a:solidFill>
                  <a:srgbClr val="FF3300"/>
                </a:solidFill>
                <a:latin typeface="Times New Roman" charset="0"/>
                <a:cs typeface="Arial" charset="0"/>
              </a:rPr>
              <a:t>self-contained executable file</a:t>
            </a:r>
            <a:r>
              <a:rPr lang="en-US" sz="2000" dirty="0">
                <a:latin typeface="Times New Roman" charset="0"/>
                <a:cs typeface="Arial" charset="0"/>
              </a:rPr>
              <a:t> is created</a:t>
            </a:r>
          </a:p>
          <a:p>
            <a:pPr lvl="2"/>
            <a:r>
              <a:rPr lang="en-US" dirty="0">
                <a:latin typeface="Times New Roman" charset="0"/>
                <a:cs typeface="Arial" charset="0"/>
              </a:rPr>
              <a:t>Problem: If multiple programs are running on the processor simultaneously, and they  require some common library module (say, 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printf.o</a:t>
            </a:r>
            <a:r>
              <a:rPr lang="en-US" dirty="0">
                <a:latin typeface="Times New Roman" charset="0"/>
                <a:cs typeface="Arial" charset="0"/>
              </a:rPr>
              <a:t>), multiple copies of this common module are included in the executable file and loaded into memory (waste of memory!</a:t>
            </a:r>
            <a:r>
              <a:rPr lang="en-US" dirty="0" smtClean="0">
                <a:latin typeface="Times New Roman" charset="0"/>
                <a:cs typeface="Arial" charset="0"/>
              </a:rPr>
              <a:t>)</a:t>
            </a:r>
          </a:p>
          <a:p>
            <a:pPr lvl="2"/>
            <a:endParaRPr lang="en-US" dirty="0">
              <a:latin typeface="Times New Roman" charset="0"/>
              <a:cs typeface="Arial" charset="0"/>
            </a:endParaRPr>
          </a:p>
          <a:p>
            <a:pPr lvl="1"/>
            <a:r>
              <a:rPr lang="en-US" sz="2000" b="1" i="1" dirty="0">
                <a:latin typeface="Times New Roman" charset="0"/>
                <a:cs typeface="Arial" charset="0"/>
              </a:rPr>
              <a:t>Dynamic:</a:t>
            </a:r>
            <a:r>
              <a:rPr lang="en-US" sz="2000" dirty="0">
                <a:latin typeface="Times New Roman" charset="0"/>
                <a:cs typeface="Arial" charset="0"/>
              </a:rPr>
              <a:t> Set of object files, libraries, system shared resources and other shared libraries are linked together to create an executable file  </a:t>
            </a:r>
          </a:p>
          <a:p>
            <a:pPr lvl="2"/>
            <a:r>
              <a:rPr lang="en-US" dirty="0">
                <a:latin typeface="Times New Roman" charset="0"/>
                <a:cs typeface="Arial" charset="0"/>
              </a:rPr>
              <a:t>When this executable is loaded, </a:t>
            </a:r>
            <a:r>
              <a:rPr lang="en-US" i="1" dirty="0">
                <a:solidFill>
                  <a:srgbClr val="FF3300"/>
                </a:solidFill>
                <a:latin typeface="Times New Roman" charset="0"/>
                <a:cs typeface="Arial" charset="0"/>
              </a:rPr>
              <a:t>other shared resources and dynamic libraries must be made available</a:t>
            </a:r>
            <a:r>
              <a:rPr lang="en-US" dirty="0">
                <a:latin typeface="Times New Roman" charset="0"/>
                <a:cs typeface="Arial" charset="0"/>
              </a:rPr>
              <a:t> in the system for the program to run successfully</a:t>
            </a:r>
          </a:p>
          <a:p>
            <a:pPr lvl="2"/>
            <a:r>
              <a:rPr lang="en-US" dirty="0">
                <a:latin typeface="Times New Roman" charset="0"/>
                <a:cs typeface="Arial" charset="0"/>
              </a:rPr>
              <a:t>If multiple programs running on a processor need the same object module, only one copy of the module needs to be loaded in the memory</a:t>
            </a:r>
          </a:p>
          <a:p>
            <a:pPr lvl="2"/>
            <a:endParaRPr lang="en-US" sz="2000" dirty="0">
              <a:latin typeface="Times New Roman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Dynamic Linking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Times New Roman" charset="0"/>
                <a:cs typeface="Arial" charset="0"/>
              </a:rPr>
              <a:t>Dynamically linked executable or shared object undergoes final linking when </a:t>
            </a:r>
          </a:p>
          <a:p>
            <a:pPr lvl="1"/>
            <a:r>
              <a:rPr lang="en-US">
                <a:latin typeface="Times New Roman" charset="0"/>
                <a:cs typeface="Arial" charset="0"/>
              </a:rPr>
              <a:t> </a:t>
            </a:r>
            <a:r>
              <a:rPr lang="en-US" sz="2000">
                <a:latin typeface="Times New Roman" charset="0"/>
                <a:cs typeface="Arial" charset="0"/>
              </a:rPr>
              <a:t>Loaded into memory by a program loader</a:t>
            </a:r>
          </a:p>
          <a:p>
            <a:pPr lvl="1">
              <a:buFontTx/>
              <a:buNone/>
            </a:pPr>
            <a:endParaRPr lang="en-US">
              <a:latin typeface="Times New Roman" charset="0"/>
              <a:cs typeface="Arial" charset="0"/>
            </a:endParaRPr>
          </a:p>
          <a:p>
            <a:r>
              <a:rPr lang="en-US" sz="2400">
                <a:latin typeface="Times New Roman" charset="0"/>
                <a:cs typeface="Arial" charset="0"/>
              </a:rPr>
              <a:t>An executable or shared object to be linked dynamically might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List one or more shared objects (shared libraries) with which it should be linked</a:t>
            </a:r>
            <a:endParaRPr lang="en-US">
              <a:latin typeface="Times New Roman" charset="0"/>
              <a:cs typeface="Arial" charset="0"/>
            </a:endParaRPr>
          </a:p>
          <a:p>
            <a:r>
              <a:rPr lang="en-US" sz="2400">
                <a:latin typeface="Times New Roman" charset="0"/>
                <a:cs typeface="Arial" charset="0"/>
              </a:rPr>
              <a:t>Other advantages of dynamic linking	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Updating of libraries</a:t>
            </a:r>
          </a:p>
          <a:p>
            <a:endParaRPr lang="en-US">
              <a:latin typeface="Times New Roman" charset="0"/>
              <a:cs typeface="Arial" charset="0"/>
            </a:endParaRPr>
          </a:p>
          <a:p>
            <a:r>
              <a:rPr lang="en-US" sz="2400">
                <a:latin typeface="Times New Roman" charset="0"/>
                <a:cs typeface="Arial" charset="0"/>
              </a:rPr>
              <a:t>The size on disk of an executable that uses dynamically linked modules may be less than its size in memory (during run-time) </a:t>
            </a:r>
          </a:p>
          <a:p>
            <a:pPr lvl="1"/>
            <a:r>
              <a:rPr lang="en-US" sz="2000">
                <a:latin typeface="Times New Roman" charset="0"/>
                <a:cs typeface="Arial" charset="0"/>
              </a:rPr>
              <a:t>Why?</a:t>
            </a:r>
          </a:p>
          <a:p>
            <a:endParaRPr lang="en-US">
              <a:latin typeface="Times New Roman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06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Kinds of Object Files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Times New Roman" charset="0"/>
                <a:cs typeface="Arial" charset="0"/>
              </a:rPr>
              <a:t>Three main types of object files</a:t>
            </a:r>
          </a:p>
          <a:p>
            <a:pPr lvl="1"/>
            <a:r>
              <a:rPr lang="en-US" sz="2000" b="1">
                <a:latin typeface="Times New Roman" charset="0"/>
                <a:cs typeface="Arial" charset="0"/>
              </a:rPr>
              <a:t>Re-locatable file</a:t>
            </a:r>
            <a:r>
              <a:rPr lang="en-US" sz="2000">
                <a:latin typeface="Times New Roman" charset="0"/>
                <a:cs typeface="Arial" charset="0"/>
              </a:rPr>
              <a:t>: Code and data suitable for linking with other object files to create an executable or a shared object file </a:t>
            </a:r>
          </a:p>
          <a:p>
            <a:pPr lvl="1"/>
            <a:r>
              <a:rPr lang="en-US" sz="2000" b="1">
                <a:latin typeface="Times New Roman" charset="0"/>
                <a:cs typeface="Arial" charset="0"/>
              </a:rPr>
              <a:t>Executable file</a:t>
            </a:r>
            <a:r>
              <a:rPr lang="en-US" sz="2000">
                <a:latin typeface="Times New Roman" charset="0"/>
                <a:cs typeface="Arial" charset="0"/>
              </a:rPr>
              <a:t>:</a:t>
            </a:r>
            <a:r>
              <a:rPr lang="en-US" sz="2000" i="1">
                <a:latin typeface="Times New Roman" charset="0"/>
                <a:cs typeface="Arial" charset="0"/>
              </a:rPr>
              <a:t> </a:t>
            </a:r>
            <a:r>
              <a:rPr lang="en-US" sz="2000">
                <a:latin typeface="Times New Roman" charset="0"/>
                <a:cs typeface="Arial" charset="0"/>
              </a:rPr>
              <a:t>Program suitable for execution</a:t>
            </a:r>
          </a:p>
          <a:p>
            <a:pPr lvl="1"/>
            <a:r>
              <a:rPr lang="en-US" sz="2000" b="1">
                <a:latin typeface="Times New Roman" charset="0"/>
                <a:cs typeface="Arial" charset="0"/>
              </a:rPr>
              <a:t>Shared object file (also called </a:t>
            </a:r>
            <a:r>
              <a:rPr lang="ja-JP" altLang="en-US" sz="2000" b="1">
                <a:latin typeface="Times New Roman" charset="0"/>
                <a:cs typeface="Arial" charset="0"/>
              </a:rPr>
              <a:t>“</a:t>
            </a:r>
            <a:r>
              <a:rPr lang="en-US" altLang="ja-JP" sz="2000" b="1">
                <a:latin typeface="Times New Roman" charset="0"/>
                <a:cs typeface="Arial" charset="0"/>
              </a:rPr>
              <a:t>Dynamically linked library</a:t>
            </a:r>
            <a:r>
              <a:rPr lang="ja-JP" altLang="en-US" sz="2000" b="1">
                <a:latin typeface="Times New Roman" charset="0"/>
                <a:cs typeface="Arial" charset="0"/>
              </a:rPr>
              <a:t>”</a:t>
            </a:r>
            <a:r>
              <a:rPr lang="en-US" altLang="ja-JP" sz="2000" b="1">
                <a:latin typeface="Times New Roman" charset="0"/>
                <a:cs typeface="Arial" charset="0"/>
              </a:rPr>
              <a:t>)</a:t>
            </a:r>
            <a:r>
              <a:rPr lang="en-US" altLang="ja-JP" sz="2000">
                <a:latin typeface="Times New Roman" charset="0"/>
                <a:cs typeface="Arial" charset="0"/>
              </a:rPr>
              <a:t>: Special type of re-locatable object file that can be loaded into memory and linked dynamically</a:t>
            </a:r>
          </a:p>
          <a:p>
            <a:pPr lvl="2"/>
            <a:r>
              <a:rPr lang="en-US" sz="1800">
                <a:latin typeface="Times New Roman" charset="0"/>
                <a:cs typeface="Arial" charset="0"/>
              </a:rPr>
              <a:t>First, the linker may process it with other re-locatable and shared object files to create another object file</a:t>
            </a:r>
          </a:p>
          <a:p>
            <a:pPr lvl="2"/>
            <a:r>
              <a:rPr lang="en-US" sz="1800">
                <a:latin typeface="Times New Roman" charset="0"/>
                <a:cs typeface="Arial" charset="0"/>
              </a:rPr>
              <a:t>Second, the dynamic linker combines it with an executable file and other shared objects to create a process image</a:t>
            </a:r>
          </a:p>
          <a:p>
            <a:pPr lvl="2"/>
            <a:endParaRPr lang="en-US">
              <a:latin typeface="Times New Roman" charset="0"/>
              <a:cs typeface="Arial" charset="0"/>
            </a:endParaRPr>
          </a:p>
          <a:p>
            <a:r>
              <a:rPr lang="en-US" sz="2400">
                <a:latin typeface="Times New Roman" charset="0"/>
                <a:cs typeface="Arial" charset="0"/>
              </a:rPr>
              <a:t>Compilers and assemblers generate re-locatable object files</a:t>
            </a:r>
          </a:p>
          <a:p>
            <a:r>
              <a:rPr lang="en-US" sz="2400">
                <a:latin typeface="Times New Roman" charset="0"/>
                <a:cs typeface="Arial" charset="0"/>
              </a:rPr>
              <a:t>Linkers generate executable object files</a:t>
            </a:r>
          </a:p>
          <a:p>
            <a:pPr>
              <a:buFontTx/>
              <a:buNone/>
            </a:pPr>
            <a:endParaRPr lang="en-US">
              <a:latin typeface="Times New Roman" charset="0"/>
              <a:cs typeface="Arial" charset="0"/>
            </a:endParaRPr>
          </a:p>
          <a:p>
            <a:endParaRPr lang="en-US">
              <a:latin typeface="Times New Roman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534327"/>
          </a:xfrm>
        </p:spPr>
        <p:txBody>
          <a:bodyPr/>
          <a:lstStyle/>
          <a:p>
            <a:r>
              <a:rPr lang="en-US" dirty="0">
                <a:cs typeface="Arial"/>
              </a:rPr>
              <a:t>Executable and Linking Format (ELF)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  <a:cs typeface="Arial" charset="0"/>
              </a:rPr>
              <a:t>Object files need to be in a specific format to facilitate linking and loading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  <a:cs typeface="Arial" charset="0"/>
              </a:rPr>
              <a:t>Executable and Linkable Format (ELF) is the popular format of an object file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  <a:cs typeface="Arial" charset="0"/>
              </a:rPr>
              <a:t>Supported by many vendors and tools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cs typeface="Arial" charset="0"/>
              </a:rPr>
              <a:t>Diverse processors, multiple data encodings and multiple classes of machines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  <a:cs typeface="Arial" charset="0"/>
              </a:rPr>
              <a:t>ELF specifies the layout of the object files and not the contents of code or </a:t>
            </a:r>
            <a:r>
              <a:rPr lang="en-US" sz="1800" dirty="0" smtClean="0">
                <a:latin typeface="Times New Roman" charset="0"/>
                <a:cs typeface="Arial" charset="0"/>
              </a:rPr>
              <a:t>data</a:t>
            </a:r>
            <a:endParaRPr lang="en-US" sz="1800" dirty="0">
              <a:latin typeface="Times New Roman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  <a:cs typeface="Arial" charset="0"/>
              </a:rPr>
              <a:t>ELF object files consist of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  <a:cs typeface="Arial" charset="0"/>
              </a:rPr>
              <a:t>ELF Header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Times New Roman" charset="0"/>
                <a:cs typeface="Arial" charset="0"/>
              </a:rPr>
              <a:t>Beginning of ELF file 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Times New Roman" charset="0"/>
                <a:cs typeface="Arial" charset="0"/>
              </a:rPr>
              <a:t>Holds a roadmap of file</a:t>
            </a:r>
            <a:r>
              <a:rPr lang="ja-JP" altLang="en-US" sz="1400" dirty="0">
                <a:latin typeface="Times New Roman" charset="0"/>
                <a:cs typeface="Arial" charset="0"/>
              </a:rPr>
              <a:t>’</a:t>
            </a:r>
            <a:r>
              <a:rPr lang="en-US" altLang="ja-JP" sz="1400" dirty="0">
                <a:latin typeface="Times New Roman" charset="0"/>
                <a:cs typeface="Arial" charset="0"/>
              </a:rPr>
              <a:t>s organization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Times New Roman" charset="0"/>
                <a:cs typeface="Arial" charset="0"/>
              </a:rPr>
              <a:t>How to interpret the file, independent of the processor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  <a:cs typeface="Arial" charset="0"/>
              </a:rPr>
              <a:t>Program header table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Times New Roman" charset="0"/>
                <a:cs typeface="Arial" charset="0"/>
              </a:rPr>
              <a:t>Tells the system how to create a process image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Times New Roman" charset="0"/>
                <a:cs typeface="Arial" charset="0"/>
              </a:rPr>
              <a:t>Files used to build a process image (execute a program) must have a </a:t>
            </a:r>
            <a:endParaRPr lang="en-US" sz="1400" dirty="0" smtClean="0">
              <a:latin typeface="Times New Roman" charset="0"/>
              <a:cs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 dirty="0" smtClean="0">
                <a:latin typeface="Times New Roman" charset="0"/>
                <a:cs typeface="Arial" charset="0"/>
              </a:rPr>
              <a:t>       program </a:t>
            </a:r>
            <a:r>
              <a:rPr lang="en-US" sz="1400" dirty="0">
                <a:latin typeface="Times New Roman" charset="0"/>
                <a:cs typeface="Arial" charset="0"/>
              </a:rPr>
              <a:t>header table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Times New Roman" charset="0"/>
                <a:cs typeface="Arial" charset="0"/>
              </a:rPr>
              <a:t>Re-locatable files do not need one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  <a:cs typeface="Arial" charset="0"/>
              </a:rPr>
              <a:t>Sections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Times New Roman" charset="0"/>
                <a:cs typeface="Arial" charset="0"/>
              </a:rPr>
              <a:t>Object file information for the linking view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Times New Roman" charset="0"/>
                <a:cs typeface="Arial" charset="0"/>
              </a:rPr>
              <a:t>Instructions, data, symbol table, relocation information, etc. </a:t>
            </a:r>
          </a:p>
        </p:txBody>
      </p:sp>
      <p:pic>
        <p:nvPicPr>
          <p:cNvPr id="28675" name="Picture 4" descr="MCj00908330000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07275" y="3338129"/>
            <a:ext cx="1736725" cy="225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8243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GPIO are often the lowest latency I/O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1" y="3267375"/>
            <a:ext cx="3365500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40" y="2283700"/>
            <a:ext cx="4584086" cy="27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Linking &amp; Execution Views</a:t>
            </a:r>
          </a:p>
        </p:txBody>
      </p:sp>
      <p:pic>
        <p:nvPicPr>
          <p:cNvPr id="3277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31779" r="20424" b="22684"/>
          <a:stretch>
            <a:fillRect/>
          </a:stretch>
        </p:blipFill>
        <p:spPr>
          <a:xfrm>
            <a:off x="274638" y="1260475"/>
            <a:ext cx="8416925" cy="4741863"/>
          </a:xfrm>
          <a:noFill/>
        </p:spPr>
      </p:pic>
      <p:sp>
        <p:nvSpPr>
          <p:cNvPr id="32771" name="AutoShape 4"/>
          <p:cNvSpPr>
            <a:spLocks noChangeArrowheads="1"/>
          </p:cNvSpPr>
          <p:nvPr/>
        </p:nvSpPr>
        <p:spPr bwMode="auto">
          <a:xfrm>
            <a:off x="4249738" y="3549650"/>
            <a:ext cx="731837" cy="441325"/>
          </a:xfrm>
          <a:prstGeom prst="rightArrow">
            <a:avLst>
              <a:gd name="adj1" fmla="val 50000"/>
              <a:gd name="adj2" fmla="val 41457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desk1"/>
          <p:cNvSpPr>
            <a:spLocks noEditPoints="1" noChangeArrowheads="1"/>
          </p:cNvSpPr>
          <p:nvPr/>
        </p:nvSpPr>
        <p:spPr bwMode="auto">
          <a:xfrm>
            <a:off x="4884738" y="1409700"/>
            <a:ext cx="4087812" cy="3705225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600 h 21600"/>
              <a:gd name="T6" fmla="*/ 0 w 21600"/>
              <a:gd name="T7" fmla="*/ 21600 h 21600"/>
              <a:gd name="T8" fmla="*/ 10800 w 21600"/>
              <a:gd name="T9" fmla="*/ 0 h 21600"/>
              <a:gd name="T10" fmla="*/ 21600 w 21600"/>
              <a:gd name="T11" fmla="*/ 10800 h 21600"/>
              <a:gd name="T12" fmla="*/ 10800 w 21600"/>
              <a:gd name="T13" fmla="*/ 21600 h 21600"/>
              <a:gd name="T14" fmla="*/ 0 w 21600"/>
              <a:gd name="T15" fmla="*/ 10800 h 21600"/>
              <a:gd name="T16" fmla="*/ 1000 w 21600"/>
              <a:gd name="T17" fmla="*/ 1000 h 21600"/>
              <a:gd name="T18" fmla="*/ 20600 w 21600"/>
              <a:gd name="T1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ELF Execution View</a:t>
            </a: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31779" r="20424" b="22684"/>
          <a:stretch>
            <a:fillRect/>
          </a:stretch>
        </p:blipFill>
        <p:spPr>
          <a:xfrm>
            <a:off x="204788" y="1335088"/>
            <a:ext cx="3719512" cy="4741862"/>
          </a:xfrm>
          <a:noFill/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37695" r="42618" b="14778"/>
          <a:stretch>
            <a:fillRect/>
          </a:stretch>
        </p:blipFill>
        <p:spPr bwMode="auto">
          <a:xfrm>
            <a:off x="4946650" y="1482725"/>
            <a:ext cx="39624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Line 6"/>
          <p:cNvSpPr>
            <a:spLocks noChangeShapeType="1"/>
          </p:cNvSpPr>
          <p:nvPr/>
        </p:nvSpPr>
        <p:spPr bwMode="auto">
          <a:xfrm flipV="1">
            <a:off x="3730625" y="1422400"/>
            <a:ext cx="1116013" cy="4508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3779838" y="2284413"/>
            <a:ext cx="1119187" cy="28892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9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45330" y="250898"/>
            <a:ext cx="8229600" cy="534327"/>
          </a:xfrm>
        </p:spPr>
        <p:txBody>
          <a:bodyPr/>
          <a:lstStyle/>
          <a:p>
            <a:r>
              <a:rPr lang="en-US" sz="3600" dirty="0">
                <a:cs typeface="Arial"/>
              </a:rPr>
              <a:t>ELF Header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821423"/>
            <a:ext cx="8542338" cy="5811837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Char char="§"/>
            </a:pPr>
            <a:r>
              <a:rPr lang="en-US" dirty="0">
                <a:latin typeface="Times New Roman" charset="0"/>
                <a:cs typeface="Times New Roman" charset="0"/>
              </a:rPr>
              <a:t>All ELF files contain a header </a:t>
            </a:r>
            <a:r>
              <a:rPr lang="en-US" dirty="0">
                <a:solidFill>
                  <a:srgbClr val="FF3300"/>
                </a:solidFill>
                <a:latin typeface="Times New Roman" charset="0"/>
                <a:cs typeface="Times New Roman" charset="0"/>
              </a:rPr>
              <a:t>in the beginning</a:t>
            </a:r>
            <a:r>
              <a:rPr lang="en-US" dirty="0">
                <a:latin typeface="Times New Roman" charset="0"/>
                <a:cs typeface="Times New Roman" charset="0"/>
              </a:rPr>
              <a:t> of the file</a:t>
            </a:r>
          </a:p>
          <a:p>
            <a:pPr lvl="1">
              <a:lnSpc>
                <a:spcPct val="80000"/>
              </a:lnSpc>
              <a:buFont typeface="Wingdings" charset="0"/>
              <a:buChar char="§"/>
            </a:pP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Determines whether the file is an ELF file, whether it is in big/little endian format, the target processor, offsets to the program header table and/or section header table…</a:t>
            </a:r>
          </a:p>
          <a:p>
            <a:pPr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imes New Roman" charset="0"/>
                <a:cs typeface="Times New Roman" charset="0"/>
              </a:rPr>
              <a:t>Format of the ELF header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Times New Roman" charset="0"/>
              <a:cs typeface="Times New Roman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#define EI_NIDENT 16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 err="1">
                <a:latin typeface="Courier New" charset="0"/>
                <a:cs typeface="Arial" charset="0"/>
              </a:rPr>
              <a:t>typedef</a:t>
            </a:r>
            <a:r>
              <a:rPr lang="en-US" sz="1400" dirty="0">
                <a:latin typeface="Courier New" charset="0"/>
                <a:cs typeface="Arial" charset="0"/>
              </a:rPr>
              <a:t> </a:t>
            </a:r>
            <a:r>
              <a:rPr lang="en-US" sz="1400" dirty="0" err="1">
                <a:latin typeface="Courier New" charset="0"/>
                <a:cs typeface="Arial" charset="0"/>
              </a:rPr>
              <a:t>struct</a:t>
            </a:r>
            <a:r>
              <a:rPr lang="en-US" sz="1400" dirty="0">
                <a:latin typeface="Courier New" charset="0"/>
                <a:cs typeface="Arial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unsigned char </a:t>
            </a:r>
            <a:r>
              <a:rPr lang="en-US" sz="1400" dirty="0" err="1">
                <a:latin typeface="Courier New" charset="0"/>
                <a:cs typeface="Arial" charset="0"/>
              </a:rPr>
              <a:t>e_ident</a:t>
            </a:r>
            <a:r>
              <a:rPr lang="en-US" sz="1400" dirty="0">
                <a:latin typeface="Courier New" charset="0"/>
                <a:cs typeface="Arial" charset="0"/>
              </a:rPr>
              <a:t>[EI_NIDENT];  // file info (object file or not)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Elf32_Half </a:t>
            </a:r>
            <a:r>
              <a:rPr lang="en-US" sz="1400" dirty="0" err="1">
                <a:latin typeface="Courier New" charset="0"/>
                <a:cs typeface="Arial" charset="0"/>
              </a:rPr>
              <a:t>e_type</a:t>
            </a:r>
            <a:r>
              <a:rPr lang="en-US" sz="1400" dirty="0">
                <a:latin typeface="Courier New" charset="0"/>
                <a:cs typeface="Arial" charset="0"/>
              </a:rPr>
              <a:t>;      // </a:t>
            </a:r>
            <a:r>
              <a:rPr lang="en-US" sz="1400" i="1" dirty="0">
                <a:latin typeface="Courier New" charset="0"/>
                <a:cs typeface="Arial" charset="0"/>
              </a:rPr>
              <a:t>type of file (</a:t>
            </a:r>
            <a:r>
              <a:rPr lang="en-US" sz="1400" i="1" dirty="0" err="1">
                <a:latin typeface="Courier New" charset="0"/>
                <a:cs typeface="Arial" charset="0"/>
              </a:rPr>
              <a:t>relocatable</a:t>
            </a:r>
            <a:r>
              <a:rPr lang="en-US" sz="1400" i="1" dirty="0">
                <a:latin typeface="Courier New" charset="0"/>
                <a:cs typeface="Arial" charset="0"/>
              </a:rPr>
              <a:t>, executable, etc.)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Elf32_Half </a:t>
            </a:r>
            <a:r>
              <a:rPr lang="en-US" sz="1400" dirty="0" err="1">
                <a:latin typeface="Courier New" charset="0"/>
                <a:cs typeface="Arial" charset="0"/>
              </a:rPr>
              <a:t>e_machine</a:t>
            </a:r>
            <a:r>
              <a:rPr lang="en-US" sz="1400" dirty="0">
                <a:latin typeface="Courier New" charset="0"/>
                <a:cs typeface="Arial" charset="0"/>
              </a:rPr>
              <a:t>;   // </a:t>
            </a:r>
            <a:r>
              <a:rPr lang="en-US" sz="1400" i="1" dirty="0">
                <a:latin typeface="Courier New" charset="0"/>
                <a:cs typeface="Arial" charset="0"/>
              </a:rPr>
              <a:t>target processor (Intel x86, ARM, SPARC etc.)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Elf32_Word </a:t>
            </a:r>
            <a:r>
              <a:rPr lang="en-US" sz="1400" dirty="0" err="1">
                <a:latin typeface="Courier New" charset="0"/>
                <a:cs typeface="Arial" charset="0"/>
              </a:rPr>
              <a:t>e_version</a:t>
            </a:r>
            <a:r>
              <a:rPr lang="en-US" sz="1400" dirty="0">
                <a:latin typeface="Courier New" charset="0"/>
                <a:cs typeface="Arial" charset="0"/>
              </a:rPr>
              <a:t>;   /  version # (to allow for future versions of ELF)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Elf32_Addr </a:t>
            </a:r>
            <a:r>
              <a:rPr lang="en-US" sz="1400" dirty="0" err="1">
                <a:latin typeface="Courier New" charset="0"/>
                <a:cs typeface="Arial" charset="0"/>
              </a:rPr>
              <a:t>e_entry</a:t>
            </a:r>
            <a:r>
              <a:rPr lang="en-US" sz="1400" dirty="0">
                <a:latin typeface="Courier New" charset="0"/>
                <a:cs typeface="Arial" charset="0"/>
              </a:rPr>
              <a:t>;     // program entry point (0 if no entry point)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Elf32_Off  </a:t>
            </a:r>
            <a:r>
              <a:rPr lang="en-US" sz="1400" dirty="0" err="1">
                <a:latin typeface="Courier New" charset="0"/>
                <a:cs typeface="Arial" charset="0"/>
              </a:rPr>
              <a:t>e_phoff</a:t>
            </a:r>
            <a:r>
              <a:rPr lang="en-US" sz="1400" dirty="0">
                <a:latin typeface="Courier New" charset="0"/>
                <a:cs typeface="Arial" charset="0"/>
              </a:rPr>
              <a:t>;     // offset of program header (in bytes)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Elf32_Off  </a:t>
            </a:r>
            <a:r>
              <a:rPr lang="en-US" sz="1400" dirty="0" err="1">
                <a:latin typeface="Courier New" charset="0"/>
                <a:cs typeface="Arial" charset="0"/>
              </a:rPr>
              <a:t>e_shoff</a:t>
            </a:r>
            <a:r>
              <a:rPr lang="en-US" sz="1400" dirty="0">
                <a:latin typeface="Courier New" charset="0"/>
                <a:cs typeface="Arial" charset="0"/>
              </a:rPr>
              <a:t>;     // offset of section header table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Elf32_Word </a:t>
            </a:r>
            <a:r>
              <a:rPr lang="en-US" sz="1400" dirty="0" err="1">
                <a:latin typeface="Courier New" charset="0"/>
                <a:cs typeface="Arial" charset="0"/>
              </a:rPr>
              <a:t>e_flags</a:t>
            </a:r>
            <a:r>
              <a:rPr lang="en-US" sz="1400" dirty="0">
                <a:latin typeface="Courier New" charset="0"/>
                <a:cs typeface="Arial" charset="0"/>
              </a:rPr>
              <a:t>;     // processor-specific flags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Elf32_Half </a:t>
            </a:r>
            <a:r>
              <a:rPr lang="en-US" sz="1400" dirty="0" err="1">
                <a:latin typeface="Courier New" charset="0"/>
                <a:cs typeface="Arial" charset="0"/>
              </a:rPr>
              <a:t>e_ehsize</a:t>
            </a:r>
            <a:r>
              <a:rPr lang="en-US" sz="1400" dirty="0">
                <a:latin typeface="Courier New" charset="0"/>
                <a:cs typeface="Arial" charset="0"/>
              </a:rPr>
              <a:t>;    // ELF header</a:t>
            </a:r>
            <a:r>
              <a:rPr lang="ja-JP" altLang="en-US" sz="1400" dirty="0">
                <a:latin typeface="Courier New" charset="0"/>
                <a:cs typeface="Arial" charset="0"/>
              </a:rPr>
              <a:t>’</a:t>
            </a:r>
            <a:r>
              <a:rPr lang="en-US" altLang="ja-JP" sz="1400" dirty="0">
                <a:latin typeface="Courier New" charset="0"/>
                <a:cs typeface="Arial" charset="0"/>
              </a:rPr>
              <a:t>s size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Elf32_Half </a:t>
            </a:r>
            <a:r>
              <a:rPr lang="en-US" sz="1400" dirty="0" err="1">
                <a:latin typeface="Courier New" charset="0"/>
                <a:cs typeface="Arial" charset="0"/>
              </a:rPr>
              <a:t>e_phentsize</a:t>
            </a:r>
            <a:r>
              <a:rPr lang="en-US" sz="1400" dirty="0">
                <a:latin typeface="Courier New" charset="0"/>
                <a:cs typeface="Arial" charset="0"/>
              </a:rPr>
              <a:t>; // entry size in </a:t>
            </a:r>
            <a:r>
              <a:rPr lang="en-US" sz="1400" dirty="0" err="1">
                <a:latin typeface="Courier New" charset="0"/>
                <a:cs typeface="Arial" charset="0"/>
              </a:rPr>
              <a:t>pgm</a:t>
            </a:r>
            <a:r>
              <a:rPr lang="en-US" sz="1400" dirty="0">
                <a:latin typeface="Courier New" charset="0"/>
                <a:cs typeface="Arial" charset="0"/>
              </a:rPr>
              <a:t> header </a:t>
            </a:r>
            <a:r>
              <a:rPr lang="en-US" sz="1400" dirty="0" err="1">
                <a:latin typeface="Courier New" charset="0"/>
                <a:cs typeface="Arial" charset="0"/>
              </a:rPr>
              <a:t>tbl</a:t>
            </a:r>
            <a:endParaRPr lang="en-US" sz="1400" dirty="0">
              <a:latin typeface="Courier New" charset="0"/>
              <a:cs typeface="Arial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Elf32_Half </a:t>
            </a:r>
            <a:r>
              <a:rPr lang="en-US" sz="1400" dirty="0" err="1">
                <a:latin typeface="Courier New" charset="0"/>
                <a:cs typeface="Arial" charset="0"/>
              </a:rPr>
              <a:t>e_phnum</a:t>
            </a:r>
            <a:r>
              <a:rPr lang="en-US" sz="1400" dirty="0">
                <a:latin typeface="Courier New" charset="0"/>
                <a:cs typeface="Arial" charset="0"/>
              </a:rPr>
              <a:t>;     // # of entries in </a:t>
            </a:r>
            <a:r>
              <a:rPr lang="en-US" sz="1400" dirty="0" err="1">
                <a:latin typeface="Courier New" charset="0"/>
                <a:cs typeface="Arial" charset="0"/>
              </a:rPr>
              <a:t>pgm</a:t>
            </a:r>
            <a:r>
              <a:rPr lang="en-US" sz="1400" dirty="0">
                <a:latin typeface="Courier New" charset="0"/>
                <a:cs typeface="Arial" charset="0"/>
              </a:rPr>
              <a:t> header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Elf32_Half </a:t>
            </a:r>
            <a:r>
              <a:rPr lang="en-US" sz="1400" dirty="0" err="1">
                <a:latin typeface="Courier New" charset="0"/>
                <a:cs typeface="Arial" charset="0"/>
              </a:rPr>
              <a:t>e_shentsize</a:t>
            </a:r>
            <a:r>
              <a:rPr lang="en-US" sz="1400" dirty="0">
                <a:latin typeface="Courier New" charset="0"/>
                <a:cs typeface="Arial" charset="0"/>
              </a:rPr>
              <a:t>; // entry size in sec header </a:t>
            </a:r>
            <a:r>
              <a:rPr lang="en-US" sz="1400" dirty="0" err="1">
                <a:latin typeface="Courier New" charset="0"/>
                <a:cs typeface="Arial" charset="0"/>
              </a:rPr>
              <a:t>tbl</a:t>
            </a:r>
            <a:endParaRPr lang="en-US" sz="1400" dirty="0">
              <a:latin typeface="Courier New" charset="0"/>
              <a:cs typeface="Arial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Elf32_Half </a:t>
            </a:r>
            <a:r>
              <a:rPr lang="en-US" sz="1400" dirty="0" err="1">
                <a:latin typeface="Courier New" charset="0"/>
                <a:cs typeface="Arial" charset="0"/>
              </a:rPr>
              <a:t>e_shnum</a:t>
            </a:r>
            <a:r>
              <a:rPr lang="en-US" sz="1400" dirty="0">
                <a:latin typeface="Courier New" charset="0"/>
                <a:cs typeface="Arial" charset="0"/>
              </a:rPr>
              <a:t>;     // # of entries in sec header </a:t>
            </a:r>
            <a:r>
              <a:rPr lang="en-US" sz="1400" dirty="0" err="1">
                <a:latin typeface="Courier New" charset="0"/>
                <a:cs typeface="Arial" charset="0"/>
              </a:rPr>
              <a:t>tbl</a:t>
            </a:r>
            <a:endParaRPr lang="en-US" sz="1400" dirty="0">
              <a:latin typeface="Courier New" charset="0"/>
              <a:cs typeface="Arial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Elf32_Half </a:t>
            </a:r>
            <a:r>
              <a:rPr lang="en-US" sz="1400" dirty="0" err="1">
                <a:latin typeface="Courier New" charset="0"/>
                <a:cs typeface="Arial" charset="0"/>
              </a:rPr>
              <a:t>e_shstrndx</a:t>
            </a:r>
            <a:r>
              <a:rPr lang="en-US" sz="1400" dirty="0">
                <a:latin typeface="Courier New" charset="0"/>
                <a:cs typeface="Arial" charset="0"/>
              </a:rPr>
              <a:t>;  // sec header </a:t>
            </a:r>
            <a:r>
              <a:rPr lang="en-US" sz="1400" dirty="0" err="1">
                <a:latin typeface="Courier New" charset="0"/>
                <a:cs typeface="Arial" charset="0"/>
              </a:rPr>
              <a:t>tbl</a:t>
            </a:r>
            <a:r>
              <a:rPr lang="en-US" sz="1400" dirty="0">
                <a:latin typeface="Courier New" charset="0"/>
                <a:cs typeface="Arial" charset="0"/>
              </a:rPr>
              <a:t> index of </a:t>
            </a:r>
            <a:r>
              <a:rPr lang="en-US" sz="1400" dirty="0" err="1">
                <a:latin typeface="Courier New" charset="0"/>
                <a:cs typeface="Arial" charset="0"/>
              </a:rPr>
              <a:t>str</a:t>
            </a:r>
            <a:r>
              <a:rPr lang="en-US" sz="1400" dirty="0">
                <a:latin typeface="Courier New" charset="0"/>
                <a:cs typeface="Arial" charset="0"/>
              </a:rPr>
              <a:t> </a:t>
            </a:r>
            <a:r>
              <a:rPr lang="en-US" sz="1400" dirty="0" err="1">
                <a:latin typeface="Courier New" charset="0"/>
                <a:cs typeface="Arial" charset="0"/>
              </a:rPr>
              <a:t>tbl</a:t>
            </a:r>
            <a:endParaRPr lang="en-US" sz="1400" dirty="0">
              <a:latin typeface="Courier New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charset="0"/>
                <a:cs typeface="Arial" charset="0"/>
              </a:rPr>
              <a:t>} Elf32_Ehdr</a:t>
            </a:r>
            <a:r>
              <a:rPr lang="en-US" sz="1400" dirty="0">
                <a:latin typeface="Times New Roman" charset="0"/>
                <a:cs typeface="Arial" charset="0"/>
              </a:rPr>
              <a:t>;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686175" y="6491288"/>
            <a:ext cx="545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FF"/>
                </a:solidFill>
                <a:latin typeface="Georgia" charset="0"/>
              </a:rPr>
              <a:t>See Section 3.2 of ARM ELF Specification document</a:t>
            </a:r>
          </a:p>
        </p:txBody>
      </p:sp>
    </p:spTree>
    <p:extLst>
      <p:ext uri="{BB962C8B-B14F-4D97-AF65-F5344CB8AC3E}">
        <p14:creationId xmlns:p14="http://schemas.microsoft.com/office/powerpoint/2010/main" val="688347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imes New Roman" charset="0"/>
                <a:cs typeface="Arial" charset="0"/>
              </a:rPr>
              <a:t>ELF Sections</a:t>
            </a:r>
          </a:p>
        </p:txBody>
      </p:sp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2825163" y="2768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.data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2825163" y="3530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.symtab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2825163" y="3911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.rel.text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2825163" y="4292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.rel.data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2825163" y="4673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.debug</a:t>
            </a:r>
          </a:p>
        </p:txBody>
      </p:sp>
      <p:sp>
        <p:nvSpPr>
          <p:cNvPr id="38919" name="Rectangle 11"/>
          <p:cNvSpPr>
            <a:spLocks noChangeArrowheads="1"/>
          </p:cNvSpPr>
          <p:nvPr/>
        </p:nvSpPr>
        <p:spPr bwMode="auto">
          <a:xfrm>
            <a:off x="2825163" y="203791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.text</a:t>
            </a:r>
          </a:p>
        </p:txBody>
      </p:sp>
      <p:sp>
        <p:nvSpPr>
          <p:cNvPr id="38920" name="Rectangle 12"/>
          <p:cNvSpPr>
            <a:spLocks noChangeArrowheads="1"/>
          </p:cNvSpPr>
          <p:nvPr/>
        </p:nvSpPr>
        <p:spPr bwMode="auto">
          <a:xfrm>
            <a:off x="2825163" y="3149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.bss</a:t>
            </a:r>
          </a:p>
        </p:txBody>
      </p:sp>
      <p:sp>
        <p:nvSpPr>
          <p:cNvPr id="38921" name="Rectangle 13"/>
          <p:cNvSpPr>
            <a:spLocks noChangeArrowheads="1"/>
          </p:cNvSpPr>
          <p:nvPr/>
        </p:nvSpPr>
        <p:spPr bwMode="auto">
          <a:xfrm>
            <a:off x="2825163" y="165691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Helvetica" charset="0"/>
              </a:rPr>
              <a:t>ELF header</a:t>
            </a:r>
          </a:p>
        </p:txBody>
      </p:sp>
      <p:sp>
        <p:nvSpPr>
          <p:cNvPr id="38922" name="AutoShape 14"/>
          <p:cNvSpPr>
            <a:spLocks/>
          </p:cNvSpPr>
          <p:nvPr/>
        </p:nvSpPr>
        <p:spPr bwMode="auto">
          <a:xfrm flipH="1">
            <a:off x="2672763" y="2082367"/>
            <a:ext cx="76200" cy="3657600"/>
          </a:xfrm>
          <a:prstGeom prst="rightBrace">
            <a:avLst>
              <a:gd name="adj1" fmla="val 400000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3" name="Text Box 15"/>
          <p:cNvSpPr txBox="1">
            <a:spLocks noChangeArrowheads="1"/>
          </p:cNvSpPr>
          <p:nvPr/>
        </p:nvSpPr>
        <p:spPr bwMode="auto">
          <a:xfrm>
            <a:off x="1317038" y="3738129"/>
            <a:ext cx="1236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Sections</a:t>
            </a:r>
          </a:p>
        </p:txBody>
      </p:sp>
      <p:sp>
        <p:nvSpPr>
          <p:cNvPr id="38924" name="Rectangle 16"/>
          <p:cNvSpPr>
            <a:spLocks noChangeArrowheads="1"/>
          </p:cNvSpPr>
          <p:nvPr/>
        </p:nvSpPr>
        <p:spPr bwMode="auto">
          <a:xfrm>
            <a:off x="2825163" y="5435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.strtab</a:t>
            </a:r>
          </a:p>
        </p:txBody>
      </p:sp>
      <p:sp>
        <p:nvSpPr>
          <p:cNvPr id="38925" name="Rectangle 17"/>
          <p:cNvSpPr>
            <a:spLocks noChangeArrowheads="1"/>
          </p:cNvSpPr>
          <p:nvPr/>
        </p:nvSpPr>
        <p:spPr bwMode="auto">
          <a:xfrm>
            <a:off x="2825163" y="5816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" charset="0"/>
              </a:rPr>
              <a:t>Section header table</a:t>
            </a:r>
          </a:p>
        </p:txBody>
      </p:sp>
      <p:sp>
        <p:nvSpPr>
          <p:cNvPr id="38926" name="Rectangle 18"/>
          <p:cNvSpPr>
            <a:spLocks noChangeArrowheads="1"/>
          </p:cNvSpPr>
          <p:nvPr/>
        </p:nvSpPr>
        <p:spPr bwMode="auto">
          <a:xfrm>
            <a:off x="2825163" y="5054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.line</a:t>
            </a:r>
          </a:p>
        </p:txBody>
      </p:sp>
      <p:sp>
        <p:nvSpPr>
          <p:cNvPr id="38927" name="AutoShape 20"/>
          <p:cNvSpPr>
            <a:spLocks/>
          </p:cNvSpPr>
          <p:nvPr/>
        </p:nvSpPr>
        <p:spPr bwMode="auto">
          <a:xfrm flipH="1">
            <a:off x="2672763" y="5828867"/>
            <a:ext cx="76200" cy="381000"/>
          </a:xfrm>
          <a:prstGeom prst="rightBrace">
            <a:avLst>
              <a:gd name="adj1" fmla="val 41667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8" name="Rectangle 21"/>
          <p:cNvSpPr>
            <a:spLocks noChangeArrowheads="1"/>
          </p:cNvSpPr>
          <p:nvPr/>
        </p:nvSpPr>
        <p:spPr bwMode="auto">
          <a:xfrm>
            <a:off x="2825163" y="2387167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.rodata</a:t>
            </a:r>
          </a:p>
        </p:txBody>
      </p:sp>
      <p:sp>
        <p:nvSpPr>
          <p:cNvPr id="38929" name="Text Box 22"/>
          <p:cNvSpPr txBox="1">
            <a:spLocks noChangeArrowheads="1"/>
          </p:cNvSpPr>
          <p:nvPr/>
        </p:nvSpPr>
        <p:spPr bwMode="auto">
          <a:xfrm>
            <a:off x="282575" y="844010"/>
            <a:ext cx="8648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14400" indent="-4572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Relocatable</a:t>
            </a:r>
            <a:r>
              <a:rPr lang="en-US" dirty="0">
                <a:solidFill>
                  <a:srgbClr val="000000"/>
                </a:solidFill>
              </a:rPr>
              <a:t> files must have a section header table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Locations and size of sections are described by the section header table</a:t>
            </a:r>
          </a:p>
          <a:p>
            <a:pPr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930" name="Text Box 23"/>
          <p:cNvSpPr txBox="1">
            <a:spLocks noChangeArrowheads="1"/>
          </p:cNvSpPr>
          <p:nvPr/>
        </p:nvSpPr>
        <p:spPr bwMode="auto">
          <a:xfrm>
            <a:off x="6100946" y="5776190"/>
            <a:ext cx="3043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i="1" dirty="0">
                <a:solidFill>
                  <a:schemeClr val="tx1"/>
                </a:solidFill>
                <a:cs typeface="Times New Roman" charset="0"/>
              </a:rPr>
              <a:t>Source: </a:t>
            </a:r>
            <a:r>
              <a:rPr lang="ja-JP" altLang="en-US" sz="1200" i="1" dirty="0">
                <a:solidFill>
                  <a:schemeClr val="tx1"/>
                </a:solidFill>
                <a:cs typeface="Times New Roman" charset="0"/>
              </a:rPr>
              <a:t>“</a:t>
            </a:r>
            <a:r>
              <a:rPr lang="en-US" altLang="ja-JP" sz="1200" i="1" dirty="0">
                <a:solidFill>
                  <a:schemeClr val="tx1"/>
                </a:solidFill>
                <a:cs typeface="Times New Roman" charset="0"/>
              </a:rPr>
              <a:t>Computer Systems: A Programmer</a:t>
            </a:r>
            <a:r>
              <a:rPr lang="ja-JP" altLang="en-US" sz="1200" i="1" dirty="0">
                <a:solidFill>
                  <a:schemeClr val="tx1"/>
                </a:solidFill>
                <a:cs typeface="Times New Roman" charset="0"/>
              </a:rPr>
              <a:t>’</a:t>
            </a:r>
            <a:r>
              <a:rPr lang="en-US" altLang="ja-JP" sz="1200" i="1" dirty="0">
                <a:solidFill>
                  <a:schemeClr val="tx1"/>
                </a:solidFill>
                <a:cs typeface="Times New Roman" charset="0"/>
              </a:rPr>
              <a:t>s Perspective</a:t>
            </a:r>
            <a:r>
              <a:rPr lang="ja-JP" altLang="en-US" sz="1200" i="1" dirty="0">
                <a:solidFill>
                  <a:schemeClr val="tx1"/>
                </a:solidFill>
                <a:cs typeface="Times New Roman" charset="0"/>
              </a:rPr>
              <a:t>”</a:t>
            </a:r>
            <a:r>
              <a:rPr lang="en-US" altLang="ja-JP" sz="1200" i="1" dirty="0">
                <a:solidFill>
                  <a:schemeClr val="tx1"/>
                </a:solidFill>
                <a:cs typeface="Times New Roman" charset="0"/>
              </a:rPr>
              <a:t>, R. E. Bryant and D. O</a:t>
            </a:r>
            <a:r>
              <a:rPr lang="ja-JP" altLang="en-US" sz="1200" i="1" dirty="0">
                <a:solidFill>
                  <a:schemeClr val="tx1"/>
                </a:solidFill>
                <a:cs typeface="Times New Roman" charset="0"/>
              </a:rPr>
              <a:t>’</a:t>
            </a:r>
            <a:r>
              <a:rPr lang="en-US" altLang="ja-JP" sz="1200" i="1" dirty="0" err="1">
                <a:solidFill>
                  <a:schemeClr val="tx1"/>
                </a:solidFill>
                <a:cs typeface="Times New Roman" charset="0"/>
              </a:rPr>
              <a:t>Hallaron</a:t>
            </a:r>
            <a:endParaRPr lang="en-US" sz="1200" i="1" dirty="0">
              <a:solidFill>
                <a:schemeClr val="tx1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imes New Roman" charset="0"/>
                <a:cs typeface="Arial" charset="0"/>
              </a:rPr>
              <a:t>Description of Various Sections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Courier New" charset="0"/>
                <a:cs typeface="Courier New" charset="0"/>
              </a:rPr>
              <a:t>.text</a:t>
            </a:r>
            <a:r>
              <a:rPr lang="en-US" sz="1600" dirty="0">
                <a:latin typeface="Times New Roman" charset="0"/>
                <a:cs typeface="Arial" charset="0"/>
              </a:rPr>
              <a:t>: program instructions and literal data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.</a:t>
            </a:r>
            <a:r>
              <a:rPr lang="en-US" sz="1600" dirty="0" err="1">
                <a:latin typeface="Courier New" charset="0"/>
                <a:cs typeface="Courier New" charset="0"/>
              </a:rPr>
              <a:t>rodata</a:t>
            </a:r>
            <a:r>
              <a:rPr lang="en-US" sz="1600" dirty="0">
                <a:latin typeface="Times New Roman" charset="0"/>
                <a:cs typeface="Arial" charset="0"/>
              </a:rPr>
              <a:t>: Read-only data such as the format strings in </a:t>
            </a:r>
            <a:r>
              <a:rPr lang="en-US" sz="1600" dirty="0" err="1">
                <a:latin typeface="Times New Roman" charset="0"/>
                <a:cs typeface="Arial" charset="0"/>
              </a:rPr>
              <a:t>printf</a:t>
            </a:r>
            <a:r>
              <a:rPr lang="en-US" sz="1600" dirty="0">
                <a:latin typeface="Times New Roman" charset="0"/>
                <a:cs typeface="Arial" charset="0"/>
              </a:rPr>
              <a:t> statements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.data</a:t>
            </a:r>
            <a:r>
              <a:rPr lang="en-US" sz="1600" dirty="0">
                <a:latin typeface="Times New Roman" charset="0"/>
                <a:cs typeface="Arial" charset="0"/>
              </a:rPr>
              <a:t>: initialized global data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.</a:t>
            </a:r>
            <a:r>
              <a:rPr lang="en-US" sz="1600" dirty="0" err="1">
                <a:latin typeface="Courier New" charset="0"/>
                <a:cs typeface="Courier New" charset="0"/>
              </a:rPr>
              <a:t>bss</a:t>
            </a:r>
            <a:r>
              <a:rPr lang="en-US" sz="1600" dirty="0">
                <a:latin typeface="Times New Roman" charset="0"/>
                <a:cs typeface="Arial" charset="0"/>
              </a:rPr>
              <a:t>: un-initialized global data (set to zero when program image is created)</a:t>
            </a:r>
          </a:p>
          <a:p>
            <a:pPr lvl="1"/>
            <a:r>
              <a:rPr lang="en-US" sz="1600" dirty="0">
                <a:latin typeface="Times New Roman" charset="0"/>
                <a:cs typeface="Arial" charset="0"/>
              </a:rPr>
              <a:t>This section does not occupy any space in the object file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.</a:t>
            </a:r>
            <a:r>
              <a:rPr lang="en-US" sz="1600" dirty="0" err="1">
                <a:latin typeface="Courier New" charset="0"/>
                <a:cs typeface="Courier New" charset="0"/>
              </a:rPr>
              <a:t>symtab</a:t>
            </a:r>
            <a:r>
              <a:rPr lang="en-US" sz="1600" dirty="0">
                <a:latin typeface="Times New Roman" charset="0"/>
                <a:cs typeface="Arial" charset="0"/>
              </a:rPr>
              <a:t>: this section holds the symbol table information</a:t>
            </a:r>
          </a:p>
          <a:p>
            <a:pPr lvl="1"/>
            <a:r>
              <a:rPr lang="en-US" sz="1600" dirty="0">
                <a:latin typeface="Times New Roman" charset="0"/>
                <a:cs typeface="Arial" charset="0"/>
              </a:rPr>
              <a:t>All global variables and functions that are defined and referenced in the program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.</a:t>
            </a:r>
            <a:r>
              <a:rPr lang="en-US" sz="1600" dirty="0" err="1">
                <a:latin typeface="Courier New" charset="0"/>
                <a:cs typeface="Courier New" charset="0"/>
              </a:rPr>
              <a:t>rel.text</a:t>
            </a:r>
            <a:r>
              <a:rPr lang="en-US" sz="1600" dirty="0">
                <a:latin typeface="Times New Roman" charset="0"/>
                <a:cs typeface="Arial" charset="0"/>
              </a:rPr>
              <a:t>: list of locations in the </a:t>
            </a:r>
            <a:r>
              <a:rPr lang="en-US" sz="1600" dirty="0">
                <a:latin typeface="Courier New" charset="0"/>
                <a:cs typeface="Courier New" charset="0"/>
              </a:rPr>
              <a:t>.text</a:t>
            </a:r>
            <a:r>
              <a:rPr lang="en-US" sz="1600" dirty="0">
                <a:latin typeface="Times New Roman" charset="0"/>
                <a:cs typeface="Arial" charset="0"/>
              </a:rPr>
              <a:t> section that will need to be modified when linker combines this object files with others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.</a:t>
            </a:r>
            <a:r>
              <a:rPr lang="en-US" sz="1600" dirty="0" err="1">
                <a:latin typeface="Courier New" charset="0"/>
                <a:cs typeface="Courier New" charset="0"/>
              </a:rPr>
              <a:t>rel.data</a:t>
            </a:r>
            <a:r>
              <a:rPr lang="en-US" sz="1600" dirty="0">
                <a:latin typeface="Times New Roman" charset="0"/>
                <a:cs typeface="Arial" charset="0"/>
              </a:rPr>
              <a:t>: relocation information for any global variables that are referenced or defined in a module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.debug</a:t>
            </a:r>
            <a:r>
              <a:rPr lang="en-US" sz="1600" dirty="0">
                <a:latin typeface="Times New Roman" charset="0"/>
                <a:cs typeface="Arial" charset="0"/>
              </a:rPr>
              <a:t>: debugging information (present only if code is compiled to produce debug information) 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.line</a:t>
            </a:r>
            <a:r>
              <a:rPr lang="en-US" sz="1600" dirty="0">
                <a:latin typeface="Times New Roman" charset="0"/>
                <a:cs typeface="Arial" charset="0"/>
              </a:rPr>
              <a:t>: mapping between line numbers in C program and machine code instructions (present only if code is compiled to produce debug information) </a:t>
            </a:r>
          </a:p>
          <a:p>
            <a:r>
              <a:rPr lang="en-US" sz="1600" dirty="0">
                <a:latin typeface="Courier New" charset="0"/>
                <a:cs typeface="Courier New" charset="0"/>
              </a:rPr>
              <a:t>.</a:t>
            </a:r>
            <a:r>
              <a:rPr lang="en-US" sz="1600" dirty="0" err="1">
                <a:latin typeface="Courier New" charset="0"/>
                <a:cs typeface="Courier New" charset="0"/>
              </a:rPr>
              <a:t>strtab</a:t>
            </a:r>
            <a:r>
              <a:rPr lang="en-US" sz="1600" dirty="0">
                <a:latin typeface="Times New Roman" charset="0"/>
                <a:cs typeface="Arial" charset="0"/>
              </a:rPr>
              <a:t>: string table for symbols defined in </a:t>
            </a:r>
            <a:r>
              <a:rPr lang="en-US" sz="1600" dirty="0">
                <a:latin typeface="Courier New" charset="0"/>
                <a:cs typeface="Courier New" charset="0"/>
              </a:rPr>
              <a:t>.</a:t>
            </a:r>
            <a:r>
              <a:rPr lang="en-US" sz="1600" dirty="0" err="1">
                <a:latin typeface="Courier New" charset="0"/>
                <a:cs typeface="Courier New" charset="0"/>
              </a:rPr>
              <a:t>symtab</a:t>
            </a:r>
            <a:r>
              <a:rPr lang="en-US" sz="1600" dirty="0">
                <a:latin typeface="Times New Roman" charset="0"/>
                <a:cs typeface="Arial" charset="0"/>
              </a:rPr>
              <a:t> and </a:t>
            </a:r>
            <a:r>
              <a:rPr lang="en-US" sz="1600" dirty="0">
                <a:latin typeface="Courier New" charset="0"/>
                <a:cs typeface="Courier New" charset="0"/>
              </a:rPr>
              <a:t>.debug</a:t>
            </a:r>
            <a:r>
              <a:rPr lang="en-US" sz="1600" dirty="0">
                <a:latin typeface="Times New Roman" charset="0"/>
                <a:cs typeface="Arial" charset="0"/>
              </a:rPr>
              <a:t> sections</a:t>
            </a:r>
          </a:p>
        </p:txBody>
      </p:sp>
    </p:spTree>
    <p:extLst>
      <p:ext uri="{BB962C8B-B14F-4D97-AF65-F5344CB8AC3E}">
        <p14:creationId xmlns:p14="http://schemas.microsoft.com/office/powerpoint/2010/main" val="25339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Executable Object Files</a:t>
            </a:r>
          </a:p>
        </p:txBody>
      </p:sp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2890838" y="320992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.data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2890838" y="397192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.symtab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2890838" y="435292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.debug</a:t>
            </a: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2600325" y="12287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" charset="0"/>
              </a:rPr>
              <a:t>0</a:t>
            </a:r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2890838" y="282892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.rodata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2890838" y="359092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.bss</a:t>
            </a: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2890838" y="13335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" charset="0"/>
              </a:rPr>
              <a:t>ELF header</a:t>
            </a:r>
          </a:p>
        </p:txBody>
      </p:sp>
      <p:sp>
        <p:nvSpPr>
          <p:cNvPr id="43017" name="Text Box 11"/>
          <p:cNvSpPr txBox="1">
            <a:spLocks noChangeArrowheads="1"/>
          </p:cNvSpPr>
          <p:nvPr/>
        </p:nvSpPr>
        <p:spPr bwMode="auto">
          <a:xfrm>
            <a:off x="1533525" y="5238750"/>
            <a:ext cx="1219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Describes object file sections</a:t>
            </a:r>
          </a:p>
        </p:txBody>
      </p:sp>
      <p:sp>
        <p:nvSpPr>
          <p:cNvPr id="43018" name="Rectangle 12"/>
          <p:cNvSpPr>
            <a:spLocks noChangeArrowheads="1"/>
          </p:cNvSpPr>
          <p:nvPr/>
        </p:nvSpPr>
        <p:spPr bwMode="auto">
          <a:xfrm>
            <a:off x="2890838" y="511492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.strtab</a:t>
            </a:r>
          </a:p>
        </p:txBody>
      </p:sp>
      <p:sp>
        <p:nvSpPr>
          <p:cNvPr id="43019" name="Rectangle 13"/>
          <p:cNvSpPr>
            <a:spLocks noChangeArrowheads="1"/>
          </p:cNvSpPr>
          <p:nvPr/>
        </p:nvSpPr>
        <p:spPr bwMode="auto">
          <a:xfrm>
            <a:off x="2890838" y="549592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" charset="0"/>
              </a:rPr>
              <a:t>Section header table</a:t>
            </a:r>
          </a:p>
        </p:txBody>
      </p:sp>
      <p:sp>
        <p:nvSpPr>
          <p:cNvPr id="43020" name="Rectangle 14"/>
          <p:cNvSpPr>
            <a:spLocks noChangeArrowheads="1"/>
          </p:cNvSpPr>
          <p:nvPr/>
        </p:nvSpPr>
        <p:spPr bwMode="auto">
          <a:xfrm>
            <a:off x="2890838" y="473392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.line</a:t>
            </a: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2890838" y="17145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Helvetica" charset="0"/>
              </a:rPr>
              <a:t>Segment header table</a:t>
            </a:r>
          </a:p>
        </p:txBody>
      </p:sp>
      <p:sp>
        <p:nvSpPr>
          <p:cNvPr id="43022" name="Rectangle 16"/>
          <p:cNvSpPr>
            <a:spLocks noChangeArrowheads="1"/>
          </p:cNvSpPr>
          <p:nvPr/>
        </p:nvSpPr>
        <p:spPr bwMode="auto">
          <a:xfrm>
            <a:off x="2890838" y="24765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.text</a:t>
            </a:r>
          </a:p>
        </p:txBody>
      </p:sp>
      <p:sp>
        <p:nvSpPr>
          <p:cNvPr id="43023" name="Rectangle 17"/>
          <p:cNvSpPr>
            <a:spLocks noChangeArrowheads="1"/>
          </p:cNvSpPr>
          <p:nvPr/>
        </p:nvSpPr>
        <p:spPr bwMode="auto">
          <a:xfrm>
            <a:off x="2890838" y="20955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Courier New" charset="0"/>
              </a:rPr>
              <a:t>.init</a:t>
            </a:r>
          </a:p>
        </p:txBody>
      </p:sp>
      <p:sp>
        <p:nvSpPr>
          <p:cNvPr id="43024" name="AutoShape 18"/>
          <p:cNvSpPr>
            <a:spLocks/>
          </p:cNvSpPr>
          <p:nvPr/>
        </p:nvSpPr>
        <p:spPr bwMode="auto">
          <a:xfrm>
            <a:off x="5953125" y="1381125"/>
            <a:ext cx="76200" cy="1828800"/>
          </a:xfrm>
          <a:prstGeom prst="rightBrace">
            <a:avLst>
              <a:gd name="adj1" fmla="val 200000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5" name="AutoShape 19"/>
          <p:cNvSpPr>
            <a:spLocks/>
          </p:cNvSpPr>
          <p:nvPr/>
        </p:nvSpPr>
        <p:spPr bwMode="auto">
          <a:xfrm>
            <a:off x="5938838" y="3286125"/>
            <a:ext cx="90487" cy="657225"/>
          </a:xfrm>
          <a:prstGeom prst="rightBrace">
            <a:avLst>
              <a:gd name="adj1" fmla="val 60527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542925" y="1457325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Maps file sections to runtime memory segments</a:t>
            </a:r>
          </a:p>
        </p:txBody>
      </p:sp>
      <p:sp>
        <p:nvSpPr>
          <p:cNvPr id="43027" name="AutoShape 21"/>
          <p:cNvSpPr>
            <a:spLocks/>
          </p:cNvSpPr>
          <p:nvPr/>
        </p:nvSpPr>
        <p:spPr bwMode="auto">
          <a:xfrm flipH="1">
            <a:off x="2752725" y="5467350"/>
            <a:ext cx="76200" cy="381000"/>
          </a:xfrm>
          <a:prstGeom prst="rightBrace">
            <a:avLst>
              <a:gd name="adj1" fmla="val 41667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8" name="AutoShape 22"/>
          <p:cNvSpPr>
            <a:spLocks/>
          </p:cNvSpPr>
          <p:nvPr/>
        </p:nvSpPr>
        <p:spPr bwMode="auto">
          <a:xfrm flipH="1">
            <a:off x="2752725" y="1685925"/>
            <a:ext cx="76200" cy="381000"/>
          </a:xfrm>
          <a:prstGeom prst="rightBrace">
            <a:avLst>
              <a:gd name="adj1" fmla="val 41667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9" name="Text Box 23"/>
          <p:cNvSpPr txBox="1">
            <a:spLocks noChangeArrowheads="1"/>
          </p:cNvSpPr>
          <p:nvPr/>
        </p:nvSpPr>
        <p:spPr bwMode="auto">
          <a:xfrm>
            <a:off x="6029325" y="2066925"/>
            <a:ext cx="2819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Read-only memory segment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(code segment)</a:t>
            </a:r>
          </a:p>
        </p:txBody>
      </p:sp>
      <p:sp>
        <p:nvSpPr>
          <p:cNvPr id="43030" name="Text Box 24"/>
          <p:cNvSpPr txBox="1">
            <a:spLocks noChangeArrowheads="1"/>
          </p:cNvSpPr>
          <p:nvPr/>
        </p:nvSpPr>
        <p:spPr bwMode="auto">
          <a:xfrm>
            <a:off x="6029325" y="3333750"/>
            <a:ext cx="2819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Read/write memory segment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(data segment)</a:t>
            </a:r>
          </a:p>
        </p:txBody>
      </p:sp>
      <p:sp>
        <p:nvSpPr>
          <p:cNvPr id="43031" name="AutoShape 25"/>
          <p:cNvSpPr>
            <a:spLocks/>
          </p:cNvSpPr>
          <p:nvPr/>
        </p:nvSpPr>
        <p:spPr bwMode="auto">
          <a:xfrm>
            <a:off x="5953125" y="4019550"/>
            <a:ext cx="76200" cy="1828800"/>
          </a:xfrm>
          <a:prstGeom prst="rightBrace">
            <a:avLst>
              <a:gd name="adj1" fmla="val 200000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32" name="Text Box 26"/>
          <p:cNvSpPr txBox="1">
            <a:spLocks noChangeArrowheads="1"/>
          </p:cNvSpPr>
          <p:nvPr/>
        </p:nvSpPr>
        <p:spPr bwMode="auto">
          <a:xfrm>
            <a:off x="6029325" y="4552950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Symbol table and debugging info are not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loaded into memory</a:t>
            </a:r>
          </a:p>
        </p:txBody>
      </p:sp>
    </p:spTree>
    <p:extLst>
      <p:ext uri="{BB962C8B-B14F-4D97-AF65-F5344CB8AC3E}">
        <p14:creationId xmlns:p14="http://schemas.microsoft.com/office/powerpoint/2010/main" val="25132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ELF Program Header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Times New Roman" charset="0"/>
                <a:cs typeface="Times New Roman" charset="0"/>
              </a:rPr>
              <a:t>Executable ELF files must have a program header table 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Times New Roman" charset="0"/>
                <a:ea typeface="ＭＳ Ｐゴシック" charset="0"/>
                <a:cs typeface="ＭＳ Ｐゴシック" charset="0"/>
              </a:rPr>
              <a:t>The program header table is used to load the program (called </a:t>
            </a:r>
            <a:r>
              <a:rPr lang="ja-JP" altLang="en-US" sz="1600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600">
                <a:latin typeface="Times New Roman" charset="0"/>
                <a:cs typeface="Times New Roman" charset="0"/>
              </a:rPr>
              <a:t>creating program image</a:t>
            </a:r>
            <a:r>
              <a:rPr lang="ja-JP" altLang="en-US" sz="1600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600">
                <a:latin typeface="Times New Roman" charset="0"/>
                <a:cs typeface="Times New Roman" charset="0"/>
              </a:rPr>
              <a:t>)	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Times New Roman" charset="0"/>
                <a:cs typeface="Times New Roman" charset="0"/>
              </a:rPr>
              <a:t>Each segment has its own entry in the program header table 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Times New Roman" charset="0"/>
                <a:cs typeface="Times New Roman" charset="0"/>
              </a:rPr>
              <a:t>e</a:t>
            </a:r>
            <a:r>
              <a:rPr lang="en-US" sz="1600" i="1">
                <a:latin typeface="Times New Roman" charset="0"/>
                <a:cs typeface="Arial" charset="0"/>
              </a:rPr>
              <a:t>_phnum </a:t>
            </a:r>
            <a:r>
              <a:rPr lang="en-US" sz="1600">
                <a:latin typeface="Times New Roman" charset="0"/>
                <a:cs typeface="Arial" charset="0"/>
              </a:rPr>
              <a:t>in ELF Header holds the number of program header entries</a:t>
            </a:r>
            <a:r>
              <a:rPr lang="en-US" sz="1600" i="1">
                <a:latin typeface="Times New Roman" charset="0"/>
                <a:cs typeface="Arial" charset="0"/>
              </a:rPr>
              <a:t> </a:t>
            </a:r>
            <a:endParaRPr lang="en-US" sz="1600">
              <a:latin typeface="Times New Roman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Times New Roman" charset="0"/>
                <a:cs typeface="Times New Roman" charset="0"/>
              </a:rPr>
              <a:t>All program header entries have the same size (</a:t>
            </a:r>
            <a:r>
              <a:rPr lang="en-US" sz="1600" i="1">
                <a:latin typeface="Times New Roman" charset="0"/>
                <a:cs typeface="Times New Roman" charset="0"/>
              </a:rPr>
              <a:t>e_phentsize</a:t>
            </a:r>
            <a:r>
              <a:rPr lang="en-US" sz="1600">
                <a:latin typeface="Times New Roman" charset="0"/>
                <a:cs typeface="Times New Roman" charset="0"/>
              </a:rPr>
              <a:t> in ELF header)</a:t>
            </a:r>
          </a:p>
          <a:p>
            <a:pPr>
              <a:lnSpc>
                <a:spcPct val="80000"/>
              </a:lnSpc>
            </a:pPr>
            <a:endParaRPr lang="en-US" sz="1800">
              <a:latin typeface="Times New Roman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Times New Roman" charset="0"/>
                <a:cs typeface="Times New Roman" charset="0"/>
              </a:rPr>
              <a:t>Program header entry for each segment </a:t>
            </a:r>
          </a:p>
          <a:p>
            <a:pPr>
              <a:lnSpc>
                <a:spcPct val="80000"/>
              </a:lnSpc>
            </a:pPr>
            <a:endParaRPr lang="en-US" sz="1800">
              <a:latin typeface="Times New Roman" charset="0"/>
              <a:cs typeface="Times New Roman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typedef struct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Elf32_Word p_type;	</a:t>
            </a:r>
            <a:r>
              <a:rPr lang="en-US" sz="1200">
                <a:latin typeface="Courier New" charset="0"/>
                <a:cs typeface="Courier New" charset="0"/>
              </a:rPr>
              <a:t>//type of segment – loadable, dll,...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Elf32_Off  p_offset;	</a:t>
            </a:r>
            <a:r>
              <a:rPr lang="en-US" sz="1200">
                <a:latin typeface="Courier New" charset="0"/>
                <a:cs typeface="Courier New" charset="0"/>
              </a:rPr>
              <a:t>//offset in bytes from the start of file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Elf32_Addr p_vaddr;	</a:t>
            </a:r>
            <a:r>
              <a:rPr lang="en-US" sz="1200">
                <a:latin typeface="Courier New" charset="0"/>
                <a:cs typeface="Courier New" charset="0"/>
              </a:rPr>
              <a:t>//virtual address in memory</a:t>
            </a:r>
            <a:r>
              <a:rPr lang="en-US" sz="1600">
                <a:latin typeface="Courier New" charset="0"/>
                <a:cs typeface="Courier New" charset="0"/>
              </a:rPr>
              <a:t> </a:t>
            </a:r>
            <a:r>
              <a:rPr lang="en-US" sz="1200">
                <a:latin typeface="Courier New" charset="0"/>
                <a:cs typeface="Courier New" charset="0"/>
              </a:rPr>
              <a:t>of segment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Elf32_Addr p_paddr;	</a:t>
            </a:r>
            <a:r>
              <a:rPr lang="en-US" sz="1200">
                <a:latin typeface="Courier New" charset="0"/>
                <a:cs typeface="Courier New" charset="0"/>
              </a:rPr>
              <a:t>//physical address in memory</a:t>
            </a:r>
            <a:r>
              <a:rPr lang="en-US" sz="1600">
                <a:latin typeface="Courier New" charset="0"/>
                <a:cs typeface="Courier New" charset="0"/>
              </a:rPr>
              <a:t> </a:t>
            </a:r>
            <a:r>
              <a:rPr lang="en-US" sz="1200">
                <a:latin typeface="Courier New" charset="0"/>
                <a:cs typeface="Courier New" charset="0"/>
              </a:rPr>
              <a:t>of segment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Elf32_Word p_filesz;	</a:t>
            </a:r>
            <a:r>
              <a:rPr lang="en-US" sz="1200">
                <a:latin typeface="Courier New" charset="0"/>
                <a:cs typeface="Courier New" charset="0"/>
              </a:rPr>
              <a:t>//number of bytes in the file of the segment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Elf32_Word p_memsz;	</a:t>
            </a:r>
            <a:r>
              <a:rPr lang="en-US" sz="1200">
                <a:latin typeface="Courier New" charset="0"/>
                <a:cs typeface="Courier New" charset="0"/>
              </a:rPr>
              <a:t>//number of bytes in memory of the process 				//image of the segment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Elf32_Word p_flags;	</a:t>
            </a:r>
            <a:r>
              <a:rPr lang="en-US" sz="1200">
                <a:latin typeface="Courier New" charset="0"/>
                <a:cs typeface="Courier New" charset="0"/>
              </a:rPr>
              <a:t>//</a:t>
            </a:r>
            <a:r>
              <a:rPr lang="en-US" sz="1400">
                <a:latin typeface="Courier New" charset="0"/>
                <a:cs typeface="Courier New" charset="0"/>
              </a:rPr>
              <a:t>indicates whether segment is executable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Elf32_Word p_align;	//</a:t>
            </a:r>
            <a:r>
              <a:rPr lang="en-US" sz="1200">
                <a:latin typeface="Courier New" charset="0"/>
                <a:cs typeface="Courier New" charset="0"/>
              </a:rPr>
              <a:t>alignment information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} Elf32_Phdr;</a:t>
            </a:r>
          </a:p>
          <a:p>
            <a:pPr>
              <a:lnSpc>
                <a:spcPct val="80000"/>
              </a:lnSpc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Times New Roman" charset="0"/>
                <a:cs typeface="Times New Roman" charset="0"/>
              </a:rPr>
              <a:t>What happens if</a:t>
            </a:r>
            <a:r>
              <a:rPr lang="en-US" sz="1800">
                <a:latin typeface="Courier New" charset="0"/>
                <a:cs typeface="Courier New" charset="0"/>
              </a:rPr>
              <a:t> p_memsz &gt; p_filesz?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Times New Roman" charset="0"/>
                <a:cs typeface="Times New Roman" charset="0"/>
              </a:rPr>
              <a:t>The remaining bytes</a:t>
            </a:r>
            <a:r>
              <a:rPr lang="en-US" sz="1600">
                <a:latin typeface="Courier New" charset="0"/>
                <a:cs typeface="Courier New" charset="0"/>
              </a:rPr>
              <a:t> (p_memsz-p_filesz) </a:t>
            </a:r>
            <a:r>
              <a:rPr lang="en-US" sz="1600">
                <a:latin typeface="Times New Roman" charset="0"/>
                <a:cs typeface="Times New Roman" charset="0"/>
              </a:rPr>
              <a:t>are initialized with 0</a:t>
            </a:r>
          </a:p>
        </p:txBody>
      </p:sp>
    </p:spTree>
    <p:extLst>
      <p:ext uri="{BB962C8B-B14F-4D97-AF65-F5344CB8AC3E}">
        <p14:creationId xmlns:p14="http://schemas.microsoft.com/office/powerpoint/2010/main" val="19523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Useful Tools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852" y="960805"/>
            <a:ext cx="8229600" cy="5046663"/>
          </a:xfrm>
        </p:spPr>
        <p:txBody>
          <a:bodyPr/>
          <a:lstStyle/>
          <a:p>
            <a:r>
              <a:rPr lang="en-US" dirty="0">
                <a:latin typeface="Times New Roman" charset="0"/>
                <a:cs typeface="Arial" charset="0"/>
              </a:rPr>
              <a:t>You can use many command line tools to parse </a:t>
            </a:r>
            <a:r>
              <a:rPr lang="en-US" dirty="0">
                <a:latin typeface="Times New Roman" charset="0"/>
                <a:cs typeface="Times New Roman" charset="0"/>
              </a:rPr>
              <a:t>ELF</a:t>
            </a:r>
            <a:r>
              <a:rPr lang="en-US" dirty="0">
                <a:latin typeface="Times New Roman" charset="0"/>
                <a:cs typeface="Arial" charset="0"/>
              </a:rPr>
              <a:t> files</a:t>
            </a:r>
          </a:p>
          <a:p>
            <a:r>
              <a:rPr lang="en-US" dirty="0">
                <a:latin typeface="Times New Roman" charset="0"/>
                <a:cs typeface="Arial" charset="0"/>
              </a:rPr>
              <a:t>ARM provides </a:t>
            </a:r>
            <a:r>
              <a:rPr lang="en-US" dirty="0" err="1">
                <a:latin typeface="Courier New" charset="0"/>
                <a:cs typeface="Courier New" charset="0"/>
              </a:rPr>
              <a:t>readelf</a:t>
            </a:r>
            <a:r>
              <a:rPr lang="en-US" dirty="0">
                <a:latin typeface="Times New Roman" charset="0"/>
                <a:cs typeface="Arial" charset="0"/>
              </a:rPr>
              <a:t> command line utility that can display information about an ELF file</a:t>
            </a:r>
          </a:p>
          <a:p>
            <a:pPr lvl="1"/>
            <a:r>
              <a:rPr lang="en-US" sz="2000" dirty="0">
                <a:latin typeface="Times New Roman" charset="0"/>
                <a:cs typeface="Arial" charset="0"/>
              </a:rPr>
              <a:t>You can disassemble ELF files, look at symbol table information, etc.</a:t>
            </a:r>
          </a:p>
          <a:p>
            <a:r>
              <a:rPr lang="en-US" dirty="0">
                <a:latin typeface="Times New Roman" charset="0"/>
                <a:cs typeface="Arial" charset="0"/>
              </a:rPr>
              <a:t>Example: </a:t>
            </a:r>
            <a:r>
              <a:rPr lang="en-US" dirty="0" err="1">
                <a:latin typeface="Courier New" charset="0"/>
                <a:cs typeface="Courier New" charset="0"/>
              </a:rPr>
              <a:t>readelf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main.o</a:t>
            </a:r>
            <a:endParaRPr lang="en-US" dirty="0">
              <a:latin typeface="Courier New" charset="0"/>
              <a:cs typeface="Courier New" charset="0"/>
            </a:endParaRP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** ELF Header Information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File Name: </a:t>
            </a:r>
            <a:r>
              <a:rPr lang="en-US" sz="1200" dirty="0" err="1">
                <a:latin typeface="Times New Roman" charset="0"/>
                <a:cs typeface="Arial" charset="0"/>
              </a:rPr>
              <a:t>main.c</a:t>
            </a:r>
            <a:endParaRPr lang="en-US" sz="1200" dirty="0">
              <a:latin typeface="Times New Roman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Machine class: ELFCLASS32 (32-bit)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Data encoding: ELFDATA2MSB (Big endian)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Header version: EV_CURRENT (Current version)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File Type: ET_REL (</a:t>
            </a:r>
            <a:r>
              <a:rPr lang="en-US" sz="1200" dirty="0" err="1">
                <a:latin typeface="Times New Roman" charset="0"/>
                <a:cs typeface="Arial" charset="0"/>
              </a:rPr>
              <a:t>Relocatable</a:t>
            </a:r>
            <a:r>
              <a:rPr lang="en-US" sz="1200" dirty="0">
                <a:latin typeface="Times New Roman" charset="0"/>
                <a:cs typeface="Arial" charset="0"/>
              </a:rPr>
              <a:t> object) (1)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Machine: EM_ARM (ARM)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Header size: 52 bytes (0x34)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Program header entry size: 32 bytes (0x20)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Section header entry size: 40 bytes (0x28)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Program header entries: 0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Section header entries: 25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Program header offset: 0 (0x00000000)</a:t>
            </a:r>
          </a:p>
          <a:p>
            <a:pPr lvl="2">
              <a:buFontTx/>
              <a:buNone/>
            </a:pPr>
            <a:r>
              <a:rPr lang="en-US" sz="1200" dirty="0">
                <a:latin typeface="Times New Roman" charset="0"/>
                <a:cs typeface="Arial" charset="0"/>
              </a:rPr>
              <a:t>    Section header offset: 4512 (0x000011a0)</a:t>
            </a:r>
          </a:p>
          <a:p>
            <a:pPr lvl="2">
              <a:buFontTx/>
              <a:buNone/>
            </a:pPr>
            <a:r>
              <a:rPr lang="en-US" sz="1600" b="1" dirty="0">
                <a:latin typeface="Times New Roman" charset="0"/>
                <a:cs typeface="Arial" charset="0"/>
              </a:rPr>
              <a:t>…and more</a:t>
            </a:r>
          </a:p>
        </p:txBody>
      </p:sp>
    </p:spTree>
    <p:extLst>
      <p:ext uri="{BB962C8B-B14F-4D97-AF65-F5344CB8AC3E}">
        <p14:creationId xmlns:p14="http://schemas.microsoft.com/office/powerpoint/2010/main" val="19056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Useful Tools (contd.)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Arial" charset="0"/>
              </a:rPr>
              <a:t>Look at the symbol table information in </a:t>
            </a:r>
            <a:r>
              <a:rPr lang="en-US" dirty="0" err="1">
                <a:latin typeface="Courier New" charset="0"/>
                <a:cs typeface="Courier New" charset="0"/>
              </a:rPr>
              <a:t>main.o</a:t>
            </a:r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>
                <a:latin typeface="Times New Roman" charset="0"/>
                <a:cs typeface="Arial" charset="0"/>
              </a:rPr>
              <a:t>Example: </a:t>
            </a:r>
            <a:r>
              <a:rPr lang="en-US" dirty="0">
                <a:latin typeface="Courier New" charset="0"/>
                <a:cs typeface="Courier New" charset="0"/>
              </a:rPr>
              <a:t>nm </a:t>
            </a:r>
            <a:r>
              <a:rPr lang="en-US" dirty="0" err="1">
                <a:latin typeface="Courier New" charset="0"/>
                <a:cs typeface="Courier New" charset="0"/>
              </a:rPr>
              <a:t>main.o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sz="1800" dirty="0">
                <a:latin typeface="Times New Roman" charset="0"/>
                <a:cs typeface="Arial" charset="0"/>
              </a:rPr>
              <a:t>D (global, initialized, data)		counter</a:t>
            </a:r>
          </a:p>
          <a:p>
            <a:pPr>
              <a:buFontTx/>
              <a:buNone/>
            </a:pPr>
            <a:r>
              <a:rPr lang="en-US" sz="1800" dirty="0">
                <a:latin typeface="Times New Roman" charset="0"/>
                <a:cs typeface="Arial" charset="0"/>
              </a:rPr>
              <a:t>      T (global text)				</a:t>
            </a:r>
            <a:r>
              <a:rPr lang="en-US" sz="1800" dirty="0" smtClean="0">
                <a:latin typeface="Times New Roman" charset="0"/>
                <a:cs typeface="Arial" charset="0"/>
              </a:rPr>
              <a:t>	main</a:t>
            </a:r>
            <a:endParaRPr lang="en-US" sz="1800" dirty="0">
              <a:latin typeface="Times New Roman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Times New Roman" charset="0"/>
                <a:cs typeface="Arial" charset="0"/>
              </a:rPr>
              <a:t>      U (global undefined)			</a:t>
            </a:r>
            <a:r>
              <a:rPr lang="en-US" sz="1800" dirty="0" smtClean="0">
                <a:latin typeface="Times New Roman" charset="0"/>
                <a:cs typeface="Arial" charset="0"/>
              </a:rPr>
              <a:t>	square</a:t>
            </a:r>
            <a:endParaRPr lang="en-US" sz="1800" dirty="0">
              <a:latin typeface="Times New Roman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Times New Roman" charset="0"/>
                <a:cs typeface="Arial" charset="0"/>
              </a:rPr>
              <a:t>      t  (local, static, text)			</a:t>
            </a:r>
            <a:r>
              <a:rPr lang="en-US" sz="1800" dirty="0" smtClean="0">
                <a:latin typeface="Times New Roman" charset="0"/>
                <a:cs typeface="Arial" charset="0"/>
              </a:rPr>
              <a:t>	sum</a:t>
            </a:r>
            <a:endParaRPr lang="en-US" sz="1800" dirty="0">
              <a:latin typeface="Times New Roman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Times New Roman" charset="0"/>
                <a:cs typeface="Arial" charset="0"/>
              </a:rPr>
              <a:t>	C (global, uninitialized)			</a:t>
            </a:r>
            <a:r>
              <a:rPr lang="en-US" sz="1800" dirty="0" err="1">
                <a:latin typeface="Times New Roman" charset="0"/>
                <a:cs typeface="Arial" charset="0"/>
              </a:rPr>
              <a:t>tmp</a:t>
            </a:r>
            <a:endParaRPr lang="en-US" sz="1800" dirty="0">
              <a:latin typeface="Times New Roman" charset="0"/>
              <a:cs typeface="Arial" charset="0"/>
            </a:endParaRPr>
          </a:p>
          <a:p>
            <a:pPr lvl="2"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r>
              <a:rPr lang="en-US" sz="1800" b="1" dirty="0">
                <a:latin typeface="Times New Roman" charset="0"/>
                <a:cs typeface="Times New Roman" charset="0"/>
              </a:rPr>
              <a:t>You can also use other switches to print information on each segment, section, print relocation information …</a:t>
            </a:r>
          </a:p>
        </p:txBody>
      </p:sp>
    </p:spTree>
    <p:extLst>
      <p:ext uri="{BB962C8B-B14F-4D97-AF65-F5344CB8AC3E}">
        <p14:creationId xmlns:p14="http://schemas.microsoft.com/office/powerpoint/2010/main" val="19667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7" y="1436250"/>
            <a:ext cx="4798479" cy="17742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08068" y="3536502"/>
            <a:ext cx="819946" cy="819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accent5"/>
                </a:solidFill>
              </a:rPr>
              <a:t>~</a:t>
            </a:r>
            <a:endParaRPr lang="en-US" sz="6600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39891" y="3938377"/>
            <a:ext cx="836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19640" y="3946102"/>
            <a:ext cx="836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47289" y="2989951"/>
            <a:ext cx="0" cy="9638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63002" y="2941726"/>
            <a:ext cx="0" cy="1019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88123" y="4452777"/>
            <a:ext cx="262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O-scope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23209" y="1478901"/>
            <a:ext cx="1993593" cy="9162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00"/>
                </a:solidFill>
              </a:rPr>
              <a:t>RPi</a:t>
            </a:r>
            <a:endParaRPr lang="en-US" sz="3600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003890" y="2418976"/>
            <a:ext cx="0" cy="313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86510" y="2732751"/>
            <a:ext cx="435429" cy="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2547" y="2861351"/>
            <a:ext cx="144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2642" t="12291"/>
          <a:stretch/>
        </p:blipFill>
        <p:spPr>
          <a:xfrm>
            <a:off x="4835267" y="3114348"/>
            <a:ext cx="4147959" cy="36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timers to benchmark internal code segments</a:t>
            </a:r>
          </a:p>
          <a:p>
            <a:endParaRPr lang="en-US" dirty="0"/>
          </a:p>
          <a:p>
            <a:r>
              <a:rPr lang="en-US" dirty="0" smtClean="0"/>
              <a:t>Get a Linux Runtime Version of </a:t>
            </a:r>
            <a:r>
              <a:rPr lang="en-US" i="1" dirty="0" smtClean="0"/>
              <a:t>SOME</a:t>
            </a:r>
            <a:r>
              <a:rPr lang="en-US" dirty="0" smtClean="0"/>
              <a:t> of your code</a:t>
            </a:r>
          </a:p>
          <a:p>
            <a:pPr lvl="1"/>
            <a:r>
              <a:rPr lang="en-US" dirty="0" smtClean="0"/>
              <a:t>Port relevant algorithmic components to an existing OS on a less-constrained environment</a:t>
            </a:r>
          </a:p>
          <a:p>
            <a:pPr lvl="1"/>
            <a:endParaRPr lang="en-US" dirty="0"/>
          </a:p>
          <a:p>
            <a:r>
              <a:rPr lang="en-US" dirty="0" smtClean="0"/>
              <a:t>Now you can use existing tools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Gprof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timing information for function call tree</a:t>
            </a:r>
          </a:p>
          <a:p>
            <a:endParaRPr lang="en-US" dirty="0"/>
          </a:p>
          <a:p>
            <a:r>
              <a:rPr lang="en-US" dirty="0" smtClean="0"/>
              <a:t>Built into GNU </a:t>
            </a:r>
            <a:r>
              <a:rPr lang="en-US" dirty="0" err="1" smtClean="0"/>
              <a:t>Binutils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Instruments code at the start of function calls</a:t>
            </a:r>
          </a:p>
          <a:p>
            <a:pPr lvl="1"/>
            <a:r>
              <a:rPr lang="en-US" dirty="0" smtClean="0"/>
              <a:t>Inserts </a:t>
            </a:r>
            <a:r>
              <a:rPr lang="en-US" dirty="0" err="1" smtClean="0"/>
              <a:t>mcount</a:t>
            </a:r>
            <a:r>
              <a:rPr lang="en-US" dirty="0" smtClean="0"/>
              <a:t> function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Sampling probes PC given OS interrupt calls</a:t>
            </a:r>
          </a:p>
          <a:p>
            <a:pPr lvl="1"/>
            <a:r>
              <a:rPr lang="en-US" dirty="0" smtClean="0"/>
              <a:t>Requires an OS or at least profile interrupts</a:t>
            </a:r>
          </a:p>
          <a:p>
            <a:pPr lvl="1"/>
            <a:endParaRPr lang="en-US" dirty="0"/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http://docs.freebsd.org/44doc/psd/18.gprof/</a:t>
            </a:r>
            <a:r>
              <a:rPr lang="en-US" dirty="0" smtClean="0">
                <a:hlinkClick r:id="rId2"/>
              </a:rPr>
              <a:t>paper.pdf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9125"/>
            <a:ext cx="8229600" cy="5046663"/>
          </a:xfrm>
        </p:spPr>
        <p:txBody>
          <a:bodyPr/>
          <a:lstStyle/>
          <a:p>
            <a:r>
              <a:rPr lang="en-US" dirty="0" smtClean="0"/>
              <a:t>Programming tool(s) for memory debugging, memory leak detection and profiling</a:t>
            </a:r>
          </a:p>
          <a:p>
            <a:endParaRPr lang="en-US" dirty="0"/>
          </a:p>
          <a:p>
            <a:r>
              <a:rPr lang="en-US" dirty="0" smtClean="0"/>
              <a:t>Most common tool is </a:t>
            </a:r>
            <a:r>
              <a:rPr lang="en-US" dirty="0" err="1" smtClean="0"/>
              <a:t>Memcheck</a:t>
            </a:r>
            <a:endParaRPr lang="en-US" dirty="0" smtClean="0"/>
          </a:p>
          <a:p>
            <a:pPr lvl="1"/>
            <a:r>
              <a:rPr lang="en-US" dirty="0" smtClean="0"/>
              <a:t>Use of uninitialized memory</a:t>
            </a:r>
          </a:p>
          <a:p>
            <a:pPr lvl="1"/>
            <a:r>
              <a:rPr lang="en-US" dirty="0" smtClean="0"/>
              <a:t>Read/writing freed memory</a:t>
            </a:r>
          </a:p>
          <a:p>
            <a:pPr lvl="1"/>
            <a:r>
              <a:rPr lang="en-US" dirty="0" smtClean="0"/>
              <a:t>Read/write passed array bound or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endParaRPr lang="en-US" dirty="0"/>
          </a:p>
          <a:p>
            <a:r>
              <a:rPr lang="en-US" dirty="0" smtClean="0"/>
              <a:t>Many other tools</a:t>
            </a:r>
          </a:p>
          <a:p>
            <a:pPr lvl="1"/>
            <a:r>
              <a:rPr lang="en-US" dirty="0" smtClean="0"/>
              <a:t>Massif (heap profiler)</a:t>
            </a:r>
          </a:p>
          <a:p>
            <a:pPr lvl="1"/>
            <a:r>
              <a:rPr lang="en-US" dirty="0" err="1" smtClean="0"/>
              <a:t>Helgrind</a:t>
            </a:r>
            <a:r>
              <a:rPr lang="en-US" dirty="0" smtClean="0"/>
              <a:t> (checks race conditions in threads)</a:t>
            </a:r>
          </a:p>
          <a:p>
            <a:pPr lvl="1"/>
            <a:r>
              <a:rPr lang="en-US" dirty="0" err="1" smtClean="0"/>
              <a:t>Cachegrind</a:t>
            </a:r>
            <a:r>
              <a:rPr lang="en-US" dirty="0" smtClean="0"/>
              <a:t> (cache profiler)</a:t>
            </a:r>
          </a:p>
          <a:p>
            <a:pPr lvl="1"/>
            <a:r>
              <a:rPr lang="en-US" dirty="0" err="1" smtClean="0"/>
              <a:t>Callgrind</a:t>
            </a:r>
            <a:r>
              <a:rPr lang="en-US" dirty="0" smtClean="0"/>
              <a:t> (call graph </a:t>
            </a:r>
            <a:r>
              <a:rPr lang="en-US" dirty="0" err="1" smtClean="0"/>
              <a:t>analyser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Exp-sgcheck</a:t>
            </a:r>
            <a:r>
              <a:rPr lang="en-US" dirty="0" smtClean="0"/>
              <a:t> (experimental stack and global memory tool)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35754</TotalTime>
  <Words>4945</Words>
  <Application>Microsoft Macintosh PowerPoint</Application>
  <PresentationFormat>On-screen Show (4:3)</PresentationFormat>
  <Paragraphs>1256</Paragraphs>
  <Slides>58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American Typewriter</vt:lpstr>
      <vt:lpstr>Arial</vt:lpstr>
      <vt:lpstr>Calibri</vt:lpstr>
      <vt:lpstr>Comic Sans MS</vt:lpstr>
      <vt:lpstr>Courier</vt:lpstr>
      <vt:lpstr>Courier New</vt:lpstr>
      <vt:lpstr>Garamond</vt:lpstr>
      <vt:lpstr>Georgia</vt:lpstr>
      <vt:lpstr>Helvetica</vt:lpstr>
      <vt:lpstr>ＭＳ Ｐゴシック</vt:lpstr>
      <vt:lpstr>Times New Roman</vt:lpstr>
      <vt:lpstr>Wingdings</vt:lpstr>
      <vt:lpstr>Office Theme</vt:lpstr>
      <vt:lpstr>18-349: Introduction to Embedded  Real-Time Systems </vt:lpstr>
      <vt:lpstr>Lecture Overview</vt:lpstr>
      <vt:lpstr>System Profiling</vt:lpstr>
      <vt:lpstr>System Profiling</vt:lpstr>
      <vt:lpstr>GPIO Timing</vt:lpstr>
      <vt:lpstr>Energy Profile</vt:lpstr>
      <vt:lpstr>Deeper Profiling</vt:lpstr>
      <vt:lpstr>Gprof</vt:lpstr>
      <vt:lpstr>Valgrind</vt:lpstr>
      <vt:lpstr>Lab 1 Part A - Optimization</vt:lpstr>
      <vt:lpstr>Lab 1 Part B - Optimization</vt:lpstr>
      <vt:lpstr>Optimization Overview</vt:lpstr>
      <vt:lpstr>Code Optimization</vt:lpstr>
      <vt:lpstr>Improving Program Performance </vt:lpstr>
      <vt:lpstr>Processor-Independent Optimizations (1)</vt:lpstr>
      <vt:lpstr>Processor Independent Optimizations (2)</vt:lpstr>
      <vt:lpstr>Processor Independent Optimizations (3)</vt:lpstr>
      <vt:lpstr>Processor-Independent Optimizations (4)</vt:lpstr>
      <vt:lpstr>Loop Unrolling</vt:lpstr>
      <vt:lpstr>Processor-Independent Compiler Optimizations (5)</vt:lpstr>
      <vt:lpstr>Without Function Inlining</vt:lpstr>
      <vt:lpstr>With Function Inlining</vt:lpstr>
      <vt:lpstr>Negative Instruction-Cache Effects</vt:lpstr>
      <vt:lpstr>Negative Instruction-Cache Effects (contd)</vt:lpstr>
      <vt:lpstr>ARM-Specific Code-Optimization Techniques</vt:lpstr>
      <vt:lpstr>Writing Efficient C for ARM Processors (1)</vt:lpstr>
      <vt:lpstr>Count-Down Loops (Example)</vt:lpstr>
      <vt:lpstr>Writing Efficient C for ARM Processors (2)</vt:lpstr>
      <vt:lpstr>Writing Efficient C for ARM Processors (3)</vt:lpstr>
      <vt:lpstr>Writing Efficient C for ARM Processors (4)</vt:lpstr>
      <vt:lpstr>Efficient Use of Global Variables</vt:lpstr>
      <vt:lpstr>Writing Efficient C for ARM Processors (5)</vt:lpstr>
      <vt:lpstr>Writing Efficient C for ARM Processors (6)</vt:lpstr>
      <vt:lpstr>Optimizing Function Calls</vt:lpstr>
      <vt:lpstr>Writing Efficient C for ARM Processors (7)</vt:lpstr>
      <vt:lpstr>Optimization for Code Size – Optimizing Structures</vt:lpstr>
      <vt:lpstr>More Space Optimization</vt:lpstr>
      <vt:lpstr>Summary</vt:lpstr>
      <vt:lpstr>Linking Outline </vt:lpstr>
      <vt:lpstr>Program Translation</vt:lpstr>
      <vt:lpstr>Linkers</vt:lpstr>
      <vt:lpstr>Example: Compiling main.c and square.c</vt:lpstr>
      <vt:lpstr>Example: After Linking main.o and square.o</vt:lpstr>
      <vt:lpstr>Library Functions</vt:lpstr>
      <vt:lpstr>Library Functions</vt:lpstr>
      <vt:lpstr>Kinds of Linking Models </vt:lpstr>
      <vt:lpstr>Dynamic Linking</vt:lpstr>
      <vt:lpstr>Kinds of Object Files</vt:lpstr>
      <vt:lpstr>Executable and Linking Format (ELF)</vt:lpstr>
      <vt:lpstr>Linking &amp; Execution Views</vt:lpstr>
      <vt:lpstr>ELF Execution View</vt:lpstr>
      <vt:lpstr>ELF Header</vt:lpstr>
      <vt:lpstr>ELF Sections</vt:lpstr>
      <vt:lpstr>Description of Various Sections</vt:lpstr>
      <vt:lpstr>Executable Object Files</vt:lpstr>
      <vt:lpstr>ELF Program Header</vt:lpstr>
      <vt:lpstr>Useful Tools</vt:lpstr>
      <vt:lpstr>Useful Tools (contd.)</vt:lpstr>
    </vt:vector>
  </TitlesOfParts>
  <Company>Carnegie Mellon University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 Gooch</dc:creator>
  <cp:lastModifiedBy>Bader Alahmad</cp:lastModifiedBy>
  <cp:revision>933</cp:revision>
  <cp:lastPrinted>2016-09-21T18:45:58Z</cp:lastPrinted>
  <dcterms:created xsi:type="dcterms:W3CDTF">2010-12-17T20:07:52Z</dcterms:created>
  <dcterms:modified xsi:type="dcterms:W3CDTF">2017-12-15T16:40:04Z</dcterms:modified>
</cp:coreProperties>
</file>