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74" r:id="rId2"/>
  </p:sldMasterIdLst>
  <p:notesMasterIdLst>
    <p:notesMasterId r:id="rId26"/>
  </p:notesMasterIdLst>
  <p:handoutMasterIdLst>
    <p:handoutMasterId r:id="rId27"/>
  </p:handoutMasterIdLst>
  <p:sldIdLst>
    <p:sldId id="269" r:id="rId3"/>
    <p:sldId id="272" r:id="rId4"/>
    <p:sldId id="273" r:id="rId5"/>
    <p:sldId id="274" r:id="rId6"/>
    <p:sldId id="275" r:id="rId7"/>
    <p:sldId id="277" r:id="rId8"/>
    <p:sldId id="278" r:id="rId9"/>
    <p:sldId id="279" r:id="rId10"/>
    <p:sldId id="280" r:id="rId11"/>
    <p:sldId id="282" r:id="rId12"/>
    <p:sldId id="281" r:id="rId13"/>
    <p:sldId id="284" r:id="rId14"/>
    <p:sldId id="293" r:id="rId15"/>
    <p:sldId id="298" r:id="rId16"/>
    <p:sldId id="294" r:id="rId17"/>
    <p:sldId id="285" r:id="rId18"/>
    <p:sldId id="288" r:id="rId19"/>
    <p:sldId id="291" r:id="rId20"/>
    <p:sldId id="290" r:id="rId21"/>
    <p:sldId id="295" r:id="rId22"/>
    <p:sldId id="296" r:id="rId23"/>
    <p:sldId id="297" r:id="rId24"/>
    <p:sldId id="292" r:id="rId25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00"/>
    <a:srgbClr val="D1D1F3"/>
    <a:srgbClr val="A1F2FF"/>
    <a:srgbClr val="B424B8"/>
    <a:srgbClr val="650767"/>
    <a:srgbClr val="00CC06"/>
    <a:srgbClr val="CC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0" autoAdjust="0"/>
    <p:restoredTop sz="77453" autoAdjust="0"/>
  </p:normalViewPr>
  <p:slideViewPr>
    <p:cSldViewPr snapToGrid="0">
      <p:cViewPr varScale="1">
        <p:scale>
          <a:sx n="53" d="100"/>
          <a:sy n="53" d="100"/>
        </p:scale>
        <p:origin x="8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42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5F567952-1C07-4670-9052-CC0A48364281}" type="datetimeFigureOut">
              <a:rPr lang="en-US" smtClean="0"/>
              <a:t>6/15/17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52E97AAC-867A-455D-81E7-A7D04CDAF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7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19FE052C-998B-4B08-8852-445E80429695}" type="datetimeFigureOut">
              <a:rPr lang="en-US" smtClean="0"/>
              <a:pPr/>
              <a:t>6/15/17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47" tIns="48324" rIns="96647" bIns="483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BC2CD6EC-C0D4-46F8-B0D1-9A2D7EFD51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3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CD6EC-C0D4-46F8-B0D1-9A2D7EFD516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73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494BB1C-0324-1942-AB73-A5032843FB46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74C25B9-2FF6-5246-B105-2FB2747B475C}" type="slidenum">
              <a:rPr lang="en-US" sz="1300">
                <a:latin typeface="Fira Sans Regular" charset="0"/>
              </a:rPr>
              <a:pPr eaLnBrk="1" hangingPunct="1"/>
              <a:t>15</a:t>
            </a:fld>
            <a:endParaRPr lang="en-US" sz="1300" dirty="0">
              <a:latin typeface="Fira Sans Regular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6B5DFB2-523C-8B49-A4A5-0FC3FD989540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D5DE107-E9C0-114E-B3F9-CAC8CD90DEA9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FE9CD81-3598-2A45-AAE3-146F116ED43F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52B3E46-C173-974F-987E-04950EB39B0C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E02E97B-65EB-6341-B46E-B996DF27FECC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4C5BD4C-7390-F846-A638-2C47E1BDB321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E110DCC-54DB-A342-8AEB-42D1F269A90D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CFDE577-5AD9-9C4E-8D73-3B5316079125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D9FA668-FBDE-864C-AB09-082BAC33EC41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F2CD14F-811C-4B46-85BE-955F73F72BB6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E093ABB-572B-1749-B1E0-95D7A076D95F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-2.cs.cmu.edu/~modelcheck/onr/cip.ht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94" y="469200"/>
            <a:ext cx="7772400" cy="1308232"/>
          </a:xfrm>
          <a:prstGeom prst="rect">
            <a:avLst/>
          </a:prstGeom>
        </p:spPr>
        <p:txBody>
          <a:bodyPr anchor="t"/>
          <a:lstStyle>
            <a:lvl1pPr>
              <a:defRPr b="0" i="0">
                <a:latin typeface="Fira Sans Regular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494" y="1941516"/>
            <a:ext cx="5009103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0" i="0">
                <a:solidFill>
                  <a:schemeClr val="accent1"/>
                </a:solidFill>
                <a:latin typeface="Fira Sans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 b="0" i="0">
                <a:latin typeface="Fira Sans Regular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16114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 b="0" i="0">
                <a:latin typeface="Fira Sans Regular" charset="0"/>
              </a:defRPr>
            </a:lvl1pPr>
            <a:lvl2pPr>
              <a:defRPr b="0" i="0">
                <a:latin typeface="Fira Sans Regular" charset="0"/>
              </a:defRPr>
            </a:lvl2pPr>
            <a:lvl3pPr>
              <a:defRPr b="0" i="0">
                <a:latin typeface="Fira Sans Regular" charset="0"/>
              </a:defRPr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1A1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Third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97429"/>
            <a:ext cx="8229600" cy="4441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solidFill>
                  <a:schemeClr val="accent2"/>
                </a:solidFill>
                <a:latin typeface="Fira Sans Regular" charset="0"/>
                <a:cs typeface="Fira Sans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 b="0" i="0">
                <a:latin typeface="Fira Sans Regular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37557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latin typeface="Fira Sans Regular" charset="0"/>
                <a:cs typeface="Fira Sans Regular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52357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Fira Sans Regular" charset="0"/>
                <a:cs typeface="Fira Sans Regular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 b="0" i="0">
                <a:latin typeface="Fira Sans Regular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Fira Sans Regular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3316288" y="1070426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6288" y="5185226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1" y="1070426"/>
            <a:ext cx="2859088" cy="4919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84071" y="145143"/>
            <a:ext cx="5959929" cy="7710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Fira Sans Regular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8013"/>
            <a:ext cx="8229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34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0650" y="6351588"/>
            <a:ext cx="26733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4"/>
          <p:cNvSpPr>
            <a:spLocks noChangeShapeType="1"/>
          </p:cNvSpPr>
          <p:nvPr userDrawn="1"/>
        </p:nvSpPr>
        <p:spPr bwMode="auto">
          <a:xfrm flipV="1">
            <a:off x="657225" y="1270000"/>
            <a:ext cx="8153400" cy="0"/>
          </a:xfrm>
          <a:prstGeom prst="line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CMU logo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6357938"/>
            <a:ext cx="3052763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ooltext63698992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6363" y="1322388"/>
            <a:ext cx="646112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2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900" y="-152400"/>
            <a:ext cx="8928100" cy="1470025"/>
          </a:xfrm>
        </p:spPr>
        <p:txBody>
          <a:bodyPr/>
          <a:lstStyle>
            <a:lvl1pPr algn="ctr">
              <a:defRPr sz="2800" b="1">
                <a:latin typeface="Garamond" pitchFamily="-111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9118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50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3278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762000"/>
            <a:ext cx="43434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62000"/>
            <a:ext cx="43434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2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4327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ira Sans Regular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9500"/>
            <a:ext cx="8229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000" b="0" i="0">
                <a:solidFill>
                  <a:schemeClr val="accent5"/>
                </a:solidFill>
                <a:latin typeface="Fira Sans Regular" charset="0"/>
              </a:defRPr>
            </a:lvl1pPr>
            <a:lvl2pPr>
              <a:buFont typeface="Wingdings" charset="2"/>
              <a:buChar char="§"/>
              <a:defRPr sz="1800" b="0" i="0">
                <a:solidFill>
                  <a:schemeClr val="accent2">
                    <a:lumMod val="50000"/>
                  </a:schemeClr>
                </a:solidFill>
                <a:latin typeface="Fira Sans Regular" charset="0"/>
              </a:defRPr>
            </a:lvl2pPr>
            <a:lvl3pPr>
              <a:buFont typeface="Wingdings" charset="2"/>
              <a:buChar char="§"/>
              <a:defRPr sz="1800" b="0" i="0">
                <a:solidFill>
                  <a:schemeClr val="accent2">
                    <a:lumMod val="75000"/>
                  </a:schemeClr>
                </a:solidFill>
                <a:latin typeface="Fira Sans Regular" charset="0"/>
              </a:defRPr>
            </a:lvl3pPr>
            <a:lvl4pPr>
              <a:buFont typeface="Wingdings" charset="2"/>
              <a:buChar char="§"/>
              <a:defRPr sz="1600" b="0" i="0">
                <a:latin typeface="Fira Sans Regular" charset="0"/>
              </a:defRPr>
            </a:lvl4pPr>
            <a:lvl5pPr>
              <a:buFont typeface="Wingdings" charset="2"/>
              <a:buChar char="§"/>
              <a:defRPr sz="1600" b="0" i="0">
                <a:solidFill>
                  <a:schemeClr val="accent1"/>
                </a:solidFill>
                <a:latin typeface="Fira Sans Regula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23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91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4187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23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2908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701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"/>
            <a:ext cx="2209800" cy="6629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477000" cy="6629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266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001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" y="762000"/>
            <a:ext cx="43434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62000"/>
            <a:ext cx="43434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14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001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200" y="762000"/>
            <a:ext cx="8839200" cy="5943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9229786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001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" y="762000"/>
            <a:ext cx="8839200" cy="289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" y="3810000"/>
            <a:ext cx="8839200" cy="289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1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ira Sans Regular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97429"/>
            <a:ext cx="8229600" cy="4441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2"/>
                </a:solidFill>
                <a:latin typeface="Fira Sans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" y="1079500"/>
            <a:ext cx="4038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800" b="0" i="0">
                <a:solidFill>
                  <a:schemeClr val="accent1"/>
                </a:solidFill>
                <a:latin typeface="Fira Sans Regular" charset="0"/>
              </a:defRPr>
            </a:lvl1pPr>
            <a:lvl2pPr>
              <a:buFont typeface="Wingdings" charset="2"/>
              <a:buChar char="§"/>
              <a:defRPr sz="2400" b="0" i="0">
                <a:solidFill>
                  <a:schemeClr val="accent2"/>
                </a:solidFill>
                <a:latin typeface="Fira Sans Regular" charset="0"/>
              </a:defRPr>
            </a:lvl2pPr>
            <a:lvl3pPr>
              <a:buFont typeface="Wingdings" charset="2"/>
              <a:buChar char="§"/>
              <a:defRPr sz="2000" b="0" i="0">
                <a:solidFill>
                  <a:schemeClr val="accent5"/>
                </a:solidFill>
                <a:latin typeface="Fira Sans Regular" charset="0"/>
              </a:defRPr>
            </a:lvl3pPr>
            <a:lvl4pPr>
              <a:buFont typeface="Wingdings" charset="2"/>
              <a:buChar char="§"/>
              <a:defRPr sz="1800" b="0" i="0">
                <a:latin typeface="Fira Sans Regular" charset="0"/>
              </a:defRPr>
            </a:lvl4pPr>
            <a:lvl5pPr>
              <a:buFont typeface="Wingdings" charset="2"/>
              <a:buChar char="§"/>
              <a:defRPr sz="1600" b="0" i="0">
                <a:solidFill>
                  <a:schemeClr val="accent1"/>
                </a:solidFill>
                <a:latin typeface="Fira Sans Regula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ira Sans Regular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648200" y="1079500"/>
            <a:ext cx="4038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800" b="0" i="0">
                <a:solidFill>
                  <a:schemeClr val="accent1"/>
                </a:solidFill>
                <a:latin typeface="Fira Sans Regular" charset="0"/>
              </a:defRPr>
            </a:lvl1pPr>
            <a:lvl2pPr>
              <a:buFont typeface="Wingdings" charset="2"/>
              <a:buChar char="§"/>
              <a:defRPr sz="2400" b="0" i="0">
                <a:solidFill>
                  <a:schemeClr val="accent2"/>
                </a:solidFill>
                <a:latin typeface="Fira Sans Regular" charset="0"/>
              </a:defRPr>
            </a:lvl2pPr>
            <a:lvl3pPr>
              <a:buFont typeface="Wingdings" charset="2"/>
              <a:buChar char="§"/>
              <a:defRPr sz="2000" b="0" i="0">
                <a:solidFill>
                  <a:schemeClr val="accent5"/>
                </a:solidFill>
                <a:latin typeface="Fira Sans Regular" charset="0"/>
              </a:defRPr>
            </a:lvl3pPr>
            <a:lvl4pPr>
              <a:buFont typeface="Wingdings" charset="2"/>
              <a:buChar char="§"/>
              <a:defRPr sz="1800" b="0" i="0">
                <a:latin typeface="Fira Sans Regular" charset="0"/>
              </a:defRPr>
            </a:lvl4pPr>
            <a:lvl5pPr>
              <a:buFont typeface="Wingdings" charset="2"/>
              <a:buChar char="§"/>
              <a:defRPr sz="1600" b="0" i="0">
                <a:solidFill>
                  <a:schemeClr val="accent1"/>
                </a:solidFill>
                <a:latin typeface="Fira Sans Regular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ira Sans Regular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0214"/>
            <a:ext cx="4040188" cy="10046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 i="0">
                <a:solidFill>
                  <a:srgbClr val="606060"/>
                </a:solidFill>
                <a:latin typeface="Fira Sans Regular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70214"/>
            <a:ext cx="4041775" cy="10046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 i="0">
                <a:solidFill>
                  <a:srgbClr val="606060"/>
                </a:solidFill>
                <a:latin typeface="Fira Sans Regular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174875"/>
            <a:ext cx="4040188" cy="3903663"/>
          </a:xfrm>
          <a:prstGeom prst="rect">
            <a:avLst/>
          </a:prstGeom>
        </p:spPr>
        <p:txBody>
          <a:bodyPr vert="horz"/>
          <a:lstStyle>
            <a:lvl1pPr>
              <a:buFont typeface="Wingdings" charset="2"/>
              <a:buChar char="§"/>
              <a:defRPr b="0" i="0">
                <a:solidFill>
                  <a:srgbClr val="606060"/>
                </a:solidFill>
                <a:latin typeface="Fira Sans Regular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49788" y="2174875"/>
            <a:ext cx="4040188" cy="3903663"/>
          </a:xfrm>
          <a:prstGeom prst="rect">
            <a:avLst/>
          </a:prstGeom>
        </p:spPr>
        <p:txBody>
          <a:bodyPr vert="horz"/>
          <a:lstStyle>
            <a:lvl1pPr>
              <a:buFont typeface="Wingdings" charset="2"/>
              <a:buChar char="§"/>
              <a:defRPr b="0" i="0">
                <a:solidFill>
                  <a:srgbClr val="606060"/>
                </a:solidFill>
                <a:latin typeface="Fira Sans Regular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ira Sans Regular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254500" y="117929"/>
            <a:ext cx="4889500" cy="952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Fira Sans Regular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254500" y="117929"/>
            <a:ext cx="4889500" cy="952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Fira Sans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latin typeface="Fira Sans Regular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latin typeface="Fira Sans Regular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Fira Sans Regular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 b="0" i="0">
                <a:latin typeface="Fira Sans Regular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16114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 b="0" i="0">
                <a:latin typeface="Fira Sans Regular" charset="0"/>
              </a:defRPr>
            </a:lvl1pPr>
            <a:lvl2pPr>
              <a:defRPr b="0" i="0">
                <a:latin typeface="Fira Sans Regular" charset="0"/>
              </a:defRPr>
            </a:lvl2pPr>
            <a:lvl3pPr>
              <a:defRPr b="0" i="0">
                <a:latin typeface="Fira Sans Regular" charset="0"/>
              </a:defRPr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1A1A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Third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99306" y="274638"/>
            <a:ext cx="8387494" cy="532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2223845" y="63904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accent5"/>
                </a:solidFill>
                <a:latin typeface="Fira Sans Regular" charset="0"/>
                <a:cs typeface="Fira Sans Regular" charset="0"/>
              </a:defRPr>
            </a:lvl1pPr>
          </a:lstStyle>
          <a:p>
            <a:fld id="{2674F618-CACE-4FD6-AC09-05B693CE5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377534" y="11545"/>
            <a:ext cx="2078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Embedded Real-Time Systems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3" r:id="rId3"/>
    <p:sldLayoutId id="2147483667" r:id="rId4"/>
    <p:sldLayoutId id="2147483668" r:id="rId5"/>
    <p:sldLayoutId id="2147483669" r:id="rId6"/>
    <p:sldLayoutId id="2147483670" r:id="rId7"/>
    <p:sldLayoutId id="2147483672" r:id="rId8"/>
    <p:sldLayoutId id="2147483657" r:id="rId9"/>
    <p:sldLayoutId id="2147483662" r:id="rId10"/>
    <p:sldLayoutId id="2147483649" r:id="rId11"/>
    <p:sldLayoutId id="2147483660" r:id="rId12"/>
    <p:sldLayoutId id="2147483658" r:id="rId13"/>
    <p:sldLayoutId id="2147483659" r:id="rId14"/>
    <p:sldLayoutId id="214748368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tx1"/>
          </a:solidFill>
          <a:latin typeface="Fira Sans Regular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001000" cy="533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762000"/>
            <a:ext cx="8839200" cy="5943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7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0" i="0">
          <a:solidFill>
            <a:srgbClr val="0000FF"/>
          </a:solidFill>
          <a:latin typeface="+mj-lt"/>
          <a:ea typeface="ＭＳ Ｐゴシック" charset="0"/>
          <a:cs typeface="Fira Sans Regular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Times New Roman" pitchFamily="-111" charset="0"/>
          <a:ea typeface="ＭＳ Ｐゴシック" charset="0"/>
          <a:cs typeface="Arial" pitchFamily="-111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Times New Roman" pitchFamily="-111" charset="0"/>
          <a:ea typeface="ＭＳ Ｐゴシック" charset="0"/>
          <a:cs typeface="Arial" pitchFamily="-111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Times New Roman" pitchFamily="-111" charset="0"/>
          <a:ea typeface="ＭＳ Ｐゴシック" charset="0"/>
          <a:cs typeface="Arial" pitchFamily="-111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Times New Roman" pitchFamily="-111" charset="0"/>
          <a:ea typeface="ＭＳ Ｐゴシック" charset="0"/>
          <a:cs typeface="Arial" pitchFamily="-11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Times New Roman" pitchFamily="-111" charset="0"/>
          <a:ea typeface="Arial" pitchFamily="-111" charset="0"/>
          <a:cs typeface="Arial" pitchFamily="-11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Times New Roman" pitchFamily="-111" charset="0"/>
          <a:ea typeface="Arial" pitchFamily="-111" charset="0"/>
          <a:cs typeface="Arial" pitchFamily="-11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Times New Roman" pitchFamily="-111" charset="0"/>
          <a:ea typeface="Arial" pitchFamily="-111" charset="0"/>
          <a:cs typeface="Arial" pitchFamily="-11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FF"/>
          </a:solidFill>
          <a:latin typeface="Times New Roman" pitchFamily="-111" charset="0"/>
          <a:ea typeface="Arial" pitchFamily="-111" charset="0"/>
          <a:cs typeface="Arial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+mn-lt"/>
          <a:ea typeface="ＭＳ Ｐゴシック" charset="0"/>
          <a:cs typeface="Fira Sans Regular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b="0" i="0">
          <a:solidFill>
            <a:schemeClr val="tx1"/>
          </a:solidFill>
          <a:latin typeface="+mn-lt"/>
          <a:ea typeface="Fira Sans Regular" charset="0"/>
          <a:cs typeface="Fira Sans Regular" charset="0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b="0" i="0">
          <a:solidFill>
            <a:schemeClr val="tx1"/>
          </a:solidFill>
          <a:latin typeface="+mn-lt"/>
          <a:ea typeface="Fira Sans Regular" charset="0"/>
          <a:cs typeface="Fira Sans Regular" charset="0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b="0" i="0">
          <a:solidFill>
            <a:schemeClr val="tx1"/>
          </a:solidFill>
          <a:latin typeface="+mn-lt"/>
          <a:ea typeface="Fira Sans Regular" charset="0"/>
          <a:cs typeface="Fira Sans Regular" charset="0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b="0" i="0">
          <a:solidFill>
            <a:schemeClr val="tx1"/>
          </a:solidFill>
          <a:latin typeface="+mn-lt"/>
          <a:ea typeface="Fira Sans Regular" charset="0"/>
          <a:cs typeface="Fira Sans Regular" charset="0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84" y="2271645"/>
            <a:ext cx="4759749" cy="1549754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5"/>
                </a:solidFill>
              </a:rPr>
              <a:t>Sathish Gopalakrishnan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Electrical and Computer Engineering</a:t>
            </a:r>
          </a:p>
          <a:p>
            <a:r>
              <a:rPr lang="en-US" sz="2000" dirty="0" smtClean="0">
                <a:solidFill>
                  <a:schemeClr val="accent5"/>
                </a:solidFill>
              </a:rPr>
              <a:t>The University of British Columbia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6252" y="2416686"/>
            <a:ext cx="4397261" cy="17526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accent1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 smtClean="0">
              <a:latin typeface="Fira Sans 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886" y="1330460"/>
            <a:ext cx="7581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Real-Time Communication</a:t>
            </a:r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0"/>
    </mc:Choice>
    <mc:Fallback xmlns="">
      <p:transition spd="slow" advTm="87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>
          <a:xfrm>
            <a:off x="457200" y="230430"/>
            <a:ext cx="8229600" cy="563562"/>
          </a:xfrm>
        </p:spPr>
        <p:txBody>
          <a:bodyPr/>
          <a:lstStyle/>
          <a:p>
            <a:pPr>
              <a:defRPr/>
            </a:pPr>
            <a:r>
              <a:rPr lang="en-US" dirty="0"/>
              <a:t>VW Passat Network Architecture</a:t>
            </a:r>
          </a:p>
        </p:txBody>
      </p:sp>
      <p:pic>
        <p:nvPicPr>
          <p:cNvPr id="819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169" y="1306702"/>
            <a:ext cx="5174024" cy="369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5168258"/>
            <a:ext cx="9329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Often we find many different physical / MAC layers within a system</a:t>
            </a:r>
            <a:r>
              <a:rPr lang="mr-IN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12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Congestion and </a:t>
            </a:r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336550" y="1055239"/>
            <a:ext cx="8562975" cy="5157726"/>
          </a:xfrm>
        </p:spPr>
        <p:txBody>
          <a:bodyPr/>
          <a:lstStyle/>
          <a:p>
            <a:pPr eaLnBrk="1" hangingPunct="1"/>
            <a:r>
              <a:rPr lang="en-US" dirty="0"/>
              <a:t>Both flow characteristics and cross-traffic can cause overloads and congestion, so might the cross traffic</a:t>
            </a:r>
          </a:p>
          <a:p>
            <a:pPr lvl="1" eaLnBrk="1" hangingPunct="1"/>
            <a:r>
              <a:rPr lang="en-US" dirty="0"/>
              <a:t>Temporary congestion will cause </a:t>
            </a:r>
            <a:r>
              <a:rPr lang="en-US" dirty="0" smtClean="0"/>
              <a:t>queuing </a:t>
            </a:r>
            <a:r>
              <a:rPr lang="en-US" dirty="0"/>
              <a:t>delays</a:t>
            </a:r>
          </a:p>
          <a:p>
            <a:pPr lvl="1" eaLnBrk="1" hangingPunct="1"/>
            <a:r>
              <a:rPr lang="en-US" dirty="0"/>
              <a:t>Persistent congestion will result in queues that stay full, hence packets may be lost</a:t>
            </a:r>
          </a:p>
          <a:p>
            <a:pPr eaLnBrk="1" hangingPunct="1"/>
            <a:r>
              <a:rPr lang="en-US" dirty="0"/>
              <a:t>How to avoid this?</a:t>
            </a:r>
          </a:p>
          <a:p>
            <a:pPr lvl="1" eaLnBrk="1" hangingPunct="1"/>
            <a:r>
              <a:rPr lang="en-US" dirty="0"/>
              <a:t>Control the amount of traffic at a bottleneck link</a:t>
            </a:r>
          </a:p>
          <a:p>
            <a:pPr lvl="2" eaLnBrk="1" hangingPunct="1"/>
            <a:r>
              <a:rPr lang="en-US" dirty="0"/>
              <a:t>Applications need to signal their requirements</a:t>
            </a:r>
          </a:p>
          <a:p>
            <a:pPr lvl="2" eaLnBrk="1" hangingPunct="1"/>
            <a:r>
              <a:rPr lang="en-US" dirty="0"/>
              <a:t>Network performs admission control</a:t>
            </a:r>
          </a:p>
          <a:p>
            <a:pPr lvl="1" eaLnBrk="1" hangingPunct="1"/>
            <a:r>
              <a:rPr lang="en-US" dirty="0"/>
              <a:t>Or prioritize traffic to give preference to important flows</a:t>
            </a:r>
          </a:p>
          <a:p>
            <a:pPr lvl="2" eaLnBrk="1" hangingPunct="1"/>
            <a:r>
              <a:rPr lang="en-US" dirty="0"/>
              <a:t>What scheduling algorithm to use?</a:t>
            </a:r>
          </a:p>
          <a:p>
            <a:pPr lvl="3" eaLnBrk="1" hangingPunct="1"/>
            <a:r>
              <a:rPr lang="en-US" dirty="0"/>
              <a:t>Fixed-priority schemes are much easier to implement than dynamic priority schemes</a:t>
            </a:r>
          </a:p>
          <a:p>
            <a:pPr lvl="3" eaLnBrk="1" hangingPunct="1"/>
            <a:r>
              <a:rPr lang="en-US" dirty="0"/>
              <a:t>Weighted round-robin techniques are also available</a:t>
            </a:r>
          </a:p>
          <a:p>
            <a:pPr lvl="2" eaLnBrk="1" hangingPunct="1"/>
            <a:r>
              <a:rPr lang="en-US" dirty="0"/>
              <a:t>May allow real-time traffic, but discard best-effort data traffic when the network is overloaded</a:t>
            </a:r>
          </a:p>
        </p:txBody>
      </p:sp>
    </p:spTree>
    <p:extLst>
      <p:ext uri="{BB962C8B-B14F-4D97-AF65-F5344CB8AC3E}">
        <p14:creationId xmlns:p14="http://schemas.microsoft.com/office/powerpoint/2010/main" val="217955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8"/>
          <p:cNvSpPr>
            <a:spLocks noChangeArrowheads="1"/>
          </p:cNvSpPr>
          <p:nvPr/>
        </p:nvSpPr>
        <p:spPr bwMode="auto">
          <a:xfrm>
            <a:off x="4972982" y="4708525"/>
            <a:ext cx="730250" cy="54927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ID</a:t>
            </a:r>
          </a:p>
        </p:txBody>
      </p:sp>
      <p:sp>
        <p:nvSpPr>
          <p:cNvPr id="37890" name="Rectangle 9"/>
          <p:cNvSpPr>
            <a:spLocks noChangeArrowheads="1"/>
          </p:cNvSpPr>
          <p:nvPr/>
        </p:nvSpPr>
        <p:spPr bwMode="auto">
          <a:xfrm>
            <a:off x="5703232" y="4708525"/>
            <a:ext cx="1189038" cy="549275"/>
          </a:xfrm>
          <a:prstGeom prst="rect">
            <a:avLst/>
          </a:prstGeom>
          <a:solidFill>
            <a:srgbClr val="99FF99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Control</a:t>
            </a:r>
          </a:p>
        </p:txBody>
      </p:sp>
      <p:sp>
        <p:nvSpPr>
          <p:cNvPr id="37891" name="Rectangle 10"/>
          <p:cNvSpPr>
            <a:spLocks noChangeArrowheads="1"/>
          </p:cNvSpPr>
          <p:nvPr/>
        </p:nvSpPr>
        <p:spPr bwMode="auto">
          <a:xfrm>
            <a:off x="6892270" y="4708525"/>
            <a:ext cx="2103437" cy="549275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r>
              <a:rPr lang="en-US"/>
              <a:t>Data</a:t>
            </a:r>
          </a:p>
        </p:txBody>
      </p:sp>
      <p:sp>
        <p:nvSpPr>
          <p:cNvPr id="128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156294"/>
            <a:ext cx="86868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Controller Area Networks (</a:t>
            </a:r>
            <a:r>
              <a:rPr lang="en-US" dirty="0" err="1"/>
              <a:t>CANbus</a:t>
            </a:r>
            <a:r>
              <a:rPr lang="en-US" dirty="0"/>
              <a:t>)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263138" y="1059492"/>
            <a:ext cx="4233068" cy="5562600"/>
          </a:xfrm>
        </p:spPr>
        <p:txBody>
          <a:bodyPr/>
          <a:lstStyle/>
          <a:p>
            <a:pPr eaLnBrk="1" hangingPunct="1"/>
            <a:r>
              <a:rPr lang="en-US" sz="1800" dirty="0"/>
              <a:t>Shared serial bus, send at 1Mbps, maximum bus length is </a:t>
            </a:r>
            <a:r>
              <a:rPr lang="en-US" sz="1800" dirty="0" smtClean="0"/>
              <a:t>50m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All stations hear transmissions within a fraction of a bit </a:t>
            </a:r>
            <a:r>
              <a:rPr lang="en-US" sz="1800" dirty="0" smtClean="0"/>
              <a:t>time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Connections </a:t>
            </a:r>
            <a:r>
              <a:rPr lang="en-US" sz="1800" b="1" dirty="0"/>
              <a:t>wired </a:t>
            </a:r>
            <a:r>
              <a:rPr lang="en-US" sz="1800" b="1" dirty="0" smtClean="0"/>
              <a:t>AND </a:t>
            </a:r>
            <a:r>
              <a:rPr lang="en-US" sz="1800" dirty="0"/>
              <a:t>l</a:t>
            </a:r>
            <a:r>
              <a:rPr lang="en-US" sz="1800" dirty="0" smtClean="0"/>
              <a:t>ogic (zero will dominate) logic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Packets start with an ID, then control and </a:t>
            </a:r>
            <a:r>
              <a:rPr lang="en-US" sz="1800" dirty="0" smtClean="0"/>
              <a:t>data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Widely used in automotive</a:t>
            </a:r>
          </a:p>
          <a:p>
            <a:pPr lvl="1"/>
            <a:r>
              <a:rPr lang="en-US" sz="1600" dirty="0" smtClean="0"/>
              <a:t>Finding its way to other areas</a:t>
            </a:r>
            <a:endParaRPr lang="en-US" sz="1600" dirty="0"/>
          </a:p>
        </p:txBody>
      </p:sp>
      <p:pic>
        <p:nvPicPr>
          <p:cNvPr id="3789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894" y="956245"/>
            <a:ext cx="4627563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Line 11"/>
          <p:cNvSpPr>
            <a:spLocks noChangeShapeType="1"/>
          </p:cNvSpPr>
          <p:nvPr/>
        </p:nvSpPr>
        <p:spPr bwMode="auto">
          <a:xfrm>
            <a:off x="4972982" y="5257800"/>
            <a:ext cx="0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Rectangle 12"/>
          <p:cNvSpPr>
            <a:spLocks noChangeArrowheads="1"/>
          </p:cNvSpPr>
          <p:nvPr/>
        </p:nvSpPr>
        <p:spPr bwMode="auto">
          <a:xfrm>
            <a:off x="4423707" y="5807075"/>
            <a:ext cx="2051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6600"/>
                </a:solidFill>
                <a:latin typeface="Calibri" charset="0"/>
              </a:rPr>
              <a:t>Start of packet</a:t>
            </a:r>
          </a:p>
        </p:txBody>
      </p:sp>
    </p:spTree>
    <p:extLst>
      <p:ext uri="{BB962C8B-B14F-4D97-AF65-F5344CB8AC3E}">
        <p14:creationId xmlns:p14="http://schemas.microsoft.com/office/powerpoint/2010/main" val="360273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CAN bus: Wiring</a:t>
            </a:r>
          </a:p>
        </p:txBody>
      </p:sp>
      <p:pic>
        <p:nvPicPr>
          <p:cNvPr id="4198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3594100"/>
            <a:ext cx="6600825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416050"/>
            <a:ext cx="5384800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6"/>
          <p:cNvSpPr>
            <a:spLocks noChangeArrowheads="1"/>
          </p:cNvSpPr>
          <p:nvPr/>
        </p:nvSpPr>
        <p:spPr bwMode="auto">
          <a:xfrm>
            <a:off x="2574925" y="6419850"/>
            <a:ext cx="3227388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3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Bus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570"/>
          <a:stretch/>
        </p:blipFill>
        <p:spPr>
          <a:xfrm>
            <a:off x="0" y="1460500"/>
            <a:ext cx="9144000" cy="38209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7060" y="5859872"/>
            <a:ext cx="418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 of TI sloa101 application note</a:t>
            </a:r>
            <a:r>
              <a:rPr lang="mr-IN" dirty="0" smtClean="0"/>
              <a:t>…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70013" y="2477242"/>
            <a:ext cx="716683" cy="955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97511" y="1823350"/>
            <a:ext cx="1081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 Guardian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42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CAN bus: Data Rate vs Distance</a:t>
            </a:r>
          </a:p>
        </p:txBody>
      </p:sp>
      <p:pic>
        <p:nvPicPr>
          <p:cNvPr id="4301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71" y="1611403"/>
            <a:ext cx="78613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501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Distributed Priority-</a:t>
            </a:r>
            <a:r>
              <a:rPr lang="en-US" sz="3200" dirty="0" smtClean="0"/>
              <a:t>based Arbitration</a:t>
            </a:r>
            <a:endParaRPr lang="en-US" sz="3200" dirty="0"/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Wait </a:t>
            </a:r>
            <a:r>
              <a:rPr lang="en-US" sz="1600" dirty="0"/>
              <a:t>until start of slot, then begin to send with the ID field, but:</a:t>
            </a:r>
          </a:p>
          <a:p>
            <a:r>
              <a:rPr lang="en-US" sz="1600" dirty="0"/>
              <a:t>Stop if you hear a 0 on the bus when you are sending a 1</a:t>
            </a:r>
          </a:p>
          <a:p>
            <a:r>
              <a:rPr lang="en-US" sz="1600" dirty="0"/>
              <a:t>Packet with the smallest ID is transmitted first</a:t>
            </a:r>
          </a:p>
          <a:p>
            <a:pPr lvl="1"/>
            <a:r>
              <a:rPr lang="en-US" sz="1400" dirty="0"/>
              <a:t>Priority-based network access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24579" y="2600858"/>
            <a:ext cx="5754689" cy="3603675"/>
            <a:chOff x="1215797" y="1658523"/>
            <a:chExt cx="6429603" cy="40263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2306638"/>
              <a:ext cx="6350000" cy="337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1215797" y="1688772"/>
              <a:ext cx="2516842" cy="412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FF0000"/>
                  </a:solidFill>
                  <a:latin typeface="Fira Sans Regular" charset="0"/>
                </a:rPr>
                <a:t>Node 2 Loses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084455" y="1658523"/>
              <a:ext cx="2509815" cy="412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FF0000"/>
                  </a:solidFill>
                  <a:latin typeface="Fira Sans Regular" charset="0"/>
                </a:rPr>
                <a:t>Node 1 Loses</a:t>
              </a:r>
            </a:p>
          </p:txBody>
        </p:sp>
        <p:cxnSp>
          <p:nvCxnSpPr>
            <p:cNvPr id="8" name="Straight Arrow Connector 8"/>
            <p:cNvCxnSpPr>
              <a:cxnSpLocks noChangeShapeType="1"/>
            </p:cNvCxnSpPr>
            <p:nvPr/>
          </p:nvCxnSpPr>
          <p:spPr bwMode="auto">
            <a:xfrm>
              <a:off x="2200058" y="2102004"/>
              <a:ext cx="1292442" cy="142542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arrow" w="med" len="med"/>
            </a:ln>
            <a:effectLst>
              <a:prstShdw prst="shdw17" dist="17961" dir="13500000">
                <a:schemeClr val="bg2"/>
              </a:prst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Arrow Connector 9"/>
            <p:cNvCxnSpPr>
              <a:cxnSpLocks noChangeShapeType="1"/>
            </p:cNvCxnSpPr>
            <p:nvPr/>
          </p:nvCxnSpPr>
          <p:spPr bwMode="auto">
            <a:xfrm flipH="1">
              <a:off x="4025900" y="2063648"/>
              <a:ext cx="1714907" cy="112246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arrow" w="med" len="med"/>
            </a:ln>
            <a:effectLst>
              <a:prstShdw prst="shdw17" dist="17961" dir="13500000">
                <a:schemeClr val="bg2"/>
              </a:prst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6409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CAN bus: Packets</a:t>
            </a:r>
          </a:p>
        </p:txBody>
      </p:sp>
      <p:pic>
        <p:nvPicPr>
          <p:cNvPr id="4505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62" y="1625600"/>
            <a:ext cx="8202838" cy="171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756" y="4003916"/>
            <a:ext cx="3844083" cy="1126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83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Analysis of 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41" y="1079501"/>
            <a:ext cx="8229600" cy="33599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Remember our CPU task model   </a:t>
            </a:r>
            <a:r>
              <a:rPr lang="en-US" dirty="0" err="1" smtClean="0"/>
              <a:t>τ</a:t>
            </a:r>
            <a:r>
              <a:rPr lang="en-US" baseline="-25000" dirty="0" err="1" smtClean="0"/>
              <a:t>i</a:t>
            </a:r>
            <a:r>
              <a:rPr lang="en-US" dirty="0" smtClean="0"/>
              <a:t> = {</a:t>
            </a:r>
            <a:r>
              <a:rPr lang="en-US" baseline="-25000" dirty="0" smtClean="0"/>
              <a:t>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, T</a:t>
            </a:r>
            <a:r>
              <a:rPr lang="en-US" baseline="-25000" dirty="0" smtClean="0"/>
              <a:t>i 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In a communication system:</a:t>
            </a:r>
          </a:p>
          <a:p>
            <a:pPr lvl="1"/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is the message transmission time</a:t>
            </a:r>
          </a:p>
          <a:p>
            <a:pPr lvl="1"/>
            <a:r>
              <a:rPr lang="en-US" dirty="0" smtClean="0"/>
              <a:t>T</a:t>
            </a:r>
            <a:r>
              <a:rPr lang="en-US" baseline="-25000" dirty="0" smtClean="0"/>
              <a:t>i</a:t>
            </a:r>
            <a:r>
              <a:rPr lang="en-US" dirty="0" smtClean="0"/>
              <a:t> is the period of the message</a:t>
            </a:r>
          </a:p>
          <a:p>
            <a:endParaRPr lang="en-US" dirty="0"/>
          </a:p>
          <a:p>
            <a:r>
              <a:rPr lang="en-US" dirty="0" smtClean="0"/>
              <a:t>What is different as compared to a CPU?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2357017" y="4427044"/>
            <a:ext cx="6463781" cy="945014"/>
            <a:chOff x="801" y="1418"/>
            <a:chExt cx="3050" cy="529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823" y="1556"/>
              <a:ext cx="302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3584" tIns="51793" rIns="103584" bIns="51793">
              <a:spAutoFit/>
            </a:bodyPr>
            <a:lstStyle/>
            <a:p>
              <a:pPr defTabSz="1028700"/>
              <a:r>
                <a:rPr lang="en-US" sz="2300" dirty="0">
                  <a:solidFill>
                    <a:srgbClr val="000000"/>
                  </a:solidFill>
                  <a:latin typeface="Fira Sans Regular" charset="0"/>
                </a:rPr>
                <a:t>--</a:t>
              </a:r>
              <a:r>
                <a:rPr lang="en-US" sz="2300" dirty="0" smtClean="0">
                  <a:solidFill>
                    <a:srgbClr val="000000"/>
                  </a:solidFill>
                  <a:latin typeface="Fira Sans Regular" charset="0"/>
                </a:rPr>
                <a:t>------ </a:t>
              </a:r>
              <a:r>
                <a:rPr lang="en-US" sz="2300" dirty="0">
                  <a:solidFill>
                    <a:srgbClr val="000000"/>
                  </a:solidFill>
                  <a:latin typeface="Fira Sans Regular" charset="0"/>
                </a:rPr>
                <a:t>+ .... + --</a:t>
              </a:r>
              <a:r>
                <a:rPr lang="en-US" sz="2300" dirty="0" smtClean="0">
                  <a:solidFill>
                    <a:srgbClr val="000000"/>
                  </a:solidFill>
                  <a:latin typeface="Fira Sans Regular" charset="0"/>
                </a:rPr>
                <a:t>-------  </a:t>
              </a:r>
              <a:r>
                <a:rPr lang="en-US" sz="2300" u="sng" dirty="0">
                  <a:solidFill>
                    <a:srgbClr val="000000"/>
                  </a:solidFill>
                  <a:latin typeface="Fira Sans Regular" charset="0"/>
                </a:rPr>
                <a:t>&lt;</a:t>
              </a:r>
              <a:r>
                <a:rPr lang="en-US" sz="2300" dirty="0">
                  <a:solidFill>
                    <a:srgbClr val="000000"/>
                  </a:solidFill>
                  <a:latin typeface="Fira Sans Regular" charset="0"/>
                </a:rPr>
                <a:t>  U</a:t>
              </a:r>
              <a:r>
                <a:rPr lang="en-US" sz="1800" dirty="0">
                  <a:solidFill>
                    <a:srgbClr val="000000"/>
                  </a:solidFill>
                  <a:latin typeface="Fira Sans Regular" charset="0"/>
                </a:rPr>
                <a:t>(n) </a:t>
              </a:r>
              <a:r>
                <a:rPr lang="en-US" sz="2300" dirty="0">
                  <a:solidFill>
                    <a:srgbClr val="000000"/>
                  </a:solidFill>
                  <a:latin typeface="Fira Sans Regular" charset="0"/>
                </a:rPr>
                <a:t>= n(2     - 1)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849" y="1418"/>
              <a:ext cx="2873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3584" tIns="51793" rIns="103584" bIns="51793">
              <a:spAutoFit/>
            </a:bodyPr>
            <a:lstStyle/>
            <a:p>
              <a:pPr defTabSz="1028700"/>
              <a:r>
                <a:rPr lang="en-US" sz="2300" dirty="0" smtClean="0">
                  <a:solidFill>
                    <a:srgbClr val="000000"/>
                  </a:solidFill>
                  <a:latin typeface="Fira Sans Regular" charset="0"/>
                </a:rPr>
                <a:t>C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Fira Sans Regular" charset="0"/>
                </a:rPr>
                <a:t>1</a:t>
              </a:r>
              <a:r>
                <a:rPr lang="en-US" sz="1800" dirty="0" smtClean="0">
                  <a:solidFill>
                    <a:srgbClr val="000000"/>
                  </a:solidFill>
                  <a:latin typeface="Fira Sans Regular" charset="0"/>
                </a:rPr>
                <a:t>+ </a:t>
              </a:r>
              <a:r>
                <a:rPr lang="en-US" sz="2300" dirty="0" smtClean="0">
                  <a:solidFill>
                    <a:srgbClr val="000000"/>
                  </a:solidFill>
                  <a:latin typeface="Fira Sans Regular" charset="0"/>
                </a:rPr>
                <a:t>B</a:t>
              </a:r>
              <a:r>
                <a:rPr lang="en-US" baseline="-25000" dirty="0">
                  <a:solidFill>
                    <a:srgbClr val="000000"/>
                  </a:solidFill>
                  <a:latin typeface="Fira Sans Regular" charset="0"/>
                </a:rPr>
                <a:t>1</a:t>
              </a:r>
              <a:r>
                <a:rPr lang="en-US" sz="1800" dirty="0" smtClean="0">
                  <a:solidFill>
                    <a:srgbClr val="000000"/>
                  </a:solidFill>
                  <a:latin typeface="Fira Sans Regular" charset="0"/>
                </a:rPr>
                <a:t>               </a:t>
              </a:r>
              <a:r>
                <a:rPr lang="en-US" sz="2300" dirty="0" smtClean="0">
                  <a:solidFill>
                    <a:srgbClr val="000000"/>
                  </a:solidFill>
                  <a:latin typeface="Fira Sans Regular" charset="0"/>
                </a:rPr>
                <a:t>C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Fira Sans Regular" charset="0"/>
                </a:rPr>
                <a:t>n</a:t>
              </a:r>
              <a:r>
                <a:rPr lang="en-US" sz="2300" baseline="-25000" dirty="0" smtClean="0">
                  <a:solidFill>
                    <a:srgbClr val="000000"/>
                  </a:solidFill>
                  <a:latin typeface="Fira Sans Regular" charset="0"/>
                </a:rPr>
                <a:t>+</a:t>
              </a:r>
              <a:r>
                <a:rPr lang="en-US" sz="2300" dirty="0" smtClean="0">
                  <a:solidFill>
                    <a:srgbClr val="000000"/>
                  </a:solidFill>
                  <a:latin typeface="Fira Sans Regular" charset="0"/>
                </a:rPr>
                <a:t> </a:t>
              </a:r>
              <a:r>
                <a:rPr lang="en-US" sz="2300" dirty="0" err="1" smtClean="0">
                  <a:solidFill>
                    <a:srgbClr val="000000"/>
                  </a:solidFill>
                  <a:latin typeface="Fira Sans Regular" charset="0"/>
                </a:rPr>
                <a:t>B</a:t>
              </a:r>
              <a:r>
                <a:rPr lang="en-US" baseline="-25000" dirty="0" err="1" smtClean="0">
                  <a:solidFill>
                    <a:srgbClr val="000000"/>
                  </a:solidFill>
                  <a:latin typeface="Fira Sans Regular" charset="0"/>
                </a:rPr>
                <a:t>n</a:t>
              </a:r>
              <a:r>
                <a:rPr lang="en-US" sz="1800" dirty="0" smtClean="0">
                  <a:solidFill>
                    <a:srgbClr val="000000"/>
                  </a:solidFill>
                  <a:latin typeface="Fira Sans Regular" charset="0"/>
                </a:rPr>
                <a:t>                                    1</a:t>
              </a:r>
              <a:r>
                <a:rPr lang="en-US" sz="1800" dirty="0">
                  <a:solidFill>
                    <a:srgbClr val="000000"/>
                  </a:solidFill>
                  <a:latin typeface="Fira Sans Regular" charset="0"/>
                </a:rPr>
                <a:t>/ n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801" y="1690"/>
              <a:ext cx="2582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3584" tIns="51793" rIns="103584" bIns="51793">
              <a:spAutoFit/>
            </a:bodyPr>
            <a:lstStyle/>
            <a:p>
              <a:pPr defTabSz="1028700"/>
              <a:r>
                <a:rPr lang="en-US" sz="2300" dirty="0" smtClean="0">
                  <a:solidFill>
                    <a:srgbClr val="000000"/>
                  </a:solidFill>
                  <a:latin typeface="Fira Sans Regular" charset="0"/>
                </a:rPr>
                <a:t>     T</a:t>
              </a:r>
              <a:r>
                <a:rPr lang="en-US" sz="1800" baseline="-25000" dirty="0" smtClean="0">
                  <a:solidFill>
                    <a:srgbClr val="000000"/>
                  </a:solidFill>
                  <a:latin typeface="Fira Sans Regular" charset="0"/>
                </a:rPr>
                <a:t>1</a:t>
              </a:r>
              <a:r>
                <a:rPr lang="en-US" sz="1800" dirty="0" smtClean="0">
                  <a:solidFill>
                    <a:srgbClr val="000000"/>
                  </a:solidFill>
                  <a:latin typeface="Fira Sans Regular" charset="0"/>
                </a:rPr>
                <a:t>                        </a:t>
              </a:r>
              <a:r>
                <a:rPr lang="en-US" sz="2300" dirty="0" err="1" smtClean="0">
                  <a:solidFill>
                    <a:srgbClr val="000000"/>
                  </a:solidFill>
                  <a:latin typeface="Fira Sans Regular" charset="0"/>
                </a:rPr>
                <a:t>T</a:t>
              </a:r>
              <a:r>
                <a:rPr lang="en-US" sz="1800" baseline="-25000" dirty="0" err="1" smtClean="0">
                  <a:solidFill>
                    <a:srgbClr val="000000"/>
                  </a:solidFill>
                  <a:latin typeface="Fira Sans Regular" charset="0"/>
                </a:rPr>
                <a:t>n</a:t>
              </a:r>
              <a:endParaRPr lang="en-US" sz="1800" baseline="-25000" dirty="0">
                <a:solidFill>
                  <a:srgbClr val="000000"/>
                </a:solidFill>
                <a:latin typeface="Fira Sans Regular" charset="0"/>
              </a:endParaRPr>
            </a:p>
          </p:txBody>
        </p:sp>
      </p:grpSp>
      <p:sp>
        <p:nvSpPr>
          <p:cNvPr id="9" name="Oval 8"/>
          <p:cNvSpPr/>
          <p:nvPr/>
        </p:nvSpPr>
        <p:spPr>
          <a:xfrm>
            <a:off x="2889780" y="4405139"/>
            <a:ext cx="537712" cy="50344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CAN bus Timing Analysis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457200" y="1235075"/>
            <a:ext cx="8229600" cy="5164138"/>
          </a:xfrm>
        </p:spPr>
        <p:txBody>
          <a:bodyPr/>
          <a:lstStyle/>
          <a:p>
            <a:r>
              <a:rPr lang="en-US" sz="2400" dirty="0"/>
              <a:t>Treat messages like priority-based tasks on a processor</a:t>
            </a:r>
          </a:p>
          <a:p>
            <a:pPr lvl="1"/>
            <a:r>
              <a:rPr lang="en-US" sz="1800" dirty="0">
                <a:cs typeface="Fira Sans Regular" charset="0"/>
              </a:rPr>
              <a:t>Perform RMA analysis</a:t>
            </a:r>
          </a:p>
          <a:p>
            <a:pPr lvl="1"/>
            <a:endParaRPr lang="en-US" dirty="0">
              <a:cs typeface="Fira Sans Regular" charset="0"/>
            </a:endParaRPr>
          </a:p>
          <a:p>
            <a:r>
              <a:rPr lang="en-US" sz="2400" dirty="0"/>
              <a:t>Messages have non-</a:t>
            </a:r>
            <a:r>
              <a:rPr lang="en-US" sz="2400" dirty="0" err="1"/>
              <a:t>preemptible</a:t>
            </a:r>
            <a:r>
              <a:rPr lang="en-US" sz="2400" dirty="0"/>
              <a:t> regions</a:t>
            </a:r>
          </a:p>
          <a:p>
            <a:pPr lvl="1"/>
            <a:r>
              <a:rPr lang="en-US" sz="1800" dirty="0">
                <a:cs typeface="Fira Sans Regular" charset="0"/>
              </a:rPr>
              <a:t>Adjust by adding blocking factors</a:t>
            </a:r>
          </a:p>
          <a:p>
            <a:pPr lvl="1"/>
            <a:endParaRPr lang="en-US" sz="1800" dirty="0">
              <a:cs typeface="Fira Sans Regular" charset="0"/>
            </a:endParaRPr>
          </a:p>
          <a:p>
            <a:r>
              <a:rPr lang="en-US" sz="2400" dirty="0"/>
              <a:t>Davis, et al </a:t>
            </a:r>
            <a:r>
              <a:rPr lang="ja-JP" altLang="en-US" sz="2400" dirty="0"/>
              <a:t>“</a:t>
            </a:r>
            <a:r>
              <a:rPr lang="en-US" altLang="ja-JP" sz="2400" dirty="0"/>
              <a:t>Controller Area Network (CAN) </a:t>
            </a:r>
            <a:r>
              <a:rPr lang="en-US" altLang="ja-JP" sz="2400" dirty="0" err="1"/>
              <a:t>schedulability</a:t>
            </a:r>
            <a:r>
              <a:rPr lang="en-US" altLang="ja-JP" sz="2400" dirty="0"/>
              <a:t> analysis: Refuted, revisited and revised</a:t>
            </a:r>
            <a:r>
              <a:rPr lang="ja-JP" altLang="en-US" sz="2400" dirty="0"/>
              <a:t>”</a:t>
            </a:r>
            <a:r>
              <a:rPr lang="en-US" altLang="ja-JP" sz="2400" dirty="0"/>
              <a:t> RTSJ, 2007</a:t>
            </a:r>
            <a:endParaRPr lang="en-US" altLang="ja-JP" sz="2200" dirty="0"/>
          </a:p>
          <a:p>
            <a:pPr lvl="1"/>
            <a:endParaRPr lang="en-US" dirty="0">
              <a:cs typeface="Fira Sans Regular" charset="0"/>
            </a:endParaRPr>
          </a:p>
          <a:p>
            <a:pPr lvl="1">
              <a:buFontTx/>
              <a:buNone/>
            </a:pPr>
            <a:endParaRPr lang="en-US" dirty="0">
              <a:cs typeface="Fira Sans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03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Outline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Real-time communications</a:t>
            </a:r>
          </a:p>
          <a:p>
            <a:pPr lvl="1" eaLnBrk="1" hangingPunct="1"/>
            <a:r>
              <a:rPr lang="en-US" dirty="0"/>
              <a:t>Traffic and network models</a:t>
            </a:r>
          </a:p>
          <a:p>
            <a:pPr lvl="1" eaLnBrk="1" hangingPunct="1"/>
            <a:r>
              <a:rPr lang="en-US" dirty="0"/>
              <a:t>Properties of networks</a:t>
            </a:r>
          </a:p>
          <a:p>
            <a:pPr lvl="2" eaLnBrk="1" hangingPunct="1"/>
            <a:r>
              <a:rPr lang="en-US" dirty="0"/>
              <a:t>Throughput, delay and jitter</a:t>
            </a:r>
          </a:p>
          <a:p>
            <a:pPr lvl="1" eaLnBrk="1" hangingPunct="1"/>
            <a:r>
              <a:rPr lang="en-US" dirty="0"/>
              <a:t>Congestion and </a:t>
            </a:r>
            <a:r>
              <a:rPr lang="en-US" dirty="0" smtClean="0"/>
              <a:t>loss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Examples</a:t>
            </a:r>
          </a:p>
          <a:p>
            <a:pPr lvl="1" eaLnBrk="1" hangingPunct="1"/>
            <a:r>
              <a:rPr lang="en-US" dirty="0"/>
              <a:t>Controller area networks</a:t>
            </a:r>
          </a:p>
          <a:p>
            <a:pPr lvl="1" eaLnBrk="1" hangingPunct="1"/>
            <a:r>
              <a:rPr lang="en-US" dirty="0"/>
              <a:t>Ethernet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7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13093520" cy="53432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Example: Ethernet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055950"/>
            <a:ext cx="8314925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Recall that Ethernet uses CSMA/CD with exponential back off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Before transmitting, check for active link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If not active, try to transmit, listening for collision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If a collision occurs, stop sending, wait before retry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Random binary exponential back-off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/>
              <a:t>After </a:t>
            </a:r>
            <a:r>
              <a:rPr lang="en-US" i="1" dirty="0" err="1"/>
              <a:t>i</a:t>
            </a:r>
            <a:r>
              <a:rPr lang="en-US" dirty="0"/>
              <a:t> collisions, back-off by up to </a:t>
            </a:r>
            <a:r>
              <a:rPr lang="en-US" i="1" dirty="0"/>
              <a:t>2i</a:t>
            </a:r>
            <a:r>
              <a:rPr lang="en-US" dirty="0"/>
              <a:t> slots, randomly </a:t>
            </a:r>
            <a:r>
              <a:rPr lang="en-US" dirty="0" smtClean="0"/>
              <a:t>chosen</a:t>
            </a:r>
          </a:p>
          <a:p>
            <a:pPr lvl="2" eaLnBrk="1" hangingPunct="1"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Potentially unbounded delay on busy network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Cannot schedule transmissions to avoid collision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No prioritization of messages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Implications: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Throughput actually drops at high loads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Cannot easily reason about timing properties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Difficult to schedule messages to ensure timely delivery</a:t>
            </a:r>
          </a:p>
        </p:txBody>
      </p:sp>
    </p:spTree>
    <p:extLst>
      <p:ext uri="{BB962C8B-B14F-4D97-AF65-F5344CB8AC3E}">
        <p14:creationId xmlns:p14="http://schemas.microsoft.com/office/powerpoint/2010/main" val="24138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Real-Time Ethernet?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132" b="-360"/>
          <a:stretch/>
        </p:blipFill>
        <p:spPr>
          <a:xfrm>
            <a:off x="5616967" y="2723179"/>
            <a:ext cx="3261036" cy="235038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199" y="1055950"/>
            <a:ext cx="8314925" cy="5562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accent5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accent2">
                    <a:lumMod val="50000"/>
                  </a:schemeClr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accent2">
                    <a:lumMod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600" kern="1200">
                <a:solidFill>
                  <a:schemeClr val="accent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 smtClean="0">
                <a:latin typeface="Fira Sans Regular" charset="0"/>
              </a:rPr>
              <a:t>If you have control over ALL nodes in the system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Fira Sans Regular" charset="0"/>
              </a:rPr>
              <a:t>Coordinate using Time Diversity Multiple Access (TDMA)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latin typeface="Fira Sans Regular" charset="0"/>
              </a:rPr>
              <a:t>Synchronize each node (somehow) and assigned a time slot to transmit</a:t>
            </a:r>
            <a:endParaRPr lang="en-US" dirty="0">
              <a:latin typeface="Fira Sans Regular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8" y="3199446"/>
            <a:ext cx="4854600" cy="1480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66954" y="5034444"/>
            <a:ext cx="252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Polling TDMA</a:t>
            </a:r>
            <a:endParaRPr 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781237" y="5072425"/>
            <a:ext cx="252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Synchronized TDMA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8383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Priorities in non-Logical AND networks?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transmission delay to act like a priority</a:t>
            </a:r>
          </a:p>
          <a:p>
            <a:r>
              <a:rPr lang="en-US" dirty="0" smtClean="0"/>
              <a:t>Low priority waits longer before it transmits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2" name="TextBox 3"/>
          <p:cNvSpPr txBox="1">
            <a:spLocks noChangeArrowheads="1"/>
          </p:cNvSpPr>
          <p:nvPr/>
        </p:nvSpPr>
        <p:spPr bwMode="auto">
          <a:xfrm>
            <a:off x="181304" y="3071251"/>
            <a:ext cx="17240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Regular" charset="0"/>
                <a:ea typeface="ＭＳ Ｐゴシック" charset="0"/>
                <a:cs typeface="ＭＳ Ｐゴシック" charset="0"/>
              </a:rPr>
              <a:t>Node 1  (H)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 Regular" charset="0"/>
              <a:ea typeface="ＭＳ Ｐゴシック" charset="0"/>
              <a:cs typeface="ＭＳ Ｐゴシック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Regular" charset="0"/>
                <a:ea typeface="ＭＳ Ｐゴシック" charset="0"/>
                <a:cs typeface="ＭＳ Ｐゴシック" charset="0"/>
              </a:rPr>
              <a:t>Node 2  (M)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 Regular" charset="0"/>
              <a:ea typeface="ＭＳ Ｐゴシック" charset="0"/>
              <a:cs typeface="ＭＳ Ｐゴシック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Regular" charset="0"/>
                <a:ea typeface="ＭＳ Ｐゴシック" charset="0"/>
                <a:cs typeface="ＭＳ Ｐゴシック" charset="0"/>
              </a:rPr>
              <a:t>Node 3  (L)</a:t>
            </a:r>
          </a:p>
        </p:txBody>
      </p:sp>
      <p:sp>
        <p:nvSpPr>
          <p:cNvPr id="23" name="TextBox 10"/>
          <p:cNvSpPr txBox="1">
            <a:spLocks noChangeArrowheads="1"/>
          </p:cNvSpPr>
          <p:nvPr/>
        </p:nvSpPr>
        <p:spPr bwMode="auto">
          <a:xfrm>
            <a:off x="1303666" y="2550551"/>
            <a:ext cx="2574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Regular" charset="0"/>
                <a:ea typeface="ＭＳ Ｐゴシック" charset="0"/>
                <a:cs typeface="ＭＳ Ｐゴシック" charset="0"/>
              </a:rPr>
              <a:t>Dynamic Start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584779" y="3161739"/>
            <a:ext cx="295275" cy="273050"/>
          </a:xfrm>
          <a:prstGeom prst="rect">
            <a:avLst/>
          </a:prstGeom>
          <a:solidFill>
            <a:srgbClr val="FFCCB7"/>
          </a:solidFill>
          <a:ln w="9525">
            <a:solidFill>
              <a:srgbClr val="000000"/>
            </a:solidFill>
            <a:round/>
            <a:headEnd/>
            <a:tailEnd/>
          </a:ln>
          <a:effectLst>
            <a:prstShdw prst="shdw17" dist="17961" dir="13500000">
              <a:srgbClr val="808080"/>
            </a:prst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2602241" y="3655451"/>
            <a:ext cx="617538" cy="277813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  <a:effectLst>
            <a:prstShdw prst="shdw17" dist="17961" dir="13500000">
              <a:srgbClr val="808080"/>
            </a:prst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595891" y="4147576"/>
            <a:ext cx="1112838" cy="277813"/>
          </a:xfrm>
          <a:prstGeom prst="rect">
            <a:avLst/>
          </a:prstGeom>
          <a:solidFill>
            <a:srgbClr val="333399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13500000">
              <a:srgbClr val="808080"/>
            </a:prst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Fira Sans Regular" charset="0"/>
            </a:endParaRPr>
          </a:p>
        </p:txBody>
      </p:sp>
      <p:cxnSp>
        <p:nvCxnSpPr>
          <p:cNvPr id="27" name="Straight Arrow Connector 9"/>
          <p:cNvCxnSpPr>
            <a:cxnSpLocks noChangeShapeType="1"/>
          </p:cNvCxnSpPr>
          <p:nvPr/>
        </p:nvCxnSpPr>
        <p:spPr bwMode="auto">
          <a:xfrm rot="5400000">
            <a:off x="1831510" y="3678470"/>
            <a:ext cx="1508125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>
            <a:prstShdw prst="shdw17" dist="17961" dir="13500000">
              <a:srgbClr val="808080"/>
            </a:prst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" name="TextBox 14"/>
          <p:cNvSpPr txBox="1">
            <a:spLocks noChangeArrowheads="1"/>
          </p:cNvSpPr>
          <p:nvPr/>
        </p:nvSpPr>
        <p:spPr bwMode="auto">
          <a:xfrm>
            <a:off x="1592591" y="4857189"/>
            <a:ext cx="3884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Regular" charset="0"/>
                <a:ea typeface="ＭＳ Ｐゴシック" charset="0"/>
                <a:cs typeface="ＭＳ Ｐゴシック" charset="0"/>
              </a:rPr>
              <a:t>Longer Delay -&gt; Lower Priority</a:t>
            </a:r>
          </a:p>
        </p:txBody>
      </p:sp>
      <p:cxnSp>
        <p:nvCxnSpPr>
          <p:cNvPr id="29" name="Straight Arrow Connector 16"/>
          <p:cNvCxnSpPr>
            <a:cxnSpLocks noChangeShapeType="1"/>
          </p:cNvCxnSpPr>
          <p:nvPr/>
        </p:nvCxnSpPr>
        <p:spPr bwMode="auto">
          <a:xfrm rot="16200000" flipV="1">
            <a:off x="2961016" y="4398402"/>
            <a:ext cx="542925" cy="317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>
            <a:prstShdw prst="shdw17" dist="17961" dir="13500000">
              <a:srgbClr val="808080"/>
            </a:prst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" name="Rectangle 29"/>
          <p:cNvSpPr/>
          <p:nvPr/>
        </p:nvSpPr>
        <p:spPr bwMode="auto">
          <a:xfrm>
            <a:off x="2872116" y="3153801"/>
            <a:ext cx="1539875" cy="279400"/>
          </a:xfrm>
          <a:prstGeom prst="rect">
            <a:avLst/>
          </a:prstGeom>
          <a:solidFill>
            <a:srgbClr val="000000">
              <a:lumMod val="75000"/>
              <a:lumOff val="2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13500000">
              <a:srgbClr val="808080"/>
            </a:prst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Fira Sans Regular" charset="0"/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4443741" y="3660214"/>
            <a:ext cx="619125" cy="277812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  <a:effectLst>
            <a:prstShdw prst="shdw17" dist="17961" dir="13500000">
              <a:srgbClr val="808080"/>
            </a:prst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437391" y="4152339"/>
            <a:ext cx="1112838" cy="279400"/>
          </a:xfrm>
          <a:prstGeom prst="rect">
            <a:avLst/>
          </a:prstGeom>
          <a:solidFill>
            <a:srgbClr val="333399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13500000">
              <a:srgbClr val="808080"/>
            </a:prst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Fira Sans Regular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077154" y="3658626"/>
            <a:ext cx="1538287" cy="277813"/>
          </a:xfrm>
          <a:prstGeom prst="rect">
            <a:avLst/>
          </a:prstGeom>
          <a:solidFill>
            <a:srgbClr val="000000">
              <a:lumMod val="75000"/>
              <a:lumOff val="2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13500000">
              <a:srgbClr val="808080"/>
            </a:prst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Fira Sans Regular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642429" y="4157101"/>
            <a:ext cx="1112837" cy="279400"/>
          </a:xfrm>
          <a:prstGeom prst="rect">
            <a:avLst/>
          </a:prstGeom>
          <a:solidFill>
            <a:srgbClr val="333399">
              <a:lumMod val="40000"/>
              <a:lumOff val="60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13500000">
              <a:srgbClr val="808080"/>
            </a:prst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Fira Sans Regular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747329" y="4161864"/>
            <a:ext cx="882650" cy="279400"/>
          </a:xfrm>
          <a:prstGeom prst="rect">
            <a:avLst/>
          </a:prstGeom>
          <a:solidFill>
            <a:srgbClr val="000000">
              <a:lumMod val="75000"/>
              <a:lumOff val="25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13500000">
              <a:srgbClr val="808080"/>
            </a:prst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Fira Sans Regular" charset="0"/>
            </a:endParaRPr>
          </a:p>
        </p:txBody>
      </p:sp>
      <p:cxnSp>
        <p:nvCxnSpPr>
          <p:cNvPr id="36" name="Straight Connector 25"/>
          <p:cNvCxnSpPr>
            <a:cxnSpLocks noChangeShapeType="1"/>
          </p:cNvCxnSpPr>
          <p:nvPr/>
        </p:nvCxnSpPr>
        <p:spPr bwMode="auto">
          <a:xfrm>
            <a:off x="1835479" y="3936439"/>
            <a:ext cx="69453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prstShdw prst="shdw17" dist="17961" dir="13500000">
              <a:srgbClr val="808080"/>
            </a:prst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Connector 26"/>
          <p:cNvCxnSpPr>
            <a:cxnSpLocks noChangeShapeType="1"/>
          </p:cNvCxnSpPr>
          <p:nvPr/>
        </p:nvCxnSpPr>
        <p:spPr bwMode="auto">
          <a:xfrm>
            <a:off x="1835479" y="3442726"/>
            <a:ext cx="6945312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prstShdw prst="shdw17" dist="17961" dir="13500000">
              <a:srgbClr val="808080"/>
            </a:prst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7"/>
          <p:cNvCxnSpPr>
            <a:cxnSpLocks noChangeShapeType="1"/>
          </p:cNvCxnSpPr>
          <p:nvPr/>
        </p:nvCxnSpPr>
        <p:spPr bwMode="auto">
          <a:xfrm>
            <a:off x="1835479" y="4453964"/>
            <a:ext cx="694531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prstShdw prst="shdw17" dist="17961" dir="13500000">
              <a:srgbClr val="808080"/>
            </a:prst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3338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9400"/>
            <a:ext cx="8001000" cy="330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Conclusions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real-time communications</a:t>
            </a:r>
            <a:r>
              <a:rPr lang="en-US" dirty="0" smtClean="0"/>
              <a:t>?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Factors that affect real-time communication</a:t>
            </a:r>
          </a:p>
          <a:p>
            <a:pPr lvl="1" eaLnBrk="1" hangingPunct="1"/>
            <a:r>
              <a:rPr lang="en-US" dirty="0"/>
              <a:t>Throughput, delay and jitter</a:t>
            </a:r>
          </a:p>
          <a:p>
            <a:pPr lvl="1" eaLnBrk="1" hangingPunct="1"/>
            <a:r>
              <a:rPr lang="en-US" dirty="0"/>
              <a:t>Clock skew</a:t>
            </a:r>
          </a:p>
          <a:p>
            <a:pPr lvl="1" eaLnBrk="1" hangingPunct="1"/>
            <a:r>
              <a:rPr lang="en-US" dirty="0"/>
              <a:t>Congestion and </a:t>
            </a:r>
            <a:r>
              <a:rPr lang="en-US" dirty="0" smtClean="0"/>
              <a:t>loss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Examples of networks and their timing properties</a:t>
            </a:r>
          </a:p>
          <a:p>
            <a:pPr lvl="1" eaLnBrk="1" hangingPunct="1"/>
            <a:r>
              <a:rPr lang="en-US" dirty="0"/>
              <a:t>Some networks (like </a:t>
            </a:r>
            <a:r>
              <a:rPr lang="en-US" dirty="0" err="1"/>
              <a:t>CANbus</a:t>
            </a:r>
            <a:r>
              <a:rPr lang="en-US" dirty="0"/>
              <a:t>) provide timing guarantees, others (like the </a:t>
            </a:r>
            <a:r>
              <a:rPr lang="en-US" dirty="0" err="1"/>
              <a:t>ethernet</a:t>
            </a:r>
            <a:r>
              <a:rPr lang="en-US" dirty="0"/>
              <a:t>) do </a:t>
            </a:r>
            <a:r>
              <a:rPr lang="en-US" dirty="0" smtClean="0"/>
              <a:t>not</a:t>
            </a:r>
            <a:endParaRPr lang="en-US" dirty="0"/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Real-Time Communications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244475" y="1114576"/>
            <a:ext cx="8747125" cy="5753100"/>
          </a:xfrm>
        </p:spPr>
        <p:txBody>
          <a:bodyPr/>
          <a:lstStyle/>
          <a:p>
            <a:pPr eaLnBrk="1" hangingPunct="1"/>
            <a:r>
              <a:rPr lang="en-US" dirty="0" smtClean="0"/>
              <a:t>Digital </a:t>
            </a:r>
            <a:r>
              <a:rPr lang="en-US" dirty="0"/>
              <a:t>data </a:t>
            </a:r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would like fast delivery, but not at the expense of reliability</a:t>
            </a:r>
          </a:p>
          <a:p>
            <a:pPr lvl="2" eaLnBrk="1" hangingPunct="1"/>
            <a:r>
              <a:rPr lang="en-US" dirty="0"/>
              <a:t>E.g. web browsing, e-mail, file transfer, twitter, etc.</a:t>
            </a:r>
          </a:p>
          <a:p>
            <a:pPr lvl="1" eaLnBrk="1" hangingPunct="1"/>
            <a:r>
              <a:rPr lang="en-US" dirty="0"/>
              <a:t>These applications are often referred to as elastic applications</a:t>
            </a:r>
          </a:p>
          <a:p>
            <a:pPr lvl="2" eaLnBrk="1" hangingPunct="1"/>
            <a:r>
              <a:rPr lang="en-US" dirty="0"/>
              <a:t>i.e. time can be </a:t>
            </a:r>
            <a:r>
              <a:rPr lang="ja-JP" altLang="en-US" dirty="0"/>
              <a:t>“</a:t>
            </a:r>
            <a:r>
              <a:rPr lang="en-US" altLang="ja-JP" dirty="0"/>
              <a:t>dilated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2" eaLnBrk="1" hangingPunct="1"/>
            <a:endParaRPr lang="en-US" altLang="ja-JP" dirty="0"/>
          </a:p>
          <a:p>
            <a:pPr eaLnBrk="1" hangingPunct="1"/>
            <a:r>
              <a:rPr lang="en-US" dirty="0"/>
              <a:t>R</a:t>
            </a:r>
            <a:r>
              <a:rPr lang="en-US" dirty="0" smtClean="0"/>
              <a:t>eal</a:t>
            </a:r>
            <a:r>
              <a:rPr lang="en-US" dirty="0"/>
              <a:t>-time data </a:t>
            </a:r>
            <a:r>
              <a:rPr lang="en-US" dirty="0" smtClean="0"/>
              <a:t>communications</a:t>
            </a:r>
            <a:endParaRPr lang="en-US" dirty="0"/>
          </a:p>
          <a:p>
            <a:pPr lvl="1" eaLnBrk="1" hangingPunct="1"/>
            <a:r>
              <a:rPr lang="en-US" dirty="0"/>
              <a:t>Timely delivery may deemed to be more desirable than reliable delivery</a:t>
            </a:r>
          </a:p>
          <a:p>
            <a:pPr lvl="1" eaLnBrk="1" hangingPunct="1"/>
            <a:r>
              <a:rPr lang="en-US" dirty="0"/>
              <a:t>Different levels of priority may be associated with applications</a:t>
            </a:r>
          </a:p>
          <a:p>
            <a:pPr lvl="1" eaLnBrk="1" hangingPunct="1"/>
            <a:r>
              <a:rPr lang="en-US" dirty="0"/>
              <a:t>Examples:</a:t>
            </a:r>
          </a:p>
          <a:p>
            <a:pPr lvl="2" eaLnBrk="1" hangingPunct="1"/>
            <a:r>
              <a:rPr lang="en-US" dirty="0"/>
              <a:t>Anti-lock braking in a car</a:t>
            </a:r>
          </a:p>
          <a:p>
            <a:pPr lvl="2" eaLnBrk="1" hangingPunct="1"/>
            <a:r>
              <a:rPr lang="ja-JP" altLang="en-US" dirty="0"/>
              <a:t>“</a:t>
            </a:r>
            <a:r>
              <a:rPr lang="en-US" altLang="ja-JP" dirty="0"/>
              <a:t>Fly-by-wire</a:t>
            </a:r>
            <a:r>
              <a:rPr lang="ja-JP" altLang="en-US" dirty="0"/>
              <a:t>”</a:t>
            </a:r>
            <a:r>
              <a:rPr lang="en-US" altLang="ja-JP" dirty="0"/>
              <a:t> systems in a modern aircraft</a:t>
            </a:r>
          </a:p>
          <a:p>
            <a:pPr lvl="2" eaLnBrk="1" hangingPunct="1"/>
            <a:r>
              <a:rPr lang="en-US" dirty="0"/>
              <a:t>Skype internet telephony and IPTV (TV using the Internet Protocol)</a:t>
            </a:r>
          </a:p>
          <a:p>
            <a:pPr lvl="3" eaLnBrk="1" hangingPunct="1"/>
            <a:r>
              <a:rPr lang="en-US" dirty="0"/>
              <a:t>drop delayed packets</a:t>
            </a:r>
          </a:p>
          <a:p>
            <a:pPr lvl="3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Real-Time Traffic Categories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</a:rPr>
              <a:t>Packet-switched traffic falls into two categories:</a:t>
            </a:r>
          </a:p>
          <a:p>
            <a:pPr lvl="1" eaLnBrk="1" hangingPunct="1"/>
            <a:r>
              <a:rPr lang="en-US" b="1" dirty="0">
                <a:solidFill>
                  <a:srgbClr val="000000"/>
                </a:solidFill>
              </a:rPr>
              <a:t>Synchronous periodic messages</a:t>
            </a:r>
          </a:p>
          <a:p>
            <a:pPr lvl="2" eaLnBrk="1" hangingPunct="1"/>
            <a:r>
              <a:rPr lang="en-US" dirty="0">
                <a:solidFill>
                  <a:srgbClr val="000000"/>
                </a:solidFill>
              </a:rPr>
              <a:t>Produced and consumed in a continual basis, according to some schedule</a:t>
            </a:r>
          </a:p>
          <a:p>
            <a:pPr lvl="3" eaLnBrk="1" hangingPunct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Generally require some performance guarantee</a:t>
            </a:r>
          </a:p>
          <a:p>
            <a:pPr lvl="3" eaLnBrk="1" hangingPunct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Can be generated by periodic tasks</a:t>
            </a:r>
          </a:p>
          <a:p>
            <a:pPr lvl="3" eaLnBrk="1" hangingPunct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Fixed rate (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isochronous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</a:rPr>
              <a:t>”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) flows (e.g. sensor data, speech)</a:t>
            </a:r>
          </a:p>
          <a:p>
            <a:pPr lvl="3" eaLnBrk="1" hangingPunct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Characterize by inter-packet spacing, message length, reception deadline</a:t>
            </a:r>
          </a:p>
          <a:p>
            <a:pPr lvl="2" eaLnBrk="1" hangingPunct="1"/>
            <a:r>
              <a:rPr lang="en-US" dirty="0">
                <a:solidFill>
                  <a:srgbClr val="000000"/>
                </a:solidFill>
              </a:rPr>
              <a:t>Can be generated by sporadic tasks</a:t>
            </a:r>
          </a:p>
          <a:p>
            <a:pPr lvl="3" eaLnBrk="1" hangingPunct="1"/>
            <a:r>
              <a:rPr lang="en-US" dirty="0">
                <a:solidFill>
                  <a:srgbClr val="7F7F7F"/>
                </a:solidFill>
              </a:rPr>
              <a:t>Variable rate flows (e.g. MPEG-2 video, control traffic)</a:t>
            </a:r>
          </a:p>
          <a:p>
            <a:pPr lvl="3" eaLnBrk="1" hangingPunct="1"/>
            <a:r>
              <a:rPr lang="en-US" dirty="0">
                <a:solidFill>
                  <a:srgbClr val="7F7F7F"/>
                </a:solidFill>
              </a:rPr>
              <a:t>Characterize by average throughput + maximum burst size</a:t>
            </a:r>
          </a:p>
          <a:p>
            <a:pPr lvl="1" eaLnBrk="1" hangingPunct="1"/>
            <a:r>
              <a:rPr lang="en-US" b="1" dirty="0">
                <a:solidFill>
                  <a:srgbClr val="000000"/>
                </a:solidFill>
              </a:rPr>
              <a:t>Aperiodic (asynchronous) messages</a:t>
            </a:r>
          </a:p>
          <a:p>
            <a:pPr lvl="2" eaLnBrk="1" hangingPunct="1"/>
            <a:r>
              <a:rPr lang="en-US" dirty="0">
                <a:solidFill>
                  <a:srgbClr val="000000"/>
                </a:solidFill>
              </a:rPr>
              <a:t>No deadline, best-effort delivery, but want to keep delays small</a:t>
            </a:r>
          </a:p>
          <a:p>
            <a:pPr lvl="2" eaLnBrk="1" hangingPunct="1"/>
            <a:r>
              <a:rPr lang="en-US" dirty="0">
                <a:solidFill>
                  <a:srgbClr val="000000"/>
                </a:solidFill>
              </a:rPr>
              <a:t>Characterize by average delivery time</a:t>
            </a:r>
          </a:p>
        </p:txBody>
      </p:sp>
    </p:spTree>
    <p:extLst>
      <p:ext uri="{BB962C8B-B14F-4D97-AF65-F5344CB8AC3E}">
        <p14:creationId xmlns:p14="http://schemas.microsoft.com/office/powerpoint/2010/main" val="2540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Sources of Message Delays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32098"/>
            <a:ext cx="8001000" cy="5562600"/>
          </a:xfrm>
        </p:spPr>
        <p:txBody>
          <a:bodyPr/>
          <a:lstStyle/>
          <a:p>
            <a:pPr marL="381000" indent="-381000" eaLnBrk="1" hangingPunct="1"/>
            <a:r>
              <a:rPr lang="en-US" dirty="0"/>
              <a:t>Message delays on networks comprise the following components:</a:t>
            </a:r>
          </a:p>
          <a:p>
            <a:pPr marL="800100" lvl="1" indent="-342900" eaLnBrk="1" hangingPunct="1">
              <a:buFontTx/>
              <a:buAutoNum type="arabicPeriod"/>
            </a:pPr>
            <a:r>
              <a:rPr lang="en-US" dirty="0"/>
              <a:t>Queuing delay at sender</a:t>
            </a:r>
          </a:p>
          <a:p>
            <a:pPr marL="1200150" lvl="2" indent="-342900" eaLnBrk="1" hangingPunct="1"/>
            <a:r>
              <a:rPr lang="en-US" dirty="0"/>
              <a:t>Network not always ready to accept a packet when it becomes available</a:t>
            </a:r>
          </a:p>
          <a:p>
            <a:pPr marL="1200150" lvl="2" indent="-342900" eaLnBrk="1" hangingPunct="1"/>
            <a:r>
              <a:rPr lang="en-US" dirty="0"/>
              <a:t>Data may be queued if produced faster than the network can deliver it</a:t>
            </a:r>
          </a:p>
          <a:p>
            <a:pPr marL="800100" lvl="1" indent="-342900" eaLnBrk="1" hangingPunct="1">
              <a:buFontTx/>
              <a:buAutoNum type="arabicPeriod"/>
            </a:pPr>
            <a:r>
              <a:rPr lang="en-US" dirty="0"/>
              <a:t>Queuing delay in the network</a:t>
            </a:r>
          </a:p>
          <a:p>
            <a:pPr marL="1200150" lvl="2" indent="-342900" eaLnBrk="1" hangingPunct="1"/>
            <a:r>
              <a:rPr lang="en-US" dirty="0"/>
              <a:t>Due to cross-traffic or bottleneck links</a:t>
            </a:r>
          </a:p>
          <a:p>
            <a:pPr marL="800100" lvl="1" indent="-342900" eaLnBrk="1" hangingPunct="1">
              <a:buFontTx/>
              <a:buAutoNum type="arabicPeriod"/>
            </a:pPr>
            <a:r>
              <a:rPr lang="en-US" dirty="0"/>
              <a:t>Network transit time</a:t>
            </a:r>
          </a:p>
          <a:p>
            <a:pPr marL="1200150" lvl="2" indent="-342900" eaLnBrk="1" hangingPunct="1"/>
            <a:r>
              <a:rPr lang="en-US" dirty="0"/>
              <a:t>Fixed propagation delay</a:t>
            </a:r>
          </a:p>
          <a:p>
            <a:pPr marL="800100" lvl="1" indent="-342900" eaLnBrk="1" hangingPunct="1">
              <a:buFontTx/>
              <a:buAutoNum type="arabicPeriod"/>
            </a:pPr>
            <a:r>
              <a:rPr lang="en-US" dirty="0"/>
              <a:t>Queuing delay at receiver</a:t>
            </a:r>
          </a:p>
          <a:p>
            <a:pPr marL="1200150" lvl="2" indent="-342900" eaLnBrk="1" hangingPunct="1"/>
            <a:r>
              <a:rPr lang="en-US" dirty="0"/>
              <a:t>Application not always ready to accept packets arriving from network</a:t>
            </a:r>
          </a:p>
          <a:p>
            <a:pPr marL="1200150" lvl="2" indent="-342900" eaLnBrk="1" hangingPunct="1"/>
            <a:r>
              <a:rPr lang="en-US" dirty="0"/>
              <a:t>Network may deliver data in bursts</a:t>
            </a:r>
          </a:p>
        </p:txBody>
      </p:sp>
    </p:spTree>
    <p:extLst>
      <p:ext uri="{BB962C8B-B14F-4D97-AF65-F5344CB8AC3E}">
        <p14:creationId xmlns:p14="http://schemas.microsoft.com/office/powerpoint/2010/main" val="12153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Message Delay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4F618-CACE-4FD6-AC09-05B693CE557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" name="AutoShape 4"/>
          <p:cNvSpPr>
            <a:spLocks noChangeArrowheads="1"/>
          </p:cNvSpPr>
          <p:nvPr/>
        </p:nvSpPr>
        <p:spPr bwMode="auto">
          <a:xfrm>
            <a:off x="1020763" y="1263650"/>
            <a:ext cx="2336800" cy="24384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" name="AutoShape 5"/>
          <p:cNvSpPr>
            <a:spLocks noChangeArrowheads="1"/>
          </p:cNvSpPr>
          <p:nvPr/>
        </p:nvSpPr>
        <p:spPr bwMode="auto">
          <a:xfrm>
            <a:off x="5589588" y="1319213"/>
            <a:ext cx="2336800" cy="24384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" name="Cloud"/>
          <p:cNvSpPr>
            <a:spLocks noChangeAspect="1" noEditPoints="1" noChangeArrowheads="1"/>
          </p:cNvSpPr>
          <p:nvPr/>
        </p:nvSpPr>
        <p:spPr bwMode="auto">
          <a:xfrm>
            <a:off x="2611438" y="3775075"/>
            <a:ext cx="3665537" cy="2455863"/>
          </a:xfrm>
          <a:custGeom>
            <a:avLst/>
            <a:gdLst>
              <a:gd name="T0" fmla="*/ 11370 w 21600"/>
              <a:gd name="T1" fmla="*/ 1227932 h 21600"/>
              <a:gd name="T2" fmla="*/ 1832769 w 21600"/>
              <a:gd name="T3" fmla="*/ 2453248 h 21600"/>
              <a:gd name="T4" fmla="*/ 3662482 w 21600"/>
              <a:gd name="T5" fmla="*/ 1227932 h 21600"/>
              <a:gd name="T6" fmla="*/ 1832769 w 21600"/>
              <a:gd name="T7" fmla="*/ 14041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Fira Sans Regular" charset="0"/>
                <a:ea typeface="ＭＳ Ｐゴシック" charset="0"/>
                <a:cs typeface="Fira Sans Regular" charset="0"/>
              </a:rPr>
              <a:t>Network</a:t>
            </a:r>
          </a:p>
        </p:txBody>
      </p:sp>
      <p:sp>
        <p:nvSpPr>
          <p:cNvPr id="74" name="Oval 8"/>
          <p:cNvSpPr>
            <a:spLocks noChangeArrowheads="1"/>
          </p:cNvSpPr>
          <p:nvPr/>
        </p:nvSpPr>
        <p:spPr bwMode="auto">
          <a:xfrm>
            <a:off x="1223963" y="1484313"/>
            <a:ext cx="508000" cy="498475"/>
          </a:xfrm>
          <a:prstGeom prst="ellipse">
            <a:avLst/>
          </a:prstGeom>
          <a:solidFill>
            <a:srgbClr val="0099FF"/>
          </a:solidFill>
          <a:ln w="9525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" name="Oval 9"/>
          <p:cNvSpPr>
            <a:spLocks noChangeArrowheads="1"/>
          </p:cNvSpPr>
          <p:nvPr/>
        </p:nvSpPr>
        <p:spPr bwMode="auto">
          <a:xfrm>
            <a:off x="1895475" y="1484313"/>
            <a:ext cx="508000" cy="498475"/>
          </a:xfrm>
          <a:prstGeom prst="ellipse">
            <a:avLst/>
          </a:prstGeom>
          <a:solidFill>
            <a:srgbClr val="0099FF"/>
          </a:solidFill>
          <a:ln w="9525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" name="Oval 10"/>
          <p:cNvSpPr>
            <a:spLocks noChangeArrowheads="1"/>
          </p:cNvSpPr>
          <p:nvPr/>
        </p:nvSpPr>
        <p:spPr bwMode="auto">
          <a:xfrm>
            <a:off x="2566988" y="1484313"/>
            <a:ext cx="508000" cy="498475"/>
          </a:xfrm>
          <a:prstGeom prst="ellipse">
            <a:avLst/>
          </a:prstGeom>
          <a:solidFill>
            <a:srgbClr val="0099FF"/>
          </a:solidFill>
          <a:ln w="9525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" name="Oval 11"/>
          <p:cNvSpPr>
            <a:spLocks noChangeArrowheads="1"/>
          </p:cNvSpPr>
          <p:nvPr/>
        </p:nvSpPr>
        <p:spPr bwMode="auto">
          <a:xfrm>
            <a:off x="5800725" y="1547813"/>
            <a:ext cx="508000" cy="498475"/>
          </a:xfrm>
          <a:prstGeom prst="ellipse">
            <a:avLst/>
          </a:prstGeom>
          <a:solidFill>
            <a:srgbClr val="0099FF"/>
          </a:solidFill>
          <a:ln w="9525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" name="Oval 12"/>
          <p:cNvSpPr>
            <a:spLocks noChangeArrowheads="1"/>
          </p:cNvSpPr>
          <p:nvPr/>
        </p:nvSpPr>
        <p:spPr bwMode="auto">
          <a:xfrm>
            <a:off x="6472238" y="1547813"/>
            <a:ext cx="508000" cy="498475"/>
          </a:xfrm>
          <a:prstGeom prst="ellipse">
            <a:avLst/>
          </a:prstGeom>
          <a:solidFill>
            <a:srgbClr val="0099FF"/>
          </a:solidFill>
          <a:ln w="9525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Oval 13"/>
          <p:cNvSpPr>
            <a:spLocks noChangeArrowheads="1"/>
          </p:cNvSpPr>
          <p:nvPr/>
        </p:nvSpPr>
        <p:spPr bwMode="auto">
          <a:xfrm>
            <a:off x="7143750" y="1547813"/>
            <a:ext cx="508000" cy="498475"/>
          </a:xfrm>
          <a:prstGeom prst="ellipse">
            <a:avLst/>
          </a:prstGeom>
          <a:solidFill>
            <a:srgbClr val="0099FF"/>
          </a:solidFill>
          <a:ln w="9525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80" name="Group 14"/>
          <p:cNvGrpSpPr>
            <a:grpSpLocks/>
          </p:cNvGrpSpPr>
          <p:nvPr/>
        </p:nvGrpSpPr>
        <p:grpSpPr bwMode="auto">
          <a:xfrm rot="5400000">
            <a:off x="1406525" y="2536825"/>
            <a:ext cx="457200" cy="457200"/>
            <a:chOff x="115" y="2102"/>
            <a:chExt cx="288" cy="288"/>
          </a:xfrm>
        </p:grpSpPr>
        <p:sp>
          <p:nvSpPr>
            <p:cNvPr id="81" name="Rectangle 15"/>
            <p:cNvSpPr>
              <a:spLocks noChangeArrowheads="1"/>
            </p:cNvSpPr>
            <p:nvPr/>
          </p:nvSpPr>
          <p:spPr bwMode="auto">
            <a:xfrm>
              <a:off x="181" y="2102"/>
              <a:ext cx="222" cy="28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2" name="Line 16"/>
            <p:cNvSpPr>
              <a:spLocks noChangeShapeType="1"/>
            </p:cNvSpPr>
            <p:nvPr/>
          </p:nvSpPr>
          <p:spPr bwMode="auto">
            <a:xfrm>
              <a:off x="346" y="210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3" name="Line 17"/>
            <p:cNvSpPr>
              <a:spLocks noChangeShapeType="1"/>
            </p:cNvSpPr>
            <p:nvPr/>
          </p:nvSpPr>
          <p:spPr bwMode="auto">
            <a:xfrm>
              <a:off x="288" y="210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4" name="Line 18"/>
            <p:cNvSpPr>
              <a:spLocks noChangeShapeType="1"/>
            </p:cNvSpPr>
            <p:nvPr/>
          </p:nvSpPr>
          <p:spPr bwMode="auto">
            <a:xfrm>
              <a:off x="230" y="210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5" name="Line 19"/>
            <p:cNvSpPr>
              <a:spLocks noChangeShapeType="1"/>
            </p:cNvSpPr>
            <p:nvPr/>
          </p:nvSpPr>
          <p:spPr bwMode="auto">
            <a:xfrm>
              <a:off x="115" y="2390"/>
              <a:ext cx="1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" name="Line 20"/>
            <p:cNvSpPr>
              <a:spLocks noChangeShapeType="1"/>
            </p:cNvSpPr>
            <p:nvPr/>
          </p:nvSpPr>
          <p:spPr bwMode="auto">
            <a:xfrm>
              <a:off x="115" y="2102"/>
              <a:ext cx="1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87" name="Group 21"/>
          <p:cNvGrpSpPr>
            <a:grpSpLocks/>
          </p:cNvGrpSpPr>
          <p:nvPr/>
        </p:nvGrpSpPr>
        <p:grpSpPr bwMode="auto">
          <a:xfrm rot="16200000" flipV="1">
            <a:off x="2327275" y="2574925"/>
            <a:ext cx="457200" cy="457200"/>
            <a:chOff x="115" y="2102"/>
            <a:chExt cx="288" cy="288"/>
          </a:xfrm>
        </p:grpSpPr>
        <p:sp>
          <p:nvSpPr>
            <p:cNvPr id="88" name="Rectangle 22"/>
            <p:cNvSpPr>
              <a:spLocks noChangeArrowheads="1"/>
            </p:cNvSpPr>
            <p:nvPr/>
          </p:nvSpPr>
          <p:spPr bwMode="auto">
            <a:xfrm>
              <a:off x="181" y="2102"/>
              <a:ext cx="222" cy="28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" name="Line 23"/>
            <p:cNvSpPr>
              <a:spLocks noChangeShapeType="1"/>
            </p:cNvSpPr>
            <p:nvPr/>
          </p:nvSpPr>
          <p:spPr bwMode="auto">
            <a:xfrm>
              <a:off x="346" y="210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0" name="Line 24"/>
            <p:cNvSpPr>
              <a:spLocks noChangeShapeType="1"/>
            </p:cNvSpPr>
            <p:nvPr/>
          </p:nvSpPr>
          <p:spPr bwMode="auto">
            <a:xfrm>
              <a:off x="288" y="210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" name="Line 25"/>
            <p:cNvSpPr>
              <a:spLocks noChangeShapeType="1"/>
            </p:cNvSpPr>
            <p:nvPr/>
          </p:nvSpPr>
          <p:spPr bwMode="auto">
            <a:xfrm>
              <a:off x="230" y="210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Line 26"/>
            <p:cNvSpPr>
              <a:spLocks noChangeShapeType="1"/>
            </p:cNvSpPr>
            <p:nvPr/>
          </p:nvSpPr>
          <p:spPr bwMode="auto">
            <a:xfrm>
              <a:off x="115" y="2390"/>
              <a:ext cx="1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Line 27"/>
            <p:cNvSpPr>
              <a:spLocks noChangeShapeType="1"/>
            </p:cNvSpPr>
            <p:nvPr/>
          </p:nvSpPr>
          <p:spPr bwMode="auto">
            <a:xfrm>
              <a:off x="115" y="2102"/>
              <a:ext cx="1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4" name="Rectangle 28"/>
          <p:cNvSpPr>
            <a:spLocks noChangeArrowheads="1"/>
          </p:cNvSpPr>
          <p:nvPr/>
        </p:nvSpPr>
        <p:spPr bwMode="auto">
          <a:xfrm>
            <a:off x="1792288" y="3489325"/>
            <a:ext cx="711200" cy="212725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Rectangle 29"/>
          <p:cNvSpPr>
            <a:spLocks noChangeArrowheads="1"/>
          </p:cNvSpPr>
          <p:nvPr/>
        </p:nvSpPr>
        <p:spPr bwMode="auto">
          <a:xfrm>
            <a:off x="6405563" y="3544888"/>
            <a:ext cx="711200" cy="212725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96" name="AutoShape 30"/>
          <p:cNvCxnSpPr>
            <a:cxnSpLocks noChangeShapeType="1"/>
            <a:stCxn id="81" idx="3"/>
          </p:cNvCxnSpPr>
          <p:nvPr/>
        </p:nvCxnSpPr>
        <p:spPr bwMode="auto">
          <a:xfrm rot="16200000" flipH="1">
            <a:off x="1608138" y="3021012"/>
            <a:ext cx="495300" cy="4413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7" name="AutoShape 31"/>
          <p:cNvCxnSpPr>
            <a:cxnSpLocks noChangeShapeType="1"/>
            <a:endCxn id="88" idx="1"/>
          </p:cNvCxnSpPr>
          <p:nvPr/>
        </p:nvCxnSpPr>
        <p:spPr bwMode="auto">
          <a:xfrm rot="16200000">
            <a:off x="2094706" y="3028157"/>
            <a:ext cx="561975" cy="36036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8" name="AutoShape 32"/>
          <p:cNvCxnSpPr>
            <a:cxnSpLocks noChangeShapeType="1"/>
            <a:stCxn id="74" idx="4"/>
          </p:cNvCxnSpPr>
          <p:nvPr/>
        </p:nvCxnSpPr>
        <p:spPr bwMode="auto">
          <a:xfrm rot="16200000" flipH="1">
            <a:off x="1183482" y="2277269"/>
            <a:ext cx="658812" cy="69850"/>
          </a:xfrm>
          <a:prstGeom prst="curved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9" name="AutoShape 33"/>
          <p:cNvCxnSpPr>
            <a:cxnSpLocks noChangeShapeType="1"/>
            <a:stCxn id="75" idx="4"/>
          </p:cNvCxnSpPr>
          <p:nvPr/>
        </p:nvCxnSpPr>
        <p:spPr bwMode="auto">
          <a:xfrm rot="5400000">
            <a:off x="1610519" y="2102644"/>
            <a:ext cx="658812" cy="419100"/>
          </a:xfrm>
          <a:prstGeom prst="curved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0" name="AutoShape 34"/>
          <p:cNvCxnSpPr>
            <a:cxnSpLocks noChangeShapeType="1"/>
            <a:stCxn id="88" idx="3"/>
            <a:endCxn id="75" idx="5"/>
          </p:cNvCxnSpPr>
          <p:nvPr/>
        </p:nvCxnSpPr>
        <p:spPr bwMode="auto">
          <a:xfrm rot="5400000" flipH="1">
            <a:off x="2109788" y="2128838"/>
            <a:ext cx="665162" cy="227012"/>
          </a:xfrm>
          <a:prstGeom prst="curvedConnector3">
            <a:avLst>
              <a:gd name="adj1" fmla="val 44394"/>
            </a:avLst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1" name="AutoShape 35"/>
          <p:cNvCxnSpPr>
            <a:cxnSpLocks noChangeShapeType="1"/>
            <a:endCxn id="76" idx="5"/>
          </p:cNvCxnSpPr>
          <p:nvPr/>
        </p:nvCxnSpPr>
        <p:spPr bwMode="auto">
          <a:xfrm rot="16200000">
            <a:off x="2489201" y="2063750"/>
            <a:ext cx="665162" cy="357187"/>
          </a:xfrm>
          <a:prstGeom prst="curvedConnector3">
            <a:avLst>
              <a:gd name="adj1" fmla="val 44394"/>
            </a:avLst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2" name="Text Box 36"/>
          <p:cNvSpPr txBox="1">
            <a:spLocks noChangeArrowheads="1"/>
          </p:cNvSpPr>
          <p:nvPr/>
        </p:nvSpPr>
        <p:spPr bwMode="auto">
          <a:xfrm>
            <a:off x="3435350" y="3346450"/>
            <a:ext cx="2114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FF9900"/>
                </a:solidFill>
                <a:latin typeface="Calibri" charset="0"/>
              </a:rPr>
              <a:t>Network Interface</a:t>
            </a:r>
          </a:p>
        </p:txBody>
      </p:sp>
      <p:sp>
        <p:nvSpPr>
          <p:cNvPr id="103" name="Text Box 37"/>
          <p:cNvSpPr txBox="1">
            <a:spLocks noChangeArrowheads="1"/>
          </p:cNvSpPr>
          <p:nvPr/>
        </p:nvSpPr>
        <p:spPr bwMode="auto">
          <a:xfrm>
            <a:off x="3552825" y="2520950"/>
            <a:ext cx="184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33CC33"/>
                </a:solidFill>
                <a:latin typeface="Calibri" charset="0"/>
              </a:rPr>
              <a:t>Transport Layer</a:t>
            </a:r>
          </a:p>
        </p:txBody>
      </p:sp>
      <p:sp>
        <p:nvSpPr>
          <p:cNvPr id="104" name="Text Box 38"/>
          <p:cNvSpPr txBox="1">
            <a:spLocks noChangeArrowheads="1"/>
          </p:cNvSpPr>
          <p:nvPr/>
        </p:nvSpPr>
        <p:spPr bwMode="auto">
          <a:xfrm>
            <a:off x="3697288" y="1585913"/>
            <a:ext cx="1490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smtClean="0">
                <a:solidFill>
                  <a:srgbClr val="0099FF"/>
                </a:solidFill>
                <a:latin typeface="Calibri" charset="0"/>
              </a:rPr>
              <a:t>Applications</a:t>
            </a:r>
          </a:p>
        </p:txBody>
      </p:sp>
      <p:grpSp>
        <p:nvGrpSpPr>
          <p:cNvPr id="105" name="Group 40"/>
          <p:cNvGrpSpPr>
            <a:grpSpLocks/>
          </p:cNvGrpSpPr>
          <p:nvPr/>
        </p:nvGrpSpPr>
        <p:grpSpPr bwMode="auto">
          <a:xfrm rot="5400000">
            <a:off x="6008688" y="2584450"/>
            <a:ext cx="457200" cy="457200"/>
            <a:chOff x="115" y="2102"/>
            <a:chExt cx="288" cy="288"/>
          </a:xfrm>
        </p:grpSpPr>
        <p:sp>
          <p:nvSpPr>
            <p:cNvPr id="106" name="Rectangle 41"/>
            <p:cNvSpPr>
              <a:spLocks noChangeArrowheads="1"/>
            </p:cNvSpPr>
            <p:nvPr/>
          </p:nvSpPr>
          <p:spPr bwMode="auto">
            <a:xfrm>
              <a:off x="181" y="2102"/>
              <a:ext cx="222" cy="28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7" name="Line 42"/>
            <p:cNvSpPr>
              <a:spLocks noChangeShapeType="1"/>
            </p:cNvSpPr>
            <p:nvPr/>
          </p:nvSpPr>
          <p:spPr bwMode="auto">
            <a:xfrm>
              <a:off x="346" y="210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" name="Line 43"/>
            <p:cNvSpPr>
              <a:spLocks noChangeShapeType="1"/>
            </p:cNvSpPr>
            <p:nvPr/>
          </p:nvSpPr>
          <p:spPr bwMode="auto">
            <a:xfrm>
              <a:off x="288" y="210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9" name="Line 44"/>
            <p:cNvSpPr>
              <a:spLocks noChangeShapeType="1"/>
            </p:cNvSpPr>
            <p:nvPr/>
          </p:nvSpPr>
          <p:spPr bwMode="auto">
            <a:xfrm>
              <a:off x="230" y="210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" name="Line 45"/>
            <p:cNvSpPr>
              <a:spLocks noChangeShapeType="1"/>
            </p:cNvSpPr>
            <p:nvPr/>
          </p:nvSpPr>
          <p:spPr bwMode="auto">
            <a:xfrm>
              <a:off x="115" y="2390"/>
              <a:ext cx="1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1" name="Line 46"/>
            <p:cNvSpPr>
              <a:spLocks noChangeShapeType="1"/>
            </p:cNvSpPr>
            <p:nvPr/>
          </p:nvSpPr>
          <p:spPr bwMode="auto">
            <a:xfrm>
              <a:off x="115" y="2102"/>
              <a:ext cx="1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2" name="Group 47"/>
          <p:cNvGrpSpPr>
            <a:grpSpLocks/>
          </p:cNvGrpSpPr>
          <p:nvPr/>
        </p:nvGrpSpPr>
        <p:grpSpPr bwMode="auto">
          <a:xfrm rot="16200000" flipV="1">
            <a:off x="6929438" y="2622550"/>
            <a:ext cx="457200" cy="457200"/>
            <a:chOff x="115" y="2102"/>
            <a:chExt cx="288" cy="288"/>
          </a:xfrm>
        </p:grpSpPr>
        <p:sp>
          <p:nvSpPr>
            <p:cNvPr id="113" name="Rectangle 48"/>
            <p:cNvSpPr>
              <a:spLocks noChangeArrowheads="1"/>
            </p:cNvSpPr>
            <p:nvPr/>
          </p:nvSpPr>
          <p:spPr bwMode="auto">
            <a:xfrm>
              <a:off x="181" y="2102"/>
              <a:ext cx="222" cy="288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4" name="Line 49"/>
            <p:cNvSpPr>
              <a:spLocks noChangeShapeType="1"/>
            </p:cNvSpPr>
            <p:nvPr/>
          </p:nvSpPr>
          <p:spPr bwMode="auto">
            <a:xfrm>
              <a:off x="346" y="210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5" name="Line 50"/>
            <p:cNvSpPr>
              <a:spLocks noChangeShapeType="1"/>
            </p:cNvSpPr>
            <p:nvPr/>
          </p:nvSpPr>
          <p:spPr bwMode="auto">
            <a:xfrm>
              <a:off x="288" y="210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" name="Line 51"/>
            <p:cNvSpPr>
              <a:spLocks noChangeShapeType="1"/>
            </p:cNvSpPr>
            <p:nvPr/>
          </p:nvSpPr>
          <p:spPr bwMode="auto">
            <a:xfrm>
              <a:off x="230" y="210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7" name="Line 52"/>
            <p:cNvSpPr>
              <a:spLocks noChangeShapeType="1"/>
            </p:cNvSpPr>
            <p:nvPr/>
          </p:nvSpPr>
          <p:spPr bwMode="auto">
            <a:xfrm>
              <a:off x="115" y="2390"/>
              <a:ext cx="1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" name="Line 53"/>
            <p:cNvSpPr>
              <a:spLocks noChangeShapeType="1"/>
            </p:cNvSpPr>
            <p:nvPr/>
          </p:nvSpPr>
          <p:spPr bwMode="auto">
            <a:xfrm>
              <a:off x="115" y="2102"/>
              <a:ext cx="1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119" name="AutoShape 54"/>
          <p:cNvCxnSpPr>
            <a:cxnSpLocks noChangeShapeType="1"/>
            <a:stCxn id="106" idx="3"/>
          </p:cNvCxnSpPr>
          <p:nvPr/>
        </p:nvCxnSpPr>
        <p:spPr bwMode="auto">
          <a:xfrm rot="16200000" flipH="1">
            <a:off x="6210301" y="3068637"/>
            <a:ext cx="495300" cy="4413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0" name="AutoShape 55"/>
          <p:cNvCxnSpPr>
            <a:cxnSpLocks noChangeShapeType="1"/>
            <a:endCxn id="113" idx="1"/>
          </p:cNvCxnSpPr>
          <p:nvPr/>
        </p:nvCxnSpPr>
        <p:spPr bwMode="auto">
          <a:xfrm rot="16200000">
            <a:off x="6696869" y="3075781"/>
            <a:ext cx="561975" cy="36036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1" name="AutoShape 56"/>
          <p:cNvCxnSpPr>
            <a:cxnSpLocks noChangeShapeType="1"/>
          </p:cNvCxnSpPr>
          <p:nvPr/>
        </p:nvCxnSpPr>
        <p:spPr bwMode="auto">
          <a:xfrm rot="16200000" flipH="1">
            <a:off x="5785644" y="2324894"/>
            <a:ext cx="658812" cy="69850"/>
          </a:xfrm>
          <a:prstGeom prst="curved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58"/>
          <p:cNvCxnSpPr>
            <a:cxnSpLocks noChangeShapeType="1"/>
            <a:stCxn id="113" idx="3"/>
            <a:endCxn id="78" idx="4"/>
          </p:cNvCxnSpPr>
          <p:nvPr/>
        </p:nvCxnSpPr>
        <p:spPr bwMode="auto">
          <a:xfrm rot="5400000" flipH="1">
            <a:off x="6654007" y="2118519"/>
            <a:ext cx="576262" cy="431800"/>
          </a:xfrm>
          <a:prstGeom prst="curvedConnector3">
            <a:avLst>
              <a:gd name="adj1" fmla="val 49861"/>
            </a:avLst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3" name="Oval 60"/>
          <p:cNvSpPr>
            <a:spLocks noChangeArrowheads="1"/>
          </p:cNvSpPr>
          <p:nvPr/>
        </p:nvSpPr>
        <p:spPr bwMode="auto">
          <a:xfrm>
            <a:off x="1030288" y="2676525"/>
            <a:ext cx="279400" cy="255588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24" name="Oval 61"/>
          <p:cNvSpPr>
            <a:spLocks noChangeArrowheads="1"/>
          </p:cNvSpPr>
          <p:nvPr/>
        </p:nvSpPr>
        <p:spPr bwMode="auto">
          <a:xfrm>
            <a:off x="1987550" y="4637088"/>
            <a:ext cx="279400" cy="255587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  <p:sp>
        <p:nvSpPr>
          <p:cNvPr id="125" name="Oval 62"/>
          <p:cNvSpPr>
            <a:spLocks noChangeArrowheads="1"/>
          </p:cNvSpPr>
          <p:nvPr/>
        </p:nvSpPr>
        <p:spPr bwMode="auto">
          <a:xfrm>
            <a:off x="7445375" y="2693988"/>
            <a:ext cx="279400" cy="255587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cxnSp>
        <p:nvCxnSpPr>
          <p:cNvPr id="126" name="AutoShape 63"/>
          <p:cNvCxnSpPr>
            <a:cxnSpLocks noChangeShapeType="1"/>
            <a:stCxn id="94" idx="2"/>
            <a:endCxn id="73" idx="0"/>
          </p:cNvCxnSpPr>
          <p:nvPr/>
        </p:nvCxnSpPr>
        <p:spPr bwMode="auto">
          <a:xfrm rot="16200000" flipH="1">
            <a:off x="1734344" y="4115594"/>
            <a:ext cx="1301750" cy="474662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7" name="AutoShape 64"/>
          <p:cNvCxnSpPr>
            <a:cxnSpLocks noChangeShapeType="1"/>
            <a:stCxn id="73" idx="2"/>
            <a:endCxn id="95" idx="2"/>
          </p:cNvCxnSpPr>
          <p:nvPr/>
        </p:nvCxnSpPr>
        <p:spPr bwMode="auto">
          <a:xfrm flipV="1">
            <a:off x="6273800" y="3757613"/>
            <a:ext cx="487363" cy="124618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8" name="Rectangle 67"/>
          <p:cNvSpPr>
            <a:spLocks noChangeArrowheads="1"/>
          </p:cNvSpPr>
          <p:nvPr/>
        </p:nvSpPr>
        <p:spPr bwMode="auto">
          <a:xfrm>
            <a:off x="174625" y="3824288"/>
            <a:ext cx="14255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Queueing delay at sender</a:t>
            </a:r>
          </a:p>
        </p:txBody>
      </p:sp>
      <p:cxnSp>
        <p:nvCxnSpPr>
          <p:cNvPr id="129" name="AutoShape 68"/>
          <p:cNvCxnSpPr>
            <a:cxnSpLocks noChangeShapeType="1"/>
            <a:stCxn id="123" idx="4"/>
            <a:endCxn id="128" idx="0"/>
          </p:cNvCxnSpPr>
          <p:nvPr/>
        </p:nvCxnSpPr>
        <p:spPr bwMode="auto">
          <a:xfrm flipH="1">
            <a:off x="887413" y="2932113"/>
            <a:ext cx="282575" cy="892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0" name="Rectangle 69"/>
          <p:cNvSpPr>
            <a:spLocks noChangeArrowheads="1"/>
          </p:cNvSpPr>
          <p:nvPr/>
        </p:nvSpPr>
        <p:spPr bwMode="auto">
          <a:xfrm>
            <a:off x="1127125" y="5218113"/>
            <a:ext cx="1425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Network transit time</a:t>
            </a:r>
          </a:p>
        </p:txBody>
      </p:sp>
      <p:sp>
        <p:nvSpPr>
          <p:cNvPr id="131" name="Rectangle 70"/>
          <p:cNvSpPr>
            <a:spLocks noChangeArrowheads="1"/>
          </p:cNvSpPr>
          <p:nvPr/>
        </p:nvSpPr>
        <p:spPr bwMode="auto">
          <a:xfrm>
            <a:off x="7694613" y="3783013"/>
            <a:ext cx="14255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Queueing delay at receiver</a:t>
            </a:r>
          </a:p>
        </p:txBody>
      </p:sp>
      <p:cxnSp>
        <p:nvCxnSpPr>
          <p:cNvPr id="132" name="AutoShape 71"/>
          <p:cNvCxnSpPr>
            <a:cxnSpLocks noChangeShapeType="1"/>
            <a:stCxn id="124" idx="4"/>
            <a:endCxn id="130" idx="0"/>
          </p:cNvCxnSpPr>
          <p:nvPr/>
        </p:nvCxnSpPr>
        <p:spPr bwMode="auto">
          <a:xfrm flipH="1">
            <a:off x="1839913" y="4892675"/>
            <a:ext cx="287337" cy="3254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3" name="AutoShape 73"/>
          <p:cNvCxnSpPr>
            <a:cxnSpLocks noChangeShapeType="1"/>
            <a:stCxn id="125" idx="4"/>
            <a:endCxn id="131" idx="0"/>
          </p:cNvCxnSpPr>
          <p:nvPr/>
        </p:nvCxnSpPr>
        <p:spPr bwMode="auto">
          <a:xfrm>
            <a:off x="7585075" y="2949575"/>
            <a:ext cx="822325" cy="8334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4" name="Oval 74"/>
          <p:cNvSpPr>
            <a:spLocks noChangeArrowheads="1"/>
          </p:cNvSpPr>
          <p:nvPr/>
        </p:nvSpPr>
        <p:spPr bwMode="auto">
          <a:xfrm>
            <a:off x="5303838" y="4708525"/>
            <a:ext cx="279400" cy="255588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ＭＳ Ｐゴシック" charset="0"/>
              </a:rPr>
              <a:t>3</a:t>
            </a:r>
          </a:p>
        </p:txBody>
      </p:sp>
      <p:sp>
        <p:nvSpPr>
          <p:cNvPr id="135" name="Rectangle 75"/>
          <p:cNvSpPr>
            <a:spLocks noChangeArrowheads="1"/>
          </p:cNvSpPr>
          <p:nvPr/>
        </p:nvSpPr>
        <p:spPr bwMode="auto">
          <a:xfrm>
            <a:off x="6308725" y="5257800"/>
            <a:ext cx="14255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Network queueing delay</a:t>
            </a:r>
          </a:p>
        </p:txBody>
      </p:sp>
      <p:sp>
        <p:nvSpPr>
          <p:cNvPr id="136" name="Line 76"/>
          <p:cNvSpPr>
            <a:spLocks noChangeShapeType="1"/>
          </p:cNvSpPr>
          <p:nvPr/>
        </p:nvSpPr>
        <p:spPr bwMode="auto">
          <a:xfrm>
            <a:off x="5578475" y="4892675"/>
            <a:ext cx="9144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0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Performance Metrics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</a:rPr>
              <a:t>Throughput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/>
              <a:t> a measure of the number of packets that the network can deliver per unit time</a:t>
            </a:r>
          </a:p>
          <a:p>
            <a:r>
              <a:rPr lang="en-US" b="1" dirty="0">
                <a:solidFill>
                  <a:srgbClr val="000000"/>
                </a:solidFill>
              </a:rPr>
              <a:t>Delay (latency)</a:t>
            </a:r>
            <a:r>
              <a:rPr lang="en-US" b="1" dirty="0"/>
              <a:t>: </a:t>
            </a:r>
            <a:r>
              <a:rPr lang="en-US" dirty="0"/>
              <a:t>time taken to deliver a packet</a:t>
            </a:r>
          </a:p>
          <a:p>
            <a:pPr lvl="1"/>
            <a:r>
              <a:rPr lang="en-US" dirty="0"/>
              <a:t>Fixed minimum propagation delay due to speed of light</a:t>
            </a:r>
          </a:p>
          <a:p>
            <a:pPr lvl="1"/>
            <a:r>
              <a:rPr lang="en-US" dirty="0"/>
              <a:t>Variation due to queuing on path</a:t>
            </a:r>
          </a:p>
          <a:p>
            <a:r>
              <a:rPr lang="en-US" b="1" dirty="0">
                <a:solidFill>
                  <a:srgbClr val="000000"/>
                </a:solidFill>
              </a:rPr>
              <a:t>Jitter:</a:t>
            </a:r>
            <a:r>
              <a:rPr lang="en-US" b="1" dirty="0"/>
              <a:t> </a:t>
            </a:r>
            <a:r>
              <a:rPr lang="en-US" dirty="0"/>
              <a:t>Variance of the delay </a:t>
            </a:r>
          </a:p>
          <a:p>
            <a:r>
              <a:rPr lang="en-US" b="1" dirty="0">
                <a:solidFill>
                  <a:srgbClr val="000000"/>
                </a:solidFill>
              </a:rPr>
              <a:t>Buffer requirements: </a:t>
            </a:r>
            <a:r>
              <a:rPr lang="en-US" dirty="0"/>
              <a:t>amount of storage required so as not to drop packets</a:t>
            </a:r>
          </a:p>
          <a:p>
            <a:r>
              <a:rPr lang="en-US" b="1" dirty="0">
                <a:solidFill>
                  <a:srgbClr val="000000"/>
                </a:solidFill>
              </a:rPr>
              <a:t>Packet Miss rate: </a:t>
            </a:r>
            <a:r>
              <a:rPr lang="en-US" dirty="0"/>
              <a:t>ratio of packets that miss their timing constraints</a:t>
            </a:r>
          </a:p>
          <a:p>
            <a:r>
              <a:rPr lang="en-US" b="1" dirty="0">
                <a:solidFill>
                  <a:srgbClr val="000000"/>
                </a:solidFill>
              </a:rPr>
              <a:t>Packet Loss Rate: </a:t>
            </a:r>
            <a:r>
              <a:rPr lang="en-US" dirty="0"/>
              <a:t>ratio of packets that are not delivered</a:t>
            </a:r>
          </a:p>
          <a:p>
            <a:r>
              <a:rPr lang="en-US" b="1" dirty="0">
                <a:solidFill>
                  <a:srgbClr val="000000"/>
                </a:solidFill>
              </a:rPr>
              <a:t>Packet Error Rate: </a:t>
            </a:r>
            <a:r>
              <a:rPr lang="en-US" dirty="0"/>
              <a:t>ratio of packets that have an error in them</a:t>
            </a:r>
          </a:p>
        </p:txBody>
      </p:sp>
    </p:spTree>
    <p:extLst>
      <p:ext uri="{BB962C8B-B14F-4D97-AF65-F5344CB8AC3E}">
        <p14:creationId xmlns:p14="http://schemas.microsoft.com/office/powerpoint/2010/main" val="298258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Throughput, Delay and Jitter</a:t>
            </a:r>
          </a:p>
        </p:txBody>
      </p:sp>
      <p:sp>
        <p:nvSpPr>
          <p:cNvPr id="11267" name="Cloud"/>
          <p:cNvSpPr>
            <a:spLocks noChangeAspect="1" noEditPoints="1" noChangeArrowheads="1"/>
          </p:cNvSpPr>
          <p:nvPr/>
        </p:nvSpPr>
        <p:spPr bwMode="auto">
          <a:xfrm>
            <a:off x="3589338" y="3702050"/>
            <a:ext cx="2011362" cy="1347788"/>
          </a:xfrm>
          <a:custGeom>
            <a:avLst/>
            <a:gdLst>
              <a:gd name="T0" fmla="*/ 6239 w 21600"/>
              <a:gd name="T1" fmla="*/ 673894 h 21600"/>
              <a:gd name="T2" fmla="*/ 1005681 w 21600"/>
              <a:gd name="T3" fmla="*/ 1346353 h 21600"/>
              <a:gd name="T4" fmla="*/ 2009686 w 21600"/>
              <a:gd name="T5" fmla="*/ 673894 h 21600"/>
              <a:gd name="T6" fmla="*/ 1005681 w 21600"/>
              <a:gd name="T7" fmla="*/ 77061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+mn-cs"/>
              </a:rPr>
              <a:t>Network</a:t>
            </a:r>
          </a:p>
        </p:txBody>
      </p:sp>
      <p:sp>
        <p:nvSpPr>
          <p:cNvPr id="21507" name="Line 5"/>
          <p:cNvSpPr>
            <a:spLocks noChangeShapeType="1"/>
          </p:cNvSpPr>
          <p:nvPr/>
        </p:nvSpPr>
        <p:spPr bwMode="auto">
          <a:xfrm>
            <a:off x="1301750" y="4608513"/>
            <a:ext cx="19129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1304925" y="4151313"/>
            <a:ext cx="90488" cy="457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1670050" y="4151313"/>
            <a:ext cx="90488" cy="457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2036763" y="4151313"/>
            <a:ext cx="90487" cy="457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2401888" y="4151313"/>
            <a:ext cx="90487" cy="457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Rectangle 10"/>
          <p:cNvSpPr>
            <a:spLocks noChangeArrowheads="1"/>
          </p:cNvSpPr>
          <p:nvPr/>
        </p:nvSpPr>
        <p:spPr bwMode="auto">
          <a:xfrm>
            <a:off x="2767013" y="4151313"/>
            <a:ext cx="90487" cy="457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Rectangle 11"/>
          <p:cNvSpPr>
            <a:spLocks noChangeArrowheads="1"/>
          </p:cNvSpPr>
          <p:nvPr/>
        </p:nvSpPr>
        <p:spPr bwMode="auto">
          <a:xfrm>
            <a:off x="3133725" y="4151313"/>
            <a:ext cx="90488" cy="457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2"/>
          <p:cNvSpPr>
            <a:spLocks noChangeShapeType="1"/>
          </p:cNvSpPr>
          <p:nvPr/>
        </p:nvSpPr>
        <p:spPr bwMode="auto">
          <a:xfrm>
            <a:off x="6057900" y="4608513"/>
            <a:ext cx="19129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Rectangle 13"/>
          <p:cNvSpPr>
            <a:spLocks noChangeArrowheads="1"/>
          </p:cNvSpPr>
          <p:nvPr/>
        </p:nvSpPr>
        <p:spPr bwMode="auto">
          <a:xfrm>
            <a:off x="6061075" y="4151313"/>
            <a:ext cx="90488" cy="457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Rectangle 14"/>
          <p:cNvSpPr>
            <a:spLocks noChangeArrowheads="1"/>
          </p:cNvSpPr>
          <p:nvPr/>
        </p:nvSpPr>
        <p:spPr bwMode="auto">
          <a:xfrm>
            <a:off x="6242050" y="4151313"/>
            <a:ext cx="90488" cy="457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Rectangle 15"/>
          <p:cNvSpPr>
            <a:spLocks noChangeArrowheads="1"/>
          </p:cNvSpPr>
          <p:nvPr/>
        </p:nvSpPr>
        <p:spPr bwMode="auto">
          <a:xfrm>
            <a:off x="6792913" y="4151313"/>
            <a:ext cx="90487" cy="457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Rectangle 16"/>
          <p:cNvSpPr>
            <a:spLocks noChangeArrowheads="1"/>
          </p:cNvSpPr>
          <p:nvPr/>
        </p:nvSpPr>
        <p:spPr bwMode="auto">
          <a:xfrm>
            <a:off x="7065963" y="4151313"/>
            <a:ext cx="90487" cy="457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Rectangle 17"/>
          <p:cNvSpPr>
            <a:spLocks noChangeArrowheads="1"/>
          </p:cNvSpPr>
          <p:nvPr/>
        </p:nvSpPr>
        <p:spPr bwMode="auto">
          <a:xfrm>
            <a:off x="7248525" y="4151313"/>
            <a:ext cx="90488" cy="457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Rectangle 18"/>
          <p:cNvSpPr>
            <a:spLocks noChangeArrowheads="1"/>
          </p:cNvSpPr>
          <p:nvPr/>
        </p:nvSpPr>
        <p:spPr bwMode="auto">
          <a:xfrm>
            <a:off x="7796213" y="4151313"/>
            <a:ext cx="90487" cy="457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521" name="AutoShape 20"/>
          <p:cNvCxnSpPr>
            <a:cxnSpLocks noChangeShapeType="1"/>
            <a:stCxn id="21513" idx="3"/>
            <a:endCxn id="11267" idx="0"/>
          </p:cNvCxnSpPr>
          <p:nvPr/>
        </p:nvCxnSpPr>
        <p:spPr bwMode="auto">
          <a:xfrm flipV="1">
            <a:off x="3224213" y="4376738"/>
            <a:ext cx="371475" cy="3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AutoShape 21"/>
          <p:cNvCxnSpPr>
            <a:cxnSpLocks noChangeShapeType="1"/>
            <a:stCxn id="11267" idx="2"/>
            <a:endCxn id="21515" idx="1"/>
          </p:cNvCxnSpPr>
          <p:nvPr/>
        </p:nvCxnSpPr>
        <p:spPr bwMode="auto">
          <a:xfrm>
            <a:off x="5599113" y="4376738"/>
            <a:ext cx="461962" cy="3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23" name="Oval 22"/>
          <p:cNvSpPr>
            <a:spLocks noChangeArrowheads="1"/>
          </p:cNvSpPr>
          <p:nvPr/>
        </p:nvSpPr>
        <p:spPr bwMode="auto">
          <a:xfrm>
            <a:off x="114300" y="4044950"/>
            <a:ext cx="823913" cy="639763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accent5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 dirty="0" err="1">
                <a:solidFill>
                  <a:srgbClr val="000000"/>
                </a:solidFill>
                <a:latin typeface="Calibri" charset="0"/>
              </a:rPr>
              <a:t>Tx</a:t>
            </a:r>
            <a:endParaRPr lang="en-US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21524" name="Oval 23"/>
          <p:cNvSpPr>
            <a:spLocks noChangeArrowheads="1"/>
          </p:cNvSpPr>
          <p:nvPr/>
        </p:nvSpPr>
        <p:spPr bwMode="auto">
          <a:xfrm>
            <a:off x="8074025" y="4017963"/>
            <a:ext cx="823913" cy="639762"/>
          </a:xfrm>
          <a:prstGeom prst="ellipse">
            <a:avLst/>
          </a:prstGeom>
          <a:solidFill>
            <a:srgbClr val="FF9900"/>
          </a:solidFill>
          <a:ln w="9525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r>
              <a:rPr lang="en-US" dirty="0">
                <a:solidFill>
                  <a:srgbClr val="000000"/>
                </a:solidFill>
                <a:latin typeface="Calibri" charset="0"/>
              </a:rPr>
              <a:t>Rx</a:t>
            </a:r>
          </a:p>
        </p:txBody>
      </p:sp>
      <p:sp>
        <p:nvSpPr>
          <p:cNvPr id="21525" name="Rectangle 24"/>
          <p:cNvSpPr>
            <a:spLocks noChangeArrowheads="1"/>
          </p:cNvSpPr>
          <p:nvPr/>
        </p:nvSpPr>
        <p:spPr bwMode="auto">
          <a:xfrm>
            <a:off x="1408113" y="4689475"/>
            <a:ext cx="1831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latin typeface="Calibri" charset="0"/>
              </a:rPr>
              <a:t>Uniform inter-packet spacing</a:t>
            </a:r>
          </a:p>
        </p:txBody>
      </p:sp>
      <p:sp>
        <p:nvSpPr>
          <p:cNvPr id="21526" name="Rectangle 25"/>
          <p:cNvSpPr>
            <a:spLocks noChangeArrowheads="1"/>
          </p:cNvSpPr>
          <p:nvPr/>
        </p:nvSpPr>
        <p:spPr bwMode="auto">
          <a:xfrm>
            <a:off x="5981700" y="4694238"/>
            <a:ext cx="23749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latin typeface="Calibri" charset="0"/>
              </a:rPr>
              <a:t>Non-uniform inter-packet spacing</a:t>
            </a:r>
          </a:p>
          <a:p>
            <a:r>
              <a:rPr lang="en-US" sz="1800">
                <a:latin typeface="Calibri" charset="0"/>
              </a:rPr>
              <a:t>(some packets delayed more than others)</a:t>
            </a:r>
          </a:p>
        </p:txBody>
      </p:sp>
      <p:sp>
        <p:nvSpPr>
          <p:cNvPr id="21527" name="Rectangle 27"/>
          <p:cNvSpPr>
            <a:spLocks noChangeArrowheads="1"/>
          </p:cNvSpPr>
          <p:nvPr/>
        </p:nvSpPr>
        <p:spPr bwMode="auto">
          <a:xfrm>
            <a:off x="768953" y="1305672"/>
            <a:ext cx="7443788" cy="92333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5"/>
                </a:solidFill>
              </a:rPr>
              <a:t>Throughput, delay and jitter vary according to router scheduling techniques.</a:t>
            </a:r>
          </a:p>
          <a:p>
            <a:pPr marL="855663" lvl="1" indent="-279400" algn="l">
              <a:buFontTx/>
              <a:buChar char="•"/>
            </a:pPr>
            <a:r>
              <a:rPr lang="en-US">
                <a:solidFill>
                  <a:schemeClr val="accent5"/>
                </a:solidFill>
              </a:rPr>
              <a:t>Possible to derive bounds for delay/jitter for some policies (e.g. RMA, Round-Robin, Weighted Round-Robin techniques)</a:t>
            </a:r>
          </a:p>
        </p:txBody>
      </p:sp>
    </p:spTree>
    <p:extLst>
      <p:ext uri="{BB962C8B-B14F-4D97-AF65-F5344CB8AC3E}">
        <p14:creationId xmlns:p14="http://schemas.microsoft.com/office/powerpoint/2010/main" val="5970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Jitter and Miss-Rate</a:t>
            </a:r>
          </a:p>
        </p:txBody>
      </p:sp>
      <p:sp>
        <p:nvSpPr>
          <p:cNvPr id="12656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4681538"/>
            <a:ext cx="8001000" cy="1693862"/>
          </a:xfrm>
        </p:spPr>
        <p:txBody>
          <a:bodyPr/>
          <a:lstStyle/>
          <a:p>
            <a:pPr eaLnBrk="1" hangingPunct="1"/>
            <a:r>
              <a:rPr lang="en-US" dirty="0"/>
              <a:t>Want to characterize jitter distribution</a:t>
            </a:r>
          </a:p>
          <a:p>
            <a:pPr lvl="1" eaLnBrk="1" hangingPunct="1"/>
            <a:r>
              <a:rPr lang="en-US" dirty="0"/>
              <a:t>Hope for something approximating a Gaussian distribution ⇒ simple statistics to derive the miss rate</a:t>
            </a:r>
          </a:p>
          <a:p>
            <a:pPr lvl="2" eaLnBrk="1" hangingPunct="1"/>
            <a:r>
              <a:rPr lang="en-US" dirty="0"/>
              <a:t>Fraction of packets lost due to jitter</a:t>
            </a:r>
          </a:p>
          <a:p>
            <a:pPr lvl="1" eaLnBrk="1" hangingPunct="1"/>
            <a:r>
              <a:rPr lang="en-US" dirty="0"/>
              <a:t>Actual distribution is more complex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970463" y="3802572"/>
            <a:ext cx="1658937" cy="617538"/>
            <a:chOff x="3088" y="2645"/>
            <a:chExt cx="1045" cy="672"/>
          </a:xfrm>
        </p:grpSpPr>
        <p:sp>
          <p:nvSpPr>
            <p:cNvPr id="29714" name="AutoShape 15"/>
            <p:cNvSpPr>
              <a:spLocks noChangeArrowheads="1"/>
            </p:cNvSpPr>
            <p:nvPr/>
          </p:nvSpPr>
          <p:spPr bwMode="auto">
            <a:xfrm>
              <a:off x="3088" y="2645"/>
              <a:ext cx="459" cy="667"/>
            </a:xfrm>
            <a:prstGeom prst="rtTriangle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AutoShape 16"/>
            <p:cNvSpPr>
              <a:spLocks noChangeArrowheads="1"/>
            </p:cNvSpPr>
            <p:nvPr/>
          </p:nvSpPr>
          <p:spPr bwMode="auto">
            <a:xfrm>
              <a:off x="3285" y="2923"/>
              <a:ext cx="544" cy="394"/>
            </a:xfrm>
            <a:prstGeom prst="rtTriangle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AutoShape 17"/>
            <p:cNvSpPr>
              <a:spLocks noChangeArrowheads="1"/>
            </p:cNvSpPr>
            <p:nvPr/>
          </p:nvSpPr>
          <p:spPr bwMode="auto">
            <a:xfrm>
              <a:off x="3499" y="3061"/>
              <a:ext cx="480" cy="251"/>
            </a:xfrm>
            <a:prstGeom prst="rtTriangle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7" name="AutoShape 18"/>
            <p:cNvSpPr>
              <a:spLocks noChangeArrowheads="1"/>
            </p:cNvSpPr>
            <p:nvPr/>
          </p:nvSpPr>
          <p:spPr bwMode="auto">
            <a:xfrm>
              <a:off x="3653" y="3141"/>
              <a:ext cx="480" cy="171"/>
            </a:xfrm>
            <a:prstGeom prst="rtTriangle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65676" name="Rectangle 12"/>
          <p:cNvSpPr>
            <a:spLocks noChangeArrowheads="1"/>
          </p:cNvSpPr>
          <p:nvPr/>
        </p:nvSpPr>
        <p:spPr bwMode="auto">
          <a:xfrm>
            <a:off x="4122738" y="1092710"/>
            <a:ext cx="114300" cy="33226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5669" name="Line 5"/>
          <p:cNvSpPr>
            <a:spLocks noChangeShapeType="1"/>
          </p:cNvSpPr>
          <p:nvPr/>
        </p:nvSpPr>
        <p:spPr bwMode="auto">
          <a:xfrm>
            <a:off x="1897063" y="4415347"/>
            <a:ext cx="5029200" cy="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5670" name="Line 6"/>
          <p:cNvSpPr>
            <a:spLocks noChangeShapeType="1"/>
          </p:cNvSpPr>
          <p:nvPr/>
        </p:nvSpPr>
        <p:spPr bwMode="auto">
          <a:xfrm flipV="1">
            <a:off x="1897063" y="903797"/>
            <a:ext cx="0" cy="3511550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5674" name="Freeform 10"/>
          <p:cNvSpPr>
            <a:spLocks/>
          </p:cNvSpPr>
          <p:nvPr/>
        </p:nvSpPr>
        <p:spPr bwMode="auto">
          <a:xfrm>
            <a:off x="2455863" y="2732597"/>
            <a:ext cx="1735137" cy="1677988"/>
          </a:xfrm>
          <a:custGeom>
            <a:avLst/>
            <a:gdLst>
              <a:gd name="T0" fmla="*/ 0 w 1093"/>
              <a:gd name="T1" fmla="*/ 2147483647 h 1825"/>
              <a:gd name="T2" fmla="*/ 2147483647 w 1093"/>
              <a:gd name="T3" fmla="*/ 2147483647 h 1825"/>
              <a:gd name="T4" fmla="*/ 2147483647 w 1093"/>
              <a:gd name="T5" fmla="*/ 2147483647 h 1825"/>
              <a:gd name="T6" fmla="*/ 2147483647 w 1093"/>
              <a:gd name="T7" fmla="*/ 2147483647 h 1825"/>
              <a:gd name="T8" fmla="*/ 2147483647 w 1093"/>
              <a:gd name="T9" fmla="*/ 2147483647 h 18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3"/>
              <a:gd name="T16" fmla="*/ 0 h 1825"/>
              <a:gd name="T17" fmla="*/ 1093 w 1093"/>
              <a:gd name="T18" fmla="*/ 1825 h 18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3" h="1825">
                <a:moveTo>
                  <a:pt x="0" y="1825"/>
                </a:moveTo>
                <a:cubicBezTo>
                  <a:pt x="180" y="1811"/>
                  <a:pt x="360" y="1797"/>
                  <a:pt x="491" y="1670"/>
                </a:cubicBezTo>
                <a:cubicBezTo>
                  <a:pt x="622" y="1543"/>
                  <a:pt x="704" y="1312"/>
                  <a:pt x="784" y="1062"/>
                </a:cubicBezTo>
                <a:cubicBezTo>
                  <a:pt x="864" y="812"/>
                  <a:pt x="920" y="342"/>
                  <a:pt x="971" y="171"/>
                </a:cubicBezTo>
                <a:cubicBezTo>
                  <a:pt x="1022" y="0"/>
                  <a:pt x="1073" y="60"/>
                  <a:pt x="1093" y="38"/>
                </a:cubicBezTo>
              </a:path>
            </a:pathLst>
          </a:custGeom>
          <a:noFill/>
          <a:ln w="38100">
            <a:solidFill>
              <a:srgbClr val="99CC00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5675" name="Freeform 11"/>
          <p:cNvSpPr>
            <a:spLocks/>
          </p:cNvSpPr>
          <p:nvPr/>
        </p:nvSpPr>
        <p:spPr bwMode="auto">
          <a:xfrm flipH="1">
            <a:off x="4154488" y="2731010"/>
            <a:ext cx="1735137" cy="1677987"/>
          </a:xfrm>
          <a:custGeom>
            <a:avLst/>
            <a:gdLst>
              <a:gd name="T0" fmla="*/ 0 w 1093"/>
              <a:gd name="T1" fmla="*/ 2147483647 h 1825"/>
              <a:gd name="T2" fmla="*/ 2147483647 w 1093"/>
              <a:gd name="T3" fmla="*/ 2147483647 h 1825"/>
              <a:gd name="T4" fmla="*/ 2147483647 w 1093"/>
              <a:gd name="T5" fmla="*/ 2147483647 h 1825"/>
              <a:gd name="T6" fmla="*/ 2147483647 w 1093"/>
              <a:gd name="T7" fmla="*/ 2147483647 h 1825"/>
              <a:gd name="T8" fmla="*/ 2147483647 w 1093"/>
              <a:gd name="T9" fmla="*/ 2147483647 h 18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3"/>
              <a:gd name="T16" fmla="*/ 0 h 1825"/>
              <a:gd name="T17" fmla="*/ 1093 w 1093"/>
              <a:gd name="T18" fmla="*/ 1825 h 18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3" h="1825">
                <a:moveTo>
                  <a:pt x="0" y="1825"/>
                </a:moveTo>
                <a:cubicBezTo>
                  <a:pt x="180" y="1811"/>
                  <a:pt x="360" y="1797"/>
                  <a:pt x="491" y="1670"/>
                </a:cubicBezTo>
                <a:cubicBezTo>
                  <a:pt x="622" y="1543"/>
                  <a:pt x="704" y="1312"/>
                  <a:pt x="784" y="1062"/>
                </a:cubicBezTo>
                <a:cubicBezTo>
                  <a:pt x="864" y="812"/>
                  <a:pt x="920" y="342"/>
                  <a:pt x="971" y="171"/>
                </a:cubicBezTo>
                <a:cubicBezTo>
                  <a:pt x="1022" y="0"/>
                  <a:pt x="1073" y="60"/>
                  <a:pt x="1093" y="38"/>
                </a:cubicBezTo>
              </a:path>
            </a:pathLst>
          </a:custGeom>
          <a:noFill/>
          <a:ln w="38100">
            <a:solidFill>
              <a:srgbClr val="99CC00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5678" name="Freeform 14"/>
          <p:cNvSpPr>
            <a:spLocks/>
          </p:cNvSpPr>
          <p:nvPr/>
        </p:nvSpPr>
        <p:spPr bwMode="auto">
          <a:xfrm>
            <a:off x="3286125" y="2735772"/>
            <a:ext cx="3403600" cy="1679575"/>
          </a:xfrm>
          <a:custGeom>
            <a:avLst/>
            <a:gdLst>
              <a:gd name="T0" fmla="*/ 0 w 2144"/>
              <a:gd name="T1" fmla="*/ 2147483647 h 1827"/>
              <a:gd name="T2" fmla="*/ 2147483647 w 2144"/>
              <a:gd name="T3" fmla="*/ 2147483647 h 1827"/>
              <a:gd name="T4" fmla="*/ 2147483647 w 2144"/>
              <a:gd name="T5" fmla="*/ 2147483647 h 1827"/>
              <a:gd name="T6" fmla="*/ 2147483647 w 2144"/>
              <a:gd name="T7" fmla="*/ 2147483647 h 1827"/>
              <a:gd name="T8" fmla="*/ 2147483647 w 2144"/>
              <a:gd name="T9" fmla="*/ 2147483647 h 1827"/>
              <a:gd name="T10" fmla="*/ 2147483647 w 2144"/>
              <a:gd name="T11" fmla="*/ 2147483647 h 1827"/>
              <a:gd name="T12" fmla="*/ 2147483647 w 2144"/>
              <a:gd name="T13" fmla="*/ 2147483647 h 18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44"/>
              <a:gd name="T22" fmla="*/ 0 h 1827"/>
              <a:gd name="T23" fmla="*/ 2144 w 2144"/>
              <a:gd name="T24" fmla="*/ 1827 h 182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44" h="1827">
                <a:moveTo>
                  <a:pt x="0" y="1827"/>
                </a:moveTo>
                <a:cubicBezTo>
                  <a:pt x="25" y="1779"/>
                  <a:pt x="50" y="1732"/>
                  <a:pt x="117" y="1608"/>
                </a:cubicBezTo>
                <a:cubicBezTo>
                  <a:pt x="184" y="1484"/>
                  <a:pt x="325" y="1345"/>
                  <a:pt x="400" y="1086"/>
                </a:cubicBezTo>
                <a:cubicBezTo>
                  <a:pt x="475" y="827"/>
                  <a:pt x="486" y="102"/>
                  <a:pt x="570" y="51"/>
                </a:cubicBezTo>
                <a:cubicBezTo>
                  <a:pt x="654" y="0"/>
                  <a:pt x="783" y="545"/>
                  <a:pt x="906" y="782"/>
                </a:cubicBezTo>
                <a:cubicBezTo>
                  <a:pt x="1029" y="1019"/>
                  <a:pt x="1100" y="1301"/>
                  <a:pt x="1306" y="1475"/>
                </a:cubicBezTo>
                <a:cubicBezTo>
                  <a:pt x="1512" y="1649"/>
                  <a:pt x="2004" y="1768"/>
                  <a:pt x="2144" y="1827"/>
                </a:cubicBezTo>
              </a:path>
            </a:pathLst>
          </a:custGeom>
          <a:noFill/>
          <a:ln w="28575">
            <a:solidFill>
              <a:srgbClr val="0066FF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5685" name="Rectangle 21"/>
          <p:cNvSpPr>
            <a:spLocks noChangeArrowheads="1"/>
          </p:cNvSpPr>
          <p:nvPr/>
        </p:nvSpPr>
        <p:spPr bwMode="auto">
          <a:xfrm>
            <a:off x="7004239" y="4199447"/>
            <a:ext cx="239962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Packet Delay</a:t>
            </a:r>
          </a:p>
        </p:txBody>
      </p:sp>
      <p:sp>
        <p:nvSpPr>
          <p:cNvPr id="1265686" name="Rectangle 22"/>
          <p:cNvSpPr>
            <a:spLocks noChangeArrowheads="1"/>
          </p:cNvSpPr>
          <p:nvPr/>
        </p:nvSpPr>
        <p:spPr bwMode="auto">
          <a:xfrm>
            <a:off x="205933" y="1997585"/>
            <a:ext cx="14784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Frequency of Occurrence</a:t>
            </a:r>
          </a:p>
        </p:txBody>
      </p:sp>
      <p:sp>
        <p:nvSpPr>
          <p:cNvPr id="1265687" name="AutoShape 23"/>
          <p:cNvSpPr>
            <a:spLocks noChangeArrowheads="1"/>
          </p:cNvSpPr>
          <p:nvPr/>
        </p:nvSpPr>
        <p:spPr bwMode="auto">
          <a:xfrm>
            <a:off x="2320925" y="906972"/>
            <a:ext cx="1389063" cy="711200"/>
          </a:xfrm>
          <a:prstGeom prst="wedgeRectCallout">
            <a:avLst>
              <a:gd name="adj1" fmla="val 79486"/>
              <a:gd name="adj2" fmla="val 74106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/>
              <a:t>Ideal</a:t>
            </a:r>
          </a:p>
          <a:p>
            <a:r>
              <a:rPr lang="en-US"/>
              <a:t>Distribution</a:t>
            </a:r>
          </a:p>
        </p:txBody>
      </p:sp>
      <p:sp>
        <p:nvSpPr>
          <p:cNvPr id="1265688" name="AutoShape 24"/>
          <p:cNvSpPr>
            <a:spLocks noChangeArrowheads="1"/>
          </p:cNvSpPr>
          <p:nvPr/>
        </p:nvSpPr>
        <p:spPr bwMode="auto">
          <a:xfrm>
            <a:off x="2351088" y="1972185"/>
            <a:ext cx="1389062" cy="711200"/>
          </a:xfrm>
          <a:prstGeom prst="wedgeRectCallout">
            <a:avLst>
              <a:gd name="adj1" fmla="val 57315"/>
              <a:gd name="adj2" fmla="val 137278"/>
            </a:avLst>
          </a:prstGeom>
          <a:solidFill>
            <a:srgbClr val="BFFF0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/>
              <a:t>Gaussian Distribution</a:t>
            </a:r>
          </a:p>
        </p:txBody>
      </p:sp>
      <p:sp>
        <p:nvSpPr>
          <p:cNvPr id="1265689" name="AutoShape 25"/>
          <p:cNvSpPr>
            <a:spLocks noChangeArrowheads="1"/>
          </p:cNvSpPr>
          <p:nvPr/>
        </p:nvSpPr>
        <p:spPr bwMode="auto">
          <a:xfrm>
            <a:off x="5810250" y="2423035"/>
            <a:ext cx="1389063" cy="711200"/>
          </a:xfrm>
          <a:prstGeom prst="wedgeRectCallout">
            <a:avLst>
              <a:gd name="adj1" fmla="val -134000"/>
              <a:gd name="adj2" fmla="val 75444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/>
              <a:t>Actual Distribution</a:t>
            </a:r>
          </a:p>
        </p:txBody>
      </p:sp>
      <p:sp>
        <p:nvSpPr>
          <p:cNvPr id="1265691" name="Rectangle 27"/>
          <p:cNvSpPr>
            <a:spLocks noChangeArrowheads="1"/>
          </p:cNvSpPr>
          <p:nvPr/>
        </p:nvSpPr>
        <p:spPr bwMode="auto">
          <a:xfrm>
            <a:off x="3274164" y="4487443"/>
            <a:ext cx="24934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Minimum network delay</a:t>
            </a:r>
          </a:p>
        </p:txBody>
      </p:sp>
      <p:sp>
        <p:nvSpPr>
          <p:cNvPr id="1265692" name="Line 28"/>
          <p:cNvSpPr>
            <a:spLocks noChangeShapeType="1"/>
          </p:cNvSpPr>
          <p:nvPr/>
        </p:nvSpPr>
        <p:spPr bwMode="auto">
          <a:xfrm flipV="1">
            <a:off x="3294063" y="4405822"/>
            <a:ext cx="0" cy="33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5693" name="AutoShape 29"/>
          <p:cNvSpPr>
            <a:spLocks/>
          </p:cNvSpPr>
          <p:nvPr/>
        </p:nvSpPr>
        <p:spPr bwMode="auto">
          <a:xfrm>
            <a:off x="6113463" y="3402522"/>
            <a:ext cx="2133600" cy="609600"/>
          </a:xfrm>
          <a:prstGeom prst="borderCallout1">
            <a:avLst>
              <a:gd name="adj1" fmla="val 18750"/>
              <a:gd name="adj2" fmla="val -3569"/>
              <a:gd name="adj3" fmla="val 131250"/>
              <a:gd name="adj4" fmla="val -3690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 type="stealth" w="lg" len="lg"/>
            <a:tailEnd/>
          </a:ln>
        </p:spPr>
        <p:txBody>
          <a:bodyPr/>
          <a:lstStyle/>
          <a:p>
            <a:r>
              <a:rPr lang="en-US"/>
              <a:t>Discarded packets due to late arrival</a:t>
            </a:r>
          </a:p>
        </p:txBody>
      </p:sp>
    </p:spTree>
    <p:extLst>
      <p:ext uri="{BB962C8B-B14F-4D97-AF65-F5344CB8AC3E}">
        <p14:creationId xmlns:p14="http://schemas.microsoft.com/office/powerpoint/2010/main" val="80175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5667" grpId="0" build="p" bldLvl="3"/>
      <p:bldP spid="1265676" grpId="0" animBg="1"/>
      <p:bldP spid="1265669" grpId="0" animBg="1"/>
      <p:bldP spid="1265670" grpId="0" animBg="1"/>
      <p:bldP spid="1265674" grpId="0" animBg="1"/>
      <p:bldP spid="1265675" grpId="0" animBg="1"/>
      <p:bldP spid="1265678" grpId="0" animBg="1"/>
      <p:bldP spid="1265685" grpId="0"/>
      <p:bldP spid="1265686" grpId="0"/>
      <p:bldP spid="1265687" grpId="0" animBg="1"/>
      <p:bldP spid="1265688" grpId="0" animBg="1"/>
      <p:bldP spid="1265689" grpId="0" animBg="1"/>
      <p:bldP spid="1265691" grpId="0"/>
      <p:bldP spid="1265692" grpId="0" animBg="1"/>
      <p:bldP spid="126569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rgbClr val="990000"/>
      </a:dk1>
      <a:lt1>
        <a:srgbClr val="FFFFFF"/>
      </a:lt1>
      <a:dk2>
        <a:srgbClr val="FFFFFF"/>
      </a:dk2>
      <a:lt2>
        <a:srgbClr val="FFFFFF"/>
      </a:lt2>
      <a:accent1>
        <a:srgbClr val="606060"/>
      </a:accent1>
      <a:accent2>
        <a:srgbClr val="A9A9A9"/>
      </a:accent2>
      <a:accent3>
        <a:srgbClr val="CCCCCC"/>
      </a:accent3>
      <a:accent4>
        <a:srgbClr val="990000"/>
      </a:accent4>
      <a:accent5>
        <a:srgbClr val="000000"/>
      </a:accent5>
      <a:accent6>
        <a:srgbClr val="969696"/>
      </a:accent6>
      <a:hlink>
        <a:srgbClr val="990000"/>
      </a:hlink>
      <a:folHlink>
        <a:srgbClr val="AEAE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Lecture-1">
  <a:themeElements>
    <a:clrScheme name="2_Lecture-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Lecture-1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lnDef>
  </a:objectDefaults>
  <a:extraClrSchemeLst>
    <a:extraClrScheme>
      <a:clrScheme name="2_Lecture-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cture-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ecture-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cture-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cture-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cture-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ecture-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37730</TotalTime>
  <Words>1192</Words>
  <Application>Microsoft Macintosh PowerPoint</Application>
  <PresentationFormat>On-screen Show (4:3)</PresentationFormat>
  <Paragraphs>226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Calibri</vt:lpstr>
      <vt:lpstr>Fira Sans Regular</vt:lpstr>
      <vt:lpstr>Garamond</vt:lpstr>
      <vt:lpstr>Mangal</vt:lpstr>
      <vt:lpstr>ＭＳ Ｐゴシック</vt:lpstr>
      <vt:lpstr>Times New Roman</vt:lpstr>
      <vt:lpstr>Wingdings</vt:lpstr>
      <vt:lpstr>Arial</vt:lpstr>
      <vt:lpstr>Office Theme</vt:lpstr>
      <vt:lpstr>2_Lecture-1</vt:lpstr>
      <vt:lpstr>PowerPoint Presentation</vt:lpstr>
      <vt:lpstr>Outline</vt:lpstr>
      <vt:lpstr>Real-Time Communications</vt:lpstr>
      <vt:lpstr>Real-Time Traffic Categories</vt:lpstr>
      <vt:lpstr>Sources of Message Delays</vt:lpstr>
      <vt:lpstr>Network Message Delay</vt:lpstr>
      <vt:lpstr>Performance Metrics</vt:lpstr>
      <vt:lpstr>Throughput, Delay and Jitter</vt:lpstr>
      <vt:lpstr>Jitter and Miss-Rate</vt:lpstr>
      <vt:lpstr>VW Passat Network Architecture</vt:lpstr>
      <vt:lpstr>Congestion and Loss</vt:lpstr>
      <vt:lpstr>Controller Area Networks (CANbus)</vt:lpstr>
      <vt:lpstr>CAN bus: Wiring</vt:lpstr>
      <vt:lpstr>CAN Bus</vt:lpstr>
      <vt:lpstr>CAN bus: Data Rate vs Distance</vt:lpstr>
      <vt:lpstr>Distributed Priority-based Arbitration</vt:lpstr>
      <vt:lpstr>CAN bus: Packets</vt:lpstr>
      <vt:lpstr>Real-Time Analysis of CAN</vt:lpstr>
      <vt:lpstr>CAN bus Timing Analysis</vt:lpstr>
      <vt:lpstr>Example: Ethernet</vt:lpstr>
      <vt:lpstr>Real-Time Ethernet?</vt:lpstr>
      <vt:lpstr>Priorities in non-Logical AND networks?</vt:lpstr>
      <vt:lpstr>Conclusions</vt:lpstr>
    </vt:vector>
  </TitlesOfParts>
  <Manager/>
  <Company>UBC</Company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 Communication</dc:title>
  <dc:subject/>
  <dc:creator>Sathish Gopalakrishnan</dc:creator>
  <cp:keywords/>
  <dc:description/>
  <cp:lastModifiedBy>Sathish Gopalakrishnan</cp:lastModifiedBy>
  <cp:revision>1219</cp:revision>
  <cp:lastPrinted>2016-11-21T19:38:44Z</cp:lastPrinted>
  <dcterms:created xsi:type="dcterms:W3CDTF">2010-12-17T20:07:52Z</dcterms:created>
  <dcterms:modified xsi:type="dcterms:W3CDTF">2017-06-15T09:40:33Z</dcterms:modified>
  <cp:category/>
</cp:coreProperties>
</file>