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85"/>
  </p:notesMasterIdLst>
  <p:handoutMasterIdLst>
    <p:handoutMasterId r:id="rId86"/>
  </p:handoutMasterIdLst>
  <p:sldIdLst>
    <p:sldId id="338" r:id="rId2"/>
    <p:sldId id="273" r:id="rId3"/>
    <p:sldId id="339" r:id="rId4"/>
    <p:sldId id="336" r:id="rId5"/>
    <p:sldId id="319" r:id="rId6"/>
    <p:sldId id="320" r:id="rId7"/>
    <p:sldId id="321" r:id="rId8"/>
    <p:sldId id="322" r:id="rId9"/>
    <p:sldId id="323" r:id="rId10"/>
    <p:sldId id="324" r:id="rId11"/>
    <p:sldId id="325" r:id="rId12"/>
    <p:sldId id="287" r:id="rId13"/>
    <p:sldId id="292" r:id="rId14"/>
    <p:sldId id="365" r:id="rId15"/>
    <p:sldId id="288" r:id="rId16"/>
    <p:sldId id="289" r:id="rId17"/>
    <p:sldId id="290" r:id="rId18"/>
    <p:sldId id="291" r:id="rId19"/>
    <p:sldId id="364" r:id="rId20"/>
    <p:sldId id="367" r:id="rId21"/>
    <p:sldId id="361" r:id="rId22"/>
    <p:sldId id="363" r:id="rId23"/>
    <p:sldId id="293" r:id="rId24"/>
    <p:sldId id="372" r:id="rId25"/>
    <p:sldId id="294" r:id="rId26"/>
    <p:sldId id="295" r:id="rId27"/>
    <p:sldId id="296" r:id="rId28"/>
    <p:sldId id="298" r:id="rId29"/>
    <p:sldId id="300" r:id="rId30"/>
    <p:sldId id="297" r:id="rId31"/>
    <p:sldId id="362" r:id="rId32"/>
    <p:sldId id="301" r:id="rId33"/>
    <p:sldId id="306" r:id="rId34"/>
    <p:sldId id="368" r:id="rId35"/>
    <p:sldId id="370" r:id="rId36"/>
    <p:sldId id="371" r:id="rId37"/>
    <p:sldId id="369" r:id="rId38"/>
    <p:sldId id="307" r:id="rId39"/>
    <p:sldId id="308" r:id="rId40"/>
    <p:sldId id="366" r:id="rId41"/>
    <p:sldId id="326" r:id="rId42"/>
    <p:sldId id="327" r:id="rId43"/>
    <p:sldId id="329" r:id="rId44"/>
    <p:sldId id="330" r:id="rId45"/>
    <p:sldId id="331" r:id="rId46"/>
    <p:sldId id="332" r:id="rId47"/>
    <p:sldId id="328" r:id="rId48"/>
    <p:sldId id="334" r:id="rId49"/>
    <p:sldId id="333" r:id="rId50"/>
    <p:sldId id="317" r:id="rId51"/>
    <p:sldId id="309" r:id="rId52"/>
    <p:sldId id="310" r:id="rId53"/>
    <p:sldId id="311" r:id="rId54"/>
    <p:sldId id="312" r:id="rId55"/>
    <p:sldId id="315" r:id="rId56"/>
    <p:sldId id="318" r:id="rId57"/>
    <p:sldId id="337" r:id="rId58"/>
    <p:sldId id="340" r:id="rId59"/>
    <p:sldId id="341" r:id="rId60"/>
    <p:sldId id="342" r:id="rId61"/>
    <p:sldId id="348" r:id="rId62"/>
    <p:sldId id="349" r:id="rId63"/>
    <p:sldId id="350" r:id="rId64"/>
    <p:sldId id="375" r:id="rId65"/>
    <p:sldId id="351" r:id="rId66"/>
    <p:sldId id="352" r:id="rId67"/>
    <p:sldId id="353" r:id="rId68"/>
    <p:sldId id="354" r:id="rId69"/>
    <p:sldId id="355" r:id="rId70"/>
    <p:sldId id="356" r:id="rId71"/>
    <p:sldId id="357" r:id="rId72"/>
    <p:sldId id="358" r:id="rId73"/>
    <p:sldId id="359" r:id="rId74"/>
    <p:sldId id="344" r:id="rId75"/>
    <p:sldId id="360" r:id="rId76"/>
    <p:sldId id="343" r:id="rId77"/>
    <p:sldId id="373" r:id="rId78"/>
    <p:sldId id="374" r:id="rId79"/>
    <p:sldId id="376" r:id="rId80"/>
    <p:sldId id="377" r:id="rId81"/>
    <p:sldId id="345" r:id="rId82"/>
    <p:sldId id="346" r:id="rId83"/>
    <p:sldId id="347" r:id="rId8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FF0000"/>
    <a:srgbClr val="FFFF00"/>
    <a:srgbClr val="33CC3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13"/>
    <p:restoredTop sz="80729"/>
  </p:normalViewPr>
  <p:slideViewPr>
    <p:cSldViewPr>
      <p:cViewPr>
        <p:scale>
          <a:sx n="90" d="100"/>
          <a:sy n="90" d="100"/>
        </p:scale>
        <p:origin x="264" y="-1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47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Franklin Gothic Book"/>
              </a:defRPr>
            </a:lvl1pPr>
          </a:lstStyle>
          <a:p>
            <a:pPr>
              <a:defRPr/>
            </a:pPr>
            <a:r>
              <a:rPr lang="en-CA"/>
              <a:t>Slide Set 17 Handouts</a:t>
            </a:r>
          </a:p>
        </p:txBody>
      </p:sp>
      <p:sp>
        <p:nvSpPr>
          <p:cNvPr id="168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Franklin Gothic Book"/>
              </a:defRPr>
            </a:lvl1pPr>
          </a:lstStyle>
          <a:p>
            <a:pPr>
              <a:defRPr/>
            </a:pPr>
            <a:endParaRPr lang="en-CA"/>
          </a:p>
        </p:txBody>
      </p:sp>
      <p:sp>
        <p:nvSpPr>
          <p:cNvPr id="168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Franklin Gothic Book"/>
              </a:defRPr>
            </a:lvl1pPr>
          </a:lstStyle>
          <a:p>
            <a:pPr>
              <a:defRPr/>
            </a:pPr>
            <a:endParaRPr lang="en-CA"/>
          </a:p>
        </p:txBody>
      </p:sp>
      <p:sp>
        <p:nvSpPr>
          <p:cNvPr id="168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Franklin Gothic Book"/>
              </a:defRPr>
            </a:lvl1pPr>
          </a:lstStyle>
          <a:p>
            <a:pPr>
              <a:defRPr/>
            </a:pPr>
            <a:r>
              <a:rPr lang="en-CA"/>
              <a:t>Handouts Page </a:t>
            </a:r>
            <a:fld id="{EC92DED8-573B-8A46-8FCB-B010C949BABA}" type="slidenum">
              <a:rPr lang="en-CA"/>
              <a:pPr>
                <a:defRPr/>
              </a:pPr>
              <a:t>‹#›</a:t>
            </a:fld>
            <a:endParaRPr lang="en-CA"/>
          </a:p>
        </p:txBody>
      </p:sp>
    </p:spTree>
    <p:extLst>
      <p:ext uri="{BB962C8B-B14F-4D97-AF65-F5344CB8AC3E}">
        <p14:creationId xmlns:p14="http://schemas.microsoft.com/office/powerpoint/2010/main" val="309202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Franklin Gothic Book"/>
              </a:defRPr>
            </a:lvl1pPr>
          </a:lstStyle>
          <a:p>
            <a:pPr>
              <a:defRPr/>
            </a:pPr>
            <a:endParaRPr lang="en-US"/>
          </a:p>
        </p:txBody>
      </p:sp>
      <p:sp>
        <p:nvSpPr>
          <p:cNvPr id="532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Franklin Gothic Book"/>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32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32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Franklin Gothic Book"/>
              </a:defRPr>
            </a:lvl1pPr>
          </a:lstStyle>
          <a:p>
            <a:pPr>
              <a:defRPr/>
            </a:pPr>
            <a:endParaRPr lang="en-US"/>
          </a:p>
        </p:txBody>
      </p:sp>
      <p:sp>
        <p:nvSpPr>
          <p:cNvPr id="532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Franklin Gothic Book"/>
              </a:defRPr>
            </a:lvl1pPr>
          </a:lstStyle>
          <a:p>
            <a:pPr>
              <a:defRPr/>
            </a:pPr>
            <a:fld id="{148A33C5-0352-924D-8297-E221615515E6}" type="slidenum">
              <a:rPr lang="en-US"/>
              <a:pPr>
                <a:defRPr/>
              </a:pPr>
              <a:t>‹#›</a:t>
            </a:fld>
            <a:endParaRPr lang="en-US" dirty="0"/>
          </a:p>
        </p:txBody>
      </p:sp>
    </p:spTree>
    <p:extLst>
      <p:ext uri="{BB962C8B-B14F-4D97-AF65-F5344CB8AC3E}">
        <p14:creationId xmlns:p14="http://schemas.microsoft.com/office/powerpoint/2010/main" val="35002578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Franklin Gothic Book"/>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Franklin Gothic Book"/>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Franklin Gothic Book"/>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Franklin Gothic Book"/>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Franklin Gothic Book"/>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eeexplore.ieee.org/document/49589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afety_engineerin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System_safety"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Beam flattener</a:t>
            </a:r>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7</a:t>
            </a:fld>
            <a:endParaRPr lang="en-US" dirty="0"/>
          </a:p>
        </p:txBody>
      </p:sp>
    </p:spTree>
    <p:extLst>
      <p:ext uri="{BB962C8B-B14F-4D97-AF65-F5344CB8AC3E}">
        <p14:creationId xmlns:p14="http://schemas.microsoft.com/office/powerpoint/2010/main" val="137421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Franklin Gothic Book"/>
                <a:ea typeface="ＭＳ Ｐゴシック" charset="-128"/>
                <a:cs typeface="ＭＳ Ｐゴシック" charset="-128"/>
              </a:rPr>
              <a:t>YC Yeh. </a:t>
            </a:r>
            <a:r>
              <a:rPr lang="en-CA" sz="1200" b="0" i="0" u="none" strike="noStrike" kern="1200" dirty="0">
                <a:solidFill>
                  <a:schemeClr val="tx1"/>
                </a:solidFill>
                <a:effectLst/>
                <a:latin typeface="Franklin Gothic Book"/>
                <a:ea typeface="ＭＳ Ｐゴシック" charset="-128"/>
                <a:cs typeface="ＭＳ Ｐゴシック" charset="-128"/>
                <a:hlinkClick r:id="rId3"/>
              </a:rPr>
              <a:t>Triple-triple redundant 777 primary flight computer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Franklin Gothic Book"/>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latin typeface="Franklin Gothic Book"/>
                <a:ea typeface="ＭＳ Ｐゴシック" charset="-128"/>
                <a:cs typeface="ＭＳ Ｐゴシック" charset="-128"/>
              </a:rPr>
              <a:t> Different approximation errors of different modules (e.g., A/D conversion): For instance, the least significant bits might be different (those that contribute least to the accuracy). Remedy: have voters ignore least significant bits in voting decision.</a:t>
            </a:r>
          </a:p>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25</a:t>
            </a:fld>
            <a:endParaRPr lang="en-US" dirty="0"/>
          </a:p>
        </p:txBody>
      </p:sp>
    </p:spTree>
    <p:extLst>
      <p:ext uri="{BB962C8B-B14F-4D97-AF65-F5344CB8AC3E}">
        <p14:creationId xmlns:p14="http://schemas.microsoft.com/office/powerpoint/2010/main" val="384746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Franklin Gothic Book"/>
                <a:ea typeface="ＭＳ Ｐゴシック" charset="-128"/>
                <a:cs typeface="ＭＳ Ｐゴシック" charset="-128"/>
              </a:rPr>
              <a:t>Active redundancy achieves fault tolerance by first detecting the faults which occur and then performing actions needed to recover the system back to the operational state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Franklin Gothic Book"/>
              <a:ea typeface="ＭＳ Ｐゴシック"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Franklin Gothic Book"/>
                <a:ea typeface="ＭＳ Ｐゴシック" charset="-128"/>
                <a:cs typeface="ＭＳ Ｐゴシック" charset="-128"/>
              </a:rPr>
              <a:t>Active redundancy techniques are common in applications where temporary erroneous results are preferable to the high degree of redundancy required to achieve fault masking. Infrequent, occasional errors are allowed, as long as the system recovers back to normal operation in a specified interval of time.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Franklin Gothic Book"/>
              <a:ea typeface="ＭＳ Ｐゴシック"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Franklin Gothic Book"/>
                <a:ea typeface="ＭＳ Ｐゴシック" charset="-128"/>
                <a:cs typeface="ＭＳ Ｐゴシック" charset="-128"/>
              </a:rPr>
              <a:t>Example: The Apollo spacecraft’s telescope mount pointing computer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Franklin Gothic Book"/>
              <a:ea typeface="ＭＳ Ｐゴシック"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Franklin Gothic Book"/>
                <a:ea typeface="ＭＳ Ｐゴシック" charset="-128"/>
                <a:cs typeface="ＭＳ Ｐゴシック" charset="-128"/>
              </a:rPr>
              <a:t>Another example of using standby sparing is Saturn 5 launch vehicle digital computer (LVDC) memory section. The section consists of two memory blocks, with each memory being controlled by an independent buffer register and parity-checked. Initially, only one buffer register output is used. When a parity error is detected in the memory being used, operation immediately transfers to the other memory. Both memories are then re-generated by the buffer register of the "correct" memory, thus correcting possible transient faults.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Franklin Gothic Book"/>
                <a:ea typeface="ＭＳ Ｐゴシック" charset="-128"/>
                <a:cs typeface="ＭＳ Ｐゴシック" charset="-128"/>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30</a:t>
            </a:fld>
            <a:endParaRPr lang="en-US" dirty="0"/>
          </a:p>
        </p:txBody>
      </p:sp>
    </p:spTree>
    <p:extLst>
      <p:ext uri="{BB962C8B-B14F-4D97-AF65-F5344CB8AC3E}">
        <p14:creationId xmlns:p14="http://schemas.microsoft.com/office/powerpoint/2010/main" val="45093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31</a:t>
            </a:fld>
            <a:endParaRPr lang="en-US" dirty="0"/>
          </a:p>
        </p:txBody>
      </p:sp>
    </p:spTree>
    <p:extLst>
      <p:ext uri="{BB962C8B-B14F-4D97-AF65-F5344CB8AC3E}">
        <p14:creationId xmlns:p14="http://schemas.microsoft.com/office/powerpoint/2010/main" val="11501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Book"/>
                <a:ea typeface="ＭＳ Ｐゴシック" charset="-128"/>
                <a:cs typeface="ＭＳ Ｐゴシック" charset="-128"/>
              </a:rPr>
              <a:t>only </a:t>
            </a:r>
            <a:r>
              <a:rPr lang="en-US" sz="1200" i="1" kern="1200" dirty="0">
                <a:solidFill>
                  <a:schemeClr val="tx1"/>
                </a:solidFill>
                <a:effectLst/>
                <a:latin typeface="Franklin Gothic Book"/>
                <a:ea typeface="ＭＳ Ｐゴシック" charset="-128"/>
                <a:cs typeface="ＭＳ Ｐゴシック" charset="-128"/>
              </a:rPr>
              <a:t>n </a:t>
            </a:r>
            <a:r>
              <a:rPr lang="en-US" sz="1200" kern="1200" dirty="0">
                <a:solidFill>
                  <a:schemeClr val="tx1"/>
                </a:solidFill>
                <a:effectLst/>
                <a:latin typeface="Franklin Gothic Book"/>
                <a:ea typeface="ＭＳ Ｐゴシック" charset="-128"/>
                <a:cs typeface="ＭＳ Ｐゴシック" charset="-128"/>
              </a:rPr>
              <a:t>modules provide input to a majority voter. Additional </a:t>
            </a:r>
            <a:r>
              <a:rPr lang="en-US" sz="1200" i="1" kern="1200" dirty="0">
                <a:solidFill>
                  <a:schemeClr val="tx1"/>
                </a:solidFill>
                <a:effectLst/>
                <a:latin typeface="Franklin Gothic Book"/>
                <a:ea typeface="ＭＳ Ｐゴシック" charset="-128"/>
                <a:cs typeface="ＭＳ Ｐゴシック" charset="-128"/>
              </a:rPr>
              <a:t>k </a:t>
            </a:r>
            <a:r>
              <a:rPr lang="en-US" sz="1200" kern="1200" dirty="0">
                <a:solidFill>
                  <a:schemeClr val="tx1"/>
                </a:solidFill>
                <a:effectLst/>
                <a:latin typeface="Franklin Gothic Book"/>
                <a:ea typeface="ＭＳ Ｐゴシック" charset="-128"/>
                <a:cs typeface="ＭＳ Ｐゴシック" charset="-128"/>
              </a:rPr>
              <a:t>modules serve as spares. </a:t>
            </a:r>
            <a:endParaRPr lang="en-US" dirty="0"/>
          </a:p>
        </p:txBody>
      </p:sp>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32</a:t>
            </a:fld>
            <a:endParaRPr lang="en-US" dirty="0"/>
          </a:p>
        </p:txBody>
      </p:sp>
    </p:spTree>
    <p:extLst>
      <p:ext uri="{BB962C8B-B14F-4D97-AF65-F5344CB8AC3E}">
        <p14:creationId xmlns:p14="http://schemas.microsoft.com/office/powerpoint/2010/main" val="54809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If voter is fixed-input (n-input),</a:t>
                </a:r>
                <a:r>
                  <a:rPr lang="en-US" baseline="0" dirty="0"/>
                  <a:t> then initially k faults are tolerated by means of the k spares, then after k faults, the disagreement detector is switched off, with n modules working in n-modular redundancy mode, thus tolerating extra </a:t>
                </a:r>
                <a14:m>
                  <m:oMath xmlns:m="http://schemas.openxmlformats.org/officeDocument/2006/math">
                    <m:d>
                      <m:dPr>
                        <m:begChr m:val="⌊"/>
                        <m:endChr m:val="⌋"/>
                        <m:ctrlPr>
                          <a:rPr lang="en-US" b="0" i="1" baseline="0" dirty="0" smtClean="0">
                            <a:latin typeface="Cambria Math" panose="02040503050406030204" pitchFamily="18" charset="0"/>
                          </a:rPr>
                        </m:ctrlPr>
                      </m:dPr>
                      <m:e>
                        <m:f>
                          <m:fPr>
                            <m:ctrlPr>
                              <a:rPr lang="en-US" i="1" baseline="0" dirty="0" smtClean="0">
                                <a:latin typeface="Cambria Math" panose="02040503050406030204" pitchFamily="18" charset="0"/>
                              </a:rPr>
                            </m:ctrlPr>
                          </m:fPr>
                          <m:num>
                            <m:r>
                              <a:rPr lang="en-US" i="1" baseline="0" dirty="0" smtClean="0">
                                <a:latin typeface="Cambria Math" charset="0"/>
                              </a:rPr>
                              <m:t>𝑛</m:t>
                            </m:r>
                          </m:num>
                          <m:den>
                            <m:r>
                              <a:rPr lang="en-US" i="1" baseline="0" dirty="0" smtClean="0">
                                <a:latin typeface="Cambria Math" charset="0"/>
                              </a:rPr>
                              <m:t>2</m:t>
                            </m:r>
                          </m:den>
                        </m:f>
                      </m:e>
                    </m:d>
                  </m:oMath>
                </a14:m>
                <a:r>
                  <a:rPr lang="en-US" dirty="0"/>
                  <a:t> faults.</a:t>
                </a:r>
              </a:p>
              <a:p>
                <a:endParaRPr lang="en-US" dirty="0"/>
              </a:p>
              <a:p>
                <a:r>
                  <a:rPr lang="en-US" dirty="0"/>
                  <a:t>If voter is threshold voter, then when the (</a:t>
                </a:r>
                <a:r>
                  <a:rPr lang="en-US" dirty="0" err="1"/>
                  <a:t>k+i</a:t>
                </a:r>
                <a:r>
                  <a:rPr lang="en-US" dirty="0"/>
                  <a:t>)</a:t>
                </a:r>
                <a:r>
                  <a:rPr lang="en-US" dirty="0" err="1"/>
                  <a:t>th</a:t>
                </a:r>
                <a:r>
                  <a:rPr lang="en-US" dirty="0"/>
                  <a:t> fault occurs (for 1 &lt;= </a:t>
                </a:r>
                <a:r>
                  <a:rPr lang="en-US" dirty="0" err="1"/>
                  <a:t>i</a:t>
                </a:r>
                <a:r>
                  <a:rPr lang="en-US" dirty="0"/>
                  <a:t> &lt;= n-1), the</a:t>
                </a:r>
                <a:r>
                  <a:rPr lang="en-US" baseline="0" dirty="0"/>
                  <a:t> voter votes on (n-</a:t>
                </a:r>
                <a:r>
                  <a:rPr lang="en-US" baseline="0" dirty="0" err="1"/>
                  <a:t>i</a:t>
                </a:r>
                <a:r>
                  <a:rPr lang="en-US" baseline="0" dirty="0"/>
                  <a:t>) modules in total with the disagreement detector being on.</a:t>
                </a:r>
                <a:endParaRPr lang="en-US" dirty="0"/>
              </a:p>
            </p:txBody>
          </p:sp>
        </mc:Choice>
        <mc:Fallback xmlns="">
          <p:sp>
            <p:nvSpPr>
              <p:cNvPr id="3" name="Notes Placeholder 2"/>
              <p:cNvSpPr>
                <a:spLocks noGrp="1"/>
              </p:cNvSpPr>
              <p:nvPr>
                <p:ph type="body" idx="1"/>
              </p:nvPr>
            </p:nvSpPr>
            <p:spPr/>
            <p:txBody>
              <a:bodyPr/>
              <a:lstStyle/>
              <a:p>
                <a:r>
                  <a:rPr lang="en-US" dirty="0" smtClean="0"/>
                  <a:t>If voter is fixed-input (n-input),</a:t>
                </a:r>
                <a:r>
                  <a:rPr lang="en-US" baseline="0" dirty="0" smtClean="0"/>
                  <a:t> then initially k faults are tolerated by means of the k spares, and then the disagreement detector is switched off, with n modules working in N-modular redundancy mode, thus tolerating extra </a:t>
                </a:r>
                <a:r>
                  <a:rPr lang="en-US" b="0" i="0" baseline="0" dirty="0" smtClean="0">
                    <a:latin typeface="Cambria Math" charset="0"/>
                  </a:rPr>
                  <a:t>⌊</a:t>
                </a:r>
                <a:r>
                  <a:rPr lang="en-US" i="0" baseline="0" dirty="0" smtClean="0">
                    <a:latin typeface="Cambria Math" charset="0"/>
                  </a:rPr>
                  <a:t>𝑛/2</a:t>
                </a:r>
                <a:r>
                  <a:rPr lang="en-US" b="0" i="0" baseline="0" dirty="0" smtClean="0">
                    <a:latin typeface="Cambria Math" charset="0"/>
                  </a:rPr>
                  <a:t>⌋</a:t>
                </a:r>
                <a:r>
                  <a:rPr lang="en-US" dirty="0" smtClean="0"/>
                  <a:t> faults.</a:t>
                </a:r>
              </a:p>
              <a:p>
                <a:endParaRPr lang="en-US" dirty="0" smtClean="0"/>
              </a:p>
              <a:p>
                <a:r>
                  <a:rPr lang="en-US" dirty="0" smtClean="0"/>
                  <a:t>If voter is threshold voter, then when the (</a:t>
                </a:r>
                <a:r>
                  <a:rPr lang="en-US" dirty="0" err="1" smtClean="0"/>
                  <a:t>k+i</a:t>
                </a:r>
                <a:r>
                  <a:rPr lang="en-US" dirty="0" smtClean="0"/>
                  <a:t>)</a:t>
                </a:r>
                <a:r>
                  <a:rPr lang="en-US" dirty="0" err="1" smtClean="0"/>
                  <a:t>th</a:t>
                </a:r>
                <a:r>
                  <a:rPr lang="en-US" dirty="0" smtClean="0"/>
                  <a:t> fault occurs (for 1 &lt;= </a:t>
                </a:r>
                <a:r>
                  <a:rPr lang="en-US" dirty="0" err="1" smtClean="0"/>
                  <a:t>i</a:t>
                </a:r>
                <a:r>
                  <a:rPr lang="en-US" dirty="0" smtClean="0"/>
                  <a:t> &lt;= n-1), the</a:t>
                </a:r>
                <a:r>
                  <a:rPr lang="en-US" baseline="0" dirty="0" smtClean="0"/>
                  <a:t> voter votes on (n-</a:t>
                </a:r>
                <a:r>
                  <a:rPr lang="en-US" baseline="0" dirty="0" err="1" smtClean="0"/>
                  <a:t>i</a:t>
                </a:r>
                <a:r>
                  <a:rPr lang="en-US" baseline="0" dirty="0" smtClean="0"/>
                  <a:t>) modules in total with the disagreement detector being on.</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33</a:t>
            </a:fld>
            <a:endParaRPr lang="en-US" dirty="0"/>
          </a:p>
        </p:txBody>
      </p:sp>
    </p:spTree>
    <p:extLst>
      <p:ext uri="{BB962C8B-B14F-4D97-AF65-F5344CB8AC3E}">
        <p14:creationId xmlns:p14="http://schemas.microsoft.com/office/powerpoint/2010/main" val="151320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Franklin Gothic Book"/>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Franklin Gothic Book"/>
                <a:ea typeface="ＭＳ Ｐゴシック" charset="-128"/>
                <a:cs typeface="ＭＳ Ｐゴシック" charset="-128"/>
              </a:rPr>
              <a:t>Apart from detection and correction of faults, time redundancy is useful for distinguishing between transient and permanent faults. If the fault disappears after the re-computation, it is assumed to be transient. In this case the hardware module is still usable and it would be a waste of resources to switch it off the operation.</a:t>
            </a:r>
          </a:p>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34</a:t>
            </a:fld>
            <a:endParaRPr lang="en-US" dirty="0"/>
          </a:p>
        </p:txBody>
      </p:sp>
    </p:spTree>
    <p:extLst>
      <p:ext uri="{BB962C8B-B14F-4D97-AF65-F5344CB8AC3E}">
        <p14:creationId xmlns:p14="http://schemas.microsoft.com/office/powerpoint/2010/main" val="2709037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35</a:t>
            </a:fld>
            <a:endParaRPr lang="en-US" dirty="0"/>
          </a:p>
        </p:txBody>
      </p:sp>
    </p:spTree>
    <p:extLst>
      <p:ext uri="{BB962C8B-B14F-4D97-AF65-F5344CB8AC3E}">
        <p14:creationId xmlns:p14="http://schemas.microsoft.com/office/powerpoint/2010/main" val="669896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36</a:t>
            </a:fld>
            <a:endParaRPr lang="en-US" dirty="0"/>
          </a:p>
        </p:txBody>
      </p:sp>
    </p:spTree>
    <p:extLst>
      <p:ext uri="{BB962C8B-B14F-4D97-AF65-F5344CB8AC3E}">
        <p14:creationId xmlns:p14="http://schemas.microsoft.com/office/powerpoint/2010/main" val="1577247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realization of N-version programming.</a:t>
            </a:r>
          </a:p>
          <a:p>
            <a:endParaRPr lang="en-US" dirty="0"/>
          </a:p>
          <a:p>
            <a:r>
              <a:rPr lang="en-US" dirty="0"/>
              <a:t>Our purpose is to prevent an error (invalid state within the boundary of the system) to become a failure (invalid state observable outside the boundary of the system).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Franklin Gothic Book"/>
                <a:ea typeface="ＭＳ Ｐゴシック" charset="-128"/>
                <a:cs typeface="ＭＳ Ｐゴシック" charset="-128"/>
                <a:sym typeface="Wingdings" pitchFamily="2" charset="2"/>
              </a:rPr>
              <a:t> </a:t>
            </a:r>
            <a:r>
              <a:rPr lang="en-CA" sz="1200" kern="1200" dirty="0">
                <a:solidFill>
                  <a:schemeClr val="tx1"/>
                </a:solidFill>
                <a:effectLst/>
                <a:latin typeface="Franklin Gothic Book"/>
                <a:ea typeface="ＭＳ Ｐゴシック" charset="-128"/>
                <a:cs typeface="ＭＳ Ｐゴシック" charset="-128"/>
              </a:rPr>
              <a:t>if that is not possible, to prepare for the failure in as controlled a manner as possible</a:t>
            </a:r>
          </a:p>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39</a:t>
            </a:fld>
            <a:endParaRPr lang="en-US" dirty="0"/>
          </a:p>
        </p:txBody>
      </p:sp>
    </p:spTree>
    <p:extLst>
      <p:ext uri="{BB962C8B-B14F-4D97-AF65-F5344CB8AC3E}">
        <p14:creationId xmlns:p14="http://schemas.microsoft.com/office/powerpoint/2010/main" val="690473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42</a:t>
            </a:fld>
            <a:endParaRPr lang="en-US" dirty="0"/>
          </a:p>
        </p:txBody>
      </p:sp>
    </p:spTree>
    <p:extLst>
      <p:ext uri="{BB962C8B-B14F-4D97-AF65-F5344CB8AC3E}">
        <p14:creationId xmlns:p14="http://schemas.microsoft.com/office/powerpoint/2010/main" val="414960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Franklin Gothic Book"/>
                <a:ea typeface="ＭＳ Ｐゴシック" charset="-128"/>
                <a:cs typeface="ＭＳ Ｐゴシック" charset="-128"/>
              </a:rPr>
              <a:t>Safety ISO 26262 + SOTIF combined: The absence of unreasonable risk due to hazards resulting from any of</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CA" sz="1200" b="0" i="0" u="none" strike="noStrike" kern="1200" dirty="0">
                <a:solidFill>
                  <a:schemeClr val="tx1"/>
                </a:solidFill>
                <a:effectLst/>
                <a:latin typeface="Franklin Gothic Book"/>
                <a:ea typeface="ＭＳ Ｐゴシック" charset="-128"/>
                <a:cs typeface="ＭＳ Ｐゴシック" charset="-128"/>
              </a:rPr>
              <a:t>Malfunctioning of the E/E function</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CA" sz="1200" b="0" i="0" u="none" strike="noStrike" kern="1200" dirty="0">
                <a:solidFill>
                  <a:schemeClr val="tx1"/>
                </a:solidFill>
                <a:effectLst/>
                <a:latin typeface="Franklin Gothic Book"/>
                <a:ea typeface="ＭＳ Ｐゴシック" charset="-128"/>
                <a:cs typeface="ＭＳ Ｐゴシック" charset="-128"/>
              </a:rPr>
              <a:t>functional insufficiencies of the intended functionality (not necessarily failure of the function)</a:t>
            </a:r>
          </a:p>
          <a:p>
            <a:pPr marL="228600" indent="-228600">
              <a:buAutoNum type="arabicPeriod"/>
            </a:pPr>
            <a:r>
              <a:rPr lang="en-CA" sz="1200" b="0" i="0" u="none" strike="noStrike" kern="1200" dirty="0">
                <a:solidFill>
                  <a:schemeClr val="tx1"/>
                </a:solidFill>
                <a:effectLst/>
                <a:latin typeface="Franklin Gothic Book"/>
                <a:ea typeface="ＭＳ Ｐゴシック" charset="-128"/>
                <a:cs typeface="ＭＳ Ｐゴシック" charset="-128"/>
              </a:rPr>
              <a:t>by reasonably foreseeable misuse by persons, or</a:t>
            </a:r>
          </a:p>
          <a:p>
            <a:pPr marL="228600" indent="-228600">
              <a:buAutoNum type="arabicPeriod"/>
            </a:pPr>
            <a:endParaRPr lang="en-CA" sz="1200" b="0" i="0" u="none" strike="noStrike" kern="1200" dirty="0">
              <a:solidFill>
                <a:schemeClr val="tx1"/>
              </a:solidFill>
              <a:effectLst/>
              <a:latin typeface="Franklin Gothic Book"/>
              <a:ea typeface="ＭＳ Ｐゴシック" charset="-128"/>
              <a:cs typeface="ＭＳ Ｐゴシック" charset="-128"/>
            </a:endParaRPr>
          </a:p>
          <a:p>
            <a:endParaRPr lang="en-CA" sz="1200" b="0" i="0" u="none" strike="noStrike" kern="1200" dirty="0">
              <a:solidFill>
                <a:schemeClr val="tx1"/>
              </a:solidFill>
              <a:effectLst/>
              <a:latin typeface="Franklin Gothic Book"/>
              <a:ea typeface="ＭＳ Ｐゴシック" charset="-128"/>
              <a:cs typeface="ＭＳ Ｐゴシック" charset="-128"/>
            </a:endParaRPr>
          </a:p>
          <a:p>
            <a:endParaRPr lang="en-CA" sz="1200" b="0" i="0" u="none" strike="noStrike" kern="1200" dirty="0">
              <a:solidFill>
                <a:schemeClr val="tx1"/>
              </a:solidFill>
              <a:effectLst/>
              <a:latin typeface="Franklin Gothic Book"/>
              <a:ea typeface="ＭＳ Ｐゴシック" charset="-128"/>
              <a:cs typeface="ＭＳ Ｐゴシック" charset="-128"/>
            </a:endParaRPr>
          </a:p>
          <a:p>
            <a:r>
              <a:rPr lang="en-CA" sz="1200" b="0" i="0" u="none" strike="noStrike" kern="1200" dirty="0">
                <a:solidFill>
                  <a:schemeClr val="tx1"/>
                </a:solidFill>
                <a:effectLst/>
                <a:latin typeface="Franklin Gothic Book"/>
                <a:ea typeface="ＭＳ Ｐゴシック" charset="-128"/>
                <a:cs typeface="ＭＳ Ｐゴシック" charset="-128"/>
              </a:rPr>
              <a:t>the ability of a system or component to function under stated conditions for a specified period of time.</a:t>
            </a:r>
          </a:p>
          <a:p>
            <a:endParaRPr lang="en-CA" sz="1200" b="0" i="0" u="none" strike="noStrike" kern="1200" dirty="0">
              <a:solidFill>
                <a:schemeClr val="tx1"/>
              </a:solidFill>
              <a:effectLst/>
              <a:latin typeface="Franklin Gothic Book"/>
              <a:ea typeface="ＭＳ Ｐゴシック" charset="-128"/>
            </a:endParaRPr>
          </a:p>
          <a:p>
            <a:r>
              <a:rPr lang="en-CA" sz="1200" b="0" i="0" u="none" strike="noStrike" kern="1200" dirty="0">
                <a:solidFill>
                  <a:schemeClr val="tx1"/>
                </a:solidFill>
                <a:effectLst/>
                <a:latin typeface="Franklin Gothic Book"/>
                <a:ea typeface="ＭＳ Ｐゴシック" charset="-128"/>
                <a:cs typeface="ＭＳ Ｐゴシック" charset="-128"/>
              </a:rPr>
              <a:t>Reliability engineering relates closely to </a:t>
            </a:r>
            <a:r>
              <a:rPr lang="en-CA" sz="1200" b="0" i="0" u="none" strike="noStrike" kern="1200" dirty="0">
                <a:solidFill>
                  <a:schemeClr val="tx1"/>
                </a:solidFill>
                <a:effectLst/>
                <a:latin typeface="Franklin Gothic Book"/>
                <a:ea typeface="ＭＳ Ｐゴシック" charset="-128"/>
                <a:cs typeface="ＭＳ Ｐゴシック" charset="-128"/>
                <a:hlinkClick r:id="rId3" tooltip="Safety engineering"/>
              </a:rPr>
              <a:t>safety engineering</a:t>
            </a:r>
            <a:r>
              <a:rPr lang="en-CA" sz="1200" b="0" i="0" u="none" strike="noStrike" kern="1200" dirty="0">
                <a:solidFill>
                  <a:schemeClr val="tx1"/>
                </a:solidFill>
                <a:effectLst/>
                <a:latin typeface="Franklin Gothic Book"/>
                <a:ea typeface="ＭＳ Ｐゴシック" charset="-128"/>
                <a:cs typeface="ＭＳ Ｐゴシック" charset="-128"/>
              </a:rPr>
              <a:t> and to </a:t>
            </a:r>
            <a:r>
              <a:rPr lang="en-CA" sz="1200" b="0" i="0" u="none" strike="noStrike" kern="1200" dirty="0">
                <a:solidFill>
                  <a:schemeClr val="tx1"/>
                </a:solidFill>
                <a:effectLst/>
                <a:latin typeface="Franklin Gothic Book"/>
                <a:ea typeface="ＭＳ Ｐゴシック" charset="-128"/>
                <a:cs typeface="ＭＳ Ｐゴシック" charset="-128"/>
                <a:hlinkClick r:id="rId4" tooltip="System safety"/>
              </a:rPr>
              <a:t>system safety</a:t>
            </a:r>
            <a:r>
              <a:rPr lang="en-CA" sz="1200" b="0" i="0" u="none" strike="noStrike" kern="1200" dirty="0">
                <a:solidFill>
                  <a:schemeClr val="tx1"/>
                </a:solidFill>
                <a:effectLst/>
                <a:latin typeface="Franklin Gothic Book"/>
                <a:ea typeface="ＭＳ Ｐゴシック" charset="-128"/>
                <a:cs typeface="ＭＳ Ｐゴシック" charset="-128"/>
              </a:rPr>
              <a:t>, in that they use common methods for their analysis and may require input from each other. Reliability engineering focuses on costs of failure caused by system downtime, cost of spares, repair equipment, personnel, and cost of warranty claims. Safety engineering normally focuses more on preserving life and nature than on cost, and therefore deals only with particularly dangerous system-failure modes. </a:t>
            </a:r>
          </a:p>
          <a:p>
            <a:endParaRPr lang="en-CA" sz="1200" b="0" i="0" u="none" strike="noStrike" kern="1200" dirty="0">
              <a:solidFill>
                <a:schemeClr val="tx1"/>
              </a:solidFill>
              <a:effectLst/>
              <a:latin typeface="Franklin Gothic Book"/>
              <a:ea typeface="ＭＳ Ｐゴシック" charset="-128"/>
            </a:endParaRPr>
          </a:p>
          <a:p>
            <a:endParaRPr lang="en-CA" sz="1200" b="0" i="0" u="none" strike="noStrike" kern="1200" dirty="0">
              <a:solidFill>
                <a:schemeClr val="tx1"/>
              </a:solidFill>
              <a:effectLst/>
              <a:latin typeface="Franklin Gothic Book"/>
              <a:ea typeface="ＭＳ Ｐゴシック" charset="-128"/>
            </a:endParaRPr>
          </a:p>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12</a:t>
            </a:fld>
            <a:endParaRPr lang="en-US" dirty="0"/>
          </a:p>
        </p:txBody>
      </p:sp>
    </p:spTree>
    <p:extLst>
      <p:ext uri="{BB962C8B-B14F-4D97-AF65-F5344CB8AC3E}">
        <p14:creationId xmlns:p14="http://schemas.microsoft.com/office/powerpoint/2010/main" val="3372546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7660B06-0F6F-CE42-87E5-78AD3DDCEA64}" type="slidenum">
              <a:rPr lang="en-US">
                <a:latin typeface="Franklin Gothic Book" charset="0"/>
              </a:rPr>
              <a:pPr/>
              <a:t>43</a:t>
            </a:fld>
            <a:endParaRPr lang="en-US">
              <a:latin typeface="Franklin Gothic Book"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74725" y="4560888"/>
            <a:ext cx="5365750" cy="4319587"/>
          </a:xfrm>
          <a:noFill/>
          <a:ln/>
        </p:spPr>
        <p:txBody>
          <a:bodyPr/>
          <a:lstStyle/>
          <a:p>
            <a:pPr eaLnBrk="1" hangingPunct="1"/>
            <a:r>
              <a:rPr lang="en-US">
                <a:latin typeface="Franklin Gothic Book" charset="0"/>
              </a:rPr>
              <a:t>Transition: The physics of this is, of course, a little more involved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56EEFA8-434A-2343-969B-A67DC332A85C}" type="slidenum">
              <a:rPr lang="en-US">
                <a:latin typeface="Franklin Gothic Book" charset="0"/>
              </a:rPr>
              <a:pPr/>
              <a:t>45</a:t>
            </a:fld>
            <a:endParaRPr lang="en-US">
              <a:latin typeface="Franklin Gothic Book" charset="0"/>
            </a:endParaRPr>
          </a:p>
        </p:txBody>
      </p:sp>
      <p:sp>
        <p:nvSpPr>
          <p:cNvPr id="50179" name="Rectangle 2"/>
          <p:cNvSpPr>
            <a:spLocks noGrp="1" noRot="1" noChangeAspect="1" noChangeArrowheads="1" noTextEdit="1"/>
          </p:cNvSpPr>
          <p:nvPr>
            <p:ph type="sldImg"/>
          </p:nvPr>
        </p:nvSpPr>
        <p:spPr>
          <a:xfrm>
            <a:off x="1266825" y="727075"/>
            <a:ext cx="4779963" cy="3584575"/>
          </a:xfrm>
          <a:ln/>
        </p:spPr>
      </p:sp>
      <p:sp>
        <p:nvSpPr>
          <p:cNvPr id="50180" name="Rectangle 3"/>
          <p:cNvSpPr>
            <a:spLocks noGrp="1" noChangeArrowheads="1"/>
          </p:cNvSpPr>
          <p:nvPr>
            <p:ph type="body" idx="1"/>
          </p:nvPr>
        </p:nvSpPr>
        <p:spPr>
          <a:xfrm>
            <a:off x="974725" y="4560888"/>
            <a:ext cx="5365750" cy="4319587"/>
          </a:xfrm>
          <a:noFill/>
          <a:ln/>
        </p:spPr>
        <p:txBody>
          <a:bodyPr/>
          <a:lstStyle/>
          <a:p>
            <a:pPr eaLnBrk="1" hangingPunct="1"/>
            <a:endParaRPr lang="en-US">
              <a:latin typeface="Franklin Gothic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039D2CC-DC2F-D04B-8ACC-817ABE8AC741}" type="slidenum">
              <a:rPr lang="en-US">
                <a:latin typeface="Franklin Gothic Book" charset="0"/>
              </a:rPr>
              <a:pPr/>
              <a:t>46</a:t>
            </a:fld>
            <a:endParaRPr lang="en-US">
              <a:latin typeface="Franklin Gothic Book"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74725" y="4560888"/>
            <a:ext cx="5365750" cy="4319587"/>
          </a:xfrm>
          <a:noFill/>
          <a:ln/>
        </p:spPr>
        <p:txBody>
          <a:bodyPr/>
          <a:lstStyle/>
          <a:p>
            <a:pPr eaLnBrk="1" hangingPunct="1"/>
            <a:r>
              <a:rPr lang="en-US">
                <a:latin typeface="Franklin Gothic Book" charset="0"/>
              </a:rPr>
              <a:t>Transition: Underground we can slow down the neutrons to almost completely mitigate the effect, so the question is does shielding work?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62</a:t>
            </a:fld>
            <a:endParaRPr lang="en-US" dirty="0"/>
          </a:p>
        </p:txBody>
      </p:sp>
    </p:spTree>
    <p:extLst>
      <p:ext uri="{BB962C8B-B14F-4D97-AF65-F5344CB8AC3E}">
        <p14:creationId xmlns:p14="http://schemas.microsoft.com/office/powerpoint/2010/main" val="959486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dirty="0" err="1"/>
              <a:t>Ti</a:t>
            </a:r>
            <a:r>
              <a:rPr lang="en-US" dirty="0"/>
              <a:t> is the lifetime of a single component, as the system fails as soon as one component fails, then the lifetime T of the system is min(T1, …, Tn).</a:t>
            </a:r>
          </a:p>
          <a:p>
            <a:r>
              <a:rPr lang="en-US" dirty="0"/>
              <a:t>Then P(T &gt;t) = P(t &lt; min(T1, …, Tn) ) = P(t &lt; every </a:t>
            </a:r>
            <a:r>
              <a:rPr lang="en-US" dirty="0" err="1"/>
              <a:t>Ti</a:t>
            </a:r>
            <a:r>
              <a:rPr lang="en-US" dirty="0"/>
              <a:t>).</a:t>
            </a:r>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67</a:t>
            </a:fld>
            <a:endParaRPr lang="en-US" dirty="0"/>
          </a:p>
        </p:txBody>
      </p:sp>
    </p:spTree>
    <p:extLst>
      <p:ext uri="{BB962C8B-B14F-4D97-AF65-F5344CB8AC3E}">
        <p14:creationId xmlns:p14="http://schemas.microsoft.com/office/powerpoint/2010/main" val="1140428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76</a:t>
            </a:fld>
            <a:endParaRPr lang="en-US" dirty="0"/>
          </a:p>
        </p:txBody>
      </p:sp>
    </p:spTree>
    <p:extLst>
      <p:ext uri="{BB962C8B-B14F-4D97-AF65-F5344CB8AC3E}">
        <p14:creationId xmlns:p14="http://schemas.microsoft.com/office/powerpoint/2010/main" val="2529867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77</a:t>
            </a:fld>
            <a:endParaRPr lang="en-US" dirty="0"/>
          </a:p>
        </p:txBody>
      </p:sp>
    </p:spTree>
    <p:extLst>
      <p:ext uri="{BB962C8B-B14F-4D97-AF65-F5344CB8AC3E}">
        <p14:creationId xmlns:p14="http://schemas.microsoft.com/office/powerpoint/2010/main" val="231743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cannot measure reliability but can measure availability.</a:t>
            </a:r>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80</a:t>
            </a:fld>
            <a:endParaRPr lang="en-US" dirty="0"/>
          </a:p>
        </p:txBody>
      </p:sp>
    </p:spTree>
    <p:extLst>
      <p:ext uri="{BB962C8B-B14F-4D97-AF65-F5344CB8AC3E}">
        <p14:creationId xmlns:p14="http://schemas.microsoft.com/office/powerpoint/2010/main" val="415333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a:latin typeface="Franklin Gothic Book" charset="0"/>
            </a:endParaRPr>
          </a:p>
        </p:txBody>
      </p:sp>
      <p:sp>
        <p:nvSpPr>
          <p:cNvPr id="29700" name="Slide Number Placeholder 3"/>
          <p:cNvSpPr>
            <a:spLocks noGrp="1"/>
          </p:cNvSpPr>
          <p:nvPr>
            <p:ph type="sldNum" sz="quarter" idx="5"/>
          </p:nvPr>
        </p:nvSpPr>
        <p:spPr>
          <a:noFill/>
        </p:spPr>
        <p:txBody>
          <a:bodyPr/>
          <a:lstStyle/>
          <a:p>
            <a:fld id="{3D6565EF-8CFE-5B4D-B153-F204F7F0C30D}" type="slidenum">
              <a:rPr lang="en-US" smtClean="0">
                <a:latin typeface="Franklin Gothic Book" charset="0"/>
              </a:rPr>
              <a:pPr/>
              <a:t>16</a:t>
            </a:fld>
            <a:endParaRPr lang="en-US">
              <a:latin typeface="Franklin Gothic Book"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17</a:t>
            </a:fld>
            <a:endParaRPr lang="en-US" dirty="0"/>
          </a:p>
        </p:txBody>
      </p:sp>
    </p:spTree>
    <p:extLst>
      <p:ext uri="{BB962C8B-B14F-4D97-AF65-F5344CB8AC3E}">
        <p14:creationId xmlns:p14="http://schemas.microsoft.com/office/powerpoint/2010/main" val="226626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Franklin Gothic Book"/>
                <a:ea typeface="ＭＳ Ｐゴシック" charset="-128"/>
                <a:cs typeface="ＭＳ Ｐゴシック" charset="-128"/>
              </a:rPr>
              <a:t>Why the circle? An error at one level of the system might cause a fault to be introduced in another level of the system ... Coming up </a:t>
            </a:r>
            <a:r>
              <a:rPr lang="en-US" sz="1200" b="0" i="0" kern="1200" dirty="0">
                <a:solidFill>
                  <a:schemeClr val="tx1"/>
                </a:solidFill>
                <a:effectLst/>
                <a:latin typeface="Franklin Gothic Book"/>
                <a:ea typeface="ＭＳ Ｐゴシック" charset="-128"/>
                <a:cs typeface="ＭＳ Ｐゴシック" charset="-128"/>
                <a:sym typeface="Wingdings" pitchFamily="2" charset="2"/>
              </a:rPr>
              <a:t></a:t>
            </a:r>
          </a:p>
          <a:p>
            <a:endParaRPr lang="en-US" sz="1200" b="0" i="0" kern="1200" dirty="0">
              <a:solidFill>
                <a:schemeClr val="tx1"/>
              </a:solidFill>
              <a:effectLst/>
              <a:latin typeface="Franklin Gothic Book"/>
              <a:ea typeface="ＭＳ Ｐゴシック" charset="-128"/>
              <a:cs typeface="ＭＳ Ｐゴシック" charset="-128"/>
              <a:sym typeface="Wingdings" pitchFamily="2" charset="2"/>
            </a:endParaRPr>
          </a:p>
          <a:p>
            <a:r>
              <a:rPr lang="en-US" sz="1200" b="0" i="0" kern="1200" dirty="0">
                <a:solidFill>
                  <a:schemeClr val="tx1"/>
                </a:solidFill>
                <a:effectLst/>
                <a:latin typeface="Franklin Gothic Book"/>
                <a:ea typeface="ＭＳ Ｐゴシック" charset="-128"/>
                <a:cs typeface="ＭＳ Ｐゴシック" charset="-128"/>
                <a:sym typeface="Wingdings" pitchFamily="2" charset="2"/>
              </a:rPr>
              <a:t>HAZARD (STPA Definition):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Franklin Gothic Book"/>
                <a:ea typeface="ＭＳ Ｐゴシック" charset="-128"/>
                <a:cs typeface="ＭＳ Ｐゴシック" charset="-128"/>
              </a:rPr>
              <a:t>A system state or set of conditions that, together with a particular set of worst-case environmental conditions, will lead to an accident (loss). Can be caused by failure but not necessarily.</a:t>
            </a:r>
            <a:br>
              <a:rPr lang="en-CA" sz="1200" kern="1200" dirty="0">
                <a:solidFill>
                  <a:schemeClr val="tx1"/>
                </a:solidFill>
                <a:effectLst/>
                <a:latin typeface="Franklin Gothic Book"/>
                <a:ea typeface="ＭＳ Ｐゴシック" charset="-128"/>
                <a:cs typeface="ＭＳ Ｐゴシック" charset="-128"/>
              </a:rPr>
            </a:br>
            <a:endParaRPr lang="en-CA" dirty="0"/>
          </a:p>
          <a:p>
            <a:endParaRPr lang="en-US" sz="1200" b="0" i="0" kern="1200" dirty="0">
              <a:solidFill>
                <a:schemeClr val="tx1"/>
              </a:solidFill>
              <a:effectLst/>
              <a:latin typeface="Franklin Gothic Book"/>
              <a:ea typeface="ＭＳ Ｐゴシック" charset="-128"/>
              <a:cs typeface="ＭＳ Ｐゴシック" charset="-128"/>
            </a:endParaRPr>
          </a:p>
          <a:p>
            <a:endParaRPr lang="en-US" sz="1200" b="0" i="0" kern="1200" dirty="0">
              <a:solidFill>
                <a:schemeClr val="tx1"/>
              </a:solidFill>
              <a:effectLst/>
              <a:latin typeface="Franklin Gothic Book"/>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sng" kern="1200" dirty="0">
                <a:solidFill>
                  <a:schemeClr val="tx1"/>
                </a:solidFill>
                <a:effectLst/>
                <a:latin typeface="Franklin Gothic Book"/>
                <a:ea typeface="ＭＳ Ｐゴシック" charset="-128"/>
                <a:cs typeface="ＭＳ Ｐゴシック" charset="-128"/>
              </a:rPr>
              <a:t>Failure: </a:t>
            </a:r>
            <a:r>
              <a:rPr lang="en-US" sz="1200" kern="1200" dirty="0">
                <a:solidFill>
                  <a:schemeClr val="tx1"/>
                </a:solidFill>
                <a:effectLst/>
                <a:latin typeface="Franklin Gothic Book"/>
                <a:ea typeface="ＭＳ Ｐゴシック" charset="-128"/>
                <a:cs typeface="ＭＳ Ｐゴシック" charset="-128"/>
              </a:rPr>
              <a:t>behavioral deviation from the user requirement or the product specification. It is a deviation of the delivered service from compliance with the specification. What is perceived by end user. </a:t>
            </a:r>
            <a:r>
              <a:rPr lang="en-CA" sz="1200" kern="1200" dirty="0">
                <a:solidFill>
                  <a:schemeClr val="tx1"/>
                </a:solidFill>
                <a:effectLst/>
                <a:latin typeface="Franklin Gothic Book"/>
                <a:ea typeface="ＭＳ Ｐゴシック" charset="-128"/>
                <a:cs typeface="ＭＳ Ｐゴシック" charset="-128"/>
              </a:rPr>
              <a:t>A failure has occurred if a functional unit is no longer able to perform its required function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Franklin Gothic Book"/>
              <a:ea typeface="ＭＳ Ｐゴシック" charset="-128"/>
              <a:cs typeface="ＭＳ Ｐゴシック" charset="-128"/>
            </a:endParaRPr>
          </a:p>
          <a:p>
            <a:endParaRPr lang="en-US" sz="1200" b="0" i="0" kern="1200" dirty="0">
              <a:solidFill>
                <a:schemeClr val="tx1"/>
              </a:solidFill>
              <a:effectLst/>
              <a:latin typeface="Franklin Gothic Book"/>
              <a:ea typeface="ＭＳ Ｐゴシック" charset="-128"/>
              <a:cs typeface="ＭＳ Ｐゴシック" charset="-128"/>
            </a:endParaRPr>
          </a:p>
          <a:p>
            <a:r>
              <a:rPr lang="en-US" sz="1200" b="0" i="0" kern="1200" dirty="0">
                <a:solidFill>
                  <a:schemeClr val="tx1"/>
                </a:solidFill>
                <a:effectLst/>
                <a:latin typeface="Franklin Gothic Book"/>
                <a:ea typeface="ＭＳ Ｐゴシック" charset="-128"/>
                <a:cs typeface="ＭＳ Ｐゴシック" charset="-128"/>
              </a:rPr>
              <a:t>The</a:t>
            </a:r>
            <a:r>
              <a:rPr lang="en-US" sz="1200" b="0" i="0" kern="1200" baseline="0" dirty="0">
                <a:solidFill>
                  <a:schemeClr val="tx1"/>
                </a:solidFill>
                <a:effectLst/>
                <a:latin typeface="Franklin Gothic Book"/>
                <a:ea typeface="ＭＳ Ｐゴシック" charset="-128"/>
                <a:cs typeface="ＭＳ Ｐゴシック" charset="-128"/>
              </a:rPr>
              <a:t> Patriot Missile battery failure: </a:t>
            </a:r>
          </a:p>
          <a:p>
            <a:r>
              <a:rPr lang="en-US" sz="1200" b="0" i="0" kern="1200" baseline="0" dirty="0">
                <a:solidFill>
                  <a:schemeClr val="tx1"/>
                </a:solidFill>
                <a:effectLst/>
                <a:latin typeface="Franklin Gothic Book"/>
                <a:ea typeface="ＭＳ Ｐゴシック" charset="-128"/>
                <a:cs typeface="ＭＳ Ｐゴシック" charset="-128"/>
              </a:rPr>
              <a:t>Error (arithmetic): </a:t>
            </a:r>
            <a:r>
              <a:rPr lang="en-US" sz="1200" b="0" i="0" kern="1200" dirty="0">
                <a:solidFill>
                  <a:schemeClr val="tx1"/>
                </a:solidFill>
                <a:effectLst/>
                <a:latin typeface="Franklin Gothic Book"/>
                <a:ea typeface="ＭＳ Ｐゴシック" charset="-128"/>
                <a:cs typeface="ＭＳ Ｐゴシック" charset="-128"/>
              </a:rPr>
              <a:t>inaccurate calculation of the time since boot</a:t>
            </a:r>
          </a:p>
          <a:p>
            <a:r>
              <a:rPr lang="en-US" sz="1200" b="0" i="0" kern="1200" dirty="0">
                <a:solidFill>
                  <a:schemeClr val="tx1"/>
                </a:solidFill>
                <a:effectLst/>
                <a:latin typeface="Franklin Gothic Book"/>
                <a:ea typeface="ＭＳ Ｐゴシック" charset="-128"/>
                <a:cs typeface="ＭＳ Ｐゴシック" charset="-128"/>
              </a:rPr>
              <a:t>Fault:</a:t>
            </a:r>
            <a:r>
              <a:rPr lang="en-US" sz="1200" b="0" i="0" kern="1200" baseline="0" dirty="0">
                <a:solidFill>
                  <a:schemeClr val="tx1"/>
                </a:solidFill>
                <a:effectLst/>
                <a:latin typeface="Franklin Gothic Book"/>
                <a:ea typeface="ＭＳ Ｐゴシック" charset="-128"/>
                <a:cs typeface="ＭＳ Ｐゴシック" charset="-128"/>
              </a:rPr>
              <a:t> not programming correctly the calculation function.</a:t>
            </a:r>
            <a:endParaRPr lang="en-US" sz="1200" b="0" i="0" kern="1200" dirty="0">
              <a:solidFill>
                <a:schemeClr val="tx1"/>
              </a:solidFill>
              <a:effectLst/>
              <a:latin typeface="Franklin Gothic Book"/>
              <a:ea typeface="ＭＳ Ｐゴシック" charset="-128"/>
              <a:cs typeface="ＭＳ Ｐゴシック" charset="-128"/>
            </a:endParaRPr>
          </a:p>
          <a:p>
            <a:endParaRPr lang="en-US" sz="1200" b="0" i="0" kern="1200" dirty="0">
              <a:solidFill>
                <a:schemeClr val="tx1"/>
              </a:solidFill>
              <a:effectLst/>
              <a:latin typeface="Franklin Gothic Book"/>
              <a:ea typeface="ＭＳ Ｐゴシック" charset="-128"/>
              <a:cs typeface="ＭＳ Ｐゴシック" charset="-128"/>
            </a:endParaRPr>
          </a:p>
          <a:p>
            <a:endParaRPr lang="en-US" dirty="0"/>
          </a:p>
          <a:p>
            <a:r>
              <a:rPr lang="en-US" dirty="0"/>
              <a:t>Not all errors cause failures. In AI algorithms there’s an error due to approximation but it is within tolerable limits that</a:t>
            </a:r>
            <a:r>
              <a:rPr lang="en-US" baseline="0" dirty="0"/>
              <a:t> it does cause faults.</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Faults do not always result in failures; they might be occurring without even knowing about them (</a:t>
            </a:r>
            <a:r>
              <a:rPr lang="en-US" sz="1200" kern="1200" dirty="0">
                <a:solidFill>
                  <a:schemeClr val="tx1"/>
                </a:solidFill>
                <a:effectLst/>
                <a:latin typeface="Franklin Gothic Book"/>
                <a:ea typeface="ＭＳ Ｐゴシック" charset="-128"/>
                <a:cs typeface="ＭＳ Ｐゴシック" charset="-128"/>
              </a:rPr>
              <a:t>Fault may stay dormant for a long time before it manifests itself as an error</a:t>
            </a:r>
            <a:r>
              <a:rPr lang="en-US" baseline="0" dirty="0"/>
              <a:t>) but failures might happen depending on the conditions in which the fault occurred (</a:t>
            </a:r>
            <a:r>
              <a:rPr lang="en-US" sz="1200" kern="1200" dirty="0">
                <a:solidFill>
                  <a:schemeClr val="tx1"/>
                </a:solidFill>
                <a:effectLst/>
                <a:latin typeface="Franklin Gothic Book"/>
                <a:ea typeface="ＭＳ Ｐゴシック" charset="-128"/>
                <a:cs typeface="ＭＳ Ｐゴシック" charset="-128"/>
              </a:rPr>
              <a:t>memory bit got stuck but CPU does not access this data)</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18</a:t>
            </a:fld>
            <a:endParaRPr lang="en-US" dirty="0"/>
          </a:p>
        </p:txBody>
      </p:sp>
    </p:spTree>
    <p:extLst>
      <p:ext uri="{BB962C8B-B14F-4D97-AF65-F5344CB8AC3E}">
        <p14:creationId xmlns:p14="http://schemas.microsoft.com/office/powerpoint/2010/main" val="26169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Patriot: </a:t>
            </a:r>
            <a:r>
              <a:rPr lang="en-CA" sz="1200" b="0" i="0" u="none" strike="noStrike" kern="1200" dirty="0">
                <a:solidFill>
                  <a:schemeClr val="tx1"/>
                </a:solidFill>
                <a:effectLst/>
                <a:latin typeface="Franklin Gothic Book"/>
                <a:ea typeface="ＭＳ Ｐゴシック" charset="-128"/>
                <a:cs typeface="ＭＳ Ｐゴシック" charset="-128"/>
              </a:rPr>
              <a:t>failed to track and intercept an incoming Iraqi Scud missile. The Scud struck an American Army barracks, killing 28 soldiers and injuring around 100 other people</a:t>
            </a:r>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20</a:t>
            </a:fld>
            <a:endParaRPr lang="en-US" dirty="0"/>
          </a:p>
        </p:txBody>
      </p:sp>
    </p:spTree>
    <p:extLst>
      <p:ext uri="{BB962C8B-B14F-4D97-AF65-F5344CB8AC3E}">
        <p14:creationId xmlns:p14="http://schemas.microsoft.com/office/powerpoint/2010/main" val="396374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Franklin Gothic Book"/>
                <a:ea typeface="ＭＳ Ｐゴシック" charset="-128"/>
                <a:cs typeface="ＭＳ Ｐゴシック" charset="-128"/>
              </a:rPr>
              <a:t>First level: Fred’s level. Fred is the functional unit and he (it) deviated from the his expected </a:t>
            </a:r>
            <a:r>
              <a:rPr lang="en-US" sz="1200" b="0" i="0" kern="1200" dirty="0" err="1">
                <a:solidFill>
                  <a:schemeClr val="tx1"/>
                </a:solidFill>
                <a:effectLst/>
                <a:latin typeface="Franklin Gothic Book"/>
                <a:ea typeface="ＭＳ Ｐゴシック" charset="-128"/>
                <a:cs typeface="ＭＳ Ｐゴシック" charset="-128"/>
              </a:rPr>
              <a:t>behaviour</a:t>
            </a:r>
            <a:r>
              <a:rPr lang="en-US" sz="1200" b="0" i="0" kern="1200" dirty="0">
                <a:solidFill>
                  <a:schemeClr val="tx1"/>
                </a:solidFill>
                <a:effectLst/>
                <a:latin typeface="Franklin Gothic Book"/>
                <a:ea typeface="ＭＳ Ｐゴシック" charset="-128"/>
                <a:cs typeface="ＭＳ Ｐゴシック" charset="-128"/>
              </a:rPr>
              <a:t> by inserting a bug (due to a fault in his training)</a:t>
            </a:r>
          </a:p>
        </p:txBody>
      </p:sp>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21</a:t>
            </a:fld>
            <a:endParaRPr lang="en-US" dirty="0"/>
          </a:p>
        </p:txBody>
      </p:sp>
    </p:spTree>
    <p:extLst>
      <p:ext uri="{BB962C8B-B14F-4D97-AF65-F5344CB8AC3E}">
        <p14:creationId xmlns:p14="http://schemas.microsoft.com/office/powerpoint/2010/main" val="49655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Passive redundancy: Mask faults</a:t>
                </a:r>
              </a:p>
              <a:p>
                <a:r>
                  <a:rPr lang="en-US" dirty="0"/>
                  <a:t>If</a:t>
                </a:r>
                <a:r>
                  <a:rPr lang="en-US" baseline="0" dirty="0"/>
                  <a:t> N modules used: N must be be odd, it is called N-modular redundancy, and it masks </a:t>
                </a:r>
                <a14:m>
                  <m:oMath xmlns:m="http://schemas.openxmlformats.org/officeDocument/2006/math">
                    <m:d>
                      <m:dPr>
                        <m:begChr m:val="⌊"/>
                        <m:endChr m:val="⌋"/>
                        <m:ctrlPr>
                          <a:rPr lang="en-US" b="0" i="1" baseline="0" smtClean="0">
                            <a:latin typeface="Cambria Math" panose="02040503050406030204" pitchFamily="18" charset="0"/>
                          </a:rPr>
                        </m:ctrlPr>
                      </m:dPr>
                      <m:e>
                        <m:f>
                          <m:fPr>
                            <m:ctrlPr>
                              <a:rPr lang="en-US" b="0" i="1" baseline="0" smtClean="0">
                                <a:latin typeface="Cambria Math" panose="02040503050406030204" pitchFamily="18" charset="0"/>
                              </a:rPr>
                            </m:ctrlPr>
                          </m:fPr>
                          <m:num>
                            <m:r>
                              <a:rPr lang="en-US" b="0" i="1" baseline="0" smtClean="0">
                                <a:latin typeface="Cambria Math" charset="0"/>
                              </a:rPr>
                              <m:t>𝑁</m:t>
                            </m:r>
                          </m:num>
                          <m:den>
                            <m:r>
                              <a:rPr lang="en-US" b="0" i="1" baseline="0" smtClean="0">
                                <a:latin typeface="Cambria Math" charset="0"/>
                              </a:rPr>
                              <m:t>2</m:t>
                            </m:r>
                          </m:den>
                        </m:f>
                      </m:e>
                    </m:d>
                    <m:r>
                      <a:rPr lang="en-US" b="0" i="1" baseline="0" smtClean="0">
                        <a:latin typeface="Cambria Math" charset="0"/>
                      </a:rPr>
                      <m:t> </m:t>
                    </m:r>
                  </m:oMath>
                </a14:m>
                <a:r>
                  <a:rPr lang="en-US" baseline="0" dirty="0"/>
                  <a:t>faults. </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Franklin Gothic Book"/>
                    <a:ea typeface="ＭＳ Ｐゴシック" charset="-128"/>
                    <a:cs typeface="ＭＳ Ｐゴシック" charset="-128"/>
                  </a:rPr>
                  <a:t>As a result of using TMR, the reliability of the logic section for a 250-hr mission is approximately twenty times larger than the reliability of an equivalent simplex system.</a:t>
                </a:r>
              </a:p>
              <a:p>
                <a:endParaRPr lang="en-US" dirty="0"/>
              </a:p>
            </p:txBody>
          </p:sp>
        </mc:Choice>
        <mc:Fallback xmlns="">
          <p:sp>
            <p:nvSpPr>
              <p:cNvPr id="3" name="Notes Placeholder 2"/>
              <p:cNvSpPr>
                <a:spLocks noGrp="1"/>
              </p:cNvSpPr>
              <p:nvPr>
                <p:ph type="body" idx="1"/>
              </p:nvPr>
            </p:nvSpPr>
            <p:spPr/>
            <p:txBody>
              <a:bodyPr/>
              <a:lstStyle/>
              <a:p>
                <a:r>
                  <a:rPr lang="en-US" dirty="0" smtClean="0"/>
                  <a:t>Passive redundancy: Mask faults</a:t>
                </a:r>
              </a:p>
              <a:p>
                <a:r>
                  <a:rPr lang="en-US" dirty="0" smtClean="0"/>
                  <a:t>If</a:t>
                </a:r>
                <a:r>
                  <a:rPr lang="en-US" baseline="0" dirty="0" smtClean="0"/>
                  <a:t> N modules used: N must be be odd, it is called N-modular redundancy, and it masks </a:t>
                </a:r>
                <a:r>
                  <a:rPr lang="en-US" b="0" i="0" baseline="0" smtClean="0">
                    <a:latin typeface="Cambria Math" charset="0"/>
                  </a:rPr>
                  <a:t>⌊𝑁/2⌋  </a:t>
                </a:r>
                <a:r>
                  <a:rPr lang="en-US" baseline="0" dirty="0" smtClean="0"/>
                  <a:t>faults.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Franklin Gothic Book"/>
                    <a:ea typeface="ＭＳ Ｐゴシック" charset="-128"/>
                    <a:cs typeface="ＭＳ Ｐゴシック" charset="-128"/>
                  </a:rPr>
                  <a:t>As a result of using TMR, the reliability of the logic section for a 250-hr mission is approximately twenty times larger than the reliability of an equivalent simplex system.</a:t>
                </a: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148A33C5-0352-924D-8297-E221615515E6}" type="slidenum">
              <a:rPr lang="en-US" smtClean="0"/>
              <a:pPr>
                <a:defRPr/>
              </a:pPr>
              <a:t>23</a:t>
            </a:fld>
            <a:endParaRPr lang="en-US" dirty="0"/>
          </a:p>
        </p:txBody>
      </p:sp>
    </p:spTree>
    <p:extLst>
      <p:ext uri="{BB962C8B-B14F-4D97-AF65-F5344CB8AC3E}">
        <p14:creationId xmlns:p14="http://schemas.microsoft.com/office/powerpoint/2010/main" val="132964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A33C5-0352-924D-8297-E221615515E6}" type="slidenum">
              <a:rPr lang="en-US" smtClean="0"/>
              <a:pPr>
                <a:defRPr/>
              </a:pPr>
              <a:t>24</a:t>
            </a:fld>
            <a:endParaRPr lang="en-US" dirty="0"/>
          </a:p>
        </p:txBody>
      </p:sp>
    </p:spTree>
    <p:extLst>
      <p:ext uri="{BB962C8B-B14F-4D97-AF65-F5344CB8AC3E}">
        <p14:creationId xmlns:p14="http://schemas.microsoft.com/office/powerpoint/2010/main" val="318692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Avenir Book"/>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14"/>
          <p:cNvSpPr>
            <a:spLocks noGrp="1"/>
          </p:cNvSpPr>
          <p:nvPr>
            <p:ph type="sldNum" sz="quarter" idx="12"/>
          </p:nvPr>
        </p:nvSpPr>
        <p:spPr/>
        <p:txBody>
          <a:bodyPr/>
          <a:lstStyle>
            <a:lvl1pPr>
              <a:defRPr/>
            </a:lvl1pPr>
          </a:lstStyle>
          <a:p>
            <a:pPr>
              <a:defRPr/>
            </a:pPr>
            <a:fld id="{BFAFA59B-67B5-8E41-BA7B-0930709B37B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14"/>
          <p:cNvSpPr>
            <a:spLocks noGrp="1"/>
          </p:cNvSpPr>
          <p:nvPr>
            <p:ph type="sldNum" sz="quarter" idx="12"/>
          </p:nvPr>
        </p:nvSpPr>
        <p:spPr/>
        <p:txBody>
          <a:bodyPr/>
          <a:lstStyle>
            <a:lvl1pPr algn="l">
              <a:defRPr sz="1800">
                <a:solidFill>
                  <a:schemeClr val="accent1"/>
                </a:solidFill>
              </a:defRPr>
            </a:lvl1pPr>
          </a:lstStyle>
          <a:p>
            <a:pPr>
              <a:defRPr/>
            </a:pPr>
            <a:fld id="{2CE478E6-DBD3-C943-884F-7CB80336142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609600" y="6324600"/>
            <a:ext cx="2286000" cy="369888"/>
          </a:xfrm>
          <a:prstGeom prst="rect">
            <a:avLst/>
          </a:prstGeom>
          <a:noFill/>
        </p:spPr>
        <p:txBody>
          <a:bodyPr>
            <a:spAutoFit/>
          </a:bodyPr>
          <a:lstStyle/>
          <a:p>
            <a:pPr>
              <a:defRPr/>
            </a:pPr>
            <a:endParaRPr lang="en-US" dirty="0">
              <a:latin typeface="Franklin Gothic Book"/>
            </a:endParaRPr>
          </a:p>
        </p:txBody>
      </p:sp>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p:txBody>
          <a:bodyPr/>
          <a:lstStyle>
            <a:lvl1pPr algn="l">
              <a:defRPr sz="1800">
                <a:solidFill>
                  <a:schemeClr val="accent1"/>
                </a:solidFill>
              </a:defRPr>
            </a:lvl1pPr>
          </a:lstStyle>
          <a:p>
            <a:pPr>
              <a:defRPr/>
            </a:pPr>
            <a:fld id="{AC422A45-050E-4644-A6F0-2F509D0676E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p:txBody>
          <a:bodyPr/>
          <a:lstStyle>
            <a:lvl1pPr>
              <a:defRPr/>
            </a:lvl1pPr>
          </a:lstStyle>
          <a:p>
            <a:pPr>
              <a:defRPr/>
            </a:pPr>
            <a:fld id="{91CB1621-973B-5F48-BEFC-C61CA0D1F79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14"/>
          <p:cNvSpPr>
            <a:spLocks noGrp="1"/>
          </p:cNvSpPr>
          <p:nvPr>
            <p:ph type="sldNum" sz="quarter" idx="12"/>
          </p:nvPr>
        </p:nvSpPr>
        <p:spPr/>
        <p:txBody>
          <a:bodyPr/>
          <a:lstStyle>
            <a:lvl1pPr>
              <a:defRPr/>
            </a:lvl1pPr>
          </a:lstStyle>
          <a:p>
            <a:pPr>
              <a:defRPr/>
            </a:pPr>
            <a:fld id="{2930DB14-0986-4A4F-B352-5868DBFE9E4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4"/>
          <p:cNvSpPr>
            <a:spLocks noGrp="1"/>
          </p:cNvSpPr>
          <p:nvPr>
            <p:ph type="sldNum" sz="quarter" idx="12"/>
          </p:nvPr>
        </p:nvSpPr>
        <p:spPr/>
        <p:txBody>
          <a:bodyPr/>
          <a:lstStyle>
            <a:lvl1pPr algn="l">
              <a:defRPr sz="1800">
                <a:solidFill>
                  <a:schemeClr val="accent1"/>
                </a:solidFill>
              </a:defRPr>
            </a:lvl1pPr>
          </a:lstStyle>
          <a:p>
            <a:pPr>
              <a:defRPr/>
            </a:pPr>
            <a:fld id="{036B21FA-98D7-6F41-BE3C-46EA1316482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14"/>
          <p:cNvSpPr>
            <a:spLocks noGrp="1"/>
          </p:cNvSpPr>
          <p:nvPr>
            <p:ph type="sldNum" sz="quarter" idx="12"/>
          </p:nvPr>
        </p:nvSpPr>
        <p:spPr/>
        <p:txBody>
          <a:bodyPr/>
          <a:lstStyle>
            <a:lvl1pPr algn="l">
              <a:defRPr sz="1800">
                <a:solidFill>
                  <a:schemeClr val="accent1"/>
                </a:solidFill>
              </a:defRPr>
            </a:lvl1pPr>
          </a:lstStyle>
          <a:p>
            <a:pPr>
              <a:defRPr/>
            </a:pPr>
            <a:fld id="{FA3A8B6B-465D-0F49-982F-F78DBA0917E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14"/>
          <p:cNvSpPr>
            <a:spLocks noGrp="1"/>
          </p:cNvSpPr>
          <p:nvPr>
            <p:ph type="sldNum" sz="quarter" idx="12"/>
          </p:nvPr>
        </p:nvSpPr>
        <p:spPr/>
        <p:txBody>
          <a:bodyPr/>
          <a:lstStyle>
            <a:lvl1pPr algn="l">
              <a:defRPr sz="1800">
                <a:solidFill>
                  <a:schemeClr val="accent1"/>
                </a:solidFill>
              </a:defRPr>
            </a:lvl1pPr>
          </a:lstStyle>
          <a:p>
            <a:pPr>
              <a:defRPr/>
            </a:pPr>
            <a:fld id="{6F458BA1-D8FE-EA49-B92D-18ECD7689AD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14"/>
          <p:cNvSpPr>
            <a:spLocks noGrp="1"/>
          </p:cNvSpPr>
          <p:nvPr>
            <p:ph type="sldNum" sz="quarter" idx="12"/>
          </p:nvPr>
        </p:nvSpPr>
        <p:spPr/>
        <p:txBody>
          <a:bodyPr/>
          <a:lstStyle>
            <a:lvl1pPr algn="l">
              <a:defRPr sz="1800">
                <a:solidFill>
                  <a:schemeClr val="accent1"/>
                </a:solidFill>
              </a:defRPr>
            </a:lvl1pPr>
          </a:lstStyle>
          <a:p>
            <a:pPr>
              <a:defRPr/>
            </a:pPr>
            <a:fld id="{B3E057BE-EB4C-BA4E-8B8D-12D6B489441D}"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Franklin Gothic Book"/>
              </a:defRPr>
            </a:lvl1pPr>
          </a:lstStyle>
          <a:p>
            <a:pPr>
              <a:defRPr/>
            </a:pPr>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i="0">
                <a:solidFill>
                  <a:schemeClr val="tx2"/>
                </a:solidFill>
                <a:latin typeface="Franklin Gothic Book"/>
              </a:defRPr>
            </a:lvl1pPr>
          </a:lstStyle>
          <a:p>
            <a:pPr>
              <a:defRPr/>
            </a:pPr>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Franklin Gothic Book"/>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Slide Number Placeholder 14"/>
          <p:cNvSpPr>
            <a:spLocks noGrp="1"/>
          </p:cNvSpPr>
          <p:nvPr>
            <p:ph type="sldNum" sz="quarter" idx="4"/>
          </p:nvPr>
        </p:nvSpPr>
        <p:spPr>
          <a:xfrm>
            <a:off x="609600" y="6356350"/>
            <a:ext cx="2133600" cy="365125"/>
          </a:xfrm>
          <a:prstGeom prst="rect">
            <a:avLst/>
          </a:prstGeom>
        </p:spPr>
        <p:txBody>
          <a:bodyPr vert="horz" lIns="91440" tIns="45720" rIns="91440" bIns="45720" rtlCol="0" anchor="ctr"/>
          <a:lstStyle>
            <a:lvl1pPr algn="l">
              <a:defRPr sz="1800">
                <a:solidFill>
                  <a:schemeClr val="accent1"/>
                </a:solidFill>
                <a:latin typeface="Franklin Gothic Book"/>
              </a:defRPr>
            </a:lvl1pPr>
          </a:lstStyle>
          <a:p>
            <a:pPr>
              <a:defRPr/>
            </a:pPr>
            <a:fld id="{AD89555C-1AF1-EB4D-9A3E-98B93003D4F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699" r:id="rId4"/>
    <p:sldLayoutId id="2147483700" r:id="rId5"/>
    <p:sldLayoutId id="2147483705" r:id="rId6"/>
    <p:sldLayoutId id="2147483706" r:id="rId7"/>
    <p:sldLayoutId id="2147483707" r:id="rId8"/>
    <p:sldLayoutId id="2147483708" r:id="rId9"/>
    <p:sldLayoutId id="2147483701" r:id="rId10"/>
    <p:sldLayoutId id="2147483709" r:id="rId11"/>
  </p:sldLayoutIdLst>
  <p:hf hdr="0" ftr="0" dt="0"/>
  <p:txStyles>
    <p:titleStyle>
      <a:lvl1pPr algn="l" rtl="0" eaLnBrk="0" fontAlgn="base" hangingPunct="0">
        <a:spcBef>
          <a:spcPct val="0"/>
        </a:spcBef>
        <a:spcAft>
          <a:spcPct val="0"/>
        </a:spcAft>
        <a:defRPr sz="3200" kern="1200">
          <a:solidFill>
            <a:schemeClr val="tx2"/>
          </a:solidFill>
          <a:latin typeface="Avenir Book"/>
          <a:ea typeface="ＭＳ Ｐゴシック" charset="-128"/>
          <a:cs typeface="ＭＳ Ｐゴシック" charset="-128"/>
        </a:defRPr>
      </a:lvl1pPr>
      <a:lvl2pPr algn="l" rtl="0" eaLnBrk="0" fontAlgn="base" hangingPunct="0">
        <a:spcBef>
          <a:spcPct val="0"/>
        </a:spcBef>
        <a:spcAft>
          <a:spcPct val="0"/>
        </a:spcAft>
        <a:defRPr sz="3200">
          <a:solidFill>
            <a:schemeClr val="tx2"/>
          </a:solidFill>
          <a:latin typeface="Franklin Gothic Medium" charset="0"/>
          <a:ea typeface="ＭＳ Ｐゴシック" charset="-128"/>
          <a:cs typeface="ＭＳ Ｐゴシック" charset="-128"/>
        </a:defRPr>
      </a:lvl2pPr>
      <a:lvl3pPr algn="l" rtl="0" eaLnBrk="0" fontAlgn="base" hangingPunct="0">
        <a:spcBef>
          <a:spcPct val="0"/>
        </a:spcBef>
        <a:spcAft>
          <a:spcPct val="0"/>
        </a:spcAft>
        <a:defRPr sz="3200">
          <a:solidFill>
            <a:schemeClr val="tx2"/>
          </a:solidFill>
          <a:latin typeface="Franklin Gothic Medium" charset="0"/>
          <a:ea typeface="ＭＳ Ｐゴシック" charset="-128"/>
          <a:cs typeface="ＭＳ Ｐゴシック" charset="-128"/>
        </a:defRPr>
      </a:lvl3pPr>
      <a:lvl4pPr algn="l" rtl="0" eaLnBrk="0" fontAlgn="base" hangingPunct="0">
        <a:spcBef>
          <a:spcPct val="0"/>
        </a:spcBef>
        <a:spcAft>
          <a:spcPct val="0"/>
        </a:spcAft>
        <a:defRPr sz="3200">
          <a:solidFill>
            <a:schemeClr val="tx2"/>
          </a:solidFill>
          <a:latin typeface="Franklin Gothic Medium" charset="0"/>
          <a:ea typeface="ＭＳ Ｐゴシック" charset="-128"/>
          <a:cs typeface="ＭＳ Ｐゴシック" charset="-128"/>
        </a:defRPr>
      </a:lvl4pPr>
      <a:lvl5pPr algn="l" rtl="0" eaLnBrk="0" fontAlgn="base" hangingPunct="0">
        <a:spcBef>
          <a:spcPct val="0"/>
        </a:spcBef>
        <a:spcAft>
          <a:spcPct val="0"/>
        </a:spcAft>
        <a:defRPr sz="3200">
          <a:solidFill>
            <a:schemeClr val="tx2"/>
          </a:solidFill>
          <a:latin typeface="Franklin Gothic Medium" charset="0"/>
          <a:ea typeface="ＭＳ Ｐゴシック" charset="-128"/>
          <a:cs typeface="ＭＳ Ｐゴシック" charset="-128"/>
        </a:defRPr>
      </a:lvl5pPr>
      <a:lvl6pPr marL="457200" algn="l" rtl="0" fontAlgn="base">
        <a:spcBef>
          <a:spcPct val="0"/>
        </a:spcBef>
        <a:spcAft>
          <a:spcPct val="0"/>
        </a:spcAft>
        <a:defRPr sz="3200">
          <a:solidFill>
            <a:schemeClr val="tx2"/>
          </a:solidFill>
          <a:latin typeface="Franklin Gothic Medium" charset="0"/>
          <a:ea typeface="ＭＳ Ｐゴシック" charset="-128"/>
          <a:cs typeface="ＭＳ Ｐゴシック" charset="-128"/>
        </a:defRPr>
      </a:lvl6pPr>
      <a:lvl7pPr marL="914400" algn="l" rtl="0" fontAlgn="base">
        <a:spcBef>
          <a:spcPct val="0"/>
        </a:spcBef>
        <a:spcAft>
          <a:spcPct val="0"/>
        </a:spcAft>
        <a:defRPr sz="3200">
          <a:solidFill>
            <a:schemeClr val="tx2"/>
          </a:solidFill>
          <a:latin typeface="Franklin Gothic Medium" charset="0"/>
          <a:ea typeface="ＭＳ Ｐゴシック" charset="-128"/>
          <a:cs typeface="ＭＳ Ｐゴシック" charset="-128"/>
        </a:defRPr>
      </a:lvl7pPr>
      <a:lvl8pPr marL="1371600" algn="l" rtl="0" fontAlgn="base">
        <a:spcBef>
          <a:spcPct val="0"/>
        </a:spcBef>
        <a:spcAft>
          <a:spcPct val="0"/>
        </a:spcAft>
        <a:defRPr sz="3200">
          <a:solidFill>
            <a:schemeClr val="tx2"/>
          </a:solidFill>
          <a:latin typeface="Franklin Gothic Medium" charset="0"/>
          <a:ea typeface="ＭＳ Ｐゴシック" charset="-128"/>
          <a:cs typeface="ＭＳ Ｐゴシック" charset="-128"/>
        </a:defRPr>
      </a:lvl8pPr>
      <a:lvl9pPr marL="1828800" algn="l" rtl="0" fontAlgn="base">
        <a:spcBef>
          <a:spcPct val="0"/>
        </a:spcBef>
        <a:spcAft>
          <a:spcPct val="0"/>
        </a:spcAft>
        <a:defRPr sz="3200">
          <a:solidFill>
            <a:schemeClr val="tx2"/>
          </a:solidFill>
          <a:latin typeface="Franklin Gothic Medium" charset="0"/>
          <a:ea typeface="ＭＳ Ｐゴシック" charset="-128"/>
          <a:cs typeface="ＭＳ Ｐゴシック" charset="-128"/>
        </a:defRPr>
      </a:lvl9pPr>
    </p:titleStyle>
    <p:bodyStyle>
      <a:lvl1pPr marL="273050" indent="-273050" algn="l" rtl="0" eaLnBrk="0" fontAlgn="base" hangingPunct="0">
        <a:spcBef>
          <a:spcPts val="600"/>
        </a:spcBef>
        <a:spcAft>
          <a:spcPct val="0"/>
        </a:spcAft>
        <a:buClr>
          <a:schemeClr val="accent1"/>
        </a:buClr>
        <a:buSzPct val="76000"/>
        <a:buFont typeface="Wingdings 3" charset="2"/>
        <a:buChar char=""/>
        <a:defRPr sz="2600" kern="1200">
          <a:solidFill>
            <a:schemeClr val="tx1"/>
          </a:solidFill>
          <a:latin typeface="+mn-lt"/>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charset="2"/>
        <a:buChar char=""/>
        <a:defRPr sz="2300" kern="1200">
          <a:solidFill>
            <a:schemeClr val="tx2"/>
          </a:solidFill>
          <a:latin typeface="+mn-lt"/>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charset="2"/>
        <a:buChar char=""/>
        <a:defRPr sz="2000" kern="1200">
          <a:solidFill>
            <a:schemeClr val="tx1"/>
          </a:solidFill>
          <a:latin typeface="+mn-lt"/>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charset="2"/>
        <a:buChar char=""/>
        <a:defRPr sz="2000" kern="1200">
          <a:solidFill>
            <a:schemeClr val="tx1"/>
          </a:solidFill>
          <a:latin typeface="+mn-lt"/>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charset="2"/>
        <a:buChar char=""/>
        <a:defRPr sz="1600" kern="1200">
          <a:solidFill>
            <a:schemeClr val="tx1"/>
          </a:solidFill>
          <a:latin typeface="+mn-lt"/>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garment-district.com/shopsite_sc/shopping_cart/order.cgi?storeid=*1837e081b94f26585460a8db1001&amp;dbname=products&amp;itemnum=2334&amp;function=ad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aylorfrancis-com.ezproxy.library.ubc.ca/books/e/978149872671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aylorfrancis-com.ezproxy.library.ubc.ca/books/e/9781498726719"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emf"/></Relationships>
</file>

<file path=ppt/slides/_rels/slide6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6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ctrTitle"/>
          </p:nvPr>
        </p:nvSpPr>
        <p:spPr/>
        <p:txBody>
          <a:bodyPr anchor="ctr"/>
          <a:lstStyle/>
          <a:p>
            <a:pPr algn="l" eaLnBrk="1" hangingPunct="1"/>
            <a:r>
              <a:rPr lang="en-US" sz="2400" dirty="0">
                <a:latin typeface="Avenir Heavy"/>
                <a:cs typeface="Avenir Heavy"/>
              </a:rPr>
              <a:t>Reliability in real-time systems</a:t>
            </a:r>
          </a:p>
        </p:txBody>
      </p:sp>
      <p:sp>
        <p:nvSpPr>
          <p:cNvPr id="5" name="Subtitle 4"/>
          <p:cNvSpPr>
            <a:spLocks noGrp="1"/>
          </p:cNvSpPr>
          <p:nvPr>
            <p:ph type="subTitle" idx="1"/>
          </p:nvPr>
        </p:nvSpPr>
        <p:spPr/>
        <p:txBody>
          <a:bodyPr anchor="ctr">
            <a:normAutofit/>
          </a:bodyPr>
          <a:lstStyle/>
          <a:p>
            <a:pPr algn="l" eaLnBrk="1" hangingPunct="1">
              <a:defRPr/>
            </a:pPr>
            <a:r>
              <a:rPr lang="en-US">
                <a:ea typeface="ＭＳ Ｐゴシック" charset="-128"/>
                <a:cs typeface="ＭＳ Ｐゴシック" charset="-128"/>
              </a:rPr>
              <a:t>Examples and basic principles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a:t>Therac-25</a:t>
            </a:r>
          </a:p>
        </p:txBody>
      </p:sp>
      <p:sp>
        <p:nvSpPr>
          <p:cNvPr id="23555" name="Rectangle 3"/>
          <p:cNvSpPr>
            <a:spLocks noGrp="1" noChangeArrowheads="1"/>
          </p:cNvSpPr>
          <p:nvPr>
            <p:ph sz="quarter" idx="1"/>
          </p:nvPr>
        </p:nvSpPr>
        <p:spPr>
          <a:xfrm>
            <a:off x="457200" y="1219200"/>
            <a:ext cx="8229600" cy="4937125"/>
          </a:xfrm>
        </p:spPr>
        <p:txBody>
          <a:bodyPr/>
          <a:lstStyle/>
          <a:p>
            <a:pPr eaLnBrk="1" hangingPunct="1"/>
            <a:r>
              <a:rPr lang="en-US" sz="2400"/>
              <a:t>How could this happen? </a:t>
            </a:r>
          </a:p>
          <a:p>
            <a:pPr lvl="1" eaLnBrk="1" hangingPunct="1"/>
            <a:r>
              <a:rPr lang="en-US" sz="2100"/>
              <a:t>Race conditions in the software</a:t>
            </a:r>
          </a:p>
          <a:p>
            <a:pPr lvl="1" eaLnBrk="1" hangingPunct="1"/>
            <a:r>
              <a:rPr lang="en-US" sz="2100"/>
              <a:t>Multiple threads did not lock variables properly</a:t>
            </a:r>
          </a:p>
          <a:p>
            <a:pPr eaLnBrk="1" hangingPunct="1"/>
            <a:r>
              <a:rPr lang="en-US" sz="2400"/>
              <a:t>Overflow error.</a:t>
            </a:r>
          </a:p>
          <a:p>
            <a:pPr lvl="1" eaLnBrk="1" hangingPunct="1"/>
            <a:r>
              <a:rPr lang="en-US" sz="2100"/>
              <a:t>The turntable position was not checked every 256th time a certain variable was incremented.</a:t>
            </a:r>
          </a:p>
          <a:p>
            <a:pPr eaLnBrk="1" hangingPunct="1"/>
            <a:r>
              <a:rPr lang="en-US" sz="2400"/>
              <a:t>No hardware safety interlocks.</a:t>
            </a:r>
          </a:p>
          <a:p>
            <a:pPr eaLnBrk="1" hangingPunct="1"/>
            <a:r>
              <a:rPr lang="en-US" sz="2400"/>
              <a:t>User interface errors, and wrong information on console.</a:t>
            </a:r>
          </a:p>
          <a:p>
            <a:pPr eaLnBrk="1" hangingPunct="1"/>
            <a:r>
              <a:rPr lang="en-US" sz="2400"/>
              <a:t>Non-descriptive error messages.</a:t>
            </a:r>
          </a:p>
          <a:p>
            <a:pPr lvl="1" eaLnBrk="1" hangingPunct="1"/>
            <a:r>
              <a:rPr lang="en-US" sz="2100"/>
              <a:t>“Malfunction 54”</a:t>
            </a:r>
          </a:p>
          <a:p>
            <a:pPr lvl="1" eaLnBrk="1" hangingPunct="1"/>
            <a:r>
              <a:rPr lang="en-US" sz="2100"/>
              <a:t>“H-tilt”</a:t>
            </a:r>
          </a:p>
          <a:p>
            <a:pPr eaLnBrk="1" hangingPunct="1"/>
            <a:r>
              <a:rPr lang="en-US" sz="2400"/>
              <a:t>Too easy to just hit “P” (Proceed)</a:t>
            </a:r>
          </a:p>
        </p:txBody>
      </p:sp>
      <p:sp>
        <p:nvSpPr>
          <p:cNvPr id="23556"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F5ABF4F-A44C-F841-890E-BA66A1637380}" type="slidenum">
              <a:rPr lang="en-US" smtClean="0">
                <a:latin typeface="Franklin Gothic Book" charset="0"/>
              </a:rPr>
              <a:pPr/>
              <a:t>10</a:t>
            </a:fld>
            <a:endParaRPr lang="en-US">
              <a:latin typeface="Franklin Gothic Book"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7363" name="Rectangle 3"/>
          <p:cNvSpPr>
            <a:spLocks noGrp="1" noChangeArrowheads="1"/>
          </p:cNvSpPr>
          <p:nvPr>
            <p:ph sz="quarter" idx="1"/>
          </p:nvPr>
        </p:nvSpPr>
        <p:spPr>
          <a:xfrm>
            <a:off x="2133600" y="2590800"/>
            <a:ext cx="4876800" cy="1295400"/>
          </a:xfrm>
        </p:spPr>
        <p:style>
          <a:lnRef idx="1">
            <a:schemeClr val="accent3"/>
          </a:lnRef>
          <a:fillRef idx="2">
            <a:schemeClr val="accent3"/>
          </a:fillRef>
          <a:effectRef idx="1">
            <a:schemeClr val="accent3"/>
          </a:effectRef>
          <a:fontRef idx="minor">
            <a:schemeClr val="dk1"/>
          </a:fontRef>
        </p:style>
        <p:txBody>
          <a:bodyPr>
            <a:normAutofit/>
          </a:bodyPr>
          <a:lstStyle/>
          <a:p>
            <a:pPr marL="0" indent="0" eaLnBrk="1" hangingPunct="1">
              <a:buFont typeface="Wingdings 3" charset="2"/>
              <a:buNone/>
              <a:defRPr/>
            </a:pPr>
            <a:r>
              <a:rPr lang="en-US">
                <a:solidFill>
                  <a:srgbClr val="000000"/>
                </a:solidFill>
                <a:ea typeface="ＭＳ Ｐゴシック" charset="-128"/>
                <a:cs typeface="ＭＳ Ｐゴシック" charset="-128"/>
              </a:rPr>
              <a:t>For details on this, there is a very complete article linked to the course web site.</a:t>
            </a:r>
          </a:p>
        </p:txBody>
      </p:sp>
      <p:sp>
        <p:nvSpPr>
          <p:cNvPr id="2457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5979A76-023B-3344-ABFB-BB7B48890BE4}" type="slidenum">
              <a:rPr lang="en-US" smtClean="0">
                <a:latin typeface="Franklin Gothic Book" charset="0"/>
              </a:rPr>
              <a:pPr/>
              <a:t>11</a:t>
            </a:fld>
            <a:endParaRPr lang="en-US">
              <a:latin typeface="Franklin Gothic Book"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
          </p:nvPr>
        </p:nvSpPr>
        <p:spPr>
          <a:xfrm>
            <a:off x="457200" y="1219200"/>
            <a:ext cx="5562600" cy="4937125"/>
          </a:xfrm>
        </p:spPr>
        <p:txBody>
          <a:bodyPr>
            <a:normAutofit fontScale="92500" lnSpcReduction="10000"/>
          </a:bodyPr>
          <a:lstStyle/>
          <a:p>
            <a:pPr eaLnBrk="1" hangingPunct="1">
              <a:lnSpc>
                <a:spcPct val="90000"/>
              </a:lnSpc>
            </a:pPr>
            <a:r>
              <a:rPr lang="en-US" sz="2400" dirty="0">
                <a:solidFill>
                  <a:schemeClr val="accent2"/>
                </a:solidFill>
              </a:rPr>
              <a:t>Security</a:t>
            </a:r>
            <a:r>
              <a:rPr lang="en-US" sz="2400" dirty="0"/>
              <a:t>: A measure of confidence that the system can resist attempts to modify its behavior.</a:t>
            </a:r>
          </a:p>
          <a:p>
            <a:pPr eaLnBrk="1" hangingPunct="1">
              <a:lnSpc>
                <a:spcPct val="90000"/>
              </a:lnSpc>
            </a:pPr>
            <a:endParaRPr lang="en-US" sz="2400" dirty="0"/>
          </a:p>
          <a:p>
            <a:pPr eaLnBrk="1" hangingPunct="1">
              <a:lnSpc>
                <a:spcPct val="90000"/>
              </a:lnSpc>
            </a:pPr>
            <a:r>
              <a:rPr lang="en-US" sz="2400" dirty="0">
                <a:solidFill>
                  <a:schemeClr val="accent2"/>
                </a:solidFill>
              </a:rPr>
              <a:t>Reliability</a:t>
            </a:r>
            <a:r>
              <a:rPr lang="en-US" sz="2400" dirty="0"/>
              <a:t>:  A measure of confidence that the system produces accurate and consistent results </a:t>
            </a:r>
            <a:r>
              <a:rPr lang="en-US" sz="2400" b="1" dirty="0"/>
              <a:t>over a specific period of time</a:t>
            </a:r>
          </a:p>
          <a:p>
            <a:pPr eaLnBrk="1" hangingPunct="1">
              <a:lnSpc>
                <a:spcPct val="90000"/>
              </a:lnSpc>
            </a:pPr>
            <a:endParaRPr lang="en-US" sz="2400" dirty="0"/>
          </a:p>
          <a:p>
            <a:pPr eaLnBrk="1" hangingPunct="1">
              <a:lnSpc>
                <a:spcPct val="90000"/>
              </a:lnSpc>
            </a:pPr>
            <a:r>
              <a:rPr lang="en-US" sz="2400" dirty="0">
                <a:solidFill>
                  <a:schemeClr val="accent2"/>
                </a:solidFill>
              </a:rPr>
              <a:t>Safety</a:t>
            </a:r>
            <a:r>
              <a:rPr lang="en-US" sz="2400" dirty="0"/>
              <a:t>:  A measure of confidence that the system will not cause accidents/harm</a:t>
            </a:r>
          </a:p>
          <a:p>
            <a:pPr lvl="1" eaLnBrk="1" hangingPunct="1">
              <a:lnSpc>
                <a:spcPct val="90000"/>
              </a:lnSpc>
            </a:pPr>
            <a:r>
              <a:rPr lang="en-US" sz="2100" dirty="0"/>
              <a:t>Absence of unreasonable risk</a:t>
            </a:r>
          </a:p>
          <a:p>
            <a:pPr marL="274638" lvl="1" indent="0" eaLnBrk="1" hangingPunct="1">
              <a:lnSpc>
                <a:spcPct val="90000"/>
              </a:lnSpc>
              <a:buNone/>
            </a:pPr>
            <a:endParaRPr lang="en-US" sz="2100" dirty="0"/>
          </a:p>
          <a:p>
            <a:pPr eaLnBrk="1" hangingPunct="1">
              <a:lnSpc>
                <a:spcPct val="90000"/>
              </a:lnSpc>
            </a:pPr>
            <a:r>
              <a:rPr lang="en-US" sz="2400" dirty="0"/>
              <a:t>Reliability is neither sufficient nor necessary for safety</a:t>
            </a:r>
          </a:p>
          <a:p>
            <a:pPr lvl="1" eaLnBrk="1" hangingPunct="1">
              <a:lnSpc>
                <a:spcPct val="90000"/>
              </a:lnSpc>
            </a:pPr>
            <a:endParaRPr lang="en-US" sz="2100" dirty="0"/>
          </a:p>
          <a:p>
            <a:pPr lvl="1" eaLnBrk="1" hangingPunct="1">
              <a:lnSpc>
                <a:spcPct val="90000"/>
              </a:lnSpc>
            </a:pPr>
            <a:endParaRPr lang="en-US" sz="2100" dirty="0"/>
          </a:p>
          <a:p>
            <a:pPr eaLnBrk="1" hangingPunct="1">
              <a:lnSpc>
                <a:spcPct val="90000"/>
              </a:lnSpc>
            </a:pPr>
            <a:endParaRPr lang="en-US" sz="2400" dirty="0"/>
          </a:p>
        </p:txBody>
      </p:sp>
      <p:sp>
        <p:nvSpPr>
          <p:cNvPr id="25603" name="Rectangle 6"/>
          <p:cNvSpPr>
            <a:spLocks noChangeArrowheads="1"/>
          </p:cNvSpPr>
          <p:nvPr/>
        </p:nvSpPr>
        <p:spPr bwMode="auto">
          <a:xfrm>
            <a:off x="5562600" y="685800"/>
            <a:ext cx="381000" cy="2286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Franklin Gothic Book" charset="0"/>
            </a:endParaRPr>
          </a:p>
        </p:txBody>
      </p:sp>
      <p:pic>
        <p:nvPicPr>
          <p:cNvPr id="25604" name="Picture 5" descr="lisstul2"/>
          <p:cNvPicPr>
            <a:picLocks noChangeAspect="1" noChangeArrowheads="1"/>
          </p:cNvPicPr>
          <p:nvPr/>
        </p:nvPicPr>
        <p:blipFill>
          <a:blip r:embed="rId3"/>
          <a:srcRect/>
          <a:stretch>
            <a:fillRect/>
          </a:stretch>
        </p:blipFill>
        <p:spPr bwMode="auto">
          <a:xfrm>
            <a:off x="6134100" y="228600"/>
            <a:ext cx="2857500" cy="3219450"/>
          </a:xfrm>
          <a:prstGeom prst="rect">
            <a:avLst/>
          </a:prstGeom>
          <a:noFill/>
          <a:ln w="9525">
            <a:noFill/>
            <a:miter lim="800000"/>
            <a:headEnd/>
            <a:tailEnd/>
          </a:ln>
        </p:spPr>
      </p:pic>
      <p:sp>
        <p:nvSpPr>
          <p:cNvPr id="25605" name="Title 9"/>
          <p:cNvSpPr>
            <a:spLocks noGrp="1"/>
          </p:cNvSpPr>
          <p:nvPr>
            <p:ph type="title"/>
          </p:nvPr>
        </p:nvSpPr>
        <p:spPr/>
        <p:txBody>
          <a:bodyPr/>
          <a:lstStyle/>
          <a:p>
            <a:pPr eaLnBrk="1" hangingPunct="1"/>
            <a:r>
              <a:rPr lang="en-US"/>
              <a:t>Some definitions</a:t>
            </a:r>
          </a:p>
        </p:txBody>
      </p:sp>
      <p:sp>
        <p:nvSpPr>
          <p:cNvPr id="25606" name="Slide Number Placeholder 10"/>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1BB6E69-AD09-BB40-9E9D-CF089BF6036A}" type="slidenum">
              <a:rPr lang="en-US" smtClean="0">
                <a:latin typeface="Franklin Gothic Book" charset="0"/>
              </a:rPr>
              <a:pPr/>
              <a:t>12</a:t>
            </a:fld>
            <a:endParaRPr lang="en-US">
              <a:latin typeface="Franklin Gothic Book"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5379" name="Rectangle 3"/>
          <p:cNvSpPr>
            <a:spLocks noGrp="1" noChangeArrowheads="1"/>
          </p:cNvSpPr>
          <p:nvPr>
            <p:ph sz="quarter" idx="1"/>
          </p:nvPr>
        </p:nvSpPr>
        <p:spPr>
          <a:xfrm>
            <a:off x="800100" y="1054100"/>
            <a:ext cx="7315200" cy="1219200"/>
          </a:xfrm>
        </p:spPr>
        <p:style>
          <a:lnRef idx="1">
            <a:schemeClr val="accent4"/>
          </a:lnRef>
          <a:fillRef idx="2">
            <a:schemeClr val="accent4"/>
          </a:fillRef>
          <a:effectRef idx="1">
            <a:schemeClr val="accent4"/>
          </a:effectRef>
          <a:fontRef idx="minor">
            <a:schemeClr val="dk1"/>
          </a:fontRef>
        </p:style>
        <p:txBody>
          <a:bodyPr>
            <a:normAutofit/>
          </a:bodyPr>
          <a:lstStyle/>
          <a:p>
            <a:pPr eaLnBrk="1" hangingPunct="1">
              <a:lnSpc>
                <a:spcPct val="90000"/>
              </a:lnSpc>
              <a:buFont typeface="Wingdings 3" charset="2"/>
              <a:buNone/>
              <a:defRPr/>
            </a:pPr>
            <a:r>
              <a:rPr lang="en-US" sz="2400">
                <a:solidFill>
                  <a:srgbClr val="000000"/>
                </a:solidFill>
                <a:ea typeface="ＭＳ Ｐゴシック" charset="-128"/>
                <a:cs typeface="ＭＳ Ｐゴシック" charset="-128"/>
              </a:rPr>
              <a:t>Note that safety and reliability can be in conflict.</a:t>
            </a:r>
          </a:p>
          <a:p>
            <a:pPr eaLnBrk="1" hangingPunct="1">
              <a:lnSpc>
                <a:spcPct val="90000"/>
              </a:lnSpc>
              <a:buFont typeface="Wingdings 3" charset="2"/>
              <a:buNone/>
              <a:defRPr/>
            </a:pPr>
            <a:r>
              <a:rPr lang="en-US" sz="2400">
                <a:solidFill>
                  <a:srgbClr val="000000"/>
                </a:solidFill>
                <a:ea typeface="ＭＳ Ｐゴシック" charset="-128"/>
                <a:cs typeface="ＭＳ Ｐゴシック" charset="-128"/>
              </a:rPr>
              <a:t>“The safest plane is one that never leaves the ground”.</a:t>
            </a:r>
          </a:p>
          <a:p>
            <a:pPr eaLnBrk="1" hangingPunct="1">
              <a:lnSpc>
                <a:spcPct val="90000"/>
              </a:lnSpc>
              <a:defRPr/>
            </a:pPr>
            <a:endParaRPr lang="en-US" sz="2400">
              <a:solidFill>
                <a:srgbClr val="000000"/>
              </a:solidFill>
              <a:ea typeface="ＭＳ Ｐゴシック" charset="-128"/>
              <a:cs typeface="ＭＳ Ｐゴシック" charset="-128"/>
            </a:endParaRPr>
          </a:p>
        </p:txBody>
      </p:sp>
      <p:pic>
        <p:nvPicPr>
          <p:cNvPr id="26627" name="Picture 4"/>
          <p:cNvPicPr>
            <a:picLocks noChangeAspect="1" noChangeArrowheads="1"/>
          </p:cNvPicPr>
          <p:nvPr/>
        </p:nvPicPr>
        <p:blipFill>
          <a:blip r:embed="rId2"/>
          <a:srcRect/>
          <a:stretch>
            <a:fillRect/>
          </a:stretch>
        </p:blipFill>
        <p:spPr bwMode="auto">
          <a:xfrm>
            <a:off x="1676400" y="2501900"/>
            <a:ext cx="5486400" cy="2603500"/>
          </a:xfrm>
          <a:prstGeom prst="rect">
            <a:avLst/>
          </a:prstGeom>
          <a:noFill/>
          <a:ln w="9525">
            <a:noFill/>
            <a:miter lim="800000"/>
            <a:headEnd/>
            <a:tailEnd/>
          </a:ln>
        </p:spPr>
      </p:pic>
      <p:sp>
        <p:nvSpPr>
          <p:cNvPr id="26628" name="Rectangle 5"/>
          <p:cNvSpPr>
            <a:spLocks noChangeArrowheads="1"/>
          </p:cNvSpPr>
          <p:nvPr/>
        </p:nvSpPr>
        <p:spPr bwMode="auto">
          <a:xfrm>
            <a:off x="1066800" y="5334000"/>
            <a:ext cx="6781800" cy="838200"/>
          </a:xfrm>
          <a:prstGeom prst="rect">
            <a:avLst/>
          </a:prstGeom>
          <a:noFill/>
          <a:ln w="9525">
            <a:noFill/>
            <a:miter lim="800000"/>
            <a:headEnd/>
            <a:tailEnd/>
          </a:ln>
        </p:spPr>
        <p:txBody>
          <a:bodyPr>
            <a:prstTxWarp prst="textNoShape">
              <a:avLst/>
            </a:prstTxWarp>
          </a:bodyPr>
          <a:lstStyle/>
          <a:p>
            <a:pPr algn="ctr" eaLnBrk="1" hangingPunct="1">
              <a:lnSpc>
                <a:spcPct val="90000"/>
              </a:lnSpc>
              <a:spcBef>
                <a:spcPct val="20000"/>
              </a:spcBef>
            </a:pPr>
            <a:r>
              <a:rPr lang="en-US" sz="2400" dirty="0">
                <a:latin typeface="Avenir Book"/>
              </a:rPr>
              <a:t>Good engineering always involves a tradeoff between safety and reliability.</a:t>
            </a:r>
          </a:p>
        </p:txBody>
      </p:sp>
      <p:sp>
        <p:nvSpPr>
          <p:cNvPr id="26629"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A7C60A1-5D97-2743-88A7-FD4945331434}" type="slidenum">
              <a:rPr lang="en-US" smtClean="0">
                <a:latin typeface="Franklin Gothic Book" charset="0"/>
              </a:rPr>
              <a:pPr/>
              <a:t>13</a:t>
            </a:fld>
            <a:endParaRPr lang="en-US">
              <a:latin typeface="Franklin Gothic Book"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9CBE-51C4-8243-A9B5-62E87F05B562}"/>
              </a:ext>
            </a:extLst>
          </p:cNvPr>
          <p:cNvSpPr>
            <a:spLocks noGrp="1"/>
          </p:cNvSpPr>
          <p:nvPr>
            <p:ph type="title"/>
          </p:nvPr>
        </p:nvSpPr>
        <p:spPr/>
        <p:txBody>
          <a:bodyPr/>
          <a:lstStyle/>
          <a:p>
            <a:r>
              <a:rPr lang="en-CA" dirty="0"/>
              <a:t>Reliability Engineering</a:t>
            </a:r>
            <a:endParaRPr lang="en-US" dirty="0"/>
          </a:p>
        </p:txBody>
      </p:sp>
      <p:sp>
        <p:nvSpPr>
          <p:cNvPr id="3" name="Content Placeholder 2">
            <a:extLst>
              <a:ext uri="{FF2B5EF4-FFF2-40B4-BE49-F238E27FC236}">
                <a16:creationId xmlns:a16="http://schemas.microsoft.com/office/drawing/2014/main" id="{09A469ED-24F9-F340-B540-9A45C1561E41}"/>
              </a:ext>
            </a:extLst>
          </p:cNvPr>
          <p:cNvSpPr>
            <a:spLocks noGrp="1"/>
          </p:cNvSpPr>
          <p:nvPr>
            <p:ph sz="quarter" idx="1"/>
          </p:nvPr>
        </p:nvSpPr>
        <p:spPr/>
        <p:txBody>
          <a:bodyPr>
            <a:normAutofit fontScale="92500" lnSpcReduction="20000"/>
          </a:bodyPr>
          <a:lstStyle/>
          <a:p>
            <a:pPr marL="0" indent="0">
              <a:buNone/>
            </a:pPr>
            <a:r>
              <a:rPr lang="en-CA" dirty="0"/>
              <a:t>The objectives of reliability engineering, in </a:t>
            </a:r>
            <a:r>
              <a:rPr lang="en-CA" i="1" dirty="0"/>
              <a:t>decreasing order of priority</a:t>
            </a:r>
            <a:r>
              <a:rPr lang="en-CA" dirty="0"/>
              <a:t>, are:</a:t>
            </a:r>
          </a:p>
          <a:p>
            <a:pPr marL="0" indent="0">
              <a:buNone/>
            </a:pPr>
            <a:endParaRPr lang="en-CA" dirty="0"/>
          </a:p>
          <a:p>
            <a:r>
              <a:rPr lang="en-CA" dirty="0"/>
              <a:t>To apply engineering knowledge and specialist techniques to </a:t>
            </a:r>
            <a:r>
              <a:rPr lang="en-CA" b="1" dirty="0"/>
              <a:t>prevent</a:t>
            </a:r>
            <a:r>
              <a:rPr lang="en-CA" dirty="0"/>
              <a:t> or to reduce the likelihood or frequency of failures.</a:t>
            </a:r>
          </a:p>
          <a:p>
            <a:pPr marL="0" indent="0">
              <a:buNone/>
            </a:pPr>
            <a:endParaRPr lang="en-CA" dirty="0"/>
          </a:p>
          <a:p>
            <a:r>
              <a:rPr lang="en-CA" dirty="0"/>
              <a:t>To identify and </a:t>
            </a:r>
            <a:r>
              <a:rPr lang="en-CA" b="1" dirty="0"/>
              <a:t>correct</a:t>
            </a:r>
            <a:r>
              <a:rPr lang="en-CA" dirty="0"/>
              <a:t> </a:t>
            </a:r>
            <a:r>
              <a:rPr lang="en-CA" b="1" dirty="0"/>
              <a:t>the causes </a:t>
            </a:r>
            <a:r>
              <a:rPr lang="en-CA" dirty="0"/>
              <a:t>of failures that do occur despite the efforts to prevent them.</a:t>
            </a:r>
          </a:p>
          <a:p>
            <a:pPr marL="0" indent="0">
              <a:buNone/>
            </a:pPr>
            <a:endParaRPr lang="en-CA" dirty="0"/>
          </a:p>
          <a:p>
            <a:r>
              <a:rPr lang="en-CA" dirty="0"/>
              <a:t>To determine ways of </a:t>
            </a:r>
            <a:r>
              <a:rPr lang="en-CA" b="1" dirty="0"/>
              <a:t>coping</a:t>
            </a:r>
            <a:r>
              <a:rPr lang="en-CA" dirty="0"/>
              <a:t> with failures that do occur, if their causes have not been corrected.</a:t>
            </a:r>
          </a:p>
          <a:p>
            <a:pPr marL="0" indent="0">
              <a:buNone/>
            </a:pPr>
            <a:endParaRPr lang="en-CA" dirty="0"/>
          </a:p>
          <a:p>
            <a:r>
              <a:rPr lang="en-CA" dirty="0"/>
              <a:t>To apply methods for estimating the likely reliability of new designs, and for analysing reliability data.</a:t>
            </a:r>
          </a:p>
          <a:p>
            <a:endParaRPr lang="en-US" dirty="0"/>
          </a:p>
        </p:txBody>
      </p:sp>
      <p:sp>
        <p:nvSpPr>
          <p:cNvPr id="4" name="Slide Number Placeholder 3">
            <a:extLst>
              <a:ext uri="{FF2B5EF4-FFF2-40B4-BE49-F238E27FC236}">
                <a16:creationId xmlns:a16="http://schemas.microsoft.com/office/drawing/2014/main" id="{FBF9BA02-7175-AE43-861A-D32D0E4912E1}"/>
              </a:ext>
            </a:extLst>
          </p:cNvPr>
          <p:cNvSpPr>
            <a:spLocks noGrp="1"/>
          </p:cNvSpPr>
          <p:nvPr>
            <p:ph type="sldNum" sz="quarter" idx="12"/>
          </p:nvPr>
        </p:nvSpPr>
        <p:spPr/>
        <p:txBody>
          <a:bodyPr/>
          <a:lstStyle/>
          <a:p>
            <a:pPr>
              <a:defRPr/>
            </a:pPr>
            <a:fld id="{AC422A45-050E-4644-A6F0-2F509D0676E0}" type="slidenum">
              <a:rPr lang="en-US" smtClean="0"/>
              <a:pPr>
                <a:defRPr/>
              </a:pPr>
              <a:t>14</a:t>
            </a:fld>
            <a:endParaRPr lang="en-US" dirty="0"/>
          </a:p>
        </p:txBody>
      </p:sp>
    </p:spTree>
    <p:extLst>
      <p:ext uri="{BB962C8B-B14F-4D97-AF65-F5344CB8AC3E}">
        <p14:creationId xmlns:p14="http://schemas.microsoft.com/office/powerpoint/2010/main" val="40477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2800"/>
              <a:t>What should we be worried about?</a:t>
            </a:r>
          </a:p>
        </p:txBody>
      </p:sp>
      <p:sp>
        <p:nvSpPr>
          <p:cNvPr id="27651" name="Rectangle 3"/>
          <p:cNvSpPr>
            <a:spLocks noGrp="1" noChangeArrowheads="1"/>
          </p:cNvSpPr>
          <p:nvPr>
            <p:ph sz="quarter" idx="1"/>
          </p:nvPr>
        </p:nvSpPr>
        <p:spPr>
          <a:xfrm>
            <a:off x="457200" y="1143000"/>
            <a:ext cx="8229600" cy="4983163"/>
          </a:xfrm>
        </p:spPr>
        <p:txBody>
          <a:bodyPr/>
          <a:lstStyle/>
          <a:p>
            <a:pPr eaLnBrk="1" hangingPunct="1"/>
            <a:r>
              <a:rPr lang="en-US"/>
              <a:t>Computers are composed of hardware, software, and data</a:t>
            </a:r>
          </a:p>
          <a:p>
            <a:pPr eaLnBrk="1" hangingPunct="1"/>
            <a:endParaRPr lang="en-US" sz="1000"/>
          </a:p>
          <a:p>
            <a:pPr lvl="1" eaLnBrk="1" hangingPunct="1"/>
            <a:r>
              <a:rPr lang="en-US"/>
              <a:t>The software defines the operations</a:t>
            </a:r>
          </a:p>
          <a:p>
            <a:pPr lvl="1" eaLnBrk="1" hangingPunct="1"/>
            <a:r>
              <a:rPr lang="en-US"/>
              <a:t>The hardware performs the operations</a:t>
            </a:r>
          </a:p>
          <a:p>
            <a:pPr lvl="1" eaLnBrk="1" hangingPunct="1"/>
            <a:r>
              <a:rPr lang="en-US"/>
              <a:t>The data records the results of the operations</a:t>
            </a:r>
          </a:p>
          <a:p>
            <a:pPr lvl="1" eaLnBrk="1" hangingPunct="1">
              <a:buFontTx/>
              <a:buNone/>
            </a:pPr>
            <a:endParaRPr lang="en-US" sz="1000"/>
          </a:p>
          <a:p>
            <a:pPr eaLnBrk="1" hangingPunct="1"/>
            <a:r>
              <a:rPr lang="en-US"/>
              <a:t>We have to worry about all three of these</a:t>
            </a:r>
          </a:p>
        </p:txBody>
      </p:sp>
      <p:sp>
        <p:nvSpPr>
          <p:cNvPr id="27652"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D7C0EA0-93BA-0146-8B3F-8975D4685229}" type="slidenum">
              <a:rPr lang="en-US" smtClean="0">
                <a:latin typeface="Franklin Gothic Book" charset="0"/>
              </a:rPr>
              <a:pPr/>
              <a:t>15</a:t>
            </a:fld>
            <a:endParaRPr lang="en-US">
              <a:latin typeface="Franklin Gothic Book"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2498" name="Group 194"/>
          <p:cNvGraphicFramePr>
            <a:graphicFrameLocks noGrp="1"/>
          </p:cNvGraphicFramePr>
          <p:nvPr>
            <p:extLst>
              <p:ext uri="{D42A27DB-BD31-4B8C-83A1-F6EECF244321}">
                <p14:modId xmlns:p14="http://schemas.microsoft.com/office/powerpoint/2010/main" val="1367586430"/>
              </p:ext>
            </p:extLst>
          </p:nvPr>
        </p:nvGraphicFramePr>
        <p:xfrm>
          <a:off x="533400" y="1049338"/>
          <a:ext cx="8077200" cy="5374831"/>
        </p:xfrm>
        <a:graphic>
          <a:graphicData uri="http://schemas.openxmlformats.org/drawingml/2006/table">
            <a:tbl>
              <a:tblPr/>
              <a:tblGrid>
                <a:gridCol w="1447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venir Book"/>
                      </a:endParaRPr>
                    </a:p>
                  </a:txBody>
                  <a:tcPr horzOverflow="overflow">
                    <a:lnL cap="flat">
                      <a:noFill/>
                    </a:lnL>
                    <a:lnR w="381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Hardware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Cause of Failure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Deficiencies in design, production or maintenance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Design (logic)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Transient Events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Occurrences </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Will eventually fail</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Might never fail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Might never fail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Failure Rates</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Can be predicted in theory from physical principles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Can not be predicted from physical principles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Some upset rates can be predicted from test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Redundancy</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Will improve reliability, but may be susceptible to common cause failures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Will not improve reliability, since this will only replicate same failure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Might </a:t>
                      </a:r>
                      <a:r>
                        <a:rPr kumimoji="0" lang="en-US" sz="1600" b="0" i="0" u="none" strike="noStrike" cap="none" normalizeH="0" baseline="0" dirty="0">
                          <a:ln>
                            <a:noFill/>
                          </a:ln>
                          <a:solidFill>
                            <a:schemeClr val="tx1"/>
                          </a:solidFill>
                          <a:effectLst/>
                          <a:latin typeface="+mn-lt"/>
                        </a:rPr>
                        <a:t>improve reliability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Diversity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venir Book"/>
                      </a:endParaRP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Will improve reliability, should be less susceptible to common cause failures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Will improve reliability since it minimizes possibility of same error occurring in separate modules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Will improve reliability since it minimizes possibility of same error occurring in separate modules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11" name="Text Box 4"/>
          <p:cNvSpPr txBox="1">
            <a:spLocks noChangeArrowheads="1"/>
          </p:cNvSpPr>
          <p:nvPr/>
        </p:nvSpPr>
        <p:spPr bwMode="auto">
          <a:xfrm>
            <a:off x="5105400" y="6400800"/>
            <a:ext cx="42672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Franklin Gothic Book" charset="0"/>
              </a:rPr>
              <a:t>Modified from A. Tribble, 23</a:t>
            </a:r>
            <a:r>
              <a:rPr lang="en-US" sz="1000" baseline="30000">
                <a:latin typeface="Franklin Gothic Book" charset="0"/>
              </a:rPr>
              <a:t>rd</a:t>
            </a:r>
            <a:r>
              <a:rPr lang="en-US" sz="1000">
                <a:latin typeface="Franklin Gothic Book" charset="0"/>
              </a:rPr>
              <a:t> Digital Avionics System Conference</a:t>
            </a:r>
          </a:p>
        </p:txBody>
      </p:sp>
      <p:sp>
        <p:nvSpPr>
          <p:cNvPr id="28712" name="Slide Number Placeholder 5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6536FDA-3B59-CE40-91FE-E2853BD86CFA}" type="slidenum">
              <a:rPr lang="en-US" smtClean="0">
                <a:latin typeface="Franklin Gothic Book" charset="0"/>
              </a:rPr>
              <a:pPr/>
              <a:t>16</a:t>
            </a:fld>
            <a:endParaRPr lang="en-US">
              <a:latin typeface="Franklin Gothic Book"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401" name="Group 73"/>
          <p:cNvGraphicFramePr>
            <a:graphicFrameLocks noGrp="1"/>
          </p:cNvGraphicFramePr>
          <p:nvPr>
            <p:extLst>
              <p:ext uri="{D42A27DB-BD31-4B8C-83A1-F6EECF244321}">
                <p14:modId xmlns:p14="http://schemas.microsoft.com/office/powerpoint/2010/main" val="1882315260"/>
              </p:ext>
            </p:extLst>
          </p:nvPr>
        </p:nvGraphicFramePr>
        <p:xfrm>
          <a:off x="533400" y="1066800"/>
          <a:ext cx="8077200" cy="4648200"/>
        </p:xfrm>
        <a:graphic>
          <a:graphicData uri="http://schemas.openxmlformats.org/drawingml/2006/table">
            <a:tbl>
              <a:tblPr/>
              <a:tblGrid>
                <a:gridCol w="1752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venir Book"/>
                      </a:endParaRPr>
                    </a:p>
                  </a:txBody>
                  <a:tcPr horzOverflow="overflow">
                    <a:lnL cap="flat">
                      <a:noFill/>
                    </a:lnL>
                    <a:lnR w="381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Hardware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Environmental Factors</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Dependant on temperature, humidity, stress, etc.</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Dependent on internal environment of computer (memory, clock speed, 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Dependent on both external (radiation, EMI, etc.) and internal environment (memory, clock speed,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Time Dependence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Is time dependent.  Failures can be increasing, constant or decreasing</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Not time dependent.  Failures occur when path that contains error is executed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Is time dependent.  Failures can be increasing, constant or decreasing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Wear-Out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Responsible for some failures.  May be preceded by a warning.</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Not responsible for any failures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Not responsible for any failures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venir Book"/>
                        </a:rPr>
                        <a:t>Preventative Maintenance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Can improve reliability </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Will not improve reliability, and might actually </a:t>
                      </a:r>
                      <a:r>
                        <a:rPr kumimoji="0" lang="en-US" sz="1600" b="1" i="0" u="none" strike="noStrike" cap="none" normalizeH="0" baseline="0" dirty="0">
                          <a:ln>
                            <a:noFill/>
                          </a:ln>
                          <a:solidFill>
                            <a:schemeClr val="tx1"/>
                          </a:solidFill>
                          <a:effectLst/>
                          <a:latin typeface="+mn-lt"/>
                        </a:rPr>
                        <a:t>worsen</a:t>
                      </a:r>
                      <a:r>
                        <a:rPr kumimoji="0" lang="en-US" sz="1600" b="0" i="0" u="none" strike="noStrike" cap="none" normalizeH="0" baseline="0" dirty="0">
                          <a:ln>
                            <a:noFill/>
                          </a:ln>
                          <a:solidFill>
                            <a:schemeClr val="tx1"/>
                          </a:solidFill>
                          <a:effectLst/>
                          <a:latin typeface="+mn-lt"/>
                        </a:rPr>
                        <a:t> 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Will not improve reliability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4" name="Text Box 4"/>
          <p:cNvSpPr txBox="1">
            <a:spLocks noChangeArrowheads="1"/>
          </p:cNvSpPr>
          <p:nvPr/>
        </p:nvSpPr>
        <p:spPr bwMode="auto">
          <a:xfrm>
            <a:off x="5105400" y="6400800"/>
            <a:ext cx="42672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a:latin typeface="Franklin Gothic Book" charset="0"/>
              </a:rPr>
              <a:t>Modified from A. Tribble, 23</a:t>
            </a:r>
            <a:r>
              <a:rPr lang="en-US" sz="1000" baseline="30000">
                <a:latin typeface="Franklin Gothic Book" charset="0"/>
              </a:rPr>
              <a:t>rd</a:t>
            </a:r>
            <a:r>
              <a:rPr lang="en-US" sz="1000">
                <a:latin typeface="Franklin Gothic Book" charset="0"/>
              </a:rPr>
              <a:t> Digital Avionics System Conference</a:t>
            </a:r>
          </a:p>
        </p:txBody>
      </p:sp>
      <p:sp>
        <p:nvSpPr>
          <p:cNvPr id="30755" name="Slide Number Placeholder 4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F71ECD9-DE38-1C4D-BBFC-70C14D59503D}" type="slidenum">
              <a:rPr lang="en-US" smtClean="0">
                <a:latin typeface="Franklin Gothic Book" charset="0"/>
              </a:rPr>
              <a:pPr/>
              <a:t>17</a:t>
            </a:fld>
            <a:endParaRPr lang="en-US">
              <a:latin typeface="Franklin Gothic Book"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2800"/>
              <a:t> </a:t>
            </a:r>
          </a:p>
        </p:txBody>
      </p:sp>
      <p:graphicFrame>
        <p:nvGraphicFramePr>
          <p:cNvPr id="31746" name="Object 2"/>
          <p:cNvGraphicFramePr>
            <a:graphicFrameLocks noChangeAspect="1"/>
          </p:cNvGraphicFramePr>
          <p:nvPr>
            <p:extLst>
              <p:ext uri="{D42A27DB-BD31-4B8C-83A1-F6EECF244321}">
                <p14:modId xmlns:p14="http://schemas.microsoft.com/office/powerpoint/2010/main" val="1558034205"/>
              </p:ext>
            </p:extLst>
          </p:nvPr>
        </p:nvGraphicFramePr>
        <p:xfrm>
          <a:off x="304800" y="304800"/>
          <a:ext cx="8458200" cy="4900613"/>
        </p:xfrm>
        <a:graphic>
          <a:graphicData uri="http://schemas.openxmlformats.org/presentationml/2006/ole">
            <mc:AlternateContent xmlns:mc="http://schemas.openxmlformats.org/markup-compatibility/2006">
              <mc:Choice xmlns:v="urn:schemas-microsoft-com:vml" Requires="v">
                <p:oleObj spid="_x0000_s32208" name="Visio" r:id="rId4" imgW="4533900" imgH="2628900" progId="">
                  <p:embed/>
                </p:oleObj>
              </mc:Choice>
              <mc:Fallback>
                <p:oleObj name="Visio" r:id="rId4" imgW="4533900" imgH="26289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
                        <a:ext cx="8458200" cy="4900613"/>
                      </a:xfrm>
                      <a:prstGeom prst="rect">
                        <a:avLst/>
                      </a:prstGeom>
                      <a:solidFill>
                        <a:schemeClr val="bg1"/>
                      </a:solidFill>
                      <a:ln>
                        <a:noFill/>
                      </a:ln>
                      <a:effectLst/>
                    </p:spPr>
                  </p:pic>
                </p:oleObj>
              </mc:Fallback>
            </mc:AlternateContent>
          </a:graphicData>
        </a:graphic>
      </p:graphicFrame>
      <p:sp>
        <p:nvSpPr>
          <p:cNvPr id="31748" name="Text Box 5"/>
          <p:cNvSpPr txBox="1">
            <a:spLocks noChangeArrowheads="1"/>
          </p:cNvSpPr>
          <p:nvPr/>
        </p:nvSpPr>
        <p:spPr bwMode="auto">
          <a:xfrm>
            <a:off x="5105400" y="6537325"/>
            <a:ext cx="4267200" cy="244475"/>
          </a:xfrm>
          <a:prstGeom prst="rect">
            <a:avLst/>
          </a:prstGeom>
          <a:noFill/>
          <a:ln w="9525">
            <a:noFill/>
            <a:miter lim="800000"/>
            <a:headEnd/>
            <a:tailEnd/>
          </a:ln>
        </p:spPr>
        <p:txBody>
          <a:bodyPr>
            <a:prstTxWarp prst="textNoShape">
              <a:avLst/>
            </a:prstTxWarp>
            <a:spAutoFit/>
          </a:bodyPr>
          <a:lstStyle/>
          <a:p>
            <a:pPr>
              <a:spcBef>
                <a:spcPct val="50000"/>
              </a:spcBef>
            </a:pPr>
            <a:r>
              <a:rPr lang="en-US" sz="1000" dirty="0">
                <a:latin typeface="Franklin Gothic Book" charset="0"/>
              </a:rPr>
              <a:t>Modified from A. Tribble, 23</a:t>
            </a:r>
            <a:r>
              <a:rPr lang="en-US" sz="1000" baseline="30000" dirty="0">
                <a:latin typeface="Franklin Gothic Book" charset="0"/>
              </a:rPr>
              <a:t>rd</a:t>
            </a:r>
            <a:r>
              <a:rPr lang="en-US" sz="1000" dirty="0">
                <a:latin typeface="Franklin Gothic Book" charset="0"/>
              </a:rPr>
              <a:t> Digital Avionics System Conference</a:t>
            </a:r>
          </a:p>
        </p:txBody>
      </p:sp>
      <p:sp>
        <p:nvSpPr>
          <p:cNvPr id="3174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37BF0BD-FFED-364B-B6FF-7FE96E317B21}" type="slidenum">
              <a:rPr lang="en-US" smtClean="0">
                <a:latin typeface="Franklin Gothic Book" charset="0"/>
              </a:rPr>
              <a:pPr/>
              <a:t>18</a:t>
            </a:fld>
            <a:endParaRPr lang="en-US" dirty="0">
              <a:latin typeface="Franklin Gothic Book" charset="0"/>
            </a:endParaRPr>
          </a:p>
        </p:txBody>
      </p:sp>
      <p:sp>
        <p:nvSpPr>
          <p:cNvPr id="2" name="Oval 1"/>
          <p:cNvSpPr/>
          <p:nvPr/>
        </p:nvSpPr>
        <p:spPr>
          <a:xfrm rot="20820828">
            <a:off x="75796" y="1891871"/>
            <a:ext cx="2854566" cy="957419"/>
          </a:xfrm>
          <a:prstGeom prst="ellipse">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p:nvSpPr>
        <p:spPr>
          <a:xfrm rot="21231792">
            <a:off x="999461" y="2421580"/>
            <a:ext cx="1286540" cy="245420"/>
          </a:xfrm>
          <a:custGeom>
            <a:avLst/>
            <a:gdLst>
              <a:gd name="connsiteX0" fmla="*/ 1424763 w 1424763"/>
              <a:gd name="connsiteY0" fmla="*/ 0 h 487137"/>
              <a:gd name="connsiteX1" fmla="*/ 776177 w 1424763"/>
              <a:gd name="connsiteY1" fmla="*/ 435935 h 487137"/>
              <a:gd name="connsiteX2" fmla="*/ 0 w 1424763"/>
              <a:gd name="connsiteY2" fmla="*/ 478465 h 487137"/>
            </a:gdLst>
            <a:ahLst/>
            <a:cxnLst>
              <a:cxn ang="0">
                <a:pos x="connsiteX0" y="connsiteY0"/>
              </a:cxn>
              <a:cxn ang="0">
                <a:pos x="connsiteX1" y="connsiteY1"/>
              </a:cxn>
              <a:cxn ang="0">
                <a:pos x="connsiteX2" y="connsiteY2"/>
              </a:cxn>
            </a:cxnLst>
            <a:rect l="l" t="t" r="r" b="b"/>
            <a:pathLst>
              <a:path w="1424763" h="487137">
                <a:moveTo>
                  <a:pt x="1424763" y="0"/>
                </a:moveTo>
                <a:cubicBezTo>
                  <a:pt x="1219200" y="178095"/>
                  <a:pt x="1013637" y="356191"/>
                  <a:pt x="776177" y="435935"/>
                </a:cubicBezTo>
                <a:cubicBezTo>
                  <a:pt x="538717" y="515679"/>
                  <a:pt x="0" y="478465"/>
                  <a:pt x="0" y="478465"/>
                </a:cubicBezTo>
              </a:path>
            </a:pathLst>
          </a:custGeom>
          <a:noFill/>
          <a:ln w="19050">
            <a:solidFill>
              <a:schemeClr val="tx1"/>
            </a:solidFill>
            <a:headEnd w="med" len="med"/>
            <a:tailEnd type="triangle" w="med"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800600" y="4239367"/>
            <a:ext cx="4572000" cy="1815882"/>
          </a:xfrm>
          <a:prstGeom prst="rect">
            <a:avLst/>
          </a:prstGeom>
        </p:spPr>
        <p:txBody>
          <a:bodyPr>
            <a:spAutoFit/>
          </a:bodyPr>
          <a:lstStyle/>
          <a:p>
            <a:r>
              <a:rPr lang="en-US" sz="1600" dirty="0">
                <a:solidFill>
                  <a:srgbClr val="000000"/>
                </a:solidFill>
                <a:latin typeface="cmr10" charset="0"/>
              </a:rPr>
              <a:t>A </a:t>
            </a:r>
            <a:r>
              <a:rPr lang="en-US" sz="1600" b="1" dirty="0">
                <a:solidFill>
                  <a:srgbClr val="000000"/>
                </a:solidFill>
                <a:latin typeface="cmr10" charset="0"/>
              </a:rPr>
              <a:t>failure</a:t>
            </a:r>
            <a:r>
              <a:rPr lang="en-US" sz="1600" dirty="0">
                <a:solidFill>
                  <a:srgbClr val="000000"/>
                </a:solidFill>
                <a:latin typeface="cmr10" charset="0"/>
              </a:rPr>
              <a:t> is </a:t>
            </a:r>
            <a:r>
              <a:rPr lang="en-US" sz="1600" dirty="0">
                <a:latin typeface="cmr10" panose="020B0500000000000000" pitchFamily="34" charset="0"/>
                <a:ea typeface="ＭＳ Ｐゴシック" charset="-128"/>
                <a:cs typeface="ＭＳ Ｐゴシック" charset="-128"/>
              </a:rPr>
              <a:t>behavioral deviation from the user requirements or compliance with the product specification.</a:t>
            </a:r>
          </a:p>
          <a:p>
            <a:endParaRPr lang="en-US" sz="1600" dirty="0">
              <a:latin typeface="cmr10" panose="020B0500000000000000" pitchFamily="34" charset="0"/>
              <a:ea typeface="ＭＳ Ｐゴシック" charset="-128"/>
              <a:cs typeface="ＭＳ Ｐゴシック" charset="-128"/>
            </a:endParaRPr>
          </a:p>
          <a:p>
            <a:r>
              <a:rPr lang="en-US" sz="1600" dirty="0">
                <a:solidFill>
                  <a:srgbClr val="000000"/>
                </a:solidFill>
                <a:latin typeface="cmr10" charset="0"/>
              </a:rPr>
              <a:t>A </a:t>
            </a:r>
            <a:r>
              <a:rPr lang="en-US" sz="1600" b="1" dirty="0">
                <a:solidFill>
                  <a:srgbClr val="000000"/>
                </a:solidFill>
                <a:latin typeface="cmr10" charset="0"/>
              </a:rPr>
              <a:t>failure</a:t>
            </a:r>
            <a:r>
              <a:rPr lang="en-US" sz="1600" dirty="0">
                <a:solidFill>
                  <a:srgbClr val="000000"/>
                </a:solidFill>
                <a:latin typeface="cmr10" charset="0"/>
              </a:rPr>
              <a:t> is an observable effect </a:t>
            </a:r>
            <a:r>
              <a:rPr lang="en-US" sz="1600" dirty="0">
                <a:solidFill>
                  <a:srgbClr val="000000"/>
                </a:solidFill>
                <a:latin typeface="cmmi10" panose="020B0500000000000000" pitchFamily="34" charset="0"/>
              </a:rPr>
              <a:t>outside</a:t>
            </a:r>
            <a:r>
              <a:rPr lang="en-US" sz="1600" dirty="0">
                <a:solidFill>
                  <a:srgbClr val="000000"/>
                </a:solidFill>
                <a:latin typeface="cmr10" charset="0"/>
              </a:rPr>
              <a:t> the system boundary arising from an internal error or fault</a:t>
            </a:r>
          </a:p>
        </p:txBody>
      </p:sp>
      <p:sp>
        <p:nvSpPr>
          <p:cNvPr id="15" name="Rectangle 14"/>
          <p:cNvSpPr/>
          <p:nvPr/>
        </p:nvSpPr>
        <p:spPr>
          <a:xfrm>
            <a:off x="2204453" y="6123683"/>
            <a:ext cx="4658893" cy="338554"/>
          </a:xfrm>
          <a:prstGeom prst="rect">
            <a:avLst/>
          </a:prstGeom>
          <a:noFill/>
          <a:ln w="28575">
            <a:solidFill>
              <a:srgbClr val="FF0000"/>
            </a:solidFill>
          </a:ln>
        </p:spPr>
        <p:txBody>
          <a:bodyPr wrap="square">
            <a:spAutoFit/>
          </a:bodyPr>
          <a:lstStyle/>
          <a:p>
            <a:pPr algn="ctr"/>
            <a:r>
              <a:rPr lang="en-US" sz="1600" dirty="0">
                <a:solidFill>
                  <a:srgbClr val="000000"/>
                </a:solidFill>
                <a:latin typeface="cmr10" charset="0"/>
              </a:rPr>
              <a:t>An error or fault </a:t>
            </a:r>
            <a:r>
              <a:rPr lang="en-US" sz="1600" dirty="0">
                <a:solidFill>
                  <a:srgbClr val="000000"/>
                </a:solidFill>
                <a:latin typeface="cmmi10" charset="0"/>
                <a:ea typeface="cmmi10" charset="0"/>
                <a:cs typeface="cmmi10" charset="0"/>
              </a:rPr>
              <a:t>does </a:t>
            </a:r>
            <a:r>
              <a:rPr lang="en-US" sz="1600" b="1" dirty="0">
                <a:solidFill>
                  <a:srgbClr val="000000"/>
                </a:solidFill>
                <a:latin typeface="cmmi10" charset="0"/>
                <a:ea typeface="cmmi10" charset="0"/>
                <a:cs typeface="cmmi10" charset="0"/>
              </a:rPr>
              <a:t>not</a:t>
            </a:r>
            <a:r>
              <a:rPr lang="en-US" sz="1600" dirty="0">
                <a:solidFill>
                  <a:srgbClr val="000000"/>
                </a:solidFill>
                <a:latin typeface="cmmi10" charset="0"/>
                <a:ea typeface="cmmi10" charset="0"/>
                <a:cs typeface="cmmi10" charset="0"/>
              </a:rPr>
              <a:t> always</a:t>
            </a:r>
            <a:r>
              <a:rPr lang="en-US" sz="1600" dirty="0">
                <a:solidFill>
                  <a:srgbClr val="000000"/>
                </a:solidFill>
                <a:latin typeface="cmr10" charset="0"/>
              </a:rPr>
              <a:t> lead to a failure</a:t>
            </a:r>
            <a:endParaRPr lang="en-US" sz="1600" dirty="0">
              <a:solidFill>
                <a:srgbClr val="000000"/>
              </a:solidFill>
              <a:effectLst/>
              <a:latin typeface="cmr10" charset="0"/>
            </a:endParaRPr>
          </a:p>
        </p:txBody>
      </p:sp>
      <p:sp>
        <p:nvSpPr>
          <p:cNvPr id="12" name="Rectangle 11">
            <a:extLst>
              <a:ext uri="{FF2B5EF4-FFF2-40B4-BE49-F238E27FC236}">
                <a16:creationId xmlns:a16="http://schemas.microsoft.com/office/drawing/2014/main" id="{E0472BE8-DAE3-1F49-87A3-5FC519BD8509}"/>
              </a:ext>
            </a:extLst>
          </p:cNvPr>
          <p:cNvSpPr/>
          <p:nvPr/>
        </p:nvSpPr>
        <p:spPr>
          <a:xfrm>
            <a:off x="31553" y="114582"/>
            <a:ext cx="6936514" cy="1354217"/>
          </a:xfrm>
          <a:prstGeom prst="rect">
            <a:avLst/>
          </a:prstGeom>
        </p:spPr>
        <p:txBody>
          <a:bodyPr wrap="none">
            <a:spAutoFit/>
          </a:bodyPr>
          <a:lstStyle/>
          <a:p>
            <a:r>
              <a:rPr lang="en-US" sz="1600" dirty="0">
                <a:solidFill>
                  <a:srgbClr val="000000"/>
                </a:solidFill>
                <a:latin typeface="cmr10" charset="0"/>
              </a:rPr>
              <a:t>A </a:t>
            </a:r>
            <a:r>
              <a:rPr lang="en-US" sz="1600" b="1" dirty="0">
                <a:solidFill>
                  <a:srgbClr val="000000"/>
                </a:solidFill>
                <a:latin typeface="cmr10" charset="0"/>
              </a:rPr>
              <a:t>fault</a:t>
            </a:r>
            <a:r>
              <a:rPr lang="en-US" sz="1600" dirty="0">
                <a:solidFill>
                  <a:srgbClr val="000000"/>
                </a:solidFill>
                <a:latin typeface="cmr10" charset="0"/>
              </a:rPr>
              <a:t> is a passive flaw;</a:t>
            </a:r>
          </a:p>
          <a:p>
            <a:r>
              <a:rPr lang="en-US" sz="1600" dirty="0">
                <a:solidFill>
                  <a:srgbClr val="000000"/>
                </a:solidFill>
                <a:effectLst/>
                <a:latin typeface="cmr10" charset="0"/>
              </a:rPr>
              <a:t>An </a:t>
            </a:r>
            <a:r>
              <a:rPr lang="en-US" sz="1600" b="1" dirty="0">
                <a:solidFill>
                  <a:srgbClr val="000000"/>
                </a:solidFill>
                <a:effectLst/>
                <a:latin typeface="cmr10" charset="0"/>
              </a:rPr>
              <a:t>error</a:t>
            </a:r>
            <a:r>
              <a:rPr lang="en-US" sz="1600" dirty="0">
                <a:solidFill>
                  <a:srgbClr val="000000"/>
                </a:solidFill>
                <a:effectLst/>
                <a:latin typeface="cmr10" charset="0"/>
              </a:rPr>
              <a:t> is a manifestation of a fault: </a:t>
            </a:r>
            <a:r>
              <a:rPr lang="en-US" sz="1600" dirty="0">
                <a:latin typeface="cmr10" charset="0"/>
                <a:ea typeface="cmr10" charset="0"/>
                <a:cs typeface="cmr10" charset="0"/>
              </a:rPr>
              <a:t>A discrepancy between a computed, </a:t>
            </a:r>
          </a:p>
          <a:p>
            <a:r>
              <a:rPr lang="en-US" sz="1600" dirty="0">
                <a:latin typeface="cmr10" charset="0"/>
                <a:ea typeface="cmr10" charset="0"/>
                <a:cs typeface="cmr10" charset="0"/>
              </a:rPr>
              <a:t>observed, or measured value or condition and the true, </a:t>
            </a:r>
          </a:p>
          <a:p>
            <a:r>
              <a:rPr lang="en-US" sz="1600" dirty="0">
                <a:latin typeface="cmr10" charset="0"/>
                <a:ea typeface="cmr10" charset="0"/>
                <a:cs typeface="cmr10" charset="0"/>
              </a:rPr>
              <a:t>specified, or theoretically correct value or condition.</a:t>
            </a:r>
          </a:p>
          <a:p>
            <a:endParaRPr lang="en-US" dirty="0">
              <a:solidFill>
                <a:srgbClr val="000000"/>
              </a:solidFill>
              <a:effectLst/>
              <a:latin typeface="cmr1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E9BE-6525-3F41-ABB0-CDF55D85991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A8081125-FA8F-8343-9CB8-4B555BAA85D7}"/>
              </a:ext>
            </a:extLst>
          </p:cNvPr>
          <p:cNvSpPr>
            <a:spLocks noGrp="1"/>
          </p:cNvSpPr>
          <p:nvPr>
            <p:ph sz="quarter" idx="1"/>
          </p:nvPr>
        </p:nvSpPr>
        <p:spPr/>
        <p:txBody>
          <a:bodyPr/>
          <a:lstStyle/>
          <a:p>
            <a:r>
              <a:rPr lang="en-US" sz="1800" dirty="0"/>
              <a:t>A programmer types </a:t>
            </a:r>
            <a:r>
              <a:rPr lang="en-US" sz="1400" dirty="0">
                <a:solidFill>
                  <a:srgbClr val="FF0000"/>
                </a:solidFill>
                <a:latin typeface="Monaco" pitchFamily="2" charset="77"/>
              </a:rPr>
              <a:t>char x[11]</a:t>
            </a:r>
            <a:r>
              <a:rPr lang="en-US" sz="1400" dirty="0">
                <a:latin typeface="Monaco" pitchFamily="2" charset="77"/>
              </a:rPr>
              <a:t> </a:t>
            </a:r>
            <a:r>
              <a:rPr lang="en-US" sz="1800" dirty="0"/>
              <a:t>to define a variable when </a:t>
            </a:r>
            <a:r>
              <a:rPr lang="en-US" sz="1400" dirty="0">
                <a:solidFill>
                  <a:srgbClr val="FF0000"/>
                </a:solidFill>
                <a:latin typeface="Monaco" pitchFamily="2" charset="77"/>
              </a:rPr>
              <a:t>char x[10] </a:t>
            </a:r>
            <a:r>
              <a:rPr lang="en-US" sz="1800" dirty="0"/>
              <a:t>was intended</a:t>
            </a:r>
          </a:p>
          <a:p>
            <a:r>
              <a:rPr lang="en-US" sz="1800" dirty="0"/>
              <a:t>Is this a fault, error, or failure?</a:t>
            </a:r>
          </a:p>
          <a:p>
            <a:r>
              <a:rPr lang="en-US" sz="1800" dirty="0"/>
              <a:t>This is fault, until the system becomes really short of memory</a:t>
            </a:r>
          </a:p>
          <a:p>
            <a:pPr lvl="1"/>
            <a:r>
              <a:rPr lang="en-US" sz="1500" dirty="0"/>
              <a:t>Becomes an error then</a:t>
            </a:r>
          </a:p>
          <a:p>
            <a:pPr lvl="1"/>
            <a:endParaRPr lang="en-US" sz="1500" dirty="0"/>
          </a:p>
          <a:p>
            <a:pPr lvl="1"/>
            <a:endParaRPr lang="en-US" sz="1500" dirty="0"/>
          </a:p>
          <a:p>
            <a:r>
              <a:rPr lang="en-CA" sz="1800" dirty="0"/>
              <a:t>A programmer created a system that opened a file every 10 seconds, but failed to close those files</a:t>
            </a:r>
          </a:p>
          <a:p>
            <a:r>
              <a:rPr lang="en-CA" sz="1800" dirty="0"/>
              <a:t>What is the fault, error, failure? When do they happen?</a:t>
            </a:r>
          </a:p>
          <a:p>
            <a:r>
              <a:rPr lang="en-CA" sz="1800" dirty="0"/>
              <a:t>This is a fault that causes an error (file descriptor leakage) every 10 seconds</a:t>
            </a:r>
          </a:p>
          <a:p>
            <a:r>
              <a:rPr lang="en-CA" sz="1800" dirty="0"/>
              <a:t>When would this error cause a failure?</a:t>
            </a:r>
          </a:p>
          <a:p>
            <a:pPr lvl="1"/>
            <a:r>
              <a:rPr lang="en-CA" sz="1500" dirty="0"/>
              <a:t>When the allowed # of open file descriptors in the OS is reached</a:t>
            </a:r>
          </a:p>
          <a:p>
            <a:endParaRPr lang="en-US" sz="1800" dirty="0"/>
          </a:p>
        </p:txBody>
      </p:sp>
      <p:sp>
        <p:nvSpPr>
          <p:cNvPr id="4" name="Slide Number Placeholder 3">
            <a:extLst>
              <a:ext uri="{FF2B5EF4-FFF2-40B4-BE49-F238E27FC236}">
                <a16:creationId xmlns:a16="http://schemas.microsoft.com/office/drawing/2014/main" id="{C4CB5DDB-9782-B84F-9A77-8EA5F851EAFC}"/>
              </a:ext>
            </a:extLst>
          </p:cNvPr>
          <p:cNvSpPr>
            <a:spLocks noGrp="1"/>
          </p:cNvSpPr>
          <p:nvPr>
            <p:ph type="sldNum" sz="quarter" idx="12"/>
          </p:nvPr>
        </p:nvSpPr>
        <p:spPr/>
        <p:txBody>
          <a:bodyPr/>
          <a:lstStyle/>
          <a:p>
            <a:pPr>
              <a:defRPr/>
            </a:pPr>
            <a:fld id="{AC422A45-050E-4644-A6F0-2F509D0676E0}" type="slidenum">
              <a:rPr lang="en-US" smtClean="0"/>
              <a:pPr>
                <a:defRPr/>
              </a:pPr>
              <a:t>19</a:t>
            </a:fld>
            <a:endParaRPr lang="en-US" dirty="0"/>
          </a:p>
        </p:txBody>
      </p:sp>
    </p:spTree>
    <p:extLst>
      <p:ext uri="{BB962C8B-B14F-4D97-AF65-F5344CB8AC3E}">
        <p14:creationId xmlns:p14="http://schemas.microsoft.com/office/powerpoint/2010/main" val="33365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800"/>
              <a:t>Overview</a:t>
            </a:r>
          </a:p>
        </p:txBody>
      </p:sp>
      <p:grpSp>
        <p:nvGrpSpPr>
          <p:cNvPr id="16387" name="Group 10"/>
          <p:cNvGrpSpPr>
            <a:grpSpLocks/>
          </p:cNvGrpSpPr>
          <p:nvPr/>
        </p:nvGrpSpPr>
        <p:grpSpPr bwMode="auto">
          <a:xfrm>
            <a:off x="6096000" y="3352800"/>
            <a:ext cx="2895600" cy="3048000"/>
            <a:chOff x="3792" y="2304"/>
            <a:chExt cx="1824" cy="1920"/>
          </a:xfrm>
        </p:grpSpPr>
        <p:pic>
          <p:nvPicPr>
            <p:cNvPr id="16390" name="Picture 6" descr="safety_sm">
              <a:hlinkClick r:id="rId2"/>
            </p:cNvPr>
            <p:cNvPicPr>
              <a:picLocks noChangeAspect="1" noChangeArrowheads="1"/>
            </p:cNvPicPr>
            <p:nvPr/>
          </p:nvPicPr>
          <p:blipFill>
            <a:blip r:embed="rId3"/>
            <a:srcRect/>
            <a:stretch>
              <a:fillRect/>
            </a:stretch>
          </p:blipFill>
          <p:spPr bwMode="auto">
            <a:xfrm>
              <a:off x="3936" y="2304"/>
              <a:ext cx="1608" cy="1920"/>
            </a:xfrm>
            <a:prstGeom prst="rect">
              <a:avLst/>
            </a:prstGeom>
            <a:noFill/>
            <a:ln w="9525">
              <a:noFill/>
              <a:miter lim="800000"/>
              <a:headEnd/>
              <a:tailEnd/>
            </a:ln>
          </p:spPr>
        </p:pic>
        <p:sp>
          <p:nvSpPr>
            <p:cNvPr id="16391" name="Rectangle 8"/>
            <p:cNvSpPr>
              <a:spLocks noChangeArrowheads="1"/>
            </p:cNvSpPr>
            <p:nvPr/>
          </p:nvSpPr>
          <p:spPr bwMode="auto">
            <a:xfrm>
              <a:off x="3792" y="3744"/>
              <a:ext cx="528" cy="432"/>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Franklin Gothic Book" charset="0"/>
              </a:endParaRPr>
            </a:p>
          </p:txBody>
        </p:sp>
        <p:sp>
          <p:nvSpPr>
            <p:cNvPr id="16392" name="Rectangle 9"/>
            <p:cNvSpPr>
              <a:spLocks noChangeArrowheads="1"/>
            </p:cNvSpPr>
            <p:nvPr/>
          </p:nvSpPr>
          <p:spPr bwMode="auto">
            <a:xfrm>
              <a:off x="4080" y="3840"/>
              <a:ext cx="1536" cy="336"/>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Franklin Gothic Book" charset="0"/>
              </a:endParaRPr>
            </a:p>
          </p:txBody>
        </p:sp>
      </p:grpSp>
      <p:sp>
        <p:nvSpPr>
          <p:cNvPr id="43011" name="Rectangle 3"/>
          <p:cNvSpPr>
            <a:spLocks noGrp="1" noChangeArrowheads="1"/>
          </p:cNvSpPr>
          <p:nvPr>
            <p:ph sz="quarter" idx="1"/>
          </p:nvPr>
        </p:nvSpPr>
        <p:spPr>
          <a:xfrm>
            <a:off x="228600" y="1447800"/>
            <a:ext cx="6096000" cy="4678363"/>
          </a:xfrm>
        </p:spPr>
        <p:style>
          <a:lnRef idx="1">
            <a:schemeClr val="accent4"/>
          </a:lnRef>
          <a:fillRef idx="2">
            <a:schemeClr val="accent4"/>
          </a:fillRef>
          <a:effectRef idx="1">
            <a:schemeClr val="accent4"/>
          </a:effectRef>
          <a:fontRef idx="minor">
            <a:schemeClr val="dk1"/>
          </a:fontRef>
        </p:style>
        <p:txBody>
          <a:bodyPr>
            <a:normAutofit/>
          </a:bodyPr>
          <a:lstStyle/>
          <a:p>
            <a:pPr eaLnBrk="1" hangingPunct="1">
              <a:lnSpc>
                <a:spcPct val="80000"/>
              </a:lnSpc>
              <a:defRPr/>
            </a:pPr>
            <a:r>
              <a:rPr lang="en-US" sz="2400" dirty="0">
                <a:solidFill>
                  <a:srgbClr val="000000"/>
                </a:solidFill>
                <a:ea typeface="ＭＳ Ｐゴシック" charset="-128"/>
                <a:cs typeface="ＭＳ Ｐゴシック" charset="-128"/>
              </a:rPr>
              <a:t>Real-Time Systems need to be reliable!</a:t>
            </a:r>
          </a:p>
          <a:p>
            <a:pPr eaLnBrk="1" hangingPunct="1">
              <a:lnSpc>
                <a:spcPct val="80000"/>
              </a:lnSpc>
              <a:defRPr/>
            </a:pPr>
            <a:endParaRPr lang="en-US" sz="2400" dirty="0">
              <a:solidFill>
                <a:srgbClr val="000000"/>
              </a:solidFill>
              <a:ea typeface="ＭＳ Ｐゴシック" charset="-128"/>
              <a:cs typeface="ＭＳ Ｐゴシック" charset="-128"/>
            </a:endParaRPr>
          </a:p>
          <a:p>
            <a:pPr eaLnBrk="1" hangingPunct="1">
              <a:lnSpc>
                <a:spcPct val="80000"/>
              </a:lnSpc>
              <a:defRPr/>
            </a:pPr>
            <a:r>
              <a:rPr lang="en-US" sz="2400" dirty="0">
                <a:solidFill>
                  <a:srgbClr val="000000"/>
                </a:solidFill>
                <a:ea typeface="ＭＳ Ｐゴシック" charset="-128"/>
                <a:cs typeface="ＭＳ Ｐゴシック" charset="-128"/>
              </a:rPr>
              <a:t>In this slide set, we will talk about some of the techniques to make fault-tolerant systems (this is a pre-requisite to making a safe system).</a:t>
            </a:r>
          </a:p>
          <a:p>
            <a:pPr eaLnBrk="1" hangingPunct="1">
              <a:lnSpc>
                <a:spcPct val="80000"/>
              </a:lnSpc>
              <a:defRPr/>
            </a:pPr>
            <a:r>
              <a:rPr lang="en-US" sz="2400" dirty="0">
                <a:solidFill>
                  <a:srgbClr val="000000"/>
                </a:solidFill>
                <a:ea typeface="ＭＳ Ｐゴシック" charset="-128"/>
                <a:cs typeface="ＭＳ Ｐゴシック" charset="-128"/>
              </a:rPr>
              <a:t>Rather than focus on the large amount of theory in this area, we’ll emphasize a few examples:</a:t>
            </a:r>
          </a:p>
          <a:p>
            <a:pPr lvl="1" eaLnBrk="1" hangingPunct="1">
              <a:lnSpc>
                <a:spcPct val="80000"/>
              </a:lnSpc>
              <a:defRPr/>
            </a:pPr>
            <a:r>
              <a:rPr lang="en-US" sz="2100" dirty="0">
                <a:solidFill>
                  <a:srgbClr val="000000"/>
                </a:solidFill>
                <a:ea typeface="ＭＳ Ｐゴシック" charset="-128"/>
              </a:rPr>
              <a:t>Therac-25</a:t>
            </a:r>
          </a:p>
          <a:p>
            <a:pPr lvl="1" eaLnBrk="1" hangingPunct="1">
              <a:lnSpc>
                <a:spcPct val="80000"/>
              </a:lnSpc>
              <a:defRPr/>
            </a:pPr>
            <a:r>
              <a:rPr lang="en-US" sz="2100" dirty="0">
                <a:solidFill>
                  <a:srgbClr val="000000"/>
                </a:solidFill>
                <a:ea typeface="ＭＳ Ｐゴシック" charset="-128"/>
              </a:rPr>
              <a:t>CANDU Reactors</a:t>
            </a:r>
          </a:p>
          <a:p>
            <a:pPr lvl="1" eaLnBrk="1" hangingPunct="1">
              <a:lnSpc>
                <a:spcPct val="80000"/>
              </a:lnSpc>
              <a:defRPr/>
            </a:pPr>
            <a:r>
              <a:rPr lang="en-US" sz="2100" dirty="0">
                <a:solidFill>
                  <a:srgbClr val="000000"/>
                </a:solidFill>
                <a:ea typeface="ＭＳ Ｐゴシック" charset="-128"/>
              </a:rPr>
              <a:t>Space Shuttle</a:t>
            </a:r>
          </a:p>
          <a:p>
            <a:pPr lvl="1" eaLnBrk="1" hangingPunct="1">
              <a:lnSpc>
                <a:spcPct val="80000"/>
              </a:lnSpc>
              <a:defRPr/>
            </a:pPr>
            <a:r>
              <a:rPr lang="en-US" sz="2100" dirty="0">
                <a:solidFill>
                  <a:srgbClr val="000000"/>
                </a:solidFill>
                <a:ea typeface="ＭＳ Ｐゴシック" charset="-128"/>
              </a:rPr>
              <a:t>Modern Passenger Jets</a:t>
            </a:r>
          </a:p>
          <a:p>
            <a:pPr eaLnBrk="1" hangingPunct="1">
              <a:lnSpc>
                <a:spcPct val="80000"/>
              </a:lnSpc>
              <a:defRPr/>
            </a:pPr>
            <a:endParaRPr lang="en-US" sz="2400" dirty="0">
              <a:solidFill>
                <a:srgbClr val="000000"/>
              </a:solidFill>
              <a:ea typeface="ＭＳ Ｐゴシック" charset="-128"/>
              <a:cs typeface="ＭＳ Ｐゴシック" charset="-128"/>
            </a:endParaRPr>
          </a:p>
          <a:p>
            <a:pPr eaLnBrk="1" hangingPunct="1">
              <a:lnSpc>
                <a:spcPct val="80000"/>
              </a:lnSpc>
              <a:defRPr/>
            </a:pPr>
            <a:endParaRPr lang="en-US" sz="2400" dirty="0">
              <a:solidFill>
                <a:srgbClr val="000000"/>
              </a:solidFill>
              <a:ea typeface="ＭＳ Ｐゴシック" charset="-128"/>
              <a:cs typeface="ＭＳ Ｐゴシック" charset="-128"/>
            </a:endParaRPr>
          </a:p>
          <a:p>
            <a:pPr eaLnBrk="1" hangingPunct="1">
              <a:lnSpc>
                <a:spcPct val="80000"/>
              </a:lnSpc>
              <a:defRPr/>
            </a:pPr>
            <a:endParaRPr lang="en-US" sz="900" dirty="0">
              <a:solidFill>
                <a:srgbClr val="000000"/>
              </a:solidFill>
              <a:ea typeface="ＭＳ Ｐゴシック" charset="-128"/>
              <a:cs typeface="ＭＳ Ｐゴシック" charset="-128"/>
            </a:endParaRPr>
          </a:p>
          <a:p>
            <a:pPr eaLnBrk="1" hangingPunct="1">
              <a:lnSpc>
                <a:spcPct val="80000"/>
              </a:lnSpc>
              <a:defRPr/>
            </a:pPr>
            <a:endParaRPr lang="en-US" sz="900" dirty="0">
              <a:solidFill>
                <a:srgbClr val="000000"/>
              </a:solidFill>
              <a:ea typeface="ＭＳ Ｐゴシック" charset="-128"/>
              <a:cs typeface="ＭＳ Ｐゴシック" charset="-128"/>
            </a:endParaRPr>
          </a:p>
        </p:txBody>
      </p:sp>
      <p:sp>
        <p:nvSpPr>
          <p:cNvPr id="16389" name="Slide Number Placeholder 10"/>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DD5F86-173F-7747-846A-D08EA2B322E9}" type="slidenum">
              <a:rPr lang="en-US" smtClean="0">
                <a:latin typeface="Franklin Gothic Book" charset="0"/>
              </a:rPr>
              <a:pPr/>
              <a:t>2</a:t>
            </a:fld>
            <a:endParaRPr lang="en-US">
              <a:latin typeface="Franklin Gothic Book"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AFC6-76E2-F24D-A83E-445784F8E0B8}"/>
              </a:ext>
            </a:extLst>
          </p:cNvPr>
          <p:cNvSpPr>
            <a:spLocks noGrp="1"/>
          </p:cNvSpPr>
          <p:nvPr>
            <p:ph type="title"/>
          </p:nvPr>
        </p:nvSpPr>
        <p:spPr/>
        <p:txBody>
          <a:bodyPr/>
          <a:lstStyle/>
          <a:p>
            <a:r>
              <a:rPr lang="en-US" dirty="0"/>
              <a:t>Faults vs. Errors vs. Failures</a:t>
            </a:r>
          </a:p>
        </p:txBody>
      </p:sp>
      <p:sp>
        <p:nvSpPr>
          <p:cNvPr id="3" name="Content Placeholder 2">
            <a:extLst>
              <a:ext uri="{FF2B5EF4-FFF2-40B4-BE49-F238E27FC236}">
                <a16:creationId xmlns:a16="http://schemas.microsoft.com/office/drawing/2014/main" id="{BA739D9F-5E19-9549-9D26-EBA9F613516A}"/>
              </a:ext>
            </a:extLst>
          </p:cNvPr>
          <p:cNvSpPr>
            <a:spLocks noGrp="1"/>
          </p:cNvSpPr>
          <p:nvPr>
            <p:ph sz="quarter" idx="1"/>
          </p:nvPr>
        </p:nvSpPr>
        <p:spPr/>
        <p:txBody>
          <a:bodyPr>
            <a:normAutofit fontScale="85000" lnSpcReduction="20000"/>
          </a:bodyPr>
          <a:lstStyle/>
          <a:p>
            <a:r>
              <a:rPr lang="en-US" sz="2800" dirty="0"/>
              <a:t>The Patriot Missile battery failure: </a:t>
            </a:r>
          </a:p>
          <a:p>
            <a:pPr lvl="1"/>
            <a:r>
              <a:rPr lang="en-US" sz="2500" b="1" dirty="0"/>
              <a:t>Error</a:t>
            </a:r>
            <a:r>
              <a:rPr lang="en-US" sz="2500" dirty="0"/>
              <a:t> (arithmetic): inaccurate calculation of the time since boot</a:t>
            </a:r>
          </a:p>
          <a:p>
            <a:pPr lvl="1"/>
            <a:r>
              <a:rPr lang="en-US" sz="2500" b="1" dirty="0"/>
              <a:t>Fault</a:t>
            </a:r>
            <a:r>
              <a:rPr lang="en-US" sz="2500" dirty="0"/>
              <a:t>: not programming correctly the calculation function.</a:t>
            </a:r>
          </a:p>
          <a:p>
            <a:endParaRPr lang="en-US" sz="2800" dirty="0"/>
          </a:p>
          <a:p>
            <a:r>
              <a:rPr lang="en-US" sz="2800" b="1" dirty="0"/>
              <a:t>Faults do not always result in failures</a:t>
            </a:r>
            <a:r>
              <a:rPr lang="en-US" sz="2800" dirty="0"/>
              <a:t>. They might be occurring without even knowing about them (Fault might stay dormant for a long time before it manifests as an error) but failures might happen depending on the conditions in which the fault occurred </a:t>
            </a:r>
          </a:p>
          <a:p>
            <a:pPr lvl="1"/>
            <a:r>
              <a:rPr lang="en-US" sz="2500" dirty="0"/>
              <a:t>memory bit got stuck but CPU does not access this data</a:t>
            </a:r>
            <a:endParaRPr lang="en-US" sz="2800" dirty="0"/>
          </a:p>
          <a:p>
            <a:endParaRPr lang="en-US" dirty="0"/>
          </a:p>
          <a:p>
            <a:r>
              <a:rPr lang="en-US" sz="2800" b="1" dirty="0"/>
              <a:t>Not all errors cause failures</a:t>
            </a:r>
            <a:r>
              <a:rPr lang="en-US" sz="2800" dirty="0"/>
              <a:t>. In AI algorithms there’s an error due to approximation but it is within tolerable limits that it does not cause failures.</a:t>
            </a:r>
          </a:p>
          <a:p>
            <a:endParaRPr lang="en-US" dirty="0"/>
          </a:p>
          <a:p>
            <a:endParaRPr lang="en-US" dirty="0"/>
          </a:p>
        </p:txBody>
      </p:sp>
      <p:sp>
        <p:nvSpPr>
          <p:cNvPr id="4" name="Slide Number Placeholder 3">
            <a:extLst>
              <a:ext uri="{FF2B5EF4-FFF2-40B4-BE49-F238E27FC236}">
                <a16:creationId xmlns:a16="http://schemas.microsoft.com/office/drawing/2014/main" id="{5D1A8A7E-8131-A349-AA03-3F26E8427569}"/>
              </a:ext>
            </a:extLst>
          </p:cNvPr>
          <p:cNvSpPr>
            <a:spLocks noGrp="1"/>
          </p:cNvSpPr>
          <p:nvPr>
            <p:ph type="sldNum" sz="quarter" idx="12"/>
          </p:nvPr>
        </p:nvSpPr>
        <p:spPr/>
        <p:txBody>
          <a:bodyPr/>
          <a:lstStyle/>
          <a:p>
            <a:pPr>
              <a:defRPr/>
            </a:pPr>
            <a:fld id="{AC422A45-050E-4644-A6F0-2F509D0676E0}" type="slidenum">
              <a:rPr lang="en-US" smtClean="0"/>
              <a:pPr>
                <a:defRPr/>
              </a:pPr>
              <a:t>20</a:t>
            </a:fld>
            <a:endParaRPr lang="en-US" dirty="0"/>
          </a:p>
        </p:txBody>
      </p:sp>
    </p:spTree>
    <p:extLst>
      <p:ext uri="{BB962C8B-B14F-4D97-AF65-F5344CB8AC3E}">
        <p14:creationId xmlns:p14="http://schemas.microsoft.com/office/powerpoint/2010/main" val="192566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2800"/>
              <a:t> </a:t>
            </a:r>
          </a:p>
        </p:txBody>
      </p:sp>
      <p:sp>
        <p:nvSpPr>
          <p:cNvPr id="31748" name="Text Box 5"/>
          <p:cNvSpPr txBox="1">
            <a:spLocks noChangeArrowheads="1"/>
          </p:cNvSpPr>
          <p:nvPr/>
        </p:nvSpPr>
        <p:spPr bwMode="auto">
          <a:xfrm>
            <a:off x="4267200" y="6400800"/>
            <a:ext cx="4495800" cy="246221"/>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1000" dirty="0">
                <a:latin typeface="Franklin Gothic Book" charset="0"/>
              </a:rPr>
              <a:t>From Hobbs, </a:t>
            </a:r>
            <a:r>
              <a:rPr lang="en-US" sz="1000" dirty="0">
                <a:hlinkClick r:id="rId3"/>
              </a:rPr>
              <a:t>Embedded Software Development for Safety-Critical Systems</a:t>
            </a:r>
            <a:endParaRPr lang="en-US" sz="1000" dirty="0">
              <a:latin typeface="Franklin Gothic Book" charset="0"/>
            </a:endParaRPr>
          </a:p>
        </p:txBody>
      </p:sp>
      <p:sp>
        <p:nvSpPr>
          <p:cNvPr id="3174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37BF0BD-FFED-364B-B6FF-7FE96E317B21}" type="slidenum">
              <a:rPr lang="en-US" smtClean="0">
                <a:latin typeface="Franklin Gothic Book" charset="0"/>
              </a:rPr>
              <a:pPr/>
              <a:t>21</a:t>
            </a:fld>
            <a:endParaRPr lang="en-US">
              <a:latin typeface="Franklin Gothic Book"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600200"/>
            <a:ext cx="6919586" cy="3770943"/>
          </a:xfrm>
          <a:prstGeom prst="rect">
            <a:avLst/>
          </a:prstGeom>
        </p:spPr>
      </p:pic>
      <p:sp>
        <p:nvSpPr>
          <p:cNvPr id="3" name="TextBox 2"/>
          <p:cNvSpPr txBox="1"/>
          <p:nvPr/>
        </p:nvSpPr>
        <p:spPr>
          <a:xfrm>
            <a:off x="1143000" y="769803"/>
            <a:ext cx="6596678" cy="369332"/>
          </a:xfrm>
          <a:prstGeom prst="rect">
            <a:avLst/>
          </a:prstGeom>
          <a:solidFill>
            <a:schemeClr val="accent3"/>
          </a:solidFill>
        </p:spPr>
        <p:txBody>
          <a:bodyPr wrap="none" rtlCol="0">
            <a:spAutoFit/>
          </a:bodyPr>
          <a:lstStyle/>
          <a:p>
            <a:r>
              <a:rPr lang="en-US" dirty="0"/>
              <a:t>An error at one level in a system might cause a fault at another</a:t>
            </a:r>
          </a:p>
        </p:txBody>
      </p:sp>
      <p:sp>
        <p:nvSpPr>
          <p:cNvPr id="4" name="Rectangle 3"/>
          <p:cNvSpPr/>
          <p:nvPr/>
        </p:nvSpPr>
        <p:spPr>
          <a:xfrm>
            <a:off x="228600" y="5335360"/>
            <a:ext cx="6936514" cy="1354217"/>
          </a:xfrm>
          <a:prstGeom prst="rect">
            <a:avLst/>
          </a:prstGeom>
        </p:spPr>
        <p:txBody>
          <a:bodyPr wrap="none">
            <a:spAutoFit/>
          </a:bodyPr>
          <a:lstStyle/>
          <a:p>
            <a:r>
              <a:rPr lang="en-US" sz="1600" dirty="0">
                <a:solidFill>
                  <a:srgbClr val="000000"/>
                </a:solidFill>
                <a:latin typeface="cmr10" charset="0"/>
              </a:rPr>
              <a:t>A </a:t>
            </a:r>
            <a:r>
              <a:rPr lang="en-US" sz="1600" b="1" dirty="0">
                <a:solidFill>
                  <a:srgbClr val="000000"/>
                </a:solidFill>
                <a:latin typeface="cmr10" charset="0"/>
              </a:rPr>
              <a:t>fault</a:t>
            </a:r>
            <a:r>
              <a:rPr lang="en-US" sz="1600" dirty="0">
                <a:solidFill>
                  <a:srgbClr val="000000"/>
                </a:solidFill>
                <a:latin typeface="cmr10" charset="0"/>
              </a:rPr>
              <a:t> is a passive flaw;</a:t>
            </a:r>
          </a:p>
          <a:p>
            <a:r>
              <a:rPr lang="en-US" sz="1600" dirty="0">
                <a:solidFill>
                  <a:srgbClr val="000000"/>
                </a:solidFill>
                <a:effectLst/>
                <a:latin typeface="cmr10" charset="0"/>
              </a:rPr>
              <a:t>An </a:t>
            </a:r>
            <a:r>
              <a:rPr lang="en-US" sz="1600" b="1" dirty="0">
                <a:solidFill>
                  <a:srgbClr val="000000"/>
                </a:solidFill>
                <a:effectLst/>
                <a:latin typeface="cmr10" charset="0"/>
              </a:rPr>
              <a:t>error</a:t>
            </a:r>
            <a:r>
              <a:rPr lang="en-US" sz="1600" dirty="0">
                <a:solidFill>
                  <a:srgbClr val="000000"/>
                </a:solidFill>
                <a:effectLst/>
                <a:latin typeface="cmr10" charset="0"/>
              </a:rPr>
              <a:t> is a manifestation of a fault: </a:t>
            </a:r>
            <a:r>
              <a:rPr lang="en-US" sz="1600" dirty="0">
                <a:latin typeface="cmr10" charset="0"/>
                <a:ea typeface="cmr10" charset="0"/>
                <a:cs typeface="cmr10" charset="0"/>
              </a:rPr>
              <a:t>A discrepancy between a computed, </a:t>
            </a:r>
          </a:p>
          <a:p>
            <a:r>
              <a:rPr lang="en-US" sz="1600" dirty="0">
                <a:latin typeface="cmr10" charset="0"/>
                <a:ea typeface="cmr10" charset="0"/>
                <a:cs typeface="cmr10" charset="0"/>
              </a:rPr>
              <a:t>observed, or measured value or condition and the true, </a:t>
            </a:r>
          </a:p>
          <a:p>
            <a:r>
              <a:rPr lang="en-US" sz="1600" dirty="0">
                <a:latin typeface="cmr10" charset="0"/>
                <a:ea typeface="cmr10" charset="0"/>
                <a:cs typeface="cmr10" charset="0"/>
              </a:rPr>
              <a:t>specified, or theoretically correct value or condition.</a:t>
            </a:r>
          </a:p>
          <a:p>
            <a:endParaRPr lang="en-US" dirty="0">
              <a:solidFill>
                <a:srgbClr val="000000"/>
              </a:solidFill>
              <a:effectLst/>
              <a:latin typeface="cmr10" charset="0"/>
            </a:endParaRPr>
          </a:p>
        </p:txBody>
      </p:sp>
    </p:spTree>
    <p:extLst>
      <p:ext uri="{BB962C8B-B14F-4D97-AF65-F5344CB8AC3E}">
        <p14:creationId xmlns:p14="http://schemas.microsoft.com/office/powerpoint/2010/main" val="176981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4FA9-D412-2043-B228-530F8C0A2388}"/>
              </a:ext>
            </a:extLst>
          </p:cNvPr>
          <p:cNvSpPr>
            <a:spLocks noGrp="1"/>
          </p:cNvSpPr>
          <p:nvPr>
            <p:ph type="title"/>
          </p:nvPr>
        </p:nvSpPr>
        <p:spPr/>
        <p:txBody>
          <a:bodyPr/>
          <a:lstStyle/>
          <a:p>
            <a:r>
              <a:rPr lang="en-US" dirty="0"/>
              <a:t>Fault Tolerance</a:t>
            </a:r>
          </a:p>
        </p:txBody>
      </p:sp>
      <p:sp>
        <p:nvSpPr>
          <p:cNvPr id="3" name="Content Placeholder 2">
            <a:extLst>
              <a:ext uri="{FF2B5EF4-FFF2-40B4-BE49-F238E27FC236}">
                <a16:creationId xmlns:a16="http://schemas.microsoft.com/office/drawing/2014/main" id="{32B3949E-4B12-814F-8517-D53CD94945EC}"/>
              </a:ext>
            </a:extLst>
          </p:cNvPr>
          <p:cNvSpPr>
            <a:spLocks noGrp="1"/>
          </p:cNvSpPr>
          <p:nvPr>
            <p:ph sz="quarter" idx="1"/>
          </p:nvPr>
        </p:nvSpPr>
        <p:spPr/>
        <p:txBody>
          <a:bodyPr/>
          <a:lstStyle/>
          <a:p>
            <a:pPr marL="0" indent="0">
              <a:buNone/>
            </a:pPr>
            <a:r>
              <a:rPr lang="en-US" sz="2800" dirty="0"/>
              <a:t>The ability of a functional unit to continue to perform a required function in the presence of faults or errors</a:t>
            </a:r>
            <a:endParaRPr lang="en-US" dirty="0"/>
          </a:p>
        </p:txBody>
      </p:sp>
      <p:sp>
        <p:nvSpPr>
          <p:cNvPr id="4" name="Slide Number Placeholder 3">
            <a:extLst>
              <a:ext uri="{FF2B5EF4-FFF2-40B4-BE49-F238E27FC236}">
                <a16:creationId xmlns:a16="http://schemas.microsoft.com/office/drawing/2014/main" id="{A12A1AAC-7BF6-AC40-89FA-148B29679C4E}"/>
              </a:ext>
            </a:extLst>
          </p:cNvPr>
          <p:cNvSpPr>
            <a:spLocks noGrp="1"/>
          </p:cNvSpPr>
          <p:nvPr>
            <p:ph type="sldNum" sz="quarter" idx="12"/>
          </p:nvPr>
        </p:nvSpPr>
        <p:spPr/>
        <p:txBody>
          <a:bodyPr/>
          <a:lstStyle/>
          <a:p>
            <a:pPr>
              <a:defRPr/>
            </a:pPr>
            <a:fld id="{AC422A45-050E-4644-A6F0-2F509D0676E0}" type="slidenum">
              <a:rPr lang="en-US" smtClean="0"/>
              <a:pPr>
                <a:defRPr/>
              </a:pPr>
              <a:t>22</a:t>
            </a:fld>
            <a:endParaRPr lang="en-US" dirty="0"/>
          </a:p>
        </p:txBody>
      </p:sp>
    </p:spTree>
    <p:extLst>
      <p:ext uri="{BB962C8B-B14F-4D97-AF65-F5344CB8AC3E}">
        <p14:creationId xmlns:p14="http://schemas.microsoft.com/office/powerpoint/2010/main" val="235618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2800" dirty="0"/>
              <a:t>Fault Tolerance – Relies on Redundancy</a:t>
            </a:r>
          </a:p>
        </p:txBody>
      </p:sp>
      <p:sp>
        <p:nvSpPr>
          <p:cNvPr id="32772" name="Rectangle 3"/>
          <p:cNvSpPr>
            <a:spLocks noGrp="1" noChangeArrowheads="1"/>
          </p:cNvSpPr>
          <p:nvPr>
            <p:ph sz="quarter" idx="1"/>
          </p:nvPr>
        </p:nvSpPr>
        <p:spPr>
          <a:xfrm>
            <a:off x="457200" y="1371600"/>
            <a:ext cx="8229600" cy="4953000"/>
          </a:xfrm>
        </p:spPr>
        <p:txBody>
          <a:bodyPr/>
          <a:lstStyle/>
          <a:p>
            <a:pPr eaLnBrk="1" hangingPunct="1">
              <a:lnSpc>
                <a:spcPct val="80000"/>
              </a:lnSpc>
            </a:pPr>
            <a:r>
              <a:rPr lang="en-US" sz="2000" dirty="0"/>
              <a:t>Triple Modular Redundancy (TMR) [</a:t>
            </a:r>
            <a:r>
              <a:rPr lang="en-US" sz="2000" b="1" dirty="0"/>
              <a:t>passive</a:t>
            </a:r>
            <a:r>
              <a:rPr lang="en-US" sz="2000" dirty="0"/>
              <a:t> redundancy]</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000" dirty="0"/>
              <a:t>Hardware Redundancy</a:t>
            </a:r>
          </a:p>
          <a:p>
            <a:pPr eaLnBrk="1" hangingPunct="1">
              <a:lnSpc>
                <a:spcPct val="80000"/>
              </a:lnSpc>
            </a:pPr>
            <a:r>
              <a:rPr lang="en-US" sz="2000" dirty="0"/>
              <a:t>Software Redundancy</a:t>
            </a:r>
          </a:p>
          <a:p>
            <a:pPr eaLnBrk="1" hangingPunct="1">
              <a:lnSpc>
                <a:spcPct val="80000"/>
              </a:lnSpc>
            </a:pPr>
            <a:r>
              <a:rPr lang="en-US" sz="2000" dirty="0"/>
              <a:t>Information Redundancy</a:t>
            </a:r>
          </a:p>
          <a:p>
            <a:pPr eaLnBrk="1" hangingPunct="1">
              <a:lnSpc>
                <a:spcPct val="80000"/>
              </a:lnSpc>
            </a:pPr>
            <a:r>
              <a:rPr lang="en-US" sz="2000" dirty="0"/>
              <a:t>Temporal (Time) Redundancy </a:t>
            </a:r>
          </a:p>
        </p:txBody>
      </p:sp>
      <p:graphicFrame>
        <p:nvGraphicFramePr>
          <p:cNvPr id="32770" name="Object 2"/>
          <p:cNvGraphicFramePr>
            <a:graphicFrameLocks noChangeAspect="1"/>
          </p:cNvGraphicFramePr>
          <p:nvPr/>
        </p:nvGraphicFramePr>
        <p:xfrm>
          <a:off x="914400" y="1828800"/>
          <a:ext cx="6248400" cy="2924175"/>
        </p:xfrm>
        <a:graphic>
          <a:graphicData uri="http://schemas.openxmlformats.org/presentationml/2006/ole">
            <mc:AlternateContent xmlns:mc="http://schemas.openxmlformats.org/markup-compatibility/2006">
              <mc:Choice xmlns:v="urn:schemas-microsoft-com:vml" Requires="v">
                <p:oleObj spid="_x0000_s33232" name="Visio" r:id="rId4" imgW="5715000" imgH="2679700" progId="">
                  <p:embed/>
                </p:oleObj>
              </mc:Choice>
              <mc:Fallback>
                <p:oleObj name="Visio" r:id="rId4" imgW="5715000" imgH="26797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28800"/>
                        <a:ext cx="62484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86405" name="Text Box 5"/>
          <p:cNvSpPr txBox="1">
            <a:spLocks noChangeArrowheads="1"/>
          </p:cNvSpPr>
          <p:nvPr/>
        </p:nvSpPr>
        <p:spPr bwMode="auto">
          <a:xfrm>
            <a:off x="4759842" y="3848100"/>
            <a:ext cx="4419600" cy="757130"/>
          </a:xfrm>
          <a:prstGeom prst="rect">
            <a:avLst/>
          </a:prstGeom>
          <a:noFill/>
          <a:ln w="9525">
            <a:noFill/>
            <a:miter lim="800000"/>
            <a:headEnd/>
            <a:tailEnd/>
          </a:ln>
        </p:spPr>
        <p:txBody>
          <a:bodyPr>
            <a:prstTxWarp prst="textNoShape">
              <a:avLst/>
            </a:prstTxWarp>
            <a:spAutoFit/>
          </a:bodyPr>
          <a:lstStyle/>
          <a:p>
            <a:pPr>
              <a:lnSpc>
                <a:spcPct val="80000"/>
              </a:lnSpc>
              <a:spcBef>
                <a:spcPct val="50000"/>
              </a:spcBef>
            </a:pPr>
            <a:r>
              <a:rPr lang="en-US" b="1" dirty="0">
                <a:latin typeface="Franklin Gothic Book" charset="0"/>
              </a:rPr>
              <a:t>Diversity: </a:t>
            </a:r>
            <a:r>
              <a:rPr lang="en-US" dirty="0">
                <a:latin typeface="Franklin Gothic Book" charset="0"/>
              </a:rPr>
              <a:t>Each of these blocks could be designed by a different design team using different techniques.</a:t>
            </a:r>
          </a:p>
        </p:txBody>
      </p:sp>
      <p:grpSp>
        <p:nvGrpSpPr>
          <p:cNvPr id="2" name="Group 8"/>
          <p:cNvGrpSpPr>
            <a:grpSpLocks/>
          </p:cNvGrpSpPr>
          <p:nvPr/>
        </p:nvGrpSpPr>
        <p:grpSpPr bwMode="auto">
          <a:xfrm>
            <a:off x="5488279" y="1712913"/>
            <a:ext cx="3808464" cy="1069976"/>
            <a:chOff x="3670" y="1271"/>
            <a:chExt cx="1728" cy="674"/>
          </a:xfrm>
        </p:grpSpPr>
        <p:sp>
          <p:nvSpPr>
            <p:cNvPr id="486406" name="Text Box 6"/>
            <p:cNvSpPr txBox="1">
              <a:spLocks noChangeArrowheads="1"/>
            </p:cNvSpPr>
            <p:nvPr/>
          </p:nvSpPr>
          <p:spPr bwMode="auto">
            <a:xfrm>
              <a:off x="3670" y="1271"/>
              <a:ext cx="1728" cy="446"/>
            </a:xfrm>
            <a:prstGeom prst="rect">
              <a:avLst/>
            </a:prstGeom>
            <a:noFill/>
            <a:ln w="9525">
              <a:noFill/>
              <a:miter lim="800000"/>
              <a:headEnd/>
              <a:tailEnd/>
            </a:ln>
            <a:effectLst/>
          </p:spPr>
          <p:txBody>
            <a:bodyPr>
              <a:prstTxWarp prst="textNoShape">
                <a:avLst/>
              </a:prstTxWarp>
              <a:spAutoFit/>
            </a:bodyPr>
            <a:lstStyle/>
            <a:p>
              <a:pPr>
                <a:spcBef>
                  <a:spcPct val="50000"/>
                </a:spcBef>
                <a:defRPr/>
              </a:pPr>
              <a:r>
                <a:rPr lang="en-US" sz="1600" dirty="0">
                  <a:solidFill>
                    <a:schemeClr val="accent2"/>
                  </a:solidFill>
                  <a:latin typeface="Avenir Book"/>
                </a:rPr>
                <a:t>What if the error is in the voting unit?</a:t>
              </a:r>
            </a:p>
            <a:p>
              <a:pPr>
                <a:spcBef>
                  <a:spcPct val="50000"/>
                </a:spcBef>
                <a:defRPr/>
              </a:pPr>
              <a:r>
                <a:rPr lang="en-US" sz="1600" dirty="0">
                  <a:solidFill>
                    <a:schemeClr val="accent2"/>
                  </a:solidFill>
                  <a:latin typeface="Avenir Book"/>
                </a:rPr>
                <a:t>(who guards the guard?)</a:t>
              </a:r>
            </a:p>
          </p:txBody>
        </p:sp>
        <p:sp>
          <p:nvSpPr>
            <p:cNvPr id="32777" name="Line 7"/>
            <p:cNvSpPr>
              <a:spLocks noChangeShapeType="1"/>
            </p:cNvSpPr>
            <p:nvPr/>
          </p:nvSpPr>
          <p:spPr bwMode="auto">
            <a:xfrm flipH="1">
              <a:off x="3670" y="1680"/>
              <a:ext cx="241" cy="265"/>
            </a:xfrm>
            <a:prstGeom prst="line">
              <a:avLst/>
            </a:prstGeom>
            <a:noFill/>
            <a:ln w="9525">
              <a:solidFill>
                <a:schemeClr val="hlink"/>
              </a:solidFill>
              <a:round/>
              <a:headEnd/>
              <a:tailEnd type="triangle" w="med" len="med"/>
            </a:ln>
          </p:spPr>
          <p:txBody>
            <a:bodyPr>
              <a:prstTxWarp prst="textNoShape">
                <a:avLst/>
              </a:prstTxWarp>
            </a:bodyPr>
            <a:lstStyle/>
            <a:p>
              <a:endParaRPr lang="en-US"/>
            </a:p>
          </p:txBody>
        </p:sp>
      </p:grpSp>
      <p:sp>
        <p:nvSpPr>
          <p:cNvPr id="32775" name="Slide Number Placeholder 1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4787D64-6600-E444-A497-E8B024491A98}" type="slidenum">
              <a:rPr lang="en-US" smtClean="0">
                <a:latin typeface="Franklin Gothic Book" charset="0"/>
              </a:rPr>
              <a:pPr/>
              <a:t>23</a:t>
            </a:fld>
            <a:endParaRPr lang="en-US">
              <a:latin typeface="Franklin Gothic Book" charset="0"/>
            </a:endParaRPr>
          </a:p>
        </p:txBody>
      </p:sp>
      <p:sp>
        <p:nvSpPr>
          <p:cNvPr id="10" name="Text Box 5"/>
          <p:cNvSpPr txBox="1">
            <a:spLocks noChangeArrowheads="1"/>
          </p:cNvSpPr>
          <p:nvPr/>
        </p:nvSpPr>
        <p:spPr bwMode="auto">
          <a:xfrm>
            <a:off x="4215445" y="4802189"/>
            <a:ext cx="4419600" cy="2191369"/>
          </a:xfrm>
          <a:prstGeom prst="rect">
            <a:avLst/>
          </a:prstGeom>
          <a:noFill/>
          <a:ln w="9525">
            <a:noFill/>
            <a:miter lim="800000"/>
            <a:headEnd/>
            <a:tailEnd/>
          </a:ln>
        </p:spPr>
        <p:txBody>
          <a:bodyPr>
            <a:prstTxWarp prst="textNoShape">
              <a:avLst/>
            </a:prstTxWarp>
            <a:spAutoFit/>
          </a:bodyPr>
          <a:lstStyle/>
          <a:p>
            <a:pPr>
              <a:lnSpc>
                <a:spcPct val="80000"/>
              </a:lnSpc>
              <a:spcBef>
                <a:spcPct val="50000"/>
              </a:spcBef>
            </a:pPr>
            <a:r>
              <a:rPr lang="en-US" sz="1600" b="1" dirty="0">
                <a:latin typeface="cmr10" charset="0"/>
                <a:ea typeface="cmr10" charset="0"/>
                <a:cs typeface="cmr10" charset="0"/>
              </a:rPr>
              <a:t>Example: </a:t>
            </a:r>
            <a:r>
              <a:rPr lang="en-US" sz="1600" dirty="0">
                <a:latin typeface="cmr10" charset="0"/>
                <a:ea typeface="cmr10" charset="0"/>
                <a:cs typeface="cmr10" charset="0"/>
              </a:rPr>
              <a:t>Used in the logic section of the launch vehicle digital computer (LVDC) of Saturn 5. Saturn 5 is a rocket carrying Apollo space crafts to the orbit (reliability of the logic section for a 250-hr mission is approx. 20x  larger than the reliability of an equivalent simplex system)</a:t>
            </a:r>
          </a:p>
          <a:p>
            <a:pPr>
              <a:lnSpc>
                <a:spcPct val="80000"/>
              </a:lnSpc>
              <a:spcBef>
                <a:spcPct val="50000"/>
              </a:spcBef>
            </a:pPr>
            <a:endParaRPr lang="en-US" sz="1600" dirty="0">
              <a:latin typeface="cmr10" charset="0"/>
              <a:ea typeface="cmr10" charset="0"/>
              <a:cs typeface="cmr10" charset="0"/>
            </a:endParaRPr>
          </a:p>
          <a:p>
            <a:pPr>
              <a:lnSpc>
                <a:spcPct val="80000"/>
              </a:lnSpc>
              <a:spcBef>
                <a:spcPct val="50000"/>
              </a:spcBef>
            </a:pPr>
            <a:endParaRPr lang="en-US" sz="2000" dirty="0">
              <a:latin typeface="Calibri" charset="0"/>
              <a:ea typeface="Calibri" charset="0"/>
              <a:cs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5"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9FFE-7E04-9345-BCD3-37736EB77FD9}"/>
              </a:ext>
            </a:extLst>
          </p:cNvPr>
          <p:cNvSpPr>
            <a:spLocks noGrp="1"/>
          </p:cNvSpPr>
          <p:nvPr>
            <p:ph type="title"/>
          </p:nvPr>
        </p:nvSpPr>
        <p:spPr/>
        <p:txBody>
          <a:bodyPr/>
          <a:lstStyle/>
          <a:p>
            <a:r>
              <a:rPr lang="en-US" dirty="0"/>
              <a:t>TMR with triplicate voters</a:t>
            </a:r>
          </a:p>
        </p:txBody>
      </p:sp>
      <p:sp>
        <p:nvSpPr>
          <p:cNvPr id="3" name="Content Placeholder 2">
            <a:extLst>
              <a:ext uri="{FF2B5EF4-FFF2-40B4-BE49-F238E27FC236}">
                <a16:creationId xmlns:a16="http://schemas.microsoft.com/office/drawing/2014/main" id="{D4A3D595-8F5B-874B-ABF6-0A353902E732}"/>
              </a:ext>
            </a:extLst>
          </p:cNvPr>
          <p:cNvSpPr>
            <a:spLocks noGrp="1"/>
          </p:cNvSpPr>
          <p:nvPr>
            <p:ph sz="quarter" idx="1"/>
          </p:nvPr>
        </p:nvSpPr>
        <p:spPr/>
        <p:txBody>
          <a:bodyPr/>
          <a:lstStyle/>
          <a:p>
            <a:r>
              <a:rPr lang="en-US" dirty="0"/>
              <a:t>Can replicate voters if single voter is imperfect</a:t>
            </a:r>
          </a:p>
          <a:p>
            <a:r>
              <a:rPr lang="en-US" dirty="0"/>
              <a:t>Removes </a:t>
            </a:r>
            <a:r>
              <a:rPr lang="en-US" b="1" dirty="0"/>
              <a:t>single point of failure </a:t>
            </a:r>
            <a:r>
              <a:rPr lang="en-US" dirty="0"/>
              <a:t>(simplex voter)</a:t>
            </a:r>
          </a:p>
        </p:txBody>
      </p:sp>
      <p:sp>
        <p:nvSpPr>
          <p:cNvPr id="4" name="Slide Number Placeholder 3">
            <a:extLst>
              <a:ext uri="{FF2B5EF4-FFF2-40B4-BE49-F238E27FC236}">
                <a16:creationId xmlns:a16="http://schemas.microsoft.com/office/drawing/2014/main" id="{FC033DD9-2828-9545-A240-570B36A286D4}"/>
              </a:ext>
            </a:extLst>
          </p:cNvPr>
          <p:cNvSpPr>
            <a:spLocks noGrp="1"/>
          </p:cNvSpPr>
          <p:nvPr>
            <p:ph type="sldNum" sz="quarter" idx="12"/>
          </p:nvPr>
        </p:nvSpPr>
        <p:spPr/>
        <p:txBody>
          <a:bodyPr/>
          <a:lstStyle/>
          <a:p>
            <a:pPr>
              <a:defRPr/>
            </a:pPr>
            <a:fld id="{AC422A45-050E-4644-A6F0-2F509D0676E0}" type="slidenum">
              <a:rPr lang="en-US" smtClean="0"/>
              <a:pPr>
                <a:defRPr/>
              </a:pPr>
              <a:t>24</a:t>
            </a:fld>
            <a:endParaRPr lang="en-US" dirty="0"/>
          </a:p>
        </p:txBody>
      </p:sp>
      <p:grpSp>
        <p:nvGrpSpPr>
          <p:cNvPr id="15" name="Group 14">
            <a:extLst>
              <a:ext uri="{FF2B5EF4-FFF2-40B4-BE49-F238E27FC236}">
                <a16:creationId xmlns:a16="http://schemas.microsoft.com/office/drawing/2014/main" id="{004CFE1C-30DE-DB45-BAAC-1DE639AEF30B}"/>
              </a:ext>
            </a:extLst>
          </p:cNvPr>
          <p:cNvGrpSpPr/>
          <p:nvPr/>
        </p:nvGrpSpPr>
        <p:grpSpPr>
          <a:xfrm>
            <a:off x="1219200" y="2438400"/>
            <a:ext cx="5827551" cy="2813050"/>
            <a:chOff x="1658224" y="2368550"/>
            <a:chExt cx="5827551" cy="2813050"/>
          </a:xfrm>
        </p:grpSpPr>
        <p:pic>
          <p:nvPicPr>
            <p:cNvPr id="5" name="Picture 4">
              <a:extLst>
                <a:ext uri="{FF2B5EF4-FFF2-40B4-BE49-F238E27FC236}">
                  <a16:creationId xmlns:a16="http://schemas.microsoft.com/office/drawing/2014/main" id="{93258A9B-ACC6-1645-A930-792AC1D1F9D2}"/>
                </a:ext>
              </a:extLst>
            </p:cNvPr>
            <p:cNvPicPr>
              <a:picLocks noChangeAspect="1"/>
            </p:cNvPicPr>
            <p:nvPr/>
          </p:nvPicPr>
          <p:blipFill>
            <a:blip r:embed="rId3"/>
            <a:stretch>
              <a:fillRect/>
            </a:stretch>
          </p:blipFill>
          <p:spPr>
            <a:xfrm>
              <a:off x="1658224" y="2514600"/>
              <a:ext cx="5827551" cy="2508250"/>
            </a:xfrm>
            <a:prstGeom prst="rect">
              <a:avLst/>
            </a:prstGeom>
          </p:spPr>
        </p:pic>
        <p:sp>
          <p:nvSpPr>
            <p:cNvPr id="8" name="Rectangle 7">
              <a:extLst>
                <a:ext uri="{FF2B5EF4-FFF2-40B4-BE49-F238E27FC236}">
                  <a16:creationId xmlns:a16="http://schemas.microsoft.com/office/drawing/2014/main" id="{3010B2BF-E7BB-744C-83C6-96D3CE844FEE}"/>
                </a:ext>
              </a:extLst>
            </p:cNvPr>
            <p:cNvSpPr/>
            <p:nvPr/>
          </p:nvSpPr>
          <p:spPr>
            <a:xfrm>
              <a:off x="1662112" y="2368550"/>
              <a:ext cx="780176" cy="281305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Times" pitchFamily="2" charset="0"/>
                </a:rPr>
                <a:t>input</a:t>
              </a:r>
            </a:p>
          </p:txBody>
        </p:sp>
        <p:cxnSp>
          <p:nvCxnSpPr>
            <p:cNvPr id="10" name="Straight Connector 9">
              <a:extLst>
                <a:ext uri="{FF2B5EF4-FFF2-40B4-BE49-F238E27FC236}">
                  <a16:creationId xmlns:a16="http://schemas.microsoft.com/office/drawing/2014/main" id="{49276474-7749-D542-B9DC-4CAEA2115921}"/>
                </a:ext>
              </a:extLst>
            </p:cNvPr>
            <p:cNvCxnSpPr>
              <a:cxnSpLocks/>
            </p:cNvCxnSpPr>
            <p:nvPr/>
          </p:nvCxnSpPr>
          <p:spPr>
            <a:xfrm>
              <a:off x="2561122" y="2872888"/>
              <a:ext cx="0" cy="18106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52DCD32-90CE-D24B-AF91-D09D971EAC9B}"/>
                </a:ext>
              </a:extLst>
            </p:cNvPr>
            <p:cNvCxnSpPr>
              <a:cxnSpLocks/>
            </p:cNvCxnSpPr>
            <p:nvPr/>
          </p:nvCxnSpPr>
          <p:spPr>
            <a:xfrm flipH="1">
              <a:off x="2328848" y="3776664"/>
              <a:ext cx="71915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TextBox 15">
            <a:extLst>
              <a:ext uri="{FF2B5EF4-FFF2-40B4-BE49-F238E27FC236}">
                <a16:creationId xmlns:a16="http://schemas.microsoft.com/office/drawing/2014/main" id="{620F8E6A-F7D8-3F43-8BC2-906BFBDF4B6B}"/>
              </a:ext>
            </a:extLst>
          </p:cNvPr>
          <p:cNvSpPr txBox="1"/>
          <p:nvPr/>
        </p:nvSpPr>
        <p:spPr>
          <a:xfrm>
            <a:off x="457200" y="5295186"/>
            <a:ext cx="8515350" cy="861774"/>
          </a:xfrm>
          <a:prstGeom prst="rect">
            <a:avLst/>
          </a:prstGeom>
          <a:noFill/>
        </p:spPr>
        <p:txBody>
          <a:bodyPr wrap="square" rtlCol="0">
            <a:spAutoFit/>
          </a:bodyPr>
          <a:lstStyle/>
          <a:p>
            <a:r>
              <a:rPr lang="en-CA" sz="1600" dirty="0"/>
              <a:t>&gt; Requires </a:t>
            </a:r>
            <a:r>
              <a:rPr lang="en-CA" sz="1600" b="1" dirty="0"/>
              <a:t>consensus</a:t>
            </a:r>
            <a:r>
              <a:rPr lang="en-CA" sz="1600" dirty="0"/>
              <a:t> to be established among three voters to decide final output </a:t>
            </a:r>
          </a:p>
          <a:p>
            <a:r>
              <a:rPr lang="en-CA" sz="1600" dirty="0"/>
              <a:t>&gt; In order to reach consensus, the voters typically exchange several rounds of messages</a:t>
            </a:r>
          </a:p>
          <a:p>
            <a:endParaRPr lang="en-US" dirty="0"/>
          </a:p>
        </p:txBody>
      </p:sp>
    </p:spTree>
    <p:extLst>
      <p:ext uri="{BB962C8B-B14F-4D97-AF65-F5344CB8AC3E}">
        <p14:creationId xmlns:p14="http://schemas.microsoft.com/office/powerpoint/2010/main" val="105409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extLst>
              <p:ext uri="{D42A27DB-BD31-4B8C-83A1-F6EECF244321}">
                <p14:modId xmlns:p14="http://schemas.microsoft.com/office/powerpoint/2010/main" val="1875027943"/>
              </p:ext>
            </p:extLst>
          </p:nvPr>
        </p:nvGraphicFramePr>
        <p:xfrm>
          <a:off x="1066800" y="2438400"/>
          <a:ext cx="6781800" cy="2308874"/>
        </p:xfrm>
        <a:graphic>
          <a:graphicData uri="http://schemas.openxmlformats.org/presentationml/2006/ole">
            <mc:AlternateContent xmlns:mc="http://schemas.openxmlformats.org/markup-compatibility/2006">
              <mc:Choice xmlns:v="urn:schemas-microsoft-com:vml" Requires="v">
                <p:oleObj spid="_x0000_s34256" name="Visio" r:id="rId4" imgW="8026400" imgH="2692400" progId="">
                  <p:embed/>
                </p:oleObj>
              </mc:Choice>
              <mc:Fallback>
                <p:oleObj name="Visio" r:id="rId4" imgW="8026400" imgH="2692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438400"/>
                        <a:ext cx="6781800" cy="2308874"/>
                      </a:xfrm>
                      <a:prstGeom prst="rect">
                        <a:avLst/>
                      </a:prstGeom>
                      <a:noFill/>
                      <a:ln>
                        <a:noFill/>
                      </a:ln>
                      <a:effectLst/>
                    </p:spPr>
                  </p:pic>
                </p:oleObj>
              </mc:Fallback>
            </mc:AlternateContent>
          </a:graphicData>
        </a:graphic>
      </p:graphicFrame>
      <p:sp>
        <p:nvSpPr>
          <p:cNvPr id="33795" name="Rectangle 2"/>
          <p:cNvSpPr>
            <a:spLocks noGrp="1" noChangeArrowheads="1"/>
          </p:cNvSpPr>
          <p:nvPr>
            <p:ph type="title"/>
          </p:nvPr>
        </p:nvSpPr>
        <p:spPr/>
        <p:txBody>
          <a:bodyPr/>
          <a:lstStyle/>
          <a:p>
            <a:pPr eaLnBrk="1" hangingPunct="1"/>
            <a:r>
              <a:rPr lang="en-US" sz="2800" dirty="0"/>
              <a:t>Multistage TMR</a:t>
            </a:r>
          </a:p>
        </p:txBody>
      </p:sp>
      <p:sp>
        <p:nvSpPr>
          <p:cNvPr id="487429" name="Text Box 5"/>
          <p:cNvSpPr txBox="1">
            <a:spLocks noChangeArrowheads="1"/>
          </p:cNvSpPr>
          <p:nvPr/>
        </p:nvSpPr>
        <p:spPr bwMode="auto">
          <a:xfrm>
            <a:off x="457200" y="4800600"/>
            <a:ext cx="8229600" cy="1615827"/>
          </a:xfrm>
          <a:prstGeom prst="rect">
            <a:avLst/>
          </a:prstGeom>
          <a:noFill/>
          <a:ln w="9525">
            <a:noFill/>
            <a:miter lim="800000"/>
            <a:headEnd/>
            <a:tailEnd/>
          </a:ln>
          <a:effectLst/>
        </p:spPr>
        <p:txBody>
          <a:bodyPr>
            <a:prstTxWarp prst="textNoShape">
              <a:avLst/>
            </a:prstTxWarp>
            <a:spAutoFit/>
          </a:bodyPr>
          <a:lstStyle/>
          <a:p>
            <a:pPr>
              <a:lnSpc>
                <a:spcPct val="70000"/>
              </a:lnSpc>
              <a:spcBef>
                <a:spcPct val="50000"/>
              </a:spcBef>
              <a:defRPr/>
            </a:pPr>
            <a:r>
              <a:rPr lang="en-US" dirty="0">
                <a:latin typeface="+mn-lt"/>
              </a:rPr>
              <a:t>Problem with voters:</a:t>
            </a:r>
          </a:p>
          <a:p>
            <a:pPr lvl="1">
              <a:lnSpc>
                <a:spcPct val="70000"/>
              </a:lnSpc>
              <a:spcBef>
                <a:spcPct val="50000"/>
              </a:spcBef>
              <a:buFontTx/>
              <a:buChar char="•"/>
              <a:defRPr/>
            </a:pPr>
            <a:r>
              <a:rPr lang="en-US" dirty="0">
                <a:latin typeface="+mn-lt"/>
              </a:rPr>
              <a:t>  Module outputs might become valid at slightly different times</a:t>
            </a:r>
          </a:p>
          <a:p>
            <a:pPr lvl="2">
              <a:lnSpc>
                <a:spcPct val="70000"/>
              </a:lnSpc>
              <a:spcBef>
                <a:spcPct val="50000"/>
              </a:spcBef>
              <a:buFontTx/>
              <a:buChar char="•"/>
              <a:defRPr/>
            </a:pPr>
            <a:r>
              <a:rPr lang="en-US" dirty="0">
                <a:latin typeface="+mn-lt"/>
              </a:rPr>
              <a:t>  Differences in hardware paths</a:t>
            </a:r>
          </a:p>
          <a:p>
            <a:pPr lvl="2">
              <a:lnSpc>
                <a:spcPct val="70000"/>
              </a:lnSpc>
              <a:spcBef>
                <a:spcPct val="50000"/>
              </a:spcBef>
              <a:buFontTx/>
              <a:buChar char="•"/>
              <a:defRPr/>
            </a:pPr>
            <a:r>
              <a:rPr lang="en-US" dirty="0">
                <a:latin typeface="+mn-lt"/>
              </a:rPr>
              <a:t>  Differences in sensor locations</a:t>
            </a:r>
          </a:p>
          <a:p>
            <a:pPr lvl="1">
              <a:lnSpc>
                <a:spcPct val="70000"/>
              </a:lnSpc>
              <a:spcBef>
                <a:spcPct val="50000"/>
              </a:spcBef>
              <a:buFontTx/>
              <a:buChar char="•"/>
              <a:defRPr/>
            </a:pPr>
            <a:r>
              <a:rPr lang="en-US" dirty="0">
                <a:latin typeface="+mn-lt"/>
              </a:rPr>
              <a:t> Different approximation errors of different modules (e.g., A/D conversion)</a:t>
            </a:r>
          </a:p>
        </p:txBody>
      </p:sp>
      <p:sp>
        <p:nvSpPr>
          <p:cNvPr id="33797" name="Slide Number Placeholder 9"/>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CCB82BC-CDC9-2F4D-9535-9D26526569CA}" type="slidenum">
              <a:rPr lang="en-US" smtClean="0">
                <a:latin typeface="Franklin Gothic Book" charset="0"/>
              </a:rPr>
              <a:pPr/>
              <a:t>25</a:t>
            </a:fld>
            <a:endParaRPr lang="en-US">
              <a:latin typeface="Franklin Gothic Book" charset="0"/>
            </a:endParaRPr>
          </a:p>
        </p:txBody>
      </p:sp>
      <p:sp>
        <p:nvSpPr>
          <p:cNvPr id="6" name="Text Box 5">
            <a:extLst>
              <a:ext uri="{FF2B5EF4-FFF2-40B4-BE49-F238E27FC236}">
                <a16:creationId xmlns:a16="http://schemas.microsoft.com/office/drawing/2014/main" id="{6B5A6902-810E-0F45-88C0-769C2AFAAA00}"/>
              </a:ext>
            </a:extLst>
          </p:cNvPr>
          <p:cNvSpPr txBox="1">
            <a:spLocks noChangeArrowheads="1"/>
          </p:cNvSpPr>
          <p:nvPr/>
        </p:nvSpPr>
        <p:spPr bwMode="auto">
          <a:xfrm>
            <a:off x="609600" y="1443126"/>
            <a:ext cx="8229600" cy="779701"/>
          </a:xfrm>
          <a:prstGeom prst="rect">
            <a:avLst/>
          </a:prstGeom>
          <a:noFill/>
          <a:ln w="9525">
            <a:noFill/>
            <a:miter lim="800000"/>
            <a:headEnd/>
            <a:tailEnd/>
          </a:ln>
          <a:effectLst/>
        </p:spPr>
        <p:txBody>
          <a:bodyPr>
            <a:prstTxWarp prst="textNoShape">
              <a:avLst/>
            </a:prstTxWarp>
            <a:spAutoFit/>
          </a:bodyPr>
          <a:lstStyle/>
          <a:p>
            <a:pPr>
              <a:lnSpc>
                <a:spcPct val="70000"/>
              </a:lnSpc>
              <a:spcBef>
                <a:spcPct val="50000"/>
              </a:spcBef>
              <a:defRPr/>
            </a:pPr>
            <a:r>
              <a:rPr lang="en-US" dirty="0">
                <a:latin typeface="+mn-lt"/>
              </a:rPr>
              <a:t>Can apply TMR + voter replication to networked systems; e.g., simplex modules connected in series </a:t>
            </a:r>
          </a:p>
          <a:p>
            <a:pPr>
              <a:lnSpc>
                <a:spcPct val="70000"/>
              </a:lnSpc>
              <a:spcBef>
                <a:spcPct val="50000"/>
              </a:spcBef>
              <a:defRPr/>
            </a:pPr>
            <a:r>
              <a:rPr lang="en-US" sz="1600" dirty="0">
                <a:latin typeface="+mn-lt"/>
              </a:rPr>
              <a:t>(Boeing 777 uses triple-triple redundancy for its multistage primary flight computer)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z="2800" dirty="0"/>
              <a:t>Detecting Faults (Errors)</a:t>
            </a:r>
          </a:p>
        </p:txBody>
      </p:sp>
      <p:sp>
        <p:nvSpPr>
          <p:cNvPr id="34820" name="Rectangle 3"/>
          <p:cNvSpPr>
            <a:spLocks noGrp="1" noChangeArrowheads="1"/>
          </p:cNvSpPr>
          <p:nvPr>
            <p:ph sz="quarter" idx="1"/>
          </p:nvPr>
        </p:nvSpPr>
        <p:spPr>
          <a:xfrm>
            <a:off x="457200" y="4953000"/>
            <a:ext cx="8229600" cy="1066800"/>
          </a:xfrm>
        </p:spPr>
        <p:txBody>
          <a:bodyPr/>
          <a:lstStyle/>
          <a:p>
            <a:pPr eaLnBrk="1" hangingPunct="1"/>
            <a:r>
              <a:rPr lang="en-US" dirty="0"/>
              <a:t>For some applications, this might be OK.</a:t>
            </a:r>
          </a:p>
          <a:p>
            <a:pPr eaLnBrk="1" hangingPunct="1"/>
            <a:r>
              <a:rPr lang="en-US" dirty="0"/>
              <a:t>But, how do we detect a fault?</a:t>
            </a:r>
          </a:p>
        </p:txBody>
      </p:sp>
      <p:graphicFrame>
        <p:nvGraphicFramePr>
          <p:cNvPr id="34818" name="Object 2"/>
          <p:cNvGraphicFramePr>
            <a:graphicFrameLocks noChangeAspect="1"/>
          </p:cNvGraphicFramePr>
          <p:nvPr/>
        </p:nvGraphicFramePr>
        <p:xfrm>
          <a:off x="2209800" y="1314450"/>
          <a:ext cx="4800600" cy="2343150"/>
        </p:xfrm>
        <a:graphic>
          <a:graphicData uri="http://schemas.openxmlformats.org/presentationml/2006/ole">
            <mc:AlternateContent xmlns:mc="http://schemas.openxmlformats.org/markup-compatibility/2006">
              <mc:Choice xmlns:v="urn:schemas-microsoft-com:vml" Requires="v">
                <p:oleObj spid="_x0000_s35280" name="Visio" r:id="rId3" imgW="4076700" imgH="1993900" progId="">
                  <p:embed/>
                </p:oleObj>
              </mc:Choice>
              <mc:Fallback>
                <p:oleObj name="Visio" r:id="rId3" imgW="4076700" imgH="19939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314450"/>
                        <a:ext cx="48006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4821" name="Picture 8"/>
          <p:cNvPicPr>
            <a:picLocks noChangeAspect="1" noChangeArrowheads="1"/>
          </p:cNvPicPr>
          <p:nvPr/>
        </p:nvPicPr>
        <p:blipFill>
          <a:blip r:embed="rId5"/>
          <a:srcRect/>
          <a:stretch>
            <a:fillRect/>
          </a:stretch>
        </p:blipFill>
        <p:spPr bwMode="auto">
          <a:xfrm>
            <a:off x="6781800" y="3962400"/>
            <a:ext cx="2222500" cy="2305050"/>
          </a:xfrm>
          <a:prstGeom prst="rect">
            <a:avLst/>
          </a:prstGeom>
          <a:noFill/>
          <a:ln w="9525">
            <a:noFill/>
            <a:miter lim="800000"/>
            <a:headEnd/>
            <a:tailEnd/>
          </a:ln>
        </p:spPr>
      </p:pic>
      <p:sp>
        <p:nvSpPr>
          <p:cNvPr id="34822" name="Slide Number Placeholder 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DEC7FFD-0989-F84E-90D1-48160698142C}" type="slidenum">
              <a:rPr lang="en-US" smtClean="0">
                <a:latin typeface="Franklin Gothic Book" charset="0"/>
              </a:rPr>
              <a:pPr/>
              <a:t>26</a:t>
            </a:fld>
            <a:endParaRPr lang="en-US">
              <a:latin typeface="Franklin Gothic Book"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2800" dirty="0"/>
              <a:t>Detecting Faults (Errors)</a:t>
            </a:r>
          </a:p>
        </p:txBody>
      </p:sp>
      <p:sp>
        <p:nvSpPr>
          <p:cNvPr id="35843" name="Rectangle 3"/>
          <p:cNvSpPr>
            <a:spLocks noGrp="1" noChangeArrowheads="1"/>
          </p:cNvSpPr>
          <p:nvPr>
            <p:ph sz="quarter" idx="1"/>
          </p:nvPr>
        </p:nvSpPr>
        <p:spPr>
          <a:xfrm>
            <a:off x="457200" y="1219200"/>
            <a:ext cx="8229600" cy="4937125"/>
          </a:xfrm>
        </p:spPr>
        <p:txBody>
          <a:bodyPr/>
          <a:lstStyle/>
          <a:p>
            <a:pPr marL="381000" indent="-381000" eaLnBrk="1" hangingPunct="1">
              <a:buFontTx/>
              <a:buAutoNum type="arabicPeriod"/>
            </a:pPr>
            <a:r>
              <a:rPr lang="en-US" dirty="0"/>
              <a:t>Functionality Checks:</a:t>
            </a:r>
          </a:p>
          <a:p>
            <a:pPr marL="838200" lvl="1" indent="-381000" eaLnBrk="1" hangingPunct="1"/>
            <a:r>
              <a:rPr lang="en-US" dirty="0"/>
              <a:t>Periodically execute code and check results</a:t>
            </a:r>
          </a:p>
          <a:p>
            <a:pPr marL="838200" lvl="1" indent="-381000" eaLnBrk="1" hangingPunct="1"/>
            <a:r>
              <a:rPr lang="en-US" dirty="0"/>
              <a:t>For example, write to then read from RAM</a:t>
            </a:r>
          </a:p>
          <a:p>
            <a:pPr marL="838200" lvl="1" indent="-381000" eaLnBrk="1" hangingPunct="1">
              <a:buFontTx/>
              <a:buNone/>
            </a:pPr>
            <a:endParaRPr lang="en-US" sz="800" dirty="0"/>
          </a:p>
          <a:p>
            <a:pPr marL="381000" indent="-381000" eaLnBrk="1" hangingPunct="1">
              <a:buFontTx/>
              <a:buAutoNum type="arabicPeriod"/>
            </a:pPr>
            <a:r>
              <a:rPr lang="en-US" dirty="0"/>
              <a:t>Consistency Checking:</a:t>
            </a:r>
          </a:p>
          <a:p>
            <a:pPr marL="838200" lvl="1" indent="-381000" eaLnBrk="1" hangingPunct="1"/>
            <a:r>
              <a:rPr lang="en-US" dirty="0"/>
              <a:t>Example: Range checking</a:t>
            </a:r>
          </a:p>
          <a:p>
            <a:pPr marL="838200" lvl="1" indent="-381000" eaLnBrk="1" hangingPunct="1">
              <a:buFontTx/>
              <a:buNone/>
            </a:pPr>
            <a:endParaRPr lang="en-US" sz="800" dirty="0"/>
          </a:p>
          <a:p>
            <a:pPr marL="381000" indent="-381000" eaLnBrk="1" hangingPunct="1">
              <a:buFontTx/>
              <a:buAutoNum type="arabicPeriod"/>
            </a:pPr>
            <a:r>
              <a:rPr lang="en-US" dirty="0"/>
              <a:t>Signal Comparison:</a:t>
            </a:r>
          </a:p>
          <a:p>
            <a:pPr marL="838200" lvl="1" indent="-381000" eaLnBrk="1" hangingPunct="1"/>
            <a:r>
              <a:rPr lang="en-US" dirty="0"/>
              <a:t>In some systems, you can compare signals at various points within a module </a:t>
            </a:r>
          </a:p>
          <a:p>
            <a:pPr marL="838200" lvl="1" indent="-381000" eaLnBrk="1" hangingPunct="1">
              <a:buFontTx/>
              <a:buNone/>
            </a:pPr>
            <a:endParaRPr lang="en-US" sz="800" dirty="0"/>
          </a:p>
          <a:p>
            <a:pPr marL="381000" indent="-381000" eaLnBrk="1" hangingPunct="1">
              <a:buFontTx/>
              <a:buAutoNum type="arabicPeriod"/>
            </a:pPr>
            <a:r>
              <a:rPr lang="en-US" b="1" dirty="0"/>
              <a:t>Information Redundancy:</a:t>
            </a:r>
          </a:p>
          <a:p>
            <a:pPr marL="838200" lvl="1" indent="-381000" eaLnBrk="1" hangingPunct="1"/>
            <a:r>
              <a:rPr lang="en-US" dirty="0"/>
              <a:t>Checksums, parity checking</a:t>
            </a:r>
          </a:p>
        </p:txBody>
      </p:sp>
      <p:sp>
        <p:nvSpPr>
          <p:cNvPr id="35844"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F3D32CC-17E5-9745-828C-48E8B101C054}" type="slidenum">
              <a:rPr lang="en-US" smtClean="0">
                <a:latin typeface="Franklin Gothic Book" charset="0"/>
              </a:rPr>
              <a:pPr/>
              <a:t>27</a:t>
            </a:fld>
            <a:endParaRPr lang="en-US">
              <a:latin typeface="Franklin Gothic Book"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800" dirty="0"/>
              <a:t>Detecting Faults (Errors)</a:t>
            </a:r>
          </a:p>
        </p:txBody>
      </p:sp>
      <p:sp>
        <p:nvSpPr>
          <p:cNvPr id="491523" name="Rectangle 3"/>
          <p:cNvSpPr>
            <a:spLocks noGrp="1" noChangeArrowheads="1"/>
          </p:cNvSpPr>
          <p:nvPr>
            <p:ph sz="quarter" idx="1"/>
          </p:nvPr>
        </p:nvSpPr>
        <p:spPr>
          <a:xfrm>
            <a:off x="457200" y="1219200"/>
            <a:ext cx="8229600" cy="4937125"/>
          </a:xfrm>
        </p:spPr>
        <p:txBody>
          <a:bodyPr>
            <a:normAutofit fontScale="92500" lnSpcReduction="20000"/>
          </a:bodyPr>
          <a:lstStyle/>
          <a:p>
            <a:pPr marL="381000" indent="-381000" eaLnBrk="1" fontAlgn="auto" hangingPunct="1">
              <a:spcAft>
                <a:spcPts val="0"/>
              </a:spcAft>
              <a:buFontTx/>
              <a:buAutoNum type="arabicPeriod" startAt="5"/>
              <a:defRPr/>
            </a:pPr>
            <a:r>
              <a:rPr lang="en-US" dirty="0">
                <a:ea typeface="+mn-ea"/>
                <a:cs typeface="+mn-cs"/>
              </a:rPr>
              <a:t>Instruction Monitoring:</a:t>
            </a:r>
          </a:p>
          <a:p>
            <a:pPr marL="838200" lvl="1" indent="-381000" eaLnBrk="1" fontAlgn="auto" hangingPunct="1">
              <a:spcAft>
                <a:spcPts val="0"/>
              </a:spcAft>
              <a:buFont typeface="Wingdings 3"/>
              <a:buChar char=""/>
              <a:defRPr/>
            </a:pPr>
            <a:r>
              <a:rPr lang="en-US" dirty="0">
                <a:ea typeface="+mn-ea"/>
              </a:rPr>
              <a:t>If the processor fetches an illegal instruction, something is probably wrong</a:t>
            </a:r>
          </a:p>
          <a:p>
            <a:pPr marL="838200" lvl="1" indent="-381000" eaLnBrk="1" fontAlgn="auto" hangingPunct="1">
              <a:spcAft>
                <a:spcPts val="0"/>
              </a:spcAft>
              <a:buFontTx/>
              <a:buNone/>
              <a:defRPr/>
            </a:pPr>
            <a:endParaRPr lang="en-US" sz="800" dirty="0">
              <a:ea typeface="+mn-ea"/>
            </a:endParaRPr>
          </a:p>
          <a:p>
            <a:pPr marL="381000" indent="-381000" eaLnBrk="1" fontAlgn="auto" hangingPunct="1">
              <a:spcAft>
                <a:spcPts val="0"/>
              </a:spcAft>
              <a:buFontTx/>
              <a:buAutoNum type="arabicPeriod" startAt="5"/>
              <a:defRPr/>
            </a:pPr>
            <a:r>
              <a:rPr lang="en-US" dirty="0">
                <a:ea typeface="+mn-ea"/>
                <a:cs typeface="+mn-cs"/>
              </a:rPr>
              <a:t>Loop-back Testing:</a:t>
            </a:r>
          </a:p>
          <a:p>
            <a:pPr marL="838200" lvl="1" indent="-381000" eaLnBrk="1" fontAlgn="auto" hangingPunct="1">
              <a:spcAft>
                <a:spcPts val="0"/>
              </a:spcAft>
              <a:buFont typeface="Wingdings 3"/>
              <a:buChar char=""/>
              <a:defRPr/>
            </a:pPr>
            <a:r>
              <a:rPr lang="en-US" dirty="0">
                <a:ea typeface="+mn-ea"/>
              </a:rPr>
              <a:t>Useful for testing communication channels.  Make sure what is received is the same as what is sent</a:t>
            </a:r>
          </a:p>
          <a:p>
            <a:pPr marL="838200" lvl="1" indent="-381000" eaLnBrk="1" fontAlgn="auto" hangingPunct="1">
              <a:spcAft>
                <a:spcPts val="0"/>
              </a:spcAft>
              <a:buFontTx/>
              <a:buNone/>
              <a:defRPr/>
            </a:pPr>
            <a:endParaRPr lang="en-US" sz="800" dirty="0">
              <a:ea typeface="+mn-ea"/>
            </a:endParaRPr>
          </a:p>
          <a:p>
            <a:pPr marL="381000" indent="-381000" eaLnBrk="1" fontAlgn="auto" hangingPunct="1">
              <a:spcAft>
                <a:spcPts val="0"/>
              </a:spcAft>
              <a:buFontTx/>
              <a:buAutoNum type="arabicPeriod" startAt="5"/>
              <a:defRPr/>
            </a:pPr>
            <a:r>
              <a:rPr lang="en-US" dirty="0">
                <a:ea typeface="+mn-ea"/>
                <a:cs typeface="+mn-cs"/>
              </a:rPr>
              <a:t>Bus Monitoring:</a:t>
            </a:r>
          </a:p>
          <a:p>
            <a:pPr marL="838200" lvl="1" indent="-381000" eaLnBrk="1" fontAlgn="auto" hangingPunct="1">
              <a:spcAft>
                <a:spcPts val="0"/>
              </a:spcAft>
              <a:buFont typeface="Wingdings 3"/>
              <a:buChar char=""/>
              <a:defRPr/>
            </a:pPr>
            <a:r>
              <a:rPr lang="en-US" dirty="0">
                <a:ea typeface="+mn-ea"/>
              </a:rPr>
              <a:t>Watch the bus and make sure that the program accesses memory within an allowable range</a:t>
            </a:r>
          </a:p>
          <a:p>
            <a:pPr marL="838200" lvl="1" indent="-381000" eaLnBrk="1" fontAlgn="auto" hangingPunct="1">
              <a:spcAft>
                <a:spcPts val="0"/>
              </a:spcAft>
              <a:buFontTx/>
              <a:buNone/>
              <a:defRPr/>
            </a:pPr>
            <a:endParaRPr lang="en-US" sz="800" dirty="0">
              <a:ea typeface="+mn-ea"/>
            </a:endParaRPr>
          </a:p>
          <a:p>
            <a:pPr marL="381000" indent="-381000" eaLnBrk="1" fontAlgn="auto" hangingPunct="1">
              <a:spcAft>
                <a:spcPts val="0"/>
              </a:spcAft>
              <a:buFontTx/>
              <a:buAutoNum type="arabicPeriod" startAt="5"/>
              <a:defRPr/>
            </a:pPr>
            <a:r>
              <a:rPr lang="en-US" dirty="0">
                <a:ea typeface="+mn-ea"/>
                <a:cs typeface="+mn-cs"/>
              </a:rPr>
              <a:t>Power Supply Monitoring:</a:t>
            </a:r>
          </a:p>
          <a:p>
            <a:pPr marL="838200" lvl="1" indent="-381000" eaLnBrk="1" fontAlgn="auto" hangingPunct="1">
              <a:spcAft>
                <a:spcPts val="0"/>
              </a:spcAft>
              <a:buFont typeface="Wingdings 3"/>
              <a:buChar char=""/>
              <a:defRPr/>
            </a:pPr>
            <a:r>
              <a:rPr lang="en-US" dirty="0">
                <a:ea typeface="+mn-ea"/>
              </a:rPr>
              <a:t>Possibly a dead system will draw less power</a:t>
            </a:r>
          </a:p>
          <a:p>
            <a:pPr marL="838200" lvl="1" indent="-381000" eaLnBrk="1" fontAlgn="auto" hangingPunct="1">
              <a:spcAft>
                <a:spcPts val="0"/>
              </a:spcAft>
              <a:buFont typeface="Wingdings 3"/>
              <a:buChar char=""/>
              <a:defRPr/>
            </a:pPr>
            <a:r>
              <a:rPr lang="en-US" dirty="0">
                <a:ea typeface="+mn-ea"/>
              </a:rPr>
              <a:t>Also, the power supply might fail: this would cause major system failure.  There might be a warning you could watch for</a:t>
            </a:r>
          </a:p>
          <a:p>
            <a:pPr marL="381000" indent="-381000" eaLnBrk="1" fontAlgn="auto" hangingPunct="1">
              <a:spcAft>
                <a:spcPts val="0"/>
              </a:spcAft>
              <a:buFont typeface="Wingdings 3"/>
              <a:buChar char=""/>
              <a:defRPr/>
            </a:pPr>
            <a:endParaRPr lang="en-US" dirty="0">
              <a:ea typeface="+mn-ea"/>
              <a:cs typeface="+mn-cs"/>
            </a:endParaRPr>
          </a:p>
        </p:txBody>
      </p:sp>
      <p:sp>
        <p:nvSpPr>
          <p:cNvPr id="36868"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636A834-B5AE-3744-A9D3-6FB82DF77196}" type="slidenum">
              <a:rPr lang="en-US" smtClean="0">
                <a:latin typeface="Franklin Gothic Book" charset="0"/>
              </a:rPr>
              <a:pPr/>
              <a:t>28</a:t>
            </a:fld>
            <a:endParaRPr lang="en-US">
              <a:latin typeface="Franklin Gothic Book"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2800" dirty="0"/>
              <a:t>Detecting Faults (Errors)</a:t>
            </a:r>
          </a:p>
        </p:txBody>
      </p:sp>
      <p:sp>
        <p:nvSpPr>
          <p:cNvPr id="493571" name="Rectangle 3"/>
          <p:cNvSpPr>
            <a:spLocks noGrp="1" noChangeArrowheads="1"/>
          </p:cNvSpPr>
          <p:nvPr>
            <p:ph sz="quarter" idx="1"/>
          </p:nvPr>
        </p:nvSpPr>
        <p:spPr>
          <a:xfrm>
            <a:off x="457200" y="1219200"/>
            <a:ext cx="8229600" cy="4937125"/>
          </a:xfrm>
        </p:spPr>
        <p:txBody>
          <a:bodyPr>
            <a:normAutofit fontScale="92500" lnSpcReduction="10000"/>
          </a:bodyPr>
          <a:lstStyle/>
          <a:p>
            <a:pPr marL="381000" indent="-381000" eaLnBrk="1" fontAlgn="auto" hangingPunct="1">
              <a:spcAft>
                <a:spcPts val="0"/>
              </a:spcAft>
              <a:buFont typeface="Wingdings 3"/>
              <a:buChar char=""/>
              <a:defRPr/>
            </a:pPr>
            <a:r>
              <a:rPr lang="en-US" dirty="0">
                <a:ea typeface="+mn-ea"/>
                <a:cs typeface="+mn-cs"/>
              </a:rPr>
              <a:t>9.  Watchdog Timers:</a:t>
            </a:r>
          </a:p>
          <a:p>
            <a:pPr marL="838200" lvl="1" indent="-381000" eaLnBrk="1" fontAlgn="auto" hangingPunct="1">
              <a:spcAft>
                <a:spcPts val="0"/>
              </a:spcAft>
              <a:buFont typeface="Wingdings 3"/>
              <a:buChar char=""/>
              <a:defRPr/>
            </a:pPr>
            <a:r>
              <a:rPr lang="en-US" dirty="0">
                <a:ea typeface="+mn-ea"/>
              </a:rPr>
              <a:t>Detect the crash of a microprocessor by arranging a timer such that it will cause a reset (or error condition) if it is allowed to time-out</a:t>
            </a:r>
          </a:p>
          <a:p>
            <a:pPr marL="838200" lvl="1" indent="-381000" eaLnBrk="1" fontAlgn="auto" hangingPunct="1">
              <a:spcAft>
                <a:spcPts val="0"/>
              </a:spcAft>
              <a:buFont typeface="Wingdings 3"/>
              <a:buChar char=""/>
              <a:defRPr/>
            </a:pPr>
            <a:r>
              <a:rPr lang="en-US" dirty="0">
                <a:ea typeface="+mn-ea"/>
              </a:rPr>
              <a:t>While the processor is operating normally, it periodically loads a value into this register</a:t>
            </a:r>
          </a:p>
          <a:p>
            <a:pPr marL="838200" lvl="1" indent="-381000" eaLnBrk="1" fontAlgn="auto" hangingPunct="1">
              <a:spcAft>
                <a:spcPts val="0"/>
              </a:spcAft>
              <a:buFont typeface="Wingdings 3"/>
              <a:buChar char=""/>
              <a:defRPr/>
            </a:pPr>
            <a:endParaRPr lang="en-US" dirty="0">
              <a:ea typeface="+mn-ea"/>
            </a:endParaRPr>
          </a:p>
          <a:p>
            <a:pPr marL="838200" lvl="1" indent="-381000" eaLnBrk="1" fontAlgn="auto" hangingPunct="1">
              <a:lnSpc>
                <a:spcPct val="90000"/>
              </a:lnSpc>
              <a:spcAft>
                <a:spcPts val="0"/>
              </a:spcAft>
              <a:buFont typeface="Wingdings 3"/>
              <a:buChar char=""/>
              <a:defRPr/>
            </a:pPr>
            <a:r>
              <a:rPr lang="en-US" b="1" dirty="0">
                <a:ea typeface="+mn-ea"/>
              </a:rPr>
              <a:t>Problem: </a:t>
            </a:r>
            <a:r>
              <a:rPr lang="en-US" dirty="0">
                <a:ea typeface="+mn-ea"/>
              </a:rPr>
              <a:t>Time delay until fault </a:t>
            </a:r>
          </a:p>
          <a:p>
            <a:pPr marL="838200" lvl="1" indent="-381000" eaLnBrk="1" fontAlgn="auto" hangingPunct="1">
              <a:lnSpc>
                <a:spcPct val="90000"/>
              </a:lnSpc>
              <a:spcAft>
                <a:spcPts val="0"/>
              </a:spcAft>
              <a:buFontTx/>
              <a:buNone/>
              <a:defRPr/>
            </a:pPr>
            <a:r>
              <a:rPr lang="en-US" dirty="0">
                <a:ea typeface="+mn-ea"/>
              </a:rPr>
              <a:t>      is detected</a:t>
            </a:r>
          </a:p>
          <a:p>
            <a:pPr marL="838200" lvl="1" indent="-381000" eaLnBrk="1" fontAlgn="auto" hangingPunct="1">
              <a:lnSpc>
                <a:spcPct val="90000"/>
              </a:lnSpc>
              <a:spcAft>
                <a:spcPts val="0"/>
              </a:spcAft>
              <a:buFontTx/>
              <a:buNone/>
              <a:defRPr/>
            </a:pPr>
            <a:endParaRPr lang="en-US" dirty="0">
              <a:ea typeface="+mn-ea"/>
            </a:endParaRPr>
          </a:p>
          <a:p>
            <a:pPr marL="838200" lvl="1" indent="-381000" eaLnBrk="1" fontAlgn="auto" hangingPunct="1">
              <a:lnSpc>
                <a:spcPct val="90000"/>
              </a:lnSpc>
              <a:spcAft>
                <a:spcPts val="0"/>
              </a:spcAft>
              <a:buFont typeface="Wingdings 3"/>
              <a:buChar char=""/>
              <a:defRPr/>
            </a:pPr>
            <a:r>
              <a:rPr lang="en-US" b="1" dirty="0">
                <a:ea typeface="+mn-ea"/>
              </a:rPr>
              <a:t>Problem: </a:t>
            </a:r>
            <a:r>
              <a:rPr lang="en-US" dirty="0">
                <a:ea typeface="+mn-ea"/>
              </a:rPr>
              <a:t>It is conceivable that </a:t>
            </a:r>
          </a:p>
          <a:p>
            <a:pPr marL="838200" lvl="1" indent="-381000" eaLnBrk="1" fontAlgn="auto" hangingPunct="1">
              <a:lnSpc>
                <a:spcPct val="90000"/>
              </a:lnSpc>
              <a:spcAft>
                <a:spcPts val="0"/>
              </a:spcAft>
              <a:buFontTx/>
              <a:buNone/>
              <a:defRPr/>
            </a:pPr>
            <a:r>
              <a:rPr lang="en-US" dirty="0">
                <a:ea typeface="+mn-ea"/>
              </a:rPr>
              <a:t>      the system could crash in such </a:t>
            </a:r>
          </a:p>
          <a:p>
            <a:pPr marL="838200" lvl="1" indent="-381000" eaLnBrk="1" fontAlgn="auto" hangingPunct="1">
              <a:lnSpc>
                <a:spcPct val="90000"/>
              </a:lnSpc>
              <a:spcAft>
                <a:spcPts val="0"/>
              </a:spcAft>
              <a:buFontTx/>
              <a:buNone/>
              <a:defRPr/>
            </a:pPr>
            <a:r>
              <a:rPr lang="en-US" dirty="0">
                <a:ea typeface="+mn-ea"/>
              </a:rPr>
              <a:t>      a way that the timer is still loaded </a:t>
            </a:r>
          </a:p>
          <a:p>
            <a:pPr marL="838200" lvl="1" indent="-381000" eaLnBrk="1" fontAlgn="auto" hangingPunct="1">
              <a:lnSpc>
                <a:spcPct val="90000"/>
              </a:lnSpc>
              <a:spcAft>
                <a:spcPts val="0"/>
              </a:spcAft>
              <a:buFontTx/>
              <a:buNone/>
              <a:defRPr/>
            </a:pPr>
            <a:r>
              <a:rPr lang="en-US" dirty="0">
                <a:ea typeface="+mn-ea"/>
              </a:rPr>
              <a:t>      with a value, or it is possible that </a:t>
            </a:r>
          </a:p>
          <a:p>
            <a:pPr marL="838200" lvl="1" indent="-381000" eaLnBrk="1" fontAlgn="auto" hangingPunct="1">
              <a:lnSpc>
                <a:spcPct val="90000"/>
              </a:lnSpc>
              <a:spcAft>
                <a:spcPts val="0"/>
              </a:spcAft>
              <a:buFontTx/>
              <a:buNone/>
              <a:defRPr/>
            </a:pPr>
            <a:r>
              <a:rPr lang="en-US" dirty="0">
                <a:ea typeface="+mn-ea"/>
              </a:rPr>
              <a:t>      the watchdog timer fails</a:t>
            </a:r>
          </a:p>
        </p:txBody>
      </p:sp>
      <p:pic>
        <p:nvPicPr>
          <p:cNvPr id="37892" name="Picture 5" descr="watchdoglogo"/>
          <p:cNvPicPr>
            <a:picLocks noChangeAspect="1" noChangeArrowheads="1"/>
          </p:cNvPicPr>
          <p:nvPr/>
        </p:nvPicPr>
        <p:blipFill>
          <a:blip r:embed="rId2"/>
          <a:srcRect/>
          <a:stretch>
            <a:fillRect/>
          </a:stretch>
        </p:blipFill>
        <p:spPr bwMode="auto">
          <a:xfrm>
            <a:off x="5715000" y="3276600"/>
            <a:ext cx="2895600" cy="2379663"/>
          </a:xfrm>
          <a:prstGeom prst="rect">
            <a:avLst/>
          </a:prstGeom>
          <a:noFill/>
          <a:ln w="9525">
            <a:noFill/>
            <a:miter lim="800000"/>
            <a:headEnd/>
            <a:tailEnd/>
          </a:ln>
        </p:spPr>
      </p:pic>
      <p:sp>
        <p:nvSpPr>
          <p:cNvPr id="37893"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DA1AC1D-84B4-944D-B564-BFC81877103A}" type="slidenum">
              <a:rPr lang="en-US" smtClean="0">
                <a:latin typeface="Franklin Gothic Book" charset="0"/>
              </a:rPr>
              <a:pPr/>
              <a:t>29</a:t>
            </a:fld>
            <a:endParaRPr lang="en-US">
              <a:latin typeface="Franklin Gothic Book"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learn?</a:t>
            </a:r>
          </a:p>
        </p:txBody>
      </p:sp>
      <p:sp>
        <p:nvSpPr>
          <p:cNvPr id="3" name="Content Placeholder 2"/>
          <p:cNvSpPr>
            <a:spLocks noGrp="1"/>
          </p:cNvSpPr>
          <p:nvPr>
            <p:ph sz="quarter" idx="1"/>
          </p:nvPr>
        </p:nvSpPr>
        <p:spPr/>
        <p:txBody>
          <a:bodyPr/>
          <a:lstStyle/>
          <a:p>
            <a:r>
              <a:rPr lang="en-US" dirty="0"/>
              <a:t>What is the difference between reliability, security and safety?</a:t>
            </a:r>
          </a:p>
          <a:p>
            <a:r>
              <a:rPr lang="en-US" dirty="0"/>
              <a:t>What are the steps from the time an error occurs to when a system fails?</a:t>
            </a:r>
          </a:p>
          <a:p>
            <a:r>
              <a:rPr lang="en-US" dirty="0"/>
              <a:t>What are some of the causes of errors?</a:t>
            </a:r>
          </a:p>
          <a:p>
            <a:r>
              <a:rPr lang="en-US" dirty="0"/>
              <a:t>What are some of the approaches to fault tolerance?</a:t>
            </a:r>
          </a:p>
          <a:p>
            <a:pPr lvl="1"/>
            <a:r>
              <a:rPr lang="en-US" dirty="0"/>
              <a:t>What are the differences between hardware and software schemes?</a:t>
            </a:r>
          </a:p>
        </p:txBody>
      </p:sp>
      <p:sp>
        <p:nvSpPr>
          <p:cNvPr id="4" name="Slide Number Placeholder 3"/>
          <p:cNvSpPr>
            <a:spLocks noGrp="1"/>
          </p:cNvSpPr>
          <p:nvPr>
            <p:ph type="sldNum" sz="quarter" idx="12"/>
          </p:nvPr>
        </p:nvSpPr>
        <p:spPr/>
        <p:txBody>
          <a:bodyPr/>
          <a:lstStyle/>
          <a:p>
            <a:pPr>
              <a:defRPr/>
            </a:pPr>
            <a:fld id="{91E2694A-B7A2-C54A-B89D-392B9197629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z="2800" dirty="0"/>
              <a:t>Standby Spares (Active redundancy)</a:t>
            </a:r>
          </a:p>
        </p:txBody>
      </p:sp>
      <p:sp>
        <p:nvSpPr>
          <p:cNvPr id="38916" name="Rectangle 3"/>
          <p:cNvSpPr>
            <a:spLocks noGrp="1" noChangeArrowheads="1"/>
          </p:cNvSpPr>
          <p:nvPr>
            <p:ph sz="quarter" idx="1"/>
          </p:nvPr>
        </p:nvSpPr>
        <p:spPr>
          <a:xfrm>
            <a:off x="457200" y="1219200"/>
            <a:ext cx="8229600" cy="4937125"/>
          </a:xfrm>
        </p:spPr>
        <p:txBody>
          <a:bodyPr/>
          <a:lstStyle/>
          <a:p>
            <a:pPr eaLnBrk="1" hangingPunct="1">
              <a:lnSpc>
                <a:spcPct val="80000"/>
              </a:lnSpc>
            </a:pPr>
            <a:r>
              <a:rPr lang="en-US" sz="2200" dirty="0"/>
              <a:t>When an error is detected, switch in a spare:</a:t>
            </a:r>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80000"/>
              </a:lnSpc>
            </a:pPr>
            <a:endParaRPr lang="en-US" sz="2200" dirty="0"/>
          </a:p>
          <a:p>
            <a:pPr eaLnBrk="1" hangingPunct="1">
              <a:lnSpc>
                <a:spcPct val="70000"/>
              </a:lnSpc>
            </a:pPr>
            <a:r>
              <a:rPr lang="en-US" sz="1600" b="1" dirty="0"/>
              <a:t>Hot Standby: </a:t>
            </a:r>
            <a:r>
              <a:rPr lang="en-US" sz="1600" dirty="0"/>
              <a:t>during normal operation, run the spare in parallel with the active unit.  Allows for a fast transfer of control with minimum of delay</a:t>
            </a:r>
          </a:p>
          <a:p>
            <a:pPr eaLnBrk="1" hangingPunct="1">
              <a:lnSpc>
                <a:spcPct val="70000"/>
              </a:lnSpc>
            </a:pPr>
            <a:r>
              <a:rPr lang="en-US" sz="1600" dirty="0"/>
              <a:t>Used in systems where infrequent, occasional errors are allowed, as long as the system recovers back to normal operation in a specified interval of time.</a:t>
            </a:r>
          </a:p>
          <a:p>
            <a:pPr eaLnBrk="1" hangingPunct="1">
              <a:lnSpc>
                <a:spcPct val="70000"/>
              </a:lnSpc>
            </a:pPr>
            <a:endParaRPr lang="en-US" sz="2200" dirty="0"/>
          </a:p>
        </p:txBody>
      </p:sp>
      <p:graphicFrame>
        <p:nvGraphicFramePr>
          <p:cNvPr id="38914" name="Object 2"/>
          <p:cNvGraphicFramePr>
            <a:graphicFrameLocks noChangeAspect="1"/>
          </p:cNvGraphicFramePr>
          <p:nvPr/>
        </p:nvGraphicFramePr>
        <p:xfrm>
          <a:off x="990600" y="1795463"/>
          <a:ext cx="7315200" cy="3081337"/>
        </p:xfrm>
        <a:graphic>
          <a:graphicData uri="http://schemas.openxmlformats.org/presentationml/2006/ole">
            <mc:AlternateContent xmlns:mc="http://schemas.openxmlformats.org/markup-compatibility/2006">
              <mc:Choice xmlns:v="urn:schemas-microsoft-com:vml" Requires="v">
                <p:oleObj spid="_x0000_s39376" name="Visio" r:id="rId4" imgW="6680200" imgH="2692400" progId="">
                  <p:embed/>
                </p:oleObj>
              </mc:Choice>
              <mc:Fallback>
                <p:oleObj name="Visio" r:id="rId4" imgW="6680200" imgH="2692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95463"/>
                        <a:ext cx="73152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17"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9D091F5-E83F-6B47-8F5A-545BC470BE4C}" type="slidenum">
              <a:rPr lang="en-US" smtClean="0">
                <a:latin typeface="Franklin Gothic Book" charset="0"/>
              </a:rPr>
              <a:pPr/>
              <a:t>30</a:t>
            </a:fld>
            <a:endParaRPr lang="en-US">
              <a:latin typeface="Franklin Gothic Book"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Standby Spares (Active redundancy)</a:t>
            </a:r>
          </a:p>
        </p:txBody>
      </p:sp>
      <p:sp>
        <p:nvSpPr>
          <p:cNvPr id="3" name="Content Placeholder 2"/>
          <p:cNvSpPr>
            <a:spLocks noGrp="1"/>
          </p:cNvSpPr>
          <p:nvPr>
            <p:ph sz="quarter" idx="1"/>
          </p:nvPr>
        </p:nvSpPr>
        <p:spPr/>
        <p:txBody>
          <a:bodyPr>
            <a:normAutofit/>
          </a:bodyPr>
          <a:lstStyle/>
          <a:p>
            <a:r>
              <a:rPr lang="en-US" sz="2800" dirty="0"/>
              <a:t>Common in applications where temporary erroneous results are preferable to the high degree of redundancy required to achieve fault masking.</a:t>
            </a:r>
          </a:p>
          <a:p>
            <a:pPr marL="0" indent="0">
              <a:buNone/>
            </a:pPr>
            <a:endParaRPr lang="en-US" sz="2800" dirty="0"/>
          </a:p>
          <a:p>
            <a:r>
              <a:rPr lang="en-US" sz="2800" b="1" dirty="0"/>
              <a:t>Example</a:t>
            </a:r>
            <a:r>
              <a:rPr lang="en-US" sz="2800" dirty="0"/>
              <a:t>: Memory section of the Saturn 5 launch vehicle digital computer (LVDC)</a:t>
            </a:r>
          </a:p>
          <a:p>
            <a:pPr lvl="1"/>
            <a:r>
              <a:rPr lang="en-US" sz="2800" dirty="0">
                <a:solidFill>
                  <a:schemeClr val="tx1"/>
                </a:solidFill>
                <a:cs typeface="ＭＳ Ｐゴシック" charset="-128"/>
              </a:rPr>
              <a:t>section consists of two memory blocks, with each memory being controlled by an independent buffer register and parity-checked</a:t>
            </a:r>
            <a:endParaRPr lang="en-US" sz="2500" dirty="0"/>
          </a:p>
          <a:p>
            <a:endParaRPr lang="en-US" dirty="0"/>
          </a:p>
        </p:txBody>
      </p:sp>
      <p:sp>
        <p:nvSpPr>
          <p:cNvPr id="4" name="Slide Number Placeholder 3"/>
          <p:cNvSpPr>
            <a:spLocks noGrp="1"/>
          </p:cNvSpPr>
          <p:nvPr>
            <p:ph type="sldNum" sz="quarter" idx="12"/>
          </p:nvPr>
        </p:nvSpPr>
        <p:spPr/>
        <p:txBody>
          <a:bodyPr/>
          <a:lstStyle/>
          <a:p>
            <a:pPr>
              <a:defRPr/>
            </a:pPr>
            <a:fld id="{AC422A45-050E-4644-A6F0-2F509D0676E0}" type="slidenum">
              <a:rPr lang="en-US" smtClean="0"/>
              <a:pPr>
                <a:defRPr/>
              </a:pPr>
              <a:t>31</a:t>
            </a:fld>
            <a:endParaRPr lang="en-US" dirty="0"/>
          </a:p>
        </p:txBody>
      </p:sp>
    </p:spTree>
    <p:extLst>
      <p:ext uri="{BB962C8B-B14F-4D97-AF65-F5344CB8AC3E}">
        <p14:creationId xmlns:p14="http://schemas.microsoft.com/office/powerpoint/2010/main" val="110741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2800"/>
              <a:t>N-Modular Redundancy with Spares</a:t>
            </a:r>
          </a:p>
        </p:txBody>
      </p:sp>
      <p:sp>
        <p:nvSpPr>
          <p:cNvPr id="39940" name="Rectangle 3"/>
          <p:cNvSpPr>
            <a:spLocks noGrp="1" noChangeArrowheads="1"/>
          </p:cNvSpPr>
          <p:nvPr>
            <p:ph sz="quarter" idx="1"/>
          </p:nvPr>
        </p:nvSpPr>
        <p:spPr>
          <a:xfrm>
            <a:off x="6324600" y="2438869"/>
            <a:ext cx="2786062" cy="2895600"/>
          </a:xfrm>
        </p:spPr>
        <p:txBody>
          <a:bodyPr/>
          <a:lstStyle/>
          <a:p>
            <a:pPr marL="0" indent="0" eaLnBrk="1" hangingPunct="1">
              <a:buFont typeface="Wingdings 3" charset="2"/>
              <a:buNone/>
            </a:pPr>
            <a:r>
              <a:rPr lang="en-US" sz="1600" dirty="0"/>
              <a:t>Normal Operation: Use first n modules</a:t>
            </a:r>
          </a:p>
          <a:p>
            <a:r>
              <a:rPr lang="en-CA" sz="1600" dirty="0"/>
              <a:t>the output of the voter is compared to the individual outputs of the modules </a:t>
            </a:r>
          </a:p>
          <a:p>
            <a:r>
              <a:rPr lang="en-CA" sz="1600" dirty="0"/>
              <a:t>module which disagrees is labeled as faulty and removed from the NMR core </a:t>
            </a:r>
          </a:p>
          <a:p>
            <a:r>
              <a:rPr lang="en-CA" sz="1600" dirty="0"/>
              <a:t>spare is switched to replace it </a:t>
            </a:r>
          </a:p>
          <a:p>
            <a:pPr marL="0" indent="0" eaLnBrk="1" hangingPunct="1">
              <a:buFont typeface="Wingdings 3" charset="2"/>
              <a:buNone/>
            </a:pPr>
            <a:endParaRPr lang="en-US" sz="1600" dirty="0"/>
          </a:p>
        </p:txBody>
      </p:sp>
      <p:sp>
        <p:nvSpPr>
          <p:cNvPr id="39943" name="Slide Number Placeholder 1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86522E3-E204-1A40-A9D0-DB2428EC404E}" type="slidenum">
              <a:rPr lang="en-US" smtClean="0">
                <a:latin typeface="Franklin Gothic Book" charset="0"/>
              </a:rPr>
              <a:pPr/>
              <a:t>32</a:t>
            </a:fld>
            <a:endParaRPr lang="en-US">
              <a:latin typeface="Franklin Gothic Book" charset="0"/>
            </a:endParaRPr>
          </a:p>
        </p:txBody>
      </p:sp>
      <p:grpSp>
        <p:nvGrpSpPr>
          <p:cNvPr id="6" name="Group 5"/>
          <p:cNvGrpSpPr/>
          <p:nvPr/>
        </p:nvGrpSpPr>
        <p:grpSpPr>
          <a:xfrm>
            <a:off x="127939" y="1283720"/>
            <a:ext cx="6196661" cy="4288874"/>
            <a:chOff x="0" y="1283720"/>
            <a:chExt cx="6196661" cy="428887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4006"/>
              <a:ext cx="6196661" cy="4058588"/>
            </a:xfrm>
            <a:prstGeom prst="rect">
              <a:avLst/>
            </a:prstGeom>
          </p:spPr>
        </p:pic>
        <p:sp>
          <p:nvSpPr>
            <p:cNvPr id="5" name="TextBox 4"/>
            <p:cNvSpPr txBox="1"/>
            <p:nvPr/>
          </p:nvSpPr>
          <p:spPr>
            <a:xfrm>
              <a:off x="2590800" y="1283720"/>
              <a:ext cx="1710725" cy="276999"/>
            </a:xfrm>
            <a:prstGeom prst="rect">
              <a:avLst/>
            </a:prstGeom>
            <a:noFill/>
          </p:spPr>
          <p:txBody>
            <a:bodyPr wrap="none" rtlCol="0">
              <a:spAutoFit/>
            </a:bodyPr>
            <a:lstStyle/>
            <a:p>
              <a:r>
                <a:rPr lang="en-US" sz="1200" dirty="0"/>
                <a:t>disagreement detector</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z="2800"/>
              <a:t>N-Modular Redundancy with Spares</a:t>
            </a:r>
          </a:p>
        </p:txBody>
      </p:sp>
      <p:sp>
        <p:nvSpPr>
          <p:cNvPr id="40964" name="Rectangle 3"/>
          <p:cNvSpPr>
            <a:spLocks noGrp="1" noChangeArrowheads="1"/>
          </p:cNvSpPr>
          <p:nvPr>
            <p:ph sz="quarter" idx="1"/>
          </p:nvPr>
        </p:nvSpPr>
        <p:spPr>
          <a:xfrm>
            <a:off x="6286500" y="1560719"/>
            <a:ext cx="2767661" cy="5135563"/>
          </a:xfrm>
        </p:spPr>
        <p:txBody>
          <a:bodyPr/>
          <a:lstStyle/>
          <a:p>
            <a:pPr eaLnBrk="1" hangingPunct="1">
              <a:buFont typeface="Wingdings 3" charset="2"/>
              <a:buNone/>
            </a:pPr>
            <a:endParaRPr lang="en-US" sz="2400" dirty="0"/>
          </a:p>
          <a:p>
            <a:pPr eaLnBrk="1" hangingPunct="1">
              <a:lnSpc>
                <a:spcPct val="90000"/>
              </a:lnSpc>
            </a:pPr>
            <a:r>
              <a:rPr lang="en-US" sz="1600" b="1" dirty="0"/>
              <a:t>Note: </a:t>
            </a:r>
            <a:r>
              <a:rPr lang="en-US" sz="1600" dirty="0"/>
              <a:t>fault tolerance capability depends on voter implementation (fixed input vs variable input [threshold])</a:t>
            </a:r>
          </a:p>
          <a:p>
            <a:pPr eaLnBrk="1" hangingPunct="1">
              <a:lnSpc>
                <a:spcPct val="90000"/>
              </a:lnSpc>
            </a:pPr>
            <a:r>
              <a:rPr lang="en-US" sz="1600" dirty="0"/>
              <a:t>Fixed input voter: </a:t>
            </a:r>
          </a:p>
          <a:p>
            <a:pPr lvl="1" eaLnBrk="1" hangingPunct="1">
              <a:lnSpc>
                <a:spcPct val="90000"/>
              </a:lnSpc>
            </a:pPr>
            <a:r>
              <a:rPr lang="en-US" sz="1300" dirty="0"/>
              <a:t>Initially k faults are tolerated by means of the k spares</a:t>
            </a:r>
          </a:p>
          <a:p>
            <a:pPr lvl="1" eaLnBrk="1" hangingPunct="1">
              <a:lnSpc>
                <a:spcPct val="90000"/>
              </a:lnSpc>
            </a:pPr>
            <a:r>
              <a:rPr lang="en-US" sz="1300" dirty="0"/>
              <a:t>After k faults, disagreement detector turned off, tolerating extra (n-1)/2 faults</a:t>
            </a:r>
          </a:p>
        </p:txBody>
      </p:sp>
      <p:sp>
        <p:nvSpPr>
          <p:cNvPr id="40969" name="Slide Number Placeholder 1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B4C7656-A2A9-134E-8465-066061244610}" type="slidenum">
              <a:rPr lang="en-US" smtClean="0">
                <a:latin typeface="Franklin Gothic Book" charset="0"/>
              </a:rPr>
              <a:pPr/>
              <a:t>33</a:t>
            </a:fld>
            <a:endParaRPr lang="en-US">
              <a:latin typeface="Franklin Gothic Book" charset="0"/>
            </a:endParaRPr>
          </a:p>
        </p:txBody>
      </p:sp>
      <p:grpSp>
        <p:nvGrpSpPr>
          <p:cNvPr id="12" name="Group 11"/>
          <p:cNvGrpSpPr/>
          <p:nvPr/>
        </p:nvGrpSpPr>
        <p:grpSpPr>
          <a:xfrm>
            <a:off x="127939" y="1283720"/>
            <a:ext cx="6196661" cy="4288874"/>
            <a:chOff x="0" y="1283720"/>
            <a:chExt cx="6196661" cy="4288874"/>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4006"/>
              <a:ext cx="6196661" cy="4058588"/>
            </a:xfrm>
            <a:prstGeom prst="rect">
              <a:avLst/>
            </a:prstGeom>
          </p:spPr>
        </p:pic>
        <p:sp>
          <p:nvSpPr>
            <p:cNvPr id="14" name="TextBox 13"/>
            <p:cNvSpPr txBox="1"/>
            <p:nvPr/>
          </p:nvSpPr>
          <p:spPr>
            <a:xfrm>
              <a:off x="2590800" y="1283720"/>
              <a:ext cx="1710725" cy="276999"/>
            </a:xfrm>
            <a:prstGeom prst="rect">
              <a:avLst/>
            </a:prstGeom>
            <a:noFill/>
          </p:spPr>
          <p:txBody>
            <a:bodyPr wrap="none" rtlCol="0">
              <a:spAutoFit/>
            </a:bodyPr>
            <a:lstStyle/>
            <a:p>
              <a:r>
                <a:rPr lang="en-US" sz="1200" dirty="0"/>
                <a:t>disagreement detector</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E732-55EF-C54D-A89B-A160FD1C00FC}"/>
              </a:ext>
            </a:extLst>
          </p:cNvPr>
          <p:cNvSpPr>
            <a:spLocks noGrp="1"/>
          </p:cNvSpPr>
          <p:nvPr>
            <p:ph type="title"/>
          </p:nvPr>
        </p:nvSpPr>
        <p:spPr/>
        <p:txBody>
          <a:bodyPr/>
          <a:lstStyle/>
          <a:p>
            <a:r>
              <a:rPr lang="en-US" dirty="0"/>
              <a:t>Time (Temporal) Redundancy </a:t>
            </a:r>
          </a:p>
        </p:txBody>
      </p:sp>
      <p:sp>
        <p:nvSpPr>
          <p:cNvPr id="3" name="Content Placeholder 2">
            <a:extLst>
              <a:ext uri="{FF2B5EF4-FFF2-40B4-BE49-F238E27FC236}">
                <a16:creationId xmlns:a16="http://schemas.microsoft.com/office/drawing/2014/main" id="{5DBF67FC-D968-7B47-B853-AF151CE90C7A}"/>
              </a:ext>
            </a:extLst>
          </p:cNvPr>
          <p:cNvSpPr>
            <a:spLocks noGrp="1"/>
          </p:cNvSpPr>
          <p:nvPr>
            <p:ph sz="quarter" idx="1"/>
          </p:nvPr>
        </p:nvSpPr>
        <p:spPr>
          <a:xfrm>
            <a:off x="457200" y="1219200"/>
            <a:ext cx="8229600" cy="4937760"/>
          </a:xfrm>
        </p:spPr>
        <p:txBody>
          <a:bodyPr>
            <a:normAutofit lnSpcReduction="10000"/>
          </a:bodyPr>
          <a:lstStyle/>
          <a:p>
            <a:pPr marL="0" indent="0">
              <a:buNone/>
            </a:pPr>
            <a:endParaRPr lang="en-CA" dirty="0"/>
          </a:p>
          <a:p>
            <a:r>
              <a:rPr lang="en-CA" dirty="0"/>
              <a:t>Achieved by </a:t>
            </a:r>
            <a:r>
              <a:rPr lang="en-CA" b="1" dirty="0"/>
              <a:t>repeating the computation </a:t>
            </a:r>
            <a:r>
              <a:rPr lang="en-CA" dirty="0"/>
              <a:t>or data trans- mission and comparing the result to a stored copy of the previous results</a:t>
            </a:r>
          </a:p>
          <a:p>
            <a:endParaRPr lang="en-CA" dirty="0"/>
          </a:p>
          <a:p>
            <a:r>
              <a:rPr lang="en-CA" dirty="0"/>
              <a:t>Does not require physical replication</a:t>
            </a:r>
          </a:p>
          <a:p>
            <a:pPr marL="274638" lvl="1" indent="0">
              <a:buNone/>
            </a:pPr>
            <a:endParaRPr lang="en-CA" sz="2600" b="1" dirty="0"/>
          </a:p>
          <a:p>
            <a:r>
              <a:rPr lang="en-CA" dirty="0"/>
              <a:t>Can be used to detect </a:t>
            </a:r>
            <a:r>
              <a:rPr lang="en-CA" i="1" dirty="0"/>
              <a:t>transient</a:t>
            </a:r>
            <a:r>
              <a:rPr lang="en-CA" dirty="0"/>
              <a:t> and </a:t>
            </a:r>
            <a:r>
              <a:rPr lang="en-CA" i="1" dirty="0"/>
              <a:t>permanent</a:t>
            </a:r>
            <a:r>
              <a:rPr lang="en-CA" dirty="0"/>
              <a:t> faults</a:t>
            </a:r>
          </a:p>
          <a:p>
            <a:endParaRPr lang="en-CA" dirty="0"/>
          </a:p>
          <a:p>
            <a:r>
              <a:rPr lang="en-CA" dirty="0"/>
              <a:t>Apart from detection and correction of faults, useful for </a:t>
            </a:r>
            <a:r>
              <a:rPr lang="en-CA" i="1" dirty="0"/>
              <a:t>distinguishing</a:t>
            </a:r>
            <a:r>
              <a:rPr lang="en-CA" dirty="0"/>
              <a:t> between transient and permanent faults</a:t>
            </a:r>
          </a:p>
          <a:p>
            <a:endParaRPr lang="en-CA" dirty="0"/>
          </a:p>
          <a:p>
            <a:endParaRPr lang="en-US" dirty="0"/>
          </a:p>
        </p:txBody>
      </p:sp>
      <p:sp>
        <p:nvSpPr>
          <p:cNvPr id="4" name="Slide Number Placeholder 3">
            <a:extLst>
              <a:ext uri="{FF2B5EF4-FFF2-40B4-BE49-F238E27FC236}">
                <a16:creationId xmlns:a16="http://schemas.microsoft.com/office/drawing/2014/main" id="{824E52EF-C488-2F49-8C35-5F27FA36FF16}"/>
              </a:ext>
            </a:extLst>
          </p:cNvPr>
          <p:cNvSpPr>
            <a:spLocks noGrp="1"/>
          </p:cNvSpPr>
          <p:nvPr>
            <p:ph type="sldNum" sz="quarter" idx="12"/>
          </p:nvPr>
        </p:nvSpPr>
        <p:spPr/>
        <p:txBody>
          <a:bodyPr/>
          <a:lstStyle/>
          <a:p>
            <a:pPr>
              <a:defRPr/>
            </a:pPr>
            <a:fld id="{AC422A45-050E-4644-A6F0-2F509D0676E0}" type="slidenum">
              <a:rPr lang="en-US" smtClean="0"/>
              <a:pPr>
                <a:defRPr/>
              </a:pPr>
              <a:t>34</a:t>
            </a:fld>
            <a:endParaRPr lang="en-US" dirty="0"/>
          </a:p>
        </p:txBody>
      </p:sp>
    </p:spTree>
    <p:extLst>
      <p:ext uri="{BB962C8B-B14F-4D97-AF65-F5344CB8AC3E}">
        <p14:creationId xmlns:p14="http://schemas.microsoft.com/office/powerpoint/2010/main" val="3174720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ADF7-91AF-3B4C-8401-0B6F664469AF}"/>
              </a:ext>
            </a:extLst>
          </p:cNvPr>
          <p:cNvSpPr>
            <a:spLocks noGrp="1"/>
          </p:cNvSpPr>
          <p:nvPr>
            <p:ph type="title"/>
          </p:nvPr>
        </p:nvSpPr>
        <p:spPr/>
        <p:txBody>
          <a:bodyPr/>
          <a:lstStyle/>
          <a:p>
            <a:r>
              <a:rPr lang="en-US" dirty="0"/>
              <a:t>Transient Faults - Repeated Computation</a:t>
            </a:r>
          </a:p>
        </p:txBody>
      </p:sp>
      <p:sp>
        <p:nvSpPr>
          <p:cNvPr id="3" name="Content Placeholder 2">
            <a:extLst>
              <a:ext uri="{FF2B5EF4-FFF2-40B4-BE49-F238E27FC236}">
                <a16:creationId xmlns:a16="http://schemas.microsoft.com/office/drawing/2014/main" id="{7F21F0C4-85A8-C243-ABE0-B482C271F0A4}"/>
              </a:ext>
            </a:extLst>
          </p:cNvPr>
          <p:cNvSpPr>
            <a:spLocks noGrp="1"/>
          </p:cNvSpPr>
          <p:nvPr>
            <p:ph sz="quarter" idx="1"/>
          </p:nvPr>
        </p:nvSpPr>
        <p:spPr>
          <a:xfrm>
            <a:off x="457200" y="1219200"/>
            <a:ext cx="8229600" cy="2286000"/>
          </a:xfrm>
        </p:spPr>
        <p:txBody>
          <a:bodyPr/>
          <a:lstStyle/>
          <a:p>
            <a:pPr marL="274638" lvl="1" indent="0">
              <a:buNone/>
            </a:pPr>
            <a:r>
              <a:rPr lang="en-CA" sz="1800" dirty="0"/>
              <a:t>If repetition is done </a:t>
            </a:r>
            <a:r>
              <a:rPr lang="en-CA" sz="1800" b="1" dirty="0"/>
              <a:t>twice</a:t>
            </a:r>
            <a:r>
              <a:rPr lang="en-CA" sz="1800" dirty="0"/>
              <a:t>, then stored copy will differ from recomputed result, so fault will be </a:t>
            </a:r>
            <a:r>
              <a:rPr lang="en-CA" sz="1800" b="1" dirty="0"/>
              <a:t>detected</a:t>
            </a:r>
          </a:p>
          <a:p>
            <a:pPr lvl="1"/>
            <a:endParaRPr lang="en-CA" b="1" dirty="0"/>
          </a:p>
          <a:p>
            <a:pPr lvl="1"/>
            <a:endParaRPr lang="en-CA" b="1" dirty="0"/>
          </a:p>
          <a:p>
            <a:pPr lvl="1"/>
            <a:endParaRPr lang="en-CA" b="1" dirty="0"/>
          </a:p>
          <a:p>
            <a:pPr lvl="1"/>
            <a:endParaRPr lang="en-CA" b="1" dirty="0"/>
          </a:p>
          <a:p>
            <a:pPr marL="274638" lvl="1" indent="0">
              <a:buNone/>
            </a:pPr>
            <a:endParaRPr lang="en-CA" b="1" dirty="0"/>
          </a:p>
          <a:p>
            <a:endParaRPr lang="en-US" dirty="0"/>
          </a:p>
        </p:txBody>
      </p:sp>
      <p:sp>
        <p:nvSpPr>
          <p:cNvPr id="4" name="Slide Number Placeholder 3">
            <a:extLst>
              <a:ext uri="{FF2B5EF4-FFF2-40B4-BE49-F238E27FC236}">
                <a16:creationId xmlns:a16="http://schemas.microsoft.com/office/drawing/2014/main" id="{8289E32F-A37E-6F45-8551-EB3AC05FB67C}"/>
              </a:ext>
            </a:extLst>
          </p:cNvPr>
          <p:cNvSpPr>
            <a:spLocks noGrp="1"/>
          </p:cNvSpPr>
          <p:nvPr>
            <p:ph type="sldNum" sz="quarter" idx="12"/>
          </p:nvPr>
        </p:nvSpPr>
        <p:spPr/>
        <p:txBody>
          <a:bodyPr/>
          <a:lstStyle/>
          <a:p>
            <a:pPr>
              <a:defRPr/>
            </a:pPr>
            <a:fld id="{AC422A45-050E-4644-A6F0-2F509D0676E0}" type="slidenum">
              <a:rPr lang="en-US" smtClean="0"/>
              <a:pPr>
                <a:defRPr/>
              </a:pPr>
              <a:t>35</a:t>
            </a:fld>
            <a:endParaRPr lang="en-US" dirty="0"/>
          </a:p>
        </p:txBody>
      </p:sp>
      <p:pic>
        <p:nvPicPr>
          <p:cNvPr id="5" name="Picture 4">
            <a:extLst>
              <a:ext uri="{FF2B5EF4-FFF2-40B4-BE49-F238E27FC236}">
                <a16:creationId xmlns:a16="http://schemas.microsoft.com/office/drawing/2014/main" id="{9B116222-71E0-4C4F-BF49-8D802A49211D}"/>
              </a:ext>
            </a:extLst>
          </p:cNvPr>
          <p:cNvPicPr>
            <a:picLocks noChangeAspect="1"/>
          </p:cNvPicPr>
          <p:nvPr/>
        </p:nvPicPr>
        <p:blipFill>
          <a:blip r:embed="rId3"/>
          <a:stretch>
            <a:fillRect/>
          </a:stretch>
        </p:blipFill>
        <p:spPr>
          <a:xfrm>
            <a:off x="2279650" y="1905000"/>
            <a:ext cx="5340350" cy="1487186"/>
          </a:xfrm>
          <a:prstGeom prst="rect">
            <a:avLst/>
          </a:prstGeom>
        </p:spPr>
      </p:pic>
      <p:pic>
        <p:nvPicPr>
          <p:cNvPr id="6" name="Picture 5">
            <a:extLst>
              <a:ext uri="{FF2B5EF4-FFF2-40B4-BE49-F238E27FC236}">
                <a16:creationId xmlns:a16="http://schemas.microsoft.com/office/drawing/2014/main" id="{09B0B215-A4B7-9B4E-B667-2B4D7108E758}"/>
              </a:ext>
            </a:extLst>
          </p:cNvPr>
          <p:cNvPicPr>
            <a:picLocks noChangeAspect="1"/>
          </p:cNvPicPr>
          <p:nvPr/>
        </p:nvPicPr>
        <p:blipFill>
          <a:blip r:embed="rId4"/>
          <a:stretch>
            <a:fillRect/>
          </a:stretch>
        </p:blipFill>
        <p:spPr>
          <a:xfrm>
            <a:off x="2279650" y="4450740"/>
            <a:ext cx="4813300" cy="1829409"/>
          </a:xfrm>
          <a:prstGeom prst="rect">
            <a:avLst/>
          </a:prstGeom>
        </p:spPr>
      </p:pic>
      <p:sp>
        <p:nvSpPr>
          <p:cNvPr id="7" name="Content Placeholder 2">
            <a:extLst>
              <a:ext uri="{FF2B5EF4-FFF2-40B4-BE49-F238E27FC236}">
                <a16:creationId xmlns:a16="http://schemas.microsoft.com/office/drawing/2014/main" id="{4D5A5E59-E9BF-2A46-A63A-C1DF8F393363}"/>
              </a:ext>
            </a:extLst>
          </p:cNvPr>
          <p:cNvSpPr txBox="1">
            <a:spLocks/>
          </p:cNvSpPr>
          <p:nvPr/>
        </p:nvSpPr>
        <p:spPr bwMode="auto">
          <a:xfrm>
            <a:off x="457200" y="3918304"/>
            <a:ext cx="8229600" cy="5324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2"/>
              <a:buChar char=""/>
              <a:defRPr sz="2600" kern="1200">
                <a:solidFill>
                  <a:schemeClr val="tx1"/>
                </a:solidFill>
                <a:latin typeface="+mn-lt"/>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charset="2"/>
              <a:buChar char=""/>
              <a:defRPr sz="2300" kern="1200">
                <a:solidFill>
                  <a:schemeClr val="tx2"/>
                </a:solidFill>
                <a:latin typeface="+mn-lt"/>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charset="2"/>
              <a:buChar char=""/>
              <a:defRPr sz="2000" kern="1200">
                <a:solidFill>
                  <a:schemeClr val="tx1"/>
                </a:solidFill>
                <a:latin typeface="+mn-lt"/>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charset="2"/>
              <a:buChar char=""/>
              <a:defRPr sz="2000" kern="1200">
                <a:solidFill>
                  <a:schemeClr val="tx1"/>
                </a:solidFill>
                <a:latin typeface="+mn-lt"/>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charset="2"/>
              <a:buChar char=""/>
              <a:defRPr sz="1600" kern="1200">
                <a:solidFill>
                  <a:schemeClr val="tx1"/>
                </a:solidFill>
                <a:latin typeface="+mn-lt"/>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638" lvl="1" indent="0">
              <a:buFont typeface="Wingdings 3" charset="2"/>
              <a:buNone/>
            </a:pPr>
            <a:r>
              <a:rPr lang="en-CA" sz="1800" dirty="0"/>
              <a:t>If the repetition is done </a:t>
            </a:r>
            <a:r>
              <a:rPr lang="en-CA" sz="1800" b="1" dirty="0"/>
              <a:t>three</a:t>
            </a:r>
            <a:r>
              <a:rPr lang="en-CA" sz="1800" dirty="0"/>
              <a:t> or more times, a fault can be </a:t>
            </a:r>
            <a:r>
              <a:rPr lang="en-CA" sz="1800" b="1" dirty="0"/>
              <a:t>corrected</a:t>
            </a:r>
          </a:p>
          <a:p>
            <a:endParaRPr lang="en-US" dirty="0"/>
          </a:p>
        </p:txBody>
      </p:sp>
    </p:spTree>
    <p:extLst>
      <p:ext uri="{BB962C8B-B14F-4D97-AF65-F5344CB8AC3E}">
        <p14:creationId xmlns:p14="http://schemas.microsoft.com/office/powerpoint/2010/main" val="10362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ADF7-91AF-3B4C-8401-0B6F664469AF}"/>
              </a:ext>
            </a:extLst>
          </p:cNvPr>
          <p:cNvSpPr>
            <a:spLocks noGrp="1"/>
          </p:cNvSpPr>
          <p:nvPr>
            <p:ph type="title"/>
          </p:nvPr>
        </p:nvSpPr>
        <p:spPr/>
        <p:txBody>
          <a:bodyPr/>
          <a:lstStyle/>
          <a:p>
            <a:r>
              <a:rPr lang="en-US" dirty="0"/>
              <a:t>Transient Faults: Repeated Computation</a:t>
            </a:r>
          </a:p>
        </p:txBody>
      </p:sp>
      <p:sp>
        <p:nvSpPr>
          <p:cNvPr id="3" name="Content Placeholder 2">
            <a:extLst>
              <a:ext uri="{FF2B5EF4-FFF2-40B4-BE49-F238E27FC236}">
                <a16:creationId xmlns:a16="http://schemas.microsoft.com/office/drawing/2014/main" id="{7F21F0C4-85A8-C243-ABE0-B482C271F0A4}"/>
              </a:ext>
            </a:extLst>
          </p:cNvPr>
          <p:cNvSpPr>
            <a:spLocks noGrp="1"/>
          </p:cNvSpPr>
          <p:nvPr>
            <p:ph sz="quarter" idx="1"/>
          </p:nvPr>
        </p:nvSpPr>
        <p:spPr>
          <a:xfrm>
            <a:off x="457200" y="1219200"/>
            <a:ext cx="8229600" cy="2286000"/>
          </a:xfrm>
        </p:spPr>
        <p:txBody>
          <a:bodyPr/>
          <a:lstStyle/>
          <a:p>
            <a:pPr marL="274638" lvl="1" indent="0">
              <a:buNone/>
            </a:pPr>
            <a:r>
              <a:rPr lang="en-CA" sz="1800" dirty="0"/>
              <a:t>If repetition is done </a:t>
            </a:r>
            <a:r>
              <a:rPr lang="en-CA" sz="1800" b="1" dirty="0"/>
              <a:t>twice</a:t>
            </a:r>
            <a:r>
              <a:rPr lang="en-CA" sz="1800" dirty="0"/>
              <a:t>, then stored copy will differ from re-computed result, so fault will be </a:t>
            </a:r>
            <a:r>
              <a:rPr lang="en-CA" sz="1800" b="1" dirty="0"/>
              <a:t>detected</a:t>
            </a:r>
          </a:p>
          <a:p>
            <a:pPr lvl="1"/>
            <a:endParaRPr lang="en-CA" b="1" dirty="0"/>
          </a:p>
          <a:p>
            <a:pPr lvl="1"/>
            <a:endParaRPr lang="en-CA" b="1" dirty="0"/>
          </a:p>
          <a:p>
            <a:pPr lvl="1"/>
            <a:endParaRPr lang="en-CA" b="1" dirty="0"/>
          </a:p>
          <a:p>
            <a:pPr lvl="1"/>
            <a:endParaRPr lang="en-CA" b="1" dirty="0"/>
          </a:p>
          <a:p>
            <a:pPr marL="274638" lvl="1" indent="0">
              <a:buNone/>
            </a:pPr>
            <a:endParaRPr lang="en-CA" b="1" dirty="0"/>
          </a:p>
          <a:p>
            <a:endParaRPr lang="en-US" dirty="0"/>
          </a:p>
        </p:txBody>
      </p:sp>
      <p:sp>
        <p:nvSpPr>
          <p:cNvPr id="4" name="Slide Number Placeholder 3">
            <a:extLst>
              <a:ext uri="{FF2B5EF4-FFF2-40B4-BE49-F238E27FC236}">
                <a16:creationId xmlns:a16="http://schemas.microsoft.com/office/drawing/2014/main" id="{8289E32F-A37E-6F45-8551-EB3AC05FB67C}"/>
              </a:ext>
            </a:extLst>
          </p:cNvPr>
          <p:cNvSpPr>
            <a:spLocks noGrp="1"/>
          </p:cNvSpPr>
          <p:nvPr>
            <p:ph type="sldNum" sz="quarter" idx="12"/>
          </p:nvPr>
        </p:nvSpPr>
        <p:spPr/>
        <p:txBody>
          <a:bodyPr/>
          <a:lstStyle/>
          <a:p>
            <a:pPr>
              <a:defRPr/>
            </a:pPr>
            <a:fld id="{AC422A45-050E-4644-A6F0-2F509D0676E0}" type="slidenum">
              <a:rPr lang="en-US" smtClean="0"/>
              <a:pPr>
                <a:defRPr/>
              </a:pPr>
              <a:t>36</a:t>
            </a:fld>
            <a:endParaRPr lang="en-US" dirty="0"/>
          </a:p>
        </p:txBody>
      </p:sp>
      <p:pic>
        <p:nvPicPr>
          <p:cNvPr id="5" name="Picture 4">
            <a:extLst>
              <a:ext uri="{FF2B5EF4-FFF2-40B4-BE49-F238E27FC236}">
                <a16:creationId xmlns:a16="http://schemas.microsoft.com/office/drawing/2014/main" id="{9B116222-71E0-4C4F-BF49-8D802A49211D}"/>
              </a:ext>
            </a:extLst>
          </p:cNvPr>
          <p:cNvPicPr>
            <a:picLocks noChangeAspect="1"/>
          </p:cNvPicPr>
          <p:nvPr/>
        </p:nvPicPr>
        <p:blipFill>
          <a:blip r:embed="rId3"/>
          <a:stretch>
            <a:fillRect/>
          </a:stretch>
        </p:blipFill>
        <p:spPr>
          <a:xfrm>
            <a:off x="2279650" y="1905000"/>
            <a:ext cx="5340350" cy="1487186"/>
          </a:xfrm>
          <a:prstGeom prst="rect">
            <a:avLst/>
          </a:prstGeom>
        </p:spPr>
      </p:pic>
      <p:pic>
        <p:nvPicPr>
          <p:cNvPr id="6" name="Picture 5">
            <a:extLst>
              <a:ext uri="{FF2B5EF4-FFF2-40B4-BE49-F238E27FC236}">
                <a16:creationId xmlns:a16="http://schemas.microsoft.com/office/drawing/2014/main" id="{09B0B215-A4B7-9B4E-B667-2B4D7108E758}"/>
              </a:ext>
            </a:extLst>
          </p:cNvPr>
          <p:cNvPicPr>
            <a:picLocks noChangeAspect="1"/>
          </p:cNvPicPr>
          <p:nvPr/>
        </p:nvPicPr>
        <p:blipFill>
          <a:blip r:embed="rId4"/>
          <a:stretch>
            <a:fillRect/>
          </a:stretch>
        </p:blipFill>
        <p:spPr>
          <a:xfrm>
            <a:off x="2279650" y="4450740"/>
            <a:ext cx="4813300" cy="1829409"/>
          </a:xfrm>
          <a:prstGeom prst="rect">
            <a:avLst/>
          </a:prstGeom>
        </p:spPr>
      </p:pic>
      <p:sp>
        <p:nvSpPr>
          <p:cNvPr id="7" name="Content Placeholder 2">
            <a:extLst>
              <a:ext uri="{FF2B5EF4-FFF2-40B4-BE49-F238E27FC236}">
                <a16:creationId xmlns:a16="http://schemas.microsoft.com/office/drawing/2014/main" id="{4D5A5E59-E9BF-2A46-A63A-C1DF8F393363}"/>
              </a:ext>
            </a:extLst>
          </p:cNvPr>
          <p:cNvSpPr txBox="1">
            <a:spLocks/>
          </p:cNvSpPr>
          <p:nvPr/>
        </p:nvSpPr>
        <p:spPr bwMode="auto">
          <a:xfrm>
            <a:off x="457200" y="3918304"/>
            <a:ext cx="8229600" cy="5324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2"/>
              <a:buChar char=""/>
              <a:defRPr sz="2600" kern="1200">
                <a:solidFill>
                  <a:schemeClr val="tx1"/>
                </a:solidFill>
                <a:latin typeface="+mn-lt"/>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charset="2"/>
              <a:buChar char=""/>
              <a:defRPr sz="2300" kern="1200">
                <a:solidFill>
                  <a:schemeClr val="tx2"/>
                </a:solidFill>
                <a:latin typeface="+mn-lt"/>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charset="2"/>
              <a:buChar char=""/>
              <a:defRPr sz="2000" kern="1200">
                <a:solidFill>
                  <a:schemeClr val="tx1"/>
                </a:solidFill>
                <a:latin typeface="+mn-lt"/>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charset="2"/>
              <a:buChar char=""/>
              <a:defRPr sz="2000" kern="1200">
                <a:solidFill>
                  <a:schemeClr val="tx1"/>
                </a:solidFill>
                <a:latin typeface="+mn-lt"/>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charset="2"/>
              <a:buChar char=""/>
              <a:defRPr sz="1600" kern="1200">
                <a:solidFill>
                  <a:schemeClr val="tx1"/>
                </a:solidFill>
                <a:latin typeface="+mn-lt"/>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638" lvl="1" indent="0">
              <a:buFont typeface="Wingdings 3" charset="2"/>
              <a:buNone/>
            </a:pPr>
            <a:r>
              <a:rPr lang="en-CA" sz="1800" dirty="0"/>
              <a:t>If the repetition is done </a:t>
            </a:r>
            <a:r>
              <a:rPr lang="en-CA" sz="1800" b="1" dirty="0"/>
              <a:t>three</a:t>
            </a:r>
            <a:r>
              <a:rPr lang="en-CA" sz="1800" dirty="0"/>
              <a:t> or more times, a fault can be </a:t>
            </a:r>
            <a:r>
              <a:rPr lang="en-CA" sz="1800" b="1" dirty="0"/>
              <a:t>corrected</a:t>
            </a:r>
          </a:p>
          <a:p>
            <a:endParaRPr lang="en-US" dirty="0"/>
          </a:p>
        </p:txBody>
      </p:sp>
      <p:sp>
        <p:nvSpPr>
          <p:cNvPr id="8" name="TextBox 7">
            <a:extLst>
              <a:ext uri="{FF2B5EF4-FFF2-40B4-BE49-F238E27FC236}">
                <a16:creationId xmlns:a16="http://schemas.microsoft.com/office/drawing/2014/main" id="{BEDA30B3-CF1F-8140-B049-5311C1CDD054}"/>
              </a:ext>
            </a:extLst>
          </p:cNvPr>
          <p:cNvSpPr txBox="1"/>
          <p:nvPr/>
        </p:nvSpPr>
        <p:spPr>
          <a:xfrm>
            <a:off x="457200" y="2936004"/>
            <a:ext cx="8305800" cy="1200329"/>
          </a:xfrm>
          <a:prstGeom prst="rect">
            <a:avLst/>
          </a:prstGeom>
          <a:solidFill>
            <a:srgbClr val="92D050"/>
          </a:solidFill>
        </p:spPr>
        <p:txBody>
          <a:bodyPr wrap="square" rtlCol="0">
            <a:spAutoFit/>
          </a:bodyPr>
          <a:lstStyle/>
          <a:p>
            <a:r>
              <a:rPr lang="en-CA" b="1" dirty="0"/>
              <a:t>Problem: </a:t>
            </a:r>
            <a:r>
              <a:rPr lang="en-CA" dirty="0"/>
              <a:t>the assumption that the data required to repeat a computation is available in the system. Transient faults might cause a system failure, so computation might be difficult or not possible to repeat</a:t>
            </a:r>
          </a:p>
          <a:p>
            <a:endParaRPr lang="en-US" dirty="0"/>
          </a:p>
        </p:txBody>
      </p:sp>
    </p:spTree>
    <p:extLst>
      <p:ext uri="{BB962C8B-B14F-4D97-AF65-F5344CB8AC3E}">
        <p14:creationId xmlns:p14="http://schemas.microsoft.com/office/powerpoint/2010/main" val="406884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B980-110D-654B-8766-025ABBDBD5D3}"/>
              </a:ext>
            </a:extLst>
          </p:cNvPr>
          <p:cNvSpPr>
            <a:spLocks noGrp="1"/>
          </p:cNvSpPr>
          <p:nvPr>
            <p:ph type="title"/>
          </p:nvPr>
        </p:nvSpPr>
        <p:spPr/>
        <p:txBody>
          <a:bodyPr/>
          <a:lstStyle/>
          <a:p>
            <a:r>
              <a:rPr lang="en-US" dirty="0"/>
              <a:t>Temporal Redundancy - Permanent Faults</a:t>
            </a:r>
          </a:p>
        </p:txBody>
      </p:sp>
      <p:sp>
        <p:nvSpPr>
          <p:cNvPr id="3" name="Content Placeholder 2">
            <a:extLst>
              <a:ext uri="{FF2B5EF4-FFF2-40B4-BE49-F238E27FC236}">
                <a16:creationId xmlns:a16="http://schemas.microsoft.com/office/drawing/2014/main" id="{78FEDE8F-198F-D147-9319-168C6F7DC5B2}"/>
              </a:ext>
            </a:extLst>
          </p:cNvPr>
          <p:cNvSpPr>
            <a:spLocks noGrp="1"/>
          </p:cNvSpPr>
          <p:nvPr>
            <p:ph sz="quarter" idx="1"/>
          </p:nvPr>
        </p:nvSpPr>
        <p:spPr>
          <a:xfrm>
            <a:off x="457200" y="1219200"/>
            <a:ext cx="8534400" cy="4937760"/>
          </a:xfrm>
        </p:spPr>
        <p:txBody>
          <a:bodyPr/>
          <a:lstStyle/>
          <a:p>
            <a:r>
              <a:rPr lang="en-US" dirty="0"/>
              <a:t>Example: Detecting </a:t>
            </a:r>
            <a:r>
              <a:rPr lang="en-US" b="1" dirty="0"/>
              <a:t>permanent</a:t>
            </a:r>
            <a:r>
              <a:rPr lang="en-US" dirty="0"/>
              <a:t> stuck-at faults at bus lines</a:t>
            </a:r>
          </a:p>
          <a:p>
            <a:r>
              <a:rPr lang="en-US" dirty="0"/>
              <a:t>Scheme: </a:t>
            </a:r>
            <a:r>
              <a:rPr lang="en-US" dirty="0">
                <a:solidFill>
                  <a:srgbClr val="FF0000"/>
                </a:solidFill>
              </a:rPr>
              <a:t>Alternating logic time redundancy </a:t>
            </a:r>
          </a:p>
          <a:p>
            <a:pPr lvl="1"/>
            <a:r>
              <a:rPr lang="en-CA" dirty="0"/>
              <a:t>Reynolds and </a:t>
            </a:r>
            <a:r>
              <a:rPr lang="en-CA" dirty="0" err="1"/>
              <a:t>Metze</a:t>
            </a:r>
            <a:r>
              <a:rPr lang="en-CA" dirty="0"/>
              <a:t>, 1978</a:t>
            </a:r>
            <a:endParaRPr lang="en-US" dirty="0"/>
          </a:p>
          <a:p>
            <a:pPr lvl="1"/>
            <a:endParaRPr lang="en-US" dirty="0"/>
          </a:p>
        </p:txBody>
      </p:sp>
      <p:sp>
        <p:nvSpPr>
          <p:cNvPr id="4" name="Slide Number Placeholder 3">
            <a:extLst>
              <a:ext uri="{FF2B5EF4-FFF2-40B4-BE49-F238E27FC236}">
                <a16:creationId xmlns:a16="http://schemas.microsoft.com/office/drawing/2014/main" id="{41EE36A5-ED50-E24D-88DC-CD29E9D35603}"/>
              </a:ext>
            </a:extLst>
          </p:cNvPr>
          <p:cNvSpPr>
            <a:spLocks noGrp="1"/>
          </p:cNvSpPr>
          <p:nvPr>
            <p:ph type="sldNum" sz="quarter" idx="12"/>
          </p:nvPr>
        </p:nvSpPr>
        <p:spPr/>
        <p:txBody>
          <a:bodyPr/>
          <a:lstStyle/>
          <a:p>
            <a:pPr>
              <a:defRPr/>
            </a:pPr>
            <a:fld id="{AC422A45-050E-4644-A6F0-2F509D0676E0}" type="slidenum">
              <a:rPr lang="en-US" smtClean="0"/>
              <a:pPr>
                <a:defRPr/>
              </a:pPr>
              <a:t>37</a:t>
            </a:fld>
            <a:endParaRPr lang="en-US" dirty="0"/>
          </a:p>
        </p:txBody>
      </p:sp>
      <p:pic>
        <p:nvPicPr>
          <p:cNvPr id="6" name="Picture 5">
            <a:extLst>
              <a:ext uri="{FF2B5EF4-FFF2-40B4-BE49-F238E27FC236}">
                <a16:creationId xmlns:a16="http://schemas.microsoft.com/office/drawing/2014/main" id="{613E182C-9C02-0041-BB5A-EBC0A524E178}"/>
              </a:ext>
            </a:extLst>
          </p:cNvPr>
          <p:cNvPicPr>
            <a:picLocks noChangeAspect="1"/>
          </p:cNvPicPr>
          <p:nvPr/>
        </p:nvPicPr>
        <p:blipFill>
          <a:blip r:embed="rId2"/>
          <a:stretch>
            <a:fillRect/>
          </a:stretch>
        </p:blipFill>
        <p:spPr>
          <a:xfrm>
            <a:off x="1266619" y="2941955"/>
            <a:ext cx="6915561" cy="2209800"/>
          </a:xfrm>
          <a:prstGeom prst="rect">
            <a:avLst/>
          </a:prstGeom>
        </p:spPr>
      </p:pic>
    </p:spTree>
    <p:extLst>
      <p:ext uri="{BB962C8B-B14F-4D97-AF65-F5344CB8AC3E}">
        <p14:creationId xmlns:p14="http://schemas.microsoft.com/office/powerpoint/2010/main" val="290357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2800" dirty="0"/>
              <a:t>Software Fault-Tolerant Techniques</a:t>
            </a:r>
          </a:p>
        </p:txBody>
      </p:sp>
      <p:sp>
        <p:nvSpPr>
          <p:cNvPr id="41987" name="Rectangle 3"/>
          <p:cNvSpPr>
            <a:spLocks noGrp="1" noChangeArrowheads="1"/>
          </p:cNvSpPr>
          <p:nvPr>
            <p:ph sz="quarter" idx="1"/>
          </p:nvPr>
        </p:nvSpPr>
        <p:spPr>
          <a:xfrm>
            <a:off x="457200" y="1219200"/>
            <a:ext cx="8229600" cy="5135563"/>
          </a:xfrm>
        </p:spPr>
        <p:txBody>
          <a:bodyPr/>
          <a:lstStyle/>
          <a:p>
            <a:pPr eaLnBrk="1" hangingPunct="1"/>
            <a:r>
              <a:rPr lang="en-US" dirty="0"/>
              <a:t>Main difference between S/W and H/W fault tolerance </a:t>
            </a:r>
          </a:p>
          <a:p>
            <a:pPr lvl="1" eaLnBrk="1" hangingPunct="1"/>
            <a:r>
              <a:rPr lang="en-US" dirty="0"/>
              <a:t>Simply replicating code and executing it 3 times doesn’t help</a:t>
            </a:r>
          </a:p>
          <a:p>
            <a:pPr lvl="1" eaLnBrk="1" hangingPunct="1"/>
            <a:r>
              <a:rPr lang="en-US" dirty="0"/>
              <a:t>If there is a bug in the code, it will happen each time</a:t>
            </a:r>
          </a:p>
          <a:p>
            <a:pPr lvl="1" eaLnBrk="1" hangingPunct="1"/>
            <a:endParaRPr lang="en-US" dirty="0"/>
          </a:p>
          <a:p>
            <a:pPr eaLnBrk="1" hangingPunct="1"/>
            <a:r>
              <a:rPr lang="en-US" dirty="0"/>
              <a:t>Thus, with software, it really only makes sense if you have </a:t>
            </a:r>
            <a:r>
              <a:rPr lang="en-US" i="1" dirty="0"/>
              <a:t>different</a:t>
            </a:r>
            <a:r>
              <a:rPr lang="en-US" dirty="0"/>
              <a:t> implementations of the module</a:t>
            </a:r>
          </a:p>
          <a:p>
            <a:pPr eaLnBrk="1" hangingPunct="1"/>
            <a:endParaRPr lang="en-US" dirty="0"/>
          </a:p>
          <a:p>
            <a:pPr eaLnBrk="1" hangingPunct="1"/>
            <a:r>
              <a:rPr lang="en-US" i="1" dirty="0">
                <a:solidFill>
                  <a:srgbClr val="7D8525"/>
                </a:solidFill>
              </a:rPr>
              <a:t>N</a:t>
            </a:r>
            <a:r>
              <a:rPr lang="en-US" dirty="0">
                <a:solidFill>
                  <a:srgbClr val="7D8525"/>
                </a:solidFill>
              </a:rPr>
              <a:t>-Versions programming</a:t>
            </a:r>
            <a:r>
              <a:rPr lang="en-US" dirty="0"/>
              <a:t>: have </a:t>
            </a:r>
            <a:r>
              <a:rPr lang="en-US" i="1" dirty="0"/>
              <a:t>N</a:t>
            </a:r>
            <a:r>
              <a:rPr lang="en-US" dirty="0"/>
              <a:t> different versions of the software, and execute all </a:t>
            </a:r>
            <a:r>
              <a:rPr lang="en-US" i="1" dirty="0"/>
              <a:t>N</a:t>
            </a:r>
            <a:r>
              <a:rPr lang="en-US" dirty="0"/>
              <a:t> versions</a:t>
            </a:r>
          </a:p>
          <a:p>
            <a:pPr lvl="1" eaLnBrk="1" hangingPunct="1"/>
            <a:r>
              <a:rPr lang="en-US" dirty="0"/>
              <a:t>Significant Run-time overhead</a:t>
            </a:r>
          </a:p>
          <a:p>
            <a:pPr lvl="1" eaLnBrk="1" hangingPunct="1"/>
            <a:r>
              <a:rPr lang="en-US" dirty="0"/>
              <a:t>Development time/cost overhead</a:t>
            </a:r>
          </a:p>
        </p:txBody>
      </p:sp>
      <p:sp>
        <p:nvSpPr>
          <p:cNvPr id="41988"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44FE295-E307-BB48-9087-982FE4FEEC16}" type="slidenum">
              <a:rPr lang="en-US" smtClean="0">
                <a:latin typeface="Franklin Gothic Book" charset="0"/>
              </a:rPr>
              <a:pPr/>
              <a:t>38</a:t>
            </a:fld>
            <a:endParaRPr lang="en-US">
              <a:latin typeface="Franklin Gothic Book"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2800" dirty="0"/>
              <a:t>Handling Software Errors: </a:t>
            </a:r>
            <a:r>
              <a:rPr lang="en-US" sz="2800" b="1" dirty="0"/>
              <a:t>Recovery Blocks</a:t>
            </a:r>
          </a:p>
        </p:txBody>
      </p:sp>
      <p:sp>
        <p:nvSpPr>
          <p:cNvPr id="43011" name="Rectangle 3"/>
          <p:cNvSpPr>
            <a:spLocks noGrp="1" noChangeArrowheads="1"/>
          </p:cNvSpPr>
          <p:nvPr>
            <p:ph sz="quarter" idx="1"/>
          </p:nvPr>
        </p:nvSpPr>
        <p:spPr>
          <a:xfrm>
            <a:off x="457200" y="1219200"/>
            <a:ext cx="8229600" cy="4937125"/>
          </a:xfrm>
        </p:spPr>
        <p:txBody>
          <a:bodyPr/>
          <a:lstStyle/>
          <a:p>
            <a:pPr eaLnBrk="1" hangingPunct="1"/>
            <a:endParaRPr lang="en-US" dirty="0"/>
          </a:p>
          <a:p>
            <a:pPr eaLnBrk="1" hangingPunct="1"/>
            <a:endParaRPr lang="en-US" dirty="0"/>
          </a:p>
          <a:p>
            <a:pPr eaLnBrk="1" hangingPunct="1"/>
            <a:endParaRPr lang="en-US" dirty="0"/>
          </a:p>
          <a:p>
            <a:pPr eaLnBrk="1" hangingPunct="1">
              <a:buFont typeface="Wingdings 3" charset="2"/>
              <a:buNone/>
            </a:pPr>
            <a:r>
              <a:rPr lang="en-US" dirty="0"/>
              <a:t>primary module</a:t>
            </a:r>
          </a:p>
          <a:p>
            <a:pPr eaLnBrk="1" hangingPunct="1">
              <a:buFont typeface="Wingdings 3" charset="2"/>
              <a:buNone/>
            </a:pPr>
            <a:r>
              <a:rPr lang="en-US" dirty="0"/>
              <a:t>acceptance test</a:t>
            </a:r>
          </a:p>
          <a:p>
            <a:pPr eaLnBrk="1" hangingPunct="1">
              <a:buFont typeface="Wingdings 3" charset="2"/>
              <a:buNone/>
            </a:pPr>
            <a:r>
              <a:rPr lang="en-US" dirty="0"/>
              <a:t>if (acceptance test failed) {</a:t>
            </a:r>
          </a:p>
          <a:p>
            <a:pPr eaLnBrk="1" hangingPunct="1">
              <a:buFont typeface="Wingdings 3" charset="2"/>
              <a:buNone/>
            </a:pPr>
            <a:r>
              <a:rPr lang="en-US" dirty="0"/>
              <a:t>	secondary module [different implementation, simpler]</a:t>
            </a:r>
          </a:p>
          <a:p>
            <a:pPr eaLnBrk="1" hangingPunct="1">
              <a:buFont typeface="Wingdings 3" charset="2"/>
              <a:buNone/>
            </a:pPr>
            <a:r>
              <a:rPr lang="en-US" dirty="0"/>
              <a:t>	acceptance test</a:t>
            </a:r>
          </a:p>
          <a:p>
            <a:pPr eaLnBrk="1" hangingPunct="1">
              <a:buFont typeface="Wingdings 3" charset="2"/>
              <a:buNone/>
            </a:pPr>
            <a:r>
              <a:rPr lang="en-US" dirty="0"/>
              <a:t>	if (acceptance test failed)  give up [prepare for failure in as controlled a manner as possible]</a:t>
            </a:r>
          </a:p>
          <a:p>
            <a:pPr eaLnBrk="1" hangingPunct="1">
              <a:buFont typeface="Wingdings 3" charset="2"/>
              <a:buNone/>
            </a:pPr>
            <a:r>
              <a:rPr lang="en-US" dirty="0"/>
              <a:t>}</a:t>
            </a:r>
          </a:p>
          <a:p>
            <a:pPr eaLnBrk="1" hangingPunct="1"/>
            <a:endParaRPr lang="en-US" dirty="0"/>
          </a:p>
        </p:txBody>
      </p:sp>
      <p:grpSp>
        <p:nvGrpSpPr>
          <p:cNvPr id="2" name="Group 6"/>
          <p:cNvGrpSpPr>
            <a:grpSpLocks/>
          </p:cNvGrpSpPr>
          <p:nvPr/>
        </p:nvGrpSpPr>
        <p:grpSpPr bwMode="auto">
          <a:xfrm>
            <a:off x="2819400" y="1143000"/>
            <a:ext cx="6324600" cy="1287463"/>
            <a:chOff x="1776" y="720"/>
            <a:chExt cx="3984" cy="811"/>
          </a:xfrm>
        </p:grpSpPr>
        <p:sp>
          <p:nvSpPr>
            <p:cNvPr id="501764" name="Text Box 4"/>
            <p:cNvSpPr txBox="1">
              <a:spLocks noChangeArrowheads="1"/>
            </p:cNvSpPr>
            <p:nvPr/>
          </p:nvSpPr>
          <p:spPr bwMode="auto">
            <a:xfrm>
              <a:off x="2736" y="720"/>
              <a:ext cx="3024" cy="811"/>
            </a:xfrm>
            <a:prstGeom prst="rect">
              <a:avLst/>
            </a:prstGeom>
            <a:noFill/>
            <a:ln w="9525">
              <a:noFill/>
              <a:miter lim="800000"/>
              <a:headEnd/>
              <a:tailEnd/>
            </a:ln>
            <a:effectLst/>
          </p:spPr>
          <p:txBody>
            <a:bodyPr>
              <a:prstTxWarp prst="textNoShape">
                <a:avLst/>
              </a:prstTxWarp>
              <a:spAutoFit/>
            </a:bodyPr>
            <a:lstStyle/>
            <a:p>
              <a:pPr>
                <a:lnSpc>
                  <a:spcPct val="70000"/>
                </a:lnSpc>
                <a:spcBef>
                  <a:spcPct val="50000"/>
                </a:spcBef>
                <a:defRPr/>
              </a:pPr>
              <a:r>
                <a:rPr lang="en-US" b="1" dirty="0">
                  <a:solidFill>
                    <a:schemeClr val="accent2"/>
                  </a:solidFill>
                  <a:latin typeface="+mn-lt"/>
                </a:rPr>
                <a:t>Problem: </a:t>
              </a:r>
              <a:r>
                <a:rPr lang="en-US" dirty="0">
                  <a:solidFill>
                    <a:schemeClr val="accent2"/>
                  </a:solidFill>
                  <a:latin typeface="+mn-lt"/>
                </a:rPr>
                <a:t>primary module might</a:t>
              </a:r>
            </a:p>
            <a:p>
              <a:pPr>
                <a:lnSpc>
                  <a:spcPct val="70000"/>
                </a:lnSpc>
                <a:spcBef>
                  <a:spcPct val="50000"/>
                </a:spcBef>
                <a:defRPr/>
              </a:pPr>
              <a:r>
                <a:rPr lang="en-US" dirty="0">
                  <a:solidFill>
                    <a:schemeClr val="accent2"/>
                  </a:solidFill>
                  <a:latin typeface="+mn-lt"/>
                </a:rPr>
                <a:t>have changed the state of the system</a:t>
              </a:r>
            </a:p>
            <a:p>
              <a:pPr>
                <a:lnSpc>
                  <a:spcPct val="70000"/>
                </a:lnSpc>
                <a:spcBef>
                  <a:spcPct val="50000"/>
                </a:spcBef>
                <a:defRPr/>
              </a:pPr>
              <a:r>
                <a:rPr lang="en-US" dirty="0">
                  <a:solidFill>
                    <a:schemeClr val="accent2"/>
                  </a:solidFill>
                  <a:latin typeface="+mn-lt"/>
                  <a:sym typeface="Wingdings" pitchFamily="2" charset="2"/>
                </a:rPr>
                <a:t> </a:t>
              </a:r>
              <a:r>
                <a:rPr lang="en-US" dirty="0">
                  <a:solidFill>
                    <a:schemeClr val="accent2"/>
                  </a:solidFill>
                  <a:latin typeface="+mn-lt"/>
                </a:rPr>
                <a:t>need to </a:t>
              </a:r>
              <a:r>
                <a:rPr lang="en-US" i="1" dirty="0">
                  <a:solidFill>
                    <a:schemeClr val="accent2"/>
                  </a:solidFill>
                  <a:latin typeface="+mn-lt"/>
                </a:rPr>
                <a:t>checkpoint</a:t>
              </a:r>
              <a:r>
                <a:rPr lang="en-US" dirty="0">
                  <a:solidFill>
                    <a:schemeClr val="accent2"/>
                  </a:solidFill>
                  <a:latin typeface="+mn-lt"/>
                </a:rPr>
                <a:t> at the start so</a:t>
              </a:r>
            </a:p>
            <a:p>
              <a:pPr>
                <a:lnSpc>
                  <a:spcPct val="70000"/>
                </a:lnSpc>
                <a:spcBef>
                  <a:spcPct val="50000"/>
                </a:spcBef>
                <a:defRPr/>
              </a:pPr>
              <a:r>
                <a:rPr lang="en-US" dirty="0">
                  <a:solidFill>
                    <a:schemeClr val="accent2"/>
                  </a:solidFill>
                  <a:latin typeface="+mn-lt"/>
                </a:rPr>
                <a:t>     we can “roll back” system state</a:t>
              </a:r>
            </a:p>
          </p:txBody>
        </p:sp>
        <p:sp>
          <p:nvSpPr>
            <p:cNvPr id="43014" name="Line 5"/>
            <p:cNvSpPr>
              <a:spLocks noChangeShapeType="1"/>
            </p:cNvSpPr>
            <p:nvPr/>
          </p:nvSpPr>
          <p:spPr bwMode="auto">
            <a:xfrm flipH="1">
              <a:off x="1776" y="864"/>
              <a:ext cx="912" cy="576"/>
            </a:xfrm>
            <a:prstGeom prst="line">
              <a:avLst/>
            </a:prstGeom>
            <a:noFill/>
            <a:ln w="9525">
              <a:solidFill>
                <a:schemeClr val="accent2"/>
              </a:solidFill>
              <a:round/>
              <a:headEnd/>
              <a:tailEnd type="triangle" w="med" len="med"/>
            </a:ln>
          </p:spPr>
          <p:txBody>
            <a:bodyP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2800"/>
              <a:t> </a:t>
            </a:r>
          </a:p>
        </p:txBody>
      </p:sp>
      <p:pic>
        <p:nvPicPr>
          <p:cNvPr id="17411" name="Picture 4"/>
          <p:cNvPicPr>
            <a:picLocks noChangeAspect="1" noChangeArrowheads="1"/>
          </p:cNvPicPr>
          <p:nvPr/>
        </p:nvPicPr>
        <p:blipFill>
          <a:blip r:embed="rId2"/>
          <a:srcRect/>
          <a:stretch>
            <a:fillRect/>
          </a:stretch>
        </p:blipFill>
        <p:spPr bwMode="auto">
          <a:xfrm>
            <a:off x="1066800" y="0"/>
            <a:ext cx="7772400" cy="6783388"/>
          </a:xfrm>
          <a:prstGeom prst="rect">
            <a:avLst/>
          </a:prstGeom>
          <a:noFill/>
          <a:ln w="9525">
            <a:noFill/>
            <a:miter lim="800000"/>
            <a:headEnd/>
            <a:tailEnd/>
          </a:ln>
        </p:spPr>
      </p:pic>
      <p:sp>
        <p:nvSpPr>
          <p:cNvPr id="17412" name="Rectangle 5"/>
          <p:cNvSpPr>
            <a:spLocks noChangeArrowheads="1"/>
          </p:cNvSpPr>
          <p:nvPr/>
        </p:nvSpPr>
        <p:spPr bwMode="auto">
          <a:xfrm>
            <a:off x="5867400" y="0"/>
            <a:ext cx="3276600" cy="5334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Franklin Gothic Book" charset="0"/>
            </a:endParaRPr>
          </a:p>
        </p:txBody>
      </p:sp>
      <p:grpSp>
        <p:nvGrpSpPr>
          <p:cNvPr id="2" name="Group 17"/>
          <p:cNvGrpSpPr>
            <a:grpSpLocks/>
          </p:cNvGrpSpPr>
          <p:nvPr/>
        </p:nvGrpSpPr>
        <p:grpSpPr bwMode="auto">
          <a:xfrm>
            <a:off x="685800" y="1371600"/>
            <a:ext cx="8077200" cy="914400"/>
            <a:chOff x="432" y="864"/>
            <a:chExt cx="5088" cy="576"/>
          </a:xfrm>
        </p:grpSpPr>
        <p:sp>
          <p:nvSpPr>
            <p:cNvPr id="544775" name="Rectangle 7"/>
            <p:cNvSpPr>
              <a:spLocks noChangeArrowheads="1"/>
            </p:cNvSpPr>
            <p:nvPr/>
          </p:nvSpPr>
          <p:spPr bwMode="auto">
            <a:xfrm>
              <a:off x="432" y="864"/>
              <a:ext cx="5088" cy="576"/>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n-US" dirty="0">
                <a:solidFill>
                  <a:schemeClr val="bg1"/>
                </a:solidFill>
                <a:latin typeface="Franklin Gothic Book"/>
              </a:endParaRPr>
            </a:p>
          </p:txBody>
        </p:sp>
        <p:sp>
          <p:nvSpPr>
            <p:cNvPr id="17428" name="Text Box 6"/>
            <p:cNvSpPr txBox="1">
              <a:spLocks noChangeArrowheads="1"/>
            </p:cNvSpPr>
            <p:nvPr/>
          </p:nvSpPr>
          <p:spPr bwMode="auto">
            <a:xfrm>
              <a:off x="576" y="960"/>
              <a:ext cx="4944" cy="404"/>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chemeClr val="bg1"/>
                  </a:solidFill>
                  <a:latin typeface="Franklin Gothic Book" charset="0"/>
                </a:rPr>
                <a:t>Mercedes-Benz recalled 1 in 3 of the cars it produced in the past 4 years to fix electronic problems…</a:t>
              </a:r>
            </a:p>
          </p:txBody>
        </p:sp>
      </p:grpSp>
      <p:grpSp>
        <p:nvGrpSpPr>
          <p:cNvPr id="3" name="Group 16"/>
          <p:cNvGrpSpPr>
            <a:grpSpLocks/>
          </p:cNvGrpSpPr>
          <p:nvPr/>
        </p:nvGrpSpPr>
        <p:grpSpPr bwMode="auto">
          <a:xfrm>
            <a:off x="533400" y="304800"/>
            <a:ext cx="5257800" cy="609600"/>
            <a:chOff x="336" y="192"/>
            <a:chExt cx="3312" cy="384"/>
          </a:xfrm>
        </p:grpSpPr>
        <p:sp>
          <p:nvSpPr>
            <p:cNvPr id="544776" name="Rectangle 8"/>
            <p:cNvSpPr>
              <a:spLocks noChangeArrowheads="1"/>
            </p:cNvSpPr>
            <p:nvPr/>
          </p:nvSpPr>
          <p:spPr bwMode="auto">
            <a:xfrm>
              <a:off x="336" y="192"/>
              <a:ext cx="3216" cy="384"/>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n-US" dirty="0">
                <a:solidFill>
                  <a:schemeClr val="bg1"/>
                </a:solidFill>
                <a:latin typeface="Franklin Gothic Book"/>
              </a:endParaRPr>
            </a:p>
          </p:txBody>
        </p:sp>
        <p:sp>
          <p:nvSpPr>
            <p:cNvPr id="17426" name="Text Box 9"/>
            <p:cNvSpPr txBox="1">
              <a:spLocks noChangeArrowheads="1"/>
            </p:cNvSpPr>
            <p:nvPr/>
          </p:nvSpPr>
          <p:spPr bwMode="auto">
            <a:xfrm>
              <a:off x="480" y="288"/>
              <a:ext cx="3168" cy="231"/>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chemeClr val="bg1"/>
                  </a:solidFill>
                  <a:latin typeface="Franklin Gothic Book" charset="0"/>
                </a:rPr>
                <a:t>Financial Times: March 31, 2005</a:t>
              </a:r>
            </a:p>
          </p:txBody>
        </p:sp>
      </p:grpSp>
      <p:grpSp>
        <p:nvGrpSpPr>
          <p:cNvPr id="4" name="Group 18"/>
          <p:cNvGrpSpPr>
            <a:grpSpLocks/>
          </p:cNvGrpSpPr>
          <p:nvPr/>
        </p:nvGrpSpPr>
        <p:grpSpPr bwMode="auto">
          <a:xfrm>
            <a:off x="609600" y="2819400"/>
            <a:ext cx="8077200" cy="609600"/>
            <a:chOff x="384" y="1776"/>
            <a:chExt cx="5088" cy="384"/>
          </a:xfrm>
        </p:grpSpPr>
        <p:sp>
          <p:nvSpPr>
            <p:cNvPr id="544778" name="Rectangle 10"/>
            <p:cNvSpPr>
              <a:spLocks noChangeArrowheads="1"/>
            </p:cNvSpPr>
            <p:nvPr/>
          </p:nvSpPr>
          <p:spPr bwMode="auto">
            <a:xfrm>
              <a:off x="384" y="1776"/>
              <a:ext cx="4320" cy="384"/>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n-US" dirty="0">
                <a:solidFill>
                  <a:schemeClr val="bg1"/>
                </a:solidFill>
                <a:latin typeface="Franklin Gothic Book"/>
              </a:endParaRPr>
            </a:p>
          </p:txBody>
        </p:sp>
        <p:sp>
          <p:nvSpPr>
            <p:cNvPr id="17424" name="Text Box 11"/>
            <p:cNvSpPr txBox="1">
              <a:spLocks noChangeArrowheads="1"/>
            </p:cNvSpPr>
            <p:nvPr/>
          </p:nvSpPr>
          <p:spPr bwMode="auto">
            <a:xfrm>
              <a:off x="528" y="1872"/>
              <a:ext cx="4944" cy="231"/>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chemeClr val="bg1"/>
                  </a:solidFill>
                  <a:latin typeface="Franklin Gothic Book" charset="0"/>
                </a:rPr>
                <a:t>…Final quarter of last year, Mercedes’s profits dropped 97%...</a:t>
              </a:r>
            </a:p>
          </p:txBody>
        </p:sp>
      </p:grpSp>
      <p:grpSp>
        <p:nvGrpSpPr>
          <p:cNvPr id="5" name="Group 19"/>
          <p:cNvGrpSpPr>
            <a:grpSpLocks/>
          </p:cNvGrpSpPr>
          <p:nvPr/>
        </p:nvGrpSpPr>
        <p:grpSpPr bwMode="auto">
          <a:xfrm>
            <a:off x="609600" y="3657600"/>
            <a:ext cx="8077200" cy="914400"/>
            <a:chOff x="384" y="2304"/>
            <a:chExt cx="5088" cy="576"/>
          </a:xfrm>
        </p:grpSpPr>
        <p:sp>
          <p:nvSpPr>
            <p:cNvPr id="544780" name="Rectangle 12"/>
            <p:cNvSpPr>
              <a:spLocks noChangeArrowheads="1"/>
            </p:cNvSpPr>
            <p:nvPr/>
          </p:nvSpPr>
          <p:spPr bwMode="auto">
            <a:xfrm>
              <a:off x="384" y="2304"/>
              <a:ext cx="5088" cy="576"/>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n-US" dirty="0">
                <a:solidFill>
                  <a:schemeClr val="bg1"/>
                </a:solidFill>
                <a:latin typeface="Franklin Gothic Book"/>
              </a:endParaRPr>
            </a:p>
          </p:txBody>
        </p:sp>
        <p:sp>
          <p:nvSpPr>
            <p:cNvPr id="17422" name="Text Box 13"/>
            <p:cNvSpPr txBox="1">
              <a:spLocks noChangeArrowheads="1"/>
            </p:cNvSpPr>
            <p:nvPr/>
          </p:nvSpPr>
          <p:spPr bwMode="auto">
            <a:xfrm>
              <a:off x="528" y="2400"/>
              <a:ext cx="4944" cy="404"/>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chemeClr val="bg1"/>
                  </a:solidFill>
                  <a:latin typeface="Franklin Gothic Book" charset="0"/>
                </a:rPr>
                <a:t>… sharp rise in breakdowns was due to the failure of the complex electronics in its cars…</a:t>
              </a:r>
            </a:p>
          </p:txBody>
        </p:sp>
      </p:grpSp>
      <p:grpSp>
        <p:nvGrpSpPr>
          <p:cNvPr id="6" name="Group 20"/>
          <p:cNvGrpSpPr>
            <a:grpSpLocks/>
          </p:cNvGrpSpPr>
          <p:nvPr/>
        </p:nvGrpSpPr>
        <p:grpSpPr bwMode="auto">
          <a:xfrm>
            <a:off x="685800" y="5105400"/>
            <a:ext cx="8077200" cy="609600"/>
            <a:chOff x="432" y="3216"/>
            <a:chExt cx="5088" cy="384"/>
          </a:xfrm>
        </p:grpSpPr>
        <p:sp>
          <p:nvSpPr>
            <p:cNvPr id="544782" name="Rectangle 14"/>
            <p:cNvSpPr>
              <a:spLocks noChangeArrowheads="1"/>
            </p:cNvSpPr>
            <p:nvPr/>
          </p:nvSpPr>
          <p:spPr bwMode="auto">
            <a:xfrm>
              <a:off x="432" y="3216"/>
              <a:ext cx="4992" cy="384"/>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n-US" dirty="0">
                <a:solidFill>
                  <a:schemeClr val="bg1"/>
                </a:solidFill>
                <a:latin typeface="Franklin Gothic Book"/>
              </a:endParaRPr>
            </a:p>
          </p:txBody>
        </p:sp>
        <p:sp>
          <p:nvSpPr>
            <p:cNvPr id="17420" name="Text Box 15"/>
            <p:cNvSpPr txBox="1">
              <a:spLocks noChangeArrowheads="1"/>
            </p:cNvSpPr>
            <p:nvPr/>
          </p:nvSpPr>
          <p:spPr bwMode="auto">
            <a:xfrm>
              <a:off x="576" y="3312"/>
              <a:ext cx="4944" cy="231"/>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chemeClr val="bg1"/>
                  </a:solidFill>
                  <a:latin typeface="Franklin Gothic Book" charset="0"/>
                </a:rPr>
                <a:t>…it is extremely rare to recall more cars than a company builds in a year.</a:t>
              </a:r>
            </a:p>
          </p:txBody>
        </p:sp>
      </p:grpSp>
      <p:sp>
        <p:nvSpPr>
          <p:cNvPr id="17418" name="Slide Number Placeholder 2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3D79E11-F98C-6747-8B00-F0645738E347}" type="slidenum">
              <a:rPr lang="en-US" smtClean="0">
                <a:latin typeface="Franklin Gothic Book" charset="0"/>
              </a:rPr>
              <a:pPr/>
              <a:t>4</a:t>
            </a:fld>
            <a:endParaRPr lang="en-US">
              <a:latin typeface="Franklin Gothic Book"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2983-379D-F54C-93F9-D0050D1EA19E}"/>
              </a:ext>
            </a:extLst>
          </p:cNvPr>
          <p:cNvSpPr>
            <a:spLocks noGrp="1"/>
          </p:cNvSpPr>
          <p:nvPr>
            <p:ph type="title"/>
          </p:nvPr>
        </p:nvSpPr>
        <p:spPr/>
        <p:txBody>
          <a:bodyPr/>
          <a:lstStyle/>
          <a:p>
            <a:r>
              <a:rPr lang="en-US" dirty="0"/>
              <a:t>Recovery Block Structure</a:t>
            </a:r>
          </a:p>
        </p:txBody>
      </p:sp>
      <p:pic>
        <p:nvPicPr>
          <p:cNvPr id="6" name="Content Placeholder 5">
            <a:extLst>
              <a:ext uri="{FF2B5EF4-FFF2-40B4-BE49-F238E27FC236}">
                <a16:creationId xmlns:a16="http://schemas.microsoft.com/office/drawing/2014/main" id="{84B11146-9C0E-E543-9FFA-E0951C71369C}"/>
              </a:ext>
            </a:extLst>
          </p:cNvPr>
          <p:cNvPicPr>
            <a:picLocks noGrp="1" noChangeAspect="1"/>
          </p:cNvPicPr>
          <p:nvPr>
            <p:ph sz="quarter" idx="1"/>
          </p:nvPr>
        </p:nvPicPr>
        <p:blipFill>
          <a:blip r:embed="rId2"/>
          <a:stretch>
            <a:fillRect/>
          </a:stretch>
        </p:blipFill>
        <p:spPr>
          <a:xfrm>
            <a:off x="2566293" y="1219200"/>
            <a:ext cx="4011414" cy="4937125"/>
          </a:xfrm>
        </p:spPr>
      </p:pic>
      <p:sp>
        <p:nvSpPr>
          <p:cNvPr id="4" name="Slide Number Placeholder 3">
            <a:extLst>
              <a:ext uri="{FF2B5EF4-FFF2-40B4-BE49-F238E27FC236}">
                <a16:creationId xmlns:a16="http://schemas.microsoft.com/office/drawing/2014/main" id="{CC0F5321-5822-3E46-AB1E-631203951EC1}"/>
              </a:ext>
            </a:extLst>
          </p:cNvPr>
          <p:cNvSpPr>
            <a:spLocks noGrp="1"/>
          </p:cNvSpPr>
          <p:nvPr>
            <p:ph type="sldNum" sz="quarter" idx="12"/>
          </p:nvPr>
        </p:nvSpPr>
        <p:spPr/>
        <p:txBody>
          <a:bodyPr/>
          <a:lstStyle/>
          <a:p>
            <a:pPr>
              <a:defRPr/>
            </a:pPr>
            <a:fld id="{AC422A45-050E-4644-A6F0-2F509D0676E0}" type="slidenum">
              <a:rPr lang="en-US" smtClean="0"/>
              <a:pPr>
                <a:defRPr/>
              </a:pPr>
              <a:t>40</a:t>
            </a:fld>
            <a:endParaRPr lang="en-US" dirty="0"/>
          </a:p>
        </p:txBody>
      </p:sp>
      <p:sp>
        <p:nvSpPr>
          <p:cNvPr id="7" name="Text Box 5">
            <a:extLst>
              <a:ext uri="{FF2B5EF4-FFF2-40B4-BE49-F238E27FC236}">
                <a16:creationId xmlns:a16="http://schemas.microsoft.com/office/drawing/2014/main" id="{602A3023-B122-E747-AABE-6741AA308387}"/>
              </a:ext>
            </a:extLst>
          </p:cNvPr>
          <p:cNvSpPr txBox="1">
            <a:spLocks noChangeArrowheads="1"/>
          </p:cNvSpPr>
          <p:nvPr/>
        </p:nvSpPr>
        <p:spPr bwMode="auto">
          <a:xfrm>
            <a:off x="4267200" y="6400800"/>
            <a:ext cx="4495800" cy="246221"/>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1000" dirty="0">
                <a:latin typeface="Franklin Gothic Book" charset="0"/>
              </a:rPr>
              <a:t>From Hobbs, </a:t>
            </a:r>
            <a:r>
              <a:rPr lang="en-US" sz="1000" dirty="0">
                <a:hlinkClick r:id="rId3"/>
              </a:rPr>
              <a:t>Embedded Software Development for Safety-Critical Systems</a:t>
            </a:r>
            <a:endParaRPr lang="en-US" sz="1000" dirty="0">
              <a:latin typeface="Franklin Gothic Book" charset="0"/>
            </a:endParaRPr>
          </a:p>
        </p:txBody>
      </p:sp>
    </p:spTree>
    <p:extLst>
      <p:ext uri="{BB962C8B-B14F-4D97-AF65-F5344CB8AC3E}">
        <p14:creationId xmlns:p14="http://schemas.microsoft.com/office/powerpoint/2010/main" val="371725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2800"/>
              <a:t>Data Errors</a:t>
            </a:r>
          </a:p>
        </p:txBody>
      </p:sp>
      <p:sp>
        <p:nvSpPr>
          <p:cNvPr id="44035" name="Rectangle 3"/>
          <p:cNvSpPr>
            <a:spLocks noGrp="1" noChangeArrowheads="1"/>
          </p:cNvSpPr>
          <p:nvPr>
            <p:ph sz="quarter" idx="1"/>
          </p:nvPr>
        </p:nvSpPr>
        <p:spPr>
          <a:xfrm>
            <a:off x="457200" y="1219200"/>
            <a:ext cx="8229600" cy="4937125"/>
          </a:xfrm>
        </p:spPr>
        <p:txBody>
          <a:bodyPr/>
          <a:lstStyle/>
          <a:p>
            <a:pPr eaLnBrk="1" hangingPunct="1"/>
            <a:r>
              <a:rPr lang="en-US"/>
              <a:t>Even if the hardware and software is fine, data can be corrupted:</a:t>
            </a:r>
          </a:p>
          <a:p>
            <a:pPr eaLnBrk="1" hangingPunct="1"/>
            <a:endParaRPr lang="en-US"/>
          </a:p>
          <a:p>
            <a:pPr eaLnBrk="1" hangingPunct="1"/>
            <a:r>
              <a:rPr lang="en-US"/>
              <a:t>One mechanism: Single-Event Upset faults</a:t>
            </a:r>
          </a:p>
          <a:p>
            <a:pPr lvl="1" eaLnBrk="1" hangingPunct="1"/>
            <a:r>
              <a:rPr lang="en-US"/>
              <a:t>Radiation continuously strikes earth</a:t>
            </a:r>
          </a:p>
          <a:p>
            <a:pPr lvl="1" eaLnBrk="1" hangingPunct="1"/>
            <a:r>
              <a:rPr lang="en-US"/>
              <a:t>It is possible that a bit can be flipped</a:t>
            </a:r>
          </a:p>
          <a:p>
            <a:pPr eaLnBrk="1" hangingPunct="1"/>
            <a:endParaRPr lang="en-US"/>
          </a:p>
          <a:p>
            <a:pPr eaLnBrk="1" hangingPunct="1"/>
            <a:r>
              <a:rPr lang="en-US"/>
              <a:t>Flipping a bit can cause memory errors, or if you are using reconfigurable logic, it can even cause circuit/processor errors</a:t>
            </a:r>
          </a:p>
        </p:txBody>
      </p:sp>
      <p:sp>
        <p:nvSpPr>
          <p:cNvPr id="44036"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BE1D976-BAE8-5C44-BDA6-DF5FE57ADAE3}" type="slidenum">
              <a:rPr lang="en-US" smtClean="0">
                <a:latin typeface="Franklin Gothic Book" charset="0"/>
              </a:rPr>
              <a:pPr/>
              <a:t>41</a:t>
            </a:fld>
            <a:endParaRPr lang="en-US">
              <a:latin typeface="Franklin Gothic Book"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2800"/>
              <a:t>Does it really happen?</a:t>
            </a:r>
          </a:p>
        </p:txBody>
      </p:sp>
      <p:sp>
        <p:nvSpPr>
          <p:cNvPr id="529411" name="Rectangle 3"/>
          <p:cNvSpPr>
            <a:spLocks noGrp="1" noChangeArrowheads="1"/>
          </p:cNvSpPr>
          <p:nvPr>
            <p:ph sz="quarter" idx="1"/>
          </p:nvPr>
        </p:nvSpPr>
        <p:spPr>
          <a:xfrm>
            <a:off x="457200" y="1295400"/>
            <a:ext cx="7543800" cy="4830763"/>
          </a:xfrm>
        </p:spPr>
        <p:txBody>
          <a:bodyPr>
            <a:normAutofit fontScale="92500"/>
          </a:bodyPr>
          <a:lstStyle/>
          <a:p>
            <a:pPr marL="274320" indent="-274320" eaLnBrk="1" fontAlgn="auto" hangingPunct="1">
              <a:spcAft>
                <a:spcPts val="0"/>
              </a:spcAft>
              <a:buFont typeface="Wingdings 3"/>
              <a:buChar char=""/>
              <a:defRPr/>
            </a:pPr>
            <a:r>
              <a:rPr lang="en-US" dirty="0">
                <a:solidFill>
                  <a:schemeClr val="tx2"/>
                </a:solidFill>
                <a:ea typeface="+mn-ea"/>
                <a:cs typeface="+mn-cs"/>
              </a:rPr>
              <a:t>Documented strikes in large servers found in error logs</a:t>
            </a:r>
          </a:p>
          <a:p>
            <a:pPr marL="548640" lvl="1" indent="-274320" eaLnBrk="1" fontAlgn="auto" hangingPunct="1">
              <a:spcAft>
                <a:spcPts val="0"/>
              </a:spcAft>
              <a:buFont typeface="Wingdings 3"/>
              <a:buChar char=""/>
              <a:defRPr/>
            </a:pPr>
            <a:r>
              <a:rPr lang="en-US" dirty="0">
                <a:ea typeface="+mn-ea"/>
              </a:rPr>
              <a:t>Normand, “Single Event Upset at Ground Level,” IEEE Transactions on Nuclear Science, Vol. 43, No. 6, December 1996. </a:t>
            </a:r>
          </a:p>
          <a:p>
            <a:pPr marL="274320" indent="-274320" eaLnBrk="1" fontAlgn="auto" hangingPunct="1">
              <a:spcAft>
                <a:spcPts val="0"/>
              </a:spcAft>
              <a:buFont typeface="Wingdings 3"/>
              <a:buChar char=""/>
              <a:defRPr/>
            </a:pPr>
            <a:endParaRPr lang="en-US" dirty="0">
              <a:solidFill>
                <a:schemeClr val="tx2"/>
              </a:solidFill>
              <a:ea typeface="+mn-ea"/>
              <a:cs typeface="+mn-cs"/>
            </a:endParaRPr>
          </a:p>
          <a:p>
            <a:pPr marL="274320" indent="-274320" eaLnBrk="1" fontAlgn="auto" hangingPunct="1">
              <a:spcAft>
                <a:spcPts val="0"/>
              </a:spcAft>
              <a:buFont typeface="Wingdings 3"/>
              <a:buChar char=""/>
              <a:defRPr/>
            </a:pPr>
            <a:r>
              <a:rPr lang="en-US" dirty="0">
                <a:solidFill>
                  <a:schemeClr val="tx2"/>
                </a:solidFill>
                <a:ea typeface="+mn-ea"/>
                <a:cs typeface="+mn-cs"/>
              </a:rPr>
              <a:t>Sun Microsystems, 2000 (R. Baumann, Workshop talk)</a:t>
            </a:r>
          </a:p>
          <a:p>
            <a:pPr marL="548640" lvl="1" indent="-274320" eaLnBrk="1" fontAlgn="auto" hangingPunct="1">
              <a:spcAft>
                <a:spcPts val="0"/>
              </a:spcAft>
              <a:buFont typeface="Wingdings 3"/>
              <a:buChar char=""/>
              <a:defRPr/>
            </a:pPr>
            <a:r>
              <a:rPr lang="en-US" dirty="0">
                <a:ea typeface="+mn-ea"/>
              </a:rPr>
              <a:t>Cosmic ray strikes on L2 cache with defective error protection</a:t>
            </a:r>
          </a:p>
          <a:p>
            <a:pPr marL="822960" lvl="2" eaLnBrk="1" fontAlgn="auto" hangingPunct="1">
              <a:spcAft>
                <a:spcPts val="0"/>
              </a:spcAft>
              <a:buClr>
                <a:schemeClr val="bg1">
                  <a:shade val="50000"/>
                </a:schemeClr>
              </a:buClr>
              <a:buFont typeface="Wingdings 3"/>
              <a:buChar char=""/>
              <a:defRPr/>
            </a:pPr>
            <a:r>
              <a:rPr lang="en-US" dirty="0">
                <a:ea typeface="+mn-ea"/>
              </a:rPr>
              <a:t>caused Sun’s flagship servers to suddenly and </a:t>
            </a:r>
            <a:br>
              <a:rPr lang="en-US" dirty="0">
                <a:ea typeface="+mn-ea"/>
              </a:rPr>
            </a:br>
            <a:r>
              <a:rPr lang="en-US" dirty="0">
                <a:ea typeface="+mn-ea"/>
              </a:rPr>
              <a:t>mysteriously crash!</a:t>
            </a:r>
          </a:p>
          <a:p>
            <a:pPr marL="548640" lvl="1" indent="-274320" eaLnBrk="1" fontAlgn="auto" hangingPunct="1">
              <a:spcAft>
                <a:spcPts val="0"/>
              </a:spcAft>
              <a:buFont typeface="Wingdings 3"/>
              <a:buChar char=""/>
              <a:defRPr/>
            </a:pPr>
            <a:r>
              <a:rPr lang="en-US" dirty="0">
                <a:ea typeface="+mn-ea"/>
              </a:rPr>
              <a:t>Companies affected</a:t>
            </a:r>
          </a:p>
          <a:p>
            <a:pPr marL="822960" lvl="2" eaLnBrk="1" fontAlgn="auto" hangingPunct="1">
              <a:spcAft>
                <a:spcPts val="0"/>
              </a:spcAft>
              <a:buClr>
                <a:schemeClr val="bg1">
                  <a:shade val="50000"/>
                </a:schemeClr>
              </a:buClr>
              <a:buFont typeface="Wingdings 3"/>
              <a:buChar char=""/>
              <a:defRPr/>
            </a:pPr>
            <a:r>
              <a:rPr lang="en-US" dirty="0">
                <a:ea typeface="+mn-ea"/>
              </a:rPr>
              <a:t>Bell, America Online, </a:t>
            </a:r>
            <a:r>
              <a:rPr lang="en-US" dirty="0" err="1">
                <a:ea typeface="+mn-ea"/>
              </a:rPr>
              <a:t>Ebay</a:t>
            </a:r>
            <a:r>
              <a:rPr lang="en-US" dirty="0">
                <a:ea typeface="+mn-ea"/>
              </a:rPr>
              <a:t>, &amp; dozens of other </a:t>
            </a:r>
            <a:br>
              <a:rPr lang="en-US" dirty="0">
                <a:ea typeface="+mn-ea"/>
              </a:rPr>
            </a:br>
            <a:r>
              <a:rPr lang="en-US" dirty="0">
                <a:ea typeface="+mn-ea"/>
              </a:rPr>
              <a:t>corporations </a:t>
            </a:r>
          </a:p>
          <a:p>
            <a:pPr marL="274320" indent="-274320" eaLnBrk="1" fontAlgn="auto" hangingPunct="1">
              <a:spcAft>
                <a:spcPts val="0"/>
              </a:spcAft>
              <a:buFont typeface="Wingdings 3"/>
              <a:buChar char=""/>
              <a:defRPr/>
            </a:pPr>
            <a:endParaRPr lang="en-US" dirty="0">
              <a:ea typeface="+mn-ea"/>
              <a:cs typeface="+mn-cs"/>
            </a:endParaRPr>
          </a:p>
        </p:txBody>
      </p:sp>
      <p:pic>
        <p:nvPicPr>
          <p:cNvPr id="45060" name="Picture 5" descr="suntan"/>
          <p:cNvPicPr>
            <a:picLocks noChangeAspect="1" noChangeArrowheads="1"/>
          </p:cNvPicPr>
          <p:nvPr/>
        </p:nvPicPr>
        <p:blipFill>
          <a:blip r:embed="rId3"/>
          <a:srcRect/>
          <a:stretch>
            <a:fillRect/>
          </a:stretch>
        </p:blipFill>
        <p:spPr bwMode="auto">
          <a:xfrm>
            <a:off x="6867525" y="3886200"/>
            <a:ext cx="2200275" cy="2238375"/>
          </a:xfrm>
          <a:prstGeom prst="rect">
            <a:avLst/>
          </a:prstGeom>
          <a:noFill/>
          <a:ln w="9525">
            <a:noFill/>
            <a:miter lim="800000"/>
            <a:headEnd/>
            <a:tailEnd/>
          </a:ln>
        </p:spPr>
      </p:pic>
      <p:sp>
        <p:nvSpPr>
          <p:cNvPr id="45061" name="Text Box 6"/>
          <p:cNvSpPr txBox="1">
            <a:spLocks noChangeArrowheads="1"/>
          </p:cNvSpPr>
          <p:nvPr/>
        </p:nvSpPr>
        <p:spPr bwMode="auto">
          <a:xfrm>
            <a:off x="5486400" y="6400800"/>
            <a:ext cx="3352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latin typeface="Franklin Gothic Book" charset="0"/>
              </a:rPr>
              <a:t>From: S. Mukherjee, Intel, HPCA 2005</a:t>
            </a:r>
          </a:p>
        </p:txBody>
      </p:sp>
      <p:sp>
        <p:nvSpPr>
          <p:cNvPr id="45062" name="Slide Number Placeholder 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DF0F1BB-A9E2-B046-8285-AFA39663B980}" type="slidenum">
              <a:rPr lang="en-US" smtClean="0">
                <a:latin typeface="Franklin Gothic Book" charset="0"/>
              </a:rPr>
              <a:pPr/>
              <a:t>42</a:t>
            </a:fld>
            <a:endParaRPr lang="en-US">
              <a:latin typeface="Franklin Gothic Book"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88900"/>
            <a:ext cx="8293100" cy="901700"/>
          </a:xfrm>
        </p:spPr>
        <p:txBody>
          <a:bodyPr/>
          <a:lstStyle/>
          <a:p>
            <a:pPr eaLnBrk="1" hangingPunct="1"/>
            <a:r>
              <a:rPr lang="en-US"/>
              <a:t>Strike Changes State of a Single Bit</a:t>
            </a:r>
          </a:p>
        </p:txBody>
      </p:sp>
      <p:sp>
        <p:nvSpPr>
          <p:cNvPr id="46083" name="Rectangle 3"/>
          <p:cNvSpPr>
            <a:spLocks noChangeArrowheads="1"/>
          </p:cNvSpPr>
          <p:nvPr/>
        </p:nvSpPr>
        <p:spPr bwMode="auto">
          <a:xfrm>
            <a:off x="3644900" y="2379663"/>
            <a:ext cx="1828800" cy="2117725"/>
          </a:xfrm>
          <a:prstGeom prst="rect">
            <a:avLst/>
          </a:prstGeom>
          <a:solidFill>
            <a:schemeClr val="accent1"/>
          </a:solidFill>
          <a:ln w="25400">
            <a:solidFill>
              <a:schemeClr val="accent2"/>
            </a:solidFill>
            <a:miter lim="800000"/>
            <a:headEnd type="none" w="sm" len="sm"/>
            <a:tailEnd type="none" w="sm" len="sm"/>
          </a:ln>
        </p:spPr>
        <p:txBody>
          <a:bodyPr wrap="none" anchor="ctr">
            <a:prstTxWarp prst="textNoShape">
              <a:avLst/>
            </a:prstTxWarp>
          </a:bodyPr>
          <a:lstStyle/>
          <a:p>
            <a:endParaRPr lang="en-US">
              <a:latin typeface="Franklin Gothic Book" charset="0"/>
            </a:endParaRPr>
          </a:p>
        </p:txBody>
      </p:sp>
      <p:sp>
        <p:nvSpPr>
          <p:cNvPr id="46084" name="Line 4"/>
          <p:cNvSpPr>
            <a:spLocks noChangeShapeType="1"/>
          </p:cNvSpPr>
          <p:nvPr/>
        </p:nvSpPr>
        <p:spPr bwMode="auto">
          <a:xfrm>
            <a:off x="1992313" y="3457575"/>
            <a:ext cx="1665287" cy="0"/>
          </a:xfrm>
          <a:prstGeom prst="line">
            <a:avLst/>
          </a:prstGeom>
          <a:noFill/>
          <a:ln w="25400">
            <a:solidFill>
              <a:schemeClr val="accent2"/>
            </a:solidFill>
            <a:round/>
            <a:headEnd type="none" w="sm" len="sm"/>
            <a:tailEnd type="none" w="sm" len="sm"/>
          </a:ln>
        </p:spPr>
        <p:txBody>
          <a:bodyPr>
            <a:prstTxWarp prst="textNoShape">
              <a:avLst/>
            </a:prstTxWarp>
          </a:bodyPr>
          <a:lstStyle/>
          <a:p>
            <a:endParaRPr lang="en-US"/>
          </a:p>
        </p:txBody>
      </p:sp>
      <p:sp>
        <p:nvSpPr>
          <p:cNvPr id="46085" name="Line 5"/>
          <p:cNvSpPr>
            <a:spLocks noChangeShapeType="1"/>
          </p:cNvSpPr>
          <p:nvPr/>
        </p:nvSpPr>
        <p:spPr bwMode="auto">
          <a:xfrm>
            <a:off x="5487988" y="3484563"/>
            <a:ext cx="1665287" cy="0"/>
          </a:xfrm>
          <a:prstGeom prst="line">
            <a:avLst/>
          </a:prstGeom>
          <a:noFill/>
          <a:ln w="25400">
            <a:solidFill>
              <a:schemeClr val="accent2"/>
            </a:solidFill>
            <a:round/>
            <a:headEnd type="none" w="sm" len="sm"/>
            <a:tailEnd type="triangle" w="med" len="med"/>
          </a:ln>
        </p:spPr>
        <p:txBody>
          <a:bodyPr>
            <a:prstTxWarp prst="textNoShape">
              <a:avLst/>
            </a:prstTxWarp>
          </a:bodyPr>
          <a:lstStyle/>
          <a:p>
            <a:endParaRPr lang="en-US"/>
          </a:p>
        </p:txBody>
      </p:sp>
      <p:sp>
        <p:nvSpPr>
          <p:cNvPr id="46086" name="Text Box 6"/>
          <p:cNvSpPr txBox="1">
            <a:spLocks noChangeArrowheads="1"/>
          </p:cNvSpPr>
          <p:nvPr/>
        </p:nvSpPr>
        <p:spPr bwMode="auto">
          <a:xfrm>
            <a:off x="4344988" y="3044825"/>
            <a:ext cx="788987" cy="762000"/>
          </a:xfrm>
          <a:prstGeom prst="rect">
            <a:avLst/>
          </a:prstGeom>
          <a:noFill/>
          <a:ln w="25400">
            <a:noFill/>
            <a:miter lim="800000"/>
            <a:headEnd type="none" w="sm" len="sm"/>
            <a:tailEnd type="none" w="sm" len="sm"/>
          </a:ln>
        </p:spPr>
        <p:txBody>
          <a:bodyPr>
            <a:prstTxWarp prst="textNoShape">
              <a:avLst/>
            </a:prstTxWarp>
            <a:spAutoFit/>
          </a:bodyPr>
          <a:lstStyle/>
          <a:p>
            <a:pPr>
              <a:spcBef>
                <a:spcPct val="50000"/>
              </a:spcBef>
            </a:pPr>
            <a:r>
              <a:rPr lang="en-US" sz="4400" b="1">
                <a:latin typeface="Franklin Gothic Book" charset="0"/>
              </a:rPr>
              <a:t>0</a:t>
            </a:r>
          </a:p>
        </p:txBody>
      </p:sp>
      <p:grpSp>
        <p:nvGrpSpPr>
          <p:cNvPr id="2" name="Group 9"/>
          <p:cNvGrpSpPr>
            <a:grpSpLocks/>
          </p:cNvGrpSpPr>
          <p:nvPr/>
        </p:nvGrpSpPr>
        <p:grpSpPr bwMode="auto">
          <a:xfrm>
            <a:off x="4335463" y="839788"/>
            <a:ext cx="1928812" cy="2994025"/>
            <a:chOff x="2731" y="529"/>
            <a:chExt cx="1215" cy="1886"/>
          </a:xfrm>
        </p:grpSpPr>
        <p:sp>
          <p:nvSpPr>
            <p:cNvPr id="46090" name="AutoShape 7"/>
            <p:cNvSpPr>
              <a:spLocks noChangeArrowheads="1"/>
            </p:cNvSpPr>
            <p:nvPr/>
          </p:nvSpPr>
          <p:spPr bwMode="auto">
            <a:xfrm rot="1876869" flipH="1">
              <a:off x="3315" y="529"/>
              <a:ext cx="631" cy="1761"/>
            </a:xfrm>
            <a:prstGeom prst="lightningBolt">
              <a:avLst/>
            </a:prstGeom>
            <a:solidFill>
              <a:srgbClr val="FFFF00"/>
            </a:solidFill>
            <a:ln w="25400">
              <a:solidFill>
                <a:schemeClr val="bg2"/>
              </a:solidFill>
              <a:miter lim="800000"/>
              <a:headEnd type="none" w="sm" len="sm"/>
              <a:tailEnd type="none" w="sm" len="sm"/>
            </a:ln>
          </p:spPr>
          <p:txBody>
            <a:bodyPr wrap="none" anchor="ctr">
              <a:prstTxWarp prst="textNoShape">
                <a:avLst/>
              </a:prstTxWarp>
            </a:bodyPr>
            <a:lstStyle/>
            <a:p>
              <a:endParaRPr lang="en-US">
                <a:latin typeface="Franklin Gothic Book" charset="0"/>
              </a:endParaRPr>
            </a:p>
          </p:txBody>
        </p:sp>
        <p:sp>
          <p:nvSpPr>
            <p:cNvPr id="46091" name="Text Box 8"/>
            <p:cNvSpPr txBox="1">
              <a:spLocks noChangeArrowheads="1"/>
            </p:cNvSpPr>
            <p:nvPr/>
          </p:nvSpPr>
          <p:spPr bwMode="auto">
            <a:xfrm>
              <a:off x="2731" y="1935"/>
              <a:ext cx="497" cy="480"/>
            </a:xfrm>
            <a:prstGeom prst="rect">
              <a:avLst/>
            </a:prstGeom>
            <a:solidFill>
              <a:schemeClr val="accent1"/>
            </a:solidFill>
            <a:ln w="25400">
              <a:noFill/>
              <a:miter lim="800000"/>
              <a:headEnd type="none" w="sm" len="sm"/>
              <a:tailEnd type="none" w="sm" len="sm"/>
            </a:ln>
          </p:spPr>
          <p:txBody>
            <a:bodyPr>
              <a:prstTxWarp prst="textNoShape">
                <a:avLst/>
              </a:prstTxWarp>
              <a:spAutoFit/>
            </a:bodyPr>
            <a:lstStyle/>
            <a:p>
              <a:pPr>
                <a:spcBef>
                  <a:spcPct val="50000"/>
                </a:spcBef>
              </a:pPr>
              <a:r>
                <a:rPr lang="en-US" sz="4400" b="1">
                  <a:latin typeface="Franklin Gothic Book" charset="0"/>
                </a:rPr>
                <a:t>1</a:t>
              </a:r>
            </a:p>
          </p:txBody>
        </p:sp>
      </p:grpSp>
      <p:sp>
        <p:nvSpPr>
          <p:cNvPr id="46088" name="Text Box 10"/>
          <p:cNvSpPr txBox="1">
            <a:spLocks noChangeArrowheads="1"/>
          </p:cNvSpPr>
          <p:nvPr/>
        </p:nvSpPr>
        <p:spPr bwMode="auto">
          <a:xfrm>
            <a:off x="5486400" y="6400800"/>
            <a:ext cx="3352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latin typeface="Franklin Gothic Book" charset="0"/>
              </a:rPr>
              <a:t>From: S. Mukherjee, Intel, HPCA 2005</a:t>
            </a:r>
          </a:p>
        </p:txBody>
      </p:sp>
      <p:sp>
        <p:nvSpPr>
          <p:cNvPr id="46089" name="Slide Number Placeholder 1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D9CC2E-9042-254D-B381-0259DF06DBA3}" type="slidenum">
              <a:rPr lang="en-US" smtClean="0">
                <a:latin typeface="Franklin Gothic Book" charset="0"/>
              </a:rPr>
              <a:pPr/>
              <a:t>43</a:t>
            </a:fld>
            <a:endParaRPr lang="en-US">
              <a:latin typeface="Franklin Gothic Book"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87425" y="2374900"/>
            <a:ext cx="3835400" cy="1400175"/>
          </a:xfrm>
          <a:prstGeom prst="rect">
            <a:avLst/>
          </a:prstGeom>
          <a:solidFill>
            <a:srgbClr val="CC9900"/>
          </a:solidFill>
          <a:ln w="25400">
            <a:solidFill>
              <a:schemeClr val="folHlink"/>
            </a:solidFill>
            <a:miter lim="800000"/>
            <a:headEnd/>
            <a:tailEnd/>
          </a:ln>
        </p:spPr>
        <p:txBody>
          <a:bodyPr wrap="none" anchor="ctr">
            <a:prstTxWarp prst="textNoShape">
              <a:avLst/>
            </a:prstTxWarp>
          </a:bodyPr>
          <a:lstStyle/>
          <a:p>
            <a:pPr algn="ctr"/>
            <a:endParaRPr lang="en-US" sz="2400" b="1">
              <a:latin typeface="Franklin Gothic Book" charset="0"/>
            </a:endParaRPr>
          </a:p>
        </p:txBody>
      </p:sp>
      <p:sp>
        <p:nvSpPr>
          <p:cNvPr id="534531" name="Rectangle 3"/>
          <p:cNvSpPr>
            <a:spLocks noChangeArrowheads="1"/>
          </p:cNvSpPr>
          <p:nvPr/>
        </p:nvSpPr>
        <p:spPr bwMode="auto">
          <a:xfrm>
            <a:off x="0" y="88900"/>
            <a:ext cx="9144000" cy="901700"/>
          </a:xfrm>
          <a:prstGeom prst="rect">
            <a:avLst/>
          </a:prstGeom>
          <a:noFill/>
          <a:ln w="9525">
            <a:noFill/>
            <a:miter lim="800000"/>
            <a:headEnd/>
            <a:tailEnd/>
          </a:ln>
          <a:effectLst/>
        </p:spPr>
        <p:txBody>
          <a:bodyPr lIns="92075" tIns="46038" rIns="92075" bIns="46038" anchor="ctr">
            <a:prstTxWarp prst="textNoShape">
              <a:avLst/>
            </a:prstTxWarp>
          </a:bodyPr>
          <a:lstStyle/>
          <a:p>
            <a:pPr algn="ctr" eaLnBrk="1" hangingPunct="1">
              <a:defRPr/>
            </a:pPr>
            <a:r>
              <a:rPr lang="en-US" sz="3200" dirty="0">
                <a:solidFill>
                  <a:schemeClr val="tx2"/>
                </a:solidFill>
                <a:latin typeface="Avenir Book"/>
              </a:rPr>
              <a:t>Impact of Neutron Strike on a Si Device</a:t>
            </a:r>
          </a:p>
        </p:txBody>
      </p:sp>
      <p:sp>
        <p:nvSpPr>
          <p:cNvPr id="48132" name="Rectangle 4"/>
          <p:cNvSpPr>
            <a:spLocks noChangeArrowheads="1"/>
          </p:cNvSpPr>
          <p:nvPr/>
        </p:nvSpPr>
        <p:spPr bwMode="auto">
          <a:xfrm>
            <a:off x="533400" y="4419600"/>
            <a:ext cx="8255000" cy="838200"/>
          </a:xfrm>
          <a:prstGeom prst="rect">
            <a:avLst/>
          </a:prstGeom>
          <a:noFill/>
          <a:ln w="9525">
            <a:noFill/>
            <a:miter lim="800000"/>
            <a:headEnd/>
            <a:tailEnd/>
          </a:ln>
        </p:spPr>
        <p:txBody>
          <a:bodyPr lIns="92075" tIns="46038" rIns="92075" bIns="46038">
            <a:prstTxWarp prst="textNoShape">
              <a:avLst/>
            </a:prstTxWarp>
          </a:bodyPr>
          <a:lstStyle/>
          <a:p>
            <a:pPr marL="342900" indent="-342900" eaLnBrk="1" hangingPunct="1">
              <a:spcBef>
                <a:spcPct val="20000"/>
              </a:spcBef>
            </a:pPr>
            <a:r>
              <a:rPr lang="en-US" sz="2000">
                <a:latin typeface="Franklin Gothic Book" charset="0"/>
              </a:rPr>
              <a:t>Secondary source of upsets: alpha particles from packaging</a:t>
            </a:r>
          </a:p>
        </p:txBody>
      </p:sp>
      <p:sp>
        <p:nvSpPr>
          <p:cNvPr id="48133" name="Text Box 5"/>
          <p:cNvSpPr txBox="1">
            <a:spLocks noChangeArrowheads="1"/>
          </p:cNvSpPr>
          <p:nvPr/>
        </p:nvSpPr>
        <p:spPr bwMode="auto">
          <a:xfrm>
            <a:off x="5722938" y="2417763"/>
            <a:ext cx="2963862" cy="1465262"/>
          </a:xfrm>
          <a:prstGeom prst="rect">
            <a:avLst/>
          </a:prstGeom>
          <a:noFill/>
          <a:ln w="25400">
            <a:noFill/>
            <a:miter lim="800000"/>
            <a:headEnd/>
            <a:tailEnd/>
          </a:ln>
        </p:spPr>
        <p:txBody>
          <a:bodyPr>
            <a:prstTxWarp prst="textNoShape">
              <a:avLst/>
            </a:prstTxWarp>
            <a:spAutoFit/>
          </a:bodyPr>
          <a:lstStyle/>
          <a:p>
            <a:pPr>
              <a:spcBef>
                <a:spcPct val="50000"/>
              </a:spcBef>
            </a:pPr>
            <a:r>
              <a:rPr lang="en-US" b="1">
                <a:latin typeface="Franklin Gothic Book" charset="0"/>
              </a:rPr>
              <a:t>Strikes release electron &amp; hole pairs that can be absorbed by source &amp; drain to alter the state of the device</a:t>
            </a:r>
          </a:p>
        </p:txBody>
      </p:sp>
      <p:sp>
        <p:nvSpPr>
          <p:cNvPr id="48134" name="Line 6"/>
          <p:cNvSpPr>
            <a:spLocks noChangeShapeType="1"/>
          </p:cNvSpPr>
          <p:nvPr/>
        </p:nvSpPr>
        <p:spPr bwMode="auto">
          <a:xfrm>
            <a:off x="944563" y="2359025"/>
            <a:ext cx="3922712" cy="0"/>
          </a:xfrm>
          <a:prstGeom prst="line">
            <a:avLst/>
          </a:prstGeom>
          <a:noFill/>
          <a:ln w="25400">
            <a:solidFill>
              <a:schemeClr val="accent2"/>
            </a:solidFill>
            <a:round/>
            <a:headEnd/>
            <a:tailEnd/>
          </a:ln>
        </p:spPr>
        <p:txBody>
          <a:bodyPr wrap="none" anchor="ctr">
            <a:prstTxWarp prst="textNoShape">
              <a:avLst/>
            </a:prstTxWarp>
          </a:bodyPr>
          <a:lstStyle/>
          <a:p>
            <a:endParaRPr lang="en-US"/>
          </a:p>
        </p:txBody>
      </p:sp>
      <p:sp>
        <p:nvSpPr>
          <p:cNvPr id="48135" name="Rectangle 7"/>
          <p:cNvSpPr>
            <a:spLocks noChangeArrowheads="1"/>
          </p:cNvSpPr>
          <p:nvPr/>
        </p:nvSpPr>
        <p:spPr bwMode="auto">
          <a:xfrm>
            <a:off x="2359025" y="2197100"/>
            <a:ext cx="855663" cy="161925"/>
          </a:xfrm>
          <a:prstGeom prst="rect">
            <a:avLst/>
          </a:prstGeom>
          <a:solidFill>
            <a:srgbClr val="000000"/>
          </a:solidFill>
          <a:ln w="25400">
            <a:solidFill>
              <a:schemeClr val="accent2"/>
            </a:solidFill>
            <a:miter lim="800000"/>
            <a:headEnd/>
            <a:tailEnd/>
          </a:ln>
        </p:spPr>
        <p:txBody>
          <a:bodyPr wrap="none" anchor="ctr">
            <a:prstTxWarp prst="textNoShape">
              <a:avLst/>
            </a:prstTxWarp>
          </a:bodyPr>
          <a:lstStyle/>
          <a:p>
            <a:endParaRPr lang="en-US">
              <a:latin typeface="Franklin Gothic Book" charset="0"/>
            </a:endParaRPr>
          </a:p>
        </p:txBody>
      </p:sp>
      <p:sp>
        <p:nvSpPr>
          <p:cNvPr id="48136" name="Rectangle 8"/>
          <p:cNvSpPr>
            <a:spLocks noChangeArrowheads="1"/>
          </p:cNvSpPr>
          <p:nvPr/>
        </p:nvSpPr>
        <p:spPr bwMode="auto">
          <a:xfrm>
            <a:off x="2359025" y="2079625"/>
            <a:ext cx="849313" cy="133350"/>
          </a:xfrm>
          <a:prstGeom prst="rect">
            <a:avLst/>
          </a:prstGeom>
          <a:solidFill>
            <a:schemeClr val="tx1"/>
          </a:solidFill>
          <a:ln w="25400">
            <a:solidFill>
              <a:schemeClr val="accent2"/>
            </a:solidFill>
            <a:miter lim="800000"/>
            <a:headEnd/>
            <a:tailEnd/>
          </a:ln>
        </p:spPr>
        <p:txBody>
          <a:bodyPr wrap="none" anchor="ctr">
            <a:prstTxWarp prst="textNoShape">
              <a:avLst/>
            </a:prstTxWarp>
          </a:bodyPr>
          <a:lstStyle/>
          <a:p>
            <a:pPr algn="ctr"/>
            <a:endParaRPr lang="en-US" sz="2400" b="1">
              <a:latin typeface="Franklin Gothic Book" charset="0"/>
            </a:endParaRPr>
          </a:p>
        </p:txBody>
      </p:sp>
      <p:sp>
        <p:nvSpPr>
          <p:cNvPr id="48137" name="Text Box 9"/>
          <p:cNvSpPr txBox="1">
            <a:spLocks noChangeArrowheads="1"/>
          </p:cNvSpPr>
          <p:nvPr/>
        </p:nvSpPr>
        <p:spPr bwMode="auto">
          <a:xfrm>
            <a:off x="2709863" y="2830513"/>
            <a:ext cx="423862" cy="461962"/>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38" name="Text Box 10"/>
          <p:cNvSpPr txBox="1">
            <a:spLocks noChangeArrowheads="1"/>
          </p:cNvSpPr>
          <p:nvPr/>
        </p:nvSpPr>
        <p:spPr bwMode="auto">
          <a:xfrm>
            <a:off x="2900363" y="2982913"/>
            <a:ext cx="319087" cy="461962"/>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39" name="Text Box 11"/>
          <p:cNvSpPr txBox="1">
            <a:spLocks noChangeArrowheads="1"/>
          </p:cNvSpPr>
          <p:nvPr/>
        </p:nvSpPr>
        <p:spPr bwMode="auto">
          <a:xfrm>
            <a:off x="3127375" y="2908300"/>
            <a:ext cx="423863" cy="461963"/>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40" name="Text Box 12"/>
          <p:cNvSpPr txBox="1">
            <a:spLocks noChangeArrowheads="1"/>
          </p:cNvSpPr>
          <p:nvPr/>
        </p:nvSpPr>
        <p:spPr bwMode="auto">
          <a:xfrm>
            <a:off x="2566988" y="3013075"/>
            <a:ext cx="423862" cy="461963"/>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41" name="Text Box 13"/>
          <p:cNvSpPr txBox="1">
            <a:spLocks noChangeArrowheads="1"/>
          </p:cNvSpPr>
          <p:nvPr/>
        </p:nvSpPr>
        <p:spPr bwMode="auto">
          <a:xfrm>
            <a:off x="3038475" y="3011488"/>
            <a:ext cx="423863" cy="461962"/>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42" name="Text Box 14"/>
          <p:cNvSpPr txBox="1">
            <a:spLocks noChangeArrowheads="1"/>
          </p:cNvSpPr>
          <p:nvPr/>
        </p:nvSpPr>
        <p:spPr bwMode="auto">
          <a:xfrm>
            <a:off x="2786063" y="3092450"/>
            <a:ext cx="319087" cy="461963"/>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43" name="Text Box 15"/>
          <p:cNvSpPr txBox="1">
            <a:spLocks noChangeArrowheads="1"/>
          </p:cNvSpPr>
          <p:nvPr/>
        </p:nvSpPr>
        <p:spPr bwMode="auto">
          <a:xfrm>
            <a:off x="2698750" y="3222625"/>
            <a:ext cx="319088" cy="461963"/>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sp>
        <p:nvSpPr>
          <p:cNvPr id="48144" name="Text Box 16"/>
          <p:cNvSpPr txBox="1">
            <a:spLocks noChangeArrowheads="1"/>
          </p:cNvSpPr>
          <p:nvPr/>
        </p:nvSpPr>
        <p:spPr bwMode="auto">
          <a:xfrm>
            <a:off x="3170238" y="3194050"/>
            <a:ext cx="319087" cy="461963"/>
          </a:xfrm>
          <a:prstGeom prst="rect">
            <a:avLst/>
          </a:prstGeom>
          <a:noFill/>
          <a:ln w="25400">
            <a:noFill/>
            <a:miter lim="800000"/>
            <a:headEnd/>
            <a:tailEnd/>
          </a:ln>
        </p:spPr>
        <p:txBody>
          <a:bodyPr wrap="none">
            <a:prstTxWarp prst="textNoShape">
              <a:avLst/>
            </a:prstTxWarp>
            <a:spAutoFit/>
          </a:bodyPr>
          <a:lstStyle/>
          <a:p>
            <a:pPr algn="ctr"/>
            <a:r>
              <a:rPr lang="en-US" sz="2400" b="1">
                <a:latin typeface="Franklin Gothic Book" charset="0"/>
              </a:rPr>
              <a:t>-</a:t>
            </a:r>
          </a:p>
        </p:txBody>
      </p:sp>
      <p:grpSp>
        <p:nvGrpSpPr>
          <p:cNvPr id="48145" name="Group 18"/>
          <p:cNvGrpSpPr>
            <a:grpSpLocks/>
          </p:cNvGrpSpPr>
          <p:nvPr/>
        </p:nvGrpSpPr>
        <p:grpSpPr bwMode="auto">
          <a:xfrm>
            <a:off x="1408113" y="2359025"/>
            <a:ext cx="1112837" cy="827088"/>
            <a:chOff x="887" y="1486"/>
            <a:chExt cx="600" cy="521"/>
          </a:xfrm>
        </p:grpSpPr>
        <p:sp>
          <p:nvSpPr>
            <p:cNvPr id="48153" name="Freeform 19"/>
            <p:cNvSpPr>
              <a:spLocks/>
            </p:cNvSpPr>
            <p:nvPr/>
          </p:nvSpPr>
          <p:spPr bwMode="auto">
            <a:xfrm>
              <a:off x="887" y="1486"/>
              <a:ext cx="600" cy="521"/>
            </a:xfrm>
            <a:custGeom>
              <a:avLst/>
              <a:gdLst>
                <a:gd name="T0" fmla="*/ 26 w 525"/>
                <a:gd name="T1" fmla="*/ 0 h 521"/>
                <a:gd name="T2" fmla="*/ 58 w 525"/>
                <a:gd name="T3" fmla="*/ 391 h 521"/>
                <a:gd name="T4" fmla="*/ 377 w 525"/>
                <a:gd name="T5" fmla="*/ 456 h 521"/>
                <a:gd name="T6" fmla="*/ 600 w 525"/>
                <a:gd name="T7" fmla="*/ 0 h 521"/>
                <a:gd name="T8" fmla="*/ 0 60000 65536"/>
                <a:gd name="T9" fmla="*/ 0 60000 65536"/>
                <a:gd name="T10" fmla="*/ 0 60000 65536"/>
                <a:gd name="T11" fmla="*/ 0 60000 65536"/>
                <a:gd name="T12" fmla="*/ 0 w 525"/>
                <a:gd name="T13" fmla="*/ 0 h 521"/>
                <a:gd name="T14" fmla="*/ 525 w 525"/>
                <a:gd name="T15" fmla="*/ 521 h 521"/>
              </a:gdLst>
              <a:ahLst/>
              <a:cxnLst>
                <a:cxn ang="T8">
                  <a:pos x="T0" y="T1"/>
                </a:cxn>
                <a:cxn ang="T9">
                  <a:pos x="T2" y="T3"/>
                </a:cxn>
                <a:cxn ang="T10">
                  <a:pos x="T4" y="T5"/>
                </a:cxn>
                <a:cxn ang="T11">
                  <a:pos x="T6" y="T7"/>
                </a:cxn>
              </a:cxnLst>
              <a:rect l="T12" t="T13" r="T14" b="T15"/>
              <a:pathLst>
                <a:path w="525" h="521">
                  <a:moveTo>
                    <a:pt x="23" y="0"/>
                  </a:moveTo>
                  <a:cubicBezTo>
                    <a:pt x="11" y="157"/>
                    <a:pt x="0" y="315"/>
                    <a:pt x="51" y="391"/>
                  </a:cubicBezTo>
                  <a:cubicBezTo>
                    <a:pt x="102" y="467"/>
                    <a:pt x="251" y="521"/>
                    <a:pt x="330" y="456"/>
                  </a:cubicBezTo>
                  <a:cubicBezTo>
                    <a:pt x="409" y="391"/>
                    <a:pt x="467" y="195"/>
                    <a:pt x="525" y="0"/>
                  </a:cubicBezTo>
                </a:path>
              </a:pathLst>
            </a:custGeom>
            <a:solidFill>
              <a:schemeClr val="bg1"/>
            </a:solidFill>
            <a:ln w="25400">
              <a:solidFill>
                <a:schemeClr val="accent2"/>
              </a:solidFill>
              <a:round/>
              <a:headEnd/>
              <a:tailEnd/>
            </a:ln>
          </p:spPr>
          <p:txBody>
            <a:bodyPr wrap="none" anchor="ctr">
              <a:prstTxWarp prst="textNoShape">
                <a:avLst/>
              </a:prstTxWarp>
            </a:bodyPr>
            <a:lstStyle/>
            <a:p>
              <a:endParaRPr lang="en-US">
                <a:latin typeface="Franklin Gothic Book" charset="0"/>
              </a:endParaRPr>
            </a:p>
          </p:txBody>
        </p:sp>
        <p:sp>
          <p:nvSpPr>
            <p:cNvPr id="48154" name="Text Box 20"/>
            <p:cNvSpPr txBox="1">
              <a:spLocks noChangeArrowheads="1"/>
            </p:cNvSpPr>
            <p:nvPr/>
          </p:nvSpPr>
          <p:spPr bwMode="auto">
            <a:xfrm>
              <a:off x="949" y="1591"/>
              <a:ext cx="395" cy="194"/>
            </a:xfrm>
            <a:prstGeom prst="rect">
              <a:avLst/>
            </a:prstGeom>
            <a:solidFill>
              <a:schemeClr val="bg1"/>
            </a:solidFill>
            <a:ln w="25400">
              <a:noFill/>
              <a:miter lim="800000"/>
              <a:headEnd/>
              <a:tailEnd/>
            </a:ln>
          </p:spPr>
          <p:txBody>
            <a:bodyPr wrap="none">
              <a:prstTxWarp prst="textNoShape">
                <a:avLst/>
              </a:prstTxWarp>
              <a:spAutoFit/>
            </a:bodyPr>
            <a:lstStyle/>
            <a:p>
              <a:pPr algn="ctr"/>
              <a:r>
                <a:rPr lang="en-US" sz="1400" b="1">
                  <a:latin typeface="Franklin Gothic Book" charset="0"/>
                </a:rPr>
                <a:t>source</a:t>
              </a:r>
            </a:p>
          </p:txBody>
        </p:sp>
      </p:grpSp>
      <p:grpSp>
        <p:nvGrpSpPr>
          <p:cNvPr id="48146" name="Group 21"/>
          <p:cNvGrpSpPr>
            <a:grpSpLocks/>
          </p:cNvGrpSpPr>
          <p:nvPr/>
        </p:nvGrpSpPr>
        <p:grpSpPr bwMode="auto">
          <a:xfrm>
            <a:off x="3024188" y="2362200"/>
            <a:ext cx="1155700" cy="857250"/>
            <a:chOff x="2023" y="1480"/>
            <a:chExt cx="600" cy="521"/>
          </a:xfrm>
        </p:grpSpPr>
        <p:sp>
          <p:nvSpPr>
            <p:cNvPr id="48151" name="Freeform 22"/>
            <p:cNvSpPr>
              <a:spLocks/>
            </p:cNvSpPr>
            <p:nvPr/>
          </p:nvSpPr>
          <p:spPr bwMode="auto">
            <a:xfrm flipH="1">
              <a:off x="2023" y="1480"/>
              <a:ext cx="600" cy="521"/>
            </a:xfrm>
            <a:custGeom>
              <a:avLst/>
              <a:gdLst>
                <a:gd name="T0" fmla="*/ 26 w 525"/>
                <a:gd name="T1" fmla="*/ 0 h 521"/>
                <a:gd name="T2" fmla="*/ 58 w 525"/>
                <a:gd name="T3" fmla="*/ 391 h 521"/>
                <a:gd name="T4" fmla="*/ 377 w 525"/>
                <a:gd name="T5" fmla="*/ 456 h 521"/>
                <a:gd name="T6" fmla="*/ 600 w 525"/>
                <a:gd name="T7" fmla="*/ 0 h 521"/>
                <a:gd name="T8" fmla="*/ 0 60000 65536"/>
                <a:gd name="T9" fmla="*/ 0 60000 65536"/>
                <a:gd name="T10" fmla="*/ 0 60000 65536"/>
                <a:gd name="T11" fmla="*/ 0 60000 65536"/>
                <a:gd name="T12" fmla="*/ 0 w 525"/>
                <a:gd name="T13" fmla="*/ 0 h 521"/>
                <a:gd name="T14" fmla="*/ 525 w 525"/>
                <a:gd name="T15" fmla="*/ 521 h 521"/>
              </a:gdLst>
              <a:ahLst/>
              <a:cxnLst>
                <a:cxn ang="T8">
                  <a:pos x="T0" y="T1"/>
                </a:cxn>
                <a:cxn ang="T9">
                  <a:pos x="T2" y="T3"/>
                </a:cxn>
                <a:cxn ang="T10">
                  <a:pos x="T4" y="T5"/>
                </a:cxn>
                <a:cxn ang="T11">
                  <a:pos x="T6" y="T7"/>
                </a:cxn>
              </a:cxnLst>
              <a:rect l="T12" t="T13" r="T14" b="T15"/>
              <a:pathLst>
                <a:path w="525" h="521">
                  <a:moveTo>
                    <a:pt x="23" y="0"/>
                  </a:moveTo>
                  <a:cubicBezTo>
                    <a:pt x="11" y="157"/>
                    <a:pt x="0" y="315"/>
                    <a:pt x="51" y="391"/>
                  </a:cubicBezTo>
                  <a:cubicBezTo>
                    <a:pt x="102" y="467"/>
                    <a:pt x="251" y="521"/>
                    <a:pt x="330" y="456"/>
                  </a:cubicBezTo>
                  <a:cubicBezTo>
                    <a:pt x="409" y="391"/>
                    <a:pt x="467" y="195"/>
                    <a:pt x="525" y="0"/>
                  </a:cubicBezTo>
                </a:path>
              </a:pathLst>
            </a:custGeom>
            <a:solidFill>
              <a:schemeClr val="bg1"/>
            </a:solidFill>
            <a:ln w="25400">
              <a:solidFill>
                <a:schemeClr val="accent2"/>
              </a:solidFill>
              <a:round/>
              <a:headEnd/>
              <a:tailEnd/>
            </a:ln>
          </p:spPr>
          <p:txBody>
            <a:bodyPr wrap="none" anchor="ctr">
              <a:prstTxWarp prst="textNoShape">
                <a:avLst/>
              </a:prstTxWarp>
            </a:bodyPr>
            <a:lstStyle/>
            <a:p>
              <a:endParaRPr lang="en-US">
                <a:latin typeface="Franklin Gothic Book" charset="0"/>
              </a:endParaRPr>
            </a:p>
          </p:txBody>
        </p:sp>
        <p:sp>
          <p:nvSpPr>
            <p:cNvPr id="48152" name="Text Box 23"/>
            <p:cNvSpPr txBox="1">
              <a:spLocks noChangeArrowheads="1"/>
            </p:cNvSpPr>
            <p:nvPr/>
          </p:nvSpPr>
          <p:spPr bwMode="auto">
            <a:xfrm>
              <a:off x="2177" y="1603"/>
              <a:ext cx="318" cy="187"/>
            </a:xfrm>
            <a:prstGeom prst="rect">
              <a:avLst/>
            </a:prstGeom>
            <a:solidFill>
              <a:schemeClr val="bg1"/>
            </a:solidFill>
            <a:ln w="25400">
              <a:noFill/>
              <a:miter lim="800000"/>
              <a:headEnd/>
              <a:tailEnd/>
            </a:ln>
          </p:spPr>
          <p:txBody>
            <a:bodyPr wrap="none">
              <a:prstTxWarp prst="textNoShape">
                <a:avLst/>
              </a:prstTxWarp>
              <a:spAutoFit/>
            </a:bodyPr>
            <a:lstStyle/>
            <a:p>
              <a:pPr algn="ctr"/>
              <a:r>
                <a:rPr lang="en-US" sz="1400" b="1">
                  <a:latin typeface="Franklin Gothic Book" charset="0"/>
                </a:rPr>
                <a:t>drain</a:t>
              </a:r>
            </a:p>
          </p:txBody>
        </p:sp>
      </p:grpSp>
      <p:sp>
        <p:nvSpPr>
          <p:cNvPr id="48147" name="Text Box 24"/>
          <p:cNvSpPr txBox="1">
            <a:spLocks noChangeArrowheads="1"/>
          </p:cNvSpPr>
          <p:nvPr/>
        </p:nvSpPr>
        <p:spPr bwMode="auto">
          <a:xfrm>
            <a:off x="4419600" y="1219200"/>
            <a:ext cx="1585913" cy="369888"/>
          </a:xfrm>
          <a:prstGeom prst="rect">
            <a:avLst/>
          </a:prstGeom>
          <a:noFill/>
          <a:ln w="25400">
            <a:noFill/>
            <a:miter lim="800000"/>
            <a:headEnd/>
            <a:tailEnd/>
          </a:ln>
        </p:spPr>
        <p:txBody>
          <a:bodyPr wrap="none">
            <a:prstTxWarp prst="textNoShape">
              <a:avLst/>
            </a:prstTxWarp>
            <a:spAutoFit/>
          </a:bodyPr>
          <a:lstStyle/>
          <a:p>
            <a:pPr algn="ctr"/>
            <a:r>
              <a:rPr lang="en-US" b="1">
                <a:latin typeface="Franklin Gothic Book" charset="0"/>
              </a:rPr>
              <a:t>neutron strike</a:t>
            </a:r>
          </a:p>
        </p:txBody>
      </p:sp>
      <p:sp>
        <p:nvSpPr>
          <p:cNvPr id="48148" name="Line 25"/>
          <p:cNvSpPr>
            <a:spLocks noChangeShapeType="1"/>
          </p:cNvSpPr>
          <p:nvPr/>
        </p:nvSpPr>
        <p:spPr bwMode="auto">
          <a:xfrm flipH="1">
            <a:off x="2994025" y="1179513"/>
            <a:ext cx="1519238" cy="1947862"/>
          </a:xfrm>
          <a:prstGeom prst="line">
            <a:avLst/>
          </a:prstGeom>
          <a:noFill/>
          <a:ln w="63500">
            <a:solidFill>
              <a:schemeClr val="tx1"/>
            </a:solidFill>
            <a:round/>
            <a:headEnd/>
            <a:tailEnd type="triangle" w="med" len="med"/>
          </a:ln>
        </p:spPr>
        <p:txBody>
          <a:bodyPr wrap="none" anchor="ctr">
            <a:prstTxWarp prst="textNoShape">
              <a:avLst/>
            </a:prstTxWarp>
          </a:bodyPr>
          <a:lstStyle/>
          <a:p>
            <a:endParaRPr lang="en-US"/>
          </a:p>
        </p:txBody>
      </p:sp>
      <p:sp>
        <p:nvSpPr>
          <p:cNvPr id="48149" name="Text Box 26"/>
          <p:cNvSpPr txBox="1">
            <a:spLocks noChangeArrowheads="1"/>
          </p:cNvSpPr>
          <p:nvPr/>
        </p:nvSpPr>
        <p:spPr bwMode="auto">
          <a:xfrm>
            <a:off x="5486400" y="6400800"/>
            <a:ext cx="3352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latin typeface="Franklin Gothic Book" charset="0"/>
              </a:rPr>
              <a:t>From: S. Mukherjee, Intel, HPCA 2005</a:t>
            </a:r>
          </a:p>
        </p:txBody>
      </p:sp>
      <p:sp>
        <p:nvSpPr>
          <p:cNvPr id="48150" name="Slide Number Placeholder 2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2EA17E3-B842-6944-A41F-4DBC2BD9DE7A}" type="slidenum">
              <a:rPr lang="en-US" smtClean="0">
                <a:latin typeface="Franklin Gothic Book" charset="0"/>
              </a:rPr>
              <a:pPr/>
              <a:t>44</a:t>
            </a:fld>
            <a:endParaRPr lang="en-US">
              <a:latin typeface="Franklin Gothic Book"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0"/>
          <p:cNvSpPr>
            <a:spLocks noChangeArrowheads="1"/>
          </p:cNvSpPr>
          <p:nvPr/>
        </p:nvSpPr>
        <p:spPr bwMode="auto">
          <a:xfrm>
            <a:off x="762000" y="990600"/>
            <a:ext cx="5638800" cy="43434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latin typeface="Franklin Gothic Book" charset="0"/>
            </a:endParaRPr>
          </a:p>
        </p:txBody>
      </p:sp>
      <p:sp>
        <p:nvSpPr>
          <p:cNvPr id="535554" name="Rectangle 2"/>
          <p:cNvSpPr>
            <a:spLocks noChangeArrowheads="1"/>
          </p:cNvSpPr>
          <p:nvPr/>
        </p:nvSpPr>
        <p:spPr bwMode="auto">
          <a:xfrm>
            <a:off x="304800" y="152400"/>
            <a:ext cx="8453438" cy="762000"/>
          </a:xfrm>
          <a:prstGeom prst="rect">
            <a:avLst/>
          </a:prstGeom>
          <a:noFill/>
          <a:ln w="9525">
            <a:noFill/>
            <a:miter lim="800000"/>
            <a:headEnd/>
            <a:tailEnd/>
          </a:ln>
          <a:effectLst/>
        </p:spPr>
        <p:txBody>
          <a:bodyPr lIns="92075" tIns="46038" rIns="92075" bIns="46038" anchor="ctr">
            <a:prstTxWarp prst="textNoShape">
              <a:avLst/>
            </a:prstTxWarp>
          </a:bodyPr>
          <a:lstStyle/>
          <a:p>
            <a:pPr algn="ctr" eaLnBrk="1" hangingPunct="1">
              <a:defRPr/>
            </a:pPr>
            <a:r>
              <a:rPr lang="en-US" sz="3200" dirty="0">
                <a:solidFill>
                  <a:schemeClr val="accent2"/>
                </a:solidFill>
                <a:latin typeface="Avenir Book"/>
              </a:rPr>
              <a:t>Cosmic Rays Come From Deep Space</a:t>
            </a:r>
          </a:p>
        </p:txBody>
      </p:sp>
      <p:grpSp>
        <p:nvGrpSpPr>
          <p:cNvPr id="49156" name="Group 3"/>
          <p:cNvGrpSpPr>
            <a:grpSpLocks/>
          </p:cNvGrpSpPr>
          <p:nvPr/>
        </p:nvGrpSpPr>
        <p:grpSpPr bwMode="auto">
          <a:xfrm>
            <a:off x="1295400" y="990600"/>
            <a:ext cx="5294313" cy="4195763"/>
            <a:chOff x="1104" y="624"/>
            <a:chExt cx="3335" cy="2643"/>
          </a:xfrm>
        </p:grpSpPr>
        <p:sp>
          <p:nvSpPr>
            <p:cNvPr id="49162" name="Freeform 4"/>
            <p:cNvSpPr>
              <a:spLocks/>
            </p:cNvSpPr>
            <p:nvPr/>
          </p:nvSpPr>
          <p:spPr bwMode="auto">
            <a:xfrm>
              <a:off x="1104" y="2603"/>
              <a:ext cx="3335" cy="394"/>
            </a:xfrm>
            <a:custGeom>
              <a:avLst/>
              <a:gdLst>
                <a:gd name="T0" fmla="*/ 0 w 3335"/>
                <a:gd name="T1" fmla="*/ 385 h 394"/>
                <a:gd name="T2" fmla="*/ 975 w 3335"/>
                <a:gd name="T3" fmla="*/ 59 h 394"/>
                <a:gd name="T4" fmla="*/ 2239 w 3335"/>
                <a:gd name="T5" fmla="*/ 32 h 394"/>
                <a:gd name="T6" fmla="*/ 3047 w 3335"/>
                <a:gd name="T7" fmla="*/ 208 h 394"/>
                <a:gd name="T8" fmla="*/ 3335 w 3335"/>
                <a:gd name="T9" fmla="*/ 394 h 394"/>
                <a:gd name="T10" fmla="*/ 0 60000 65536"/>
                <a:gd name="T11" fmla="*/ 0 60000 65536"/>
                <a:gd name="T12" fmla="*/ 0 60000 65536"/>
                <a:gd name="T13" fmla="*/ 0 60000 65536"/>
                <a:gd name="T14" fmla="*/ 0 60000 65536"/>
                <a:gd name="T15" fmla="*/ 0 w 3335"/>
                <a:gd name="T16" fmla="*/ 0 h 394"/>
                <a:gd name="T17" fmla="*/ 3335 w 3335"/>
                <a:gd name="T18" fmla="*/ 394 h 394"/>
              </a:gdLst>
              <a:ahLst/>
              <a:cxnLst>
                <a:cxn ang="T10">
                  <a:pos x="T0" y="T1"/>
                </a:cxn>
                <a:cxn ang="T11">
                  <a:pos x="T2" y="T3"/>
                </a:cxn>
                <a:cxn ang="T12">
                  <a:pos x="T4" y="T5"/>
                </a:cxn>
                <a:cxn ang="T13">
                  <a:pos x="T6" y="T7"/>
                </a:cxn>
                <a:cxn ang="T14">
                  <a:pos x="T8" y="T9"/>
                </a:cxn>
              </a:cxnLst>
              <a:rect l="T15" t="T16" r="T17" b="T18"/>
              <a:pathLst>
                <a:path w="3335" h="394">
                  <a:moveTo>
                    <a:pt x="0" y="385"/>
                  </a:moveTo>
                  <a:cubicBezTo>
                    <a:pt x="301" y="251"/>
                    <a:pt x="602" y="118"/>
                    <a:pt x="975" y="59"/>
                  </a:cubicBezTo>
                  <a:cubicBezTo>
                    <a:pt x="1348" y="0"/>
                    <a:pt x="1894" y="7"/>
                    <a:pt x="2239" y="32"/>
                  </a:cubicBezTo>
                  <a:cubicBezTo>
                    <a:pt x="2584" y="57"/>
                    <a:pt x="2864" y="148"/>
                    <a:pt x="3047" y="208"/>
                  </a:cubicBezTo>
                  <a:cubicBezTo>
                    <a:pt x="3230" y="268"/>
                    <a:pt x="3282" y="331"/>
                    <a:pt x="3335" y="394"/>
                  </a:cubicBezTo>
                </a:path>
              </a:pathLst>
            </a:custGeom>
            <a:noFill/>
            <a:ln w="57150">
              <a:solidFill>
                <a:srgbClr val="FFFF00"/>
              </a:solidFill>
              <a:round/>
              <a:headEnd/>
              <a:tailEnd/>
            </a:ln>
          </p:spPr>
          <p:txBody>
            <a:bodyPr wrap="none" anchor="ctr">
              <a:prstTxWarp prst="textNoShape">
                <a:avLst/>
              </a:prstTxWarp>
            </a:bodyPr>
            <a:lstStyle/>
            <a:p>
              <a:endParaRPr lang="en-US">
                <a:latin typeface="Franklin Gothic Book" charset="0"/>
              </a:endParaRPr>
            </a:p>
          </p:txBody>
        </p:sp>
        <p:sp>
          <p:nvSpPr>
            <p:cNvPr id="49163" name="Line 5"/>
            <p:cNvSpPr>
              <a:spLocks noChangeShapeType="1"/>
            </p:cNvSpPr>
            <p:nvPr/>
          </p:nvSpPr>
          <p:spPr bwMode="auto">
            <a:xfrm>
              <a:off x="2116" y="637"/>
              <a:ext cx="0" cy="205"/>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64" name="Line 6"/>
            <p:cNvSpPr>
              <a:spLocks noChangeShapeType="1"/>
            </p:cNvSpPr>
            <p:nvPr/>
          </p:nvSpPr>
          <p:spPr bwMode="auto">
            <a:xfrm>
              <a:off x="2816" y="640"/>
              <a:ext cx="0" cy="205"/>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65" name="Line 7"/>
            <p:cNvSpPr>
              <a:spLocks noChangeShapeType="1"/>
            </p:cNvSpPr>
            <p:nvPr/>
          </p:nvSpPr>
          <p:spPr bwMode="auto">
            <a:xfrm>
              <a:off x="3572" y="624"/>
              <a:ext cx="0" cy="205"/>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66" name="Line 8"/>
            <p:cNvSpPr>
              <a:spLocks noChangeShapeType="1"/>
            </p:cNvSpPr>
            <p:nvPr/>
          </p:nvSpPr>
          <p:spPr bwMode="auto">
            <a:xfrm flipH="1">
              <a:off x="2785" y="916"/>
              <a:ext cx="28" cy="474"/>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67" name="Oval 9"/>
            <p:cNvSpPr>
              <a:spLocks noChangeArrowheads="1"/>
            </p:cNvSpPr>
            <p:nvPr/>
          </p:nvSpPr>
          <p:spPr bwMode="auto">
            <a:xfrm>
              <a:off x="2736" y="1440"/>
              <a:ext cx="96" cy="96"/>
            </a:xfrm>
            <a:prstGeom prst="ellipse">
              <a:avLst/>
            </a:prstGeom>
            <a:solidFill>
              <a:schemeClr val="folHlink"/>
            </a:solidFill>
            <a:ln w="57150">
              <a:solidFill>
                <a:schemeClr val="folHlink"/>
              </a:solidFill>
              <a:round/>
              <a:headEnd/>
              <a:tailEnd/>
            </a:ln>
          </p:spPr>
          <p:txBody>
            <a:bodyPr wrap="none" anchor="ctr">
              <a:prstTxWarp prst="textNoShape">
                <a:avLst/>
              </a:prstTxWarp>
            </a:bodyPr>
            <a:lstStyle/>
            <a:p>
              <a:endParaRPr lang="en-US">
                <a:latin typeface="Franklin Gothic Book" charset="0"/>
              </a:endParaRPr>
            </a:p>
          </p:txBody>
        </p:sp>
        <p:sp>
          <p:nvSpPr>
            <p:cNvPr id="49168" name="Line 10"/>
            <p:cNvSpPr>
              <a:spLocks noChangeShapeType="1"/>
            </p:cNvSpPr>
            <p:nvPr/>
          </p:nvSpPr>
          <p:spPr bwMode="auto">
            <a:xfrm flipH="1">
              <a:off x="2265" y="1529"/>
              <a:ext cx="446" cy="177"/>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69" name="Line 11"/>
            <p:cNvSpPr>
              <a:spLocks noChangeShapeType="1"/>
            </p:cNvSpPr>
            <p:nvPr/>
          </p:nvSpPr>
          <p:spPr bwMode="auto">
            <a:xfrm flipH="1">
              <a:off x="1773" y="1715"/>
              <a:ext cx="483" cy="102"/>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0" name="Line 12"/>
            <p:cNvSpPr>
              <a:spLocks noChangeShapeType="1"/>
            </p:cNvSpPr>
            <p:nvPr/>
          </p:nvSpPr>
          <p:spPr bwMode="auto">
            <a:xfrm flipH="1">
              <a:off x="2191" y="1733"/>
              <a:ext cx="56" cy="195"/>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1" name="Line 13"/>
            <p:cNvSpPr>
              <a:spLocks noChangeShapeType="1"/>
            </p:cNvSpPr>
            <p:nvPr/>
          </p:nvSpPr>
          <p:spPr bwMode="auto">
            <a:xfrm>
              <a:off x="2878" y="1501"/>
              <a:ext cx="799" cy="344"/>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2" name="Line 14"/>
            <p:cNvSpPr>
              <a:spLocks noChangeShapeType="1"/>
            </p:cNvSpPr>
            <p:nvPr/>
          </p:nvSpPr>
          <p:spPr bwMode="auto">
            <a:xfrm>
              <a:off x="3677" y="1845"/>
              <a:ext cx="576" cy="102"/>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3" name="Line 15"/>
            <p:cNvSpPr>
              <a:spLocks noChangeShapeType="1"/>
            </p:cNvSpPr>
            <p:nvPr/>
          </p:nvSpPr>
          <p:spPr bwMode="auto">
            <a:xfrm>
              <a:off x="3696" y="1854"/>
              <a:ext cx="269" cy="223"/>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4" name="Line 16"/>
            <p:cNvSpPr>
              <a:spLocks noChangeShapeType="1"/>
            </p:cNvSpPr>
            <p:nvPr/>
          </p:nvSpPr>
          <p:spPr bwMode="auto">
            <a:xfrm flipH="1">
              <a:off x="2758" y="1575"/>
              <a:ext cx="9" cy="864"/>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5" name="Line 17"/>
            <p:cNvSpPr>
              <a:spLocks noChangeShapeType="1"/>
            </p:cNvSpPr>
            <p:nvPr/>
          </p:nvSpPr>
          <p:spPr bwMode="auto">
            <a:xfrm>
              <a:off x="2776" y="2439"/>
              <a:ext cx="353" cy="484"/>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6" name="Line 18"/>
            <p:cNvSpPr>
              <a:spLocks noChangeShapeType="1"/>
            </p:cNvSpPr>
            <p:nvPr/>
          </p:nvSpPr>
          <p:spPr bwMode="auto">
            <a:xfrm flipH="1">
              <a:off x="2163" y="2421"/>
              <a:ext cx="567" cy="455"/>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77" name="Text Box 19"/>
            <p:cNvSpPr txBox="1">
              <a:spLocks noChangeArrowheads="1"/>
            </p:cNvSpPr>
            <p:nvPr/>
          </p:nvSpPr>
          <p:spPr bwMode="auto">
            <a:xfrm>
              <a:off x="1972" y="2976"/>
              <a:ext cx="1431" cy="291"/>
            </a:xfrm>
            <a:prstGeom prst="rect">
              <a:avLst/>
            </a:prstGeom>
            <a:noFill/>
            <a:ln w="57150">
              <a:noFill/>
              <a:miter lim="800000"/>
              <a:headEnd/>
              <a:tailEnd/>
            </a:ln>
          </p:spPr>
          <p:txBody>
            <a:bodyPr wrap="none">
              <a:prstTxWarp prst="textNoShape">
                <a:avLst/>
              </a:prstTxWarp>
              <a:spAutoFit/>
            </a:bodyPr>
            <a:lstStyle/>
            <a:p>
              <a:pPr algn="ctr"/>
              <a:r>
                <a:rPr lang="en-US" sz="2400" b="1">
                  <a:solidFill>
                    <a:srgbClr val="FFFF00"/>
                  </a:solidFill>
                  <a:latin typeface="Franklin Gothic Book" charset="0"/>
                </a:rPr>
                <a:t>Earth’s Surface</a:t>
              </a:r>
            </a:p>
          </p:txBody>
        </p:sp>
        <p:sp>
          <p:nvSpPr>
            <p:cNvPr id="49178" name="Text Box 20"/>
            <p:cNvSpPr txBox="1">
              <a:spLocks noChangeArrowheads="1"/>
            </p:cNvSpPr>
            <p:nvPr/>
          </p:nvSpPr>
          <p:spPr bwMode="auto">
            <a:xfrm>
              <a:off x="1886" y="1597"/>
              <a:ext cx="203"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p</a:t>
              </a:r>
            </a:p>
          </p:txBody>
        </p:sp>
        <p:sp>
          <p:nvSpPr>
            <p:cNvPr id="49179" name="Text Box 21"/>
            <p:cNvSpPr txBox="1">
              <a:spLocks noChangeArrowheads="1"/>
            </p:cNvSpPr>
            <p:nvPr/>
          </p:nvSpPr>
          <p:spPr bwMode="auto">
            <a:xfrm>
              <a:off x="2053" y="1769"/>
              <a:ext cx="200"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n</a:t>
              </a:r>
            </a:p>
          </p:txBody>
        </p:sp>
        <p:sp>
          <p:nvSpPr>
            <p:cNvPr id="49180" name="Text Box 22"/>
            <p:cNvSpPr txBox="1">
              <a:spLocks noChangeArrowheads="1"/>
            </p:cNvSpPr>
            <p:nvPr/>
          </p:nvSpPr>
          <p:spPr bwMode="auto">
            <a:xfrm>
              <a:off x="3923" y="1712"/>
              <a:ext cx="203"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p</a:t>
              </a:r>
            </a:p>
          </p:txBody>
        </p:sp>
        <p:sp>
          <p:nvSpPr>
            <p:cNvPr id="49181" name="Text Box 23"/>
            <p:cNvSpPr txBox="1">
              <a:spLocks noChangeArrowheads="1"/>
            </p:cNvSpPr>
            <p:nvPr/>
          </p:nvSpPr>
          <p:spPr bwMode="auto">
            <a:xfrm>
              <a:off x="2438" y="2400"/>
              <a:ext cx="203"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p</a:t>
              </a:r>
            </a:p>
          </p:txBody>
        </p:sp>
        <p:sp>
          <p:nvSpPr>
            <p:cNvPr id="49182" name="Text Box 24"/>
            <p:cNvSpPr txBox="1">
              <a:spLocks noChangeArrowheads="1"/>
            </p:cNvSpPr>
            <p:nvPr/>
          </p:nvSpPr>
          <p:spPr bwMode="auto">
            <a:xfrm>
              <a:off x="3667" y="1873"/>
              <a:ext cx="200"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n</a:t>
              </a:r>
            </a:p>
          </p:txBody>
        </p:sp>
        <p:sp>
          <p:nvSpPr>
            <p:cNvPr id="49183" name="Text Box 25"/>
            <p:cNvSpPr txBox="1">
              <a:spLocks noChangeArrowheads="1"/>
            </p:cNvSpPr>
            <p:nvPr/>
          </p:nvSpPr>
          <p:spPr bwMode="auto">
            <a:xfrm>
              <a:off x="2859" y="2458"/>
              <a:ext cx="200"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n</a:t>
              </a:r>
            </a:p>
          </p:txBody>
        </p:sp>
        <p:sp>
          <p:nvSpPr>
            <p:cNvPr id="49184" name="Line 26"/>
            <p:cNvSpPr>
              <a:spLocks noChangeShapeType="1"/>
            </p:cNvSpPr>
            <p:nvPr/>
          </p:nvSpPr>
          <p:spPr bwMode="auto">
            <a:xfrm>
              <a:off x="2841" y="1575"/>
              <a:ext cx="855" cy="874"/>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85" name="Line 27"/>
            <p:cNvSpPr>
              <a:spLocks noChangeShapeType="1"/>
            </p:cNvSpPr>
            <p:nvPr/>
          </p:nvSpPr>
          <p:spPr bwMode="auto">
            <a:xfrm flipH="1">
              <a:off x="3454" y="2467"/>
              <a:ext cx="233" cy="400"/>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86" name="Line 28"/>
            <p:cNvSpPr>
              <a:spLocks noChangeShapeType="1"/>
            </p:cNvSpPr>
            <p:nvPr/>
          </p:nvSpPr>
          <p:spPr bwMode="auto">
            <a:xfrm>
              <a:off x="3705" y="2477"/>
              <a:ext cx="260" cy="353"/>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87" name="Line 29"/>
            <p:cNvSpPr>
              <a:spLocks noChangeShapeType="1"/>
            </p:cNvSpPr>
            <p:nvPr/>
          </p:nvSpPr>
          <p:spPr bwMode="auto">
            <a:xfrm flipH="1">
              <a:off x="2070" y="1613"/>
              <a:ext cx="660" cy="548"/>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88" name="Line 30"/>
            <p:cNvSpPr>
              <a:spLocks noChangeShapeType="1"/>
            </p:cNvSpPr>
            <p:nvPr/>
          </p:nvSpPr>
          <p:spPr bwMode="auto">
            <a:xfrm flipH="1">
              <a:off x="1717" y="2189"/>
              <a:ext cx="344" cy="111"/>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89" name="Line 31"/>
            <p:cNvSpPr>
              <a:spLocks noChangeShapeType="1"/>
            </p:cNvSpPr>
            <p:nvPr/>
          </p:nvSpPr>
          <p:spPr bwMode="auto">
            <a:xfrm>
              <a:off x="2079" y="2226"/>
              <a:ext cx="65" cy="232"/>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90" name="Text Box 32"/>
            <p:cNvSpPr txBox="1">
              <a:spLocks noChangeArrowheads="1"/>
            </p:cNvSpPr>
            <p:nvPr/>
          </p:nvSpPr>
          <p:spPr bwMode="auto">
            <a:xfrm>
              <a:off x="1813" y="2057"/>
              <a:ext cx="203"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p</a:t>
              </a:r>
            </a:p>
          </p:txBody>
        </p:sp>
        <p:sp>
          <p:nvSpPr>
            <p:cNvPr id="49191" name="Text Box 33"/>
            <p:cNvSpPr txBox="1">
              <a:spLocks noChangeArrowheads="1"/>
            </p:cNvSpPr>
            <p:nvPr/>
          </p:nvSpPr>
          <p:spPr bwMode="auto">
            <a:xfrm>
              <a:off x="3459" y="2464"/>
              <a:ext cx="203"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p</a:t>
              </a:r>
            </a:p>
          </p:txBody>
        </p:sp>
        <p:sp>
          <p:nvSpPr>
            <p:cNvPr id="49192" name="Text Box 34"/>
            <p:cNvSpPr txBox="1">
              <a:spLocks noChangeArrowheads="1"/>
            </p:cNvSpPr>
            <p:nvPr/>
          </p:nvSpPr>
          <p:spPr bwMode="auto">
            <a:xfrm>
              <a:off x="2149" y="2249"/>
              <a:ext cx="200"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n</a:t>
              </a:r>
            </a:p>
          </p:txBody>
        </p:sp>
        <p:sp>
          <p:nvSpPr>
            <p:cNvPr id="49193" name="Text Box 35"/>
            <p:cNvSpPr txBox="1">
              <a:spLocks noChangeArrowheads="1"/>
            </p:cNvSpPr>
            <p:nvPr/>
          </p:nvSpPr>
          <p:spPr bwMode="auto">
            <a:xfrm>
              <a:off x="3772" y="2526"/>
              <a:ext cx="200"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n</a:t>
              </a:r>
            </a:p>
          </p:txBody>
        </p:sp>
        <p:sp>
          <p:nvSpPr>
            <p:cNvPr id="49194" name="Line 36"/>
            <p:cNvSpPr>
              <a:spLocks noChangeShapeType="1"/>
            </p:cNvSpPr>
            <p:nvPr/>
          </p:nvSpPr>
          <p:spPr bwMode="auto">
            <a:xfrm flipH="1">
              <a:off x="1401" y="2319"/>
              <a:ext cx="325" cy="306"/>
            </a:xfrm>
            <a:prstGeom prst="line">
              <a:avLst/>
            </a:prstGeom>
            <a:noFill/>
            <a:ln w="57150">
              <a:solidFill>
                <a:schemeClr val="folHlink"/>
              </a:solidFill>
              <a:round/>
              <a:headEnd/>
              <a:tailEnd type="triangle" w="med" len="med"/>
            </a:ln>
          </p:spPr>
          <p:txBody>
            <a:bodyPr wrap="none" anchor="ctr">
              <a:prstTxWarp prst="textNoShape">
                <a:avLst/>
              </a:prstTxWarp>
            </a:bodyPr>
            <a:lstStyle/>
            <a:p>
              <a:endParaRPr lang="en-US"/>
            </a:p>
          </p:txBody>
        </p:sp>
        <p:sp>
          <p:nvSpPr>
            <p:cNvPr id="49195" name="Text Box 37"/>
            <p:cNvSpPr txBox="1">
              <a:spLocks noChangeArrowheads="1"/>
            </p:cNvSpPr>
            <p:nvPr/>
          </p:nvSpPr>
          <p:spPr bwMode="auto">
            <a:xfrm>
              <a:off x="1431" y="2331"/>
              <a:ext cx="200" cy="194"/>
            </a:xfrm>
            <a:prstGeom prst="rect">
              <a:avLst/>
            </a:prstGeom>
            <a:noFill/>
            <a:ln w="57150">
              <a:noFill/>
              <a:miter lim="800000"/>
              <a:headEnd/>
              <a:tailEnd/>
            </a:ln>
          </p:spPr>
          <p:txBody>
            <a:bodyPr wrap="none">
              <a:prstTxWarp prst="textNoShape">
                <a:avLst/>
              </a:prstTxWarp>
              <a:spAutoFit/>
            </a:bodyPr>
            <a:lstStyle/>
            <a:p>
              <a:pPr algn="ctr"/>
              <a:r>
                <a:rPr lang="en-US" sz="1400" b="1">
                  <a:solidFill>
                    <a:schemeClr val="bg1"/>
                  </a:solidFill>
                  <a:latin typeface="Franklin Gothic Book" charset="0"/>
                </a:rPr>
                <a:t>n</a:t>
              </a:r>
            </a:p>
          </p:txBody>
        </p:sp>
      </p:grpSp>
      <p:sp>
        <p:nvSpPr>
          <p:cNvPr id="49157" name="Text Box 38"/>
          <p:cNvSpPr txBox="1">
            <a:spLocks noChangeArrowheads="1"/>
          </p:cNvSpPr>
          <p:nvPr/>
        </p:nvSpPr>
        <p:spPr bwMode="auto">
          <a:xfrm>
            <a:off x="1295400" y="6019800"/>
            <a:ext cx="6172200" cy="457200"/>
          </a:xfrm>
          <a:prstGeom prst="rect">
            <a:avLst/>
          </a:prstGeom>
          <a:noFill/>
          <a:ln w="12700">
            <a:noFill/>
            <a:miter lim="800000"/>
            <a:headEnd type="none" w="sm" len="sm"/>
            <a:tailEnd/>
          </a:ln>
        </p:spPr>
        <p:txBody>
          <a:bodyPr>
            <a:prstTxWarp prst="textNoShape">
              <a:avLst/>
            </a:prstTxWarp>
            <a:spAutoFit/>
          </a:bodyPr>
          <a:lstStyle/>
          <a:p>
            <a:pPr>
              <a:spcBef>
                <a:spcPct val="50000"/>
              </a:spcBef>
            </a:pPr>
            <a:endParaRPr lang="en-US" sz="2400">
              <a:latin typeface="Times New Roman" charset="0"/>
            </a:endParaRPr>
          </a:p>
        </p:txBody>
      </p:sp>
      <p:sp>
        <p:nvSpPr>
          <p:cNvPr id="49158" name="Text Box 39"/>
          <p:cNvSpPr txBox="1">
            <a:spLocks noChangeArrowheads="1"/>
          </p:cNvSpPr>
          <p:nvPr/>
        </p:nvSpPr>
        <p:spPr bwMode="auto">
          <a:xfrm>
            <a:off x="1295400" y="5638800"/>
            <a:ext cx="6019800" cy="457200"/>
          </a:xfrm>
          <a:prstGeom prst="rect">
            <a:avLst/>
          </a:prstGeom>
          <a:noFill/>
          <a:ln w="12700">
            <a:noFill/>
            <a:miter lim="800000"/>
            <a:headEnd type="none" w="sm" len="sm"/>
            <a:tailEnd/>
          </a:ln>
        </p:spPr>
        <p:txBody>
          <a:bodyPr>
            <a:prstTxWarp prst="textNoShape">
              <a:avLst/>
            </a:prstTxWarp>
            <a:spAutoFit/>
          </a:bodyPr>
          <a:lstStyle/>
          <a:p>
            <a:pPr>
              <a:spcBef>
                <a:spcPct val="50000"/>
              </a:spcBef>
            </a:pPr>
            <a:r>
              <a:rPr lang="en-US" sz="2400">
                <a:latin typeface="Franklin Gothic Book" charset="0"/>
              </a:rPr>
              <a:t> Neutron flux is higher in higher altitudes</a:t>
            </a:r>
          </a:p>
        </p:txBody>
      </p:sp>
      <p:pic>
        <p:nvPicPr>
          <p:cNvPr id="49159" name="Picture 41" descr="Kodos"/>
          <p:cNvPicPr>
            <a:picLocks noChangeAspect="1" noChangeArrowheads="1"/>
          </p:cNvPicPr>
          <p:nvPr/>
        </p:nvPicPr>
        <p:blipFill>
          <a:blip r:embed="rId3"/>
          <a:srcRect/>
          <a:stretch>
            <a:fillRect/>
          </a:stretch>
        </p:blipFill>
        <p:spPr bwMode="auto">
          <a:xfrm>
            <a:off x="6781800" y="990600"/>
            <a:ext cx="2081213" cy="2552700"/>
          </a:xfrm>
          <a:prstGeom prst="rect">
            <a:avLst/>
          </a:prstGeom>
          <a:noFill/>
          <a:ln w="9525">
            <a:noFill/>
            <a:miter lim="800000"/>
            <a:headEnd/>
            <a:tailEnd/>
          </a:ln>
        </p:spPr>
      </p:pic>
      <p:sp>
        <p:nvSpPr>
          <p:cNvPr id="49160" name="Text Box 42"/>
          <p:cNvSpPr txBox="1">
            <a:spLocks noChangeArrowheads="1"/>
          </p:cNvSpPr>
          <p:nvPr/>
        </p:nvSpPr>
        <p:spPr bwMode="auto">
          <a:xfrm>
            <a:off x="5486400" y="6400800"/>
            <a:ext cx="3352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latin typeface="Franklin Gothic Book" charset="0"/>
              </a:rPr>
              <a:t>From: S. Mukherjee, Intel, HPCA 2005</a:t>
            </a:r>
          </a:p>
        </p:txBody>
      </p:sp>
      <p:sp>
        <p:nvSpPr>
          <p:cNvPr id="49161" name="Slide Number Placeholder 4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D46FB31-3BDF-9D4D-BCB1-922FCFF10F89}" type="slidenum">
              <a:rPr lang="en-US" smtClean="0">
                <a:latin typeface="Franklin Gothic Book" charset="0"/>
              </a:rPr>
              <a:pPr/>
              <a:t>45</a:t>
            </a:fld>
            <a:endParaRPr lang="en-US">
              <a:latin typeface="Franklin Gothic Book"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90563" y="0"/>
            <a:ext cx="7988300" cy="879475"/>
          </a:xfrm>
          <a:prstGeom prst="rect">
            <a:avLst/>
          </a:prstGeom>
          <a:solidFill>
            <a:schemeClr val="bg1"/>
          </a:solidFill>
          <a:ln w="9525">
            <a:noFill/>
            <a:miter lim="800000"/>
            <a:headEnd/>
            <a:tailEnd/>
          </a:ln>
        </p:spPr>
        <p:txBody>
          <a:bodyPr lIns="92075" tIns="46038" rIns="92075" bIns="46038" anchor="ctr">
            <a:prstTxWarp prst="textNoShape">
              <a:avLst/>
            </a:prstTxWarp>
          </a:bodyPr>
          <a:lstStyle/>
          <a:p>
            <a:pPr algn="ctr" eaLnBrk="1" hangingPunct="1"/>
            <a:r>
              <a:rPr lang="en-US" sz="3200">
                <a:solidFill>
                  <a:schemeClr val="accent2"/>
                </a:solidFill>
                <a:latin typeface="Franklin Gothic Book" charset="0"/>
              </a:rPr>
              <a:t>Impact of Elevation</a:t>
            </a:r>
          </a:p>
        </p:txBody>
      </p:sp>
      <p:pic>
        <p:nvPicPr>
          <p:cNvPr id="51203" name="Picture 3" descr="ziegl8b"/>
          <p:cNvPicPr>
            <a:picLocks noChangeAspect="1" noChangeArrowheads="1"/>
          </p:cNvPicPr>
          <p:nvPr/>
        </p:nvPicPr>
        <p:blipFill>
          <a:blip r:embed="rId3"/>
          <a:srcRect/>
          <a:stretch>
            <a:fillRect/>
          </a:stretch>
        </p:blipFill>
        <p:spPr bwMode="auto">
          <a:xfrm>
            <a:off x="152400" y="990600"/>
            <a:ext cx="6324600" cy="5567363"/>
          </a:xfrm>
          <a:prstGeom prst="rect">
            <a:avLst/>
          </a:prstGeom>
          <a:noFill/>
          <a:ln w="9525">
            <a:noFill/>
            <a:miter lim="800000"/>
            <a:headEnd/>
            <a:tailEnd/>
          </a:ln>
        </p:spPr>
      </p:pic>
      <p:sp>
        <p:nvSpPr>
          <p:cNvPr id="537604" name="Text Box 4"/>
          <p:cNvSpPr txBox="1">
            <a:spLocks noChangeArrowheads="1"/>
          </p:cNvSpPr>
          <p:nvPr/>
        </p:nvSpPr>
        <p:spPr bwMode="auto">
          <a:xfrm>
            <a:off x="6019800" y="1524000"/>
            <a:ext cx="2930525" cy="13144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prstTxWarp prst="textNoShape">
              <a:avLst/>
            </a:prstTxWarp>
            <a:spAutoFit/>
          </a:bodyPr>
          <a:lstStyle/>
          <a:p>
            <a:pPr>
              <a:spcBef>
                <a:spcPct val="50000"/>
              </a:spcBef>
              <a:defRPr/>
            </a:pPr>
            <a:r>
              <a:rPr lang="en-US" sz="1600" b="1" dirty="0"/>
              <a:t>Figure 8, Ziegler, et al., “IBM experiments in soft fails in computer electronics (1978 - 1994),” IBM J. of R. &amp; D., Vol. 40, No. 1, Jan. 1996. </a:t>
            </a:r>
          </a:p>
        </p:txBody>
      </p:sp>
      <p:sp>
        <p:nvSpPr>
          <p:cNvPr id="51205" name="Rectangle 5"/>
          <p:cNvSpPr>
            <a:spLocks noChangeArrowheads="1"/>
          </p:cNvSpPr>
          <p:nvPr/>
        </p:nvSpPr>
        <p:spPr bwMode="auto">
          <a:xfrm>
            <a:off x="463550" y="5465763"/>
            <a:ext cx="8350250" cy="792162"/>
          </a:xfrm>
          <a:prstGeom prst="rect">
            <a:avLst/>
          </a:prstGeom>
          <a:solidFill>
            <a:schemeClr val="bg1"/>
          </a:solidFill>
          <a:ln w="9525">
            <a:noFill/>
            <a:miter lim="800000"/>
            <a:headEnd/>
            <a:tailEnd/>
          </a:ln>
        </p:spPr>
        <p:txBody>
          <a:bodyPr lIns="92075" tIns="46038" rIns="92075" bIns="46038">
            <a:prstTxWarp prst="textNoShape">
              <a:avLst/>
            </a:prstTxWarp>
          </a:bodyPr>
          <a:lstStyle/>
          <a:p>
            <a:pPr marL="342900" indent="-342900" eaLnBrk="1" hangingPunct="1">
              <a:spcBef>
                <a:spcPct val="20000"/>
              </a:spcBef>
            </a:pPr>
            <a:endParaRPr lang="en-US" sz="2000">
              <a:latin typeface="Franklin Gothic Book" charset="0"/>
            </a:endParaRPr>
          </a:p>
        </p:txBody>
      </p:sp>
      <p:sp>
        <p:nvSpPr>
          <p:cNvPr id="51206" name="Rectangle 7"/>
          <p:cNvSpPr>
            <a:spLocks noChangeArrowheads="1"/>
          </p:cNvSpPr>
          <p:nvPr/>
        </p:nvSpPr>
        <p:spPr bwMode="auto">
          <a:xfrm>
            <a:off x="381000" y="4419600"/>
            <a:ext cx="6477000" cy="1676400"/>
          </a:xfrm>
          <a:prstGeom prst="rect">
            <a:avLst/>
          </a:prstGeom>
          <a:solidFill>
            <a:schemeClr val="bg1"/>
          </a:solidFill>
          <a:ln w="9525">
            <a:noFill/>
            <a:miter lim="800000"/>
            <a:headEnd/>
            <a:tailEnd/>
          </a:ln>
        </p:spPr>
        <p:txBody>
          <a:bodyPr wrap="none" anchor="ctr">
            <a:prstTxWarp prst="textNoShape">
              <a:avLst/>
            </a:prstTxWarp>
          </a:bodyPr>
          <a:lstStyle/>
          <a:p>
            <a:endParaRPr lang="en-US">
              <a:latin typeface="Franklin Gothic Book" charset="0"/>
            </a:endParaRPr>
          </a:p>
        </p:txBody>
      </p:sp>
      <p:sp>
        <p:nvSpPr>
          <p:cNvPr id="537606" name="Rectangle 6"/>
          <p:cNvSpPr>
            <a:spLocks noChangeArrowheads="1"/>
          </p:cNvSpPr>
          <p:nvPr/>
        </p:nvSpPr>
        <p:spPr bwMode="auto">
          <a:xfrm>
            <a:off x="609600" y="4876800"/>
            <a:ext cx="5029200" cy="7921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2075" tIns="46038" rIns="92075" bIns="46038">
            <a:prstTxWarp prst="textNoShape">
              <a:avLst/>
            </a:prstTxWarp>
          </a:bodyPr>
          <a:lstStyle/>
          <a:p>
            <a:pPr marL="342900" indent="-342900" eaLnBrk="1" hangingPunct="1">
              <a:spcBef>
                <a:spcPct val="20000"/>
              </a:spcBef>
              <a:defRPr/>
            </a:pPr>
            <a:r>
              <a:rPr lang="en-US" sz="2000" dirty="0"/>
              <a:t>3x - 5x increase in Denver at 5,000 feet</a:t>
            </a:r>
          </a:p>
          <a:p>
            <a:pPr marL="342900" indent="-342900" eaLnBrk="1" hangingPunct="1">
              <a:spcBef>
                <a:spcPct val="20000"/>
              </a:spcBef>
              <a:defRPr/>
            </a:pPr>
            <a:r>
              <a:rPr lang="en-US" sz="2000" dirty="0"/>
              <a:t>100x increase in airplanes at 30,000+ feet</a:t>
            </a:r>
          </a:p>
        </p:txBody>
      </p:sp>
      <p:sp>
        <p:nvSpPr>
          <p:cNvPr id="51208" name="Text Box 8"/>
          <p:cNvSpPr txBox="1">
            <a:spLocks noChangeArrowheads="1"/>
          </p:cNvSpPr>
          <p:nvPr/>
        </p:nvSpPr>
        <p:spPr bwMode="auto">
          <a:xfrm>
            <a:off x="5486400" y="6400800"/>
            <a:ext cx="33528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latin typeface="Franklin Gothic Book" charset="0"/>
              </a:rPr>
              <a:t>From: S. Mukherjee, Intel, HPCA 2005</a:t>
            </a:r>
          </a:p>
        </p:txBody>
      </p:sp>
      <p:sp>
        <p:nvSpPr>
          <p:cNvPr id="51209" name="Slide Number Placeholder 1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866E39A-0A5E-BC46-9D6C-CC0D43A8125C}" type="slidenum">
              <a:rPr lang="en-US" smtClean="0">
                <a:latin typeface="Franklin Gothic Book" charset="0"/>
              </a:rPr>
              <a:pPr/>
              <a:t>46</a:t>
            </a:fld>
            <a:endParaRPr lang="en-US">
              <a:latin typeface="Franklin Gothic Book"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2800"/>
              <a:t>Error Correction/Detection</a:t>
            </a:r>
          </a:p>
        </p:txBody>
      </p:sp>
      <p:sp>
        <p:nvSpPr>
          <p:cNvPr id="53251" name="Rectangle 3"/>
          <p:cNvSpPr>
            <a:spLocks noGrp="1" noChangeArrowheads="1"/>
          </p:cNvSpPr>
          <p:nvPr>
            <p:ph sz="quarter" idx="1"/>
          </p:nvPr>
        </p:nvSpPr>
        <p:spPr>
          <a:xfrm>
            <a:off x="457200" y="1295400"/>
            <a:ext cx="8229600" cy="4953000"/>
          </a:xfrm>
        </p:spPr>
        <p:txBody>
          <a:bodyPr/>
          <a:lstStyle/>
          <a:p>
            <a:pPr eaLnBrk="1" hangingPunct="1">
              <a:lnSpc>
                <a:spcPct val="70000"/>
              </a:lnSpc>
            </a:pPr>
            <a:r>
              <a:rPr lang="en-US" sz="2200" dirty="0"/>
              <a:t>Most memories have extra bits to detect when there has been an error (and possibly correct)</a:t>
            </a:r>
          </a:p>
          <a:p>
            <a:pPr lvl="1" eaLnBrk="1" hangingPunct="1">
              <a:lnSpc>
                <a:spcPct val="70000"/>
              </a:lnSpc>
            </a:pPr>
            <a:r>
              <a:rPr lang="en-US" sz="2000" dirty="0"/>
              <a:t>Every time you read a word, the parity bit(s) are checked</a:t>
            </a:r>
          </a:p>
          <a:p>
            <a:pPr lvl="1" eaLnBrk="1" hangingPunct="1">
              <a:lnSpc>
                <a:spcPct val="70000"/>
              </a:lnSpc>
            </a:pPr>
            <a:r>
              <a:rPr lang="en-US" sz="2000" dirty="0"/>
              <a:t>If there is an error, and it can not be corrected, inform the processor via an interrupt </a:t>
            </a:r>
          </a:p>
          <a:p>
            <a:pPr eaLnBrk="1" hangingPunct="1">
              <a:lnSpc>
                <a:spcPct val="70000"/>
              </a:lnSpc>
            </a:pPr>
            <a:endParaRPr lang="en-US" sz="800" dirty="0"/>
          </a:p>
          <a:p>
            <a:pPr eaLnBrk="1" hangingPunct="1">
              <a:lnSpc>
                <a:spcPct val="70000"/>
              </a:lnSpc>
            </a:pPr>
            <a:r>
              <a:rPr lang="en-US" sz="2200" dirty="0"/>
              <a:t>Note that it can affect your registers too, and registers often do not have any parity bits.   </a:t>
            </a:r>
          </a:p>
          <a:p>
            <a:pPr lvl="1" eaLnBrk="1" hangingPunct="1">
              <a:lnSpc>
                <a:spcPct val="70000"/>
              </a:lnSpc>
            </a:pPr>
            <a:r>
              <a:rPr lang="en-US" sz="2000" dirty="0"/>
              <a:t>Any system will fail eventually</a:t>
            </a:r>
          </a:p>
          <a:p>
            <a:pPr lvl="1" eaLnBrk="1" hangingPunct="1">
              <a:lnSpc>
                <a:spcPct val="70000"/>
              </a:lnSpc>
            </a:pPr>
            <a:r>
              <a:rPr lang="en-US" sz="2000" dirty="0"/>
              <a:t>Quantified by “Mean Time Between Failure” (MTBF)</a:t>
            </a:r>
          </a:p>
          <a:p>
            <a:pPr eaLnBrk="1" hangingPunct="1">
              <a:lnSpc>
                <a:spcPct val="70000"/>
              </a:lnSpc>
            </a:pPr>
            <a:endParaRPr lang="en-US" sz="700" dirty="0"/>
          </a:p>
          <a:p>
            <a:pPr eaLnBrk="1" hangingPunct="1">
              <a:lnSpc>
                <a:spcPct val="70000"/>
              </a:lnSpc>
            </a:pPr>
            <a:r>
              <a:rPr lang="en-US" sz="2200" dirty="0"/>
              <a:t>FPGAs have an extra problem: the configuration (the circuit  implemented in the FPGA) is stored in memory bits</a:t>
            </a:r>
          </a:p>
          <a:p>
            <a:pPr lvl="1" eaLnBrk="1" hangingPunct="1">
              <a:lnSpc>
                <a:spcPct val="70000"/>
              </a:lnSpc>
            </a:pPr>
            <a:r>
              <a:rPr lang="en-US" sz="2000" dirty="0"/>
              <a:t>A neutron strike can change the circuit!  </a:t>
            </a:r>
          </a:p>
          <a:p>
            <a:pPr lvl="1" eaLnBrk="1" hangingPunct="1">
              <a:lnSpc>
                <a:spcPct val="70000"/>
              </a:lnSpc>
            </a:pPr>
            <a:r>
              <a:rPr lang="en-US" sz="2000" dirty="0"/>
              <a:t>Is this a problem?  Some researchers are working on it, some say no big deal</a:t>
            </a:r>
          </a:p>
        </p:txBody>
      </p:sp>
      <p:sp>
        <p:nvSpPr>
          <p:cNvPr id="53252"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4D38024-5DF9-ED4B-9DE8-F44E829E1967}" type="slidenum">
              <a:rPr lang="en-US" smtClean="0">
                <a:latin typeface="Franklin Gothic Book" charset="0"/>
              </a:rPr>
              <a:pPr/>
              <a:t>47</a:t>
            </a:fld>
            <a:endParaRPr lang="en-US">
              <a:latin typeface="Franklin Gothic Book"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2800"/>
              <a:t>Redundancy in Memory Arrays</a:t>
            </a:r>
          </a:p>
        </p:txBody>
      </p:sp>
      <p:pic>
        <p:nvPicPr>
          <p:cNvPr id="54275" name="Picture 4"/>
          <p:cNvPicPr>
            <a:picLocks noChangeAspect="1" noChangeArrowheads="1"/>
          </p:cNvPicPr>
          <p:nvPr/>
        </p:nvPicPr>
        <p:blipFill>
          <a:blip r:embed="rId2"/>
          <a:srcRect t="44141"/>
          <a:stretch>
            <a:fillRect/>
          </a:stretch>
        </p:blipFill>
        <p:spPr bwMode="auto">
          <a:xfrm>
            <a:off x="685800" y="1112838"/>
            <a:ext cx="7848600" cy="5211762"/>
          </a:xfrm>
          <a:prstGeom prst="rect">
            <a:avLst/>
          </a:prstGeom>
          <a:noFill/>
          <a:ln w="12700">
            <a:noFill/>
            <a:miter lim="800000"/>
            <a:headEnd/>
            <a:tailEnd/>
          </a:ln>
        </p:spPr>
      </p:pic>
      <p:sp>
        <p:nvSpPr>
          <p:cNvPr id="54276" name="Slide Number Placeholder 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1F9DDF1-5F11-7F43-BA2D-EDE3AC969519}" type="slidenum">
              <a:rPr lang="en-US" smtClean="0">
                <a:latin typeface="Franklin Gothic Book" charset="0"/>
              </a:rPr>
              <a:pPr/>
              <a:t>48</a:t>
            </a:fld>
            <a:endParaRPr lang="en-US">
              <a:latin typeface="Franklin Gothic Book"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9651" name="Rectangle 3"/>
          <p:cNvSpPr>
            <a:spLocks noGrp="1" noChangeArrowheads="1"/>
          </p:cNvSpPr>
          <p:nvPr>
            <p:ph sz="quarter" idx="1"/>
          </p:nvPr>
        </p:nvSpPr>
        <p:spPr>
          <a:xfrm>
            <a:off x="1828800" y="2590800"/>
            <a:ext cx="5715000" cy="762000"/>
          </a:xfrm>
        </p:spPr>
        <p:style>
          <a:lnRef idx="1">
            <a:schemeClr val="accent4"/>
          </a:lnRef>
          <a:fillRef idx="2">
            <a:schemeClr val="accent4"/>
          </a:fillRef>
          <a:effectRef idx="1">
            <a:schemeClr val="accent4"/>
          </a:effectRef>
          <a:fontRef idx="minor">
            <a:schemeClr val="dk1"/>
          </a:fontRef>
        </p:style>
        <p:txBody>
          <a:bodyPr anchor="ctr">
            <a:normAutofit fontScale="92500"/>
          </a:bodyPr>
          <a:lstStyle/>
          <a:p>
            <a:pPr marL="274320" indent="-274320" algn="ctr" eaLnBrk="1" fontAlgn="auto" hangingPunct="1">
              <a:spcAft>
                <a:spcPts val="0"/>
              </a:spcAft>
              <a:buFont typeface="Wingdings 3"/>
              <a:buNone/>
              <a:defRPr/>
            </a:pPr>
            <a:r>
              <a:rPr lang="en-US" dirty="0">
                <a:latin typeface="Avenir Book"/>
              </a:rPr>
              <a:t>Some Example Fault-Tolerant Systems</a:t>
            </a:r>
          </a:p>
        </p:txBody>
      </p:sp>
      <p:sp>
        <p:nvSpPr>
          <p:cNvPr id="5529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1FBBA8A-8EA8-634D-9F1A-72D8C2325C31}" type="slidenum">
              <a:rPr lang="en-US" smtClean="0">
                <a:latin typeface="Franklin Gothic Book" charset="0"/>
              </a:rPr>
              <a:pPr/>
              <a:t>49</a:t>
            </a:fld>
            <a:endParaRPr lang="en-US">
              <a:latin typeface="Franklin Gothic Book"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2800"/>
              <a:t>Motivating example: Therac-25</a:t>
            </a:r>
          </a:p>
        </p:txBody>
      </p:sp>
      <p:sp>
        <p:nvSpPr>
          <p:cNvPr id="18435" name="Rectangle 3"/>
          <p:cNvSpPr>
            <a:spLocks noGrp="1" noChangeArrowheads="1"/>
          </p:cNvSpPr>
          <p:nvPr>
            <p:ph sz="quarter" idx="1"/>
          </p:nvPr>
        </p:nvSpPr>
        <p:spPr>
          <a:xfrm>
            <a:off x="457200" y="1219200"/>
            <a:ext cx="8229600" cy="4937125"/>
          </a:xfrm>
        </p:spPr>
        <p:txBody>
          <a:bodyPr/>
          <a:lstStyle/>
          <a:p>
            <a:pPr eaLnBrk="1" hangingPunct="1"/>
            <a:r>
              <a:rPr lang="en-US"/>
              <a:t>Medical linear accelerator</a:t>
            </a:r>
          </a:p>
          <a:p>
            <a:pPr lvl="1" eaLnBrk="1" hangingPunct="1"/>
            <a:r>
              <a:rPr lang="en-US"/>
              <a:t>Used to treat tumors with either:	</a:t>
            </a:r>
          </a:p>
          <a:p>
            <a:pPr lvl="2" eaLnBrk="1" hangingPunct="1"/>
            <a:r>
              <a:rPr lang="en-US"/>
              <a:t>Electron beams for shallow tissue</a:t>
            </a:r>
          </a:p>
          <a:p>
            <a:pPr lvl="2" eaLnBrk="1" hangingPunct="1"/>
            <a:r>
              <a:rPr lang="en-US"/>
              <a:t>X-Ray beams for deep tissue</a:t>
            </a:r>
          </a:p>
          <a:p>
            <a:pPr eaLnBrk="1" hangingPunct="1"/>
            <a:r>
              <a:rPr lang="en-US"/>
              <a:t>Eleven Therac-25s were installed</a:t>
            </a:r>
          </a:p>
          <a:p>
            <a:pPr lvl="1" eaLnBrk="1" hangingPunct="1"/>
            <a:r>
              <a:rPr lang="en-US"/>
              <a:t>Six in Canada</a:t>
            </a:r>
          </a:p>
          <a:p>
            <a:pPr lvl="1" eaLnBrk="1" hangingPunct="1"/>
            <a:r>
              <a:rPr lang="en-US"/>
              <a:t>Five in the United States</a:t>
            </a:r>
          </a:p>
          <a:p>
            <a:pPr eaLnBrk="1" hangingPunct="1"/>
            <a:endParaRPr lang="en-US"/>
          </a:p>
          <a:p>
            <a:pPr eaLnBrk="1" hangingPunct="1"/>
            <a:r>
              <a:rPr lang="en-US"/>
              <a:t>Developed by Atomic Energy of Canada Limited (AECL).</a:t>
            </a:r>
          </a:p>
        </p:txBody>
      </p:sp>
      <p:pic>
        <p:nvPicPr>
          <p:cNvPr id="18436" name="Picture 4" descr="canadaflag"/>
          <p:cNvPicPr>
            <a:picLocks noChangeAspect="1" noChangeArrowheads="1"/>
          </p:cNvPicPr>
          <p:nvPr/>
        </p:nvPicPr>
        <p:blipFill>
          <a:blip r:embed="rId2"/>
          <a:srcRect/>
          <a:stretch>
            <a:fillRect/>
          </a:stretch>
        </p:blipFill>
        <p:spPr bwMode="auto">
          <a:xfrm>
            <a:off x="5791200" y="1981200"/>
            <a:ext cx="2590800" cy="2027238"/>
          </a:xfrm>
          <a:prstGeom prst="rect">
            <a:avLst/>
          </a:prstGeom>
          <a:noFill/>
          <a:ln w="9525">
            <a:noFill/>
            <a:miter lim="800000"/>
            <a:headEnd/>
            <a:tailEnd/>
          </a:ln>
        </p:spPr>
      </p:pic>
      <p:sp>
        <p:nvSpPr>
          <p:cNvPr id="18437"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7AE68DE-7986-BB4B-AABF-34ECCB8CE56F}" type="slidenum">
              <a:rPr lang="en-US" smtClean="0">
                <a:latin typeface="Franklin Gothic Book" charset="0"/>
              </a:rPr>
              <a:pPr/>
              <a:t>5</a:t>
            </a:fld>
            <a:endParaRPr lang="en-US">
              <a:latin typeface="Franklin Gothic Book"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2800"/>
              <a:t>Example: Darlington Nuclear Power Plant</a:t>
            </a:r>
          </a:p>
        </p:txBody>
      </p:sp>
      <p:sp>
        <p:nvSpPr>
          <p:cNvPr id="56323" name="Rectangle 3"/>
          <p:cNvSpPr>
            <a:spLocks noGrp="1" noChangeArrowheads="1"/>
          </p:cNvSpPr>
          <p:nvPr>
            <p:ph sz="quarter" idx="1"/>
          </p:nvPr>
        </p:nvSpPr>
        <p:spPr>
          <a:xfrm>
            <a:off x="457200" y="1143000"/>
            <a:ext cx="4648200" cy="5135563"/>
          </a:xfrm>
        </p:spPr>
        <p:txBody>
          <a:bodyPr/>
          <a:lstStyle/>
          <a:p>
            <a:pPr eaLnBrk="1" hangingPunct="1">
              <a:lnSpc>
                <a:spcPct val="90000"/>
              </a:lnSpc>
            </a:pPr>
            <a:r>
              <a:rPr lang="en-US" sz="2400"/>
              <a:t>Two ways of shutting down reaction:</a:t>
            </a:r>
          </a:p>
          <a:p>
            <a:pPr lvl="1" eaLnBrk="1" hangingPunct="1">
              <a:lnSpc>
                <a:spcPct val="90000"/>
              </a:lnSpc>
            </a:pPr>
            <a:r>
              <a:rPr lang="en-US" sz="2100"/>
              <a:t>SDS1: Drop Neutron-absorbing shut-off rods into the reaction</a:t>
            </a:r>
          </a:p>
          <a:p>
            <a:pPr lvl="1" eaLnBrk="1" hangingPunct="1">
              <a:lnSpc>
                <a:spcPct val="90000"/>
              </a:lnSpc>
            </a:pPr>
            <a:r>
              <a:rPr lang="en-US" sz="2100"/>
              <a:t>SDS2: Injects liquid Gadolinium Nitrate into the reaction</a:t>
            </a:r>
          </a:p>
          <a:p>
            <a:pPr eaLnBrk="1" hangingPunct="1">
              <a:lnSpc>
                <a:spcPct val="90000"/>
              </a:lnSpc>
            </a:pPr>
            <a:endParaRPr lang="en-US" sz="900"/>
          </a:p>
          <a:p>
            <a:pPr eaLnBrk="1" hangingPunct="1">
              <a:lnSpc>
                <a:spcPct val="90000"/>
              </a:lnSpc>
            </a:pPr>
            <a:r>
              <a:rPr lang="en-US" sz="2400"/>
              <a:t>Both systems use separate sensors and separate software:</a:t>
            </a:r>
          </a:p>
          <a:p>
            <a:pPr lvl="1" eaLnBrk="1" hangingPunct="1">
              <a:lnSpc>
                <a:spcPct val="90000"/>
              </a:lnSpc>
            </a:pPr>
            <a:r>
              <a:rPr lang="en-US" sz="2100"/>
              <a:t>SDS1: 7000 lines of Fortran</a:t>
            </a:r>
          </a:p>
          <a:p>
            <a:pPr lvl="1" eaLnBrk="1" hangingPunct="1">
              <a:lnSpc>
                <a:spcPct val="90000"/>
              </a:lnSpc>
            </a:pPr>
            <a:r>
              <a:rPr lang="en-US" sz="2100"/>
              <a:t>SDS2: 13000 lines of Pascal</a:t>
            </a:r>
          </a:p>
          <a:p>
            <a:pPr eaLnBrk="1" hangingPunct="1">
              <a:lnSpc>
                <a:spcPct val="90000"/>
              </a:lnSpc>
            </a:pPr>
            <a:endParaRPr lang="en-US" sz="900"/>
          </a:p>
          <a:p>
            <a:pPr eaLnBrk="1" hangingPunct="1">
              <a:lnSpc>
                <a:spcPct val="90000"/>
              </a:lnSpc>
            </a:pPr>
            <a:r>
              <a:rPr lang="en-US" sz="2400"/>
              <a:t>Written by two different teams (but managed by the same person)</a:t>
            </a:r>
          </a:p>
        </p:txBody>
      </p:sp>
      <p:pic>
        <p:nvPicPr>
          <p:cNvPr id="56324" name="Picture 5" descr="darling"/>
          <p:cNvPicPr>
            <a:picLocks noChangeAspect="1" noChangeArrowheads="1"/>
          </p:cNvPicPr>
          <p:nvPr/>
        </p:nvPicPr>
        <p:blipFill>
          <a:blip r:embed="rId2"/>
          <a:srcRect/>
          <a:stretch>
            <a:fillRect/>
          </a:stretch>
        </p:blipFill>
        <p:spPr bwMode="auto">
          <a:xfrm>
            <a:off x="5181600" y="1309688"/>
            <a:ext cx="3679825" cy="4938712"/>
          </a:xfrm>
          <a:prstGeom prst="rect">
            <a:avLst/>
          </a:prstGeom>
          <a:noFill/>
          <a:ln w="9525">
            <a:noFill/>
            <a:miter lim="800000"/>
            <a:headEnd/>
            <a:tailEnd/>
          </a:ln>
        </p:spPr>
      </p:pic>
      <p:sp>
        <p:nvSpPr>
          <p:cNvPr id="56325"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0281FF0-1CDF-8B46-A988-C921B3D77A60}" type="slidenum">
              <a:rPr lang="en-US" smtClean="0">
                <a:latin typeface="Franklin Gothic Book" charset="0"/>
              </a:rPr>
              <a:pPr/>
              <a:t>50</a:t>
            </a:fld>
            <a:endParaRPr lang="en-US">
              <a:latin typeface="Franklin Gothic Book"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2800"/>
              <a:t>Example: Space Shuttle</a:t>
            </a:r>
          </a:p>
        </p:txBody>
      </p:sp>
      <p:pic>
        <p:nvPicPr>
          <p:cNvPr id="57347" name="Picture 5" descr="Image-1"/>
          <p:cNvPicPr>
            <a:picLocks noChangeAspect="1" noChangeArrowheads="1"/>
          </p:cNvPicPr>
          <p:nvPr/>
        </p:nvPicPr>
        <p:blipFill>
          <a:blip r:embed="rId2"/>
          <a:srcRect/>
          <a:stretch>
            <a:fillRect/>
          </a:stretch>
        </p:blipFill>
        <p:spPr bwMode="auto">
          <a:xfrm>
            <a:off x="1600200" y="1371600"/>
            <a:ext cx="6010275" cy="4745038"/>
          </a:xfrm>
          <a:prstGeom prst="rect">
            <a:avLst/>
          </a:prstGeom>
          <a:noFill/>
          <a:ln w="9525">
            <a:noFill/>
            <a:miter lim="800000"/>
            <a:headEnd/>
            <a:tailEnd/>
          </a:ln>
        </p:spPr>
      </p:pic>
      <p:sp>
        <p:nvSpPr>
          <p:cNvPr id="57348" name="Slide Number Placeholder 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1C0777C-AA4D-FE48-9F92-DC0FFE742AD9}" type="slidenum">
              <a:rPr lang="en-US" smtClean="0">
                <a:latin typeface="Franklin Gothic Book" charset="0"/>
              </a:rPr>
              <a:pPr/>
              <a:t>51</a:t>
            </a:fld>
            <a:endParaRPr lang="en-US">
              <a:latin typeface="Franklin Gothic Book"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sz="2800"/>
              <a:t>Space Shuttle Computer Systems</a:t>
            </a:r>
          </a:p>
        </p:txBody>
      </p:sp>
      <p:graphicFrame>
        <p:nvGraphicFramePr>
          <p:cNvPr id="58370" name="Object 2"/>
          <p:cNvGraphicFramePr>
            <a:graphicFrameLocks noChangeAspect="1"/>
          </p:cNvGraphicFramePr>
          <p:nvPr/>
        </p:nvGraphicFramePr>
        <p:xfrm>
          <a:off x="1066800" y="1344613"/>
          <a:ext cx="7162800" cy="4827587"/>
        </p:xfrm>
        <a:graphic>
          <a:graphicData uri="http://schemas.openxmlformats.org/presentationml/2006/ole">
            <mc:AlternateContent xmlns:mc="http://schemas.openxmlformats.org/markup-compatibility/2006">
              <mc:Choice xmlns:v="urn:schemas-microsoft-com:vml" Requires="v">
                <p:oleObj spid="_x0000_s58832" name="Visio" r:id="rId3" imgW="6515100" imgH="4394200" progId="">
                  <p:embed/>
                </p:oleObj>
              </mc:Choice>
              <mc:Fallback>
                <p:oleObj name="Visio" r:id="rId3" imgW="6515100" imgH="4394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44613"/>
                        <a:ext cx="7162800"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8372" name="Slide Number Placeholder 8"/>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DA685FD-9727-6543-9654-1EEEE778F1AD}" type="slidenum">
              <a:rPr lang="en-US" smtClean="0">
                <a:latin typeface="Franklin Gothic Book" charset="0"/>
              </a:rPr>
              <a:pPr/>
              <a:t>52</a:t>
            </a:fld>
            <a:endParaRPr lang="en-US">
              <a:latin typeface="Franklin Gothic Book"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2800"/>
              <a:t>Space Shuttle Computer Systems</a:t>
            </a:r>
          </a:p>
        </p:txBody>
      </p:sp>
      <p:sp>
        <p:nvSpPr>
          <p:cNvPr id="504835" name="Rectangle 3"/>
          <p:cNvSpPr>
            <a:spLocks noGrp="1" noChangeArrowheads="1"/>
          </p:cNvSpPr>
          <p:nvPr>
            <p:ph sz="quarter" idx="1"/>
          </p:nvPr>
        </p:nvSpPr>
        <p:spPr>
          <a:xfrm>
            <a:off x="457200" y="1295400"/>
            <a:ext cx="8229600" cy="4830763"/>
          </a:xfrm>
        </p:spPr>
        <p:txBody>
          <a:bodyPr>
            <a:normAutofit fontScale="85000" lnSpcReduction="20000"/>
          </a:bodyPr>
          <a:lstStyle/>
          <a:p>
            <a:pPr marL="274320" indent="-274320" eaLnBrk="1" fontAlgn="auto" hangingPunct="1">
              <a:spcAft>
                <a:spcPts val="0"/>
              </a:spcAft>
              <a:buFont typeface="Wingdings 3"/>
              <a:buChar char=""/>
              <a:defRPr/>
            </a:pPr>
            <a:r>
              <a:rPr lang="en-US" dirty="0">
                <a:ea typeface="+mn-ea"/>
                <a:cs typeface="+mn-cs"/>
              </a:rPr>
              <a:t>Four CPUs are configured in a N-Way Modular Redundancy scheme</a:t>
            </a:r>
          </a:p>
          <a:p>
            <a:pPr marL="548640" lvl="1" indent="-274320" eaLnBrk="1" fontAlgn="auto" hangingPunct="1">
              <a:spcAft>
                <a:spcPts val="0"/>
              </a:spcAft>
              <a:buFont typeface="Wingdings 3"/>
              <a:buChar char=""/>
              <a:defRPr/>
            </a:pPr>
            <a:r>
              <a:rPr lang="en-US" dirty="0">
                <a:ea typeface="+mn-ea"/>
              </a:rPr>
              <a:t>Each CPU executes the same code</a:t>
            </a:r>
          </a:p>
          <a:p>
            <a:pPr marL="548640" lvl="1" indent="-274320" eaLnBrk="1" fontAlgn="auto" hangingPunct="1">
              <a:spcAft>
                <a:spcPts val="0"/>
              </a:spcAft>
              <a:buFont typeface="Wingdings 3"/>
              <a:buChar char=""/>
              <a:defRPr/>
            </a:pPr>
            <a:r>
              <a:rPr lang="en-US" dirty="0">
                <a:ea typeface="+mn-ea"/>
              </a:rPr>
              <a:t>Hardware voting is done, but each processor also compares its results to those from its neighbour</a:t>
            </a:r>
          </a:p>
          <a:p>
            <a:pPr marL="548640" lvl="1" indent="-274320" eaLnBrk="1" fontAlgn="auto" hangingPunct="1">
              <a:spcAft>
                <a:spcPts val="0"/>
              </a:spcAft>
              <a:buFont typeface="Wingdings 3"/>
              <a:buChar char=""/>
              <a:defRPr/>
            </a:pPr>
            <a:r>
              <a:rPr lang="en-US" dirty="0">
                <a:ea typeface="+mn-ea"/>
              </a:rPr>
              <a:t>If there is a disagreement, voting is used to remove the offending computer	</a:t>
            </a:r>
          </a:p>
          <a:p>
            <a:pPr marL="274320" indent="-274320" eaLnBrk="1" fontAlgn="auto" hangingPunct="1">
              <a:spcAft>
                <a:spcPts val="0"/>
              </a:spcAft>
              <a:buFont typeface="Wingdings 3"/>
              <a:buChar char=""/>
              <a:defRPr/>
            </a:pPr>
            <a:endParaRPr lang="en-US" sz="1000" dirty="0">
              <a:ea typeface="+mn-ea"/>
              <a:cs typeface="+mn-cs"/>
            </a:endParaRPr>
          </a:p>
          <a:p>
            <a:pPr marL="274320" indent="-274320" eaLnBrk="1" fontAlgn="auto" hangingPunct="1">
              <a:spcAft>
                <a:spcPts val="0"/>
              </a:spcAft>
              <a:buFont typeface="Wingdings 3"/>
              <a:buChar char=""/>
              <a:defRPr/>
            </a:pPr>
            <a:r>
              <a:rPr lang="en-US" dirty="0">
                <a:ea typeface="+mn-ea"/>
                <a:cs typeface="+mn-cs"/>
              </a:rPr>
              <a:t>When one computer fails, there are three left</a:t>
            </a:r>
          </a:p>
          <a:p>
            <a:pPr marL="548640" lvl="1" indent="-274320" eaLnBrk="1" fontAlgn="auto" hangingPunct="1">
              <a:spcAft>
                <a:spcPts val="0"/>
              </a:spcAft>
              <a:buFont typeface="Wingdings 3"/>
              <a:buChar char=""/>
              <a:defRPr/>
            </a:pPr>
            <a:r>
              <a:rPr lang="en-US" dirty="0">
                <a:ea typeface="+mn-ea"/>
              </a:rPr>
              <a:t>Use TMR (Triple Modular Redundancy) techniques</a:t>
            </a:r>
          </a:p>
          <a:p>
            <a:pPr marL="274320" indent="-274320" eaLnBrk="1" fontAlgn="auto" hangingPunct="1">
              <a:spcAft>
                <a:spcPts val="0"/>
              </a:spcAft>
              <a:buFont typeface="Wingdings 3"/>
              <a:buChar char=""/>
              <a:defRPr/>
            </a:pPr>
            <a:endParaRPr lang="en-US" sz="1000" dirty="0">
              <a:ea typeface="+mn-ea"/>
              <a:cs typeface="+mn-cs"/>
            </a:endParaRPr>
          </a:p>
          <a:p>
            <a:pPr marL="274320" indent="-274320" eaLnBrk="1" fontAlgn="auto" hangingPunct="1">
              <a:spcAft>
                <a:spcPts val="0"/>
              </a:spcAft>
              <a:buFont typeface="Wingdings 3"/>
              <a:buChar char=""/>
              <a:defRPr/>
            </a:pPr>
            <a:r>
              <a:rPr lang="en-US" dirty="0">
                <a:ea typeface="+mn-ea"/>
                <a:cs typeface="+mn-cs"/>
              </a:rPr>
              <a:t>When another computer fails, there are two left:</a:t>
            </a:r>
          </a:p>
          <a:p>
            <a:pPr marL="548640" lvl="1" indent="-274320" eaLnBrk="1" fontAlgn="auto" hangingPunct="1">
              <a:spcAft>
                <a:spcPts val="0"/>
              </a:spcAft>
              <a:buFont typeface="Wingdings 3"/>
              <a:buChar char=""/>
              <a:defRPr/>
            </a:pPr>
            <a:r>
              <a:rPr lang="en-US" dirty="0">
                <a:ea typeface="+mn-ea"/>
              </a:rPr>
              <a:t>Two remaining computers compare their results to detect failure</a:t>
            </a:r>
          </a:p>
          <a:p>
            <a:pPr marL="274320" indent="-274320" eaLnBrk="1" fontAlgn="auto" hangingPunct="1">
              <a:spcAft>
                <a:spcPts val="0"/>
              </a:spcAft>
              <a:buFont typeface="Wingdings 3"/>
              <a:buChar char=""/>
              <a:defRPr/>
            </a:pPr>
            <a:endParaRPr lang="en-US" sz="1000" dirty="0">
              <a:ea typeface="+mn-ea"/>
              <a:cs typeface="+mn-cs"/>
            </a:endParaRPr>
          </a:p>
          <a:p>
            <a:pPr marL="274320" indent="-274320" eaLnBrk="1" fontAlgn="auto" hangingPunct="1">
              <a:spcAft>
                <a:spcPts val="0"/>
              </a:spcAft>
              <a:buFont typeface="Wingdings 3"/>
              <a:buChar char=""/>
              <a:defRPr/>
            </a:pPr>
            <a:r>
              <a:rPr lang="en-US" dirty="0">
                <a:ea typeface="+mn-ea"/>
                <a:cs typeface="+mn-cs"/>
              </a:rPr>
              <a:t>When another computer fails, there is one left:</a:t>
            </a:r>
          </a:p>
          <a:p>
            <a:pPr marL="548640" lvl="1" indent="-274320" eaLnBrk="1" fontAlgn="auto" hangingPunct="1">
              <a:spcAft>
                <a:spcPts val="0"/>
              </a:spcAft>
              <a:buFont typeface="Wingdings 3"/>
              <a:buChar char=""/>
              <a:defRPr/>
            </a:pPr>
            <a:r>
              <a:rPr lang="en-US" dirty="0">
                <a:ea typeface="+mn-ea"/>
              </a:rPr>
              <a:t>Inform the crew, try to detect what the problem is and maybe fix it?</a:t>
            </a:r>
          </a:p>
          <a:p>
            <a:pPr marL="548640" lvl="1" indent="-274320" eaLnBrk="1" fontAlgn="auto" hangingPunct="1">
              <a:spcAft>
                <a:spcPts val="0"/>
              </a:spcAft>
              <a:buFontTx/>
              <a:buNone/>
              <a:defRPr/>
            </a:pPr>
            <a:endParaRPr lang="en-US" dirty="0">
              <a:ea typeface="+mn-ea"/>
            </a:endParaRPr>
          </a:p>
        </p:txBody>
      </p:sp>
      <p:sp>
        <p:nvSpPr>
          <p:cNvPr id="59396"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E936449-486E-8B43-9838-92872C85B22A}" type="slidenum">
              <a:rPr lang="en-US" smtClean="0">
                <a:latin typeface="Franklin Gothic Book" charset="0"/>
              </a:rPr>
              <a:pPr/>
              <a:t>53</a:t>
            </a:fld>
            <a:endParaRPr lang="en-US">
              <a:latin typeface="Franklin Gothic Book"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2800"/>
              <a:t>Space Shuttle Computer Systems</a:t>
            </a:r>
          </a:p>
        </p:txBody>
      </p:sp>
      <p:sp>
        <p:nvSpPr>
          <p:cNvPr id="60419" name="Rectangle 3"/>
          <p:cNvSpPr>
            <a:spLocks noGrp="1" noChangeArrowheads="1"/>
          </p:cNvSpPr>
          <p:nvPr>
            <p:ph sz="quarter" idx="1"/>
          </p:nvPr>
        </p:nvSpPr>
        <p:spPr>
          <a:xfrm>
            <a:off x="457200" y="1219200"/>
            <a:ext cx="8229600" cy="4937125"/>
          </a:xfrm>
        </p:spPr>
        <p:txBody>
          <a:bodyPr/>
          <a:lstStyle/>
          <a:p>
            <a:pPr eaLnBrk="1" hangingPunct="1"/>
            <a:r>
              <a:rPr lang="en-US"/>
              <a:t>The fifth computer is normally used for non-critical functions such as communications.</a:t>
            </a:r>
          </a:p>
          <a:p>
            <a:pPr eaLnBrk="1" hangingPunct="1"/>
            <a:endParaRPr lang="en-US"/>
          </a:p>
          <a:p>
            <a:pPr eaLnBrk="1" hangingPunct="1"/>
            <a:r>
              <a:rPr lang="en-US"/>
              <a:t>In an emergency, it can take over critical operations</a:t>
            </a:r>
          </a:p>
          <a:p>
            <a:pPr lvl="1" eaLnBrk="1" hangingPunct="1"/>
            <a:r>
              <a:rPr lang="en-US"/>
              <a:t>It contains flight control software written by a different contractor</a:t>
            </a:r>
          </a:p>
          <a:p>
            <a:pPr lvl="1" eaLnBrk="1" hangingPunct="1"/>
            <a:r>
              <a:rPr lang="en-US"/>
              <a:t>Provides some software diversity</a:t>
            </a:r>
          </a:p>
          <a:p>
            <a:pPr lvl="1" eaLnBrk="1" hangingPunct="1"/>
            <a:r>
              <a:rPr lang="en-US"/>
              <a:t>However, all processors are of the same type (potential problem)</a:t>
            </a:r>
          </a:p>
        </p:txBody>
      </p:sp>
      <p:sp>
        <p:nvSpPr>
          <p:cNvPr id="60420"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1841952-DB56-984D-A091-ECF39306E248}" type="slidenum">
              <a:rPr lang="en-US" smtClean="0">
                <a:latin typeface="Franklin Gothic Book" charset="0"/>
              </a:rPr>
              <a:pPr/>
              <a:t>54</a:t>
            </a:fld>
            <a:endParaRPr lang="en-US">
              <a:latin typeface="Franklin Gothic Book"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p:cNvSpPr>
            <a:spLocks noGrp="1" noChangeArrowheads="1"/>
          </p:cNvSpPr>
          <p:nvPr>
            <p:ph sz="quarter" idx="1"/>
          </p:nvPr>
        </p:nvSpPr>
        <p:spPr>
          <a:xfrm>
            <a:off x="457200" y="1219200"/>
            <a:ext cx="8229600" cy="4937125"/>
          </a:xfrm>
        </p:spPr>
        <p:txBody>
          <a:bodyPr/>
          <a:lstStyle/>
          <a:p>
            <a:pPr eaLnBrk="1" hangingPunct="1"/>
            <a:r>
              <a:rPr lang="en-US"/>
              <a:t> </a:t>
            </a:r>
          </a:p>
        </p:txBody>
      </p:sp>
      <p:pic>
        <p:nvPicPr>
          <p:cNvPr id="61443" name="Picture 4" descr="777 Flight Control Channel Architecture"/>
          <p:cNvPicPr>
            <a:picLocks noChangeAspect="1" noChangeArrowheads="1"/>
          </p:cNvPicPr>
          <p:nvPr/>
        </p:nvPicPr>
        <p:blipFill>
          <a:blip r:embed="rId2"/>
          <a:srcRect/>
          <a:stretch>
            <a:fillRect/>
          </a:stretch>
        </p:blipFill>
        <p:spPr bwMode="auto">
          <a:xfrm>
            <a:off x="0" y="1412875"/>
            <a:ext cx="9144000" cy="5064125"/>
          </a:xfrm>
          <a:prstGeom prst="rect">
            <a:avLst/>
          </a:prstGeom>
          <a:noFill/>
          <a:ln w="9525">
            <a:noFill/>
            <a:miter lim="800000"/>
            <a:headEnd/>
            <a:tailEnd/>
          </a:ln>
        </p:spPr>
      </p:pic>
      <p:sp>
        <p:nvSpPr>
          <p:cNvPr id="61444" name="Text Box 5"/>
          <p:cNvSpPr txBox="1">
            <a:spLocks noChangeArrowheads="1"/>
          </p:cNvSpPr>
          <p:nvPr/>
        </p:nvSpPr>
        <p:spPr bwMode="auto">
          <a:xfrm>
            <a:off x="0" y="304800"/>
            <a:ext cx="9144000" cy="396875"/>
          </a:xfrm>
          <a:prstGeom prst="rect">
            <a:avLst/>
          </a:prstGeom>
          <a:noFill/>
          <a:ln w="9525">
            <a:noFill/>
            <a:miter lim="800000"/>
            <a:headEnd/>
            <a:tailEnd/>
          </a:ln>
        </p:spPr>
        <p:txBody>
          <a:bodyPr anchor="ctr">
            <a:prstTxWarp prst="textNoShape">
              <a:avLst/>
            </a:prstTxWarp>
            <a:spAutoFit/>
          </a:bodyPr>
          <a:lstStyle/>
          <a:p>
            <a:pPr algn="ctr">
              <a:spcBef>
                <a:spcPct val="50000"/>
              </a:spcBef>
            </a:pPr>
            <a:r>
              <a:rPr lang="en-US" sz="2000" dirty="0">
                <a:latin typeface="Avenir Book"/>
              </a:rPr>
              <a:t>Modern Passenger Jet Processor Architecture</a:t>
            </a:r>
          </a:p>
        </p:txBody>
      </p:sp>
      <p:sp>
        <p:nvSpPr>
          <p:cNvPr id="61445"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4C2D021-CB43-204F-BF2C-D616EF654AF4}" type="slidenum">
              <a:rPr lang="en-US" smtClean="0">
                <a:latin typeface="Franklin Gothic Book" charset="0"/>
              </a:rPr>
              <a:pPr/>
              <a:t>55</a:t>
            </a:fld>
            <a:endParaRPr lang="en-US">
              <a:latin typeface="Franklin Gothic Book"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2800"/>
              <a:t>Mariner 1 Venus Probe</a:t>
            </a:r>
          </a:p>
        </p:txBody>
      </p:sp>
      <p:sp>
        <p:nvSpPr>
          <p:cNvPr id="62467" name="Rectangle 3"/>
          <p:cNvSpPr>
            <a:spLocks noGrp="1" noChangeArrowheads="1"/>
          </p:cNvSpPr>
          <p:nvPr>
            <p:ph sz="quarter" idx="1"/>
          </p:nvPr>
        </p:nvSpPr>
        <p:spPr>
          <a:xfrm>
            <a:off x="457200" y="1219200"/>
            <a:ext cx="8229600" cy="4937125"/>
          </a:xfrm>
        </p:spPr>
        <p:txBody>
          <a:bodyPr/>
          <a:lstStyle/>
          <a:p>
            <a:pPr eaLnBrk="1" hangingPunct="1">
              <a:lnSpc>
                <a:spcPct val="70000"/>
              </a:lnSpc>
            </a:pPr>
            <a:r>
              <a:rPr lang="en-US" sz="2400"/>
              <a:t>Hardware/Software problems go way back…</a:t>
            </a:r>
          </a:p>
          <a:p>
            <a:pPr eaLnBrk="1" hangingPunct="1">
              <a:lnSpc>
                <a:spcPct val="70000"/>
              </a:lnSpc>
            </a:pPr>
            <a:endParaRPr lang="en-US" sz="2400"/>
          </a:p>
          <a:p>
            <a:pPr eaLnBrk="1" hangingPunct="1">
              <a:lnSpc>
                <a:spcPct val="70000"/>
              </a:lnSpc>
            </a:pPr>
            <a:r>
              <a:rPr lang="en-US" sz="2400"/>
              <a:t>Mars 1 Venus Probe: Launched in July of 1962: “The first American attempt to send a probe to Venus. Guidance instructions from the ground stopped reaching the rocket due to a problem with its antenna, so the onboard computer took control. However, a bug in the guidance software caused the rocket to veer off course and it was destroyed by the range safety officer.”</a:t>
            </a:r>
          </a:p>
          <a:p>
            <a:pPr eaLnBrk="1" hangingPunct="1">
              <a:lnSpc>
                <a:spcPct val="70000"/>
              </a:lnSpc>
            </a:pPr>
            <a:endParaRPr lang="en-US" sz="2400"/>
          </a:p>
          <a:p>
            <a:pPr eaLnBrk="1" hangingPunct="1">
              <a:lnSpc>
                <a:spcPct val="70000"/>
              </a:lnSpc>
            </a:pPr>
            <a:r>
              <a:rPr lang="en-US" sz="2400"/>
              <a:t>The problem was traced to the following line of Fortran code:</a:t>
            </a:r>
          </a:p>
          <a:p>
            <a:pPr lvl="1" eaLnBrk="1" hangingPunct="1">
              <a:lnSpc>
                <a:spcPct val="70000"/>
              </a:lnSpc>
            </a:pPr>
            <a:r>
              <a:rPr lang="en-US" sz="1900"/>
              <a:t>DO 5 K = 1. 3</a:t>
            </a:r>
          </a:p>
          <a:p>
            <a:pPr eaLnBrk="1" hangingPunct="1">
              <a:lnSpc>
                <a:spcPct val="70000"/>
              </a:lnSpc>
            </a:pPr>
            <a:endParaRPr lang="en-US" sz="800"/>
          </a:p>
          <a:p>
            <a:pPr eaLnBrk="1" hangingPunct="1">
              <a:lnSpc>
                <a:spcPct val="70000"/>
              </a:lnSpc>
            </a:pPr>
            <a:r>
              <a:rPr lang="en-US" sz="2400"/>
              <a:t>The period should have been a comma.</a:t>
            </a:r>
          </a:p>
          <a:p>
            <a:pPr eaLnBrk="1" hangingPunct="1">
              <a:lnSpc>
                <a:spcPct val="70000"/>
              </a:lnSpc>
            </a:pPr>
            <a:endParaRPr lang="en-US" sz="2400"/>
          </a:p>
          <a:p>
            <a:pPr eaLnBrk="1" hangingPunct="1">
              <a:lnSpc>
                <a:spcPct val="70000"/>
              </a:lnSpc>
            </a:pPr>
            <a:r>
              <a:rPr lang="en-US" sz="2400"/>
              <a:t>An $18.5 million space exploration vehicle was lost</a:t>
            </a:r>
          </a:p>
        </p:txBody>
      </p:sp>
      <p:sp>
        <p:nvSpPr>
          <p:cNvPr id="62468"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617A7F0-B037-B449-8516-670DD07FD86B}" type="slidenum">
              <a:rPr lang="en-US" smtClean="0">
                <a:latin typeface="Franklin Gothic Book" charset="0"/>
              </a:rPr>
              <a:pPr/>
              <a:t>56</a:t>
            </a:fld>
            <a:endParaRPr lang="en-US">
              <a:latin typeface="Franklin Gothic Book"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2800"/>
              <a:t>Learning from Other Fields…</a:t>
            </a:r>
          </a:p>
        </p:txBody>
      </p:sp>
      <p:sp>
        <p:nvSpPr>
          <p:cNvPr id="63491" name="Text Box 4"/>
          <p:cNvSpPr txBox="1">
            <a:spLocks noChangeArrowheads="1"/>
          </p:cNvSpPr>
          <p:nvPr/>
        </p:nvSpPr>
        <p:spPr bwMode="auto">
          <a:xfrm>
            <a:off x="6400800" y="6324600"/>
            <a:ext cx="2743200" cy="304800"/>
          </a:xfrm>
          <a:prstGeom prst="rect">
            <a:avLst/>
          </a:prstGeom>
          <a:noFill/>
          <a:ln w="9525">
            <a:noFill/>
            <a:miter lim="800000"/>
            <a:headEnd/>
            <a:tailEnd/>
          </a:ln>
        </p:spPr>
        <p:txBody>
          <a:bodyPr>
            <a:prstTxWarp prst="textNoShape">
              <a:avLst/>
            </a:prstTxWarp>
            <a:spAutoFit/>
          </a:bodyPr>
          <a:lstStyle/>
          <a:p>
            <a:pPr>
              <a:spcBef>
                <a:spcPct val="50000"/>
              </a:spcBef>
            </a:pPr>
            <a:r>
              <a:rPr lang="en-US" sz="1400">
                <a:latin typeface="Franklin Gothic Book" charset="0"/>
              </a:rPr>
              <a:t>Modified from Patterson, 2004</a:t>
            </a:r>
          </a:p>
        </p:txBody>
      </p:sp>
      <p:pic>
        <p:nvPicPr>
          <p:cNvPr id="63492" name="Picture 8" descr="tac09"/>
          <p:cNvPicPr>
            <a:picLocks noChangeAspect="1" noChangeArrowheads="1"/>
          </p:cNvPicPr>
          <p:nvPr/>
        </p:nvPicPr>
        <p:blipFill>
          <a:blip r:embed="rId2"/>
          <a:srcRect/>
          <a:stretch>
            <a:fillRect/>
          </a:stretch>
        </p:blipFill>
        <p:spPr bwMode="auto">
          <a:xfrm>
            <a:off x="4495800" y="1995488"/>
            <a:ext cx="4191000" cy="2881312"/>
          </a:xfrm>
          <a:prstGeom prst="rect">
            <a:avLst/>
          </a:prstGeom>
          <a:noFill/>
          <a:ln w="9525">
            <a:noFill/>
            <a:miter lim="800000"/>
            <a:headEnd/>
            <a:tailEnd/>
          </a:ln>
        </p:spPr>
      </p:pic>
      <p:sp>
        <p:nvSpPr>
          <p:cNvPr id="11" name="Rectangle 6"/>
          <p:cNvSpPr>
            <a:spLocks noChangeArrowheads="1"/>
          </p:cNvSpPr>
          <p:nvPr/>
        </p:nvSpPr>
        <p:spPr bwMode="auto">
          <a:xfrm>
            <a:off x="381000" y="1524000"/>
            <a:ext cx="3733800" cy="434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prstTxWarp prst="textNoShape">
              <a:avLst/>
            </a:prstTxWarp>
          </a:bodyPr>
          <a:lstStyle/>
          <a:p>
            <a:pPr marL="342900" indent="-342900" eaLnBrk="1" hangingPunct="1">
              <a:lnSpc>
                <a:spcPct val="90000"/>
              </a:lnSpc>
              <a:spcBef>
                <a:spcPct val="20000"/>
              </a:spcBef>
              <a:defRPr/>
            </a:pPr>
            <a:r>
              <a:rPr lang="en-US" sz="2000" dirty="0"/>
              <a:t>In the 1800’s, ¼ of iron truss</a:t>
            </a:r>
          </a:p>
          <a:p>
            <a:pPr marL="342900" indent="-342900" eaLnBrk="1" hangingPunct="1">
              <a:lnSpc>
                <a:spcPct val="90000"/>
              </a:lnSpc>
              <a:spcBef>
                <a:spcPct val="20000"/>
              </a:spcBef>
              <a:defRPr/>
            </a:pPr>
            <a:r>
              <a:rPr lang="en-US" sz="2000" dirty="0"/>
              <a:t>railroad bridges failed!</a:t>
            </a:r>
          </a:p>
          <a:p>
            <a:pPr marL="342900" indent="-342900" eaLnBrk="1" hangingPunct="1">
              <a:lnSpc>
                <a:spcPct val="90000"/>
              </a:lnSpc>
              <a:spcBef>
                <a:spcPct val="20000"/>
              </a:spcBef>
              <a:defRPr/>
            </a:pPr>
            <a:endParaRPr lang="en-US" sz="2000" dirty="0"/>
          </a:p>
          <a:p>
            <a:pPr marL="342900" indent="-342900" eaLnBrk="1" hangingPunct="1">
              <a:lnSpc>
                <a:spcPct val="90000"/>
              </a:lnSpc>
              <a:spcBef>
                <a:spcPct val="20000"/>
              </a:spcBef>
              <a:defRPr/>
            </a:pPr>
            <a:r>
              <a:rPr lang="en-US" sz="2000" dirty="0"/>
              <a:t>Today: safety is now part of the</a:t>
            </a:r>
          </a:p>
          <a:p>
            <a:pPr marL="342900" indent="-342900" eaLnBrk="1" hangingPunct="1">
              <a:lnSpc>
                <a:spcPct val="90000"/>
              </a:lnSpc>
              <a:spcBef>
                <a:spcPct val="20000"/>
              </a:spcBef>
              <a:defRPr/>
            </a:pPr>
            <a:r>
              <a:rPr lang="en-US" sz="2000" dirty="0"/>
              <a:t>Civil Engineering culture</a:t>
            </a:r>
          </a:p>
          <a:p>
            <a:pPr marL="342900" indent="-342900" eaLnBrk="1" hangingPunct="1">
              <a:lnSpc>
                <a:spcPct val="90000"/>
              </a:lnSpc>
              <a:spcBef>
                <a:spcPct val="20000"/>
              </a:spcBef>
              <a:defRPr/>
            </a:pPr>
            <a:r>
              <a:rPr lang="en-US" sz="2000" dirty="0"/>
              <a:t>  - margin of safety: 3x-6x vs.</a:t>
            </a:r>
          </a:p>
          <a:p>
            <a:pPr marL="342900" indent="-342900" eaLnBrk="1" hangingPunct="1">
              <a:lnSpc>
                <a:spcPct val="90000"/>
              </a:lnSpc>
              <a:spcBef>
                <a:spcPct val="20000"/>
              </a:spcBef>
              <a:defRPr/>
            </a:pPr>
            <a:r>
              <a:rPr lang="en-US" sz="2000" dirty="0"/>
              <a:t>    calculated load</a:t>
            </a:r>
          </a:p>
          <a:p>
            <a:pPr marL="342900" indent="-342900" eaLnBrk="1" hangingPunct="1">
              <a:lnSpc>
                <a:spcPct val="90000"/>
              </a:lnSpc>
              <a:spcBef>
                <a:spcPct val="20000"/>
              </a:spcBef>
              <a:defRPr/>
            </a:pPr>
            <a:r>
              <a:rPr lang="en-US" sz="2000" dirty="0"/>
              <a:t>  - What is the EE/CE margin</a:t>
            </a:r>
          </a:p>
          <a:p>
            <a:pPr marL="342900" indent="-342900" eaLnBrk="1" hangingPunct="1">
              <a:lnSpc>
                <a:spcPct val="90000"/>
              </a:lnSpc>
              <a:spcBef>
                <a:spcPct val="20000"/>
              </a:spcBef>
              <a:defRPr/>
            </a:pPr>
            <a:r>
              <a:rPr lang="en-US" sz="2000" dirty="0"/>
              <a:t>    of safety?</a:t>
            </a:r>
          </a:p>
          <a:p>
            <a:pPr marL="342900" indent="-342900" eaLnBrk="1" hangingPunct="1">
              <a:lnSpc>
                <a:spcPct val="90000"/>
              </a:lnSpc>
              <a:spcBef>
                <a:spcPct val="20000"/>
              </a:spcBef>
              <a:defRPr/>
            </a:pPr>
            <a:endParaRPr lang="en-US" sz="2000" dirty="0"/>
          </a:p>
          <a:p>
            <a:pPr marL="342900" indent="-342900" eaLnBrk="1" hangingPunct="1">
              <a:lnSpc>
                <a:spcPct val="90000"/>
              </a:lnSpc>
              <a:spcBef>
                <a:spcPct val="20000"/>
              </a:spcBef>
              <a:defRPr/>
            </a:pPr>
            <a:r>
              <a:rPr lang="en-US" sz="2000" dirty="0"/>
              <a:t>What will people in the future</a:t>
            </a:r>
          </a:p>
          <a:p>
            <a:pPr marL="342900" indent="-342900" eaLnBrk="1" hangingPunct="1">
              <a:lnSpc>
                <a:spcPct val="90000"/>
              </a:lnSpc>
              <a:spcBef>
                <a:spcPct val="20000"/>
              </a:spcBef>
              <a:defRPr/>
            </a:pPr>
            <a:r>
              <a:rPr lang="en-US" sz="2000" dirty="0"/>
              <a:t>think of our computers?</a:t>
            </a:r>
          </a:p>
        </p:txBody>
      </p:sp>
      <p:sp>
        <p:nvSpPr>
          <p:cNvPr id="63494" name="Slide Number Placeholder 11"/>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3B8B933-29ED-674D-BBAD-EE91CA55DCC7}" type="slidenum">
              <a:rPr lang="en-US" smtClean="0">
                <a:latin typeface="Franklin Gothic Book" charset="0"/>
              </a:rPr>
              <a:pPr/>
              <a:t>57</a:t>
            </a:fld>
            <a:endParaRPr lang="en-US">
              <a:latin typeface="Franklin Gothic Book"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pPr algn="l"/>
            <a:r>
              <a:rPr lang="en-US" dirty="0"/>
              <a:t>Estimating system reliability</a:t>
            </a:r>
            <a:br>
              <a:rPr lang="en-US" dirty="0"/>
            </a:br>
            <a:r>
              <a:rPr lang="en-US" sz="2000" dirty="0"/>
              <a:t>Definitions and basic mathematical modeling</a:t>
            </a:r>
            <a:endParaRPr lang="en-US" dirty="0"/>
          </a:p>
        </p:txBody>
      </p:sp>
      <p:sp>
        <p:nvSpPr>
          <p:cNvPr id="3" name="Subtitle 2"/>
          <p:cNvSpPr>
            <a:spLocks noGrp="1"/>
          </p:cNvSpPr>
          <p:nvPr>
            <p:ph type="subTitle" idx="1"/>
          </p:nvPr>
        </p:nvSpPr>
        <p:spPr/>
        <p:txBody>
          <a:bodyPr anchor="ctr"/>
          <a:lstStyle/>
          <a:p>
            <a:pPr algn="l"/>
            <a:r>
              <a:rPr lang="en-US" dirty="0"/>
              <a:t>CPEN 432– Design of Real-Time Systems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Basic concepts</a:t>
            </a:r>
          </a:p>
          <a:p>
            <a:r>
              <a:rPr lang="en-US" dirty="0"/>
              <a:t>Reliability expressions</a:t>
            </a:r>
          </a:p>
          <a:p>
            <a:r>
              <a:rPr lang="en-US" dirty="0"/>
              <a:t>Mean time to failure (&amp; mean time between failures)</a:t>
            </a:r>
          </a:p>
          <a:p>
            <a:r>
              <a:rPr lang="en-US" dirty="0"/>
              <a:t>Availability</a:t>
            </a:r>
          </a:p>
          <a:p>
            <a:r>
              <a:rPr lang="en-US" dirty="0"/>
              <a:t>Maintainability</a:t>
            </a:r>
          </a:p>
        </p:txBody>
      </p:sp>
      <p:sp>
        <p:nvSpPr>
          <p:cNvPr id="4" name="Slide Number Placeholder 3"/>
          <p:cNvSpPr>
            <a:spLocks noGrp="1"/>
          </p:cNvSpPr>
          <p:nvPr>
            <p:ph type="sldNum" sz="quarter" idx="12"/>
          </p:nvPr>
        </p:nvSpPr>
        <p:spPr/>
        <p:txBody>
          <a:bodyPr/>
          <a:lstStyle/>
          <a:p>
            <a:fld id="{F4727491-1812-4D4A-A87B-4BA54945DF1C}"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 </a:t>
            </a:r>
          </a:p>
        </p:txBody>
      </p:sp>
      <p:pic>
        <p:nvPicPr>
          <p:cNvPr id="19459" name="Picture 4" descr="Image1"/>
          <p:cNvPicPr>
            <a:picLocks noChangeAspect="1" noChangeArrowheads="1"/>
          </p:cNvPicPr>
          <p:nvPr/>
        </p:nvPicPr>
        <p:blipFill>
          <a:blip r:embed="rId2"/>
          <a:srcRect/>
          <a:stretch>
            <a:fillRect/>
          </a:stretch>
        </p:blipFill>
        <p:spPr bwMode="auto">
          <a:xfrm>
            <a:off x="838200" y="381000"/>
            <a:ext cx="7543800" cy="4972050"/>
          </a:xfrm>
          <a:prstGeom prst="rect">
            <a:avLst/>
          </a:prstGeom>
          <a:noFill/>
          <a:ln w="9525">
            <a:noFill/>
            <a:miter lim="800000"/>
            <a:headEnd/>
            <a:tailEnd/>
          </a:ln>
        </p:spPr>
      </p:pic>
      <p:sp>
        <p:nvSpPr>
          <p:cNvPr id="19460" name="Slide Number Placeholder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F6F7D95-726C-154D-AFB4-883682A89C40}" type="slidenum">
              <a:rPr lang="en-US" smtClean="0">
                <a:latin typeface="Franklin Gothic Book" charset="0"/>
              </a:rPr>
              <a:pPr/>
              <a:t>6</a:t>
            </a:fld>
            <a:endParaRPr lang="en-US">
              <a:latin typeface="Franklin Gothic Book"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reliability via redundancy</a:t>
            </a:r>
          </a:p>
        </p:txBody>
      </p:sp>
      <p:sp>
        <p:nvSpPr>
          <p:cNvPr id="3" name="Slide Number Placeholder 2"/>
          <p:cNvSpPr>
            <a:spLocks noGrp="1"/>
          </p:cNvSpPr>
          <p:nvPr>
            <p:ph type="sldNum" sz="quarter" idx="12"/>
          </p:nvPr>
        </p:nvSpPr>
        <p:spPr/>
        <p:txBody>
          <a:bodyPr/>
          <a:lstStyle/>
          <a:p>
            <a:fld id="{F4727491-1812-4D4A-A87B-4BA54945DF1C}" type="slidenum">
              <a:rPr lang="en-US" smtClean="0"/>
              <a:pPr/>
              <a:t>60</a:t>
            </a:fld>
            <a:endParaRPr lang="en-US"/>
          </a:p>
        </p:txBody>
      </p:sp>
      <p:graphicFrame>
        <p:nvGraphicFramePr>
          <p:cNvPr id="34818" name="Object 2"/>
          <p:cNvGraphicFramePr>
            <a:graphicFrameLocks noChangeAspect="1"/>
          </p:cNvGraphicFramePr>
          <p:nvPr/>
        </p:nvGraphicFramePr>
        <p:xfrm>
          <a:off x="1447800" y="2133600"/>
          <a:ext cx="6248400" cy="2924175"/>
        </p:xfrm>
        <a:graphic>
          <a:graphicData uri="http://schemas.openxmlformats.org/presentationml/2006/ole">
            <mc:AlternateContent xmlns:mc="http://schemas.openxmlformats.org/markup-compatibility/2006">
              <mc:Choice xmlns:v="urn:schemas-microsoft-com:vml" Requires="v">
                <p:oleObj spid="_x0000_s68048" name="Visio" r:id="rId3" imgW="5715000" imgH="2679700" progId="">
                  <p:embed/>
                </p:oleObj>
              </mc:Choice>
              <mc:Fallback>
                <p:oleObj name="Visio" r:id="rId3" imgW="5715000" imgH="26797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133600"/>
                        <a:ext cx="62484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TextBox 5"/>
          <p:cNvSpPr txBox="1"/>
          <p:nvPr/>
        </p:nvSpPr>
        <p:spPr>
          <a:xfrm>
            <a:off x="1447800" y="5269468"/>
            <a:ext cx="277612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Triple modular redundancy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reliability via redundancy</a:t>
            </a:r>
          </a:p>
        </p:txBody>
      </p:sp>
      <p:sp>
        <p:nvSpPr>
          <p:cNvPr id="3" name="Slide Number Placeholder 2"/>
          <p:cNvSpPr>
            <a:spLocks noGrp="1"/>
          </p:cNvSpPr>
          <p:nvPr>
            <p:ph type="sldNum" sz="quarter" idx="12"/>
          </p:nvPr>
        </p:nvSpPr>
        <p:spPr/>
        <p:txBody>
          <a:bodyPr/>
          <a:lstStyle/>
          <a:p>
            <a:fld id="{F4727491-1812-4D4A-A87B-4BA54945DF1C}" type="slidenum">
              <a:rPr lang="en-US" smtClean="0"/>
              <a:pPr/>
              <a:t>61</a:t>
            </a:fld>
            <a:endParaRPr lang="en-US"/>
          </a:p>
        </p:txBody>
      </p:sp>
      <p:graphicFrame>
        <p:nvGraphicFramePr>
          <p:cNvPr id="36868" name="Object 4"/>
          <p:cNvGraphicFramePr>
            <a:graphicFrameLocks noChangeAspect="1"/>
          </p:cNvGraphicFramePr>
          <p:nvPr/>
        </p:nvGraphicFramePr>
        <p:xfrm>
          <a:off x="1066800" y="1344613"/>
          <a:ext cx="7162800" cy="4827587"/>
        </p:xfrm>
        <a:graphic>
          <a:graphicData uri="http://schemas.openxmlformats.org/presentationml/2006/ole">
            <mc:AlternateContent xmlns:mc="http://schemas.openxmlformats.org/markup-compatibility/2006">
              <mc:Choice xmlns:v="urn:schemas-microsoft-com:vml" Requires="v">
                <p:oleObj spid="_x0000_s74192" name="Visio" r:id="rId3" imgW="6515100" imgH="4394200" progId="">
                  <p:embed/>
                </p:oleObj>
              </mc:Choice>
              <mc:Fallback>
                <p:oleObj name="Visio" r:id="rId3" imgW="6515100" imgH="4394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44613"/>
                        <a:ext cx="7162800"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TextBox 7"/>
          <p:cNvSpPr txBox="1"/>
          <p:nvPr/>
        </p:nvSpPr>
        <p:spPr>
          <a:xfrm>
            <a:off x="457200" y="3352800"/>
            <a:ext cx="2368670"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Space shuttle systems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sz="quarter" idx="1"/>
          </p:nvPr>
        </p:nvSpPr>
        <p:spPr>
          <a:xfrm>
            <a:off x="457200" y="1981200"/>
            <a:ext cx="8229600" cy="1295400"/>
          </a:xfrm>
        </p:spPr>
        <p:style>
          <a:lnRef idx="1">
            <a:schemeClr val="accent2"/>
          </a:lnRef>
          <a:fillRef idx="2">
            <a:schemeClr val="accent2"/>
          </a:fillRef>
          <a:effectRef idx="1">
            <a:schemeClr val="accent2"/>
          </a:effectRef>
          <a:fontRef idx="minor">
            <a:schemeClr val="dk1"/>
          </a:fontRef>
        </p:style>
        <p:txBody>
          <a:bodyPr anchor="t" anchorCtr="0">
            <a:normAutofit/>
          </a:bodyPr>
          <a:lstStyle/>
          <a:p>
            <a:r>
              <a:rPr lang="en-US" dirty="0">
                <a:latin typeface="Avenir Book"/>
              </a:rPr>
              <a:t>Reliability</a:t>
            </a:r>
            <a:r>
              <a:rPr lang="en-US" dirty="0"/>
              <a:t>: The probability that the given system will perform its required function under specified conditions for a </a:t>
            </a:r>
            <a:r>
              <a:rPr lang="en-US" i="1" dirty="0"/>
              <a:t>specified period of time</a:t>
            </a:r>
            <a:r>
              <a:rPr lang="en-US" dirty="0"/>
              <a:t>. </a:t>
            </a:r>
          </a:p>
          <a:p>
            <a:endParaRPr lang="en-US" dirty="0"/>
          </a:p>
        </p:txBody>
      </p:sp>
      <p:sp>
        <p:nvSpPr>
          <p:cNvPr id="4" name="Content Placeholder 2"/>
          <p:cNvSpPr txBox="1">
            <a:spLocks/>
          </p:cNvSpPr>
          <p:nvPr/>
        </p:nvSpPr>
        <p:spPr>
          <a:xfrm>
            <a:off x="457200" y="3581400"/>
            <a:ext cx="8229600" cy="144780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anchor="ctr" anchorCtr="0">
            <a:normAutofit fontScale="92500" lnSpcReduction="10000"/>
          </a:bodyPr>
          <a:lstStyle/>
          <a:p>
            <a:pPr marL="274320" lvl="0" indent="-274320" defTabSz="914400">
              <a:spcBef>
                <a:spcPts val="600"/>
              </a:spcBef>
              <a:buClr>
                <a:schemeClr val="accent1"/>
              </a:buClr>
              <a:buSzPct val="76000"/>
              <a:buFont typeface="Wingdings 3"/>
              <a:buChar char=""/>
            </a:pPr>
            <a:r>
              <a:rPr lang="en-US" sz="2600" dirty="0">
                <a:latin typeface="Avenir Book"/>
              </a:rPr>
              <a:t>MTBF (Mean Time Between Failures)</a:t>
            </a:r>
            <a:r>
              <a:rPr lang="en-US" sz="2600" dirty="0"/>
              <a:t>: Average time a system will run between failures. The MTBF is usually expressed in hours. This metric is more useful to the user than the reliability measure. </a:t>
            </a:r>
          </a:p>
        </p:txBody>
      </p:sp>
      <p:sp>
        <p:nvSpPr>
          <p:cNvPr id="5" name="Slide Number Placeholder 4"/>
          <p:cNvSpPr>
            <a:spLocks noGrp="1"/>
          </p:cNvSpPr>
          <p:nvPr>
            <p:ph type="sldNum" sz="quarter" idx="12"/>
          </p:nvPr>
        </p:nvSpPr>
        <p:spPr/>
        <p:txBody>
          <a:bodyPr/>
          <a:lstStyle/>
          <a:p>
            <a:fld id="{F4727491-1812-4D4A-A87B-4BA54945DF1C}"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1600200"/>
            <a:ext cx="3886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sz="2400" dirty="0"/>
              <a:t>Increased system reliability</a:t>
            </a:r>
          </a:p>
        </p:txBody>
      </p:sp>
      <p:sp>
        <p:nvSpPr>
          <p:cNvPr id="5" name="TextBox 4"/>
          <p:cNvSpPr txBox="1"/>
          <p:nvPr/>
        </p:nvSpPr>
        <p:spPr>
          <a:xfrm>
            <a:off x="914400" y="3357265"/>
            <a:ext cx="35052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180975" indent="-180975">
              <a:buFont typeface="Arial"/>
              <a:buChar char="•"/>
            </a:pPr>
            <a:r>
              <a:rPr lang="en-US" dirty="0"/>
              <a:t>Worst case design</a:t>
            </a:r>
          </a:p>
          <a:p>
            <a:pPr marL="180975" indent="-180975">
              <a:buFont typeface="Arial"/>
              <a:buChar char="•"/>
            </a:pPr>
            <a:r>
              <a:rPr lang="en-US" dirty="0"/>
              <a:t>Use high quality components</a:t>
            </a:r>
          </a:p>
          <a:p>
            <a:pPr marL="180975" indent="-180975">
              <a:buFont typeface="Arial"/>
              <a:buChar char="•"/>
            </a:pPr>
            <a:r>
              <a:rPr lang="en-US" dirty="0"/>
              <a:t>Strict quality control procedures</a:t>
            </a:r>
          </a:p>
        </p:txBody>
      </p:sp>
      <p:sp>
        <p:nvSpPr>
          <p:cNvPr id="6" name="TextBox 5"/>
          <p:cNvSpPr txBox="1"/>
          <p:nvPr/>
        </p:nvSpPr>
        <p:spPr>
          <a:xfrm>
            <a:off x="5943600" y="3357265"/>
            <a:ext cx="22098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180975" indent="-180975">
              <a:buFont typeface="Arial"/>
              <a:buChar char="•"/>
            </a:pPr>
            <a:r>
              <a:rPr lang="en-US" dirty="0"/>
              <a:t>Redundancy</a:t>
            </a:r>
          </a:p>
          <a:p>
            <a:pPr marL="180975" indent="-180975">
              <a:buFont typeface="Arial"/>
              <a:buChar char="•"/>
            </a:pPr>
            <a:r>
              <a:rPr lang="en-US" dirty="0"/>
              <a:t>Typically employed</a:t>
            </a:r>
          </a:p>
          <a:p>
            <a:pPr marL="180975" indent="-180975">
              <a:buFont typeface="Arial"/>
              <a:buChar char="•"/>
            </a:pPr>
            <a:r>
              <a:rPr lang="en-US" dirty="0"/>
              <a:t>Less expensive</a:t>
            </a:r>
          </a:p>
        </p:txBody>
      </p:sp>
      <p:sp>
        <p:nvSpPr>
          <p:cNvPr id="7" name="Up Arrow 6"/>
          <p:cNvSpPr/>
          <p:nvPr/>
        </p:nvSpPr>
        <p:spPr>
          <a:xfrm rot="19603351">
            <a:off x="6172200" y="2362200"/>
            <a:ext cx="533400" cy="838200"/>
          </a:xfrm>
          <a:prstGeom prst="up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2079645">
            <a:off x="2400819" y="2362199"/>
            <a:ext cx="533400" cy="838200"/>
          </a:xfrm>
          <a:prstGeom prst="up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F4727491-1812-4D4A-A87B-4BA54945DF1C}"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Reliability expressions - Assumptions</a:t>
            </a:r>
          </a:p>
        </p:txBody>
      </p:sp>
      <p:sp>
        <p:nvSpPr>
          <p:cNvPr id="2" name="Slide Number Placeholder 1"/>
          <p:cNvSpPr>
            <a:spLocks noGrp="1"/>
          </p:cNvSpPr>
          <p:nvPr>
            <p:ph type="sldNum" sz="quarter" idx="12"/>
          </p:nvPr>
        </p:nvSpPr>
        <p:spPr/>
        <p:txBody>
          <a:bodyPr/>
          <a:lstStyle/>
          <a:p>
            <a:fld id="{F4727491-1812-4D4A-A87B-4BA54945DF1C}" type="slidenum">
              <a:rPr lang="en-US" smtClean="0"/>
              <a:pPr/>
              <a:t>64</a:t>
            </a:fld>
            <a:endParaRPr lang="en-US"/>
          </a:p>
        </p:txBody>
      </p:sp>
      <p:sp>
        <p:nvSpPr>
          <p:cNvPr id="6" name="Content Placeholder 5"/>
          <p:cNvSpPr>
            <a:spLocks noGrp="1"/>
          </p:cNvSpPr>
          <p:nvPr>
            <p:ph sz="quarter" idx="1"/>
          </p:nvPr>
        </p:nvSpPr>
        <p:spPr>
          <a:xfrm>
            <a:off x="457200" y="1219200"/>
            <a:ext cx="8458200" cy="4937760"/>
          </a:xfrm>
        </p:spPr>
        <p:txBody>
          <a:bodyPr/>
          <a:lstStyle/>
          <a:p>
            <a:r>
              <a:rPr lang="en-US" dirty="0"/>
              <a:t>If a device is operable (up) then it produces </a:t>
            </a:r>
            <a:r>
              <a:rPr lang="en-US" b="1" dirty="0"/>
              <a:t>perfect</a:t>
            </a:r>
            <a:r>
              <a:rPr lang="en-US" dirty="0"/>
              <a:t> responses</a:t>
            </a:r>
          </a:p>
          <a:p>
            <a:pPr lvl="1"/>
            <a:r>
              <a:rPr lang="en-US" dirty="0"/>
              <a:t>Reliability defined in terms of </a:t>
            </a:r>
            <a:r>
              <a:rPr lang="en-US" i="1" dirty="0"/>
              <a:t>lifetime</a:t>
            </a:r>
            <a:r>
              <a:rPr lang="en-US" dirty="0"/>
              <a:t> of device</a:t>
            </a:r>
          </a:p>
          <a:p>
            <a:pPr lvl="1"/>
            <a:r>
              <a:rPr lang="en-US" dirty="0"/>
              <a:t>Applicable to hardware only</a:t>
            </a:r>
          </a:p>
          <a:p>
            <a:pPr lvl="1"/>
            <a:r>
              <a:rPr lang="en-US" dirty="0"/>
              <a:t>Not suitable for software and many lower-grade or “imperfect” systems </a:t>
            </a:r>
            <a:r>
              <a:rPr lang="en-US" dirty="0">
                <a:sym typeface="Wingdings" pitchFamily="2" charset="2"/>
              </a:rPr>
              <a:t> not practical</a:t>
            </a:r>
          </a:p>
          <a:p>
            <a:pPr lvl="1"/>
            <a:r>
              <a:rPr lang="en-US" dirty="0">
                <a:sym typeface="Wingdings" pitchFamily="2" charset="2"/>
              </a:rPr>
              <a:t>However, mathematically convenient</a:t>
            </a:r>
            <a:endParaRPr lang="en-US" dirty="0"/>
          </a:p>
          <a:p>
            <a:pPr lvl="1"/>
            <a:r>
              <a:rPr lang="en-US" dirty="0"/>
              <a:t>Will be relaxed later</a:t>
            </a:r>
          </a:p>
          <a:p>
            <a:pPr lvl="1"/>
            <a:endParaRPr lang="en-US" dirty="0"/>
          </a:p>
        </p:txBody>
      </p:sp>
    </p:spTree>
    <p:extLst>
      <p:ext uri="{BB962C8B-B14F-4D97-AF65-F5344CB8AC3E}">
        <p14:creationId xmlns:p14="http://schemas.microsoft.com/office/powerpoint/2010/main" val="249672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Reliability expressions</a:t>
            </a:r>
          </a:p>
        </p:txBody>
      </p:sp>
      <p:sp>
        <p:nvSpPr>
          <p:cNvPr id="2" name="Slide Number Placeholder 1"/>
          <p:cNvSpPr>
            <a:spLocks noGrp="1"/>
          </p:cNvSpPr>
          <p:nvPr>
            <p:ph type="sldNum" sz="quarter" idx="12"/>
          </p:nvPr>
        </p:nvSpPr>
        <p:spPr/>
        <p:txBody>
          <a:bodyPr/>
          <a:lstStyle/>
          <a:p>
            <a:fld id="{F4727491-1812-4D4A-A87B-4BA54945DF1C}" type="slidenum">
              <a:rPr lang="en-US" smtClean="0"/>
              <a:pPr/>
              <a:t>65</a:t>
            </a:fld>
            <a:endParaRPr lang="en-US"/>
          </a:p>
        </p:txBody>
      </p:sp>
      <p:sp>
        <p:nvSpPr>
          <p:cNvPr id="6" name="Content Placeholder 5"/>
          <p:cNvSpPr>
            <a:spLocks noGrp="1"/>
          </p:cNvSpPr>
          <p:nvPr>
            <p:ph sz="quarter" idx="1"/>
          </p:nvPr>
        </p:nvSpPr>
        <p:spPr/>
        <p:txBody>
          <a:bodyPr/>
          <a:lstStyle/>
          <a:p>
            <a:r>
              <a:rPr lang="en-US" dirty="0"/>
              <a:t>Exponential failure law</a:t>
            </a:r>
          </a:p>
          <a:p>
            <a:pPr lvl="1"/>
            <a:r>
              <a:rPr lang="en-US" dirty="0"/>
              <a:t>Mostly applicable to hardware components</a:t>
            </a:r>
          </a:p>
          <a:p>
            <a:pPr lvl="1"/>
            <a:r>
              <a:rPr lang="en-US" dirty="0"/>
              <a:t>The reliability of a system is modeled as</a:t>
            </a:r>
          </a:p>
          <a:p>
            <a:pPr lvl="1"/>
            <a:endParaRPr lang="en-US" dirty="0"/>
          </a:p>
          <a:p>
            <a:pPr lvl="1"/>
            <a:endParaRPr lang="en-US" dirty="0"/>
          </a:p>
          <a:p>
            <a:pPr lvl="1"/>
            <a:r>
              <a:rPr lang="en-US" dirty="0"/>
              <a:t>where </a:t>
            </a:r>
            <a:r>
              <a:rPr lang="en-US" dirty="0" err="1"/>
              <a:t>λ</a:t>
            </a:r>
            <a:r>
              <a:rPr lang="en-US" dirty="0"/>
              <a:t> is the failure rate expressed as the number of failure per time unit (the time unit could be hours, days, …).</a:t>
            </a:r>
          </a:p>
          <a:p>
            <a:pPr lvl="1"/>
            <a:endParaRPr lang="en-US" dirty="0"/>
          </a:p>
        </p:txBody>
      </p:sp>
      <p:graphicFrame>
        <p:nvGraphicFramePr>
          <p:cNvPr id="7" name="Object 6"/>
          <p:cNvGraphicFramePr>
            <a:graphicFrameLocks noChangeAspect="1"/>
          </p:cNvGraphicFramePr>
          <p:nvPr/>
        </p:nvGraphicFramePr>
        <p:xfrm>
          <a:off x="3505200" y="2590800"/>
          <a:ext cx="1828800" cy="548640"/>
        </p:xfrm>
        <a:graphic>
          <a:graphicData uri="http://schemas.openxmlformats.org/presentationml/2006/ole">
            <mc:AlternateContent xmlns:mc="http://schemas.openxmlformats.org/markup-compatibility/2006">
              <mc:Choice xmlns:v="urn:schemas-microsoft-com:vml" Requires="v">
                <p:oleObj spid="_x0000_s78662" name="Equation" r:id="rId3" imgW="635000" imgH="190500" progId="Equation.3">
                  <p:embed/>
                </p:oleObj>
              </mc:Choice>
              <mc:Fallback>
                <p:oleObj name="Equation" r:id="rId3" imgW="635000" imgH="190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590800"/>
                        <a:ext cx="1828800" cy="548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Between Failures (MTBF)</a:t>
            </a:r>
          </a:p>
        </p:txBody>
      </p:sp>
      <p:sp>
        <p:nvSpPr>
          <p:cNvPr id="3" name="Slide Number Placeholder 2"/>
          <p:cNvSpPr>
            <a:spLocks noGrp="1"/>
          </p:cNvSpPr>
          <p:nvPr>
            <p:ph type="sldNum" sz="quarter" idx="12"/>
          </p:nvPr>
        </p:nvSpPr>
        <p:spPr/>
        <p:txBody>
          <a:bodyPr/>
          <a:lstStyle/>
          <a:p>
            <a:fld id="{F4727491-1812-4D4A-A87B-4BA54945DF1C}" type="slidenum">
              <a:rPr lang="en-US" smtClean="0"/>
              <a:pPr/>
              <a:t>66</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MTBF is the expected (average) length of contiguous uptime </a:t>
            </a:r>
            <a:r>
              <a:rPr lang="en-US" sz="2200" dirty="0"/>
              <a:t>(it is the expected lifetime if system is not repairable)</a:t>
            </a:r>
          </a:p>
          <a:p>
            <a:endParaRPr lang="en-US" dirty="0"/>
          </a:p>
          <a:p>
            <a:pPr marL="0" indent="0">
              <a:buNone/>
            </a:pPr>
            <a:endParaRPr lang="en-US" dirty="0"/>
          </a:p>
          <a:p>
            <a:r>
              <a:rPr lang="en-US" dirty="0"/>
              <a:t>The mean time between failures is the reciprocal of the failure rate.</a:t>
            </a:r>
          </a:p>
          <a:p>
            <a:pPr marL="0" indent="0">
              <a:buNone/>
            </a:pPr>
            <a:endParaRPr lang="en-US" dirty="0"/>
          </a:p>
          <a:p>
            <a:r>
              <a:rPr lang="en-US" dirty="0"/>
              <a:t>If </a:t>
            </a:r>
            <a:r>
              <a:rPr lang="en-US" dirty="0" err="1"/>
              <a:t>λ</a:t>
            </a:r>
            <a:r>
              <a:rPr lang="en-US" dirty="0"/>
              <a:t> is the number of failures per hour, the MTBF is expressed in hours/failure</a:t>
            </a:r>
          </a:p>
          <a:p>
            <a:pPr marL="0" indent="0">
              <a:buNone/>
            </a:pPr>
            <a:endParaRPr lang="en-US" dirty="0"/>
          </a:p>
          <a:p>
            <a:r>
              <a:rPr lang="en-US" dirty="0"/>
              <a:t>If, after repair, a system behaves like it was new, there is no difference between MTTF and MTBF. Else there might be some difference</a:t>
            </a:r>
          </a:p>
        </p:txBody>
      </p:sp>
      <p:pic>
        <p:nvPicPr>
          <p:cNvPr id="6" name="Picture 5" descr="latex-image-1.pdf"/>
          <p:cNvPicPr>
            <a:picLocks noChangeAspect="1"/>
          </p:cNvPicPr>
          <p:nvPr/>
        </p:nvPicPr>
        <p:blipFill>
          <a:blip r:embed="rId2"/>
          <a:stretch>
            <a:fillRect/>
          </a:stretch>
        </p:blipFill>
        <p:spPr>
          <a:xfrm>
            <a:off x="2438400" y="2133600"/>
            <a:ext cx="3873500" cy="525428"/>
          </a:xfrm>
          <a:prstGeom prst="rect">
            <a:avLst/>
          </a:prstGeom>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F4727491-1812-4D4A-A87B-4BA54945DF1C}" type="slidenum">
              <a:rPr lang="en-US" smtClean="0"/>
              <a:pPr/>
              <a:t>67</a:t>
            </a:fld>
            <a:endParaRPr lang="en-US"/>
          </a:p>
        </p:txBody>
      </p:sp>
      <p:sp>
        <p:nvSpPr>
          <p:cNvPr id="4" name="Content Placeholder 3"/>
          <p:cNvSpPr>
            <a:spLocks noGrp="1"/>
          </p:cNvSpPr>
          <p:nvPr>
            <p:ph sz="quarter" idx="1"/>
          </p:nvPr>
        </p:nvSpPr>
        <p:spPr/>
        <p:txBody>
          <a:bodyPr/>
          <a:lstStyle/>
          <a:p>
            <a:r>
              <a:rPr lang="en-US" dirty="0"/>
              <a:t>A system has 4000 components, each with a failure rate of 0.02% per 1000 hours. Calculate </a:t>
            </a:r>
            <a:r>
              <a:rPr lang="en-US" dirty="0" err="1">
                <a:latin typeface="cmmi10" charset="0"/>
                <a:ea typeface="cmmi10" charset="0"/>
                <a:cs typeface="cmmi10" charset="0"/>
              </a:rPr>
              <a:t>λ</a:t>
            </a:r>
            <a:r>
              <a:rPr lang="en-US" dirty="0"/>
              <a:t> and the MTBF.</a:t>
            </a:r>
          </a:p>
          <a:p>
            <a:endParaRPr lang="en-US" dirty="0"/>
          </a:p>
          <a:p>
            <a:endParaRPr lang="en-US" dirty="0"/>
          </a:p>
        </p:txBody>
      </p:sp>
      <p:pic>
        <p:nvPicPr>
          <p:cNvPr id="6" name="Picture 5"/>
          <p:cNvPicPr>
            <a:picLocks noChangeAspect="1"/>
          </p:cNvPicPr>
          <p:nvPr/>
        </p:nvPicPr>
        <p:blipFill>
          <a:blip r:embed="rId3"/>
          <a:stretch>
            <a:fillRect/>
          </a:stretch>
        </p:blipFill>
        <p:spPr>
          <a:xfrm>
            <a:off x="1312761" y="4913531"/>
            <a:ext cx="6096000" cy="1190171"/>
          </a:xfrm>
          <a:prstGeom prst="rect">
            <a:avLst/>
          </a:prstGeom>
        </p:spPr>
      </p:pic>
      <p:sp>
        <p:nvSpPr>
          <p:cNvPr id="7" name="TextBox 6"/>
          <p:cNvSpPr txBox="1"/>
          <p:nvPr/>
        </p:nvSpPr>
        <p:spPr>
          <a:xfrm>
            <a:off x="949122" y="2743200"/>
            <a:ext cx="6823278" cy="646331"/>
          </a:xfrm>
          <a:prstGeom prst="rect">
            <a:avLst/>
          </a:prstGeom>
          <a:noFill/>
        </p:spPr>
        <p:txBody>
          <a:bodyPr wrap="none" rtlCol="0">
            <a:spAutoFit/>
          </a:bodyPr>
          <a:lstStyle/>
          <a:p>
            <a:r>
              <a:rPr lang="en-US" b="1" dirty="0"/>
              <a:t>Assumption: </a:t>
            </a:r>
            <a:r>
              <a:rPr lang="en-US" dirty="0"/>
              <a:t>The components fail independently, and the entire </a:t>
            </a:r>
          </a:p>
          <a:p>
            <a:r>
              <a:rPr lang="en-US" dirty="0"/>
              <a:t>                       system fails as soon as one component fails</a:t>
            </a:r>
          </a:p>
        </p:txBody>
      </p:sp>
      <p:sp>
        <p:nvSpPr>
          <p:cNvPr id="8" name="TextBox 7"/>
          <p:cNvSpPr txBox="1"/>
          <p:nvPr/>
        </p:nvSpPr>
        <p:spPr>
          <a:xfrm>
            <a:off x="1524000" y="3495374"/>
            <a:ext cx="5369866" cy="1477328"/>
          </a:xfrm>
          <a:prstGeom prst="rect">
            <a:avLst/>
          </a:prstGeom>
          <a:noFill/>
        </p:spPr>
        <p:txBody>
          <a:bodyPr wrap="square" rtlCol="0">
            <a:spAutoFit/>
          </a:bodyPr>
          <a:lstStyle/>
          <a:p>
            <a:r>
              <a:rPr lang="en-US" dirty="0">
                <a:latin typeface="cmmi10" panose="020B0500000000000000" pitchFamily="34" charset="0"/>
                <a:ea typeface="cmr10" charset="0"/>
                <a:cs typeface="cmr10" charset="0"/>
              </a:rPr>
              <a:t>R</a:t>
            </a:r>
            <a:r>
              <a:rPr lang="en-US" dirty="0">
                <a:latin typeface="cmr10" charset="0"/>
                <a:ea typeface="cmr10" charset="0"/>
                <a:cs typeface="cmr10" charset="0"/>
              </a:rPr>
              <a:t>(</a:t>
            </a:r>
            <a:r>
              <a:rPr lang="en-US" dirty="0">
                <a:latin typeface="cmmi10" panose="020B0500000000000000" pitchFamily="34" charset="0"/>
                <a:ea typeface="cmr10" charset="0"/>
                <a:cs typeface="cmr10" charset="0"/>
              </a:rPr>
              <a:t>t</a:t>
            </a:r>
            <a:r>
              <a:rPr lang="en-US" dirty="0">
                <a:latin typeface="cmr10" charset="0"/>
                <a:ea typeface="cmr10" charset="0"/>
                <a:cs typeface="cmr10" charset="0"/>
              </a:rPr>
              <a:t>) = </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 &gt; t</a:t>
            </a:r>
            <a:r>
              <a:rPr lang="en-US" dirty="0">
                <a:latin typeface="cmr10" charset="0"/>
                <a:ea typeface="cmr10" charset="0"/>
                <a:cs typeface="cmr10" charset="0"/>
              </a:rPr>
              <a:t>) = </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a:t>
            </a:r>
            <a:r>
              <a:rPr lang="en-US" baseline="-25000" dirty="0">
                <a:latin typeface="cmmi10" charset="0"/>
                <a:ea typeface="cmmi10" charset="0"/>
                <a:cs typeface="cmmi10" charset="0"/>
              </a:rPr>
              <a:t>1 </a:t>
            </a:r>
            <a:r>
              <a:rPr lang="en-US" dirty="0">
                <a:latin typeface="cmmi10" charset="0"/>
                <a:ea typeface="cmmi10" charset="0"/>
                <a:cs typeface="cmmi10" charset="0"/>
              </a:rPr>
              <a:t>&gt; t</a:t>
            </a:r>
            <a:r>
              <a:rPr lang="en-US" dirty="0">
                <a:latin typeface="cmr10" charset="0"/>
                <a:ea typeface="cmr10" charset="0"/>
                <a:cs typeface="cmr10" charset="0"/>
              </a:rPr>
              <a:t>, </a:t>
            </a:r>
            <a:r>
              <a:rPr lang="en-US" dirty="0">
                <a:latin typeface="cmmi10" charset="0"/>
                <a:ea typeface="cmmi10" charset="0"/>
                <a:cs typeface="cmmi10" charset="0"/>
              </a:rPr>
              <a:t>T</a:t>
            </a:r>
            <a:r>
              <a:rPr lang="en-US" baseline="-25000" dirty="0">
                <a:latin typeface="cmmi10" charset="0"/>
                <a:ea typeface="cmmi10" charset="0"/>
                <a:cs typeface="cmmi10" charset="0"/>
              </a:rPr>
              <a:t>2</a:t>
            </a:r>
            <a:r>
              <a:rPr lang="en-US" dirty="0">
                <a:latin typeface="cmmi10" charset="0"/>
                <a:ea typeface="cmmi10" charset="0"/>
                <a:cs typeface="cmmi10" charset="0"/>
              </a:rPr>
              <a:t> &gt; t</a:t>
            </a:r>
            <a:r>
              <a:rPr lang="en-US" dirty="0">
                <a:latin typeface="cmr10" charset="0"/>
                <a:ea typeface="cmr10" charset="0"/>
                <a:cs typeface="cmr10" charset="0"/>
              </a:rPr>
              <a:t>, </a:t>
            </a:r>
            <a:r>
              <a:rPr lang="mr-IN" dirty="0">
                <a:latin typeface="cmr10" charset="0"/>
                <a:ea typeface="cmr10" charset="0"/>
                <a:cs typeface="cmr10" charset="0"/>
              </a:rPr>
              <a:t>…</a:t>
            </a:r>
            <a:r>
              <a:rPr lang="en-US" dirty="0">
                <a:latin typeface="cmr10" charset="0"/>
                <a:ea typeface="cmr10" charset="0"/>
                <a:cs typeface="cmr10" charset="0"/>
              </a:rPr>
              <a:t>,</a:t>
            </a:r>
            <a:r>
              <a:rPr lang="en-US" dirty="0">
                <a:latin typeface="cmmi10" charset="0"/>
                <a:ea typeface="cmmi10" charset="0"/>
                <a:cs typeface="cmmi10" charset="0"/>
              </a:rPr>
              <a:t> </a:t>
            </a:r>
            <a:r>
              <a:rPr lang="en-US" dirty="0" err="1">
                <a:latin typeface="cmmi10" charset="0"/>
                <a:ea typeface="cmmi10" charset="0"/>
                <a:cs typeface="cmmi10" charset="0"/>
              </a:rPr>
              <a:t>T</a:t>
            </a:r>
            <a:r>
              <a:rPr lang="en-US" baseline="-25000" dirty="0" err="1">
                <a:latin typeface="cmmi10" charset="0"/>
                <a:ea typeface="cmmi10" charset="0"/>
                <a:cs typeface="cmmi10" charset="0"/>
              </a:rPr>
              <a:t>n</a:t>
            </a:r>
            <a:r>
              <a:rPr lang="en-US" dirty="0">
                <a:latin typeface="cmmi10" charset="0"/>
                <a:ea typeface="cmmi10" charset="0"/>
                <a:cs typeface="cmmi10" charset="0"/>
              </a:rPr>
              <a:t> &gt; t</a:t>
            </a:r>
            <a:r>
              <a:rPr lang="en-US" dirty="0">
                <a:latin typeface="cmr10" charset="0"/>
                <a:ea typeface="cmr10" charset="0"/>
                <a:cs typeface="cmr10" charset="0"/>
              </a:rPr>
              <a:t>)</a:t>
            </a:r>
          </a:p>
          <a:p>
            <a:pPr>
              <a:lnSpc>
                <a:spcPct val="200000"/>
              </a:lnSpc>
            </a:pPr>
            <a:r>
              <a:rPr lang="en-US" dirty="0">
                <a:latin typeface="cmr10" charset="0"/>
                <a:ea typeface="cmr10" charset="0"/>
                <a:cs typeface="cmr10" charset="0"/>
              </a:rPr>
              <a:t>            </a:t>
            </a:r>
            <a:r>
              <a:rPr lang="en-US" baseline="-25000" dirty="0">
                <a:latin typeface="cmr10" charset="0"/>
                <a:ea typeface="cmr10" charset="0"/>
                <a:cs typeface="cmr10" charset="0"/>
              </a:rPr>
              <a:t>                </a:t>
            </a:r>
            <a:r>
              <a:rPr lang="en-US" dirty="0">
                <a:latin typeface="cmr10" charset="0"/>
                <a:ea typeface="cmr10" charset="0"/>
                <a:cs typeface="cmr10" charset="0"/>
              </a:rPr>
              <a:t>= </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a:t>
            </a:r>
            <a:r>
              <a:rPr lang="en-US" baseline="-25000" dirty="0">
                <a:latin typeface="cmmi10" charset="0"/>
                <a:ea typeface="cmmi10" charset="0"/>
                <a:cs typeface="cmmi10" charset="0"/>
              </a:rPr>
              <a:t>1 </a:t>
            </a:r>
            <a:r>
              <a:rPr lang="en-US" dirty="0">
                <a:latin typeface="cmmi10" charset="0"/>
                <a:ea typeface="cmmi10" charset="0"/>
                <a:cs typeface="cmmi10" charset="0"/>
              </a:rPr>
              <a:t>&gt; t</a:t>
            </a:r>
            <a:r>
              <a:rPr lang="en-US" dirty="0">
                <a:latin typeface="cmr10" charset="0"/>
                <a:ea typeface="cmr10" charset="0"/>
                <a:cs typeface="cmr10" charset="0"/>
              </a:rPr>
              <a:t>)</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a:t>
            </a:r>
            <a:r>
              <a:rPr lang="en-US" baseline="-25000" dirty="0">
                <a:latin typeface="cmmi10" charset="0"/>
                <a:ea typeface="cmmi10" charset="0"/>
                <a:cs typeface="cmmi10" charset="0"/>
              </a:rPr>
              <a:t>2</a:t>
            </a:r>
            <a:r>
              <a:rPr lang="en-US" dirty="0">
                <a:latin typeface="cmmi10" charset="0"/>
                <a:ea typeface="cmmi10" charset="0"/>
                <a:cs typeface="cmmi10" charset="0"/>
              </a:rPr>
              <a:t> &gt; t</a:t>
            </a:r>
            <a:r>
              <a:rPr lang="en-US" dirty="0">
                <a:latin typeface="cmr10" charset="0"/>
                <a:ea typeface="cmr10" charset="0"/>
                <a:cs typeface="cmr10" charset="0"/>
              </a:rPr>
              <a:t>) </a:t>
            </a:r>
            <a:r>
              <a:rPr lang="mr-IN" sz="1600" baseline="30000" dirty="0">
                <a:latin typeface="cmr10" charset="0"/>
                <a:ea typeface="cmr10" charset="0"/>
                <a:cs typeface="cmr10" charset="0"/>
              </a:rPr>
              <a:t>…</a:t>
            </a:r>
            <a:r>
              <a:rPr lang="en-US" sz="1600" dirty="0">
                <a:latin typeface="cmr10" charset="0"/>
                <a:ea typeface="cmr10" charset="0"/>
                <a:cs typeface="cmr10" charset="0"/>
              </a:rPr>
              <a:t> </a:t>
            </a:r>
            <a:r>
              <a:rPr lang="en-US" b="1" dirty="0">
                <a:latin typeface="cmr10" charset="0"/>
                <a:ea typeface="cmr10" charset="0"/>
                <a:cs typeface="cmr10" charset="0"/>
              </a:rPr>
              <a:t>P</a:t>
            </a:r>
            <a:r>
              <a:rPr lang="en-US" dirty="0">
                <a:latin typeface="cmr10" charset="0"/>
                <a:ea typeface="cmr10" charset="0"/>
                <a:cs typeface="cmr10" charset="0"/>
              </a:rPr>
              <a:t>(</a:t>
            </a:r>
            <a:r>
              <a:rPr lang="en-US" dirty="0" err="1">
                <a:latin typeface="cmmi10" charset="0"/>
                <a:ea typeface="cmmi10" charset="0"/>
                <a:cs typeface="cmmi10" charset="0"/>
              </a:rPr>
              <a:t>T</a:t>
            </a:r>
            <a:r>
              <a:rPr lang="en-US" baseline="-25000" dirty="0" err="1">
                <a:latin typeface="cmmi10" charset="0"/>
                <a:ea typeface="cmmi10" charset="0"/>
                <a:cs typeface="cmmi10" charset="0"/>
              </a:rPr>
              <a:t>n</a:t>
            </a:r>
            <a:r>
              <a:rPr lang="en-US" dirty="0">
                <a:latin typeface="cmmi10" charset="0"/>
                <a:ea typeface="cmmi10" charset="0"/>
                <a:cs typeface="cmmi10" charset="0"/>
              </a:rPr>
              <a:t> &gt; t</a:t>
            </a:r>
            <a:r>
              <a:rPr lang="en-US" dirty="0">
                <a:latin typeface="cmr10" charset="0"/>
                <a:ea typeface="cmr10" charset="0"/>
                <a:cs typeface="cmr10" charset="0"/>
              </a:rPr>
              <a:t>)</a:t>
            </a:r>
          </a:p>
          <a:p>
            <a:r>
              <a:rPr lang="en-US" dirty="0">
                <a:latin typeface="cmr10" charset="0"/>
                <a:ea typeface="cmr10" charset="0"/>
                <a:cs typeface="cmr10" charset="0"/>
              </a:rPr>
              <a:t>	           = exp[-(λ</a:t>
            </a:r>
            <a:r>
              <a:rPr lang="en-US" baseline="-25000" dirty="0">
                <a:latin typeface="cmr10" charset="0"/>
                <a:ea typeface="cmr10" charset="0"/>
                <a:cs typeface="cmr10" charset="0"/>
              </a:rPr>
              <a:t>1</a:t>
            </a:r>
            <a:r>
              <a:rPr lang="en-US" dirty="0">
                <a:latin typeface="cmr10" charset="0"/>
                <a:ea typeface="cmr10" charset="0"/>
                <a:cs typeface="cmr10" charset="0"/>
              </a:rPr>
              <a:t> + </a:t>
            </a:r>
            <a:r>
              <a:rPr lang="mr-IN" sz="1600" dirty="0">
                <a:latin typeface="cmr10" charset="0"/>
                <a:ea typeface="cmr10" charset="0"/>
                <a:cs typeface="cmr10" charset="0"/>
              </a:rPr>
              <a:t>…</a:t>
            </a:r>
            <a:r>
              <a:rPr lang="en-US" dirty="0">
                <a:latin typeface="cmr10" charset="0"/>
                <a:ea typeface="cmr10" charset="0"/>
                <a:cs typeface="cmr10" charset="0"/>
              </a:rPr>
              <a:t> + </a:t>
            </a:r>
            <a:r>
              <a:rPr lang="en-US" dirty="0" err="1">
                <a:latin typeface="cmr10" charset="0"/>
                <a:ea typeface="cmr10" charset="0"/>
                <a:cs typeface="cmr10" charset="0"/>
              </a:rPr>
              <a:t>λ</a:t>
            </a:r>
            <a:r>
              <a:rPr lang="en-US" baseline="-25000" dirty="0" err="1">
                <a:latin typeface="cmmi10" charset="0"/>
                <a:ea typeface="cmmi10" charset="0"/>
                <a:cs typeface="cmmi10" charset="0"/>
              </a:rPr>
              <a:t>n</a:t>
            </a:r>
            <a:r>
              <a:rPr lang="en-US" dirty="0">
                <a:latin typeface="cmr10" charset="0"/>
                <a:ea typeface="cmr10" charset="0"/>
                <a:cs typeface="cmr10" charset="0"/>
              </a:rPr>
              <a:t>)</a:t>
            </a:r>
            <a:r>
              <a:rPr lang="en-US" dirty="0">
                <a:latin typeface="cmmi10" charset="0"/>
                <a:ea typeface="cmmi10" charset="0"/>
                <a:cs typeface="cmmi10" charset="0"/>
              </a:rPr>
              <a:t>t</a:t>
            </a:r>
            <a:r>
              <a:rPr lang="en-US" dirty="0">
                <a:latin typeface="cmr10" charset="0"/>
                <a:ea typeface="cmr10" charset="0"/>
                <a:cs typeface="cmr10" charset="0"/>
              </a:rPr>
              <a:t>]</a:t>
            </a:r>
          </a:p>
          <a:p>
            <a:endParaRPr lang="en-US" dirty="0">
              <a:latin typeface="cmr10" charset="0"/>
              <a:ea typeface="cmr10" charset="0"/>
              <a:cs typeface="cmr1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between MTBF and reliability</a:t>
            </a:r>
          </a:p>
        </p:txBody>
      </p:sp>
      <p:sp>
        <p:nvSpPr>
          <p:cNvPr id="3" name="Slide Number Placeholder 2"/>
          <p:cNvSpPr>
            <a:spLocks noGrp="1"/>
          </p:cNvSpPr>
          <p:nvPr>
            <p:ph type="sldNum" sz="quarter" idx="12"/>
          </p:nvPr>
        </p:nvSpPr>
        <p:spPr/>
        <p:txBody>
          <a:bodyPr/>
          <a:lstStyle/>
          <a:p>
            <a:fld id="{F4727491-1812-4D4A-A87B-4BA54945DF1C}" type="slidenum">
              <a:rPr lang="en-US" smtClean="0"/>
              <a:pPr/>
              <a:t>68</a:t>
            </a:fld>
            <a:endParaRPr lang="en-US"/>
          </a:p>
        </p:txBody>
      </p:sp>
      <p:sp>
        <p:nvSpPr>
          <p:cNvPr id="4" name="Content Placeholder 3"/>
          <p:cNvSpPr>
            <a:spLocks noGrp="1"/>
          </p:cNvSpPr>
          <p:nvPr>
            <p:ph sz="quarter" idx="1"/>
          </p:nvPr>
        </p:nvSpPr>
        <p:spPr>
          <a:xfrm>
            <a:off x="457200" y="1219200"/>
            <a:ext cx="8229600" cy="1066800"/>
          </a:xfrm>
        </p:spPr>
        <p:txBody>
          <a:bodyPr/>
          <a:lstStyle/>
          <a:p>
            <a:r>
              <a:rPr lang="en-US" dirty="0"/>
              <a:t>When </a:t>
            </a:r>
            <a:r>
              <a:rPr lang="en-US" dirty="0" err="1">
                <a:latin typeface="cmmi10" charset="0"/>
                <a:ea typeface="cmmi10" charset="0"/>
                <a:cs typeface="cmmi10" charset="0"/>
              </a:rPr>
              <a:t>λt</a:t>
            </a:r>
            <a:r>
              <a:rPr lang="en-US" dirty="0"/>
              <a:t> is small: </a:t>
            </a:r>
            <a:r>
              <a:rPr lang="en-US" dirty="0">
                <a:latin typeface="cmmi10" charset="0"/>
                <a:ea typeface="cmmi10" charset="0"/>
                <a:cs typeface="cmmi10" charset="0"/>
              </a:rPr>
              <a:t>R</a:t>
            </a:r>
            <a:r>
              <a:rPr lang="en-US" dirty="0">
                <a:latin typeface="cmr10" charset="0"/>
                <a:ea typeface="cmr10" charset="0"/>
                <a:cs typeface="cmr10" charset="0"/>
              </a:rPr>
              <a:t>(</a:t>
            </a:r>
            <a:r>
              <a:rPr lang="en-US" dirty="0">
                <a:latin typeface="cmmi10" charset="0"/>
                <a:ea typeface="cmmi10" charset="0"/>
                <a:cs typeface="cmmi10" charset="0"/>
              </a:rPr>
              <a:t>t</a:t>
            </a:r>
            <a:r>
              <a:rPr lang="en-US" dirty="0">
                <a:latin typeface="cmr10" charset="0"/>
                <a:ea typeface="cmr10" charset="0"/>
                <a:cs typeface="cmr10" charset="0"/>
              </a:rPr>
              <a:t>) = </a:t>
            </a:r>
            <a:r>
              <a:rPr lang="en-US" sz="2800" dirty="0">
                <a:latin typeface="cmmi10" charset="0"/>
                <a:ea typeface="cmmi10" charset="0"/>
                <a:cs typeface="cmmi10" charset="0"/>
              </a:rPr>
              <a:t>e</a:t>
            </a:r>
            <a:r>
              <a:rPr lang="en-US" sz="2800" baseline="30000" dirty="0">
                <a:latin typeface="cmr10" charset="0"/>
                <a:ea typeface="cmr10" charset="0"/>
                <a:cs typeface="cmr10" charset="0"/>
              </a:rPr>
              <a:t>-</a:t>
            </a:r>
            <a:r>
              <a:rPr lang="en-US" sz="2800" baseline="30000" dirty="0" err="1">
                <a:latin typeface="cmr10" charset="0"/>
                <a:ea typeface="cmr10" charset="0"/>
                <a:cs typeface="cmr10" charset="0"/>
              </a:rPr>
              <a:t>λ</a:t>
            </a:r>
            <a:r>
              <a:rPr lang="en-US" sz="2800" baseline="30000" dirty="0" err="1">
                <a:latin typeface="cmmi10" charset="0"/>
                <a:ea typeface="cmmi10" charset="0"/>
                <a:cs typeface="cmmi10" charset="0"/>
              </a:rPr>
              <a:t>t</a:t>
            </a:r>
            <a:r>
              <a:rPr lang="en-US" sz="2800" dirty="0">
                <a:latin typeface="cmmi10" charset="0"/>
                <a:ea typeface="cmmi10" charset="0"/>
                <a:cs typeface="cmmi10" charset="0"/>
              </a:rPr>
              <a:t> </a:t>
            </a:r>
            <a:r>
              <a:rPr lang="en-US" sz="2800" dirty="0">
                <a:latin typeface="cmr10" charset="0"/>
                <a:ea typeface="cmr10" charset="0"/>
                <a:cs typeface="cmr10" charset="0"/>
              </a:rPr>
              <a:t>≈</a:t>
            </a:r>
            <a:r>
              <a:rPr lang="en-US" sz="1200" dirty="0">
                <a:latin typeface="cmr10" charset="0"/>
                <a:ea typeface="cmr10" charset="0"/>
                <a:cs typeface="cmr10" charset="0"/>
              </a:rPr>
              <a:t> </a:t>
            </a:r>
            <a:r>
              <a:rPr lang="en-US" dirty="0">
                <a:latin typeface="cmr10" charset="0"/>
                <a:ea typeface="cmr10" charset="0"/>
                <a:cs typeface="cmr10" charset="0"/>
              </a:rPr>
              <a:t>1</a:t>
            </a:r>
            <a:r>
              <a:rPr lang="en-US" sz="1200" dirty="0">
                <a:latin typeface="cmr10" charset="0"/>
                <a:ea typeface="cmr10" charset="0"/>
                <a:cs typeface="cmr10" charset="0"/>
              </a:rPr>
              <a:t> </a:t>
            </a:r>
            <a:r>
              <a:rPr lang="en-US" dirty="0">
                <a:latin typeface="cmr10" charset="0"/>
                <a:ea typeface="cmr10" charset="0"/>
                <a:cs typeface="cmr10" charset="0"/>
              </a:rPr>
              <a:t>-</a:t>
            </a:r>
            <a:r>
              <a:rPr lang="en-US" sz="1200" dirty="0">
                <a:latin typeface="cmr10" charset="0"/>
                <a:ea typeface="cmr10" charset="0"/>
                <a:cs typeface="cmr10" charset="0"/>
              </a:rPr>
              <a:t> </a:t>
            </a:r>
            <a:r>
              <a:rPr lang="en-US" dirty="0" err="1">
                <a:latin typeface="cmr10" charset="0"/>
                <a:ea typeface="cmr10" charset="0"/>
                <a:cs typeface="cmr10" charset="0"/>
              </a:rPr>
              <a:t>λ</a:t>
            </a:r>
            <a:r>
              <a:rPr lang="en-US" dirty="0" err="1">
                <a:latin typeface="cmmi10" charset="0"/>
                <a:ea typeface="cmmi10" charset="0"/>
                <a:cs typeface="cmmi10" charset="0"/>
              </a:rPr>
              <a:t>t</a:t>
            </a:r>
            <a:r>
              <a:rPr lang="en-US" dirty="0">
                <a:latin typeface="cmr10" charset="0"/>
                <a:ea typeface="cmr10" charset="0"/>
                <a:cs typeface="cmr10" charset="0"/>
              </a:rPr>
              <a:t> =</a:t>
            </a:r>
            <a:r>
              <a:rPr lang="en-US" dirty="0">
                <a:latin typeface="cmmi10" charset="0"/>
                <a:ea typeface="cmmi10" charset="0"/>
                <a:cs typeface="cmmi10" charset="0"/>
              </a:rPr>
              <a:t> </a:t>
            </a:r>
            <a:r>
              <a:rPr lang="en-US" dirty="0">
                <a:latin typeface="cmr10" charset="0"/>
                <a:ea typeface="cmr10" charset="0"/>
                <a:cs typeface="cmr10" charset="0"/>
              </a:rPr>
              <a:t>1</a:t>
            </a:r>
            <a:r>
              <a:rPr lang="en-US" sz="1200" dirty="0">
                <a:latin typeface="cmr10" charset="0"/>
                <a:ea typeface="cmr10" charset="0"/>
                <a:cs typeface="cmr10" charset="0"/>
              </a:rPr>
              <a:t> </a:t>
            </a:r>
            <a:r>
              <a:rPr lang="en-US" dirty="0">
                <a:latin typeface="cmr10" charset="0"/>
                <a:ea typeface="cmr10" charset="0"/>
                <a:cs typeface="cmr10" charset="0"/>
              </a:rPr>
              <a:t>-</a:t>
            </a:r>
            <a:r>
              <a:rPr lang="en-US" sz="1200" dirty="0">
                <a:latin typeface="cmr10" charset="0"/>
                <a:ea typeface="cmr10" charset="0"/>
                <a:cs typeface="cmr10" charset="0"/>
              </a:rPr>
              <a:t> </a:t>
            </a:r>
            <a:r>
              <a:rPr lang="en-US" dirty="0">
                <a:latin typeface="cmr10" charset="0"/>
                <a:ea typeface="cmr10" charset="0"/>
                <a:cs typeface="cmr10" charset="0"/>
              </a:rPr>
              <a:t>(</a:t>
            </a:r>
            <a:r>
              <a:rPr lang="en-US" dirty="0">
                <a:latin typeface="cmmi10" charset="0"/>
                <a:ea typeface="cmmi10" charset="0"/>
                <a:cs typeface="cmmi10" charset="0"/>
              </a:rPr>
              <a:t>t</a:t>
            </a:r>
            <a:r>
              <a:rPr lang="en-US" dirty="0">
                <a:latin typeface="cmr10" charset="0"/>
                <a:ea typeface="cmr10" charset="0"/>
                <a:cs typeface="cmr10" charset="0"/>
              </a:rPr>
              <a:t>/MTBF)</a:t>
            </a:r>
          </a:p>
          <a:p>
            <a:r>
              <a:rPr lang="en-US" dirty="0">
                <a:latin typeface="cmr10" charset="0"/>
                <a:ea typeface="cmr10" charset="0"/>
                <a:cs typeface="cmr10" charset="0"/>
              </a:rPr>
              <a:t>MTBF = </a:t>
            </a:r>
            <a:r>
              <a:rPr lang="en-US" dirty="0">
                <a:latin typeface="cmmi10" charset="0"/>
                <a:ea typeface="cmmi10" charset="0"/>
                <a:cs typeface="cmmi10" charset="0"/>
              </a:rPr>
              <a:t>t</a:t>
            </a:r>
            <a:r>
              <a:rPr lang="en-US" dirty="0">
                <a:latin typeface="cmr10" charset="0"/>
                <a:ea typeface="cmr10" charset="0"/>
                <a:cs typeface="cmr10" charset="0"/>
              </a:rPr>
              <a:t>/(1-</a:t>
            </a:r>
            <a:r>
              <a:rPr lang="en-US" dirty="0">
                <a:latin typeface="cmmi10" charset="0"/>
                <a:ea typeface="cmmi10" charset="0"/>
                <a:cs typeface="cmmi10" charset="0"/>
              </a:rPr>
              <a:t>R</a:t>
            </a:r>
            <a:r>
              <a:rPr lang="en-US" dirty="0">
                <a:latin typeface="cmr10" charset="0"/>
                <a:ea typeface="cmr10" charset="0"/>
                <a:cs typeface="cmr10" charset="0"/>
              </a:rPr>
              <a:t>(</a:t>
            </a:r>
            <a:r>
              <a:rPr lang="en-US" dirty="0">
                <a:latin typeface="cmmi10" charset="0"/>
                <a:ea typeface="cmmi10" charset="0"/>
                <a:cs typeface="cmmi10" charset="0"/>
              </a:rPr>
              <a:t>t</a:t>
            </a:r>
            <a:r>
              <a:rPr lang="en-US" dirty="0">
                <a:latin typeface="cmr10" charset="0"/>
                <a:ea typeface="cmr10" charset="0"/>
                <a:cs typeface="cmr10" charset="0"/>
              </a:rPr>
              <a:t>))</a:t>
            </a:r>
          </a:p>
        </p:txBody>
      </p:sp>
      <p:grpSp>
        <p:nvGrpSpPr>
          <p:cNvPr id="14" name="Group 13"/>
          <p:cNvGrpSpPr/>
          <p:nvPr/>
        </p:nvGrpSpPr>
        <p:grpSpPr>
          <a:xfrm>
            <a:off x="762000" y="3586870"/>
            <a:ext cx="6477000" cy="2769480"/>
            <a:chOff x="152400" y="2959980"/>
            <a:chExt cx="7696200" cy="3390900"/>
          </a:xfrm>
        </p:grpSpPr>
        <p:grpSp>
          <p:nvGrpSpPr>
            <p:cNvPr id="12" name="Group 11"/>
            <p:cNvGrpSpPr/>
            <p:nvPr/>
          </p:nvGrpSpPr>
          <p:grpSpPr>
            <a:xfrm>
              <a:off x="152400" y="2959980"/>
              <a:ext cx="7569200" cy="3390900"/>
              <a:chOff x="685800" y="2514600"/>
              <a:chExt cx="7569200" cy="3390900"/>
            </a:xfrm>
          </p:grpSpPr>
          <p:pic>
            <p:nvPicPr>
              <p:cNvPr id="5" name="Picture 4"/>
              <p:cNvPicPr>
                <a:picLocks noChangeAspect="1"/>
              </p:cNvPicPr>
              <p:nvPr/>
            </p:nvPicPr>
            <p:blipFill>
              <a:blip r:embed="rId2"/>
              <a:stretch>
                <a:fillRect/>
              </a:stretch>
            </p:blipFill>
            <p:spPr>
              <a:xfrm>
                <a:off x="889000" y="2514600"/>
                <a:ext cx="7366000" cy="3390900"/>
              </a:xfrm>
              <a:prstGeom prst="rect">
                <a:avLst/>
              </a:prstGeom>
            </p:spPr>
          </p:pic>
          <p:sp>
            <p:nvSpPr>
              <p:cNvPr id="6" name="Rectangle 5"/>
              <p:cNvSpPr/>
              <p:nvPr/>
            </p:nvSpPr>
            <p:spPr>
              <a:xfrm>
                <a:off x="762000" y="3429000"/>
                <a:ext cx="1295400" cy="1143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685800" y="3391786"/>
                <a:ext cx="1417253" cy="739775"/>
              </a:xfrm>
              <a:prstGeom prst="rect">
                <a:avLst/>
              </a:prstGeom>
            </p:spPr>
          </p:pic>
        </p:grpSp>
        <p:sp>
          <p:nvSpPr>
            <p:cNvPr id="9" name="Rectangle 8"/>
            <p:cNvSpPr/>
            <p:nvPr/>
          </p:nvSpPr>
          <p:spPr>
            <a:xfrm>
              <a:off x="6553200" y="5896338"/>
              <a:ext cx="1295400" cy="4191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781800" y="5976899"/>
              <a:ext cx="838200" cy="207554"/>
            </a:xfrm>
            <a:prstGeom prst="rect">
              <a:avLst/>
            </a:prstGeom>
          </p:spPr>
        </p:pic>
      </p:grpSp>
      <p:pic>
        <p:nvPicPr>
          <p:cNvPr id="13" name="Picture 12"/>
          <p:cNvPicPr>
            <a:picLocks noChangeAspect="1"/>
          </p:cNvPicPr>
          <p:nvPr/>
        </p:nvPicPr>
        <p:blipFill>
          <a:blip r:embed="rId5"/>
          <a:stretch>
            <a:fillRect/>
          </a:stretch>
        </p:blipFill>
        <p:spPr>
          <a:xfrm>
            <a:off x="2514600" y="2443870"/>
            <a:ext cx="3517900" cy="6727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56661" y="3013487"/>
            <a:ext cx="5715000" cy="2284909"/>
          </a:xfrm>
          <a:prstGeom prst="rect">
            <a:avLst/>
          </a:prstGeom>
        </p:spPr>
      </p:pic>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F4727491-1812-4D4A-A87B-4BA54945DF1C}" type="slidenum">
              <a:rPr lang="en-US" smtClean="0"/>
              <a:pPr/>
              <a:t>69</a:t>
            </a:fld>
            <a:endParaRPr lang="en-US"/>
          </a:p>
        </p:txBody>
      </p:sp>
      <p:sp>
        <p:nvSpPr>
          <p:cNvPr id="4" name="Content Placeholder 3"/>
          <p:cNvSpPr>
            <a:spLocks noGrp="1"/>
          </p:cNvSpPr>
          <p:nvPr>
            <p:ph sz="quarter" idx="1"/>
          </p:nvPr>
        </p:nvSpPr>
        <p:spPr/>
        <p:txBody>
          <a:bodyPr>
            <a:normAutofit/>
          </a:bodyPr>
          <a:lstStyle/>
          <a:p>
            <a:r>
              <a:rPr lang="en-US" sz="2000" dirty="0"/>
              <a:t>A first generation computing system contains 10,000 components, each with </a:t>
            </a:r>
            <a:r>
              <a:rPr lang="en-US" sz="2000" dirty="0" err="1">
                <a:latin typeface="cmmi10" charset="0"/>
                <a:ea typeface="cmmi10" charset="0"/>
                <a:cs typeface="cmmi10" charset="0"/>
              </a:rPr>
              <a:t>λ</a:t>
            </a:r>
            <a:r>
              <a:rPr lang="en-US" sz="2000" dirty="0"/>
              <a:t> = 0.5% per 1000 hours. What is the period of 99% reliability? (All components have to function correctly.) </a:t>
            </a:r>
          </a:p>
        </p:txBody>
      </p:sp>
      <p:sp>
        <p:nvSpPr>
          <p:cNvPr id="7" name="TextBox 6"/>
          <p:cNvSpPr txBox="1"/>
          <p:nvPr/>
        </p:nvSpPr>
        <p:spPr>
          <a:xfrm>
            <a:off x="7239000" y="4191000"/>
            <a:ext cx="546945" cy="369332"/>
          </a:xfrm>
          <a:prstGeom prst="rect">
            <a:avLst/>
          </a:prstGeom>
          <a:noFill/>
        </p:spPr>
        <p:txBody>
          <a:bodyPr wrap="none" rtlCol="0">
            <a:spAutoFit/>
          </a:bodyPr>
          <a:lstStyle/>
          <a:p>
            <a:r>
              <a:rPr lang="en-US" i="1" dirty="0"/>
              <a:t>t</a:t>
            </a:r>
            <a:r>
              <a:rPr lang="en-US" baseline="-25000" dirty="0"/>
              <a:t>0.99</a:t>
            </a:r>
          </a:p>
        </p:txBody>
      </p:sp>
      <p:cxnSp>
        <p:nvCxnSpPr>
          <p:cNvPr id="11" name="Curved Connector 10"/>
          <p:cNvCxnSpPr/>
          <p:nvPr/>
        </p:nvCxnSpPr>
        <p:spPr>
          <a:xfrm rot="10800000" flipV="1">
            <a:off x="5334000" y="4419600"/>
            <a:ext cx="1905000" cy="228600"/>
          </a:xfrm>
          <a:prstGeom prst="curvedConnector3">
            <a:avLst>
              <a:gd name="adj1" fmla="val 50000"/>
            </a:avLst>
          </a:prstGeom>
          <a:ln>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Therac-25</a:t>
            </a:r>
          </a:p>
        </p:txBody>
      </p:sp>
      <p:sp>
        <p:nvSpPr>
          <p:cNvPr id="20483" name="Rectangle 3"/>
          <p:cNvSpPr>
            <a:spLocks noGrp="1" noChangeArrowheads="1"/>
          </p:cNvSpPr>
          <p:nvPr>
            <p:ph sz="quarter" idx="1"/>
          </p:nvPr>
        </p:nvSpPr>
        <p:spPr>
          <a:xfrm>
            <a:off x="457200" y="1219200"/>
            <a:ext cx="8229600" cy="4937125"/>
          </a:xfrm>
        </p:spPr>
        <p:txBody>
          <a:bodyPr/>
          <a:lstStyle/>
          <a:p>
            <a:pPr eaLnBrk="1" hangingPunct="1"/>
            <a:r>
              <a:rPr lang="en-US"/>
              <a:t>Could deliver either electron therapy or X-ray therapy</a:t>
            </a:r>
          </a:p>
        </p:txBody>
      </p:sp>
      <p:pic>
        <p:nvPicPr>
          <p:cNvPr id="20484" name="Picture 4" descr="HumanErrorTalk6"/>
          <p:cNvPicPr>
            <a:picLocks noChangeAspect="1" noChangeArrowheads="1"/>
          </p:cNvPicPr>
          <p:nvPr/>
        </p:nvPicPr>
        <p:blipFill>
          <a:blip r:embed="rId3"/>
          <a:srcRect/>
          <a:stretch>
            <a:fillRect/>
          </a:stretch>
        </p:blipFill>
        <p:spPr bwMode="auto">
          <a:xfrm>
            <a:off x="1938338" y="2362200"/>
            <a:ext cx="5148262" cy="3352800"/>
          </a:xfrm>
          <a:prstGeom prst="rect">
            <a:avLst/>
          </a:prstGeom>
          <a:noFill/>
          <a:ln w="9525">
            <a:noFill/>
            <a:miter lim="800000"/>
            <a:headEnd/>
            <a:tailEnd/>
          </a:ln>
        </p:spPr>
      </p:pic>
      <p:sp>
        <p:nvSpPr>
          <p:cNvPr id="20485"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0C9CD8A-7317-3E42-8AF0-11D4AAEFA296}" type="slidenum">
              <a:rPr lang="en-US" smtClean="0">
                <a:latin typeface="Franklin Gothic Book" charset="0"/>
              </a:rPr>
              <a:pPr/>
              <a:t>7</a:t>
            </a:fld>
            <a:endParaRPr lang="en-US">
              <a:latin typeface="Franklin Gothic Book"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different system configurations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70</a:t>
            </a:fld>
            <a:endParaRPr lang="en-US"/>
          </a:p>
        </p:txBody>
      </p:sp>
      <p:sp>
        <p:nvSpPr>
          <p:cNvPr id="4" name="Content Placeholder 3"/>
          <p:cNvSpPr>
            <a:spLocks noGrp="1"/>
          </p:cNvSpPr>
          <p:nvPr>
            <p:ph sz="quarter" idx="1"/>
          </p:nvPr>
        </p:nvSpPr>
        <p:spPr>
          <a:xfrm>
            <a:off x="457200" y="1219200"/>
            <a:ext cx="8229600" cy="609600"/>
          </a:xfrm>
        </p:spPr>
        <p:txBody>
          <a:bodyPr/>
          <a:lstStyle/>
          <a:p>
            <a:r>
              <a:rPr lang="en-US" dirty="0"/>
              <a:t>Series configuration</a:t>
            </a:r>
          </a:p>
        </p:txBody>
      </p:sp>
      <p:sp>
        <p:nvSpPr>
          <p:cNvPr id="5" name="Rectangle 4"/>
          <p:cNvSpPr/>
          <p:nvPr/>
        </p:nvSpPr>
        <p:spPr>
          <a:xfrm>
            <a:off x="1447800" y="25146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7" name="Straight Connector 6"/>
          <p:cNvCxnSpPr>
            <a:stCxn id="5" idx="3"/>
            <a:endCxn id="8" idx="1"/>
          </p:cNvCxnSpPr>
          <p:nvPr/>
        </p:nvCxnSpPr>
        <p:spPr>
          <a:xfrm>
            <a:off x="2593848" y="2781300"/>
            <a:ext cx="377952"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971800" y="25146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1" name="Rectangle 10"/>
          <p:cNvSpPr/>
          <p:nvPr/>
        </p:nvSpPr>
        <p:spPr>
          <a:xfrm>
            <a:off x="4572000" y="25161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13" name="Straight Connector 12"/>
          <p:cNvCxnSpPr>
            <a:stCxn id="8" idx="3"/>
            <a:endCxn id="11" idx="1"/>
          </p:cNvCxnSpPr>
          <p:nvPr/>
        </p:nvCxnSpPr>
        <p:spPr>
          <a:xfrm>
            <a:off x="4117848" y="2781300"/>
            <a:ext cx="454152"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6172200" y="25146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18" name="Straight Connector 17"/>
          <p:cNvCxnSpPr>
            <a:stCxn id="11" idx="3"/>
            <a:endCxn id="16" idx="1"/>
          </p:cNvCxnSpPr>
          <p:nvPr/>
        </p:nvCxnSpPr>
        <p:spPr>
          <a:xfrm flipV="1">
            <a:off x="5718048" y="2781300"/>
            <a:ext cx="454152"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828800" y="4419600"/>
            <a:ext cx="5370316"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t>Overall reliability, R</a:t>
            </a:r>
            <a:r>
              <a:rPr lang="en-US" sz="2400" baseline="-25000" dirty="0"/>
              <a:t>o</a:t>
            </a:r>
            <a:r>
              <a:rPr lang="en-US" sz="2400" dirty="0"/>
              <a:t> = R x R x … x R = R</a:t>
            </a:r>
            <a:r>
              <a:rPr lang="en-US" sz="2400" baseline="30000" dirty="0"/>
              <a:t>n</a:t>
            </a:r>
          </a:p>
          <a:p>
            <a:pPr algn="ctr"/>
            <a:r>
              <a:rPr lang="en-US" sz="2400" dirty="0"/>
              <a:t>(Assuming independent failures)</a:t>
            </a:r>
          </a:p>
        </p:txBody>
      </p:sp>
      <p:sp>
        <p:nvSpPr>
          <p:cNvPr id="6" name="TextBox 5"/>
          <p:cNvSpPr txBox="1"/>
          <p:nvPr/>
        </p:nvSpPr>
        <p:spPr>
          <a:xfrm>
            <a:off x="2544040" y="3378978"/>
            <a:ext cx="4679486" cy="923330"/>
          </a:xfrm>
          <a:prstGeom prst="rect">
            <a:avLst/>
          </a:prstGeom>
          <a:noFill/>
        </p:spPr>
        <p:txBody>
          <a:bodyPr wrap="none" rtlCol="0">
            <a:spAutoFit/>
          </a:bodyPr>
          <a:lstStyle/>
          <a:p>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 &gt; t</a:t>
            </a:r>
            <a:r>
              <a:rPr lang="en-US" dirty="0">
                <a:latin typeface="cmr10" charset="0"/>
                <a:ea typeface="cmr10" charset="0"/>
                <a:cs typeface="cmr10" charset="0"/>
              </a:rPr>
              <a:t>) = </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a:t>
            </a:r>
            <a:r>
              <a:rPr lang="en-US" baseline="-25000" dirty="0">
                <a:latin typeface="cmmi10" charset="0"/>
                <a:ea typeface="cmmi10" charset="0"/>
                <a:cs typeface="cmmi10" charset="0"/>
              </a:rPr>
              <a:t>1 </a:t>
            </a:r>
            <a:r>
              <a:rPr lang="en-US" dirty="0">
                <a:latin typeface="cmmi10" charset="0"/>
                <a:ea typeface="cmmi10" charset="0"/>
                <a:cs typeface="cmmi10" charset="0"/>
              </a:rPr>
              <a:t>&gt; t</a:t>
            </a:r>
            <a:r>
              <a:rPr lang="en-US" dirty="0">
                <a:latin typeface="cmr10" charset="0"/>
                <a:ea typeface="cmr10" charset="0"/>
                <a:cs typeface="cmr10" charset="0"/>
              </a:rPr>
              <a:t>, </a:t>
            </a:r>
            <a:r>
              <a:rPr lang="en-US" dirty="0">
                <a:latin typeface="cmmi10" charset="0"/>
                <a:ea typeface="cmmi10" charset="0"/>
                <a:cs typeface="cmmi10" charset="0"/>
              </a:rPr>
              <a:t>T</a:t>
            </a:r>
            <a:r>
              <a:rPr lang="en-US" baseline="-25000" dirty="0">
                <a:latin typeface="cmmi10" charset="0"/>
                <a:ea typeface="cmmi10" charset="0"/>
                <a:cs typeface="cmmi10" charset="0"/>
              </a:rPr>
              <a:t>2</a:t>
            </a:r>
            <a:r>
              <a:rPr lang="en-US" dirty="0">
                <a:latin typeface="cmmi10" charset="0"/>
                <a:ea typeface="cmmi10" charset="0"/>
                <a:cs typeface="cmmi10" charset="0"/>
              </a:rPr>
              <a:t> &gt; t</a:t>
            </a:r>
            <a:r>
              <a:rPr lang="en-US" dirty="0">
                <a:latin typeface="cmr10" charset="0"/>
                <a:ea typeface="cmr10" charset="0"/>
                <a:cs typeface="cmr10" charset="0"/>
              </a:rPr>
              <a:t>, </a:t>
            </a:r>
            <a:r>
              <a:rPr lang="mr-IN" dirty="0">
                <a:latin typeface="cmr10" charset="0"/>
                <a:ea typeface="cmr10" charset="0"/>
                <a:cs typeface="cmr10" charset="0"/>
              </a:rPr>
              <a:t>…</a:t>
            </a:r>
            <a:r>
              <a:rPr lang="en-US" dirty="0">
                <a:latin typeface="cmr10" charset="0"/>
                <a:ea typeface="cmr10" charset="0"/>
                <a:cs typeface="cmr10" charset="0"/>
              </a:rPr>
              <a:t>,</a:t>
            </a:r>
            <a:r>
              <a:rPr lang="en-US" dirty="0">
                <a:latin typeface="cmmi10" charset="0"/>
                <a:ea typeface="cmmi10" charset="0"/>
                <a:cs typeface="cmmi10" charset="0"/>
              </a:rPr>
              <a:t> </a:t>
            </a:r>
            <a:r>
              <a:rPr lang="en-US" dirty="0" err="1">
                <a:latin typeface="cmmi10" charset="0"/>
                <a:ea typeface="cmmi10" charset="0"/>
                <a:cs typeface="cmmi10" charset="0"/>
              </a:rPr>
              <a:t>T</a:t>
            </a:r>
            <a:r>
              <a:rPr lang="en-US" baseline="-25000" dirty="0" err="1">
                <a:latin typeface="cmmi10" charset="0"/>
                <a:ea typeface="cmmi10" charset="0"/>
                <a:cs typeface="cmmi10" charset="0"/>
              </a:rPr>
              <a:t>n</a:t>
            </a:r>
            <a:r>
              <a:rPr lang="en-US" dirty="0">
                <a:latin typeface="cmmi10" charset="0"/>
                <a:ea typeface="cmmi10" charset="0"/>
                <a:cs typeface="cmmi10" charset="0"/>
              </a:rPr>
              <a:t> &gt; t</a:t>
            </a:r>
            <a:r>
              <a:rPr lang="en-US" dirty="0">
                <a:latin typeface="cmr10" charset="0"/>
                <a:ea typeface="cmr10" charset="0"/>
                <a:cs typeface="cmr10" charset="0"/>
              </a:rPr>
              <a:t>)</a:t>
            </a:r>
          </a:p>
          <a:p>
            <a:r>
              <a:rPr lang="en-US" dirty="0">
                <a:latin typeface="cmr10" charset="0"/>
                <a:ea typeface="cmr10" charset="0"/>
                <a:cs typeface="cmr10" charset="0"/>
              </a:rPr>
              <a:t>            </a:t>
            </a:r>
            <a:r>
              <a:rPr lang="en-US" baseline="-25000" dirty="0">
                <a:latin typeface="cmr10" charset="0"/>
                <a:ea typeface="cmr10" charset="0"/>
                <a:cs typeface="cmr10" charset="0"/>
              </a:rPr>
              <a:t> </a:t>
            </a:r>
            <a:r>
              <a:rPr lang="en-US" dirty="0">
                <a:latin typeface="cmr10" charset="0"/>
                <a:ea typeface="cmr10" charset="0"/>
                <a:cs typeface="cmr10" charset="0"/>
              </a:rPr>
              <a:t>= </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a:t>
            </a:r>
            <a:r>
              <a:rPr lang="en-US" baseline="-25000" dirty="0">
                <a:latin typeface="cmmi10" charset="0"/>
                <a:ea typeface="cmmi10" charset="0"/>
                <a:cs typeface="cmmi10" charset="0"/>
              </a:rPr>
              <a:t>1 </a:t>
            </a:r>
            <a:r>
              <a:rPr lang="en-US" dirty="0">
                <a:latin typeface="cmmi10" charset="0"/>
                <a:ea typeface="cmmi10" charset="0"/>
                <a:cs typeface="cmmi10" charset="0"/>
              </a:rPr>
              <a:t>&gt; t</a:t>
            </a:r>
            <a:r>
              <a:rPr lang="en-US" dirty="0">
                <a:latin typeface="cmr10" charset="0"/>
                <a:ea typeface="cmr10" charset="0"/>
                <a:cs typeface="cmr10" charset="0"/>
              </a:rPr>
              <a:t>) </a:t>
            </a:r>
            <a:r>
              <a:rPr lang="en-US" b="1" dirty="0">
                <a:latin typeface="cmr10" charset="0"/>
                <a:ea typeface="cmr10" charset="0"/>
                <a:cs typeface="cmr10" charset="0"/>
              </a:rPr>
              <a:t>P</a:t>
            </a:r>
            <a:r>
              <a:rPr lang="en-US" dirty="0">
                <a:latin typeface="cmr10" charset="0"/>
                <a:ea typeface="cmr10" charset="0"/>
                <a:cs typeface="cmr10" charset="0"/>
              </a:rPr>
              <a:t>(</a:t>
            </a:r>
            <a:r>
              <a:rPr lang="en-US" dirty="0">
                <a:latin typeface="cmmi10" charset="0"/>
                <a:ea typeface="cmmi10" charset="0"/>
                <a:cs typeface="cmmi10" charset="0"/>
              </a:rPr>
              <a:t>T</a:t>
            </a:r>
            <a:r>
              <a:rPr lang="en-US" baseline="-25000" dirty="0">
                <a:latin typeface="cmmi10" charset="0"/>
                <a:ea typeface="cmmi10" charset="0"/>
                <a:cs typeface="cmmi10" charset="0"/>
              </a:rPr>
              <a:t>2</a:t>
            </a:r>
            <a:r>
              <a:rPr lang="en-US" dirty="0">
                <a:latin typeface="cmmi10" charset="0"/>
                <a:ea typeface="cmmi10" charset="0"/>
                <a:cs typeface="cmmi10" charset="0"/>
              </a:rPr>
              <a:t> &gt; t</a:t>
            </a:r>
            <a:r>
              <a:rPr lang="en-US" dirty="0">
                <a:latin typeface="cmr10" charset="0"/>
                <a:ea typeface="cmr10" charset="0"/>
                <a:cs typeface="cmr10" charset="0"/>
              </a:rPr>
              <a:t>) </a:t>
            </a:r>
            <a:r>
              <a:rPr lang="mr-IN" dirty="0">
                <a:latin typeface="cmr10" charset="0"/>
                <a:ea typeface="cmr10" charset="0"/>
                <a:cs typeface="cmr10" charset="0"/>
              </a:rPr>
              <a:t>…</a:t>
            </a:r>
            <a:r>
              <a:rPr lang="en-US" dirty="0">
                <a:latin typeface="cmr10" charset="0"/>
                <a:ea typeface="cmr10" charset="0"/>
                <a:cs typeface="cmr10" charset="0"/>
              </a:rPr>
              <a:t> </a:t>
            </a:r>
            <a:r>
              <a:rPr lang="en-US" b="1" dirty="0">
                <a:latin typeface="cmr10" charset="0"/>
                <a:ea typeface="cmr10" charset="0"/>
                <a:cs typeface="cmr10" charset="0"/>
              </a:rPr>
              <a:t>P</a:t>
            </a:r>
            <a:r>
              <a:rPr lang="en-US" dirty="0">
                <a:latin typeface="cmr10" charset="0"/>
                <a:ea typeface="cmr10" charset="0"/>
                <a:cs typeface="cmr10" charset="0"/>
              </a:rPr>
              <a:t>(</a:t>
            </a:r>
            <a:r>
              <a:rPr lang="en-US" dirty="0" err="1">
                <a:latin typeface="cmmi10" charset="0"/>
                <a:ea typeface="cmmi10" charset="0"/>
                <a:cs typeface="cmmi10" charset="0"/>
              </a:rPr>
              <a:t>T</a:t>
            </a:r>
            <a:r>
              <a:rPr lang="en-US" baseline="-25000" dirty="0" err="1">
                <a:latin typeface="cmmi10" charset="0"/>
                <a:ea typeface="cmmi10" charset="0"/>
                <a:cs typeface="cmmi10" charset="0"/>
              </a:rPr>
              <a:t>n</a:t>
            </a:r>
            <a:r>
              <a:rPr lang="en-US" dirty="0">
                <a:latin typeface="cmmi10" charset="0"/>
                <a:ea typeface="cmmi10" charset="0"/>
                <a:cs typeface="cmmi10" charset="0"/>
              </a:rPr>
              <a:t> &gt; t</a:t>
            </a:r>
            <a:r>
              <a:rPr lang="en-US" dirty="0">
                <a:latin typeface="cmr10" charset="0"/>
                <a:ea typeface="cmr10" charset="0"/>
                <a:cs typeface="cmr10" charset="0"/>
              </a:rPr>
              <a:t>)</a:t>
            </a:r>
          </a:p>
          <a:p>
            <a:endParaRPr lang="en-US" dirty="0">
              <a:latin typeface="cmr10" charset="0"/>
              <a:ea typeface="cmr10" charset="0"/>
              <a:cs typeface="cmr1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different system configurations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71</a:t>
            </a:fld>
            <a:endParaRPr lang="en-US"/>
          </a:p>
        </p:txBody>
      </p:sp>
      <p:sp>
        <p:nvSpPr>
          <p:cNvPr id="4" name="Content Placeholder 3"/>
          <p:cNvSpPr>
            <a:spLocks noGrp="1"/>
          </p:cNvSpPr>
          <p:nvPr>
            <p:ph sz="quarter" idx="1"/>
          </p:nvPr>
        </p:nvSpPr>
        <p:spPr>
          <a:xfrm>
            <a:off x="457200" y="1219200"/>
            <a:ext cx="8229600" cy="609600"/>
          </a:xfrm>
        </p:spPr>
        <p:txBody>
          <a:bodyPr/>
          <a:lstStyle/>
          <a:p>
            <a:r>
              <a:rPr lang="en-US" dirty="0"/>
              <a:t>Parallel configuration</a:t>
            </a:r>
          </a:p>
        </p:txBody>
      </p:sp>
      <p:sp>
        <p:nvSpPr>
          <p:cNvPr id="5" name="Rectangle 4"/>
          <p:cNvSpPr/>
          <p:nvPr/>
        </p:nvSpPr>
        <p:spPr>
          <a:xfrm>
            <a:off x="4797552" y="15240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8" name="Rectangle 7"/>
          <p:cNvSpPr/>
          <p:nvPr/>
        </p:nvSpPr>
        <p:spPr>
          <a:xfrm>
            <a:off x="4797552" y="22860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1" name="Rectangle 10"/>
          <p:cNvSpPr/>
          <p:nvPr/>
        </p:nvSpPr>
        <p:spPr>
          <a:xfrm>
            <a:off x="4797552" y="30480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6" name="Rectangle 15"/>
          <p:cNvSpPr/>
          <p:nvPr/>
        </p:nvSpPr>
        <p:spPr>
          <a:xfrm>
            <a:off x="4797552" y="38100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9" name="TextBox 18"/>
          <p:cNvSpPr txBox="1"/>
          <p:nvPr/>
        </p:nvSpPr>
        <p:spPr>
          <a:xfrm>
            <a:off x="457200" y="5183832"/>
            <a:ext cx="82296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dirty="0"/>
              <a:t>Overall reliability, R</a:t>
            </a:r>
            <a:r>
              <a:rPr lang="en-US" sz="2400" baseline="-25000" dirty="0"/>
              <a:t>o</a:t>
            </a:r>
            <a:r>
              <a:rPr lang="en-US" sz="2400" dirty="0"/>
              <a:t> = 1 - (probability of all failures) = 1 - (1-R)</a:t>
            </a:r>
            <a:r>
              <a:rPr lang="en-US" sz="2400" baseline="30000" dirty="0"/>
              <a:t>n</a:t>
            </a:r>
          </a:p>
        </p:txBody>
      </p:sp>
      <p:cxnSp>
        <p:nvCxnSpPr>
          <p:cNvPr id="24" name="Straight Connector 23"/>
          <p:cNvCxnSpPr/>
          <p:nvPr/>
        </p:nvCxnSpPr>
        <p:spPr>
          <a:xfrm>
            <a:off x="3429000" y="2970212"/>
            <a:ext cx="762000"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3048000" y="2932905"/>
            <a:ext cx="2286004" cy="159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1"/>
          </p:cNvCxnSpPr>
          <p:nvPr/>
        </p:nvCxnSpPr>
        <p:spPr>
          <a:xfrm rot="10800000" flipV="1">
            <a:off x="4191796" y="1790699"/>
            <a:ext cx="605756"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8" idx="1"/>
          </p:cNvCxnSpPr>
          <p:nvPr/>
        </p:nvCxnSpPr>
        <p:spPr>
          <a:xfrm rot="10800000" flipV="1">
            <a:off x="4191796" y="2552699"/>
            <a:ext cx="60575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6" idx="1"/>
          </p:cNvCxnSpPr>
          <p:nvPr/>
        </p:nvCxnSpPr>
        <p:spPr>
          <a:xfrm rot="10800000">
            <a:off x="4191798" y="4076700"/>
            <a:ext cx="605755"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1" idx="1"/>
          </p:cNvCxnSpPr>
          <p:nvPr/>
        </p:nvCxnSpPr>
        <p:spPr>
          <a:xfrm rot="10800000" flipV="1">
            <a:off x="4190206" y="3314699"/>
            <a:ext cx="60734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6" name="Group 50"/>
          <p:cNvGrpSpPr/>
          <p:nvPr/>
        </p:nvGrpSpPr>
        <p:grpSpPr>
          <a:xfrm>
            <a:off x="5946647" y="1789111"/>
            <a:ext cx="1368553" cy="2287589"/>
            <a:chOff x="5561804" y="1789111"/>
            <a:chExt cx="1368553" cy="2287589"/>
          </a:xfrm>
          <a:scene3d>
            <a:camera prst="orthographicFront">
              <a:rot lat="0" lon="10800000" rev="0"/>
            </a:camera>
            <a:lightRig rig="threePt" dir="t"/>
          </a:scene3d>
        </p:grpSpPr>
        <p:cxnSp>
          <p:nvCxnSpPr>
            <p:cNvPr id="45" name="Straight Connector 44"/>
            <p:cNvCxnSpPr/>
            <p:nvPr/>
          </p:nvCxnSpPr>
          <p:spPr>
            <a:xfrm>
              <a:off x="5561804" y="2968624"/>
              <a:ext cx="762000"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5180804" y="2931317"/>
              <a:ext cx="2286004" cy="159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10800000" flipV="1">
              <a:off x="6324600" y="1789111"/>
              <a:ext cx="605756"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flipV="1">
              <a:off x="6324600" y="2551111"/>
              <a:ext cx="60575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10800000">
              <a:off x="6324602" y="4075112"/>
              <a:ext cx="605755"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10800000" flipV="1">
              <a:off x="6323010" y="3313111"/>
              <a:ext cx="60734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different system configurations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72</a:t>
            </a:fld>
            <a:endParaRPr lang="en-US"/>
          </a:p>
        </p:txBody>
      </p:sp>
      <p:sp>
        <p:nvSpPr>
          <p:cNvPr id="4" name="Content Placeholder 3"/>
          <p:cNvSpPr>
            <a:spLocks noGrp="1"/>
          </p:cNvSpPr>
          <p:nvPr>
            <p:ph sz="quarter" idx="1"/>
          </p:nvPr>
        </p:nvSpPr>
        <p:spPr>
          <a:xfrm>
            <a:off x="457200" y="1219200"/>
            <a:ext cx="8229600" cy="609600"/>
          </a:xfrm>
        </p:spPr>
        <p:txBody>
          <a:bodyPr/>
          <a:lstStyle/>
          <a:p>
            <a:r>
              <a:rPr lang="en-US" dirty="0"/>
              <a:t>Hybrid configuration</a:t>
            </a:r>
          </a:p>
        </p:txBody>
      </p:sp>
      <p:sp>
        <p:nvSpPr>
          <p:cNvPr id="5" name="Rectangle 4"/>
          <p:cNvSpPr/>
          <p:nvPr/>
        </p:nvSpPr>
        <p:spPr>
          <a:xfrm>
            <a:off x="6169152" y="15636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8" name="Rectangle 7"/>
          <p:cNvSpPr/>
          <p:nvPr/>
        </p:nvSpPr>
        <p:spPr>
          <a:xfrm>
            <a:off x="6169152" y="23256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1" name="Rectangle 10"/>
          <p:cNvSpPr/>
          <p:nvPr/>
        </p:nvSpPr>
        <p:spPr>
          <a:xfrm>
            <a:off x="6169152" y="30876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6" name="Rectangle 15"/>
          <p:cNvSpPr/>
          <p:nvPr/>
        </p:nvSpPr>
        <p:spPr>
          <a:xfrm>
            <a:off x="6169152" y="38496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24" name="Straight Connector 23"/>
          <p:cNvCxnSpPr/>
          <p:nvPr/>
        </p:nvCxnSpPr>
        <p:spPr>
          <a:xfrm>
            <a:off x="4800600" y="3009900"/>
            <a:ext cx="762000"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4419600" y="2972593"/>
            <a:ext cx="2286004" cy="159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1"/>
          </p:cNvCxnSpPr>
          <p:nvPr/>
        </p:nvCxnSpPr>
        <p:spPr>
          <a:xfrm rot="10800000" flipV="1">
            <a:off x="5563396" y="1830387"/>
            <a:ext cx="605756"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0800000" flipV="1">
            <a:off x="5563398" y="2590798"/>
            <a:ext cx="60575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6" idx="1"/>
          </p:cNvCxnSpPr>
          <p:nvPr/>
        </p:nvCxnSpPr>
        <p:spPr>
          <a:xfrm rot="10800000">
            <a:off x="5563398" y="4116388"/>
            <a:ext cx="605755"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1" idx="1"/>
          </p:cNvCxnSpPr>
          <p:nvPr/>
        </p:nvCxnSpPr>
        <p:spPr>
          <a:xfrm rot="10800000" flipV="1">
            <a:off x="5561806" y="3354387"/>
            <a:ext cx="60734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6" name="Group 50"/>
          <p:cNvGrpSpPr/>
          <p:nvPr/>
        </p:nvGrpSpPr>
        <p:grpSpPr>
          <a:xfrm>
            <a:off x="7318247" y="1828799"/>
            <a:ext cx="1368553" cy="2287589"/>
            <a:chOff x="5561804" y="1789111"/>
            <a:chExt cx="1368553" cy="2287589"/>
          </a:xfrm>
          <a:scene3d>
            <a:camera prst="orthographicFront">
              <a:rot lat="0" lon="10800000" rev="0"/>
            </a:camera>
            <a:lightRig rig="threePt" dir="t"/>
          </a:scene3d>
        </p:grpSpPr>
        <p:cxnSp>
          <p:nvCxnSpPr>
            <p:cNvPr id="45" name="Straight Connector 44"/>
            <p:cNvCxnSpPr/>
            <p:nvPr/>
          </p:nvCxnSpPr>
          <p:spPr>
            <a:xfrm>
              <a:off x="5561804" y="2968624"/>
              <a:ext cx="762000"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5180804" y="2931317"/>
              <a:ext cx="2286004" cy="159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10800000" flipV="1">
              <a:off x="6324600" y="1789111"/>
              <a:ext cx="605756"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flipV="1">
              <a:off x="6324600" y="2551111"/>
              <a:ext cx="60575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10800000">
              <a:off x="6324602" y="4075112"/>
              <a:ext cx="605755"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10800000" flipV="1">
              <a:off x="6323010" y="3313111"/>
              <a:ext cx="60734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27" name="Rectangle 26"/>
          <p:cNvSpPr/>
          <p:nvPr/>
        </p:nvSpPr>
        <p:spPr>
          <a:xfrm>
            <a:off x="454152" y="27447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29" name="Rectangle 28"/>
          <p:cNvSpPr/>
          <p:nvPr/>
        </p:nvSpPr>
        <p:spPr>
          <a:xfrm>
            <a:off x="2054352" y="2746376"/>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30" name="Straight Connector 29"/>
          <p:cNvCxnSpPr>
            <a:stCxn id="27" idx="3"/>
            <a:endCxn id="29" idx="1"/>
          </p:cNvCxnSpPr>
          <p:nvPr/>
        </p:nvCxnSpPr>
        <p:spPr>
          <a:xfrm>
            <a:off x="1600200" y="3011488"/>
            <a:ext cx="454152"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3654552" y="27447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33" name="Straight Connector 32"/>
          <p:cNvCxnSpPr>
            <a:stCxn id="29" idx="3"/>
            <a:endCxn id="31" idx="1"/>
          </p:cNvCxnSpPr>
          <p:nvPr/>
        </p:nvCxnSpPr>
        <p:spPr>
          <a:xfrm flipV="1">
            <a:off x="3200400" y="3011488"/>
            <a:ext cx="454152"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of different system configurations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73</a:t>
            </a:fld>
            <a:endParaRPr lang="en-US"/>
          </a:p>
        </p:txBody>
      </p:sp>
      <p:sp>
        <p:nvSpPr>
          <p:cNvPr id="4" name="Content Placeholder 3"/>
          <p:cNvSpPr>
            <a:spLocks noGrp="1"/>
          </p:cNvSpPr>
          <p:nvPr>
            <p:ph sz="quarter" idx="1"/>
          </p:nvPr>
        </p:nvSpPr>
        <p:spPr>
          <a:xfrm>
            <a:off x="457200" y="1219200"/>
            <a:ext cx="8229600" cy="609600"/>
          </a:xfrm>
        </p:spPr>
        <p:txBody>
          <a:bodyPr/>
          <a:lstStyle/>
          <a:p>
            <a:r>
              <a:rPr lang="en-US" dirty="0"/>
              <a:t>Triple modular redundancy</a:t>
            </a:r>
          </a:p>
        </p:txBody>
      </p:sp>
      <p:sp>
        <p:nvSpPr>
          <p:cNvPr id="5" name="Rectangle 4"/>
          <p:cNvSpPr/>
          <p:nvPr/>
        </p:nvSpPr>
        <p:spPr>
          <a:xfrm>
            <a:off x="3194304" y="21336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8" name="Rectangle 7"/>
          <p:cNvSpPr/>
          <p:nvPr/>
        </p:nvSpPr>
        <p:spPr>
          <a:xfrm>
            <a:off x="3194304" y="28956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sp>
        <p:nvSpPr>
          <p:cNvPr id="11" name="Rectangle 10"/>
          <p:cNvSpPr/>
          <p:nvPr/>
        </p:nvSpPr>
        <p:spPr>
          <a:xfrm>
            <a:off x="3194304" y="3657600"/>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R</a:t>
            </a:r>
          </a:p>
        </p:txBody>
      </p:sp>
      <p:cxnSp>
        <p:nvCxnSpPr>
          <p:cNvPr id="24" name="Straight Connector 23"/>
          <p:cNvCxnSpPr/>
          <p:nvPr/>
        </p:nvCxnSpPr>
        <p:spPr>
          <a:xfrm>
            <a:off x="1825752" y="3160712"/>
            <a:ext cx="762000"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1826548" y="3162301"/>
            <a:ext cx="1524004"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1"/>
          </p:cNvCxnSpPr>
          <p:nvPr/>
        </p:nvCxnSpPr>
        <p:spPr>
          <a:xfrm rot="10800000" flipV="1">
            <a:off x="2588548" y="2400299"/>
            <a:ext cx="605756"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0800000" flipV="1">
            <a:off x="2588550" y="3160710"/>
            <a:ext cx="60575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1" idx="1"/>
          </p:cNvCxnSpPr>
          <p:nvPr/>
        </p:nvCxnSpPr>
        <p:spPr>
          <a:xfrm rot="10800000" flipV="1">
            <a:off x="2586958" y="3924299"/>
            <a:ext cx="607347" cy="1"/>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6" name="Group 37"/>
          <p:cNvGrpSpPr/>
          <p:nvPr/>
        </p:nvGrpSpPr>
        <p:grpSpPr>
          <a:xfrm flipH="1">
            <a:off x="4337304" y="2398711"/>
            <a:ext cx="1374648" cy="1526389"/>
            <a:chOff x="4648200" y="2362199"/>
            <a:chExt cx="1374648" cy="1526389"/>
          </a:xfrm>
        </p:grpSpPr>
        <p:cxnSp>
          <p:nvCxnSpPr>
            <p:cNvPr id="45" name="Straight Connector 44"/>
            <p:cNvCxnSpPr/>
            <p:nvPr/>
          </p:nvCxnSpPr>
          <p:spPr>
            <a:xfrm>
              <a:off x="4648200" y="3125788"/>
              <a:ext cx="762000" cy="1588"/>
            </a:xfrm>
            <a:prstGeom prst="line">
              <a:avLst/>
            </a:prstGeom>
            <a:ln>
              <a:solidFill>
                <a:schemeClr val="accent3"/>
              </a:solidFill>
            </a:ln>
            <a:effectLst/>
            <a:scene3d>
              <a:camera prst="orthographicFront">
                <a:rot lat="0" lon="1080000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4653103" y="3124597"/>
              <a:ext cx="1526388" cy="1593"/>
            </a:xfrm>
            <a:prstGeom prst="line">
              <a:avLst/>
            </a:prstGeom>
            <a:ln>
              <a:solidFill>
                <a:schemeClr val="accent3"/>
              </a:solidFill>
            </a:ln>
            <a:effectLst/>
            <a:scene3d>
              <a:camera prst="orthographicFront">
                <a:rot lat="0" lon="1080000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10800000" flipV="1">
              <a:off x="5417091" y="2362199"/>
              <a:ext cx="605756" cy="1"/>
            </a:xfrm>
            <a:prstGeom prst="line">
              <a:avLst/>
            </a:prstGeom>
            <a:ln>
              <a:solidFill>
                <a:schemeClr val="accent3"/>
              </a:solidFill>
            </a:ln>
            <a:effectLst/>
            <a:scene3d>
              <a:camera prst="orthographicFront">
                <a:rot lat="0" lon="1080000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flipV="1">
              <a:off x="5417091" y="3124199"/>
              <a:ext cx="605757" cy="1"/>
            </a:xfrm>
            <a:prstGeom prst="line">
              <a:avLst/>
            </a:prstGeom>
            <a:ln>
              <a:solidFill>
                <a:schemeClr val="accent3"/>
              </a:solidFill>
            </a:ln>
            <a:effectLst/>
            <a:scene3d>
              <a:camera prst="orthographicFront">
                <a:rot lat="0" lon="1080000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10800000" flipV="1">
              <a:off x="5415501" y="3886199"/>
              <a:ext cx="607347" cy="1"/>
            </a:xfrm>
            <a:prstGeom prst="line">
              <a:avLst/>
            </a:prstGeom>
            <a:ln>
              <a:solidFill>
                <a:schemeClr val="accent3"/>
              </a:solidFill>
            </a:ln>
            <a:effectLst/>
            <a:scene3d>
              <a:camera prst="orthographicFront">
                <a:rot lat="0" lon="10800000" rev="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5711952" y="2897188"/>
            <a:ext cx="1146048" cy="533400"/>
          </a:xfrm>
          <a:prstGeom prst="rect">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venir Book"/>
              </a:rPr>
              <a:t>VOTER</a:t>
            </a:r>
          </a:p>
        </p:txBody>
      </p:sp>
      <p:cxnSp>
        <p:nvCxnSpPr>
          <p:cNvPr id="40" name="Straight Connector 39"/>
          <p:cNvCxnSpPr/>
          <p:nvPr/>
        </p:nvCxnSpPr>
        <p:spPr>
          <a:xfrm>
            <a:off x="6858000" y="3159122"/>
            <a:ext cx="762000" cy="1588"/>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41" name="Picture 40" descr="latex-image-1.pdf"/>
          <p:cNvPicPr>
            <a:picLocks noChangeAspect="1"/>
          </p:cNvPicPr>
          <p:nvPr/>
        </p:nvPicPr>
        <p:blipFill>
          <a:blip r:embed="rId2"/>
          <a:stretch>
            <a:fillRect/>
          </a:stretch>
        </p:blipFill>
        <p:spPr>
          <a:xfrm>
            <a:off x="1825752" y="5299151"/>
            <a:ext cx="5149850" cy="768503"/>
          </a:xfrm>
          <a:prstGeom prst="rect">
            <a:avLst/>
          </a:prstGeom>
        </p:spPr>
      </p:pic>
      <p:sp>
        <p:nvSpPr>
          <p:cNvPr id="42" name="TextBox 41"/>
          <p:cNvSpPr txBox="1"/>
          <p:nvPr/>
        </p:nvSpPr>
        <p:spPr>
          <a:xfrm>
            <a:off x="5865876" y="4006245"/>
            <a:ext cx="2746248"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t>Assuming an always </a:t>
            </a:r>
            <a:r>
              <a:rPr lang="en-US" sz="1400"/>
              <a:t>reliable voter</a:t>
            </a:r>
            <a:endParaRPr lang="en-US" sz="1400" dirty="0"/>
          </a:p>
        </p:txBody>
      </p:sp>
      <p:pic>
        <p:nvPicPr>
          <p:cNvPr id="9" name="Picture 8"/>
          <p:cNvPicPr>
            <a:picLocks noChangeAspect="1"/>
          </p:cNvPicPr>
          <p:nvPr/>
        </p:nvPicPr>
        <p:blipFill>
          <a:blip r:embed="rId3"/>
          <a:stretch>
            <a:fillRect/>
          </a:stretch>
        </p:blipFill>
        <p:spPr>
          <a:xfrm>
            <a:off x="2071429" y="4802263"/>
            <a:ext cx="4768850" cy="3225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exercise</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74</a:t>
            </a:fld>
            <a:endParaRPr lang="en-US"/>
          </a:p>
        </p:txBody>
      </p:sp>
      <p:sp>
        <p:nvSpPr>
          <p:cNvPr id="4" name="Content Placeholder 3"/>
          <p:cNvSpPr>
            <a:spLocks noGrp="1"/>
          </p:cNvSpPr>
          <p:nvPr>
            <p:ph sz="quarter" idx="1"/>
          </p:nvPr>
        </p:nvSpPr>
        <p:spPr/>
        <p:txBody>
          <a:bodyPr>
            <a:normAutofit/>
          </a:bodyPr>
          <a:lstStyle/>
          <a:p>
            <a:r>
              <a:rPr lang="en-US" sz="2000" dirty="0"/>
              <a:t>You have five modules of the same type to design a fault-tolerant system. Each module has a failure rate </a:t>
            </a:r>
            <a:r>
              <a:rPr lang="en-US" sz="2000" dirty="0" err="1"/>
              <a:t>λ</a:t>
            </a:r>
            <a:r>
              <a:rPr lang="en-US" sz="2000" baseline="-25000" dirty="0" err="1"/>
              <a:t>m</a:t>
            </a:r>
            <a:r>
              <a:rPr lang="en-US" sz="2000" dirty="0"/>
              <a:t>. You have several possibilities for building redundancy. You can use  a 5-input majority voter (with failure rate λ</a:t>
            </a:r>
            <a:r>
              <a:rPr lang="en-US" sz="2000" baseline="-25000" dirty="0"/>
              <a:t>5</a:t>
            </a:r>
            <a:r>
              <a:rPr lang="en-US" sz="2000" dirty="0"/>
              <a:t>), a 3-input majority voter (λ</a:t>
            </a:r>
            <a:r>
              <a:rPr lang="en-US" sz="2000" baseline="-25000" dirty="0"/>
              <a:t>3</a:t>
            </a:r>
            <a:r>
              <a:rPr lang="en-US" sz="2000" dirty="0"/>
              <a:t>), a 2-to-1 selection circuit (λ</a:t>
            </a:r>
            <a:r>
              <a:rPr lang="en-US" sz="2000" baseline="-25000" dirty="0"/>
              <a:t>2s</a:t>
            </a:r>
            <a:r>
              <a:rPr lang="en-US" sz="2000" dirty="0"/>
              <a:t>), and a 2-input comparator (λ</a:t>
            </a:r>
            <a:r>
              <a:rPr lang="en-US" sz="2000" baseline="-25000" dirty="0"/>
              <a:t>2c</a:t>
            </a:r>
            <a:r>
              <a:rPr lang="en-US" sz="2000" dirty="0"/>
              <a:t>). Assume that</a:t>
            </a:r>
          </a:p>
          <a:p>
            <a:pPr lvl="1"/>
            <a:r>
              <a:rPr lang="en-US" sz="1800" dirty="0"/>
              <a:t>λ</a:t>
            </a:r>
            <a:r>
              <a:rPr lang="en-US" sz="1800" baseline="-25000" dirty="0"/>
              <a:t>5</a:t>
            </a:r>
            <a:r>
              <a:rPr lang="en-US" sz="1800" dirty="0"/>
              <a:t> = 2λ</a:t>
            </a:r>
            <a:r>
              <a:rPr lang="en-US" sz="1800" baseline="-25000" dirty="0"/>
              <a:t>3</a:t>
            </a:r>
            <a:r>
              <a:rPr lang="en-US" sz="1800" dirty="0"/>
              <a:t>  </a:t>
            </a:r>
          </a:p>
          <a:p>
            <a:pPr lvl="1"/>
            <a:r>
              <a:rPr lang="en-US" sz="1800" dirty="0"/>
              <a:t>λ</a:t>
            </a:r>
            <a:r>
              <a:rPr lang="en-US" sz="1800" baseline="-25000" dirty="0"/>
              <a:t>3</a:t>
            </a:r>
            <a:r>
              <a:rPr lang="en-US" sz="1800" dirty="0"/>
              <a:t> = 2λ</a:t>
            </a:r>
            <a:r>
              <a:rPr lang="en-US" sz="1800" baseline="-25000" dirty="0"/>
              <a:t>2s</a:t>
            </a:r>
            <a:r>
              <a:rPr lang="en-US" sz="1800" dirty="0"/>
              <a:t>  </a:t>
            </a:r>
          </a:p>
          <a:p>
            <a:pPr lvl="1"/>
            <a:r>
              <a:rPr lang="en-US" sz="1800" dirty="0"/>
              <a:t>λ</a:t>
            </a:r>
            <a:r>
              <a:rPr lang="en-US" sz="1800" baseline="-25000" dirty="0"/>
              <a:t>2s</a:t>
            </a:r>
            <a:r>
              <a:rPr lang="en-US" sz="1800" dirty="0"/>
              <a:t> = λ</a:t>
            </a:r>
            <a:r>
              <a:rPr lang="en-US" sz="1800" baseline="-25000" dirty="0"/>
              <a:t>2c</a:t>
            </a:r>
          </a:p>
          <a:p>
            <a:endParaRPr lang="en-US" sz="2000" dirty="0"/>
          </a:p>
          <a:p>
            <a:r>
              <a:rPr lang="en-US" sz="2000" dirty="0"/>
              <a:t>What would be the best configuration to connect the modules? </a:t>
            </a:r>
          </a:p>
          <a:p>
            <a:pPr lvl="1"/>
            <a:r>
              <a:rPr lang="en-US" sz="1800" dirty="0"/>
              <a:t>You may make reasonable assumptions to ease calculations.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Maintainability</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75</a:t>
            </a:fld>
            <a:endParaRPr lang="en-US"/>
          </a:p>
        </p:txBody>
      </p:sp>
      <p:sp>
        <p:nvSpPr>
          <p:cNvPr id="4" name="Content Placeholder 3"/>
          <p:cNvSpPr>
            <a:spLocks noGrp="1"/>
          </p:cNvSpPr>
          <p:nvPr>
            <p:ph sz="quarter" idx="1"/>
          </p:nvPr>
        </p:nvSpPr>
        <p:spPr/>
        <p:txBody>
          <a:bodyPr/>
          <a:lstStyle/>
          <a:p>
            <a:r>
              <a:rPr lang="en-US" sz="2200" dirty="0"/>
              <a:t>Maintainability of a system is the probability of isolating and repairing a fault in the system within a given time duration.</a:t>
            </a:r>
          </a:p>
          <a:p>
            <a:endParaRPr lang="en-US" dirty="0">
              <a:latin typeface="Avenir Book"/>
            </a:endParaRPr>
          </a:p>
          <a:p>
            <a:r>
              <a:rPr lang="en-US" sz="2200" dirty="0">
                <a:latin typeface="cmmi10" charset="0"/>
                <a:ea typeface="cmmi10" charset="0"/>
                <a:cs typeface="cmmi10" charset="0"/>
              </a:rPr>
              <a:t>M</a:t>
            </a:r>
            <a:r>
              <a:rPr lang="en-US" sz="2200" dirty="0">
                <a:latin typeface="cmr10" charset="0"/>
                <a:ea typeface="cmr10" charset="0"/>
                <a:cs typeface="cmr10" charset="0"/>
              </a:rPr>
              <a:t>(</a:t>
            </a:r>
            <a:r>
              <a:rPr lang="en-US" sz="2200" dirty="0">
                <a:latin typeface="cmmi10" charset="0"/>
                <a:ea typeface="cmmi10" charset="0"/>
                <a:cs typeface="cmmi10" charset="0"/>
              </a:rPr>
              <a:t>t</a:t>
            </a:r>
            <a:r>
              <a:rPr lang="en-US" sz="2200" dirty="0">
                <a:latin typeface="cmr10" charset="0"/>
                <a:ea typeface="cmr10" charset="0"/>
                <a:cs typeface="cmr10" charset="0"/>
              </a:rPr>
              <a:t>) = </a:t>
            </a:r>
            <a:r>
              <a:rPr lang="en-US" sz="2200" b="1" dirty="0">
                <a:latin typeface="cmr10" charset="0"/>
                <a:ea typeface="cmr10" charset="0"/>
                <a:cs typeface="cmr10" charset="0"/>
              </a:rPr>
              <a:t>P</a:t>
            </a:r>
            <a:r>
              <a:rPr lang="en-US" sz="2200" dirty="0">
                <a:latin typeface="cmr10" charset="0"/>
                <a:ea typeface="cmr10" charset="0"/>
                <a:cs typeface="cmr10" charset="0"/>
              </a:rPr>
              <a:t>(</a:t>
            </a:r>
            <a:r>
              <a:rPr lang="en-US" sz="2200" dirty="0">
                <a:latin typeface="cmmi10" charset="0"/>
                <a:ea typeface="cmmi10" charset="0"/>
                <a:cs typeface="cmmi10" charset="0"/>
              </a:rPr>
              <a:t>S</a:t>
            </a:r>
            <a:r>
              <a:rPr lang="en-US" sz="2200" dirty="0">
                <a:latin typeface="cmr10" charset="0"/>
                <a:ea typeface="cmr10" charset="0"/>
                <a:cs typeface="cmr10" charset="0"/>
              </a:rPr>
              <a:t> </a:t>
            </a:r>
            <a:r>
              <a:rPr lang="en-US" sz="2200" dirty="0">
                <a:latin typeface="cmmi10" charset="0"/>
                <a:ea typeface="cmmi10" charset="0"/>
                <a:cs typeface="cmmi10" charset="0"/>
              </a:rPr>
              <a:t>≤</a:t>
            </a:r>
            <a:r>
              <a:rPr lang="en-US" sz="2200" dirty="0"/>
              <a:t> </a:t>
            </a:r>
            <a:r>
              <a:rPr lang="en-US" sz="2200" dirty="0">
                <a:latin typeface="cmmi10" charset="0"/>
                <a:ea typeface="cmmi10" charset="0"/>
                <a:cs typeface="cmmi10" charset="0"/>
              </a:rPr>
              <a:t>t</a:t>
            </a:r>
            <a:r>
              <a:rPr lang="en-US" sz="2200" dirty="0">
                <a:latin typeface="cmr10" charset="0"/>
                <a:ea typeface="cmr10" charset="0"/>
                <a:cs typeface="cmr10" charset="0"/>
              </a:rPr>
              <a:t>), </a:t>
            </a:r>
            <a:r>
              <a:rPr lang="en-US" sz="2200" dirty="0">
                <a:ea typeface="cmr10" charset="0"/>
                <a:cs typeface="cmr10" charset="0"/>
              </a:rPr>
              <a:t>where </a:t>
            </a:r>
            <a:r>
              <a:rPr lang="en-US" sz="2200" dirty="0">
                <a:latin typeface="cmmi10" charset="0"/>
                <a:ea typeface="cmmi10" charset="0"/>
                <a:cs typeface="cmmi10" charset="0"/>
              </a:rPr>
              <a:t>S</a:t>
            </a:r>
            <a:r>
              <a:rPr lang="en-US" sz="2200" dirty="0">
                <a:ea typeface="cmr10" charset="0"/>
                <a:cs typeface="cmr10" charset="0"/>
              </a:rPr>
              <a:t> is the </a:t>
            </a:r>
            <a:r>
              <a:rPr lang="en-US" sz="2200" b="1" dirty="0">
                <a:ea typeface="cmr10" charset="0"/>
                <a:cs typeface="cmr10" charset="0"/>
              </a:rPr>
              <a:t>service time </a:t>
            </a:r>
            <a:r>
              <a:rPr lang="en-US" sz="2200" dirty="0">
                <a:ea typeface="cmr10" charset="0"/>
                <a:cs typeface="cmr10" charset="0"/>
              </a:rPr>
              <a:t>random variable</a:t>
            </a:r>
          </a:p>
          <a:p>
            <a:pPr lvl="1"/>
            <a:r>
              <a:rPr lang="en-US" sz="2200" dirty="0">
                <a:latin typeface="cmr10" charset="0"/>
                <a:ea typeface="cmr10" charset="0"/>
                <a:cs typeface="cmr10" charset="0"/>
              </a:rPr>
              <a:t>If </a:t>
            </a:r>
            <a:r>
              <a:rPr lang="en-US" sz="2200" dirty="0">
                <a:latin typeface="cmmi10" charset="0"/>
                <a:ea typeface="cmmi10" charset="0"/>
                <a:cs typeface="cmmi10" charset="0"/>
              </a:rPr>
              <a:t>S </a:t>
            </a:r>
            <a:r>
              <a:rPr lang="en-US" sz="2200" dirty="0">
                <a:ea typeface="cmmi10" charset="0"/>
                <a:cs typeface="cmmi10" charset="0"/>
              </a:rPr>
              <a:t>is exponentially distributed,</a:t>
            </a:r>
            <a:r>
              <a:rPr lang="en-US" sz="2200" dirty="0">
                <a:latin typeface="cmmi10" charset="0"/>
                <a:ea typeface="cmmi10" charset="0"/>
                <a:cs typeface="cmmi10" charset="0"/>
              </a:rPr>
              <a:t> </a:t>
            </a:r>
            <a:r>
              <a:rPr lang="en-US" sz="2200" dirty="0">
                <a:ea typeface="cmr10" charset="0"/>
                <a:cs typeface="cmr10" charset="0"/>
              </a:rPr>
              <a:t>then</a:t>
            </a:r>
            <a:r>
              <a:rPr lang="en-US" sz="2200" i="1" dirty="0">
                <a:latin typeface="cmr10" charset="0"/>
                <a:ea typeface="cmr10" charset="0"/>
                <a:cs typeface="cmr10" charset="0"/>
              </a:rPr>
              <a:t> </a:t>
            </a:r>
            <a:r>
              <a:rPr lang="en-US" sz="2200" dirty="0">
                <a:latin typeface="cmmi10" charset="0"/>
                <a:ea typeface="cmmi10" charset="0"/>
                <a:cs typeface="cmmi10" charset="0"/>
              </a:rPr>
              <a:t>M</a:t>
            </a:r>
            <a:r>
              <a:rPr lang="en-US" sz="2200" dirty="0">
                <a:latin typeface="cmr10" charset="0"/>
                <a:ea typeface="cmr10" charset="0"/>
                <a:cs typeface="cmr10" charset="0"/>
              </a:rPr>
              <a:t>(</a:t>
            </a:r>
            <a:r>
              <a:rPr lang="en-US" sz="2200" dirty="0">
                <a:latin typeface="cmmi10" charset="0"/>
                <a:ea typeface="cmmi10" charset="0"/>
                <a:cs typeface="cmmi10" charset="0"/>
              </a:rPr>
              <a:t>t</a:t>
            </a:r>
            <a:r>
              <a:rPr lang="en-US" sz="2200" dirty="0">
                <a:latin typeface="cmr10" charset="0"/>
                <a:ea typeface="cmr10" charset="0"/>
                <a:cs typeface="cmr10" charset="0"/>
              </a:rPr>
              <a:t>) = 1 - </a:t>
            </a:r>
            <a:r>
              <a:rPr lang="en-US" sz="2200" dirty="0">
                <a:latin typeface="cmmi10" charset="0"/>
                <a:ea typeface="cmmi10" charset="0"/>
                <a:cs typeface="cmmi10" charset="0"/>
              </a:rPr>
              <a:t>e</a:t>
            </a:r>
            <a:r>
              <a:rPr lang="en-US" sz="2200" baseline="30000" dirty="0">
                <a:latin typeface="cmr10" charset="0"/>
                <a:ea typeface="cmr10" charset="0"/>
                <a:cs typeface="cmr10" charset="0"/>
              </a:rPr>
              <a:t>-</a:t>
            </a:r>
            <a:r>
              <a:rPr lang="en-US" sz="2200" baseline="30000" dirty="0" err="1">
                <a:latin typeface="cmmi10" charset="0"/>
                <a:ea typeface="cmmi10" charset="0"/>
                <a:cs typeface="cmmi10" charset="0"/>
              </a:rPr>
              <a:t>μt</a:t>
            </a:r>
            <a:r>
              <a:rPr lang="en-US" sz="2200" dirty="0">
                <a:latin typeface="cmr10" charset="0"/>
                <a:ea typeface="cmr10" charset="0"/>
                <a:cs typeface="cmr10" charset="0"/>
              </a:rPr>
              <a:t>, </a:t>
            </a:r>
            <a:r>
              <a:rPr lang="en-US" sz="2200" dirty="0"/>
              <a:t>where </a:t>
            </a:r>
            <a:r>
              <a:rPr lang="en-US" sz="2200" i="1" dirty="0" err="1">
                <a:latin typeface="cmmi10" charset="0"/>
                <a:ea typeface="cmmi10" charset="0"/>
                <a:cs typeface="cmmi10" charset="0"/>
              </a:rPr>
              <a:t>μ</a:t>
            </a:r>
            <a:r>
              <a:rPr lang="en-US" sz="2200" dirty="0"/>
              <a:t> is the repair rate and </a:t>
            </a:r>
            <a:r>
              <a:rPr lang="en-US" sz="2200" dirty="0">
                <a:latin typeface="cmmi10" charset="0"/>
                <a:ea typeface="cmmi10" charset="0"/>
                <a:cs typeface="cmmi10" charset="0"/>
              </a:rPr>
              <a:t>t</a:t>
            </a:r>
            <a:r>
              <a:rPr lang="en-US" sz="2200" dirty="0"/>
              <a:t> is the permissible time for the maintenance action</a:t>
            </a:r>
          </a:p>
          <a:p>
            <a:pPr marL="274638" lvl="1" indent="0">
              <a:buNone/>
            </a:pPr>
            <a:endParaRPr lang="en-US" sz="2200" dirty="0"/>
          </a:p>
          <a:p>
            <a:r>
              <a:rPr lang="en-US" sz="2100" dirty="0">
                <a:latin typeface="cmmi10" charset="0"/>
                <a:ea typeface="cmmi10" charset="0"/>
                <a:cs typeface="cmmi10" charset="0"/>
              </a:rPr>
              <a:t>M</a:t>
            </a:r>
            <a:r>
              <a:rPr lang="en-US" sz="2100" dirty="0">
                <a:latin typeface="cmr10" charset="0"/>
                <a:ea typeface="cmr10" charset="0"/>
                <a:cs typeface="cmr10" charset="0"/>
              </a:rPr>
              <a:t>(</a:t>
            </a:r>
            <a:r>
              <a:rPr lang="en-US" sz="2100" dirty="0">
                <a:latin typeface="cmmi10" charset="0"/>
                <a:ea typeface="cmmi10" charset="0"/>
                <a:cs typeface="cmmi10" charset="0"/>
              </a:rPr>
              <a:t>t</a:t>
            </a:r>
            <a:r>
              <a:rPr lang="en-US" sz="2100" dirty="0">
                <a:latin typeface="cmr10" charset="0"/>
                <a:ea typeface="cmr10" charset="0"/>
                <a:cs typeface="cmr10" charset="0"/>
              </a:rPr>
              <a:t>) </a:t>
            </a:r>
            <a:r>
              <a:rPr lang="en-US" sz="2100" dirty="0"/>
              <a:t>is the probability that the system has been repaired at time </a:t>
            </a:r>
            <a:r>
              <a:rPr lang="en-US" sz="2100" dirty="0">
                <a:latin typeface="cmmi10" charset="0"/>
                <a:ea typeface="cmmi10" charset="0"/>
                <a:cs typeface="cmmi10" charset="0"/>
              </a:rPr>
              <a:t>t</a:t>
            </a:r>
            <a:r>
              <a:rPr lang="en-US" sz="2100" dirty="0"/>
              <a:t>.</a:t>
            </a:r>
          </a:p>
          <a:p>
            <a:pPr marL="0" indent="0">
              <a:buNone/>
            </a:pPr>
            <a:endParaRPr lang="en-US" sz="2100" dirty="0"/>
          </a:p>
          <a:p>
            <a:r>
              <a:rPr lang="en-US" sz="2200" i="1" dirty="0" err="1">
                <a:latin typeface="cmmi10" charset="0"/>
                <a:ea typeface="cmmi10" charset="0"/>
                <a:cs typeface="cmmi10" charset="0"/>
              </a:rPr>
              <a:t>μ</a:t>
            </a:r>
            <a:r>
              <a:rPr lang="en-US" sz="2200" dirty="0">
                <a:latin typeface="cmr10" charset="0"/>
                <a:ea typeface="cmr10" charset="0"/>
                <a:cs typeface="cmr10" charset="0"/>
              </a:rPr>
              <a:t> = 1/MTTR</a:t>
            </a:r>
          </a:p>
          <a:p>
            <a:pPr lvl="1"/>
            <a:r>
              <a:rPr lang="en-US" sz="2200" dirty="0">
                <a:latin typeface="cmr10" charset="0"/>
                <a:ea typeface="cmr10" charset="0"/>
                <a:cs typeface="cmr10" charset="0"/>
              </a:rPr>
              <a:t>MTTR</a:t>
            </a:r>
            <a:r>
              <a:rPr lang="en-US" sz="2200" dirty="0"/>
              <a:t> is the Mean Time To Repair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 Repairable Units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76</a:t>
            </a:fld>
            <a:endParaRPr lang="en-US"/>
          </a:p>
        </p:txBody>
      </p:sp>
      <p:sp>
        <p:nvSpPr>
          <p:cNvPr id="4" name="Content Placeholder 3"/>
          <p:cNvSpPr>
            <a:spLocks noGrp="1"/>
          </p:cNvSpPr>
          <p:nvPr>
            <p:ph sz="quarter" idx="1"/>
          </p:nvPr>
        </p:nvSpPr>
        <p:spPr/>
        <p:txBody>
          <a:bodyPr tIns="144000">
            <a:normAutofit fontScale="40000" lnSpcReduction="20000"/>
          </a:bodyPr>
          <a:lstStyle/>
          <a:p>
            <a:r>
              <a:rPr lang="en-US" sz="4500" dirty="0"/>
              <a:t>So far we assumed that if a module fails it </a:t>
            </a:r>
            <a:r>
              <a:rPr lang="en-US" sz="4500" i="1" dirty="0"/>
              <a:t>stays in the failed state forever</a:t>
            </a:r>
          </a:p>
          <a:p>
            <a:pPr marL="0" indent="0">
              <a:spcBef>
                <a:spcPts val="0"/>
              </a:spcBef>
              <a:buNone/>
            </a:pPr>
            <a:endParaRPr lang="en-US" sz="4500" i="1" dirty="0"/>
          </a:p>
          <a:p>
            <a:r>
              <a:rPr lang="en-US" sz="4500" dirty="0"/>
              <a:t>If system is </a:t>
            </a:r>
            <a:r>
              <a:rPr lang="en-US" sz="4500" b="1" dirty="0"/>
              <a:t>repairable</a:t>
            </a:r>
            <a:r>
              <a:rPr lang="en-US" sz="4500" dirty="0"/>
              <a:t> (maintenance, replacement, </a:t>
            </a:r>
            <a:r>
              <a:rPr lang="en-US" sz="4500" dirty="0" err="1"/>
              <a:t>etc</a:t>
            </a:r>
            <a:r>
              <a:rPr lang="en-US" sz="4500" dirty="0"/>
              <a:t>) </a:t>
            </a:r>
            <a:r>
              <a:rPr lang="en-CA" sz="4500" dirty="0"/>
              <a:t>then its behavior in time will not only depend on its lifetime and on failure mode but also on the way in which it can be recovered and the duration of recovery time </a:t>
            </a:r>
          </a:p>
          <a:p>
            <a:pPr marL="0" indent="0">
              <a:spcBef>
                <a:spcPts val="0"/>
              </a:spcBef>
              <a:buNone/>
            </a:pPr>
            <a:endParaRPr lang="en-CA" sz="4500" dirty="0"/>
          </a:p>
          <a:p>
            <a:r>
              <a:rPr lang="en-CA" sz="4500" dirty="0"/>
              <a:t>One possible definition of </a:t>
            </a:r>
            <a:r>
              <a:rPr lang="en-CA" sz="4500" b="1" dirty="0"/>
              <a:t>availability</a:t>
            </a:r>
            <a:r>
              <a:rPr lang="en-CA" sz="4500" dirty="0"/>
              <a:t>: A measure of the degree in which a system is in the operable (up) state at the start of mission when the mission is called for at an unknown random point in time. “MIL-STD-721”</a:t>
            </a:r>
          </a:p>
          <a:p>
            <a:pPr marL="0" indent="0">
              <a:spcBef>
                <a:spcPts val="0"/>
              </a:spcBef>
              <a:buNone/>
            </a:pPr>
            <a:endParaRPr lang="en-CA" sz="4500" dirty="0"/>
          </a:p>
          <a:p>
            <a:r>
              <a:rPr lang="en-CA" sz="4500" dirty="0"/>
              <a:t>Repair action/policy is crucial to achievable availability</a:t>
            </a:r>
          </a:p>
          <a:p>
            <a:pPr>
              <a:spcBef>
                <a:spcPts val="0"/>
              </a:spcBef>
            </a:pPr>
            <a:endParaRPr lang="en-CA" sz="4500" dirty="0"/>
          </a:p>
          <a:p>
            <a:r>
              <a:rPr lang="en-CA" sz="4500" dirty="0"/>
              <a:t>In this context, a </a:t>
            </a:r>
            <a:r>
              <a:rPr lang="en-CA" sz="4500" b="1" dirty="0"/>
              <a:t>highly available </a:t>
            </a:r>
            <a:r>
              <a:rPr lang="en-CA" sz="4500" dirty="0"/>
              <a:t>system is a system with a low probability of breaking down (</a:t>
            </a:r>
            <a:r>
              <a:rPr lang="en-CA" sz="4500" b="1" dirty="0"/>
              <a:t>high reliability</a:t>
            </a:r>
            <a:r>
              <a:rPr lang="en-CA" sz="4500" dirty="0"/>
              <a:t>) and a high probability of being quickly repaired (</a:t>
            </a:r>
            <a:r>
              <a:rPr lang="en-CA" sz="4500" b="1" dirty="0"/>
              <a:t>high maintainability</a:t>
            </a:r>
            <a:r>
              <a:rPr lang="en-CA" sz="4500" dirty="0"/>
              <a:t>)</a:t>
            </a:r>
          </a:p>
          <a:p>
            <a:pPr>
              <a:spcBef>
                <a:spcPts val="0"/>
              </a:spcBef>
            </a:pPr>
            <a:endParaRPr lang="en-CA" sz="4500" dirty="0"/>
          </a:p>
          <a:p>
            <a:r>
              <a:rPr lang="en-US" sz="4500" dirty="0"/>
              <a:t>Under the assumption that an up (operable) system is reliable, if system is not repairable then availability = reliability </a:t>
            </a:r>
          </a:p>
          <a:p>
            <a:endParaRPr lang="en-CA" sz="4000" dirty="0"/>
          </a:p>
          <a:p>
            <a:pPr marL="0" indent="0">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 Repairable Units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77</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a:xfrm>
                <a:off x="457200" y="1219200"/>
                <a:ext cx="8839200" cy="4937760"/>
              </a:xfrm>
            </p:spPr>
            <p:txBody>
              <a:bodyPr tIns="216000">
                <a:normAutofit/>
              </a:bodyPr>
              <a:lstStyle/>
              <a:p>
                <a:r>
                  <a:rPr lang="en-US" sz="2200" dirty="0"/>
                  <a:t>Most common metric: </a:t>
                </a:r>
                <a:r>
                  <a:rPr lang="en-US" sz="2200" b="1" dirty="0">
                    <a:solidFill>
                      <a:srgbClr val="FF0000"/>
                    </a:solidFill>
                  </a:rPr>
                  <a:t>Steady state Availability </a:t>
                </a:r>
              </a:p>
              <a:p>
                <a:endParaRPr lang="en-US" sz="2200" dirty="0"/>
              </a:p>
              <a:p>
                <a:r>
                  <a:rPr lang="en-US" sz="1800" dirty="0"/>
                  <a:t>Steady state Availability </a:t>
                </a:r>
                <a:r>
                  <a:rPr lang="en-US" sz="1800" dirty="0">
                    <a:ea typeface="cmr10" charset="0"/>
                    <a:cs typeface="cmr10" charset="0"/>
                  </a:rPr>
                  <a:t>≈</a:t>
                </a:r>
                <a:r>
                  <a:rPr lang="en-US" sz="1800" dirty="0"/>
                  <a:t> </a:t>
                </a:r>
                <a14:m>
                  <m:oMath xmlns:m="http://schemas.openxmlformats.org/officeDocument/2006/math">
                    <m:f>
                      <m:fPr>
                        <m:ctrlPr>
                          <a:rPr lang="en-US" sz="1800" b="0" i="1" dirty="0" smtClean="0"/>
                        </m:ctrlPr>
                      </m:fPr>
                      <m:num>
                        <m:r>
                          <a:rPr lang="en-US" sz="1800" b="0" i="1" dirty="0" smtClean="0"/>
                          <m:t>𝐸</m:t>
                        </m:r>
                        <m:d>
                          <m:dPr>
                            <m:begChr m:val="["/>
                            <m:endChr m:val="]"/>
                            <m:ctrlPr>
                              <a:rPr lang="en-US" sz="1800" b="0" i="1" dirty="0" smtClean="0"/>
                            </m:ctrlPr>
                          </m:dPr>
                          <m:e>
                            <m:r>
                              <a:rPr lang="en-US" sz="1800" b="0" i="1" dirty="0" smtClean="0"/>
                              <m:t>𝑢𝑝𝑡𝑖𝑚𝑒</m:t>
                            </m:r>
                          </m:e>
                        </m:d>
                      </m:num>
                      <m:den>
                        <m:r>
                          <a:rPr lang="en-US" sz="1800" b="0" i="1" dirty="0" smtClean="0"/>
                          <m:t>𝐸</m:t>
                        </m:r>
                        <m:r>
                          <a:rPr lang="en-US" sz="1800" b="0" i="1" dirty="0" smtClean="0"/>
                          <m:t>[</m:t>
                        </m:r>
                        <m:r>
                          <a:rPr lang="en-US" sz="1800" b="0" i="1" dirty="0" smtClean="0"/>
                          <m:t>𝑜𝑝𝑒𝑟𝑎𝑡𝑖𝑛𝑔</m:t>
                        </m:r>
                        <m:r>
                          <a:rPr lang="en-US" sz="1800" b="0" i="1" dirty="0" smtClean="0"/>
                          <m:t> </m:t>
                        </m:r>
                        <m:r>
                          <a:rPr lang="en-US" sz="1800" b="0" i="1" dirty="0" smtClean="0"/>
                          <m:t>𝑡𝑖𝑚𝑒</m:t>
                        </m:r>
                        <m:r>
                          <a:rPr lang="en-US" sz="1800" b="0" i="1" dirty="0" smtClean="0"/>
                          <m:t>]</m:t>
                        </m:r>
                      </m:den>
                    </m:f>
                    <m:r>
                      <a:rPr lang="en-US" sz="1800" b="0" i="1" dirty="0" smtClean="0"/>
                      <m:t>=</m:t>
                    </m:r>
                    <m:f>
                      <m:fPr>
                        <m:ctrlPr>
                          <a:rPr lang="en-US" sz="1800" i="1" dirty="0"/>
                        </m:ctrlPr>
                      </m:fPr>
                      <m:num>
                        <m:r>
                          <a:rPr lang="en-US" sz="1800" i="1" dirty="0"/>
                          <m:t>𝐸</m:t>
                        </m:r>
                        <m:r>
                          <a:rPr lang="en-US" sz="1800" i="1" dirty="0"/>
                          <m:t>[</m:t>
                        </m:r>
                        <m:r>
                          <a:rPr lang="en-US" sz="1800" b="0" i="1" dirty="0" smtClean="0"/>
                          <m:t>𝑢</m:t>
                        </m:r>
                        <m:r>
                          <a:rPr lang="en-US" sz="1800" i="1" dirty="0"/>
                          <m:t>𝑝𝑡𝑖𝑚𝑒</m:t>
                        </m:r>
                        <m:r>
                          <a:rPr lang="en-US" sz="1800" i="1" dirty="0"/>
                          <m:t>]</m:t>
                        </m:r>
                      </m:num>
                      <m:den>
                        <m:r>
                          <a:rPr lang="en-US" sz="1800" i="1" dirty="0"/>
                          <m:t>𝐸</m:t>
                        </m:r>
                        <m:d>
                          <m:dPr>
                            <m:begChr m:val="["/>
                            <m:endChr m:val="]"/>
                            <m:ctrlPr>
                              <a:rPr lang="en-US" sz="1800" b="0" i="1" dirty="0" smtClean="0"/>
                            </m:ctrlPr>
                          </m:dPr>
                          <m:e>
                            <m:r>
                              <a:rPr lang="en-US" sz="1800" b="0" i="1" dirty="0" smtClean="0"/>
                              <m:t>𝑢𝑝𝑡</m:t>
                            </m:r>
                            <m:r>
                              <a:rPr lang="en-US" sz="1800" i="1" dirty="0"/>
                              <m:t>𝑖𝑚𝑒</m:t>
                            </m:r>
                          </m:e>
                        </m:d>
                        <m:r>
                          <a:rPr lang="en-US" sz="1800" b="0" i="1" dirty="0" smtClean="0"/>
                          <m:t>+</m:t>
                        </m:r>
                        <m:r>
                          <a:rPr lang="en-US" sz="1800" b="0" i="1" dirty="0" smtClean="0"/>
                          <m:t>𝐸</m:t>
                        </m:r>
                        <m:r>
                          <a:rPr lang="en-US" sz="1800" b="0" i="1" dirty="0" smtClean="0"/>
                          <m:t>[</m:t>
                        </m:r>
                        <m:r>
                          <a:rPr lang="en-US" sz="1800" b="0" i="1" dirty="0" smtClean="0"/>
                          <m:t>𝑑𝑜𝑤𝑛𝑡𝑖𝑚𝑒</m:t>
                        </m:r>
                        <m:r>
                          <a:rPr lang="en-US" sz="1800" b="0" i="1" dirty="0" smtClean="0"/>
                          <m:t>]</m:t>
                        </m:r>
                      </m:den>
                    </m:f>
                  </m:oMath>
                </a14:m>
                <a:r>
                  <a:rPr lang="en-US" sz="1800" dirty="0"/>
                  <a:t>	 </a:t>
                </a:r>
              </a:p>
              <a:p>
                <a:r>
                  <a:rPr lang="en-US" sz="1800" dirty="0"/>
                  <a:t>If system not repairable, then Steady state Availability = 0 [HW will eventually fail]</a:t>
                </a:r>
              </a:p>
              <a:p>
                <a:pPr marL="0" indent="0">
                  <a:buNone/>
                </a:pPr>
                <a:r>
                  <a:rPr lang="en-US" sz="1800" dirty="0"/>
                  <a:t>	</a:t>
                </a:r>
              </a:p>
              <a:p>
                <a:r>
                  <a:rPr lang="en-US" sz="1800" dirty="0"/>
                  <a:t>Downtime = (number of failures) </a:t>
                </a:r>
                <a:r>
                  <a:rPr lang="en-US" sz="1800" dirty="0" err="1"/>
                  <a:t>x</a:t>
                </a:r>
                <a:r>
                  <a:rPr lang="en-US" sz="1800" dirty="0"/>
                  <a:t> MTTR</a:t>
                </a:r>
              </a:p>
              <a:p>
                <a:r>
                  <a:rPr lang="en-US" sz="1800" dirty="0"/>
                  <a:t>Downtime = (uptime) x </a:t>
                </a:r>
                <a:r>
                  <a:rPr lang="en-US" sz="1800" dirty="0" err="1"/>
                  <a:t>λ</a:t>
                </a:r>
                <a:r>
                  <a:rPr lang="en-US" sz="1800" dirty="0"/>
                  <a:t> x MTTR [</a:t>
                </a:r>
                <a:r>
                  <a:rPr lang="en-US" sz="1600" dirty="0"/>
                  <a:t>Why? </a:t>
                </a:r>
                <a:r>
                  <a:rPr lang="en-US" sz="1600" dirty="0" err="1"/>
                  <a:t>λ</a:t>
                </a:r>
                <a:r>
                  <a:rPr lang="en-US" sz="1600" dirty="0"/>
                  <a:t>: # failures/normal operation time (uptime)]</a:t>
                </a:r>
              </a:p>
              <a:p>
                <a:endParaRPr lang="en-US" sz="1800" dirty="0"/>
              </a:p>
              <a:p>
                <a:r>
                  <a:rPr lang="en-US" sz="1800" dirty="0"/>
                  <a:t>Steady state availability  </a:t>
                </a:r>
                <a:r>
                  <a:rPr lang="en-US" sz="1800" dirty="0">
                    <a:ea typeface="cmr10" charset="0"/>
                    <a:cs typeface="cmr10" charset="0"/>
                  </a:rPr>
                  <a:t>≈</a:t>
                </a:r>
                <a:r>
                  <a:rPr lang="en-US" sz="1800" dirty="0"/>
                  <a:t> (uptime)/(uptime + ((uptime) x </a:t>
                </a:r>
                <a:r>
                  <a:rPr lang="en-US" sz="1800" dirty="0" err="1"/>
                  <a:t>λ</a:t>
                </a:r>
                <a:r>
                  <a:rPr lang="en-US" sz="1800" dirty="0"/>
                  <a:t> x MTTR))</a:t>
                </a:r>
                <a:br>
                  <a:rPr lang="en-US" sz="1800" dirty="0"/>
                </a:br>
                <a:r>
                  <a:rPr lang="en-US" sz="1800" dirty="0"/>
                  <a:t>		              = 1/(1+ (</a:t>
                </a:r>
                <a:r>
                  <a:rPr lang="en-US" sz="1800" dirty="0" err="1"/>
                  <a:t>λ</a:t>
                </a:r>
                <a:r>
                  <a:rPr lang="en-US" sz="1800" dirty="0"/>
                  <a:t> x MTTR))</a:t>
                </a:r>
              </a:p>
              <a:p>
                <a:r>
                  <a:rPr lang="en-US" sz="1800" dirty="0"/>
                  <a:t>When system is repairable: </a:t>
                </a:r>
                <a:r>
                  <a:rPr lang="en-US" sz="1800" dirty="0" err="1"/>
                  <a:t>λ</a:t>
                </a:r>
                <a:r>
                  <a:rPr lang="en-US" sz="1800" dirty="0"/>
                  <a:t>  = 1/MTTF</a:t>
                </a:r>
              </a:p>
              <a:p>
                <a:r>
                  <a:rPr lang="en-US" sz="1800" b="1" dirty="0"/>
                  <a:t>Steady state Availability </a:t>
                </a:r>
                <a:r>
                  <a:rPr lang="en-US" sz="1800" b="1" dirty="0">
                    <a:ea typeface="cmr10" charset="0"/>
                    <a:cs typeface="cmr10" charset="0"/>
                  </a:rPr>
                  <a:t>≈</a:t>
                </a:r>
                <a:r>
                  <a:rPr lang="en-US" sz="1800" b="1" dirty="0"/>
                  <a:t> MTTF/(MTTF+MTTR)</a:t>
                </a:r>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xfrm>
                <a:off x="457200" y="1219200"/>
                <a:ext cx="8839200" cy="4937760"/>
              </a:xfrm>
              <a:blipFill>
                <a:blip r:embed="rId3"/>
                <a:stretch>
                  <a:fillRect l="-431"/>
                </a:stretch>
              </a:blipFill>
            </p:spPr>
            <p:txBody>
              <a:bodyPr/>
              <a:lstStyle/>
              <a:p>
                <a:r>
                  <a:rPr lang="en-US">
                    <a:noFill/>
                  </a:rPr>
                  <a:t> </a:t>
                </a:r>
              </a:p>
            </p:txBody>
          </p:sp>
        </mc:Fallback>
      </mc:AlternateContent>
    </p:spTree>
    <p:extLst>
      <p:ext uri="{BB962C8B-B14F-4D97-AF65-F5344CB8AC3E}">
        <p14:creationId xmlns:p14="http://schemas.microsoft.com/office/powerpoint/2010/main" val="265790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7AB1-3216-304C-9D2A-6A98DD058B79}"/>
              </a:ext>
            </a:extLst>
          </p:cNvPr>
          <p:cNvSpPr>
            <a:spLocks noGrp="1"/>
          </p:cNvSpPr>
          <p:nvPr>
            <p:ph type="title"/>
          </p:nvPr>
        </p:nvSpPr>
        <p:spPr/>
        <p:txBody>
          <a:bodyPr/>
          <a:lstStyle/>
          <a:p>
            <a:r>
              <a:rPr lang="en-US" dirty="0"/>
              <a:t>A Broader View of Reliability</a:t>
            </a:r>
          </a:p>
        </p:txBody>
      </p:sp>
      <p:sp>
        <p:nvSpPr>
          <p:cNvPr id="3" name="Content Placeholder 2">
            <a:extLst>
              <a:ext uri="{FF2B5EF4-FFF2-40B4-BE49-F238E27FC236}">
                <a16:creationId xmlns:a16="http://schemas.microsoft.com/office/drawing/2014/main" id="{9C9747A1-1FD4-0243-BEC0-78CA8D32A7B1}"/>
              </a:ext>
            </a:extLst>
          </p:cNvPr>
          <p:cNvSpPr>
            <a:spLocks noGrp="1"/>
          </p:cNvSpPr>
          <p:nvPr>
            <p:ph sz="quarter" idx="1"/>
          </p:nvPr>
        </p:nvSpPr>
        <p:spPr/>
        <p:txBody>
          <a:bodyPr lIns="108000" tIns="216000">
            <a:normAutofit/>
          </a:bodyPr>
          <a:lstStyle/>
          <a:p>
            <a:r>
              <a:rPr lang="en-US" dirty="0"/>
              <a:t>So far we assumed that if a system is up (operable) then it provides perfect answers (i.e., is “reliable”)</a:t>
            </a:r>
          </a:p>
          <a:p>
            <a:endParaRPr lang="en-US" dirty="0"/>
          </a:p>
          <a:p>
            <a:r>
              <a:rPr lang="en-US" dirty="0"/>
              <a:t>This is rarely the case, however:</a:t>
            </a:r>
          </a:p>
          <a:p>
            <a:pPr marL="0" indent="0">
              <a:spcBef>
                <a:spcPts val="0"/>
              </a:spcBef>
              <a:buNone/>
            </a:pPr>
            <a:endParaRPr lang="en-US" sz="1050" dirty="0"/>
          </a:p>
          <a:p>
            <a:pPr lvl="1"/>
            <a:r>
              <a:rPr lang="en-US" dirty="0"/>
              <a:t>Sensors are noisy (imperfect measurements)</a:t>
            </a:r>
          </a:p>
          <a:p>
            <a:pPr marL="274638" lvl="1" indent="0">
              <a:buNone/>
            </a:pPr>
            <a:endParaRPr lang="en-US" sz="1050" dirty="0"/>
          </a:p>
          <a:p>
            <a:pPr lvl="1"/>
            <a:r>
              <a:rPr lang="en-US" dirty="0"/>
              <a:t>Object detection algorithms (false positives/negatives)</a:t>
            </a:r>
          </a:p>
          <a:p>
            <a:pPr marL="274638" lvl="1" indent="0">
              <a:buNone/>
            </a:pPr>
            <a:endParaRPr lang="en-US" sz="1050" dirty="0"/>
          </a:p>
          <a:p>
            <a:pPr lvl="1"/>
            <a:r>
              <a:rPr lang="en-US" dirty="0"/>
              <a:t>A medical equipment that analyses blood or urine samples might produce inaccurate results </a:t>
            </a:r>
          </a:p>
          <a:p>
            <a:pPr lvl="2"/>
            <a:r>
              <a:rPr lang="en-US" dirty="0"/>
              <a:t>(most dangerous of which are </a:t>
            </a:r>
            <a:r>
              <a:rPr lang="en-US" b="1" dirty="0"/>
              <a:t>false negatives</a:t>
            </a:r>
            <a:r>
              <a:rPr lang="en-US" dirty="0"/>
              <a:t>: missing a diagnosis/disease when it is present in the sample!)</a:t>
            </a:r>
          </a:p>
        </p:txBody>
      </p:sp>
      <p:sp>
        <p:nvSpPr>
          <p:cNvPr id="4" name="Slide Number Placeholder 3">
            <a:extLst>
              <a:ext uri="{FF2B5EF4-FFF2-40B4-BE49-F238E27FC236}">
                <a16:creationId xmlns:a16="http://schemas.microsoft.com/office/drawing/2014/main" id="{A9781998-33CB-6448-9FBB-1079E279A670}"/>
              </a:ext>
            </a:extLst>
          </p:cNvPr>
          <p:cNvSpPr>
            <a:spLocks noGrp="1"/>
          </p:cNvSpPr>
          <p:nvPr>
            <p:ph type="sldNum" sz="quarter" idx="12"/>
          </p:nvPr>
        </p:nvSpPr>
        <p:spPr/>
        <p:txBody>
          <a:bodyPr/>
          <a:lstStyle/>
          <a:p>
            <a:pPr>
              <a:defRPr/>
            </a:pPr>
            <a:fld id="{AC422A45-050E-4644-A6F0-2F509D0676E0}" type="slidenum">
              <a:rPr lang="en-US" smtClean="0"/>
              <a:pPr>
                <a:defRPr/>
              </a:pPr>
              <a:t>78</a:t>
            </a:fld>
            <a:endParaRPr lang="en-US" dirty="0"/>
          </a:p>
        </p:txBody>
      </p:sp>
    </p:spTree>
    <p:extLst>
      <p:ext uri="{BB962C8B-B14F-4D97-AF65-F5344CB8AC3E}">
        <p14:creationId xmlns:p14="http://schemas.microsoft.com/office/powerpoint/2010/main" val="41082964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0600-06FC-8E4E-81CA-998CD85F48D3}"/>
              </a:ext>
            </a:extLst>
          </p:cNvPr>
          <p:cNvSpPr>
            <a:spLocks noGrp="1"/>
          </p:cNvSpPr>
          <p:nvPr>
            <p:ph type="title"/>
          </p:nvPr>
        </p:nvSpPr>
        <p:spPr/>
        <p:txBody>
          <a:bodyPr/>
          <a:lstStyle/>
          <a:p>
            <a:r>
              <a:rPr lang="en-US" dirty="0"/>
              <a:t>A Broader View of Reliability</a:t>
            </a:r>
          </a:p>
        </p:txBody>
      </p:sp>
      <p:sp>
        <p:nvSpPr>
          <p:cNvPr id="3" name="Content Placeholder 2">
            <a:extLst>
              <a:ext uri="{FF2B5EF4-FFF2-40B4-BE49-F238E27FC236}">
                <a16:creationId xmlns:a16="http://schemas.microsoft.com/office/drawing/2014/main" id="{41276B67-C30C-D241-A7F1-A05C5613D7F4}"/>
              </a:ext>
            </a:extLst>
          </p:cNvPr>
          <p:cNvSpPr>
            <a:spLocks noGrp="1"/>
          </p:cNvSpPr>
          <p:nvPr>
            <p:ph sz="quarter" idx="1"/>
          </p:nvPr>
        </p:nvSpPr>
        <p:spPr/>
        <p:txBody>
          <a:bodyPr tIns="251999">
            <a:normAutofit/>
          </a:bodyPr>
          <a:lstStyle/>
          <a:p>
            <a:r>
              <a:rPr lang="en-US" dirty="0"/>
              <a:t>Should incorporate “accuracy/quality/correctness” of response</a:t>
            </a:r>
          </a:p>
          <a:p>
            <a:pPr marL="0" indent="0">
              <a:buNone/>
            </a:pPr>
            <a:endParaRPr lang="en-US" dirty="0"/>
          </a:p>
          <a:p>
            <a:r>
              <a:rPr lang="en-US" dirty="0"/>
              <a:t>Reliability is not lifetime </a:t>
            </a:r>
          </a:p>
          <a:p>
            <a:pPr marL="0" indent="0">
              <a:buNone/>
            </a:pPr>
            <a:endParaRPr lang="en-US" dirty="0"/>
          </a:p>
          <a:p>
            <a:r>
              <a:rPr lang="en-US" dirty="0"/>
              <a:t>Reliability becomes much harder to measure but availability still relatively easy </a:t>
            </a:r>
          </a:p>
          <a:p>
            <a:pPr marL="0" indent="0">
              <a:buNone/>
            </a:pPr>
            <a:endParaRPr lang="en-US" dirty="0"/>
          </a:p>
          <a:p>
            <a:r>
              <a:rPr lang="en-US" dirty="0"/>
              <a:t>In this more realistic reliability definition, availability and reliability can be at conflict </a:t>
            </a:r>
          </a:p>
          <a:p>
            <a:pPr lvl="1"/>
            <a:endParaRPr lang="en-US" dirty="0"/>
          </a:p>
        </p:txBody>
      </p:sp>
      <p:sp>
        <p:nvSpPr>
          <p:cNvPr id="4" name="Slide Number Placeholder 3">
            <a:extLst>
              <a:ext uri="{FF2B5EF4-FFF2-40B4-BE49-F238E27FC236}">
                <a16:creationId xmlns:a16="http://schemas.microsoft.com/office/drawing/2014/main" id="{1984C861-C74B-D642-AF78-51E02F8C9B4A}"/>
              </a:ext>
            </a:extLst>
          </p:cNvPr>
          <p:cNvSpPr>
            <a:spLocks noGrp="1"/>
          </p:cNvSpPr>
          <p:nvPr>
            <p:ph type="sldNum" sz="quarter" idx="12"/>
          </p:nvPr>
        </p:nvSpPr>
        <p:spPr/>
        <p:txBody>
          <a:bodyPr/>
          <a:lstStyle/>
          <a:p>
            <a:pPr>
              <a:defRPr/>
            </a:pPr>
            <a:fld id="{AC422A45-050E-4644-A6F0-2F509D0676E0}" type="slidenum">
              <a:rPr lang="en-US" smtClean="0"/>
              <a:pPr>
                <a:defRPr/>
              </a:pPr>
              <a:t>79</a:t>
            </a:fld>
            <a:endParaRPr lang="en-US" dirty="0"/>
          </a:p>
        </p:txBody>
      </p:sp>
    </p:spTree>
    <p:extLst>
      <p:ext uri="{BB962C8B-B14F-4D97-AF65-F5344CB8AC3E}">
        <p14:creationId xmlns:p14="http://schemas.microsoft.com/office/powerpoint/2010/main" val="166017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2800"/>
              <a:t> </a:t>
            </a:r>
          </a:p>
        </p:txBody>
      </p:sp>
      <p:sp>
        <p:nvSpPr>
          <p:cNvPr id="21507" name="Oval 4"/>
          <p:cNvSpPr>
            <a:spLocks noChangeArrowheads="1"/>
          </p:cNvSpPr>
          <p:nvPr/>
        </p:nvSpPr>
        <p:spPr bwMode="auto">
          <a:xfrm>
            <a:off x="2362200" y="1143000"/>
            <a:ext cx="4343400" cy="4038600"/>
          </a:xfrm>
          <a:prstGeom prst="ellipse">
            <a:avLst/>
          </a:prstGeom>
          <a:solidFill>
            <a:srgbClr val="969696"/>
          </a:solidFill>
          <a:ln w="9525">
            <a:solidFill>
              <a:schemeClr val="tx1"/>
            </a:solidFill>
            <a:round/>
            <a:headEnd/>
            <a:tailEnd/>
          </a:ln>
        </p:spPr>
        <p:txBody>
          <a:bodyPr wrap="none" anchor="ctr">
            <a:prstTxWarp prst="textNoShape">
              <a:avLst/>
            </a:prstTxWarp>
          </a:bodyPr>
          <a:lstStyle/>
          <a:p>
            <a:endParaRPr lang="en-US">
              <a:latin typeface="Franklin Gothic Book" charset="0"/>
            </a:endParaRPr>
          </a:p>
        </p:txBody>
      </p:sp>
      <p:sp>
        <p:nvSpPr>
          <p:cNvPr id="21508" name="Oval 5"/>
          <p:cNvSpPr>
            <a:spLocks noChangeArrowheads="1"/>
          </p:cNvSpPr>
          <p:nvPr/>
        </p:nvSpPr>
        <p:spPr bwMode="auto">
          <a:xfrm>
            <a:off x="4191000" y="4419600"/>
            <a:ext cx="685800" cy="609600"/>
          </a:xfrm>
          <a:prstGeom prst="ellipse">
            <a:avLst/>
          </a:prstGeom>
          <a:solidFill>
            <a:srgbClr val="00FF00"/>
          </a:solidFill>
          <a:ln w="9525">
            <a:solidFill>
              <a:schemeClr val="tx1"/>
            </a:solidFill>
            <a:round/>
            <a:headEnd/>
            <a:tailEnd/>
          </a:ln>
        </p:spPr>
        <p:txBody>
          <a:bodyPr wrap="none" anchor="ctr">
            <a:prstTxWarp prst="textNoShape">
              <a:avLst/>
            </a:prstTxWarp>
          </a:bodyPr>
          <a:lstStyle/>
          <a:p>
            <a:endParaRPr lang="en-US">
              <a:latin typeface="Franklin Gothic Book" charset="0"/>
            </a:endParaRPr>
          </a:p>
        </p:txBody>
      </p:sp>
      <p:sp>
        <p:nvSpPr>
          <p:cNvPr id="21509" name="Oval 6"/>
          <p:cNvSpPr>
            <a:spLocks noChangeArrowheads="1"/>
          </p:cNvSpPr>
          <p:nvPr/>
        </p:nvSpPr>
        <p:spPr bwMode="auto">
          <a:xfrm>
            <a:off x="5867400" y="2895600"/>
            <a:ext cx="685800" cy="609600"/>
          </a:xfrm>
          <a:prstGeom prst="ellipse">
            <a:avLst/>
          </a:prstGeom>
          <a:solidFill>
            <a:srgbClr val="FFFF00"/>
          </a:solidFill>
          <a:ln w="9525">
            <a:solidFill>
              <a:schemeClr val="tx1"/>
            </a:solidFill>
            <a:round/>
            <a:headEnd/>
            <a:tailEnd/>
          </a:ln>
        </p:spPr>
        <p:txBody>
          <a:bodyPr wrap="none" anchor="ctr">
            <a:prstTxWarp prst="textNoShape">
              <a:avLst/>
            </a:prstTxWarp>
          </a:bodyPr>
          <a:lstStyle/>
          <a:p>
            <a:endParaRPr lang="en-US">
              <a:latin typeface="Franklin Gothic Book" charset="0"/>
            </a:endParaRPr>
          </a:p>
        </p:txBody>
      </p:sp>
      <p:sp>
        <p:nvSpPr>
          <p:cNvPr id="21510" name="Oval 7"/>
          <p:cNvSpPr>
            <a:spLocks noChangeArrowheads="1"/>
          </p:cNvSpPr>
          <p:nvPr/>
        </p:nvSpPr>
        <p:spPr bwMode="auto">
          <a:xfrm>
            <a:off x="4267200" y="1295400"/>
            <a:ext cx="685800" cy="609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latin typeface="Franklin Gothic Book" charset="0"/>
            </a:endParaRPr>
          </a:p>
        </p:txBody>
      </p:sp>
      <p:sp>
        <p:nvSpPr>
          <p:cNvPr id="21511" name="Rectangle 8"/>
          <p:cNvSpPr>
            <a:spLocks noChangeArrowheads="1"/>
          </p:cNvSpPr>
          <p:nvPr/>
        </p:nvSpPr>
        <p:spPr bwMode="auto">
          <a:xfrm>
            <a:off x="2667000" y="2286000"/>
            <a:ext cx="533400" cy="1676400"/>
          </a:xfrm>
          <a:prstGeom prst="rect">
            <a:avLst/>
          </a:prstGeom>
          <a:solidFill>
            <a:srgbClr val="808080"/>
          </a:solidFill>
          <a:ln w="9525">
            <a:solidFill>
              <a:schemeClr val="tx1"/>
            </a:solidFill>
            <a:miter lim="800000"/>
            <a:headEnd/>
            <a:tailEnd/>
          </a:ln>
        </p:spPr>
        <p:txBody>
          <a:bodyPr wrap="none" anchor="ctr">
            <a:prstTxWarp prst="textNoShape">
              <a:avLst/>
            </a:prstTxWarp>
          </a:bodyPr>
          <a:lstStyle/>
          <a:p>
            <a:endParaRPr lang="en-US">
              <a:latin typeface="Franklin Gothic Book" charset="0"/>
            </a:endParaRPr>
          </a:p>
        </p:txBody>
      </p:sp>
      <p:sp>
        <p:nvSpPr>
          <p:cNvPr id="21512" name="Text Box 9"/>
          <p:cNvSpPr txBox="1">
            <a:spLocks noChangeArrowheads="1"/>
          </p:cNvSpPr>
          <p:nvPr/>
        </p:nvSpPr>
        <p:spPr bwMode="auto">
          <a:xfrm>
            <a:off x="381000" y="2819400"/>
            <a:ext cx="2133600" cy="3667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latin typeface="Franklin Gothic Book" charset="0"/>
              </a:rPr>
              <a:t>Counterweight</a:t>
            </a:r>
          </a:p>
        </p:txBody>
      </p:sp>
      <p:sp>
        <p:nvSpPr>
          <p:cNvPr id="21513" name="Text Box 10"/>
          <p:cNvSpPr txBox="1">
            <a:spLocks noChangeArrowheads="1"/>
          </p:cNvSpPr>
          <p:nvPr/>
        </p:nvSpPr>
        <p:spPr bwMode="auto">
          <a:xfrm>
            <a:off x="3581400" y="762000"/>
            <a:ext cx="2133600" cy="3667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latin typeface="Franklin Gothic Book" charset="0"/>
              </a:rPr>
              <a:t>Field Light Mirror</a:t>
            </a:r>
          </a:p>
        </p:txBody>
      </p:sp>
      <p:sp>
        <p:nvSpPr>
          <p:cNvPr id="21514" name="Text Box 11"/>
          <p:cNvSpPr txBox="1">
            <a:spLocks noChangeArrowheads="1"/>
          </p:cNvSpPr>
          <p:nvPr/>
        </p:nvSpPr>
        <p:spPr bwMode="auto">
          <a:xfrm>
            <a:off x="6858000" y="2895600"/>
            <a:ext cx="2057400" cy="646331"/>
          </a:xfrm>
          <a:prstGeom prst="rect">
            <a:avLst/>
          </a:prstGeom>
          <a:noFill/>
          <a:ln w="9525">
            <a:noFill/>
            <a:miter lim="800000"/>
            <a:headEnd/>
            <a:tailEnd/>
          </a:ln>
        </p:spPr>
        <p:txBody>
          <a:bodyPr>
            <a:prstTxWarp prst="textNoShape">
              <a:avLst/>
            </a:prstTxWarp>
            <a:spAutoFit/>
          </a:bodyPr>
          <a:lstStyle/>
          <a:p>
            <a:pPr algn="ctr">
              <a:spcBef>
                <a:spcPct val="50000"/>
              </a:spcBef>
            </a:pPr>
            <a:r>
              <a:rPr lang="en-US" dirty="0">
                <a:latin typeface="Franklin Gothic Book" charset="0"/>
              </a:rPr>
              <a:t>Beam Flattener </a:t>
            </a:r>
            <a:br>
              <a:rPr lang="en-US" dirty="0">
                <a:latin typeface="Franklin Gothic Book" charset="0"/>
              </a:rPr>
            </a:br>
            <a:r>
              <a:rPr lang="en-US" dirty="0">
                <a:latin typeface="Franklin Gothic Book" charset="0"/>
              </a:rPr>
              <a:t>(X-ray Mode)</a:t>
            </a:r>
          </a:p>
        </p:txBody>
      </p:sp>
      <p:sp>
        <p:nvSpPr>
          <p:cNvPr id="21515" name="Text Box 12"/>
          <p:cNvSpPr txBox="1">
            <a:spLocks noChangeArrowheads="1"/>
          </p:cNvSpPr>
          <p:nvPr/>
        </p:nvSpPr>
        <p:spPr bwMode="auto">
          <a:xfrm>
            <a:off x="3429000" y="5257800"/>
            <a:ext cx="2133600" cy="641350"/>
          </a:xfrm>
          <a:prstGeom prst="rect">
            <a:avLst/>
          </a:prstGeom>
          <a:noFill/>
          <a:ln w="9525">
            <a:noFill/>
            <a:miter lim="800000"/>
            <a:headEnd/>
            <a:tailEnd/>
          </a:ln>
        </p:spPr>
        <p:txBody>
          <a:bodyPr>
            <a:prstTxWarp prst="textNoShape">
              <a:avLst/>
            </a:prstTxWarp>
            <a:spAutoFit/>
          </a:bodyPr>
          <a:lstStyle/>
          <a:p>
            <a:pPr algn="ctr">
              <a:spcBef>
                <a:spcPct val="50000"/>
              </a:spcBef>
            </a:pPr>
            <a:r>
              <a:rPr lang="en-US">
                <a:latin typeface="Franklin Gothic Book" charset="0"/>
              </a:rPr>
              <a:t>Scan Magnet (Electron Mode)</a:t>
            </a:r>
          </a:p>
        </p:txBody>
      </p:sp>
      <p:sp>
        <p:nvSpPr>
          <p:cNvPr id="21516" name="Text Box 13"/>
          <p:cNvSpPr txBox="1">
            <a:spLocks noChangeArrowheads="1"/>
          </p:cNvSpPr>
          <p:nvPr/>
        </p:nvSpPr>
        <p:spPr bwMode="auto">
          <a:xfrm>
            <a:off x="3505200" y="2971800"/>
            <a:ext cx="2133600" cy="366713"/>
          </a:xfrm>
          <a:prstGeom prst="rect">
            <a:avLst/>
          </a:prstGeom>
          <a:noFill/>
          <a:ln w="9525">
            <a:noFill/>
            <a:miter lim="800000"/>
            <a:headEnd/>
            <a:tailEnd/>
          </a:ln>
        </p:spPr>
        <p:txBody>
          <a:bodyPr>
            <a:prstTxWarp prst="textNoShape">
              <a:avLst/>
            </a:prstTxWarp>
            <a:spAutoFit/>
          </a:bodyPr>
          <a:lstStyle/>
          <a:p>
            <a:pPr algn="ctr">
              <a:spcBef>
                <a:spcPct val="50000"/>
              </a:spcBef>
            </a:pPr>
            <a:r>
              <a:rPr lang="en-US">
                <a:latin typeface="Franklin Gothic Book" charset="0"/>
              </a:rPr>
              <a:t>Turntable</a:t>
            </a:r>
          </a:p>
        </p:txBody>
      </p:sp>
      <p:sp>
        <p:nvSpPr>
          <p:cNvPr id="524302" name="Text Box 14"/>
          <p:cNvSpPr txBox="1">
            <a:spLocks noChangeArrowheads="1"/>
          </p:cNvSpPr>
          <p:nvPr/>
        </p:nvSpPr>
        <p:spPr bwMode="auto">
          <a:xfrm>
            <a:off x="6096000" y="6400800"/>
            <a:ext cx="3048000" cy="274638"/>
          </a:xfrm>
          <a:prstGeom prst="rect">
            <a:avLst/>
          </a:prstGeom>
          <a:noFill/>
          <a:ln w="9525">
            <a:noFill/>
            <a:miter lim="800000"/>
            <a:headEnd/>
            <a:tailEnd/>
          </a:ln>
          <a:effectLst/>
        </p:spPr>
        <p:txBody>
          <a:bodyPr>
            <a:prstTxWarp prst="textNoShape">
              <a:avLst/>
            </a:prstTxWarp>
            <a:spAutoFit/>
          </a:bodyPr>
          <a:lstStyle/>
          <a:p>
            <a:pPr>
              <a:spcBef>
                <a:spcPct val="50000"/>
              </a:spcBef>
              <a:defRPr/>
            </a:pPr>
            <a:r>
              <a:rPr lang="en-US" sz="1200" dirty="0">
                <a:effectLst>
                  <a:outerShdw blurRad="38100" dist="38100" dir="2700000" algn="tl">
                    <a:srgbClr val="DDDDDD"/>
                  </a:outerShdw>
                </a:effectLst>
                <a:latin typeface="Franklin Gothic Book"/>
              </a:rPr>
              <a:t>Source: W. </a:t>
            </a:r>
            <a:r>
              <a:rPr lang="en-US" sz="1200" dirty="0" err="1">
                <a:effectLst>
                  <a:outerShdw blurRad="38100" dist="38100" dir="2700000" algn="tl">
                    <a:srgbClr val="DDDDDD"/>
                  </a:outerShdw>
                </a:effectLst>
                <a:latin typeface="Franklin Gothic Book"/>
              </a:rPr>
              <a:t>Leubke</a:t>
            </a:r>
            <a:r>
              <a:rPr lang="en-US" sz="1200" dirty="0">
                <a:effectLst>
                  <a:outerShdw blurRad="38100" dist="38100" dir="2700000" algn="tl">
                    <a:srgbClr val="DDDDDD"/>
                  </a:outerShdw>
                </a:effectLst>
                <a:latin typeface="Franklin Gothic Book"/>
              </a:rPr>
              <a:t>, 2003</a:t>
            </a:r>
          </a:p>
        </p:txBody>
      </p:sp>
      <p:sp>
        <p:nvSpPr>
          <p:cNvPr id="21518" name="Slide Number Placeholder 1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8051D7C-1DF8-5D4D-9ADE-1508AB1A1039}" type="slidenum">
              <a:rPr lang="en-US" smtClean="0">
                <a:latin typeface="Franklin Gothic Book" charset="0"/>
              </a:rPr>
              <a:pPr/>
              <a:t>8</a:t>
            </a:fld>
            <a:endParaRPr lang="en-US">
              <a:latin typeface="Franklin Gothic Book"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0600-06FC-8E4E-81CA-998CD85F48D3}"/>
              </a:ext>
            </a:extLst>
          </p:cNvPr>
          <p:cNvSpPr>
            <a:spLocks noGrp="1"/>
          </p:cNvSpPr>
          <p:nvPr>
            <p:ph type="title"/>
          </p:nvPr>
        </p:nvSpPr>
        <p:spPr/>
        <p:txBody>
          <a:bodyPr/>
          <a:lstStyle/>
          <a:p>
            <a:r>
              <a:rPr lang="en-US" dirty="0"/>
              <a:t>Reliability Redefined</a:t>
            </a:r>
          </a:p>
        </p:txBody>
      </p:sp>
      <p:sp>
        <p:nvSpPr>
          <p:cNvPr id="3" name="Content Placeholder 2">
            <a:extLst>
              <a:ext uri="{FF2B5EF4-FFF2-40B4-BE49-F238E27FC236}">
                <a16:creationId xmlns:a16="http://schemas.microsoft.com/office/drawing/2014/main" id="{41276B67-C30C-D241-A7F1-A05C5613D7F4}"/>
              </a:ext>
            </a:extLst>
          </p:cNvPr>
          <p:cNvSpPr>
            <a:spLocks noGrp="1"/>
          </p:cNvSpPr>
          <p:nvPr>
            <p:ph sz="quarter" idx="1"/>
          </p:nvPr>
        </p:nvSpPr>
        <p:spPr>
          <a:xfrm>
            <a:off x="457200" y="1219200"/>
            <a:ext cx="8229600" cy="4937760"/>
          </a:xfrm>
        </p:spPr>
        <p:txBody>
          <a:bodyPr>
            <a:normAutofit fontScale="85000" lnSpcReduction="20000"/>
          </a:bodyPr>
          <a:lstStyle/>
          <a:p>
            <a:r>
              <a:rPr lang="en-US" dirty="0"/>
              <a:t> A system might fail in one of two ways:</a:t>
            </a:r>
          </a:p>
          <a:p>
            <a:pPr lvl="1"/>
            <a:r>
              <a:rPr lang="en-US" dirty="0"/>
              <a:t>It might fail to give a timely response at all </a:t>
            </a:r>
            <a:r>
              <a:rPr lang="en-US" b="1" dirty="0"/>
              <a:t>[availability problem]</a:t>
            </a:r>
            <a:r>
              <a:rPr lang="en-US" dirty="0"/>
              <a:t>, or</a:t>
            </a:r>
          </a:p>
          <a:p>
            <a:pPr lvl="1"/>
            <a:r>
              <a:rPr lang="en-US" dirty="0"/>
              <a:t>It might respond in a timely manner but with the wrong answer </a:t>
            </a:r>
            <a:r>
              <a:rPr lang="en-US" b="1" dirty="0"/>
              <a:t>[reliability problem]</a:t>
            </a:r>
          </a:p>
          <a:p>
            <a:pPr lvl="1"/>
            <a:endParaRPr lang="en-US" b="1" dirty="0"/>
          </a:p>
          <a:p>
            <a:r>
              <a:rPr lang="en-US" dirty="0"/>
              <a:t>Increasing availability might reduce reliability and vise versa</a:t>
            </a:r>
          </a:p>
          <a:p>
            <a:pPr lvl="1"/>
            <a:r>
              <a:rPr lang="en-US" dirty="0"/>
              <a:t>Example: Increasing reliability by using two subsystems that both compute answers and then should compare their answers to produce final result</a:t>
            </a:r>
          </a:p>
          <a:p>
            <a:pPr marL="0" indent="0">
              <a:buNone/>
            </a:pPr>
            <a:endParaRPr lang="en-US" dirty="0"/>
          </a:p>
          <a:p>
            <a:r>
              <a:rPr lang="en-US" dirty="0"/>
              <a:t>It is important to understand the main objective of system design (does reliability have priority over availability?)</a:t>
            </a:r>
          </a:p>
          <a:p>
            <a:pPr marL="0" indent="0">
              <a:buNone/>
            </a:pPr>
            <a:endParaRPr lang="en-US" dirty="0"/>
          </a:p>
          <a:p>
            <a:r>
              <a:rPr lang="en-US" dirty="0"/>
              <a:t>Software testing is almost always concerned with reliability, checking availability just in passing</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984C861-C74B-D642-AF78-51E02F8C9B4A}"/>
              </a:ext>
            </a:extLst>
          </p:cNvPr>
          <p:cNvSpPr>
            <a:spLocks noGrp="1"/>
          </p:cNvSpPr>
          <p:nvPr>
            <p:ph type="sldNum" sz="quarter" idx="12"/>
          </p:nvPr>
        </p:nvSpPr>
        <p:spPr/>
        <p:txBody>
          <a:bodyPr/>
          <a:lstStyle/>
          <a:p>
            <a:pPr>
              <a:defRPr/>
            </a:pPr>
            <a:fld id="{AC422A45-050E-4644-A6F0-2F509D0676E0}" type="slidenum">
              <a:rPr lang="en-US" smtClean="0"/>
              <a:pPr>
                <a:defRPr/>
              </a:pPr>
              <a:t>80</a:t>
            </a:fld>
            <a:endParaRPr lang="en-US" dirty="0"/>
          </a:p>
        </p:txBody>
      </p:sp>
    </p:spTree>
    <p:extLst>
      <p:ext uri="{BB962C8B-B14F-4D97-AF65-F5344CB8AC3E}">
        <p14:creationId xmlns:p14="http://schemas.microsoft.com/office/powerpoint/2010/main" val="39878893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systems</a:t>
            </a:r>
          </a:p>
        </p:txBody>
      </p:sp>
      <p:sp>
        <p:nvSpPr>
          <p:cNvPr id="3" name="Slide Number Placeholder 2"/>
          <p:cNvSpPr>
            <a:spLocks noGrp="1"/>
          </p:cNvSpPr>
          <p:nvPr>
            <p:ph type="sldNum" sz="quarter" idx="12"/>
          </p:nvPr>
        </p:nvSpPr>
        <p:spPr/>
        <p:txBody>
          <a:bodyPr/>
          <a:lstStyle/>
          <a:p>
            <a:fld id="{F4727491-1812-4D4A-A87B-4BA54945DF1C}" type="slidenum">
              <a:rPr lang="en-US" smtClean="0"/>
              <a:pPr/>
              <a:t>81</a:t>
            </a:fld>
            <a:endParaRPr lang="en-US"/>
          </a:p>
        </p:txBody>
      </p:sp>
      <p:sp>
        <p:nvSpPr>
          <p:cNvPr id="4" name="Content Placeholder 3"/>
          <p:cNvSpPr>
            <a:spLocks noGrp="1"/>
          </p:cNvSpPr>
          <p:nvPr>
            <p:ph sz="quarter" idx="1"/>
          </p:nvPr>
        </p:nvSpPr>
        <p:spPr/>
        <p:txBody>
          <a:bodyPr/>
          <a:lstStyle/>
          <a:p>
            <a:r>
              <a:rPr lang="en-US" dirty="0"/>
              <a:t>How do we improve reliability?</a:t>
            </a:r>
          </a:p>
          <a:p>
            <a:r>
              <a:rPr lang="en-US" dirty="0"/>
              <a:t>Apart from N-versions programming and recovery blocks…</a:t>
            </a:r>
          </a:p>
          <a:p>
            <a:endParaRPr lang="en-US" dirty="0"/>
          </a:p>
          <a:p>
            <a:r>
              <a:rPr lang="en-US" dirty="0">
                <a:solidFill>
                  <a:schemeClr val="accent5">
                    <a:lumMod val="50000"/>
                  </a:schemeClr>
                </a:solidFill>
              </a:rPr>
              <a:t>Better operating systems support</a:t>
            </a:r>
          </a:p>
          <a:p>
            <a:r>
              <a:rPr lang="en-US" dirty="0">
                <a:solidFill>
                  <a:schemeClr val="accent5">
                    <a:lumMod val="50000"/>
                  </a:schemeClr>
                </a:solidFill>
              </a:rPr>
              <a:t>Stricter programming language primitives</a:t>
            </a:r>
          </a:p>
          <a:p>
            <a:r>
              <a:rPr lang="en-US" dirty="0">
                <a:solidFill>
                  <a:schemeClr val="accent5">
                    <a:lumMod val="50000"/>
                  </a:schemeClr>
                </a:solidFill>
              </a:rPr>
              <a:t>Rigorous engineering practice</a:t>
            </a:r>
          </a:p>
          <a:p>
            <a:r>
              <a:rPr lang="en-US" dirty="0">
                <a:solidFill>
                  <a:schemeClr val="accent5">
                    <a:lumMod val="50000"/>
                  </a:schemeClr>
                </a:solidFill>
              </a:rPr>
              <a:t>Formal verification of correctness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but at what cost?</a:t>
            </a:r>
          </a:p>
        </p:txBody>
      </p:sp>
      <p:sp>
        <p:nvSpPr>
          <p:cNvPr id="3" name="Slide Number Placeholder 2"/>
          <p:cNvSpPr>
            <a:spLocks noGrp="1"/>
          </p:cNvSpPr>
          <p:nvPr>
            <p:ph type="sldNum" sz="quarter" idx="12"/>
          </p:nvPr>
        </p:nvSpPr>
        <p:spPr/>
        <p:txBody>
          <a:bodyPr/>
          <a:lstStyle/>
          <a:p>
            <a:fld id="{F4727491-1812-4D4A-A87B-4BA54945DF1C}" type="slidenum">
              <a:rPr lang="en-US" smtClean="0"/>
              <a:pPr/>
              <a:t>82</a:t>
            </a:fld>
            <a:endParaRPr lang="en-US"/>
          </a:p>
        </p:txBody>
      </p:sp>
      <p:sp>
        <p:nvSpPr>
          <p:cNvPr id="4" name="Content Placeholder 3"/>
          <p:cNvSpPr>
            <a:spLocks noGrp="1"/>
          </p:cNvSpPr>
          <p:nvPr>
            <p:ph sz="quarter" idx="1"/>
          </p:nvPr>
        </p:nvSpPr>
        <p:spPr/>
        <p:txBody>
          <a:bodyPr/>
          <a:lstStyle/>
          <a:p>
            <a:r>
              <a:rPr lang="en-US" dirty="0"/>
              <a:t>Discussion: What is an important factor affecting most engineering decisions that has been excluded in reliability estimation?  How would you account for the impact of this factor?</a:t>
            </a:r>
          </a:p>
          <a:p>
            <a:endParaRPr lang="en-US" dirty="0"/>
          </a:p>
          <a:p>
            <a:r>
              <a:rPr lang="en-US" b="1" dirty="0">
                <a:solidFill>
                  <a:srgbClr val="435E40"/>
                </a:solidFill>
              </a:rPr>
              <a:t>The price of redundancy</a:t>
            </a:r>
            <a:r>
              <a:rPr lang="en-US" dirty="0">
                <a:solidFill>
                  <a:srgbClr val="435E40"/>
                </a:solidFill>
              </a:rPr>
              <a:t>. If we had a finite budget, is it better to improve the reliability of a component or rely on redundant (and less reliable) versions of that component?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lstStyle/>
          <a:p>
            <a:fld id="{F4727491-1812-4D4A-A87B-4BA54945DF1C}" type="slidenum">
              <a:rPr lang="en-US" smtClean="0"/>
              <a:pPr/>
              <a:t>83</a:t>
            </a:fld>
            <a:endParaRPr lang="en-US"/>
          </a:p>
        </p:txBody>
      </p:sp>
      <p:sp>
        <p:nvSpPr>
          <p:cNvPr id="4" name="Content Placeholder 3"/>
          <p:cNvSpPr>
            <a:spLocks noGrp="1"/>
          </p:cNvSpPr>
          <p:nvPr>
            <p:ph sz="quarter" idx="1"/>
          </p:nvPr>
        </p:nvSpPr>
        <p:spPr/>
        <p:txBody>
          <a:bodyPr>
            <a:normAutofit/>
          </a:bodyPr>
          <a:lstStyle/>
          <a:p>
            <a:r>
              <a:rPr lang="en-US" sz="2400" dirty="0"/>
              <a:t>Building a reliable system involves integrating several redundant components. </a:t>
            </a:r>
          </a:p>
          <a:p>
            <a:r>
              <a:rPr lang="en-US" sz="2400" dirty="0"/>
              <a:t>In this lecture we discussed: </a:t>
            </a:r>
          </a:p>
          <a:p>
            <a:pPr lvl="1"/>
            <a:r>
              <a:rPr lang="en-US" sz="2000" dirty="0"/>
              <a:t>Reliability and failure rates; </a:t>
            </a:r>
          </a:p>
          <a:p>
            <a:pPr lvl="1"/>
            <a:r>
              <a:rPr lang="en-US" sz="2000" dirty="0"/>
              <a:t>MTTF and MTBF; </a:t>
            </a:r>
          </a:p>
          <a:p>
            <a:pPr lvl="1"/>
            <a:r>
              <a:rPr lang="en-US" sz="2000" dirty="0"/>
              <a:t>Maintainability; </a:t>
            </a:r>
          </a:p>
          <a:p>
            <a:pPr lvl="1"/>
            <a:r>
              <a:rPr lang="en-US" sz="2000" dirty="0"/>
              <a:t>Availability. </a:t>
            </a:r>
          </a:p>
          <a:p>
            <a:r>
              <a:rPr lang="en-US" sz="2400" dirty="0"/>
              <a:t>We also analyzed the reliability of different configurations. </a:t>
            </a:r>
          </a:p>
          <a:p>
            <a:pPr lvl="1"/>
            <a:r>
              <a:rPr lang="en-US" sz="2000" dirty="0"/>
              <a:t>Parallel, Serial, Hybrid, TMR.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800"/>
              <a:t> </a:t>
            </a:r>
          </a:p>
        </p:txBody>
      </p:sp>
      <p:sp>
        <p:nvSpPr>
          <p:cNvPr id="525315" name="Rectangle 3"/>
          <p:cNvSpPr>
            <a:spLocks noGrp="1" noChangeArrowheads="1"/>
          </p:cNvSpPr>
          <p:nvPr>
            <p:ph sz="quarter" idx="1"/>
          </p:nvPr>
        </p:nvSpPr>
        <p:spPr>
          <a:xfrm>
            <a:off x="1600200" y="1447800"/>
            <a:ext cx="5791200" cy="3886200"/>
          </a:xfrm>
        </p:spPr>
        <p:style>
          <a:lnRef idx="1">
            <a:schemeClr val="accent3"/>
          </a:lnRef>
          <a:fillRef idx="2">
            <a:schemeClr val="accent3"/>
          </a:fillRef>
          <a:effectRef idx="1">
            <a:schemeClr val="accent3"/>
          </a:effectRef>
          <a:fontRef idx="minor">
            <a:schemeClr val="dk1"/>
          </a:fontRef>
        </p:style>
        <p:txBody>
          <a:bodyPr>
            <a:normAutofit/>
          </a:bodyPr>
          <a:lstStyle/>
          <a:p>
            <a:pPr eaLnBrk="1" hangingPunct="1">
              <a:defRPr/>
            </a:pPr>
            <a:r>
              <a:rPr lang="en-US" dirty="0">
                <a:solidFill>
                  <a:srgbClr val="000000"/>
                </a:solidFill>
                <a:ea typeface="ＭＳ Ｐゴシック" charset="-128"/>
                <a:cs typeface="ＭＳ Ｐゴシック" charset="-128"/>
              </a:rPr>
              <a:t>Six patients were delivered severe overdoses of radiation between 1985 and 1987.</a:t>
            </a:r>
          </a:p>
          <a:p>
            <a:pPr lvl="1" eaLnBrk="1" hangingPunct="1">
              <a:defRPr/>
            </a:pPr>
            <a:r>
              <a:rPr lang="en-US" dirty="0">
                <a:solidFill>
                  <a:srgbClr val="000000"/>
                </a:solidFill>
                <a:ea typeface="ＭＳ Ｐゴシック" charset="-128"/>
              </a:rPr>
              <a:t>Four of these patients died.</a:t>
            </a:r>
          </a:p>
          <a:p>
            <a:pPr eaLnBrk="1" hangingPunct="1">
              <a:defRPr/>
            </a:pPr>
            <a:endParaRPr lang="en-US" dirty="0">
              <a:solidFill>
                <a:srgbClr val="000000"/>
              </a:solidFill>
              <a:ea typeface="ＭＳ Ｐゴシック" charset="-128"/>
              <a:cs typeface="ＭＳ Ｐゴシック" charset="-128"/>
            </a:endParaRPr>
          </a:p>
          <a:p>
            <a:pPr eaLnBrk="1" hangingPunct="1">
              <a:defRPr/>
            </a:pPr>
            <a:r>
              <a:rPr lang="en-US" dirty="0">
                <a:solidFill>
                  <a:srgbClr val="000000"/>
                </a:solidFill>
                <a:ea typeface="ＭＳ Ｐゴシック" charset="-128"/>
                <a:cs typeface="ＭＳ Ｐゴシック" charset="-128"/>
              </a:rPr>
              <a:t>Why?</a:t>
            </a:r>
          </a:p>
          <a:p>
            <a:pPr lvl="1" eaLnBrk="1" hangingPunct="1">
              <a:defRPr/>
            </a:pPr>
            <a:r>
              <a:rPr lang="en-US" dirty="0">
                <a:solidFill>
                  <a:srgbClr val="000000"/>
                </a:solidFill>
                <a:ea typeface="ＭＳ Ｐゴシック" charset="-128"/>
              </a:rPr>
              <a:t>The turntable was in the wrong position.</a:t>
            </a:r>
          </a:p>
          <a:p>
            <a:pPr lvl="1" eaLnBrk="1" hangingPunct="1">
              <a:defRPr/>
            </a:pPr>
            <a:r>
              <a:rPr lang="en-US" dirty="0">
                <a:solidFill>
                  <a:srgbClr val="000000"/>
                </a:solidFill>
                <a:ea typeface="ＭＳ Ｐゴシック" charset="-128"/>
              </a:rPr>
              <a:t>Patients were receiving x-rays without beam-scattering.</a:t>
            </a:r>
          </a:p>
          <a:p>
            <a:pPr eaLnBrk="1" hangingPunct="1">
              <a:defRPr/>
            </a:pPr>
            <a:endParaRPr lang="en-US" dirty="0">
              <a:solidFill>
                <a:srgbClr val="000000"/>
              </a:solidFill>
              <a:ea typeface="ＭＳ Ｐゴシック" charset="-128"/>
              <a:cs typeface="ＭＳ Ｐゴシック" charset="-128"/>
            </a:endParaRPr>
          </a:p>
        </p:txBody>
      </p:sp>
      <p:sp>
        <p:nvSpPr>
          <p:cNvPr id="22532"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091D86F-41C9-0747-BA09-9649D84FBED7}" type="slidenum">
              <a:rPr lang="en-US" smtClean="0">
                <a:latin typeface="Franklin Gothic Book" charset="0"/>
              </a:rPr>
              <a:pPr/>
              <a:t>9</a:t>
            </a:fld>
            <a:endParaRPr lang="en-US">
              <a:latin typeface="Franklin Gothic Book"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rek">
      <a:majorFont>
        <a:latin typeface="Franklin Gothic Medium"/>
        <a:ea typeface=""/>
        <a:cs typeface=""/>
        <a:font script="Jpan" typeface="ヒラギノ角ゴ Pro W6"/>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ＭＳ Ｐゴシック"/>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Origin.thmx</Template>
  <TotalTime>48016</TotalTime>
  <Words>5462</Words>
  <Application>Microsoft Macintosh PowerPoint</Application>
  <PresentationFormat>On-screen Show (4:3)</PresentationFormat>
  <Paragraphs>830</Paragraphs>
  <Slides>83</Slides>
  <Notes>27</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100" baseType="lpstr">
      <vt:lpstr>Arial</vt:lpstr>
      <vt:lpstr>Avenir Book</vt:lpstr>
      <vt:lpstr>Avenir Heavy</vt:lpstr>
      <vt:lpstr>Calibri</vt:lpstr>
      <vt:lpstr>Cambria Math</vt:lpstr>
      <vt:lpstr>cmmi10</vt:lpstr>
      <vt:lpstr>cmr10</vt:lpstr>
      <vt:lpstr>Franklin Gothic Book</vt:lpstr>
      <vt:lpstr>Franklin Gothic Medium</vt:lpstr>
      <vt:lpstr>Monaco</vt:lpstr>
      <vt:lpstr>Times</vt:lpstr>
      <vt:lpstr>Times New Roman</vt:lpstr>
      <vt:lpstr>Wingdings</vt:lpstr>
      <vt:lpstr>Wingdings 3</vt:lpstr>
      <vt:lpstr>Origin</vt:lpstr>
      <vt:lpstr>Visio</vt:lpstr>
      <vt:lpstr>Equation</vt:lpstr>
      <vt:lpstr>Reliability in real-time systems</vt:lpstr>
      <vt:lpstr>Overview</vt:lpstr>
      <vt:lpstr>What should you learn?</vt:lpstr>
      <vt:lpstr> </vt:lpstr>
      <vt:lpstr>Motivating example: Therac-25</vt:lpstr>
      <vt:lpstr> </vt:lpstr>
      <vt:lpstr>Therac-25</vt:lpstr>
      <vt:lpstr> </vt:lpstr>
      <vt:lpstr> </vt:lpstr>
      <vt:lpstr>Therac-25</vt:lpstr>
      <vt:lpstr>PowerPoint Presentation</vt:lpstr>
      <vt:lpstr>Some definitions</vt:lpstr>
      <vt:lpstr>PowerPoint Presentation</vt:lpstr>
      <vt:lpstr>Reliability Engineering</vt:lpstr>
      <vt:lpstr>What should we be worried about?</vt:lpstr>
      <vt:lpstr>PowerPoint Presentation</vt:lpstr>
      <vt:lpstr>PowerPoint Presentation</vt:lpstr>
      <vt:lpstr> </vt:lpstr>
      <vt:lpstr>Examples</vt:lpstr>
      <vt:lpstr>Faults vs. Errors vs. Failures</vt:lpstr>
      <vt:lpstr> </vt:lpstr>
      <vt:lpstr>Fault Tolerance</vt:lpstr>
      <vt:lpstr>Fault Tolerance – Relies on Redundancy</vt:lpstr>
      <vt:lpstr>TMR with triplicate voters</vt:lpstr>
      <vt:lpstr>Multistage TMR</vt:lpstr>
      <vt:lpstr>Detecting Faults (Errors)</vt:lpstr>
      <vt:lpstr>Detecting Faults (Errors)</vt:lpstr>
      <vt:lpstr>Detecting Faults (Errors)</vt:lpstr>
      <vt:lpstr>Detecting Faults (Errors)</vt:lpstr>
      <vt:lpstr>Standby Spares (Active redundancy)</vt:lpstr>
      <vt:lpstr>Standby Spares (Active redundancy)</vt:lpstr>
      <vt:lpstr>N-Modular Redundancy with Spares</vt:lpstr>
      <vt:lpstr>N-Modular Redundancy with Spares</vt:lpstr>
      <vt:lpstr>Time (Temporal) Redundancy </vt:lpstr>
      <vt:lpstr>Transient Faults - Repeated Computation</vt:lpstr>
      <vt:lpstr>Transient Faults: Repeated Computation</vt:lpstr>
      <vt:lpstr>Temporal Redundancy - Permanent Faults</vt:lpstr>
      <vt:lpstr>Software Fault-Tolerant Techniques</vt:lpstr>
      <vt:lpstr>Handling Software Errors: Recovery Blocks</vt:lpstr>
      <vt:lpstr>Recovery Block Structure</vt:lpstr>
      <vt:lpstr>Data Errors</vt:lpstr>
      <vt:lpstr>Does it really happen?</vt:lpstr>
      <vt:lpstr>Strike Changes State of a Single Bit</vt:lpstr>
      <vt:lpstr>PowerPoint Presentation</vt:lpstr>
      <vt:lpstr>PowerPoint Presentation</vt:lpstr>
      <vt:lpstr>PowerPoint Presentation</vt:lpstr>
      <vt:lpstr>Error Correction/Detection</vt:lpstr>
      <vt:lpstr>Redundancy in Memory Arrays</vt:lpstr>
      <vt:lpstr>PowerPoint Presentation</vt:lpstr>
      <vt:lpstr>Example: Darlington Nuclear Power Plant</vt:lpstr>
      <vt:lpstr>Example: Space Shuttle</vt:lpstr>
      <vt:lpstr>Space Shuttle Computer Systems</vt:lpstr>
      <vt:lpstr>Space Shuttle Computer Systems</vt:lpstr>
      <vt:lpstr>Space Shuttle Computer Systems</vt:lpstr>
      <vt:lpstr>PowerPoint Presentation</vt:lpstr>
      <vt:lpstr>Mariner 1 Venus Probe</vt:lpstr>
      <vt:lpstr>Learning from Other Fields…</vt:lpstr>
      <vt:lpstr>Estimating system reliability Definitions and basic mathematical modeling</vt:lpstr>
      <vt:lpstr>Overview</vt:lpstr>
      <vt:lpstr>Improving reliability via redundancy</vt:lpstr>
      <vt:lpstr>Improving reliability via redundancy</vt:lpstr>
      <vt:lpstr>Definitions</vt:lpstr>
      <vt:lpstr>PowerPoint Presentation</vt:lpstr>
      <vt:lpstr>Reliability expressions - Assumptions</vt:lpstr>
      <vt:lpstr>Reliability expressions</vt:lpstr>
      <vt:lpstr>Mean Time Between Failures (MTBF)</vt:lpstr>
      <vt:lpstr>Example</vt:lpstr>
      <vt:lpstr>Relation between MTBF and reliability</vt:lpstr>
      <vt:lpstr>Another example</vt:lpstr>
      <vt:lpstr>Reliability of different system configurations</vt:lpstr>
      <vt:lpstr>Reliability of different system configurations</vt:lpstr>
      <vt:lpstr>Reliability of different system configurations</vt:lpstr>
      <vt:lpstr>Reliability of different system configurations</vt:lpstr>
      <vt:lpstr>An exercise</vt:lpstr>
      <vt:lpstr>Maintainability</vt:lpstr>
      <vt:lpstr>Availability – Repairable Units</vt:lpstr>
      <vt:lpstr>Availability – Repairable Units</vt:lpstr>
      <vt:lpstr>A Broader View of Reliability</vt:lpstr>
      <vt:lpstr>A Broader View of Reliability</vt:lpstr>
      <vt:lpstr>Reliability Redefined</vt:lpstr>
      <vt:lpstr>Software systems</vt:lpstr>
      <vt:lpstr>Redundancy… but at what cost?</vt:lpstr>
      <vt:lpstr>Summary</vt:lpstr>
    </vt:vector>
  </TitlesOfParts>
  <Manager/>
  <Company>UBC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Reliability and Safety</dc:title>
  <dc:subject>EECE 494</dc:subject>
  <dc:creator>Sathish Gopalakrishnan</dc:creator>
  <cp:keywords>reliability</cp:keywords>
  <dc:description/>
  <cp:lastModifiedBy>Bader Alahmad</cp:lastModifiedBy>
  <cp:revision>541</cp:revision>
  <cp:lastPrinted>2019-11-16T17:59:51Z</cp:lastPrinted>
  <dcterms:created xsi:type="dcterms:W3CDTF">2010-04-13T18:48:06Z</dcterms:created>
  <dcterms:modified xsi:type="dcterms:W3CDTF">2019-11-16T18:00:18Z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