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Lst>
  <p:notesMasterIdLst>
    <p:notesMasterId r:id="rId54"/>
  </p:notesMasterIdLst>
  <p:sldIdLst>
    <p:sldId id="256" r:id="rId22"/>
    <p:sldId id="257" r:id="rId23"/>
    <p:sldId id="327" r:id="rId24"/>
    <p:sldId id="324" r:id="rId25"/>
    <p:sldId id="325" r:id="rId26"/>
    <p:sldId id="258" r:id="rId27"/>
    <p:sldId id="259" r:id="rId28"/>
    <p:sldId id="260" r:id="rId29"/>
    <p:sldId id="261" r:id="rId30"/>
    <p:sldId id="262" r:id="rId31"/>
    <p:sldId id="303" r:id="rId32"/>
    <p:sldId id="304" r:id="rId33"/>
    <p:sldId id="305" r:id="rId34"/>
    <p:sldId id="268" r:id="rId35"/>
    <p:sldId id="270" r:id="rId36"/>
    <p:sldId id="306" r:id="rId37"/>
    <p:sldId id="307" r:id="rId38"/>
    <p:sldId id="308" r:id="rId39"/>
    <p:sldId id="329" r:id="rId40"/>
    <p:sldId id="330" r:id="rId41"/>
    <p:sldId id="331" r:id="rId42"/>
    <p:sldId id="315" r:id="rId43"/>
    <p:sldId id="316" r:id="rId44"/>
    <p:sldId id="317" r:id="rId45"/>
    <p:sldId id="332" r:id="rId46"/>
    <p:sldId id="318" r:id="rId47"/>
    <p:sldId id="333" r:id="rId48"/>
    <p:sldId id="319" r:id="rId49"/>
    <p:sldId id="320" r:id="rId50"/>
    <p:sldId id="323" r:id="rId51"/>
    <p:sldId id="334" r:id="rId52"/>
    <p:sldId id="326" r:id="rId53"/>
  </p:sldIdLst>
  <p:sldSz cx="9144000" cy="6858000" type="screen4x3"/>
  <p:notesSz cx="6858000" cy="9144000"/>
  <p:defaultTextStyle>
    <a:defPPr>
      <a:defRPr lang="en-US"/>
    </a:defPPr>
    <a:lvl1pPr algn="l" rtl="0" fontAlgn="base">
      <a:spcBef>
        <a:spcPct val="0"/>
      </a:spcBef>
      <a:spcAft>
        <a:spcPct val="0"/>
      </a:spcAft>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1pPr>
    <a:lvl2pPr marL="457200" algn="l" rtl="0" fontAlgn="base">
      <a:spcBef>
        <a:spcPct val="0"/>
      </a:spcBef>
      <a:spcAft>
        <a:spcPct val="0"/>
      </a:spcAft>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2pPr>
    <a:lvl3pPr marL="914400" algn="l" rtl="0" fontAlgn="base">
      <a:spcBef>
        <a:spcPct val="0"/>
      </a:spcBef>
      <a:spcAft>
        <a:spcPct val="0"/>
      </a:spcAft>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3pPr>
    <a:lvl4pPr marL="1371600" algn="l" rtl="0" fontAlgn="base">
      <a:spcBef>
        <a:spcPct val="0"/>
      </a:spcBef>
      <a:spcAft>
        <a:spcPct val="0"/>
      </a:spcAft>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4pPr>
    <a:lvl5pPr marL="1828800" algn="l" rtl="0" fontAlgn="base">
      <a:spcBef>
        <a:spcPct val="0"/>
      </a:spcBef>
      <a:spcAft>
        <a:spcPct val="0"/>
      </a:spcAft>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5pPr>
    <a:lvl6pPr marL="2286000" algn="l" defTabSz="457200" rtl="0" eaLnBrk="1" latinLnBrk="0" hangingPunct="1">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6pPr>
    <a:lvl7pPr marL="2743200" algn="l" defTabSz="457200" rtl="0" eaLnBrk="1" latinLnBrk="0" hangingPunct="1">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7pPr>
    <a:lvl8pPr marL="3200400" algn="l" defTabSz="457200" rtl="0" eaLnBrk="1" latinLnBrk="0" hangingPunct="1">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8pPr>
    <a:lvl9pPr marL="3657600" algn="l" defTabSz="457200" rtl="0" eaLnBrk="1" latinLnBrk="0" hangingPunct="1">
      <a:defRPr kern="1200">
        <a:solidFill>
          <a:srgbClr val="000000"/>
        </a:solidFill>
        <a:latin typeface="Arial" pitchFamily="-107" charset="0"/>
        <a:ea typeface="ヒラギノ角ゴ ProN W3" pitchFamily="-107" charset="-128"/>
        <a:cs typeface="ヒラギノ角ゴ ProN W3" pitchFamily="-107" charset="-128"/>
        <a:sym typeface="Arial" pitchFamily="-107"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7"/>
    <p:restoredTop sz="90893"/>
  </p:normalViewPr>
  <p:slideViewPr>
    <p:cSldViewPr>
      <p:cViewPr>
        <p:scale>
          <a:sx n="135" d="100"/>
          <a:sy n="135" d="100"/>
        </p:scale>
        <p:origin x="28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97E34-A374-CF47-8810-CBE42E77E2CA}" type="datetimeFigureOut">
              <a:rPr lang="en-US" smtClean="0"/>
              <a:t>9/22/18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5C6B3-3BFD-4B41-99D2-456336081447}" type="slidenum">
              <a:rPr lang="en-US" smtClean="0"/>
              <a:t>‹#›</a:t>
            </a:fld>
            <a:endParaRPr lang="en-US"/>
          </a:p>
        </p:txBody>
      </p:sp>
    </p:spTree>
    <p:extLst>
      <p:ext uri="{BB962C8B-B14F-4D97-AF65-F5344CB8AC3E}">
        <p14:creationId xmlns:p14="http://schemas.microsoft.com/office/powerpoint/2010/main" val="79531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knowledge of utilizations only does not in general achieve exactness, so a test that considers only utilizations will be sufficient at best</a:t>
            </a:r>
            <a:r>
              <a:rPr lang="en-US" baseline="0" dirty="0"/>
              <a:t> (an exact test will need to consider more task data that encode more info. than what utilizations encode, perhaps execution times and periods)</a:t>
            </a:r>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13</a:t>
            </a:fld>
            <a:endParaRPr lang="en-US"/>
          </a:p>
        </p:txBody>
      </p:sp>
    </p:spTree>
    <p:extLst>
      <p:ext uri="{BB962C8B-B14F-4D97-AF65-F5344CB8AC3E}">
        <p14:creationId xmlns:p14="http://schemas.microsoft.com/office/powerpoint/2010/main" val="804227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27</a:t>
            </a:fld>
            <a:endParaRPr lang="en-US"/>
          </a:p>
        </p:txBody>
      </p:sp>
    </p:spTree>
    <p:extLst>
      <p:ext uri="{BB962C8B-B14F-4D97-AF65-F5344CB8AC3E}">
        <p14:creationId xmlns:p14="http://schemas.microsoft.com/office/powerpoint/2010/main" val="443180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30</a:t>
            </a:fld>
            <a:endParaRPr lang="en-US"/>
          </a:p>
        </p:txBody>
      </p:sp>
    </p:spTree>
    <p:extLst>
      <p:ext uri="{BB962C8B-B14F-4D97-AF65-F5344CB8AC3E}">
        <p14:creationId xmlns:p14="http://schemas.microsoft.com/office/powerpoint/2010/main" val="121448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our efforts have any meaning, then it should. But it needs proof (this is true for any </a:t>
            </a:r>
            <a:r>
              <a:rPr lang="en-US" dirty="0" err="1"/>
              <a:t>b_n</a:t>
            </a:r>
            <a:r>
              <a:rPr lang="en-US" dirty="0"/>
              <a:t> decreasing with n, not only the LL bound). Needs proof that is found in </a:t>
            </a:r>
            <a:r>
              <a:rPr lang="en-US" dirty="0" err="1"/>
              <a:t>Goossens</a:t>
            </a:r>
            <a:r>
              <a:rPr lang="en-US" dirty="0"/>
              <a:t> paper </a:t>
            </a:r>
            <a:r>
              <a:rPr lang="en-CA" b="1" dirty="0">
                <a:effectLst/>
              </a:rPr>
              <a:t>Liu and </a:t>
            </a:r>
            <a:r>
              <a:rPr lang="en-CA" b="1" dirty="0" err="1">
                <a:effectLst/>
              </a:rPr>
              <a:t>Layland’s</a:t>
            </a:r>
            <a:r>
              <a:rPr lang="en-CA" b="1" dirty="0">
                <a:effectLst/>
              </a:rPr>
              <a:t> </a:t>
            </a:r>
            <a:r>
              <a:rPr lang="en-CA" b="1" dirty="0" err="1">
                <a:effectLst/>
              </a:rPr>
              <a:t>schedulability</a:t>
            </a:r>
            <a:r>
              <a:rPr lang="en-CA" b="1" dirty="0">
                <a:effectLst/>
              </a:rPr>
              <a:t> test revisited </a:t>
            </a:r>
            <a:endParaRPr lang="en-CA" b="1" dirty="0"/>
          </a:p>
          <a:p>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31</a:t>
            </a:fld>
            <a:endParaRPr lang="en-US"/>
          </a:p>
        </p:txBody>
      </p:sp>
    </p:spTree>
    <p:extLst>
      <p:ext uri="{BB962C8B-B14F-4D97-AF65-F5344CB8AC3E}">
        <p14:creationId xmlns:p14="http://schemas.microsoft.com/office/powerpoint/2010/main" val="179166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want to reject all task sets are are </a:t>
            </a:r>
            <a:r>
              <a:rPr lang="en-US" baseline="0" dirty="0" err="1"/>
              <a:t>unschedulable</a:t>
            </a:r>
            <a:r>
              <a:rPr lang="en-US" baseline="0" dirty="0"/>
              <a:t>, but on the way we will reject some </a:t>
            </a:r>
            <a:r>
              <a:rPr lang="en-US" baseline="0" dirty="0" err="1"/>
              <a:t>tasksets</a:t>
            </a:r>
            <a:r>
              <a:rPr lang="en-US" baseline="0" dirty="0"/>
              <a:t> that are </a:t>
            </a:r>
            <a:r>
              <a:rPr lang="en-US" baseline="0" dirty="0" err="1"/>
              <a:t>scheduable</a:t>
            </a:r>
            <a:r>
              <a:rPr lang="en-US" baseline="0" dirty="0"/>
              <a:t>, but that is the tradeoff with if we want to use utilizations only in the admission control test</a:t>
            </a:r>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15</a:t>
            </a:fld>
            <a:endParaRPr lang="en-US"/>
          </a:p>
        </p:txBody>
      </p:sp>
    </p:spTree>
    <p:extLst>
      <p:ext uri="{BB962C8B-B14F-4D97-AF65-F5344CB8AC3E}">
        <p14:creationId xmlns:p14="http://schemas.microsoft.com/office/powerpoint/2010/main" val="205041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we do not want out bound to be pessimistic (weak): we want it to accept as many schedulable task sets as possible</a:t>
            </a:r>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16</a:t>
            </a:fld>
            <a:endParaRPr lang="en-US"/>
          </a:p>
        </p:txBody>
      </p:sp>
    </p:spTree>
    <p:extLst>
      <p:ext uri="{BB962C8B-B14F-4D97-AF65-F5344CB8AC3E}">
        <p14:creationId xmlns:p14="http://schemas.microsoft.com/office/powerpoint/2010/main" val="85210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a:t>
            </a:r>
            <a:r>
              <a:rPr lang="en-US" dirty="0" err="1"/>
              <a:t>inf</a:t>
            </a:r>
            <a:r>
              <a:rPr lang="en-US" dirty="0"/>
              <a:t> (greatest</a:t>
            </a:r>
            <a:r>
              <a:rPr lang="en-US" baseline="0" dirty="0"/>
              <a:t> lower bound) of the utilizations of the tasks that are NOT feasible under RM</a:t>
            </a:r>
          </a:p>
          <a:p>
            <a:r>
              <a:rPr lang="en-US" baseline="0" dirty="0"/>
              <a:t>--&gt; will then miss some tasks that are schedulable in the feasibility region</a:t>
            </a:r>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17</a:t>
            </a:fld>
            <a:endParaRPr lang="en-US"/>
          </a:p>
        </p:txBody>
      </p:sp>
    </p:spTree>
    <p:extLst>
      <p:ext uri="{BB962C8B-B14F-4D97-AF65-F5344CB8AC3E}">
        <p14:creationId xmlns:p14="http://schemas.microsoft.com/office/powerpoint/2010/main" val="11445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endParaRPr lang="en-US" baseline="0" dirty="0"/>
              </a:p>
              <a:p>
                <a14:m>
                  <m:oMath xmlns:m="http://schemas.openxmlformats.org/officeDocument/2006/math">
                    <m:r>
                      <a:rPr lang="en-US" sz="1200" i="1" dirty="0" smtClean="0">
                        <a:solidFill>
                          <a:schemeClr val="tx1"/>
                        </a:solidFill>
                        <a:latin typeface="Cambria Math" panose="02040503050406030204" pitchFamily="18" charset="0"/>
                        <a:ea typeface="Calibri" charset="0"/>
                        <a:cs typeface="Calibri" charset="0"/>
                        <a:sym typeface="Helvetica Neue Light" pitchFamily="-107" charset="0"/>
                      </a:rPr>
                      <m:t>𝑈</m:t>
                    </m:r>
                    <m:r>
                      <a:rPr lang="en-US" sz="1200" i="1" dirty="0" smtClean="0">
                        <a:solidFill>
                          <a:schemeClr val="tx1"/>
                        </a:solidFill>
                        <a:latin typeface="Cambria Math" panose="02040503050406030204" pitchFamily="18" charset="0"/>
                        <a:ea typeface="Calibri" charset="0"/>
                        <a:cs typeface="Calibri" charset="0"/>
                        <a:sym typeface="Helvetica Neue Light" pitchFamily="-107" charset="0"/>
                      </a:rPr>
                      <m:t>(</m:t>
                    </m:r>
                    <m:r>
                      <a:rPr lang="en-US" sz="1200" i="1" dirty="0" smtClean="0">
                        <a:solidFill>
                          <a:schemeClr val="tx1"/>
                        </a:solidFill>
                        <a:latin typeface="Cambria Math" panose="02040503050406030204" pitchFamily="18" charset="0"/>
                        <a:ea typeface="Calibri" charset="0"/>
                        <a:cs typeface="Calibri" charset="0"/>
                        <a:sym typeface="Helvetica Neue Light" pitchFamily="-107" charset="0"/>
                      </a:rPr>
                      <m:t>𝑥</m:t>
                    </m:r>
                    <m:r>
                      <a:rPr lang="en-US" sz="1200" i="1" dirty="0">
                        <a:solidFill>
                          <a:schemeClr val="tx1"/>
                        </a:solidFill>
                        <a:latin typeface="Cambria Math" panose="02040503050406030204" pitchFamily="18" charset="0"/>
                        <a:ea typeface="Calibri" charset="0"/>
                        <a:cs typeface="Calibri" charset="0"/>
                        <a:sym typeface="Helvetica Neue Light" pitchFamily="-107" charset="0"/>
                      </a:rPr>
                      <m:t>) </m:t>
                    </m:r>
                  </m:oMath>
                </a14:m>
                <a:r>
                  <a:rPr lang="en-US" sz="1200" dirty="0">
                    <a:solidFill>
                      <a:schemeClr val="tx1"/>
                    </a:solidFill>
                    <a:latin typeface="Calibri" charset="0"/>
                    <a:ea typeface="Calibri" charset="0"/>
                    <a:cs typeface="Calibri" charset="0"/>
                    <a:sym typeface="Helvetica Neue Light" pitchFamily="-107" charset="0"/>
                  </a:rPr>
                  <a:t>is the utilization of the </a:t>
                </a:r>
                <a:r>
                  <a:rPr lang="en-US" sz="1200" b="1" dirty="0">
                    <a:solidFill>
                      <a:schemeClr val="tx1"/>
                    </a:solidFill>
                    <a:latin typeface="Calibri" charset="0"/>
                    <a:ea typeface="Calibri" charset="0"/>
                    <a:cs typeface="Calibri" charset="0"/>
                    <a:sym typeface="Helvetica Neue Light" pitchFamily="-107" charset="0"/>
                  </a:rPr>
                  <a:t>critically schedulable </a:t>
                </a:r>
                <a:r>
                  <a:rPr lang="en-US" sz="1200" dirty="0">
                    <a:solidFill>
                      <a:schemeClr val="tx1"/>
                    </a:solidFill>
                    <a:latin typeface="Calibri" charset="0"/>
                    <a:ea typeface="Calibri" charset="0"/>
                    <a:cs typeface="Calibri" charset="0"/>
                    <a:sym typeface="Helvetica Neue Light" pitchFamily="-107" charset="0"/>
                  </a:rPr>
                  <a:t>task set with parameter </a:t>
                </a:r>
                <a14:m>
                  <m:oMath xmlns:m="http://schemas.openxmlformats.org/officeDocument/2006/math">
                    <m:r>
                      <a:rPr lang="en-US" sz="1200" i="1" dirty="0" smtClean="0">
                        <a:solidFill>
                          <a:schemeClr val="tx1"/>
                        </a:solidFill>
                        <a:latin typeface="Cambria Math" panose="02040503050406030204" pitchFamily="18" charset="0"/>
                        <a:ea typeface="Calibri" charset="0"/>
                        <a:cs typeface="Calibri" charset="0"/>
                        <a:sym typeface="Helvetica Neue Light" pitchFamily="-107" charset="0"/>
                      </a:rPr>
                      <m:t>𝑥</m:t>
                    </m:r>
                  </m:oMath>
                </a14:m>
                <a:r>
                  <a:rPr lang="en-US" sz="1200" dirty="0">
                    <a:solidFill>
                      <a:schemeClr val="tx1"/>
                    </a:solidFill>
                    <a:latin typeface="Calibri" charset="0"/>
                    <a:ea typeface="Calibri" charset="0"/>
                    <a:cs typeface="Calibri" charset="0"/>
                    <a:sym typeface="Helvetica Neue Light" pitchFamily="-107" charset="0"/>
                  </a:rPr>
                  <a:t>.</a:t>
                </a:r>
                <a:endParaRPr lang="en-US" baseline="0" dirty="0"/>
              </a:p>
              <a:p>
                <a:endParaRPr lang="en-US" baseline="0" dirty="0"/>
              </a:p>
              <a:p>
                <a:r>
                  <a:rPr lang="en-US" baseline="0" dirty="0"/>
                  <a:t>So we will grab an arbitrary schedulable taskset, inflate its execution times to make it critically schedulable, and examine the utilization function of the inflated taskset as it varies over task parameters (so we want to vary the parameters while keeping the taskset critically schedulable). We will want to hope that the utilization factor of the inflated task set has a minimum at some x0 for some parameter x (and we want to find U(x0))</a:t>
                </a:r>
              </a:p>
              <a:p>
                <a:endParaRPr lang="en-US" baseline="0" dirty="0"/>
              </a:p>
            </p:txBody>
          </p:sp>
        </mc:Choice>
        <mc:Fallback>
          <p:sp>
            <p:nvSpPr>
              <p:cNvPr id="3" name="Notes Placeholder 2"/>
              <p:cNvSpPr>
                <a:spLocks noGrp="1"/>
              </p:cNvSpPr>
              <p:nvPr>
                <p:ph type="body" idx="1"/>
              </p:nvPr>
            </p:nvSpPr>
            <p:spPr/>
            <p:txBody>
              <a:bodyPr/>
              <a:lstStyle/>
              <a:p>
                <a:endParaRPr lang="en-US" baseline="0" dirty="0"/>
              </a:p>
              <a:p>
                <a:r>
                  <a:rPr lang="en-US" sz="1200" i="0" dirty="0">
                    <a:solidFill>
                      <a:schemeClr val="tx1"/>
                    </a:solidFill>
                    <a:latin typeface="Cambria Math" panose="02040503050406030204" pitchFamily="18" charset="0"/>
                    <a:ea typeface="Calibri" charset="0"/>
                    <a:cs typeface="Calibri" charset="0"/>
                    <a:sym typeface="Helvetica Neue Light" pitchFamily="-107" charset="0"/>
                  </a:rPr>
                  <a:t>𝑈(𝑥) </a:t>
                </a:r>
                <a:r>
                  <a:rPr lang="en-US" sz="1200" dirty="0">
                    <a:solidFill>
                      <a:schemeClr val="tx1"/>
                    </a:solidFill>
                    <a:latin typeface="Calibri" charset="0"/>
                    <a:ea typeface="Calibri" charset="0"/>
                    <a:cs typeface="Calibri" charset="0"/>
                    <a:sym typeface="Helvetica Neue Light" pitchFamily="-107" charset="0"/>
                  </a:rPr>
                  <a:t>is the utilization of the </a:t>
                </a:r>
                <a:r>
                  <a:rPr lang="en-US" sz="1200" b="1" dirty="0">
                    <a:solidFill>
                      <a:schemeClr val="tx1"/>
                    </a:solidFill>
                    <a:latin typeface="Calibri" charset="0"/>
                    <a:ea typeface="Calibri" charset="0"/>
                    <a:cs typeface="Calibri" charset="0"/>
                    <a:sym typeface="Helvetica Neue Light" pitchFamily="-107" charset="0"/>
                  </a:rPr>
                  <a:t>critically schedulable </a:t>
                </a:r>
                <a:r>
                  <a:rPr lang="en-US" sz="1200" dirty="0">
                    <a:solidFill>
                      <a:schemeClr val="tx1"/>
                    </a:solidFill>
                    <a:latin typeface="Calibri" charset="0"/>
                    <a:ea typeface="Calibri" charset="0"/>
                    <a:cs typeface="Calibri" charset="0"/>
                    <a:sym typeface="Helvetica Neue Light" pitchFamily="-107" charset="0"/>
                  </a:rPr>
                  <a:t>task set with parameter </a:t>
                </a:r>
                <a:r>
                  <a:rPr lang="en-US" sz="1200" i="0" dirty="0">
                    <a:solidFill>
                      <a:schemeClr val="tx1"/>
                    </a:solidFill>
                    <a:latin typeface="Cambria Math" panose="02040503050406030204" pitchFamily="18" charset="0"/>
                    <a:ea typeface="Calibri" charset="0"/>
                    <a:cs typeface="Calibri" charset="0"/>
                    <a:sym typeface="Helvetica Neue Light" pitchFamily="-107" charset="0"/>
                  </a:rPr>
                  <a:t>𝑥</a:t>
                </a:r>
                <a:r>
                  <a:rPr lang="en-US" sz="1200" dirty="0">
                    <a:solidFill>
                      <a:schemeClr val="tx1"/>
                    </a:solidFill>
                    <a:latin typeface="Calibri" charset="0"/>
                    <a:ea typeface="Calibri" charset="0"/>
                    <a:cs typeface="Calibri" charset="0"/>
                    <a:sym typeface="Helvetica Neue Light" pitchFamily="-107" charset="0"/>
                  </a:rPr>
                  <a:t>.</a:t>
                </a:r>
                <a:endParaRPr lang="en-US" baseline="0" dirty="0"/>
              </a:p>
              <a:p>
                <a:endParaRPr lang="en-US" baseline="0" dirty="0"/>
              </a:p>
              <a:p>
                <a:r>
                  <a:rPr lang="en-US" baseline="0" dirty="0"/>
                  <a:t>So we will grab an arbitrary schedulable taskset, inflate its execution times to make it critically schedulable, and examine the utilization function of the inflated taskset as it varies over task parameters (so we want to vary the parameters while keeping the taskset critically schedulable). We will want to hope that the utilization factor of the inflated task set has a minimum at some x0 for some parameter x (and we want to find U(x0))</a:t>
                </a:r>
              </a:p>
              <a:p>
                <a:endParaRPr lang="en-US" baseline="0" dirty="0"/>
              </a:p>
            </p:txBody>
          </p:sp>
        </mc:Fallback>
      </mc:AlternateContent>
      <p:sp>
        <p:nvSpPr>
          <p:cNvPr id="4" name="Slide Number Placeholder 3"/>
          <p:cNvSpPr>
            <a:spLocks noGrp="1"/>
          </p:cNvSpPr>
          <p:nvPr>
            <p:ph type="sldNum" sz="quarter" idx="10"/>
          </p:nvPr>
        </p:nvSpPr>
        <p:spPr/>
        <p:txBody>
          <a:bodyPr/>
          <a:lstStyle/>
          <a:p>
            <a:fld id="{F925C6B3-3BFD-4B41-99D2-456336081447}" type="slidenum">
              <a:rPr lang="en-US" smtClean="0"/>
              <a:t>18</a:t>
            </a:fld>
            <a:endParaRPr lang="en-US"/>
          </a:p>
        </p:txBody>
      </p:sp>
    </p:spTree>
    <p:extLst>
      <p:ext uri="{BB962C8B-B14F-4D97-AF65-F5344CB8AC3E}">
        <p14:creationId xmlns:p14="http://schemas.microsoft.com/office/powerpoint/2010/main" val="68985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will assuming arbitrary periods. Derive conditions on the Cs so that the taskset is critically schedulable, then minimizing U with respect to each of these parameters in this configuration, one by one. ( we hope as we vary each parameter that U(x) wit respect to that parameter decreases then increases so that it has a unique minimum.</a:t>
                </a:r>
              </a:p>
              <a:p>
                <a:endParaRPr lang="en-US" dirty="0"/>
              </a:p>
              <a:p>
                <a:r>
                  <a:rPr lang="en-US" dirty="0"/>
                  <a:t>So fix all parameters except for one (assume they’re arbitrary but fixed). Look at one parameter x, vary it, assure there’s a point (a value of this parameter) at which the map</a:t>
                </a:r>
              </a:p>
              <a:p>
                <a:r>
                  <a:rPr lang="en-US" dirty="0"/>
                  <a:t>x -&gt; U(x) is minimum and fully utilizes the processor. (or find the value of x, say x0, at which the processor is fully utilized and hope that this point achieves the minimum of U over x).</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r>
                  <a:rPr lang="en-US" dirty="0" smtClean="0"/>
                  <a:t>On getting to point 3. from 2.:</a:t>
                </a:r>
              </a:p>
              <a:p>
                <a:pPr marL="228600" indent="-228600">
                  <a:buAutoNum type="arabicPeriod"/>
                </a:pPr>
                <a:r>
                  <a:rPr lang="en-US" dirty="0" smtClean="0"/>
                  <a:t>Why are we </a:t>
                </a:r>
                <a:r>
                  <a:rPr lang="en-US" dirty="0" smtClean="0"/>
                  <a:t>inflating execution times? Considering</a:t>
                </a:r>
                <a:r>
                  <a:rPr lang="en-US" baseline="0" dirty="0" smtClean="0"/>
                  <a:t> the critically schedulable </a:t>
                </a:r>
                <a:r>
                  <a:rPr lang="en-US" baseline="0" dirty="0" err="1" smtClean="0"/>
                  <a:t>tasksets</a:t>
                </a:r>
                <a:r>
                  <a:rPr lang="en-US" baseline="0" dirty="0" smtClean="0"/>
                  <a:t> under RM (those at the boundary of the feasibility region under RM) makes </a:t>
                </a:r>
                <a:r>
                  <a:rPr lang="en-US" dirty="0" smtClean="0"/>
                  <a:t>the </a:t>
                </a:r>
                <a:r>
                  <a:rPr lang="en-US" dirty="0" smtClean="0"/>
                  <a:t>bound </a:t>
                </a:r>
                <a:r>
                  <a:rPr lang="en-US" dirty="0" smtClean="0"/>
                  <a:t>as</a:t>
                </a:r>
                <a:r>
                  <a:rPr lang="en-US" baseline="0" dirty="0" smtClean="0"/>
                  <a:t> </a:t>
                </a:r>
                <a:r>
                  <a:rPr lang="en-US" dirty="0" smtClean="0"/>
                  <a:t>optimistic </a:t>
                </a:r>
                <a:r>
                  <a:rPr lang="en-US" dirty="0" smtClean="0"/>
                  <a:t>as </a:t>
                </a:r>
                <a:r>
                  <a:rPr lang="en-US" dirty="0" smtClean="0"/>
                  <a:t>possible</a:t>
                </a:r>
                <a:r>
                  <a:rPr lang="en-US" baseline="0" dirty="0" smtClean="0"/>
                  <a:t> (we want to include as many feasible </a:t>
                </a:r>
                <a:r>
                  <a:rPr lang="en-US" baseline="0" dirty="0" err="1" smtClean="0"/>
                  <a:t>tasksets</a:t>
                </a:r>
                <a:r>
                  <a:rPr lang="en-US" baseline="0" dirty="0" smtClean="0"/>
                  <a:t> in the resulting feasibility region as possible) </a:t>
                </a:r>
                <a:r>
                  <a:rPr lang="en-US" dirty="0" smtClean="0">
                    <a:sym typeface="Wingdings"/>
                  </a:rPr>
                  <a:t> comes from the observation that the higher</a:t>
                </a:r>
                <a:r>
                  <a:rPr lang="en-US" baseline="0" dirty="0" smtClean="0">
                    <a:sym typeface="Wingdings"/>
                  </a:rPr>
                  <a:t> the utilization factor of the </a:t>
                </a:r>
                <a:r>
                  <a:rPr lang="en-US" baseline="0" dirty="0" err="1" smtClean="0">
                    <a:sym typeface="Wingdings"/>
                  </a:rPr>
                  <a:t>taskset</a:t>
                </a:r>
                <a:r>
                  <a:rPr lang="en-US" baseline="0" dirty="0" smtClean="0">
                    <a:sym typeface="Wingdings"/>
                  </a:rPr>
                  <a:t> the harder it is to schedule it feasibly  then by doing so we </a:t>
                </a:r>
                <a:r>
                  <a:rPr lang="en-US" dirty="0" smtClean="0">
                    <a:sym typeface="Wingdings"/>
                  </a:rPr>
                  <a:t>include </a:t>
                </a:r>
                <a:r>
                  <a:rPr lang="en-US" dirty="0" smtClean="0">
                    <a:sym typeface="Wingdings"/>
                  </a:rPr>
                  <a:t>as many </a:t>
                </a:r>
                <a:r>
                  <a:rPr lang="en-US" dirty="0" err="1" smtClean="0">
                    <a:sym typeface="Wingdings"/>
                  </a:rPr>
                  <a:t>tasksets</a:t>
                </a:r>
                <a:r>
                  <a:rPr lang="en-US" dirty="0" smtClean="0">
                    <a:sym typeface="Wingdings"/>
                  </a:rPr>
                  <a:t> as possible in the feasibility region of our desired </a:t>
                </a:r>
                <a:r>
                  <a:rPr lang="en-US" dirty="0" smtClean="0">
                    <a:sym typeface="Wingdings"/>
                  </a:rPr>
                  <a:t>test  Do we need to show that if a task set with utilization U is feasible under RM,</a:t>
                </a:r>
                <a:r>
                  <a:rPr lang="en-US" baseline="0" dirty="0" smtClean="0">
                    <a:sym typeface="Wingdings"/>
                  </a:rPr>
                  <a:t> then any </a:t>
                </a:r>
                <a:r>
                  <a:rPr lang="en-US" baseline="0" dirty="0" err="1" smtClean="0">
                    <a:sym typeface="Wingdings"/>
                  </a:rPr>
                  <a:t>taskset</a:t>
                </a:r>
                <a:r>
                  <a:rPr lang="en-US" baseline="0" dirty="0" smtClean="0">
                    <a:sym typeface="Wingdings"/>
                  </a:rPr>
                  <a:t> with utilization &lt;= U is also feasible? </a:t>
                </a:r>
                <a:endParaRPr lang="en-US" dirty="0" smtClean="0">
                  <a:sym typeface="Wingdings"/>
                </a:endParaRPr>
              </a:p>
              <a:p>
                <a:pPr marL="228600" indent="-228600">
                  <a:buAutoNum type="arabicPeriod"/>
                </a:pPr>
                <a:r>
                  <a:rPr lang="en-US" dirty="0" smtClean="0">
                    <a:sym typeface="Wingdings"/>
                  </a:rPr>
                  <a:t>Now</a:t>
                </a:r>
                <a:r>
                  <a:rPr lang="en-US" baseline="0" dirty="0" smtClean="0">
                    <a:sym typeface="Wingdings"/>
                  </a:rPr>
                  <a:t> given the set </a:t>
                </a:r>
                <a:r>
                  <a:rPr lang="en-US" i="0" baseline="0" dirty="0" smtClean="0">
                    <a:latin typeface="Cambria Math" charset="0"/>
                    <a:sym typeface="Wingdings"/>
                  </a:rPr>
                  <a:t>{𝑈(</a:t>
                </a:r>
                <a:r>
                  <a:rPr lang="en-US" b="0" i="0" baseline="0" dirty="0" smtClean="0">
                    <a:latin typeface="Cambria Math" charset="0"/>
                    <a:sym typeface="Wingdings"/>
                  </a:rPr>
                  <a:t>Γ</a:t>
                </a:r>
                <a:r>
                  <a:rPr lang="en-US" i="0" baseline="0" dirty="0" smtClean="0">
                    <a:latin typeface="Cambria Math" charset="0"/>
                    <a:sym typeface="Wingdings"/>
                  </a:rPr>
                  <a:t>):</a:t>
                </a:r>
                <a:r>
                  <a:rPr lang="en-US" b="0" i="0" baseline="0" dirty="0" smtClean="0">
                    <a:latin typeface="Cambria Math" charset="0"/>
                    <a:sym typeface="Wingdings"/>
                  </a:rPr>
                  <a:t>Γ</a:t>
                </a:r>
                <a:r>
                  <a:rPr lang="en-US" i="0" baseline="0" dirty="0" smtClean="0">
                    <a:latin typeface="Cambria Math" charset="0"/>
                    <a:sym typeface="Wingdings"/>
                  </a:rPr>
                  <a:t>}, </a:t>
                </a:r>
                <a:r>
                  <a:rPr lang="en-US" baseline="0" dirty="0" smtClean="0">
                    <a:sym typeface="Wingdings"/>
                  </a:rPr>
                  <a:t>can you think of a utilization value </a:t>
                </a:r>
                <a:r>
                  <a:rPr lang="en-US" i="0" baseline="0" dirty="0" smtClean="0">
                    <a:latin typeface="Cambria Math" charset="0"/>
                    <a:sym typeface="Wingdings"/>
                  </a:rPr>
                  <a:t>𝑈</a:t>
                </a:r>
                <a:r>
                  <a:rPr lang="en-US" b="0" i="0" baseline="0" dirty="0" smtClean="0">
                    <a:latin typeface="Cambria Math" charset="0"/>
                    <a:sym typeface="Wingdings"/>
                  </a:rPr>
                  <a:t>^∗ </a:t>
                </a:r>
                <a:r>
                  <a:rPr lang="en-US" i="0" baseline="0" dirty="0" smtClean="0">
                    <a:latin typeface="Cambria Math" charset="0"/>
                    <a:sym typeface="Wingdings"/>
                  </a:rPr>
                  <a:t> </a:t>
                </a:r>
                <a:r>
                  <a:rPr lang="en-US" baseline="0" dirty="0" smtClean="0">
                    <a:sym typeface="Wingdings"/>
                  </a:rPr>
                  <a:t>such that all tasks with utilization factors</a:t>
                </a:r>
                <a:r>
                  <a:rPr lang="en-US" dirty="0" smtClean="0">
                    <a:sym typeface="Wingdings"/>
                  </a:rPr>
                  <a:t> </a:t>
                </a:r>
                <a:r>
                  <a:rPr lang="en-US" b="0" i="0" smtClean="0">
                    <a:latin typeface="Cambria Math" charset="0"/>
                    <a:sym typeface="Wingdings"/>
                  </a:rPr>
                  <a:t>≤𝑈^∗</a:t>
                </a:r>
                <a:r>
                  <a:rPr lang="en-US" baseline="0" dirty="0" smtClean="0">
                    <a:sym typeface="Wingdings"/>
                  </a:rPr>
                  <a:t> </a:t>
                </a:r>
                <a:r>
                  <a:rPr lang="en-US" baseline="0" dirty="0" smtClean="0">
                    <a:sym typeface="Wingdings"/>
                  </a:rPr>
                  <a:t>are schedulable? It is the min across this set.</a:t>
                </a:r>
                <a:endParaRPr lang="en-US" dirty="0" smtClean="0"/>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F925C6B3-3BFD-4B41-99D2-456336081447}" type="slidenum">
              <a:rPr lang="en-US" smtClean="0"/>
              <a:t>19</a:t>
            </a:fld>
            <a:endParaRPr lang="en-US"/>
          </a:p>
        </p:txBody>
      </p:sp>
    </p:spTree>
    <p:extLst>
      <p:ext uri="{BB962C8B-B14F-4D97-AF65-F5344CB8AC3E}">
        <p14:creationId xmlns:p14="http://schemas.microsoft.com/office/powerpoint/2010/main" val="166072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lvl="0" indent="0">
                  <a:buNone/>
                </a:pPr>
                <a:r>
                  <a:rPr lang="en-US" b="1" i="1" dirty="0">
                    <a:solidFill>
                      <a:schemeClr val="tx1"/>
                    </a:solidFill>
                    <a:latin typeface="Calibri" charset="0"/>
                    <a:ea typeface="Calibri" charset="0"/>
                    <a:cs typeface="Calibri" charset="0"/>
                    <a:sym typeface="Helvetica Neue" pitchFamily="-107" charset="0"/>
                  </a:rPr>
                  <a:t>Intuition</a:t>
                </a:r>
                <a:r>
                  <a:rPr lang="en-US" i="1" dirty="0">
                    <a:solidFill>
                      <a:schemeClr val="tx1"/>
                    </a:solidFill>
                    <a:latin typeface="Calibri" charset="0"/>
                    <a:ea typeface="Calibri" charset="0"/>
                    <a:cs typeface="Calibri" charset="0"/>
                    <a:sym typeface="Helvetica Neue" pitchFamily="-107" charset="0"/>
                  </a:rPr>
                  <a:t>: Any taskset that is generated from a taskset in the set over which the </a:t>
                </a:r>
                <a:r>
                  <a:rPr lang="en-US" i="1" dirty="0" err="1">
                    <a:solidFill>
                      <a:schemeClr val="tx1"/>
                    </a:solidFill>
                    <a:latin typeface="Calibri" charset="0"/>
                    <a:ea typeface="Calibri" charset="0"/>
                    <a:cs typeface="Calibri" charset="0"/>
                    <a:sym typeface="Helvetica Neue" pitchFamily="-107" charset="0"/>
                  </a:rPr>
                  <a:t>inf</a:t>
                </a:r>
                <a:r>
                  <a:rPr lang="en-US" i="1" dirty="0">
                    <a:solidFill>
                      <a:schemeClr val="tx1"/>
                    </a:solidFill>
                    <a:latin typeface="Calibri" charset="0"/>
                    <a:ea typeface="Calibri" charset="0"/>
                    <a:cs typeface="Calibri" charset="0"/>
                    <a:sym typeface="Helvetica Neue" pitchFamily="-107" charset="0"/>
                  </a:rPr>
                  <a:t> is taken by reducing execution times is feasible (less workload </a:t>
                </a:r>
                <a:r>
                  <a:rPr lang="en-US" i="1" dirty="0">
                    <a:solidFill>
                      <a:schemeClr val="tx1"/>
                    </a:solidFill>
                    <a:latin typeface="Calibri" charset="0"/>
                    <a:ea typeface="Calibri" charset="0"/>
                    <a:cs typeface="Calibri" charset="0"/>
                    <a:sym typeface="Wingdings" pitchFamily="2" charset="2"/>
                  </a:rPr>
                  <a:t> less interference</a:t>
                </a:r>
                <a:r>
                  <a:rPr lang="en-US" i="1" dirty="0">
                    <a:solidFill>
                      <a:schemeClr val="tx1"/>
                    </a:solidFill>
                    <a:latin typeface="Calibri" charset="0"/>
                    <a:ea typeface="Calibri" charset="0"/>
                    <a:cs typeface="Calibri" charset="0"/>
                    <a:sym typeface="Helvetica Neue" pitchFamily="-107" charset="0"/>
                  </a:rPr>
                  <a:t>)</a:t>
                </a:r>
              </a:p>
              <a:p>
                <a:pPr marL="0" lvl="0" indent="0">
                  <a:buNone/>
                </a:pPr>
                <a:endParaRPr lang="en-US" i="1" dirty="0">
                  <a:solidFill>
                    <a:schemeClr val="tx1"/>
                  </a:solidFill>
                  <a:latin typeface="Calibri" charset="0"/>
                  <a:ea typeface="Calibri" charset="0"/>
                  <a:cs typeface="Calibri" charset="0"/>
                  <a:sym typeface="Helvetica Neue" pitchFamily="-107" charset="0"/>
                </a:endParaRPr>
              </a:p>
              <a:p>
                <a:pPr marL="342900" lvl="0" indent="-342900">
                  <a:buFont typeface="+mj-lt"/>
                  <a:buAutoNum type="arabicPeriod" startAt="4"/>
                </a:pPr>
                <a:endParaRPr lang="en-US" i="1" dirty="0">
                  <a:solidFill>
                    <a:schemeClr val="tx1"/>
                  </a:solidFill>
                  <a:latin typeface="Calibri" charset="0"/>
                  <a:ea typeface="Calibri" charset="0"/>
                  <a:cs typeface="Calibri" charset="0"/>
                  <a:sym typeface="Helvetica Neue" pitchFamily="-107" charset="0"/>
                </a:endParaRPr>
              </a:p>
              <a:p>
                <a:pPr marL="0" indent="0">
                  <a:buNone/>
                </a:pPr>
                <a:r>
                  <a:rPr lang="en-US" dirty="0"/>
                  <a:t>So from this we only know that if a task T is such that U(T) &lt;= </a:t>
                </a:r>
                <a:r>
                  <a:rPr lang="en-US" dirty="0" err="1"/>
                  <a:t>Ulub</a:t>
                </a:r>
                <a:r>
                  <a:rPr lang="en-US" dirty="0"/>
                  <a:t>(S) and T generated from a task in the set over which the </a:t>
                </a:r>
                <a:r>
                  <a:rPr lang="en-US" dirty="0" err="1"/>
                  <a:t>inf</a:t>
                </a:r>
                <a:r>
                  <a:rPr lang="en-US" dirty="0"/>
                  <a:t> is taken, then T is schedulable. What about any task whose utilization is &lt;= </a:t>
                </a:r>
                <a:r>
                  <a:rPr lang="en-US" dirty="0" err="1"/>
                  <a:t>Ulub</a:t>
                </a:r>
                <a:r>
                  <a:rPr lang="en-US" dirty="0"/>
                  <a:t>(S)? So far we have no reason to believe that it must be schedulable</a:t>
                </a:r>
                <a:r>
                  <a:rPr lang="en-US" dirty="0">
                    <a:sym typeface="Wingdings" pitchFamily="2" charset="2"/>
                  </a:rPr>
                  <a:t> it is true but needs proof.</a:t>
                </a:r>
                <a:endParaRPr lang="en-US" dirty="0"/>
              </a:p>
            </p:txBody>
          </p:sp>
        </mc:Choice>
        <mc:Fallback xmlns="">
          <p:sp>
            <p:nvSpPr>
              <p:cNvPr id="3" name="Notes Placeholder 2"/>
              <p:cNvSpPr>
                <a:spLocks noGrp="1"/>
              </p:cNvSpPr>
              <p:nvPr>
                <p:ph type="body" idx="1"/>
              </p:nvPr>
            </p:nvSpPr>
            <p:spPr/>
            <p:txBody>
              <a:bodyPr/>
              <a:lstStyle/>
              <a:p>
                <a:r>
                  <a:rPr lang="en-US" dirty="0" smtClean="0"/>
                  <a:t>On getting to point 3. from 2.:</a:t>
                </a:r>
              </a:p>
              <a:p>
                <a:pPr marL="228600" indent="-228600">
                  <a:buAutoNum type="arabicPeriod"/>
                </a:pPr>
                <a:r>
                  <a:rPr lang="en-US" dirty="0" smtClean="0"/>
                  <a:t>Why are we </a:t>
                </a:r>
                <a:r>
                  <a:rPr lang="en-US" dirty="0" smtClean="0"/>
                  <a:t>inflating execution times? Considering</a:t>
                </a:r>
                <a:r>
                  <a:rPr lang="en-US" baseline="0" dirty="0" smtClean="0"/>
                  <a:t> the critically schedulable </a:t>
                </a:r>
                <a:r>
                  <a:rPr lang="en-US" baseline="0" dirty="0" err="1" smtClean="0"/>
                  <a:t>tasksets</a:t>
                </a:r>
                <a:r>
                  <a:rPr lang="en-US" baseline="0" dirty="0" smtClean="0"/>
                  <a:t> under RM (those at the boundary of the feasibility region under RM) makes </a:t>
                </a:r>
                <a:r>
                  <a:rPr lang="en-US" dirty="0" smtClean="0"/>
                  <a:t>the </a:t>
                </a:r>
                <a:r>
                  <a:rPr lang="en-US" dirty="0" smtClean="0"/>
                  <a:t>bound </a:t>
                </a:r>
                <a:r>
                  <a:rPr lang="en-US" dirty="0" smtClean="0"/>
                  <a:t>as</a:t>
                </a:r>
                <a:r>
                  <a:rPr lang="en-US" baseline="0" dirty="0" smtClean="0"/>
                  <a:t> </a:t>
                </a:r>
                <a:r>
                  <a:rPr lang="en-US" dirty="0" smtClean="0"/>
                  <a:t>optimistic </a:t>
                </a:r>
                <a:r>
                  <a:rPr lang="en-US" dirty="0" smtClean="0"/>
                  <a:t>as </a:t>
                </a:r>
                <a:r>
                  <a:rPr lang="en-US" dirty="0" smtClean="0"/>
                  <a:t>possible</a:t>
                </a:r>
                <a:r>
                  <a:rPr lang="en-US" baseline="0" dirty="0" smtClean="0"/>
                  <a:t> (we want to include as many feasible </a:t>
                </a:r>
                <a:r>
                  <a:rPr lang="en-US" baseline="0" dirty="0" err="1" smtClean="0"/>
                  <a:t>tasksets</a:t>
                </a:r>
                <a:r>
                  <a:rPr lang="en-US" baseline="0" dirty="0" smtClean="0"/>
                  <a:t> in the resulting feasibility region as possible) </a:t>
                </a:r>
                <a:r>
                  <a:rPr lang="en-US" dirty="0" smtClean="0">
                    <a:sym typeface="Wingdings"/>
                  </a:rPr>
                  <a:t> comes from the observation that the higher</a:t>
                </a:r>
                <a:r>
                  <a:rPr lang="en-US" baseline="0" dirty="0" smtClean="0">
                    <a:sym typeface="Wingdings"/>
                  </a:rPr>
                  <a:t> the utilization factor of the </a:t>
                </a:r>
                <a:r>
                  <a:rPr lang="en-US" baseline="0" dirty="0" err="1" smtClean="0">
                    <a:sym typeface="Wingdings"/>
                  </a:rPr>
                  <a:t>taskset</a:t>
                </a:r>
                <a:r>
                  <a:rPr lang="en-US" baseline="0" dirty="0" smtClean="0">
                    <a:sym typeface="Wingdings"/>
                  </a:rPr>
                  <a:t> the harder it is to schedule it feasibly  then by doing so we </a:t>
                </a:r>
                <a:r>
                  <a:rPr lang="en-US" dirty="0" smtClean="0">
                    <a:sym typeface="Wingdings"/>
                  </a:rPr>
                  <a:t>include </a:t>
                </a:r>
                <a:r>
                  <a:rPr lang="en-US" dirty="0" smtClean="0">
                    <a:sym typeface="Wingdings"/>
                  </a:rPr>
                  <a:t>as many </a:t>
                </a:r>
                <a:r>
                  <a:rPr lang="en-US" dirty="0" err="1" smtClean="0">
                    <a:sym typeface="Wingdings"/>
                  </a:rPr>
                  <a:t>tasksets</a:t>
                </a:r>
                <a:r>
                  <a:rPr lang="en-US" dirty="0" smtClean="0">
                    <a:sym typeface="Wingdings"/>
                  </a:rPr>
                  <a:t> as possible in the feasibility region of our desired </a:t>
                </a:r>
                <a:r>
                  <a:rPr lang="en-US" dirty="0" smtClean="0">
                    <a:sym typeface="Wingdings"/>
                  </a:rPr>
                  <a:t>test  Do we need to show that if a task set with utilization U is feasible under RM,</a:t>
                </a:r>
                <a:r>
                  <a:rPr lang="en-US" baseline="0" dirty="0" smtClean="0">
                    <a:sym typeface="Wingdings"/>
                  </a:rPr>
                  <a:t> then any </a:t>
                </a:r>
                <a:r>
                  <a:rPr lang="en-US" baseline="0" dirty="0" err="1" smtClean="0">
                    <a:sym typeface="Wingdings"/>
                  </a:rPr>
                  <a:t>taskset</a:t>
                </a:r>
                <a:r>
                  <a:rPr lang="en-US" baseline="0" dirty="0" smtClean="0">
                    <a:sym typeface="Wingdings"/>
                  </a:rPr>
                  <a:t> with utilization &lt;= U is also feasible? </a:t>
                </a:r>
                <a:endParaRPr lang="en-US" dirty="0" smtClean="0">
                  <a:sym typeface="Wingdings"/>
                </a:endParaRPr>
              </a:p>
              <a:p>
                <a:pPr marL="228600" indent="-228600">
                  <a:buAutoNum type="arabicPeriod"/>
                </a:pPr>
                <a:r>
                  <a:rPr lang="en-US" dirty="0" smtClean="0">
                    <a:sym typeface="Wingdings"/>
                  </a:rPr>
                  <a:t>Now</a:t>
                </a:r>
                <a:r>
                  <a:rPr lang="en-US" baseline="0" dirty="0" smtClean="0">
                    <a:sym typeface="Wingdings"/>
                  </a:rPr>
                  <a:t> given the set </a:t>
                </a:r>
                <a:r>
                  <a:rPr lang="en-US" i="0" baseline="0" dirty="0" smtClean="0">
                    <a:latin typeface="Cambria Math" charset="0"/>
                    <a:sym typeface="Wingdings"/>
                  </a:rPr>
                  <a:t>{𝑈(</a:t>
                </a:r>
                <a:r>
                  <a:rPr lang="en-US" b="0" i="0" baseline="0" dirty="0" smtClean="0">
                    <a:latin typeface="Cambria Math" charset="0"/>
                    <a:sym typeface="Wingdings"/>
                  </a:rPr>
                  <a:t>Γ</a:t>
                </a:r>
                <a:r>
                  <a:rPr lang="en-US" i="0" baseline="0" dirty="0" smtClean="0">
                    <a:latin typeface="Cambria Math" charset="0"/>
                    <a:sym typeface="Wingdings"/>
                  </a:rPr>
                  <a:t>):</a:t>
                </a:r>
                <a:r>
                  <a:rPr lang="en-US" b="0" i="0" baseline="0" dirty="0" smtClean="0">
                    <a:latin typeface="Cambria Math" charset="0"/>
                    <a:sym typeface="Wingdings"/>
                  </a:rPr>
                  <a:t>Γ</a:t>
                </a:r>
                <a:r>
                  <a:rPr lang="en-US" i="0" baseline="0" dirty="0" smtClean="0">
                    <a:latin typeface="Cambria Math" charset="0"/>
                    <a:sym typeface="Wingdings"/>
                  </a:rPr>
                  <a:t>}, </a:t>
                </a:r>
                <a:r>
                  <a:rPr lang="en-US" baseline="0" dirty="0" smtClean="0">
                    <a:sym typeface="Wingdings"/>
                  </a:rPr>
                  <a:t>can you think of a utilization value </a:t>
                </a:r>
                <a:r>
                  <a:rPr lang="en-US" i="0" baseline="0" dirty="0" smtClean="0">
                    <a:latin typeface="Cambria Math" charset="0"/>
                    <a:sym typeface="Wingdings"/>
                  </a:rPr>
                  <a:t>𝑈</a:t>
                </a:r>
                <a:r>
                  <a:rPr lang="en-US" b="0" i="0" baseline="0" dirty="0" smtClean="0">
                    <a:latin typeface="Cambria Math" charset="0"/>
                    <a:sym typeface="Wingdings"/>
                  </a:rPr>
                  <a:t>^∗ </a:t>
                </a:r>
                <a:r>
                  <a:rPr lang="en-US" i="0" baseline="0" dirty="0" smtClean="0">
                    <a:latin typeface="Cambria Math" charset="0"/>
                    <a:sym typeface="Wingdings"/>
                  </a:rPr>
                  <a:t> </a:t>
                </a:r>
                <a:r>
                  <a:rPr lang="en-US" baseline="0" dirty="0" smtClean="0">
                    <a:sym typeface="Wingdings"/>
                  </a:rPr>
                  <a:t>such that all tasks with utilization factors</a:t>
                </a:r>
                <a:r>
                  <a:rPr lang="en-US" dirty="0" smtClean="0">
                    <a:sym typeface="Wingdings"/>
                  </a:rPr>
                  <a:t> </a:t>
                </a:r>
                <a:r>
                  <a:rPr lang="en-US" b="0" i="0" smtClean="0">
                    <a:latin typeface="Cambria Math" charset="0"/>
                    <a:sym typeface="Wingdings"/>
                  </a:rPr>
                  <a:t>≤𝑈^∗</a:t>
                </a:r>
                <a:r>
                  <a:rPr lang="en-US" baseline="0" dirty="0" smtClean="0">
                    <a:sym typeface="Wingdings"/>
                  </a:rPr>
                  <a:t> </a:t>
                </a:r>
                <a:r>
                  <a:rPr lang="en-US" baseline="0" dirty="0" smtClean="0">
                    <a:sym typeface="Wingdings"/>
                  </a:rPr>
                  <a:t>are schedulable? It is the min across this set.</a:t>
                </a:r>
                <a:endParaRPr lang="en-US" dirty="0" smtClean="0"/>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F925C6B3-3BFD-4B41-99D2-456336081447}" type="slidenum">
              <a:rPr lang="en-US" smtClean="0"/>
              <a:t>20</a:t>
            </a:fld>
            <a:endParaRPr lang="en-US"/>
          </a:p>
        </p:txBody>
      </p:sp>
    </p:spTree>
    <p:extLst>
      <p:ext uri="{BB962C8B-B14F-4D97-AF65-F5344CB8AC3E}">
        <p14:creationId xmlns:p14="http://schemas.microsoft.com/office/powerpoint/2010/main" val="67937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the ceiling in the C_2 equation case1? Because case1’s condition all </a:t>
                </a:r>
                <a:r>
                  <a:rPr lang="en-US" i="1" dirty="0"/>
                  <a:t>requests</a:t>
                </a:r>
                <a:r>
                  <a:rPr lang="en-US" dirty="0"/>
                  <a:t> of Task1</a:t>
                </a:r>
                <a:r>
                  <a:rPr lang="en-US" baseline="0" dirty="0"/>
                  <a:t> will finish before P2</a:t>
                </a:r>
              </a:p>
              <a:p>
                <a:r>
                  <a:rPr lang="en-US" baseline="0" dirty="0"/>
                  <a:t>C2 case 2: T1 will occupy the processor from in [FP1, P2], so must look at the max. value that C2 can take in [0, FP1] to make the </a:t>
                </a:r>
                <a:r>
                  <a:rPr lang="en-US" baseline="0" dirty="0" err="1"/>
                  <a:t>taskset</a:t>
                </a:r>
                <a:r>
                  <a:rPr lang="en-US" baseline="0" dirty="0"/>
                  <a:t> set critically schedulable, which is the what remains after T1 executes everything in [0, FP1]</a:t>
                </a:r>
              </a:p>
              <a:p>
                <a:endParaRPr lang="en-US" baseline="0" dirty="0"/>
              </a:p>
              <a:p>
                <a:r>
                  <a:rPr lang="en-US" baseline="0" dirty="0"/>
                  <a:t>Indeed in U case 1, U decreases with C1 as the term in () is negative, whereas in case 1, U increases with C1 as the term in () is nonnegative</a:t>
                </a:r>
              </a:p>
              <a:p>
                <a:endParaRPr lang="en-US" baseline="0" dirty="0"/>
              </a:p>
              <a:p>
                <a:r>
                  <a:rPr lang="en-US" b="1" baseline="0" dirty="0"/>
                  <a:t>Q: </a:t>
                </a:r>
                <a:r>
                  <a:rPr lang="en-US" baseline="0" dirty="0"/>
                  <a:t>How come is U in the left decreasing when C1 is increasing? Aren’t utilizations supposed to increase when we increase the </a:t>
                </a:r>
                <a:r>
                  <a:rPr lang="en-US" baseline="0" dirty="0" err="1"/>
                  <a:t>excution</a:t>
                </a:r>
                <a:r>
                  <a:rPr lang="en-US" baseline="0" dirty="0"/>
                  <a:t> time of one task?</a:t>
                </a:r>
              </a:p>
              <a:p>
                <a:r>
                  <a:rPr lang="en-US" b="1" baseline="0" dirty="0"/>
                  <a:t>A: </a:t>
                </a:r>
                <a14:m>
                  <m:oMath xmlns:m="http://schemas.openxmlformats.org/officeDocument/2006/math">
                    <m:sSub>
                      <m:sSubPr>
                        <m:ctrlPr>
                          <a:rPr lang="en-US" b="0" i="1" baseline="0" dirty="0" smtClean="0">
                            <a:latin typeface="Cambria Math" panose="02040503050406030204" pitchFamily="18" charset="0"/>
                          </a:rPr>
                        </m:ctrlPr>
                      </m:sSubPr>
                      <m:e>
                        <m:r>
                          <a:rPr lang="en-US" b="0" i="1" baseline="0" dirty="0" smtClean="0">
                            <a:latin typeface="Cambria Math" charset="0"/>
                          </a:rPr>
                          <m:t>𝐶</m:t>
                        </m:r>
                      </m:e>
                      <m:sub>
                        <m:r>
                          <a:rPr lang="en-US" b="0" i="1" baseline="0" dirty="0" smtClean="0">
                            <a:latin typeface="Cambria Math" charset="0"/>
                          </a:rPr>
                          <m:t>1</m:t>
                        </m:r>
                      </m:sub>
                    </m:sSub>
                  </m:oMath>
                </a14:m>
                <a:r>
                  <a:rPr lang="en-US" b="0" baseline="0" dirty="0"/>
                  <a:t> is defined in terms of </a:t>
                </a:r>
                <a14:m>
                  <m:oMath xmlns:m="http://schemas.openxmlformats.org/officeDocument/2006/math">
                    <m:sSub>
                      <m:sSubPr>
                        <m:ctrlPr>
                          <a:rPr lang="en-US" b="0" i="1" baseline="0" dirty="0" smtClean="0">
                            <a:latin typeface="Cambria Math" panose="02040503050406030204" pitchFamily="18" charset="0"/>
                          </a:rPr>
                        </m:ctrlPr>
                      </m:sSubPr>
                      <m:e>
                        <m:r>
                          <a:rPr lang="en-US" b="0" i="1" baseline="0" dirty="0" smtClean="0">
                            <a:latin typeface="Cambria Math" charset="0"/>
                          </a:rPr>
                          <m:t>𝐶</m:t>
                        </m:r>
                      </m:e>
                      <m:sub>
                        <m:r>
                          <a:rPr lang="en-US" b="0" i="1" baseline="0" dirty="0" smtClean="0">
                            <a:latin typeface="Cambria Math" charset="0"/>
                          </a:rPr>
                          <m:t>2</m:t>
                        </m:r>
                      </m:sub>
                    </m:sSub>
                  </m:oMath>
                </a14:m>
                <a:r>
                  <a:rPr lang="en-US" b="0" baseline="0" dirty="0"/>
                  <a:t>, so to stay in the regime of </a:t>
                </a:r>
                <a:r>
                  <a:rPr lang="en-US" b="1" baseline="0" dirty="0"/>
                  <a:t>case 1 </a:t>
                </a:r>
                <a:r>
                  <a:rPr lang="en-US" b="0" baseline="0" dirty="0"/>
                  <a:t>while increasing </a:t>
                </a:r>
                <a14:m>
                  <m:oMath xmlns:m="http://schemas.openxmlformats.org/officeDocument/2006/math">
                    <m:sSub>
                      <m:sSubPr>
                        <m:ctrlPr>
                          <a:rPr lang="en-US" b="0" i="1" baseline="0" dirty="0" smtClean="0">
                            <a:latin typeface="Cambria Math" panose="02040503050406030204" pitchFamily="18" charset="0"/>
                          </a:rPr>
                        </m:ctrlPr>
                      </m:sSubPr>
                      <m:e>
                        <m:r>
                          <a:rPr lang="en-US" b="0" i="1" baseline="0" dirty="0" smtClean="0">
                            <a:latin typeface="Cambria Math" charset="0"/>
                          </a:rPr>
                          <m:t>𝐶</m:t>
                        </m:r>
                      </m:e>
                      <m:sub>
                        <m:r>
                          <a:rPr lang="en-US" b="0" i="1" baseline="0" dirty="0" smtClean="0">
                            <a:latin typeface="Cambria Math" charset="0"/>
                          </a:rPr>
                          <m:t>1</m:t>
                        </m:r>
                      </m:sub>
                    </m:sSub>
                    <m:r>
                      <a:rPr lang="en-US" b="0" i="1" baseline="0" dirty="0" smtClean="0">
                        <a:latin typeface="Cambria Math" charset="0"/>
                      </a:rPr>
                      <m:t>, </m:t>
                    </m:r>
                    <m:sSub>
                      <m:sSubPr>
                        <m:ctrlPr>
                          <a:rPr lang="en-US" b="0" i="1" baseline="0" dirty="0" smtClean="0">
                            <a:latin typeface="Cambria Math" panose="02040503050406030204" pitchFamily="18" charset="0"/>
                          </a:rPr>
                        </m:ctrlPr>
                      </m:sSubPr>
                      <m:e>
                        <m:r>
                          <a:rPr lang="en-US" b="0" i="1" baseline="0" dirty="0" smtClean="0">
                            <a:latin typeface="Cambria Math" charset="0"/>
                          </a:rPr>
                          <m:t>𝐶</m:t>
                        </m:r>
                      </m:e>
                      <m:sub>
                        <m:r>
                          <a:rPr lang="en-US" b="0" i="1" baseline="0" dirty="0" smtClean="0">
                            <a:latin typeface="Cambria Math" charset="0"/>
                          </a:rPr>
                          <m:t>2</m:t>
                        </m:r>
                      </m:sub>
                    </m:sSub>
                  </m:oMath>
                </a14:m>
                <a:r>
                  <a:rPr lang="en-US" b="0" baseline="0" dirty="0"/>
                  <a:t> must decrease (look at the max. </a:t>
                </a:r>
                <a14:m>
                  <m:oMath xmlns:m="http://schemas.openxmlformats.org/officeDocument/2006/math">
                    <m:sSub>
                      <m:sSubPr>
                        <m:ctrlPr>
                          <a:rPr lang="en-US" b="0" i="1" baseline="0" dirty="0" smtClean="0">
                            <a:latin typeface="Cambria Math" panose="02040503050406030204" pitchFamily="18" charset="0"/>
                          </a:rPr>
                        </m:ctrlPr>
                      </m:sSubPr>
                      <m:e>
                        <m:r>
                          <a:rPr lang="en-US" b="0" i="1" baseline="0" dirty="0" smtClean="0">
                            <a:latin typeface="Cambria Math" charset="0"/>
                          </a:rPr>
                          <m:t>𝐶</m:t>
                        </m:r>
                      </m:e>
                      <m:sub>
                        <m:r>
                          <a:rPr lang="en-US" b="0" i="1" baseline="0" dirty="0" smtClean="0">
                            <a:latin typeface="Cambria Math" charset="0"/>
                          </a:rPr>
                          <m:t>2</m:t>
                        </m:r>
                      </m:sub>
                    </m:sSub>
                  </m:oMath>
                </a14:m>
                <a:r>
                  <a:rPr lang="en-US" b="0" baseline="0" dirty="0"/>
                  <a:t> in case 1) </a:t>
                </a:r>
                <a:r>
                  <a:rPr lang="en-US" b="0" baseline="0" dirty="0">
                    <a:sym typeface="Wingdings"/>
                  </a:rPr>
                  <a:t> the combined effect is that </a:t>
                </a:r>
                <a14:m>
                  <m:oMath xmlns:m="http://schemas.openxmlformats.org/officeDocument/2006/math">
                    <m:sSub>
                      <m:sSubPr>
                        <m:ctrlPr>
                          <a:rPr lang="en-US" b="0" i="1" baseline="0" smtClean="0">
                            <a:latin typeface="Cambria Math" panose="02040503050406030204" pitchFamily="18" charset="0"/>
                            <a:sym typeface="Wingdings"/>
                          </a:rPr>
                        </m:ctrlPr>
                      </m:sSubPr>
                      <m:e>
                        <m:r>
                          <a:rPr lang="en-US" b="0" i="1" baseline="0" smtClean="0">
                            <a:latin typeface="Cambria Math" charset="0"/>
                            <a:sym typeface="Wingdings"/>
                          </a:rPr>
                          <m:t>𝐶</m:t>
                        </m:r>
                      </m:e>
                      <m:sub>
                        <m:r>
                          <a:rPr lang="en-US" b="0" i="1" baseline="0" smtClean="0">
                            <a:latin typeface="Cambria Math" charset="0"/>
                            <a:sym typeface="Wingdings"/>
                          </a:rPr>
                          <m:t>!</m:t>
                        </m:r>
                      </m:sub>
                    </m:sSub>
                    <m:r>
                      <a:rPr lang="en-US" b="0" i="1" baseline="0" smtClean="0">
                        <a:latin typeface="Cambria Math" charset="0"/>
                        <a:sym typeface="Wingdings"/>
                      </a:rPr>
                      <m:t>↦</m:t>
                    </m:r>
                    <m:r>
                      <a:rPr lang="en-US" b="0" i="1" baseline="0" smtClean="0">
                        <a:latin typeface="Cambria Math" charset="0"/>
                        <a:sym typeface="Wingdings"/>
                      </a:rPr>
                      <m:t>𝑈</m:t>
                    </m:r>
                    <m:r>
                      <a:rPr lang="en-US" b="0" i="1" baseline="0" smtClean="0">
                        <a:latin typeface="Cambria Math" charset="0"/>
                        <a:sym typeface="Wingdings"/>
                      </a:rPr>
                      <m:t>(</m:t>
                    </m:r>
                    <m:sSub>
                      <m:sSubPr>
                        <m:ctrlPr>
                          <a:rPr lang="en-US" b="0" i="1" baseline="0" smtClean="0">
                            <a:latin typeface="Cambria Math" panose="02040503050406030204" pitchFamily="18" charset="0"/>
                            <a:sym typeface="Wingdings"/>
                          </a:rPr>
                        </m:ctrlPr>
                      </m:sSubPr>
                      <m:e>
                        <m:r>
                          <a:rPr lang="en-US" b="0" i="1" baseline="0" smtClean="0">
                            <a:latin typeface="Cambria Math" charset="0"/>
                            <a:sym typeface="Wingdings"/>
                          </a:rPr>
                          <m:t>𝐶</m:t>
                        </m:r>
                      </m:e>
                      <m:sub>
                        <m:r>
                          <a:rPr lang="en-US" b="0" i="1" baseline="0" smtClean="0">
                            <a:latin typeface="Cambria Math" charset="0"/>
                            <a:sym typeface="Wingdings"/>
                          </a:rPr>
                          <m:t>!</m:t>
                        </m:r>
                      </m:sub>
                    </m:sSub>
                    <m:r>
                      <a:rPr lang="en-US" b="0" i="1" baseline="0" smtClean="0">
                        <a:latin typeface="Cambria Math" charset="0"/>
                        <a:sym typeface="Wingdings"/>
                      </a:rPr>
                      <m:t>)</m:t>
                    </m:r>
                  </m:oMath>
                </a14:m>
                <a:r>
                  <a:rPr lang="en-US" b="0" dirty="0"/>
                  <a:t> is a decreasing map over case 1.</a:t>
                </a:r>
              </a:p>
            </p:txBody>
          </p:sp>
        </mc:Choice>
        <mc:Fallback xmlns="">
          <p:sp>
            <p:nvSpPr>
              <p:cNvPr id="3" name="Notes Placeholder 2"/>
              <p:cNvSpPr>
                <a:spLocks noGrp="1"/>
              </p:cNvSpPr>
              <p:nvPr>
                <p:ph type="body" idx="1"/>
              </p:nvPr>
            </p:nvSpPr>
            <p:spPr/>
            <p:txBody>
              <a:bodyPr/>
              <a:lstStyle/>
              <a:p>
                <a:r>
                  <a:rPr lang="en-US" dirty="0" smtClean="0"/>
                  <a:t>Why the ceiling in the C_2 equation case1? Because case1’s condition all </a:t>
                </a:r>
                <a:r>
                  <a:rPr lang="en-US" i="1" dirty="0" smtClean="0"/>
                  <a:t>requests</a:t>
                </a:r>
                <a:r>
                  <a:rPr lang="en-US" dirty="0" smtClean="0"/>
                  <a:t> of Task1</a:t>
                </a:r>
                <a:r>
                  <a:rPr lang="en-US" baseline="0" dirty="0" smtClean="0"/>
                  <a:t> will finish before P2</a:t>
                </a:r>
              </a:p>
              <a:p>
                <a:r>
                  <a:rPr lang="en-US" baseline="0" dirty="0" smtClean="0"/>
                  <a:t>C2 case 2: T1 will occupy the processor from in [FP1, P2], so must look at the max. value that C2 can take in [0, FP1] to make the </a:t>
                </a:r>
                <a:r>
                  <a:rPr lang="en-US" baseline="0" dirty="0" err="1" smtClean="0"/>
                  <a:t>taskset</a:t>
                </a:r>
                <a:r>
                  <a:rPr lang="en-US" baseline="0" dirty="0" smtClean="0"/>
                  <a:t> set critically schedulable, which is the what remains after T1 executes everything in [0, FP1]</a:t>
                </a:r>
              </a:p>
              <a:p>
                <a:endParaRPr lang="en-US" baseline="0" dirty="0" smtClean="0"/>
              </a:p>
              <a:p>
                <a:r>
                  <a:rPr lang="en-US" baseline="0" dirty="0" smtClean="0"/>
                  <a:t>Indeed in U case 1, U decreases with C1 as the term in () is negative, whereas in case 1, U increases with C1 as the term in () is </a:t>
                </a:r>
                <a:r>
                  <a:rPr lang="en-US" baseline="0" dirty="0" smtClean="0"/>
                  <a:t>nonnegative</a:t>
                </a:r>
              </a:p>
              <a:p>
                <a:endParaRPr lang="en-US" baseline="0" dirty="0" smtClean="0"/>
              </a:p>
              <a:p>
                <a:r>
                  <a:rPr lang="en-US" b="1" baseline="0" dirty="0" smtClean="0"/>
                  <a:t>Q: </a:t>
                </a:r>
                <a:r>
                  <a:rPr lang="en-US" baseline="0" dirty="0" smtClean="0"/>
                  <a:t>How come is U in the left decreasing when C1 is increasing? Aren’t utilizations supposed to increase when we increase the </a:t>
                </a:r>
                <a:r>
                  <a:rPr lang="en-US" baseline="0" dirty="0" err="1" smtClean="0"/>
                  <a:t>excution</a:t>
                </a:r>
                <a:r>
                  <a:rPr lang="en-US" baseline="0" dirty="0" smtClean="0"/>
                  <a:t> time of one task?</a:t>
                </a:r>
              </a:p>
              <a:p>
                <a:r>
                  <a:rPr lang="en-US" b="1" baseline="0" dirty="0" smtClean="0"/>
                  <a:t>A: </a:t>
                </a:r>
                <a:r>
                  <a:rPr lang="en-US" b="0" i="0" baseline="0" dirty="0" smtClean="0">
                    <a:latin typeface="Cambria Math" charset="0"/>
                  </a:rPr>
                  <a:t>𝐶_1</a:t>
                </a:r>
                <a:r>
                  <a:rPr lang="en-US" b="0" baseline="0" dirty="0" smtClean="0"/>
                  <a:t> is defined in terms of </a:t>
                </a:r>
                <a:r>
                  <a:rPr lang="en-US" b="0" i="0" baseline="0" dirty="0" smtClean="0">
                    <a:latin typeface="Cambria Math" charset="0"/>
                  </a:rPr>
                  <a:t>𝐶_2</a:t>
                </a:r>
                <a:r>
                  <a:rPr lang="en-US" b="0" baseline="0" dirty="0" smtClean="0"/>
                  <a:t>, so to stay in the regime of </a:t>
                </a:r>
                <a:r>
                  <a:rPr lang="en-US" b="1" baseline="0" dirty="0" smtClean="0"/>
                  <a:t>case 1 </a:t>
                </a:r>
                <a:r>
                  <a:rPr lang="en-US" b="0" baseline="0" dirty="0" smtClean="0"/>
                  <a:t>while increasing </a:t>
                </a:r>
                <a:r>
                  <a:rPr lang="en-US" b="0" i="0" baseline="0" dirty="0" smtClean="0">
                    <a:latin typeface="Cambria Math" charset="0"/>
                  </a:rPr>
                  <a:t>𝐶_1, 𝐶_2</a:t>
                </a:r>
                <a:r>
                  <a:rPr lang="en-US" b="0" baseline="0" dirty="0" smtClean="0"/>
                  <a:t> must decrease (look at the max. </a:t>
                </a:r>
                <a:r>
                  <a:rPr lang="en-US" b="0" i="0" baseline="0" dirty="0" smtClean="0">
                    <a:latin typeface="Cambria Math" charset="0"/>
                  </a:rPr>
                  <a:t>𝐶_2</a:t>
                </a:r>
                <a:r>
                  <a:rPr lang="en-US" b="0" baseline="0" dirty="0" smtClean="0"/>
                  <a:t> in case 1) </a:t>
                </a:r>
                <a:r>
                  <a:rPr lang="en-US" b="0" baseline="0" dirty="0" smtClean="0">
                    <a:sym typeface="Wingdings"/>
                  </a:rPr>
                  <a:t> the combined effect is that </a:t>
                </a:r>
                <a:r>
                  <a:rPr lang="en-US" b="0" i="0" baseline="0" smtClean="0">
                    <a:latin typeface="Cambria Math" charset="0"/>
                    <a:sym typeface="Wingdings"/>
                  </a:rPr>
                  <a:t>𝐶_!↦𝑈(𝐶_!)</a:t>
                </a:r>
                <a:r>
                  <a:rPr lang="en-US" b="0" dirty="0" smtClean="0"/>
                  <a:t> is a decreasing map over case 1.</a:t>
                </a:r>
                <a:endParaRPr lang="en-US" b="0" dirty="0"/>
              </a:p>
            </p:txBody>
          </p:sp>
        </mc:Fallback>
      </mc:AlternateContent>
      <p:sp>
        <p:nvSpPr>
          <p:cNvPr id="4" name="Slide Number Placeholder 3"/>
          <p:cNvSpPr>
            <a:spLocks noGrp="1"/>
          </p:cNvSpPr>
          <p:nvPr>
            <p:ph type="sldNum" sz="quarter" idx="10"/>
          </p:nvPr>
        </p:nvSpPr>
        <p:spPr/>
        <p:txBody>
          <a:bodyPr/>
          <a:lstStyle/>
          <a:p>
            <a:fld id="{F925C6B3-3BFD-4B41-99D2-456336081447}" type="slidenum">
              <a:rPr lang="en-US" smtClean="0"/>
              <a:t>23</a:t>
            </a:fld>
            <a:endParaRPr lang="en-US"/>
          </a:p>
        </p:txBody>
      </p:sp>
    </p:spTree>
    <p:extLst>
      <p:ext uri="{BB962C8B-B14F-4D97-AF65-F5344CB8AC3E}">
        <p14:creationId xmlns:p14="http://schemas.microsoft.com/office/powerpoint/2010/main" val="116746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C6B3-3BFD-4B41-99D2-456336081447}" type="slidenum">
              <a:rPr lang="en-US" smtClean="0"/>
              <a:t>26</a:t>
            </a:fld>
            <a:endParaRPr lang="en-US"/>
          </a:p>
        </p:txBody>
      </p:sp>
    </p:spTree>
    <p:extLst>
      <p:ext uri="{BB962C8B-B14F-4D97-AF65-F5344CB8AC3E}">
        <p14:creationId xmlns:p14="http://schemas.microsoft.com/office/powerpoint/2010/main" val="13767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927100"/>
            <a:ext cx="2085975" cy="48387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927100"/>
            <a:ext cx="6105525" cy="48387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06400" y="1638300"/>
            <a:ext cx="171450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273300" y="1638300"/>
            <a:ext cx="171450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2450" y="228600"/>
            <a:ext cx="895350" cy="60325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228600"/>
            <a:ext cx="2533650" cy="60325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B6DF8798-3069-A74F-BF8D-3BD7FEBFB238}" type="slidenum">
              <a:rPr lang="en-US"/>
              <a:pPr/>
              <a:t>‹#›</a:t>
            </a:fld>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D9DC3BF-88C5-E34C-8FB1-F858D6906EBC}" type="slidenum">
              <a:rPr lang="en-US"/>
              <a:pPr/>
              <a:t>‹#›</a:t>
            </a:fld>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C52C5A6E-E20C-E643-BFDA-754FCD6A2B47}" type="slidenum">
              <a:rPr lang="en-US"/>
              <a:pPr/>
              <a:t>‹#›</a:t>
            </a:fld>
            <a:endParaRPr lang="en-US"/>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1371600"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3919DCCC-AF22-C540-AF1E-B50A47BCC507}" type="slidenum">
              <a:rPr lang="en-US"/>
              <a:pPr/>
              <a:t>‹#›</a:t>
            </a:fld>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54D11482-4029-9C47-B051-24C7E488C6BC}" type="slidenum">
              <a:rPr lang="en-US"/>
              <a:pPr/>
              <a:t>‹#›</a:t>
            </a:fld>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D7B18163-61F0-E94A-BA95-7FA77D253804}" type="slidenum">
              <a:rPr lang="en-US"/>
              <a:pPr/>
              <a:t>‹#›</a:t>
            </a:fld>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A4F540AB-B7C5-544E-BB0F-C3BF4D01C69E}" type="slidenum">
              <a:rPr lang="en-US"/>
              <a:pPr/>
              <a:t>‹#›</a:t>
            </a:fld>
            <a:endParaRPr lang="en-US"/>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FD868B9-99F5-654A-AE5A-C1C825A5AD64}"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BE237EE-3A45-274E-B5B7-3A0B3223E21F}" type="slidenum">
              <a:rPr lang="en-US"/>
              <a:pPr/>
              <a:t>‹#›</a:t>
            </a:fld>
            <a:endParaRPr lang="en-US"/>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3298D1DA-9072-B34F-A409-A9F4F0291813}" type="slidenum">
              <a:rPr lang="en-US"/>
              <a:pPr/>
              <a:t>‹#›</a:t>
            </a:fld>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1943100" cy="68580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990600" y="0"/>
            <a:ext cx="5676900" cy="68580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9AA62454-618C-4149-8E86-8187B31F2780}" type="slidenum">
              <a:rPr lang="en-US"/>
              <a:pPr/>
              <a:t>‹#›</a:t>
            </a:fld>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06400" y="1638300"/>
            <a:ext cx="171450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273300" y="1638300"/>
            <a:ext cx="171450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28600"/>
            <a:ext cx="2085975" cy="60325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228600"/>
            <a:ext cx="6105525" cy="60325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5892800" y="1638300"/>
            <a:ext cx="13525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7397750" y="1638300"/>
            <a:ext cx="13525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06400" y="1638300"/>
            <a:ext cx="40957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54550" y="1638300"/>
            <a:ext cx="40957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28600"/>
            <a:ext cx="2085975" cy="60325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228600"/>
            <a:ext cx="6105525" cy="60325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406400" y="609600"/>
            <a:ext cx="4095750" cy="565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54550" y="609600"/>
            <a:ext cx="4095750" cy="565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74638"/>
            <a:ext cx="2085975" cy="5986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406400" y="274638"/>
            <a:ext cx="6105525" cy="5986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atin typeface="Avenir Book"/>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dirty="0"/>
              <a:t>Click to edit Master subtitle style</a:t>
            </a:r>
            <a:endParaRPr lang="en-US" dirty="0"/>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atin typeface="Avenir Book"/>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atin typeface="Avenir Book"/>
              </a:defRPr>
            </a:lvl1pPr>
            <a:lvl2pPr>
              <a:defRPr sz="2400">
                <a:latin typeface="Avenir Book"/>
              </a:defRPr>
            </a:lvl2pPr>
            <a:lvl3pPr>
              <a:defRPr sz="2000">
                <a:latin typeface="Avenir Book"/>
              </a:defRPr>
            </a:lvl3pPr>
            <a:lvl4pPr>
              <a:defRPr sz="1800">
                <a:latin typeface="Avenir Book"/>
              </a:defRPr>
            </a:lvl4pPr>
            <a:lvl5pPr>
              <a:defRPr sz="1800">
                <a:latin typeface="Avenir Book"/>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atin typeface="Avenir Book"/>
              </a:defRPr>
            </a:lvl1pPr>
            <a:lvl2pPr>
              <a:defRPr sz="2400">
                <a:latin typeface="Avenir Book"/>
              </a:defRPr>
            </a:lvl2pPr>
            <a:lvl3pPr>
              <a:defRPr sz="2000">
                <a:latin typeface="Avenir Book"/>
              </a:defRPr>
            </a:lvl3pPr>
            <a:lvl4pPr>
              <a:defRPr sz="1800">
                <a:latin typeface="Avenir Book"/>
              </a:defRPr>
            </a:lvl4pPr>
            <a:lvl5pPr>
              <a:defRPr sz="1800">
                <a:latin typeface="Avenir Book"/>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atin typeface="Avenir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atin typeface="Avenir Book"/>
              </a:defRPr>
            </a:lvl1pPr>
            <a:lvl2pPr>
              <a:defRPr sz="2000">
                <a:latin typeface="Avenir Book"/>
              </a:defRPr>
            </a:lvl2pPr>
            <a:lvl3pPr>
              <a:defRPr sz="1800">
                <a:latin typeface="Avenir Book"/>
              </a:defRPr>
            </a:lvl3pPr>
            <a:lvl4pPr>
              <a:defRPr sz="1600">
                <a:latin typeface="Avenir Book"/>
              </a:defRPr>
            </a:lvl4pPr>
            <a:lvl5pPr>
              <a:defRPr sz="1600">
                <a:latin typeface="Avenir Book"/>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atin typeface="Avenir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atin typeface="Avenir Book"/>
              </a:defRPr>
            </a:lvl1pPr>
            <a:lvl2pPr>
              <a:defRPr sz="2000">
                <a:latin typeface="Avenir Book"/>
              </a:defRPr>
            </a:lvl2pPr>
            <a:lvl3pPr>
              <a:defRPr sz="1800">
                <a:latin typeface="Avenir Book"/>
              </a:defRPr>
            </a:lvl3pPr>
            <a:lvl4pPr>
              <a:defRPr sz="1600">
                <a:latin typeface="Avenir Book"/>
              </a:defRPr>
            </a:lvl4pPr>
            <a:lvl5pPr>
              <a:defRPr sz="1600">
                <a:latin typeface="Avenir Book"/>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atin typeface="Avenir Book"/>
              </a:defRPr>
            </a:lvl1pPr>
            <a:lvl2pPr>
              <a:defRPr sz="2800">
                <a:latin typeface="Avenir Book"/>
              </a:defRPr>
            </a:lvl2pPr>
            <a:lvl3pPr>
              <a:defRPr sz="2400">
                <a:latin typeface="Avenir Book"/>
              </a:defRPr>
            </a:lvl3pPr>
            <a:lvl4pPr>
              <a:defRPr sz="2000">
                <a:latin typeface="Avenir Book"/>
              </a:defRPr>
            </a:lvl4pPr>
            <a:lvl5pPr>
              <a:defRPr sz="2000">
                <a:latin typeface="Avenir Book"/>
              </a:defRPr>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atin typeface="Avenir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atin typeface="Avenir Book"/>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atin typeface="Avenir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28600"/>
            <a:ext cx="2085975" cy="58975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228600"/>
            <a:ext cx="6105525" cy="5897563"/>
          </a:xfrm>
          <a:prstGeom prst="rect">
            <a:avLst/>
          </a:prstGeom>
        </p:spPr>
        <p:txBody>
          <a:bodyPr vert="eaVert"/>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06400" y="1638300"/>
            <a:ext cx="40957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54550" y="1638300"/>
            <a:ext cx="4095750" cy="462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28600"/>
            <a:ext cx="2085975" cy="60325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228600"/>
            <a:ext cx="6105525" cy="60325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atin typeface="Avenir Book"/>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dirty="0"/>
              <a:t>Click to edit Master subtitle style</a:t>
            </a:r>
            <a:endParaRPr lang="en-US" dirty="0"/>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vert="horz"/>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atin typeface="Avenir Book"/>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a:t>Click to edit Master text styles</a:t>
            </a: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atin typeface="Avenir Book"/>
              </a:defRPr>
            </a:lvl1pPr>
            <a:lvl2pPr>
              <a:defRPr sz="2400">
                <a:latin typeface="Avenir Book"/>
              </a:defRPr>
            </a:lvl2pPr>
            <a:lvl3pPr>
              <a:defRPr sz="2000">
                <a:latin typeface="Avenir Book"/>
              </a:defRPr>
            </a:lvl3pPr>
            <a:lvl4pPr>
              <a:defRPr sz="1800">
                <a:latin typeface="Avenir Book"/>
              </a:defRPr>
            </a:lvl4pPr>
            <a:lvl5pPr>
              <a:defRPr sz="1800">
                <a:latin typeface="Avenir Book"/>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atin typeface="Avenir Book"/>
              </a:defRPr>
            </a:lvl1pPr>
            <a:lvl2pPr>
              <a:defRPr sz="2400">
                <a:latin typeface="Avenir Book"/>
              </a:defRPr>
            </a:lvl2pPr>
            <a:lvl3pPr>
              <a:defRPr sz="2000">
                <a:latin typeface="Avenir Book"/>
              </a:defRPr>
            </a:lvl3pPr>
            <a:lvl4pPr>
              <a:defRPr sz="1800">
                <a:latin typeface="Avenir Book"/>
              </a:defRPr>
            </a:lvl4pPr>
            <a:lvl5pPr>
              <a:defRPr sz="1800">
                <a:latin typeface="Avenir Book"/>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atin typeface="Avenir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atin typeface="Avenir Book"/>
              </a:defRPr>
            </a:lvl1pPr>
            <a:lvl2pPr>
              <a:defRPr sz="2000">
                <a:latin typeface="Avenir Book"/>
              </a:defRPr>
            </a:lvl2pPr>
            <a:lvl3pPr>
              <a:defRPr sz="1800">
                <a:latin typeface="Avenir Book"/>
              </a:defRPr>
            </a:lvl3pPr>
            <a:lvl4pPr>
              <a:defRPr sz="1600">
                <a:latin typeface="Avenir Book"/>
              </a:defRPr>
            </a:lvl4pPr>
            <a:lvl5pPr>
              <a:defRPr sz="1600">
                <a:latin typeface="Avenir Book"/>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atin typeface="Avenir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atin typeface="Avenir Book"/>
              </a:defRPr>
            </a:lvl1pPr>
            <a:lvl2pPr>
              <a:defRPr sz="2000">
                <a:latin typeface="Avenir Book"/>
              </a:defRPr>
            </a:lvl2pPr>
            <a:lvl3pPr>
              <a:defRPr sz="1800">
                <a:latin typeface="Avenir Book"/>
              </a:defRPr>
            </a:lvl3pPr>
            <a:lvl4pPr>
              <a:defRPr sz="1600">
                <a:latin typeface="Avenir Book"/>
              </a:defRPr>
            </a:lvl4pPr>
            <a:lvl5pPr>
              <a:defRPr sz="1600">
                <a:latin typeface="Avenir Book"/>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atin typeface="Avenir Book"/>
              </a:defRPr>
            </a:lvl1pPr>
            <a:lvl2pPr>
              <a:defRPr sz="2800">
                <a:latin typeface="Avenir Book"/>
              </a:defRPr>
            </a:lvl2pPr>
            <a:lvl3pPr>
              <a:defRPr sz="2400">
                <a:latin typeface="Avenir Book"/>
              </a:defRPr>
            </a:lvl3pPr>
            <a:lvl4pPr>
              <a:defRPr sz="2000">
                <a:latin typeface="Avenir Book"/>
              </a:defRPr>
            </a:lvl4pPr>
            <a:lvl5pPr>
              <a:defRPr sz="2000">
                <a:latin typeface="Avenir Book"/>
              </a:defRPr>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atin typeface="Avenir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atin typeface="Avenir Book"/>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atin typeface="Avenir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06400" y="3530600"/>
            <a:ext cx="1714500" cy="223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273300" y="3530600"/>
            <a:ext cx="1714500" cy="223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2450" y="927100"/>
            <a:ext cx="895350" cy="48387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927100"/>
            <a:ext cx="2533650" cy="48387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625BC6F0-AD52-484F-82BE-3D2C9CE14C77}" type="slidenum">
              <a:rPr lang="en-US"/>
              <a:pPr/>
              <a:t>‹#›</a:t>
            </a:fld>
            <a:endParaRPr lang="en-US"/>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C36CDA6B-4528-0646-B7B3-797676FEDB41}" type="slidenum">
              <a:rPr lang="en-US"/>
              <a:pPr/>
              <a:t>‹#›</a:t>
            </a:fld>
            <a:endParaRPr lang="en-US"/>
          </a:p>
        </p:txBody>
      </p:sp>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29C0FAF7-7278-5748-BBE3-324BD7863730}" type="slidenum">
              <a:rPr lang="en-US"/>
              <a:pPr/>
              <a:t>‹#›</a:t>
            </a:fld>
            <a:endParaRPr lang="en-US"/>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1182688" y="2017713"/>
            <a:ext cx="3810000"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5145088" y="2017713"/>
            <a:ext cx="3810000"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01DA54F4-4997-824B-8082-AF5A2AD9320A}" type="slidenum">
              <a:rPr lang="en-US"/>
              <a:pPr/>
              <a:t>‹#›</a:t>
            </a:fld>
            <a:endParaRPr lang="en-US"/>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65DE1DF4-A39E-3F44-9D35-B5A8E199D693}" type="slidenum">
              <a:rPr lang="en-US"/>
              <a:pPr/>
              <a:t>‹#›</a:t>
            </a:fld>
            <a:endParaRPr lang="en-US"/>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52355DE5-B8FF-8B4D-ADEE-068CDD31C6C0}" type="slidenum">
              <a:rPr lang="en-US"/>
              <a:pPr/>
              <a:t>‹#›</a:t>
            </a:fld>
            <a:endParaRPr lang="en-US"/>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5A2EE9D4-2416-114A-863F-3F4F3717EB7E}" type="slidenum">
              <a:rPr lang="en-US"/>
              <a:pPr/>
              <a:t>‹#›</a:t>
            </a:fld>
            <a:endParaRPr lang="en-US"/>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D7AFE2A1-7C50-9842-AF29-EEA54B6DFB97}" type="slidenum">
              <a:rPr lang="en-US"/>
              <a:pPr/>
              <a:t>‹#›</a:t>
            </a:fld>
            <a:endParaRPr lang="en-US"/>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95BFA1D7-42C4-7549-9E0E-13AA79294EF2}" type="slidenum">
              <a:rPr lang="en-US"/>
              <a:pPr/>
              <a:t>‹#›</a:t>
            </a:fld>
            <a:endParaRPr lang="en-US"/>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96144A32-CC28-E448-9DA3-B5B7BE51CB64}"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28600"/>
            <a:ext cx="2085975" cy="60325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228600"/>
            <a:ext cx="6105525" cy="60325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0"/>
            <a:ext cx="1951038" cy="68580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1150938" y="0"/>
            <a:ext cx="5700712" cy="68580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7FDBC31-4326-1F4F-B005-7AE518EDE4C2}" type="slidenum">
              <a:rPr lang="en-US"/>
              <a:pPr/>
              <a:t>‹#›</a:t>
            </a:fld>
            <a:endParaRPr lang="en-US"/>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atin typeface="Avenir Book"/>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dirty="0"/>
              <a:t>Click to edit Master subtitle style</a:t>
            </a:r>
            <a:endParaRPr lang="en-US" dirty="0"/>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atin typeface="Avenir Book"/>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a:t>Click to edit Master text styles</a:t>
            </a:r>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atin typeface="Avenir Book"/>
              </a:defRPr>
            </a:lvl1pPr>
            <a:lvl2pPr>
              <a:defRPr sz="2400">
                <a:latin typeface="Avenir Book"/>
              </a:defRPr>
            </a:lvl2pPr>
            <a:lvl3pPr>
              <a:defRPr sz="2000">
                <a:latin typeface="Avenir Book"/>
              </a:defRPr>
            </a:lvl3pPr>
            <a:lvl4pPr>
              <a:defRPr sz="1800">
                <a:latin typeface="Avenir Book"/>
              </a:defRPr>
            </a:lvl4pPr>
            <a:lvl5pPr>
              <a:defRPr sz="1800">
                <a:latin typeface="Avenir Book"/>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atin typeface="Avenir Book"/>
              </a:defRPr>
            </a:lvl1pPr>
            <a:lvl2pPr>
              <a:defRPr sz="2400">
                <a:latin typeface="Avenir Book"/>
              </a:defRPr>
            </a:lvl2pPr>
            <a:lvl3pPr>
              <a:defRPr sz="2000">
                <a:latin typeface="Avenir Book"/>
              </a:defRPr>
            </a:lvl3pPr>
            <a:lvl4pPr>
              <a:defRPr sz="1800">
                <a:latin typeface="Avenir Book"/>
              </a:defRPr>
            </a:lvl4pPr>
            <a:lvl5pPr>
              <a:defRPr sz="1800">
                <a:latin typeface="Avenir Book"/>
              </a:defRPr>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atin typeface="Avenir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atin typeface="Avenir Book"/>
              </a:defRPr>
            </a:lvl1pPr>
            <a:lvl2pPr>
              <a:defRPr sz="2000">
                <a:latin typeface="Avenir Book"/>
              </a:defRPr>
            </a:lvl2pPr>
            <a:lvl3pPr>
              <a:defRPr sz="1800">
                <a:latin typeface="Avenir Book"/>
              </a:defRPr>
            </a:lvl3pPr>
            <a:lvl4pPr>
              <a:defRPr sz="1600">
                <a:latin typeface="Avenir Book"/>
              </a:defRPr>
            </a:lvl4pPr>
            <a:lvl5pPr>
              <a:defRPr sz="1600">
                <a:latin typeface="Avenir Book"/>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atin typeface="Avenir Book"/>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atin typeface="Avenir Book"/>
              </a:defRPr>
            </a:lvl1pPr>
            <a:lvl2pPr>
              <a:defRPr sz="2000">
                <a:latin typeface="Avenir Book"/>
              </a:defRPr>
            </a:lvl2pPr>
            <a:lvl3pPr>
              <a:defRPr sz="1800">
                <a:latin typeface="Avenir Book"/>
              </a:defRPr>
            </a:lvl3pPr>
            <a:lvl4pPr>
              <a:defRPr sz="1600">
                <a:latin typeface="Avenir Book"/>
              </a:defRPr>
            </a:lvl4pPr>
            <a:lvl5pPr>
              <a:defRPr sz="1600">
                <a:latin typeface="Avenir Book"/>
              </a:defRPr>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atin typeface="Avenir Book"/>
              </a:defRPr>
            </a:lvl1pPr>
            <a:lvl2pPr>
              <a:defRPr sz="2800">
                <a:latin typeface="Avenir Book"/>
              </a:defRPr>
            </a:lvl2pPr>
            <a:lvl3pPr>
              <a:defRPr sz="2400">
                <a:latin typeface="Avenir Book"/>
              </a:defRPr>
            </a:lvl3pPr>
            <a:lvl4pPr>
              <a:defRPr sz="2000">
                <a:latin typeface="Avenir Book"/>
              </a:defRPr>
            </a:lvl4pPr>
            <a:lvl5pPr>
              <a:defRPr sz="2000">
                <a:latin typeface="Avenir Book"/>
              </a:defRPr>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atin typeface="Avenir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atin typeface="Avenir Book"/>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atin typeface="Avenir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1600200"/>
            <a:ext cx="2085975" cy="45259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06400" y="1600200"/>
            <a:ext cx="6105525" cy="4525963"/>
          </a:xfrm>
          <a:prstGeom prst="rect">
            <a:avLst/>
          </a:prstGeom>
        </p:spPr>
        <p:txBody>
          <a:bodyPr vert="eaVert"/>
          <a:lstStyle>
            <a:lvl1pPr>
              <a:defRPr>
                <a:latin typeface="Avenir Book"/>
              </a:defRPr>
            </a:lvl1pPr>
            <a:lvl2pPr>
              <a:defRPr>
                <a:latin typeface="Avenir Book"/>
              </a:defRPr>
            </a:lvl2pPr>
            <a:lvl3pPr>
              <a:defRPr>
                <a:latin typeface="Avenir Book"/>
              </a:defRPr>
            </a:lvl3pPr>
            <a:lvl4pPr>
              <a:defRPr>
                <a:latin typeface="Avenir Book"/>
              </a:defRPr>
            </a:lvl4pPr>
            <a:lvl5pPr>
              <a:defRPr>
                <a:latin typeface="Avenir Book"/>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5524500" y="5956300"/>
            <a:ext cx="1670050" cy="35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7346950" y="5956300"/>
            <a:ext cx="1670050" cy="35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5473700"/>
            <a:ext cx="2006600" cy="120650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990600" y="5473700"/>
            <a:ext cx="5867400" cy="120650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06400" y="3530600"/>
            <a:ext cx="4095750" cy="223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54550" y="3530600"/>
            <a:ext cx="4095750" cy="223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Content Placeholder 2"/>
          <p:cNvSpPr>
            <a:spLocks noGrp="1"/>
          </p:cNvSpPr>
          <p:nvPr>
            <p:ph sz="half" idx="1"/>
          </p:nvPr>
        </p:nvSpPr>
        <p:spPr>
          <a:xfrm>
            <a:off x="30480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282950" y="6197600"/>
            <a:ext cx="2825750" cy="57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atin typeface="Avenir Book"/>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74638"/>
            <a:ext cx="2095500" cy="6494462"/>
          </a:xfrm>
          <a:prstGeom prst="rect">
            <a:avLst/>
          </a:prstGeom>
        </p:spPr>
        <p:txBody>
          <a:bodyPr vert="eaVert"/>
          <a:lstStyle>
            <a:lvl1pPr>
              <a:defRPr>
                <a:latin typeface="Avenir Book"/>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a:xfrm>
            <a:off x="304800" y="274638"/>
            <a:ext cx="6134100" cy="6494462"/>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406400" y="3530600"/>
            <a:ext cx="8343900" cy="22352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6" name="Rectangle 2"/>
          <p:cNvSpPr>
            <a:spLocks noGrp="1" noChangeArrowheads="1"/>
          </p:cNvSpPr>
          <p:nvPr>
            <p:ph type="title"/>
          </p:nvPr>
        </p:nvSpPr>
        <p:spPr bwMode="auto">
          <a:xfrm>
            <a:off x="406400" y="927100"/>
            <a:ext cx="8343900" cy="22352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xStyles>
    <p:titleStyle>
      <a:lvl1pPr algn="l" rtl="0" fontAlgn="base">
        <a:spcBef>
          <a:spcPct val="0"/>
        </a:spcBef>
        <a:spcAft>
          <a:spcPct val="0"/>
        </a:spcAft>
        <a:defRPr sz="2800">
          <a:solidFill>
            <a:schemeClr val="tx1"/>
          </a:solidFill>
          <a:latin typeface="Avenir Book"/>
          <a:ea typeface="+mj-ea"/>
          <a:cs typeface="+mj-cs"/>
        </a:defRPr>
      </a:lvl1pPr>
      <a:lvl2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2pPr>
      <a:lvl3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3pPr>
      <a:lvl4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4pPr>
      <a:lvl5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5pPr>
      <a:lvl6pPr marL="4572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6pPr>
      <a:lvl7pPr marL="9144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7pPr>
      <a:lvl8pPr marL="13716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8pPr>
      <a:lvl9pPr marL="18288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9pPr>
    </p:titleStyle>
    <p:bodyStyle>
      <a:lvl1pPr algn="l" rtl="0" fontAlgn="base">
        <a:spcBef>
          <a:spcPct val="0"/>
        </a:spcBef>
        <a:spcAft>
          <a:spcPct val="0"/>
        </a:spcAft>
        <a:defRPr>
          <a:solidFill>
            <a:schemeClr val="tx1"/>
          </a:solidFill>
          <a:latin typeface="Avenir Book"/>
          <a:ea typeface="+mn-ea"/>
          <a:cs typeface="+mn-cs"/>
        </a:defRPr>
      </a:lvl1pPr>
      <a:lvl2pPr algn="l" rtl="0" fontAlgn="base">
        <a:spcBef>
          <a:spcPct val="0"/>
        </a:spcBef>
        <a:spcAft>
          <a:spcPct val="0"/>
        </a:spcAft>
        <a:defRPr>
          <a:solidFill>
            <a:schemeClr val="tx1"/>
          </a:solidFill>
          <a:latin typeface="Avenir Book"/>
          <a:ea typeface="+mn-ea"/>
          <a:cs typeface="+mn-cs"/>
        </a:defRPr>
      </a:lvl2pPr>
      <a:lvl3pPr algn="l" rtl="0" fontAlgn="base">
        <a:spcBef>
          <a:spcPct val="0"/>
        </a:spcBef>
        <a:spcAft>
          <a:spcPct val="0"/>
        </a:spcAft>
        <a:defRPr>
          <a:solidFill>
            <a:schemeClr val="tx1"/>
          </a:solidFill>
          <a:latin typeface="Avenir Book"/>
          <a:ea typeface="+mn-ea"/>
          <a:cs typeface="+mn-cs"/>
        </a:defRPr>
      </a:lvl3pPr>
      <a:lvl4pPr algn="l" rtl="0" fontAlgn="base">
        <a:spcBef>
          <a:spcPct val="0"/>
        </a:spcBef>
        <a:spcAft>
          <a:spcPct val="0"/>
        </a:spcAft>
        <a:defRPr>
          <a:solidFill>
            <a:schemeClr val="tx1"/>
          </a:solidFill>
          <a:latin typeface="Avenir Book"/>
          <a:ea typeface="+mn-ea"/>
          <a:cs typeface="+mn-cs"/>
        </a:defRPr>
      </a:lvl4pPr>
      <a:lvl5pPr algn="l" rtl="0" fontAlgn="base">
        <a:spcBef>
          <a:spcPct val="0"/>
        </a:spcBef>
        <a:spcAft>
          <a:spcPct val="0"/>
        </a:spcAft>
        <a:defRPr>
          <a:solidFill>
            <a:schemeClr val="tx1"/>
          </a:solidFill>
          <a:latin typeface="Avenir Book"/>
          <a:ea typeface="+mn-ea"/>
          <a:cs typeface="+mn-cs"/>
        </a:defRPr>
      </a:lvl5pPr>
      <a:lvl6pPr marL="457200" algn="l" rtl="0" fontAlgn="base">
        <a:spcBef>
          <a:spcPct val="0"/>
        </a:spcBef>
        <a:spcAft>
          <a:spcPct val="0"/>
        </a:spcAft>
        <a:defRPr>
          <a:solidFill>
            <a:schemeClr val="tx1"/>
          </a:solidFill>
          <a:latin typeface="+mn-lt"/>
          <a:ea typeface="+mn-ea"/>
          <a:cs typeface="+mn-cs"/>
        </a:defRPr>
      </a:lvl6pPr>
      <a:lvl7pPr marL="914400" algn="l" rtl="0" fontAlgn="base">
        <a:spcBef>
          <a:spcPct val="0"/>
        </a:spcBef>
        <a:spcAft>
          <a:spcPct val="0"/>
        </a:spcAft>
        <a:defRPr>
          <a:solidFill>
            <a:schemeClr val="tx1"/>
          </a:solidFill>
          <a:latin typeface="+mn-lt"/>
          <a:ea typeface="+mn-ea"/>
          <a:cs typeface="+mn-cs"/>
        </a:defRPr>
      </a:lvl7pPr>
      <a:lvl8pPr marL="1371600" algn="l" rtl="0" fontAlgn="base">
        <a:spcBef>
          <a:spcPct val="0"/>
        </a:spcBef>
        <a:spcAft>
          <a:spcPct val="0"/>
        </a:spcAft>
        <a:defRPr>
          <a:solidFill>
            <a:schemeClr val="tx1"/>
          </a:solidFill>
          <a:latin typeface="+mn-lt"/>
          <a:ea typeface="+mn-ea"/>
          <a:cs typeface="+mn-cs"/>
        </a:defRPr>
      </a:lvl8pPr>
      <a:lvl9pPr marL="1828800" algn="l" rtl="0" fontAlgn="base">
        <a:spcBef>
          <a:spcPct val="0"/>
        </a:spcBef>
        <a:spcAft>
          <a:spcPct val="0"/>
        </a:spcAft>
        <a:defRPr>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body" idx="1"/>
          </p:nvPr>
        </p:nvSpPr>
        <p:spPr bwMode="auto">
          <a:xfrm>
            <a:off x="406400" y="1638300"/>
            <a:ext cx="3581400" cy="4622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
        <p:nvSpPr>
          <p:cNvPr id="11266" name="Rectangle 2"/>
          <p:cNvSpPr>
            <a:spLocks noGrp="1" noChangeArrowheads="1"/>
          </p:cNvSpPr>
          <p:nvPr>
            <p:ph type="title"/>
          </p:nvPr>
        </p:nvSpPr>
        <p:spPr bwMode="auto">
          <a:xfrm>
            <a:off x="406400" y="228600"/>
            <a:ext cx="3581400" cy="9779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1pPr>
      <a:lvl2pPr marL="4445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2pPr>
      <a:lvl3pPr marL="762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3pPr>
      <a:lvl4pPr marL="1066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4pPr>
      <a:lvl5pPr marL="13716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5pPr>
      <a:lvl6pPr marL="1828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286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432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004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89" name="Group 1"/>
          <p:cNvGrpSpPr>
            <a:grpSpLocks/>
          </p:cNvGrpSpPr>
          <p:nvPr/>
        </p:nvGrpSpPr>
        <p:grpSpPr bwMode="auto">
          <a:xfrm>
            <a:off x="0" y="2438400"/>
            <a:ext cx="9009063" cy="1052513"/>
            <a:chOff x="0" y="0"/>
            <a:chExt cx="5675" cy="663"/>
          </a:xfrm>
        </p:grpSpPr>
        <p:grpSp>
          <p:nvGrpSpPr>
            <p:cNvPr id="12290" name="Group 2"/>
            <p:cNvGrpSpPr>
              <a:grpSpLocks/>
            </p:cNvGrpSpPr>
            <p:nvPr/>
          </p:nvGrpSpPr>
          <p:grpSpPr bwMode="auto">
            <a:xfrm>
              <a:off x="182" y="68"/>
              <a:ext cx="449" cy="299"/>
              <a:chOff x="0" y="0"/>
              <a:chExt cx="448" cy="299"/>
            </a:xfrm>
          </p:grpSpPr>
          <p:sp>
            <p:nvSpPr>
              <p:cNvPr id="12291" name="Rectangle 3"/>
              <p:cNvSpPr>
                <a:spLocks/>
              </p:cNvSpPr>
              <p:nvPr/>
            </p:nvSpPr>
            <p:spPr bwMode="auto">
              <a:xfrm>
                <a:off x="0" y="0"/>
                <a:ext cx="275" cy="299"/>
              </a:xfrm>
              <a:prstGeom prst="rect">
                <a:avLst/>
              </a:prstGeom>
              <a:solidFill>
                <a:srgbClr val="3B2ECD"/>
              </a:solidFill>
              <a:ln w="9525">
                <a:noFill/>
                <a:miter lim="800000"/>
                <a:headEnd/>
                <a:tailEnd/>
              </a:ln>
            </p:spPr>
            <p:txBody>
              <a:bodyPr>
                <a:prstTxWarp prst="textNoShape">
                  <a:avLst/>
                </a:prstTxWarp>
              </a:bodyPr>
              <a:lstStyle/>
              <a:p>
                <a:endParaRPr lang="en-US" dirty="0">
                  <a:latin typeface="Avenir Book"/>
                </a:endParaRPr>
              </a:p>
            </p:txBody>
          </p:sp>
          <p:sp>
            <p:nvSpPr>
              <p:cNvPr id="12292" name="Rectangle 4"/>
              <p:cNvSpPr>
                <a:spLocks/>
              </p:cNvSpPr>
              <p:nvPr/>
            </p:nvSpPr>
            <p:spPr bwMode="auto">
              <a:xfrm>
                <a:off x="241" y="0"/>
                <a:ext cx="207" cy="299"/>
              </a:xfrm>
              <a:prstGeom prst="rect">
                <a:avLst/>
              </a:prstGeom>
              <a:gradFill rotWithShape="0">
                <a:gsLst>
                  <a:gs pos="0">
                    <a:srgbClr val="3B2ECD"/>
                  </a:gs>
                  <a:gs pos="100000">
                    <a:srgbClr val="FFFFFF"/>
                  </a:gs>
                </a:gsLst>
                <a:lin ang="0" scaled="1"/>
              </a:gradFill>
              <a:ln w="9525">
                <a:noFill/>
                <a:miter lim="800000"/>
                <a:headEnd/>
                <a:tailEnd/>
              </a:ln>
            </p:spPr>
            <p:txBody>
              <a:bodyPr>
                <a:prstTxWarp prst="textNoShape">
                  <a:avLst/>
                </a:prstTxWarp>
              </a:bodyPr>
              <a:lstStyle/>
              <a:p>
                <a:endParaRPr lang="en-US" dirty="0">
                  <a:latin typeface="Avenir Book"/>
                </a:endParaRPr>
              </a:p>
            </p:txBody>
          </p:sp>
        </p:grpSp>
        <p:grpSp>
          <p:nvGrpSpPr>
            <p:cNvPr id="12293" name="Group 5"/>
            <p:cNvGrpSpPr>
              <a:grpSpLocks/>
            </p:cNvGrpSpPr>
            <p:nvPr/>
          </p:nvGrpSpPr>
          <p:grpSpPr bwMode="auto">
            <a:xfrm>
              <a:off x="261" y="334"/>
              <a:ext cx="465" cy="299"/>
              <a:chOff x="0" y="0"/>
              <a:chExt cx="465" cy="299"/>
            </a:xfrm>
          </p:grpSpPr>
          <p:sp>
            <p:nvSpPr>
              <p:cNvPr id="12294" name="Rectangle 6"/>
              <p:cNvSpPr>
                <a:spLocks/>
              </p:cNvSpPr>
              <p:nvPr/>
            </p:nvSpPr>
            <p:spPr bwMode="auto">
              <a:xfrm>
                <a:off x="0" y="0"/>
                <a:ext cx="265" cy="299"/>
              </a:xfrm>
              <a:prstGeom prst="rect">
                <a:avLst/>
              </a:prstGeom>
              <a:solidFill>
                <a:srgbClr val="FAD000"/>
              </a:solidFill>
              <a:ln w="9525">
                <a:noFill/>
                <a:miter lim="800000"/>
                <a:headEnd/>
                <a:tailEnd/>
              </a:ln>
            </p:spPr>
            <p:txBody>
              <a:bodyPr>
                <a:prstTxWarp prst="textNoShape">
                  <a:avLst/>
                </a:prstTxWarp>
              </a:bodyPr>
              <a:lstStyle/>
              <a:p>
                <a:endParaRPr lang="en-US" dirty="0">
                  <a:latin typeface="Avenir Book"/>
                </a:endParaRPr>
              </a:p>
            </p:txBody>
          </p:sp>
          <p:sp>
            <p:nvSpPr>
              <p:cNvPr id="12295" name="Rectangle 7"/>
              <p:cNvSpPr>
                <a:spLocks/>
              </p:cNvSpPr>
              <p:nvPr/>
            </p:nvSpPr>
            <p:spPr bwMode="auto">
              <a:xfrm>
                <a:off x="232" y="0"/>
                <a:ext cx="233" cy="299"/>
              </a:xfrm>
              <a:prstGeom prst="rect">
                <a:avLst/>
              </a:prstGeom>
              <a:gradFill rotWithShape="0">
                <a:gsLst>
                  <a:gs pos="0">
                    <a:srgbClr val="FAD000"/>
                  </a:gs>
                  <a:gs pos="100000">
                    <a:srgbClr val="FFFFFF"/>
                  </a:gs>
                </a:gsLst>
                <a:lin ang="0" scaled="1"/>
              </a:gradFill>
              <a:ln w="9525">
                <a:noFill/>
                <a:miter lim="800000"/>
                <a:headEnd/>
                <a:tailEnd/>
              </a:ln>
            </p:spPr>
            <p:txBody>
              <a:bodyPr>
                <a:prstTxWarp prst="textNoShape">
                  <a:avLst/>
                </a:prstTxWarp>
              </a:bodyPr>
              <a:lstStyle/>
              <a:p>
                <a:endParaRPr lang="en-US" dirty="0">
                  <a:latin typeface="Avenir Book"/>
                </a:endParaRPr>
              </a:p>
            </p:txBody>
          </p:sp>
        </p:grpSp>
        <p:sp>
          <p:nvSpPr>
            <p:cNvPr id="12296" name="Rectangle 8"/>
            <p:cNvSpPr>
              <a:spLocks/>
            </p:cNvSpPr>
            <p:nvPr/>
          </p:nvSpPr>
          <p:spPr bwMode="auto">
            <a:xfrm>
              <a:off x="0" y="288"/>
              <a:ext cx="353" cy="266"/>
            </a:xfrm>
            <a:prstGeom prst="rect">
              <a:avLst/>
            </a:prstGeom>
            <a:gradFill rotWithShape="0">
              <a:gsLst>
                <a:gs pos="0">
                  <a:srgbClr val="FFFFFF"/>
                </a:gs>
                <a:gs pos="100000">
                  <a:srgbClr val="F90015"/>
                </a:gs>
              </a:gsLst>
              <a:lin ang="18900000" scaled="1"/>
            </a:gradFill>
            <a:ln w="9525">
              <a:noFill/>
              <a:miter lim="800000"/>
              <a:headEnd/>
              <a:tailEnd/>
            </a:ln>
          </p:spPr>
          <p:txBody>
            <a:bodyPr>
              <a:prstTxWarp prst="textNoShape">
                <a:avLst/>
              </a:prstTxWarp>
            </a:bodyPr>
            <a:lstStyle/>
            <a:p>
              <a:endParaRPr lang="en-US" dirty="0">
                <a:latin typeface="Avenir Book"/>
              </a:endParaRPr>
            </a:p>
          </p:txBody>
        </p:sp>
        <p:sp>
          <p:nvSpPr>
            <p:cNvPr id="12297" name="Rectangle 9"/>
            <p:cNvSpPr>
              <a:spLocks/>
            </p:cNvSpPr>
            <p:nvPr/>
          </p:nvSpPr>
          <p:spPr bwMode="auto">
            <a:xfrm>
              <a:off x="400" y="0"/>
              <a:ext cx="20" cy="663"/>
            </a:xfrm>
            <a:prstGeom prst="rect">
              <a:avLst/>
            </a:prstGeom>
            <a:solidFill>
              <a:srgbClr val="1C1C1C"/>
            </a:solidFill>
            <a:ln w="9525">
              <a:noFill/>
              <a:miter lim="800000"/>
              <a:headEnd/>
              <a:tailEnd/>
            </a:ln>
          </p:spPr>
          <p:txBody>
            <a:bodyPr>
              <a:prstTxWarp prst="textNoShape">
                <a:avLst/>
              </a:prstTxWarp>
            </a:bodyPr>
            <a:lstStyle/>
            <a:p>
              <a:endParaRPr lang="en-US" dirty="0">
                <a:latin typeface="Avenir Book"/>
              </a:endParaRPr>
            </a:p>
          </p:txBody>
        </p:sp>
        <p:sp>
          <p:nvSpPr>
            <p:cNvPr id="12298" name="Rectangle 10"/>
            <p:cNvSpPr>
              <a:spLocks/>
            </p:cNvSpPr>
            <p:nvPr/>
          </p:nvSpPr>
          <p:spPr bwMode="auto">
            <a:xfrm rot="10800000" flipH="1">
              <a:off x="199" y="518"/>
              <a:ext cx="5476" cy="35"/>
            </a:xfrm>
            <a:prstGeom prst="rect">
              <a:avLst/>
            </a:prstGeom>
            <a:gradFill rotWithShape="0">
              <a:gsLst>
                <a:gs pos="0">
                  <a:srgbClr val="1C1C1C"/>
                </a:gs>
                <a:gs pos="100000">
                  <a:srgbClr val="FFFFFF"/>
                </a:gs>
              </a:gsLst>
              <a:lin ang="0" scaled="1"/>
            </a:gradFill>
            <a:ln w="9525">
              <a:noFill/>
              <a:miter lim="800000"/>
              <a:headEnd/>
              <a:tailEnd/>
            </a:ln>
          </p:spPr>
          <p:txBody>
            <a:bodyPr>
              <a:prstTxWarp prst="textNoShape">
                <a:avLst/>
              </a:prstTxWarp>
            </a:bodyPr>
            <a:lstStyle/>
            <a:p>
              <a:endParaRPr lang="en-US" dirty="0">
                <a:latin typeface="Avenir Book"/>
              </a:endParaRPr>
            </a:p>
          </p:txBody>
        </p:sp>
      </p:grpSp>
      <p:sp>
        <p:nvSpPr>
          <p:cNvPr id="12299" name="Rectangle 11"/>
          <p:cNvSpPr>
            <a:spLocks noGrp="1" noChangeArrowheads="1"/>
          </p:cNvSpPr>
          <p:nvPr>
            <p:ph type="title"/>
          </p:nvPr>
        </p:nvSpPr>
        <p:spPr bwMode="auto">
          <a:xfrm>
            <a:off x="990600" y="0"/>
            <a:ext cx="7772400" cy="3138488"/>
          </a:xfrm>
          <a:prstGeom prst="rect">
            <a:avLst/>
          </a:prstGeom>
          <a:noFill/>
          <a:ln w="12700">
            <a:noFill/>
            <a:miter lim="800000"/>
            <a:headEnd/>
            <a:tailEnd/>
          </a:ln>
          <a:effectLst/>
        </p:spPr>
        <p:txBody>
          <a:bodyPr vert="horz" wrap="square" lIns="50800" tIns="50800" rIns="91440" bIns="50800" numCol="1" anchor="b" anchorCtr="0" compatLnSpc="1">
            <a:prstTxWarp prst="textNoShape">
              <a:avLst/>
            </a:prstTxWarp>
          </a:bodyPr>
          <a:lstStyle/>
          <a:p>
            <a:pPr lvl="0"/>
            <a:r>
              <a:rPr lang="en-US">
                <a:sym typeface="Tahoma" pitchFamily="-107" charset="0"/>
              </a:rPr>
              <a:t>Click to edit Master title style</a:t>
            </a:r>
          </a:p>
        </p:txBody>
      </p:sp>
      <p:sp>
        <p:nvSpPr>
          <p:cNvPr id="12300" name="Rectangle 12"/>
          <p:cNvSpPr>
            <a:spLocks noGrp="1" noChangeArrowheads="1"/>
          </p:cNvSpPr>
          <p:nvPr>
            <p:ph type="body" idx="1"/>
          </p:nvPr>
        </p:nvSpPr>
        <p:spPr bwMode="auto">
          <a:xfrm>
            <a:off x="1371600" y="3886200"/>
            <a:ext cx="6400800" cy="2971800"/>
          </a:xfrm>
          <a:prstGeom prst="rect">
            <a:avLst/>
          </a:prstGeom>
          <a:noFill/>
          <a:ln w="12700">
            <a:noFill/>
            <a:miter lim="800000"/>
            <a:headEnd/>
            <a:tailEnd/>
          </a:ln>
          <a:effectLst/>
        </p:spPr>
        <p:txBody>
          <a:bodyPr vert="horz" wrap="square" lIns="50800" tIns="50800" rIns="91440" bIns="50800" numCol="1" anchor="t" anchorCtr="0" compatLnSpc="1">
            <a:prstTxWarp prst="textNoShape">
              <a:avLst/>
            </a:prstTxWarp>
          </a:bodyPr>
          <a:lstStyle/>
          <a:p>
            <a:pPr lvl="0"/>
            <a:r>
              <a:rPr lang="en-US">
                <a:sym typeface="Tahoma" pitchFamily="-107" charset="0"/>
              </a:rPr>
              <a:t>Click to edit Master text styles</a:t>
            </a:r>
          </a:p>
          <a:p>
            <a:pPr lvl="1"/>
            <a:r>
              <a:rPr lang="en-US">
                <a:sym typeface="Tahoma" pitchFamily="-107" charset="0"/>
              </a:rPr>
              <a:t>Second level</a:t>
            </a:r>
          </a:p>
          <a:p>
            <a:pPr lvl="2"/>
            <a:r>
              <a:rPr lang="en-US">
                <a:sym typeface="Tahoma" pitchFamily="-107" charset="0"/>
              </a:rPr>
              <a:t>Third level</a:t>
            </a:r>
          </a:p>
          <a:p>
            <a:pPr lvl="3"/>
            <a:r>
              <a:rPr lang="en-US">
                <a:sym typeface="Tahoma" pitchFamily="-107" charset="0"/>
              </a:rPr>
              <a:t>Fourth level</a:t>
            </a:r>
          </a:p>
          <a:p>
            <a:pPr lvl="4"/>
            <a:r>
              <a:rPr lang="en-US">
                <a:sym typeface="Tahoma" pitchFamily="-107" charset="0"/>
              </a:rPr>
              <a:t>Fifth level</a:t>
            </a:r>
          </a:p>
        </p:txBody>
      </p:sp>
      <p:sp>
        <p:nvSpPr>
          <p:cNvPr id="12301" name="Text Box 13"/>
          <p:cNvSpPr txBox="1">
            <a:spLocks noGrp="1" noChangeArrowheads="1"/>
          </p:cNvSpPr>
          <p:nvPr>
            <p:ph type="sldNum" sz="quarter" idx="4"/>
          </p:nvPr>
        </p:nvSpPr>
        <p:spPr bwMode="auto">
          <a:xfrm>
            <a:off x="7654925" y="6388100"/>
            <a:ext cx="309563" cy="3175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rgbClr val="1C1C1C"/>
                </a:solidFill>
                <a:latin typeface="+mn-lt"/>
                <a:ea typeface="Tahoma" pitchFamily="-107" charset="0"/>
                <a:cs typeface="Tahoma" pitchFamily="-107" charset="0"/>
                <a:sym typeface="Tahoma" pitchFamily="-107" charset="0"/>
              </a:defRPr>
            </a:lvl1pPr>
          </a:lstStyle>
          <a:p>
            <a:fld id="{F0A6D703-2087-9545-BECC-C30B4F6BBB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hf hdr="0" ftr="0" dt="0"/>
  <p:txStyles>
    <p:titleStyle>
      <a:lvl1pPr marL="39688" algn="l" rtl="0" fontAlgn="base">
        <a:spcBef>
          <a:spcPct val="0"/>
        </a:spcBef>
        <a:spcAft>
          <a:spcPct val="0"/>
        </a:spcAft>
        <a:defRPr sz="4400">
          <a:solidFill>
            <a:srgbClr val="37309A"/>
          </a:solidFill>
          <a:latin typeface="+mj-lt"/>
          <a:ea typeface="+mj-ea"/>
          <a:cs typeface="+mj-cs"/>
          <a:sym typeface="Tahoma" pitchFamily="-107" charset="0"/>
        </a:defRPr>
      </a:lvl1pPr>
      <a:lvl2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2pPr>
      <a:lvl3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3pPr>
      <a:lvl4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4pPr>
      <a:lvl5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5pPr>
      <a:lvl6pPr marL="4968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6pPr>
      <a:lvl7pPr marL="9540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7pPr>
      <a:lvl8pPr marL="14112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8pPr>
      <a:lvl9pPr marL="18684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9pPr>
    </p:titleStyle>
    <p:bodyStyle>
      <a:lvl1pPr marL="39688" algn="ctr" rtl="0" fontAlgn="base">
        <a:spcBef>
          <a:spcPts val="800"/>
        </a:spcBef>
        <a:spcAft>
          <a:spcPct val="0"/>
        </a:spcAft>
        <a:defRPr sz="3200">
          <a:solidFill>
            <a:schemeClr val="tx1"/>
          </a:solidFill>
          <a:latin typeface="+mn-lt"/>
          <a:ea typeface="+mn-ea"/>
          <a:cs typeface="+mn-cs"/>
          <a:sym typeface="Tahoma" pitchFamily="-107" charset="0"/>
        </a:defRPr>
      </a:lvl1pPr>
      <a:lvl2pPr marL="446088" algn="ctr" rtl="0" fontAlgn="base">
        <a:spcBef>
          <a:spcPts val="700"/>
        </a:spcBef>
        <a:spcAft>
          <a:spcPct val="0"/>
        </a:spcAft>
        <a:defRPr sz="2800">
          <a:solidFill>
            <a:schemeClr val="tx1"/>
          </a:solidFill>
          <a:latin typeface="+mn-lt"/>
          <a:ea typeface="+mn-ea"/>
          <a:cs typeface="+mn-cs"/>
          <a:sym typeface="Tahoma" pitchFamily="-107" charset="0"/>
        </a:defRPr>
      </a:lvl2pPr>
      <a:lvl3pPr marL="903288" algn="ctr" rtl="0" fontAlgn="base">
        <a:spcBef>
          <a:spcPts val="600"/>
        </a:spcBef>
        <a:spcAft>
          <a:spcPct val="0"/>
        </a:spcAft>
        <a:defRPr sz="2400">
          <a:solidFill>
            <a:schemeClr val="tx1"/>
          </a:solidFill>
          <a:latin typeface="+mn-lt"/>
          <a:ea typeface="+mn-ea"/>
          <a:cs typeface="+mn-cs"/>
          <a:sym typeface="Tahoma" pitchFamily="-107" charset="0"/>
        </a:defRPr>
      </a:lvl3pPr>
      <a:lvl4pPr marL="1360488" algn="ctr" rtl="0" fontAlgn="base">
        <a:spcBef>
          <a:spcPts val="500"/>
        </a:spcBef>
        <a:spcAft>
          <a:spcPct val="0"/>
        </a:spcAft>
        <a:defRPr sz="2000">
          <a:solidFill>
            <a:schemeClr val="tx1"/>
          </a:solidFill>
          <a:latin typeface="+mn-lt"/>
          <a:ea typeface="+mn-ea"/>
          <a:cs typeface="+mn-cs"/>
          <a:sym typeface="Tahoma" pitchFamily="-107" charset="0"/>
        </a:defRPr>
      </a:lvl4pPr>
      <a:lvl5pPr marL="1817688" algn="ctr" rtl="0" fontAlgn="base">
        <a:spcBef>
          <a:spcPts val="500"/>
        </a:spcBef>
        <a:spcAft>
          <a:spcPct val="0"/>
        </a:spcAft>
        <a:defRPr sz="2000">
          <a:solidFill>
            <a:schemeClr val="tx1"/>
          </a:solidFill>
          <a:latin typeface="+mn-lt"/>
          <a:ea typeface="+mn-ea"/>
          <a:cs typeface="+mn-cs"/>
          <a:sym typeface="Tahoma" pitchFamily="-107" charset="0"/>
        </a:defRPr>
      </a:lvl5pPr>
      <a:lvl6pPr marL="2274888" algn="ctr" rtl="0" fontAlgn="base">
        <a:spcBef>
          <a:spcPts val="500"/>
        </a:spcBef>
        <a:spcAft>
          <a:spcPct val="0"/>
        </a:spcAft>
        <a:defRPr sz="2000">
          <a:solidFill>
            <a:schemeClr val="tx1"/>
          </a:solidFill>
          <a:latin typeface="+mn-lt"/>
          <a:ea typeface="+mn-ea"/>
          <a:cs typeface="+mn-cs"/>
          <a:sym typeface="Tahoma" pitchFamily="-107" charset="0"/>
        </a:defRPr>
      </a:lvl6pPr>
      <a:lvl7pPr marL="2732088" algn="ctr" rtl="0" fontAlgn="base">
        <a:spcBef>
          <a:spcPts val="500"/>
        </a:spcBef>
        <a:spcAft>
          <a:spcPct val="0"/>
        </a:spcAft>
        <a:defRPr sz="2000">
          <a:solidFill>
            <a:schemeClr val="tx1"/>
          </a:solidFill>
          <a:latin typeface="+mn-lt"/>
          <a:ea typeface="+mn-ea"/>
          <a:cs typeface="+mn-cs"/>
          <a:sym typeface="Tahoma" pitchFamily="-107" charset="0"/>
        </a:defRPr>
      </a:lvl7pPr>
      <a:lvl8pPr marL="3189288" algn="ctr" rtl="0" fontAlgn="base">
        <a:spcBef>
          <a:spcPts val="500"/>
        </a:spcBef>
        <a:spcAft>
          <a:spcPct val="0"/>
        </a:spcAft>
        <a:defRPr sz="2000">
          <a:solidFill>
            <a:schemeClr val="tx1"/>
          </a:solidFill>
          <a:latin typeface="+mn-lt"/>
          <a:ea typeface="+mn-ea"/>
          <a:cs typeface="+mn-cs"/>
          <a:sym typeface="Tahoma" pitchFamily="-107" charset="0"/>
        </a:defRPr>
      </a:lvl8pPr>
      <a:lvl9pPr marL="3646488" algn="ctr" rtl="0" fontAlgn="base">
        <a:spcBef>
          <a:spcPts val="500"/>
        </a:spcBef>
        <a:spcAft>
          <a:spcPct val="0"/>
        </a:spcAft>
        <a:defRPr sz="2000">
          <a:solidFill>
            <a:schemeClr val="tx1"/>
          </a:solidFill>
          <a:latin typeface="+mn-lt"/>
          <a:ea typeface="+mn-ea"/>
          <a:cs typeface="+mn-cs"/>
          <a:sym typeface="Tahoma"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body" idx="1"/>
          </p:nvPr>
        </p:nvSpPr>
        <p:spPr bwMode="auto">
          <a:xfrm>
            <a:off x="406400" y="1638300"/>
            <a:ext cx="3581400" cy="4622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
        <p:nvSpPr>
          <p:cNvPr id="13314" name="Rectangle 2"/>
          <p:cNvSpPr>
            <a:spLocks noGrp="1" noChangeArrowheads="1"/>
          </p:cNvSpPr>
          <p:nvPr>
            <p:ph type="title"/>
          </p:nvPr>
        </p:nvSpPr>
        <p:spPr bwMode="auto">
          <a:xfrm>
            <a:off x="406400" y="228600"/>
            <a:ext cx="8343900" cy="9779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1pPr>
      <a:lvl2pPr marL="4445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2pPr>
      <a:lvl3pPr marL="762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3pPr>
      <a:lvl4pPr marL="1066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4pPr>
      <a:lvl5pPr marL="13716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5pPr>
      <a:lvl6pPr marL="1828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286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432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004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5892800" y="1638300"/>
            <a:ext cx="2857500" cy="4622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
        <p:nvSpPr>
          <p:cNvPr id="14338" name="Rectangle 2"/>
          <p:cNvSpPr>
            <a:spLocks noGrp="1" noChangeArrowheads="1"/>
          </p:cNvSpPr>
          <p:nvPr>
            <p:ph type="title"/>
          </p:nvPr>
        </p:nvSpPr>
        <p:spPr bwMode="auto">
          <a:xfrm>
            <a:off x="406400" y="228600"/>
            <a:ext cx="8343900" cy="9779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1pPr>
      <a:lvl2pPr marL="4445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2pPr>
      <a:lvl3pPr marL="7747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3pPr>
      <a:lvl4pPr marL="1066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4pPr>
      <a:lvl5pPr marL="13716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5pPr>
      <a:lvl6pPr marL="1828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286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432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004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body" idx="1"/>
          </p:nvPr>
        </p:nvSpPr>
        <p:spPr bwMode="auto">
          <a:xfrm>
            <a:off x="406400" y="609600"/>
            <a:ext cx="8343900" cy="565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l" rtl="0" fontAlgn="base">
        <a:spcBef>
          <a:spcPct val="0"/>
        </a:spcBef>
        <a:spcAft>
          <a:spcPct val="0"/>
        </a:spcAft>
        <a:defRPr sz="2800">
          <a:solidFill>
            <a:schemeClr val="tx1"/>
          </a:solidFill>
          <a:latin typeface="+mj-lt"/>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1pPr>
      <a:lvl2pPr marL="4445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2pPr>
      <a:lvl3pPr marL="7620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3pPr>
      <a:lvl4pPr marL="10668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4pPr>
      <a:lvl5pPr marL="13716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5pPr>
      <a:lvl6pPr marL="18288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2860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432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00400" indent="-177800" algn="l" rtl="0" fontAlgn="base">
        <a:spcBef>
          <a:spcPts val="50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bwMode="auto">
          <a:xfrm>
            <a:off x="406400" y="228600"/>
            <a:ext cx="8343900" cy="9779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1pPr>
      <a:lvl2pPr marL="4826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2pPr>
      <a:lvl3pPr marL="8001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3pPr>
      <a:lvl4pPr marL="11049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4pPr>
      <a:lvl5pPr marL="14097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5pPr>
      <a:lvl6pPr marL="18669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3241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813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385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body" idx="1"/>
          </p:nvPr>
        </p:nvSpPr>
        <p:spPr bwMode="auto">
          <a:xfrm>
            <a:off x="406400" y="1638300"/>
            <a:ext cx="8343900" cy="4622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
        <p:nvSpPr>
          <p:cNvPr id="17410" name="Rectangle 2"/>
          <p:cNvSpPr>
            <a:spLocks noGrp="1" noChangeArrowheads="1"/>
          </p:cNvSpPr>
          <p:nvPr>
            <p:ph type="title"/>
          </p:nvPr>
        </p:nvSpPr>
        <p:spPr bwMode="auto">
          <a:xfrm>
            <a:off x="406400" y="228600"/>
            <a:ext cx="8343900" cy="9779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1pPr>
      <a:lvl2pPr marL="4445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2pPr>
      <a:lvl3pPr marL="762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3pPr>
      <a:lvl4pPr marL="1066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4pPr>
      <a:lvl5pPr marL="13716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Avenir Book"/>
          <a:ea typeface="+mn-ea"/>
          <a:cs typeface="+mn-cs"/>
          <a:sym typeface="Helvetica Neue" pitchFamily="-107" charset="0"/>
        </a:defRPr>
      </a:lvl5pPr>
      <a:lvl6pPr marL="1828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2860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432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004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l" rtl="0" fontAlgn="base">
        <a:spcBef>
          <a:spcPct val="0"/>
        </a:spcBef>
        <a:spcAft>
          <a:spcPct val="0"/>
        </a:spcAft>
        <a:defRPr sz="2800">
          <a:solidFill>
            <a:schemeClr val="tx1"/>
          </a:solidFill>
          <a:latin typeface="+mj-lt"/>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marL="1778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1pPr>
      <a:lvl2pPr marL="4826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2pPr>
      <a:lvl3pPr marL="8001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3pPr>
      <a:lvl4pPr marL="11049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4pPr>
      <a:lvl5pPr marL="14097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5pPr>
      <a:lvl6pPr marL="18669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6pPr>
      <a:lvl7pPr marL="23241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7pPr>
      <a:lvl8pPr marL="27813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8pPr>
      <a:lvl9pPr marL="3238500" indent="-177800" algn="l" rtl="0" fontAlgn="base">
        <a:spcBef>
          <a:spcPts val="3400"/>
        </a:spcBef>
        <a:spcAft>
          <a:spcPct val="0"/>
        </a:spcAft>
        <a:buClr>
          <a:srgbClr val="747474"/>
        </a:buClr>
        <a:buSzPct val="100000"/>
        <a:buFont typeface="Helvetica Neue" pitchFamily="-107" charset="0"/>
        <a:buChar char="•"/>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body" idx="1"/>
          </p:nvPr>
        </p:nvSpPr>
        <p:spPr bwMode="auto">
          <a:xfrm>
            <a:off x="406400" y="3530600"/>
            <a:ext cx="3581400" cy="22352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
        <p:nvSpPr>
          <p:cNvPr id="19458" name="Rectangle 2"/>
          <p:cNvSpPr>
            <a:spLocks noGrp="1" noChangeArrowheads="1"/>
          </p:cNvSpPr>
          <p:nvPr>
            <p:ph type="title"/>
          </p:nvPr>
        </p:nvSpPr>
        <p:spPr bwMode="auto">
          <a:xfrm>
            <a:off x="406400" y="927100"/>
            <a:ext cx="3581400" cy="22352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a:solidFill>
            <a:srgbClr val="747474"/>
          </a:solidFill>
          <a:latin typeface="Avenir Book"/>
          <a:ea typeface="+mn-ea"/>
          <a:cs typeface="+mn-cs"/>
          <a:sym typeface="Helvetica Neue" pitchFamily="-107" charset="0"/>
        </a:defRPr>
      </a:lvl1pPr>
      <a:lvl2pPr algn="l" rtl="0" fontAlgn="base">
        <a:spcBef>
          <a:spcPct val="0"/>
        </a:spcBef>
        <a:spcAft>
          <a:spcPct val="0"/>
        </a:spcAft>
        <a:defRPr>
          <a:solidFill>
            <a:srgbClr val="747474"/>
          </a:solidFill>
          <a:latin typeface="Avenir Book"/>
          <a:ea typeface="+mn-ea"/>
          <a:cs typeface="+mn-cs"/>
          <a:sym typeface="Helvetica Neue" pitchFamily="-107" charset="0"/>
        </a:defRPr>
      </a:lvl2pPr>
      <a:lvl3pPr algn="l" rtl="0" fontAlgn="base">
        <a:spcBef>
          <a:spcPct val="0"/>
        </a:spcBef>
        <a:spcAft>
          <a:spcPct val="0"/>
        </a:spcAft>
        <a:defRPr>
          <a:solidFill>
            <a:srgbClr val="747474"/>
          </a:solidFill>
          <a:latin typeface="Avenir Book"/>
          <a:ea typeface="+mn-ea"/>
          <a:cs typeface="+mn-cs"/>
          <a:sym typeface="Helvetica Neue" pitchFamily="-107" charset="0"/>
        </a:defRPr>
      </a:lvl3pPr>
      <a:lvl4pPr algn="l" rtl="0" fontAlgn="base">
        <a:spcBef>
          <a:spcPct val="0"/>
        </a:spcBef>
        <a:spcAft>
          <a:spcPct val="0"/>
        </a:spcAft>
        <a:defRPr>
          <a:solidFill>
            <a:srgbClr val="747474"/>
          </a:solidFill>
          <a:latin typeface="Avenir Book"/>
          <a:ea typeface="+mn-ea"/>
          <a:cs typeface="+mn-cs"/>
          <a:sym typeface="Helvetica Neue" pitchFamily="-107" charset="0"/>
        </a:defRPr>
      </a:lvl4pPr>
      <a:lvl5pPr algn="l" rtl="0" fontAlgn="base">
        <a:spcBef>
          <a:spcPct val="0"/>
        </a:spcBef>
        <a:spcAft>
          <a:spcPct val="0"/>
        </a:spcAft>
        <a:defRPr>
          <a:solidFill>
            <a:srgbClr val="747474"/>
          </a:solidFill>
          <a:latin typeface="Avenir Book"/>
          <a:ea typeface="+mn-ea"/>
          <a:cs typeface="+mn-cs"/>
          <a:sym typeface="Helvetica Neue" pitchFamily="-107" charset="0"/>
        </a:defRPr>
      </a:lvl5pPr>
      <a:lvl6pPr marL="457200" algn="l" rtl="0" fontAlgn="base">
        <a:spcBef>
          <a:spcPct val="0"/>
        </a:spcBef>
        <a:spcAft>
          <a:spcPct val="0"/>
        </a:spcAft>
        <a:defRPr>
          <a:solidFill>
            <a:srgbClr val="747474"/>
          </a:solidFill>
          <a:latin typeface="+mn-lt"/>
          <a:ea typeface="+mn-ea"/>
          <a:cs typeface="+mn-cs"/>
          <a:sym typeface="Helvetica Neue" pitchFamily="-107" charset="0"/>
        </a:defRPr>
      </a:lvl6pPr>
      <a:lvl7pPr marL="914400" algn="l" rtl="0" fontAlgn="base">
        <a:spcBef>
          <a:spcPct val="0"/>
        </a:spcBef>
        <a:spcAft>
          <a:spcPct val="0"/>
        </a:spcAft>
        <a:defRPr>
          <a:solidFill>
            <a:srgbClr val="747474"/>
          </a:solidFill>
          <a:latin typeface="+mn-lt"/>
          <a:ea typeface="+mn-ea"/>
          <a:cs typeface="+mn-cs"/>
          <a:sym typeface="Helvetica Neue" pitchFamily="-107" charset="0"/>
        </a:defRPr>
      </a:lvl7pPr>
      <a:lvl8pPr marL="1371600" algn="l" rtl="0" fontAlgn="base">
        <a:spcBef>
          <a:spcPct val="0"/>
        </a:spcBef>
        <a:spcAft>
          <a:spcPct val="0"/>
        </a:spcAft>
        <a:defRPr>
          <a:solidFill>
            <a:srgbClr val="747474"/>
          </a:solidFill>
          <a:latin typeface="+mn-lt"/>
          <a:ea typeface="+mn-ea"/>
          <a:cs typeface="+mn-cs"/>
          <a:sym typeface="Helvetica Neue" pitchFamily="-107" charset="0"/>
        </a:defRPr>
      </a:lvl8pPr>
      <a:lvl9pPr marL="1828800" algn="l" rtl="0" fontAlgn="base">
        <a:spcBef>
          <a:spcPct val="0"/>
        </a:spcBef>
        <a:spcAft>
          <a:spcPct val="0"/>
        </a:spcAft>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06400" y="228600"/>
            <a:ext cx="8343900" cy="9779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dirty="0"/>
              <a:t>Click to edit Master title style</a:t>
            </a:r>
          </a:p>
        </p:txBody>
      </p:sp>
      <p:sp>
        <p:nvSpPr>
          <p:cNvPr id="2050" name="Rectangle 2"/>
          <p:cNvSpPr>
            <a:spLocks noGrp="1" noChangeArrowheads="1"/>
          </p:cNvSpPr>
          <p:nvPr>
            <p:ph type="body" idx="1"/>
          </p:nvPr>
        </p:nvSpPr>
        <p:spPr bwMode="auto">
          <a:xfrm>
            <a:off x="406400" y="1638300"/>
            <a:ext cx="8343900" cy="4622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52" name="Rectangle 4"/>
          <p:cNvSpPr>
            <a:spLocks/>
          </p:cNvSpPr>
          <p:nvPr userDrawn="1"/>
        </p:nvSpPr>
        <p:spPr bwMode="auto">
          <a:xfrm>
            <a:off x="8686800" y="6396038"/>
            <a:ext cx="369888" cy="274637"/>
          </a:xfrm>
          <a:prstGeom prst="rect">
            <a:avLst/>
          </a:prstGeom>
          <a:noFill/>
          <a:ln w="12700">
            <a:noFill/>
            <a:miter lim="800000"/>
            <a:headEnd/>
            <a:tailEnd/>
          </a:ln>
          <a:effectLst/>
        </p:spPr>
        <p:txBody>
          <a:bodyPr wrap="none">
            <a:prstTxWarp prst="textNoShape">
              <a:avLst/>
            </a:prstTxWarp>
            <a:spAutoFit/>
          </a:bodyPr>
          <a:lstStyle/>
          <a:p>
            <a:fld id="{83922299-6EDF-1147-A8DE-94512BAED5D1}" type="slidenum">
              <a:rPr lang="en-US" sz="1200">
                <a:latin typeface="Avenir Book"/>
              </a:rPr>
              <a:pPr/>
              <a:t>‹#›</a:t>
            </a:fld>
            <a:endParaRPr lang="en-US" sz="1200" dirty="0">
              <a:latin typeface="Avenir Book"/>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txStyles>
    <p:titleStyle>
      <a:lvl1pPr algn="l" rtl="0" fontAlgn="base">
        <a:spcBef>
          <a:spcPct val="0"/>
        </a:spcBef>
        <a:spcAft>
          <a:spcPct val="0"/>
        </a:spcAft>
        <a:defRPr sz="2800">
          <a:solidFill>
            <a:schemeClr val="tx1"/>
          </a:solidFill>
          <a:latin typeface="Avenir Book"/>
          <a:ea typeface="+mj-ea"/>
          <a:cs typeface="+mj-cs"/>
        </a:defRPr>
      </a:lvl1pPr>
      <a:lvl2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2pPr>
      <a:lvl3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3pPr>
      <a:lvl4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4pPr>
      <a:lvl5pPr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5pPr>
      <a:lvl6pPr marL="4572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6pPr>
      <a:lvl7pPr marL="9144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7pPr>
      <a:lvl8pPr marL="13716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8pPr>
      <a:lvl9pPr marL="1828800" algn="l" rtl="0" fontAlgn="base">
        <a:spcBef>
          <a:spcPct val="0"/>
        </a:spcBef>
        <a:spcAft>
          <a:spcPct val="0"/>
        </a:spcAft>
        <a:defRPr sz="2800">
          <a:solidFill>
            <a:schemeClr val="tx1"/>
          </a:solidFill>
          <a:latin typeface="Arial Rounded MT Bold" pitchFamily="-107" charset="0"/>
          <a:ea typeface="ヒラギノ角ゴ ProN W3" pitchFamily="-107" charset="-128"/>
          <a:cs typeface="ヒラギノ角ゴ ProN W3" pitchFamily="-107" charset="-128"/>
        </a:defRPr>
      </a:lvl9pPr>
    </p:titleStyle>
    <p:bodyStyle>
      <a:lvl1pPr marL="1778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Avenir Book"/>
          <a:ea typeface="+mn-ea"/>
          <a:cs typeface="+mn-cs"/>
        </a:defRPr>
      </a:lvl1pPr>
      <a:lvl2pPr marL="4445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Avenir Book"/>
          <a:ea typeface="+mn-ea"/>
          <a:cs typeface="+mn-cs"/>
        </a:defRPr>
      </a:lvl2pPr>
      <a:lvl3pPr marL="7620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Avenir Book"/>
          <a:ea typeface="+mn-ea"/>
          <a:cs typeface="+mn-cs"/>
        </a:defRPr>
      </a:lvl3pPr>
      <a:lvl4pPr marL="10668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Avenir Book"/>
          <a:ea typeface="+mn-ea"/>
          <a:cs typeface="+mn-cs"/>
        </a:defRPr>
      </a:lvl4pPr>
      <a:lvl5pPr marL="13716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Avenir Book"/>
          <a:ea typeface="+mn-ea"/>
          <a:cs typeface="+mn-cs"/>
        </a:defRPr>
      </a:lvl5pPr>
      <a:lvl6pPr marL="18288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mn-lt"/>
          <a:ea typeface="+mn-ea"/>
          <a:cs typeface="+mn-cs"/>
        </a:defRPr>
      </a:lvl6pPr>
      <a:lvl7pPr marL="22860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mn-lt"/>
          <a:ea typeface="+mn-ea"/>
          <a:cs typeface="+mn-cs"/>
        </a:defRPr>
      </a:lvl7pPr>
      <a:lvl8pPr marL="27432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mn-lt"/>
          <a:ea typeface="+mn-ea"/>
          <a:cs typeface="+mn-cs"/>
        </a:defRPr>
      </a:lvl8pPr>
      <a:lvl9pPr marL="3200400" indent="-177800" algn="l" rtl="0" fontAlgn="base">
        <a:spcBef>
          <a:spcPts val="1800"/>
        </a:spcBef>
        <a:spcAft>
          <a:spcPct val="0"/>
        </a:spcAft>
        <a:buClr>
          <a:srgbClr val="747474"/>
        </a:buClr>
        <a:buSzPct val="100000"/>
        <a:buFont typeface="Helvetica Neue" pitchFamily="-107" charset="0"/>
        <a:buChar char="•"/>
        <a:defRPr>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1" name="Group 1"/>
          <p:cNvGrpSpPr>
            <a:grpSpLocks/>
          </p:cNvGrpSpPr>
          <p:nvPr/>
        </p:nvGrpSpPr>
        <p:grpSpPr bwMode="auto">
          <a:xfrm>
            <a:off x="417513" y="1098550"/>
            <a:ext cx="438150" cy="474663"/>
            <a:chOff x="0" y="0"/>
            <a:chExt cx="276" cy="299"/>
          </a:xfrm>
        </p:grpSpPr>
        <p:sp>
          <p:nvSpPr>
            <p:cNvPr id="20482" name="Rectangle 2"/>
            <p:cNvSpPr>
              <a:spLocks/>
            </p:cNvSpPr>
            <p:nvPr/>
          </p:nvSpPr>
          <p:spPr bwMode="auto">
            <a:xfrm>
              <a:off x="0" y="0"/>
              <a:ext cx="276" cy="299"/>
            </a:xfrm>
            <a:prstGeom prst="rect">
              <a:avLst/>
            </a:prstGeom>
            <a:solidFill>
              <a:srgbClr val="FAD000"/>
            </a:solidFill>
            <a:ln w="9525">
              <a:noFill/>
              <a:miter lim="800000"/>
              <a:headEnd/>
              <a:tailEnd/>
            </a:ln>
          </p:spPr>
          <p:txBody>
            <a:bodyPr>
              <a:prstTxWarp prst="textNoShape">
                <a:avLst/>
              </a:prstTxWarp>
            </a:bodyPr>
            <a:lstStyle/>
            <a:p>
              <a:endParaRPr lang="en-US" dirty="0">
                <a:latin typeface="Avenir Book"/>
              </a:endParaRPr>
            </a:p>
          </p:txBody>
        </p:sp>
        <p:sp>
          <p:nvSpPr>
            <p:cNvPr id="20483" name="Rectangle 3"/>
            <p:cNvSpPr>
              <a:spLocks/>
            </p:cNvSpPr>
            <p:nvPr/>
          </p:nvSpPr>
          <p:spPr bwMode="auto">
            <a:xfrm>
              <a:off x="0" y="0"/>
              <a:ext cx="276" cy="299"/>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grpSp>
        <p:nvGrpSpPr>
          <p:cNvPr id="20484" name="Group 4"/>
          <p:cNvGrpSpPr>
            <a:grpSpLocks/>
          </p:cNvGrpSpPr>
          <p:nvPr/>
        </p:nvGrpSpPr>
        <p:grpSpPr bwMode="auto">
          <a:xfrm>
            <a:off x="800100" y="1098550"/>
            <a:ext cx="328613" cy="474663"/>
            <a:chOff x="0" y="0"/>
            <a:chExt cx="207" cy="299"/>
          </a:xfrm>
        </p:grpSpPr>
        <p:sp>
          <p:nvSpPr>
            <p:cNvPr id="20485" name="Rectangle 5"/>
            <p:cNvSpPr>
              <a:spLocks/>
            </p:cNvSpPr>
            <p:nvPr/>
          </p:nvSpPr>
          <p:spPr bwMode="auto">
            <a:xfrm>
              <a:off x="0" y="0"/>
              <a:ext cx="207" cy="299"/>
            </a:xfrm>
            <a:prstGeom prst="rect">
              <a:avLst/>
            </a:prstGeom>
            <a:gradFill rotWithShape="0">
              <a:gsLst>
                <a:gs pos="0">
                  <a:srgbClr val="FAD000"/>
                </a:gs>
                <a:gs pos="100000">
                  <a:srgbClr val="FFFFFF"/>
                </a:gs>
              </a:gsLst>
              <a:lin ang="0" scaled="1"/>
            </a:gradFill>
            <a:ln w="9525">
              <a:noFill/>
              <a:miter lim="800000"/>
              <a:headEnd/>
              <a:tailEnd/>
            </a:ln>
          </p:spPr>
          <p:txBody>
            <a:bodyPr>
              <a:prstTxWarp prst="textNoShape">
                <a:avLst/>
              </a:prstTxWarp>
            </a:bodyPr>
            <a:lstStyle/>
            <a:p>
              <a:endParaRPr lang="en-US" dirty="0">
                <a:latin typeface="Avenir Book"/>
              </a:endParaRPr>
            </a:p>
          </p:txBody>
        </p:sp>
        <p:sp>
          <p:nvSpPr>
            <p:cNvPr id="20486" name="Rectangle 6"/>
            <p:cNvSpPr>
              <a:spLocks/>
            </p:cNvSpPr>
            <p:nvPr/>
          </p:nvSpPr>
          <p:spPr bwMode="auto">
            <a:xfrm>
              <a:off x="0" y="0"/>
              <a:ext cx="207" cy="299"/>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grpSp>
        <p:nvGrpSpPr>
          <p:cNvPr id="20487" name="Group 7"/>
          <p:cNvGrpSpPr>
            <a:grpSpLocks/>
          </p:cNvGrpSpPr>
          <p:nvPr/>
        </p:nvGrpSpPr>
        <p:grpSpPr bwMode="auto">
          <a:xfrm>
            <a:off x="541338" y="1520825"/>
            <a:ext cx="422275" cy="474663"/>
            <a:chOff x="0" y="0"/>
            <a:chExt cx="266" cy="299"/>
          </a:xfrm>
        </p:grpSpPr>
        <p:sp>
          <p:nvSpPr>
            <p:cNvPr id="20488" name="Rectangle 8"/>
            <p:cNvSpPr>
              <a:spLocks/>
            </p:cNvSpPr>
            <p:nvPr/>
          </p:nvSpPr>
          <p:spPr bwMode="auto">
            <a:xfrm>
              <a:off x="0" y="0"/>
              <a:ext cx="266" cy="299"/>
            </a:xfrm>
            <a:prstGeom prst="rect">
              <a:avLst/>
            </a:prstGeom>
            <a:solidFill>
              <a:srgbClr val="3B2ECD"/>
            </a:solidFill>
            <a:ln w="9525">
              <a:noFill/>
              <a:miter lim="800000"/>
              <a:headEnd/>
              <a:tailEnd/>
            </a:ln>
          </p:spPr>
          <p:txBody>
            <a:bodyPr>
              <a:prstTxWarp prst="textNoShape">
                <a:avLst/>
              </a:prstTxWarp>
            </a:bodyPr>
            <a:lstStyle/>
            <a:p>
              <a:endParaRPr lang="en-US" dirty="0">
                <a:latin typeface="Avenir Book"/>
              </a:endParaRPr>
            </a:p>
          </p:txBody>
        </p:sp>
        <p:sp>
          <p:nvSpPr>
            <p:cNvPr id="20489" name="Rectangle 9"/>
            <p:cNvSpPr>
              <a:spLocks/>
            </p:cNvSpPr>
            <p:nvPr/>
          </p:nvSpPr>
          <p:spPr bwMode="auto">
            <a:xfrm>
              <a:off x="0" y="0"/>
              <a:ext cx="266" cy="299"/>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grpSp>
        <p:nvGrpSpPr>
          <p:cNvPr id="20490" name="Group 10"/>
          <p:cNvGrpSpPr>
            <a:grpSpLocks/>
          </p:cNvGrpSpPr>
          <p:nvPr/>
        </p:nvGrpSpPr>
        <p:grpSpPr bwMode="auto">
          <a:xfrm>
            <a:off x="911225" y="1520825"/>
            <a:ext cx="368300" cy="474663"/>
            <a:chOff x="0" y="0"/>
            <a:chExt cx="232" cy="299"/>
          </a:xfrm>
        </p:grpSpPr>
        <p:sp>
          <p:nvSpPr>
            <p:cNvPr id="20491" name="Rectangle 11"/>
            <p:cNvSpPr>
              <a:spLocks/>
            </p:cNvSpPr>
            <p:nvPr/>
          </p:nvSpPr>
          <p:spPr bwMode="auto">
            <a:xfrm>
              <a:off x="0" y="0"/>
              <a:ext cx="232" cy="299"/>
            </a:xfrm>
            <a:prstGeom prst="rect">
              <a:avLst/>
            </a:prstGeom>
            <a:gradFill rotWithShape="0">
              <a:gsLst>
                <a:gs pos="0">
                  <a:srgbClr val="3B2ECD"/>
                </a:gs>
                <a:gs pos="100000">
                  <a:srgbClr val="FFFFFF"/>
                </a:gs>
              </a:gsLst>
              <a:lin ang="0" scaled="1"/>
            </a:gradFill>
            <a:ln w="9525">
              <a:noFill/>
              <a:miter lim="800000"/>
              <a:headEnd/>
              <a:tailEnd/>
            </a:ln>
          </p:spPr>
          <p:txBody>
            <a:bodyPr>
              <a:prstTxWarp prst="textNoShape">
                <a:avLst/>
              </a:prstTxWarp>
            </a:bodyPr>
            <a:lstStyle/>
            <a:p>
              <a:endParaRPr lang="en-US" dirty="0">
                <a:latin typeface="Avenir Book"/>
              </a:endParaRPr>
            </a:p>
          </p:txBody>
        </p:sp>
        <p:sp>
          <p:nvSpPr>
            <p:cNvPr id="20492" name="Rectangle 12"/>
            <p:cNvSpPr>
              <a:spLocks/>
            </p:cNvSpPr>
            <p:nvPr/>
          </p:nvSpPr>
          <p:spPr bwMode="auto">
            <a:xfrm>
              <a:off x="0" y="0"/>
              <a:ext cx="232" cy="299"/>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grpSp>
        <p:nvGrpSpPr>
          <p:cNvPr id="20493" name="Group 13"/>
          <p:cNvGrpSpPr>
            <a:grpSpLocks/>
          </p:cNvGrpSpPr>
          <p:nvPr/>
        </p:nvGrpSpPr>
        <p:grpSpPr bwMode="auto">
          <a:xfrm>
            <a:off x="125413" y="1447800"/>
            <a:ext cx="561975" cy="422275"/>
            <a:chOff x="0" y="0"/>
            <a:chExt cx="353" cy="266"/>
          </a:xfrm>
        </p:grpSpPr>
        <p:sp>
          <p:nvSpPr>
            <p:cNvPr id="20494" name="Rectangle 14"/>
            <p:cNvSpPr>
              <a:spLocks/>
            </p:cNvSpPr>
            <p:nvPr/>
          </p:nvSpPr>
          <p:spPr bwMode="auto">
            <a:xfrm>
              <a:off x="0" y="0"/>
              <a:ext cx="353" cy="266"/>
            </a:xfrm>
            <a:prstGeom prst="rect">
              <a:avLst/>
            </a:prstGeom>
            <a:gradFill rotWithShape="0">
              <a:gsLst>
                <a:gs pos="0">
                  <a:srgbClr val="FFFFFF"/>
                </a:gs>
                <a:gs pos="100000">
                  <a:srgbClr val="F90015"/>
                </a:gs>
              </a:gsLst>
              <a:lin ang="18900000" scaled="1"/>
            </a:gradFill>
            <a:ln w="9525">
              <a:noFill/>
              <a:miter lim="800000"/>
              <a:headEnd/>
              <a:tailEnd/>
            </a:ln>
          </p:spPr>
          <p:txBody>
            <a:bodyPr>
              <a:prstTxWarp prst="textNoShape">
                <a:avLst/>
              </a:prstTxWarp>
            </a:bodyPr>
            <a:lstStyle/>
            <a:p>
              <a:endParaRPr lang="en-US" dirty="0">
                <a:latin typeface="Avenir Book"/>
              </a:endParaRPr>
            </a:p>
          </p:txBody>
        </p:sp>
        <p:sp>
          <p:nvSpPr>
            <p:cNvPr id="20495" name="Rectangle 15"/>
            <p:cNvSpPr>
              <a:spLocks/>
            </p:cNvSpPr>
            <p:nvPr/>
          </p:nvSpPr>
          <p:spPr bwMode="auto">
            <a:xfrm>
              <a:off x="0" y="0"/>
              <a:ext cx="353" cy="266"/>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grpSp>
        <p:nvGrpSpPr>
          <p:cNvPr id="20496" name="Group 16"/>
          <p:cNvGrpSpPr>
            <a:grpSpLocks/>
          </p:cNvGrpSpPr>
          <p:nvPr/>
        </p:nvGrpSpPr>
        <p:grpSpPr bwMode="auto">
          <a:xfrm>
            <a:off x="762000" y="990600"/>
            <a:ext cx="31750" cy="1052513"/>
            <a:chOff x="0" y="0"/>
            <a:chExt cx="20" cy="663"/>
          </a:xfrm>
        </p:grpSpPr>
        <p:sp>
          <p:nvSpPr>
            <p:cNvPr id="20497" name="Rectangle 17"/>
            <p:cNvSpPr>
              <a:spLocks/>
            </p:cNvSpPr>
            <p:nvPr/>
          </p:nvSpPr>
          <p:spPr bwMode="auto">
            <a:xfrm>
              <a:off x="0" y="0"/>
              <a:ext cx="20" cy="663"/>
            </a:xfrm>
            <a:prstGeom prst="rect">
              <a:avLst/>
            </a:prstGeom>
            <a:solidFill>
              <a:srgbClr val="1C1C1C"/>
            </a:solidFill>
            <a:ln w="9525">
              <a:noFill/>
              <a:miter lim="800000"/>
              <a:headEnd/>
              <a:tailEnd/>
            </a:ln>
          </p:spPr>
          <p:txBody>
            <a:bodyPr>
              <a:prstTxWarp prst="textNoShape">
                <a:avLst/>
              </a:prstTxWarp>
            </a:bodyPr>
            <a:lstStyle/>
            <a:p>
              <a:endParaRPr lang="en-US" dirty="0">
                <a:latin typeface="Avenir Book"/>
              </a:endParaRPr>
            </a:p>
          </p:txBody>
        </p:sp>
        <p:sp>
          <p:nvSpPr>
            <p:cNvPr id="20498" name="Rectangle 18"/>
            <p:cNvSpPr>
              <a:spLocks/>
            </p:cNvSpPr>
            <p:nvPr/>
          </p:nvSpPr>
          <p:spPr bwMode="auto">
            <a:xfrm>
              <a:off x="0" y="0"/>
              <a:ext cx="20" cy="663"/>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grpSp>
        <p:nvGrpSpPr>
          <p:cNvPr id="20499" name="Group 19"/>
          <p:cNvGrpSpPr>
            <a:grpSpLocks/>
          </p:cNvGrpSpPr>
          <p:nvPr/>
        </p:nvGrpSpPr>
        <p:grpSpPr bwMode="auto">
          <a:xfrm>
            <a:off x="442913" y="1781175"/>
            <a:ext cx="8226425" cy="31750"/>
            <a:chOff x="0" y="0"/>
            <a:chExt cx="5182" cy="20"/>
          </a:xfrm>
        </p:grpSpPr>
        <p:sp>
          <p:nvSpPr>
            <p:cNvPr id="20500" name="Rectangle 20"/>
            <p:cNvSpPr>
              <a:spLocks/>
            </p:cNvSpPr>
            <p:nvPr/>
          </p:nvSpPr>
          <p:spPr bwMode="auto">
            <a:xfrm>
              <a:off x="0" y="0"/>
              <a:ext cx="5182" cy="20"/>
            </a:xfrm>
            <a:prstGeom prst="rect">
              <a:avLst/>
            </a:prstGeom>
            <a:gradFill rotWithShape="0">
              <a:gsLst>
                <a:gs pos="0">
                  <a:srgbClr val="1C1C1C"/>
                </a:gs>
                <a:gs pos="100000">
                  <a:srgbClr val="FFFFFF"/>
                </a:gs>
              </a:gsLst>
              <a:lin ang="0" scaled="1"/>
            </a:gradFill>
            <a:ln w="9525">
              <a:noFill/>
              <a:miter lim="800000"/>
              <a:headEnd/>
              <a:tailEnd/>
            </a:ln>
          </p:spPr>
          <p:txBody>
            <a:bodyPr>
              <a:prstTxWarp prst="textNoShape">
                <a:avLst/>
              </a:prstTxWarp>
            </a:bodyPr>
            <a:lstStyle/>
            <a:p>
              <a:endParaRPr lang="en-US" dirty="0">
                <a:latin typeface="Avenir Book"/>
              </a:endParaRPr>
            </a:p>
          </p:txBody>
        </p:sp>
        <p:sp>
          <p:nvSpPr>
            <p:cNvPr id="20501" name="Rectangle 21"/>
            <p:cNvSpPr>
              <a:spLocks/>
            </p:cNvSpPr>
            <p:nvPr/>
          </p:nvSpPr>
          <p:spPr bwMode="auto">
            <a:xfrm>
              <a:off x="0" y="0"/>
              <a:ext cx="5182" cy="20"/>
            </a:xfrm>
            <a:prstGeom prst="rect">
              <a:avLst/>
            </a:prstGeom>
            <a:noFill/>
            <a:ln w="9525">
              <a:noFill/>
              <a:miter lim="800000"/>
              <a:headEnd/>
              <a:tailEnd/>
            </a:ln>
          </p:spPr>
          <p:txBody>
            <a:bodyPr>
              <a:prstTxWarp prst="textNoShape">
                <a:avLst/>
              </a:prstTxWarp>
            </a:bodyPr>
            <a:lstStyle/>
            <a:p>
              <a:endParaRPr lang="en-US" dirty="0">
                <a:latin typeface="Avenir Book"/>
              </a:endParaRPr>
            </a:p>
          </p:txBody>
        </p:sp>
      </p:grpSp>
      <p:sp>
        <p:nvSpPr>
          <p:cNvPr id="20502" name="Rectangle 22"/>
          <p:cNvSpPr>
            <a:spLocks noGrp="1" noChangeArrowheads="1"/>
          </p:cNvSpPr>
          <p:nvPr>
            <p:ph type="title"/>
          </p:nvPr>
        </p:nvSpPr>
        <p:spPr bwMode="auto">
          <a:xfrm>
            <a:off x="1150938" y="0"/>
            <a:ext cx="7793037" cy="1676400"/>
          </a:xfrm>
          <a:prstGeom prst="rect">
            <a:avLst/>
          </a:prstGeom>
          <a:noFill/>
          <a:ln w="12700">
            <a:noFill/>
            <a:miter lim="800000"/>
            <a:headEnd/>
            <a:tailEnd/>
          </a:ln>
          <a:effectLst/>
        </p:spPr>
        <p:txBody>
          <a:bodyPr vert="horz" wrap="square" lIns="50800" tIns="50800" rIns="91440" bIns="50800" numCol="1" anchor="b" anchorCtr="0" compatLnSpc="1">
            <a:prstTxWarp prst="textNoShape">
              <a:avLst/>
            </a:prstTxWarp>
          </a:bodyPr>
          <a:lstStyle/>
          <a:p>
            <a:pPr lvl="0"/>
            <a:r>
              <a:rPr lang="en-US">
                <a:sym typeface="Tahoma" pitchFamily="-107" charset="0"/>
              </a:rPr>
              <a:t>Click to edit Master title style</a:t>
            </a:r>
          </a:p>
        </p:txBody>
      </p:sp>
      <p:sp>
        <p:nvSpPr>
          <p:cNvPr id="20503" name="Rectangle 23"/>
          <p:cNvSpPr>
            <a:spLocks noGrp="1" noChangeArrowheads="1"/>
          </p:cNvSpPr>
          <p:nvPr>
            <p:ph type="body" idx="1"/>
          </p:nvPr>
        </p:nvSpPr>
        <p:spPr bwMode="auto">
          <a:xfrm>
            <a:off x="1182688" y="2017713"/>
            <a:ext cx="7772400" cy="4840287"/>
          </a:xfrm>
          <a:prstGeom prst="rect">
            <a:avLst/>
          </a:prstGeom>
          <a:noFill/>
          <a:ln w="12700">
            <a:noFill/>
            <a:miter lim="800000"/>
            <a:headEnd/>
            <a:tailEnd/>
          </a:ln>
          <a:effectLst/>
        </p:spPr>
        <p:txBody>
          <a:bodyPr vert="horz" wrap="square" lIns="50800" tIns="50800" rIns="91440" bIns="50800" numCol="1" anchor="t" anchorCtr="0" compatLnSpc="1">
            <a:prstTxWarp prst="textNoShape">
              <a:avLst/>
            </a:prstTxWarp>
          </a:bodyPr>
          <a:lstStyle/>
          <a:p>
            <a:pPr lvl="0"/>
            <a:r>
              <a:rPr lang="en-US">
                <a:sym typeface="Tahoma" pitchFamily="-107" charset="0"/>
              </a:rPr>
              <a:t>Click to edit Master text styles</a:t>
            </a:r>
          </a:p>
          <a:p>
            <a:pPr lvl="1"/>
            <a:r>
              <a:rPr lang="en-US">
                <a:sym typeface="Tahoma" pitchFamily="-107" charset="0"/>
              </a:rPr>
              <a:t>Second level</a:t>
            </a:r>
          </a:p>
          <a:p>
            <a:pPr lvl="2"/>
            <a:r>
              <a:rPr lang="en-US">
                <a:sym typeface="Tahoma" pitchFamily="-107" charset="0"/>
              </a:rPr>
              <a:t>Third level</a:t>
            </a:r>
          </a:p>
          <a:p>
            <a:pPr lvl="3"/>
            <a:r>
              <a:rPr lang="en-US">
                <a:sym typeface="Tahoma" pitchFamily="-107" charset="0"/>
              </a:rPr>
              <a:t>Fourth level</a:t>
            </a:r>
          </a:p>
          <a:p>
            <a:pPr lvl="4"/>
            <a:r>
              <a:rPr lang="en-US">
                <a:sym typeface="Tahoma" pitchFamily="-107" charset="0"/>
              </a:rPr>
              <a:t>Fifth level</a:t>
            </a:r>
          </a:p>
        </p:txBody>
      </p:sp>
      <p:sp>
        <p:nvSpPr>
          <p:cNvPr id="20504" name="Text Box 24"/>
          <p:cNvSpPr txBox="1">
            <a:spLocks noGrp="1" noChangeArrowheads="1"/>
          </p:cNvSpPr>
          <p:nvPr>
            <p:ph type="sldNum" sz="quarter" idx="4"/>
          </p:nvPr>
        </p:nvSpPr>
        <p:spPr bwMode="auto">
          <a:xfrm>
            <a:off x="7839075" y="6383338"/>
            <a:ext cx="309563" cy="3175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chemeClr val="tx1"/>
                </a:solidFill>
                <a:latin typeface="+mn-lt"/>
                <a:ea typeface="Tahoma" pitchFamily="-107" charset="0"/>
                <a:cs typeface="Tahoma" pitchFamily="-107" charset="0"/>
                <a:sym typeface="Tahoma" pitchFamily="-107" charset="0"/>
              </a:defRPr>
            </a:lvl1pPr>
          </a:lstStyle>
          <a:p>
            <a:fld id="{86C3A2ED-C99D-6B4C-BC4B-D4FFDD3815A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ransition/>
  <p:hf hdr="0" ftr="0" dt="0"/>
  <p:txStyles>
    <p:titleStyle>
      <a:lvl1pPr marL="39688" algn="l" rtl="0" fontAlgn="base">
        <a:spcBef>
          <a:spcPct val="0"/>
        </a:spcBef>
        <a:spcAft>
          <a:spcPct val="0"/>
        </a:spcAft>
        <a:defRPr sz="4400">
          <a:solidFill>
            <a:srgbClr val="37309A"/>
          </a:solidFill>
          <a:latin typeface="+mj-lt"/>
          <a:ea typeface="+mj-ea"/>
          <a:cs typeface="+mj-cs"/>
          <a:sym typeface="Tahoma" pitchFamily="-107" charset="0"/>
        </a:defRPr>
      </a:lvl1pPr>
      <a:lvl2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2pPr>
      <a:lvl3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3pPr>
      <a:lvl4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4pPr>
      <a:lvl5pPr marL="396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5pPr>
      <a:lvl6pPr marL="4968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6pPr>
      <a:lvl7pPr marL="9540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7pPr>
      <a:lvl8pPr marL="14112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8pPr>
      <a:lvl9pPr marL="1868488" algn="l" rtl="0" fontAlgn="base">
        <a:spcBef>
          <a:spcPct val="0"/>
        </a:spcBef>
        <a:spcAft>
          <a:spcPct val="0"/>
        </a:spcAft>
        <a:defRPr sz="4400">
          <a:solidFill>
            <a:srgbClr val="37309A"/>
          </a:solidFill>
          <a:latin typeface="Tahoma" pitchFamily="-107" charset="0"/>
          <a:ea typeface="ヒラギノ角ゴ ProN W3" pitchFamily="-107" charset="-128"/>
          <a:cs typeface="ヒラギノ角ゴ ProN W3" pitchFamily="-107" charset="-128"/>
          <a:sym typeface="Tahoma" pitchFamily="-107" charset="0"/>
        </a:defRPr>
      </a:lvl9pPr>
    </p:titleStyle>
    <p:bodyStyle>
      <a:lvl1pPr marL="382588" indent="-342900" algn="l" rtl="0" fontAlgn="base">
        <a:spcBef>
          <a:spcPts val="800"/>
        </a:spcBef>
        <a:spcAft>
          <a:spcPct val="0"/>
        </a:spcAft>
        <a:buClr>
          <a:srgbClr val="3B2ECD"/>
        </a:buClr>
        <a:buSzPct val="60000"/>
        <a:buFont typeface="Wingdings" pitchFamily="-107" charset="2"/>
        <a:buChar char="n"/>
        <a:defRPr sz="3200">
          <a:solidFill>
            <a:schemeClr val="tx1"/>
          </a:solidFill>
          <a:latin typeface="+mn-lt"/>
          <a:ea typeface="+mn-ea"/>
          <a:cs typeface="+mn-cs"/>
          <a:sym typeface="Tahoma" pitchFamily="-107" charset="0"/>
        </a:defRPr>
      </a:lvl1pPr>
      <a:lvl2pPr marL="731838" indent="-285750" algn="l" rtl="0" fontAlgn="base">
        <a:spcBef>
          <a:spcPts val="700"/>
        </a:spcBef>
        <a:spcAft>
          <a:spcPct val="0"/>
        </a:spcAft>
        <a:buClr>
          <a:srgbClr val="F90015"/>
        </a:buClr>
        <a:buSzPct val="55000"/>
        <a:buFont typeface="Wingdings" pitchFamily="-107" charset="2"/>
        <a:buChar char="n"/>
        <a:defRPr sz="2800">
          <a:solidFill>
            <a:schemeClr val="tx1"/>
          </a:solidFill>
          <a:latin typeface="+mn-lt"/>
          <a:ea typeface="+mn-ea"/>
          <a:cs typeface="+mn-cs"/>
          <a:sym typeface="Tahoma" pitchFamily="-107" charset="0"/>
        </a:defRPr>
      </a:lvl2pPr>
      <a:lvl3pPr marL="1131888" indent="-228600" algn="l" rtl="0" fontAlgn="base">
        <a:spcBef>
          <a:spcPts val="600"/>
        </a:spcBef>
        <a:spcAft>
          <a:spcPct val="0"/>
        </a:spcAft>
        <a:buClr>
          <a:srgbClr val="3B2ECD"/>
        </a:buClr>
        <a:buSzPct val="50000"/>
        <a:buFont typeface="Wingdings" pitchFamily="-107" charset="2"/>
        <a:buChar char="n"/>
        <a:defRPr sz="2400">
          <a:solidFill>
            <a:schemeClr val="tx1"/>
          </a:solidFill>
          <a:latin typeface="+mn-lt"/>
          <a:ea typeface="+mn-ea"/>
          <a:cs typeface="+mn-cs"/>
          <a:sym typeface="Tahoma" pitchFamily="-107" charset="0"/>
        </a:defRPr>
      </a:lvl3pPr>
      <a:lvl4pPr marL="1589088" indent="-228600" algn="l" rtl="0" fontAlgn="base">
        <a:spcBef>
          <a:spcPts val="500"/>
        </a:spcBef>
        <a:spcAft>
          <a:spcPct val="0"/>
        </a:spcAft>
        <a:buClr>
          <a:srgbClr val="FAD000"/>
        </a:buClr>
        <a:buSzPct val="55000"/>
        <a:buFont typeface="Wingdings" pitchFamily="-107" charset="2"/>
        <a:buChar char="n"/>
        <a:defRPr sz="2000">
          <a:solidFill>
            <a:schemeClr val="tx1"/>
          </a:solidFill>
          <a:latin typeface="+mn-lt"/>
          <a:ea typeface="+mn-ea"/>
          <a:cs typeface="+mn-cs"/>
          <a:sym typeface="Tahoma" pitchFamily="-107" charset="0"/>
        </a:defRPr>
      </a:lvl4pPr>
      <a:lvl5pPr marL="2046288" indent="-228600" algn="l" rtl="0" fontAlgn="base">
        <a:spcBef>
          <a:spcPts val="500"/>
        </a:spcBef>
        <a:spcAft>
          <a:spcPct val="0"/>
        </a:spcAft>
        <a:buClr>
          <a:srgbClr val="1CE5A4"/>
        </a:buClr>
        <a:buSzPct val="50000"/>
        <a:buFont typeface="Wingdings" pitchFamily="-107" charset="2"/>
        <a:buChar char="n"/>
        <a:defRPr sz="2000">
          <a:solidFill>
            <a:schemeClr val="tx1"/>
          </a:solidFill>
          <a:latin typeface="+mn-lt"/>
          <a:ea typeface="+mn-ea"/>
          <a:cs typeface="+mn-cs"/>
          <a:sym typeface="Tahoma" pitchFamily="-107" charset="0"/>
        </a:defRPr>
      </a:lvl5pPr>
      <a:lvl6pPr marL="2503488" indent="-228600" algn="l" rtl="0" fontAlgn="base">
        <a:spcBef>
          <a:spcPts val="500"/>
        </a:spcBef>
        <a:spcAft>
          <a:spcPct val="0"/>
        </a:spcAft>
        <a:buClr>
          <a:srgbClr val="1CE5A4"/>
        </a:buClr>
        <a:buSzPct val="50000"/>
        <a:buFont typeface="Wingdings" pitchFamily="-107" charset="2"/>
        <a:buChar char="n"/>
        <a:defRPr sz="2000">
          <a:solidFill>
            <a:schemeClr val="tx1"/>
          </a:solidFill>
          <a:latin typeface="+mn-lt"/>
          <a:ea typeface="+mn-ea"/>
          <a:cs typeface="+mn-cs"/>
          <a:sym typeface="Tahoma" pitchFamily="-107" charset="0"/>
        </a:defRPr>
      </a:lvl6pPr>
      <a:lvl7pPr marL="2960688" indent="-228600" algn="l" rtl="0" fontAlgn="base">
        <a:spcBef>
          <a:spcPts val="500"/>
        </a:spcBef>
        <a:spcAft>
          <a:spcPct val="0"/>
        </a:spcAft>
        <a:buClr>
          <a:srgbClr val="1CE5A4"/>
        </a:buClr>
        <a:buSzPct val="50000"/>
        <a:buFont typeface="Wingdings" pitchFamily="-107" charset="2"/>
        <a:buChar char="n"/>
        <a:defRPr sz="2000">
          <a:solidFill>
            <a:schemeClr val="tx1"/>
          </a:solidFill>
          <a:latin typeface="+mn-lt"/>
          <a:ea typeface="+mn-ea"/>
          <a:cs typeface="+mn-cs"/>
          <a:sym typeface="Tahoma" pitchFamily="-107" charset="0"/>
        </a:defRPr>
      </a:lvl7pPr>
      <a:lvl8pPr marL="3417888" indent="-228600" algn="l" rtl="0" fontAlgn="base">
        <a:spcBef>
          <a:spcPts val="500"/>
        </a:spcBef>
        <a:spcAft>
          <a:spcPct val="0"/>
        </a:spcAft>
        <a:buClr>
          <a:srgbClr val="1CE5A4"/>
        </a:buClr>
        <a:buSzPct val="50000"/>
        <a:buFont typeface="Wingdings" pitchFamily="-107" charset="2"/>
        <a:buChar char="n"/>
        <a:defRPr sz="2000">
          <a:solidFill>
            <a:schemeClr val="tx1"/>
          </a:solidFill>
          <a:latin typeface="+mn-lt"/>
          <a:ea typeface="+mn-ea"/>
          <a:cs typeface="+mn-cs"/>
          <a:sym typeface="Tahoma" pitchFamily="-107" charset="0"/>
        </a:defRPr>
      </a:lvl8pPr>
      <a:lvl9pPr marL="3875088" indent="-228600" algn="l" rtl="0" fontAlgn="base">
        <a:spcBef>
          <a:spcPts val="500"/>
        </a:spcBef>
        <a:spcAft>
          <a:spcPct val="0"/>
        </a:spcAft>
        <a:buClr>
          <a:srgbClr val="1CE5A4"/>
        </a:buClr>
        <a:buSzPct val="50000"/>
        <a:buFont typeface="Wingdings" pitchFamily="-107" charset="2"/>
        <a:buChar char="n"/>
        <a:defRPr sz="2000">
          <a:solidFill>
            <a:schemeClr val="tx1"/>
          </a:solidFill>
          <a:latin typeface="+mn-lt"/>
          <a:ea typeface="+mn-ea"/>
          <a:cs typeface="+mn-cs"/>
          <a:sym typeface="Tahoma"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bwMode="auto">
          <a:xfrm>
            <a:off x="406400" y="2603500"/>
            <a:ext cx="8343900" cy="1651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Helvetica Neue Light" pitchFamily="-107" charset="0"/>
              </a:rPr>
              <a:t>Click to edit Master title style</a:t>
            </a: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txStyles>
    <p:titleStyle>
      <a:lvl1pPr algn="l"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l"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a:solidFill>
            <a:srgbClr val="747474"/>
          </a:solidFill>
          <a:latin typeface="+mn-lt"/>
          <a:ea typeface="+mn-ea"/>
          <a:cs typeface="+mn-cs"/>
          <a:sym typeface="Helvetica Neue" pitchFamily="-107" charset="0"/>
        </a:defRPr>
      </a:lvl1pPr>
      <a:lvl2pPr algn="l" rtl="0" fontAlgn="base">
        <a:spcBef>
          <a:spcPct val="0"/>
        </a:spcBef>
        <a:spcAft>
          <a:spcPct val="0"/>
        </a:spcAft>
        <a:defRPr>
          <a:solidFill>
            <a:srgbClr val="747474"/>
          </a:solidFill>
          <a:latin typeface="+mn-lt"/>
          <a:ea typeface="+mn-ea"/>
          <a:cs typeface="+mn-cs"/>
          <a:sym typeface="Helvetica Neue" pitchFamily="-107" charset="0"/>
        </a:defRPr>
      </a:lvl2pPr>
      <a:lvl3pPr algn="l" rtl="0" fontAlgn="base">
        <a:spcBef>
          <a:spcPct val="0"/>
        </a:spcBef>
        <a:spcAft>
          <a:spcPct val="0"/>
        </a:spcAft>
        <a:defRPr>
          <a:solidFill>
            <a:srgbClr val="747474"/>
          </a:solidFill>
          <a:latin typeface="+mn-lt"/>
          <a:ea typeface="+mn-ea"/>
          <a:cs typeface="+mn-cs"/>
          <a:sym typeface="Helvetica Neue" pitchFamily="-107" charset="0"/>
        </a:defRPr>
      </a:lvl3pPr>
      <a:lvl4pPr algn="l" rtl="0" fontAlgn="base">
        <a:spcBef>
          <a:spcPct val="0"/>
        </a:spcBef>
        <a:spcAft>
          <a:spcPct val="0"/>
        </a:spcAft>
        <a:defRPr>
          <a:solidFill>
            <a:srgbClr val="747474"/>
          </a:solidFill>
          <a:latin typeface="+mn-lt"/>
          <a:ea typeface="+mn-ea"/>
          <a:cs typeface="+mn-cs"/>
          <a:sym typeface="Helvetica Neue" pitchFamily="-107" charset="0"/>
        </a:defRPr>
      </a:lvl4pPr>
      <a:lvl5pPr algn="l" rtl="0" fontAlgn="base">
        <a:spcBef>
          <a:spcPct val="0"/>
        </a:spcBef>
        <a:spcAft>
          <a:spcPct val="0"/>
        </a:spcAft>
        <a:defRPr>
          <a:solidFill>
            <a:srgbClr val="747474"/>
          </a:solidFill>
          <a:latin typeface="+mn-lt"/>
          <a:ea typeface="+mn-ea"/>
          <a:cs typeface="+mn-cs"/>
          <a:sym typeface="Helvetica Neue" pitchFamily="-107" charset="0"/>
        </a:defRPr>
      </a:lvl5pPr>
      <a:lvl6pPr marL="457200" algn="l" rtl="0" fontAlgn="base">
        <a:spcBef>
          <a:spcPct val="0"/>
        </a:spcBef>
        <a:spcAft>
          <a:spcPct val="0"/>
        </a:spcAft>
        <a:defRPr>
          <a:solidFill>
            <a:srgbClr val="747474"/>
          </a:solidFill>
          <a:latin typeface="+mn-lt"/>
          <a:ea typeface="+mn-ea"/>
          <a:cs typeface="+mn-cs"/>
          <a:sym typeface="Helvetica Neue" pitchFamily="-107" charset="0"/>
        </a:defRPr>
      </a:lvl6pPr>
      <a:lvl7pPr marL="914400" algn="l" rtl="0" fontAlgn="base">
        <a:spcBef>
          <a:spcPct val="0"/>
        </a:spcBef>
        <a:spcAft>
          <a:spcPct val="0"/>
        </a:spcAft>
        <a:defRPr>
          <a:solidFill>
            <a:srgbClr val="747474"/>
          </a:solidFill>
          <a:latin typeface="+mn-lt"/>
          <a:ea typeface="+mn-ea"/>
          <a:cs typeface="+mn-cs"/>
          <a:sym typeface="Helvetica Neue" pitchFamily="-107" charset="0"/>
        </a:defRPr>
      </a:lvl7pPr>
      <a:lvl8pPr marL="1371600" algn="l" rtl="0" fontAlgn="base">
        <a:spcBef>
          <a:spcPct val="0"/>
        </a:spcBef>
        <a:spcAft>
          <a:spcPct val="0"/>
        </a:spcAft>
        <a:defRPr>
          <a:solidFill>
            <a:srgbClr val="747474"/>
          </a:solidFill>
          <a:latin typeface="+mn-lt"/>
          <a:ea typeface="+mn-ea"/>
          <a:cs typeface="+mn-cs"/>
          <a:sym typeface="Helvetica Neue" pitchFamily="-107" charset="0"/>
        </a:defRPr>
      </a:lvl8pPr>
      <a:lvl9pPr marL="1828800" algn="l" rtl="0" fontAlgn="base">
        <a:spcBef>
          <a:spcPct val="0"/>
        </a:spcBef>
        <a:spcAft>
          <a:spcPct val="0"/>
        </a:spcAft>
        <a:defRPr>
          <a:solidFill>
            <a:srgbClr val="747474"/>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990600" y="5473700"/>
            <a:ext cx="4064000" cy="12065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Helvetica Neue Light" pitchFamily="-107" charset="0"/>
              </a:rPr>
              <a:t>Click to edit Master title style</a:t>
            </a:r>
          </a:p>
        </p:txBody>
      </p:sp>
      <p:sp>
        <p:nvSpPr>
          <p:cNvPr id="3074" name="Rectangle 2"/>
          <p:cNvSpPr>
            <a:spLocks noGrp="1" noChangeArrowheads="1"/>
          </p:cNvSpPr>
          <p:nvPr>
            <p:ph type="body" idx="1"/>
          </p:nvPr>
        </p:nvSpPr>
        <p:spPr bwMode="auto">
          <a:xfrm>
            <a:off x="5524500" y="5956300"/>
            <a:ext cx="3492500" cy="3556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r" rtl="0" fontAlgn="base">
        <a:spcBef>
          <a:spcPct val="0"/>
        </a:spcBef>
        <a:spcAft>
          <a:spcPct val="0"/>
        </a:spcAft>
        <a:defRPr sz="2800">
          <a:solidFill>
            <a:schemeClr val="tx1"/>
          </a:solidFill>
          <a:latin typeface="Avenir Book"/>
          <a:ea typeface="+mj-ea"/>
          <a:cs typeface="+mj-cs"/>
          <a:sym typeface="Helvetica Neue Light" pitchFamily="-107" charset="0"/>
        </a:defRPr>
      </a:lvl1pPr>
      <a:lvl2pPr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sz="2800">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a:solidFill>
            <a:srgbClr val="999999"/>
          </a:solidFill>
          <a:latin typeface="Avenir Book"/>
          <a:ea typeface="+mn-ea"/>
          <a:cs typeface="+mn-cs"/>
          <a:sym typeface="Helvetica Neue" pitchFamily="-107" charset="0"/>
        </a:defRPr>
      </a:lvl1pPr>
      <a:lvl2pPr algn="l" rtl="0" fontAlgn="base">
        <a:spcBef>
          <a:spcPct val="0"/>
        </a:spcBef>
        <a:spcAft>
          <a:spcPct val="0"/>
        </a:spcAft>
        <a:defRPr>
          <a:solidFill>
            <a:srgbClr val="999999"/>
          </a:solidFill>
          <a:latin typeface="Avenir Book"/>
          <a:ea typeface="+mn-ea"/>
          <a:cs typeface="+mn-cs"/>
          <a:sym typeface="Helvetica Neue" pitchFamily="-107" charset="0"/>
        </a:defRPr>
      </a:lvl2pPr>
      <a:lvl3pPr algn="l" rtl="0" fontAlgn="base">
        <a:spcBef>
          <a:spcPct val="0"/>
        </a:spcBef>
        <a:spcAft>
          <a:spcPct val="0"/>
        </a:spcAft>
        <a:defRPr>
          <a:solidFill>
            <a:srgbClr val="999999"/>
          </a:solidFill>
          <a:latin typeface="Avenir Book"/>
          <a:ea typeface="+mn-ea"/>
          <a:cs typeface="+mn-cs"/>
          <a:sym typeface="Helvetica Neue" pitchFamily="-107" charset="0"/>
        </a:defRPr>
      </a:lvl3pPr>
      <a:lvl4pPr algn="l" rtl="0" fontAlgn="base">
        <a:spcBef>
          <a:spcPct val="0"/>
        </a:spcBef>
        <a:spcAft>
          <a:spcPct val="0"/>
        </a:spcAft>
        <a:defRPr>
          <a:solidFill>
            <a:srgbClr val="999999"/>
          </a:solidFill>
          <a:latin typeface="Avenir Book"/>
          <a:ea typeface="+mn-ea"/>
          <a:cs typeface="+mn-cs"/>
          <a:sym typeface="Helvetica Neue" pitchFamily="-107" charset="0"/>
        </a:defRPr>
      </a:lvl4pPr>
      <a:lvl5pPr algn="l" rtl="0" fontAlgn="base">
        <a:spcBef>
          <a:spcPct val="0"/>
        </a:spcBef>
        <a:spcAft>
          <a:spcPct val="0"/>
        </a:spcAft>
        <a:defRPr>
          <a:solidFill>
            <a:srgbClr val="999999"/>
          </a:solidFill>
          <a:latin typeface="Avenir Book"/>
          <a:ea typeface="+mn-ea"/>
          <a:cs typeface="+mn-cs"/>
          <a:sym typeface="Helvetica Neue" pitchFamily="-107" charset="0"/>
        </a:defRPr>
      </a:lvl5pPr>
      <a:lvl6pPr marL="457200" algn="l" rtl="0" fontAlgn="base">
        <a:spcBef>
          <a:spcPct val="0"/>
        </a:spcBef>
        <a:spcAft>
          <a:spcPct val="0"/>
        </a:spcAft>
        <a:defRPr>
          <a:solidFill>
            <a:srgbClr val="999999"/>
          </a:solidFill>
          <a:latin typeface="+mn-lt"/>
          <a:ea typeface="+mn-ea"/>
          <a:cs typeface="+mn-cs"/>
          <a:sym typeface="Helvetica Neue" pitchFamily="-107" charset="0"/>
        </a:defRPr>
      </a:lvl6pPr>
      <a:lvl7pPr marL="914400" algn="l" rtl="0" fontAlgn="base">
        <a:spcBef>
          <a:spcPct val="0"/>
        </a:spcBef>
        <a:spcAft>
          <a:spcPct val="0"/>
        </a:spcAft>
        <a:defRPr>
          <a:solidFill>
            <a:srgbClr val="999999"/>
          </a:solidFill>
          <a:latin typeface="+mn-lt"/>
          <a:ea typeface="+mn-ea"/>
          <a:cs typeface="+mn-cs"/>
          <a:sym typeface="Helvetica Neue" pitchFamily="-107" charset="0"/>
        </a:defRPr>
      </a:lvl7pPr>
      <a:lvl8pPr marL="1371600" algn="l" rtl="0" fontAlgn="base">
        <a:spcBef>
          <a:spcPct val="0"/>
        </a:spcBef>
        <a:spcAft>
          <a:spcPct val="0"/>
        </a:spcAft>
        <a:defRPr>
          <a:solidFill>
            <a:srgbClr val="999999"/>
          </a:solidFill>
          <a:latin typeface="+mn-lt"/>
          <a:ea typeface="+mn-ea"/>
          <a:cs typeface="+mn-cs"/>
          <a:sym typeface="Helvetica Neue" pitchFamily="-107" charset="0"/>
        </a:defRPr>
      </a:lvl8pPr>
      <a:lvl9pPr marL="1828800" algn="l" rtl="0" fontAlgn="base">
        <a:spcBef>
          <a:spcPct val="0"/>
        </a:spcBef>
        <a:spcAft>
          <a:spcPct val="0"/>
        </a:spcAft>
        <a:defRPr>
          <a:solidFill>
            <a:srgbClr val="999999"/>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body" idx="1"/>
          </p:nvPr>
        </p:nvSpPr>
        <p:spPr bwMode="auto">
          <a:xfrm>
            <a:off x="304800" y="6197600"/>
            <a:ext cx="5803900" cy="5715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Helvetica Neue" pitchFamily="-107" charset="0"/>
              </a:rPr>
              <a:t>Click to edit Master text styles</a:t>
            </a:r>
          </a:p>
          <a:p>
            <a:pPr lvl="1"/>
            <a:r>
              <a:rPr lang="en-US" dirty="0">
                <a:sym typeface="Helvetica Neue" pitchFamily="-107" charset="0"/>
              </a:rPr>
              <a:t>Second level</a:t>
            </a:r>
          </a:p>
          <a:p>
            <a:pPr lvl="2"/>
            <a:r>
              <a:rPr lang="en-US" dirty="0">
                <a:sym typeface="Helvetica Neue" pitchFamily="-107" charset="0"/>
              </a:rPr>
              <a:t>Third level</a:t>
            </a:r>
          </a:p>
          <a:p>
            <a:pPr lvl="3"/>
            <a:r>
              <a:rPr lang="en-US" dirty="0">
                <a:sym typeface="Helvetica Neue" pitchFamily="-107" charset="0"/>
              </a:rPr>
              <a:t>Fourth level</a:t>
            </a:r>
          </a:p>
          <a:p>
            <a:pPr lvl="4"/>
            <a:r>
              <a:rPr lang="en-US" dirty="0">
                <a:sym typeface="Helvetica Neue" pitchFamily="-107" charset="0"/>
              </a:rPr>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r" rtl="0" fontAlgn="base">
        <a:spcBef>
          <a:spcPct val="0"/>
        </a:spcBef>
        <a:spcAft>
          <a:spcPct val="0"/>
        </a:spcAft>
        <a:defRPr>
          <a:solidFill>
            <a:schemeClr val="tx1"/>
          </a:solidFill>
          <a:latin typeface="+mj-lt"/>
          <a:ea typeface="+mj-ea"/>
          <a:cs typeface="+mj-cs"/>
          <a:sym typeface="Helvetica Neue Light" pitchFamily="-107" charset="0"/>
        </a:defRPr>
      </a:lvl1pPr>
      <a:lvl2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2pPr>
      <a:lvl3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3pPr>
      <a:lvl4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4pPr>
      <a:lvl5pPr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5pPr>
      <a:lvl6pPr marL="4572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6pPr>
      <a:lvl7pPr marL="9144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7pPr>
      <a:lvl8pPr marL="13716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8pPr>
      <a:lvl9pPr marL="1828800" algn="r" rtl="0" fontAlgn="base">
        <a:spcBef>
          <a:spcPct val="0"/>
        </a:spcBef>
        <a:spcAft>
          <a:spcPct val="0"/>
        </a:spcAft>
        <a:defRPr>
          <a:solidFill>
            <a:schemeClr val="tx1"/>
          </a:solidFill>
          <a:latin typeface="Helvetica Neue Light" pitchFamily="-107" charset="0"/>
          <a:ea typeface="ヒラギノ角ゴ ProN W3" pitchFamily="-107" charset="-128"/>
          <a:cs typeface="ヒラギノ角ゴ ProN W3" pitchFamily="-107" charset="-128"/>
          <a:sym typeface="Helvetica Neue Light" pitchFamily="-107" charset="0"/>
        </a:defRPr>
      </a:lvl9pPr>
    </p:titleStyle>
    <p:bodyStyle>
      <a:lvl1pPr algn="l" rtl="0" fontAlgn="base">
        <a:spcBef>
          <a:spcPct val="0"/>
        </a:spcBef>
        <a:spcAft>
          <a:spcPct val="0"/>
        </a:spcAft>
        <a:defRPr sz="1200">
          <a:solidFill>
            <a:srgbClr val="727272"/>
          </a:solidFill>
          <a:latin typeface="Avenir Book"/>
          <a:ea typeface="+mn-ea"/>
          <a:cs typeface="+mn-cs"/>
          <a:sym typeface="Helvetica Neue" pitchFamily="-107" charset="0"/>
        </a:defRPr>
      </a:lvl1pPr>
      <a:lvl2pPr algn="l" rtl="0" fontAlgn="base">
        <a:spcBef>
          <a:spcPct val="0"/>
        </a:spcBef>
        <a:spcAft>
          <a:spcPct val="0"/>
        </a:spcAft>
        <a:defRPr sz="1200">
          <a:solidFill>
            <a:srgbClr val="727272"/>
          </a:solidFill>
          <a:latin typeface="Avenir Book"/>
          <a:ea typeface="+mn-ea"/>
          <a:cs typeface="+mn-cs"/>
          <a:sym typeface="Helvetica Neue" pitchFamily="-107" charset="0"/>
        </a:defRPr>
      </a:lvl2pPr>
      <a:lvl3pPr algn="l" rtl="0" fontAlgn="base">
        <a:spcBef>
          <a:spcPct val="0"/>
        </a:spcBef>
        <a:spcAft>
          <a:spcPct val="0"/>
        </a:spcAft>
        <a:defRPr sz="1200">
          <a:solidFill>
            <a:srgbClr val="727272"/>
          </a:solidFill>
          <a:latin typeface="Avenir Book"/>
          <a:ea typeface="+mn-ea"/>
          <a:cs typeface="+mn-cs"/>
          <a:sym typeface="Helvetica Neue" pitchFamily="-107" charset="0"/>
        </a:defRPr>
      </a:lvl3pPr>
      <a:lvl4pPr algn="l" rtl="0" fontAlgn="base">
        <a:spcBef>
          <a:spcPct val="0"/>
        </a:spcBef>
        <a:spcAft>
          <a:spcPct val="0"/>
        </a:spcAft>
        <a:defRPr sz="1200">
          <a:solidFill>
            <a:srgbClr val="727272"/>
          </a:solidFill>
          <a:latin typeface="Avenir Book"/>
          <a:ea typeface="+mn-ea"/>
          <a:cs typeface="+mn-cs"/>
          <a:sym typeface="Helvetica Neue" pitchFamily="-107" charset="0"/>
        </a:defRPr>
      </a:lvl4pPr>
      <a:lvl5pPr algn="l" rtl="0" fontAlgn="base">
        <a:spcBef>
          <a:spcPct val="0"/>
        </a:spcBef>
        <a:spcAft>
          <a:spcPct val="0"/>
        </a:spcAft>
        <a:defRPr sz="1200">
          <a:solidFill>
            <a:srgbClr val="727272"/>
          </a:solidFill>
          <a:latin typeface="Avenir Book"/>
          <a:ea typeface="+mn-ea"/>
          <a:cs typeface="+mn-cs"/>
          <a:sym typeface="Helvetica Neue" pitchFamily="-107" charset="0"/>
        </a:defRPr>
      </a:lvl5pPr>
      <a:lvl6pPr marL="457200" algn="l" rtl="0" fontAlgn="base">
        <a:spcBef>
          <a:spcPct val="0"/>
        </a:spcBef>
        <a:spcAft>
          <a:spcPct val="0"/>
        </a:spcAft>
        <a:defRPr sz="1200">
          <a:solidFill>
            <a:srgbClr val="727272"/>
          </a:solidFill>
          <a:latin typeface="+mn-lt"/>
          <a:ea typeface="+mn-ea"/>
          <a:cs typeface="+mn-cs"/>
          <a:sym typeface="Helvetica Neue" pitchFamily="-107" charset="0"/>
        </a:defRPr>
      </a:lvl6pPr>
      <a:lvl7pPr marL="914400" algn="l" rtl="0" fontAlgn="base">
        <a:spcBef>
          <a:spcPct val="0"/>
        </a:spcBef>
        <a:spcAft>
          <a:spcPct val="0"/>
        </a:spcAft>
        <a:defRPr sz="1200">
          <a:solidFill>
            <a:srgbClr val="727272"/>
          </a:solidFill>
          <a:latin typeface="+mn-lt"/>
          <a:ea typeface="+mn-ea"/>
          <a:cs typeface="+mn-cs"/>
          <a:sym typeface="Helvetica Neue" pitchFamily="-107" charset="0"/>
        </a:defRPr>
      </a:lvl7pPr>
      <a:lvl8pPr marL="1371600" algn="l" rtl="0" fontAlgn="base">
        <a:spcBef>
          <a:spcPct val="0"/>
        </a:spcBef>
        <a:spcAft>
          <a:spcPct val="0"/>
        </a:spcAft>
        <a:defRPr sz="1200">
          <a:solidFill>
            <a:srgbClr val="727272"/>
          </a:solidFill>
          <a:latin typeface="+mn-lt"/>
          <a:ea typeface="+mn-ea"/>
          <a:cs typeface="+mn-cs"/>
          <a:sym typeface="Helvetica Neue" pitchFamily="-107" charset="0"/>
        </a:defRPr>
      </a:lvl8pPr>
      <a:lvl9pPr marL="1828800" algn="l" rtl="0" fontAlgn="base">
        <a:spcBef>
          <a:spcPct val="0"/>
        </a:spcBef>
        <a:spcAft>
          <a:spcPct val="0"/>
        </a:spcAft>
        <a:defRPr sz="1200">
          <a:solidFill>
            <a:srgbClr val="727272"/>
          </a:solidFill>
          <a:latin typeface="+mn-lt"/>
          <a:ea typeface="+mn-ea"/>
          <a:cs typeface="+mn-cs"/>
          <a:sym typeface="Helvetica Neue" pitchFamily="-10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7.emf"/><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emf"/><Relationship Id="rId5" Type="http://schemas.openxmlformats.org/officeDocument/2006/relationships/image" Target="../media/image10.emf"/><Relationship Id="rId10" Type="http://schemas.openxmlformats.org/officeDocument/2006/relationships/image" Target="../media/image20.png"/><Relationship Id="rId4" Type="http://schemas.openxmlformats.org/officeDocument/2006/relationships/image" Target="../media/image9.emf"/><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6.emf"/><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15.emf"/><Relationship Id="rId5" Type="http://schemas.openxmlformats.org/officeDocument/2006/relationships/image" Target="../media/image12.emf"/><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7.emf"/><Relationship Id="rId7" Type="http://schemas.openxmlformats.org/officeDocument/2006/relationships/image" Target="../media/image20.emf"/><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19.emf"/><Relationship Id="rId5" Type="http://schemas.openxmlformats.org/officeDocument/2006/relationships/image" Target="../media/image16.emf"/><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22.png"/><Relationship Id="rId7"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3.x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5.emf"/><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Line 1"/>
          <p:cNvSpPr>
            <a:spLocks noChangeShapeType="1"/>
          </p:cNvSpPr>
          <p:nvPr/>
        </p:nvSpPr>
        <p:spPr bwMode="auto">
          <a:xfrm>
            <a:off x="457200" y="33401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Avenir Book"/>
            </a:endParaRPr>
          </a:p>
        </p:txBody>
      </p:sp>
      <p:sp>
        <p:nvSpPr>
          <p:cNvPr id="22530" name="Rectangle 2"/>
          <p:cNvSpPr>
            <a:spLocks noGrp="1" noChangeArrowheads="1"/>
          </p:cNvSpPr>
          <p:nvPr>
            <p:ph type="title"/>
          </p:nvPr>
        </p:nvSpPr>
        <p:spPr>
          <a:ln/>
        </p:spPr>
        <p:txBody>
          <a:bodyPr/>
          <a:lstStyle/>
          <a:p>
            <a:r>
              <a:rPr lang="en-US" dirty="0">
                <a:latin typeface="Calibri" charset="0"/>
                <a:ea typeface="Calibri" charset="0"/>
                <a:cs typeface="Calibri" charset="0"/>
              </a:rPr>
              <a:t>Periodic task scheduling</a:t>
            </a:r>
          </a:p>
        </p:txBody>
      </p:sp>
      <p:sp>
        <p:nvSpPr>
          <p:cNvPr id="22531" name="Rectangle 3"/>
          <p:cNvSpPr>
            <a:spLocks noGrp="1" noChangeArrowheads="1"/>
          </p:cNvSpPr>
          <p:nvPr>
            <p:ph type="body" idx="1"/>
          </p:nvPr>
        </p:nvSpPr>
        <p:spPr>
          <a:ln/>
        </p:spPr>
        <p:txBody>
          <a:bodyPr/>
          <a:lstStyle/>
          <a:p>
            <a:r>
              <a:rPr lang="en-US" dirty="0">
                <a:latin typeface="Calibri" charset="0"/>
                <a:ea typeface="Calibri" charset="0"/>
                <a:cs typeface="Calibri" charset="0"/>
              </a:rPr>
              <a:t>Static priority scheduling</a:t>
            </a:r>
          </a:p>
          <a:p>
            <a:r>
              <a:rPr lang="en-US" dirty="0">
                <a:latin typeface="Calibri" charset="0"/>
                <a:ea typeface="Calibri" charset="0"/>
                <a:cs typeface="Calibri" charset="0"/>
              </a:rPr>
              <a:t>Rate monotonic priority assignment</a:t>
            </a:r>
          </a:p>
          <a:p>
            <a:r>
              <a:rPr lang="en-US" dirty="0">
                <a:latin typeface="Calibri" charset="0"/>
                <a:ea typeface="Calibri" charset="0"/>
                <a:cs typeface="Calibri" charset="0"/>
              </a:rPr>
              <a:t>Derivation of the RM utilization bound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330200" y="5233988"/>
            <a:ext cx="8470900" cy="1397000"/>
          </a:xfrm>
          <a:prstGeom prst="rect">
            <a:avLst/>
          </a:prstGeom>
          <a:noFill/>
          <a:ln w="9525">
            <a:noFill/>
            <a:miter lim="800000"/>
            <a:headEnd/>
            <a:tailEnd/>
          </a:ln>
        </p:spPr>
        <p:txBody>
          <a:bodyPr lIns="0" tIns="0" rIns="0" bIns="0">
            <a:prstTxWarp prst="textNoShape">
              <a:avLst/>
            </a:prstTxWarp>
          </a:bodyPr>
          <a:lstStyle/>
          <a:p>
            <a:pPr>
              <a:lnSpc>
                <a:spcPct val="80000"/>
              </a:lnSpc>
              <a:spcBef>
                <a:spcPts val="16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Question: Is there a threshold </a:t>
            </a:r>
            <a:r>
              <a:rPr lang="en-US" i="1" dirty="0" err="1">
                <a:solidFill>
                  <a:srgbClr val="747474"/>
                </a:solidFill>
                <a:latin typeface="Calibri" charset="0"/>
                <a:ea typeface="Calibri" charset="0"/>
                <a:cs typeface="Calibri" charset="0"/>
                <a:sym typeface="Helvetica Neue" pitchFamily="-107" charset="0"/>
              </a:rPr>
              <a:t>U</a:t>
            </a:r>
            <a:r>
              <a:rPr lang="en-US" i="1" baseline="-27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such that</a:t>
            </a:r>
          </a:p>
          <a:p>
            <a:pPr>
              <a:lnSpc>
                <a:spcPct val="80000"/>
              </a:lnSpc>
              <a:spcBef>
                <a:spcPts val="16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&lt;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deadlines are met</a:t>
            </a:r>
          </a:p>
          <a:p>
            <a:pPr>
              <a:lnSpc>
                <a:spcPct val="80000"/>
              </a:lnSpc>
              <a:spcBef>
                <a:spcPts val="16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&gt;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i="1" baseline="-25000" dirty="0">
                <a:solidFill>
                  <a:srgbClr val="747474"/>
                </a:solidFill>
                <a:latin typeface="Calibri" charset="0"/>
                <a:ea typeface="Calibri" charset="0"/>
                <a:cs typeface="Calibri" charset="0"/>
                <a:sym typeface="Helvetica Neue" pitchFamily="-107" charset="0"/>
              </a:rPr>
              <a:t> </a:t>
            </a:r>
            <a:r>
              <a:rPr lang="en-US" dirty="0">
                <a:solidFill>
                  <a:srgbClr val="747474"/>
                </a:solidFill>
                <a:latin typeface="Calibri" charset="0"/>
                <a:ea typeface="Calibri" charset="0"/>
                <a:cs typeface="Calibri" charset="0"/>
                <a:sym typeface="Helvetica Neue" pitchFamily="-107" charset="0"/>
              </a:rPr>
              <a:t>deadlines are missed </a:t>
            </a:r>
          </a:p>
        </p:txBody>
      </p:sp>
      <p:sp>
        <p:nvSpPr>
          <p:cNvPr id="30722" name="Rectangle 2"/>
          <p:cNvSpPr>
            <a:spLocks/>
          </p:cNvSpPr>
          <p:nvPr/>
        </p:nvSpPr>
        <p:spPr bwMode="auto">
          <a:xfrm>
            <a:off x="1239838" y="3762375"/>
            <a:ext cx="7200900" cy="355600"/>
          </a:xfrm>
          <a:prstGeom prst="rect">
            <a:avLst/>
          </a:prstGeom>
          <a:noFill/>
          <a:ln w="9525">
            <a:noFill/>
            <a:miter lim="800000"/>
            <a:headEnd/>
            <a:tailEnd/>
          </a:ln>
        </p:spPr>
        <p:txBody>
          <a:bodyPr lIns="0" tIns="0" rIns="0" bIns="0" anchor="b">
            <a:prstTxWarp prst="textNoShape">
              <a:avLst/>
            </a:prstTxWarp>
          </a:bodyPr>
          <a:lstStyle/>
          <a:p>
            <a:pPr algn="ctr"/>
            <a:r>
              <a:rPr lang="en-US" sz="1700" dirty="0">
                <a:solidFill>
                  <a:schemeClr val="tx1"/>
                </a:solidFill>
                <a:latin typeface="Tahoma" pitchFamily="-107" charset="0"/>
                <a:ea typeface="Tahoma" pitchFamily="-107" charset="0"/>
                <a:cs typeface="Tahoma" pitchFamily="-107" charset="0"/>
                <a:sym typeface="Tahoma" pitchFamily="-107" charset="0"/>
              </a:rPr>
              <a:t>    0          1            2            3            4            5           6    </a:t>
            </a:r>
            <a:r>
              <a:rPr lang="en-US" dirty="0">
                <a:solidFill>
                  <a:schemeClr val="tx1"/>
                </a:solidFill>
                <a:latin typeface="Avenir Book"/>
                <a:ea typeface="Avenir Book"/>
                <a:cs typeface="Avenir Book"/>
                <a:sym typeface="Helvetica Neue" pitchFamily="-107" charset="0"/>
              </a:rPr>
              <a:t>time</a:t>
            </a:r>
          </a:p>
        </p:txBody>
      </p:sp>
      <p:sp>
        <p:nvSpPr>
          <p:cNvPr id="30723"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24" name="Rectangle 4"/>
          <p:cNvSpPr>
            <a:spLocks/>
          </p:cNvSpPr>
          <p:nvPr/>
        </p:nvSpPr>
        <p:spPr bwMode="auto">
          <a:xfrm>
            <a:off x="406400" y="228600"/>
            <a:ext cx="8343900" cy="977900"/>
          </a:xfrm>
          <a:prstGeom prst="rect">
            <a:avLst/>
          </a:prstGeom>
          <a:noFill/>
          <a:ln w="9525">
            <a:noFill/>
            <a:miter lim="800000"/>
            <a:headEnd/>
            <a:tailEnd/>
          </a:ln>
        </p:spPr>
        <p:txBody>
          <a:bodyPr lIns="0" tIns="0" rIns="0" bIns="0" anchor="b">
            <a:prstTxWarp prst="textNoShape">
              <a:avLst/>
            </a:prstTxWarp>
          </a:bodyPr>
          <a:lstStyle/>
          <a:p>
            <a:r>
              <a:rPr lang="en-US" sz="2800" dirty="0">
                <a:solidFill>
                  <a:schemeClr val="tx1"/>
                </a:solidFill>
                <a:latin typeface="Calibri" charset="0"/>
                <a:ea typeface="Calibri" charset="0"/>
                <a:cs typeface="Calibri" charset="0"/>
              </a:rPr>
              <a:t>Example (Rate monotonic scheduling)</a:t>
            </a:r>
          </a:p>
        </p:txBody>
      </p:sp>
      <p:pic>
        <p:nvPicPr>
          <p:cNvPr id="30725" name="Picture 5"/>
          <p:cNvPicPr>
            <a:picLocks noChangeAspect="1" noChangeArrowheads="1"/>
          </p:cNvPicPr>
          <p:nvPr/>
        </p:nvPicPr>
        <p:blipFill>
          <a:blip r:embed="rId2"/>
          <a:srcRect/>
          <a:stretch>
            <a:fillRect/>
          </a:stretch>
        </p:blipFill>
        <p:spPr bwMode="auto">
          <a:xfrm>
            <a:off x="2587625" y="4559300"/>
            <a:ext cx="3965575" cy="596900"/>
          </a:xfrm>
          <a:prstGeom prst="rect">
            <a:avLst/>
          </a:prstGeom>
          <a:noFill/>
          <a:ln w="9525">
            <a:noFill/>
            <a:miter lim="800000"/>
            <a:headEnd/>
            <a:tailEnd/>
          </a:ln>
        </p:spPr>
      </p:pic>
      <p:sp>
        <p:nvSpPr>
          <p:cNvPr id="30726" name="Line 6"/>
          <p:cNvSpPr>
            <a:spLocks noChangeShapeType="1"/>
          </p:cNvSpPr>
          <p:nvPr/>
        </p:nvSpPr>
        <p:spPr bwMode="auto">
          <a:xfrm>
            <a:off x="1822450" y="24352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27" name="Line 7"/>
          <p:cNvSpPr>
            <a:spLocks noChangeShapeType="1"/>
          </p:cNvSpPr>
          <p:nvPr/>
        </p:nvSpPr>
        <p:spPr bwMode="auto">
          <a:xfrm>
            <a:off x="1822450" y="32988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28" name="Line 8"/>
          <p:cNvSpPr>
            <a:spLocks noChangeShapeType="1"/>
          </p:cNvSpPr>
          <p:nvPr/>
        </p:nvSpPr>
        <p:spPr bwMode="auto">
          <a:xfrm rot="10800000" flipH="1">
            <a:off x="1822450" y="17430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29" name="Line 9"/>
          <p:cNvSpPr>
            <a:spLocks noChangeShapeType="1"/>
          </p:cNvSpPr>
          <p:nvPr/>
        </p:nvSpPr>
        <p:spPr bwMode="auto">
          <a:xfrm rot="10800000" flipH="1">
            <a:off x="3627438" y="2146300"/>
            <a:ext cx="1587"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0" name="Line 10"/>
          <p:cNvSpPr>
            <a:spLocks noChangeShapeType="1"/>
          </p:cNvSpPr>
          <p:nvPr/>
        </p:nvSpPr>
        <p:spPr bwMode="auto">
          <a:xfrm rot="10800000" flipH="1">
            <a:off x="5451475" y="21463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1" name="Line 11"/>
          <p:cNvSpPr>
            <a:spLocks noChangeShapeType="1"/>
          </p:cNvSpPr>
          <p:nvPr/>
        </p:nvSpPr>
        <p:spPr bwMode="auto">
          <a:xfrm rot="10800000" flipH="1">
            <a:off x="7296150" y="21463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2" name="Line 12"/>
          <p:cNvSpPr>
            <a:spLocks noChangeShapeType="1"/>
          </p:cNvSpPr>
          <p:nvPr/>
        </p:nvSpPr>
        <p:spPr bwMode="auto">
          <a:xfrm rot="10800000" flipH="1">
            <a:off x="4587875" y="2952749"/>
            <a:ext cx="0"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3" name="Line 13"/>
          <p:cNvSpPr>
            <a:spLocks noChangeShapeType="1"/>
          </p:cNvSpPr>
          <p:nvPr/>
        </p:nvSpPr>
        <p:spPr bwMode="auto">
          <a:xfrm rot="10800000" flipH="1">
            <a:off x="7296150" y="29527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4" name="Rectangle 14"/>
          <p:cNvSpPr>
            <a:spLocks/>
          </p:cNvSpPr>
          <p:nvPr/>
        </p:nvSpPr>
        <p:spPr bwMode="auto">
          <a:xfrm>
            <a:off x="888882" y="18393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30735" name="Rectangle 15"/>
          <p:cNvSpPr>
            <a:spLocks/>
          </p:cNvSpPr>
          <p:nvPr/>
        </p:nvSpPr>
        <p:spPr bwMode="auto">
          <a:xfrm>
            <a:off x="824579" y="2877533"/>
            <a:ext cx="68287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=3</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=1.01</a:t>
            </a:r>
          </a:p>
        </p:txBody>
      </p:sp>
      <p:sp>
        <p:nvSpPr>
          <p:cNvPr id="30736" name="Line 16"/>
          <p:cNvSpPr>
            <a:spLocks noChangeShapeType="1"/>
          </p:cNvSpPr>
          <p:nvPr/>
        </p:nvSpPr>
        <p:spPr bwMode="auto">
          <a:xfrm>
            <a:off x="1822450" y="3702050"/>
            <a:ext cx="5991225"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0737" name="Line 17"/>
          <p:cNvSpPr>
            <a:spLocks noChangeShapeType="1"/>
          </p:cNvSpPr>
          <p:nvPr/>
        </p:nvSpPr>
        <p:spPr bwMode="auto">
          <a:xfrm flipH="1">
            <a:off x="1822449" y="3486149"/>
            <a:ext cx="0" cy="215901"/>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8" name="Line 18"/>
          <p:cNvSpPr>
            <a:spLocks noChangeShapeType="1"/>
          </p:cNvSpPr>
          <p:nvPr/>
        </p:nvSpPr>
        <p:spPr bwMode="auto">
          <a:xfrm>
            <a:off x="2686050"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39" name="Line 19"/>
          <p:cNvSpPr>
            <a:spLocks noChangeShapeType="1"/>
          </p:cNvSpPr>
          <p:nvPr/>
        </p:nvSpPr>
        <p:spPr bwMode="auto">
          <a:xfrm>
            <a:off x="3608388" y="35290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0" name="Line 20"/>
          <p:cNvSpPr>
            <a:spLocks noChangeShapeType="1"/>
          </p:cNvSpPr>
          <p:nvPr/>
        </p:nvSpPr>
        <p:spPr bwMode="auto">
          <a:xfrm>
            <a:off x="4587875" y="3528761"/>
            <a:ext cx="0" cy="188271"/>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1" name="Line 21"/>
          <p:cNvSpPr>
            <a:spLocks noChangeShapeType="1"/>
          </p:cNvSpPr>
          <p:nvPr/>
        </p:nvSpPr>
        <p:spPr bwMode="auto">
          <a:xfrm>
            <a:off x="5451475"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2" name="Line 22"/>
          <p:cNvSpPr>
            <a:spLocks noChangeShapeType="1"/>
          </p:cNvSpPr>
          <p:nvPr/>
        </p:nvSpPr>
        <p:spPr bwMode="auto">
          <a:xfrm>
            <a:off x="6373813" y="35290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3" name="Line 23"/>
          <p:cNvSpPr>
            <a:spLocks noChangeShapeType="1"/>
          </p:cNvSpPr>
          <p:nvPr/>
        </p:nvSpPr>
        <p:spPr bwMode="auto">
          <a:xfrm>
            <a:off x="7296150"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4" name="Line 24"/>
          <p:cNvSpPr>
            <a:spLocks noChangeShapeType="1"/>
          </p:cNvSpPr>
          <p:nvPr/>
        </p:nvSpPr>
        <p:spPr bwMode="auto">
          <a:xfrm>
            <a:off x="7947025" y="6237288"/>
            <a:ext cx="34607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5" name="Line 25"/>
          <p:cNvSpPr>
            <a:spLocks noChangeShapeType="1"/>
          </p:cNvSpPr>
          <p:nvPr/>
        </p:nvSpPr>
        <p:spPr bwMode="auto">
          <a:xfrm>
            <a:off x="8177213" y="4854575"/>
            <a:ext cx="1587" cy="1382713"/>
          </a:xfrm>
          <a:prstGeom prst="line">
            <a:avLst/>
          </a:prstGeom>
          <a:noFill/>
          <a:ln w="76200">
            <a:solidFill>
              <a:srgbClr val="4E9767"/>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6" name="Line 26"/>
          <p:cNvSpPr>
            <a:spLocks noChangeShapeType="1"/>
          </p:cNvSpPr>
          <p:nvPr/>
        </p:nvSpPr>
        <p:spPr bwMode="auto">
          <a:xfrm>
            <a:off x="8004175" y="4854575"/>
            <a:ext cx="346075"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7" name="Rectangle 27"/>
          <p:cNvSpPr>
            <a:spLocks/>
          </p:cNvSpPr>
          <p:nvPr/>
        </p:nvSpPr>
        <p:spPr bwMode="auto">
          <a:xfrm>
            <a:off x="8416669" y="4939914"/>
            <a:ext cx="52900"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a:solidFill>
                  <a:schemeClr val="tx1"/>
                </a:solidFill>
                <a:latin typeface="Calibri" charset="0"/>
                <a:ea typeface="Calibri" charset="0"/>
                <a:cs typeface="Calibri" charset="0"/>
                <a:sym typeface="Tahoma Bold" pitchFamily="-107" charset="0"/>
              </a:rPr>
              <a:t>?</a:t>
            </a:r>
          </a:p>
        </p:txBody>
      </p:sp>
      <p:sp>
        <p:nvSpPr>
          <p:cNvPr id="30748" name="Line 28"/>
          <p:cNvSpPr>
            <a:spLocks noChangeShapeType="1"/>
          </p:cNvSpPr>
          <p:nvPr/>
        </p:nvSpPr>
        <p:spPr bwMode="auto">
          <a:xfrm>
            <a:off x="8004175" y="3817938"/>
            <a:ext cx="28892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49" name="Rectangle 29"/>
          <p:cNvSpPr>
            <a:spLocks/>
          </p:cNvSpPr>
          <p:nvPr/>
        </p:nvSpPr>
        <p:spPr bwMode="auto">
          <a:xfrm>
            <a:off x="8315676" y="37675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1</a:t>
            </a:r>
          </a:p>
        </p:txBody>
      </p:sp>
      <p:sp>
        <p:nvSpPr>
          <p:cNvPr id="30750" name="Rectangle 30"/>
          <p:cNvSpPr>
            <a:spLocks/>
          </p:cNvSpPr>
          <p:nvPr/>
        </p:nvSpPr>
        <p:spPr bwMode="auto">
          <a:xfrm>
            <a:off x="8331551" y="61297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0</a:t>
            </a:r>
          </a:p>
        </p:txBody>
      </p:sp>
      <p:sp>
        <p:nvSpPr>
          <p:cNvPr id="30751" name="Rectangle 31"/>
          <p:cNvSpPr>
            <a:spLocks/>
          </p:cNvSpPr>
          <p:nvPr/>
        </p:nvSpPr>
        <p:spPr bwMode="auto">
          <a:xfrm>
            <a:off x="7984769" y="3671501"/>
            <a:ext cx="73738"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i="1">
                <a:solidFill>
                  <a:schemeClr val="tx1"/>
                </a:solidFill>
                <a:latin typeface="Calibri" charset="0"/>
                <a:ea typeface="Calibri" charset="0"/>
                <a:cs typeface="Calibri" charset="0"/>
                <a:sym typeface="Times New Roman" pitchFamily="-107" charset="0"/>
              </a:rPr>
              <a:t>U</a:t>
            </a:r>
          </a:p>
        </p:txBody>
      </p:sp>
      <p:sp>
        <p:nvSpPr>
          <p:cNvPr id="30752" name="Line 32"/>
          <p:cNvSpPr>
            <a:spLocks noChangeShapeType="1"/>
          </p:cNvSpPr>
          <p:nvPr/>
        </p:nvSpPr>
        <p:spPr bwMode="auto">
          <a:xfrm>
            <a:off x="8120063" y="3817938"/>
            <a:ext cx="1587" cy="24193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53" name="Line 33"/>
          <p:cNvSpPr>
            <a:spLocks noChangeShapeType="1"/>
          </p:cNvSpPr>
          <p:nvPr/>
        </p:nvSpPr>
        <p:spPr bwMode="auto">
          <a:xfrm rot="10800000" flipH="1">
            <a:off x="8177213" y="3817938"/>
            <a:ext cx="1587" cy="1036637"/>
          </a:xfrm>
          <a:prstGeom prst="line">
            <a:avLst/>
          </a:prstGeom>
          <a:noFill/>
          <a:ln w="762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54" name="Rectangle 34"/>
          <p:cNvSpPr>
            <a:spLocks/>
          </p:cNvSpPr>
          <p:nvPr/>
        </p:nvSpPr>
        <p:spPr bwMode="auto">
          <a:xfrm>
            <a:off x="18351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55" name="Rectangle 35"/>
          <p:cNvSpPr>
            <a:spLocks/>
          </p:cNvSpPr>
          <p:nvPr/>
        </p:nvSpPr>
        <p:spPr bwMode="auto">
          <a:xfrm>
            <a:off x="36385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0756" name="Rectangle 36"/>
          <p:cNvSpPr>
            <a:spLocks/>
          </p:cNvSpPr>
          <p:nvPr/>
        </p:nvSpPr>
        <p:spPr bwMode="auto">
          <a:xfrm>
            <a:off x="54546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p:cNvSpPr>
          <p:nvPr/>
        </p:nvSpPr>
        <p:spPr bwMode="auto">
          <a:xfrm>
            <a:off x="330200" y="5233988"/>
            <a:ext cx="8470900" cy="1397000"/>
          </a:xfrm>
          <a:prstGeom prst="rect">
            <a:avLst/>
          </a:prstGeom>
          <a:noFill/>
          <a:ln w="9525">
            <a:noFill/>
            <a:miter lim="800000"/>
            <a:headEnd/>
            <a:tailEnd/>
          </a:ln>
        </p:spPr>
        <p:txBody>
          <a:bodyPr lIns="0" tIns="0" rIns="0" bIns="0">
            <a:prstTxWarp prst="textNoShape">
              <a:avLst/>
            </a:prstTxWarp>
          </a:bodyPr>
          <a:lstStyle/>
          <a:p>
            <a:pPr>
              <a:lnSpc>
                <a:spcPct val="80000"/>
              </a:lnSpc>
              <a:spcBef>
                <a:spcPts val="16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Question: Is there a threshold </a:t>
            </a:r>
            <a:r>
              <a:rPr lang="en-US" i="1" dirty="0" err="1">
                <a:solidFill>
                  <a:srgbClr val="747474"/>
                </a:solidFill>
                <a:latin typeface="Calibri" charset="0"/>
                <a:ea typeface="Calibri" charset="0"/>
                <a:cs typeface="Calibri" charset="0"/>
                <a:sym typeface="Helvetica Neue" pitchFamily="-107" charset="0"/>
              </a:rPr>
              <a:t>U</a:t>
            </a:r>
            <a:r>
              <a:rPr lang="en-US" i="1" baseline="-27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such that</a:t>
            </a:r>
          </a:p>
          <a:p>
            <a:pPr>
              <a:lnSpc>
                <a:spcPct val="80000"/>
              </a:lnSpc>
              <a:spcBef>
                <a:spcPts val="16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&lt;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deadlines are met</a:t>
            </a:r>
          </a:p>
          <a:p>
            <a:pPr>
              <a:lnSpc>
                <a:spcPct val="80000"/>
              </a:lnSpc>
              <a:spcBef>
                <a:spcPts val="16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&gt;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i="1" baseline="-25000" dirty="0">
                <a:solidFill>
                  <a:srgbClr val="747474"/>
                </a:solidFill>
                <a:latin typeface="Calibri" charset="0"/>
                <a:ea typeface="Calibri" charset="0"/>
                <a:cs typeface="Calibri" charset="0"/>
                <a:sym typeface="Helvetica Neue" pitchFamily="-107" charset="0"/>
              </a:rPr>
              <a:t> </a:t>
            </a:r>
            <a:r>
              <a:rPr lang="en-US" dirty="0">
                <a:solidFill>
                  <a:srgbClr val="747474"/>
                </a:solidFill>
                <a:latin typeface="Calibri" charset="0"/>
                <a:ea typeface="Calibri" charset="0"/>
                <a:cs typeface="Calibri" charset="0"/>
                <a:sym typeface="Helvetica Neue" pitchFamily="-107" charset="0"/>
              </a:rPr>
              <a:t>deadlines are missed </a:t>
            </a:r>
          </a:p>
        </p:txBody>
      </p:sp>
      <p:sp>
        <p:nvSpPr>
          <p:cNvPr id="31746" name="Rectangle 2"/>
          <p:cNvSpPr>
            <a:spLocks/>
          </p:cNvSpPr>
          <p:nvPr/>
        </p:nvSpPr>
        <p:spPr bwMode="auto">
          <a:xfrm>
            <a:off x="1239838" y="3762375"/>
            <a:ext cx="7200900" cy="355600"/>
          </a:xfrm>
          <a:prstGeom prst="rect">
            <a:avLst/>
          </a:prstGeom>
          <a:noFill/>
          <a:ln w="9525">
            <a:noFill/>
            <a:miter lim="800000"/>
            <a:headEnd/>
            <a:tailEnd/>
          </a:ln>
        </p:spPr>
        <p:txBody>
          <a:bodyPr lIns="0" tIns="0" rIns="0" bIns="0" anchor="b">
            <a:prstTxWarp prst="textNoShape">
              <a:avLst/>
            </a:prstTxWarp>
          </a:bodyPr>
          <a:lstStyle/>
          <a:p>
            <a:pPr algn="ctr"/>
            <a:r>
              <a:rPr lang="en-US" sz="1700" dirty="0">
                <a:solidFill>
                  <a:schemeClr val="tx1"/>
                </a:solidFill>
                <a:latin typeface="Tahoma" pitchFamily="-107" charset="0"/>
                <a:ea typeface="Tahoma" pitchFamily="-107" charset="0"/>
                <a:cs typeface="Tahoma" pitchFamily="-107" charset="0"/>
                <a:sym typeface="Tahoma" pitchFamily="-107" charset="0"/>
              </a:rPr>
              <a:t>   0          1            2            3            4            5           6    </a:t>
            </a:r>
            <a:r>
              <a:rPr lang="en-US" dirty="0">
                <a:solidFill>
                  <a:schemeClr val="tx1"/>
                </a:solidFill>
                <a:latin typeface="Avenir Book"/>
                <a:ea typeface="Avenir Book"/>
                <a:cs typeface="Avenir Book"/>
                <a:sym typeface="Helvetica Neue" pitchFamily="-107" charset="0"/>
              </a:rPr>
              <a:t>time</a:t>
            </a:r>
          </a:p>
        </p:txBody>
      </p:sp>
      <p:sp>
        <p:nvSpPr>
          <p:cNvPr id="31747"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48" name="Rectangle 4"/>
          <p:cNvSpPr>
            <a:spLocks/>
          </p:cNvSpPr>
          <p:nvPr/>
        </p:nvSpPr>
        <p:spPr bwMode="auto">
          <a:xfrm>
            <a:off x="406400" y="228600"/>
            <a:ext cx="8343900" cy="977900"/>
          </a:xfrm>
          <a:prstGeom prst="rect">
            <a:avLst/>
          </a:prstGeom>
          <a:noFill/>
          <a:ln w="9525">
            <a:noFill/>
            <a:miter lim="800000"/>
            <a:headEnd/>
            <a:tailEnd/>
          </a:ln>
        </p:spPr>
        <p:txBody>
          <a:bodyPr lIns="0" tIns="0" rIns="0" bIns="0" anchor="b">
            <a:prstTxWarp prst="textNoShape">
              <a:avLst/>
            </a:prstTxWarp>
          </a:bodyPr>
          <a:lstStyle/>
          <a:p>
            <a:r>
              <a:rPr lang="en-US" sz="2800" dirty="0">
                <a:solidFill>
                  <a:schemeClr val="tx1"/>
                </a:solidFill>
                <a:latin typeface="Calibri" charset="0"/>
                <a:ea typeface="Calibri" charset="0"/>
                <a:cs typeface="Calibri" charset="0"/>
              </a:rPr>
              <a:t>Example (Rate monotonic scheduling)</a:t>
            </a:r>
          </a:p>
        </p:txBody>
      </p:sp>
      <p:pic>
        <p:nvPicPr>
          <p:cNvPr id="31749" name="Picture 5"/>
          <p:cNvPicPr>
            <a:picLocks noChangeAspect="1" noChangeArrowheads="1"/>
          </p:cNvPicPr>
          <p:nvPr/>
        </p:nvPicPr>
        <p:blipFill>
          <a:blip r:embed="rId2"/>
          <a:srcRect/>
          <a:stretch>
            <a:fillRect/>
          </a:stretch>
        </p:blipFill>
        <p:spPr bwMode="auto">
          <a:xfrm>
            <a:off x="2587625" y="4559300"/>
            <a:ext cx="3965575" cy="596900"/>
          </a:xfrm>
          <a:prstGeom prst="rect">
            <a:avLst/>
          </a:prstGeom>
          <a:noFill/>
          <a:ln w="9525">
            <a:noFill/>
            <a:miter lim="800000"/>
            <a:headEnd/>
            <a:tailEnd/>
          </a:ln>
        </p:spPr>
      </p:pic>
      <p:sp>
        <p:nvSpPr>
          <p:cNvPr id="31750" name="Line 6"/>
          <p:cNvSpPr>
            <a:spLocks noChangeShapeType="1"/>
          </p:cNvSpPr>
          <p:nvPr/>
        </p:nvSpPr>
        <p:spPr bwMode="auto">
          <a:xfrm>
            <a:off x="1822450" y="24352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1" name="Line 7"/>
          <p:cNvSpPr>
            <a:spLocks noChangeShapeType="1"/>
          </p:cNvSpPr>
          <p:nvPr/>
        </p:nvSpPr>
        <p:spPr bwMode="auto">
          <a:xfrm>
            <a:off x="1822450" y="32988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2" name="Line 8"/>
          <p:cNvSpPr>
            <a:spLocks noChangeShapeType="1"/>
          </p:cNvSpPr>
          <p:nvPr/>
        </p:nvSpPr>
        <p:spPr bwMode="auto">
          <a:xfrm rot="10800000" flipH="1">
            <a:off x="1822450" y="17430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3" name="Line 9"/>
          <p:cNvSpPr>
            <a:spLocks noChangeShapeType="1"/>
          </p:cNvSpPr>
          <p:nvPr/>
        </p:nvSpPr>
        <p:spPr bwMode="auto">
          <a:xfrm rot="10800000" flipH="1">
            <a:off x="3627438" y="2146300"/>
            <a:ext cx="1587"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4" name="Line 10"/>
          <p:cNvSpPr>
            <a:spLocks noChangeShapeType="1"/>
          </p:cNvSpPr>
          <p:nvPr/>
        </p:nvSpPr>
        <p:spPr bwMode="auto">
          <a:xfrm rot="10800000" flipH="1">
            <a:off x="5451475" y="21463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5" name="Line 11"/>
          <p:cNvSpPr>
            <a:spLocks noChangeShapeType="1"/>
          </p:cNvSpPr>
          <p:nvPr/>
        </p:nvSpPr>
        <p:spPr bwMode="auto">
          <a:xfrm rot="10800000" flipH="1">
            <a:off x="7296150" y="21463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6" name="Line 12"/>
          <p:cNvSpPr>
            <a:spLocks noChangeShapeType="1"/>
          </p:cNvSpPr>
          <p:nvPr/>
        </p:nvSpPr>
        <p:spPr bwMode="auto">
          <a:xfrm rot="10800000" flipH="1">
            <a:off x="4587875" y="3011488"/>
            <a:ext cx="1588" cy="2873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7" name="Line 13"/>
          <p:cNvSpPr>
            <a:spLocks noChangeShapeType="1"/>
          </p:cNvSpPr>
          <p:nvPr/>
        </p:nvSpPr>
        <p:spPr bwMode="auto">
          <a:xfrm rot="10800000" flipH="1">
            <a:off x="7296150" y="29527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58" name="Rectangle 14"/>
          <p:cNvSpPr>
            <a:spLocks/>
          </p:cNvSpPr>
          <p:nvPr/>
        </p:nvSpPr>
        <p:spPr bwMode="auto">
          <a:xfrm>
            <a:off x="888882" y="18393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31759" name="Rectangle 15"/>
          <p:cNvSpPr>
            <a:spLocks/>
          </p:cNvSpPr>
          <p:nvPr/>
        </p:nvSpPr>
        <p:spPr bwMode="auto">
          <a:xfrm>
            <a:off x="824579" y="2877533"/>
            <a:ext cx="68287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=3</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=1.01</a:t>
            </a:r>
          </a:p>
        </p:txBody>
      </p:sp>
      <p:sp>
        <p:nvSpPr>
          <p:cNvPr id="31760" name="Line 16"/>
          <p:cNvSpPr>
            <a:spLocks noChangeShapeType="1"/>
          </p:cNvSpPr>
          <p:nvPr/>
        </p:nvSpPr>
        <p:spPr bwMode="auto">
          <a:xfrm>
            <a:off x="1822450" y="3702050"/>
            <a:ext cx="5991225"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1761" name="Line 17"/>
          <p:cNvSpPr>
            <a:spLocks noChangeShapeType="1"/>
          </p:cNvSpPr>
          <p:nvPr/>
        </p:nvSpPr>
        <p:spPr bwMode="auto">
          <a:xfrm flipH="1">
            <a:off x="1822449" y="3501008"/>
            <a:ext cx="1" cy="231774"/>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2" name="Line 18"/>
          <p:cNvSpPr>
            <a:spLocks noChangeShapeType="1"/>
          </p:cNvSpPr>
          <p:nvPr/>
        </p:nvSpPr>
        <p:spPr bwMode="auto">
          <a:xfrm>
            <a:off x="2686050"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3" name="Line 19"/>
          <p:cNvSpPr>
            <a:spLocks noChangeShapeType="1"/>
          </p:cNvSpPr>
          <p:nvPr/>
        </p:nvSpPr>
        <p:spPr bwMode="auto">
          <a:xfrm>
            <a:off x="3608388" y="35290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4" name="Line 20"/>
          <p:cNvSpPr>
            <a:spLocks noChangeShapeType="1"/>
          </p:cNvSpPr>
          <p:nvPr/>
        </p:nvSpPr>
        <p:spPr bwMode="auto">
          <a:xfrm>
            <a:off x="4587875" y="3501008"/>
            <a:ext cx="0" cy="186302"/>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5" name="Line 21"/>
          <p:cNvSpPr>
            <a:spLocks noChangeShapeType="1"/>
          </p:cNvSpPr>
          <p:nvPr/>
        </p:nvSpPr>
        <p:spPr bwMode="auto">
          <a:xfrm>
            <a:off x="5451475"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6" name="Line 22"/>
          <p:cNvSpPr>
            <a:spLocks noChangeShapeType="1"/>
          </p:cNvSpPr>
          <p:nvPr/>
        </p:nvSpPr>
        <p:spPr bwMode="auto">
          <a:xfrm>
            <a:off x="6373813" y="35290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7" name="Line 23"/>
          <p:cNvSpPr>
            <a:spLocks noChangeShapeType="1"/>
          </p:cNvSpPr>
          <p:nvPr/>
        </p:nvSpPr>
        <p:spPr bwMode="auto">
          <a:xfrm>
            <a:off x="7296150"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8" name="Line 24"/>
          <p:cNvSpPr>
            <a:spLocks noChangeShapeType="1"/>
          </p:cNvSpPr>
          <p:nvPr/>
        </p:nvSpPr>
        <p:spPr bwMode="auto">
          <a:xfrm>
            <a:off x="7947025" y="6237288"/>
            <a:ext cx="34607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69" name="Line 25"/>
          <p:cNvSpPr>
            <a:spLocks noChangeShapeType="1"/>
          </p:cNvSpPr>
          <p:nvPr/>
        </p:nvSpPr>
        <p:spPr bwMode="auto">
          <a:xfrm>
            <a:off x="8177213" y="4854575"/>
            <a:ext cx="1587" cy="1382713"/>
          </a:xfrm>
          <a:prstGeom prst="line">
            <a:avLst/>
          </a:prstGeom>
          <a:noFill/>
          <a:ln w="76200">
            <a:solidFill>
              <a:srgbClr val="4E9767"/>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70" name="Line 26"/>
          <p:cNvSpPr>
            <a:spLocks noChangeShapeType="1"/>
          </p:cNvSpPr>
          <p:nvPr/>
        </p:nvSpPr>
        <p:spPr bwMode="auto">
          <a:xfrm>
            <a:off x="8004175" y="4854575"/>
            <a:ext cx="346075"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71" name="Rectangle 27"/>
          <p:cNvSpPr>
            <a:spLocks/>
          </p:cNvSpPr>
          <p:nvPr/>
        </p:nvSpPr>
        <p:spPr bwMode="auto">
          <a:xfrm>
            <a:off x="8416669" y="4939914"/>
            <a:ext cx="52900"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a:solidFill>
                  <a:schemeClr val="tx1"/>
                </a:solidFill>
                <a:latin typeface="Calibri" charset="0"/>
                <a:ea typeface="Calibri" charset="0"/>
                <a:cs typeface="Calibri" charset="0"/>
                <a:sym typeface="Tahoma Bold" pitchFamily="-107" charset="0"/>
              </a:rPr>
              <a:t>?</a:t>
            </a:r>
          </a:p>
        </p:txBody>
      </p:sp>
      <p:sp>
        <p:nvSpPr>
          <p:cNvPr id="31772" name="Line 28"/>
          <p:cNvSpPr>
            <a:spLocks noChangeShapeType="1"/>
          </p:cNvSpPr>
          <p:nvPr/>
        </p:nvSpPr>
        <p:spPr bwMode="auto">
          <a:xfrm>
            <a:off x="8004175" y="3817938"/>
            <a:ext cx="28892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73" name="Rectangle 29"/>
          <p:cNvSpPr>
            <a:spLocks/>
          </p:cNvSpPr>
          <p:nvPr/>
        </p:nvSpPr>
        <p:spPr bwMode="auto">
          <a:xfrm>
            <a:off x="8315676" y="37675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1</a:t>
            </a:r>
          </a:p>
        </p:txBody>
      </p:sp>
      <p:sp>
        <p:nvSpPr>
          <p:cNvPr id="31774" name="Rectangle 30"/>
          <p:cNvSpPr>
            <a:spLocks/>
          </p:cNvSpPr>
          <p:nvPr/>
        </p:nvSpPr>
        <p:spPr bwMode="auto">
          <a:xfrm>
            <a:off x="8331551" y="61297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0</a:t>
            </a:r>
          </a:p>
        </p:txBody>
      </p:sp>
      <p:sp>
        <p:nvSpPr>
          <p:cNvPr id="31775" name="Rectangle 31"/>
          <p:cNvSpPr>
            <a:spLocks/>
          </p:cNvSpPr>
          <p:nvPr/>
        </p:nvSpPr>
        <p:spPr bwMode="auto">
          <a:xfrm>
            <a:off x="7984769" y="3671501"/>
            <a:ext cx="73738"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i="1">
                <a:solidFill>
                  <a:schemeClr val="tx1"/>
                </a:solidFill>
                <a:latin typeface="Calibri" charset="0"/>
                <a:ea typeface="Calibri" charset="0"/>
                <a:cs typeface="Calibri" charset="0"/>
                <a:sym typeface="Times New Roman" pitchFamily="-107" charset="0"/>
              </a:rPr>
              <a:t>U</a:t>
            </a:r>
          </a:p>
        </p:txBody>
      </p:sp>
      <p:sp>
        <p:nvSpPr>
          <p:cNvPr id="31776" name="Line 32"/>
          <p:cNvSpPr>
            <a:spLocks noChangeShapeType="1"/>
          </p:cNvSpPr>
          <p:nvPr/>
        </p:nvSpPr>
        <p:spPr bwMode="auto">
          <a:xfrm>
            <a:off x="8120063" y="3817938"/>
            <a:ext cx="1587" cy="24193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77" name="Line 33"/>
          <p:cNvSpPr>
            <a:spLocks noChangeShapeType="1"/>
          </p:cNvSpPr>
          <p:nvPr/>
        </p:nvSpPr>
        <p:spPr bwMode="auto">
          <a:xfrm rot="10800000" flipH="1">
            <a:off x="8177213" y="3817938"/>
            <a:ext cx="1587" cy="1036637"/>
          </a:xfrm>
          <a:prstGeom prst="line">
            <a:avLst/>
          </a:prstGeom>
          <a:noFill/>
          <a:ln w="762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78" name="Rectangle 34"/>
          <p:cNvSpPr>
            <a:spLocks/>
          </p:cNvSpPr>
          <p:nvPr/>
        </p:nvSpPr>
        <p:spPr bwMode="auto">
          <a:xfrm>
            <a:off x="18351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79" name="Rectangle 35"/>
          <p:cNvSpPr>
            <a:spLocks/>
          </p:cNvSpPr>
          <p:nvPr/>
        </p:nvSpPr>
        <p:spPr bwMode="auto">
          <a:xfrm>
            <a:off x="36385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80" name="Rectangle 36"/>
          <p:cNvSpPr>
            <a:spLocks/>
          </p:cNvSpPr>
          <p:nvPr/>
        </p:nvSpPr>
        <p:spPr bwMode="auto">
          <a:xfrm>
            <a:off x="54546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81" name="Rectangle 37"/>
          <p:cNvSpPr>
            <a:spLocks/>
          </p:cNvSpPr>
          <p:nvPr/>
        </p:nvSpPr>
        <p:spPr bwMode="auto">
          <a:xfrm>
            <a:off x="2686050" y="3125788"/>
            <a:ext cx="863600" cy="173037"/>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82" name="Rectangle 38"/>
          <p:cNvSpPr>
            <a:spLocks/>
          </p:cNvSpPr>
          <p:nvPr/>
        </p:nvSpPr>
        <p:spPr bwMode="auto">
          <a:xfrm>
            <a:off x="4587875" y="3125788"/>
            <a:ext cx="57150" cy="173037"/>
          </a:xfrm>
          <a:prstGeom prst="rect">
            <a:avLst/>
          </a:prstGeom>
          <a:solidFill>
            <a:srgbClr val="F90015"/>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83" name="Rectangle 39"/>
          <p:cNvSpPr>
            <a:spLocks/>
          </p:cNvSpPr>
          <p:nvPr/>
        </p:nvSpPr>
        <p:spPr bwMode="auto">
          <a:xfrm>
            <a:off x="5009883" y="1742301"/>
            <a:ext cx="1532471"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Missed deadline</a:t>
            </a:r>
          </a:p>
        </p:txBody>
      </p:sp>
      <p:sp>
        <p:nvSpPr>
          <p:cNvPr id="31784" name="Line 40"/>
          <p:cNvSpPr>
            <a:spLocks noChangeShapeType="1"/>
          </p:cNvSpPr>
          <p:nvPr/>
        </p:nvSpPr>
        <p:spPr bwMode="auto">
          <a:xfrm rot="10800000" flipH="1">
            <a:off x="4724400" y="2019300"/>
            <a:ext cx="889000" cy="1028700"/>
          </a:xfrm>
          <a:prstGeom prst="line">
            <a:avLst/>
          </a:prstGeom>
          <a:noFill/>
          <a:ln w="25400">
            <a:solidFill>
              <a:schemeClr val="tx1"/>
            </a:solidFill>
            <a:round/>
            <a:headEnd type="arrow"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31785" name="Oval 41"/>
          <p:cNvSpPr>
            <a:spLocks/>
          </p:cNvSpPr>
          <p:nvPr/>
        </p:nvSpPr>
        <p:spPr bwMode="auto">
          <a:xfrm>
            <a:off x="5930900" y="4343400"/>
            <a:ext cx="685800" cy="1041400"/>
          </a:xfrm>
          <a:prstGeom prst="ellipse">
            <a:avLst/>
          </a:prstGeom>
          <a:noFill/>
          <a:ln w="25400">
            <a:solidFill>
              <a:srgbClr val="850F17"/>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1786" name="Rectangle 42"/>
          <p:cNvSpPr>
            <a:spLocks/>
          </p:cNvSpPr>
          <p:nvPr/>
        </p:nvSpPr>
        <p:spPr bwMode="auto">
          <a:xfrm rot="1974315">
            <a:off x="3130320" y="4695310"/>
            <a:ext cx="1853071" cy="369332"/>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400" dirty="0" err="1">
                <a:solidFill>
                  <a:srgbClr val="850F17"/>
                </a:solidFill>
                <a:latin typeface="Calibri" charset="0"/>
                <a:ea typeface="Calibri" charset="0"/>
                <a:cs typeface="Calibri" charset="0"/>
                <a:sym typeface="Helvetica Neue Light" pitchFamily="-107" charset="0"/>
              </a:rPr>
              <a:t>Unschedulable</a:t>
            </a:r>
            <a:endParaRPr lang="en-US" sz="2400" dirty="0">
              <a:solidFill>
                <a:srgbClr val="850F17"/>
              </a:solidFill>
              <a:latin typeface="Calibri" charset="0"/>
              <a:ea typeface="Calibri" charset="0"/>
              <a:cs typeface="Calibri" charset="0"/>
              <a:sym typeface="Helvetica Neue Light" pitchFamily="-107"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body" idx="1"/>
          </p:nvPr>
        </p:nvSpPr>
        <p:spPr>
          <a:xfrm>
            <a:off x="330200" y="5233988"/>
            <a:ext cx="8470900" cy="1397000"/>
          </a:xfrm>
          <a:ln/>
        </p:spPr>
        <p:txBody>
          <a:bodyPr/>
          <a:lstStyle/>
          <a:p>
            <a:pPr>
              <a:lnSpc>
                <a:spcPct val="80000"/>
              </a:lnSpc>
            </a:pPr>
            <a:r>
              <a:rPr lang="en-US" dirty="0">
                <a:latin typeface="Calibri" charset="0"/>
                <a:ea typeface="Calibri" charset="0"/>
                <a:cs typeface="Calibri" charset="0"/>
              </a:rPr>
              <a:t>Question: Is there a threshold </a:t>
            </a:r>
            <a:r>
              <a:rPr lang="en-US" i="1" dirty="0" err="1">
                <a:latin typeface="Calibri" charset="0"/>
                <a:ea typeface="Calibri" charset="0"/>
                <a:cs typeface="Calibri" charset="0"/>
              </a:rPr>
              <a:t>U</a:t>
            </a:r>
            <a:r>
              <a:rPr lang="en-US" i="1" baseline="-27000" dirty="0" err="1">
                <a:latin typeface="Calibri" charset="0"/>
                <a:ea typeface="Calibri" charset="0"/>
                <a:cs typeface="Calibri" charset="0"/>
              </a:rPr>
              <a:t>bound</a:t>
            </a:r>
            <a:r>
              <a:rPr lang="en-US" dirty="0">
                <a:latin typeface="Calibri" charset="0"/>
                <a:ea typeface="Calibri" charset="0"/>
                <a:cs typeface="Calibri" charset="0"/>
              </a:rPr>
              <a:t> such that</a:t>
            </a:r>
          </a:p>
          <a:p>
            <a:pPr marL="482600" lvl="1">
              <a:lnSpc>
                <a:spcPct val="80000"/>
              </a:lnSpc>
              <a:spcBef>
                <a:spcPts val="16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&lt;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dirty="0">
                <a:latin typeface="Calibri" charset="0"/>
                <a:ea typeface="Calibri" charset="0"/>
                <a:cs typeface="Calibri" charset="0"/>
              </a:rPr>
              <a:t> deadlines are met</a:t>
            </a:r>
          </a:p>
          <a:p>
            <a:pPr marL="482600" lvl="1">
              <a:lnSpc>
                <a:spcPct val="80000"/>
              </a:lnSpc>
              <a:spcBef>
                <a:spcPts val="16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&gt;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i="1" baseline="-25000" dirty="0">
                <a:latin typeface="Calibri" charset="0"/>
                <a:ea typeface="Calibri" charset="0"/>
                <a:cs typeface="Calibri" charset="0"/>
              </a:rPr>
              <a:t> </a:t>
            </a:r>
            <a:r>
              <a:rPr lang="en-US" dirty="0">
                <a:latin typeface="Calibri" charset="0"/>
                <a:ea typeface="Calibri" charset="0"/>
                <a:cs typeface="Calibri" charset="0"/>
              </a:rPr>
              <a:t>deadlines are missed </a:t>
            </a:r>
          </a:p>
        </p:txBody>
      </p:sp>
      <p:pic>
        <p:nvPicPr>
          <p:cNvPr id="32770" name="Picture 2"/>
          <p:cNvPicPr>
            <a:picLocks noChangeAspect="1" noChangeArrowheads="1"/>
          </p:cNvPicPr>
          <p:nvPr/>
        </p:nvPicPr>
        <p:blipFill>
          <a:blip r:embed="rId2"/>
          <a:srcRect/>
          <a:stretch>
            <a:fillRect/>
          </a:stretch>
        </p:blipFill>
        <p:spPr bwMode="auto">
          <a:xfrm>
            <a:off x="2657475" y="4394200"/>
            <a:ext cx="3822700" cy="638175"/>
          </a:xfrm>
          <a:prstGeom prst="rect">
            <a:avLst/>
          </a:prstGeom>
          <a:noFill/>
          <a:ln w="9525">
            <a:noFill/>
            <a:miter lim="800000"/>
            <a:headEnd/>
            <a:tailEnd/>
          </a:ln>
        </p:spPr>
      </p:pic>
      <p:sp>
        <p:nvSpPr>
          <p:cNvPr id="32771"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72" name="Rectangle 4"/>
          <p:cNvSpPr>
            <a:spLocks noGrp="1" noChangeArrowheads="1"/>
          </p:cNvSpPr>
          <p:nvPr>
            <p:ph type="title"/>
          </p:nvPr>
        </p:nvSpPr>
        <p:spPr>
          <a:ln/>
        </p:spPr>
        <p:txBody>
          <a:bodyPr/>
          <a:lstStyle/>
          <a:p>
            <a:r>
              <a:rPr lang="en-US">
                <a:latin typeface="Calibri" charset="0"/>
                <a:ea typeface="Calibri" charset="0"/>
                <a:cs typeface="Calibri" charset="0"/>
              </a:rPr>
              <a:t>Another example (Rate monotonic scheduling)</a:t>
            </a:r>
          </a:p>
        </p:txBody>
      </p:sp>
      <p:sp>
        <p:nvSpPr>
          <p:cNvPr id="32773" name="Line 5"/>
          <p:cNvSpPr>
            <a:spLocks noChangeShapeType="1"/>
          </p:cNvSpPr>
          <p:nvPr/>
        </p:nvSpPr>
        <p:spPr bwMode="auto">
          <a:xfrm>
            <a:off x="1822450" y="24225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74" name="Line 6"/>
          <p:cNvSpPr>
            <a:spLocks noChangeShapeType="1"/>
          </p:cNvSpPr>
          <p:nvPr/>
        </p:nvSpPr>
        <p:spPr bwMode="auto">
          <a:xfrm>
            <a:off x="1822450" y="32861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75" name="Line 7"/>
          <p:cNvSpPr>
            <a:spLocks noChangeShapeType="1"/>
          </p:cNvSpPr>
          <p:nvPr/>
        </p:nvSpPr>
        <p:spPr bwMode="auto">
          <a:xfrm rot="10800000" flipH="1">
            <a:off x="1822450" y="17303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76" name="Line 8"/>
          <p:cNvSpPr>
            <a:spLocks noChangeShapeType="1"/>
          </p:cNvSpPr>
          <p:nvPr/>
        </p:nvSpPr>
        <p:spPr bwMode="auto">
          <a:xfrm rot="10800000" flipH="1">
            <a:off x="3665538" y="2133600"/>
            <a:ext cx="1587"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77" name="Line 9"/>
          <p:cNvSpPr>
            <a:spLocks noChangeShapeType="1"/>
          </p:cNvSpPr>
          <p:nvPr/>
        </p:nvSpPr>
        <p:spPr bwMode="auto">
          <a:xfrm rot="10800000" flipH="1">
            <a:off x="5451475" y="21336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78" name="Line 10"/>
          <p:cNvSpPr>
            <a:spLocks noChangeShapeType="1"/>
          </p:cNvSpPr>
          <p:nvPr/>
        </p:nvSpPr>
        <p:spPr bwMode="auto">
          <a:xfrm rot="10800000" flipH="1">
            <a:off x="7296150" y="21336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0" name="Line 12"/>
          <p:cNvSpPr>
            <a:spLocks noChangeShapeType="1"/>
          </p:cNvSpPr>
          <p:nvPr/>
        </p:nvSpPr>
        <p:spPr bwMode="auto">
          <a:xfrm rot="10800000" flipH="1">
            <a:off x="7296150" y="29400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1" name="Rectangle 13"/>
          <p:cNvSpPr>
            <a:spLocks/>
          </p:cNvSpPr>
          <p:nvPr/>
        </p:nvSpPr>
        <p:spPr bwMode="auto">
          <a:xfrm>
            <a:off x="888882" y="18266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32782" name="Rectangle 14"/>
          <p:cNvSpPr>
            <a:spLocks/>
          </p:cNvSpPr>
          <p:nvPr/>
        </p:nvSpPr>
        <p:spPr bwMode="auto">
          <a:xfrm>
            <a:off x="880676" y="2864833"/>
            <a:ext cx="572272"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=6</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=2.4</a:t>
            </a:r>
          </a:p>
        </p:txBody>
      </p:sp>
      <p:sp>
        <p:nvSpPr>
          <p:cNvPr id="32783" name="Line 15"/>
          <p:cNvSpPr>
            <a:spLocks noChangeShapeType="1"/>
          </p:cNvSpPr>
          <p:nvPr/>
        </p:nvSpPr>
        <p:spPr bwMode="auto">
          <a:xfrm>
            <a:off x="1822450" y="3689350"/>
            <a:ext cx="5991226"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2784" name="Line 16"/>
          <p:cNvSpPr>
            <a:spLocks noChangeShapeType="1"/>
          </p:cNvSpPr>
          <p:nvPr/>
        </p:nvSpPr>
        <p:spPr bwMode="auto">
          <a:xfrm flipH="1">
            <a:off x="1822449" y="3516314"/>
            <a:ext cx="1" cy="168274"/>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5" name="Line 17"/>
          <p:cNvSpPr>
            <a:spLocks noChangeShapeType="1"/>
          </p:cNvSpPr>
          <p:nvPr/>
        </p:nvSpPr>
        <p:spPr bwMode="auto">
          <a:xfrm>
            <a:off x="2686050"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6" name="Line 18"/>
          <p:cNvSpPr>
            <a:spLocks noChangeShapeType="1"/>
          </p:cNvSpPr>
          <p:nvPr/>
        </p:nvSpPr>
        <p:spPr bwMode="auto">
          <a:xfrm>
            <a:off x="3608388" y="35163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7" name="Line 19"/>
          <p:cNvSpPr>
            <a:spLocks noChangeShapeType="1"/>
          </p:cNvSpPr>
          <p:nvPr/>
        </p:nvSpPr>
        <p:spPr bwMode="auto">
          <a:xfrm flipH="1">
            <a:off x="4591049" y="3511549"/>
            <a:ext cx="1" cy="177801"/>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8" name="Line 20"/>
          <p:cNvSpPr>
            <a:spLocks noChangeShapeType="1"/>
          </p:cNvSpPr>
          <p:nvPr/>
        </p:nvSpPr>
        <p:spPr bwMode="auto">
          <a:xfrm>
            <a:off x="5451475"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89" name="Line 21"/>
          <p:cNvSpPr>
            <a:spLocks noChangeShapeType="1"/>
          </p:cNvSpPr>
          <p:nvPr/>
        </p:nvSpPr>
        <p:spPr bwMode="auto">
          <a:xfrm>
            <a:off x="6373813" y="35163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0" name="Line 22"/>
          <p:cNvSpPr>
            <a:spLocks noChangeShapeType="1"/>
          </p:cNvSpPr>
          <p:nvPr/>
        </p:nvSpPr>
        <p:spPr bwMode="auto">
          <a:xfrm>
            <a:off x="7296150"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1" name="Rectangle 23"/>
          <p:cNvSpPr>
            <a:spLocks/>
          </p:cNvSpPr>
          <p:nvPr/>
        </p:nvSpPr>
        <p:spPr bwMode="auto">
          <a:xfrm>
            <a:off x="1239838" y="3749675"/>
            <a:ext cx="7200900" cy="355600"/>
          </a:xfrm>
          <a:prstGeom prst="rect">
            <a:avLst/>
          </a:prstGeom>
          <a:noFill/>
          <a:ln w="9525">
            <a:noFill/>
            <a:miter lim="800000"/>
            <a:headEnd/>
            <a:tailEnd/>
          </a:ln>
        </p:spPr>
        <p:txBody>
          <a:bodyPr lIns="0" tIns="0" rIns="0" bIns="0" anchor="b">
            <a:prstTxWarp prst="textNoShape">
              <a:avLst/>
            </a:prstTxWarp>
          </a:bodyPr>
          <a:lstStyle/>
          <a:p>
            <a:pPr algn="ctr"/>
            <a:r>
              <a:rPr lang="en-US" sz="1700" dirty="0">
                <a:solidFill>
                  <a:schemeClr val="tx1"/>
                </a:solidFill>
                <a:latin typeface="Tahoma" pitchFamily="-107" charset="0"/>
                <a:ea typeface="Tahoma" pitchFamily="-107" charset="0"/>
                <a:cs typeface="Tahoma" pitchFamily="-107" charset="0"/>
                <a:sym typeface="Tahoma" pitchFamily="-107" charset="0"/>
              </a:rPr>
              <a:t>   0          1            2            3            4            5           6    </a:t>
            </a:r>
            <a:r>
              <a:rPr lang="en-US" dirty="0">
                <a:solidFill>
                  <a:schemeClr val="tx1"/>
                </a:solidFill>
                <a:latin typeface="Avenir Book"/>
                <a:ea typeface="Avenir Book"/>
                <a:cs typeface="Avenir Book"/>
                <a:sym typeface="Helvetica Neue" pitchFamily="-107" charset="0"/>
              </a:rPr>
              <a:t>time</a:t>
            </a:r>
          </a:p>
        </p:txBody>
      </p:sp>
      <p:sp>
        <p:nvSpPr>
          <p:cNvPr id="32792" name="Line 24"/>
          <p:cNvSpPr>
            <a:spLocks noChangeShapeType="1"/>
          </p:cNvSpPr>
          <p:nvPr/>
        </p:nvSpPr>
        <p:spPr bwMode="auto">
          <a:xfrm>
            <a:off x="8120063" y="3817938"/>
            <a:ext cx="1587" cy="24193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3" name="Line 25"/>
          <p:cNvSpPr>
            <a:spLocks noChangeShapeType="1"/>
          </p:cNvSpPr>
          <p:nvPr/>
        </p:nvSpPr>
        <p:spPr bwMode="auto">
          <a:xfrm>
            <a:off x="7947025" y="6237288"/>
            <a:ext cx="34607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4" name="Line 26"/>
          <p:cNvSpPr>
            <a:spLocks noChangeShapeType="1"/>
          </p:cNvSpPr>
          <p:nvPr/>
        </p:nvSpPr>
        <p:spPr bwMode="auto">
          <a:xfrm>
            <a:off x="8177213" y="4854575"/>
            <a:ext cx="1587" cy="1382713"/>
          </a:xfrm>
          <a:prstGeom prst="line">
            <a:avLst/>
          </a:prstGeom>
          <a:noFill/>
          <a:ln w="76200">
            <a:solidFill>
              <a:srgbClr val="4E9767"/>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5" name="Line 27"/>
          <p:cNvSpPr>
            <a:spLocks noChangeShapeType="1"/>
          </p:cNvSpPr>
          <p:nvPr/>
        </p:nvSpPr>
        <p:spPr bwMode="auto">
          <a:xfrm rot="10800000" flipH="1">
            <a:off x="8177213" y="3817938"/>
            <a:ext cx="1587" cy="1036637"/>
          </a:xfrm>
          <a:prstGeom prst="line">
            <a:avLst/>
          </a:prstGeom>
          <a:noFill/>
          <a:ln w="762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6" name="Line 28"/>
          <p:cNvSpPr>
            <a:spLocks noChangeShapeType="1"/>
          </p:cNvSpPr>
          <p:nvPr/>
        </p:nvSpPr>
        <p:spPr bwMode="auto">
          <a:xfrm>
            <a:off x="8004175" y="4854575"/>
            <a:ext cx="346075"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7" name="Rectangle 29"/>
          <p:cNvSpPr>
            <a:spLocks/>
          </p:cNvSpPr>
          <p:nvPr/>
        </p:nvSpPr>
        <p:spPr bwMode="auto">
          <a:xfrm>
            <a:off x="8416669" y="4939914"/>
            <a:ext cx="52900"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a:solidFill>
                  <a:schemeClr val="tx1"/>
                </a:solidFill>
                <a:latin typeface="Calibri" charset="0"/>
                <a:ea typeface="Calibri" charset="0"/>
                <a:cs typeface="Calibri" charset="0"/>
                <a:sym typeface="Tahoma Bold" pitchFamily="-107" charset="0"/>
              </a:rPr>
              <a:t>?</a:t>
            </a:r>
          </a:p>
        </p:txBody>
      </p:sp>
      <p:sp>
        <p:nvSpPr>
          <p:cNvPr id="32798" name="Line 30"/>
          <p:cNvSpPr>
            <a:spLocks noChangeShapeType="1"/>
          </p:cNvSpPr>
          <p:nvPr/>
        </p:nvSpPr>
        <p:spPr bwMode="auto">
          <a:xfrm>
            <a:off x="8004175" y="3817938"/>
            <a:ext cx="28892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799" name="Rectangle 31"/>
          <p:cNvSpPr>
            <a:spLocks/>
          </p:cNvSpPr>
          <p:nvPr/>
        </p:nvSpPr>
        <p:spPr bwMode="auto">
          <a:xfrm>
            <a:off x="8302976" y="37675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1</a:t>
            </a:r>
          </a:p>
        </p:txBody>
      </p:sp>
      <p:sp>
        <p:nvSpPr>
          <p:cNvPr id="32800" name="Rectangle 32"/>
          <p:cNvSpPr>
            <a:spLocks/>
          </p:cNvSpPr>
          <p:nvPr/>
        </p:nvSpPr>
        <p:spPr bwMode="auto">
          <a:xfrm>
            <a:off x="8331551" y="61297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0</a:t>
            </a:r>
          </a:p>
        </p:txBody>
      </p:sp>
      <p:sp>
        <p:nvSpPr>
          <p:cNvPr id="32801" name="Rectangle 33"/>
          <p:cNvSpPr>
            <a:spLocks/>
          </p:cNvSpPr>
          <p:nvPr/>
        </p:nvSpPr>
        <p:spPr bwMode="auto">
          <a:xfrm>
            <a:off x="7984769" y="3671501"/>
            <a:ext cx="73738"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i="1">
                <a:solidFill>
                  <a:schemeClr val="tx1"/>
                </a:solidFill>
                <a:latin typeface="Calibri" charset="0"/>
                <a:ea typeface="Calibri" charset="0"/>
                <a:cs typeface="Calibri" charset="0"/>
                <a:sym typeface="Times New Roman" pitchFamily="-107" charset="0"/>
              </a:rPr>
              <a:t>U</a:t>
            </a:r>
          </a:p>
        </p:txBody>
      </p:sp>
      <p:sp>
        <p:nvSpPr>
          <p:cNvPr id="32802" name="Rectangle 34"/>
          <p:cNvSpPr>
            <a:spLocks/>
          </p:cNvSpPr>
          <p:nvPr/>
        </p:nvSpPr>
        <p:spPr bwMode="auto">
          <a:xfrm>
            <a:off x="18351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3" name="Rectangle 35"/>
          <p:cNvSpPr>
            <a:spLocks/>
          </p:cNvSpPr>
          <p:nvPr/>
        </p:nvSpPr>
        <p:spPr bwMode="auto">
          <a:xfrm>
            <a:off x="3676650" y="22494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4" name="Rectangle 36"/>
          <p:cNvSpPr>
            <a:spLocks/>
          </p:cNvSpPr>
          <p:nvPr/>
        </p:nvSpPr>
        <p:spPr bwMode="auto">
          <a:xfrm>
            <a:off x="5454650" y="22494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5" name="Rectangle 37"/>
          <p:cNvSpPr>
            <a:spLocks/>
          </p:cNvSpPr>
          <p:nvPr/>
        </p:nvSpPr>
        <p:spPr bwMode="auto">
          <a:xfrm>
            <a:off x="2711450" y="3113088"/>
            <a:ext cx="863600" cy="173037"/>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6" name="Rectangle 38"/>
          <p:cNvSpPr>
            <a:spLocks/>
          </p:cNvSpPr>
          <p:nvPr/>
        </p:nvSpPr>
        <p:spPr bwMode="auto">
          <a:xfrm>
            <a:off x="4591050" y="3113088"/>
            <a:ext cx="863600" cy="173037"/>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7" name="Rectangle 39"/>
          <p:cNvSpPr>
            <a:spLocks/>
          </p:cNvSpPr>
          <p:nvPr/>
        </p:nvSpPr>
        <p:spPr bwMode="auto">
          <a:xfrm>
            <a:off x="6369050" y="3113088"/>
            <a:ext cx="241300" cy="1778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8" name="Oval 40"/>
          <p:cNvSpPr>
            <a:spLocks/>
          </p:cNvSpPr>
          <p:nvPr/>
        </p:nvSpPr>
        <p:spPr bwMode="auto">
          <a:xfrm>
            <a:off x="6032500" y="4343400"/>
            <a:ext cx="546100" cy="723900"/>
          </a:xfrm>
          <a:prstGeom prst="ellipse">
            <a:avLst/>
          </a:prstGeom>
          <a:no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2809" name="Rectangle 41"/>
          <p:cNvSpPr>
            <a:spLocks/>
          </p:cNvSpPr>
          <p:nvPr/>
        </p:nvSpPr>
        <p:spPr bwMode="auto">
          <a:xfrm rot="1974315">
            <a:off x="3337538" y="4555610"/>
            <a:ext cx="1514837" cy="369332"/>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400" dirty="0">
                <a:solidFill>
                  <a:srgbClr val="1B8A00"/>
                </a:solidFill>
                <a:latin typeface="Calibri" charset="0"/>
                <a:ea typeface="Calibri" charset="0"/>
                <a:cs typeface="Calibri" charset="0"/>
                <a:sym typeface="Helvetica Neue Light" pitchFamily="-107" charset="0"/>
              </a:rPr>
              <a:t>Schedulable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8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808"/>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5" grpId="0" animBg="1"/>
      <p:bldP spid="32806" grpId="0" animBg="1"/>
      <p:bldP spid="32807" grpId="0" animBg="1"/>
      <p:bldP spid="32808" grpId="0" animBg="1"/>
      <p:bldP spid="3280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body" idx="1"/>
          </p:nvPr>
        </p:nvSpPr>
        <p:spPr>
          <a:xfrm>
            <a:off x="330200" y="5233988"/>
            <a:ext cx="8470900" cy="1397000"/>
          </a:xfrm>
          <a:ln/>
        </p:spPr>
        <p:txBody>
          <a:bodyPr/>
          <a:lstStyle/>
          <a:p>
            <a:pPr>
              <a:lnSpc>
                <a:spcPct val="80000"/>
              </a:lnSpc>
            </a:pPr>
            <a:r>
              <a:rPr lang="en-US" dirty="0">
                <a:latin typeface="Calibri" charset="0"/>
                <a:ea typeface="Calibri" charset="0"/>
                <a:cs typeface="Calibri" charset="0"/>
              </a:rPr>
              <a:t>Question: Is there a threshold </a:t>
            </a:r>
            <a:r>
              <a:rPr lang="en-US" i="1" dirty="0" err="1">
                <a:latin typeface="Calibri" charset="0"/>
                <a:ea typeface="Calibri" charset="0"/>
                <a:cs typeface="Calibri" charset="0"/>
              </a:rPr>
              <a:t>U</a:t>
            </a:r>
            <a:r>
              <a:rPr lang="en-US" i="1" baseline="-27000" dirty="0" err="1">
                <a:latin typeface="Calibri" charset="0"/>
                <a:ea typeface="Calibri" charset="0"/>
                <a:cs typeface="Calibri" charset="0"/>
              </a:rPr>
              <a:t>bound</a:t>
            </a:r>
            <a:r>
              <a:rPr lang="en-US" dirty="0">
                <a:latin typeface="Calibri" charset="0"/>
                <a:ea typeface="Calibri" charset="0"/>
                <a:cs typeface="Calibri" charset="0"/>
              </a:rPr>
              <a:t> such that</a:t>
            </a:r>
          </a:p>
          <a:p>
            <a:pPr marL="482600" lvl="1">
              <a:lnSpc>
                <a:spcPct val="80000"/>
              </a:lnSpc>
              <a:spcBef>
                <a:spcPts val="16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&lt;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dirty="0">
                <a:latin typeface="Calibri" charset="0"/>
                <a:ea typeface="Calibri" charset="0"/>
                <a:cs typeface="Calibri" charset="0"/>
              </a:rPr>
              <a:t> deadlines are met</a:t>
            </a:r>
          </a:p>
          <a:p>
            <a:pPr marL="482600" lvl="1">
              <a:lnSpc>
                <a:spcPct val="80000"/>
              </a:lnSpc>
              <a:spcBef>
                <a:spcPts val="16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&gt;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i="1" baseline="-25000" dirty="0">
                <a:latin typeface="Calibri" charset="0"/>
                <a:ea typeface="Calibri" charset="0"/>
                <a:cs typeface="Calibri" charset="0"/>
              </a:rPr>
              <a:t> </a:t>
            </a:r>
            <a:r>
              <a:rPr lang="en-US" dirty="0">
                <a:latin typeface="Calibri" charset="0"/>
                <a:ea typeface="Calibri" charset="0"/>
                <a:cs typeface="Calibri" charset="0"/>
              </a:rPr>
              <a:t>deadlines are missed </a:t>
            </a:r>
          </a:p>
        </p:txBody>
      </p:sp>
      <p:pic>
        <p:nvPicPr>
          <p:cNvPr id="33794" name="Picture 2"/>
          <p:cNvPicPr>
            <a:picLocks noChangeAspect="1" noChangeArrowheads="1"/>
          </p:cNvPicPr>
          <p:nvPr/>
        </p:nvPicPr>
        <p:blipFill>
          <a:blip r:embed="rId3"/>
          <a:srcRect/>
          <a:stretch>
            <a:fillRect/>
          </a:stretch>
        </p:blipFill>
        <p:spPr bwMode="auto">
          <a:xfrm>
            <a:off x="2657475" y="4394200"/>
            <a:ext cx="3822700" cy="638175"/>
          </a:xfrm>
          <a:prstGeom prst="rect">
            <a:avLst/>
          </a:prstGeom>
          <a:noFill/>
          <a:ln w="9525">
            <a:noFill/>
            <a:miter lim="800000"/>
            <a:headEnd/>
            <a:tailEnd/>
          </a:ln>
        </p:spPr>
      </p:pic>
      <p:sp>
        <p:nvSpPr>
          <p:cNvPr id="33795"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796" name="Rectangle 4"/>
          <p:cNvSpPr>
            <a:spLocks noGrp="1" noChangeArrowheads="1"/>
          </p:cNvSpPr>
          <p:nvPr>
            <p:ph type="title"/>
          </p:nvPr>
        </p:nvSpPr>
        <p:spPr>
          <a:ln/>
        </p:spPr>
        <p:txBody>
          <a:bodyPr/>
          <a:lstStyle/>
          <a:p>
            <a:r>
              <a:rPr lang="en-US">
                <a:latin typeface="Calibri" charset="0"/>
                <a:ea typeface="Calibri" charset="0"/>
                <a:cs typeface="Calibri" charset="0"/>
              </a:rPr>
              <a:t>Another example (Rate monotonic scheduling)</a:t>
            </a:r>
          </a:p>
        </p:txBody>
      </p:sp>
      <p:sp>
        <p:nvSpPr>
          <p:cNvPr id="33797" name="Line 5"/>
          <p:cNvSpPr>
            <a:spLocks noChangeShapeType="1"/>
          </p:cNvSpPr>
          <p:nvPr/>
        </p:nvSpPr>
        <p:spPr bwMode="auto">
          <a:xfrm>
            <a:off x="1822450" y="24225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798" name="Line 6"/>
          <p:cNvSpPr>
            <a:spLocks noChangeShapeType="1"/>
          </p:cNvSpPr>
          <p:nvPr/>
        </p:nvSpPr>
        <p:spPr bwMode="auto">
          <a:xfrm>
            <a:off x="1822450" y="32861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799" name="Line 7"/>
          <p:cNvSpPr>
            <a:spLocks noChangeShapeType="1"/>
          </p:cNvSpPr>
          <p:nvPr/>
        </p:nvSpPr>
        <p:spPr bwMode="auto">
          <a:xfrm rot="10800000" flipH="1">
            <a:off x="1822450" y="17303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0" name="Line 8"/>
          <p:cNvSpPr>
            <a:spLocks noChangeShapeType="1"/>
          </p:cNvSpPr>
          <p:nvPr/>
        </p:nvSpPr>
        <p:spPr bwMode="auto">
          <a:xfrm rot="10800000" flipH="1">
            <a:off x="3665538" y="2133600"/>
            <a:ext cx="1587"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1" name="Line 9"/>
          <p:cNvSpPr>
            <a:spLocks noChangeShapeType="1"/>
          </p:cNvSpPr>
          <p:nvPr/>
        </p:nvSpPr>
        <p:spPr bwMode="auto">
          <a:xfrm rot="10800000" flipH="1">
            <a:off x="5451475" y="21336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2" name="Line 10"/>
          <p:cNvSpPr>
            <a:spLocks noChangeShapeType="1"/>
          </p:cNvSpPr>
          <p:nvPr/>
        </p:nvSpPr>
        <p:spPr bwMode="auto">
          <a:xfrm rot="10800000" flipH="1">
            <a:off x="7296150" y="21336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3" name="Line 11"/>
          <p:cNvSpPr>
            <a:spLocks noChangeShapeType="1"/>
          </p:cNvSpPr>
          <p:nvPr/>
        </p:nvSpPr>
        <p:spPr bwMode="auto">
          <a:xfrm rot="10800000" flipH="1">
            <a:off x="4587875" y="2998788"/>
            <a:ext cx="1588" cy="2873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4" name="Line 12"/>
          <p:cNvSpPr>
            <a:spLocks noChangeShapeType="1"/>
          </p:cNvSpPr>
          <p:nvPr/>
        </p:nvSpPr>
        <p:spPr bwMode="auto">
          <a:xfrm rot="10800000" flipH="1">
            <a:off x="7296150" y="29400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5" name="Rectangle 13"/>
          <p:cNvSpPr>
            <a:spLocks/>
          </p:cNvSpPr>
          <p:nvPr/>
        </p:nvSpPr>
        <p:spPr bwMode="auto">
          <a:xfrm>
            <a:off x="888882" y="18266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33806" name="Rectangle 14"/>
          <p:cNvSpPr>
            <a:spLocks/>
          </p:cNvSpPr>
          <p:nvPr/>
        </p:nvSpPr>
        <p:spPr bwMode="auto">
          <a:xfrm>
            <a:off x="880676" y="2864833"/>
            <a:ext cx="572272"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=6</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=2.4</a:t>
            </a:r>
          </a:p>
        </p:txBody>
      </p:sp>
      <p:sp>
        <p:nvSpPr>
          <p:cNvPr id="33807" name="Line 15"/>
          <p:cNvSpPr>
            <a:spLocks noChangeShapeType="1"/>
          </p:cNvSpPr>
          <p:nvPr/>
        </p:nvSpPr>
        <p:spPr bwMode="auto">
          <a:xfrm>
            <a:off x="1822450" y="3689350"/>
            <a:ext cx="5991225"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3808" name="Line 16"/>
          <p:cNvSpPr>
            <a:spLocks noChangeShapeType="1"/>
          </p:cNvSpPr>
          <p:nvPr/>
        </p:nvSpPr>
        <p:spPr bwMode="auto">
          <a:xfrm flipH="1">
            <a:off x="1822449" y="3516313"/>
            <a:ext cx="1"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09" name="Line 17"/>
          <p:cNvSpPr>
            <a:spLocks noChangeShapeType="1"/>
          </p:cNvSpPr>
          <p:nvPr/>
        </p:nvSpPr>
        <p:spPr bwMode="auto">
          <a:xfrm>
            <a:off x="2686050"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0" name="Line 18"/>
          <p:cNvSpPr>
            <a:spLocks noChangeShapeType="1"/>
          </p:cNvSpPr>
          <p:nvPr/>
        </p:nvSpPr>
        <p:spPr bwMode="auto">
          <a:xfrm>
            <a:off x="3608388" y="35163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1" name="Line 19"/>
          <p:cNvSpPr>
            <a:spLocks noChangeShapeType="1"/>
          </p:cNvSpPr>
          <p:nvPr/>
        </p:nvSpPr>
        <p:spPr bwMode="auto">
          <a:xfrm>
            <a:off x="4587875"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2" name="Line 20"/>
          <p:cNvSpPr>
            <a:spLocks noChangeShapeType="1"/>
          </p:cNvSpPr>
          <p:nvPr/>
        </p:nvSpPr>
        <p:spPr bwMode="auto">
          <a:xfrm>
            <a:off x="5451475"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3" name="Line 21"/>
          <p:cNvSpPr>
            <a:spLocks noChangeShapeType="1"/>
          </p:cNvSpPr>
          <p:nvPr/>
        </p:nvSpPr>
        <p:spPr bwMode="auto">
          <a:xfrm>
            <a:off x="6373813" y="35163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4" name="Line 22"/>
          <p:cNvSpPr>
            <a:spLocks noChangeShapeType="1"/>
          </p:cNvSpPr>
          <p:nvPr/>
        </p:nvSpPr>
        <p:spPr bwMode="auto">
          <a:xfrm>
            <a:off x="7296150" y="35163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5" name="Rectangle 23"/>
          <p:cNvSpPr>
            <a:spLocks/>
          </p:cNvSpPr>
          <p:nvPr/>
        </p:nvSpPr>
        <p:spPr bwMode="auto">
          <a:xfrm>
            <a:off x="1239838" y="3749675"/>
            <a:ext cx="7200900" cy="355600"/>
          </a:xfrm>
          <a:prstGeom prst="rect">
            <a:avLst/>
          </a:prstGeom>
          <a:noFill/>
          <a:ln w="9525">
            <a:noFill/>
            <a:miter lim="800000"/>
            <a:headEnd/>
            <a:tailEnd/>
          </a:ln>
        </p:spPr>
        <p:txBody>
          <a:bodyPr lIns="0" tIns="0" rIns="0" bIns="0" anchor="b">
            <a:prstTxWarp prst="textNoShape">
              <a:avLst/>
            </a:prstTxWarp>
          </a:bodyPr>
          <a:lstStyle/>
          <a:p>
            <a:pPr algn="ctr"/>
            <a:r>
              <a:rPr lang="en-US" sz="1700" dirty="0">
                <a:solidFill>
                  <a:schemeClr val="tx1"/>
                </a:solidFill>
                <a:latin typeface="Tahoma" pitchFamily="-107" charset="0"/>
                <a:ea typeface="Tahoma" pitchFamily="-107" charset="0"/>
                <a:cs typeface="Tahoma" pitchFamily="-107" charset="0"/>
                <a:sym typeface="Tahoma" pitchFamily="-107" charset="0"/>
              </a:rPr>
              <a:t>   0          1            2            3            4            5           6    </a:t>
            </a:r>
            <a:r>
              <a:rPr lang="en-US" dirty="0">
                <a:solidFill>
                  <a:schemeClr val="tx1"/>
                </a:solidFill>
                <a:latin typeface="Avenir Book"/>
                <a:ea typeface="Avenir Book"/>
                <a:cs typeface="Avenir Book"/>
                <a:sym typeface="Helvetica Neue" pitchFamily="-107" charset="0"/>
              </a:rPr>
              <a:t>time</a:t>
            </a:r>
          </a:p>
        </p:txBody>
      </p:sp>
      <p:sp>
        <p:nvSpPr>
          <p:cNvPr id="33816" name="Line 24"/>
          <p:cNvSpPr>
            <a:spLocks noChangeShapeType="1"/>
          </p:cNvSpPr>
          <p:nvPr/>
        </p:nvSpPr>
        <p:spPr bwMode="auto">
          <a:xfrm>
            <a:off x="8120063" y="3817938"/>
            <a:ext cx="1587" cy="24193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7" name="Line 25"/>
          <p:cNvSpPr>
            <a:spLocks noChangeShapeType="1"/>
          </p:cNvSpPr>
          <p:nvPr/>
        </p:nvSpPr>
        <p:spPr bwMode="auto">
          <a:xfrm>
            <a:off x="7947025" y="6237288"/>
            <a:ext cx="34607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8" name="Line 26"/>
          <p:cNvSpPr>
            <a:spLocks noChangeShapeType="1"/>
          </p:cNvSpPr>
          <p:nvPr/>
        </p:nvSpPr>
        <p:spPr bwMode="auto">
          <a:xfrm>
            <a:off x="8177213" y="4854575"/>
            <a:ext cx="1587" cy="1382713"/>
          </a:xfrm>
          <a:prstGeom prst="line">
            <a:avLst/>
          </a:prstGeom>
          <a:noFill/>
          <a:ln w="76200">
            <a:solidFill>
              <a:srgbClr val="4E9767"/>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19" name="Line 27"/>
          <p:cNvSpPr>
            <a:spLocks noChangeShapeType="1"/>
          </p:cNvSpPr>
          <p:nvPr/>
        </p:nvSpPr>
        <p:spPr bwMode="auto">
          <a:xfrm rot="10800000" flipH="1">
            <a:off x="8177213" y="3817938"/>
            <a:ext cx="1587" cy="1036637"/>
          </a:xfrm>
          <a:prstGeom prst="line">
            <a:avLst/>
          </a:prstGeom>
          <a:noFill/>
          <a:ln w="762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20" name="Line 28"/>
          <p:cNvSpPr>
            <a:spLocks noChangeShapeType="1"/>
          </p:cNvSpPr>
          <p:nvPr/>
        </p:nvSpPr>
        <p:spPr bwMode="auto">
          <a:xfrm>
            <a:off x="8004175" y="4854575"/>
            <a:ext cx="346075"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21" name="Rectangle 29"/>
          <p:cNvSpPr>
            <a:spLocks/>
          </p:cNvSpPr>
          <p:nvPr/>
        </p:nvSpPr>
        <p:spPr bwMode="auto">
          <a:xfrm>
            <a:off x="8416669" y="4939914"/>
            <a:ext cx="52900"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a:solidFill>
                  <a:schemeClr val="tx1"/>
                </a:solidFill>
                <a:latin typeface="Calibri" charset="0"/>
                <a:ea typeface="Calibri" charset="0"/>
                <a:cs typeface="Calibri" charset="0"/>
                <a:sym typeface="Tahoma Bold" pitchFamily="-107" charset="0"/>
              </a:rPr>
              <a:t>?</a:t>
            </a:r>
          </a:p>
        </p:txBody>
      </p:sp>
      <p:sp>
        <p:nvSpPr>
          <p:cNvPr id="33822" name="Line 30"/>
          <p:cNvSpPr>
            <a:spLocks noChangeShapeType="1"/>
          </p:cNvSpPr>
          <p:nvPr/>
        </p:nvSpPr>
        <p:spPr bwMode="auto">
          <a:xfrm>
            <a:off x="8004175" y="3817938"/>
            <a:ext cx="28892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23" name="Rectangle 31"/>
          <p:cNvSpPr>
            <a:spLocks/>
          </p:cNvSpPr>
          <p:nvPr/>
        </p:nvSpPr>
        <p:spPr bwMode="auto">
          <a:xfrm>
            <a:off x="8302976" y="37675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1</a:t>
            </a:r>
          </a:p>
        </p:txBody>
      </p:sp>
      <p:sp>
        <p:nvSpPr>
          <p:cNvPr id="33824" name="Rectangle 32"/>
          <p:cNvSpPr>
            <a:spLocks/>
          </p:cNvSpPr>
          <p:nvPr/>
        </p:nvSpPr>
        <p:spPr bwMode="auto">
          <a:xfrm>
            <a:off x="8331551" y="61297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0</a:t>
            </a:r>
          </a:p>
        </p:txBody>
      </p:sp>
      <p:sp>
        <p:nvSpPr>
          <p:cNvPr id="33825" name="Rectangle 33"/>
          <p:cNvSpPr>
            <a:spLocks/>
          </p:cNvSpPr>
          <p:nvPr/>
        </p:nvSpPr>
        <p:spPr bwMode="auto">
          <a:xfrm>
            <a:off x="7984769" y="3671501"/>
            <a:ext cx="73738"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i="1">
                <a:solidFill>
                  <a:schemeClr val="tx1"/>
                </a:solidFill>
                <a:latin typeface="Calibri" charset="0"/>
                <a:ea typeface="Calibri" charset="0"/>
                <a:cs typeface="Calibri" charset="0"/>
                <a:sym typeface="Times New Roman" pitchFamily="-107" charset="0"/>
              </a:rPr>
              <a:t>U</a:t>
            </a:r>
          </a:p>
        </p:txBody>
      </p:sp>
      <p:sp>
        <p:nvSpPr>
          <p:cNvPr id="33826" name="Rectangle 34"/>
          <p:cNvSpPr>
            <a:spLocks/>
          </p:cNvSpPr>
          <p:nvPr/>
        </p:nvSpPr>
        <p:spPr bwMode="auto">
          <a:xfrm>
            <a:off x="1835150" y="22621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27" name="Rectangle 35"/>
          <p:cNvSpPr>
            <a:spLocks/>
          </p:cNvSpPr>
          <p:nvPr/>
        </p:nvSpPr>
        <p:spPr bwMode="auto">
          <a:xfrm>
            <a:off x="3676650" y="22494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28" name="Rectangle 36"/>
          <p:cNvSpPr>
            <a:spLocks/>
          </p:cNvSpPr>
          <p:nvPr/>
        </p:nvSpPr>
        <p:spPr bwMode="auto">
          <a:xfrm>
            <a:off x="5454650" y="22494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29" name="Rectangle 37"/>
          <p:cNvSpPr>
            <a:spLocks/>
          </p:cNvSpPr>
          <p:nvPr/>
        </p:nvSpPr>
        <p:spPr bwMode="auto">
          <a:xfrm>
            <a:off x="2711450" y="3113088"/>
            <a:ext cx="863600" cy="173037"/>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30" name="Rectangle 38"/>
          <p:cNvSpPr>
            <a:spLocks/>
          </p:cNvSpPr>
          <p:nvPr/>
        </p:nvSpPr>
        <p:spPr bwMode="auto">
          <a:xfrm>
            <a:off x="4591050" y="3113088"/>
            <a:ext cx="863600" cy="173037"/>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31" name="Rectangle 39"/>
          <p:cNvSpPr>
            <a:spLocks/>
          </p:cNvSpPr>
          <p:nvPr/>
        </p:nvSpPr>
        <p:spPr bwMode="auto">
          <a:xfrm>
            <a:off x="6369050" y="3113088"/>
            <a:ext cx="241300" cy="1778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32" name="Oval 40"/>
          <p:cNvSpPr>
            <a:spLocks/>
          </p:cNvSpPr>
          <p:nvPr/>
        </p:nvSpPr>
        <p:spPr bwMode="auto">
          <a:xfrm>
            <a:off x="6032500" y="4343400"/>
            <a:ext cx="546100" cy="723900"/>
          </a:xfrm>
          <a:prstGeom prst="ellipse">
            <a:avLst/>
          </a:prstGeom>
          <a:no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833" name="Rectangle 41"/>
          <p:cNvSpPr>
            <a:spLocks/>
          </p:cNvSpPr>
          <p:nvPr/>
        </p:nvSpPr>
        <p:spPr bwMode="auto">
          <a:xfrm rot="-814226">
            <a:off x="1995961" y="4728389"/>
            <a:ext cx="5647379" cy="553998"/>
          </a:xfrm>
          <a:prstGeom prst="rect">
            <a:avLst/>
          </a:prstGeom>
          <a:solidFill>
            <a:srgbClr val="F0F171"/>
          </a:solid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Schedulability depends on the task set.</a:t>
            </a:r>
          </a:p>
          <a:p>
            <a:pPr algn="ctr"/>
            <a:r>
              <a:rPr lang="en-US" dirty="0">
                <a:solidFill>
                  <a:schemeClr val="tx1"/>
                </a:solidFill>
                <a:latin typeface="Calibri" charset="0"/>
                <a:ea typeface="Calibri" charset="0"/>
                <a:cs typeface="Calibri" charset="0"/>
                <a:sym typeface="Helvetica Neue" pitchFamily="-107" charset="0"/>
              </a:rPr>
              <a:t>No clean relationship between utilization and schedulability.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18" name="Rectangle 2"/>
          <p:cNvSpPr>
            <a:spLocks noGrp="1" noChangeArrowheads="1"/>
          </p:cNvSpPr>
          <p:nvPr>
            <p:ph type="title"/>
          </p:nvPr>
        </p:nvSpPr>
        <p:spPr>
          <a:ln/>
        </p:spPr>
        <p:txBody>
          <a:bodyPr/>
          <a:lstStyle/>
          <a:p>
            <a:r>
              <a:rPr lang="en-US">
                <a:latin typeface="Calibri" charset="0"/>
                <a:ea typeface="Calibri" charset="0"/>
                <a:cs typeface="Calibri" charset="0"/>
              </a:rPr>
              <a:t>Visualizing schedulability</a:t>
            </a:r>
          </a:p>
        </p:txBody>
      </p:sp>
      <p:sp>
        <p:nvSpPr>
          <p:cNvPr id="34819" name="Line 3"/>
          <p:cNvSpPr>
            <a:spLocks noChangeShapeType="1"/>
          </p:cNvSpPr>
          <p:nvPr/>
        </p:nvSpPr>
        <p:spPr bwMode="auto">
          <a:xfrm>
            <a:off x="809625" y="5384800"/>
            <a:ext cx="7315200"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4820" name="Line 4"/>
          <p:cNvSpPr>
            <a:spLocks noChangeShapeType="1"/>
          </p:cNvSpPr>
          <p:nvPr/>
        </p:nvSpPr>
        <p:spPr bwMode="auto">
          <a:xfrm rot="10800000" flipH="1">
            <a:off x="809625" y="1870075"/>
            <a:ext cx="0" cy="3514725"/>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4821" name="Rectangle 5"/>
          <p:cNvSpPr>
            <a:spLocks/>
          </p:cNvSpPr>
          <p:nvPr/>
        </p:nvSpPr>
        <p:spPr bwMode="auto">
          <a:xfrm>
            <a:off x="341150" y="1491476"/>
            <a:ext cx="952825"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a:t>
            </a:r>
          </a:p>
        </p:txBody>
      </p:sp>
      <p:sp>
        <p:nvSpPr>
          <p:cNvPr id="34822" name="Rectangle 6"/>
          <p:cNvSpPr>
            <a:spLocks/>
          </p:cNvSpPr>
          <p:nvPr/>
        </p:nvSpPr>
        <p:spPr bwMode="auto">
          <a:xfrm>
            <a:off x="7349648" y="4937939"/>
            <a:ext cx="748666"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Set</a:t>
            </a:r>
          </a:p>
        </p:txBody>
      </p:sp>
      <p:sp>
        <p:nvSpPr>
          <p:cNvPr id="34823" name="Line 7"/>
          <p:cNvSpPr>
            <a:spLocks noChangeShapeType="1"/>
          </p:cNvSpPr>
          <p:nvPr/>
        </p:nvSpPr>
        <p:spPr bwMode="auto">
          <a:xfrm rot="10800000" flipH="1">
            <a:off x="12700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24" name="Line 8"/>
          <p:cNvSpPr>
            <a:spLocks noChangeShapeType="1"/>
          </p:cNvSpPr>
          <p:nvPr/>
        </p:nvSpPr>
        <p:spPr bwMode="auto">
          <a:xfrm rot="10800000" flipH="1">
            <a:off x="17303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25" name="Line 9"/>
          <p:cNvSpPr>
            <a:spLocks noChangeShapeType="1"/>
          </p:cNvSpPr>
          <p:nvPr/>
        </p:nvSpPr>
        <p:spPr bwMode="auto">
          <a:xfrm rot="10800000" flipH="1">
            <a:off x="21923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26" name="Line 10"/>
          <p:cNvSpPr>
            <a:spLocks noChangeShapeType="1"/>
          </p:cNvSpPr>
          <p:nvPr/>
        </p:nvSpPr>
        <p:spPr bwMode="auto">
          <a:xfrm rot="10800000" flipH="1">
            <a:off x="26527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27" name="Line 11"/>
          <p:cNvSpPr>
            <a:spLocks noChangeShapeType="1"/>
          </p:cNvSpPr>
          <p:nvPr/>
        </p:nvSpPr>
        <p:spPr bwMode="auto">
          <a:xfrm rot="10800000" flipH="1">
            <a:off x="31130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28" name="Line 12"/>
          <p:cNvSpPr>
            <a:spLocks noChangeShapeType="1"/>
          </p:cNvSpPr>
          <p:nvPr/>
        </p:nvSpPr>
        <p:spPr bwMode="auto">
          <a:xfrm rot="10800000" flipH="1">
            <a:off x="35750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29" name="Line 13"/>
          <p:cNvSpPr>
            <a:spLocks noChangeShapeType="1"/>
          </p:cNvSpPr>
          <p:nvPr/>
        </p:nvSpPr>
        <p:spPr bwMode="auto">
          <a:xfrm rot="10800000" flipH="1">
            <a:off x="40354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0" name="Line 14"/>
          <p:cNvSpPr>
            <a:spLocks noChangeShapeType="1"/>
          </p:cNvSpPr>
          <p:nvPr/>
        </p:nvSpPr>
        <p:spPr bwMode="auto">
          <a:xfrm rot="10800000" flipH="1">
            <a:off x="44958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1" name="Line 15"/>
          <p:cNvSpPr>
            <a:spLocks noChangeShapeType="1"/>
          </p:cNvSpPr>
          <p:nvPr/>
        </p:nvSpPr>
        <p:spPr bwMode="auto">
          <a:xfrm rot="10800000" flipH="1">
            <a:off x="495776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2" name="Line 16"/>
          <p:cNvSpPr>
            <a:spLocks noChangeShapeType="1"/>
          </p:cNvSpPr>
          <p:nvPr/>
        </p:nvSpPr>
        <p:spPr bwMode="auto">
          <a:xfrm rot="10800000" flipH="1">
            <a:off x="54181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3" name="Line 17"/>
          <p:cNvSpPr>
            <a:spLocks noChangeShapeType="1"/>
          </p:cNvSpPr>
          <p:nvPr/>
        </p:nvSpPr>
        <p:spPr bwMode="auto">
          <a:xfrm rot="10800000" flipH="1">
            <a:off x="58785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4" name="Line 18"/>
          <p:cNvSpPr>
            <a:spLocks noChangeShapeType="1"/>
          </p:cNvSpPr>
          <p:nvPr/>
        </p:nvSpPr>
        <p:spPr bwMode="auto">
          <a:xfrm rot="10800000" flipH="1">
            <a:off x="63404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5" name="Line 19"/>
          <p:cNvSpPr>
            <a:spLocks noChangeShapeType="1"/>
          </p:cNvSpPr>
          <p:nvPr/>
        </p:nvSpPr>
        <p:spPr bwMode="auto">
          <a:xfrm rot="10800000" flipH="1">
            <a:off x="68008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6" name="Line 20"/>
          <p:cNvSpPr>
            <a:spLocks noChangeShapeType="1"/>
          </p:cNvSpPr>
          <p:nvPr/>
        </p:nvSpPr>
        <p:spPr bwMode="auto">
          <a:xfrm rot="10800000" flipH="1">
            <a:off x="72612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7" name="Line 21"/>
          <p:cNvSpPr>
            <a:spLocks noChangeShapeType="1"/>
          </p:cNvSpPr>
          <p:nvPr/>
        </p:nvSpPr>
        <p:spPr bwMode="auto">
          <a:xfrm rot="10800000" flipH="1">
            <a:off x="77231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8" name="Oval 22"/>
          <p:cNvSpPr>
            <a:spLocks/>
          </p:cNvSpPr>
          <p:nvPr/>
        </p:nvSpPr>
        <p:spPr bwMode="auto">
          <a:xfrm>
            <a:off x="1212850" y="3713163"/>
            <a:ext cx="115888"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39" name="Oval 23"/>
          <p:cNvSpPr>
            <a:spLocks/>
          </p:cNvSpPr>
          <p:nvPr/>
        </p:nvSpPr>
        <p:spPr bwMode="auto">
          <a:xfrm>
            <a:off x="1673225" y="4751388"/>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0" name="Oval 24"/>
          <p:cNvSpPr>
            <a:spLocks/>
          </p:cNvSpPr>
          <p:nvPr/>
        </p:nvSpPr>
        <p:spPr bwMode="auto">
          <a:xfrm>
            <a:off x="2133600" y="45783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1" name="Oval 25"/>
          <p:cNvSpPr>
            <a:spLocks/>
          </p:cNvSpPr>
          <p:nvPr/>
        </p:nvSpPr>
        <p:spPr bwMode="auto">
          <a:xfrm>
            <a:off x="2595563" y="28495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2" name="Oval 26"/>
          <p:cNvSpPr>
            <a:spLocks/>
          </p:cNvSpPr>
          <p:nvPr/>
        </p:nvSpPr>
        <p:spPr bwMode="auto">
          <a:xfrm>
            <a:off x="2998788" y="4059238"/>
            <a:ext cx="115887"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3" name="Oval 27"/>
          <p:cNvSpPr>
            <a:spLocks/>
          </p:cNvSpPr>
          <p:nvPr/>
        </p:nvSpPr>
        <p:spPr bwMode="auto">
          <a:xfrm>
            <a:off x="3459163" y="44624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4" name="Oval 28"/>
          <p:cNvSpPr>
            <a:spLocks/>
          </p:cNvSpPr>
          <p:nvPr/>
        </p:nvSpPr>
        <p:spPr bwMode="auto">
          <a:xfrm>
            <a:off x="3978275" y="2733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5" name="Oval 29"/>
          <p:cNvSpPr>
            <a:spLocks/>
          </p:cNvSpPr>
          <p:nvPr/>
        </p:nvSpPr>
        <p:spPr bwMode="auto">
          <a:xfrm>
            <a:off x="4438650" y="359886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6" name="Oval 30"/>
          <p:cNvSpPr>
            <a:spLocks/>
          </p:cNvSpPr>
          <p:nvPr/>
        </p:nvSpPr>
        <p:spPr bwMode="auto">
          <a:xfrm>
            <a:off x="4899025" y="42322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7" name="Oval 31"/>
          <p:cNvSpPr>
            <a:spLocks/>
          </p:cNvSpPr>
          <p:nvPr/>
        </p:nvSpPr>
        <p:spPr bwMode="auto">
          <a:xfrm>
            <a:off x="5302250" y="3771900"/>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8" name="Oval 32"/>
          <p:cNvSpPr>
            <a:spLocks/>
          </p:cNvSpPr>
          <p:nvPr/>
        </p:nvSpPr>
        <p:spPr bwMode="auto">
          <a:xfrm>
            <a:off x="5764213" y="3943350"/>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49" name="Oval 33"/>
          <p:cNvSpPr>
            <a:spLocks/>
          </p:cNvSpPr>
          <p:nvPr/>
        </p:nvSpPr>
        <p:spPr bwMode="auto">
          <a:xfrm>
            <a:off x="6281738" y="290671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50" name="Oval 34"/>
          <p:cNvSpPr>
            <a:spLocks/>
          </p:cNvSpPr>
          <p:nvPr/>
        </p:nvSpPr>
        <p:spPr bwMode="auto">
          <a:xfrm>
            <a:off x="6684963" y="3482975"/>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51" name="Oval 35"/>
          <p:cNvSpPr>
            <a:spLocks/>
          </p:cNvSpPr>
          <p:nvPr/>
        </p:nvSpPr>
        <p:spPr bwMode="auto">
          <a:xfrm>
            <a:off x="7146925" y="365601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52" name="Oval 36"/>
          <p:cNvSpPr>
            <a:spLocks/>
          </p:cNvSpPr>
          <p:nvPr/>
        </p:nvSpPr>
        <p:spPr bwMode="auto">
          <a:xfrm>
            <a:off x="7664450" y="46926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53" name="Rectangle 37"/>
          <p:cNvSpPr>
            <a:spLocks noGrp="1" noChangeArrowheads="1"/>
          </p:cNvSpPr>
          <p:nvPr>
            <p:ph type="body" idx="1"/>
          </p:nvPr>
        </p:nvSpPr>
        <p:spPr>
          <a:xfrm>
            <a:off x="342900" y="5424488"/>
            <a:ext cx="8470900" cy="1308100"/>
          </a:xfrm>
          <a:ln/>
        </p:spPr>
        <p:txBody>
          <a:bodyPr/>
          <a:lstStyle/>
          <a:p>
            <a:pPr>
              <a:lnSpc>
                <a:spcPct val="80000"/>
              </a:lnSpc>
            </a:pPr>
            <a:r>
              <a:rPr lang="en-US" dirty="0">
                <a:latin typeface="Calibri" charset="0"/>
                <a:ea typeface="Calibri" charset="0"/>
                <a:cs typeface="Calibri" charset="0"/>
              </a:rPr>
              <a:t>Question: is there a threshold </a:t>
            </a:r>
            <a:r>
              <a:rPr lang="en-US" i="1" dirty="0" err="1">
                <a:latin typeface="Calibri" charset="0"/>
                <a:ea typeface="Calibri" charset="0"/>
                <a:cs typeface="Calibri" charset="0"/>
              </a:rPr>
              <a:t>U</a:t>
            </a:r>
            <a:r>
              <a:rPr lang="en-US" i="1" baseline="-27000" dirty="0" err="1">
                <a:latin typeface="Calibri" charset="0"/>
                <a:ea typeface="Calibri" charset="0"/>
                <a:cs typeface="Calibri" charset="0"/>
              </a:rPr>
              <a:t>bound</a:t>
            </a:r>
            <a:r>
              <a:rPr lang="en-US" dirty="0">
                <a:latin typeface="Calibri" charset="0"/>
                <a:ea typeface="Calibri" charset="0"/>
                <a:cs typeface="Calibri" charset="0"/>
              </a:rPr>
              <a:t> such that</a:t>
            </a:r>
          </a:p>
          <a:p>
            <a:pPr marL="482600" lvl="1">
              <a:lnSpc>
                <a:spcPct val="80000"/>
              </a:lnSpc>
              <a:spcBef>
                <a:spcPts val="14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&lt;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dirty="0">
                <a:latin typeface="Calibri" charset="0"/>
                <a:ea typeface="Calibri" charset="0"/>
                <a:cs typeface="Calibri" charset="0"/>
              </a:rPr>
              <a:t> deadlines are met</a:t>
            </a:r>
          </a:p>
          <a:p>
            <a:pPr marL="482600" lvl="1">
              <a:lnSpc>
                <a:spcPct val="80000"/>
              </a:lnSpc>
              <a:spcBef>
                <a:spcPts val="14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&gt;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i="1" baseline="-25000" dirty="0">
                <a:latin typeface="Calibri" charset="0"/>
                <a:ea typeface="Calibri" charset="0"/>
                <a:cs typeface="Calibri" charset="0"/>
              </a:rPr>
              <a:t> </a:t>
            </a:r>
            <a:r>
              <a:rPr lang="en-US" dirty="0">
                <a:latin typeface="Calibri" charset="0"/>
                <a:ea typeface="Calibri" charset="0"/>
                <a:cs typeface="Calibri" charset="0"/>
              </a:rPr>
              <a:t>deadlines are missed </a:t>
            </a:r>
          </a:p>
        </p:txBody>
      </p:sp>
      <p:sp>
        <p:nvSpPr>
          <p:cNvPr id="34854" name="Line 38"/>
          <p:cNvSpPr>
            <a:spLocks noChangeShapeType="1"/>
          </p:cNvSpPr>
          <p:nvPr/>
        </p:nvSpPr>
        <p:spPr bwMode="auto">
          <a:xfrm rot="10800000" flipH="1">
            <a:off x="1460500" y="5905500"/>
            <a:ext cx="2132013" cy="749300"/>
          </a:xfrm>
          <a:prstGeom prst="line">
            <a:avLst/>
          </a:prstGeom>
          <a:noFill/>
          <a:ln w="381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55" name="Line 39"/>
          <p:cNvSpPr>
            <a:spLocks noChangeShapeType="1"/>
          </p:cNvSpPr>
          <p:nvPr/>
        </p:nvSpPr>
        <p:spPr bwMode="auto">
          <a:xfrm>
            <a:off x="1749425" y="5964238"/>
            <a:ext cx="1843088" cy="690562"/>
          </a:xfrm>
          <a:prstGeom prst="line">
            <a:avLst/>
          </a:prstGeom>
          <a:noFill/>
          <a:ln w="381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4856" name="Rectangle 40"/>
          <p:cNvSpPr>
            <a:spLocks/>
          </p:cNvSpPr>
          <p:nvPr/>
        </p:nvSpPr>
        <p:spPr bwMode="auto">
          <a:xfrm>
            <a:off x="2082853" y="1564501"/>
            <a:ext cx="1138132"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Schedulable</a:t>
            </a:r>
          </a:p>
        </p:txBody>
      </p:sp>
      <p:sp>
        <p:nvSpPr>
          <p:cNvPr id="34857" name="Rectangle 41"/>
          <p:cNvSpPr>
            <a:spLocks/>
          </p:cNvSpPr>
          <p:nvPr/>
        </p:nvSpPr>
        <p:spPr bwMode="auto">
          <a:xfrm>
            <a:off x="4674015" y="1755001"/>
            <a:ext cx="1391407"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err="1">
                <a:solidFill>
                  <a:schemeClr val="tx1"/>
                </a:solidFill>
                <a:latin typeface="Calibri" charset="0"/>
                <a:ea typeface="Calibri" charset="0"/>
                <a:cs typeface="Calibri" charset="0"/>
                <a:sym typeface="Helvetica Neue Light" pitchFamily="-107" charset="0"/>
              </a:rPr>
              <a:t>Unschedulable</a:t>
            </a:r>
            <a:endParaRPr lang="en-US" dirty="0">
              <a:solidFill>
                <a:schemeClr val="tx1"/>
              </a:solidFill>
              <a:latin typeface="Calibri" charset="0"/>
              <a:ea typeface="Calibri" charset="0"/>
              <a:cs typeface="Calibri" charset="0"/>
              <a:sym typeface="Helvetica Neue Light" pitchFamily="-107" charset="0"/>
            </a:endParaRPr>
          </a:p>
        </p:txBody>
      </p:sp>
      <p:sp>
        <p:nvSpPr>
          <p:cNvPr id="34858" name="Line 42"/>
          <p:cNvSpPr>
            <a:spLocks noChangeShapeType="1"/>
          </p:cNvSpPr>
          <p:nvPr/>
        </p:nvSpPr>
        <p:spPr bwMode="auto">
          <a:xfrm rot="10800000">
            <a:off x="2565400" y="1803400"/>
            <a:ext cx="76200" cy="1003300"/>
          </a:xfrm>
          <a:prstGeom prst="line">
            <a:avLst/>
          </a:prstGeom>
          <a:noFill/>
          <a:ln w="25400">
            <a:solidFill>
              <a:srgbClr val="595959"/>
            </a:solidFill>
            <a:round/>
            <a:headEnd type="arrow"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34859" name="Line 43"/>
          <p:cNvSpPr>
            <a:spLocks noChangeShapeType="1"/>
          </p:cNvSpPr>
          <p:nvPr/>
        </p:nvSpPr>
        <p:spPr bwMode="auto">
          <a:xfrm rot="10800000" flipH="1">
            <a:off x="4140200" y="2032000"/>
            <a:ext cx="1219200" cy="711200"/>
          </a:xfrm>
          <a:prstGeom prst="line">
            <a:avLst/>
          </a:prstGeom>
          <a:noFill/>
          <a:ln w="25400">
            <a:solidFill>
              <a:srgbClr val="595959"/>
            </a:solidFill>
            <a:round/>
            <a:headEnd type="arrow" w="med" len="med"/>
            <a:tailEnd/>
          </a:ln>
        </p:spPr>
        <p:txBody>
          <a:bodyPr>
            <a:prstTxWarp prst="textNoShape">
              <a:avLst/>
            </a:prstTxWarp>
          </a:bodyPr>
          <a:lstStyle/>
          <a:p>
            <a:endParaRPr lang="en-US" dirty="0">
              <a:latin typeface="Calibri" charset="0"/>
              <a:ea typeface="Calibri" charset="0"/>
              <a:cs typeface="Calibri"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42" name="Rectangle 2"/>
          <p:cNvSpPr>
            <a:spLocks noGrp="1" noChangeArrowheads="1"/>
          </p:cNvSpPr>
          <p:nvPr>
            <p:ph type="title"/>
          </p:nvPr>
        </p:nvSpPr>
        <p:spPr>
          <a:ln/>
        </p:spPr>
        <p:txBody>
          <a:bodyPr/>
          <a:lstStyle/>
          <a:p>
            <a:r>
              <a:rPr lang="en-US">
                <a:latin typeface="Calibri" charset="0"/>
                <a:ea typeface="Calibri" charset="0"/>
                <a:cs typeface="Calibri" charset="0"/>
              </a:rPr>
              <a:t>Visualizing schedulability</a:t>
            </a:r>
          </a:p>
        </p:txBody>
      </p:sp>
      <p:sp>
        <p:nvSpPr>
          <p:cNvPr id="35843" name="Rectangle 3"/>
          <p:cNvSpPr>
            <a:spLocks/>
          </p:cNvSpPr>
          <p:nvPr/>
        </p:nvSpPr>
        <p:spPr bwMode="auto">
          <a:xfrm>
            <a:off x="6562725" y="1627188"/>
            <a:ext cx="1739900" cy="1511300"/>
          </a:xfrm>
          <a:prstGeom prst="rect">
            <a:avLst/>
          </a:prstGeom>
          <a:solidFill>
            <a:srgbClr val="EEED00"/>
          </a:solidFill>
          <a:ln w="9525">
            <a:noFill/>
            <a:miter lim="800000"/>
            <a:headEnd/>
            <a:tailEnd/>
          </a:ln>
        </p:spPr>
        <p:txBody>
          <a:bodyPr lIns="0" tIns="0" rIns="0" bIns="0" anchor="b">
            <a:prstTxWarp prst="textNoShape">
              <a:avLst/>
            </a:prstTxWarp>
          </a:bodyPr>
          <a:lstStyle/>
          <a:p>
            <a:pPr algn="ctr"/>
            <a:r>
              <a:rPr lang="en-US" dirty="0">
                <a:solidFill>
                  <a:schemeClr val="tx1"/>
                </a:solidFill>
                <a:latin typeface="Calibri" charset="0"/>
                <a:ea typeface="Calibri" charset="0"/>
                <a:cs typeface="Calibri" charset="0"/>
                <a:sym typeface="Helvetica Neue Light" pitchFamily="-107" charset="0"/>
              </a:rPr>
              <a:t>U &lt; </a:t>
            </a:r>
            <a:r>
              <a:rPr lang="en-US" dirty="0" err="1">
                <a:solidFill>
                  <a:schemeClr val="tx1"/>
                </a:solidFill>
                <a:latin typeface="Calibri" charset="0"/>
                <a:ea typeface="Calibri" charset="0"/>
                <a:cs typeface="Calibri" charset="0"/>
                <a:sym typeface="Helvetica Neue Light" pitchFamily="-107" charset="0"/>
              </a:rPr>
              <a:t>U</a:t>
            </a:r>
            <a:r>
              <a:rPr lang="en-US" baseline="-25000" dirty="0" err="1">
                <a:solidFill>
                  <a:schemeClr val="tx1"/>
                </a:solidFill>
                <a:latin typeface="Calibri" charset="0"/>
                <a:ea typeface="Calibri" charset="0"/>
                <a:cs typeface="Calibri" charset="0"/>
                <a:sym typeface="Helvetica Neue Light" pitchFamily="-107" charset="0"/>
              </a:rPr>
              <a:t>bound</a:t>
            </a:r>
            <a:r>
              <a:rPr lang="en-US" dirty="0">
                <a:solidFill>
                  <a:schemeClr val="tx1"/>
                </a:solidFill>
                <a:latin typeface="Calibri" charset="0"/>
                <a:ea typeface="Calibri" charset="0"/>
                <a:cs typeface="Calibri" charset="0"/>
                <a:sym typeface="Helvetica Neue Light" pitchFamily="-107" charset="0"/>
              </a:rPr>
              <a:t> is a </a:t>
            </a:r>
          </a:p>
          <a:p>
            <a:pPr algn="ctr"/>
            <a:r>
              <a:rPr lang="en-US" dirty="0">
                <a:solidFill>
                  <a:schemeClr val="tx1"/>
                </a:solidFill>
                <a:latin typeface="Calibri" charset="0"/>
                <a:ea typeface="Calibri" charset="0"/>
                <a:cs typeface="Calibri" charset="0"/>
                <a:sym typeface="Helvetica Neue Light" pitchFamily="-107" charset="0"/>
              </a:rPr>
              <a:t>sufficient but </a:t>
            </a:r>
          </a:p>
          <a:p>
            <a:pPr algn="ctr"/>
            <a:r>
              <a:rPr lang="en-US" dirty="0">
                <a:solidFill>
                  <a:schemeClr val="tx1"/>
                </a:solidFill>
                <a:latin typeface="Calibri" charset="0"/>
                <a:ea typeface="Calibri" charset="0"/>
                <a:cs typeface="Calibri" charset="0"/>
                <a:sym typeface="Helvetica Neue Light" pitchFamily="-107" charset="0"/>
              </a:rPr>
              <a:t>not necessary</a:t>
            </a:r>
          </a:p>
          <a:p>
            <a:pPr algn="ctr"/>
            <a:r>
              <a:rPr lang="en-US" dirty="0">
                <a:solidFill>
                  <a:schemeClr val="tx1"/>
                </a:solidFill>
                <a:latin typeface="Calibri" charset="0"/>
                <a:ea typeface="Calibri" charset="0"/>
                <a:cs typeface="Calibri" charset="0"/>
                <a:sym typeface="Helvetica Neue Light" pitchFamily="-107" charset="0"/>
              </a:rPr>
              <a:t>schedulability</a:t>
            </a:r>
          </a:p>
          <a:p>
            <a:pPr algn="ctr"/>
            <a:r>
              <a:rPr lang="en-US" dirty="0">
                <a:solidFill>
                  <a:schemeClr val="tx1"/>
                </a:solidFill>
                <a:latin typeface="Calibri" charset="0"/>
                <a:ea typeface="Calibri" charset="0"/>
                <a:cs typeface="Calibri" charset="0"/>
                <a:sym typeface="Helvetica Neue Light" pitchFamily="-107" charset="0"/>
              </a:rPr>
              <a:t>condition.</a:t>
            </a:r>
          </a:p>
        </p:txBody>
      </p:sp>
      <p:sp>
        <p:nvSpPr>
          <p:cNvPr id="35844" name="Line 4"/>
          <p:cNvSpPr>
            <a:spLocks noChangeShapeType="1"/>
          </p:cNvSpPr>
          <p:nvPr/>
        </p:nvSpPr>
        <p:spPr bwMode="auto">
          <a:xfrm>
            <a:off x="809625" y="5384800"/>
            <a:ext cx="7315200"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5845" name="Line 5"/>
          <p:cNvSpPr>
            <a:spLocks noChangeShapeType="1"/>
          </p:cNvSpPr>
          <p:nvPr/>
        </p:nvSpPr>
        <p:spPr bwMode="auto">
          <a:xfrm rot="10800000" flipH="1">
            <a:off x="809625" y="1870075"/>
            <a:ext cx="0" cy="3514725"/>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5846" name="Rectangle 6"/>
          <p:cNvSpPr>
            <a:spLocks/>
          </p:cNvSpPr>
          <p:nvPr/>
        </p:nvSpPr>
        <p:spPr bwMode="auto">
          <a:xfrm>
            <a:off x="341150" y="1491476"/>
            <a:ext cx="952825"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a:t>
            </a:r>
          </a:p>
        </p:txBody>
      </p:sp>
      <p:sp>
        <p:nvSpPr>
          <p:cNvPr id="35847" name="Rectangle 7"/>
          <p:cNvSpPr>
            <a:spLocks/>
          </p:cNvSpPr>
          <p:nvPr/>
        </p:nvSpPr>
        <p:spPr bwMode="auto">
          <a:xfrm>
            <a:off x="7349648" y="4937939"/>
            <a:ext cx="748666"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Set</a:t>
            </a:r>
          </a:p>
        </p:txBody>
      </p:sp>
      <p:sp>
        <p:nvSpPr>
          <p:cNvPr id="35848" name="Line 8"/>
          <p:cNvSpPr>
            <a:spLocks noChangeShapeType="1"/>
          </p:cNvSpPr>
          <p:nvPr/>
        </p:nvSpPr>
        <p:spPr bwMode="auto">
          <a:xfrm rot="10800000" flipH="1">
            <a:off x="12700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49" name="Line 9"/>
          <p:cNvSpPr>
            <a:spLocks noChangeShapeType="1"/>
          </p:cNvSpPr>
          <p:nvPr/>
        </p:nvSpPr>
        <p:spPr bwMode="auto">
          <a:xfrm rot="10800000" flipH="1">
            <a:off x="17303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0" name="Line 10"/>
          <p:cNvSpPr>
            <a:spLocks noChangeShapeType="1"/>
          </p:cNvSpPr>
          <p:nvPr/>
        </p:nvSpPr>
        <p:spPr bwMode="auto">
          <a:xfrm rot="10800000" flipH="1">
            <a:off x="21923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1" name="Line 11"/>
          <p:cNvSpPr>
            <a:spLocks noChangeShapeType="1"/>
          </p:cNvSpPr>
          <p:nvPr/>
        </p:nvSpPr>
        <p:spPr bwMode="auto">
          <a:xfrm rot="10800000" flipH="1">
            <a:off x="26527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2" name="Line 12"/>
          <p:cNvSpPr>
            <a:spLocks noChangeShapeType="1"/>
          </p:cNvSpPr>
          <p:nvPr/>
        </p:nvSpPr>
        <p:spPr bwMode="auto">
          <a:xfrm rot="10800000" flipH="1">
            <a:off x="31130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3" name="Line 13"/>
          <p:cNvSpPr>
            <a:spLocks noChangeShapeType="1"/>
          </p:cNvSpPr>
          <p:nvPr/>
        </p:nvSpPr>
        <p:spPr bwMode="auto">
          <a:xfrm rot="10800000" flipH="1">
            <a:off x="35750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4" name="Line 14"/>
          <p:cNvSpPr>
            <a:spLocks noChangeShapeType="1"/>
          </p:cNvSpPr>
          <p:nvPr/>
        </p:nvSpPr>
        <p:spPr bwMode="auto">
          <a:xfrm rot="10800000" flipH="1">
            <a:off x="40354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5" name="Line 15"/>
          <p:cNvSpPr>
            <a:spLocks noChangeShapeType="1"/>
          </p:cNvSpPr>
          <p:nvPr/>
        </p:nvSpPr>
        <p:spPr bwMode="auto">
          <a:xfrm rot="10800000" flipH="1">
            <a:off x="44958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6" name="Line 16"/>
          <p:cNvSpPr>
            <a:spLocks noChangeShapeType="1"/>
          </p:cNvSpPr>
          <p:nvPr/>
        </p:nvSpPr>
        <p:spPr bwMode="auto">
          <a:xfrm rot="10800000" flipH="1">
            <a:off x="495776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7" name="Line 17"/>
          <p:cNvSpPr>
            <a:spLocks noChangeShapeType="1"/>
          </p:cNvSpPr>
          <p:nvPr/>
        </p:nvSpPr>
        <p:spPr bwMode="auto">
          <a:xfrm rot="10800000" flipH="1">
            <a:off x="54181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8" name="Line 18"/>
          <p:cNvSpPr>
            <a:spLocks noChangeShapeType="1"/>
          </p:cNvSpPr>
          <p:nvPr/>
        </p:nvSpPr>
        <p:spPr bwMode="auto">
          <a:xfrm rot="10800000" flipH="1">
            <a:off x="58785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59" name="Line 19"/>
          <p:cNvSpPr>
            <a:spLocks noChangeShapeType="1"/>
          </p:cNvSpPr>
          <p:nvPr/>
        </p:nvSpPr>
        <p:spPr bwMode="auto">
          <a:xfrm rot="10800000" flipH="1">
            <a:off x="63404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0" name="Line 20"/>
          <p:cNvSpPr>
            <a:spLocks noChangeShapeType="1"/>
          </p:cNvSpPr>
          <p:nvPr/>
        </p:nvSpPr>
        <p:spPr bwMode="auto">
          <a:xfrm rot="10800000" flipH="1">
            <a:off x="68008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1" name="Line 21"/>
          <p:cNvSpPr>
            <a:spLocks noChangeShapeType="1"/>
          </p:cNvSpPr>
          <p:nvPr/>
        </p:nvSpPr>
        <p:spPr bwMode="auto">
          <a:xfrm rot="10800000" flipH="1">
            <a:off x="72612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2" name="Line 22"/>
          <p:cNvSpPr>
            <a:spLocks noChangeShapeType="1"/>
          </p:cNvSpPr>
          <p:nvPr/>
        </p:nvSpPr>
        <p:spPr bwMode="auto">
          <a:xfrm rot="10800000" flipH="1">
            <a:off x="77231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3" name="Oval 23"/>
          <p:cNvSpPr>
            <a:spLocks/>
          </p:cNvSpPr>
          <p:nvPr/>
        </p:nvSpPr>
        <p:spPr bwMode="auto">
          <a:xfrm>
            <a:off x="1212850" y="3713163"/>
            <a:ext cx="115888"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4" name="Oval 24"/>
          <p:cNvSpPr>
            <a:spLocks/>
          </p:cNvSpPr>
          <p:nvPr/>
        </p:nvSpPr>
        <p:spPr bwMode="auto">
          <a:xfrm>
            <a:off x="1673225" y="4751388"/>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5" name="Oval 25"/>
          <p:cNvSpPr>
            <a:spLocks/>
          </p:cNvSpPr>
          <p:nvPr/>
        </p:nvSpPr>
        <p:spPr bwMode="auto">
          <a:xfrm>
            <a:off x="2133600" y="45783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6" name="Oval 26"/>
          <p:cNvSpPr>
            <a:spLocks/>
          </p:cNvSpPr>
          <p:nvPr/>
        </p:nvSpPr>
        <p:spPr bwMode="auto">
          <a:xfrm>
            <a:off x="2595563" y="28495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7" name="Oval 27"/>
          <p:cNvSpPr>
            <a:spLocks/>
          </p:cNvSpPr>
          <p:nvPr/>
        </p:nvSpPr>
        <p:spPr bwMode="auto">
          <a:xfrm>
            <a:off x="2998788" y="4059238"/>
            <a:ext cx="115887"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8" name="Oval 28"/>
          <p:cNvSpPr>
            <a:spLocks/>
          </p:cNvSpPr>
          <p:nvPr/>
        </p:nvSpPr>
        <p:spPr bwMode="auto">
          <a:xfrm>
            <a:off x="3459163" y="44624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69" name="Oval 29"/>
          <p:cNvSpPr>
            <a:spLocks/>
          </p:cNvSpPr>
          <p:nvPr/>
        </p:nvSpPr>
        <p:spPr bwMode="auto">
          <a:xfrm>
            <a:off x="3978275" y="2733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0" name="Oval 30"/>
          <p:cNvSpPr>
            <a:spLocks/>
          </p:cNvSpPr>
          <p:nvPr/>
        </p:nvSpPr>
        <p:spPr bwMode="auto">
          <a:xfrm>
            <a:off x="4438650" y="359886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1" name="Oval 31"/>
          <p:cNvSpPr>
            <a:spLocks/>
          </p:cNvSpPr>
          <p:nvPr/>
        </p:nvSpPr>
        <p:spPr bwMode="auto">
          <a:xfrm>
            <a:off x="4899025" y="4257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2" name="Oval 32"/>
          <p:cNvSpPr>
            <a:spLocks/>
          </p:cNvSpPr>
          <p:nvPr/>
        </p:nvSpPr>
        <p:spPr bwMode="auto">
          <a:xfrm>
            <a:off x="5302250" y="3771900"/>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3" name="Oval 33"/>
          <p:cNvSpPr>
            <a:spLocks/>
          </p:cNvSpPr>
          <p:nvPr/>
        </p:nvSpPr>
        <p:spPr bwMode="auto">
          <a:xfrm>
            <a:off x="5764213" y="3943350"/>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4" name="Oval 34"/>
          <p:cNvSpPr>
            <a:spLocks/>
          </p:cNvSpPr>
          <p:nvPr/>
        </p:nvSpPr>
        <p:spPr bwMode="auto">
          <a:xfrm>
            <a:off x="6281738" y="290671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5" name="Oval 35"/>
          <p:cNvSpPr>
            <a:spLocks/>
          </p:cNvSpPr>
          <p:nvPr/>
        </p:nvSpPr>
        <p:spPr bwMode="auto">
          <a:xfrm>
            <a:off x="6684963" y="3482975"/>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6" name="Oval 36"/>
          <p:cNvSpPr>
            <a:spLocks/>
          </p:cNvSpPr>
          <p:nvPr/>
        </p:nvSpPr>
        <p:spPr bwMode="auto">
          <a:xfrm>
            <a:off x="7146925" y="365601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7" name="Oval 37"/>
          <p:cNvSpPr>
            <a:spLocks/>
          </p:cNvSpPr>
          <p:nvPr/>
        </p:nvSpPr>
        <p:spPr bwMode="auto">
          <a:xfrm>
            <a:off x="7664450" y="46926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5878" name="Rectangle 38"/>
          <p:cNvSpPr>
            <a:spLocks/>
          </p:cNvSpPr>
          <p:nvPr/>
        </p:nvSpPr>
        <p:spPr bwMode="auto">
          <a:xfrm>
            <a:off x="2082853" y="1564501"/>
            <a:ext cx="1138132"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Schedulable</a:t>
            </a:r>
          </a:p>
        </p:txBody>
      </p:sp>
      <p:sp>
        <p:nvSpPr>
          <p:cNvPr id="35879" name="Rectangle 39"/>
          <p:cNvSpPr>
            <a:spLocks/>
          </p:cNvSpPr>
          <p:nvPr/>
        </p:nvSpPr>
        <p:spPr bwMode="auto">
          <a:xfrm>
            <a:off x="4674015" y="1755001"/>
            <a:ext cx="1391407"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err="1">
                <a:solidFill>
                  <a:schemeClr val="tx1"/>
                </a:solidFill>
                <a:latin typeface="Calibri" charset="0"/>
                <a:ea typeface="Calibri" charset="0"/>
                <a:cs typeface="Calibri" charset="0"/>
                <a:sym typeface="Helvetica Neue Light" pitchFamily="-107" charset="0"/>
              </a:rPr>
              <a:t>Unschedulable</a:t>
            </a:r>
            <a:endParaRPr lang="en-US" dirty="0">
              <a:solidFill>
                <a:schemeClr val="tx1"/>
              </a:solidFill>
              <a:latin typeface="Calibri" charset="0"/>
              <a:ea typeface="Calibri" charset="0"/>
              <a:cs typeface="Calibri" charset="0"/>
              <a:sym typeface="Helvetica Neue Light" pitchFamily="-107" charset="0"/>
            </a:endParaRPr>
          </a:p>
        </p:txBody>
      </p:sp>
      <p:sp>
        <p:nvSpPr>
          <p:cNvPr id="35880" name="Line 40"/>
          <p:cNvSpPr>
            <a:spLocks noChangeShapeType="1"/>
          </p:cNvSpPr>
          <p:nvPr/>
        </p:nvSpPr>
        <p:spPr bwMode="auto">
          <a:xfrm rot="10800000">
            <a:off x="2565400" y="1803400"/>
            <a:ext cx="76200" cy="1003300"/>
          </a:xfrm>
          <a:prstGeom prst="line">
            <a:avLst/>
          </a:prstGeom>
          <a:noFill/>
          <a:ln w="25400">
            <a:solidFill>
              <a:srgbClr val="595959"/>
            </a:solidFill>
            <a:round/>
            <a:headEnd type="arrow"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35881" name="Line 41"/>
          <p:cNvSpPr>
            <a:spLocks noChangeShapeType="1"/>
          </p:cNvSpPr>
          <p:nvPr/>
        </p:nvSpPr>
        <p:spPr bwMode="auto">
          <a:xfrm rot="10800000" flipH="1">
            <a:off x="4140200" y="2032000"/>
            <a:ext cx="1219200" cy="711200"/>
          </a:xfrm>
          <a:prstGeom prst="line">
            <a:avLst/>
          </a:prstGeom>
          <a:noFill/>
          <a:ln w="25400">
            <a:solidFill>
              <a:srgbClr val="595959"/>
            </a:solidFill>
            <a:round/>
            <a:headEnd type="arrow"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35882" name="Rectangle 42"/>
          <p:cNvSpPr>
            <a:spLocks/>
          </p:cNvSpPr>
          <p:nvPr/>
        </p:nvSpPr>
        <p:spPr bwMode="auto">
          <a:xfrm>
            <a:off x="319088" y="5543021"/>
            <a:ext cx="8470900" cy="1308100"/>
          </a:xfrm>
          <a:prstGeom prst="rect">
            <a:avLst/>
          </a:prstGeom>
          <a:noFill/>
          <a:ln w="9525">
            <a:noFill/>
            <a:miter lim="800000"/>
            <a:headEnd/>
            <a:tailEnd/>
          </a:ln>
        </p:spPr>
        <p:txBody>
          <a:bodyPr lIns="0" tIns="0" rIns="0" bIns="0">
            <a:prstTxWarp prst="textNoShape">
              <a:avLst/>
            </a:prstTxWarp>
          </a:bodyPr>
          <a:lstStyle/>
          <a:p>
            <a:pPr>
              <a:lnSpc>
                <a:spcPct val="80000"/>
              </a:lnSpc>
              <a:spcBef>
                <a:spcPts val="1400"/>
              </a:spcBef>
              <a:buClr>
                <a:srgbClr val="747474"/>
              </a:buClr>
              <a:buSzPct val="100000"/>
              <a:buFont typeface="Helvetica Neue" pitchFamily="-107" charset="0"/>
              <a:buChar char="•"/>
            </a:pPr>
            <a:r>
              <a:rPr lang="en-US" dirty="0">
                <a:solidFill>
                  <a:srgbClr val="710C1B"/>
                </a:solidFill>
                <a:latin typeface="Calibri" charset="0"/>
                <a:ea typeface="Calibri" charset="0"/>
                <a:cs typeface="Calibri" charset="0"/>
                <a:sym typeface="Helvetica Neue" pitchFamily="-107" charset="0"/>
              </a:rPr>
              <a:t>Modified</a:t>
            </a:r>
            <a:r>
              <a:rPr lang="en-US" dirty="0">
                <a:solidFill>
                  <a:srgbClr val="747474"/>
                </a:solidFill>
                <a:latin typeface="Calibri" charset="0"/>
                <a:ea typeface="Calibri" charset="0"/>
                <a:cs typeface="Calibri" charset="0"/>
                <a:sym typeface="Helvetica Neue" pitchFamily="-107" charset="0"/>
              </a:rPr>
              <a:t> question: Is there a threshold </a:t>
            </a:r>
            <a:r>
              <a:rPr lang="en-US" i="1" dirty="0" err="1">
                <a:solidFill>
                  <a:srgbClr val="747474"/>
                </a:solidFill>
                <a:latin typeface="Calibri" charset="0"/>
                <a:ea typeface="Calibri" charset="0"/>
                <a:cs typeface="Calibri" charset="0"/>
                <a:sym typeface="Helvetica Neue" pitchFamily="-107" charset="0"/>
              </a:rPr>
              <a:t>U</a:t>
            </a:r>
            <a:r>
              <a:rPr lang="en-US" i="1" baseline="-27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such that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&lt;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deadlines are met (false negatives are OK, but false positives are NOT OK)</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&gt;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i="1" baseline="-25000" dirty="0">
                <a:solidFill>
                  <a:srgbClr val="747474"/>
                </a:solidFill>
                <a:latin typeface="Calibri" charset="0"/>
                <a:ea typeface="Calibri" charset="0"/>
                <a:cs typeface="Calibri" charset="0"/>
                <a:sym typeface="Helvetica Neue" pitchFamily="-107" charset="0"/>
              </a:rPr>
              <a:t> </a:t>
            </a:r>
            <a:r>
              <a:rPr lang="en-US" dirty="0">
                <a:solidFill>
                  <a:srgbClr val="747474"/>
                </a:solidFill>
                <a:latin typeface="Calibri" charset="0"/>
                <a:ea typeface="Calibri" charset="0"/>
                <a:cs typeface="Calibri" charset="0"/>
                <a:sym typeface="Helvetica Neue" pitchFamily="-107" charset="0"/>
              </a:rPr>
              <a:t>deadlines </a:t>
            </a:r>
            <a:r>
              <a:rPr lang="en-US" dirty="0">
                <a:solidFill>
                  <a:srgbClr val="710C1B"/>
                </a:solidFill>
                <a:latin typeface="Calibri" charset="0"/>
                <a:ea typeface="Calibri" charset="0"/>
                <a:cs typeface="Calibri" charset="0"/>
                <a:sym typeface="Helvetica Neue" pitchFamily="-107" charset="0"/>
              </a:rPr>
              <a:t>may or may not be</a:t>
            </a:r>
            <a:r>
              <a:rPr lang="en-US" dirty="0">
                <a:solidFill>
                  <a:srgbClr val="747474"/>
                </a:solidFill>
                <a:latin typeface="Calibri" charset="0"/>
                <a:ea typeface="Calibri" charset="0"/>
                <a:cs typeface="Calibri" charset="0"/>
                <a:sym typeface="Helvetica Neue" pitchFamily="-107" charset="0"/>
              </a:rPr>
              <a:t> missed</a:t>
            </a:r>
          </a:p>
        </p:txBody>
      </p:sp>
      <p:sp>
        <p:nvSpPr>
          <p:cNvPr id="35883" name="Rectangle 43"/>
          <p:cNvSpPr>
            <a:spLocks/>
          </p:cNvSpPr>
          <p:nvPr/>
        </p:nvSpPr>
        <p:spPr bwMode="auto">
          <a:xfrm>
            <a:off x="812800" y="4394200"/>
            <a:ext cx="7251700" cy="990600"/>
          </a:xfrm>
          <a:prstGeom prst="rect">
            <a:avLst/>
          </a:prstGeom>
          <a:solidFill>
            <a:srgbClr val="1CCB00">
              <a:alpha val="48627"/>
            </a:srgbClr>
          </a:solidFill>
          <a:ln w="25400">
            <a:solidFill>
              <a:srgbClr val="1CCB00">
                <a:alpha val="48999"/>
              </a:srgbClr>
            </a:solidFill>
            <a:miter lim="800000"/>
            <a:headEnd/>
            <a:tailEnd/>
          </a:ln>
        </p:spPr>
        <p:txBody>
          <a:bodyPr lIns="0" tIns="0" rIns="0" bIns="0" anchor="ctr">
            <a:prstTxWarp prst="textNoShape">
              <a:avLst/>
            </a:prstTxWarp>
          </a:bodyPr>
          <a:lstStyle/>
          <a:p>
            <a:pPr algn="ctr"/>
            <a:r>
              <a:rPr lang="en-US" sz="2000" dirty="0">
                <a:solidFill>
                  <a:srgbClr val="1F540E"/>
                </a:solidFill>
                <a:latin typeface="Calibri" charset="0"/>
                <a:ea typeface="Calibri" charset="0"/>
                <a:cs typeface="Calibri" charset="0"/>
                <a:sym typeface="Helvetica Neue Light" pitchFamily="-107" charset="0"/>
              </a:rPr>
              <a:t>All task sets here are schedulable</a:t>
            </a:r>
          </a:p>
        </p:txBody>
      </p:sp>
      <p:sp>
        <p:nvSpPr>
          <p:cNvPr id="35884" name="Rectangle 44"/>
          <p:cNvSpPr>
            <a:spLocks/>
          </p:cNvSpPr>
          <p:nvPr/>
        </p:nvSpPr>
        <p:spPr bwMode="auto">
          <a:xfrm>
            <a:off x="846344" y="4188023"/>
            <a:ext cx="613950" cy="307777"/>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000" dirty="0" err="1">
                <a:solidFill>
                  <a:schemeClr val="tx1"/>
                </a:solidFill>
                <a:latin typeface="Calibri" charset="0"/>
                <a:ea typeface="Calibri" charset="0"/>
                <a:cs typeface="Calibri" charset="0"/>
                <a:sym typeface="Helvetica Neue Light" pitchFamily="-107" charset="0"/>
              </a:rPr>
              <a:t>U</a:t>
            </a:r>
            <a:r>
              <a:rPr lang="en-US" sz="2000" baseline="-6000" dirty="0" err="1">
                <a:solidFill>
                  <a:schemeClr val="tx1"/>
                </a:solidFill>
                <a:latin typeface="Calibri" charset="0"/>
                <a:ea typeface="Calibri" charset="0"/>
                <a:cs typeface="Calibri" charset="0"/>
                <a:sym typeface="Helvetica Neue Light" pitchFamily="-107" charset="0"/>
              </a:rPr>
              <a:t>bound</a:t>
            </a:r>
            <a:endParaRPr lang="en-US" sz="2000" baseline="-6000" dirty="0">
              <a:solidFill>
                <a:schemeClr val="tx1"/>
              </a:solidFill>
              <a:latin typeface="Calibri" charset="0"/>
              <a:ea typeface="Calibri" charset="0"/>
              <a:cs typeface="Calibri" charset="0"/>
              <a:sym typeface="Helvetica Neue Light" pitchFamily="-10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66" name="Rectangle 2"/>
          <p:cNvSpPr>
            <a:spLocks noGrp="1" noChangeArrowheads="1"/>
          </p:cNvSpPr>
          <p:nvPr>
            <p:ph type="title"/>
          </p:nvPr>
        </p:nvSpPr>
        <p:spPr>
          <a:ln/>
        </p:spPr>
        <p:txBody>
          <a:bodyPr/>
          <a:lstStyle/>
          <a:p>
            <a:r>
              <a:rPr lang="en-US">
                <a:latin typeface="Calibri" charset="0"/>
                <a:ea typeface="Calibri" charset="0"/>
                <a:cs typeface="Calibri" charset="0"/>
              </a:rPr>
              <a:t>Visualizing schedulability</a:t>
            </a:r>
          </a:p>
        </p:txBody>
      </p:sp>
      <p:sp>
        <p:nvSpPr>
          <p:cNvPr id="36867" name="Line 3"/>
          <p:cNvSpPr>
            <a:spLocks noChangeShapeType="1"/>
          </p:cNvSpPr>
          <p:nvPr/>
        </p:nvSpPr>
        <p:spPr bwMode="auto">
          <a:xfrm>
            <a:off x="809625" y="5384800"/>
            <a:ext cx="7315200"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6868" name="Line 4"/>
          <p:cNvSpPr>
            <a:spLocks noChangeShapeType="1"/>
          </p:cNvSpPr>
          <p:nvPr/>
        </p:nvSpPr>
        <p:spPr bwMode="auto">
          <a:xfrm rot="10800000" flipH="1">
            <a:off x="809625" y="1870075"/>
            <a:ext cx="0" cy="3514725"/>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6869" name="Rectangle 5"/>
          <p:cNvSpPr>
            <a:spLocks/>
          </p:cNvSpPr>
          <p:nvPr/>
        </p:nvSpPr>
        <p:spPr bwMode="auto">
          <a:xfrm>
            <a:off x="341150" y="1491476"/>
            <a:ext cx="952825"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a:t>
            </a:r>
          </a:p>
        </p:txBody>
      </p:sp>
      <p:sp>
        <p:nvSpPr>
          <p:cNvPr id="36870" name="Rectangle 6"/>
          <p:cNvSpPr>
            <a:spLocks/>
          </p:cNvSpPr>
          <p:nvPr/>
        </p:nvSpPr>
        <p:spPr bwMode="auto">
          <a:xfrm>
            <a:off x="7349648" y="4937939"/>
            <a:ext cx="748666"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Set</a:t>
            </a:r>
          </a:p>
        </p:txBody>
      </p:sp>
      <p:sp>
        <p:nvSpPr>
          <p:cNvPr id="36871" name="Line 7"/>
          <p:cNvSpPr>
            <a:spLocks noChangeShapeType="1"/>
          </p:cNvSpPr>
          <p:nvPr/>
        </p:nvSpPr>
        <p:spPr bwMode="auto">
          <a:xfrm rot="10800000" flipH="1">
            <a:off x="12700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2" name="Line 8"/>
          <p:cNvSpPr>
            <a:spLocks noChangeShapeType="1"/>
          </p:cNvSpPr>
          <p:nvPr/>
        </p:nvSpPr>
        <p:spPr bwMode="auto">
          <a:xfrm rot="10800000" flipH="1">
            <a:off x="17303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3" name="Line 9"/>
          <p:cNvSpPr>
            <a:spLocks noChangeShapeType="1"/>
          </p:cNvSpPr>
          <p:nvPr/>
        </p:nvSpPr>
        <p:spPr bwMode="auto">
          <a:xfrm rot="10800000" flipH="1">
            <a:off x="21923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4" name="Line 10"/>
          <p:cNvSpPr>
            <a:spLocks noChangeShapeType="1"/>
          </p:cNvSpPr>
          <p:nvPr/>
        </p:nvSpPr>
        <p:spPr bwMode="auto">
          <a:xfrm rot="10800000" flipH="1">
            <a:off x="26527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5" name="Line 11"/>
          <p:cNvSpPr>
            <a:spLocks noChangeShapeType="1"/>
          </p:cNvSpPr>
          <p:nvPr/>
        </p:nvSpPr>
        <p:spPr bwMode="auto">
          <a:xfrm rot="10800000" flipH="1">
            <a:off x="31130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6" name="Line 12"/>
          <p:cNvSpPr>
            <a:spLocks noChangeShapeType="1"/>
          </p:cNvSpPr>
          <p:nvPr/>
        </p:nvSpPr>
        <p:spPr bwMode="auto">
          <a:xfrm rot="10800000" flipH="1">
            <a:off x="35750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7" name="Line 13"/>
          <p:cNvSpPr>
            <a:spLocks noChangeShapeType="1"/>
          </p:cNvSpPr>
          <p:nvPr/>
        </p:nvSpPr>
        <p:spPr bwMode="auto">
          <a:xfrm rot="10800000" flipH="1">
            <a:off x="40354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8" name="Line 14"/>
          <p:cNvSpPr>
            <a:spLocks noChangeShapeType="1"/>
          </p:cNvSpPr>
          <p:nvPr/>
        </p:nvSpPr>
        <p:spPr bwMode="auto">
          <a:xfrm rot="10800000" flipH="1">
            <a:off x="44958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79" name="Line 15"/>
          <p:cNvSpPr>
            <a:spLocks noChangeShapeType="1"/>
          </p:cNvSpPr>
          <p:nvPr/>
        </p:nvSpPr>
        <p:spPr bwMode="auto">
          <a:xfrm rot="10800000" flipH="1">
            <a:off x="495776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0" name="Line 16"/>
          <p:cNvSpPr>
            <a:spLocks noChangeShapeType="1"/>
          </p:cNvSpPr>
          <p:nvPr/>
        </p:nvSpPr>
        <p:spPr bwMode="auto">
          <a:xfrm rot="10800000" flipH="1">
            <a:off x="54181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1" name="Line 17"/>
          <p:cNvSpPr>
            <a:spLocks noChangeShapeType="1"/>
          </p:cNvSpPr>
          <p:nvPr/>
        </p:nvSpPr>
        <p:spPr bwMode="auto">
          <a:xfrm rot="10800000" flipH="1">
            <a:off x="58785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2" name="Line 18"/>
          <p:cNvSpPr>
            <a:spLocks noChangeShapeType="1"/>
          </p:cNvSpPr>
          <p:nvPr/>
        </p:nvSpPr>
        <p:spPr bwMode="auto">
          <a:xfrm rot="10800000" flipH="1">
            <a:off x="63404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3" name="Line 19"/>
          <p:cNvSpPr>
            <a:spLocks noChangeShapeType="1"/>
          </p:cNvSpPr>
          <p:nvPr/>
        </p:nvSpPr>
        <p:spPr bwMode="auto">
          <a:xfrm rot="10800000" flipH="1">
            <a:off x="68008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4" name="Line 20"/>
          <p:cNvSpPr>
            <a:spLocks noChangeShapeType="1"/>
          </p:cNvSpPr>
          <p:nvPr/>
        </p:nvSpPr>
        <p:spPr bwMode="auto">
          <a:xfrm rot="10800000" flipH="1">
            <a:off x="72612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5" name="Line 21"/>
          <p:cNvSpPr>
            <a:spLocks noChangeShapeType="1"/>
          </p:cNvSpPr>
          <p:nvPr/>
        </p:nvSpPr>
        <p:spPr bwMode="auto">
          <a:xfrm rot="10800000" flipH="1">
            <a:off x="77231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6" name="Oval 22"/>
          <p:cNvSpPr>
            <a:spLocks/>
          </p:cNvSpPr>
          <p:nvPr/>
        </p:nvSpPr>
        <p:spPr bwMode="auto">
          <a:xfrm>
            <a:off x="1212850" y="3713163"/>
            <a:ext cx="115888"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7" name="Oval 23"/>
          <p:cNvSpPr>
            <a:spLocks/>
          </p:cNvSpPr>
          <p:nvPr/>
        </p:nvSpPr>
        <p:spPr bwMode="auto">
          <a:xfrm>
            <a:off x="1673225" y="4751388"/>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8" name="Oval 24"/>
          <p:cNvSpPr>
            <a:spLocks/>
          </p:cNvSpPr>
          <p:nvPr/>
        </p:nvSpPr>
        <p:spPr bwMode="auto">
          <a:xfrm>
            <a:off x="2133600" y="45783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89" name="Oval 25"/>
          <p:cNvSpPr>
            <a:spLocks/>
          </p:cNvSpPr>
          <p:nvPr/>
        </p:nvSpPr>
        <p:spPr bwMode="auto">
          <a:xfrm>
            <a:off x="2595563" y="28495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0" name="Oval 26"/>
          <p:cNvSpPr>
            <a:spLocks/>
          </p:cNvSpPr>
          <p:nvPr/>
        </p:nvSpPr>
        <p:spPr bwMode="auto">
          <a:xfrm>
            <a:off x="2998788" y="4059238"/>
            <a:ext cx="115887"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1" name="Oval 27"/>
          <p:cNvSpPr>
            <a:spLocks/>
          </p:cNvSpPr>
          <p:nvPr/>
        </p:nvSpPr>
        <p:spPr bwMode="auto">
          <a:xfrm>
            <a:off x="3459163" y="44624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2" name="Oval 28"/>
          <p:cNvSpPr>
            <a:spLocks/>
          </p:cNvSpPr>
          <p:nvPr/>
        </p:nvSpPr>
        <p:spPr bwMode="auto">
          <a:xfrm>
            <a:off x="3978275" y="2733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3" name="Oval 29"/>
          <p:cNvSpPr>
            <a:spLocks/>
          </p:cNvSpPr>
          <p:nvPr/>
        </p:nvSpPr>
        <p:spPr bwMode="auto">
          <a:xfrm>
            <a:off x="4438650" y="359886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4" name="Oval 30"/>
          <p:cNvSpPr>
            <a:spLocks/>
          </p:cNvSpPr>
          <p:nvPr/>
        </p:nvSpPr>
        <p:spPr bwMode="auto">
          <a:xfrm>
            <a:off x="4899025" y="4257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5" name="Oval 31"/>
          <p:cNvSpPr>
            <a:spLocks/>
          </p:cNvSpPr>
          <p:nvPr/>
        </p:nvSpPr>
        <p:spPr bwMode="auto">
          <a:xfrm>
            <a:off x="5302250" y="3771900"/>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6" name="Oval 32"/>
          <p:cNvSpPr>
            <a:spLocks/>
          </p:cNvSpPr>
          <p:nvPr/>
        </p:nvSpPr>
        <p:spPr bwMode="auto">
          <a:xfrm>
            <a:off x="5764213" y="3943350"/>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7" name="Oval 33"/>
          <p:cNvSpPr>
            <a:spLocks/>
          </p:cNvSpPr>
          <p:nvPr/>
        </p:nvSpPr>
        <p:spPr bwMode="auto">
          <a:xfrm>
            <a:off x="6281738" y="290671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8" name="Oval 34"/>
          <p:cNvSpPr>
            <a:spLocks/>
          </p:cNvSpPr>
          <p:nvPr/>
        </p:nvSpPr>
        <p:spPr bwMode="auto">
          <a:xfrm>
            <a:off x="6684963" y="3482975"/>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899" name="Oval 35"/>
          <p:cNvSpPr>
            <a:spLocks/>
          </p:cNvSpPr>
          <p:nvPr/>
        </p:nvSpPr>
        <p:spPr bwMode="auto">
          <a:xfrm>
            <a:off x="7146925" y="365601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900" name="Oval 36"/>
          <p:cNvSpPr>
            <a:spLocks/>
          </p:cNvSpPr>
          <p:nvPr/>
        </p:nvSpPr>
        <p:spPr bwMode="auto">
          <a:xfrm>
            <a:off x="7664450" y="46926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6901" name="Rectangle 37"/>
          <p:cNvSpPr>
            <a:spLocks/>
          </p:cNvSpPr>
          <p:nvPr/>
        </p:nvSpPr>
        <p:spPr bwMode="auto">
          <a:xfrm>
            <a:off x="342900" y="5557837"/>
            <a:ext cx="8470900" cy="1308100"/>
          </a:xfrm>
          <a:prstGeom prst="rect">
            <a:avLst/>
          </a:prstGeom>
          <a:noFill/>
          <a:ln w="9525">
            <a:noFill/>
            <a:miter lim="800000"/>
            <a:headEnd/>
            <a:tailEnd/>
          </a:ln>
        </p:spPr>
        <p:txBody>
          <a:bodyPr lIns="0" tIns="0" rIns="0" bIns="0">
            <a:prstTxWarp prst="textNoShape">
              <a:avLst/>
            </a:prstTxWarp>
          </a:bodyPr>
          <a:lstStyle/>
          <a:p>
            <a:pPr>
              <a:lnSpc>
                <a:spcPct val="80000"/>
              </a:lnSpc>
              <a:spcBef>
                <a:spcPts val="1400"/>
              </a:spcBef>
              <a:buClr>
                <a:srgbClr val="747474"/>
              </a:buClr>
              <a:buSzPct val="100000"/>
              <a:buFont typeface="Helvetica Neue" pitchFamily="-107" charset="0"/>
              <a:buChar char="•"/>
            </a:pPr>
            <a:r>
              <a:rPr lang="en-US" dirty="0">
                <a:solidFill>
                  <a:srgbClr val="710C1B"/>
                </a:solidFill>
                <a:latin typeface="Calibri" charset="0"/>
                <a:ea typeface="Calibri" charset="0"/>
                <a:cs typeface="Calibri" charset="0"/>
                <a:sym typeface="Helvetica Neue" pitchFamily="-107" charset="0"/>
              </a:rPr>
              <a:t>Modified</a:t>
            </a:r>
            <a:r>
              <a:rPr lang="en-US" dirty="0">
                <a:solidFill>
                  <a:srgbClr val="747474"/>
                </a:solidFill>
                <a:latin typeface="Calibri" charset="0"/>
                <a:ea typeface="Calibri" charset="0"/>
                <a:cs typeface="Calibri" charset="0"/>
                <a:sym typeface="Helvetica Neue" pitchFamily="-107" charset="0"/>
              </a:rPr>
              <a:t> question: Is there a threshold </a:t>
            </a:r>
            <a:r>
              <a:rPr lang="en-US" i="1" dirty="0" err="1">
                <a:solidFill>
                  <a:srgbClr val="747474"/>
                </a:solidFill>
                <a:latin typeface="Calibri" charset="0"/>
                <a:ea typeface="Calibri" charset="0"/>
                <a:cs typeface="Calibri" charset="0"/>
                <a:sym typeface="Helvetica Neue" pitchFamily="-107" charset="0"/>
              </a:rPr>
              <a:t>U</a:t>
            </a:r>
            <a:r>
              <a:rPr lang="en-US" i="1" baseline="-27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such that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&lt;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deadlines are met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&gt;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i="1" baseline="-25000" dirty="0">
                <a:solidFill>
                  <a:srgbClr val="747474"/>
                </a:solidFill>
                <a:latin typeface="Calibri" charset="0"/>
                <a:ea typeface="Calibri" charset="0"/>
                <a:cs typeface="Calibri" charset="0"/>
                <a:sym typeface="Helvetica Neue" pitchFamily="-107" charset="0"/>
              </a:rPr>
              <a:t> </a:t>
            </a:r>
            <a:r>
              <a:rPr lang="en-US" dirty="0">
                <a:solidFill>
                  <a:srgbClr val="747474"/>
                </a:solidFill>
                <a:latin typeface="Calibri" charset="0"/>
                <a:ea typeface="Calibri" charset="0"/>
                <a:cs typeface="Calibri" charset="0"/>
                <a:sym typeface="Helvetica Neue" pitchFamily="-107" charset="0"/>
              </a:rPr>
              <a:t>deadlines </a:t>
            </a:r>
            <a:r>
              <a:rPr lang="en-US" dirty="0">
                <a:solidFill>
                  <a:srgbClr val="710C1B"/>
                </a:solidFill>
                <a:latin typeface="Calibri" charset="0"/>
                <a:ea typeface="Calibri" charset="0"/>
                <a:cs typeface="Calibri" charset="0"/>
                <a:sym typeface="Helvetica Neue" pitchFamily="-107" charset="0"/>
              </a:rPr>
              <a:t>may or may not be</a:t>
            </a:r>
            <a:r>
              <a:rPr lang="en-US" dirty="0">
                <a:solidFill>
                  <a:srgbClr val="747474"/>
                </a:solidFill>
                <a:latin typeface="Calibri" charset="0"/>
                <a:ea typeface="Calibri" charset="0"/>
                <a:cs typeface="Calibri" charset="0"/>
                <a:sym typeface="Helvetica Neue" pitchFamily="-107" charset="0"/>
              </a:rPr>
              <a:t> missed</a:t>
            </a:r>
          </a:p>
        </p:txBody>
      </p:sp>
      <p:sp>
        <p:nvSpPr>
          <p:cNvPr id="36902" name="Rectangle 38"/>
          <p:cNvSpPr>
            <a:spLocks/>
          </p:cNvSpPr>
          <p:nvPr/>
        </p:nvSpPr>
        <p:spPr bwMode="auto">
          <a:xfrm>
            <a:off x="812800" y="4394200"/>
            <a:ext cx="7251700" cy="990600"/>
          </a:xfrm>
          <a:prstGeom prst="rect">
            <a:avLst/>
          </a:prstGeom>
          <a:solidFill>
            <a:srgbClr val="1CCB00">
              <a:alpha val="48627"/>
            </a:srgbClr>
          </a:solidFill>
          <a:ln w="25400">
            <a:solidFill>
              <a:srgbClr val="1CCB00">
                <a:alpha val="48999"/>
              </a:srgbClr>
            </a:solidFill>
            <a:miter lim="800000"/>
            <a:headEnd/>
            <a:tailEnd/>
          </a:ln>
        </p:spPr>
        <p:txBody>
          <a:bodyPr lIns="0" tIns="0" rIns="0" bIns="0" anchor="ctr">
            <a:prstTxWarp prst="textNoShape">
              <a:avLst/>
            </a:prstTxWarp>
          </a:bodyPr>
          <a:lstStyle/>
          <a:p>
            <a:pPr algn="ctr"/>
            <a:r>
              <a:rPr lang="en-US" sz="2400" dirty="0">
                <a:solidFill>
                  <a:srgbClr val="1F540E"/>
                </a:solidFill>
                <a:latin typeface="Calibri" charset="0"/>
                <a:ea typeface="Calibri" charset="0"/>
                <a:cs typeface="Calibri" charset="0"/>
                <a:sym typeface="Helvetica Neue Light" pitchFamily="-107" charset="0"/>
              </a:rPr>
              <a:t>All task sets here are schedulable</a:t>
            </a:r>
          </a:p>
        </p:txBody>
      </p:sp>
      <p:sp>
        <p:nvSpPr>
          <p:cNvPr id="36903" name="Rectangle 39"/>
          <p:cNvSpPr>
            <a:spLocks/>
          </p:cNvSpPr>
          <p:nvPr/>
        </p:nvSpPr>
        <p:spPr bwMode="auto">
          <a:xfrm>
            <a:off x="846344" y="4188023"/>
            <a:ext cx="613950" cy="307777"/>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000" dirty="0" err="1">
                <a:solidFill>
                  <a:schemeClr val="tx1"/>
                </a:solidFill>
                <a:latin typeface="Calibri" charset="0"/>
                <a:ea typeface="Calibri" charset="0"/>
                <a:cs typeface="Calibri" charset="0"/>
                <a:sym typeface="Helvetica Neue Light" pitchFamily="-107" charset="0"/>
              </a:rPr>
              <a:t>U</a:t>
            </a:r>
            <a:r>
              <a:rPr lang="en-US" sz="2000" baseline="-6000" dirty="0" err="1">
                <a:solidFill>
                  <a:schemeClr val="tx1"/>
                </a:solidFill>
                <a:latin typeface="Calibri" charset="0"/>
                <a:ea typeface="Calibri" charset="0"/>
                <a:cs typeface="Calibri" charset="0"/>
                <a:sym typeface="Helvetica Neue Light" pitchFamily="-107" charset="0"/>
              </a:rPr>
              <a:t>bound</a:t>
            </a:r>
            <a:endParaRPr lang="en-US" sz="2000" baseline="-6000" dirty="0">
              <a:solidFill>
                <a:schemeClr val="tx1"/>
              </a:solidFill>
              <a:latin typeface="Calibri" charset="0"/>
              <a:ea typeface="Calibri" charset="0"/>
              <a:cs typeface="Calibri" charset="0"/>
              <a:sym typeface="Helvetica Neue Light" pitchFamily="-107" charset="0"/>
            </a:endParaRPr>
          </a:p>
        </p:txBody>
      </p:sp>
      <p:sp>
        <p:nvSpPr>
          <p:cNvPr id="36904" name="Rectangle 40"/>
          <p:cNvSpPr>
            <a:spLocks/>
          </p:cNvSpPr>
          <p:nvPr/>
        </p:nvSpPr>
        <p:spPr bwMode="auto">
          <a:xfrm rot="479999">
            <a:off x="944316" y="2805668"/>
            <a:ext cx="7306167" cy="73866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400" dirty="0">
                <a:solidFill>
                  <a:srgbClr val="710C1B"/>
                </a:solidFill>
                <a:latin typeface="Calibri" charset="0"/>
                <a:ea typeface="Calibri" charset="0"/>
                <a:cs typeface="Calibri" charset="0"/>
                <a:sym typeface="Helvetica Neue" pitchFamily="-107" charset="0"/>
              </a:rPr>
              <a:t>Equivalent question:</a:t>
            </a:r>
          </a:p>
          <a:p>
            <a:pPr algn="ctr"/>
            <a:r>
              <a:rPr lang="en-US" sz="2400" dirty="0">
                <a:solidFill>
                  <a:srgbClr val="710C1B"/>
                </a:solidFill>
                <a:latin typeface="Calibri" charset="0"/>
                <a:ea typeface="Calibri" charset="0"/>
                <a:cs typeface="Calibri" charset="0"/>
                <a:sym typeface="Helvetica Neue" pitchFamily="-107" charset="0"/>
              </a:rPr>
              <a:t>What’s the lowest utilization of an </a:t>
            </a:r>
            <a:r>
              <a:rPr lang="en-US" sz="2400" dirty="0" err="1">
                <a:solidFill>
                  <a:srgbClr val="710C1B"/>
                </a:solidFill>
                <a:latin typeface="Calibri" charset="0"/>
                <a:ea typeface="Calibri" charset="0"/>
                <a:cs typeface="Calibri" charset="0"/>
                <a:sym typeface="Helvetica Neue" pitchFamily="-107" charset="0"/>
              </a:rPr>
              <a:t>unschedulable</a:t>
            </a:r>
            <a:r>
              <a:rPr lang="en-US" sz="2400" dirty="0">
                <a:solidFill>
                  <a:srgbClr val="710C1B"/>
                </a:solidFill>
                <a:latin typeface="Calibri" charset="0"/>
                <a:ea typeface="Calibri" charset="0"/>
                <a:cs typeface="Calibri" charset="0"/>
                <a:sym typeface="Helvetica Neue" pitchFamily="-107" charset="0"/>
              </a:rPr>
              <a:t> task set?</a:t>
            </a:r>
          </a:p>
        </p:txBody>
      </p:sp>
      <p:sp>
        <p:nvSpPr>
          <p:cNvPr id="36905" name="AutoShape 41"/>
          <p:cNvSpPr>
            <a:spLocks/>
          </p:cNvSpPr>
          <p:nvPr/>
        </p:nvSpPr>
        <p:spPr bwMode="auto">
          <a:xfrm>
            <a:off x="3492500" y="3340100"/>
            <a:ext cx="1333500" cy="939800"/>
          </a:xfrm>
          <a:custGeom>
            <a:avLst/>
            <a:gdLst/>
            <a:ahLst/>
            <a:cxnLst/>
            <a:rect l="0" t="0" r="r" b="b"/>
            <a:pathLst>
              <a:path w="21600" h="21600">
                <a:moveTo>
                  <a:pt x="0" y="0"/>
                </a:moveTo>
                <a:lnTo>
                  <a:pt x="0" y="14886"/>
                </a:lnTo>
                <a:lnTo>
                  <a:pt x="21600" y="21600"/>
                </a:lnTo>
              </a:path>
            </a:pathLst>
          </a:custGeom>
          <a:noFill/>
          <a:ln w="25400">
            <a:solidFill>
              <a:srgbClr val="710C1B"/>
            </a:solidFill>
            <a:miter lim="800000"/>
            <a:headEnd/>
            <a:tailEnd type="arrow" w="med" len="med"/>
          </a:ln>
        </p:spPr>
        <p:txBody>
          <a:bodyPr>
            <a:prstTxWarp prst="textNoShape">
              <a:avLst/>
            </a:prstTxWarp>
          </a:bodyPr>
          <a:lstStyle/>
          <a:p>
            <a:endParaRPr lang="en-US" dirty="0">
              <a:latin typeface="Calibri" charset="0"/>
              <a:ea typeface="Calibri" charset="0"/>
              <a:cs typeface="Calibri"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890" name="Rectangle 2"/>
          <p:cNvSpPr>
            <a:spLocks noGrp="1" noChangeArrowheads="1"/>
          </p:cNvSpPr>
          <p:nvPr>
            <p:ph type="title"/>
          </p:nvPr>
        </p:nvSpPr>
        <p:spPr>
          <a:ln/>
        </p:spPr>
        <p:txBody>
          <a:bodyPr/>
          <a:lstStyle/>
          <a:p>
            <a:r>
              <a:rPr lang="en-US">
                <a:latin typeface="Calibri" charset="0"/>
                <a:ea typeface="Calibri" charset="0"/>
                <a:cs typeface="Calibri" charset="0"/>
              </a:rPr>
              <a:t>Visualizing schedulability</a:t>
            </a:r>
          </a:p>
        </p:txBody>
      </p:sp>
      <p:sp>
        <p:nvSpPr>
          <p:cNvPr id="37891" name="Line 3"/>
          <p:cNvSpPr>
            <a:spLocks noChangeShapeType="1"/>
          </p:cNvSpPr>
          <p:nvPr/>
        </p:nvSpPr>
        <p:spPr bwMode="auto">
          <a:xfrm>
            <a:off x="809625" y="5384800"/>
            <a:ext cx="7315200"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7892" name="Line 4"/>
          <p:cNvSpPr>
            <a:spLocks noChangeShapeType="1"/>
          </p:cNvSpPr>
          <p:nvPr/>
        </p:nvSpPr>
        <p:spPr bwMode="auto">
          <a:xfrm rot="10800000" flipH="1">
            <a:off x="809625" y="1870075"/>
            <a:ext cx="0" cy="3514725"/>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7893" name="Rectangle 5"/>
          <p:cNvSpPr>
            <a:spLocks/>
          </p:cNvSpPr>
          <p:nvPr/>
        </p:nvSpPr>
        <p:spPr bwMode="auto">
          <a:xfrm>
            <a:off x="341150" y="1491476"/>
            <a:ext cx="952825"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a:t>
            </a:r>
          </a:p>
        </p:txBody>
      </p:sp>
      <p:sp>
        <p:nvSpPr>
          <p:cNvPr id="37894" name="Rectangle 6"/>
          <p:cNvSpPr>
            <a:spLocks/>
          </p:cNvSpPr>
          <p:nvPr/>
        </p:nvSpPr>
        <p:spPr bwMode="auto">
          <a:xfrm>
            <a:off x="7349648" y="4937939"/>
            <a:ext cx="748666"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Set</a:t>
            </a:r>
          </a:p>
        </p:txBody>
      </p:sp>
      <p:sp>
        <p:nvSpPr>
          <p:cNvPr id="37895" name="Line 7"/>
          <p:cNvSpPr>
            <a:spLocks noChangeShapeType="1"/>
          </p:cNvSpPr>
          <p:nvPr/>
        </p:nvSpPr>
        <p:spPr bwMode="auto">
          <a:xfrm rot="10800000" flipH="1">
            <a:off x="12700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896" name="Line 8"/>
          <p:cNvSpPr>
            <a:spLocks noChangeShapeType="1"/>
          </p:cNvSpPr>
          <p:nvPr/>
        </p:nvSpPr>
        <p:spPr bwMode="auto">
          <a:xfrm rot="10800000" flipH="1">
            <a:off x="17303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897" name="Line 9"/>
          <p:cNvSpPr>
            <a:spLocks noChangeShapeType="1"/>
          </p:cNvSpPr>
          <p:nvPr/>
        </p:nvSpPr>
        <p:spPr bwMode="auto">
          <a:xfrm rot="10800000" flipH="1">
            <a:off x="21923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898" name="Line 10"/>
          <p:cNvSpPr>
            <a:spLocks noChangeShapeType="1"/>
          </p:cNvSpPr>
          <p:nvPr/>
        </p:nvSpPr>
        <p:spPr bwMode="auto">
          <a:xfrm rot="10800000" flipH="1">
            <a:off x="26527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899" name="Line 11"/>
          <p:cNvSpPr>
            <a:spLocks noChangeShapeType="1"/>
          </p:cNvSpPr>
          <p:nvPr/>
        </p:nvSpPr>
        <p:spPr bwMode="auto">
          <a:xfrm rot="10800000" flipH="1">
            <a:off x="31130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0" name="Line 12"/>
          <p:cNvSpPr>
            <a:spLocks noChangeShapeType="1"/>
          </p:cNvSpPr>
          <p:nvPr/>
        </p:nvSpPr>
        <p:spPr bwMode="auto">
          <a:xfrm rot="10800000" flipH="1">
            <a:off x="35750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1" name="Line 13"/>
          <p:cNvSpPr>
            <a:spLocks noChangeShapeType="1"/>
          </p:cNvSpPr>
          <p:nvPr/>
        </p:nvSpPr>
        <p:spPr bwMode="auto">
          <a:xfrm rot="10800000" flipH="1">
            <a:off x="40354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2" name="Line 14"/>
          <p:cNvSpPr>
            <a:spLocks noChangeShapeType="1"/>
          </p:cNvSpPr>
          <p:nvPr/>
        </p:nvSpPr>
        <p:spPr bwMode="auto">
          <a:xfrm rot="10800000" flipH="1">
            <a:off x="44958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3" name="Line 15"/>
          <p:cNvSpPr>
            <a:spLocks noChangeShapeType="1"/>
          </p:cNvSpPr>
          <p:nvPr/>
        </p:nvSpPr>
        <p:spPr bwMode="auto">
          <a:xfrm rot="10800000" flipH="1">
            <a:off x="495776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4" name="Line 16"/>
          <p:cNvSpPr>
            <a:spLocks noChangeShapeType="1"/>
          </p:cNvSpPr>
          <p:nvPr/>
        </p:nvSpPr>
        <p:spPr bwMode="auto">
          <a:xfrm rot="10800000" flipH="1">
            <a:off x="54181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5" name="Line 17"/>
          <p:cNvSpPr>
            <a:spLocks noChangeShapeType="1"/>
          </p:cNvSpPr>
          <p:nvPr/>
        </p:nvSpPr>
        <p:spPr bwMode="auto">
          <a:xfrm rot="10800000" flipH="1">
            <a:off x="58785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6" name="Line 18"/>
          <p:cNvSpPr>
            <a:spLocks noChangeShapeType="1"/>
          </p:cNvSpPr>
          <p:nvPr/>
        </p:nvSpPr>
        <p:spPr bwMode="auto">
          <a:xfrm rot="10800000" flipH="1">
            <a:off x="63404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7" name="Line 19"/>
          <p:cNvSpPr>
            <a:spLocks noChangeShapeType="1"/>
          </p:cNvSpPr>
          <p:nvPr/>
        </p:nvSpPr>
        <p:spPr bwMode="auto">
          <a:xfrm rot="10800000" flipH="1">
            <a:off x="68008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8" name="Line 20"/>
          <p:cNvSpPr>
            <a:spLocks noChangeShapeType="1"/>
          </p:cNvSpPr>
          <p:nvPr/>
        </p:nvSpPr>
        <p:spPr bwMode="auto">
          <a:xfrm rot="10800000" flipH="1">
            <a:off x="72612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09" name="Line 21"/>
          <p:cNvSpPr>
            <a:spLocks noChangeShapeType="1"/>
          </p:cNvSpPr>
          <p:nvPr/>
        </p:nvSpPr>
        <p:spPr bwMode="auto">
          <a:xfrm rot="10800000" flipH="1">
            <a:off x="77231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0" name="Oval 22"/>
          <p:cNvSpPr>
            <a:spLocks/>
          </p:cNvSpPr>
          <p:nvPr/>
        </p:nvSpPr>
        <p:spPr bwMode="auto">
          <a:xfrm>
            <a:off x="1212850" y="3713163"/>
            <a:ext cx="115888"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1" name="Oval 23"/>
          <p:cNvSpPr>
            <a:spLocks/>
          </p:cNvSpPr>
          <p:nvPr/>
        </p:nvSpPr>
        <p:spPr bwMode="auto">
          <a:xfrm>
            <a:off x="1673225" y="4751388"/>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2" name="Oval 24"/>
          <p:cNvSpPr>
            <a:spLocks/>
          </p:cNvSpPr>
          <p:nvPr/>
        </p:nvSpPr>
        <p:spPr bwMode="auto">
          <a:xfrm>
            <a:off x="2133600" y="45783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3" name="Oval 25"/>
          <p:cNvSpPr>
            <a:spLocks/>
          </p:cNvSpPr>
          <p:nvPr/>
        </p:nvSpPr>
        <p:spPr bwMode="auto">
          <a:xfrm>
            <a:off x="2595563" y="28495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4" name="Oval 26"/>
          <p:cNvSpPr>
            <a:spLocks/>
          </p:cNvSpPr>
          <p:nvPr/>
        </p:nvSpPr>
        <p:spPr bwMode="auto">
          <a:xfrm>
            <a:off x="2998788" y="4059238"/>
            <a:ext cx="115887"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5" name="Oval 27"/>
          <p:cNvSpPr>
            <a:spLocks/>
          </p:cNvSpPr>
          <p:nvPr/>
        </p:nvSpPr>
        <p:spPr bwMode="auto">
          <a:xfrm>
            <a:off x="3459163" y="44624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6" name="Oval 28"/>
          <p:cNvSpPr>
            <a:spLocks/>
          </p:cNvSpPr>
          <p:nvPr/>
        </p:nvSpPr>
        <p:spPr bwMode="auto">
          <a:xfrm>
            <a:off x="3978275" y="2733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7" name="Oval 29"/>
          <p:cNvSpPr>
            <a:spLocks/>
          </p:cNvSpPr>
          <p:nvPr/>
        </p:nvSpPr>
        <p:spPr bwMode="auto">
          <a:xfrm>
            <a:off x="4438650" y="359886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8" name="Oval 30"/>
          <p:cNvSpPr>
            <a:spLocks/>
          </p:cNvSpPr>
          <p:nvPr/>
        </p:nvSpPr>
        <p:spPr bwMode="auto">
          <a:xfrm>
            <a:off x="4899025" y="42830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19" name="Oval 31"/>
          <p:cNvSpPr>
            <a:spLocks/>
          </p:cNvSpPr>
          <p:nvPr/>
        </p:nvSpPr>
        <p:spPr bwMode="auto">
          <a:xfrm>
            <a:off x="5302250" y="3771900"/>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20" name="Oval 32"/>
          <p:cNvSpPr>
            <a:spLocks/>
          </p:cNvSpPr>
          <p:nvPr/>
        </p:nvSpPr>
        <p:spPr bwMode="auto">
          <a:xfrm>
            <a:off x="5764213" y="3943350"/>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21" name="Oval 33"/>
          <p:cNvSpPr>
            <a:spLocks/>
          </p:cNvSpPr>
          <p:nvPr/>
        </p:nvSpPr>
        <p:spPr bwMode="auto">
          <a:xfrm>
            <a:off x="6281738" y="290671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22" name="Oval 34"/>
          <p:cNvSpPr>
            <a:spLocks/>
          </p:cNvSpPr>
          <p:nvPr/>
        </p:nvSpPr>
        <p:spPr bwMode="auto">
          <a:xfrm>
            <a:off x="6684963" y="3482975"/>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23" name="Oval 35"/>
          <p:cNvSpPr>
            <a:spLocks/>
          </p:cNvSpPr>
          <p:nvPr/>
        </p:nvSpPr>
        <p:spPr bwMode="auto">
          <a:xfrm>
            <a:off x="7146925" y="365601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24" name="Oval 36"/>
          <p:cNvSpPr>
            <a:spLocks/>
          </p:cNvSpPr>
          <p:nvPr/>
        </p:nvSpPr>
        <p:spPr bwMode="auto">
          <a:xfrm>
            <a:off x="7664450" y="46926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7925" name="Rectangle 37"/>
          <p:cNvSpPr>
            <a:spLocks/>
          </p:cNvSpPr>
          <p:nvPr/>
        </p:nvSpPr>
        <p:spPr bwMode="auto">
          <a:xfrm>
            <a:off x="342900" y="5577090"/>
            <a:ext cx="8470900" cy="1308100"/>
          </a:xfrm>
          <a:prstGeom prst="rect">
            <a:avLst/>
          </a:prstGeom>
          <a:noFill/>
          <a:ln w="9525">
            <a:noFill/>
            <a:miter lim="800000"/>
            <a:headEnd/>
            <a:tailEnd/>
          </a:ln>
        </p:spPr>
        <p:txBody>
          <a:bodyPr lIns="0" tIns="0" rIns="0" bIns="0">
            <a:prstTxWarp prst="textNoShape">
              <a:avLst/>
            </a:prstTxWarp>
          </a:bodyPr>
          <a:lstStyle/>
          <a:p>
            <a:pPr>
              <a:lnSpc>
                <a:spcPct val="80000"/>
              </a:lnSpc>
              <a:spcBef>
                <a:spcPts val="1400"/>
              </a:spcBef>
              <a:buClr>
                <a:srgbClr val="747474"/>
              </a:buClr>
              <a:buSzPct val="100000"/>
              <a:buFont typeface="Helvetica Neue" pitchFamily="-107" charset="0"/>
              <a:buChar char="•"/>
            </a:pPr>
            <a:r>
              <a:rPr lang="en-US" dirty="0">
                <a:solidFill>
                  <a:srgbClr val="710C1B"/>
                </a:solidFill>
                <a:latin typeface="Calibri" charset="0"/>
                <a:ea typeface="Calibri" charset="0"/>
                <a:cs typeface="Calibri" charset="0"/>
                <a:sym typeface="Helvetica Neue" pitchFamily="-107" charset="0"/>
              </a:rPr>
              <a:t>Modified</a:t>
            </a:r>
            <a:r>
              <a:rPr lang="en-US" dirty="0">
                <a:solidFill>
                  <a:srgbClr val="747474"/>
                </a:solidFill>
                <a:latin typeface="Calibri" charset="0"/>
                <a:ea typeface="Calibri" charset="0"/>
                <a:cs typeface="Calibri" charset="0"/>
                <a:sym typeface="Helvetica Neue" pitchFamily="-107" charset="0"/>
              </a:rPr>
              <a:t> question: Is there a threshold </a:t>
            </a:r>
            <a:r>
              <a:rPr lang="en-US" i="1" dirty="0" err="1">
                <a:solidFill>
                  <a:srgbClr val="747474"/>
                </a:solidFill>
                <a:latin typeface="Calibri" charset="0"/>
                <a:ea typeface="Calibri" charset="0"/>
                <a:cs typeface="Calibri" charset="0"/>
                <a:sym typeface="Helvetica Neue" pitchFamily="-107" charset="0"/>
              </a:rPr>
              <a:t>U</a:t>
            </a:r>
            <a:r>
              <a:rPr lang="en-US" i="1" baseline="-27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such that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&lt;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deadlines are met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&gt;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i="1" baseline="-25000" dirty="0">
                <a:solidFill>
                  <a:srgbClr val="747474"/>
                </a:solidFill>
                <a:latin typeface="Calibri" charset="0"/>
                <a:ea typeface="Calibri" charset="0"/>
                <a:cs typeface="Calibri" charset="0"/>
                <a:sym typeface="Helvetica Neue" pitchFamily="-107" charset="0"/>
              </a:rPr>
              <a:t> </a:t>
            </a:r>
            <a:r>
              <a:rPr lang="en-US" dirty="0">
                <a:solidFill>
                  <a:srgbClr val="747474"/>
                </a:solidFill>
                <a:latin typeface="Calibri" charset="0"/>
                <a:ea typeface="Calibri" charset="0"/>
                <a:cs typeface="Calibri" charset="0"/>
                <a:sym typeface="Helvetica Neue" pitchFamily="-107" charset="0"/>
              </a:rPr>
              <a:t>deadlines </a:t>
            </a:r>
            <a:r>
              <a:rPr lang="en-US" dirty="0">
                <a:solidFill>
                  <a:srgbClr val="710C1B"/>
                </a:solidFill>
                <a:latin typeface="Calibri" charset="0"/>
                <a:ea typeface="Calibri" charset="0"/>
                <a:cs typeface="Calibri" charset="0"/>
                <a:sym typeface="Helvetica Neue" pitchFamily="-107" charset="0"/>
              </a:rPr>
              <a:t>may or may not be</a:t>
            </a:r>
            <a:r>
              <a:rPr lang="en-US" dirty="0">
                <a:solidFill>
                  <a:srgbClr val="747474"/>
                </a:solidFill>
                <a:latin typeface="Calibri" charset="0"/>
                <a:ea typeface="Calibri" charset="0"/>
                <a:cs typeface="Calibri" charset="0"/>
                <a:sym typeface="Helvetica Neue" pitchFamily="-107" charset="0"/>
              </a:rPr>
              <a:t> missed</a:t>
            </a:r>
          </a:p>
        </p:txBody>
      </p:sp>
      <p:sp>
        <p:nvSpPr>
          <p:cNvPr id="37926" name="Rectangle 38"/>
          <p:cNvSpPr>
            <a:spLocks/>
          </p:cNvSpPr>
          <p:nvPr/>
        </p:nvSpPr>
        <p:spPr bwMode="auto">
          <a:xfrm>
            <a:off x="812800" y="4394200"/>
            <a:ext cx="7251700" cy="990600"/>
          </a:xfrm>
          <a:prstGeom prst="rect">
            <a:avLst/>
          </a:prstGeom>
          <a:solidFill>
            <a:srgbClr val="1CCB00">
              <a:alpha val="48627"/>
            </a:srgbClr>
          </a:solidFill>
          <a:ln w="25400">
            <a:solidFill>
              <a:srgbClr val="1CCB00">
                <a:alpha val="48999"/>
              </a:srgbClr>
            </a:solidFill>
            <a:miter lim="800000"/>
            <a:headEnd/>
            <a:tailEnd/>
          </a:ln>
        </p:spPr>
        <p:txBody>
          <a:bodyPr lIns="0" tIns="0" rIns="0" bIns="0" anchor="ctr">
            <a:prstTxWarp prst="textNoShape">
              <a:avLst/>
            </a:prstTxWarp>
          </a:bodyPr>
          <a:lstStyle/>
          <a:p>
            <a:pPr algn="ctr"/>
            <a:r>
              <a:rPr lang="en-US" sz="2400" dirty="0">
                <a:solidFill>
                  <a:srgbClr val="1F540E"/>
                </a:solidFill>
                <a:latin typeface="Calibri" charset="0"/>
                <a:ea typeface="Calibri" charset="0"/>
                <a:cs typeface="Calibri" charset="0"/>
                <a:sym typeface="Helvetica Neue Light" pitchFamily="-107" charset="0"/>
              </a:rPr>
              <a:t>All task sets here are schedulable</a:t>
            </a:r>
          </a:p>
        </p:txBody>
      </p:sp>
      <p:sp>
        <p:nvSpPr>
          <p:cNvPr id="37927" name="Rectangle 39"/>
          <p:cNvSpPr>
            <a:spLocks/>
          </p:cNvSpPr>
          <p:nvPr/>
        </p:nvSpPr>
        <p:spPr bwMode="auto">
          <a:xfrm>
            <a:off x="846344" y="4188023"/>
            <a:ext cx="613950" cy="307777"/>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000" dirty="0" err="1">
                <a:solidFill>
                  <a:schemeClr val="tx1"/>
                </a:solidFill>
                <a:latin typeface="Calibri" charset="0"/>
                <a:ea typeface="Calibri" charset="0"/>
                <a:cs typeface="Calibri" charset="0"/>
                <a:sym typeface="Helvetica Neue Light" pitchFamily="-107" charset="0"/>
              </a:rPr>
              <a:t>U</a:t>
            </a:r>
            <a:r>
              <a:rPr lang="en-US" sz="2000" baseline="-6000" dirty="0" err="1">
                <a:solidFill>
                  <a:schemeClr val="tx1"/>
                </a:solidFill>
                <a:latin typeface="Calibri" charset="0"/>
                <a:ea typeface="Calibri" charset="0"/>
                <a:cs typeface="Calibri" charset="0"/>
                <a:sym typeface="Helvetica Neue Light" pitchFamily="-107" charset="0"/>
              </a:rPr>
              <a:t>bound</a:t>
            </a:r>
            <a:endParaRPr lang="en-US" sz="2000" baseline="-6000" dirty="0">
              <a:solidFill>
                <a:schemeClr val="tx1"/>
              </a:solidFill>
              <a:latin typeface="Calibri" charset="0"/>
              <a:ea typeface="Calibri" charset="0"/>
              <a:cs typeface="Calibri" charset="0"/>
              <a:sym typeface="Helvetica Neue Light" pitchFamily="-107" charset="0"/>
            </a:endParaRPr>
          </a:p>
        </p:txBody>
      </p:sp>
      <p:sp>
        <p:nvSpPr>
          <p:cNvPr id="37928" name="Rectangle 40"/>
          <p:cNvSpPr>
            <a:spLocks/>
          </p:cNvSpPr>
          <p:nvPr/>
        </p:nvSpPr>
        <p:spPr bwMode="auto">
          <a:xfrm rot="479999">
            <a:off x="944316" y="2805668"/>
            <a:ext cx="7306167" cy="73866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400" dirty="0">
                <a:solidFill>
                  <a:srgbClr val="710C1B"/>
                </a:solidFill>
                <a:latin typeface="Calibri" charset="0"/>
                <a:ea typeface="Calibri" charset="0"/>
                <a:cs typeface="Calibri" charset="0"/>
                <a:sym typeface="Helvetica Neue" pitchFamily="-107" charset="0"/>
              </a:rPr>
              <a:t>Equivalent question:</a:t>
            </a:r>
          </a:p>
          <a:p>
            <a:pPr algn="ctr"/>
            <a:r>
              <a:rPr lang="en-US" sz="2400" dirty="0">
                <a:solidFill>
                  <a:srgbClr val="710C1B"/>
                </a:solidFill>
                <a:latin typeface="Calibri" charset="0"/>
                <a:ea typeface="Calibri" charset="0"/>
                <a:cs typeface="Calibri" charset="0"/>
                <a:sym typeface="Helvetica Neue" pitchFamily="-107" charset="0"/>
              </a:rPr>
              <a:t>What’s the lowest utilization of an </a:t>
            </a:r>
            <a:r>
              <a:rPr lang="en-US" sz="2400" dirty="0" err="1">
                <a:solidFill>
                  <a:srgbClr val="710C1B"/>
                </a:solidFill>
                <a:latin typeface="Calibri" charset="0"/>
                <a:ea typeface="Calibri" charset="0"/>
                <a:cs typeface="Calibri" charset="0"/>
                <a:sym typeface="Helvetica Neue" pitchFamily="-107" charset="0"/>
              </a:rPr>
              <a:t>unschedulable</a:t>
            </a:r>
            <a:r>
              <a:rPr lang="en-US" sz="2400" dirty="0">
                <a:solidFill>
                  <a:srgbClr val="710C1B"/>
                </a:solidFill>
                <a:latin typeface="Calibri" charset="0"/>
                <a:ea typeface="Calibri" charset="0"/>
                <a:cs typeface="Calibri" charset="0"/>
                <a:sym typeface="Helvetica Neue" pitchFamily="-107" charset="0"/>
              </a:rPr>
              <a:t> task set?</a:t>
            </a:r>
          </a:p>
        </p:txBody>
      </p:sp>
      <p:sp>
        <p:nvSpPr>
          <p:cNvPr id="37929" name="AutoShape 41"/>
          <p:cNvSpPr>
            <a:spLocks/>
          </p:cNvSpPr>
          <p:nvPr/>
        </p:nvSpPr>
        <p:spPr bwMode="auto">
          <a:xfrm>
            <a:off x="3492500" y="3340100"/>
            <a:ext cx="1333500" cy="939800"/>
          </a:xfrm>
          <a:custGeom>
            <a:avLst/>
            <a:gdLst/>
            <a:ahLst/>
            <a:cxnLst/>
            <a:rect l="0" t="0" r="r" b="b"/>
            <a:pathLst>
              <a:path w="21600" h="21600">
                <a:moveTo>
                  <a:pt x="0" y="0"/>
                </a:moveTo>
                <a:lnTo>
                  <a:pt x="0" y="14886"/>
                </a:lnTo>
                <a:lnTo>
                  <a:pt x="21600" y="21600"/>
                </a:lnTo>
              </a:path>
            </a:pathLst>
          </a:custGeom>
          <a:noFill/>
          <a:ln w="25400">
            <a:solidFill>
              <a:srgbClr val="710C1B"/>
            </a:solidFill>
            <a:miter lim="800000"/>
            <a:headEnd/>
            <a:tailEnd type="arrow" w="med" len="med"/>
          </a:ln>
        </p:spPr>
        <p:txBody>
          <a:bodyPr>
            <a:prstTxWarp prst="textNoShape">
              <a:avLst/>
            </a:prstTxWarp>
          </a:bodyPr>
          <a:lstStyle/>
          <a:p>
            <a:endParaRPr lang="en-US" dirty="0">
              <a:latin typeface="Calibri" charset="0"/>
              <a:ea typeface="Calibri" charset="0"/>
              <a:cs typeface="Calibri" charset="0"/>
            </a:endParaRPr>
          </a:p>
        </p:txBody>
      </p:sp>
      <p:sp>
        <p:nvSpPr>
          <p:cNvPr id="37930" name="Rectangle 42"/>
          <p:cNvSpPr>
            <a:spLocks/>
          </p:cNvSpPr>
          <p:nvPr/>
        </p:nvSpPr>
        <p:spPr bwMode="auto">
          <a:xfrm>
            <a:off x="5980286" y="3039547"/>
            <a:ext cx="1036309" cy="369332"/>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400" dirty="0">
                <a:solidFill>
                  <a:schemeClr val="tx1"/>
                </a:solidFill>
                <a:latin typeface="Calibri" charset="0"/>
                <a:ea typeface="Calibri" charset="0"/>
                <a:cs typeface="Calibri" charset="0"/>
                <a:sym typeface="Helvetica Neue" pitchFamily="-107" charset="0"/>
              </a:rPr>
              <a:t>critically</a:t>
            </a:r>
          </a:p>
        </p:txBody>
      </p:sp>
      <p:sp>
        <p:nvSpPr>
          <p:cNvPr id="37931" name="Rectangle 43"/>
          <p:cNvSpPr>
            <a:spLocks/>
          </p:cNvSpPr>
          <p:nvPr/>
        </p:nvSpPr>
        <p:spPr bwMode="auto">
          <a:xfrm>
            <a:off x="1139825" y="3240088"/>
            <a:ext cx="1739900" cy="952500"/>
          </a:xfrm>
          <a:prstGeom prst="rect">
            <a:avLst/>
          </a:prstGeom>
          <a:solidFill>
            <a:srgbClr val="EEED00"/>
          </a:solidFill>
          <a:ln w="9525">
            <a:noFill/>
            <a:miter lim="800000"/>
            <a:headEnd/>
            <a:tailEnd/>
          </a:ln>
        </p:spPr>
        <p:txBody>
          <a:bodyPr lIns="0" tIns="0" rIns="0" bIns="0" anchor="ctr" anchorCtr="0">
            <a:prstTxWarp prst="textNoShape">
              <a:avLst/>
            </a:prstTxWarp>
          </a:bodyPr>
          <a:lstStyle/>
          <a:p>
            <a:pPr algn="ctr"/>
            <a:r>
              <a:rPr lang="en-US" sz="1600" dirty="0">
                <a:solidFill>
                  <a:schemeClr val="tx1"/>
                </a:solidFill>
                <a:latin typeface="Calibri" charset="0"/>
                <a:ea typeface="Calibri" charset="0"/>
                <a:cs typeface="Calibri" charset="0"/>
                <a:sym typeface="Helvetica Neue Light" pitchFamily="-107" charset="0"/>
              </a:rPr>
              <a:t>Called the utilization bound </a:t>
            </a:r>
            <a:r>
              <a:rPr lang="en-US" sz="1600" i="1" dirty="0" err="1">
                <a:solidFill>
                  <a:schemeClr val="tx1"/>
                </a:solidFill>
                <a:latin typeface="Calibri" charset="0"/>
                <a:ea typeface="Calibri" charset="0"/>
                <a:cs typeface="Calibri" charset="0"/>
                <a:sym typeface="Helvetica Neue Light" pitchFamily="-107" charset="0"/>
              </a:rPr>
              <a:t>U</a:t>
            </a:r>
            <a:r>
              <a:rPr lang="en-US" sz="1600" baseline="-25000" dirty="0" err="1">
                <a:solidFill>
                  <a:schemeClr val="tx1"/>
                </a:solidFill>
                <a:latin typeface="Calibri" charset="0"/>
                <a:ea typeface="Calibri" charset="0"/>
                <a:cs typeface="Calibri" charset="0"/>
                <a:sym typeface="Helvetica Neue Light" pitchFamily="-107" charset="0"/>
              </a:rPr>
              <a:t>bound</a:t>
            </a:r>
            <a:r>
              <a:rPr lang="en-US" sz="1600" dirty="0">
                <a:solidFill>
                  <a:schemeClr val="tx1"/>
                </a:solidFill>
                <a:latin typeface="Calibri" charset="0"/>
                <a:ea typeface="Calibri" charset="0"/>
                <a:cs typeface="Calibri" charset="0"/>
                <a:sym typeface="Helvetica Neue Light" pitchFamily="-107" charset="0"/>
              </a:rPr>
              <a:t>. </a:t>
            </a:r>
          </a:p>
        </p:txBody>
      </p:sp>
      <p:sp>
        <p:nvSpPr>
          <p:cNvPr id="2" name="Multiply 1"/>
          <p:cNvSpPr/>
          <p:nvPr/>
        </p:nvSpPr>
        <p:spPr bwMode="auto">
          <a:xfrm>
            <a:off x="5800420" y="3249976"/>
            <a:ext cx="580138" cy="647799"/>
          </a:xfrm>
          <a:prstGeom prst="mathMultiply">
            <a:avLst>
              <a:gd name="adj1" fmla="val 6767"/>
            </a:avLst>
          </a:prstGeom>
          <a:solidFill>
            <a:schemeClr val="tx1"/>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14" name="Rectangle 2"/>
          <p:cNvSpPr>
            <a:spLocks noGrp="1" noChangeArrowheads="1"/>
          </p:cNvSpPr>
          <p:nvPr>
            <p:ph type="title"/>
          </p:nvPr>
        </p:nvSpPr>
        <p:spPr>
          <a:ln/>
        </p:spPr>
        <p:txBody>
          <a:bodyPr/>
          <a:lstStyle/>
          <a:p>
            <a:r>
              <a:rPr lang="en-US" dirty="0">
                <a:latin typeface="Calibri" charset="0"/>
                <a:ea typeface="Calibri" charset="0"/>
                <a:cs typeface="Calibri" charset="0"/>
              </a:rPr>
              <a:t>Finding the utilization bound for RM scheduling</a:t>
            </a:r>
          </a:p>
        </p:txBody>
      </p:sp>
      <p:sp>
        <p:nvSpPr>
          <p:cNvPr id="38915" name="Line 3"/>
          <p:cNvSpPr>
            <a:spLocks noChangeShapeType="1"/>
          </p:cNvSpPr>
          <p:nvPr/>
        </p:nvSpPr>
        <p:spPr bwMode="auto">
          <a:xfrm>
            <a:off x="809625" y="5384800"/>
            <a:ext cx="7315200"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8916" name="Line 4"/>
          <p:cNvSpPr>
            <a:spLocks noChangeShapeType="1"/>
          </p:cNvSpPr>
          <p:nvPr/>
        </p:nvSpPr>
        <p:spPr bwMode="auto">
          <a:xfrm rot="10800000" flipH="1">
            <a:off x="809625" y="1870075"/>
            <a:ext cx="0" cy="3514725"/>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38917" name="Rectangle 5"/>
          <p:cNvSpPr>
            <a:spLocks/>
          </p:cNvSpPr>
          <p:nvPr/>
        </p:nvSpPr>
        <p:spPr bwMode="auto">
          <a:xfrm>
            <a:off x="341150" y="1580376"/>
            <a:ext cx="952825"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a:t>
            </a:r>
          </a:p>
        </p:txBody>
      </p:sp>
      <p:sp>
        <p:nvSpPr>
          <p:cNvPr id="38918" name="Rectangle 6"/>
          <p:cNvSpPr>
            <a:spLocks/>
          </p:cNvSpPr>
          <p:nvPr/>
        </p:nvSpPr>
        <p:spPr bwMode="auto">
          <a:xfrm>
            <a:off x="7349648" y="4937939"/>
            <a:ext cx="748666"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Set</a:t>
            </a:r>
          </a:p>
        </p:txBody>
      </p:sp>
      <p:sp>
        <p:nvSpPr>
          <p:cNvPr id="38919" name="Line 7"/>
          <p:cNvSpPr>
            <a:spLocks noChangeShapeType="1"/>
          </p:cNvSpPr>
          <p:nvPr/>
        </p:nvSpPr>
        <p:spPr bwMode="auto">
          <a:xfrm rot="10800000" flipH="1">
            <a:off x="12700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0" name="Line 8"/>
          <p:cNvSpPr>
            <a:spLocks noChangeShapeType="1"/>
          </p:cNvSpPr>
          <p:nvPr/>
        </p:nvSpPr>
        <p:spPr bwMode="auto">
          <a:xfrm rot="10800000" flipH="1">
            <a:off x="17303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1" name="Line 9"/>
          <p:cNvSpPr>
            <a:spLocks noChangeShapeType="1"/>
          </p:cNvSpPr>
          <p:nvPr/>
        </p:nvSpPr>
        <p:spPr bwMode="auto">
          <a:xfrm rot="10800000" flipH="1">
            <a:off x="21923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2" name="Line 10"/>
          <p:cNvSpPr>
            <a:spLocks noChangeShapeType="1"/>
          </p:cNvSpPr>
          <p:nvPr/>
        </p:nvSpPr>
        <p:spPr bwMode="auto">
          <a:xfrm rot="10800000" flipH="1">
            <a:off x="26527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3" name="Line 11"/>
          <p:cNvSpPr>
            <a:spLocks noChangeShapeType="1"/>
          </p:cNvSpPr>
          <p:nvPr/>
        </p:nvSpPr>
        <p:spPr bwMode="auto">
          <a:xfrm rot="10800000" flipH="1">
            <a:off x="31130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4" name="Line 12"/>
          <p:cNvSpPr>
            <a:spLocks noChangeShapeType="1"/>
          </p:cNvSpPr>
          <p:nvPr/>
        </p:nvSpPr>
        <p:spPr bwMode="auto">
          <a:xfrm rot="10800000" flipH="1">
            <a:off x="35750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5" name="Line 13"/>
          <p:cNvSpPr>
            <a:spLocks noChangeShapeType="1"/>
          </p:cNvSpPr>
          <p:nvPr/>
        </p:nvSpPr>
        <p:spPr bwMode="auto">
          <a:xfrm rot="10800000" flipH="1">
            <a:off x="40354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6" name="Line 14"/>
          <p:cNvSpPr>
            <a:spLocks noChangeShapeType="1"/>
          </p:cNvSpPr>
          <p:nvPr/>
        </p:nvSpPr>
        <p:spPr bwMode="auto">
          <a:xfrm rot="10800000" flipH="1">
            <a:off x="449580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7" name="Line 15"/>
          <p:cNvSpPr>
            <a:spLocks noChangeShapeType="1"/>
          </p:cNvSpPr>
          <p:nvPr/>
        </p:nvSpPr>
        <p:spPr bwMode="auto">
          <a:xfrm rot="10800000" flipH="1">
            <a:off x="495776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8" name="Line 16"/>
          <p:cNvSpPr>
            <a:spLocks noChangeShapeType="1"/>
          </p:cNvSpPr>
          <p:nvPr/>
        </p:nvSpPr>
        <p:spPr bwMode="auto">
          <a:xfrm rot="10800000" flipH="1">
            <a:off x="541813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29" name="Line 17"/>
          <p:cNvSpPr>
            <a:spLocks noChangeShapeType="1"/>
          </p:cNvSpPr>
          <p:nvPr/>
        </p:nvSpPr>
        <p:spPr bwMode="auto">
          <a:xfrm rot="10800000" flipH="1">
            <a:off x="5878513"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0" name="Line 18"/>
          <p:cNvSpPr>
            <a:spLocks noChangeShapeType="1"/>
          </p:cNvSpPr>
          <p:nvPr/>
        </p:nvSpPr>
        <p:spPr bwMode="auto">
          <a:xfrm rot="10800000" flipH="1">
            <a:off x="634047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1" name="Line 19"/>
          <p:cNvSpPr>
            <a:spLocks noChangeShapeType="1"/>
          </p:cNvSpPr>
          <p:nvPr/>
        </p:nvSpPr>
        <p:spPr bwMode="auto">
          <a:xfrm rot="10800000" flipH="1">
            <a:off x="6800850"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2" name="Line 20"/>
          <p:cNvSpPr>
            <a:spLocks noChangeShapeType="1"/>
          </p:cNvSpPr>
          <p:nvPr/>
        </p:nvSpPr>
        <p:spPr bwMode="auto">
          <a:xfrm rot="10800000" flipH="1">
            <a:off x="7261225" y="5154613"/>
            <a:ext cx="1588"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3" name="Line 21"/>
          <p:cNvSpPr>
            <a:spLocks noChangeShapeType="1"/>
          </p:cNvSpPr>
          <p:nvPr/>
        </p:nvSpPr>
        <p:spPr bwMode="auto">
          <a:xfrm rot="10800000" flipH="1">
            <a:off x="7723188" y="5154613"/>
            <a:ext cx="1587" cy="2301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4" name="Oval 22"/>
          <p:cNvSpPr>
            <a:spLocks/>
          </p:cNvSpPr>
          <p:nvPr/>
        </p:nvSpPr>
        <p:spPr bwMode="auto">
          <a:xfrm>
            <a:off x="1212850" y="3713163"/>
            <a:ext cx="115888"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5" name="Oval 23"/>
          <p:cNvSpPr>
            <a:spLocks/>
          </p:cNvSpPr>
          <p:nvPr/>
        </p:nvSpPr>
        <p:spPr bwMode="auto">
          <a:xfrm>
            <a:off x="1673225" y="4751388"/>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6" name="Oval 24"/>
          <p:cNvSpPr>
            <a:spLocks/>
          </p:cNvSpPr>
          <p:nvPr/>
        </p:nvSpPr>
        <p:spPr bwMode="auto">
          <a:xfrm>
            <a:off x="2133600" y="45783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7" name="Oval 25"/>
          <p:cNvSpPr>
            <a:spLocks/>
          </p:cNvSpPr>
          <p:nvPr/>
        </p:nvSpPr>
        <p:spPr bwMode="auto">
          <a:xfrm>
            <a:off x="2595563" y="28495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8" name="Oval 26"/>
          <p:cNvSpPr>
            <a:spLocks/>
          </p:cNvSpPr>
          <p:nvPr/>
        </p:nvSpPr>
        <p:spPr bwMode="auto">
          <a:xfrm>
            <a:off x="2998788" y="4059238"/>
            <a:ext cx="115887" cy="115887"/>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39" name="Oval 27"/>
          <p:cNvSpPr>
            <a:spLocks/>
          </p:cNvSpPr>
          <p:nvPr/>
        </p:nvSpPr>
        <p:spPr bwMode="auto">
          <a:xfrm>
            <a:off x="3459163" y="446246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0" name="Oval 28"/>
          <p:cNvSpPr>
            <a:spLocks/>
          </p:cNvSpPr>
          <p:nvPr/>
        </p:nvSpPr>
        <p:spPr bwMode="auto">
          <a:xfrm>
            <a:off x="3978275" y="27336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1" name="Oval 29"/>
          <p:cNvSpPr>
            <a:spLocks/>
          </p:cNvSpPr>
          <p:nvPr/>
        </p:nvSpPr>
        <p:spPr bwMode="auto">
          <a:xfrm>
            <a:off x="4438650" y="359886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2" name="Oval 30"/>
          <p:cNvSpPr>
            <a:spLocks/>
          </p:cNvSpPr>
          <p:nvPr/>
        </p:nvSpPr>
        <p:spPr bwMode="auto">
          <a:xfrm>
            <a:off x="4899025" y="4283075"/>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3" name="Oval 31"/>
          <p:cNvSpPr>
            <a:spLocks/>
          </p:cNvSpPr>
          <p:nvPr/>
        </p:nvSpPr>
        <p:spPr bwMode="auto">
          <a:xfrm>
            <a:off x="5302250" y="3771900"/>
            <a:ext cx="115888" cy="115888"/>
          </a:xfrm>
          <a:prstGeom prst="ellipse">
            <a:avLst/>
          </a:prstGeom>
          <a:solidFill>
            <a:srgbClr val="F90015"/>
          </a:solid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4" name="Oval 32"/>
          <p:cNvSpPr>
            <a:spLocks/>
          </p:cNvSpPr>
          <p:nvPr/>
        </p:nvSpPr>
        <p:spPr bwMode="auto">
          <a:xfrm>
            <a:off x="5764213" y="3943350"/>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5" name="Oval 33"/>
          <p:cNvSpPr>
            <a:spLocks/>
          </p:cNvSpPr>
          <p:nvPr/>
        </p:nvSpPr>
        <p:spPr bwMode="auto">
          <a:xfrm>
            <a:off x="6281738" y="2906713"/>
            <a:ext cx="115887"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6" name="Oval 34"/>
          <p:cNvSpPr>
            <a:spLocks/>
          </p:cNvSpPr>
          <p:nvPr/>
        </p:nvSpPr>
        <p:spPr bwMode="auto">
          <a:xfrm>
            <a:off x="6684963" y="3482975"/>
            <a:ext cx="115887"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7" name="Oval 35"/>
          <p:cNvSpPr>
            <a:spLocks/>
          </p:cNvSpPr>
          <p:nvPr/>
        </p:nvSpPr>
        <p:spPr bwMode="auto">
          <a:xfrm>
            <a:off x="7146925" y="3656013"/>
            <a:ext cx="115888" cy="115887"/>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8" name="Oval 36"/>
          <p:cNvSpPr>
            <a:spLocks/>
          </p:cNvSpPr>
          <p:nvPr/>
        </p:nvSpPr>
        <p:spPr bwMode="auto">
          <a:xfrm>
            <a:off x="7664450" y="4692650"/>
            <a:ext cx="115888" cy="115888"/>
          </a:xfrm>
          <a:prstGeom prst="ellipse">
            <a:avLst/>
          </a:prstGeom>
          <a:solidFill>
            <a:srgbClr val="28C100"/>
          </a:solidFill>
          <a:ln w="25400">
            <a:solidFill>
              <a:srgbClr val="1B8A00"/>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8949" name="Rectangle 37"/>
          <p:cNvSpPr>
            <a:spLocks/>
          </p:cNvSpPr>
          <p:nvPr/>
        </p:nvSpPr>
        <p:spPr bwMode="auto">
          <a:xfrm>
            <a:off x="342900" y="5649292"/>
            <a:ext cx="8470900" cy="1308100"/>
          </a:xfrm>
          <a:prstGeom prst="rect">
            <a:avLst/>
          </a:prstGeom>
          <a:noFill/>
          <a:ln w="9525">
            <a:noFill/>
            <a:miter lim="800000"/>
            <a:headEnd/>
            <a:tailEnd/>
          </a:ln>
        </p:spPr>
        <p:txBody>
          <a:bodyPr lIns="0" tIns="0" rIns="0" bIns="0">
            <a:prstTxWarp prst="textNoShape">
              <a:avLst/>
            </a:prstTxWarp>
          </a:bodyPr>
          <a:lstStyle/>
          <a:p>
            <a:pPr>
              <a:lnSpc>
                <a:spcPct val="80000"/>
              </a:lnSpc>
              <a:spcBef>
                <a:spcPts val="1400"/>
              </a:spcBef>
              <a:buClr>
                <a:srgbClr val="747474"/>
              </a:buClr>
              <a:buSzPct val="100000"/>
              <a:buFont typeface="Helvetica Neue" pitchFamily="-107" charset="0"/>
              <a:buChar char="•"/>
            </a:pPr>
            <a:r>
              <a:rPr lang="en-US" dirty="0">
                <a:solidFill>
                  <a:srgbClr val="710C1B"/>
                </a:solidFill>
                <a:latin typeface="Calibri" charset="0"/>
                <a:ea typeface="Calibri" charset="0"/>
                <a:cs typeface="Calibri" charset="0"/>
                <a:sym typeface="Helvetica Neue" pitchFamily="-107" charset="0"/>
              </a:rPr>
              <a:t>Modified</a:t>
            </a:r>
            <a:r>
              <a:rPr lang="en-US" dirty="0">
                <a:solidFill>
                  <a:srgbClr val="747474"/>
                </a:solidFill>
                <a:latin typeface="Calibri" charset="0"/>
                <a:ea typeface="Calibri" charset="0"/>
                <a:cs typeface="Calibri" charset="0"/>
                <a:sym typeface="Helvetica Neue" pitchFamily="-107" charset="0"/>
              </a:rPr>
              <a:t> question: Is there a threshold </a:t>
            </a:r>
            <a:r>
              <a:rPr lang="en-US" i="1" dirty="0" err="1">
                <a:solidFill>
                  <a:srgbClr val="747474"/>
                </a:solidFill>
                <a:latin typeface="Calibri" charset="0"/>
                <a:ea typeface="Calibri" charset="0"/>
                <a:cs typeface="Calibri" charset="0"/>
                <a:sym typeface="Helvetica Neue" pitchFamily="-107" charset="0"/>
              </a:rPr>
              <a:t>U</a:t>
            </a:r>
            <a:r>
              <a:rPr lang="en-US" i="1" baseline="-27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such that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&lt;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dirty="0">
                <a:solidFill>
                  <a:srgbClr val="747474"/>
                </a:solidFill>
                <a:latin typeface="Calibri" charset="0"/>
                <a:ea typeface="Calibri" charset="0"/>
                <a:cs typeface="Calibri" charset="0"/>
                <a:sym typeface="Helvetica Neue" pitchFamily="-107" charset="0"/>
              </a:rPr>
              <a:t> deadlines are met</a:t>
            </a:r>
          </a:p>
          <a:p>
            <a:pPr>
              <a:lnSpc>
                <a:spcPct val="80000"/>
              </a:lnSpc>
              <a:spcBef>
                <a:spcPts val="1400"/>
              </a:spcBef>
              <a:buClr>
                <a:srgbClr val="747474"/>
              </a:buClr>
              <a:buSzPct val="100000"/>
              <a:buFont typeface="Helvetica Neue" pitchFamily="-107" charset="0"/>
              <a:buChar char="•"/>
            </a:pPr>
            <a:r>
              <a:rPr lang="en-US" dirty="0">
                <a:solidFill>
                  <a:srgbClr val="747474"/>
                </a:solidFill>
                <a:latin typeface="Calibri" charset="0"/>
                <a:ea typeface="Calibri" charset="0"/>
                <a:cs typeface="Calibri" charset="0"/>
                <a:sym typeface="Helvetica Neue" pitchFamily="-107" charset="0"/>
              </a:rPr>
              <a:t>When </a:t>
            </a:r>
            <a:r>
              <a:rPr lang="en-US" i="1" dirty="0">
                <a:solidFill>
                  <a:srgbClr val="747474"/>
                </a:solidFill>
                <a:latin typeface="Calibri" charset="0"/>
                <a:ea typeface="Calibri" charset="0"/>
                <a:cs typeface="Calibri" charset="0"/>
                <a:sym typeface="Helvetica Neue" pitchFamily="-107" charset="0"/>
              </a:rPr>
              <a:t>U</a:t>
            </a:r>
            <a:r>
              <a:rPr lang="en-US" dirty="0">
                <a:solidFill>
                  <a:srgbClr val="747474"/>
                </a:solidFill>
                <a:latin typeface="Calibri" charset="0"/>
                <a:ea typeface="Calibri" charset="0"/>
                <a:cs typeface="Calibri" charset="0"/>
                <a:sym typeface="Helvetica Neue" pitchFamily="-107" charset="0"/>
              </a:rPr>
              <a:t> &gt; </a:t>
            </a:r>
            <a:r>
              <a:rPr lang="en-US" i="1" dirty="0" err="1">
                <a:solidFill>
                  <a:srgbClr val="747474"/>
                </a:solidFill>
                <a:latin typeface="Calibri" charset="0"/>
                <a:ea typeface="Calibri" charset="0"/>
                <a:cs typeface="Calibri" charset="0"/>
                <a:sym typeface="Helvetica Neue" pitchFamily="-107" charset="0"/>
              </a:rPr>
              <a:t>U</a:t>
            </a:r>
            <a:r>
              <a:rPr lang="en-US" i="1" baseline="-25000" dirty="0" err="1">
                <a:solidFill>
                  <a:srgbClr val="747474"/>
                </a:solidFill>
                <a:latin typeface="Calibri" charset="0"/>
                <a:ea typeface="Calibri" charset="0"/>
                <a:cs typeface="Calibri" charset="0"/>
                <a:sym typeface="Helvetica Neue" pitchFamily="-107" charset="0"/>
              </a:rPr>
              <a:t>bound</a:t>
            </a:r>
            <a:r>
              <a:rPr lang="en-US" i="1" baseline="-25000" dirty="0">
                <a:solidFill>
                  <a:srgbClr val="747474"/>
                </a:solidFill>
                <a:latin typeface="Calibri" charset="0"/>
                <a:ea typeface="Calibri" charset="0"/>
                <a:cs typeface="Calibri" charset="0"/>
                <a:sym typeface="Helvetica Neue" pitchFamily="-107" charset="0"/>
              </a:rPr>
              <a:t> </a:t>
            </a:r>
            <a:r>
              <a:rPr lang="en-US" dirty="0">
                <a:solidFill>
                  <a:srgbClr val="747474"/>
                </a:solidFill>
                <a:latin typeface="Calibri" charset="0"/>
                <a:ea typeface="Calibri" charset="0"/>
                <a:cs typeface="Calibri" charset="0"/>
                <a:sym typeface="Helvetica Neue" pitchFamily="-107" charset="0"/>
              </a:rPr>
              <a:t>deadlines </a:t>
            </a:r>
            <a:r>
              <a:rPr lang="en-US" b="1" dirty="0">
                <a:solidFill>
                  <a:srgbClr val="FF0000"/>
                </a:solidFill>
                <a:latin typeface="Calibri" charset="0"/>
                <a:ea typeface="Calibri" charset="0"/>
                <a:cs typeface="Calibri" charset="0"/>
                <a:sym typeface="Helvetica Neue" pitchFamily="-107" charset="0"/>
              </a:rPr>
              <a:t>may or may not </a:t>
            </a:r>
            <a:r>
              <a:rPr lang="en-US" dirty="0">
                <a:solidFill>
                  <a:srgbClr val="710C1B"/>
                </a:solidFill>
                <a:latin typeface="Calibri" charset="0"/>
                <a:ea typeface="Calibri" charset="0"/>
                <a:cs typeface="Calibri" charset="0"/>
                <a:sym typeface="Helvetica Neue" pitchFamily="-107" charset="0"/>
              </a:rPr>
              <a:t>be</a:t>
            </a:r>
            <a:r>
              <a:rPr lang="en-US" dirty="0">
                <a:solidFill>
                  <a:srgbClr val="747474"/>
                </a:solidFill>
                <a:latin typeface="Calibri" charset="0"/>
                <a:ea typeface="Calibri" charset="0"/>
                <a:cs typeface="Calibri" charset="0"/>
                <a:sym typeface="Helvetica Neue" pitchFamily="-107" charset="0"/>
              </a:rPr>
              <a:t> missed</a:t>
            </a:r>
          </a:p>
        </p:txBody>
      </p:sp>
      <p:sp>
        <p:nvSpPr>
          <p:cNvPr id="38950" name="Rectangle 38"/>
          <p:cNvSpPr>
            <a:spLocks/>
          </p:cNvSpPr>
          <p:nvPr/>
        </p:nvSpPr>
        <p:spPr bwMode="auto">
          <a:xfrm>
            <a:off x="812800" y="4394200"/>
            <a:ext cx="7251700" cy="990600"/>
          </a:xfrm>
          <a:prstGeom prst="rect">
            <a:avLst/>
          </a:prstGeom>
          <a:solidFill>
            <a:srgbClr val="1CCB00">
              <a:alpha val="48627"/>
            </a:srgbClr>
          </a:solidFill>
          <a:ln w="25400">
            <a:solidFill>
              <a:srgbClr val="1CCB00">
                <a:alpha val="48999"/>
              </a:srgbClr>
            </a:solidFill>
            <a:miter lim="800000"/>
            <a:headEnd/>
            <a:tailEnd/>
          </a:ln>
        </p:spPr>
        <p:txBody>
          <a:bodyPr lIns="0" tIns="0" rIns="0" bIns="0" anchor="ctr">
            <a:prstTxWarp prst="textNoShape">
              <a:avLst/>
            </a:prstTxWarp>
          </a:bodyPr>
          <a:lstStyle/>
          <a:p>
            <a:pPr algn="ctr"/>
            <a:r>
              <a:rPr lang="en-US" sz="2400" dirty="0">
                <a:solidFill>
                  <a:srgbClr val="1F540E"/>
                </a:solidFill>
                <a:latin typeface="Calibri" charset="0"/>
                <a:ea typeface="Calibri" charset="0"/>
                <a:cs typeface="Calibri" charset="0"/>
                <a:sym typeface="Helvetica Neue Light" pitchFamily="-107" charset="0"/>
              </a:rPr>
              <a:t>All task sets here are schedulable</a:t>
            </a:r>
          </a:p>
        </p:txBody>
      </p:sp>
      <p:sp>
        <p:nvSpPr>
          <p:cNvPr id="38951" name="Rectangle 39"/>
          <p:cNvSpPr>
            <a:spLocks/>
          </p:cNvSpPr>
          <p:nvPr/>
        </p:nvSpPr>
        <p:spPr bwMode="auto">
          <a:xfrm>
            <a:off x="846344" y="4188023"/>
            <a:ext cx="613950" cy="307777"/>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2000" dirty="0" err="1">
                <a:solidFill>
                  <a:schemeClr val="tx1"/>
                </a:solidFill>
                <a:latin typeface="Calibri" charset="0"/>
                <a:ea typeface="Calibri" charset="0"/>
                <a:cs typeface="Calibri" charset="0"/>
                <a:sym typeface="Helvetica Neue Light" pitchFamily="-107" charset="0"/>
              </a:rPr>
              <a:t>U</a:t>
            </a:r>
            <a:r>
              <a:rPr lang="en-US" sz="2000" baseline="-6000" dirty="0" err="1">
                <a:solidFill>
                  <a:schemeClr val="tx1"/>
                </a:solidFill>
                <a:latin typeface="Calibri" charset="0"/>
                <a:ea typeface="Calibri" charset="0"/>
                <a:cs typeface="Calibri" charset="0"/>
                <a:sym typeface="Helvetica Neue Light" pitchFamily="-107" charset="0"/>
              </a:rPr>
              <a:t>bound</a:t>
            </a:r>
            <a:endParaRPr lang="en-US" sz="2000" baseline="-6000" dirty="0">
              <a:solidFill>
                <a:schemeClr val="tx1"/>
              </a:solidFill>
              <a:latin typeface="Calibri" charset="0"/>
              <a:ea typeface="Calibri" charset="0"/>
              <a:cs typeface="Calibri" charset="0"/>
              <a:sym typeface="Helvetica Neue Light" pitchFamily="-107" charset="0"/>
            </a:endParaRPr>
          </a:p>
        </p:txBody>
      </p:sp>
      <p:sp>
        <p:nvSpPr>
          <p:cNvPr id="38953" name="Line 41"/>
          <p:cNvSpPr>
            <a:spLocks noChangeShapeType="1"/>
          </p:cNvSpPr>
          <p:nvPr/>
        </p:nvSpPr>
        <p:spPr bwMode="auto">
          <a:xfrm>
            <a:off x="1441450" y="2676525"/>
            <a:ext cx="3398838" cy="1612900"/>
          </a:xfrm>
          <a:prstGeom prst="line">
            <a:avLst/>
          </a:prstGeom>
          <a:noFill/>
          <a:ln w="381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38954" name="Rectangle 42"/>
              <p:cNvSpPr>
                <a:spLocks/>
              </p:cNvSpPr>
              <p:nvPr/>
            </p:nvSpPr>
            <p:spPr bwMode="auto">
              <a:xfrm rot="1500000">
                <a:off x="1556012" y="3472270"/>
                <a:ext cx="2591863"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 decreases with </a:t>
                </a:r>
                <a14:m>
                  <m:oMath xmlns:m="http://schemas.openxmlformats.org/officeDocument/2006/math">
                    <m:r>
                      <a:rPr lang="en-US" i="1" dirty="0" smtClean="0">
                        <a:solidFill>
                          <a:schemeClr val="tx1"/>
                        </a:solidFill>
                        <a:latin typeface="Cambria Math" panose="02040503050406030204" pitchFamily="18" charset="0"/>
                        <a:ea typeface="Calibri" charset="0"/>
                        <a:cs typeface="Calibri" charset="0"/>
                        <a:sym typeface="Helvetica Neue" pitchFamily="-107" charset="0"/>
                      </a:rPr>
                      <m:t>𝑥</m:t>
                    </m:r>
                  </m:oMath>
                </a14:m>
                <a:endParaRPr lang="en-US" dirty="0">
                  <a:solidFill>
                    <a:schemeClr val="tx1"/>
                  </a:solidFill>
                  <a:latin typeface="Calibri" charset="0"/>
                  <a:ea typeface="Calibri" charset="0"/>
                  <a:cs typeface="Calibri" charset="0"/>
                  <a:sym typeface="Helvetica Neue" pitchFamily="-107" charset="0"/>
                </a:endParaRPr>
              </a:p>
            </p:txBody>
          </p:sp>
        </mc:Choice>
        <mc:Fallback xmlns="">
          <p:sp>
            <p:nvSpPr>
              <p:cNvPr id="38954" name="Rectangle 42"/>
              <p:cNvSpPr>
                <a:spLocks noRot="1" noChangeAspect="1" noMove="1" noResize="1" noEditPoints="1" noAdjustHandles="1" noChangeArrowheads="1" noChangeShapeType="1" noTextEdit="1"/>
              </p:cNvSpPr>
              <p:nvPr/>
            </p:nvSpPr>
            <p:spPr bwMode="auto">
              <a:xfrm rot="1500000">
                <a:off x="1556012" y="3472270"/>
                <a:ext cx="2591863" cy="276999"/>
              </a:xfrm>
              <a:prstGeom prst="rect">
                <a:avLst/>
              </a:prstGeom>
              <a:blipFill rotWithShape="0">
                <a:blip r:embed="rId4"/>
                <a:stretch>
                  <a:fillRect l="-7143" t="-8559" r="-1232" b="-9459"/>
                </a:stretch>
              </a:blipFill>
              <a:ln w="9525">
                <a:noFill/>
                <a:miter lim="800000"/>
                <a:headEnd/>
                <a:tailEnd/>
              </a:ln>
            </p:spPr>
            <p:txBody>
              <a:bodyPr/>
              <a:lstStyle/>
              <a:p>
                <a:r>
                  <a:rPr lang="en-US">
                    <a:noFill/>
                  </a:rPr>
                  <a:t> </a:t>
                </a:r>
              </a:p>
            </p:txBody>
          </p:sp>
        </mc:Fallback>
      </mc:AlternateContent>
      <p:sp>
        <p:nvSpPr>
          <p:cNvPr id="38955" name="Line 43"/>
          <p:cNvSpPr>
            <a:spLocks noChangeShapeType="1"/>
          </p:cNvSpPr>
          <p:nvPr/>
        </p:nvSpPr>
        <p:spPr bwMode="auto">
          <a:xfrm flipH="1">
            <a:off x="5086350" y="2132013"/>
            <a:ext cx="2938463" cy="2189162"/>
          </a:xfrm>
          <a:prstGeom prst="line">
            <a:avLst/>
          </a:prstGeom>
          <a:noFill/>
          <a:ln w="381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38956" name="Rectangle 44"/>
              <p:cNvSpPr>
                <a:spLocks/>
              </p:cNvSpPr>
              <p:nvPr/>
            </p:nvSpPr>
            <p:spPr bwMode="auto">
              <a:xfrm rot="-2160000">
                <a:off x="5321070" y="3315107"/>
                <a:ext cx="2529347"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Utilization increases with </a:t>
                </a:r>
                <a14:m>
                  <m:oMath xmlns:m="http://schemas.openxmlformats.org/officeDocument/2006/math">
                    <m:r>
                      <a:rPr lang="en-US" i="1" dirty="0" smtClean="0">
                        <a:solidFill>
                          <a:schemeClr val="tx1"/>
                        </a:solidFill>
                        <a:latin typeface="Cambria Math" panose="02040503050406030204" pitchFamily="18" charset="0"/>
                        <a:ea typeface="Calibri" charset="0"/>
                        <a:cs typeface="Calibri" charset="0"/>
                        <a:sym typeface="Helvetica Neue" pitchFamily="-107" charset="0"/>
                      </a:rPr>
                      <m:t>𝑥</m:t>
                    </m:r>
                  </m:oMath>
                </a14:m>
                <a:endParaRPr lang="en-US" i="1" dirty="0">
                  <a:solidFill>
                    <a:schemeClr val="tx1"/>
                  </a:solidFill>
                  <a:latin typeface="Calibri" charset="0"/>
                  <a:ea typeface="Calibri" charset="0"/>
                  <a:cs typeface="Calibri" charset="0"/>
                  <a:sym typeface="Helvetica Neue" pitchFamily="-107" charset="0"/>
                </a:endParaRPr>
              </a:p>
            </p:txBody>
          </p:sp>
        </mc:Choice>
        <mc:Fallback xmlns="">
          <p:sp>
            <p:nvSpPr>
              <p:cNvPr id="38956" name="Rectangle 44"/>
              <p:cNvSpPr>
                <a:spLocks noRot="1" noChangeAspect="1" noMove="1" noResize="1" noEditPoints="1" noAdjustHandles="1" noChangeArrowheads="1" noChangeShapeType="1" noTextEdit="1"/>
              </p:cNvSpPr>
              <p:nvPr/>
            </p:nvSpPr>
            <p:spPr bwMode="auto">
              <a:xfrm rot="-2160000">
                <a:off x="5321070" y="3315107"/>
                <a:ext cx="2529347" cy="276999"/>
              </a:xfrm>
              <a:prstGeom prst="rect">
                <a:avLst/>
              </a:prstGeom>
              <a:blipFill rotWithShape="0">
                <a:blip r:embed="rId5"/>
                <a:stretch>
                  <a:fillRect l="-6612" t="-3559" r="-3857" b="-1103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57" name="Rectangle 45"/>
              <p:cNvSpPr>
                <a:spLocks/>
              </p:cNvSpPr>
              <p:nvPr/>
            </p:nvSpPr>
            <p:spPr bwMode="auto">
              <a:xfrm>
                <a:off x="3102929" y="3072368"/>
                <a:ext cx="2934970" cy="369332"/>
              </a:xfrm>
              <a:prstGeom prst="rect">
                <a:avLst/>
              </a:prstGeom>
              <a:noFill/>
              <a:ln w="9525">
                <a:noFill/>
                <a:miter lim="800000"/>
                <a:headEnd/>
                <a:tailEnd/>
              </a:ln>
            </p:spPr>
            <p:txBody>
              <a:bodyPr wrap="none" lIns="0" tIns="0" rIns="0" bIns="0" anchor="b">
                <a:prstTxWarp prst="textNoShape">
                  <a:avLst/>
                </a:prstTxWarp>
                <a:spAutoFit/>
              </a:bodyPr>
              <a:lstStyle/>
              <a:p>
                <a:pPr algn="ctr"/>
                <a14:m>
                  <m:oMath xmlns:m="http://schemas.openxmlformats.org/officeDocument/2006/math">
                    <m:r>
                      <a:rPr lang="en-US" sz="2400" i="1" dirty="0" smtClean="0">
                        <a:solidFill>
                          <a:srgbClr val="710C1B"/>
                        </a:solidFill>
                        <a:latin typeface="Cambria Math" panose="02040503050406030204" pitchFamily="18" charset="0"/>
                        <a:ea typeface="Calibri" charset="0"/>
                        <a:cs typeface="Calibri" charset="0"/>
                        <a:sym typeface="Helvetica Neue Light" pitchFamily="-107" charset="0"/>
                      </a:rPr>
                      <m:t>𝑈</m:t>
                    </m:r>
                    <m:r>
                      <a:rPr lang="en-US" sz="2400" i="1" dirty="0" smtClean="0">
                        <a:solidFill>
                          <a:srgbClr val="710C1B"/>
                        </a:solidFill>
                        <a:latin typeface="Cambria Math" panose="02040503050406030204" pitchFamily="18" charset="0"/>
                        <a:ea typeface="Calibri" charset="0"/>
                        <a:cs typeface="Calibri" charset="0"/>
                        <a:sym typeface="Helvetica Neue Light" pitchFamily="-107" charset="0"/>
                      </a:rPr>
                      <m:t>(</m:t>
                    </m:r>
                    <m:r>
                      <a:rPr lang="en-US" sz="2400" i="1" dirty="0" smtClean="0">
                        <a:solidFill>
                          <a:srgbClr val="710C1B"/>
                        </a:solidFill>
                        <a:latin typeface="Cambria Math" panose="02040503050406030204" pitchFamily="18" charset="0"/>
                        <a:ea typeface="Calibri" charset="0"/>
                        <a:cs typeface="Calibri" charset="0"/>
                        <a:sym typeface="Helvetica Neue Light" pitchFamily="-107" charset="0"/>
                      </a:rPr>
                      <m:t>𝑥</m:t>
                    </m:r>
                    <m:r>
                      <a:rPr lang="en-US" sz="2400" i="1" dirty="0">
                        <a:solidFill>
                          <a:srgbClr val="710C1B"/>
                        </a:solidFill>
                        <a:latin typeface="Cambria Math" panose="02040503050406030204" pitchFamily="18" charset="0"/>
                        <a:ea typeface="Calibri" charset="0"/>
                        <a:cs typeface="Calibri" charset="0"/>
                        <a:sym typeface="Helvetica Neue Light" pitchFamily="-107" charset="0"/>
                      </a:rPr>
                      <m:t>) </m:t>
                    </m:r>
                  </m:oMath>
                </a14:m>
                <a:r>
                  <a:rPr lang="en-US" sz="2400" dirty="0">
                    <a:solidFill>
                      <a:srgbClr val="710C1B"/>
                    </a:solidFill>
                    <a:latin typeface="Calibri" charset="0"/>
                    <a:ea typeface="Calibri" charset="0"/>
                    <a:cs typeface="Calibri" charset="0"/>
                    <a:sym typeface="Helvetica Neue Light" pitchFamily="-107" charset="0"/>
                  </a:rPr>
                  <a:t>is minimum at </a:t>
                </a:r>
                <a14:m>
                  <m:oMath xmlns:m="http://schemas.openxmlformats.org/officeDocument/2006/math">
                    <m:sSub>
                      <m:sSubPr>
                        <m:ctrlPr>
                          <a:rPr lang="en-US" sz="2400" b="0" i="1" dirty="0" smtClean="0">
                            <a:solidFill>
                              <a:srgbClr val="710C1B"/>
                            </a:solidFill>
                            <a:latin typeface="Cambria Math" panose="02040503050406030204" pitchFamily="18" charset="0"/>
                            <a:ea typeface="Calibri" charset="0"/>
                            <a:cs typeface="Calibri" charset="0"/>
                            <a:sym typeface="Helvetica Neue Light" pitchFamily="-107" charset="0"/>
                          </a:rPr>
                        </m:ctrlPr>
                      </m:sSubPr>
                      <m:e>
                        <m:r>
                          <a:rPr lang="en-US" sz="2400" i="1" dirty="0" smtClean="0">
                            <a:solidFill>
                              <a:srgbClr val="710C1B"/>
                            </a:solidFill>
                            <a:latin typeface="Cambria Math" panose="02040503050406030204" pitchFamily="18" charset="0"/>
                            <a:ea typeface="Calibri" charset="0"/>
                            <a:cs typeface="Calibri" charset="0"/>
                            <a:sym typeface="Helvetica Neue Light" pitchFamily="-107" charset="0"/>
                          </a:rPr>
                          <m:t>𝑥</m:t>
                        </m:r>
                      </m:e>
                      <m:sub>
                        <m:r>
                          <a:rPr lang="en-US" sz="2400" b="0" i="1" dirty="0" smtClean="0">
                            <a:solidFill>
                              <a:srgbClr val="710C1B"/>
                            </a:solidFill>
                            <a:latin typeface="Cambria Math" panose="02040503050406030204" pitchFamily="18" charset="0"/>
                            <a:ea typeface="Calibri" charset="0"/>
                            <a:cs typeface="Calibri" charset="0"/>
                            <a:sym typeface="Helvetica Neue Light" pitchFamily="-107" charset="0"/>
                          </a:rPr>
                          <m:t>0</m:t>
                        </m:r>
                      </m:sub>
                    </m:sSub>
                  </m:oMath>
                </a14:m>
                <a:r>
                  <a:rPr lang="en-US" sz="2400" dirty="0">
                    <a:solidFill>
                      <a:srgbClr val="710C1B"/>
                    </a:solidFill>
                    <a:latin typeface="Calibri" charset="0"/>
                    <a:ea typeface="Calibri" charset="0"/>
                    <a:cs typeface="Calibri" charset="0"/>
                    <a:sym typeface="Helvetica Neue Light" pitchFamily="-107" charset="0"/>
                  </a:rPr>
                  <a:t>.</a:t>
                </a:r>
              </a:p>
            </p:txBody>
          </p:sp>
        </mc:Choice>
        <mc:Fallback xmlns="">
          <p:sp>
            <p:nvSpPr>
              <p:cNvPr id="38957" name="Rectangle 45"/>
              <p:cNvSpPr>
                <a:spLocks noRot="1" noChangeAspect="1" noMove="1" noResize="1" noEditPoints="1" noAdjustHandles="1" noChangeArrowheads="1" noChangeShapeType="1" noTextEdit="1"/>
              </p:cNvSpPr>
              <p:nvPr/>
            </p:nvSpPr>
            <p:spPr bwMode="auto">
              <a:xfrm>
                <a:off x="3102929" y="3072368"/>
                <a:ext cx="2934970" cy="369332"/>
              </a:xfrm>
              <a:prstGeom prst="rect">
                <a:avLst/>
              </a:prstGeom>
              <a:blipFill rotWithShape="0">
                <a:blip r:embed="rId6"/>
                <a:stretch>
                  <a:fillRect l="-3119" t="-139344" r="-6029" b="-175410"/>
                </a:stretch>
              </a:blipFill>
              <a:ln w="9525">
                <a:no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ectangle 54">
                <a:extLst>
                  <a:ext uri="{FF2B5EF4-FFF2-40B4-BE49-F238E27FC236}">
                    <a16:creationId xmlns:a16="http://schemas.microsoft.com/office/drawing/2014/main" id="{47D06211-AA82-D247-A235-770F2E5FC595}"/>
                  </a:ext>
                </a:extLst>
              </p:cNvPr>
              <p:cNvSpPr>
                <a:spLocks/>
              </p:cNvSpPr>
              <p:nvPr/>
            </p:nvSpPr>
            <p:spPr bwMode="auto">
              <a:xfrm>
                <a:off x="2063423" y="1011312"/>
                <a:ext cx="5130800" cy="1625600"/>
              </a:xfrm>
              <a:prstGeom prst="rect">
                <a:avLst/>
              </a:prstGeom>
              <a:noFill/>
              <a:ln w="9525">
                <a:noFill/>
                <a:miter lim="800000"/>
                <a:headEnd/>
                <a:tailEnd/>
              </a:ln>
            </p:spPr>
            <p:txBody>
              <a:bodyPr lIns="0" tIns="0" rIns="0" bIns="0" anchor="b">
                <a:prstTxWarp prst="textNoShape">
                  <a:avLst/>
                </a:prstTxWarp>
              </a:bodyPr>
              <a:lstStyle/>
              <a:p>
                <a:endParaRPr lang="en-US" sz="1400" dirty="0">
                  <a:solidFill>
                    <a:schemeClr val="tx1"/>
                  </a:solidFill>
                  <a:latin typeface="Calibri" charset="0"/>
                  <a:ea typeface="Calibri" charset="0"/>
                  <a:cs typeface="Calibri" charset="0"/>
                  <a:sym typeface="Helvetica Neue" pitchFamily="-107" charset="0"/>
                </a:endParaRPr>
              </a:p>
              <a:p>
                <a:r>
                  <a:rPr lang="en-US" sz="1500" dirty="0">
                    <a:solidFill>
                      <a:schemeClr val="tx1"/>
                    </a:solidFill>
                    <a:latin typeface="Calibri" charset="0"/>
                    <a:ea typeface="Calibri" charset="0"/>
                    <a:cs typeface="Calibri" charset="0"/>
                    <a:sym typeface="Helvetica Neue" pitchFamily="-107" charset="0"/>
                  </a:rPr>
                  <a:t>Inflate execution times of feasible taskset to </a:t>
                </a:r>
                <a:r>
                  <a:rPr lang="en-US" sz="1500" b="1" dirty="0">
                    <a:solidFill>
                      <a:schemeClr val="tx1"/>
                    </a:solidFill>
                    <a:latin typeface="Calibri" charset="0"/>
                    <a:ea typeface="Calibri" charset="0"/>
                    <a:cs typeface="Calibri" charset="0"/>
                    <a:sym typeface="Helvetica Neue" pitchFamily="-107" charset="0"/>
                  </a:rPr>
                  <a:t>fully utilize</a:t>
                </a:r>
                <a:r>
                  <a:rPr lang="en-US" sz="1500" dirty="0">
                    <a:solidFill>
                      <a:schemeClr val="tx1"/>
                    </a:solidFill>
                    <a:latin typeface="Calibri" charset="0"/>
                    <a:ea typeface="Calibri" charset="0"/>
                    <a:cs typeface="Calibri" charset="0"/>
                    <a:sym typeface="Helvetica Neue" pitchFamily="-107" charset="0"/>
                  </a:rPr>
                  <a:t> processor </a:t>
                </a:r>
              </a:p>
              <a:p>
                <a:r>
                  <a:rPr lang="en-US" sz="1500" dirty="0">
                    <a:solidFill>
                      <a:schemeClr val="tx1"/>
                    </a:solidFill>
                    <a:latin typeface="Calibri" charset="0"/>
                    <a:ea typeface="Calibri" charset="0"/>
                    <a:cs typeface="Calibri" charset="0"/>
                    <a:sym typeface="Helvetica Neue" pitchFamily="-107" charset="0"/>
                  </a:rPr>
                  <a:t>(</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𝑈</m:t>
                    </m:r>
                  </m:oMath>
                </a14:m>
                <a:r>
                  <a:rPr lang="en-US" sz="1500" dirty="0">
                    <a:solidFill>
                      <a:schemeClr val="tx1"/>
                    </a:solidFill>
                    <a:latin typeface="Calibri" charset="0"/>
                    <a:ea typeface="Calibri" charset="0"/>
                    <a:cs typeface="Calibri" charset="0"/>
                    <a:sym typeface="Helvetica Neue" pitchFamily="-107" charset="0"/>
                  </a:rPr>
                  <a:t>: utilization of </a:t>
                </a:r>
                <a:r>
                  <a:rPr lang="en-US" sz="1500" b="1" dirty="0">
                    <a:solidFill>
                      <a:schemeClr val="tx1"/>
                    </a:solidFill>
                    <a:latin typeface="Calibri" charset="0"/>
                    <a:ea typeface="Calibri" charset="0"/>
                    <a:cs typeface="Calibri" charset="0"/>
                    <a:sym typeface="Helvetica Neue" pitchFamily="-107" charset="0"/>
                  </a:rPr>
                  <a:t>inflated</a:t>
                </a:r>
                <a:r>
                  <a:rPr lang="en-US" sz="1500" dirty="0">
                    <a:solidFill>
                      <a:schemeClr val="tx1"/>
                    </a:solidFill>
                    <a:latin typeface="Calibri" charset="0"/>
                    <a:ea typeface="Calibri" charset="0"/>
                    <a:cs typeface="Calibri" charset="0"/>
                    <a:sym typeface="Helvetica Neue" pitchFamily="-107" charset="0"/>
                  </a:rPr>
                  <a:t> taskset) </a:t>
                </a:r>
              </a:p>
              <a:p>
                <a:r>
                  <a:rPr lang="en-US" sz="1500" dirty="0">
                    <a:solidFill>
                      <a:schemeClr val="tx1"/>
                    </a:solidFill>
                    <a:latin typeface="Calibri" charset="0"/>
                    <a:ea typeface="Calibri" charset="0"/>
                    <a:cs typeface="Calibri" charset="0"/>
                    <a:sym typeface="Helvetica Neue" pitchFamily="-107" charset="0"/>
                  </a:rPr>
                  <a:t>Find some task set parameter </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oMath>
                </a14:m>
                <a:r>
                  <a:rPr lang="en-US" sz="1500" i="1" dirty="0">
                    <a:solidFill>
                      <a:schemeClr val="tx1"/>
                    </a:solidFill>
                    <a:latin typeface="Calibri" charset="0"/>
                    <a:ea typeface="Calibri" charset="0"/>
                    <a:cs typeface="Calibri" charset="0"/>
                    <a:sym typeface="Helvetica Neue" pitchFamily="-107" charset="0"/>
                  </a:rPr>
                  <a:t> </a:t>
                </a:r>
                <a:r>
                  <a:rPr lang="en-US" sz="1500" dirty="0">
                    <a:solidFill>
                      <a:schemeClr val="tx1"/>
                    </a:solidFill>
                    <a:latin typeface="Calibri" charset="0"/>
                    <a:ea typeface="Calibri" charset="0"/>
                    <a:cs typeface="Calibri" charset="0"/>
                    <a:sym typeface="Helvetica Neue" pitchFamily="-107" charset="0"/>
                  </a:rPr>
                  <a:t>such that</a:t>
                </a:r>
              </a:p>
              <a:p>
                <a:r>
                  <a:rPr lang="en-US" sz="1500" dirty="0">
                    <a:solidFill>
                      <a:schemeClr val="tx1"/>
                    </a:solidFill>
                    <a:latin typeface="Calibri" charset="0"/>
                    <a:ea typeface="Calibri" charset="0"/>
                    <a:cs typeface="Calibri" charset="0"/>
                    <a:sym typeface="Helvetica Neue" pitchFamily="-107" charset="0"/>
                  </a:rPr>
                  <a:t>   (a) </a:t>
                </a:r>
                <a:r>
                  <a:rPr lang="en-US" sz="1500" dirty="0">
                    <a:solidFill>
                      <a:schemeClr val="tx1"/>
                    </a:solidFill>
                    <a:latin typeface="Calibri" charset="0"/>
                    <a:ea typeface="Calibri" charset="0"/>
                    <a:cs typeface="Calibri" charset="0"/>
                    <a:sym typeface="Helvetica Neue Light" pitchFamily="-107" charset="0"/>
                  </a:rPr>
                  <a:t>for </a:t>
                </a:r>
                <a14:m>
                  <m:oMath xmlns:m="http://schemas.openxmlformats.org/officeDocument/2006/math">
                    <m:sSub>
                      <m:sSubPr>
                        <m:ctrlPr>
                          <a:rPr lang="en-US" sz="1500" i="1" dirty="0">
                            <a:solidFill>
                              <a:schemeClr val="tx1"/>
                            </a:solidFill>
                            <a:latin typeface="Cambria Math" panose="02040503050406030204" pitchFamily="18" charset="0"/>
                            <a:ea typeface="Calibri" charset="0"/>
                            <a:cs typeface="Calibri" charset="0"/>
                            <a:sym typeface="Helvetica Neue Light" pitchFamily="-107" charset="0"/>
                          </a:rPr>
                        </m:ctrlPr>
                      </m:sSubPr>
                      <m:e>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&lt;</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e>
                      <m:sub>
                        <m:r>
                          <a:rPr lang="en-US" sz="1500" i="1" dirty="0">
                            <a:solidFill>
                              <a:schemeClr val="tx1"/>
                            </a:solidFill>
                            <a:latin typeface="Cambria Math" panose="02040503050406030204" pitchFamily="18" charset="0"/>
                            <a:ea typeface="Calibri" charset="0"/>
                            <a:cs typeface="Calibri" charset="0"/>
                            <a:sym typeface="Helvetica Neue Light" pitchFamily="-107" charset="0"/>
                          </a:rPr>
                          <m:t>0</m:t>
                        </m:r>
                      </m:sub>
                    </m:sSub>
                  </m:oMath>
                </a14:m>
                <a:r>
                  <a:rPr lang="en-US" sz="1500" dirty="0">
                    <a:solidFill>
                      <a:schemeClr val="tx1"/>
                    </a:solidFill>
                    <a:latin typeface="Calibri" charset="0"/>
                    <a:ea typeface="Calibri" charset="0"/>
                    <a:cs typeface="Calibri" charset="0"/>
                    <a:sym typeface="Helvetica Neue Light" pitchFamily="-107" charset="0"/>
                  </a:rPr>
                  <a:t>, </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𝑈</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m:t>
                    </m:r>
                  </m:oMath>
                </a14:m>
                <a:r>
                  <a:rPr lang="en-US" sz="1500" dirty="0">
                    <a:solidFill>
                      <a:schemeClr val="tx1"/>
                    </a:solidFill>
                    <a:latin typeface="Calibri" charset="0"/>
                    <a:ea typeface="Calibri" charset="0"/>
                    <a:cs typeface="Calibri" charset="0"/>
                    <a:sym typeface="Helvetica Neue Light" pitchFamily="-107" charset="0"/>
                  </a:rPr>
                  <a:t> decreases as </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oMath>
                </a14:m>
                <a:r>
                  <a:rPr lang="en-US" sz="1500" dirty="0">
                    <a:solidFill>
                      <a:schemeClr val="tx1"/>
                    </a:solidFill>
                    <a:latin typeface="Calibri" charset="0"/>
                    <a:ea typeface="Calibri" charset="0"/>
                    <a:cs typeface="Calibri" charset="0"/>
                    <a:sym typeface="Helvetica Neue Light" pitchFamily="-107" charset="0"/>
                  </a:rPr>
                  <a:t> increases</a:t>
                </a:r>
                <a:endParaRPr lang="en-US" sz="1500" i="1" dirty="0">
                  <a:solidFill>
                    <a:schemeClr val="tx1"/>
                  </a:solidFill>
                  <a:latin typeface="Calibri" charset="0"/>
                  <a:ea typeface="Calibri" charset="0"/>
                  <a:cs typeface="Calibri" charset="0"/>
                  <a:sym typeface="Helvetica Neue" pitchFamily="-107" charset="0"/>
                </a:endParaRPr>
              </a:p>
              <a:p>
                <a:r>
                  <a:rPr lang="en-US" sz="1500" dirty="0">
                    <a:solidFill>
                      <a:schemeClr val="tx1"/>
                    </a:solidFill>
                    <a:latin typeface="Calibri" charset="0"/>
                    <a:ea typeface="Calibri" charset="0"/>
                    <a:cs typeface="Calibri" charset="0"/>
                    <a:sym typeface="Helvetica Neue" pitchFamily="-107" charset="0"/>
                  </a:rPr>
                  <a:t>   (b) </a:t>
                </a:r>
                <a:r>
                  <a:rPr lang="en-US" sz="1500" dirty="0">
                    <a:solidFill>
                      <a:schemeClr val="tx1"/>
                    </a:solidFill>
                    <a:latin typeface="Calibri" charset="0"/>
                    <a:ea typeface="Calibri" charset="0"/>
                    <a:cs typeface="Calibri" charset="0"/>
                    <a:sym typeface="Helvetica Neue Light" pitchFamily="-107" charset="0"/>
                  </a:rPr>
                  <a:t>for</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 </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&gt;</m:t>
                    </m:r>
                    <m:sSub>
                      <m:sSubPr>
                        <m:ctrlPr>
                          <a:rPr lang="en-US" sz="1500" i="1" dirty="0">
                            <a:solidFill>
                              <a:schemeClr val="tx1"/>
                            </a:solidFill>
                            <a:latin typeface="Cambria Math" panose="02040503050406030204" pitchFamily="18" charset="0"/>
                            <a:ea typeface="Calibri" charset="0"/>
                            <a:cs typeface="Calibri" charset="0"/>
                            <a:sym typeface="Helvetica Neue Light" pitchFamily="-107" charset="0"/>
                          </a:rPr>
                        </m:ctrlPr>
                      </m:sSubPr>
                      <m:e>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e>
                      <m:sub>
                        <m:r>
                          <a:rPr lang="en-US" sz="1500" i="1" dirty="0">
                            <a:solidFill>
                              <a:schemeClr val="tx1"/>
                            </a:solidFill>
                            <a:latin typeface="Cambria Math" panose="02040503050406030204" pitchFamily="18" charset="0"/>
                            <a:ea typeface="Calibri" charset="0"/>
                            <a:cs typeface="Calibri" charset="0"/>
                            <a:sym typeface="Helvetica Neue Light" pitchFamily="-107" charset="0"/>
                          </a:rPr>
                          <m:t>0</m:t>
                        </m:r>
                      </m:sub>
                    </m:sSub>
                  </m:oMath>
                </a14:m>
                <a:r>
                  <a:rPr lang="en-US" sz="1500" dirty="0">
                    <a:solidFill>
                      <a:schemeClr val="tx1"/>
                    </a:solidFill>
                    <a:latin typeface="Calibri" charset="0"/>
                    <a:ea typeface="Calibri" charset="0"/>
                    <a:cs typeface="Calibri" charset="0"/>
                    <a:sym typeface="Helvetica Neue Light" pitchFamily="-107" charset="0"/>
                  </a:rPr>
                  <a:t>, </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𝑈</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r>
                      <a:rPr lang="en-US" sz="1500" i="1" dirty="0">
                        <a:solidFill>
                          <a:schemeClr val="tx1"/>
                        </a:solidFill>
                        <a:latin typeface="Cambria Math" panose="02040503050406030204" pitchFamily="18" charset="0"/>
                        <a:ea typeface="Calibri" charset="0"/>
                        <a:cs typeface="Calibri" charset="0"/>
                        <a:sym typeface="Helvetica Neue Light" pitchFamily="-107" charset="0"/>
                      </a:rPr>
                      <m:t>) </m:t>
                    </m:r>
                  </m:oMath>
                </a14:m>
                <a:r>
                  <a:rPr lang="en-US" sz="1500" dirty="0">
                    <a:solidFill>
                      <a:schemeClr val="tx1"/>
                    </a:solidFill>
                    <a:latin typeface="Calibri" charset="0"/>
                    <a:ea typeface="Calibri" charset="0"/>
                    <a:cs typeface="Calibri" charset="0"/>
                    <a:sym typeface="Helvetica Neue Light" pitchFamily="-107" charset="0"/>
                  </a:rPr>
                  <a:t>increases as </a:t>
                </a:r>
                <a14:m>
                  <m:oMath xmlns:m="http://schemas.openxmlformats.org/officeDocument/2006/math">
                    <m:r>
                      <a:rPr lang="en-US" sz="1500" i="1" dirty="0">
                        <a:solidFill>
                          <a:schemeClr val="tx1"/>
                        </a:solidFill>
                        <a:latin typeface="Cambria Math" panose="02040503050406030204" pitchFamily="18" charset="0"/>
                        <a:ea typeface="Calibri" charset="0"/>
                        <a:cs typeface="Calibri" charset="0"/>
                        <a:sym typeface="Helvetica Neue Light" pitchFamily="-107" charset="0"/>
                      </a:rPr>
                      <m:t>𝑥</m:t>
                    </m:r>
                  </m:oMath>
                </a14:m>
                <a:r>
                  <a:rPr lang="en-US" sz="1500" dirty="0">
                    <a:solidFill>
                      <a:schemeClr val="tx1"/>
                    </a:solidFill>
                    <a:latin typeface="Calibri" charset="0"/>
                    <a:ea typeface="Calibri" charset="0"/>
                    <a:cs typeface="Calibri" charset="0"/>
                    <a:sym typeface="Helvetica Neue Light" pitchFamily="-107" charset="0"/>
                  </a:rPr>
                  <a:t> increases</a:t>
                </a:r>
              </a:p>
            </p:txBody>
          </p:sp>
        </mc:Choice>
        <mc:Fallback>
          <p:sp>
            <p:nvSpPr>
              <p:cNvPr id="47" name="Rectangle 54">
                <a:extLst>
                  <a:ext uri="{FF2B5EF4-FFF2-40B4-BE49-F238E27FC236}">
                    <a16:creationId xmlns:a16="http://schemas.microsoft.com/office/drawing/2014/main" id="{47D06211-AA82-D247-A235-770F2E5FC595}"/>
                  </a:ext>
                </a:extLst>
              </p:cNvPr>
              <p:cNvSpPr>
                <a:spLocks noRot="1" noChangeAspect="1" noMove="1" noResize="1" noEditPoints="1" noAdjustHandles="1" noChangeArrowheads="1" noChangeShapeType="1" noTextEdit="1"/>
              </p:cNvSpPr>
              <p:nvPr/>
            </p:nvSpPr>
            <p:spPr bwMode="auto">
              <a:xfrm>
                <a:off x="2063423" y="1011312"/>
                <a:ext cx="5130800" cy="1625600"/>
              </a:xfrm>
              <a:prstGeom prst="rect">
                <a:avLst/>
              </a:prstGeom>
              <a:blipFill>
                <a:blip r:embed="rId7"/>
                <a:stretch>
                  <a:fillRect l="-1975" r="-2469" b="-6202"/>
                </a:stretch>
              </a:blipFill>
              <a:ln w="9525">
                <a:noFill/>
                <a:miter lim="800000"/>
                <a:headEnd/>
                <a:tailEnd/>
              </a:ln>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4704"/>
            <a:ext cx="8343900" cy="945852"/>
          </a:xfrm>
        </p:spPr>
        <p:txBody>
          <a:bodyPr/>
          <a:lstStyle/>
          <a:p>
            <a:br>
              <a:rPr lang="en-US" dirty="0">
                <a:latin typeface="Calibri" panose="020F0502020204030204" pitchFamily="34" charset="0"/>
                <a:ea typeface="Avenir Book"/>
                <a:cs typeface="Calibri" panose="020F0502020204030204" pitchFamily="34" charset="0"/>
              </a:rPr>
            </a:br>
            <a:br>
              <a:rPr lang="en-US" dirty="0">
                <a:latin typeface="Calibri" panose="020F0502020204030204" pitchFamily="34" charset="0"/>
                <a:ea typeface="Avenir Book"/>
                <a:cs typeface="Calibri" panose="020F0502020204030204" pitchFamily="34" charset="0"/>
              </a:rPr>
            </a:br>
            <a:br>
              <a:rPr lang="en-US" dirty="0">
                <a:latin typeface="Calibri" panose="020F0502020204030204" pitchFamily="34" charset="0"/>
                <a:ea typeface="Avenir Book"/>
                <a:cs typeface="Calibri" panose="020F0502020204030204" pitchFamily="34" charset="0"/>
              </a:rPr>
            </a:br>
            <a:br>
              <a:rPr lang="en-US" dirty="0">
                <a:latin typeface="Calibri" panose="020F0502020204030204" pitchFamily="34" charset="0"/>
                <a:ea typeface="Avenir Book"/>
                <a:cs typeface="Calibri" panose="020F0502020204030204" pitchFamily="34" charset="0"/>
              </a:rPr>
            </a:br>
            <a:r>
              <a:rPr lang="en-US" dirty="0">
                <a:latin typeface="Calibri" panose="020F0502020204030204" pitchFamily="34" charset="0"/>
                <a:ea typeface="Avenir Book"/>
                <a:cs typeface="Calibri" panose="020F0502020204030204" pitchFamily="34" charset="0"/>
              </a:rPr>
              <a:t>Utilization bound: The Plan</a:t>
            </a:r>
            <a:br>
              <a:rPr lang="en-US" dirty="0">
                <a:latin typeface="Calibri" panose="020F0502020204030204" pitchFamily="34" charset="0"/>
                <a:ea typeface="Avenir Book"/>
                <a:cs typeface="Calibri" panose="020F0502020204030204" pitchFamily="34" charset="0"/>
              </a:rPr>
            </a:b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6400" y="1638300"/>
                <a:ext cx="8343900" cy="4959052"/>
              </a:xfrm>
            </p:spPr>
            <p:txBody>
              <a:bodyPr/>
              <a:lstStyle/>
              <a:p>
                <a:pPr marL="342900" lvl="0" indent="-342900">
                  <a:buFont typeface="+mj-lt"/>
                  <a:buAutoNum type="arabicPeriod"/>
                </a:pPr>
                <a:r>
                  <a:rPr lang="en-US" dirty="0">
                    <a:solidFill>
                      <a:schemeClr val="tx1"/>
                    </a:solidFill>
                    <a:latin typeface="Calibri" charset="0"/>
                    <a:ea typeface="Calibri" charset="0"/>
                    <a:cs typeface="Calibri" charset="0"/>
                    <a:sym typeface="Helvetica Neue" pitchFamily="-107" charset="0"/>
                  </a:rPr>
                  <a:t>Consider a fixed priority assignment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pitchFamily="-107" charset="0"/>
                      </a:rPr>
                      <m:t>𝑆</m:t>
                    </m:r>
                  </m:oMath>
                </a14:m>
                <a:endParaRPr lang="en-US" dirty="0">
                  <a:solidFill>
                    <a:schemeClr val="tx1"/>
                  </a:solidFill>
                  <a:latin typeface="Calibri" charset="0"/>
                  <a:ea typeface="Calibri" charset="0"/>
                  <a:cs typeface="Calibri" charset="0"/>
                  <a:sym typeface="Helvetica Neue" pitchFamily="-107" charset="0"/>
                </a:endParaRPr>
              </a:p>
              <a:p>
                <a:pPr marL="342900" lvl="0" indent="-342900">
                  <a:buFont typeface="+mj-lt"/>
                  <a:buAutoNum type="arabicPeriod"/>
                </a:pPr>
                <a:r>
                  <a:rPr lang="en-US" dirty="0">
                    <a:solidFill>
                      <a:schemeClr val="tx1"/>
                    </a:solidFill>
                    <a:latin typeface="Calibri" charset="0"/>
                    <a:ea typeface="Calibri" charset="0"/>
                    <a:cs typeface="Calibri" charset="0"/>
                    <a:sym typeface="Helvetica Neue" pitchFamily="-107" charset="0"/>
                  </a:rPr>
                  <a:t>Consider a task set </a:t>
                </a:r>
                <a14:m>
                  <m:oMath xmlns:m="http://schemas.openxmlformats.org/officeDocument/2006/math">
                    <m:r>
                      <m:rPr>
                        <m:sty m:val="p"/>
                      </m:rPr>
                      <a:rPr lang="en-US">
                        <a:solidFill>
                          <a:schemeClr val="tx1"/>
                        </a:solidFill>
                        <a:latin typeface="Cambria Math" panose="02040503050406030204" pitchFamily="18" charset="0"/>
                        <a:ea typeface="Calibri" charset="0"/>
                        <a:cs typeface="Calibri" charset="0"/>
                        <a:sym typeface="Helvetica Neue" pitchFamily="-107" charset="0"/>
                      </a:rPr>
                      <m:t>Γ</m:t>
                    </m:r>
                  </m:oMath>
                </a14:m>
                <a:r>
                  <a:rPr lang="en-US" dirty="0">
                    <a:solidFill>
                      <a:schemeClr val="tx1"/>
                    </a:solidFill>
                    <a:latin typeface="Calibri" charset="0"/>
                    <a:ea typeface="Calibri" charset="0"/>
                    <a:cs typeface="Calibri" charset="0"/>
                    <a:sym typeface="Helvetica Neue" pitchFamily="-107" charset="0"/>
                  </a:rPr>
                  <a:t> with utilization </a:t>
                </a:r>
                <a14:m>
                  <m:oMath xmlns:m="http://schemas.openxmlformats.org/officeDocument/2006/math">
                    <m:r>
                      <a:rPr lang="en-US" i="1" smtClean="0">
                        <a:solidFill>
                          <a:schemeClr val="tx1"/>
                        </a:solidFill>
                        <a:latin typeface="Cambria Math" panose="02040503050406030204" pitchFamily="18" charset="0"/>
                        <a:ea typeface="Calibri" charset="0"/>
                        <a:cs typeface="Calibri" charset="0"/>
                        <a:sym typeface="Helvetica Neue" pitchFamily="-107" charset="0"/>
                      </a:rPr>
                      <m:t>𝑈</m:t>
                    </m:r>
                    <m:r>
                      <a:rPr lang="en-US" b="0" i="1" smtClean="0">
                        <a:solidFill>
                          <a:schemeClr val="tx1"/>
                        </a:solidFill>
                        <a:latin typeface="Cambria Math" panose="02040503050406030204" pitchFamily="18" charset="0"/>
                        <a:ea typeface="Calibri" charset="0"/>
                        <a:cs typeface="Calibri" charset="0"/>
                        <a:sym typeface="Helvetica Neue" pitchFamily="-107" charset="0"/>
                      </a:rPr>
                      <m:t>=</m:t>
                    </m:r>
                    <m:nary>
                      <m:naryPr>
                        <m:chr m:val="∑"/>
                        <m:ctrlPr>
                          <a:rPr lang="en-US" b="0" i="1" smtClean="0">
                            <a:solidFill>
                              <a:schemeClr val="tx1"/>
                            </a:solidFill>
                            <a:latin typeface="Cambria Math" panose="02040503050406030204" pitchFamily="18" charset="0"/>
                            <a:ea typeface="Calibri" charset="0"/>
                            <a:cs typeface="Calibri" charset="0"/>
                            <a:sym typeface="Helvetica Neue" pitchFamily="-107" charset="0"/>
                          </a:rPr>
                        </m:ctrlPr>
                      </m:naryPr>
                      <m:sub>
                        <m:r>
                          <m:rPr>
                            <m:brk m:alnAt="23"/>
                          </m:rPr>
                          <a:rPr lang="en-US" b="0" i="1" smtClean="0">
                            <a:solidFill>
                              <a:schemeClr val="tx1"/>
                            </a:solidFill>
                            <a:latin typeface="Cambria Math" panose="02040503050406030204" pitchFamily="18" charset="0"/>
                            <a:ea typeface="Calibri" charset="0"/>
                            <a:cs typeface="Calibri" charset="0"/>
                            <a:sym typeface="Helvetica Neue" pitchFamily="-107" charset="0"/>
                          </a:rPr>
                          <m:t>𝑖</m:t>
                        </m:r>
                        <m:r>
                          <a:rPr lang="en-US" b="0" i="1" smtClean="0">
                            <a:solidFill>
                              <a:schemeClr val="tx1"/>
                            </a:solidFill>
                            <a:latin typeface="Cambria Math" panose="02040503050406030204" pitchFamily="18" charset="0"/>
                            <a:ea typeface="Calibri" charset="0"/>
                            <a:cs typeface="Calibri" charset="0"/>
                            <a:sym typeface="Helvetica Neue" pitchFamily="-107" charset="0"/>
                          </a:rPr>
                          <m:t>=1</m:t>
                        </m:r>
                      </m:sub>
                      <m:sup>
                        <m:r>
                          <a:rPr lang="en-US" b="0" i="1" smtClean="0">
                            <a:solidFill>
                              <a:schemeClr val="tx1"/>
                            </a:solidFill>
                            <a:latin typeface="Cambria Math" panose="02040503050406030204" pitchFamily="18" charset="0"/>
                            <a:ea typeface="Calibri" charset="0"/>
                            <a:cs typeface="Calibri" charset="0"/>
                            <a:sym typeface="Helvetica Neue" pitchFamily="-107" charset="0"/>
                          </a:rPr>
                          <m:t>𝑛</m:t>
                        </m:r>
                      </m:sup>
                      <m:e>
                        <m:f>
                          <m:fPr>
                            <m:ctrlPr>
                              <a:rPr lang="en-US" b="0" i="1" smtClean="0">
                                <a:solidFill>
                                  <a:schemeClr val="tx1"/>
                                </a:solidFill>
                                <a:latin typeface="Cambria Math" panose="02040503050406030204" pitchFamily="18" charset="0"/>
                                <a:ea typeface="Calibri" charset="0"/>
                                <a:cs typeface="Calibri" charset="0"/>
                                <a:sym typeface="Helvetica Neue" pitchFamily="-107" charset="0"/>
                              </a:rPr>
                            </m:ctrlPr>
                          </m:fPr>
                          <m:num>
                            <m:sSub>
                              <m:sSubPr>
                                <m:ctrlPr>
                                  <a:rPr lang="en-US" b="0" i="1" smtClean="0">
                                    <a:solidFill>
                                      <a:schemeClr val="tx1"/>
                                    </a:solidFill>
                                    <a:latin typeface="Cambria Math" panose="02040503050406030204" pitchFamily="18" charset="0"/>
                                    <a:ea typeface="Calibri" charset="0"/>
                                    <a:cs typeface="Calibri" charset="0"/>
                                    <a:sym typeface="Helvetica Neue" pitchFamily="-107" charset="0"/>
                                  </a:rPr>
                                </m:ctrlPr>
                              </m:sSubPr>
                              <m:e>
                                <m:r>
                                  <a:rPr lang="en-US" b="0" i="1" smtClean="0">
                                    <a:solidFill>
                                      <a:schemeClr val="tx1"/>
                                    </a:solidFill>
                                    <a:latin typeface="Cambria Math" panose="02040503050406030204" pitchFamily="18" charset="0"/>
                                    <a:ea typeface="Calibri" charset="0"/>
                                    <a:cs typeface="Calibri" charset="0"/>
                                    <a:sym typeface="Helvetica Neue" pitchFamily="-107" charset="0"/>
                                  </a:rPr>
                                  <m:t>𝑐</m:t>
                                </m:r>
                              </m:e>
                              <m:sub>
                                <m:r>
                                  <a:rPr lang="en-US" b="0" i="1" smtClean="0">
                                    <a:solidFill>
                                      <a:schemeClr val="tx1"/>
                                    </a:solidFill>
                                    <a:latin typeface="Cambria Math" panose="02040503050406030204" pitchFamily="18" charset="0"/>
                                    <a:ea typeface="Calibri" charset="0"/>
                                    <a:cs typeface="Calibri" charset="0"/>
                                    <a:sym typeface="Helvetica Neue" pitchFamily="-107" charset="0"/>
                                  </a:rPr>
                                  <m:t>𝑖</m:t>
                                </m:r>
                              </m:sub>
                            </m:sSub>
                          </m:num>
                          <m:den>
                            <m:sSub>
                              <m:sSubPr>
                                <m:ctrlPr>
                                  <a:rPr lang="en-US" b="0" i="1" smtClean="0">
                                    <a:solidFill>
                                      <a:schemeClr val="tx1"/>
                                    </a:solidFill>
                                    <a:latin typeface="Cambria Math" panose="02040503050406030204" pitchFamily="18" charset="0"/>
                                    <a:ea typeface="Calibri" charset="0"/>
                                    <a:cs typeface="Calibri" charset="0"/>
                                    <a:sym typeface="Helvetica Neue" pitchFamily="-107" charset="0"/>
                                  </a:rPr>
                                </m:ctrlPr>
                              </m:sSubPr>
                              <m:e>
                                <m:r>
                                  <a:rPr lang="en-US" b="0" i="1" smtClean="0">
                                    <a:solidFill>
                                      <a:schemeClr val="tx1"/>
                                    </a:solidFill>
                                    <a:latin typeface="Cambria Math" panose="02040503050406030204" pitchFamily="18" charset="0"/>
                                    <a:ea typeface="Calibri" charset="0"/>
                                    <a:cs typeface="Calibri" charset="0"/>
                                    <a:sym typeface="Helvetica Neue" pitchFamily="-107" charset="0"/>
                                  </a:rPr>
                                  <m:t>𝑃</m:t>
                                </m:r>
                              </m:e>
                              <m:sub>
                                <m:r>
                                  <a:rPr lang="en-US" b="0" i="1" smtClean="0">
                                    <a:solidFill>
                                      <a:schemeClr val="tx1"/>
                                    </a:solidFill>
                                    <a:latin typeface="Cambria Math" panose="02040503050406030204" pitchFamily="18" charset="0"/>
                                    <a:ea typeface="Calibri" charset="0"/>
                                    <a:cs typeface="Calibri" charset="0"/>
                                    <a:sym typeface="Helvetica Neue" pitchFamily="-107" charset="0"/>
                                  </a:rPr>
                                  <m:t>𝑖</m:t>
                                </m:r>
                                <m:r>
                                  <a:rPr lang="en-US" b="0" i="1" smtClean="0">
                                    <a:solidFill>
                                      <a:schemeClr val="tx1"/>
                                    </a:solidFill>
                                    <a:latin typeface="Cambria Math" panose="02040503050406030204" pitchFamily="18" charset="0"/>
                                    <a:ea typeface="Calibri" charset="0"/>
                                    <a:cs typeface="Calibri" charset="0"/>
                                    <a:sym typeface="Helvetica Neue" pitchFamily="-107" charset="0"/>
                                  </a:rPr>
                                  <m:t> </m:t>
                                </m:r>
                              </m:sub>
                            </m:sSub>
                          </m:den>
                        </m:f>
                      </m:e>
                    </m:nary>
                  </m:oMath>
                </a14:m>
                <a:r>
                  <a:rPr lang="en-US" dirty="0">
                    <a:solidFill>
                      <a:schemeClr val="tx1"/>
                    </a:solidFill>
                    <a:latin typeface="Calibri" charset="0"/>
                    <a:ea typeface="Calibri" charset="0"/>
                    <a:cs typeface="Calibri" charset="0"/>
                    <a:sym typeface="Helvetica Neue" pitchFamily="-107" charset="0"/>
                  </a:rPr>
                  <a:t> that is </a:t>
                </a:r>
                <a:r>
                  <a:rPr lang="en-US" b="1" dirty="0">
                    <a:solidFill>
                      <a:schemeClr val="tx1"/>
                    </a:solidFill>
                    <a:latin typeface="Calibri" charset="0"/>
                    <a:ea typeface="Calibri" charset="0"/>
                    <a:cs typeface="Calibri" charset="0"/>
                    <a:sym typeface="Helvetica Neue" pitchFamily="-107" charset="0"/>
                  </a:rPr>
                  <a:t>feasible</a:t>
                </a:r>
                <a:r>
                  <a:rPr lang="en-US" dirty="0">
                    <a:solidFill>
                      <a:schemeClr val="tx1"/>
                    </a:solidFill>
                    <a:latin typeface="Calibri" charset="0"/>
                    <a:ea typeface="Calibri" charset="0"/>
                    <a:cs typeface="Calibri" charset="0"/>
                    <a:sym typeface="Helvetica Neue" pitchFamily="-107" charset="0"/>
                  </a:rPr>
                  <a:t> under </a:t>
                </a:r>
                <a:r>
                  <a:rPr lang="en-US" i="1" dirty="0">
                    <a:solidFill>
                      <a:schemeClr val="tx1"/>
                    </a:solidFill>
                    <a:latin typeface="Calibri" charset="0"/>
                    <a:ea typeface="Calibri" charset="0"/>
                    <a:cs typeface="Calibri" charset="0"/>
                    <a:sym typeface="Helvetica Neue" pitchFamily="-107" charset="0"/>
                  </a:rPr>
                  <a:t>S</a:t>
                </a:r>
              </a:p>
              <a:p>
                <a:pPr marL="342900" indent="-342900">
                  <a:buFont typeface="+mj-lt"/>
                  <a:buAutoNum type="arabicPeriod"/>
                </a:pPr>
                <a:r>
                  <a:rPr lang="en-US" b="1" i="1" dirty="0">
                    <a:solidFill>
                      <a:schemeClr val="tx1"/>
                    </a:solidFill>
                    <a:latin typeface="Calibri" charset="0"/>
                    <a:ea typeface="Calibri" charset="0"/>
                    <a:cs typeface="Calibri" charset="0"/>
                    <a:sym typeface="Helvetica Neue" pitchFamily="-107" charset="0"/>
                  </a:rPr>
                  <a:t>Inflate</a:t>
                </a:r>
                <a:r>
                  <a:rPr lang="en-US" dirty="0">
                    <a:solidFill>
                      <a:schemeClr val="tx1"/>
                    </a:solidFill>
                    <a:latin typeface="Calibri" charset="0"/>
                    <a:ea typeface="Calibri" charset="0"/>
                    <a:cs typeface="Calibri" charset="0"/>
                    <a:sym typeface="Helvetica Neue" pitchFamily="-107" charset="0"/>
                  </a:rPr>
                  <a:t> execution times of the tasks until </a:t>
                </a:r>
                <a14:m>
                  <m:oMath xmlns:m="http://schemas.openxmlformats.org/officeDocument/2006/math">
                    <m:r>
                      <m:rPr>
                        <m:sty m:val="p"/>
                      </m:rPr>
                      <a:rPr lang="en-US">
                        <a:solidFill>
                          <a:schemeClr val="tx1"/>
                        </a:solidFill>
                        <a:latin typeface="Cambria Math" panose="02040503050406030204" pitchFamily="18" charset="0"/>
                        <a:ea typeface="Calibri" charset="0"/>
                        <a:cs typeface="Calibri" charset="0"/>
                        <a:sym typeface="Helvetica Neue" pitchFamily="-107" charset="0"/>
                      </a:rPr>
                      <m:t>Γ</m:t>
                    </m:r>
                  </m:oMath>
                </a14:m>
                <a:r>
                  <a:rPr lang="en-US" dirty="0">
                    <a:solidFill>
                      <a:schemeClr val="tx1"/>
                    </a:solidFill>
                    <a:latin typeface="Calibri" charset="0"/>
                    <a:ea typeface="Calibri" charset="0"/>
                    <a:cs typeface="Calibri" charset="0"/>
                    <a:sym typeface="Helvetica Neue" pitchFamily="-107" charset="0"/>
                  </a:rPr>
                  <a:t> </a:t>
                </a:r>
                <a:r>
                  <a:rPr lang="en-US" i="1" dirty="0">
                    <a:solidFill>
                      <a:schemeClr val="tx1"/>
                    </a:solidFill>
                    <a:latin typeface="Calibri" charset="0"/>
                    <a:ea typeface="Calibri" charset="0"/>
                    <a:cs typeface="Calibri" charset="0"/>
                    <a:sym typeface="Helvetica Neue" pitchFamily="-107" charset="0"/>
                  </a:rPr>
                  <a:t>fully utilizes </a:t>
                </a:r>
                <a:r>
                  <a:rPr lang="en-US" dirty="0">
                    <a:solidFill>
                      <a:schemeClr val="tx1"/>
                    </a:solidFill>
                    <a:latin typeface="Calibri" charset="0"/>
                    <a:ea typeface="Calibri" charset="0"/>
                    <a:cs typeface="Calibri" charset="0"/>
                    <a:sym typeface="Helvetica Neue" pitchFamily="-107" charset="0"/>
                  </a:rPr>
                  <a:t>the processor under </a:t>
                </a:r>
                <a14:m>
                  <m:oMath xmlns:m="http://schemas.openxmlformats.org/officeDocument/2006/math">
                    <m:r>
                      <a:rPr lang="en-US" i="1" smtClean="0">
                        <a:solidFill>
                          <a:schemeClr val="tx1"/>
                        </a:solidFill>
                        <a:latin typeface="Cambria Math" panose="02040503050406030204" pitchFamily="18" charset="0"/>
                        <a:ea typeface="Calibri" charset="0"/>
                        <a:cs typeface="Calibri" charset="0"/>
                        <a:sym typeface="Helvetica Neue" pitchFamily="-107" charset="0"/>
                      </a:rPr>
                      <m:t>𝑆</m:t>
                    </m:r>
                  </m:oMath>
                </a14:m>
                <a:endParaRPr lang="en-US" dirty="0">
                  <a:solidFill>
                    <a:schemeClr val="tx1"/>
                  </a:solidFill>
                  <a:latin typeface="Calibri" charset="0"/>
                  <a:ea typeface="Calibri" charset="0"/>
                  <a:cs typeface="Calibri" charset="0"/>
                  <a:sym typeface="Helvetica Neue" pitchFamily="-107" charset="0"/>
                </a:endParaRPr>
              </a:p>
              <a:p>
                <a:pPr lvl="1"/>
                <a:r>
                  <a:rPr lang="en-US" b="1" dirty="0">
                    <a:solidFill>
                      <a:schemeClr val="tx1"/>
                    </a:solidFill>
                    <a:latin typeface="Calibri" charset="0"/>
                    <a:ea typeface="Calibri" charset="0"/>
                    <a:cs typeface="Calibri" charset="0"/>
                    <a:sym typeface="Helvetica Neue" pitchFamily="-107" charset="0"/>
                  </a:rPr>
                  <a:t>Meaning: </a:t>
                </a:r>
                <a:r>
                  <a:rPr lang="en-US" dirty="0">
                    <a:solidFill>
                      <a:schemeClr val="tx1"/>
                    </a:solidFill>
                    <a:latin typeface="Calibri" charset="0"/>
                    <a:ea typeface="Calibri" charset="0"/>
                    <a:cs typeface="Calibri" charset="0"/>
                    <a:sym typeface="Helvetica Neue" pitchFamily="-107" charset="0"/>
                  </a:rPr>
                  <a:t>If execution times of inflated </a:t>
                </a:r>
                <a14:m>
                  <m:oMath xmlns:m="http://schemas.openxmlformats.org/officeDocument/2006/math">
                    <m:r>
                      <m:rPr>
                        <m:sty m:val="p"/>
                      </m:rPr>
                      <a:rPr lang="en-US">
                        <a:solidFill>
                          <a:schemeClr val="tx1"/>
                        </a:solidFill>
                        <a:latin typeface="Cambria Math" panose="02040503050406030204" pitchFamily="18" charset="0"/>
                        <a:ea typeface="Calibri" charset="0"/>
                        <a:cs typeface="Calibri" charset="0"/>
                        <a:sym typeface="Helvetica Neue" pitchFamily="-107" charset="0"/>
                      </a:rPr>
                      <m:t>Γ</m:t>
                    </m:r>
                  </m:oMath>
                </a14:m>
                <a:r>
                  <a:rPr lang="en-US" dirty="0">
                    <a:solidFill>
                      <a:schemeClr val="tx1"/>
                    </a:solidFill>
                    <a:latin typeface="Calibri" charset="0"/>
                    <a:ea typeface="Calibri" charset="0"/>
                    <a:cs typeface="Calibri" charset="0"/>
                    <a:sym typeface="Helvetica Neue" pitchFamily="-107" charset="0"/>
                  </a:rPr>
                  <a:t> are further increased by any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pitchFamily="-107" charset="0"/>
                      </a:rPr>
                      <m:t>𝜖</m:t>
                    </m:r>
                    <m:r>
                      <a:rPr lang="en-US" b="0" i="1" smtClean="0">
                        <a:solidFill>
                          <a:schemeClr val="tx1"/>
                        </a:solidFill>
                        <a:latin typeface="Cambria Math" panose="02040503050406030204" pitchFamily="18" charset="0"/>
                        <a:ea typeface="Calibri" charset="0"/>
                        <a:cs typeface="Calibri" charset="0"/>
                        <a:sym typeface="Helvetica Neue" pitchFamily="-107" charset="0"/>
                      </a:rPr>
                      <m:t>&gt;0</m:t>
                    </m:r>
                  </m:oMath>
                </a14:m>
                <a:r>
                  <a:rPr lang="en-US" dirty="0">
                    <a:solidFill>
                      <a:schemeClr val="tx1"/>
                    </a:solidFill>
                    <a:latin typeface="Calibri" charset="0"/>
                    <a:ea typeface="Calibri" charset="0"/>
                    <a:cs typeface="Calibri" charset="0"/>
                    <a:sym typeface="Helvetica Neue" pitchFamily="-107" charset="0"/>
                  </a:rPr>
                  <a:t>, then 		         the inflated </a:t>
                </a:r>
                <a14:m>
                  <m:oMath xmlns:m="http://schemas.openxmlformats.org/officeDocument/2006/math">
                    <m:r>
                      <m:rPr>
                        <m:sty m:val="p"/>
                      </m:rPr>
                      <a:rPr lang="en-US" b="0" i="0" smtClean="0">
                        <a:solidFill>
                          <a:schemeClr val="tx1"/>
                        </a:solidFill>
                        <a:latin typeface="Cambria Math" panose="02040503050406030204" pitchFamily="18" charset="0"/>
                        <a:ea typeface="Calibri" charset="0"/>
                        <a:cs typeface="Calibri" charset="0"/>
                        <a:sym typeface="Helvetica Neue" pitchFamily="-107" charset="0"/>
                      </a:rPr>
                      <m:t>Γ</m:t>
                    </m:r>
                  </m:oMath>
                </a14:m>
                <a:r>
                  <a:rPr lang="en-US" dirty="0">
                    <a:solidFill>
                      <a:schemeClr val="tx1"/>
                    </a:solidFill>
                    <a:latin typeface="Calibri" charset="0"/>
                    <a:ea typeface="Calibri" charset="0"/>
                    <a:cs typeface="Calibri" charset="0"/>
                    <a:sym typeface="Helvetica Neue" pitchFamily="-107" charset="0"/>
                  </a:rPr>
                  <a:t> will become infeasible under </a:t>
                </a:r>
                <a14:m>
                  <m:oMath xmlns:m="http://schemas.openxmlformats.org/officeDocument/2006/math">
                    <m:r>
                      <a:rPr lang="en-US" i="1">
                        <a:solidFill>
                          <a:schemeClr val="tx1"/>
                        </a:solidFill>
                        <a:latin typeface="Cambria Math" panose="02040503050406030204" pitchFamily="18" charset="0"/>
                        <a:ea typeface="Calibri" charset="0"/>
                        <a:cs typeface="Calibri" charset="0"/>
                        <a:sym typeface="Helvetica Neue" pitchFamily="-107" charset="0"/>
                      </a:rPr>
                      <m:t>𝑆</m:t>
                    </m:r>
                  </m:oMath>
                </a14:m>
                <a:endParaRPr lang="en-US" dirty="0">
                  <a:solidFill>
                    <a:schemeClr val="tx1"/>
                  </a:solidFill>
                  <a:latin typeface="Calibri" charset="0"/>
                  <a:ea typeface="Calibri" charset="0"/>
                  <a:cs typeface="Calibri" charset="0"/>
                  <a:sym typeface="Wingdings"/>
                </a:endParaRPr>
              </a:p>
              <a:p>
                <a:pPr lvl="1"/>
                <a:r>
                  <a:rPr lang="en-US" dirty="0">
                    <a:solidFill>
                      <a:schemeClr val="tx1"/>
                    </a:solidFill>
                    <a:latin typeface="Calibri" charset="0"/>
                    <a:ea typeface="Calibri" charset="0"/>
                    <a:cs typeface="Calibri" charset="0"/>
                    <a:sym typeface="Wingdings"/>
                  </a:rPr>
                  <a:t>Inflated </a:t>
                </a:r>
                <a14:m>
                  <m:oMath xmlns:m="http://schemas.openxmlformats.org/officeDocument/2006/math">
                    <m:r>
                      <m:rPr>
                        <m:sty m:val="p"/>
                      </m:rPr>
                      <a:rPr lang="en-US">
                        <a:solidFill>
                          <a:schemeClr val="tx1"/>
                        </a:solidFill>
                        <a:latin typeface="Cambria Math" panose="02040503050406030204" pitchFamily="18" charset="0"/>
                        <a:ea typeface="Calibri" charset="0"/>
                        <a:cs typeface="Calibri" charset="0"/>
                        <a:sym typeface="Helvetica Neue" pitchFamily="-107" charset="0"/>
                      </a:rPr>
                      <m:t>Γ</m:t>
                    </m:r>
                  </m:oMath>
                </a14:m>
                <a:r>
                  <a:rPr lang="en-US" dirty="0">
                    <a:solidFill>
                      <a:schemeClr val="tx1"/>
                    </a:solidFill>
                    <a:latin typeface="Calibri" charset="0"/>
                    <a:ea typeface="Calibri" charset="0"/>
                    <a:cs typeface="Calibri" charset="0"/>
                    <a:sym typeface="Helvetica Neue" pitchFamily="-107" charset="0"/>
                  </a:rPr>
                  <a:t> is said to </a:t>
                </a:r>
                <a:r>
                  <a:rPr lang="en-US" b="1" i="1" dirty="0">
                    <a:solidFill>
                      <a:schemeClr val="tx1"/>
                    </a:solidFill>
                    <a:latin typeface="Calibri" charset="0"/>
                    <a:ea typeface="Calibri" charset="0"/>
                    <a:cs typeface="Calibri" charset="0"/>
                    <a:sym typeface="Helvetica Neue" pitchFamily="-107" charset="0"/>
                  </a:rPr>
                  <a:t>fully utilize </a:t>
                </a:r>
                <a:r>
                  <a:rPr lang="en-US" dirty="0">
                    <a:solidFill>
                      <a:schemeClr val="tx1"/>
                    </a:solidFill>
                    <a:latin typeface="Calibri" charset="0"/>
                    <a:ea typeface="Calibri" charset="0"/>
                    <a:cs typeface="Calibri" charset="0"/>
                    <a:sym typeface="Helvetica Neue" pitchFamily="-107" charset="0"/>
                  </a:rPr>
                  <a:t>the processor under</a:t>
                </a:r>
                <a:r>
                  <a:rPr lang="en-US" i="1" dirty="0">
                    <a:solidFill>
                      <a:schemeClr val="tx1"/>
                    </a:solidFill>
                    <a:latin typeface="Calibri" charset="0"/>
                    <a:ea typeface="Calibri" charset="0"/>
                    <a:cs typeface="Calibri" charset="0"/>
                    <a:sym typeface="Helvetica Neue" pitchFamily="-107" charset="0"/>
                  </a:rPr>
                  <a:t>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pitchFamily="-107" charset="0"/>
                      </a:rPr>
                      <m:t>𝑆</m:t>
                    </m:r>
                  </m:oMath>
                </a14:m>
                <a:br>
                  <a:rPr lang="en-US" i="1" dirty="0">
                    <a:solidFill>
                      <a:schemeClr val="tx1"/>
                    </a:solidFill>
                    <a:latin typeface="Calibri" charset="0"/>
                    <a:ea typeface="Calibri" charset="0"/>
                    <a:cs typeface="Calibri" charset="0"/>
                    <a:sym typeface="Helvetica Neue" pitchFamily="-107" charset="0"/>
                  </a:rPr>
                </a:br>
                <a:r>
                  <a:rPr lang="en-US" dirty="0">
                    <a:latin typeface="Calibri" charset="0"/>
                    <a:ea typeface="Calibri" charset="0"/>
                    <a:cs typeface="Calibri" charset="0"/>
                    <a:sym typeface="Helvetica Neue" pitchFamily="-107" charset="0"/>
                  </a:rPr>
                  <a:t>(</a:t>
                </a:r>
                <a:r>
                  <a:rPr lang="en-US" dirty="0">
                    <a:solidFill>
                      <a:schemeClr val="tx1"/>
                    </a:solidFill>
                    <a:latin typeface="Calibri" charset="0"/>
                    <a:ea typeface="Calibri" charset="0"/>
                    <a:cs typeface="Calibri" charset="0"/>
                    <a:sym typeface="Helvetica Neue" pitchFamily="-107" charset="0"/>
                  </a:rPr>
                  <a:t>Also called </a:t>
                </a:r>
                <a:r>
                  <a:rPr lang="en-US" b="1" i="1" dirty="0">
                    <a:solidFill>
                      <a:schemeClr val="tx1"/>
                    </a:solidFill>
                    <a:latin typeface="Calibri" charset="0"/>
                    <a:ea typeface="Calibri" charset="0"/>
                    <a:cs typeface="Calibri" charset="0"/>
                    <a:sym typeface="Helvetica Neue" pitchFamily="-107" charset="0"/>
                  </a:rPr>
                  <a:t>critically schedulable </a:t>
                </a:r>
                <a:r>
                  <a:rPr lang="en-US" dirty="0">
                    <a:solidFill>
                      <a:schemeClr val="tx1"/>
                    </a:solidFill>
                    <a:latin typeface="Calibri" charset="0"/>
                    <a:ea typeface="Calibri" charset="0"/>
                    <a:cs typeface="Calibri" charset="0"/>
                    <a:sym typeface="Helvetica Neue" pitchFamily="-107" charset="0"/>
                  </a:rPr>
                  <a:t>under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pitchFamily="-107" charset="0"/>
                      </a:rPr>
                      <m:t>𝑆</m:t>
                    </m:r>
                  </m:oMath>
                </a14:m>
                <a:r>
                  <a:rPr lang="en-US" dirty="0">
                    <a:solidFill>
                      <a:schemeClr val="tx1"/>
                    </a:solidFill>
                    <a:latin typeface="Calibri" charset="0"/>
                    <a:ea typeface="Calibri" charset="0"/>
                    <a:cs typeface="Calibri" charset="0"/>
                    <a:sym typeface="Helvetica Neue" pitchFamily="-107" charset="0"/>
                  </a:rPr>
                  <a:t>)</a:t>
                </a:r>
              </a:p>
              <a:p>
                <a:pPr lvl="1"/>
                <a:r>
                  <a:rPr lang="en-US" dirty="0">
                    <a:latin typeface="Calibri" charset="0"/>
                    <a:ea typeface="Calibri" charset="0"/>
                    <a:cs typeface="Calibri" charset="0"/>
                    <a:sym typeface="Helvetica Neue" pitchFamily="-107" charset="0"/>
                  </a:rPr>
                  <a:t>We are </a:t>
                </a:r>
                <a:r>
                  <a:rPr lang="en-US" b="1" dirty="0">
                    <a:latin typeface="Calibri" charset="0"/>
                    <a:ea typeface="Calibri" charset="0"/>
                    <a:cs typeface="Calibri" charset="0"/>
                    <a:sym typeface="Helvetica Neue" pitchFamily="-107" charset="0"/>
                  </a:rPr>
                  <a:t>not</a:t>
                </a:r>
                <a:r>
                  <a:rPr lang="en-US" dirty="0">
                    <a:latin typeface="Calibri" charset="0"/>
                    <a:ea typeface="Calibri" charset="0"/>
                    <a:cs typeface="Calibri" charset="0"/>
                    <a:sym typeface="Helvetica Neue" pitchFamily="-107" charset="0"/>
                  </a:rPr>
                  <a:t> touching the </a:t>
                </a:r>
                <a:r>
                  <a:rPr lang="en-US" b="1" dirty="0">
                    <a:latin typeface="Calibri" charset="0"/>
                    <a:ea typeface="Calibri" charset="0"/>
                    <a:cs typeface="Calibri" charset="0"/>
                    <a:sym typeface="Helvetica Neue" pitchFamily="-107" charset="0"/>
                  </a:rPr>
                  <a:t>periods</a:t>
                </a:r>
                <a:r>
                  <a:rPr lang="en-US" dirty="0">
                    <a:latin typeface="Calibri" charset="0"/>
                    <a:ea typeface="Calibri" charset="0"/>
                    <a:cs typeface="Calibri" charset="0"/>
                    <a:sym typeface="Helvetica Neue" pitchFamily="-107" charset="0"/>
                  </a:rPr>
                  <a:t> of tasks in </a:t>
                </a:r>
                <a14:m>
                  <m:oMath xmlns:m="http://schemas.openxmlformats.org/officeDocument/2006/math">
                    <m:r>
                      <m:rPr>
                        <m:sty m:val="p"/>
                      </m:rPr>
                      <a:rPr lang="en-US" b="0" i="0" smtClean="0">
                        <a:latin typeface="Cambria Math" panose="02040503050406030204" pitchFamily="18" charset="0"/>
                        <a:ea typeface="Calibri" charset="0"/>
                        <a:cs typeface="Calibri" charset="0"/>
                        <a:sym typeface="Helvetica Neue" pitchFamily="-107" charset="0"/>
                      </a:rPr>
                      <m:t>Γ</m:t>
                    </m:r>
                  </m:oMath>
                </a14:m>
                <a:endParaRPr lang="en-US" dirty="0">
                  <a:latin typeface="Calibri" charset="0"/>
                  <a:ea typeface="Calibri" charset="0"/>
                  <a:cs typeface="Calibri" charset="0"/>
                  <a:sym typeface="Helvetica Neue" pitchFamily="-107"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6400" y="1638300"/>
                <a:ext cx="8343900" cy="4959052"/>
              </a:xfrm>
              <a:blipFill>
                <a:blip r:embed="rId3"/>
                <a:stretch>
                  <a:fillRect l="-1064" t="-512"/>
                </a:stretch>
              </a:blipFill>
            </p:spPr>
            <p:txBody>
              <a:bodyPr/>
              <a:lstStyle/>
              <a:p>
                <a:r>
                  <a:rPr lang="en-US">
                    <a:noFill/>
                  </a:rPr>
                  <a:t> </a:t>
                </a:r>
              </a:p>
            </p:txBody>
          </p:sp>
        </mc:Fallback>
      </mc:AlternateContent>
      <p:sp>
        <p:nvSpPr>
          <p:cNvPr id="4"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Avenir Book"/>
            </a:endParaRPr>
          </a:p>
        </p:txBody>
      </p:sp>
    </p:spTree>
    <p:extLst>
      <p:ext uri="{BB962C8B-B14F-4D97-AF65-F5344CB8AC3E}">
        <p14:creationId xmlns:p14="http://schemas.microsoft.com/office/powerpoint/2010/main" val="993389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Avenir Book"/>
            </a:endParaRPr>
          </a:p>
        </p:txBody>
      </p:sp>
      <p:sp>
        <p:nvSpPr>
          <p:cNvPr id="23554" name="Rectangle 2"/>
          <p:cNvSpPr>
            <a:spLocks noGrp="1" noChangeArrowheads="1"/>
          </p:cNvSpPr>
          <p:nvPr>
            <p:ph type="title"/>
          </p:nvPr>
        </p:nvSpPr>
        <p:spPr>
          <a:ln/>
        </p:spPr>
        <p:txBody>
          <a:bodyPr/>
          <a:lstStyle/>
          <a:p>
            <a:r>
              <a:rPr lang="en-US"/>
              <a:t>Impact of GRMS</a:t>
            </a:r>
          </a:p>
        </p:txBody>
      </p:sp>
      <p:sp>
        <p:nvSpPr>
          <p:cNvPr id="23555" name="Rectangle 3"/>
          <p:cNvSpPr>
            <a:spLocks noGrp="1" noChangeArrowheads="1"/>
          </p:cNvSpPr>
          <p:nvPr>
            <p:ph type="body" idx="1"/>
          </p:nvPr>
        </p:nvSpPr>
        <p:spPr>
          <a:xfrm>
            <a:off x="406400" y="1522413"/>
            <a:ext cx="8358188" cy="4840287"/>
          </a:xfrm>
          <a:ln/>
        </p:spPr>
        <p:txBody>
          <a:bodyPr/>
          <a:lstStyle/>
          <a:p>
            <a:pPr>
              <a:lnSpc>
                <a:spcPct val="90000"/>
              </a:lnSpc>
            </a:pPr>
            <a:r>
              <a:rPr lang="en-US" sz="2000" dirty="0">
                <a:latin typeface="Calibri" charset="0"/>
                <a:ea typeface="Calibri" charset="0"/>
                <a:cs typeface="Calibri" charset="0"/>
              </a:rPr>
              <a:t>GRMS: Generalized Rate Monotonic Scheduling</a:t>
            </a:r>
          </a:p>
          <a:p>
            <a:pPr>
              <a:lnSpc>
                <a:spcPct val="90000"/>
              </a:lnSpc>
            </a:pPr>
            <a:r>
              <a:rPr lang="en-US" sz="2000" dirty="0">
                <a:latin typeface="Calibri" charset="0"/>
                <a:ea typeface="Calibri" charset="0"/>
                <a:cs typeface="Calibri" charset="0"/>
              </a:rPr>
              <a:t>Cited in the Selected Accomplishment section of the National Research Council’s report on </a:t>
            </a:r>
            <a:r>
              <a:rPr lang="en-US" sz="2000" u="sng" dirty="0">
                <a:latin typeface="Calibri" charset="0"/>
                <a:ea typeface="Calibri" charset="0"/>
                <a:cs typeface="Calibri" charset="0"/>
              </a:rPr>
              <a:t>A Broader Agenda for Computer Science and Engineering</a:t>
            </a:r>
            <a:r>
              <a:rPr lang="en-US" sz="2000" dirty="0">
                <a:latin typeface="Calibri" charset="0"/>
                <a:ea typeface="Calibri" charset="0"/>
                <a:cs typeface="Calibri" charset="0"/>
              </a:rPr>
              <a:t> in 1992.</a:t>
            </a:r>
          </a:p>
          <a:p>
            <a:r>
              <a:rPr lang="en-US" dirty="0">
                <a:latin typeface="Calibri" charset="0"/>
                <a:ea typeface="Calibri" charset="0"/>
                <a:cs typeface="Calibri" charset="0"/>
              </a:rPr>
              <a:t>“Through the development of Rate Monotonic Scheduling [theory], we now have a system that will allow [Space Station] Freedom's computers to budget their time, to choose between a variety of tasks, and decide not only which one to do first but how much  time to spend in the process.” [Deputy Administrator of NASA, Aaron Cohen]</a:t>
            </a:r>
          </a:p>
          <a:p>
            <a:r>
              <a:rPr lang="en-US" dirty="0">
                <a:latin typeface="Calibri" charset="0"/>
                <a:ea typeface="Calibri" charset="0"/>
                <a:cs typeface="Calibri" charset="0"/>
              </a:rPr>
              <a:t>“The navigation payload software for the next block of Global Positioning System upgrade recently completed testing. ...  This design would have been difficult or impossible prior to the development of rate monotonic theory.” [L.  Doyle, and J. </a:t>
            </a:r>
            <a:r>
              <a:rPr lang="en-US" dirty="0" err="1">
                <a:latin typeface="Calibri" charset="0"/>
                <a:ea typeface="Calibri" charset="0"/>
                <a:cs typeface="Calibri" charset="0"/>
              </a:rPr>
              <a:t>Elzey</a:t>
            </a:r>
            <a:r>
              <a:rPr lang="en-US" dirty="0">
                <a:latin typeface="Calibri" charset="0"/>
                <a:ea typeface="Calibri" charset="0"/>
                <a:cs typeface="Calibri" charset="0"/>
              </a:rPr>
              <a:t>, “Successful Use of Rate Monotonic Theory on A Formidable Real-Time System”]</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4704"/>
            <a:ext cx="8343900" cy="945852"/>
          </a:xfrm>
        </p:spPr>
        <p:txBody>
          <a:bodyPr/>
          <a:lstStyle/>
          <a:p>
            <a:br>
              <a:rPr lang="en-US" dirty="0">
                <a:latin typeface="Calibri" panose="020F0502020204030204" pitchFamily="34" charset="0"/>
                <a:ea typeface="Optima" charset="0"/>
                <a:cs typeface="Calibri" panose="020F0502020204030204" pitchFamily="34" charset="0"/>
              </a:rPr>
            </a:br>
            <a:br>
              <a:rPr lang="en-US" dirty="0">
                <a:latin typeface="Calibri" panose="020F0502020204030204" pitchFamily="34" charset="0"/>
                <a:ea typeface="Optima" charset="0"/>
                <a:cs typeface="Calibri" panose="020F0502020204030204" pitchFamily="34" charset="0"/>
              </a:rPr>
            </a:br>
            <a:br>
              <a:rPr lang="en-US" dirty="0">
                <a:latin typeface="Calibri" panose="020F0502020204030204" pitchFamily="34" charset="0"/>
                <a:ea typeface="Optima" charset="0"/>
                <a:cs typeface="Calibri" panose="020F0502020204030204" pitchFamily="34" charset="0"/>
              </a:rPr>
            </a:br>
            <a:br>
              <a:rPr lang="en-US" dirty="0">
                <a:latin typeface="Calibri" panose="020F0502020204030204" pitchFamily="34" charset="0"/>
                <a:ea typeface="Optima" charset="0"/>
                <a:cs typeface="Calibri" panose="020F0502020204030204" pitchFamily="34" charset="0"/>
              </a:rPr>
            </a:br>
            <a:r>
              <a:rPr lang="en-US" dirty="0">
                <a:latin typeface="Calibri" panose="020F0502020204030204" pitchFamily="34" charset="0"/>
                <a:ea typeface="Optima" charset="0"/>
                <a:cs typeface="Calibri" panose="020F0502020204030204" pitchFamily="34" charset="0"/>
              </a:rPr>
              <a:t>Utilization bound: The Plan</a:t>
            </a:r>
            <a:br>
              <a:rPr lang="en-US" dirty="0">
                <a:latin typeface="Calibri" panose="020F0502020204030204" pitchFamily="34" charset="0"/>
                <a:ea typeface="Optima" charset="0"/>
                <a:cs typeface="Calibri" panose="020F0502020204030204" pitchFamily="34" charset="0"/>
              </a:rPr>
            </a:br>
            <a:endParaRPr lang="en-US" dirty="0">
              <a:latin typeface="Calibri" panose="020F0502020204030204" pitchFamily="34" charset="0"/>
              <a:ea typeface="Optima"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6400" y="1638300"/>
                <a:ext cx="8343900" cy="4959052"/>
              </a:xfrm>
              <a:ln>
                <a:noFill/>
              </a:ln>
            </p:spPr>
            <p:txBody>
              <a:bodyPr/>
              <a:lstStyle/>
              <a:p>
                <a:pPr marL="342900" lvl="0" indent="-342900">
                  <a:buFont typeface="+mj-lt"/>
                  <a:buAutoNum type="arabicPeriod" startAt="4"/>
                </a:pPr>
                <a:r>
                  <a:rPr lang="en-US" dirty="0">
                    <a:solidFill>
                      <a:schemeClr val="tx1"/>
                    </a:solidFill>
                    <a:latin typeface="Calibri" charset="0"/>
                    <a:ea typeface="Calibri" charset="0"/>
                    <a:cs typeface="Calibri" charset="0"/>
                    <a:sym typeface="Helvetica Neue" pitchFamily="-107" charset="0"/>
                  </a:rPr>
                  <a:t>Now given the set </a:t>
                </a:r>
              </a:p>
              <a:p>
                <a:pPr marL="0" lvl="0" indent="0">
                  <a:buNone/>
                </a:pPr>
                <a:r>
                  <a:rPr lang="en-US" b="0" dirty="0">
                    <a:latin typeface="Calibri" charset="0"/>
                    <a:ea typeface="Calibri" charset="0"/>
                    <a:cs typeface="Calibri" charset="0"/>
                    <a:sym typeface="Helvetica Neue" pitchFamily="-107" charset="0"/>
                  </a:rPr>
                  <a:t>	</a:t>
                </a:r>
              </a:p>
              <a:p>
                <a:pPr marL="0" lvl="0" indent="0">
                  <a:buNone/>
                </a:pPr>
                <a:endParaRPr lang="en-US" dirty="0">
                  <a:solidFill>
                    <a:schemeClr val="tx1"/>
                  </a:solidFill>
                  <a:latin typeface="Calibri" charset="0"/>
                  <a:ea typeface="Calibri" charset="0"/>
                  <a:cs typeface="Calibri" charset="0"/>
                  <a:sym typeface="Helvetica Neue" pitchFamily="-107" charset="0"/>
                </a:endParaRPr>
              </a:p>
              <a:p>
                <a:pPr marL="0" lvl="0" indent="0" algn="ctr">
                  <a:buNone/>
                </a:pPr>
                <a:r>
                  <a:rPr lang="en-US" dirty="0">
                    <a:solidFill>
                      <a:schemeClr val="tx1"/>
                    </a:solidFill>
                    <a:latin typeface="Calibri" charset="0"/>
                    <a:ea typeface="Calibri" charset="0"/>
                    <a:cs typeface="Calibri" charset="0"/>
                    <a:sym typeface="Helvetica Neue" pitchFamily="-107" charset="0"/>
                  </a:rPr>
                  <a:t>        What utilization value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pitchFamily="-107" charset="0"/>
                      </a:rPr>
                      <m:t>𝑈</m:t>
                    </m:r>
                  </m:oMath>
                </a14:m>
                <a:r>
                  <a:rPr lang="en-US" dirty="0">
                    <a:solidFill>
                      <a:schemeClr val="tx1"/>
                    </a:solidFill>
                    <a:latin typeface="Calibri" charset="0"/>
                    <a:ea typeface="Calibri" charset="0"/>
                    <a:cs typeface="Calibri" charset="0"/>
                    <a:sym typeface="Helvetica Neue" pitchFamily="-107" charset="0"/>
                  </a:rPr>
                  <a:t> is such that all task sets whose utilization is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pitchFamily="-107" charset="0"/>
                      </a:rPr>
                      <m:t>≤</m:t>
                    </m:r>
                    <m:r>
                      <a:rPr lang="en-US" b="0" i="1" smtClean="0">
                        <a:solidFill>
                          <a:schemeClr val="tx1"/>
                        </a:solidFill>
                        <a:latin typeface="Cambria Math" panose="02040503050406030204" pitchFamily="18" charset="0"/>
                        <a:ea typeface="Calibri" charset="0"/>
                        <a:cs typeface="Calibri" charset="0"/>
                        <a:sym typeface="Helvetica Neue" pitchFamily="-107" charset="0"/>
                      </a:rPr>
                      <m:t>𝑈</m:t>
                    </m:r>
                  </m:oMath>
                </a14:m>
                <a:r>
                  <a:rPr lang="en-US" dirty="0">
                    <a:solidFill>
                      <a:schemeClr val="tx1"/>
                    </a:solidFill>
                    <a:latin typeface="Calibri" charset="0"/>
                    <a:ea typeface="Calibri" charset="0"/>
                    <a:cs typeface="Calibri" charset="0"/>
                    <a:sym typeface="Helvetica Neue" pitchFamily="-107" charset="0"/>
                  </a:rPr>
                  <a:t> are feasible under </a:t>
                </a:r>
                <a14:m>
                  <m:oMath xmlns:m="http://schemas.openxmlformats.org/officeDocument/2006/math">
                    <m:r>
                      <a:rPr lang="en-US" i="1" smtClean="0">
                        <a:solidFill>
                          <a:schemeClr val="tx1"/>
                        </a:solidFill>
                        <a:latin typeface="Cambria Math" panose="02040503050406030204" pitchFamily="18" charset="0"/>
                        <a:ea typeface="Calibri" charset="0"/>
                        <a:cs typeface="Calibri" charset="0"/>
                        <a:sym typeface="Helvetica Neue" pitchFamily="-107" charset="0"/>
                      </a:rPr>
                      <m:t>𝑆</m:t>
                    </m:r>
                  </m:oMath>
                </a14:m>
                <a:r>
                  <a:rPr lang="en-US" dirty="0">
                    <a:solidFill>
                      <a:schemeClr val="tx1"/>
                    </a:solidFill>
                    <a:latin typeface="Calibri" charset="0"/>
                    <a:ea typeface="Calibri" charset="0"/>
                    <a:cs typeface="Calibri" charset="0"/>
                    <a:sym typeface="Helvetica Neue" pitchFamily="-107" charset="0"/>
                  </a:rPr>
                  <a:t>?</a:t>
                </a:r>
                <a:endParaRPr lang="en-US" dirty="0">
                  <a:latin typeface="Calibri" charset="0"/>
                  <a:ea typeface="Calibri" charset="0"/>
                  <a:cs typeface="Calibri" charset="0"/>
                  <a:sym typeface="Helvetica Neue" pitchFamily="-107" charset="0"/>
                </a:endParaRPr>
              </a:p>
              <a:p>
                <a:pPr marL="266700" lvl="1" indent="0">
                  <a:buNone/>
                </a:pPr>
                <a:endParaRPr lang="en-US" dirty="0">
                  <a:latin typeface="Calibri" charset="0"/>
                  <a:ea typeface="Calibri" charset="0"/>
                  <a:cs typeface="Calibri" charset="0"/>
                  <a:sym typeface="Helvetica Neue" pitchFamily="-107" charset="0"/>
                </a:endParaRPr>
              </a:p>
              <a:p>
                <a:pPr lvl="1"/>
                <a:endParaRPr lang="en-US" dirty="0">
                  <a:latin typeface="Calibri" charset="0"/>
                  <a:ea typeface="Calibri" charset="0"/>
                  <a:cs typeface="Calibri" charset="0"/>
                  <a:sym typeface="Helvetica Neue" pitchFamily="-107" charset="0"/>
                </a:endParaRPr>
              </a:p>
              <a:p>
                <a:pPr lvl="1"/>
                <a:endParaRPr lang="en-US" dirty="0">
                  <a:latin typeface="Calibri" charset="0"/>
                  <a:ea typeface="Calibri" charset="0"/>
                  <a:cs typeface="Calibri" charset="0"/>
                  <a:sym typeface="Helvetica Neue" pitchFamily="-107" charset="0"/>
                </a:endParaRPr>
              </a:p>
              <a:p>
                <a:pPr marL="0" lvl="0" indent="0">
                  <a:buNone/>
                </a:pPr>
                <a:r>
                  <a:rPr lang="en-US" b="1" i="1" dirty="0">
                    <a:solidFill>
                      <a:schemeClr val="tx1"/>
                    </a:solidFill>
                    <a:latin typeface="Calibri" charset="0"/>
                    <a:ea typeface="Calibri" charset="0"/>
                    <a:cs typeface="Calibri" charset="0"/>
                    <a:sym typeface="Helvetica Neue" pitchFamily="-107" charset="0"/>
                  </a:rPr>
                  <a:t>Intuition</a:t>
                </a:r>
                <a:r>
                  <a:rPr lang="en-US" i="1" dirty="0">
                    <a:solidFill>
                      <a:schemeClr val="tx1"/>
                    </a:solidFill>
                    <a:latin typeface="Calibri" charset="0"/>
                    <a:ea typeface="Calibri" charset="0"/>
                    <a:cs typeface="Calibri" charset="0"/>
                    <a:sym typeface="Helvetica Neue" pitchFamily="-107" charset="0"/>
                  </a:rPr>
                  <a:t>: Any taskset that is generated from a taskset in the set over which the </a:t>
                </a:r>
                <a:r>
                  <a:rPr lang="en-US" i="1" dirty="0" err="1">
                    <a:solidFill>
                      <a:schemeClr val="tx1"/>
                    </a:solidFill>
                    <a:latin typeface="Calibri" charset="0"/>
                    <a:ea typeface="Calibri" charset="0"/>
                    <a:cs typeface="Calibri" charset="0"/>
                    <a:sym typeface="Helvetica Neue" pitchFamily="-107" charset="0"/>
                  </a:rPr>
                  <a:t>inf</a:t>
                </a:r>
                <a:r>
                  <a:rPr lang="en-US" i="1" dirty="0">
                    <a:solidFill>
                      <a:schemeClr val="tx1"/>
                    </a:solidFill>
                    <a:latin typeface="Calibri" charset="0"/>
                    <a:ea typeface="Calibri" charset="0"/>
                    <a:cs typeface="Calibri" charset="0"/>
                    <a:sym typeface="Helvetica Neue" pitchFamily="-107" charset="0"/>
                  </a:rPr>
                  <a:t> is taken by reducing execution times is feasible (less workload </a:t>
                </a:r>
                <a:r>
                  <a:rPr lang="en-US" i="1" dirty="0">
                    <a:solidFill>
                      <a:schemeClr val="tx1"/>
                    </a:solidFill>
                    <a:latin typeface="Calibri" charset="0"/>
                    <a:ea typeface="Calibri" charset="0"/>
                    <a:cs typeface="Calibri" charset="0"/>
                    <a:sym typeface="Wingdings" pitchFamily="2" charset="2"/>
                  </a:rPr>
                  <a:t> less interference</a:t>
                </a:r>
                <a:r>
                  <a:rPr lang="en-US" i="1" dirty="0">
                    <a:solidFill>
                      <a:schemeClr val="tx1"/>
                    </a:solidFill>
                    <a:latin typeface="Calibri" charset="0"/>
                    <a:ea typeface="Calibri" charset="0"/>
                    <a:cs typeface="Calibri" charset="0"/>
                    <a:sym typeface="Helvetica Neue" pitchFamily="-107" charset="0"/>
                  </a:rPr>
                  <a:t>)</a:t>
                </a:r>
              </a:p>
              <a:p>
                <a:pPr marL="0" lvl="0" indent="0">
                  <a:buNone/>
                </a:pPr>
                <a:endParaRPr lang="en-US" i="1" dirty="0">
                  <a:solidFill>
                    <a:schemeClr val="tx1"/>
                  </a:solidFill>
                  <a:latin typeface="Calibri" charset="0"/>
                  <a:ea typeface="Calibri" charset="0"/>
                  <a:cs typeface="Calibri" charset="0"/>
                  <a:sym typeface="Helvetica Neue" pitchFamily="-107" charset="0"/>
                </a:endParaRPr>
              </a:p>
              <a:p>
                <a:pPr marL="342900" lvl="0" indent="-342900">
                  <a:buFont typeface="+mj-lt"/>
                  <a:buAutoNum type="arabicPeriod" startAt="4"/>
                </a:pPr>
                <a:endParaRPr lang="en-US" i="1" dirty="0">
                  <a:solidFill>
                    <a:schemeClr val="tx1"/>
                  </a:solidFill>
                  <a:latin typeface="Calibri" charset="0"/>
                  <a:ea typeface="Calibri" charset="0"/>
                  <a:cs typeface="Calibri" charset="0"/>
                  <a:sym typeface="Helvetica Neue" pitchFamily="-107" charset="0"/>
                </a:endParaRPr>
              </a:p>
              <a:p>
                <a:pPr marL="342900" lvl="0" indent="-342900">
                  <a:buFont typeface="+mj-lt"/>
                  <a:buAutoNum type="arabicPeriod" startAt="4"/>
                </a:pPr>
                <a:endParaRPr lang="en-US" dirty="0">
                  <a:solidFill>
                    <a:schemeClr val="tx1"/>
                  </a:solidFill>
                  <a:latin typeface="Calibri" charset="0"/>
                  <a:ea typeface="Calibri" charset="0"/>
                  <a:cs typeface="Calibri" charset="0"/>
                  <a:sym typeface="Helvetica Neue" pitchFamily="-107" charset="0"/>
                </a:endParaRPr>
              </a:p>
              <a:p>
                <a:pPr marL="342900" lvl="0" indent="-342900">
                  <a:buFont typeface="+mj-lt"/>
                  <a:buAutoNum type="arabicPeriod" startAt="4"/>
                </a:pPr>
                <a:endParaRPr lang="en-US" i="1" dirty="0">
                  <a:solidFill>
                    <a:schemeClr val="tx1"/>
                  </a:solidFill>
                  <a:latin typeface="Calibri" charset="0"/>
                  <a:ea typeface="Calibri" charset="0"/>
                  <a:cs typeface="Calibri" charset="0"/>
                  <a:sym typeface="Helvetica Neue" pitchFamily="-107"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6400" y="1638300"/>
                <a:ext cx="8343900" cy="4959052"/>
              </a:xfrm>
              <a:blipFill>
                <a:blip r:embed="rId3"/>
                <a:stretch>
                  <a:fillRect l="-1064" t="-512"/>
                </a:stretch>
              </a:blipFill>
              <a:ln>
                <a:noFill/>
              </a:ln>
            </p:spPr>
            <p:txBody>
              <a:bodyPr/>
              <a:lstStyle/>
              <a:p>
                <a:r>
                  <a:rPr lang="en-US">
                    <a:noFill/>
                  </a:rPr>
                  <a:t> </a:t>
                </a:r>
              </a:p>
            </p:txBody>
          </p:sp>
        </mc:Fallback>
      </mc:AlternateContent>
      <p:sp>
        <p:nvSpPr>
          <p:cNvPr id="4"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Optima" charset="0"/>
              <a:ea typeface="Optima" charset="0"/>
              <a:cs typeface="Optima" charset="0"/>
            </a:endParaRPr>
          </a:p>
        </p:txBody>
      </p:sp>
      <p:sp>
        <p:nvSpPr>
          <p:cNvPr id="8" name="TextBox 7"/>
          <p:cNvSpPr txBox="1"/>
          <p:nvPr/>
        </p:nvSpPr>
        <p:spPr>
          <a:xfrm>
            <a:off x="2942966" y="4905130"/>
            <a:ext cx="1635384" cy="307777"/>
          </a:xfrm>
          <a:prstGeom prst="rect">
            <a:avLst/>
          </a:prstGeom>
          <a:noFill/>
        </p:spPr>
        <p:txBody>
          <a:bodyPr wrap="none" rtlCol="0">
            <a:spAutoFit/>
          </a:bodyPr>
          <a:lstStyle/>
          <a:p>
            <a:r>
              <a:rPr lang="en-US" sz="1400" b="1" dirty="0">
                <a:latin typeface="Optima" charset="0"/>
                <a:ea typeface="Optima" charset="0"/>
                <a:cs typeface="Optima" charset="0"/>
              </a:rPr>
              <a:t>l</a:t>
            </a:r>
            <a:r>
              <a:rPr lang="en-US" sz="1400" dirty="0">
                <a:latin typeface="Optima" charset="0"/>
                <a:ea typeface="Optima" charset="0"/>
                <a:cs typeface="Optima" charset="0"/>
              </a:rPr>
              <a:t>east </a:t>
            </a:r>
            <a:r>
              <a:rPr lang="en-US" sz="1400" b="1" dirty="0">
                <a:latin typeface="Optima" charset="0"/>
                <a:ea typeface="Optima" charset="0"/>
                <a:cs typeface="Optima" charset="0"/>
              </a:rPr>
              <a:t>u</a:t>
            </a:r>
            <a:r>
              <a:rPr lang="en-US" sz="1400" dirty="0">
                <a:latin typeface="Optima" charset="0"/>
                <a:ea typeface="Optima" charset="0"/>
                <a:cs typeface="Optima" charset="0"/>
              </a:rPr>
              <a:t>pper </a:t>
            </a:r>
            <a:r>
              <a:rPr lang="en-US" sz="1400" b="1" dirty="0">
                <a:latin typeface="Optima" charset="0"/>
                <a:ea typeface="Optima" charset="0"/>
                <a:cs typeface="Optima" charset="0"/>
              </a:rPr>
              <a:t>b</a:t>
            </a:r>
            <a:r>
              <a:rPr lang="en-US" sz="1400" dirty="0">
                <a:latin typeface="Optima" charset="0"/>
                <a:ea typeface="Optima" charset="0"/>
                <a:cs typeface="Optima" charset="0"/>
              </a:rPr>
              <a:t>ound</a:t>
            </a:r>
          </a:p>
        </p:txBody>
      </p:sp>
      <p:cxnSp>
        <p:nvCxnSpPr>
          <p:cNvPr id="10" name="Straight Arrow Connector 9"/>
          <p:cNvCxnSpPr>
            <a:cxnSpLocks/>
          </p:cNvCxnSpPr>
          <p:nvPr/>
        </p:nvCxnSpPr>
        <p:spPr bwMode="auto">
          <a:xfrm flipH="1" flipV="1">
            <a:off x="2117558" y="4371576"/>
            <a:ext cx="1371600" cy="577515"/>
          </a:xfrm>
          <a:prstGeom prst="straightConnector1">
            <a:avLst/>
          </a:prstGeom>
          <a:solidFill>
            <a:srgbClr val="1CE5A4"/>
          </a:solidFill>
          <a:ln w="12700" cap="flat" cmpd="sng" algn="ctr">
            <a:solidFill>
              <a:srgbClr val="000000"/>
            </a:solidFill>
            <a:prstDash val="solid"/>
            <a:round/>
            <a:headEnd type="none" w="med" len="med"/>
            <a:tailEnd type="triangle"/>
          </a:ln>
          <a:effectLst/>
        </p:spPr>
      </p:cxnSp>
      <p:pic>
        <p:nvPicPr>
          <p:cNvPr id="19" name="Picture 18">
            <a:extLst>
              <a:ext uri="{FF2B5EF4-FFF2-40B4-BE49-F238E27FC236}">
                <a16:creationId xmlns:a16="http://schemas.microsoft.com/office/drawing/2014/main" id="{8AA46379-37BA-5548-B011-C3D5BC91C8EB}"/>
              </a:ext>
            </a:extLst>
          </p:cNvPr>
          <p:cNvPicPr>
            <a:picLocks noChangeAspect="1"/>
          </p:cNvPicPr>
          <p:nvPr/>
        </p:nvPicPr>
        <p:blipFill>
          <a:blip r:embed="rId4"/>
          <a:stretch>
            <a:fillRect/>
          </a:stretch>
        </p:blipFill>
        <p:spPr>
          <a:xfrm>
            <a:off x="1860550" y="4077072"/>
            <a:ext cx="5422900" cy="279400"/>
          </a:xfrm>
          <a:prstGeom prst="rect">
            <a:avLst/>
          </a:prstGeom>
        </p:spPr>
      </p:pic>
      <p:pic>
        <p:nvPicPr>
          <p:cNvPr id="5" name="Picture 4">
            <a:extLst>
              <a:ext uri="{FF2B5EF4-FFF2-40B4-BE49-F238E27FC236}">
                <a16:creationId xmlns:a16="http://schemas.microsoft.com/office/drawing/2014/main" id="{36B2819C-76D5-3C4B-BC8A-645276F2FD02}"/>
              </a:ext>
            </a:extLst>
          </p:cNvPr>
          <p:cNvPicPr>
            <a:picLocks noChangeAspect="1"/>
          </p:cNvPicPr>
          <p:nvPr/>
        </p:nvPicPr>
        <p:blipFill>
          <a:blip r:embed="rId5"/>
          <a:stretch>
            <a:fillRect/>
          </a:stretch>
        </p:blipFill>
        <p:spPr>
          <a:xfrm>
            <a:off x="2411760" y="2304752"/>
            <a:ext cx="4076700" cy="279400"/>
          </a:xfrm>
          <a:prstGeom prst="rect">
            <a:avLst/>
          </a:prstGeom>
        </p:spPr>
      </p:pic>
    </p:spTree>
    <p:extLst>
      <p:ext uri="{BB962C8B-B14F-4D97-AF65-F5344CB8AC3E}">
        <p14:creationId xmlns:p14="http://schemas.microsoft.com/office/powerpoint/2010/main" val="235526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Deriving </a:t>
            </a:r>
          </a:p>
        </p:txBody>
      </p:sp>
      <p:sp>
        <p:nvSpPr>
          <p:cNvPr id="3" name="Content Placeholder 2"/>
          <p:cNvSpPr>
            <a:spLocks noGrp="1"/>
          </p:cNvSpPr>
          <p:nvPr>
            <p:ph idx="1"/>
          </p:nvPr>
        </p:nvSpPr>
        <p:spPr/>
        <p:txBody>
          <a:bodyPr/>
          <a:lstStyle/>
          <a:p>
            <a:r>
              <a:rPr lang="en-US" dirty="0">
                <a:latin typeface="Calibri" charset="0"/>
                <a:ea typeface="Calibri" charset="0"/>
                <a:cs typeface="Calibri" charset="0"/>
              </a:rPr>
              <a:t>Two tasks case first</a:t>
            </a:r>
          </a:p>
          <a:p>
            <a:r>
              <a:rPr lang="en-US" dirty="0">
                <a:latin typeface="Calibri" charset="0"/>
                <a:ea typeface="Calibri" charset="0"/>
                <a:cs typeface="Calibri" charset="0"/>
              </a:rPr>
              <a:t>Consider the same two cases as in proof of optimality in previous lecture</a:t>
            </a:r>
          </a:p>
        </p:txBody>
      </p:sp>
      <p:pic>
        <p:nvPicPr>
          <p:cNvPr id="4" name="Picture 3"/>
          <p:cNvPicPr>
            <a:picLocks noChangeAspect="1"/>
          </p:cNvPicPr>
          <p:nvPr/>
        </p:nvPicPr>
        <p:blipFill>
          <a:blip r:embed="rId2"/>
          <a:stretch>
            <a:fillRect/>
          </a:stretch>
        </p:blipFill>
        <p:spPr>
          <a:xfrm>
            <a:off x="1763688" y="836712"/>
            <a:ext cx="1296144" cy="321861"/>
          </a:xfrm>
          <a:prstGeom prst="rect">
            <a:avLst/>
          </a:prstGeom>
        </p:spPr>
      </p:pic>
      <p:sp>
        <p:nvSpPr>
          <p:cNvPr id="5"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1528774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Rectangle 1"/>
          <p:cNvSpPr>
            <a:spLocks noGrp="1" noChangeArrowheads="1"/>
          </p:cNvSpPr>
          <p:nvPr>
            <p:ph type="body" idx="1"/>
          </p:nvPr>
        </p:nvSpPr>
        <p:spPr>
          <a:xfrm>
            <a:off x="368300" y="1446213"/>
            <a:ext cx="8585200" cy="1079500"/>
          </a:xfrm>
          <a:ln/>
        </p:spPr>
        <p:txBody>
          <a:bodyPr/>
          <a:lstStyle/>
          <a:p>
            <a:pPr>
              <a:lnSpc>
                <a:spcPct val="90000"/>
              </a:lnSpc>
            </a:pPr>
            <a:r>
              <a:rPr lang="en-US" sz="1600">
                <a:latin typeface="Calibri" charset="0"/>
                <a:ea typeface="Calibri" charset="0"/>
                <a:cs typeface="Calibri" charset="0"/>
              </a:rPr>
              <a:t>Consider the simplest case with two tasks</a:t>
            </a:r>
          </a:p>
          <a:p>
            <a:pPr marL="482600" lvl="1">
              <a:lnSpc>
                <a:spcPct val="90000"/>
              </a:lnSpc>
              <a:spcBef>
                <a:spcPts val="1600"/>
              </a:spcBef>
            </a:pPr>
            <a:r>
              <a:rPr lang="en-US" sz="1600">
                <a:latin typeface="Calibri" charset="0"/>
                <a:ea typeface="Calibri" charset="0"/>
                <a:cs typeface="Calibri" charset="0"/>
              </a:rPr>
              <a:t>There are two sub-cases...</a:t>
            </a:r>
          </a:p>
          <a:p>
            <a:pPr marL="800100" lvl="2">
              <a:lnSpc>
                <a:spcPct val="90000"/>
              </a:lnSpc>
              <a:spcBef>
                <a:spcPts val="1600"/>
              </a:spcBef>
            </a:pPr>
            <a:endParaRPr lang="en-US" sz="1600">
              <a:latin typeface="Calibri" charset="0"/>
              <a:ea typeface="Calibri" charset="0"/>
              <a:cs typeface="Calibri" charset="0"/>
            </a:endParaRPr>
          </a:p>
        </p:txBody>
      </p:sp>
      <p:sp>
        <p:nvSpPr>
          <p:cNvPr id="47106" name="Rectangle 2"/>
          <p:cNvSpPr>
            <a:spLocks noGrp="1" noChangeArrowheads="1"/>
          </p:cNvSpPr>
          <p:nvPr>
            <p:ph type="title"/>
          </p:nvPr>
        </p:nvSpPr>
        <p:spPr>
          <a:ln/>
        </p:spPr>
        <p:txBody>
          <a:bodyPr/>
          <a:lstStyle/>
          <a:p>
            <a:r>
              <a:rPr lang="en-US" dirty="0">
                <a:latin typeface="Calibri" charset="0"/>
                <a:ea typeface="Calibri" charset="0"/>
                <a:cs typeface="Calibri" charset="0"/>
              </a:rPr>
              <a:t>Finding the utilization bound for RM scheduling</a:t>
            </a:r>
          </a:p>
        </p:txBody>
      </p:sp>
      <p:sp>
        <p:nvSpPr>
          <p:cNvPr id="47109" name="Line 5"/>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0" name="Rectangle 6"/>
          <p:cNvSpPr>
            <a:spLocks/>
          </p:cNvSpPr>
          <p:nvPr/>
        </p:nvSpPr>
        <p:spPr bwMode="auto">
          <a:xfrm>
            <a:off x="3833813" y="5041900"/>
            <a:ext cx="5130800" cy="1625600"/>
          </a:xfrm>
          <a:prstGeom prst="rect">
            <a:avLst/>
          </a:prstGeom>
          <a:noFill/>
          <a:ln w="9525">
            <a:noFill/>
            <a:miter lim="800000"/>
            <a:headEnd/>
            <a:tailEnd/>
          </a:ln>
        </p:spPr>
        <p:txBody>
          <a:bodyPr lIns="0" tIns="0" rIns="0" bIns="0" anchor="b">
            <a:prstTxWarp prst="textNoShape">
              <a:avLst/>
            </a:prstTxWarp>
          </a:bodyPr>
          <a:lstStyle/>
          <a:p>
            <a:r>
              <a:rPr lang="en-US" sz="1400" dirty="0">
                <a:solidFill>
                  <a:schemeClr val="tx1"/>
                </a:solidFill>
                <a:latin typeface="Calibri" charset="0"/>
                <a:ea typeface="Calibri" charset="0"/>
                <a:cs typeface="Calibri" charset="0"/>
                <a:sym typeface="Helvetica Neue" pitchFamily="-107" charset="0"/>
              </a:rPr>
              <a:t>Find some task set parameter   </a:t>
            </a:r>
            <a:r>
              <a:rPr lang="en-US" sz="1400" i="1" dirty="0">
                <a:solidFill>
                  <a:schemeClr val="tx1"/>
                </a:solidFill>
                <a:latin typeface="Calibri" charset="0"/>
                <a:ea typeface="Calibri" charset="0"/>
                <a:cs typeface="Calibri" charset="0"/>
                <a:sym typeface="Helvetica Neue" pitchFamily="-107" charset="0"/>
              </a:rPr>
              <a:t>x</a:t>
            </a:r>
          </a:p>
          <a:p>
            <a:r>
              <a:rPr lang="en-US" sz="1400" dirty="0">
                <a:solidFill>
                  <a:schemeClr val="tx1"/>
                </a:solidFill>
                <a:latin typeface="Calibri" charset="0"/>
                <a:ea typeface="Calibri" charset="0"/>
                <a:cs typeface="Calibri" charset="0"/>
                <a:sym typeface="Helvetica Neue" pitchFamily="-107" charset="0"/>
              </a:rPr>
              <a:t>such that</a:t>
            </a:r>
          </a:p>
          <a:p>
            <a:r>
              <a:rPr lang="en-US" sz="1400" dirty="0">
                <a:solidFill>
                  <a:schemeClr val="tx1"/>
                </a:solidFill>
                <a:latin typeface="Calibri" charset="0"/>
                <a:ea typeface="Calibri" charset="0"/>
                <a:cs typeface="Calibri" charset="0"/>
                <a:sym typeface="Helvetica Neue" pitchFamily="-107" charset="0"/>
              </a:rPr>
              <a:t>   Case (a):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&lt;</a:t>
            </a:r>
            <a:r>
              <a:rPr lang="en-US" sz="1400" i="1" dirty="0">
                <a:solidFill>
                  <a:schemeClr val="tx1"/>
                </a:solidFill>
                <a:latin typeface="Calibri" charset="0"/>
                <a:ea typeface="Calibri" charset="0"/>
                <a:cs typeface="Calibri" charset="0"/>
                <a:sym typeface="Helvetica Neue" pitchFamily="-107" charset="0"/>
              </a:rPr>
              <a:t>x</a:t>
            </a:r>
            <a:r>
              <a:rPr lang="en-US" sz="1400" i="1" baseline="-27000" dirty="0">
                <a:solidFill>
                  <a:schemeClr val="tx1"/>
                </a:solidFill>
                <a:latin typeface="Calibri" charset="0"/>
                <a:ea typeface="Calibri" charset="0"/>
                <a:cs typeface="Calibri" charset="0"/>
                <a:sym typeface="Helvetica Neue" pitchFamily="-107" charset="0"/>
              </a:rPr>
              <a:t>o</a:t>
            </a:r>
            <a:r>
              <a:rPr lang="en-US" sz="1400" dirty="0">
                <a:solidFill>
                  <a:schemeClr val="tx1"/>
                </a:solidFill>
                <a:latin typeface="Calibri" charset="0"/>
                <a:ea typeface="Calibri" charset="0"/>
                <a:cs typeface="Calibri" charset="0"/>
                <a:sym typeface="Helvetica Neue" pitchFamily="-107" charset="0"/>
              </a:rPr>
              <a:t> such that </a:t>
            </a:r>
            <a:r>
              <a:rPr lang="en-US" sz="1400" i="1" dirty="0" err="1">
                <a:solidFill>
                  <a:schemeClr val="tx1"/>
                </a:solidFill>
                <a:latin typeface="Calibri" charset="0"/>
                <a:ea typeface="Calibri" charset="0"/>
                <a:cs typeface="Calibri" charset="0"/>
                <a:sym typeface="Helvetica Neue" pitchFamily="-107" charset="0"/>
              </a:rPr>
              <a:t>U(x</a:t>
            </a:r>
            <a:r>
              <a:rPr lang="en-US" sz="1400" i="1" dirty="0">
                <a:solidFill>
                  <a:schemeClr val="tx1"/>
                </a:solidFill>
                <a:latin typeface="Calibri" charset="0"/>
                <a:ea typeface="Calibri" charset="0"/>
                <a:cs typeface="Calibri" charset="0"/>
                <a:sym typeface="Helvetica Neue" pitchFamily="-107" charset="0"/>
              </a:rPr>
              <a:t>)</a:t>
            </a:r>
            <a:r>
              <a:rPr lang="en-US" sz="1400" dirty="0">
                <a:solidFill>
                  <a:schemeClr val="tx1"/>
                </a:solidFill>
                <a:latin typeface="Calibri" charset="0"/>
                <a:ea typeface="Calibri" charset="0"/>
                <a:cs typeface="Calibri" charset="0"/>
                <a:sym typeface="Helvetica Neue" pitchFamily="-107" charset="0"/>
              </a:rPr>
              <a:t> decreases as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 increases</a:t>
            </a:r>
            <a:endParaRPr lang="en-US" sz="1400" i="1" dirty="0">
              <a:solidFill>
                <a:schemeClr val="tx1"/>
              </a:solidFill>
              <a:latin typeface="Calibri" charset="0"/>
              <a:ea typeface="Calibri" charset="0"/>
              <a:cs typeface="Calibri" charset="0"/>
              <a:sym typeface="Helvetica Neue" pitchFamily="-107" charset="0"/>
            </a:endParaRPr>
          </a:p>
          <a:p>
            <a:r>
              <a:rPr lang="en-US" sz="1400" dirty="0">
                <a:solidFill>
                  <a:schemeClr val="tx1"/>
                </a:solidFill>
                <a:latin typeface="Calibri" charset="0"/>
                <a:ea typeface="Calibri" charset="0"/>
                <a:cs typeface="Calibri" charset="0"/>
                <a:sym typeface="Helvetica Neue" pitchFamily="-107" charset="0"/>
              </a:rPr>
              <a:t>   Case (</a:t>
            </a:r>
            <a:r>
              <a:rPr lang="en-US" sz="1400" dirty="0" err="1">
                <a:solidFill>
                  <a:schemeClr val="tx1"/>
                </a:solidFill>
                <a:latin typeface="Calibri" charset="0"/>
                <a:ea typeface="Calibri" charset="0"/>
                <a:cs typeface="Calibri" charset="0"/>
                <a:sym typeface="Helvetica Neue" pitchFamily="-107" charset="0"/>
              </a:rPr>
              <a:t>b</a:t>
            </a:r>
            <a:r>
              <a:rPr lang="en-US" sz="1400" dirty="0">
                <a:solidFill>
                  <a:schemeClr val="tx1"/>
                </a:solidFill>
                <a:latin typeface="Calibri" charset="0"/>
                <a:ea typeface="Calibri" charset="0"/>
                <a:cs typeface="Calibri" charset="0"/>
                <a:sym typeface="Helvetica Neue" pitchFamily="-107" charset="0"/>
              </a:rPr>
              <a:t>):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&gt;</a:t>
            </a:r>
            <a:r>
              <a:rPr lang="en-US" sz="1400" i="1" dirty="0">
                <a:solidFill>
                  <a:schemeClr val="tx1"/>
                </a:solidFill>
                <a:latin typeface="Calibri" charset="0"/>
                <a:ea typeface="Calibri" charset="0"/>
                <a:cs typeface="Calibri" charset="0"/>
                <a:sym typeface="Helvetica Neue" pitchFamily="-107" charset="0"/>
              </a:rPr>
              <a:t>x</a:t>
            </a:r>
            <a:r>
              <a:rPr lang="en-US" sz="1400" i="1" baseline="-27000" dirty="0">
                <a:solidFill>
                  <a:schemeClr val="tx1"/>
                </a:solidFill>
                <a:latin typeface="Calibri" charset="0"/>
                <a:ea typeface="Calibri" charset="0"/>
                <a:cs typeface="Calibri" charset="0"/>
                <a:sym typeface="Helvetica Neue" pitchFamily="-107" charset="0"/>
              </a:rPr>
              <a:t>o</a:t>
            </a:r>
            <a:r>
              <a:rPr lang="en-US" sz="1400" dirty="0">
                <a:solidFill>
                  <a:schemeClr val="tx1"/>
                </a:solidFill>
                <a:latin typeface="Calibri" charset="0"/>
                <a:ea typeface="Calibri" charset="0"/>
                <a:cs typeface="Calibri" charset="0"/>
                <a:sym typeface="Helvetica Neue" pitchFamily="-107" charset="0"/>
              </a:rPr>
              <a:t> such that </a:t>
            </a:r>
            <a:r>
              <a:rPr lang="en-US" sz="1400" i="1" dirty="0" err="1">
                <a:solidFill>
                  <a:schemeClr val="tx1"/>
                </a:solidFill>
                <a:latin typeface="Calibri" charset="0"/>
                <a:ea typeface="Calibri" charset="0"/>
                <a:cs typeface="Calibri" charset="0"/>
                <a:sym typeface="Helvetica Neue" pitchFamily="-107" charset="0"/>
              </a:rPr>
              <a:t>U(x</a:t>
            </a:r>
            <a:r>
              <a:rPr lang="en-US" sz="1400" i="1" dirty="0">
                <a:solidFill>
                  <a:schemeClr val="tx1"/>
                </a:solidFill>
                <a:latin typeface="Calibri" charset="0"/>
                <a:ea typeface="Calibri" charset="0"/>
                <a:cs typeface="Calibri" charset="0"/>
                <a:sym typeface="Helvetica Neue" pitchFamily="-107" charset="0"/>
              </a:rPr>
              <a:t>)</a:t>
            </a:r>
            <a:r>
              <a:rPr lang="en-US" sz="1400" dirty="0">
                <a:solidFill>
                  <a:schemeClr val="tx1"/>
                </a:solidFill>
                <a:latin typeface="Calibri" charset="0"/>
                <a:ea typeface="Calibri" charset="0"/>
                <a:cs typeface="Calibri" charset="0"/>
                <a:sym typeface="Helvetica Neue" pitchFamily="-107" charset="0"/>
              </a:rPr>
              <a:t> increases as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 increases</a:t>
            </a:r>
          </a:p>
          <a:p>
            <a:r>
              <a:rPr lang="en-US" sz="1400" dirty="0">
                <a:solidFill>
                  <a:schemeClr val="tx1"/>
                </a:solidFill>
                <a:latin typeface="Calibri" charset="0"/>
                <a:ea typeface="Calibri" charset="0"/>
                <a:cs typeface="Calibri" charset="0"/>
                <a:sym typeface="Helvetica Neue" pitchFamily="-107" charset="0"/>
              </a:rPr>
              <a:t>Thus </a:t>
            </a:r>
            <a:r>
              <a:rPr lang="en-US" sz="1400" i="1" dirty="0" err="1">
                <a:solidFill>
                  <a:schemeClr val="tx1"/>
                </a:solidFill>
                <a:latin typeface="Calibri" charset="0"/>
                <a:ea typeface="Calibri" charset="0"/>
                <a:cs typeface="Calibri" charset="0"/>
                <a:sym typeface="Helvetica Neue" pitchFamily="-107" charset="0"/>
              </a:rPr>
              <a:t>U(x</a:t>
            </a:r>
            <a:r>
              <a:rPr lang="en-US" sz="1400" i="1" dirty="0">
                <a:solidFill>
                  <a:schemeClr val="tx1"/>
                </a:solidFill>
                <a:latin typeface="Calibri" charset="0"/>
                <a:ea typeface="Calibri" charset="0"/>
                <a:cs typeface="Calibri" charset="0"/>
                <a:sym typeface="Helvetica Neue" pitchFamily="-107" charset="0"/>
              </a:rPr>
              <a:t>)</a:t>
            </a:r>
            <a:r>
              <a:rPr lang="en-US" sz="1400" dirty="0">
                <a:solidFill>
                  <a:schemeClr val="tx1"/>
                </a:solidFill>
                <a:latin typeface="Calibri" charset="0"/>
                <a:ea typeface="Calibri" charset="0"/>
                <a:cs typeface="Calibri" charset="0"/>
                <a:sym typeface="Helvetica Neue" pitchFamily="-107" charset="0"/>
              </a:rPr>
              <a:t> is minimum when </a:t>
            </a:r>
            <a:r>
              <a:rPr lang="en-US" sz="1400" i="1" dirty="0" err="1">
                <a:solidFill>
                  <a:schemeClr val="tx1"/>
                </a:solidFill>
                <a:latin typeface="Calibri" charset="0"/>
                <a:ea typeface="Calibri" charset="0"/>
                <a:cs typeface="Calibri" charset="0"/>
                <a:sym typeface="Helvetica Neue" pitchFamily="-107" charset="0"/>
              </a:rPr>
              <a:t>x</a:t>
            </a:r>
            <a:r>
              <a:rPr lang="en-US" sz="1400" i="1" dirty="0">
                <a:solidFill>
                  <a:schemeClr val="tx1"/>
                </a:solidFill>
                <a:latin typeface="Calibri" charset="0"/>
                <a:ea typeface="Calibri" charset="0"/>
                <a:cs typeface="Calibri" charset="0"/>
                <a:sym typeface="Helvetica Neue" pitchFamily="-107" charset="0"/>
              </a:rPr>
              <a:t>=x</a:t>
            </a:r>
            <a:r>
              <a:rPr lang="en-US" sz="1400" i="1" baseline="-27000" dirty="0">
                <a:solidFill>
                  <a:schemeClr val="tx1"/>
                </a:solidFill>
                <a:latin typeface="Calibri" charset="0"/>
                <a:ea typeface="Calibri" charset="0"/>
                <a:cs typeface="Calibri" charset="0"/>
                <a:sym typeface="Helvetica Neue" pitchFamily="-107" charset="0"/>
              </a:rPr>
              <a:t>o</a:t>
            </a:r>
          </a:p>
          <a:p>
            <a:r>
              <a:rPr lang="en-US" sz="1400" dirty="0">
                <a:solidFill>
                  <a:schemeClr val="tx1"/>
                </a:solidFill>
                <a:latin typeface="Calibri" charset="0"/>
                <a:ea typeface="Calibri" charset="0"/>
                <a:cs typeface="Calibri" charset="0"/>
                <a:sym typeface="Helvetica Neue" pitchFamily="-107" charset="0"/>
              </a:rPr>
              <a:t>Find </a:t>
            </a:r>
            <a:r>
              <a:rPr lang="en-US" sz="1400" i="1" dirty="0" err="1">
                <a:solidFill>
                  <a:schemeClr val="tx1"/>
                </a:solidFill>
                <a:latin typeface="Calibri" charset="0"/>
                <a:ea typeface="Calibri" charset="0"/>
                <a:cs typeface="Calibri" charset="0"/>
                <a:sym typeface="Helvetica Neue" pitchFamily="-107" charset="0"/>
              </a:rPr>
              <a:t>U(x</a:t>
            </a:r>
            <a:r>
              <a:rPr lang="en-US" sz="1400" i="1" baseline="-27000" dirty="0" err="1">
                <a:solidFill>
                  <a:schemeClr val="tx1"/>
                </a:solidFill>
                <a:latin typeface="Calibri" charset="0"/>
                <a:ea typeface="Calibri" charset="0"/>
                <a:cs typeface="Calibri" charset="0"/>
                <a:sym typeface="Helvetica Neue" pitchFamily="-107" charset="0"/>
              </a:rPr>
              <a:t>o</a:t>
            </a:r>
            <a:r>
              <a:rPr lang="en-US" sz="1400" i="1" dirty="0">
                <a:solidFill>
                  <a:schemeClr val="tx1"/>
                </a:solidFill>
                <a:latin typeface="Calibri" charset="0"/>
                <a:ea typeface="Calibri" charset="0"/>
                <a:cs typeface="Calibri" charset="0"/>
                <a:sym typeface="Helvetica Neue" pitchFamily="-107" charset="0"/>
              </a:rPr>
              <a:t>)</a:t>
            </a:r>
          </a:p>
        </p:txBody>
      </p:sp>
      <p:sp>
        <p:nvSpPr>
          <p:cNvPr id="47111" name="Line 7"/>
          <p:cNvSpPr>
            <a:spLocks noChangeShapeType="1"/>
          </p:cNvSpPr>
          <p:nvPr/>
        </p:nvSpPr>
        <p:spPr bwMode="auto">
          <a:xfrm rot="10800000" flipH="1">
            <a:off x="1071563" y="4283075"/>
            <a:ext cx="3167062"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2" name="Line 8"/>
          <p:cNvSpPr>
            <a:spLocks noChangeShapeType="1"/>
          </p:cNvSpPr>
          <p:nvPr/>
        </p:nvSpPr>
        <p:spPr bwMode="auto">
          <a:xfrm rot="10800000" flipH="1">
            <a:off x="1071563" y="3362325"/>
            <a:ext cx="1587" cy="115093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3" name="Line 9"/>
          <p:cNvSpPr>
            <a:spLocks noChangeShapeType="1"/>
          </p:cNvSpPr>
          <p:nvPr/>
        </p:nvSpPr>
        <p:spPr bwMode="auto">
          <a:xfrm rot="10800000" flipH="1">
            <a:off x="1071563" y="3765550"/>
            <a:ext cx="3167062"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4" name="Line 10"/>
          <p:cNvSpPr>
            <a:spLocks noChangeShapeType="1"/>
          </p:cNvSpPr>
          <p:nvPr/>
        </p:nvSpPr>
        <p:spPr bwMode="auto">
          <a:xfrm rot="10800000" flipH="1">
            <a:off x="1992313" y="3533775"/>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5" name="Line 11"/>
          <p:cNvSpPr>
            <a:spLocks noChangeShapeType="1"/>
          </p:cNvSpPr>
          <p:nvPr/>
        </p:nvSpPr>
        <p:spPr bwMode="auto">
          <a:xfrm rot="10800000" flipH="1">
            <a:off x="2914650" y="3533775"/>
            <a:ext cx="1588"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6" name="Line 12"/>
          <p:cNvSpPr>
            <a:spLocks noChangeShapeType="1"/>
          </p:cNvSpPr>
          <p:nvPr/>
        </p:nvSpPr>
        <p:spPr bwMode="auto">
          <a:xfrm rot="10800000" flipH="1">
            <a:off x="3835400" y="3533775"/>
            <a:ext cx="1588"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7" name="Line 13"/>
          <p:cNvSpPr>
            <a:spLocks noChangeShapeType="1"/>
          </p:cNvSpPr>
          <p:nvPr/>
        </p:nvSpPr>
        <p:spPr bwMode="auto">
          <a:xfrm rot="10800000" flipH="1">
            <a:off x="3605213" y="4052888"/>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18" name="Line 14"/>
          <p:cNvSpPr>
            <a:spLocks noChangeShapeType="1"/>
          </p:cNvSpPr>
          <p:nvPr/>
        </p:nvSpPr>
        <p:spPr bwMode="auto">
          <a:xfrm>
            <a:off x="1128713" y="3478213"/>
            <a:ext cx="806450" cy="1587"/>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7119" name="Rectangle 15"/>
          <p:cNvSpPr>
            <a:spLocks/>
          </p:cNvSpPr>
          <p:nvPr/>
        </p:nvSpPr>
        <p:spPr bwMode="auto">
          <a:xfrm>
            <a:off x="1469389" y="3190154"/>
            <a:ext cx="197169"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1</a:t>
            </a:r>
          </a:p>
        </p:txBody>
      </p:sp>
      <p:sp>
        <p:nvSpPr>
          <p:cNvPr id="47120" name="Line 16"/>
          <p:cNvSpPr>
            <a:spLocks noChangeShapeType="1"/>
          </p:cNvSpPr>
          <p:nvPr/>
        </p:nvSpPr>
        <p:spPr bwMode="auto">
          <a:xfrm>
            <a:off x="1069975" y="4456113"/>
            <a:ext cx="2535238" cy="1587"/>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7121" name="Rectangle 17"/>
          <p:cNvSpPr>
            <a:spLocks/>
          </p:cNvSpPr>
          <p:nvPr/>
        </p:nvSpPr>
        <p:spPr bwMode="auto">
          <a:xfrm>
            <a:off x="2238375" y="4458775"/>
            <a:ext cx="197169"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2</a:t>
            </a:r>
          </a:p>
        </p:txBody>
      </p:sp>
      <p:sp>
        <p:nvSpPr>
          <p:cNvPr id="47122" name="Rectangle 18"/>
          <p:cNvSpPr>
            <a:spLocks/>
          </p:cNvSpPr>
          <p:nvPr/>
        </p:nvSpPr>
        <p:spPr bwMode="auto">
          <a:xfrm>
            <a:off x="319703" y="3496985"/>
            <a:ext cx="568681"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1</a:t>
            </a:r>
          </a:p>
        </p:txBody>
      </p:sp>
      <p:sp>
        <p:nvSpPr>
          <p:cNvPr id="47123" name="Rectangle 19"/>
          <p:cNvSpPr>
            <a:spLocks/>
          </p:cNvSpPr>
          <p:nvPr/>
        </p:nvSpPr>
        <p:spPr bwMode="auto">
          <a:xfrm>
            <a:off x="319703" y="4016097"/>
            <a:ext cx="568681"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2</a:t>
            </a:r>
          </a:p>
        </p:txBody>
      </p:sp>
      <p:sp>
        <p:nvSpPr>
          <p:cNvPr id="47124" name="Rectangle 20"/>
          <p:cNvSpPr>
            <a:spLocks/>
          </p:cNvSpPr>
          <p:nvPr/>
        </p:nvSpPr>
        <p:spPr bwMode="auto">
          <a:xfrm>
            <a:off x="1084263" y="3649663"/>
            <a:ext cx="344487"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25" name="Rectangle 21"/>
          <p:cNvSpPr>
            <a:spLocks/>
          </p:cNvSpPr>
          <p:nvPr/>
        </p:nvSpPr>
        <p:spPr bwMode="auto">
          <a:xfrm>
            <a:off x="1998663" y="3649663"/>
            <a:ext cx="344487"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26" name="Rectangle 22"/>
          <p:cNvSpPr>
            <a:spLocks/>
          </p:cNvSpPr>
          <p:nvPr/>
        </p:nvSpPr>
        <p:spPr bwMode="auto">
          <a:xfrm>
            <a:off x="2925763" y="3638550"/>
            <a:ext cx="342900" cy="127000"/>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27" name="Rectangle 23"/>
          <p:cNvSpPr>
            <a:spLocks/>
          </p:cNvSpPr>
          <p:nvPr/>
        </p:nvSpPr>
        <p:spPr bwMode="auto">
          <a:xfrm>
            <a:off x="2986713" y="3342502"/>
            <a:ext cx="198772"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C</a:t>
            </a:r>
            <a:r>
              <a:rPr lang="en-US" baseline="-25000" dirty="0">
                <a:solidFill>
                  <a:schemeClr val="tx1"/>
                </a:solidFill>
                <a:latin typeface="Calibri" charset="0"/>
                <a:ea typeface="Calibri" charset="0"/>
                <a:cs typeface="Calibri" charset="0"/>
                <a:sym typeface="Helvetica Neue" pitchFamily="-107" charset="0"/>
              </a:rPr>
              <a:t>1</a:t>
            </a:r>
          </a:p>
        </p:txBody>
      </p:sp>
      <p:sp>
        <p:nvSpPr>
          <p:cNvPr id="47128" name="Rectangle 24"/>
          <p:cNvSpPr>
            <a:spLocks/>
          </p:cNvSpPr>
          <p:nvPr/>
        </p:nvSpPr>
        <p:spPr bwMode="auto">
          <a:xfrm>
            <a:off x="1416050" y="4168775"/>
            <a:ext cx="576263"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29" name="Rectangle 25"/>
          <p:cNvSpPr>
            <a:spLocks/>
          </p:cNvSpPr>
          <p:nvPr/>
        </p:nvSpPr>
        <p:spPr bwMode="auto">
          <a:xfrm>
            <a:off x="2336800" y="4168775"/>
            <a:ext cx="576263"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0" name="Rectangle 26"/>
          <p:cNvSpPr>
            <a:spLocks/>
          </p:cNvSpPr>
          <p:nvPr/>
        </p:nvSpPr>
        <p:spPr bwMode="auto">
          <a:xfrm>
            <a:off x="3259138" y="4168775"/>
            <a:ext cx="346075"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1" name="Line 27"/>
          <p:cNvSpPr>
            <a:spLocks noChangeShapeType="1"/>
          </p:cNvSpPr>
          <p:nvPr/>
        </p:nvSpPr>
        <p:spPr bwMode="auto">
          <a:xfrm>
            <a:off x="3606800" y="2997200"/>
            <a:ext cx="0" cy="914400"/>
          </a:xfrm>
          <a:prstGeom prst="line">
            <a:avLst/>
          </a:prstGeom>
          <a:noFill/>
          <a:ln w="25400">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2" name="Line 28"/>
          <p:cNvSpPr>
            <a:spLocks noChangeShapeType="1"/>
          </p:cNvSpPr>
          <p:nvPr/>
        </p:nvSpPr>
        <p:spPr bwMode="auto">
          <a:xfrm>
            <a:off x="2921000" y="2971800"/>
            <a:ext cx="0" cy="596900"/>
          </a:xfrm>
          <a:prstGeom prst="line">
            <a:avLst/>
          </a:prstGeom>
          <a:noFill/>
          <a:ln w="25400">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3" name="Line 29"/>
          <p:cNvSpPr>
            <a:spLocks noChangeShapeType="1"/>
          </p:cNvSpPr>
          <p:nvPr/>
        </p:nvSpPr>
        <p:spPr bwMode="auto">
          <a:xfrm>
            <a:off x="2914650" y="3005138"/>
            <a:ext cx="690563" cy="1587"/>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7134" name="Line 30"/>
          <p:cNvSpPr>
            <a:spLocks noChangeShapeType="1"/>
          </p:cNvSpPr>
          <p:nvPr/>
        </p:nvSpPr>
        <p:spPr bwMode="auto">
          <a:xfrm rot="10800000" flipH="1">
            <a:off x="5299075" y="4308475"/>
            <a:ext cx="3167063"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5" name="Line 31"/>
          <p:cNvSpPr>
            <a:spLocks noChangeShapeType="1"/>
          </p:cNvSpPr>
          <p:nvPr/>
        </p:nvSpPr>
        <p:spPr bwMode="auto">
          <a:xfrm rot="10800000" flipH="1">
            <a:off x="5299075" y="3387725"/>
            <a:ext cx="1588" cy="115093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6" name="Line 32"/>
          <p:cNvSpPr>
            <a:spLocks noChangeShapeType="1"/>
          </p:cNvSpPr>
          <p:nvPr/>
        </p:nvSpPr>
        <p:spPr bwMode="auto">
          <a:xfrm rot="10800000" flipH="1">
            <a:off x="5299075" y="3790950"/>
            <a:ext cx="3167063"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7" name="Line 33"/>
          <p:cNvSpPr>
            <a:spLocks noChangeShapeType="1"/>
          </p:cNvSpPr>
          <p:nvPr/>
        </p:nvSpPr>
        <p:spPr bwMode="auto">
          <a:xfrm rot="10800000" flipH="1">
            <a:off x="6219825" y="3559175"/>
            <a:ext cx="1588"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8" name="Line 34"/>
          <p:cNvSpPr>
            <a:spLocks noChangeShapeType="1"/>
          </p:cNvSpPr>
          <p:nvPr/>
        </p:nvSpPr>
        <p:spPr bwMode="auto">
          <a:xfrm rot="10800000" flipH="1">
            <a:off x="7142163" y="3559175"/>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39" name="Line 35"/>
          <p:cNvSpPr>
            <a:spLocks noChangeShapeType="1"/>
          </p:cNvSpPr>
          <p:nvPr/>
        </p:nvSpPr>
        <p:spPr bwMode="auto">
          <a:xfrm rot="10800000" flipH="1">
            <a:off x="8062913" y="3559175"/>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0" name="Line 36"/>
          <p:cNvSpPr>
            <a:spLocks noChangeShapeType="1"/>
          </p:cNvSpPr>
          <p:nvPr/>
        </p:nvSpPr>
        <p:spPr bwMode="auto">
          <a:xfrm rot="10800000" flipH="1">
            <a:off x="7373938" y="4078288"/>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1" name="Rectangle 37"/>
          <p:cNvSpPr>
            <a:spLocks/>
          </p:cNvSpPr>
          <p:nvPr/>
        </p:nvSpPr>
        <p:spPr bwMode="auto">
          <a:xfrm>
            <a:off x="5299075" y="3675063"/>
            <a:ext cx="344488"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2" name="Rectangle 38"/>
          <p:cNvSpPr>
            <a:spLocks/>
          </p:cNvSpPr>
          <p:nvPr/>
        </p:nvSpPr>
        <p:spPr bwMode="auto">
          <a:xfrm>
            <a:off x="6219825" y="3675063"/>
            <a:ext cx="344488"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3" name="Rectangle 39"/>
          <p:cNvSpPr>
            <a:spLocks/>
          </p:cNvSpPr>
          <p:nvPr/>
        </p:nvSpPr>
        <p:spPr bwMode="auto">
          <a:xfrm>
            <a:off x="7142163" y="3675063"/>
            <a:ext cx="344487"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4" name="Rectangle 40"/>
          <p:cNvSpPr>
            <a:spLocks/>
          </p:cNvSpPr>
          <p:nvPr/>
        </p:nvSpPr>
        <p:spPr bwMode="auto">
          <a:xfrm>
            <a:off x="5643563" y="4194175"/>
            <a:ext cx="576262"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5" name="Rectangle 41"/>
          <p:cNvSpPr>
            <a:spLocks/>
          </p:cNvSpPr>
          <p:nvPr/>
        </p:nvSpPr>
        <p:spPr bwMode="auto">
          <a:xfrm>
            <a:off x="6565900" y="4194175"/>
            <a:ext cx="576263"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6" name="Line 42"/>
          <p:cNvSpPr>
            <a:spLocks noChangeShapeType="1"/>
          </p:cNvSpPr>
          <p:nvPr/>
        </p:nvSpPr>
        <p:spPr bwMode="auto">
          <a:xfrm rot="10800000" flipH="1">
            <a:off x="7372350" y="3100388"/>
            <a:ext cx="1588" cy="806450"/>
          </a:xfrm>
          <a:prstGeom prst="line">
            <a:avLst/>
          </a:prstGeom>
          <a:noFill/>
          <a:ln w="9525">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47" name="Line 43"/>
          <p:cNvSpPr>
            <a:spLocks noChangeShapeType="1"/>
          </p:cNvSpPr>
          <p:nvPr/>
        </p:nvSpPr>
        <p:spPr bwMode="auto">
          <a:xfrm>
            <a:off x="5292725" y="3541713"/>
            <a:ext cx="942975" cy="1587"/>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7148" name="Rectangle 44"/>
          <p:cNvSpPr>
            <a:spLocks/>
          </p:cNvSpPr>
          <p:nvPr/>
        </p:nvSpPr>
        <p:spPr bwMode="auto">
          <a:xfrm>
            <a:off x="5672771" y="3223439"/>
            <a:ext cx="197170"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1</a:t>
            </a:r>
          </a:p>
        </p:txBody>
      </p:sp>
      <p:sp>
        <p:nvSpPr>
          <p:cNvPr id="47149" name="Line 45"/>
          <p:cNvSpPr>
            <a:spLocks noChangeShapeType="1"/>
          </p:cNvSpPr>
          <p:nvPr/>
        </p:nvSpPr>
        <p:spPr bwMode="auto">
          <a:xfrm>
            <a:off x="5356225" y="4481513"/>
            <a:ext cx="2016125" cy="1587"/>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7150" name="Rectangle 46"/>
          <p:cNvSpPr>
            <a:spLocks/>
          </p:cNvSpPr>
          <p:nvPr/>
        </p:nvSpPr>
        <p:spPr bwMode="auto">
          <a:xfrm>
            <a:off x="6235700" y="4484175"/>
            <a:ext cx="197169"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2</a:t>
            </a:r>
          </a:p>
        </p:txBody>
      </p:sp>
      <p:sp>
        <p:nvSpPr>
          <p:cNvPr id="47151" name="Rectangle 47"/>
          <p:cNvSpPr>
            <a:spLocks/>
          </p:cNvSpPr>
          <p:nvPr/>
        </p:nvSpPr>
        <p:spPr bwMode="auto">
          <a:xfrm>
            <a:off x="6273849" y="3939788"/>
            <a:ext cx="198772"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C</a:t>
            </a:r>
            <a:r>
              <a:rPr lang="en-US" baseline="-25000" dirty="0">
                <a:solidFill>
                  <a:schemeClr val="tx1"/>
                </a:solidFill>
                <a:latin typeface="Calibri" charset="0"/>
                <a:ea typeface="Calibri" charset="0"/>
                <a:cs typeface="Calibri" charset="0"/>
                <a:sym typeface="Helvetica Neue" pitchFamily="-107" charset="0"/>
              </a:rPr>
              <a:t>2</a:t>
            </a:r>
          </a:p>
        </p:txBody>
      </p:sp>
      <p:sp>
        <p:nvSpPr>
          <p:cNvPr id="47152" name="Line 48"/>
          <p:cNvSpPr>
            <a:spLocks noChangeShapeType="1"/>
          </p:cNvSpPr>
          <p:nvPr/>
        </p:nvSpPr>
        <p:spPr bwMode="auto">
          <a:xfrm rot="10800000" flipH="1">
            <a:off x="7142163" y="3125788"/>
            <a:ext cx="1587" cy="230187"/>
          </a:xfrm>
          <a:prstGeom prst="line">
            <a:avLst/>
          </a:prstGeom>
          <a:noFill/>
          <a:ln w="9525">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53" name="Line 49"/>
          <p:cNvSpPr>
            <a:spLocks noChangeShapeType="1"/>
          </p:cNvSpPr>
          <p:nvPr/>
        </p:nvSpPr>
        <p:spPr bwMode="auto">
          <a:xfrm>
            <a:off x="7142163" y="3335338"/>
            <a:ext cx="230187" cy="1587"/>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7154" name="Oval 50"/>
          <p:cNvSpPr>
            <a:spLocks/>
          </p:cNvSpPr>
          <p:nvPr/>
        </p:nvSpPr>
        <p:spPr bwMode="auto">
          <a:xfrm>
            <a:off x="6248400" y="2217936"/>
            <a:ext cx="431800" cy="635000"/>
          </a:xfrm>
          <a:prstGeom prst="ellipse">
            <a:avLst/>
          </a:prstGeom>
          <a:noFill/>
          <a:ln w="25400">
            <a:solidFill>
              <a:srgbClr val="710C1B"/>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55" name="Oval 51"/>
          <p:cNvSpPr>
            <a:spLocks/>
          </p:cNvSpPr>
          <p:nvPr/>
        </p:nvSpPr>
        <p:spPr bwMode="auto">
          <a:xfrm>
            <a:off x="2049638" y="2217936"/>
            <a:ext cx="431800" cy="635000"/>
          </a:xfrm>
          <a:prstGeom prst="ellipse">
            <a:avLst/>
          </a:prstGeom>
          <a:noFill/>
          <a:ln w="25400">
            <a:solidFill>
              <a:srgbClr val="710C1B"/>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7156" name="Oval 52"/>
          <p:cNvSpPr>
            <a:spLocks/>
          </p:cNvSpPr>
          <p:nvPr/>
        </p:nvSpPr>
        <p:spPr bwMode="auto">
          <a:xfrm>
            <a:off x="5992018" y="5198244"/>
            <a:ext cx="355600" cy="635000"/>
          </a:xfrm>
          <a:prstGeom prst="ellipse">
            <a:avLst/>
          </a:prstGeom>
          <a:noFill/>
          <a:ln w="25400">
            <a:solidFill>
              <a:srgbClr val="710C1B"/>
            </a:solidFill>
            <a:round/>
            <a:headEnd/>
            <a:tailEnd/>
          </a:ln>
        </p:spPr>
        <p:txBody>
          <a:bodyPr>
            <a:prstTxWarp prst="textNoShape">
              <a:avLst/>
            </a:prstTxWarp>
          </a:bodyPr>
          <a:lstStyle/>
          <a:p>
            <a:endParaRPr lang="en-US" dirty="0">
              <a:latin typeface="Calibri" charset="0"/>
              <a:ea typeface="Calibri" charset="0"/>
              <a:cs typeface="Calibri" charset="0"/>
            </a:endParaRPr>
          </a:p>
        </p:txBody>
      </p:sp>
      <p:pic>
        <p:nvPicPr>
          <p:cNvPr id="54" name="Picture 53"/>
          <p:cNvPicPr>
            <a:picLocks noChangeAspect="1"/>
          </p:cNvPicPr>
          <p:nvPr/>
        </p:nvPicPr>
        <p:blipFill>
          <a:blip r:embed="rId2"/>
          <a:stretch>
            <a:fillRect/>
          </a:stretch>
        </p:blipFill>
        <p:spPr>
          <a:xfrm>
            <a:off x="2190132" y="2269001"/>
            <a:ext cx="1949820" cy="573089"/>
          </a:xfrm>
          <a:prstGeom prst="rect">
            <a:avLst/>
          </a:prstGeom>
        </p:spPr>
      </p:pic>
      <p:pic>
        <p:nvPicPr>
          <p:cNvPr id="55" name="Picture 54"/>
          <p:cNvPicPr>
            <a:picLocks noChangeAspect="1"/>
          </p:cNvPicPr>
          <p:nvPr/>
        </p:nvPicPr>
        <p:blipFill>
          <a:blip r:embed="rId3"/>
          <a:stretch>
            <a:fillRect/>
          </a:stretch>
        </p:blipFill>
        <p:spPr>
          <a:xfrm>
            <a:off x="6372934" y="2267499"/>
            <a:ext cx="1961368" cy="57648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4" grpId="0" animBg="1"/>
      <p:bldP spid="47155" grpId="0" animBg="1"/>
      <p:bldP spid="471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ln/>
        </p:spPr>
        <p:txBody>
          <a:bodyPr/>
          <a:lstStyle/>
          <a:p>
            <a:r>
              <a:rPr lang="en-US" dirty="0">
                <a:latin typeface="Calibri" charset="0"/>
                <a:ea typeface="Calibri" charset="0"/>
                <a:cs typeface="Calibri" charset="0"/>
              </a:rPr>
              <a:t>Finding the utilization bound for RM scheduling</a:t>
            </a:r>
          </a:p>
        </p:txBody>
      </p:sp>
      <p:sp>
        <p:nvSpPr>
          <p:cNvPr id="48136" name="Line 8"/>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80" name="Oval 52"/>
          <p:cNvSpPr>
            <a:spLocks/>
          </p:cNvSpPr>
          <p:nvPr/>
        </p:nvSpPr>
        <p:spPr bwMode="auto">
          <a:xfrm>
            <a:off x="6248400" y="3022600"/>
            <a:ext cx="431800" cy="635000"/>
          </a:xfrm>
          <a:prstGeom prst="ellipse">
            <a:avLst/>
          </a:prstGeom>
          <a:noFill/>
          <a:ln w="25400">
            <a:solidFill>
              <a:srgbClr val="710C1B"/>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81" name="Oval 53"/>
          <p:cNvSpPr>
            <a:spLocks/>
          </p:cNvSpPr>
          <p:nvPr/>
        </p:nvSpPr>
        <p:spPr bwMode="auto">
          <a:xfrm>
            <a:off x="2209800" y="2921000"/>
            <a:ext cx="431800" cy="635000"/>
          </a:xfrm>
          <a:prstGeom prst="ellipse">
            <a:avLst/>
          </a:prstGeom>
          <a:noFill/>
          <a:ln w="25400">
            <a:solidFill>
              <a:srgbClr val="710C1B"/>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82" name="Rectangle 54"/>
          <p:cNvSpPr>
            <a:spLocks/>
          </p:cNvSpPr>
          <p:nvPr/>
        </p:nvSpPr>
        <p:spPr bwMode="auto">
          <a:xfrm>
            <a:off x="3898900" y="1262061"/>
            <a:ext cx="5130800" cy="1625600"/>
          </a:xfrm>
          <a:prstGeom prst="rect">
            <a:avLst/>
          </a:prstGeom>
          <a:noFill/>
          <a:ln w="9525">
            <a:noFill/>
            <a:miter lim="800000"/>
            <a:headEnd/>
            <a:tailEnd/>
          </a:ln>
        </p:spPr>
        <p:txBody>
          <a:bodyPr lIns="0" tIns="0" rIns="0" bIns="0" anchor="b">
            <a:prstTxWarp prst="textNoShape">
              <a:avLst/>
            </a:prstTxWarp>
          </a:bodyPr>
          <a:lstStyle/>
          <a:p>
            <a:endParaRPr lang="en-US" sz="1400" dirty="0">
              <a:solidFill>
                <a:schemeClr val="tx1"/>
              </a:solidFill>
              <a:latin typeface="Calibri" charset="0"/>
              <a:ea typeface="Calibri" charset="0"/>
              <a:cs typeface="Calibri" charset="0"/>
              <a:sym typeface="Helvetica Neue" pitchFamily="-107" charset="0"/>
            </a:endParaRPr>
          </a:p>
          <a:p>
            <a:r>
              <a:rPr lang="en-US" sz="1400" dirty="0">
                <a:solidFill>
                  <a:schemeClr val="tx1"/>
                </a:solidFill>
                <a:latin typeface="Calibri" charset="0"/>
                <a:ea typeface="Calibri" charset="0"/>
                <a:cs typeface="Calibri" charset="0"/>
                <a:sym typeface="Helvetica Neue" pitchFamily="-107" charset="0"/>
              </a:rPr>
              <a:t>Inflate execution times of feasible taskset to fully utilize processor </a:t>
            </a:r>
          </a:p>
          <a:p>
            <a:r>
              <a:rPr lang="en-US" sz="1400" dirty="0">
                <a:solidFill>
                  <a:schemeClr val="tx1"/>
                </a:solidFill>
                <a:latin typeface="Calibri" charset="0"/>
                <a:ea typeface="Calibri" charset="0"/>
                <a:cs typeface="Calibri" charset="0"/>
                <a:sym typeface="Helvetica Neue" pitchFamily="-107" charset="0"/>
              </a:rPr>
              <a:t>(</a:t>
            </a:r>
            <a:r>
              <a:rPr lang="en-US" sz="1400" i="1" dirty="0">
                <a:solidFill>
                  <a:schemeClr val="tx1"/>
                </a:solidFill>
                <a:latin typeface="Calibri" charset="0"/>
                <a:ea typeface="Calibri" charset="0"/>
                <a:cs typeface="Calibri" charset="0"/>
                <a:sym typeface="Helvetica Neue" pitchFamily="-107" charset="0"/>
              </a:rPr>
              <a:t>U</a:t>
            </a:r>
            <a:r>
              <a:rPr lang="en-US" sz="1400" dirty="0">
                <a:solidFill>
                  <a:schemeClr val="tx1"/>
                </a:solidFill>
                <a:latin typeface="Calibri" charset="0"/>
                <a:ea typeface="Calibri" charset="0"/>
                <a:cs typeface="Calibri" charset="0"/>
                <a:sym typeface="Helvetica Neue" pitchFamily="-107" charset="0"/>
              </a:rPr>
              <a:t>: utilization of inflated taskset) </a:t>
            </a:r>
          </a:p>
          <a:p>
            <a:r>
              <a:rPr lang="en-US" sz="1400" dirty="0">
                <a:solidFill>
                  <a:schemeClr val="tx1"/>
                </a:solidFill>
                <a:latin typeface="Calibri" charset="0"/>
                <a:ea typeface="Calibri" charset="0"/>
                <a:cs typeface="Calibri" charset="0"/>
                <a:sym typeface="Helvetica Neue" pitchFamily="-107" charset="0"/>
              </a:rPr>
              <a:t>Find some task set parameter </a:t>
            </a:r>
            <a:r>
              <a:rPr lang="en-US" sz="1400" i="1" dirty="0">
                <a:solidFill>
                  <a:schemeClr val="tx1"/>
                </a:solidFill>
                <a:latin typeface="Calibri" charset="0"/>
                <a:ea typeface="Calibri" charset="0"/>
                <a:cs typeface="Calibri" charset="0"/>
                <a:sym typeface="Helvetica Neue" pitchFamily="-107" charset="0"/>
              </a:rPr>
              <a:t>x</a:t>
            </a:r>
          </a:p>
          <a:p>
            <a:r>
              <a:rPr lang="en-US" sz="1400" dirty="0">
                <a:solidFill>
                  <a:schemeClr val="tx1"/>
                </a:solidFill>
                <a:latin typeface="Calibri" charset="0"/>
                <a:ea typeface="Calibri" charset="0"/>
                <a:cs typeface="Calibri" charset="0"/>
                <a:sym typeface="Helvetica Neue" pitchFamily="-107" charset="0"/>
              </a:rPr>
              <a:t>such that</a:t>
            </a:r>
          </a:p>
          <a:p>
            <a:r>
              <a:rPr lang="en-US" sz="1400" dirty="0">
                <a:solidFill>
                  <a:schemeClr val="tx1"/>
                </a:solidFill>
                <a:latin typeface="Calibri" charset="0"/>
                <a:ea typeface="Calibri" charset="0"/>
                <a:cs typeface="Calibri" charset="0"/>
                <a:sym typeface="Helvetica Neue" pitchFamily="-107" charset="0"/>
              </a:rPr>
              <a:t>   Case (a):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&lt;</a:t>
            </a:r>
            <a:r>
              <a:rPr lang="en-US" sz="1400" i="1" dirty="0">
                <a:solidFill>
                  <a:schemeClr val="tx1"/>
                </a:solidFill>
                <a:latin typeface="Calibri" charset="0"/>
                <a:ea typeface="Calibri" charset="0"/>
                <a:cs typeface="Calibri" charset="0"/>
                <a:sym typeface="Helvetica Neue" pitchFamily="-107" charset="0"/>
              </a:rPr>
              <a:t>x</a:t>
            </a:r>
            <a:r>
              <a:rPr lang="en-US" sz="1400" i="1" baseline="-27000" dirty="0">
                <a:solidFill>
                  <a:schemeClr val="tx1"/>
                </a:solidFill>
                <a:latin typeface="Calibri" charset="0"/>
                <a:ea typeface="Calibri" charset="0"/>
                <a:cs typeface="Calibri" charset="0"/>
                <a:sym typeface="Helvetica Neue" pitchFamily="-107" charset="0"/>
              </a:rPr>
              <a:t>o</a:t>
            </a:r>
            <a:r>
              <a:rPr lang="en-US" sz="1400" dirty="0">
                <a:solidFill>
                  <a:schemeClr val="tx1"/>
                </a:solidFill>
                <a:latin typeface="Calibri" charset="0"/>
                <a:ea typeface="Calibri" charset="0"/>
                <a:cs typeface="Calibri" charset="0"/>
                <a:sym typeface="Helvetica Neue" pitchFamily="-107" charset="0"/>
              </a:rPr>
              <a:t> such that </a:t>
            </a:r>
            <a:r>
              <a:rPr lang="en-US" sz="1400" i="1" dirty="0" err="1">
                <a:solidFill>
                  <a:schemeClr val="tx1"/>
                </a:solidFill>
                <a:latin typeface="Calibri" charset="0"/>
                <a:ea typeface="Calibri" charset="0"/>
                <a:cs typeface="Calibri" charset="0"/>
                <a:sym typeface="Helvetica Neue" pitchFamily="-107" charset="0"/>
              </a:rPr>
              <a:t>U(x</a:t>
            </a:r>
            <a:r>
              <a:rPr lang="en-US" sz="1400" i="1" dirty="0">
                <a:solidFill>
                  <a:schemeClr val="tx1"/>
                </a:solidFill>
                <a:latin typeface="Calibri" charset="0"/>
                <a:ea typeface="Calibri" charset="0"/>
                <a:cs typeface="Calibri" charset="0"/>
                <a:sym typeface="Helvetica Neue" pitchFamily="-107" charset="0"/>
              </a:rPr>
              <a:t>)</a:t>
            </a:r>
            <a:r>
              <a:rPr lang="en-US" sz="1400" dirty="0">
                <a:solidFill>
                  <a:schemeClr val="tx1"/>
                </a:solidFill>
                <a:latin typeface="Calibri" charset="0"/>
                <a:ea typeface="Calibri" charset="0"/>
                <a:cs typeface="Calibri" charset="0"/>
                <a:sym typeface="Helvetica Neue" pitchFamily="-107" charset="0"/>
              </a:rPr>
              <a:t> decreases as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 increases</a:t>
            </a:r>
            <a:endParaRPr lang="en-US" sz="1400" i="1" dirty="0">
              <a:solidFill>
                <a:schemeClr val="tx1"/>
              </a:solidFill>
              <a:latin typeface="Calibri" charset="0"/>
              <a:ea typeface="Calibri" charset="0"/>
              <a:cs typeface="Calibri" charset="0"/>
              <a:sym typeface="Helvetica Neue" pitchFamily="-107" charset="0"/>
            </a:endParaRPr>
          </a:p>
          <a:p>
            <a:r>
              <a:rPr lang="en-US" sz="1400" dirty="0">
                <a:solidFill>
                  <a:schemeClr val="tx1"/>
                </a:solidFill>
                <a:latin typeface="Calibri" charset="0"/>
                <a:ea typeface="Calibri" charset="0"/>
                <a:cs typeface="Calibri" charset="0"/>
                <a:sym typeface="Helvetica Neue" pitchFamily="-107" charset="0"/>
              </a:rPr>
              <a:t>   Case (</a:t>
            </a:r>
            <a:r>
              <a:rPr lang="en-US" sz="1400" dirty="0" err="1">
                <a:solidFill>
                  <a:schemeClr val="tx1"/>
                </a:solidFill>
                <a:latin typeface="Calibri" charset="0"/>
                <a:ea typeface="Calibri" charset="0"/>
                <a:cs typeface="Calibri" charset="0"/>
                <a:sym typeface="Helvetica Neue" pitchFamily="-107" charset="0"/>
              </a:rPr>
              <a:t>b</a:t>
            </a:r>
            <a:r>
              <a:rPr lang="en-US" sz="1400" dirty="0">
                <a:solidFill>
                  <a:schemeClr val="tx1"/>
                </a:solidFill>
                <a:latin typeface="Calibri" charset="0"/>
                <a:ea typeface="Calibri" charset="0"/>
                <a:cs typeface="Calibri" charset="0"/>
                <a:sym typeface="Helvetica Neue" pitchFamily="-107" charset="0"/>
              </a:rPr>
              <a:t>):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&gt;</a:t>
            </a:r>
            <a:r>
              <a:rPr lang="en-US" sz="1400" i="1" dirty="0">
                <a:solidFill>
                  <a:schemeClr val="tx1"/>
                </a:solidFill>
                <a:latin typeface="Calibri" charset="0"/>
                <a:ea typeface="Calibri" charset="0"/>
                <a:cs typeface="Calibri" charset="0"/>
                <a:sym typeface="Helvetica Neue" pitchFamily="-107" charset="0"/>
              </a:rPr>
              <a:t>x</a:t>
            </a:r>
            <a:r>
              <a:rPr lang="en-US" sz="1400" i="1" baseline="-27000" dirty="0">
                <a:solidFill>
                  <a:schemeClr val="tx1"/>
                </a:solidFill>
                <a:latin typeface="Calibri" charset="0"/>
                <a:ea typeface="Calibri" charset="0"/>
                <a:cs typeface="Calibri" charset="0"/>
                <a:sym typeface="Helvetica Neue" pitchFamily="-107" charset="0"/>
              </a:rPr>
              <a:t>o</a:t>
            </a:r>
            <a:r>
              <a:rPr lang="en-US" sz="1400" dirty="0">
                <a:solidFill>
                  <a:schemeClr val="tx1"/>
                </a:solidFill>
                <a:latin typeface="Calibri" charset="0"/>
                <a:ea typeface="Calibri" charset="0"/>
                <a:cs typeface="Calibri" charset="0"/>
                <a:sym typeface="Helvetica Neue" pitchFamily="-107" charset="0"/>
              </a:rPr>
              <a:t> such that </a:t>
            </a:r>
            <a:r>
              <a:rPr lang="en-US" sz="1400" i="1" dirty="0" err="1">
                <a:solidFill>
                  <a:schemeClr val="tx1"/>
                </a:solidFill>
                <a:latin typeface="Calibri" charset="0"/>
                <a:ea typeface="Calibri" charset="0"/>
                <a:cs typeface="Calibri" charset="0"/>
                <a:sym typeface="Helvetica Neue" pitchFamily="-107" charset="0"/>
              </a:rPr>
              <a:t>U(x</a:t>
            </a:r>
            <a:r>
              <a:rPr lang="en-US" sz="1400" i="1" dirty="0">
                <a:solidFill>
                  <a:schemeClr val="tx1"/>
                </a:solidFill>
                <a:latin typeface="Calibri" charset="0"/>
                <a:ea typeface="Calibri" charset="0"/>
                <a:cs typeface="Calibri" charset="0"/>
                <a:sym typeface="Helvetica Neue" pitchFamily="-107" charset="0"/>
              </a:rPr>
              <a:t>)</a:t>
            </a:r>
            <a:r>
              <a:rPr lang="en-US" sz="1400" dirty="0">
                <a:solidFill>
                  <a:schemeClr val="tx1"/>
                </a:solidFill>
                <a:latin typeface="Calibri" charset="0"/>
                <a:ea typeface="Calibri" charset="0"/>
                <a:cs typeface="Calibri" charset="0"/>
                <a:sym typeface="Helvetica Neue" pitchFamily="-107" charset="0"/>
              </a:rPr>
              <a:t> increases as </a:t>
            </a:r>
            <a:r>
              <a:rPr lang="en-US" sz="1400" i="1" dirty="0" err="1">
                <a:solidFill>
                  <a:schemeClr val="tx1"/>
                </a:solidFill>
                <a:latin typeface="Calibri" charset="0"/>
                <a:ea typeface="Calibri" charset="0"/>
                <a:cs typeface="Calibri" charset="0"/>
                <a:sym typeface="Helvetica Neue" pitchFamily="-107" charset="0"/>
              </a:rPr>
              <a:t>x</a:t>
            </a:r>
            <a:r>
              <a:rPr lang="en-US" sz="1400" dirty="0">
                <a:solidFill>
                  <a:schemeClr val="tx1"/>
                </a:solidFill>
                <a:latin typeface="Calibri" charset="0"/>
                <a:ea typeface="Calibri" charset="0"/>
                <a:cs typeface="Calibri" charset="0"/>
                <a:sym typeface="Helvetica Neue" pitchFamily="-107" charset="0"/>
              </a:rPr>
              <a:t> increases</a:t>
            </a:r>
          </a:p>
          <a:p>
            <a:r>
              <a:rPr lang="en-US" sz="1400" dirty="0">
                <a:solidFill>
                  <a:schemeClr val="tx1"/>
                </a:solidFill>
                <a:latin typeface="Calibri" charset="0"/>
                <a:ea typeface="Calibri" charset="0"/>
                <a:cs typeface="Calibri" charset="0"/>
                <a:sym typeface="Helvetica Neue" pitchFamily="-107" charset="0"/>
              </a:rPr>
              <a:t>Thus </a:t>
            </a:r>
            <a:r>
              <a:rPr lang="en-US" sz="1400" i="1" dirty="0">
                <a:solidFill>
                  <a:schemeClr val="tx1"/>
                </a:solidFill>
                <a:latin typeface="Calibri" charset="0"/>
                <a:ea typeface="Calibri" charset="0"/>
                <a:cs typeface="Calibri" charset="0"/>
                <a:sym typeface="Helvetica Neue" pitchFamily="-107" charset="0"/>
              </a:rPr>
              <a:t>U(x)</a:t>
            </a:r>
            <a:r>
              <a:rPr lang="en-US" sz="1400" dirty="0">
                <a:solidFill>
                  <a:schemeClr val="tx1"/>
                </a:solidFill>
                <a:latin typeface="Calibri" charset="0"/>
                <a:ea typeface="Calibri" charset="0"/>
                <a:cs typeface="Calibri" charset="0"/>
                <a:sym typeface="Helvetica Neue" pitchFamily="-107" charset="0"/>
              </a:rPr>
              <a:t> is minimum when </a:t>
            </a:r>
            <a:r>
              <a:rPr lang="en-US" sz="1400" i="1" dirty="0">
                <a:solidFill>
                  <a:schemeClr val="tx1"/>
                </a:solidFill>
                <a:latin typeface="Calibri" charset="0"/>
                <a:ea typeface="Calibri" charset="0"/>
                <a:cs typeface="Calibri" charset="0"/>
                <a:sym typeface="Helvetica Neue" pitchFamily="-107" charset="0"/>
              </a:rPr>
              <a:t>x=x</a:t>
            </a:r>
            <a:r>
              <a:rPr lang="en-US" sz="1400" i="1" baseline="-27000" dirty="0">
                <a:solidFill>
                  <a:schemeClr val="tx1"/>
                </a:solidFill>
                <a:latin typeface="Calibri" charset="0"/>
                <a:ea typeface="Calibri" charset="0"/>
                <a:cs typeface="Calibri" charset="0"/>
                <a:sym typeface="Helvetica Neue" pitchFamily="-107" charset="0"/>
              </a:rPr>
              <a:t>o </a:t>
            </a:r>
            <a:r>
              <a:rPr lang="en-US" sz="1400" dirty="0">
                <a:solidFill>
                  <a:schemeClr val="tx1"/>
                </a:solidFill>
                <a:latin typeface="Calibri" charset="0"/>
                <a:ea typeface="Calibri" charset="0"/>
                <a:cs typeface="Calibri" charset="0"/>
                <a:sym typeface="Helvetica Neue" pitchFamily="-107" charset="0"/>
              </a:rPr>
              <a:t> </a:t>
            </a:r>
            <a:r>
              <a:rPr lang="en-US" sz="1400" dirty="0">
                <a:solidFill>
                  <a:schemeClr val="tx1"/>
                </a:solidFill>
                <a:latin typeface="Calibri" charset="0"/>
                <a:ea typeface="Calibri" charset="0"/>
                <a:cs typeface="Calibri" charset="0"/>
                <a:sym typeface="Wingdings" pitchFamily="2" charset="2"/>
              </a:rPr>
              <a:t> </a:t>
            </a:r>
            <a:r>
              <a:rPr lang="en-US" sz="1400" dirty="0">
                <a:solidFill>
                  <a:schemeClr val="tx1"/>
                </a:solidFill>
                <a:latin typeface="Calibri" charset="0"/>
                <a:ea typeface="Calibri" charset="0"/>
                <a:cs typeface="Calibri" charset="0"/>
                <a:sym typeface="Helvetica Neue" pitchFamily="-107" charset="0"/>
              </a:rPr>
              <a:t>Find </a:t>
            </a:r>
            <a:r>
              <a:rPr lang="en-US" sz="1400" i="1" dirty="0">
                <a:solidFill>
                  <a:schemeClr val="tx1"/>
                </a:solidFill>
                <a:latin typeface="Calibri" charset="0"/>
                <a:ea typeface="Calibri" charset="0"/>
                <a:cs typeface="Calibri" charset="0"/>
                <a:sym typeface="Helvetica Neue" pitchFamily="-107" charset="0"/>
              </a:rPr>
              <a:t>U(x</a:t>
            </a:r>
            <a:r>
              <a:rPr lang="en-US" sz="1400" i="1" baseline="-27000" dirty="0">
                <a:solidFill>
                  <a:schemeClr val="tx1"/>
                </a:solidFill>
                <a:latin typeface="Calibri" charset="0"/>
                <a:ea typeface="Calibri" charset="0"/>
                <a:cs typeface="Calibri" charset="0"/>
                <a:sym typeface="Helvetica Neue" pitchFamily="-107" charset="0"/>
              </a:rPr>
              <a:t>o</a:t>
            </a:r>
            <a:r>
              <a:rPr lang="en-US" sz="1400" i="1" dirty="0">
                <a:solidFill>
                  <a:schemeClr val="tx1"/>
                </a:solidFill>
                <a:latin typeface="Calibri" charset="0"/>
                <a:ea typeface="Calibri" charset="0"/>
                <a:cs typeface="Calibri" charset="0"/>
                <a:sym typeface="Helvetica Neue" pitchFamily="-107" charset="0"/>
              </a:rPr>
              <a:t>)</a:t>
            </a:r>
          </a:p>
        </p:txBody>
      </p:sp>
      <p:sp>
        <p:nvSpPr>
          <p:cNvPr id="48183" name="Oval 55"/>
          <p:cNvSpPr>
            <a:spLocks/>
          </p:cNvSpPr>
          <p:nvPr/>
        </p:nvSpPr>
        <p:spPr bwMode="auto">
          <a:xfrm>
            <a:off x="6029718" y="1781102"/>
            <a:ext cx="250031" cy="342102"/>
          </a:xfrm>
          <a:prstGeom prst="ellipse">
            <a:avLst/>
          </a:prstGeom>
          <a:noFill/>
          <a:ln w="25400">
            <a:solidFill>
              <a:srgbClr val="710C1B"/>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84" name="AutoShape 56"/>
          <p:cNvSpPr>
            <a:spLocks/>
          </p:cNvSpPr>
          <p:nvPr/>
        </p:nvSpPr>
        <p:spPr bwMode="auto">
          <a:xfrm>
            <a:off x="1769507" y="2187641"/>
            <a:ext cx="2219991" cy="790508"/>
          </a:xfrm>
          <a:custGeom>
            <a:avLst/>
            <a:gdLst/>
            <a:ahLst/>
            <a:cxnLst/>
            <a:rect l="0" t="0" r="r" b="b"/>
            <a:pathLst>
              <a:path w="18654" h="16456">
                <a:moveTo>
                  <a:pt x="18654" y="3496"/>
                </a:moveTo>
                <a:cubicBezTo>
                  <a:pt x="18654" y="3496"/>
                  <a:pt x="-2946" y="-5144"/>
                  <a:pt x="335" y="4730"/>
                </a:cubicBezTo>
                <a:cubicBezTo>
                  <a:pt x="3616" y="14605"/>
                  <a:pt x="4573" y="16456"/>
                  <a:pt x="4573" y="16456"/>
                </a:cubicBezTo>
              </a:path>
            </a:pathLst>
          </a:custGeom>
          <a:noFill/>
          <a:ln w="25400">
            <a:solidFill>
              <a:schemeClr val="tx1"/>
            </a:solidFill>
            <a:miter lim="800000"/>
            <a:headEnd/>
            <a:tailEnd type="arrow" w="med" len="med"/>
          </a:ln>
        </p:spPr>
        <p:txBody>
          <a:bodyPr>
            <a:prstTxWarp prst="textNoShape">
              <a:avLst/>
            </a:prstTxWarp>
          </a:bodyPr>
          <a:lstStyle/>
          <a:p>
            <a:endParaRPr lang="en-US" dirty="0">
              <a:latin typeface="Calibri" charset="0"/>
              <a:ea typeface="Calibri" charset="0"/>
              <a:cs typeface="Calibri" charset="0"/>
            </a:endParaRPr>
          </a:p>
        </p:txBody>
      </p:sp>
      <p:pic>
        <p:nvPicPr>
          <p:cNvPr id="3" name="Picture 2"/>
          <p:cNvPicPr>
            <a:picLocks noChangeAspect="1"/>
          </p:cNvPicPr>
          <p:nvPr/>
        </p:nvPicPr>
        <p:blipFill>
          <a:blip r:embed="rId3"/>
          <a:stretch>
            <a:fillRect/>
          </a:stretch>
        </p:blipFill>
        <p:spPr>
          <a:xfrm>
            <a:off x="755576" y="5672546"/>
            <a:ext cx="3233922" cy="414973"/>
          </a:xfrm>
          <a:prstGeom prst="rect">
            <a:avLst/>
          </a:prstGeom>
        </p:spPr>
      </p:pic>
      <p:pic>
        <p:nvPicPr>
          <p:cNvPr id="61" name="Picture 60"/>
          <p:cNvPicPr>
            <a:picLocks noChangeAspect="1"/>
          </p:cNvPicPr>
          <p:nvPr/>
        </p:nvPicPr>
        <p:blipFill>
          <a:blip r:embed="rId4"/>
          <a:stretch>
            <a:fillRect/>
          </a:stretch>
        </p:blipFill>
        <p:spPr>
          <a:xfrm>
            <a:off x="2339420" y="2951161"/>
            <a:ext cx="1949820" cy="573089"/>
          </a:xfrm>
          <a:prstGeom prst="rect">
            <a:avLst/>
          </a:prstGeom>
        </p:spPr>
      </p:pic>
      <p:pic>
        <p:nvPicPr>
          <p:cNvPr id="62" name="Picture 61"/>
          <p:cNvPicPr>
            <a:picLocks noChangeAspect="1"/>
          </p:cNvPicPr>
          <p:nvPr/>
        </p:nvPicPr>
        <p:blipFill>
          <a:blip r:embed="rId5"/>
          <a:stretch>
            <a:fillRect/>
          </a:stretch>
        </p:blipFill>
        <p:spPr>
          <a:xfrm>
            <a:off x="6359524" y="3043017"/>
            <a:ext cx="1961368" cy="576483"/>
          </a:xfrm>
          <a:prstGeom prst="rect">
            <a:avLst/>
          </a:prstGeom>
        </p:spPr>
      </p:pic>
      <p:pic>
        <p:nvPicPr>
          <p:cNvPr id="4" name="Picture 3"/>
          <p:cNvPicPr>
            <a:picLocks noChangeAspect="1"/>
          </p:cNvPicPr>
          <p:nvPr/>
        </p:nvPicPr>
        <p:blipFill>
          <a:blip r:embed="rId6"/>
          <a:stretch>
            <a:fillRect/>
          </a:stretch>
        </p:blipFill>
        <p:spPr>
          <a:xfrm>
            <a:off x="720795" y="6245564"/>
            <a:ext cx="3244709" cy="423223"/>
          </a:xfrm>
          <a:prstGeom prst="rect">
            <a:avLst/>
          </a:prstGeom>
        </p:spPr>
      </p:pic>
      <p:pic>
        <p:nvPicPr>
          <p:cNvPr id="5" name="Picture 4"/>
          <p:cNvPicPr>
            <a:picLocks noChangeAspect="1"/>
          </p:cNvPicPr>
          <p:nvPr/>
        </p:nvPicPr>
        <p:blipFill>
          <a:blip r:embed="rId7"/>
          <a:stretch>
            <a:fillRect/>
          </a:stretch>
        </p:blipFill>
        <p:spPr>
          <a:xfrm>
            <a:off x="5847760" y="5635553"/>
            <a:ext cx="1832692" cy="495168"/>
          </a:xfrm>
          <a:prstGeom prst="rect">
            <a:avLst/>
          </a:prstGeom>
        </p:spPr>
      </p:pic>
      <p:pic>
        <p:nvPicPr>
          <p:cNvPr id="6" name="Picture 5"/>
          <p:cNvPicPr>
            <a:picLocks noChangeAspect="1"/>
          </p:cNvPicPr>
          <p:nvPr/>
        </p:nvPicPr>
        <p:blipFill>
          <a:blip r:embed="rId8"/>
          <a:stretch>
            <a:fillRect/>
          </a:stretch>
        </p:blipFill>
        <p:spPr>
          <a:xfrm>
            <a:off x="5493740" y="6243381"/>
            <a:ext cx="2720582" cy="444908"/>
          </a:xfrm>
          <a:prstGeom prst="rect">
            <a:avLst/>
          </a:prstGeom>
        </p:spPr>
      </p:pic>
      <p:grpSp>
        <p:nvGrpSpPr>
          <p:cNvPr id="10" name="Group 9"/>
          <p:cNvGrpSpPr/>
          <p:nvPr/>
        </p:nvGrpSpPr>
        <p:grpSpPr>
          <a:xfrm>
            <a:off x="5299073" y="3671888"/>
            <a:ext cx="3167065" cy="1638043"/>
            <a:chOff x="5299073" y="3671888"/>
            <a:chExt cx="3167065" cy="1638043"/>
          </a:xfrm>
        </p:grpSpPr>
        <p:grpSp>
          <p:nvGrpSpPr>
            <p:cNvPr id="9" name="Group 8"/>
            <p:cNvGrpSpPr/>
            <p:nvPr/>
          </p:nvGrpSpPr>
          <p:grpSpPr>
            <a:xfrm>
              <a:off x="5299073" y="3671888"/>
              <a:ext cx="3167065" cy="1638043"/>
              <a:chOff x="5299073" y="3671888"/>
              <a:chExt cx="3167065" cy="1638043"/>
            </a:xfrm>
          </p:grpSpPr>
          <p:sp>
            <p:nvSpPr>
              <p:cNvPr id="48160" name="Line 32"/>
              <p:cNvSpPr>
                <a:spLocks noChangeShapeType="1"/>
              </p:cNvSpPr>
              <p:nvPr/>
            </p:nvSpPr>
            <p:spPr bwMode="auto">
              <a:xfrm rot="10800000" flipH="1">
                <a:off x="5299075" y="4879975"/>
                <a:ext cx="3167063"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1" name="Line 33"/>
              <p:cNvSpPr>
                <a:spLocks noChangeShapeType="1"/>
              </p:cNvSpPr>
              <p:nvPr/>
            </p:nvSpPr>
            <p:spPr bwMode="auto">
              <a:xfrm rot="10800000" flipH="1">
                <a:off x="5299075" y="3959225"/>
                <a:ext cx="1588" cy="115093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2" name="Line 34"/>
              <p:cNvSpPr>
                <a:spLocks noChangeShapeType="1"/>
              </p:cNvSpPr>
              <p:nvPr/>
            </p:nvSpPr>
            <p:spPr bwMode="auto">
              <a:xfrm rot="10800000" flipH="1">
                <a:off x="5299075" y="4362450"/>
                <a:ext cx="3167063"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3" name="Line 35"/>
              <p:cNvSpPr>
                <a:spLocks noChangeShapeType="1"/>
              </p:cNvSpPr>
              <p:nvPr/>
            </p:nvSpPr>
            <p:spPr bwMode="auto">
              <a:xfrm rot="10800000" flipH="1">
                <a:off x="6219825" y="4130675"/>
                <a:ext cx="1588"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4" name="Line 36"/>
              <p:cNvSpPr>
                <a:spLocks noChangeShapeType="1"/>
              </p:cNvSpPr>
              <p:nvPr/>
            </p:nvSpPr>
            <p:spPr bwMode="auto">
              <a:xfrm rot="10800000" flipH="1">
                <a:off x="7142163" y="4130675"/>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5" name="Line 37"/>
              <p:cNvSpPr>
                <a:spLocks noChangeShapeType="1"/>
              </p:cNvSpPr>
              <p:nvPr/>
            </p:nvSpPr>
            <p:spPr bwMode="auto">
              <a:xfrm rot="10800000" flipH="1">
                <a:off x="8062913" y="4130675"/>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6" name="Line 38"/>
              <p:cNvSpPr>
                <a:spLocks noChangeShapeType="1"/>
              </p:cNvSpPr>
              <p:nvPr/>
            </p:nvSpPr>
            <p:spPr bwMode="auto">
              <a:xfrm rot="10800000">
                <a:off x="7372349" y="4610099"/>
                <a:ext cx="1589" cy="271463"/>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7" name="Rectangle 39"/>
              <p:cNvSpPr>
                <a:spLocks/>
              </p:cNvSpPr>
              <p:nvPr/>
            </p:nvSpPr>
            <p:spPr bwMode="auto">
              <a:xfrm>
                <a:off x="5299075" y="4246563"/>
                <a:ext cx="344488"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8" name="Rectangle 40"/>
              <p:cNvSpPr>
                <a:spLocks/>
              </p:cNvSpPr>
              <p:nvPr/>
            </p:nvSpPr>
            <p:spPr bwMode="auto">
              <a:xfrm>
                <a:off x="6219825" y="4246563"/>
                <a:ext cx="344488"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69" name="Rectangle 41"/>
              <p:cNvSpPr>
                <a:spLocks/>
              </p:cNvSpPr>
              <p:nvPr/>
            </p:nvSpPr>
            <p:spPr bwMode="auto">
              <a:xfrm>
                <a:off x="7142163" y="4246563"/>
                <a:ext cx="344487"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70" name="Rectangle 42"/>
              <p:cNvSpPr>
                <a:spLocks/>
              </p:cNvSpPr>
              <p:nvPr/>
            </p:nvSpPr>
            <p:spPr bwMode="auto">
              <a:xfrm>
                <a:off x="5643563" y="4765675"/>
                <a:ext cx="576262"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71" name="Rectangle 43"/>
              <p:cNvSpPr>
                <a:spLocks/>
              </p:cNvSpPr>
              <p:nvPr/>
            </p:nvSpPr>
            <p:spPr bwMode="auto">
              <a:xfrm>
                <a:off x="6565900" y="4765675"/>
                <a:ext cx="576263"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72" name="Line 44"/>
              <p:cNvSpPr>
                <a:spLocks noChangeShapeType="1"/>
              </p:cNvSpPr>
              <p:nvPr/>
            </p:nvSpPr>
            <p:spPr bwMode="auto">
              <a:xfrm rot="10800000" flipH="1">
                <a:off x="7372350" y="3671888"/>
                <a:ext cx="1588" cy="806450"/>
              </a:xfrm>
              <a:prstGeom prst="line">
                <a:avLst/>
              </a:prstGeom>
              <a:noFill/>
              <a:ln w="9525">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73" name="Line 45"/>
              <p:cNvSpPr>
                <a:spLocks noChangeShapeType="1"/>
              </p:cNvSpPr>
              <p:nvPr/>
            </p:nvSpPr>
            <p:spPr bwMode="auto">
              <a:xfrm flipV="1">
                <a:off x="5299073" y="4114800"/>
                <a:ext cx="936627" cy="6350"/>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8174" name="Rectangle 46"/>
              <p:cNvSpPr>
                <a:spLocks/>
              </p:cNvSpPr>
              <p:nvPr/>
            </p:nvSpPr>
            <p:spPr bwMode="auto">
              <a:xfrm>
                <a:off x="5672771" y="3794939"/>
                <a:ext cx="197170"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1</a:t>
                </a:r>
              </a:p>
            </p:txBody>
          </p:sp>
          <p:sp>
            <p:nvSpPr>
              <p:cNvPr id="48175" name="Line 47"/>
              <p:cNvSpPr>
                <a:spLocks noChangeShapeType="1"/>
              </p:cNvSpPr>
              <p:nvPr/>
            </p:nvSpPr>
            <p:spPr bwMode="auto">
              <a:xfrm flipV="1">
                <a:off x="5299073" y="5054600"/>
                <a:ext cx="2073277" cy="6351"/>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8176" name="Rectangle 48"/>
              <p:cNvSpPr>
                <a:spLocks/>
              </p:cNvSpPr>
              <p:nvPr/>
            </p:nvSpPr>
            <p:spPr bwMode="auto">
              <a:xfrm>
                <a:off x="6248400" y="5032932"/>
                <a:ext cx="197169"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2</a:t>
                </a:r>
              </a:p>
            </p:txBody>
          </p:sp>
          <p:sp>
            <p:nvSpPr>
              <p:cNvPr id="48177" name="Rectangle 49"/>
              <p:cNvSpPr>
                <a:spLocks/>
              </p:cNvSpPr>
              <p:nvPr/>
            </p:nvSpPr>
            <p:spPr bwMode="auto">
              <a:xfrm>
                <a:off x="6292219" y="4485888"/>
                <a:ext cx="198772"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a:solidFill>
                      <a:schemeClr val="tx1"/>
                    </a:solidFill>
                    <a:latin typeface="Calibri" charset="0"/>
                    <a:ea typeface="Calibri" charset="0"/>
                    <a:cs typeface="Calibri" charset="0"/>
                    <a:sym typeface="Helvetica Neue" pitchFamily="-107" charset="0"/>
                  </a:rPr>
                  <a:t>C</a:t>
                </a:r>
                <a:r>
                  <a:rPr lang="en-US" baseline="-25000" dirty="0">
                    <a:solidFill>
                      <a:schemeClr val="tx1"/>
                    </a:solidFill>
                    <a:latin typeface="Calibri" charset="0"/>
                    <a:ea typeface="Calibri" charset="0"/>
                    <a:cs typeface="Calibri" charset="0"/>
                    <a:sym typeface="Helvetica Neue" pitchFamily="-107" charset="0"/>
                  </a:rPr>
                  <a:t>2</a:t>
                </a:r>
              </a:p>
            </p:txBody>
          </p:sp>
          <p:sp>
            <p:nvSpPr>
              <p:cNvPr id="48178" name="Line 50"/>
              <p:cNvSpPr>
                <a:spLocks noChangeShapeType="1"/>
              </p:cNvSpPr>
              <p:nvPr/>
            </p:nvSpPr>
            <p:spPr bwMode="auto">
              <a:xfrm rot="10800000" flipH="1">
                <a:off x="7142163" y="3697288"/>
                <a:ext cx="1587" cy="230187"/>
              </a:xfrm>
              <a:prstGeom prst="line">
                <a:avLst/>
              </a:prstGeom>
              <a:noFill/>
              <a:ln w="9525">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79" name="Line 51"/>
              <p:cNvSpPr>
                <a:spLocks noChangeShapeType="1"/>
              </p:cNvSpPr>
              <p:nvPr/>
            </p:nvSpPr>
            <p:spPr bwMode="auto">
              <a:xfrm flipV="1">
                <a:off x="7142162" y="3886200"/>
                <a:ext cx="230187" cy="1"/>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grpSp>
        <mc:AlternateContent xmlns:mc="http://schemas.openxmlformats.org/markup-compatibility/2006" xmlns:a14="http://schemas.microsoft.com/office/drawing/2010/main">
          <mc:Choice Requires="a14">
            <p:sp>
              <p:nvSpPr>
                <p:cNvPr id="2" name="Rectangle 1"/>
                <p:cNvSpPr/>
                <p:nvPr/>
              </p:nvSpPr>
              <p:spPr>
                <a:xfrm>
                  <a:off x="6859882" y="4355676"/>
                  <a:ext cx="587917" cy="4056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ea typeface="Calibri" charset="0"/>
                                <a:cs typeface="Calibri" charset="0"/>
                              </a:rPr>
                            </m:ctrlPr>
                          </m:sSubPr>
                          <m:e>
                            <m:d>
                              <m:dPr>
                                <m:begChr m:val="⌊"/>
                                <m:endChr m:val="⌋"/>
                                <m:ctrlPr>
                                  <a:rPr lang="en-US" sz="1000" i="1">
                                    <a:latin typeface="Cambria Math" panose="02040503050406030204" pitchFamily="18" charset="0"/>
                                    <a:ea typeface="Calibri" charset="0"/>
                                    <a:cs typeface="Calibri" charset="0"/>
                                  </a:rPr>
                                </m:ctrlPr>
                              </m:dPr>
                              <m:e>
                                <m:f>
                                  <m:fPr>
                                    <m:ctrlPr>
                                      <a:rPr lang="en-US" sz="1000" i="1">
                                        <a:latin typeface="Cambria Math" panose="02040503050406030204" pitchFamily="18" charset="0"/>
                                        <a:ea typeface="Calibri" charset="0"/>
                                        <a:cs typeface="Calibri" charset="0"/>
                                      </a:rPr>
                                    </m:ctrlPr>
                                  </m:fPr>
                                  <m:num>
                                    <m:sSub>
                                      <m:sSubPr>
                                        <m:ctrlPr>
                                          <a:rPr lang="en-US" sz="1000" i="1">
                                            <a:latin typeface="Cambria Math" panose="02040503050406030204" pitchFamily="18" charset="0"/>
                                            <a:ea typeface="Calibri" charset="0"/>
                                            <a:cs typeface="Calibri" charset="0"/>
                                          </a:rPr>
                                        </m:ctrlPr>
                                      </m:sSubPr>
                                      <m:e>
                                        <m:r>
                                          <a:rPr lang="en-US" sz="1000" i="1">
                                            <a:latin typeface="Cambria Math" panose="02040503050406030204" pitchFamily="18" charset="0"/>
                                            <a:ea typeface="Calibri" charset="0"/>
                                            <a:cs typeface="Calibri" charset="0"/>
                                          </a:rPr>
                                          <m:t>𝑃</m:t>
                                        </m:r>
                                      </m:e>
                                      <m:sub>
                                        <m:r>
                                          <a:rPr lang="en-US" sz="1000" i="1">
                                            <a:latin typeface="Cambria Math" panose="02040503050406030204" pitchFamily="18" charset="0"/>
                                            <a:ea typeface="Calibri" charset="0"/>
                                            <a:cs typeface="Calibri" charset="0"/>
                                          </a:rPr>
                                          <m:t>2</m:t>
                                        </m:r>
                                      </m:sub>
                                    </m:sSub>
                                  </m:num>
                                  <m:den>
                                    <m:sSub>
                                      <m:sSubPr>
                                        <m:ctrlPr>
                                          <a:rPr lang="en-US" sz="1000" i="1">
                                            <a:latin typeface="Cambria Math" panose="02040503050406030204" pitchFamily="18" charset="0"/>
                                            <a:ea typeface="Calibri" charset="0"/>
                                            <a:cs typeface="Calibri" charset="0"/>
                                          </a:rPr>
                                        </m:ctrlPr>
                                      </m:sSubPr>
                                      <m:e>
                                        <m:r>
                                          <a:rPr lang="en-US" sz="1000" i="1">
                                            <a:latin typeface="Cambria Math" panose="02040503050406030204" pitchFamily="18" charset="0"/>
                                            <a:ea typeface="Calibri" charset="0"/>
                                            <a:cs typeface="Calibri" charset="0"/>
                                          </a:rPr>
                                          <m:t>𝑃</m:t>
                                        </m:r>
                                      </m:e>
                                      <m:sub>
                                        <m:r>
                                          <a:rPr lang="en-US" sz="1000" i="1">
                                            <a:latin typeface="Cambria Math" panose="02040503050406030204" pitchFamily="18" charset="0"/>
                                            <a:ea typeface="Calibri" charset="0"/>
                                            <a:cs typeface="Calibri" charset="0"/>
                                          </a:rPr>
                                          <m:t>1</m:t>
                                        </m:r>
                                      </m:sub>
                                    </m:sSub>
                                  </m:den>
                                </m:f>
                              </m:e>
                            </m:d>
                            <m:r>
                              <a:rPr lang="en-US" sz="1000" i="1">
                                <a:latin typeface="Cambria Math" panose="02040503050406030204" pitchFamily="18" charset="0"/>
                                <a:ea typeface="Calibri" charset="0"/>
                                <a:cs typeface="Calibri" charset="0"/>
                              </a:rPr>
                              <m:t>𝑃</m:t>
                            </m:r>
                          </m:e>
                          <m:sub>
                            <m:r>
                              <a:rPr lang="en-US" sz="1000" i="1">
                                <a:latin typeface="Cambria Math" panose="02040503050406030204" pitchFamily="18" charset="0"/>
                                <a:ea typeface="Calibri" charset="0"/>
                                <a:cs typeface="Calibri" charset="0"/>
                              </a:rPr>
                              <m:t>1</m:t>
                            </m:r>
                          </m:sub>
                        </m:sSub>
                      </m:oMath>
                    </m:oMathPara>
                  </a14:m>
                  <a:endParaRPr lang="en-US" sz="1000" dirty="0">
                    <a:latin typeface="Calibri" charset="0"/>
                    <a:ea typeface="Calibri" charset="0"/>
                    <a:cs typeface="Calibri"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859882" y="4355676"/>
                  <a:ext cx="587917" cy="405624"/>
                </a:xfrm>
                <a:prstGeom prst="rect">
                  <a:avLst/>
                </a:prstGeom>
                <a:blipFill rotWithShape="0">
                  <a:blip r:embed="rId9"/>
                  <a:stretch>
                    <a:fillRect/>
                  </a:stretch>
                </a:blipFill>
              </p:spPr>
              <p:txBody>
                <a:bodyPr/>
                <a:lstStyle/>
                <a:p>
                  <a:r>
                    <a:rPr lang="en-US">
                      <a:noFill/>
                    </a:rPr>
                    <a:t> </a:t>
                  </a:r>
                </a:p>
              </p:txBody>
            </p:sp>
          </mc:Fallback>
        </mc:AlternateContent>
      </p:grpSp>
      <p:grpSp>
        <p:nvGrpSpPr>
          <p:cNvPr id="8" name="Group 7"/>
          <p:cNvGrpSpPr/>
          <p:nvPr/>
        </p:nvGrpSpPr>
        <p:grpSpPr>
          <a:xfrm>
            <a:off x="346513" y="3543300"/>
            <a:ext cx="3892112" cy="1739628"/>
            <a:chOff x="346513" y="3543300"/>
            <a:chExt cx="3892112" cy="1739628"/>
          </a:xfrm>
        </p:grpSpPr>
        <p:grpSp>
          <p:nvGrpSpPr>
            <p:cNvPr id="7" name="Group 6"/>
            <p:cNvGrpSpPr/>
            <p:nvPr/>
          </p:nvGrpSpPr>
          <p:grpSpPr>
            <a:xfrm>
              <a:off x="346513" y="3543300"/>
              <a:ext cx="3892112" cy="1739628"/>
              <a:chOff x="346513" y="3543300"/>
              <a:chExt cx="3892112" cy="1739628"/>
            </a:xfrm>
          </p:grpSpPr>
          <p:sp>
            <p:nvSpPr>
              <p:cNvPr id="48137" name="Line 9"/>
              <p:cNvSpPr>
                <a:spLocks noChangeShapeType="1"/>
              </p:cNvSpPr>
              <p:nvPr/>
            </p:nvSpPr>
            <p:spPr bwMode="auto">
              <a:xfrm rot="10800000" flipH="1">
                <a:off x="1071563" y="4854575"/>
                <a:ext cx="3167062"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38" name="Line 10"/>
              <p:cNvSpPr>
                <a:spLocks noChangeShapeType="1"/>
              </p:cNvSpPr>
              <p:nvPr/>
            </p:nvSpPr>
            <p:spPr bwMode="auto">
              <a:xfrm rot="10800000" flipH="1">
                <a:off x="1071563" y="3933825"/>
                <a:ext cx="1587" cy="115093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39" name="Line 11"/>
              <p:cNvSpPr>
                <a:spLocks noChangeShapeType="1"/>
              </p:cNvSpPr>
              <p:nvPr/>
            </p:nvSpPr>
            <p:spPr bwMode="auto">
              <a:xfrm rot="10800000" flipH="1">
                <a:off x="1071563" y="4337050"/>
                <a:ext cx="3167062"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40" name="Line 12"/>
              <p:cNvSpPr>
                <a:spLocks noChangeShapeType="1"/>
              </p:cNvSpPr>
              <p:nvPr/>
            </p:nvSpPr>
            <p:spPr bwMode="auto">
              <a:xfrm rot="10800000" flipH="1">
                <a:off x="1992313" y="4105275"/>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41" name="Line 13"/>
              <p:cNvSpPr>
                <a:spLocks noChangeShapeType="1"/>
              </p:cNvSpPr>
              <p:nvPr/>
            </p:nvSpPr>
            <p:spPr bwMode="auto">
              <a:xfrm rot="10800000" flipH="1">
                <a:off x="2914650" y="4105275"/>
                <a:ext cx="1588"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42" name="Line 14"/>
              <p:cNvSpPr>
                <a:spLocks noChangeShapeType="1"/>
              </p:cNvSpPr>
              <p:nvPr/>
            </p:nvSpPr>
            <p:spPr bwMode="auto">
              <a:xfrm rot="10800000" flipH="1">
                <a:off x="3835400" y="4105275"/>
                <a:ext cx="1588"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43" name="Line 15"/>
              <p:cNvSpPr>
                <a:spLocks noChangeShapeType="1"/>
              </p:cNvSpPr>
              <p:nvPr/>
            </p:nvSpPr>
            <p:spPr bwMode="auto">
              <a:xfrm rot="10800000" flipH="1">
                <a:off x="3605213" y="4624388"/>
                <a:ext cx="1587" cy="2317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44" name="Line 16"/>
              <p:cNvSpPr>
                <a:spLocks noChangeShapeType="1"/>
              </p:cNvSpPr>
              <p:nvPr/>
            </p:nvSpPr>
            <p:spPr bwMode="auto">
              <a:xfrm flipV="1">
                <a:off x="1069974" y="4059238"/>
                <a:ext cx="869657" cy="0"/>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8145" name="Rectangle 17"/>
              <p:cNvSpPr>
                <a:spLocks/>
              </p:cNvSpPr>
              <p:nvPr/>
            </p:nvSpPr>
            <p:spPr bwMode="auto">
              <a:xfrm>
                <a:off x="1445259" y="3782239"/>
                <a:ext cx="197169"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1</a:t>
                </a:r>
              </a:p>
            </p:txBody>
          </p:sp>
          <p:sp>
            <p:nvSpPr>
              <p:cNvPr id="48146" name="Line 18"/>
              <p:cNvSpPr>
                <a:spLocks noChangeShapeType="1"/>
              </p:cNvSpPr>
              <p:nvPr/>
            </p:nvSpPr>
            <p:spPr bwMode="auto">
              <a:xfrm flipV="1">
                <a:off x="1069975" y="5026026"/>
                <a:ext cx="2535237" cy="1588"/>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48147" name="Rectangle 19"/>
              <p:cNvSpPr>
                <a:spLocks/>
              </p:cNvSpPr>
              <p:nvPr/>
            </p:nvSpPr>
            <p:spPr bwMode="auto">
              <a:xfrm>
                <a:off x="2248154" y="5005929"/>
                <a:ext cx="197169"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P</a:t>
                </a:r>
                <a:r>
                  <a:rPr lang="en-US" baseline="-25000" dirty="0">
                    <a:solidFill>
                      <a:schemeClr val="tx1"/>
                    </a:solidFill>
                    <a:latin typeface="Calibri" charset="0"/>
                    <a:ea typeface="Calibri" charset="0"/>
                    <a:cs typeface="Calibri" charset="0"/>
                    <a:sym typeface="Helvetica Neue" pitchFamily="-107" charset="0"/>
                  </a:rPr>
                  <a:t>2</a:t>
                </a:r>
              </a:p>
            </p:txBody>
          </p:sp>
          <p:sp>
            <p:nvSpPr>
              <p:cNvPr id="48148" name="Rectangle 20"/>
              <p:cNvSpPr>
                <a:spLocks/>
              </p:cNvSpPr>
              <p:nvPr/>
            </p:nvSpPr>
            <p:spPr bwMode="auto">
              <a:xfrm>
                <a:off x="346513" y="4125029"/>
                <a:ext cx="568681"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1</a:t>
                </a:r>
              </a:p>
            </p:txBody>
          </p:sp>
          <p:sp>
            <p:nvSpPr>
              <p:cNvPr id="48149" name="Rectangle 21"/>
              <p:cNvSpPr>
                <a:spLocks/>
              </p:cNvSpPr>
              <p:nvPr/>
            </p:nvSpPr>
            <p:spPr bwMode="auto">
              <a:xfrm>
                <a:off x="368583" y="4684325"/>
                <a:ext cx="568681"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pitchFamily="-107" charset="0"/>
                  </a:rPr>
                  <a:t>Task 2</a:t>
                </a:r>
              </a:p>
            </p:txBody>
          </p:sp>
          <p:sp>
            <p:nvSpPr>
              <p:cNvPr id="48150" name="Rectangle 22"/>
              <p:cNvSpPr>
                <a:spLocks/>
              </p:cNvSpPr>
              <p:nvPr/>
            </p:nvSpPr>
            <p:spPr bwMode="auto">
              <a:xfrm>
                <a:off x="1084263" y="4221163"/>
                <a:ext cx="344487"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1" name="Rectangle 23"/>
              <p:cNvSpPr>
                <a:spLocks/>
              </p:cNvSpPr>
              <p:nvPr/>
            </p:nvSpPr>
            <p:spPr bwMode="auto">
              <a:xfrm>
                <a:off x="1998663" y="4221163"/>
                <a:ext cx="344487" cy="11588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2" name="Rectangle 24"/>
              <p:cNvSpPr>
                <a:spLocks/>
              </p:cNvSpPr>
              <p:nvPr/>
            </p:nvSpPr>
            <p:spPr bwMode="auto">
              <a:xfrm>
                <a:off x="2925763" y="4210050"/>
                <a:ext cx="342900" cy="127000"/>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3" name="Rectangle 25"/>
              <p:cNvSpPr>
                <a:spLocks/>
              </p:cNvSpPr>
              <p:nvPr/>
            </p:nvSpPr>
            <p:spPr bwMode="auto">
              <a:xfrm>
                <a:off x="2993858" y="3782239"/>
                <a:ext cx="198772"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i="1" dirty="0">
                    <a:solidFill>
                      <a:schemeClr val="tx1"/>
                    </a:solidFill>
                    <a:latin typeface="Calibri" charset="0"/>
                    <a:ea typeface="Calibri" charset="0"/>
                    <a:cs typeface="Calibri" charset="0"/>
                    <a:sym typeface="Helvetica Neue" pitchFamily="-107" charset="0"/>
                  </a:rPr>
                  <a:t>C</a:t>
                </a:r>
                <a:r>
                  <a:rPr lang="en-US" baseline="-25000" dirty="0">
                    <a:solidFill>
                      <a:schemeClr val="tx1"/>
                    </a:solidFill>
                    <a:latin typeface="Calibri" charset="0"/>
                    <a:ea typeface="Calibri" charset="0"/>
                    <a:cs typeface="Calibri" charset="0"/>
                    <a:sym typeface="Helvetica Neue" pitchFamily="-107" charset="0"/>
                  </a:rPr>
                  <a:t>1</a:t>
                </a:r>
              </a:p>
            </p:txBody>
          </p:sp>
          <p:sp>
            <p:nvSpPr>
              <p:cNvPr id="48154" name="Rectangle 26"/>
              <p:cNvSpPr>
                <a:spLocks/>
              </p:cNvSpPr>
              <p:nvPr/>
            </p:nvSpPr>
            <p:spPr bwMode="auto">
              <a:xfrm>
                <a:off x="1416050" y="4740275"/>
                <a:ext cx="576263"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5" name="Rectangle 27"/>
              <p:cNvSpPr>
                <a:spLocks/>
              </p:cNvSpPr>
              <p:nvPr/>
            </p:nvSpPr>
            <p:spPr bwMode="auto">
              <a:xfrm>
                <a:off x="2336800" y="4740275"/>
                <a:ext cx="576263"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6" name="Rectangle 28"/>
              <p:cNvSpPr>
                <a:spLocks/>
              </p:cNvSpPr>
              <p:nvPr/>
            </p:nvSpPr>
            <p:spPr bwMode="auto">
              <a:xfrm>
                <a:off x="3259138" y="4740275"/>
                <a:ext cx="346075" cy="114300"/>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7" name="Line 29"/>
              <p:cNvSpPr>
                <a:spLocks noChangeShapeType="1"/>
              </p:cNvSpPr>
              <p:nvPr/>
            </p:nvSpPr>
            <p:spPr bwMode="auto">
              <a:xfrm>
                <a:off x="3606800" y="3568700"/>
                <a:ext cx="0" cy="914400"/>
              </a:xfrm>
              <a:prstGeom prst="line">
                <a:avLst/>
              </a:prstGeom>
              <a:noFill/>
              <a:ln w="25400">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8" name="Line 30"/>
              <p:cNvSpPr>
                <a:spLocks noChangeShapeType="1"/>
              </p:cNvSpPr>
              <p:nvPr/>
            </p:nvSpPr>
            <p:spPr bwMode="auto">
              <a:xfrm>
                <a:off x="2921000" y="3543300"/>
                <a:ext cx="0" cy="596900"/>
              </a:xfrm>
              <a:prstGeom prst="line">
                <a:avLst/>
              </a:prstGeom>
              <a:noFill/>
              <a:ln w="25400">
                <a:solidFill>
                  <a:schemeClr val="tx1"/>
                </a:solidFill>
                <a:prstDash val="dash"/>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8159" name="Line 31"/>
              <p:cNvSpPr>
                <a:spLocks noChangeShapeType="1"/>
              </p:cNvSpPr>
              <p:nvPr/>
            </p:nvSpPr>
            <p:spPr bwMode="auto">
              <a:xfrm flipV="1">
                <a:off x="2921001" y="3594099"/>
                <a:ext cx="684212" cy="0"/>
              </a:xfrm>
              <a:prstGeom prst="line">
                <a:avLst/>
              </a:prstGeom>
              <a:noFill/>
              <a:ln w="25400">
                <a:solidFill>
                  <a:schemeClr val="tx1"/>
                </a:solidFill>
                <a:round/>
                <a:headEnd type="triangle" w="med" len="med"/>
                <a:tailEnd type="triangle" w="med" len="med"/>
              </a:ln>
            </p:spPr>
            <p:txBody>
              <a:bodyPr>
                <a:prstTxWarp prst="textNoShape">
                  <a:avLst/>
                </a:prstTxWarp>
              </a:bodyPr>
              <a:lstStyle/>
              <a:p>
                <a:endParaRPr lang="en-US" dirty="0">
                  <a:latin typeface="Calibri" charset="0"/>
                  <a:ea typeface="Calibri" charset="0"/>
                  <a:cs typeface="Calibri" charset="0"/>
                </a:endParaRPr>
              </a:p>
            </p:txBody>
          </p:sp>
        </p:grpSp>
        <mc:AlternateContent xmlns:mc="http://schemas.openxmlformats.org/markup-compatibility/2006" xmlns:a14="http://schemas.microsoft.com/office/drawing/2010/main">
          <mc:Choice Requires="a14">
            <p:sp>
              <p:nvSpPr>
                <p:cNvPr id="63" name="Rectangle 62"/>
                <p:cNvSpPr/>
                <p:nvPr/>
              </p:nvSpPr>
              <p:spPr>
                <a:xfrm>
                  <a:off x="2611745" y="4319520"/>
                  <a:ext cx="587917" cy="4056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ea typeface="Calibri" charset="0"/>
                                <a:cs typeface="Calibri" charset="0"/>
                              </a:rPr>
                            </m:ctrlPr>
                          </m:sSubPr>
                          <m:e>
                            <m:d>
                              <m:dPr>
                                <m:begChr m:val="⌊"/>
                                <m:endChr m:val="⌋"/>
                                <m:ctrlPr>
                                  <a:rPr lang="en-US" sz="1000" i="1">
                                    <a:latin typeface="Cambria Math" panose="02040503050406030204" pitchFamily="18" charset="0"/>
                                    <a:ea typeface="Calibri" charset="0"/>
                                    <a:cs typeface="Calibri" charset="0"/>
                                  </a:rPr>
                                </m:ctrlPr>
                              </m:dPr>
                              <m:e>
                                <m:f>
                                  <m:fPr>
                                    <m:ctrlPr>
                                      <a:rPr lang="en-US" sz="1000" i="1">
                                        <a:latin typeface="Cambria Math" panose="02040503050406030204" pitchFamily="18" charset="0"/>
                                        <a:ea typeface="Calibri" charset="0"/>
                                        <a:cs typeface="Calibri" charset="0"/>
                                      </a:rPr>
                                    </m:ctrlPr>
                                  </m:fPr>
                                  <m:num>
                                    <m:sSub>
                                      <m:sSubPr>
                                        <m:ctrlPr>
                                          <a:rPr lang="en-US" sz="1000" i="1">
                                            <a:latin typeface="Cambria Math" panose="02040503050406030204" pitchFamily="18" charset="0"/>
                                            <a:ea typeface="Calibri" charset="0"/>
                                            <a:cs typeface="Calibri" charset="0"/>
                                          </a:rPr>
                                        </m:ctrlPr>
                                      </m:sSubPr>
                                      <m:e>
                                        <m:r>
                                          <a:rPr lang="en-US" sz="1000" i="1">
                                            <a:latin typeface="Cambria Math" panose="02040503050406030204" pitchFamily="18" charset="0"/>
                                            <a:ea typeface="Calibri" charset="0"/>
                                            <a:cs typeface="Calibri" charset="0"/>
                                          </a:rPr>
                                          <m:t>𝑃</m:t>
                                        </m:r>
                                      </m:e>
                                      <m:sub>
                                        <m:r>
                                          <a:rPr lang="en-US" sz="1000" i="1">
                                            <a:latin typeface="Cambria Math" panose="02040503050406030204" pitchFamily="18" charset="0"/>
                                            <a:ea typeface="Calibri" charset="0"/>
                                            <a:cs typeface="Calibri" charset="0"/>
                                          </a:rPr>
                                          <m:t>2</m:t>
                                        </m:r>
                                      </m:sub>
                                    </m:sSub>
                                  </m:num>
                                  <m:den>
                                    <m:sSub>
                                      <m:sSubPr>
                                        <m:ctrlPr>
                                          <a:rPr lang="en-US" sz="1000" i="1">
                                            <a:latin typeface="Cambria Math" panose="02040503050406030204" pitchFamily="18" charset="0"/>
                                            <a:ea typeface="Calibri" charset="0"/>
                                            <a:cs typeface="Calibri" charset="0"/>
                                          </a:rPr>
                                        </m:ctrlPr>
                                      </m:sSubPr>
                                      <m:e>
                                        <m:r>
                                          <a:rPr lang="en-US" sz="1000" i="1">
                                            <a:latin typeface="Cambria Math" panose="02040503050406030204" pitchFamily="18" charset="0"/>
                                            <a:ea typeface="Calibri" charset="0"/>
                                            <a:cs typeface="Calibri" charset="0"/>
                                          </a:rPr>
                                          <m:t>𝑃</m:t>
                                        </m:r>
                                      </m:e>
                                      <m:sub>
                                        <m:r>
                                          <a:rPr lang="en-US" sz="1000" i="1">
                                            <a:latin typeface="Cambria Math" panose="02040503050406030204" pitchFamily="18" charset="0"/>
                                            <a:ea typeface="Calibri" charset="0"/>
                                            <a:cs typeface="Calibri" charset="0"/>
                                          </a:rPr>
                                          <m:t>1</m:t>
                                        </m:r>
                                      </m:sub>
                                    </m:sSub>
                                  </m:den>
                                </m:f>
                              </m:e>
                            </m:d>
                            <m:r>
                              <a:rPr lang="en-US" sz="1000" i="1">
                                <a:latin typeface="Cambria Math" panose="02040503050406030204" pitchFamily="18" charset="0"/>
                                <a:ea typeface="Calibri" charset="0"/>
                                <a:cs typeface="Calibri" charset="0"/>
                              </a:rPr>
                              <m:t>𝑃</m:t>
                            </m:r>
                          </m:e>
                          <m:sub>
                            <m:r>
                              <a:rPr lang="en-US" sz="1000" i="1">
                                <a:latin typeface="Cambria Math" panose="02040503050406030204" pitchFamily="18" charset="0"/>
                                <a:ea typeface="Calibri" charset="0"/>
                                <a:cs typeface="Calibri" charset="0"/>
                              </a:rPr>
                              <m:t>1</m:t>
                            </m:r>
                          </m:sub>
                        </m:sSub>
                      </m:oMath>
                    </m:oMathPara>
                  </a14:m>
                  <a:endParaRPr lang="en-US" sz="1000" dirty="0">
                    <a:latin typeface="Calibri" charset="0"/>
                    <a:ea typeface="Calibri" charset="0"/>
                    <a:cs typeface="Calibri" charset="0"/>
                  </a:endParaRPr>
                </a:p>
              </p:txBody>
            </p:sp>
          </mc:Choice>
          <mc:Fallback xmlns="">
            <p:sp>
              <p:nvSpPr>
                <p:cNvPr id="63" name="Rectangle 62"/>
                <p:cNvSpPr>
                  <a:spLocks noRot="1" noChangeAspect="1" noMove="1" noResize="1" noEditPoints="1" noAdjustHandles="1" noChangeArrowheads="1" noChangeShapeType="1" noTextEdit="1"/>
                </p:cNvSpPr>
                <p:nvPr/>
              </p:nvSpPr>
              <p:spPr>
                <a:xfrm>
                  <a:off x="2611745" y="4319520"/>
                  <a:ext cx="587917" cy="405624"/>
                </a:xfrm>
                <a:prstGeom prst="rect">
                  <a:avLst/>
                </a:prstGeom>
                <a:blipFill rotWithShape="0">
                  <a:blip r:embed="rId10"/>
                  <a:stretch>
                    <a:fillRect/>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D84B40A7-4B69-0344-B3B6-E431892EC7D5}"/>
              </a:ext>
            </a:extLst>
          </p:cNvPr>
          <p:cNvSpPr txBox="1"/>
          <p:nvPr/>
        </p:nvSpPr>
        <p:spPr>
          <a:xfrm>
            <a:off x="814107" y="5292655"/>
            <a:ext cx="2868093" cy="369332"/>
          </a:xfrm>
          <a:prstGeom prst="rect">
            <a:avLst/>
          </a:prstGeom>
          <a:noFill/>
        </p:spPr>
        <p:txBody>
          <a:bodyPr wrap="none" rtlCol="0">
            <a:spAutoFit/>
          </a:bodyPr>
          <a:lstStyle/>
          <a:p>
            <a:r>
              <a:rPr lang="en-US" dirty="0">
                <a:latin typeface="cmr10" panose="020B0500000000000000" pitchFamily="34" charset="0"/>
              </a:rPr>
              <a:t>For fixed such </a:t>
            </a:r>
            <a:r>
              <a:rPr lang="en-US" dirty="0">
                <a:latin typeface="cmmi10" panose="020B0500000000000000" pitchFamily="34" charset="0"/>
              </a:rPr>
              <a:t>C</a:t>
            </a:r>
            <a:r>
              <a:rPr lang="en-US" baseline="-25000" dirty="0">
                <a:latin typeface="cmr10" panose="020B0500000000000000" pitchFamily="34" charset="0"/>
              </a:rPr>
              <a:t>1</a:t>
            </a:r>
            <a:r>
              <a:rPr lang="en-US" dirty="0">
                <a:latin typeface="cmr10" panose="020B0500000000000000" pitchFamily="34" charset="0"/>
              </a:rPr>
              <a:t>, inflate: </a:t>
            </a:r>
          </a:p>
        </p:txBody>
      </p:sp>
      <p:sp>
        <p:nvSpPr>
          <p:cNvPr id="12" name="Freeform 11">
            <a:extLst>
              <a:ext uri="{FF2B5EF4-FFF2-40B4-BE49-F238E27FC236}">
                <a16:creationId xmlns:a16="http://schemas.microsoft.com/office/drawing/2014/main" id="{A6A0738D-5F8A-F148-ABB4-9C12D4BA7926}"/>
              </a:ext>
            </a:extLst>
          </p:cNvPr>
          <p:cNvSpPr/>
          <p:nvPr/>
        </p:nvSpPr>
        <p:spPr bwMode="auto">
          <a:xfrm>
            <a:off x="6631983" y="2573903"/>
            <a:ext cx="1416449" cy="603315"/>
          </a:xfrm>
          <a:custGeom>
            <a:avLst/>
            <a:gdLst>
              <a:gd name="connsiteX0" fmla="*/ 1140643 w 1416449"/>
              <a:gd name="connsiteY0" fmla="*/ 0 h 603315"/>
              <a:gd name="connsiteX1" fmla="*/ 1338606 w 1416449"/>
              <a:gd name="connsiteY1" fmla="*/ 339365 h 603315"/>
              <a:gd name="connsiteX2" fmla="*/ 0 w 1416449"/>
              <a:gd name="connsiteY2" fmla="*/ 603315 h 603315"/>
            </a:gdLst>
            <a:ahLst/>
            <a:cxnLst>
              <a:cxn ang="0">
                <a:pos x="connsiteX0" y="connsiteY0"/>
              </a:cxn>
              <a:cxn ang="0">
                <a:pos x="connsiteX1" y="connsiteY1"/>
              </a:cxn>
              <a:cxn ang="0">
                <a:pos x="connsiteX2" y="connsiteY2"/>
              </a:cxn>
            </a:cxnLst>
            <a:rect l="l" t="t" r="r" b="b"/>
            <a:pathLst>
              <a:path w="1416449" h="603315">
                <a:moveTo>
                  <a:pt x="1140643" y="0"/>
                </a:moveTo>
                <a:cubicBezTo>
                  <a:pt x="1334678" y="119406"/>
                  <a:pt x="1528713" y="238813"/>
                  <a:pt x="1338606" y="339365"/>
                </a:cubicBezTo>
                <a:cubicBezTo>
                  <a:pt x="1148499" y="439917"/>
                  <a:pt x="574249" y="521616"/>
                  <a:pt x="0" y="603315"/>
                </a:cubicBezTo>
              </a:path>
            </a:pathLst>
          </a:custGeom>
          <a:ln w="25400">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1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1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1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0" grpId="0" animBg="1"/>
      <p:bldP spid="48181" grpId="0" animBg="1"/>
      <p:bldP spid="48183" grpId="0" animBg="1"/>
      <p:bldP spid="48184" grpId="0" animBg="1"/>
      <p:bldP spid="11"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r>
              <a:rPr lang="en-US" dirty="0">
                <a:latin typeface="Calibri" charset="0"/>
                <a:ea typeface="Calibri" charset="0"/>
                <a:cs typeface="Calibri" charset="0"/>
              </a:rPr>
              <a:t>Finding the utilization bound for RM scheduling</a:t>
            </a:r>
          </a:p>
        </p:txBody>
      </p:sp>
      <p:sp>
        <p:nvSpPr>
          <p:cNvPr id="49159" name="Line 7"/>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9183" name="Rectangle 31"/>
          <p:cNvSpPr>
            <a:spLocks/>
          </p:cNvSpPr>
          <p:nvPr/>
        </p:nvSpPr>
        <p:spPr bwMode="auto">
          <a:xfrm>
            <a:off x="527050" y="1551801"/>
            <a:ext cx="671659" cy="276999"/>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Case 1:</a:t>
            </a:r>
          </a:p>
        </p:txBody>
      </p:sp>
      <p:sp>
        <p:nvSpPr>
          <p:cNvPr id="49185" name="Line 33"/>
          <p:cNvSpPr>
            <a:spLocks noChangeShapeType="1"/>
          </p:cNvSpPr>
          <p:nvPr/>
        </p:nvSpPr>
        <p:spPr bwMode="auto">
          <a:xfrm flipH="1">
            <a:off x="3995936" y="3771901"/>
            <a:ext cx="1807964" cy="1155528"/>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38" name="Rectangle 31"/>
              <p:cNvSpPr>
                <a:spLocks/>
              </p:cNvSpPr>
              <p:nvPr/>
            </p:nvSpPr>
            <p:spPr bwMode="auto">
              <a:xfrm>
                <a:off x="602340" y="3840201"/>
                <a:ext cx="2897332" cy="830997"/>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What value of </a:t>
                </a:r>
                <a:r>
                  <a:rPr lang="en-US" i="1" dirty="0">
                    <a:solidFill>
                      <a:schemeClr val="tx1"/>
                    </a:solidFill>
                    <a:latin typeface="Calibri" charset="0"/>
                    <a:ea typeface="Calibri" charset="0"/>
                    <a:cs typeface="Calibri" charset="0"/>
                    <a:sym typeface="Helvetica Neue Light" pitchFamily="-107" charset="0"/>
                  </a:rPr>
                  <a:t>C</a:t>
                </a:r>
                <a:r>
                  <a:rPr lang="en-US" i="1" baseline="-25000" dirty="0">
                    <a:solidFill>
                      <a:schemeClr val="tx1"/>
                    </a:solidFill>
                    <a:latin typeface="Calibri" charset="0"/>
                    <a:ea typeface="Calibri" charset="0"/>
                    <a:cs typeface="Calibri" charset="0"/>
                    <a:sym typeface="Helvetica Neue Light" pitchFamily="-107" charset="0"/>
                  </a:rPr>
                  <a:t>1</a:t>
                </a:r>
                <a:r>
                  <a:rPr lang="en-US" i="1" dirty="0">
                    <a:solidFill>
                      <a:schemeClr val="tx1"/>
                    </a:solidFill>
                    <a:latin typeface="Calibri" charset="0"/>
                    <a:ea typeface="Calibri" charset="0"/>
                    <a:cs typeface="Calibri" charset="0"/>
                    <a:sym typeface="Helvetica Neue Light" pitchFamily="-107" charset="0"/>
                  </a:rPr>
                  <a:t> </a:t>
                </a:r>
                <a:r>
                  <a:rPr lang="en-US" dirty="0">
                    <a:solidFill>
                      <a:schemeClr val="tx1"/>
                    </a:solidFill>
                    <a:latin typeface="Calibri" charset="0"/>
                    <a:ea typeface="Calibri" charset="0"/>
                    <a:cs typeface="Calibri" charset="0"/>
                    <a:sym typeface="Helvetica Neue Light" pitchFamily="-107" charset="0"/>
                  </a:rPr>
                  <a:t>minimizes </a:t>
                </a:r>
                <a:r>
                  <a:rPr lang="en-US" i="1" dirty="0">
                    <a:solidFill>
                      <a:schemeClr val="tx1"/>
                    </a:solidFill>
                    <a:latin typeface="Calibri" charset="0"/>
                    <a:ea typeface="Calibri" charset="0"/>
                    <a:cs typeface="Calibri" charset="0"/>
                    <a:sym typeface="Helvetica Neue Light" pitchFamily="-107" charset="0"/>
                  </a:rPr>
                  <a:t>U</a:t>
                </a:r>
                <a:r>
                  <a:rPr lang="en-US" dirty="0">
                    <a:solidFill>
                      <a:schemeClr val="tx1"/>
                    </a:solidFill>
                    <a:latin typeface="Calibri" charset="0"/>
                    <a:ea typeface="Calibri" charset="0"/>
                    <a:cs typeface="Calibri" charset="0"/>
                    <a:sym typeface="Helvetica Neue Light" pitchFamily="-107" charset="0"/>
                  </a:rPr>
                  <a:t>?</a:t>
                </a:r>
              </a:p>
              <a:p>
                <a:r>
                  <a:rPr lang="en-US" dirty="0">
                    <a:solidFill>
                      <a:schemeClr val="tx1"/>
                    </a:solidFill>
                    <a:latin typeface="Calibri" charset="0"/>
                    <a:ea typeface="Calibri" charset="0"/>
                    <a:cs typeface="Calibri" charset="0"/>
                    <a:sym typeface="Helvetica Neue Light" pitchFamily="-107" charset="0"/>
                  </a:rPr>
                  <a:t>- Term in ( ) is &lt; 0</a:t>
                </a:r>
              </a:p>
              <a:p>
                <a:r>
                  <a:rPr lang="en-US" dirty="0">
                    <a:solidFill>
                      <a:schemeClr val="tx1"/>
                    </a:solidFill>
                    <a:latin typeface="Calibri" charset="0"/>
                    <a:ea typeface="Calibri" charset="0"/>
                    <a:cs typeface="Calibri" charset="0"/>
                    <a:sym typeface="Helvetica Neue Light" pitchFamily="-107" charset="0"/>
                  </a:rPr>
                  <a:t>- </a:t>
                </a:r>
                <a14:m>
                  <m:oMath xmlns:m="http://schemas.openxmlformats.org/officeDocument/2006/math">
                    <m:sSub>
                      <m:sSubPr>
                        <m:ctrlPr>
                          <a:rPr lang="en-US" i="1" smtClean="0">
                            <a:solidFill>
                              <a:schemeClr val="tx1"/>
                            </a:solidFill>
                            <a:latin typeface="Cambria Math" panose="02040503050406030204" pitchFamily="18" charset="0"/>
                            <a:ea typeface="Calibri" charset="0"/>
                            <a:cs typeface="Calibri" charset="0"/>
                            <a:sym typeface="Helvetica Neue Light" pitchFamily="-107" charset="0"/>
                          </a:rPr>
                        </m:ctrlPr>
                      </m:sSubPr>
                      <m:e>
                        <m:r>
                          <a:rPr lang="en-US" b="0" i="1" smtClean="0">
                            <a:solidFill>
                              <a:schemeClr val="tx1"/>
                            </a:solidFill>
                            <a:latin typeface="Cambria Math" panose="02040503050406030204" pitchFamily="18" charset="0"/>
                            <a:ea typeface="Calibri" charset="0"/>
                            <a:cs typeface="Calibri" charset="0"/>
                            <a:sym typeface="Helvetica Neue Light" pitchFamily="-107" charset="0"/>
                          </a:rPr>
                          <m:t>𝐶</m:t>
                        </m:r>
                      </m:e>
                      <m:sub>
                        <m:r>
                          <a:rPr lang="en-US" b="0" i="1" smtClean="0">
                            <a:solidFill>
                              <a:schemeClr val="tx1"/>
                            </a:solidFill>
                            <a:latin typeface="Cambria Math" panose="02040503050406030204" pitchFamily="18" charset="0"/>
                            <a:ea typeface="Calibri" charset="0"/>
                            <a:cs typeface="Calibri" charset="0"/>
                            <a:sym typeface="Helvetica Neue Light" pitchFamily="-107" charset="0"/>
                          </a:rPr>
                          <m:t>1</m:t>
                        </m:r>
                      </m:sub>
                    </m:sSub>
                    <m:r>
                      <a:rPr lang="en-US" b="0" i="1" smtClean="0">
                        <a:solidFill>
                          <a:schemeClr val="tx1"/>
                        </a:solidFill>
                        <a:latin typeface="Cambria Math" panose="02040503050406030204" pitchFamily="18" charset="0"/>
                        <a:ea typeface="Calibri" charset="0"/>
                        <a:cs typeface="Calibri" charset="0"/>
                        <a:sym typeface="Helvetica Neue Light" pitchFamily="-107" charset="0"/>
                      </a:rPr>
                      <m:t>↦</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𝑈</m:t>
                    </m:r>
                  </m:oMath>
                </a14:m>
                <a:r>
                  <a:rPr lang="en-US" dirty="0">
                    <a:solidFill>
                      <a:schemeClr val="tx1"/>
                    </a:solidFill>
                    <a:latin typeface="Calibri" charset="0"/>
                    <a:ea typeface="Calibri" charset="0"/>
                    <a:cs typeface="Calibri" charset="0"/>
                    <a:sym typeface="Helvetica Neue Light" pitchFamily="-107" charset="0"/>
                  </a:rPr>
                  <a:t> is a decreasing map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Light" pitchFamily="-107" charset="0"/>
                      </a:rPr>
                      <m:t>↓</m:t>
                    </m:r>
                  </m:oMath>
                </a14:m>
                <a:endParaRPr lang="en-US" dirty="0">
                  <a:solidFill>
                    <a:schemeClr val="tx1"/>
                  </a:solidFill>
                  <a:latin typeface="Calibri" charset="0"/>
                  <a:ea typeface="Calibri" charset="0"/>
                  <a:cs typeface="Calibri" charset="0"/>
                  <a:sym typeface="Helvetica Neue Light" pitchFamily="-107" charset="0"/>
                </a:endParaRPr>
              </a:p>
            </p:txBody>
          </p:sp>
        </mc:Choice>
        <mc:Fallback xmlns="">
          <p:sp>
            <p:nvSpPr>
              <p:cNvPr id="38" name="Rectangle 31"/>
              <p:cNvSpPr>
                <a:spLocks noRot="1" noChangeAspect="1" noMove="1" noResize="1" noEditPoints="1" noAdjustHandles="1" noChangeArrowheads="1" noChangeShapeType="1" noTextEdit="1"/>
              </p:cNvSpPr>
              <p:nvPr/>
            </p:nvSpPr>
            <p:spPr bwMode="auto">
              <a:xfrm>
                <a:off x="602340" y="3840201"/>
                <a:ext cx="2897332" cy="830997"/>
              </a:xfrm>
              <a:prstGeom prst="rect">
                <a:avLst/>
              </a:prstGeom>
              <a:blipFill rotWithShape="0">
                <a:blip r:embed="rId2"/>
                <a:stretch>
                  <a:fillRect l="-5053" t="-8824" r="-2947" b="-17647"/>
                </a:stretch>
              </a:blipFill>
              <a:ln w="9525">
                <a:noFill/>
                <a:miter lim="800000"/>
                <a:headEnd/>
                <a:tailEnd/>
              </a:ln>
            </p:spPr>
            <p:txBody>
              <a:bodyPr/>
              <a:lstStyle/>
              <a:p>
                <a:r>
                  <a:rPr lang="en-US">
                    <a:noFill/>
                  </a:rPr>
                  <a:t> </a:t>
                </a:r>
              </a:p>
            </p:txBody>
          </p:sp>
        </mc:Fallback>
      </mc:AlternateContent>
      <p:pic>
        <p:nvPicPr>
          <p:cNvPr id="42" name="Picture 41"/>
          <p:cNvPicPr>
            <a:picLocks noChangeAspect="1"/>
          </p:cNvPicPr>
          <p:nvPr/>
        </p:nvPicPr>
        <p:blipFill>
          <a:blip r:embed="rId3"/>
          <a:stretch>
            <a:fillRect/>
          </a:stretch>
        </p:blipFill>
        <p:spPr>
          <a:xfrm>
            <a:off x="474662" y="2309241"/>
            <a:ext cx="3903664" cy="500913"/>
          </a:xfrm>
          <a:prstGeom prst="rect">
            <a:avLst/>
          </a:prstGeom>
        </p:spPr>
      </p:pic>
      <p:pic>
        <p:nvPicPr>
          <p:cNvPr id="44" name="Picture 43"/>
          <p:cNvPicPr>
            <a:picLocks noChangeAspect="1"/>
          </p:cNvPicPr>
          <p:nvPr/>
        </p:nvPicPr>
        <p:blipFill>
          <a:blip r:embed="rId4"/>
          <a:stretch>
            <a:fillRect/>
          </a:stretch>
        </p:blipFill>
        <p:spPr>
          <a:xfrm>
            <a:off x="1282703" y="1738844"/>
            <a:ext cx="1782762" cy="523987"/>
          </a:xfrm>
          <a:prstGeom prst="rect">
            <a:avLst/>
          </a:prstGeom>
        </p:spPr>
      </p:pic>
      <p:pic>
        <p:nvPicPr>
          <p:cNvPr id="45" name="Picture 44"/>
          <p:cNvPicPr>
            <a:picLocks noChangeAspect="1"/>
          </p:cNvPicPr>
          <p:nvPr/>
        </p:nvPicPr>
        <p:blipFill>
          <a:blip r:embed="rId5"/>
          <a:stretch>
            <a:fillRect/>
          </a:stretch>
        </p:blipFill>
        <p:spPr>
          <a:xfrm>
            <a:off x="342097" y="2998131"/>
            <a:ext cx="4491074" cy="585793"/>
          </a:xfrm>
          <a:prstGeom prst="rect">
            <a:avLst/>
          </a:prstGeom>
        </p:spPr>
      </p:pic>
      <p:pic>
        <p:nvPicPr>
          <p:cNvPr id="4" name="Picture 3"/>
          <p:cNvPicPr>
            <a:picLocks noChangeAspect="1"/>
          </p:cNvPicPr>
          <p:nvPr/>
        </p:nvPicPr>
        <p:blipFill>
          <a:blip r:embed="rId6"/>
          <a:stretch>
            <a:fillRect/>
          </a:stretch>
        </p:blipFill>
        <p:spPr>
          <a:xfrm>
            <a:off x="273096" y="4928074"/>
            <a:ext cx="3970908" cy="562653"/>
          </a:xfrm>
          <a:prstGeom prst="rect">
            <a:avLst/>
          </a:prstGeom>
        </p:spPr>
      </p:pic>
      <p:pic>
        <p:nvPicPr>
          <p:cNvPr id="5" name="Picture 4"/>
          <p:cNvPicPr>
            <a:picLocks noChangeAspect="1"/>
          </p:cNvPicPr>
          <p:nvPr/>
        </p:nvPicPr>
        <p:blipFill>
          <a:blip r:embed="rId7"/>
          <a:stretch>
            <a:fillRect/>
          </a:stretch>
        </p:blipFill>
        <p:spPr>
          <a:xfrm>
            <a:off x="5321339" y="3120209"/>
            <a:ext cx="3763019" cy="463715"/>
          </a:xfrm>
          <a:prstGeom prst="rect">
            <a:avLst/>
          </a:prstGeom>
        </p:spPr>
      </p:pic>
      <p:sp>
        <p:nvSpPr>
          <p:cNvPr id="15" name="Rectangle 34"/>
          <p:cNvSpPr>
            <a:spLocks/>
          </p:cNvSpPr>
          <p:nvPr/>
        </p:nvSpPr>
        <p:spPr bwMode="auto">
          <a:xfrm>
            <a:off x="5475508" y="4188083"/>
            <a:ext cx="3386376" cy="830997"/>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The same </a:t>
            </a:r>
            <a:r>
              <a:rPr lang="en-US" i="1" dirty="0">
                <a:solidFill>
                  <a:schemeClr val="tx1"/>
                </a:solidFill>
                <a:latin typeface="Calibri" charset="0"/>
                <a:ea typeface="Calibri" charset="0"/>
                <a:cs typeface="Calibri" charset="0"/>
                <a:sym typeface="Helvetica Neue Light" pitchFamily="-107" charset="0"/>
              </a:rPr>
              <a:t>C</a:t>
            </a:r>
            <a:r>
              <a:rPr lang="en-US" baseline="-25000" dirty="0">
                <a:solidFill>
                  <a:schemeClr val="tx1"/>
                </a:solidFill>
                <a:latin typeface="Calibri" charset="0"/>
                <a:ea typeface="Calibri" charset="0"/>
                <a:cs typeface="Calibri" charset="0"/>
                <a:sym typeface="Helvetica Neue Light" pitchFamily="-107" charset="0"/>
              </a:rPr>
              <a:t>1</a:t>
            </a:r>
            <a:r>
              <a:rPr lang="en-US" dirty="0">
                <a:solidFill>
                  <a:schemeClr val="tx1"/>
                </a:solidFill>
                <a:latin typeface="Calibri" charset="0"/>
                <a:ea typeface="Calibri" charset="0"/>
                <a:cs typeface="Calibri" charset="0"/>
                <a:sym typeface="Helvetica Neue Light" pitchFamily="-107" charset="0"/>
              </a:rPr>
              <a:t> minimizes </a:t>
            </a:r>
            <a:r>
              <a:rPr lang="en-US" i="1" dirty="0">
                <a:solidFill>
                  <a:schemeClr val="tx1"/>
                </a:solidFill>
                <a:latin typeface="Calibri" charset="0"/>
                <a:ea typeface="Calibri" charset="0"/>
                <a:cs typeface="Calibri" charset="0"/>
                <a:sym typeface="Helvetica Neue Light" pitchFamily="-107" charset="0"/>
              </a:rPr>
              <a:t>U</a:t>
            </a:r>
            <a:r>
              <a:rPr lang="en-US" dirty="0">
                <a:solidFill>
                  <a:schemeClr val="tx1"/>
                </a:solidFill>
                <a:latin typeface="Calibri" charset="0"/>
                <a:ea typeface="Calibri" charset="0"/>
                <a:cs typeface="Calibri" charset="0"/>
                <a:sym typeface="Helvetica Neue Light" pitchFamily="-107" charset="0"/>
              </a:rPr>
              <a:t> of </a:t>
            </a:r>
            <a:r>
              <a:rPr lang="en-US" b="1" dirty="0">
                <a:solidFill>
                  <a:schemeClr val="tx1"/>
                </a:solidFill>
                <a:latin typeface="Calibri" charset="0"/>
                <a:ea typeface="Calibri" charset="0"/>
                <a:cs typeface="Calibri" charset="0"/>
                <a:sym typeface="Helvetica Neue Light" pitchFamily="-107" charset="0"/>
              </a:rPr>
              <a:t>case 2</a:t>
            </a:r>
            <a:r>
              <a:rPr lang="en-US" dirty="0">
                <a:solidFill>
                  <a:schemeClr val="tx1"/>
                </a:solidFill>
                <a:latin typeface="Calibri" charset="0"/>
                <a:ea typeface="Calibri" charset="0"/>
                <a:cs typeface="Calibri" charset="0"/>
                <a:sym typeface="Helvetica Neue Light" pitchFamily="-107" charset="0"/>
              </a:rPr>
              <a:t> </a:t>
            </a:r>
          </a:p>
          <a:p>
            <a:pPr algn="ctr"/>
            <a:r>
              <a:rPr lang="en-US" dirty="0">
                <a:solidFill>
                  <a:schemeClr val="tx1"/>
                </a:solidFill>
                <a:latin typeface="Calibri" charset="0"/>
                <a:ea typeface="Calibri" charset="0"/>
                <a:cs typeface="Calibri" charset="0"/>
                <a:sym typeface="Helvetica Neue Light" pitchFamily="-107" charset="0"/>
              </a:rPr>
              <a:t>and the resulting </a:t>
            </a:r>
            <a:r>
              <a:rPr lang="en-US" i="1" dirty="0">
                <a:solidFill>
                  <a:schemeClr val="tx1"/>
                </a:solidFill>
                <a:latin typeface="Calibri" charset="0"/>
                <a:ea typeface="Calibri" charset="0"/>
                <a:cs typeface="Calibri" charset="0"/>
                <a:sym typeface="Helvetica Neue Light" pitchFamily="-107" charset="0"/>
              </a:rPr>
              <a:t>U</a:t>
            </a:r>
            <a:r>
              <a:rPr lang="en-US" dirty="0">
                <a:solidFill>
                  <a:schemeClr val="tx1"/>
                </a:solidFill>
                <a:latin typeface="Calibri" charset="0"/>
                <a:ea typeface="Calibri" charset="0"/>
                <a:cs typeface="Calibri" charset="0"/>
                <a:sym typeface="Helvetica Neue Light" pitchFamily="-107" charset="0"/>
              </a:rPr>
              <a:t>(</a:t>
            </a:r>
            <a:r>
              <a:rPr lang="en-US" i="1" dirty="0">
                <a:solidFill>
                  <a:schemeClr val="tx1"/>
                </a:solidFill>
                <a:latin typeface="Calibri" charset="0"/>
                <a:ea typeface="Calibri" charset="0"/>
                <a:cs typeface="Calibri" charset="0"/>
                <a:sym typeface="Helvetica Neue Light" pitchFamily="-107" charset="0"/>
              </a:rPr>
              <a:t>C</a:t>
            </a:r>
            <a:r>
              <a:rPr lang="en-US" baseline="-25000" dirty="0">
                <a:solidFill>
                  <a:schemeClr val="tx1"/>
                </a:solidFill>
                <a:latin typeface="Calibri" charset="0"/>
                <a:ea typeface="Calibri" charset="0"/>
                <a:cs typeface="Calibri" charset="0"/>
                <a:sym typeface="Helvetica Neue Light" pitchFamily="-107" charset="0"/>
              </a:rPr>
              <a:t>1</a:t>
            </a:r>
            <a:r>
              <a:rPr lang="en-US" dirty="0">
                <a:solidFill>
                  <a:schemeClr val="tx1"/>
                </a:solidFill>
                <a:latin typeface="Calibri" charset="0"/>
                <a:ea typeface="Calibri" charset="0"/>
                <a:cs typeface="Calibri" charset="0"/>
                <a:sym typeface="Helvetica Neue Light" pitchFamily="-107" charset="0"/>
              </a:rPr>
              <a:t>) for case 2 is </a:t>
            </a:r>
          </a:p>
          <a:p>
            <a:pPr algn="ctr"/>
            <a:r>
              <a:rPr lang="en-US" dirty="0">
                <a:solidFill>
                  <a:schemeClr val="tx1"/>
                </a:solidFill>
                <a:latin typeface="Calibri" charset="0"/>
                <a:ea typeface="Calibri" charset="0"/>
                <a:cs typeface="Calibri" charset="0"/>
                <a:sym typeface="Helvetica Neue Light" pitchFamily="-107" charset="0"/>
              </a:rPr>
              <a:t>the same as that of case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491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5" grpId="1"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r>
              <a:rPr lang="en-US" dirty="0">
                <a:latin typeface="Calibri" charset="0"/>
                <a:ea typeface="Calibri" charset="0"/>
                <a:cs typeface="Calibri" charset="0"/>
              </a:rPr>
              <a:t>Finding the utilization bound for RM scheduling</a:t>
            </a:r>
          </a:p>
        </p:txBody>
      </p:sp>
      <p:sp>
        <p:nvSpPr>
          <p:cNvPr id="49159" name="Line 7"/>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49183" name="Rectangle 31"/>
          <p:cNvSpPr>
            <a:spLocks/>
          </p:cNvSpPr>
          <p:nvPr/>
        </p:nvSpPr>
        <p:spPr bwMode="auto">
          <a:xfrm>
            <a:off x="527050" y="1551801"/>
            <a:ext cx="671659" cy="276999"/>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Case 1:</a:t>
            </a:r>
          </a:p>
        </p:txBody>
      </p:sp>
      <p:sp>
        <p:nvSpPr>
          <p:cNvPr id="49186" name="Rectangle 34"/>
          <p:cNvSpPr>
            <a:spLocks/>
          </p:cNvSpPr>
          <p:nvPr/>
        </p:nvSpPr>
        <p:spPr bwMode="auto">
          <a:xfrm>
            <a:off x="2567783" y="2550755"/>
            <a:ext cx="2729593"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To minimize </a:t>
            </a:r>
            <a:r>
              <a:rPr lang="en-US" i="1" dirty="0">
                <a:solidFill>
                  <a:schemeClr val="tx1"/>
                </a:solidFill>
                <a:latin typeface="Calibri" charset="0"/>
                <a:ea typeface="Calibri" charset="0"/>
                <a:cs typeface="Calibri" charset="0"/>
                <a:sym typeface="Helvetica Neue Light" pitchFamily="-107" charset="0"/>
              </a:rPr>
              <a:t>U</a:t>
            </a:r>
            <a:r>
              <a:rPr lang="en-US" dirty="0">
                <a:solidFill>
                  <a:schemeClr val="tx1"/>
                </a:solidFill>
                <a:latin typeface="Calibri" charset="0"/>
                <a:ea typeface="Calibri" charset="0"/>
                <a:cs typeface="Calibri" charset="0"/>
                <a:sym typeface="Helvetica Neue Light" pitchFamily="-107" charset="0"/>
              </a:rPr>
              <a:t>, we must have</a:t>
            </a:r>
          </a:p>
        </p:txBody>
      </p:sp>
      <p:sp>
        <p:nvSpPr>
          <p:cNvPr id="49187" name="Rectangle 35"/>
          <p:cNvSpPr>
            <a:spLocks/>
          </p:cNvSpPr>
          <p:nvPr/>
        </p:nvSpPr>
        <p:spPr bwMode="auto">
          <a:xfrm>
            <a:off x="3632859" y="3712093"/>
            <a:ext cx="534441"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Why?</a:t>
            </a:r>
          </a:p>
        </p:txBody>
      </p:sp>
      <mc:AlternateContent xmlns:mc="http://schemas.openxmlformats.org/markup-compatibility/2006" xmlns:a14="http://schemas.microsoft.com/office/drawing/2010/main">
        <mc:Choice Requires="a14">
          <p:sp>
            <p:nvSpPr>
              <p:cNvPr id="38" name="Rectangle 31"/>
              <p:cNvSpPr>
                <a:spLocks/>
              </p:cNvSpPr>
              <p:nvPr/>
            </p:nvSpPr>
            <p:spPr bwMode="auto">
              <a:xfrm>
                <a:off x="4907232" y="3376524"/>
                <a:ext cx="4326184" cy="2034916"/>
              </a:xfrm>
              <a:prstGeom prst="rect">
                <a:avLst/>
              </a:prstGeom>
              <a:noFill/>
              <a:ln w="9525">
                <a:noFill/>
                <a:miter lim="800000"/>
                <a:headEnd/>
                <a:tailEnd/>
              </a:ln>
            </p:spPr>
            <p:txBody>
              <a:bodyPr wrap="none" lIns="0" tIns="0" rIns="0" bIns="0" anchor="b">
                <a:prstTxWarp prst="textNoShape">
                  <a:avLst/>
                </a:prstTxWarp>
                <a:spAutoFit/>
              </a:bodyPr>
              <a:lstStyle/>
              <a:p>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Light" pitchFamily="-107" charset="0"/>
                      </a:rPr>
                      <m:t>0≤</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𝐺</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&lt;1</m:t>
                    </m:r>
                  </m:oMath>
                </a14:m>
                <a:r>
                  <a:rPr lang="en-US" dirty="0">
                    <a:solidFill>
                      <a:schemeClr val="tx1"/>
                    </a:solidFill>
                    <a:latin typeface="Calibri" charset="0"/>
                    <a:ea typeface="Calibri" charset="0"/>
                    <a:cs typeface="Calibri" charset="0"/>
                    <a:sym typeface="Helvetica Neue Light" pitchFamily="-107" charset="0"/>
                  </a:rPr>
                  <a:t> and so is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Light" pitchFamily="-107" charset="0"/>
                      </a:rPr>
                      <m:t>1−</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𝐺</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𝐺</m:t>
                    </m:r>
                    <m:d>
                      <m:dPr>
                        <m:ctrlPr>
                          <a:rPr lang="en-US" b="0" i="1" smtClean="0">
                            <a:solidFill>
                              <a:schemeClr val="tx1"/>
                            </a:solidFill>
                            <a:latin typeface="Cambria Math" panose="02040503050406030204" pitchFamily="18" charset="0"/>
                            <a:ea typeface="Calibri" charset="0"/>
                            <a:cs typeface="Calibri" charset="0"/>
                            <a:sym typeface="Helvetica Neue Light" pitchFamily="-107" charset="0"/>
                          </a:rPr>
                        </m:ctrlPr>
                      </m:dPr>
                      <m:e>
                        <m:r>
                          <a:rPr lang="en-US" b="0" i="1" smtClean="0">
                            <a:solidFill>
                              <a:schemeClr val="tx1"/>
                            </a:solidFill>
                            <a:latin typeface="Cambria Math" panose="02040503050406030204" pitchFamily="18" charset="0"/>
                            <a:ea typeface="Calibri" charset="0"/>
                            <a:cs typeface="Calibri" charset="0"/>
                            <a:sym typeface="Helvetica Neue Light" pitchFamily="-107" charset="0"/>
                          </a:rPr>
                          <m:t>1−</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𝐺</m:t>
                        </m:r>
                      </m:e>
                    </m:d>
                    <m:r>
                      <a:rPr lang="en-US" b="0" i="1" smtClean="0">
                        <a:solidFill>
                          <a:schemeClr val="tx1"/>
                        </a:solidFill>
                        <a:latin typeface="Cambria Math" panose="02040503050406030204" pitchFamily="18" charset="0"/>
                        <a:ea typeface="Calibri" charset="0"/>
                        <a:cs typeface="Calibri" charset="0"/>
                        <a:sym typeface="Helvetica Neue Light" pitchFamily="-107" charset="0"/>
                      </a:rPr>
                      <m:t>≥0</m:t>
                    </m:r>
                  </m:oMath>
                </a14:m>
                <a:endParaRPr lang="en-US" dirty="0">
                  <a:solidFill>
                    <a:schemeClr val="tx1"/>
                  </a:solidFill>
                  <a:latin typeface="Calibri" charset="0"/>
                  <a:ea typeface="Calibri" charset="0"/>
                  <a:cs typeface="Calibri" charset="0"/>
                  <a:sym typeface="Helvetica Neue Light" pitchFamily="-107" charset="0"/>
                </a:endParaRPr>
              </a:p>
              <a:p>
                <a:r>
                  <a:rPr lang="en-US" dirty="0">
                    <a:solidFill>
                      <a:schemeClr val="tx1"/>
                    </a:solidFill>
                    <a:latin typeface="Calibri" charset="0"/>
                    <a:ea typeface="Calibri" charset="0"/>
                    <a:cs typeface="Calibri" charset="0"/>
                    <a:sym typeface="Helvetica Neue Light" pitchFamily="-107" charset="0"/>
                  </a:rPr>
                  <a:t>Then </a:t>
                </a:r>
                <a14:m>
                  <m:oMath xmlns:m="http://schemas.openxmlformats.org/officeDocument/2006/math">
                    <m:d>
                      <m:dPr>
                        <m:begChr m:val="⌊"/>
                        <m:endChr m:val="⌋"/>
                        <m:ctrlPr>
                          <a:rPr lang="en-US" b="0" i="1" smtClean="0">
                            <a:solidFill>
                              <a:schemeClr val="tx1"/>
                            </a:solidFill>
                            <a:latin typeface="Cambria Math" panose="02040503050406030204" pitchFamily="18" charset="0"/>
                            <a:ea typeface="Calibri" charset="0"/>
                            <a:cs typeface="Calibri" charset="0"/>
                            <a:sym typeface="Helvetica Neue Light" pitchFamily="-107" charset="0"/>
                          </a:rPr>
                        </m:ctrlPr>
                      </m:dPr>
                      <m:e>
                        <m:f>
                          <m:fPr>
                            <m:ctrlPr>
                              <a:rPr lang="en-US" b="0" i="1" smtClean="0">
                                <a:solidFill>
                                  <a:schemeClr val="tx1"/>
                                </a:solidFill>
                                <a:latin typeface="Cambria Math" panose="02040503050406030204" pitchFamily="18" charset="0"/>
                                <a:ea typeface="Calibri" charset="0"/>
                                <a:cs typeface="Calibri" charset="0"/>
                                <a:sym typeface="Helvetica Neue Light" pitchFamily="-107" charset="0"/>
                              </a:rPr>
                            </m:ctrlPr>
                          </m:fPr>
                          <m:num>
                            <m:sSub>
                              <m:sSubPr>
                                <m:ctrlPr>
                                  <a:rPr lang="en-US" b="0" i="1" smtClean="0">
                                    <a:solidFill>
                                      <a:schemeClr val="tx1"/>
                                    </a:solidFill>
                                    <a:latin typeface="Cambria Math" panose="02040503050406030204" pitchFamily="18" charset="0"/>
                                    <a:ea typeface="Calibri" charset="0"/>
                                    <a:cs typeface="Calibri" charset="0"/>
                                    <a:sym typeface="Helvetica Neue Light" pitchFamily="-107" charset="0"/>
                                  </a:rPr>
                                </m:ctrlPr>
                              </m:sSubPr>
                              <m:e>
                                <m:r>
                                  <a:rPr lang="en-US" b="0" i="1" smtClean="0">
                                    <a:solidFill>
                                      <a:schemeClr val="tx1"/>
                                    </a:solidFill>
                                    <a:latin typeface="Cambria Math" panose="02040503050406030204" pitchFamily="18" charset="0"/>
                                    <a:ea typeface="Calibri" charset="0"/>
                                    <a:cs typeface="Calibri" charset="0"/>
                                    <a:sym typeface="Helvetica Neue Light" pitchFamily="-107" charset="0"/>
                                  </a:rPr>
                                  <m:t>𝑃</m:t>
                                </m:r>
                              </m:e>
                              <m:sub>
                                <m:r>
                                  <a:rPr lang="en-US" b="0" i="1" smtClean="0">
                                    <a:solidFill>
                                      <a:schemeClr val="tx1"/>
                                    </a:solidFill>
                                    <a:latin typeface="Cambria Math" panose="02040503050406030204" pitchFamily="18" charset="0"/>
                                    <a:ea typeface="Calibri" charset="0"/>
                                    <a:cs typeface="Calibri" charset="0"/>
                                    <a:sym typeface="Helvetica Neue Light" pitchFamily="-107" charset="0"/>
                                  </a:rPr>
                                  <m:t>2</m:t>
                                </m:r>
                              </m:sub>
                            </m:sSub>
                          </m:num>
                          <m:den>
                            <m:sSub>
                              <m:sSubPr>
                                <m:ctrlPr>
                                  <a:rPr lang="en-US" b="0" i="1" smtClean="0">
                                    <a:solidFill>
                                      <a:schemeClr val="tx1"/>
                                    </a:solidFill>
                                    <a:latin typeface="Cambria Math" panose="02040503050406030204" pitchFamily="18" charset="0"/>
                                    <a:ea typeface="Calibri" charset="0"/>
                                    <a:cs typeface="Calibri" charset="0"/>
                                    <a:sym typeface="Helvetica Neue Light" pitchFamily="-107" charset="0"/>
                                  </a:rPr>
                                </m:ctrlPr>
                              </m:sSubPr>
                              <m:e>
                                <m:r>
                                  <a:rPr lang="en-US" b="0" i="1" smtClean="0">
                                    <a:solidFill>
                                      <a:schemeClr val="tx1"/>
                                    </a:solidFill>
                                    <a:latin typeface="Cambria Math" panose="02040503050406030204" pitchFamily="18" charset="0"/>
                                    <a:ea typeface="Calibri" charset="0"/>
                                    <a:cs typeface="Calibri" charset="0"/>
                                    <a:sym typeface="Helvetica Neue Light" pitchFamily="-107" charset="0"/>
                                  </a:rPr>
                                  <m:t>𝑃</m:t>
                                </m:r>
                              </m:e>
                              <m:sub>
                                <m:r>
                                  <a:rPr lang="en-US" b="0" i="1" smtClean="0">
                                    <a:solidFill>
                                      <a:schemeClr val="tx1"/>
                                    </a:solidFill>
                                    <a:latin typeface="Cambria Math" panose="02040503050406030204" pitchFamily="18" charset="0"/>
                                    <a:ea typeface="Calibri" charset="0"/>
                                    <a:cs typeface="Calibri" charset="0"/>
                                    <a:sym typeface="Helvetica Neue Light" pitchFamily="-107" charset="0"/>
                                  </a:rPr>
                                  <m:t>1</m:t>
                                </m:r>
                              </m:sub>
                            </m:sSub>
                          </m:den>
                        </m:f>
                      </m:e>
                    </m:d>
                    <m:r>
                      <a:rPr lang="en-US" b="0" i="1" smtClean="0">
                        <a:solidFill>
                          <a:schemeClr val="tx1"/>
                        </a:solidFill>
                        <a:latin typeface="Cambria Math" panose="02040503050406030204" pitchFamily="18" charset="0"/>
                        <a:ea typeface="Calibri" charset="0"/>
                        <a:cs typeface="Calibri" charset="0"/>
                        <a:sym typeface="Helvetica Neue Light" pitchFamily="-107" charset="0"/>
                      </a:rPr>
                      <m:t>↦</m:t>
                    </m:r>
                    <m:r>
                      <a:rPr lang="en-US" b="0" i="1" smtClean="0">
                        <a:solidFill>
                          <a:schemeClr val="tx1"/>
                        </a:solidFill>
                        <a:latin typeface="Cambria Math" panose="02040503050406030204" pitchFamily="18" charset="0"/>
                        <a:ea typeface="Calibri" charset="0"/>
                        <a:cs typeface="Calibri" charset="0"/>
                        <a:sym typeface="Helvetica Neue Light" pitchFamily="-107" charset="0"/>
                      </a:rPr>
                      <m:t>𝑈</m:t>
                    </m:r>
                  </m:oMath>
                </a14:m>
                <a:r>
                  <a:rPr lang="en-US" dirty="0">
                    <a:solidFill>
                      <a:schemeClr val="tx1"/>
                    </a:solidFill>
                    <a:latin typeface="Calibri" charset="0"/>
                    <a:ea typeface="Calibri" charset="0"/>
                    <a:cs typeface="Calibri" charset="0"/>
                    <a:sym typeface="Helvetica Neue Light" pitchFamily="-107" charset="0"/>
                  </a:rPr>
                  <a:t> is increasing </a:t>
                </a:r>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Light" pitchFamily="-107" charset="0"/>
                      </a:rPr>
                      <m:t>↑</m:t>
                    </m:r>
                  </m:oMath>
                </a14:m>
                <a:endParaRPr lang="en-US" dirty="0">
                  <a:solidFill>
                    <a:schemeClr val="tx1"/>
                  </a:solidFill>
                  <a:latin typeface="Calibri" charset="0"/>
                  <a:ea typeface="Calibri" charset="0"/>
                  <a:cs typeface="Calibri" charset="0"/>
                  <a:sym typeface="Helvetica Neue Light" pitchFamily="-107" charset="0"/>
                </a:endParaRPr>
              </a:p>
              <a:p>
                <a14:m>
                  <m:oMath xmlns:m="http://schemas.openxmlformats.org/officeDocument/2006/math">
                    <m:r>
                      <a:rPr lang="en-US" b="0" i="1" smtClean="0">
                        <a:solidFill>
                          <a:schemeClr val="tx1"/>
                        </a:solidFill>
                        <a:latin typeface="Cambria Math" panose="02040503050406030204" pitchFamily="18" charset="0"/>
                        <a:ea typeface="Calibri" charset="0"/>
                        <a:cs typeface="Calibri" charset="0"/>
                        <a:sym typeface="Helvetica Neue Light" pitchFamily="-107" charset="0"/>
                      </a:rPr>
                      <m:t>𝑈</m:t>
                    </m:r>
                  </m:oMath>
                </a14:m>
                <a:r>
                  <a:rPr lang="en-US" dirty="0">
                    <a:solidFill>
                      <a:schemeClr val="tx1"/>
                    </a:solidFill>
                    <a:latin typeface="Calibri" charset="0"/>
                    <a:ea typeface="Calibri" charset="0"/>
                    <a:cs typeface="Calibri" charset="0"/>
                    <a:sym typeface="Helvetica Neue Light" pitchFamily="-107" charset="0"/>
                  </a:rPr>
                  <a:t> minimized at minimum possible </a:t>
                </a:r>
                <a14:m>
                  <m:oMath xmlns:m="http://schemas.openxmlformats.org/officeDocument/2006/math">
                    <m:d>
                      <m:dPr>
                        <m:begChr m:val="⌊"/>
                        <m:endChr m:val="⌋"/>
                        <m:ctrlPr>
                          <a:rPr lang="en-US" i="1">
                            <a:solidFill>
                              <a:schemeClr val="tx1"/>
                            </a:solidFill>
                            <a:latin typeface="Cambria Math" panose="02040503050406030204" pitchFamily="18" charset="0"/>
                            <a:ea typeface="Calibri" charset="0"/>
                            <a:cs typeface="Calibri" charset="0"/>
                            <a:sym typeface="Helvetica Neue Light" pitchFamily="-107" charset="0"/>
                          </a:rPr>
                        </m:ctrlPr>
                      </m:dPr>
                      <m:e>
                        <m:f>
                          <m:fPr>
                            <m:ctrlPr>
                              <a:rPr lang="en-US" i="1">
                                <a:solidFill>
                                  <a:schemeClr val="tx1"/>
                                </a:solidFill>
                                <a:latin typeface="Cambria Math" panose="02040503050406030204" pitchFamily="18" charset="0"/>
                                <a:ea typeface="Calibri" charset="0"/>
                                <a:cs typeface="Calibri" charset="0"/>
                                <a:sym typeface="Helvetica Neue Light" pitchFamily="-107" charset="0"/>
                              </a:rPr>
                            </m:ctrlPr>
                          </m:fPr>
                          <m:num>
                            <m:sSub>
                              <m:sSubPr>
                                <m:ctrlPr>
                                  <a:rPr lang="en-US" i="1">
                                    <a:solidFill>
                                      <a:schemeClr val="tx1"/>
                                    </a:solidFill>
                                    <a:latin typeface="Cambria Math" panose="02040503050406030204" pitchFamily="18" charset="0"/>
                                    <a:ea typeface="Calibri" charset="0"/>
                                    <a:cs typeface="Calibri" charset="0"/>
                                    <a:sym typeface="Helvetica Neue Light" pitchFamily="-107" charset="0"/>
                                  </a:rPr>
                                </m:ctrlPr>
                              </m:sSubPr>
                              <m:e>
                                <m:r>
                                  <a:rPr lang="en-US" i="1">
                                    <a:solidFill>
                                      <a:schemeClr val="tx1"/>
                                    </a:solidFill>
                                    <a:latin typeface="Cambria Math" panose="02040503050406030204" pitchFamily="18" charset="0"/>
                                    <a:ea typeface="Calibri" charset="0"/>
                                    <a:cs typeface="Calibri" charset="0"/>
                                    <a:sym typeface="Helvetica Neue Light" pitchFamily="-107" charset="0"/>
                                  </a:rPr>
                                  <m:t>𝑃</m:t>
                                </m:r>
                              </m:e>
                              <m:sub>
                                <m:r>
                                  <a:rPr lang="en-US" i="1">
                                    <a:solidFill>
                                      <a:schemeClr val="tx1"/>
                                    </a:solidFill>
                                    <a:latin typeface="Cambria Math" panose="02040503050406030204" pitchFamily="18" charset="0"/>
                                    <a:ea typeface="Calibri" charset="0"/>
                                    <a:cs typeface="Calibri" charset="0"/>
                                    <a:sym typeface="Helvetica Neue Light" pitchFamily="-107" charset="0"/>
                                  </a:rPr>
                                  <m:t>2</m:t>
                                </m:r>
                              </m:sub>
                            </m:sSub>
                          </m:num>
                          <m:den>
                            <m:sSub>
                              <m:sSubPr>
                                <m:ctrlPr>
                                  <a:rPr lang="en-US" i="1">
                                    <a:solidFill>
                                      <a:schemeClr val="tx1"/>
                                    </a:solidFill>
                                    <a:latin typeface="Cambria Math" panose="02040503050406030204" pitchFamily="18" charset="0"/>
                                    <a:ea typeface="Calibri" charset="0"/>
                                    <a:cs typeface="Calibri" charset="0"/>
                                    <a:sym typeface="Helvetica Neue Light" pitchFamily="-107" charset="0"/>
                                  </a:rPr>
                                </m:ctrlPr>
                              </m:sSubPr>
                              <m:e>
                                <m:r>
                                  <a:rPr lang="en-US" i="1">
                                    <a:solidFill>
                                      <a:schemeClr val="tx1"/>
                                    </a:solidFill>
                                    <a:latin typeface="Cambria Math" panose="02040503050406030204" pitchFamily="18" charset="0"/>
                                    <a:ea typeface="Calibri" charset="0"/>
                                    <a:cs typeface="Calibri" charset="0"/>
                                    <a:sym typeface="Helvetica Neue Light" pitchFamily="-107" charset="0"/>
                                  </a:rPr>
                                  <m:t>𝑃</m:t>
                                </m:r>
                              </m:e>
                              <m:sub>
                                <m:r>
                                  <a:rPr lang="en-US" i="1">
                                    <a:solidFill>
                                      <a:schemeClr val="tx1"/>
                                    </a:solidFill>
                                    <a:latin typeface="Cambria Math" panose="02040503050406030204" pitchFamily="18" charset="0"/>
                                    <a:ea typeface="Calibri" charset="0"/>
                                    <a:cs typeface="Calibri" charset="0"/>
                                    <a:sym typeface="Helvetica Neue Light" pitchFamily="-107" charset="0"/>
                                  </a:rPr>
                                  <m:t>1</m:t>
                                </m:r>
                              </m:sub>
                            </m:sSub>
                          </m:den>
                        </m:f>
                      </m:e>
                    </m:d>
                  </m:oMath>
                </a14:m>
                <a:endParaRPr lang="en-US" dirty="0">
                  <a:solidFill>
                    <a:schemeClr val="tx1"/>
                  </a:solidFill>
                  <a:latin typeface="Calibri" charset="0"/>
                  <a:ea typeface="Calibri" charset="0"/>
                  <a:cs typeface="Calibri" charset="0"/>
                  <a:sym typeface="Helvetica Neue Light" pitchFamily="-107" charset="0"/>
                </a:endParaRPr>
              </a:p>
              <a:p>
                <a:r>
                  <a:rPr lang="en-US" dirty="0">
                    <a:solidFill>
                      <a:schemeClr val="tx1"/>
                    </a:solidFill>
                    <a:latin typeface="Calibri" charset="0"/>
                    <a:ea typeface="Calibri" charset="0"/>
                    <a:cs typeface="Calibri" charset="0"/>
                    <a:sym typeface="Helvetica Neue Light" pitchFamily="-107" charset="0"/>
                  </a:rPr>
                  <a:t>But </a:t>
                </a:r>
                <a14:m>
                  <m:oMath xmlns:m="http://schemas.openxmlformats.org/officeDocument/2006/math">
                    <m:sSub>
                      <m:sSubPr>
                        <m:ctrlPr>
                          <a:rPr lang="en-US" b="0" i="1" dirty="0" smtClean="0">
                            <a:solidFill>
                              <a:schemeClr val="tx1"/>
                            </a:solidFill>
                            <a:latin typeface="Cambria Math" panose="02040503050406030204" pitchFamily="18" charset="0"/>
                            <a:ea typeface="Calibri" charset="0"/>
                            <a:cs typeface="Calibri" charset="0"/>
                            <a:sym typeface="Helvetica Neue Light" pitchFamily="-107" charset="0"/>
                          </a:rPr>
                        </m:ctrlPr>
                      </m:sSubPr>
                      <m:e>
                        <m:r>
                          <a:rPr lang="en-US" i="1" dirty="0">
                            <a:solidFill>
                              <a:schemeClr val="tx1"/>
                            </a:solidFill>
                            <a:latin typeface="Cambria Math" panose="02040503050406030204" pitchFamily="18" charset="0"/>
                            <a:ea typeface="Calibri" charset="0"/>
                            <a:cs typeface="Calibri" charset="0"/>
                            <a:sym typeface="Helvetica Neue Light" pitchFamily="-107" charset="0"/>
                          </a:rPr>
                          <m:t>𝑃</m:t>
                        </m:r>
                      </m:e>
                      <m:sub>
                        <m: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2</m:t>
                        </m:r>
                      </m:sub>
                    </m:sSub>
                    <m: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m:t>
                    </m:r>
                    <m:sSub>
                      <m:sSubPr>
                        <m:ctrlPr>
                          <a:rPr lang="en-US" b="0" i="1" dirty="0" smtClean="0">
                            <a:solidFill>
                              <a:schemeClr val="tx1"/>
                            </a:solidFill>
                            <a:latin typeface="Cambria Math" panose="02040503050406030204" pitchFamily="18" charset="0"/>
                            <a:ea typeface="Calibri" charset="0"/>
                            <a:cs typeface="Calibri" charset="0"/>
                            <a:sym typeface="Helvetica Neue Light" pitchFamily="-107" charset="0"/>
                          </a:rPr>
                        </m:ctrlPr>
                      </m:sSubPr>
                      <m:e>
                        <m: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𝑃</m:t>
                        </m:r>
                      </m:e>
                      <m:sub>
                        <m: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1</m:t>
                        </m:r>
                      </m:sub>
                    </m:sSub>
                    <m: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 </m:t>
                    </m:r>
                    <m:d>
                      <m:dPr>
                        <m:ctrlPr>
                          <a:rPr lang="en-US" b="0" i="1" dirty="0" smtClean="0">
                            <a:solidFill>
                              <a:schemeClr val="tx1"/>
                            </a:solidFill>
                            <a:latin typeface="Cambria Math" panose="02040503050406030204" pitchFamily="18" charset="0"/>
                            <a:ea typeface="Calibri" charset="0"/>
                            <a:cs typeface="Calibri" charset="0"/>
                            <a:sym typeface="Helvetica Neue Light" pitchFamily="-107" charset="0"/>
                          </a:rPr>
                        </m:ctrlPr>
                      </m:dPr>
                      <m:e>
                        <m:r>
                          <m:rPr>
                            <m:sty m:val="p"/>
                          </m:rP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RM</m:t>
                        </m:r>
                      </m:e>
                    </m:d>
                    <m:r>
                      <a:rPr lang="en-US" b="0" i="1" dirty="0" smtClean="0">
                        <a:solidFill>
                          <a:schemeClr val="tx1"/>
                        </a:solidFill>
                        <a:latin typeface="Cambria Math" panose="02040503050406030204" pitchFamily="18" charset="0"/>
                        <a:ea typeface="Calibri" charset="0"/>
                        <a:cs typeface="Calibri" charset="0"/>
                        <a:sym typeface="Helvetica Neue Light" pitchFamily="-107" charset="0"/>
                      </a:rPr>
                      <m:t>⇒</m:t>
                    </m:r>
                    <m:d>
                      <m:dPr>
                        <m:begChr m:val="⌊"/>
                        <m:endChr m:val="⌋"/>
                        <m:ctrlPr>
                          <a:rPr lang="en-US" i="1">
                            <a:solidFill>
                              <a:schemeClr val="tx1"/>
                            </a:solidFill>
                            <a:latin typeface="Cambria Math" panose="02040503050406030204" pitchFamily="18" charset="0"/>
                            <a:ea typeface="Calibri" charset="0"/>
                            <a:cs typeface="Calibri" charset="0"/>
                            <a:sym typeface="Helvetica Neue Light" pitchFamily="-107" charset="0"/>
                          </a:rPr>
                        </m:ctrlPr>
                      </m:dPr>
                      <m:e>
                        <m:f>
                          <m:fPr>
                            <m:ctrlPr>
                              <a:rPr lang="en-US" i="1">
                                <a:solidFill>
                                  <a:schemeClr val="tx1"/>
                                </a:solidFill>
                                <a:latin typeface="Cambria Math" panose="02040503050406030204" pitchFamily="18" charset="0"/>
                                <a:ea typeface="Calibri" charset="0"/>
                                <a:cs typeface="Calibri" charset="0"/>
                                <a:sym typeface="Helvetica Neue Light" pitchFamily="-107" charset="0"/>
                              </a:rPr>
                            </m:ctrlPr>
                          </m:fPr>
                          <m:num>
                            <m:sSub>
                              <m:sSubPr>
                                <m:ctrlPr>
                                  <a:rPr lang="en-US" i="1">
                                    <a:solidFill>
                                      <a:schemeClr val="tx1"/>
                                    </a:solidFill>
                                    <a:latin typeface="Cambria Math" panose="02040503050406030204" pitchFamily="18" charset="0"/>
                                    <a:ea typeface="Calibri" charset="0"/>
                                    <a:cs typeface="Calibri" charset="0"/>
                                    <a:sym typeface="Helvetica Neue Light" pitchFamily="-107" charset="0"/>
                                  </a:rPr>
                                </m:ctrlPr>
                              </m:sSubPr>
                              <m:e>
                                <m:r>
                                  <a:rPr lang="en-US" i="1">
                                    <a:solidFill>
                                      <a:schemeClr val="tx1"/>
                                    </a:solidFill>
                                    <a:latin typeface="Cambria Math" panose="02040503050406030204" pitchFamily="18" charset="0"/>
                                    <a:ea typeface="Calibri" charset="0"/>
                                    <a:cs typeface="Calibri" charset="0"/>
                                    <a:sym typeface="Helvetica Neue Light" pitchFamily="-107" charset="0"/>
                                  </a:rPr>
                                  <m:t>𝑃</m:t>
                                </m:r>
                              </m:e>
                              <m:sub>
                                <m:r>
                                  <a:rPr lang="en-US" i="1">
                                    <a:solidFill>
                                      <a:schemeClr val="tx1"/>
                                    </a:solidFill>
                                    <a:latin typeface="Cambria Math" panose="02040503050406030204" pitchFamily="18" charset="0"/>
                                    <a:ea typeface="Calibri" charset="0"/>
                                    <a:cs typeface="Calibri" charset="0"/>
                                    <a:sym typeface="Helvetica Neue Light" pitchFamily="-107" charset="0"/>
                                  </a:rPr>
                                  <m:t>2</m:t>
                                </m:r>
                              </m:sub>
                            </m:sSub>
                          </m:num>
                          <m:den>
                            <m:sSub>
                              <m:sSubPr>
                                <m:ctrlPr>
                                  <a:rPr lang="en-US" i="1">
                                    <a:solidFill>
                                      <a:schemeClr val="tx1"/>
                                    </a:solidFill>
                                    <a:latin typeface="Cambria Math" panose="02040503050406030204" pitchFamily="18" charset="0"/>
                                    <a:ea typeface="Calibri" charset="0"/>
                                    <a:cs typeface="Calibri" charset="0"/>
                                    <a:sym typeface="Helvetica Neue Light" pitchFamily="-107" charset="0"/>
                                  </a:rPr>
                                </m:ctrlPr>
                              </m:sSubPr>
                              <m:e>
                                <m:r>
                                  <a:rPr lang="en-US" i="1">
                                    <a:solidFill>
                                      <a:schemeClr val="tx1"/>
                                    </a:solidFill>
                                    <a:latin typeface="Cambria Math" panose="02040503050406030204" pitchFamily="18" charset="0"/>
                                    <a:ea typeface="Calibri" charset="0"/>
                                    <a:cs typeface="Calibri" charset="0"/>
                                    <a:sym typeface="Helvetica Neue Light" pitchFamily="-107" charset="0"/>
                                  </a:rPr>
                                  <m:t>𝑃</m:t>
                                </m:r>
                              </m:e>
                              <m:sub>
                                <m:r>
                                  <a:rPr lang="en-US" i="1">
                                    <a:solidFill>
                                      <a:schemeClr val="tx1"/>
                                    </a:solidFill>
                                    <a:latin typeface="Cambria Math" panose="02040503050406030204" pitchFamily="18" charset="0"/>
                                    <a:ea typeface="Calibri" charset="0"/>
                                    <a:cs typeface="Calibri" charset="0"/>
                                    <a:sym typeface="Helvetica Neue Light" pitchFamily="-107" charset="0"/>
                                  </a:rPr>
                                  <m:t>1</m:t>
                                </m:r>
                              </m:sub>
                            </m:sSub>
                          </m:den>
                        </m:f>
                      </m:e>
                    </m:d>
                    <m:r>
                      <a:rPr lang="en-US" b="0" i="1" smtClean="0">
                        <a:solidFill>
                          <a:schemeClr val="tx1"/>
                        </a:solidFill>
                        <a:latin typeface="Cambria Math" panose="02040503050406030204" pitchFamily="18" charset="0"/>
                        <a:ea typeface="Calibri" charset="0"/>
                        <a:cs typeface="Calibri" charset="0"/>
                        <a:sym typeface="Helvetica Neue Light" pitchFamily="-107" charset="0"/>
                      </a:rPr>
                      <m:t>≥1</m:t>
                    </m:r>
                  </m:oMath>
                </a14:m>
                <a:endParaRPr lang="en-US" dirty="0">
                  <a:solidFill>
                    <a:schemeClr val="tx1"/>
                  </a:solidFill>
                  <a:latin typeface="Calibri" charset="0"/>
                  <a:ea typeface="Calibri" charset="0"/>
                  <a:cs typeface="Calibri" charset="0"/>
                  <a:sym typeface="Helvetica Neue Light" pitchFamily="-107" charset="0"/>
                </a:endParaRPr>
              </a:p>
              <a:p>
                <a:r>
                  <a:rPr lang="en-US" dirty="0">
                    <a:solidFill>
                      <a:schemeClr val="tx1"/>
                    </a:solidFill>
                    <a:latin typeface="Calibri" charset="0"/>
                    <a:ea typeface="Calibri" charset="0"/>
                    <a:cs typeface="Calibri" charset="0"/>
                    <a:sym typeface="Helvetica Neue Light" pitchFamily="-107" charset="0"/>
                  </a:rPr>
                  <a:t>Then min. possible </a:t>
                </a:r>
                <a14:m>
                  <m:oMath xmlns:m="http://schemas.openxmlformats.org/officeDocument/2006/math">
                    <m:d>
                      <m:dPr>
                        <m:begChr m:val="⌊"/>
                        <m:endChr m:val="⌋"/>
                        <m:ctrlPr>
                          <a:rPr lang="en-US" i="1">
                            <a:solidFill>
                              <a:schemeClr val="tx1"/>
                            </a:solidFill>
                            <a:latin typeface="Cambria Math" panose="02040503050406030204" pitchFamily="18" charset="0"/>
                            <a:ea typeface="Calibri" charset="0"/>
                            <a:cs typeface="Calibri" charset="0"/>
                            <a:sym typeface="Helvetica Neue Light" pitchFamily="-107" charset="0"/>
                          </a:rPr>
                        </m:ctrlPr>
                      </m:dPr>
                      <m:e>
                        <m:f>
                          <m:fPr>
                            <m:ctrlPr>
                              <a:rPr lang="en-US" i="1">
                                <a:solidFill>
                                  <a:schemeClr val="tx1"/>
                                </a:solidFill>
                                <a:latin typeface="Cambria Math" panose="02040503050406030204" pitchFamily="18" charset="0"/>
                                <a:ea typeface="Calibri" charset="0"/>
                                <a:cs typeface="Calibri" charset="0"/>
                                <a:sym typeface="Helvetica Neue Light" pitchFamily="-107" charset="0"/>
                              </a:rPr>
                            </m:ctrlPr>
                          </m:fPr>
                          <m:num>
                            <m:sSub>
                              <m:sSubPr>
                                <m:ctrlPr>
                                  <a:rPr lang="en-US" i="1">
                                    <a:solidFill>
                                      <a:schemeClr val="tx1"/>
                                    </a:solidFill>
                                    <a:latin typeface="Cambria Math" panose="02040503050406030204" pitchFamily="18" charset="0"/>
                                    <a:ea typeface="Calibri" charset="0"/>
                                    <a:cs typeface="Calibri" charset="0"/>
                                    <a:sym typeface="Helvetica Neue Light" pitchFamily="-107" charset="0"/>
                                  </a:rPr>
                                </m:ctrlPr>
                              </m:sSubPr>
                              <m:e>
                                <m:r>
                                  <a:rPr lang="en-US" i="1">
                                    <a:solidFill>
                                      <a:schemeClr val="tx1"/>
                                    </a:solidFill>
                                    <a:latin typeface="Cambria Math" panose="02040503050406030204" pitchFamily="18" charset="0"/>
                                    <a:ea typeface="Calibri" charset="0"/>
                                    <a:cs typeface="Calibri" charset="0"/>
                                    <a:sym typeface="Helvetica Neue Light" pitchFamily="-107" charset="0"/>
                                  </a:rPr>
                                  <m:t>𝑃</m:t>
                                </m:r>
                              </m:e>
                              <m:sub>
                                <m:r>
                                  <a:rPr lang="en-US" i="1">
                                    <a:solidFill>
                                      <a:schemeClr val="tx1"/>
                                    </a:solidFill>
                                    <a:latin typeface="Cambria Math" panose="02040503050406030204" pitchFamily="18" charset="0"/>
                                    <a:ea typeface="Calibri" charset="0"/>
                                    <a:cs typeface="Calibri" charset="0"/>
                                    <a:sym typeface="Helvetica Neue Light" pitchFamily="-107" charset="0"/>
                                  </a:rPr>
                                  <m:t>2</m:t>
                                </m:r>
                              </m:sub>
                            </m:sSub>
                          </m:num>
                          <m:den>
                            <m:sSub>
                              <m:sSubPr>
                                <m:ctrlPr>
                                  <a:rPr lang="en-US" i="1">
                                    <a:solidFill>
                                      <a:schemeClr val="tx1"/>
                                    </a:solidFill>
                                    <a:latin typeface="Cambria Math" panose="02040503050406030204" pitchFamily="18" charset="0"/>
                                    <a:ea typeface="Calibri" charset="0"/>
                                    <a:cs typeface="Calibri" charset="0"/>
                                    <a:sym typeface="Helvetica Neue Light" pitchFamily="-107" charset="0"/>
                                  </a:rPr>
                                </m:ctrlPr>
                              </m:sSubPr>
                              <m:e>
                                <m:r>
                                  <a:rPr lang="en-US" i="1">
                                    <a:solidFill>
                                      <a:schemeClr val="tx1"/>
                                    </a:solidFill>
                                    <a:latin typeface="Cambria Math" panose="02040503050406030204" pitchFamily="18" charset="0"/>
                                    <a:ea typeface="Calibri" charset="0"/>
                                    <a:cs typeface="Calibri" charset="0"/>
                                    <a:sym typeface="Helvetica Neue Light" pitchFamily="-107" charset="0"/>
                                  </a:rPr>
                                  <m:t>𝑃</m:t>
                                </m:r>
                              </m:e>
                              <m:sub>
                                <m:r>
                                  <a:rPr lang="en-US" i="1">
                                    <a:solidFill>
                                      <a:schemeClr val="tx1"/>
                                    </a:solidFill>
                                    <a:latin typeface="Cambria Math" panose="02040503050406030204" pitchFamily="18" charset="0"/>
                                    <a:ea typeface="Calibri" charset="0"/>
                                    <a:cs typeface="Calibri" charset="0"/>
                                    <a:sym typeface="Helvetica Neue Light" pitchFamily="-107" charset="0"/>
                                  </a:rPr>
                                  <m:t>1</m:t>
                                </m:r>
                              </m:sub>
                            </m:sSub>
                          </m:den>
                        </m:f>
                      </m:e>
                    </m:d>
                  </m:oMath>
                </a14:m>
                <a:r>
                  <a:rPr lang="en-US" dirty="0">
                    <a:solidFill>
                      <a:schemeClr val="tx1"/>
                    </a:solidFill>
                    <a:latin typeface="Calibri" charset="0"/>
                    <a:ea typeface="Calibri" charset="0"/>
                    <a:cs typeface="Calibri" charset="0"/>
                    <a:sym typeface="Helvetica Neue Light" pitchFamily="-107" charset="0"/>
                  </a:rPr>
                  <a:t> is 1</a:t>
                </a:r>
              </a:p>
            </p:txBody>
          </p:sp>
        </mc:Choice>
        <mc:Fallback xmlns="">
          <p:sp>
            <p:nvSpPr>
              <p:cNvPr id="38" name="Rectangle 31"/>
              <p:cNvSpPr>
                <a:spLocks noRot="1" noChangeAspect="1" noMove="1" noResize="1" noEditPoints="1" noAdjustHandles="1" noChangeArrowheads="1" noChangeShapeType="1" noTextEdit="1"/>
              </p:cNvSpPr>
              <p:nvPr/>
            </p:nvSpPr>
            <p:spPr bwMode="auto">
              <a:xfrm>
                <a:off x="4907232" y="3376524"/>
                <a:ext cx="4326184" cy="2034916"/>
              </a:xfrm>
              <a:prstGeom prst="rect">
                <a:avLst/>
              </a:prstGeom>
              <a:blipFill rotWithShape="0">
                <a:blip r:embed="rId2"/>
                <a:stretch>
                  <a:fillRect l="-3380" t="-2994" b="-2695"/>
                </a:stretch>
              </a:blipFill>
              <a:ln w="9525">
                <a:noFill/>
                <a:miter lim="800000"/>
                <a:headEnd/>
                <a:tailEnd/>
              </a:ln>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406400" y="4413622"/>
            <a:ext cx="3778062" cy="682566"/>
          </a:xfrm>
          <a:prstGeom prst="rect">
            <a:avLst/>
          </a:prstGeom>
        </p:spPr>
      </p:pic>
      <p:pic>
        <p:nvPicPr>
          <p:cNvPr id="4" name="Picture 3"/>
          <p:cNvPicPr>
            <a:picLocks noChangeAspect="1"/>
          </p:cNvPicPr>
          <p:nvPr/>
        </p:nvPicPr>
        <p:blipFill>
          <a:blip r:embed="rId4"/>
          <a:stretch>
            <a:fillRect/>
          </a:stretch>
        </p:blipFill>
        <p:spPr>
          <a:xfrm>
            <a:off x="351894" y="5918881"/>
            <a:ext cx="3805794" cy="741859"/>
          </a:xfrm>
          <a:prstGeom prst="rect">
            <a:avLst/>
          </a:prstGeom>
        </p:spPr>
      </p:pic>
      <p:pic>
        <p:nvPicPr>
          <p:cNvPr id="18" name="Picture 17"/>
          <p:cNvPicPr>
            <a:picLocks noChangeAspect="1"/>
          </p:cNvPicPr>
          <p:nvPr/>
        </p:nvPicPr>
        <p:blipFill>
          <a:blip r:embed="rId5"/>
          <a:stretch>
            <a:fillRect/>
          </a:stretch>
        </p:blipFill>
        <p:spPr>
          <a:xfrm>
            <a:off x="2051069" y="1742074"/>
            <a:ext cx="3763019" cy="463715"/>
          </a:xfrm>
          <a:prstGeom prst="rect">
            <a:avLst/>
          </a:prstGeom>
        </p:spPr>
      </p:pic>
      <p:pic>
        <p:nvPicPr>
          <p:cNvPr id="19" name="Picture 18"/>
          <p:cNvPicPr>
            <a:picLocks noChangeAspect="1"/>
          </p:cNvPicPr>
          <p:nvPr/>
        </p:nvPicPr>
        <p:blipFill>
          <a:blip r:embed="rId6"/>
          <a:stretch>
            <a:fillRect/>
          </a:stretch>
        </p:blipFill>
        <p:spPr>
          <a:xfrm>
            <a:off x="3663851" y="2901168"/>
            <a:ext cx="920750" cy="552450"/>
          </a:xfrm>
          <a:prstGeom prst="rect">
            <a:avLst/>
          </a:prstGeom>
        </p:spPr>
      </p:pic>
      <p:sp>
        <p:nvSpPr>
          <p:cNvPr id="2" name="Oval 1"/>
          <p:cNvSpPr/>
          <p:nvPr/>
        </p:nvSpPr>
        <p:spPr bwMode="auto">
          <a:xfrm>
            <a:off x="1180471" y="5868283"/>
            <a:ext cx="1159281" cy="484546"/>
          </a:xfrm>
          <a:prstGeom prst="ellipse">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Calibri" charset="0"/>
              <a:cs typeface="Calibri" charset="0"/>
              <a:sym typeface="Arial" pitchFamily="-107" charset="0"/>
            </a:endParaRPr>
          </a:p>
        </p:txBody>
      </p:sp>
      <p:pic>
        <p:nvPicPr>
          <p:cNvPr id="5" name="Picture 4"/>
          <p:cNvPicPr>
            <a:picLocks noChangeAspect="1"/>
          </p:cNvPicPr>
          <p:nvPr/>
        </p:nvPicPr>
        <p:blipFill>
          <a:blip r:embed="rId7"/>
          <a:stretch>
            <a:fillRect/>
          </a:stretch>
        </p:blipFill>
        <p:spPr>
          <a:xfrm>
            <a:off x="1475656" y="5411440"/>
            <a:ext cx="171450" cy="177800"/>
          </a:xfrm>
          <a:prstGeom prst="rect">
            <a:avLst/>
          </a:prstGeom>
        </p:spPr>
      </p:pic>
      <p:cxnSp>
        <p:nvCxnSpPr>
          <p:cNvPr id="7" name="Straight Arrow Connector 6"/>
          <p:cNvCxnSpPr>
            <a:endCxn id="5" idx="2"/>
          </p:cNvCxnSpPr>
          <p:nvPr/>
        </p:nvCxnSpPr>
        <p:spPr bwMode="auto">
          <a:xfrm flipH="1" flipV="1">
            <a:off x="1561381" y="5589240"/>
            <a:ext cx="202307" cy="279043"/>
          </a:xfrm>
          <a:prstGeom prst="straightConnector1">
            <a:avLst/>
          </a:prstGeom>
          <a:solidFill>
            <a:srgbClr val="1CE5A4"/>
          </a:solidFill>
          <a:ln w="12700" cap="flat" cmpd="sng" algn="ctr">
            <a:solidFill>
              <a:srgbClr val="000000"/>
            </a:solidFill>
            <a:prstDash val="solid"/>
            <a:round/>
            <a:headEnd type="none" w="med" len="med"/>
            <a:tailEnd type="triangle"/>
          </a:ln>
          <a:effectLst/>
        </p:spPr>
      </p:cxnSp>
      <p:sp>
        <p:nvSpPr>
          <p:cNvPr id="22" name="Oval 21"/>
          <p:cNvSpPr/>
          <p:nvPr/>
        </p:nvSpPr>
        <p:spPr bwMode="auto">
          <a:xfrm>
            <a:off x="1715790" y="6303448"/>
            <a:ext cx="1159281" cy="407890"/>
          </a:xfrm>
          <a:prstGeom prst="ellipse">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Calibri" charset="0"/>
              <a:cs typeface="Calibri" charset="0"/>
              <a:sym typeface="Arial" pitchFamily="-107" charset="0"/>
            </a:endParaRPr>
          </a:p>
        </p:txBody>
      </p:sp>
      <p:sp>
        <p:nvSpPr>
          <p:cNvPr id="24" name="Oval 23"/>
          <p:cNvSpPr/>
          <p:nvPr/>
        </p:nvSpPr>
        <p:spPr bwMode="auto">
          <a:xfrm>
            <a:off x="2830749" y="5877579"/>
            <a:ext cx="1159281" cy="484546"/>
          </a:xfrm>
          <a:prstGeom prst="ellipse">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Calibri" charset="0"/>
              <a:cs typeface="Calibri" charset="0"/>
              <a:sym typeface="Arial" pitchFamily="-107" charset="0"/>
            </a:endParaRPr>
          </a:p>
        </p:txBody>
      </p:sp>
      <p:cxnSp>
        <p:nvCxnSpPr>
          <p:cNvPr id="25" name="Straight Arrow Connector 24"/>
          <p:cNvCxnSpPr>
            <a:endCxn id="5" idx="3"/>
          </p:cNvCxnSpPr>
          <p:nvPr/>
        </p:nvCxnSpPr>
        <p:spPr bwMode="auto">
          <a:xfrm flipH="1" flipV="1">
            <a:off x="1647106" y="5500340"/>
            <a:ext cx="1622377" cy="378400"/>
          </a:xfrm>
          <a:prstGeom prst="straightConnector1">
            <a:avLst/>
          </a:prstGeom>
          <a:solidFill>
            <a:srgbClr val="1CE5A4"/>
          </a:solidFill>
          <a:ln w="12700" cap="flat" cmpd="sng" algn="ctr">
            <a:solidFill>
              <a:srgbClr val="000000"/>
            </a:solidFill>
            <a:prstDash val="solid"/>
            <a:round/>
            <a:headEnd type="none" w="med" len="med"/>
            <a:tailEnd type="triangle"/>
          </a:ln>
          <a:effectLst/>
        </p:spPr>
      </p:cxnSp>
      <p:cxnSp>
        <p:nvCxnSpPr>
          <p:cNvPr id="13" name="Curved Connector 12"/>
          <p:cNvCxnSpPr>
            <a:stCxn id="5" idx="1"/>
          </p:cNvCxnSpPr>
          <p:nvPr/>
        </p:nvCxnSpPr>
        <p:spPr bwMode="auto">
          <a:xfrm rot="10800000" flipH="1" flipV="1">
            <a:off x="1475656" y="5500340"/>
            <a:ext cx="240134" cy="1007052"/>
          </a:xfrm>
          <a:prstGeom prst="curvedConnector4">
            <a:avLst>
              <a:gd name="adj1" fmla="val -238890"/>
              <a:gd name="adj2" fmla="val 110950"/>
            </a:avLst>
          </a:prstGeom>
          <a:solidFill>
            <a:srgbClr val="1CE5A4"/>
          </a:solidFill>
          <a:ln w="12700" cap="flat" cmpd="sng" algn="ctr">
            <a:solidFill>
              <a:srgbClr val="000000"/>
            </a:solidFill>
            <a:prstDash val="solid"/>
            <a:round/>
            <a:headEnd type="triangle" w="med" len="med"/>
            <a:tailEnd type="none"/>
          </a:ln>
          <a:effectLst/>
        </p:spPr>
      </p:cxnSp>
      <p:pic>
        <p:nvPicPr>
          <p:cNvPr id="27" name="Picture 26"/>
          <p:cNvPicPr>
            <a:picLocks noChangeAspect="1"/>
          </p:cNvPicPr>
          <p:nvPr/>
        </p:nvPicPr>
        <p:blipFill>
          <a:blip r:embed="rId8"/>
          <a:stretch>
            <a:fillRect/>
          </a:stretch>
        </p:blipFill>
        <p:spPr>
          <a:xfrm>
            <a:off x="5606519" y="6064432"/>
            <a:ext cx="1801143" cy="602473"/>
          </a:xfrm>
          <a:prstGeom prst="rect">
            <a:avLst/>
          </a:prstGeom>
        </p:spPr>
      </p:pic>
      <p:sp>
        <p:nvSpPr>
          <p:cNvPr id="29" name="Right Arrow 28"/>
          <p:cNvSpPr/>
          <p:nvPr/>
        </p:nvSpPr>
        <p:spPr bwMode="auto">
          <a:xfrm>
            <a:off x="4583472" y="6165304"/>
            <a:ext cx="576064" cy="242273"/>
          </a:xfrm>
          <a:prstGeom prst="rightArrow">
            <a:avLst/>
          </a:prstGeom>
          <a:solidFill>
            <a:srgbClr val="1CE5A4"/>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Calibri" charset="0"/>
              <a:cs typeface="Calibri" charset="0"/>
              <a:sym typeface="Arial" pitchFamily="-107" charset="0"/>
            </a:endParaRPr>
          </a:p>
        </p:txBody>
      </p:sp>
    </p:spTree>
    <p:extLst>
      <p:ext uri="{BB962C8B-B14F-4D97-AF65-F5344CB8AC3E}">
        <p14:creationId xmlns:p14="http://schemas.microsoft.com/office/powerpoint/2010/main" val="2076754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6" grpId="0"/>
      <p:bldP spid="49187" grpId="0"/>
      <p:bldP spid="2" grpId="0" animBg="1"/>
      <p:bldP spid="22" grpId="0" animBg="1"/>
      <p:bldP spid="24"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r>
              <a:rPr lang="en-US" dirty="0">
                <a:latin typeface="Calibri" charset="0"/>
                <a:ea typeface="Calibri" charset="0"/>
                <a:cs typeface="Calibri" charset="0"/>
              </a:rPr>
              <a:t>Finding the utilization bound for RM scheduling</a:t>
            </a:r>
          </a:p>
        </p:txBody>
      </p:sp>
      <p:pic>
        <p:nvPicPr>
          <p:cNvPr id="50180" name="Picture 4"/>
          <p:cNvPicPr>
            <a:picLocks noChangeAspect="1" noChangeArrowheads="1"/>
          </p:cNvPicPr>
          <p:nvPr/>
        </p:nvPicPr>
        <p:blipFill>
          <a:blip r:embed="rId3"/>
          <a:srcRect/>
          <a:stretch>
            <a:fillRect/>
          </a:stretch>
        </p:blipFill>
        <p:spPr bwMode="auto">
          <a:xfrm>
            <a:off x="2817813" y="3479800"/>
            <a:ext cx="3887787" cy="660400"/>
          </a:xfrm>
          <a:prstGeom prst="rect">
            <a:avLst/>
          </a:prstGeom>
          <a:noFill/>
          <a:ln w="9525">
            <a:noFill/>
            <a:miter lim="800000"/>
            <a:headEnd/>
            <a:tailEnd/>
          </a:ln>
        </p:spPr>
      </p:pic>
      <p:pic>
        <p:nvPicPr>
          <p:cNvPr id="50181" name="Picture 5"/>
          <p:cNvPicPr>
            <a:picLocks noChangeAspect="1" noChangeArrowheads="1"/>
          </p:cNvPicPr>
          <p:nvPr/>
        </p:nvPicPr>
        <p:blipFill>
          <a:blip r:embed="rId4"/>
          <a:srcRect/>
          <a:stretch>
            <a:fillRect/>
          </a:stretch>
        </p:blipFill>
        <p:spPr bwMode="auto">
          <a:xfrm>
            <a:off x="1254125" y="4152900"/>
            <a:ext cx="3140075" cy="647700"/>
          </a:xfrm>
          <a:prstGeom prst="rect">
            <a:avLst/>
          </a:prstGeom>
          <a:noFill/>
          <a:ln w="9525">
            <a:noFill/>
            <a:miter lim="800000"/>
            <a:headEnd/>
            <a:tailEnd/>
          </a:ln>
        </p:spPr>
      </p:pic>
      <p:sp>
        <p:nvSpPr>
          <p:cNvPr id="50183" name="Line 7"/>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50184" name="Rectangle 8"/>
          <p:cNvSpPr>
            <a:spLocks/>
          </p:cNvSpPr>
          <p:nvPr/>
        </p:nvSpPr>
        <p:spPr bwMode="auto">
          <a:xfrm>
            <a:off x="527050" y="1471171"/>
            <a:ext cx="2749535" cy="276999"/>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The minimum utilization case</a:t>
            </a:r>
          </a:p>
        </p:txBody>
      </p:sp>
      <mc:AlternateContent xmlns:mc="http://schemas.openxmlformats.org/markup-compatibility/2006" xmlns:a14="http://schemas.microsoft.com/office/drawing/2010/main">
        <mc:Choice Requires="a14">
          <p:sp>
            <p:nvSpPr>
              <p:cNvPr id="50185" name="Rectangle 9"/>
              <p:cNvSpPr>
                <a:spLocks/>
              </p:cNvSpPr>
              <p:nvPr/>
            </p:nvSpPr>
            <p:spPr bwMode="auto">
              <a:xfrm>
                <a:off x="619661" y="2745601"/>
                <a:ext cx="2745303" cy="2769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To minimize </a:t>
                </a:r>
                <a14:m>
                  <m:oMath xmlns:m="http://schemas.openxmlformats.org/officeDocument/2006/math">
                    <m:r>
                      <a:rPr lang="en-US" i="1" dirty="0" smtClean="0">
                        <a:solidFill>
                          <a:schemeClr val="tx1"/>
                        </a:solidFill>
                        <a:latin typeface="Cambria Math" panose="02040503050406030204" pitchFamily="18" charset="0"/>
                        <a:ea typeface="Calibri" charset="0"/>
                        <a:cs typeface="Calibri" charset="0"/>
                        <a:sym typeface="Helvetica Neue Light" pitchFamily="-107" charset="0"/>
                      </a:rPr>
                      <m:t>𝑈</m:t>
                    </m:r>
                  </m:oMath>
                </a14:m>
                <a:r>
                  <a:rPr lang="en-US" dirty="0">
                    <a:solidFill>
                      <a:schemeClr val="tx1"/>
                    </a:solidFill>
                    <a:latin typeface="Calibri" charset="0"/>
                    <a:ea typeface="Calibri" charset="0"/>
                    <a:cs typeface="Calibri" charset="0"/>
                    <a:sym typeface="Helvetica Neue Light" pitchFamily="-107" charset="0"/>
                  </a:rPr>
                  <a:t>, we must have</a:t>
                </a:r>
              </a:p>
            </p:txBody>
          </p:sp>
        </mc:Choice>
        <mc:Fallback xmlns="">
          <p:sp>
            <p:nvSpPr>
              <p:cNvPr id="50185" name="Rectangle 9"/>
              <p:cNvSpPr>
                <a:spLocks noRot="1" noChangeAspect="1" noMove="1" noResize="1" noEditPoints="1" noAdjustHandles="1" noChangeArrowheads="1" noChangeShapeType="1" noTextEdit="1"/>
              </p:cNvSpPr>
              <p:nvPr/>
            </p:nvSpPr>
            <p:spPr bwMode="auto">
              <a:xfrm>
                <a:off x="619661" y="2745601"/>
                <a:ext cx="2745303" cy="276999"/>
              </a:xfrm>
              <a:prstGeom prst="rect">
                <a:avLst/>
              </a:prstGeom>
              <a:blipFill rotWithShape="0">
                <a:blip r:embed="rId5"/>
                <a:stretch>
                  <a:fillRect l="-5111" t="-26087" r="-4667" b="-50000"/>
                </a:stretch>
              </a:blipFill>
              <a:ln w="9525">
                <a:noFill/>
                <a:miter lim="800000"/>
                <a:headEnd/>
                <a:tailEnd/>
              </a:ln>
            </p:spPr>
            <p:txBody>
              <a:bodyPr/>
              <a:lstStyle/>
              <a:p>
                <a:r>
                  <a:rPr lang="en-US">
                    <a:noFill/>
                  </a:rPr>
                  <a:t> </a:t>
                </a:r>
              </a:p>
            </p:txBody>
          </p:sp>
        </mc:Fallback>
      </mc:AlternateContent>
      <p:sp>
        <p:nvSpPr>
          <p:cNvPr id="50186" name="Line 10"/>
          <p:cNvSpPr>
            <a:spLocks noChangeShapeType="1"/>
          </p:cNvSpPr>
          <p:nvPr/>
        </p:nvSpPr>
        <p:spPr bwMode="auto">
          <a:xfrm rot="10800000">
            <a:off x="4067944" y="3057246"/>
            <a:ext cx="846956" cy="371754"/>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50187" name="Line 11"/>
          <p:cNvSpPr>
            <a:spLocks noChangeShapeType="1"/>
          </p:cNvSpPr>
          <p:nvPr/>
        </p:nvSpPr>
        <p:spPr bwMode="auto">
          <a:xfrm rot="10800000">
            <a:off x="3851920" y="2336800"/>
            <a:ext cx="1296144" cy="1092201"/>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50188" name="Rectangle 12"/>
          <p:cNvSpPr>
            <a:spLocks/>
          </p:cNvSpPr>
          <p:nvPr/>
        </p:nvSpPr>
        <p:spPr bwMode="auto">
          <a:xfrm>
            <a:off x="508000" y="4368512"/>
            <a:ext cx="496931" cy="292388"/>
          </a:xfrm>
          <a:prstGeom prst="rect">
            <a:avLst/>
          </a:prstGeom>
          <a:noFill/>
          <a:ln w="9525">
            <a:noFill/>
            <a:miter lim="800000"/>
            <a:headEnd/>
            <a:tailEnd/>
          </a:ln>
        </p:spPr>
        <p:txBody>
          <a:bodyPr wrap="none" lIns="0" tIns="0" rIns="0" bIns="0" anchor="b">
            <a:prstTxWarp prst="textNoShape">
              <a:avLst/>
            </a:prstTxWarp>
            <a:spAutoFit/>
          </a:bodyPr>
          <a:lstStyle/>
          <a:p>
            <a:r>
              <a:rPr lang="en-US" sz="1900" dirty="0">
                <a:solidFill>
                  <a:schemeClr val="tx1"/>
                </a:solidFill>
                <a:latin typeface="Calibri" charset="0"/>
                <a:ea typeface="Calibri" charset="0"/>
                <a:cs typeface="Calibri" charset="0"/>
                <a:sym typeface="Helvetica Neue Light" pitchFamily="-107" charset="0"/>
              </a:rPr>
              <a:t>Then</a:t>
            </a:r>
          </a:p>
        </p:txBody>
      </p:sp>
      <mc:AlternateContent xmlns:mc="http://schemas.openxmlformats.org/markup-compatibility/2006" xmlns:a14="http://schemas.microsoft.com/office/drawing/2010/main">
        <mc:Choice Requires="a14">
          <p:sp>
            <p:nvSpPr>
              <p:cNvPr id="50189" name="Rectangle 13"/>
              <p:cNvSpPr>
                <a:spLocks/>
              </p:cNvSpPr>
              <p:nvPr/>
            </p:nvSpPr>
            <p:spPr bwMode="auto">
              <a:xfrm>
                <a:off x="508000" y="4956689"/>
                <a:ext cx="1799275" cy="292388"/>
              </a:xfrm>
              <a:prstGeom prst="rect">
                <a:avLst/>
              </a:prstGeom>
              <a:noFill/>
              <a:ln w="9525">
                <a:noFill/>
                <a:miter lim="800000"/>
                <a:headEnd/>
                <a:tailEnd/>
              </a:ln>
            </p:spPr>
            <p:txBody>
              <a:bodyPr wrap="none" lIns="0" tIns="0" rIns="0" bIns="0" anchor="b">
                <a:prstTxWarp prst="textNoShape">
                  <a:avLst/>
                </a:prstTxWarp>
                <a:spAutoFit/>
              </a:bodyPr>
              <a:lstStyle/>
              <a:p>
                <a:r>
                  <a:rPr lang="en-US" sz="1900" dirty="0">
                    <a:solidFill>
                      <a:schemeClr val="tx1"/>
                    </a:solidFill>
                    <a:latin typeface="Calibri" charset="0"/>
                    <a:ea typeface="Calibri" charset="0"/>
                    <a:cs typeface="Calibri" charset="0"/>
                    <a:sym typeface="Helvetica Neue Light" pitchFamily="-107" charset="0"/>
                  </a:rPr>
                  <a:t>Finally, </a:t>
                </a:r>
                <a14:m>
                  <m:oMath xmlns:m="http://schemas.openxmlformats.org/officeDocument/2006/math">
                    <m:r>
                      <a:rPr lang="en-US" sz="1900" i="1" dirty="0" smtClean="0">
                        <a:solidFill>
                          <a:schemeClr val="tx1"/>
                        </a:solidFill>
                        <a:latin typeface="Cambria Math" panose="02040503050406030204" pitchFamily="18" charset="0"/>
                        <a:ea typeface="Calibri" charset="0"/>
                        <a:cs typeface="Calibri" charset="0"/>
                        <a:sym typeface="Helvetica Neue Light" pitchFamily="-107" charset="0"/>
                      </a:rPr>
                      <m:t>𝑈</m:t>
                    </m:r>
                    <m:r>
                      <a:rPr lang="en-US" sz="1900" b="0" i="1" dirty="0" smtClean="0">
                        <a:solidFill>
                          <a:schemeClr val="tx1"/>
                        </a:solidFill>
                        <a:latin typeface="Cambria Math" panose="02040503050406030204" pitchFamily="18" charset="0"/>
                        <a:ea typeface="Calibri" charset="0"/>
                        <a:cs typeface="Calibri" charset="0"/>
                        <a:sym typeface="Helvetica Neue Light" pitchFamily="-107" charset="0"/>
                      </a:rPr>
                      <m:t>=</m:t>
                    </m:r>
                    <m:r>
                      <a:rPr lang="en-US" sz="1900" i="1" dirty="0" smtClean="0">
                        <a:solidFill>
                          <a:schemeClr val="tx1"/>
                        </a:solidFill>
                        <a:latin typeface="Cambria Math" panose="02040503050406030204" pitchFamily="18" charset="0"/>
                        <a:ea typeface="Calibri" charset="0"/>
                        <a:cs typeface="Calibri" charset="0"/>
                        <a:sym typeface="Helvetica Neue Light" pitchFamily="-107" charset="0"/>
                      </a:rPr>
                      <m:t> 0.83</m:t>
                    </m:r>
                  </m:oMath>
                </a14:m>
                <a:endParaRPr lang="en-US" sz="1900" dirty="0">
                  <a:solidFill>
                    <a:schemeClr val="tx1"/>
                  </a:solidFill>
                  <a:latin typeface="Calibri" charset="0"/>
                  <a:ea typeface="Calibri" charset="0"/>
                  <a:cs typeface="Calibri" charset="0"/>
                  <a:sym typeface="Helvetica Neue Light" pitchFamily="-107" charset="0"/>
                </a:endParaRPr>
              </a:p>
            </p:txBody>
          </p:sp>
        </mc:Choice>
        <mc:Fallback xmlns="">
          <p:sp>
            <p:nvSpPr>
              <p:cNvPr id="50189" name="Rectangle 13"/>
              <p:cNvSpPr>
                <a:spLocks noRot="1" noChangeAspect="1" noMove="1" noResize="1" noEditPoints="1" noAdjustHandles="1" noChangeArrowheads="1" noChangeShapeType="1" noTextEdit="1"/>
              </p:cNvSpPr>
              <p:nvPr/>
            </p:nvSpPr>
            <p:spPr bwMode="auto">
              <a:xfrm>
                <a:off x="508000" y="4956689"/>
                <a:ext cx="1799275" cy="292388"/>
              </a:xfrm>
              <a:prstGeom prst="rect">
                <a:avLst/>
              </a:prstGeom>
              <a:blipFill rotWithShape="0">
                <a:blip r:embed="rId6"/>
                <a:stretch>
                  <a:fillRect l="-8136" t="-143750" r="-339" b="-179167"/>
                </a:stretch>
              </a:blipFill>
              <a:ln w="9525">
                <a:noFill/>
                <a:miter lim="800000"/>
                <a:headEnd/>
                <a:tailEnd/>
              </a:ln>
            </p:spPr>
            <p:txBody>
              <a:bodyPr/>
              <a:lstStyle/>
              <a:p>
                <a:r>
                  <a:rPr lang="en-US">
                    <a:noFill/>
                  </a:rPr>
                  <a:t> </a:t>
                </a:r>
              </a:p>
            </p:txBody>
          </p:sp>
        </mc:Fallback>
      </mc:AlternateContent>
      <p:pic>
        <p:nvPicPr>
          <p:cNvPr id="2" name="Picture 1"/>
          <p:cNvPicPr>
            <a:picLocks noChangeAspect="1"/>
          </p:cNvPicPr>
          <p:nvPr/>
        </p:nvPicPr>
        <p:blipFill>
          <a:blip r:embed="rId7"/>
          <a:stretch>
            <a:fillRect/>
          </a:stretch>
        </p:blipFill>
        <p:spPr>
          <a:xfrm>
            <a:off x="3563888" y="2636912"/>
            <a:ext cx="772583" cy="463550"/>
          </a:xfrm>
          <a:prstGeom prst="rect">
            <a:avLst/>
          </a:prstGeom>
        </p:spPr>
      </p:pic>
      <p:sp>
        <p:nvSpPr>
          <p:cNvPr id="11" name="TextBox 10"/>
          <p:cNvSpPr txBox="1"/>
          <p:nvPr/>
        </p:nvSpPr>
        <p:spPr>
          <a:xfrm>
            <a:off x="6792074" y="3401738"/>
            <a:ext cx="2351926" cy="1077218"/>
          </a:xfrm>
          <a:prstGeom prst="rect">
            <a:avLst/>
          </a:prstGeom>
          <a:noFill/>
        </p:spPr>
        <p:txBody>
          <a:bodyPr wrap="square" rtlCol="0">
            <a:spAutoFit/>
          </a:bodyPr>
          <a:lstStyle/>
          <a:p>
            <a:r>
              <a:rPr lang="en-US" dirty="0">
                <a:latin typeface="Calibri" charset="0"/>
                <a:ea typeface="Calibri" charset="0"/>
                <a:cs typeface="Calibri" charset="0"/>
              </a:rPr>
              <a:t>Real-valued function </a:t>
            </a:r>
          </a:p>
          <a:p>
            <a:r>
              <a:rPr lang="en-US" dirty="0">
                <a:latin typeface="Calibri" charset="0"/>
                <a:ea typeface="Calibri" charset="0"/>
                <a:cs typeface="Calibri" charset="0"/>
              </a:rPr>
              <a:t>in one variable </a:t>
            </a:r>
            <a:r>
              <a:rPr lang="en-US" dirty="0">
                <a:latin typeface="cmmi10" charset="0"/>
                <a:ea typeface="cmmi10" charset="0"/>
                <a:cs typeface="cmmi10" charset="0"/>
              </a:rPr>
              <a:t>P</a:t>
            </a:r>
            <a:r>
              <a:rPr lang="en-US" baseline="-25000" dirty="0">
                <a:latin typeface="cmmi10" charset="0"/>
                <a:ea typeface="cmmi10" charset="0"/>
                <a:cs typeface="cmmi10" charset="0"/>
              </a:rPr>
              <a:t>2</a:t>
            </a:r>
            <a:r>
              <a:rPr lang="en-US" dirty="0">
                <a:latin typeface="cmr10" charset="0"/>
                <a:ea typeface="cmr10" charset="0"/>
                <a:cs typeface="cmr10" charset="0"/>
              </a:rPr>
              <a:t>/</a:t>
            </a:r>
            <a:r>
              <a:rPr lang="en-US" dirty="0">
                <a:latin typeface="cmmi10" charset="0"/>
                <a:ea typeface="cmmi10" charset="0"/>
                <a:cs typeface="cmmi10" charset="0"/>
              </a:rPr>
              <a:t>P</a:t>
            </a:r>
            <a:r>
              <a:rPr lang="en-US" baseline="-25000" dirty="0">
                <a:latin typeface="cmmi10" charset="0"/>
                <a:ea typeface="cmmi10" charset="0"/>
                <a:cs typeface="cmmi10" charset="0"/>
              </a:rPr>
              <a:t>1</a:t>
            </a:r>
          </a:p>
          <a:p>
            <a:endParaRPr lang="en-US" i="1" baseline="-25000" dirty="0">
              <a:latin typeface="Calibri" charset="0"/>
              <a:ea typeface="Calibri" charset="0"/>
              <a:cs typeface="Calibri" charset="0"/>
            </a:endParaRPr>
          </a:p>
          <a:p>
            <a:pPr algn="ctr"/>
            <a:r>
              <a:rPr lang="en-US" sz="1600" dirty="0">
                <a:latin typeface="Calibri" charset="0"/>
                <a:ea typeface="Calibri" charset="0"/>
                <a:cs typeface="Calibri" charset="0"/>
              </a:rPr>
              <a:t>Differentiable!</a:t>
            </a:r>
          </a:p>
        </p:txBody>
      </p:sp>
      <p:pic>
        <p:nvPicPr>
          <p:cNvPr id="15" name="Picture 14"/>
          <p:cNvPicPr>
            <a:picLocks noChangeAspect="1"/>
          </p:cNvPicPr>
          <p:nvPr/>
        </p:nvPicPr>
        <p:blipFill>
          <a:blip r:embed="rId8"/>
          <a:stretch>
            <a:fillRect/>
          </a:stretch>
        </p:blipFill>
        <p:spPr>
          <a:xfrm>
            <a:off x="558409" y="1843728"/>
            <a:ext cx="3778062" cy="68256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0186" grpId="0" animBg="1"/>
      <p:bldP spid="50187" grpId="0" animBg="1"/>
      <p:bldP spid="50188" grpId="0"/>
      <p:bldP spid="5018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r>
              <a:rPr lang="en-US" dirty="0"/>
              <a:t>Finding the utilization bound for RM scheduling</a:t>
            </a:r>
          </a:p>
        </p:txBody>
      </p:sp>
      <p:sp>
        <p:nvSpPr>
          <p:cNvPr id="50183" name="Line 7"/>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Avenir Book"/>
            </a:endParaRPr>
          </a:p>
        </p:txBody>
      </p:sp>
      <mc:AlternateContent xmlns:mc="http://schemas.openxmlformats.org/markup-compatibility/2006" xmlns:a14="http://schemas.microsoft.com/office/drawing/2010/main">
        <mc:Choice Requires="a14">
          <p:sp>
            <p:nvSpPr>
              <p:cNvPr id="50184" name="Rectangle 8"/>
              <p:cNvSpPr>
                <a:spLocks/>
              </p:cNvSpPr>
              <p:nvPr/>
            </p:nvSpPr>
            <p:spPr bwMode="auto">
              <a:xfrm>
                <a:off x="1907704" y="3068960"/>
                <a:ext cx="5444311" cy="716478"/>
              </a:xfrm>
              <a:prstGeom prst="rect">
                <a:avLst/>
              </a:prstGeom>
              <a:noFill/>
              <a:ln w="9525">
                <a:noFill/>
                <a:miter lim="800000"/>
                <a:headEnd/>
                <a:tailEnd/>
              </a:ln>
            </p:spPr>
            <p:txBody>
              <a:bodyPr wrap="none" lIns="0" tIns="0" rIns="0" bIns="0" anchor="b">
                <a:prstTxWarp prst="textNoShape">
                  <a:avLst/>
                </a:prstTxWarp>
                <a:spAutoFit/>
              </a:bodyPr>
              <a:lstStyle/>
              <a:p>
                <a:r>
                  <a:rPr lang="en-US" b="1" dirty="0">
                    <a:solidFill>
                      <a:schemeClr val="tx1"/>
                    </a:solidFill>
                    <a:latin typeface="Avenir Book"/>
                    <a:ea typeface="Avenir Book"/>
                    <a:cs typeface="Avenir Book"/>
                    <a:sym typeface="Helvetica Neue Light" pitchFamily="-107" charset="0"/>
                  </a:rPr>
                  <a:t>Observe:</a:t>
                </a:r>
              </a:p>
              <a:p>
                <a:r>
                  <a:rPr lang="en-US" dirty="0">
                    <a:solidFill>
                      <a:schemeClr val="tx1"/>
                    </a:solidFill>
                    <a:latin typeface="Avenir Book"/>
                    <a:ea typeface="Avenir Book"/>
                    <a:cs typeface="Avenir Book"/>
                    <a:sym typeface="Helvetica Neue Light" pitchFamily="-107" charset="0"/>
                  </a:rPr>
                  <a:t> If </a:t>
                </a:r>
                <a14:m>
                  <m:oMath xmlns:m="http://schemas.openxmlformats.org/officeDocument/2006/math">
                    <m:sSub>
                      <m:sSubPr>
                        <m:ctrlPr>
                          <a:rPr lang="en-US" b="0" i="1" smtClean="0">
                            <a:solidFill>
                              <a:schemeClr val="tx1"/>
                            </a:solidFill>
                            <a:latin typeface="Cambria Math" panose="02040503050406030204" pitchFamily="18" charset="0"/>
                            <a:ea typeface="Avenir Book"/>
                            <a:cs typeface="Avenir Book"/>
                            <a:sym typeface="Helvetica Neue Light" pitchFamily="-107" charset="0"/>
                          </a:rPr>
                        </m:ctrlPr>
                      </m:sSubPr>
                      <m:e>
                        <m:r>
                          <a:rPr lang="en-US" b="0" i="1" smtClean="0">
                            <a:solidFill>
                              <a:schemeClr val="tx1"/>
                            </a:solidFill>
                            <a:latin typeface="Cambria Math" charset="0"/>
                            <a:ea typeface="Avenir Book"/>
                            <a:cs typeface="Avenir Book"/>
                            <a:sym typeface="Helvetica Neue Light" pitchFamily="-107" charset="0"/>
                          </a:rPr>
                          <m:t>𝑃</m:t>
                        </m:r>
                      </m:e>
                      <m:sub>
                        <m:r>
                          <a:rPr lang="en-US" b="0" i="1" smtClean="0">
                            <a:solidFill>
                              <a:schemeClr val="tx1"/>
                            </a:solidFill>
                            <a:latin typeface="Cambria Math" charset="0"/>
                            <a:ea typeface="Avenir Book"/>
                            <a:cs typeface="Avenir Book"/>
                            <a:sym typeface="Helvetica Neue Light" pitchFamily="-107" charset="0"/>
                          </a:rPr>
                          <m:t>2</m:t>
                        </m:r>
                      </m:sub>
                    </m:sSub>
                  </m:oMath>
                </a14:m>
                <a:r>
                  <a:rPr lang="en-US" dirty="0">
                    <a:solidFill>
                      <a:schemeClr val="tx1"/>
                    </a:solidFill>
                    <a:latin typeface="Avenir Book"/>
                    <a:ea typeface="Avenir Book"/>
                    <a:cs typeface="Avenir Book"/>
                    <a:sym typeface="Helvetica Neue Light" pitchFamily="-107" charset="0"/>
                  </a:rPr>
                  <a:t> is an integer multiple of </a:t>
                </a:r>
                <a14:m>
                  <m:oMath xmlns:m="http://schemas.openxmlformats.org/officeDocument/2006/math">
                    <m:sSub>
                      <m:sSubPr>
                        <m:ctrlPr>
                          <a:rPr lang="en-US" b="0" i="1" smtClean="0">
                            <a:solidFill>
                              <a:schemeClr val="tx1"/>
                            </a:solidFill>
                            <a:latin typeface="Cambria Math" panose="02040503050406030204" pitchFamily="18" charset="0"/>
                            <a:ea typeface="Avenir Book"/>
                            <a:cs typeface="Avenir Book"/>
                            <a:sym typeface="Helvetica Neue Light" pitchFamily="-107" charset="0"/>
                          </a:rPr>
                        </m:ctrlPr>
                      </m:sSubPr>
                      <m:e>
                        <m:r>
                          <a:rPr lang="en-US" b="0" i="1" smtClean="0">
                            <a:solidFill>
                              <a:schemeClr val="tx1"/>
                            </a:solidFill>
                            <a:latin typeface="Cambria Math" charset="0"/>
                            <a:ea typeface="Avenir Book"/>
                            <a:cs typeface="Avenir Book"/>
                            <a:sym typeface="Helvetica Neue Light" pitchFamily="-107" charset="0"/>
                          </a:rPr>
                          <m:t>𝑃</m:t>
                        </m:r>
                      </m:e>
                      <m:sub>
                        <m:r>
                          <a:rPr lang="en-US" b="0" i="1" smtClean="0">
                            <a:solidFill>
                              <a:schemeClr val="tx1"/>
                            </a:solidFill>
                            <a:latin typeface="Cambria Math" charset="0"/>
                            <a:ea typeface="Avenir Book"/>
                            <a:cs typeface="Avenir Book"/>
                            <a:sym typeface="Helvetica Neue Light" pitchFamily="-107" charset="0"/>
                          </a:rPr>
                          <m:t>1</m:t>
                        </m:r>
                      </m:sub>
                    </m:sSub>
                    <m:r>
                      <a:rPr lang="en-US" b="0" i="1" smtClean="0">
                        <a:solidFill>
                          <a:schemeClr val="tx1"/>
                        </a:solidFill>
                        <a:latin typeface="Cambria Math" charset="0"/>
                        <a:ea typeface="Avenir Book"/>
                        <a:cs typeface="Avenir Book"/>
                        <a:sym typeface="Helvetica Neue Light" pitchFamily="-107" charset="0"/>
                      </a:rPr>
                      <m:t>⇒</m:t>
                    </m:r>
                    <m:f>
                      <m:fPr>
                        <m:ctrlPr>
                          <a:rPr lang="en-US" b="0" i="1" smtClean="0">
                            <a:solidFill>
                              <a:schemeClr val="tx1"/>
                            </a:solidFill>
                            <a:latin typeface="Cambria Math" panose="02040503050406030204" pitchFamily="18" charset="0"/>
                            <a:ea typeface="Avenir Book"/>
                            <a:cs typeface="Avenir Book"/>
                            <a:sym typeface="Helvetica Neue Light" pitchFamily="-107" charset="0"/>
                          </a:rPr>
                        </m:ctrlPr>
                      </m:fPr>
                      <m:num>
                        <m:sSub>
                          <m:sSubPr>
                            <m:ctrlPr>
                              <a:rPr lang="en-US" b="0" i="1" smtClean="0">
                                <a:solidFill>
                                  <a:schemeClr val="tx1"/>
                                </a:solidFill>
                                <a:latin typeface="Cambria Math" panose="02040503050406030204" pitchFamily="18" charset="0"/>
                                <a:ea typeface="Avenir Book"/>
                                <a:cs typeface="Avenir Book"/>
                                <a:sym typeface="Helvetica Neue Light" pitchFamily="-107" charset="0"/>
                              </a:rPr>
                            </m:ctrlPr>
                          </m:sSubPr>
                          <m:e>
                            <m:r>
                              <a:rPr lang="en-US" b="0" i="1" smtClean="0">
                                <a:solidFill>
                                  <a:schemeClr val="tx1"/>
                                </a:solidFill>
                                <a:latin typeface="Cambria Math" charset="0"/>
                                <a:ea typeface="Avenir Book"/>
                                <a:cs typeface="Avenir Book"/>
                                <a:sym typeface="Helvetica Neue Light" pitchFamily="-107" charset="0"/>
                              </a:rPr>
                              <m:t>𝑃</m:t>
                            </m:r>
                          </m:e>
                          <m:sub>
                            <m:r>
                              <a:rPr lang="en-US" b="0" i="1" smtClean="0">
                                <a:solidFill>
                                  <a:schemeClr val="tx1"/>
                                </a:solidFill>
                                <a:latin typeface="Cambria Math" charset="0"/>
                                <a:ea typeface="Avenir Book"/>
                                <a:cs typeface="Avenir Book"/>
                                <a:sym typeface="Helvetica Neue Light" pitchFamily="-107" charset="0"/>
                              </a:rPr>
                              <m:t>2</m:t>
                            </m:r>
                          </m:sub>
                        </m:sSub>
                      </m:num>
                      <m:den>
                        <m:sSub>
                          <m:sSubPr>
                            <m:ctrlPr>
                              <a:rPr lang="en-US" b="0" i="1" smtClean="0">
                                <a:solidFill>
                                  <a:schemeClr val="tx1"/>
                                </a:solidFill>
                                <a:latin typeface="Cambria Math" panose="02040503050406030204" pitchFamily="18" charset="0"/>
                                <a:ea typeface="Avenir Book"/>
                                <a:cs typeface="Avenir Book"/>
                                <a:sym typeface="Helvetica Neue Light" pitchFamily="-107" charset="0"/>
                              </a:rPr>
                            </m:ctrlPr>
                          </m:sSubPr>
                          <m:e>
                            <m:r>
                              <a:rPr lang="en-US" b="0" i="1" smtClean="0">
                                <a:solidFill>
                                  <a:schemeClr val="tx1"/>
                                </a:solidFill>
                                <a:latin typeface="Cambria Math" charset="0"/>
                                <a:ea typeface="Avenir Book"/>
                                <a:cs typeface="Avenir Book"/>
                                <a:sym typeface="Helvetica Neue Light" pitchFamily="-107" charset="0"/>
                              </a:rPr>
                              <m:t>𝑃</m:t>
                            </m:r>
                          </m:e>
                          <m:sub>
                            <m:r>
                              <a:rPr lang="en-US" b="0" i="1" smtClean="0">
                                <a:solidFill>
                                  <a:schemeClr val="tx1"/>
                                </a:solidFill>
                                <a:latin typeface="Cambria Math" charset="0"/>
                                <a:ea typeface="Avenir Book"/>
                                <a:cs typeface="Avenir Book"/>
                                <a:sym typeface="Helvetica Neue Light" pitchFamily="-107" charset="0"/>
                              </a:rPr>
                              <m:t>1</m:t>
                            </m:r>
                          </m:sub>
                        </m:sSub>
                      </m:den>
                    </m:f>
                    <m:r>
                      <a:rPr lang="en-US" b="0" i="1" smtClean="0">
                        <a:solidFill>
                          <a:schemeClr val="tx1"/>
                        </a:solidFill>
                        <a:latin typeface="Cambria Math" charset="0"/>
                        <a:ea typeface="Avenir Book"/>
                        <a:cs typeface="Avenir Book"/>
                        <a:sym typeface="Helvetica Neue Light" pitchFamily="-107" charset="0"/>
                      </a:rPr>
                      <m:t>=</m:t>
                    </m:r>
                    <m:d>
                      <m:dPr>
                        <m:begChr m:val="⌊"/>
                        <m:endChr m:val="⌋"/>
                        <m:ctrlPr>
                          <a:rPr lang="en-US" b="0" i="1" smtClean="0">
                            <a:solidFill>
                              <a:schemeClr val="tx1"/>
                            </a:solidFill>
                            <a:latin typeface="Cambria Math" panose="02040503050406030204" pitchFamily="18" charset="0"/>
                            <a:ea typeface="Avenir Book"/>
                            <a:cs typeface="Avenir Book"/>
                            <a:sym typeface="Helvetica Neue Light" pitchFamily="-107" charset="0"/>
                          </a:rPr>
                        </m:ctrlPr>
                      </m:dPr>
                      <m:e>
                        <m:f>
                          <m:fPr>
                            <m:ctrlPr>
                              <a:rPr lang="en-US" i="1">
                                <a:solidFill>
                                  <a:schemeClr val="tx1"/>
                                </a:solidFill>
                                <a:latin typeface="Cambria Math" panose="02040503050406030204" pitchFamily="18" charset="0"/>
                                <a:ea typeface="Avenir Book"/>
                                <a:cs typeface="Avenir Book"/>
                                <a:sym typeface="Helvetica Neue Light" pitchFamily="-107" charset="0"/>
                              </a:rPr>
                            </m:ctrlPr>
                          </m:fPr>
                          <m:num>
                            <m:sSub>
                              <m:sSubPr>
                                <m:ctrlPr>
                                  <a:rPr lang="en-US" i="1">
                                    <a:solidFill>
                                      <a:schemeClr val="tx1"/>
                                    </a:solidFill>
                                    <a:latin typeface="Cambria Math" panose="02040503050406030204" pitchFamily="18" charset="0"/>
                                    <a:ea typeface="Avenir Book"/>
                                    <a:cs typeface="Avenir Book"/>
                                    <a:sym typeface="Helvetica Neue Light" pitchFamily="-107" charset="0"/>
                                  </a:rPr>
                                </m:ctrlPr>
                              </m:sSubPr>
                              <m:e>
                                <m:r>
                                  <a:rPr lang="en-US" i="1">
                                    <a:solidFill>
                                      <a:schemeClr val="tx1"/>
                                    </a:solidFill>
                                    <a:latin typeface="Cambria Math" charset="0"/>
                                    <a:ea typeface="Avenir Book"/>
                                    <a:cs typeface="Avenir Book"/>
                                    <a:sym typeface="Helvetica Neue Light" pitchFamily="-107" charset="0"/>
                                  </a:rPr>
                                  <m:t>𝑃</m:t>
                                </m:r>
                              </m:e>
                              <m:sub>
                                <m:r>
                                  <a:rPr lang="en-US" i="1">
                                    <a:solidFill>
                                      <a:schemeClr val="tx1"/>
                                    </a:solidFill>
                                    <a:latin typeface="Cambria Math" charset="0"/>
                                    <a:ea typeface="Avenir Book"/>
                                    <a:cs typeface="Avenir Book"/>
                                    <a:sym typeface="Helvetica Neue Light" pitchFamily="-107" charset="0"/>
                                  </a:rPr>
                                  <m:t>2</m:t>
                                </m:r>
                              </m:sub>
                            </m:sSub>
                          </m:num>
                          <m:den>
                            <m:sSub>
                              <m:sSubPr>
                                <m:ctrlPr>
                                  <a:rPr lang="en-US" i="1">
                                    <a:solidFill>
                                      <a:schemeClr val="tx1"/>
                                    </a:solidFill>
                                    <a:latin typeface="Cambria Math" panose="02040503050406030204" pitchFamily="18" charset="0"/>
                                    <a:ea typeface="Avenir Book"/>
                                    <a:cs typeface="Avenir Book"/>
                                    <a:sym typeface="Helvetica Neue Light" pitchFamily="-107" charset="0"/>
                                  </a:rPr>
                                </m:ctrlPr>
                              </m:sSubPr>
                              <m:e>
                                <m:r>
                                  <a:rPr lang="en-US" i="1">
                                    <a:solidFill>
                                      <a:schemeClr val="tx1"/>
                                    </a:solidFill>
                                    <a:latin typeface="Cambria Math" charset="0"/>
                                    <a:ea typeface="Avenir Book"/>
                                    <a:cs typeface="Avenir Book"/>
                                    <a:sym typeface="Helvetica Neue Light" pitchFamily="-107" charset="0"/>
                                  </a:rPr>
                                  <m:t>𝑃</m:t>
                                </m:r>
                              </m:e>
                              <m:sub>
                                <m:r>
                                  <a:rPr lang="en-US" i="1">
                                    <a:solidFill>
                                      <a:schemeClr val="tx1"/>
                                    </a:solidFill>
                                    <a:latin typeface="Cambria Math" charset="0"/>
                                    <a:ea typeface="Avenir Book"/>
                                    <a:cs typeface="Avenir Book"/>
                                    <a:sym typeface="Helvetica Neue Light" pitchFamily="-107" charset="0"/>
                                  </a:rPr>
                                  <m:t>1</m:t>
                                </m:r>
                              </m:sub>
                            </m:sSub>
                          </m:den>
                        </m:f>
                      </m:e>
                    </m:d>
                    <m:r>
                      <a:rPr lang="en-US" b="0" i="1" smtClean="0">
                        <a:solidFill>
                          <a:schemeClr val="tx1"/>
                        </a:solidFill>
                        <a:latin typeface="Cambria Math" charset="0"/>
                        <a:ea typeface="Avenir Book"/>
                        <a:cs typeface="Avenir Book"/>
                        <a:sym typeface="Helvetica Neue Light" pitchFamily="-107" charset="0"/>
                      </a:rPr>
                      <m:t>⇒</m:t>
                    </m:r>
                    <m:r>
                      <a:rPr lang="en-US" b="0" i="1" smtClean="0">
                        <a:solidFill>
                          <a:schemeClr val="tx1"/>
                        </a:solidFill>
                        <a:latin typeface="Cambria Math" charset="0"/>
                        <a:ea typeface="Avenir Book"/>
                        <a:cs typeface="Avenir Book"/>
                        <a:sym typeface="Helvetica Neue Light" pitchFamily="-107" charset="0"/>
                      </a:rPr>
                      <m:t>𝑈</m:t>
                    </m:r>
                    <m:r>
                      <a:rPr lang="en-US" b="0" i="1" smtClean="0">
                        <a:solidFill>
                          <a:schemeClr val="tx1"/>
                        </a:solidFill>
                        <a:latin typeface="Cambria Math" charset="0"/>
                        <a:ea typeface="Avenir Book"/>
                        <a:cs typeface="Avenir Book"/>
                        <a:sym typeface="Helvetica Neue Light" pitchFamily="-107" charset="0"/>
                      </a:rPr>
                      <m:t>=1</m:t>
                    </m:r>
                  </m:oMath>
                </a14:m>
                <a:r>
                  <a:rPr lang="en-US" dirty="0">
                    <a:solidFill>
                      <a:schemeClr val="tx1"/>
                    </a:solidFill>
                    <a:latin typeface="Avenir Book"/>
                    <a:ea typeface="Avenir Book"/>
                    <a:cs typeface="Avenir Book"/>
                    <a:sym typeface="Helvetica Neue Light" pitchFamily="-107" charset="0"/>
                  </a:rPr>
                  <a:t> </a:t>
                </a:r>
              </a:p>
            </p:txBody>
          </p:sp>
        </mc:Choice>
        <mc:Fallback xmlns="">
          <p:sp>
            <p:nvSpPr>
              <p:cNvPr id="50184" name="Rectangle 8"/>
              <p:cNvSpPr>
                <a:spLocks noRot="1" noChangeAspect="1" noMove="1" noResize="1" noEditPoints="1" noAdjustHandles="1" noChangeArrowheads="1" noChangeShapeType="1" noTextEdit="1"/>
              </p:cNvSpPr>
              <p:nvPr/>
            </p:nvSpPr>
            <p:spPr bwMode="auto">
              <a:xfrm>
                <a:off x="1907704" y="3068960"/>
                <a:ext cx="5444311" cy="716478"/>
              </a:xfrm>
              <a:prstGeom prst="rect">
                <a:avLst/>
              </a:prstGeom>
              <a:blipFill rotWithShape="0">
                <a:blip r:embed="rId3"/>
                <a:stretch>
                  <a:fillRect l="-2688" t="-9322" b="-9322"/>
                </a:stretch>
              </a:blipFill>
              <a:ln w="9525">
                <a:noFill/>
                <a:miter lim="800000"/>
                <a:headEnd/>
                <a:tailEnd/>
              </a:ln>
            </p:spPr>
            <p:txBody>
              <a:bodyPr/>
              <a:lstStyle/>
              <a:p>
                <a:r>
                  <a:rPr lang="en-US">
                    <a:noFill/>
                  </a:rPr>
                  <a:t> </a:t>
                </a:r>
              </a:p>
            </p:txBody>
          </p:sp>
        </mc:Fallback>
      </mc:AlternateContent>
      <p:pic>
        <p:nvPicPr>
          <p:cNvPr id="17" name="Picture 16"/>
          <p:cNvPicPr>
            <a:picLocks noChangeAspect="1"/>
          </p:cNvPicPr>
          <p:nvPr/>
        </p:nvPicPr>
        <p:blipFill>
          <a:blip r:embed="rId4"/>
          <a:stretch>
            <a:fillRect/>
          </a:stretch>
        </p:blipFill>
        <p:spPr>
          <a:xfrm>
            <a:off x="1547664" y="1844824"/>
            <a:ext cx="4924194" cy="606806"/>
          </a:xfrm>
          <a:prstGeom prst="rect">
            <a:avLst/>
          </a:prstGeom>
        </p:spPr>
      </p:pic>
    </p:spTree>
    <p:extLst>
      <p:ext uri="{BB962C8B-B14F-4D97-AF65-F5344CB8AC3E}">
        <p14:creationId xmlns:p14="http://schemas.microsoft.com/office/powerpoint/2010/main" val="1822071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ln/>
        </p:spPr>
        <p:txBody>
          <a:bodyPr/>
          <a:lstStyle/>
          <a:p>
            <a:r>
              <a:rPr lang="en-US" dirty="0">
                <a:latin typeface="Calibri" charset="0"/>
                <a:ea typeface="Calibri" charset="0"/>
                <a:cs typeface="Calibri" charset="0"/>
              </a:rPr>
              <a:t>Generalization for </a:t>
            </a:r>
            <a:r>
              <a:rPr lang="en-US" i="1" dirty="0">
                <a:latin typeface="Calibri" charset="0"/>
                <a:ea typeface="Calibri" charset="0"/>
                <a:cs typeface="Calibri" charset="0"/>
              </a:rPr>
              <a:t>n</a:t>
            </a:r>
            <a:r>
              <a:rPr lang="en-US" dirty="0">
                <a:latin typeface="Calibri" charset="0"/>
                <a:ea typeface="Calibri" charset="0"/>
                <a:cs typeface="Calibri" charset="0"/>
              </a:rPr>
              <a:t> tasks</a:t>
            </a:r>
          </a:p>
        </p:txBody>
      </p:sp>
      <p:sp>
        <p:nvSpPr>
          <p:cNvPr id="51203"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 name="TextBox 1"/>
          <p:cNvSpPr txBox="1"/>
          <p:nvPr/>
        </p:nvSpPr>
        <p:spPr>
          <a:xfrm>
            <a:off x="869928" y="1984111"/>
            <a:ext cx="5540748" cy="369332"/>
          </a:xfrm>
          <a:prstGeom prst="rect">
            <a:avLst/>
          </a:prstGeom>
          <a:noFill/>
        </p:spPr>
        <p:txBody>
          <a:bodyPr wrap="none" rtlCol="0">
            <a:spAutoFit/>
          </a:bodyPr>
          <a:lstStyle/>
          <a:p>
            <a:r>
              <a:rPr lang="en-US" dirty="0">
                <a:latin typeface="Calibri" charset="0"/>
                <a:ea typeface="Calibri" charset="0"/>
                <a:cs typeface="Calibri" charset="0"/>
              </a:rPr>
              <a:t>What were the worst case conditions for the 2-task case?</a:t>
            </a:r>
          </a:p>
        </p:txBody>
      </p:sp>
      <p:pic>
        <p:nvPicPr>
          <p:cNvPr id="3" name="Picture 2"/>
          <p:cNvPicPr>
            <a:picLocks noChangeAspect="1"/>
          </p:cNvPicPr>
          <p:nvPr/>
        </p:nvPicPr>
        <p:blipFill>
          <a:blip r:embed="rId2"/>
          <a:stretch>
            <a:fillRect/>
          </a:stretch>
        </p:blipFill>
        <p:spPr>
          <a:xfrm>
            <a:off x="395536" y="2996952"/>
            <a:ext cx="3490603" cy="1049908"/>
          </a:xfrm>
          <a:prstGeom prst="rect">
            <a:avLst/>
          </a:prstGeom>
        </p:spPr>
      </p:pic>
      <p:pic>
        <p:nvPicPr>
          <p:cNvPr id="4" name="Picture 3"/>
          <p:cNvPicPr>
            <a:picLocks noChangeAspect="1"/>
          </p:cNvPicPr>
          <p:nvPr/>
        </p:nvPicPr>
        <p:blipFill>
          <a:blip r:embed="rId3"/>
          <a:stretch>
            <a:fillRect/>
          </a:stretch>
        </p:blipFill>
        <p:spPr>
          <a:xfrm>
            <a:off x="5446723" y="2996952"/>
            <a:ext cx="2904945" cy="1038945"/>
          </a:xfrm>
          <a:prstGeom prst="rect">
            <a:avLst/>
          </a:prstGeom>
        </p:spPr>
      </p:pic>
      <p:sp>
        <p:nvSpPr>
          <p:cNvPr id="6" name="Up-Down Arrow 5"/>
          <p:cNvSpPr/>
          <p:nvPr/>
        </p:nvSpPr>
        <p:spPr bwMode="auto">
          <a:xfrm rot="5400000">
            <a:off x="4463988" y="3140968"/>
            <a:ext cx="288032" cy="792088"/>
          </a:xfrm>
          <a:prstGeom prst="upDownArrow">
            <a:avLst/>
          </a:prstGeom>
          <a:solidFill>
            <a:srgbClr val="1CE5A4"/>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Calibri" charset="0"/>
              <a:cs typeface="Calibri" charset="0"/>
              <a:sym typeface="Arial" pitchFamily="-107" charset="0"/>
            </a:endParaRPr>
          </a:p>
        </p:txBody>
      </p:sp>
      <p:sp>
        <p:nvSpPr>
          <p:cNvPr id="10" name="TextBox 9"/>
          <p:cNvSpPr txBox="1"/>
          <p:nvPr/>
        </p:nvSpPr>
        <p:spPr>
          <a:xfrm>
            <a:off x="539552" y="4505703"/>
            <a:ext cx="2293961" cy="369332"/>
          </a:xfrm>
          <a:prstGeom prst="rect">
            <a:avLst/>
          </a:prstGeom>
          <a:noFill/>
        </p:spPr>
        <p:txBody>
          <a:bodyPr wrap="none" rtlCol="0">
            <a:spAutoFit/>
          </a:bodyPr>
          <a:lstStyle/>
          <a:p>
            <a:r>
              <a:rPr lang="en-US">
                <a:latin typeface="Calibri" charset="0"/>
                <a:ea typeface="Calibri" charset="0"/>
                <a:cs typeface="Calibri" charset="0"/>
              </a:rPr>
              <a:t>Generalizing </a:t>
            </a:r>
            <a:r>
              <a:rPr lang="en-US" dirty="0">
                <a:latin typeface="Calibri" charset="0"/>
                <a:ea typeface="Calibri" charset="0"/>
                <a:cs typeface="Calibri" charset="0"/>
              </a:rPr>
              <a:t>to n tasks</a:t>
            </a:r>
          </a:p>
        </p:txBody>
      </p:sp>
      <p:pic>
        <p:nvPicPr>
          <p:cNvPr id="7" name="Picture 6">
            <a:extLst>
              <a:ext uri="{FF2B5EF4-FFF2-40B4-BE49-F238E27FC236}">
                <a16:creationId xmlns:a16="http://schemas.microsoft.com/office/drawing/2014/main" id="{D8409C92-34F8-8541-A9C3-1C05A4EA05B4}"/>
              </a:ext>
            </a:extLst>
          </p:cNvPr>
          <p:cNvPicPr>
            <a:picLocks noChangeAspect="1"/>
          </p:cNvPicPr>
          <p:nvPr/>
        </p:nvPicPr>
        <p:blipFill>
          <a:blip r:embed="rId4"/>
          <a:stretch>
            <a:fillRect/>
          </a:stretch>
        </p:blipFill>
        <p:spPr>
          <a:xfrm>
            <a:off x="3313123" y="4505703"/>
            <a:ext cx="4267200" cy="2184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r>
              <a:rPr lang="en-US"/>
              <a:t>Generalization for n tasks</a:t>
            </a:r>
          </a:p>
        </p:txBody>
      </p:sp>
      <p:sp>
        <p:nvSpPr>
          <p:cNvPr id="52228" name="Line 4"/>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Avenir Book"/>
            </a:endParaRPr>
          </a:p>
        </p:txBody>
      </p:sp>
      <p:pic>
        <p:nvPicPr>
          <p:cNvPr id="2" name="Picture 1"/>
          <p:cNvPicPr>
            <a:picLocks noChangeAspect="1"/>
          </p:cNvPicPr>
          <p:nvPr/>
        </p:nvPicPr>
        <p:blipFill>
          <a:blip r:embed="rId2"/>
          <a:stretch>
            <a:fillRect/>
          </a:stretch>
        </p:blipFill>
        <p:spPr>
          <a:xfrm>
            <a:off x="1979712" y="4328140"/>
            <a:ext cx="3811910" cy="1549132"/>
          </a:xfrm>
          <a:prstGeom prst="rect">
            <a:avLst/>
          </a:prstGeom>
        </p:spPr>
      </p:pic>
      <p:pic>
        <p:nvPicPr>
          <p:cNvPr id="3" name="Picture 2">
            <a:extLst>
              <a:ext uri="{FF2B5EF4-FFF2-40B4-BE49-F238E27FC236}">
                <a16:creationId xmlns:a16="http://schemas.microsoft.com/office/drawing/2014/main" id="{9EC88664-E3C5-7646-A446-339DC74F436F}"/>
              </a:ext>
            </a:extLst>
          </p:cNvPr>
          <p:cNvPicPr>
            <a:picLocks noChangeAspect="1"/>
          </p:cNvPicPr>
          <p:nvPr/>
        </p:nvPicPr>
        <p:blipFill>
          <a:blip r:embed="rId3"/>
          <a:stretch>
            <a:fillRect/>
          </a:stretch>
        </p:blipFill>
        <p:spPr>
          <a:xfrm>
            <a:off x="2627784" y="1560551"/>
            <a:ext cx="4267200" cy="2184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Line 2"/>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Avenir Book"/>
            </a:endParaRPr>
          </a:p>
        </p:txBody>
      </p:sp>
      <p:sp>
        <p:nvSpPr>
          <p:cNvPr id="87043" name="Rectangle 3"/>
          <p:cNvSpPr>
            <a:spLocks noGrp="1" noChangeArrowheads="1"/>
          </p:cNvSpPr>
          <p:nvPr>
            <p:ph type="title"/>
          </p:nvPr>
        </p:nvSpPr>
        <p:spPr>
          <a:ln/>
        </p:spPr>
        <p:txBody>
          <a:bodyPr/>
          <a:lstStyle/>
          <a:p>
            <a:r>
              <a:rPr lang="en-US"/>
              <a:t>Review</a:t>
            </a:r>
          </a:p>
        </p:txBody>
      </p:sp>
      <p:sp>
        <p:nvSpPr>
          <p:cNvPr id="87044" name="Rectangle 4"/>
          <p:cNvSpPr>
            <a:spLocks noGrp="1" noChangeArrowheads="1"/>
          </p:cNvSpPr>
          <p:nvPr>
            <p:ph type="body" idx="1"/>
          </p:nvPr>
        </p:nvSpPr>
        <p:spPr>
          <a:xfrm>
            <a:off x="406400" y="1522413"/>
            <a:ext cx="8358188" cy="4840287"/>
          </a:xfrm>
          <a:ln/>
        </p:spPr>
        <p:txBody>
          <a:bodyPr/>
          <a:lstStyle/>
          <a:p>
            <a:pPr>
              <a:lnSpc>
                <a:spcPct val="90000"/>
              </a:lnSpc>
            </a:pPr>
            <a:r>
              <a:rPr lang="en-US" sz="2000" dirty="0">
                <a:latin typeface="Calibri" charset="0"/>
                <a:ea typeface="Calibri" charset="0"/>
                <a:cs typeface="Calibri" charset="0"/>
              </a:rPr>
              <a:t>Terminology</a:t>
            </a:r>
          </a:p>
          <a:p>
            <a:pPr marL="482600" lvl="1">
              <a:lnSpc>
                <a:spcPct val="90000"/>
              </a:lnSpc>
              <a:spcBef>
                <a:spcPts val="1600"/>
              </a:spcBef>
            </a:pPr>
            <a:r>
              <a:rPr lang="en-US" sz="1600" dirty="0">
                <a:latin typeface="Calibri" charset="0"/>
                <a:ea typeface="Calibri" charset="0"/>
                <a:cs typeface="Calibri" charset="0"/>
              </a:rPr>
              <a:t>Definitions of tasks, task invocations, release/arrival time, absolute deadline, relative deadline, period, start time, finish time, …</a:t>
            </a:r>
          </a:p>
          <a:p>
            <a:pPr marL="482600" lvl="1">
              <a:lnSpc>
                <a:spcPct val="90000"/>
              </a:lnSpc>
              <a:spcBef>
                <a:spcPts val="1600"/>
              </a:spcBef>
            </a:pPr>
            <a:r>
              <a:rPr lang="en-US" sz="1600" dirty="0">
                <a:latin typeface="Calibri" charset="0"/>
                <a:ea typeface="Calibri" charset="0"/>
                <a:cs typeface="Calibri" charset="0"/>
              </a:rPr>
              <a:t>Preemptive versus non-preemptive scheduling</a:t>
            </a:r>
          </a:p>
          <a:p>
            <a:pPr marL="482600" lvl="1">
              <a:lnSpc>
                <a:spcPct val="90000"/>
              </a:lnSpc>
              <a:spcBef>
                <a:spcPts val="1600"/>
              </a:spcBef>
            </a:pPr>
            <a:r>
              <a:rPr lang="en-US" sz="1600" dirty="0">
                <a:latin typeface="Calibri" charset="0"/>
                <a:ea typeface="Calibri" charset="0"/>
                <a:cs typeface="Calibri" charset="0"/>
              </a:rPr>
              <a:t>Priority-based scheduling</a:t>
            </a:r>
          </a:p>
          <a:p>
            <a:pPr marL="482600" lvl="1">
              <a:lnSpc>
                <a:spcPct val="90000"/>
              </a:lnSpc>
              <a:spcBef>
                <a:spcPts val="1600"/>
              </a:spcBef>
            </a:pPr>
            <a:r>
              <a:rPr lang="en-US" sz="1600" dirty="0">
                <a:latin typeface="Calibri" charset="0"/>
                <a:ea typeface="Calibri" charset="0"/>
                <a:cs typeface="Calibri" charset="0"/>
              </a:rPr>
              <a:t>Static versus dynamic priorities</a:t>
            </a:r>
          </a:p>
          <a:p>
            <a:pPr>
              <a:lnSpc>
                <a:spcPct val="90000"/>
              </a:lnSpc>
              <a:spcBef>
                <a:spcPts val="1600"/>
              </a:spcBef>
            </a:pPr>
            <a:r>
              <a:rPr lang="en-US" sz="2000" dirty="0">
                <a:latin typeface="Calibri" charset="0"/>
                <a:ea typeface="Calibri" charset="0"/>
                <a:cs typeface="Calibri" charset="0"/>
              </a:rPr>
              <a:t>Utilization (</a:t>
            </a:r>
            <a:r>
              <a:rPr lang="en-US" sz="2000" i="1" dirty="0">
                <a:latin typeface="Calibri" charset="0"/>
                <a:ea typeface="Calibri" charset="0"/>
                <a:cs typeface="Calibri" charset="0"/>
                <a:sym typeface="Times New Roman" pitchFamily="-107" charset="0"/>
              </a:rPr>
              <a:t>U</a:t>
            </a:r>
            <a:r>
              <a:rPr lang="en-US" sz="2000" dirty="0">
                <a:latin typeface="Calibri" charset="0"/>
                <a:ea typeface="Calibri" charset="0"/>
                <a:cs typeface="Calibri" charset="0"/>
              </a:rPr>
              <a:t>) and </a:t>
            </a:r>
            <a:r>
              <a:rPr lang="en-US" sz="2000" dirty="0" err="1">
                <a:latin typeface="Calibri" charset="0"/>
                <a:ea typeface="Calibri" charset="0"/>
                <a:cs typeface="Calibri" charset="0"/>
              </a:rPr>
              <a:t>schedulability</a:t>
            </a:r>
            <a:endParaRPr lang="en-US" sz="2000" dirty="0">
              <a:latin typeface="Calibri" charset="0"/>
              <a:ea typeface="Calibri" charset="0"/>
              <a:cs typeface="Calibri" charset="0"/>
            </a:endParaRPr>
          </a:p>
          <a:p>
            <a:pPr marL="482600" lvl="1">
              <a:lnSpc>
                <a:spcPct val="90000"/>
              </a:lnSpc>
              <a:spcBef>
                <a:spcPts val="1600"/>
              </a:spcBef>
            </a:pPr>
            <a:r>
              <a:rPr lang="en-US" sz="1600" dirty="0">
                <a:latin typeface="Calibri" charset="0"/>
                <a:ea typeface="Calibri" charset="0"/>
                <a:cs typeface="Calibri" charset="0"/>
              </a:rPr>
              <a:t>Main problem: Find </a:t>
            </a:r>
            <a:r>
              <a:rPr lang="en-US" sz="1600" i="1" dirty="0">
                <a:latin typeface="Calibri" charset="0"/>
                <a:ea typeface="Calibri" charset="0"/>
                <a:cs typeface="Calibri" charset="0"/>
              </a:rPr>
              <a:t>Bound</a:t>
            </a:r>
            <a:r>
              <a:rPr lang="en-US" sz="1600" dirty="0">
                <a:latin typeface="Calibri" charset="0"/>
                <a:ea typeface="Calibri" charset="0"/>
                <a:cs typeface="Calibri" charset="0"/>
              </a:rPr>
              <a:t> for scheduling policy such that</a:t>
            </a:r>
          </a:p>
          <a:p>
            <a:pPr marL="1182688" lvl="2" indent="-228600">
              <a:lnSpc>
                <a:spcPct val="90000"/>
              </a:lnSpc>
              <a:spcBef>
                <a:spcPts val="1600"/>
              </a:spcBef>
            </a:pPr>
            <a:r>
              <a:rPr lang="en-US" sz="1400" i="1" dirty="0">
                <a:latin typeface="Calibri" charset="0"/>
                <a:ea typeface="Calibri" charset="0"/>
                <a:cs typeface="Calibri" charset="0"/>
              </a:rPr>
              <a:t>U</a:t>
            </a:r>
            <a:r>
              <a:rPr lang="en-US" sz="1400" dirty="0">
                <a:latin typeface="Calibri" charset="0"/>
                <a:ea typeface="Calibri" charset="0"/>
                <a:cs typeface="Calibri" charset="0"/>
              </a:rPr>
              <a:t> &lt; </a:t>
            </a:r>
            <a:r>
              <a:rPr lang="en-US" sz="1400" i="1" dirty="0">
                <a:latin typeface="Calibri" charset="0"/>
                <a:ea typeface="Calibri" charset="0"/>
                <a:cs typeface="Calibri" charset="0"/>
              </a:rPr>
              <a:t>Bound</a:t>
            </a:r>
            <a:r>
              <a:rPr lang="en-US" sz="1400" dirty="0">
                <a:latin typeface="Calibri" charset="0"/>
                <a:ea typeface="Calibri" charset="0"/>
                <a:cs typeface="Calibri" charset="0"/>
              </a:rPr>
              <a:t> </a:t>
            </a:r>
            <a:r>
              <a:rPr lang="en-US" sz="1400" dirty="0">
                <a:latin typeface="Calibri" charset="0"/>
                <a:ea typeface="Calibri" charset="0"/>
                <a:cs typeface="Calibri" charset="0"/>
                <a:sym typeface="Wingdings" pitchFamily="-107" charset="2"/>
              </a:rPr>
              <a:t></a:t>
            </a:r>
            <a:r>
              <a:rPr lang="en-US" sz="1400" dirty="0">
                <a:latin typeface="Calibri" charset="0"/>
                <a:ea typeface="Calibri" charset="0"/>
                <a:cs typeface="Calibri" charset="0"/>
              </a:rPr>
              <a:t> All deadlines met!</a:t>
            </a:r>
          </a:p>
          <a:p>
            <a:pPr>
              <a:lnSpc>
                <a:spcPct val="90000"/>
              </a:lnSpc>
              <a:spcBef>
                <a:spcPts val="1600"/>
              </a:spcBef>
            </a:pPr>
            <a:r>
              <a:rPr lang="en-US" sz="2000" dirty="0">
                <a:latin typeface="Calibri" charset="0"/>
                <a:ea typeface="Calibri" charset="0"/>
                <a:cs typeface="Calibri" charset="0"/>
              </a:rPr>
              <a:t>Optimality of EDF scheduling</a:t>
            </a:r>
          </a:p>
          <a:p>
            <a:pPr marL="482600" lvl="1">
              <a:lnSpc>
                <a:spcPct val="90000"/>
              </a:lnSpc>
              <a:spcBef>
                <a:spcPts val="1600"/>
              </a:spcBef>
            </a:pPr>
            <a:r>
              <a:rPr lang="en-US" sz="1600" i="1" dirty="0" err="1">
                <a:latin typeface="Calibri" charset="0"/>
                <a:ea typeface="Calibri" charset="0"/>
                <a:cs typeface="Calibri" charset="0"/>
              </a:rPr>
              <a:t>Bound</a:t>
            </a:r>
            <a:r>
              <a:rPr lang="en-US" sz="1600" i="1" baseline="-30000" dirty="0" err="1">
                <a:latin typeface="Calibri" charset="0"/>
                <a:ea typeface="Calibri" charset="0"/>
                <a:cs typeface="Calibri" charset="0"/>
              </a:rPr>
              <a:t>EDF</a:t>
            </a:r>
            <a:r>
              <a:rPr lang="en-US" sz="1600" dirty="0">
                <a:latin typeface="Calibri" charset="0"/>
                <a:ea typeface="Calibri" charset="0"/>
                <a:cs typeface="Calibri" charset="0"/>
              </a:rPr>
              <a:t> = 100%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r>
              <a:rPr lang="en-US">
                <a:latin typeface="Calibri" charset="0"/>
                <a:ea typeface="Calibri" charset="0"/>
                <a:cs typeface="Calibri" charset="0"/>
              </a:rPr>
              <a:t>Generalization for n tasks</a:t>
            </a:r>
          </a:p>
        </p:txBody>
      </p:sp>
      <p:sp>
        <p:nvSpPr>
          <p:cNvPr id="53254" name="Line 6"/>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53255" name="Rectangle 7"/>
          <p:cNvSpPr>
            <a:spLocks/>
          </p:cNvSpPr>
          <p:nvPr/>
        </p:nvSpPr>
        <p:spPr bwMode="auto">
          <a:xfrm>
            <a:off x="669925" y="4596368"/>
            <a:ext cx="2442143" cy="369332"/>
          </a:xfrm>
          <a:prstGeom prst="rect">
            <a:avLst/>
          </a:prstGeom>
          <a:noFill/>
          <a:ln w="9525">
            <a:noFill/>
            <a:miter lim="800000"/>
            <a:headEnd/>
            <a:tailEnd/>
          </a:ln>
        </p:spPr>
        <p:txBody>
          <a:bodyPr wrap="none" lIns="0" tIns="0" rIns="0" bIns="0" anchor="b">
            <a:prstTxWarp prst="textNoShape">
              <a:avLst/>
            </a:prstTxWarp>
            <a:spAutoFit/>
          </a:bodyPr>
          <a:lstStyle/>
          <a:p>
            <a:r>
              <a:rPr lang="en-US" sz="2400" dirty="0">
                <a:solidFill>
                  <a:schemeClr val="tx1"/>
                </a:solidFill>
                <a:latin typeface="Calibri" charset="0"/>
                <a:ea typeface="Calibri" charset="0"/>
                <a:cs typeface="Calibri" charset="0"/>
                <a:sym typeface="Helvetica Neue Light" pitchFamily="-107" charset="0"/>
              </a:rPr>
              <a:t>We can then obtain</a:t>
            </a:r>
          </a:p>
        </p:txBody>
      </p:sp>
      <p:sp>
        <p:nvSpPr>
          <p:cNvPr id="53256" name="Rectangle 8"/>
          <p:cNvSpPr>
            <a:spLocks/>
          </p:cNvSpPr>
          <p:nvPr/>
        </p:nvSpPr>
        <p:spPr bwMode="auto">
          <a:xfrm>
            <a:off x="669925" y="5840968"/>
            <a:ext cx="1401859" cy="369332"/>
          </a:xfrm>
          <a:prstGeom prst="rect">
            <a:avLst/>
          </a:prstGeom>
          <a:noFill/>
          <a:ln w="9525">
            <a:noFill/>
            <a:miter lim="800000"/>
            <a:headEnd/>
            <a:tailEnd/>
          </a:ln>
        </p:spPr>
        <p:txBody>
          <a:bodyPr wrap="none" lIns="0" tIns="0" rIns="0" bIns="0" anchor="b">
            <a:prstTxWarp prst="textNoShape">
              <a:avLst/>
            </a:prstTxWarp>
            <a:spAutoFit/>
          </a:bodyPr>
          <a:lstStyle/>
          <a:p>
            <a:r>
              <a:rPr lang="en-US" sz="2400" dirty="0">
                <a:solidFill>
                  <a:schemeClr val="tx1"/>
                </a:solidFill>
                <a:latin typeface="Calibri" charset="0"/>
                <a:ea typeface="Calibri" charset="0"/>
                <a:cs typeface="Calibri" charset="0"/>
                <a:sym typeface="Helvetica Neue Light" pitchFamily="-107" charset="0"/>
              </a:rPr>
              <a:t>For large </a:t>
            </a:r>
            <a:r>
              <a:rPr lang="en-US" sz="2400" i="1" dirty="0" err="1">
                <a:solidFill>
                  <a:schemeClr val="tx1"/>
                </a:solidFill>
                <a:latin typeface="Calibri" charset="0"/>
                <a:ea typeface="Calibri" charset="0"/>
                <a:cs typeface="Calibri" charset="0"/>
                <a:sym typeface="Helvetica Neue Light" pitchFamily="-107" charset="0"/>
              </a:rPr>
              <a:t>n</a:t>
            </a:r>
            <a:r>
              <a:rPr lang="en-US" sz="2400" dirty="0">
                <a:solidFill>
                  <a:schemeClr val="tx1"/>
                </a:solidFill>
                <a:latin typeface="Calibri" charset="0"/>
                <a:ea typeface="Calibri" charset="0"/>
                <a:cs typeface="Calibri" charset="0"/>
                <a:sym typeface="Helvetica Neue Light" pitchFamily="-107" charset="0"/>
              </a:rPr>
              <a:t>:</a:t>
            </a:r>
          </a:p>
        </p:txBody>
      </p:sp>
      <p:sp>
        <p:nvSpPr>
          <p:cNvPr id="53257" name="Rectangle 9"/>
          <p:cNvSpPr>
            <a:spLocks/>
          </p:cNvSpPr>
          <p:nvPr/>
        </p:nvSpPr>
        <p:spPr bwMode="auto">
          <a:xfrm>
            <a:off x="4582678" y="4637901"/>
            <a:ext cx="1829668" cy="276999"/>
          </a:xfrm>
          <a:prstGeom prst="rect">
            <a:avLst/>
          </a:prstGeom>
          <a:solidFill>
            <a:srgbClr val="EEED00"/>
          </a:solidFill>
          <a:ln w="9525">
            <a:noFill/>
            <a:miter lim="800000"/>
            <a:headEnd/>
            <a:tailEnd/>
          </a:ln>
        </p:spPr>
        <p:txBody>
          <a:bodyPr wrap="none" lIns="0" tIns="0" rIns="0" bIns="0" anchor="b">
            <a:prstTxWarp prst="textNoShape">
              <a:avLst/>
            </a:prstTxWarp>
            <a:spAutoFit/>
          </a:bodyPr>
          <a:lstStyle/>
          <a:p>
            <a:pPr algn="ctr"/>
            <a:r>
              <a:rPr lang="en-US" dirty="0">
                <a:solidFill>
                  <a:schemeClr val="tx1"/>
                </a:solidFill>
                <a:latin typeface="Calibri" charset="0"/>
                <a:ea typeface="Calibri" charset="0"/>
                <a:cs typeface="Calibri" charset="0"/>
                <a:sym typeface="Helvetica Neue Light" pitchFamily="-107" charset="0"/>
              </a:rPr>
              <a:t>Liu &amp; </a:t>
            </a:r>
            <a:r>
              <a:rPr lang="en-US" dirty="0" err="1">
                <a:solidFill>
                  <a:schemeClr val="tx1"/>
                </a:solidFill>
                <a:latin typeface="Calibri" charset="0"/>
                <a:ea typeface="Calibri" charset="0"/>
                <a:cs typeface="Calibri" charset="0"/>
                <a:sym typeface="Helvetica Neue Light" pitchFamily="-107" charset="0"/>
              </a:rPr>
              <a:t>Layland</a:t>
            </a:r>
            <a:r>
              <a:rPr lang="en-US" dirty="0">
                <a:solidFill>
                  <a:schemeClr val="tx1"/>
                </a:solidFill>
                <a:latin typeface="Calibri" charset="0"/>
                <a:ea typeface="Calibri" charset="0"/>
                <a:cs typeface="Calibri" charset="0"/>
                <a:sym typeface="Helvetica Neue Light" pitchFamily="-107" charset="0"/>
              </a:rPr>
              <a:t>, 1973</a:t>
            </a:r>
          </a:p>
        </p:txBody>
      </p:sp>
      <p:pic>
        <p:nvPicPr>
          <p:cNvPr id="2" name="Picture 1"/>
          <p:cNvPicPr>
            <a:picLocks noChangeAspect="1"/>
          </p:cNvPicPr>
          <p:nvPr/>
        </p:nvPicPr>
        <p:blipFill>
          <a:blip r:embed="rId3"/>
          <a:stretch>
            <a:fillRect/>
          </a:stretch>
        </p:blipFill>
        <p:spPr>
          <a:xfrm>
            <a:off x="2087708" y="2341397"/>
            <a:ext cx="4420096" cy="746008"/>
          </a:xfrm>
          <a:prstGeom prst="rect">
            <a:avLst/>
          </a:prstGeom>
        </p:spPr>
      </p:pic>
      <p:pic>
        <p:nvPicPr>
          <p:cNvPr id="3" name="Picture 2"/>
          <p:cNvPicPr>
            <a:picLocks noChangeAspect="1"/>
          </p:cNvPicPr>
          <p:nvPr/>
        </p:nvPicPr>
        <p:blipFill>
          <a:blip r:embed="rId4"/>
          <a:stretch>
            <a:fillRect/>
          </a:stretch>
        </p:blipFill>
        <p:spPr>
          <a:xfrm>
            <a:off x="1059694" y="3442009"/>
            <a:ext cx="6476124" cy="716725"/>
          </a:xfrm>
          <a:prstGeom prst="rect">
            <a:avLst/>
          </a:prstGeom>
        </p:spPr>
      </p:pic>
      <p:pic>
        <p:nvPicPr>
          <p:cNvPr id="4" name="Picture 3"/>
          <p:cNvPicPr>
            <a:picLocks noChangeAspect="1"/>
          </p:cNvPicPr>
          <p:nvPr/>
        </p:nvPicPr>
        <p:blipFill>
          <a:blip r:embed="rId5"/>
          <a:stretch>
            <a:fillRect/>
          </a:stretch>
        </p:blipFill>
        <p:spPr>
          <a:xfrm>
            <a:off x="2699792" y="5040556"/>
            <a:ext cx="4373860" cy="704042"/>
          </a:xfrm>
          <a:prstGeom prst="rect">
            <a:avLst/>
          </a:prstGeom>
        </p:spPr>
      </p:pic>
      <p:pic>
        <p:nvPicPr>
          <p:cNvPr id="5" name="Picture 4"/>
          <p:cNvPicPr>
            <a:picLocks noChangeAspect="1"/>
          </p:cNvPicPr>
          <p:nvPr/>
        </p:nvPicPr>
        <p:blipFill>
          <a:blip r:embed="rId6"/>
          <a:stretch>
            <a:fillRect/>
          </a:stretch>
        </p:blipFill>
        <p:spPr>
          <a:xfrm>
            <a:off x="2267744" y="5836728"/>
            <a:ext cx="5198509" cy="47259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p:bldP spid="53256" grpId="0"/>
      <p:bldP spid="532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r>
              <a:rPr lang="en-US" dirty="0">
                <a:latin typeface="Calibri" charset="0"/>
                <a:ea typeface="Calibri" charset="0"/>
                <a:cs typeface="Calibri" charset="0"/>
              </a:rPr>
              <a:t>Sanity check</a:t>
            </a:r>
          </a:p>
        </p:txBody>
      </p:sp>
      <p:sp>
        <p:nvSpPr>
          <p:cNvPr id="53254" name="Line 6"/>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pic>
        <p:nvPicPr>
          <p:cNvPr id="6" name="Picture 5">
            <a:extLst>
              <a:ext uri="{FF2B5EF4-FFF2-40B4-BE49-F238E27FC236}">
                <a16:creationId xmlns:a16="http://schemas.microsoft.com/office/drawing/2014/main" id="{C7FBA122-3F5C-D54D-A49A-7B274A4026E4}"/>
              </a:ext>
            </a:extLst>
          </p:cNvPr>
          <p:cNvPicPr>
            <a:picLocks noChangeAspect="1"/>
          </p:cNvPicPr>
          <p:nvPr/>
        </p:nvPicPr>
        <p:blipFill>
          <a:blip r:embed="rId3"/>
          <a:stretch>
            <a:fillRect/>
          </a:stretch>
        </p:blipFill>
        <p:spPr>
          <a:xfrm>
            <a:off x="1056848" y="1928607"/>
            <a:ext cx="7030303" cy="258256"/>
          </a:xfrm>
          <a:prstGeom prst="rect">
            <a:avLst/>
          </a:prstGeom>
        </p:spPr>
      </p:pic>
      <p:pic>
        <p:nvPicPr>
          <p:cNvPr id="7" name="Picture 6">
            <a:extLst>
              <a:ext uri="{FF2B5EF4-FFF2-40B4-BE49-F238E27FC236}">
                <a16:creationId xmlns:a16="http://schemas.microsoft.com/office/drawing/2014/main" id="{B49F520C-9FCC-AC47-9ADF-66F9BCD6625A}"/>
              </a:ext>
            </a:extLst>
          </p:cNvPr>
          <p:cNvPicPr>
            <a:picLocks noChangeAspect="1"/>
          </p:cNvPicPr>
          <p:nvPr/>
        </p:nvPicPr>
        <p:blipFill>
          <a:blip r:embed="rId4"/>
          <a:stretch>
            <a:fillRect/>
          </a:stretch>
        </p:blipFill>
        <p:spPr>
          <a:xfrm>
            <a:off x="2411760" y="2551587"/>
            <a:ext cx="4009946" cy="216024"/>
          </a:xfrm>
          <a:prstGeom prst="rect">
            <a:avLst/>
          </a:prstGeom>
        </p:spPr>
      </p:pic>
      <p:pic>
        <p:nvPicPr>
          <p:cNvPr id="8" name="Picture 7">
            <a:extLst>
              <a:ext uri="{FF2B5EF4-FFF2-40B4-BE49-F238E27FC236}">
                <a16:creationId xmlns:a16="http://schemas.microsoft.com/office/drawing/2014/main" id="{D90B1A33-6351-AD47-8B7A-35C0B2ED8134}"/>
              </a:ext>
            </a:extLst>
          </p:cNvPr>
          <p:cNvPicPr>
            <a:picLocks noChangeAspect="1"/>
          </p:cNvPicPr>
          <p:nvPr/>
        </p:nvPicPr>
        <p:blipFill>
          <a:blip r:embed="rId5"/>
          <a:stretch>
            <a:fillRect/>
          </a:stretch>
        </p:blipFill>
        <p:spPr>
          <a:xfrm>
            <a:off x="2051050" y="3356992"/>
            <a:ext cx="5041900" cy="203200"/>
          </a:xfrm>
          <a:prstGeom prst="rect">
            <a:avLst/>
          </a:prstGeom>
        </p:spPr>
      </p:pic>
    </p:spTree>
    <p:extLst>
      <p:ext uri="{BB962C8B-B14F-4D97-AF65-F5344CB8AC3E}">
        <p14:creationId xmlns:p14="http://schemas.microsoft.com/office/powerpoint/2010/main" val="39818461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54274" name="Rectangle 2"/>
          <p:cNvSpPr>
            <a:spLocks noGrp="1" noChangeArrowheads="1"/>
          </p:cNvSpPr>
          <p:nvPr>
            <p:ph type="title"/>
          </p:nvPr>
        </p:nvSpPr>
        <p:spPr>
          <a:ln/>
        </p:spPr>
        <p:txBody>
          <a:bodyPr/>
          <a:lstStyle/>
          <a:p>
            <a:r>
              <a:rPr lang="en-US">
                <a:latin typeface="Calibri" charset="0"/>
                <a:ea typeface="Calibri" charset="0"/>
                <a:cs typeface="Calibri" charset="0"/>
              </a:rPr>
              <a:t>Lecture summary</a:t>
            </a:r>
          </a:p>
        </p:txBody>
      </p:sp>
      <p:sp>
        <p:nvSpPr>
          <p:cNvPr id="54275" name="Rectangle 3"/>
          <p:cNvSpPr>
            <a:spLocks noGrp="1" noChangeArrowheads="1"/>
          </p:cNvSpPr>
          <p:nvPr>
            <p:ph type="body" idx="1"/>
          </p:nvPr>
        </p:nvSpPr>
        <p:spPr>
          <a:ln/>
        </p:spPr>
        <p:txBody>
          <a:bodyPr/>
          <a:lstStyle/>
          <a:p>
            <a:r>
              <a:rPr lang="en-US" dirty="0">
                <a:latin typeface="Calibri" charset="0"/>
                <a:ea typeface="Calibri" charset="0"/>
                <a:cs typeface="Calibri" charset="0"/>
              </a:rPr>
              <a:t>Understanding utilization bounds</a:t>
            </a:r>
          </a:p>
          <a:p>
            <a:r>
              <a:rPr lang="en-US" dirty="0">
                <a:latin typeface="Calibri" charset="0"/>
                <a:ea typeface="Calibri" charset="0"/>
                <a:cs typeface="Calibri" charset="0"/>
              </a:rPr>
              <a:t>The utilization bound for rate-monotonic scheduling</a:t>
            </a:r>
          </a:p>
          <a:p>
            <a:r>
              <a:rPr lang="en-US" dirty="0">
                <a:latin typeface="Calibri" charset="0"/>
                <a:ea typeface="Calibri" charset="0"/>
                <a:cs typeface="Calibri" charset="0"/>
              </a:rPr>
              <a:t>For RM scheduling the bound decreases with the number of tasks, approaching an asymptotic limit of 0.69</a:t>
            </a:r>
          </a:p>
          <a:p>
            <a:r>
              <a:rPr lang="en-US" dirty="0">
                <a:latin typeface="Calibri" charset="0"/>
                <a:ea typeface="Calibri" charset="0"/>
                <a:cs typeface="Calibri" charset="0"/>
              </a:rPr>
              <a:t>Coming up: Why is RM priority assignment the optimal static priority policy? Are there better </a:t>
            </a:r>
            <a:r>
              <a:rPr lang="en-US" dirty="0" err="1">
                <a:latin typeface="Calibri" charset="0"/>
                <a:ea typeface="Calibri" charset="0"/>
                <a:cs typeface="Calibri" charset="0"/>
              </a:rPr>
              <a:t>schedulability</a:t>
            </a:r>
            <a:r>
              <a:rPr lang="en-US" dirty="0">
                <a:latin typeface="Calibri" charset="0"/>
                <a:ea typeface="Calibri" charset="0"/>
                <a:cs typeface="Calibri" charset="0"/>
              </a:rPr>
              <a:t> tests?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78" name="Rectangle 2"/>
          <p:cNvSpPr>
            <a:spLocks noGrp="1" noChangeArrowheads="1"/>
          </p:cNvSpPr>
          <p:nvPr>
            <p:ph type="title"/>
          </p:nvPr>
        </p:nvSpPr>
        <p:spPr>
          <a:ln/>
        </p:spPr>
        <p:txBody>
          <a:bodyPr/>
          <a:lstStyle/>
          <a:p>
            <a:r>
              <a:rPr lang="en-US">
                <a:latin typeface="Calibri" charset="0"/>
                <a:ea typeface="Calibri" charset="0"/>
                <a:cs typeface="Calibri" charset="0"/>
              </a:rPr>
              <a:t>A quick refresher</a:t>
            </a:r>
          </a:p>
        </p:txBody>
      </p:sp>
      <p:sp>
        <p:nvSpPr>
          <p:cNvPr id="24579" name="Line 3"/>
          <p:cNvSpPr>
            <a:spLocks noChangeShapeType="1"/>
          </p:cNvSpPr>
          <p:nvPr/>
        </p:nvSpPr>
        <p:spPr bwMode="auto">
          <a:xfrm>
            <a:off x="1822450" y="25368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0" name="Line 4"/>
          <p:cNvSpPr>
            <a:spLocks noChangeShapeType="1"/>
          </p:cNvSpPr>
          <p:nvPr/>
        </p:nvSpPr>
        <p:spPr bwMode="auto">
          <a:xfrm>
            <a:off x="1822450" y="34004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1" name="Line 5"/>
          <p:cNvSpPr>
            <a:spLocks noChangeShapeType="1"/>
          </p:cNvSpPr>
          <p:nvPr/>
        </p:nvSpPr>
        <p:spPr bwMode="auto">
          <a:xfrm rot="10800000" flipH="1">
            <a:off x="1822450" y="18446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2" name="Line 6"/>
          <p:cNvSpPr>
            <a:spLocks noChangeShapeType="1"/>
          </p:cNvSpPr>
          <p:nvPr/>
        </p:nvSpPr>
        <p:spPr bwMode="auto">
          <a:xfrm rot="10800000" flipH="1">
            <a:off x="3665538" y="2247900"/>
            <a:ext cx="1587"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3" name="Line 7"/>
          <p:cNvSpPr>
            <a:spLocks noChangeShapeType="1"/>
          </p:cNvSpPr>
          <p:nvPr/>
        </p:nvSpPr>
        <p:spPr bwMode="auto">
          <a:xfrm rot="10800000" flipH="1">
            <a:off x="5451475" y="22479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4" name="Line 8"/>
          <p:cNvSpPr>
            <a:spLocks noChangeShapeType="1"/>
          </p:cNvSpPr>
          <p:nvPr/>
        </p:nvSpPr>
        <p:spPr bwMode="auto">
          <a:xfrm rot="10800000" flipH="1">
            <a:off x="7296150" y="22479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5" name="Line 9"/>
          <p:cNvSpPr>
            <a:spLocks noChangeShapeType="1"/>
          </p:cNvSpPr>
          <p:nvPr/>
        </p:nvSpPr>
        <p:spPr bwMode="auto">
          <a:xfrm rot="10800000" flipH="1">
            <a:off x="4587875" y="3113088"/>
            <a:ext cx="1588" cy="2873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6" name="Line 10"/>
          <p:cNvSpPr>
            <a:spLocks noChangeShapeType="1"/>
          </p:cNvSpPr>
          <p:nvPr/>
        </p:nvSpPr>
        <p:spPr bwMode="auto">
          <a:xfrm rot="10800000" flipH="1">
            <a:off x="7296150" y="30543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87" name="Rectangle 11"/>
          <p:cNvSpPr>
            <a:spLocks/>
          </p:cNvSpPr>
          <p:nvPr/>
        </p:nvSpPr>
        <p:spPr bwMode="auto">
          <a:xfrm>
            <a:off x="888882" y="19409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24588" name="Rectangle 12"/>
          <p:cNvSpPr>
            <a:spLocks/>
          </p:cNvSpPr>
          <p:nvPr/>
        </p:nvSpPr>
        <p:spPr bwMode="auto">
          <a:xfrm>
            <a:off x="824579" y="2979133"/>
            <a:ext cx="68287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=3</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=1.01</a:t>
            </a:r>
          </a:p>
        </p:txBody>
      </p:sp>
      <p:sp>
        <p:nvSpPr>
          <p:cNvPr id="24589" name="Line 13"/>
          <p:cNvSpPr>
            <a:spLocks noChangeShapeType="1"/>
          </p:cNvSpPr>
          <p:nvPr/>
        </p:nvSpPr>
        <p:spPr bwMode="auto">
          <a:xfrm>
            <a:off x="1822450" y="3803650"/>
            <a:ext cx="5991225"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24590" name="Line 14"/>
          <p:cNvSpPr>
            <a:spLocks noChangeShapeType="1"/>
          </p:cNvSpPr>
          <p:nvPr/>
        </p:nvSpPr>
        <p:spPr bwMode="auto">
          <a:xfrm>
            <a:off x="1822450"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1" name="Line 15"/>
          <p:cNvSpPr>
            <a:spLocks noChangeShapeType="1"/>
          </p:cNvSpPr>
          <p:nvPr/>
        </p:nvSpPr>
        <p:spPr bwMode="auto">
          <a:xfrm>
            <a:off x="2686050"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2" name="Line 16"/>
          <p:cNvSpPr>
            <a:spLocks noChangeShapeType="1"/>
          </p:cNvSpPr>
          <p:nvPr/>
        </p:nvSpPr>
        <p:spPr bwMode="auto">
          <a:xfrm>
            <a:off x="3608388" y="36306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3" name="Line 17"/>
          <p:cNvSpPr>
            <a:spLocks noChangeShapeType="1"/>
          </p:cNvSpPr>
          <p:nvPr/>
        </p:nvSpPr>
        <p:spPr bwMode="auto">
          <a:xfrm>
            <a:off x="4587875"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4" name="Line 18"/>
          <p:cNvSpPr>
            <a:spLocks noChangeShapeType="1"/>
          </p:cNvSpPr>
          <p:nvPr/>
        </p:nvSpPr>
        <p:spPr bwMode="auto">
          <a:xfrm>
            <a:off x="5451475"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5" name="Line 19"/>
          <p:cNvSpPr>
            <a:spLocks noChangeShapeType="1"/>
          </p:cNvSpPr>
          <p:nvPr/>
        </p:nvSpPr>
        <p:spPr bwMode="auto">
          <a:xfrm>
            <a:off x="6373813" y="36306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6" name="Line 20"/>
          <p:cNvSpPr>
            <a:spLocks noChangeShapeType="1"/>
          </p:cNvSpPr>
          <p:nvPr/>
        </p:nvSpPr>
        <p:spPr bwMode="auto">
          <a:xfrm>
            <a:off x="7296150"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7" name="Rectangle 21"/>
          <p:cNvSpPr>
            <a:spLocks/>
          </p:cNvSpPr>
          <p:nvPr/>
        </p:nvSpPr>
        <p:spPr bwMode="auto">
          <a:xfrm>
            <a:off x="1803544" y="3841500"/>
            <a:ext cx="7200900" cy="355600"/>
          </a:xfrm>
          <a:prstGeom prst="rect">
            <a:avLst/>
          </a:prstGeom>
          <a:noFill/>
          <a:ln w="9525">
            <a:noFill/>
            <a:miter lim="800000"/>
            <a:headEnd/>
            <a:tailEnd/>
          </a:ln>
        </p:spPr>
        <p:txBody>
          <a:bodyPr lIns="0" tIns="0" rIns="0" bIns="0" anchor="b">
            <a:prstTxWarp prst="textNoShape">
              <a:avLst/>
            </a:prstTxWarp>
          </a:bodyPr>
          <a:lstStyle/>
          <a:p>
            <a:r>
              <a:rPr lang="en-US" sz="1700" dirty="0">
                <a:solidFill>
                  <a:schemeClr val="tx1"/>
                </a:solidFill>
                <a:latin typeface="Avenir Book" charset="0"/>
                <a:ea typeface="Avenir Book" charset="0"/>
                <a:cs typeface="Avenir Book" charset="0"/>
                <a:sym typeface="Tahoma" pitchFamily="-107" charset="0"/>
              </a:rPr>
              <a:t>0            1             2              3             4             5              6    </a:t>
            </a:r>
            <a:r>
              <a:rPr lang="en-US" dirty="0">
                <a:solidFill>
                  <a:schemeClr val="tx1"/>
                </a:solidFill>
                <a:latin typeface="Avenir Book" charset="0"/>
                <a:ea typeface="Avenir Book" charset="0"/>
                <a:cs typeface="Avenir Book" charset="0"/>
                <a:sym typeface="Helvetica Neue" pitchFamily="-107" charset="0"/>
              </a:rPr>
              <a:t>time</a:t>
            </a:r>
          </a:p>
        </p:txBody>
      </p:sp>
      <p:sp>
        <p:nvSpPr>
          <p:cNvPr id="24598" name="Rectangle 22"/>
          <p:cNvSpPr>
            <a:spLocks/>
          </p:cNvSpPr>
          <p:nvPr/>
        </p:nvSpPr>
        <p:spPr bwMode="auto">
          <a:xfrm>
            <a:off x="1835150" y="23764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599" name="Rectangle 23"/>
          <p:cNvSpPr>
            <a:spLocks/>
          </p:cNvSpPr>
          <p:nvPr/>
        </p:nvSpPr>
        <p:spPr bwMode="auto">
          <a:xfrm>
            <a:off x="3663950" y="23637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600" name="Rectangle 24"/>
          <p:cNvSpPr>
            <a:spLocks/>
          </p:cNvSpPr>
          <p:nvPr/>
        </p:nvSpPr>
        <p:spPr bwMode="auto">
          <a:xfrm>
            <a:off x="5454650" y="2376488"/>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4601" name="Rectangle 25"/>
          <p:cNvSpPr>
            <a:spLocks/>
          </p:cNvSpPr>
          <p:nvPr/>
        </p:nvSpPr>
        <p:spPr bwMode="auto">
          <a:xfrm>
            <a:off x="1601788" y="4365704"/>
            <a:ext cx="2604880" cy="1107996"/>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Job 1 of Task 1</a:t>
            </a:r>
          </a:p>
          <a:p>
            <a:r>
              <a:rPr lang="en-US" dirty="0">
                <a:solidFill>
                  <a:schemeClr val="tx1"/>
                </a:solidFill>
                <a:latin typeface="Calibri" charset="0"/>
                <a:ea typeface="Calibri" charset="0"/>
                <a:cs typeface="Calibri" charset="0"/>
                <a:sym typeface="Helvetica Neue Light" pitchFamily="-107" charset="0"/>
              </a:rPr>
              <a:t>Release time = 0</a:t>
            </a:r>
          </a:p>
          <a:p>
            <a:r>
              <a:rPr lang="en-US" dirty="0">
                <a:solidFill>
                  <a:schemeClr val="tx1"/>
                </a:solidFill>
                <a:latin typeface="Calibri" charset="0"/>
                <a:ea typeface="Calibri" charset="0"/>
                <a:cs typeface="Calibri" charset="0"/>
                <a:sym typeface="Helvetica Neue Light" pitchFamily="-107" charset="0"/>
              </a:rPr>
              <a:t>Relative deadline = 2</a:t>
            </a:r>
          </a:p>
          <a:p>
            <a:r>
              <a:rPr lang="en-US" dirty="0">
                <a:solidFill>
                  <a:schemeClr val="tx1"/>
                </a:solidFill>
                <a:latin typeface="Calibri" charset="0"/>
                <a:ea typeface="Calibri" charset="0"/>
                <a:cs typeface="Calibri" charset="0"/>
                <a:sym typeface="Helvetica Neue Light" pitchFamily="-107" charset="0"/>
              </a:rPr>
              <a:t>Absolute deadline = 0+2 = 2</a:t>
            </a:r>
          </a:p>
        </p:txBody>
      </p:sp>
      <p:sp>
        <p:nvSpPr>
          <p:cNvPr id="24602" name="Rectangle 26"/>
          <p:cNvSpPr>
            <a:spLocks/>
          </p:cNvSpPr>
          <p:nvPr/>
        </p:nvSpPr>
        <p:spPr bwMode="auto">
          <a:xfrm>
            <a:off x="4751388" y="4365704"/>
            <a:ext cx="2604880" cy="1107996"/>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Job 2 of Task 1</a:t>
            </a:r>
          </a:p>
          <a:p>
            <a:r>
              <a:rPr lang="en-US" dirty="0">
                <a:solidFill>
                  <a:schemeClr val="tx1"/>
                </a:solidFill>
                <a:latin typeface="Calibri" charset="0"/>
                <a:ea typeface="Calibri" charset="0"/>
                <a:cs typeface="Calibri" charset="0"/>
                <a:sym typeface="Helvetica Neue Light" pitchFamily="-107" charset="0"/>
              </a:rPr>
              <a:t>Release time = 2</a:t>
            </a:r>
          </a:p>
          <a:p>
            <a:r>
              <a:rPr lang="en-US" dirty="0">
                <a:solidFill>
                  <a:schemeClr val="tx1"/>
                </a:solidFill>
                <a:latin typeface="Calibri" charset="0"/>
                <a:ea typeface="Calibri" charset="0"/>
                <a:cs typeface="Calibri" charset="0"/>
                <a:sym typeface="Helvetica Neue Light" pitchFamily="-107" charset="0"/>
              </a:rPr>
              <a:t>Relative deadline = 2</a:t>
            </a:r>
          </a:p>
          <a:p>
            <a:r>
              <a:rPr lang="en-US" dirty="0">
                <a:solidFill>
                  <a:schemeClr val="tx1"/>
                </a:solidFill>
                <a:latin typeface="Calibri" charset="0"/>
                <a:ea typeface="Calibri" charset="0"/>
                <a:cs typeface="Calibri" charset="0"/>
                <a:sym typeface="Helvetica Neue Light" pitchFamily="-107" charset="0"/>
              </a:rPr>
              <a:t>Absolute deadline = 2+2 = 4</a:t>
            </a:r>
          </a:p>
        </p:txBody>
      </p:sp>
      <p:sp>
        <p:nvSpPr>
          <p:cNvPr id="24603" name="Rectangle 27"/>
          <p:cNvSpPr>
            <a:spLocks/>
          </p:cNvSpPr>
          <p:nvPr/>
        </p:nvSpPr>
        <p:spPr bwMode="auto">
          <a:xfrm>
            <a:off x="1731963" y="5719802"/>
            <a:ext cx="5712974" cy="553998"/>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The release time of the first job of a task is also known as the</a:t>
            </a:r>
          </a:p>
          <a:p>
            <a:r>
              <a:rPr lang="en-US" b="1" dirty="0">
                <a:solidFill>
                  <a:schemeClr val="tx1"/>
                </a:solidFill>
                <a:latin typeface="Calibri" charset="0"/>
                <a:ea typeface="Calibri" charset="0"/>
                <a:cs typeface="Calibri" charset="0"/>
                <a:sym typeface="Helvetica Neue" pitchFamily="-107" charset="0"/>
              </a:rPr>
              <a:t>phase</a:t>
            </a:r>
            <a:r>
              <a:rPr lang="en-US" dirty="0">
                <a:solidFill>
                  <a:schemeClr val="tx1"/>
                </a:solidFill>
                <a:latin typeface="Calibri" charset="0"/>
                <a:ea typeface="Calibri" charset="0"/>
                <a:cs typeface="Calibri" charset="0"/>
                <a:sym typeface="Helvetica Neue Light" pitchFamily="-107" charset="0"/>
              </a:rPr>
              <a:t> of the task. The phase of Task 1 is 0.</a:t>
            </a:r>
          </a:p>
        </p:txBody>
      </p:sp>
      <p:sp>
        <p:nvSpPr>
          <p:cNvPr id="24604" name="Line 28"/>
          <p:cNvSpPr>
            <a:spLocks noChangeShapeType="1"/>
          </p:cNvSpPr>
          <p:nvPr/>
        </p:nvSpPr>
        <p:spPr bwMode="auto">
          <a:xfrm>
            <a:off x="2273300" y="2590800"/>
            <a:ext cx="0" cy="1752600"/>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24605" name="Line 29"/>
          <p:cNvSpPr>
            <a:spLocks noChangeShapeType="1"/>
          </p:cNvSpPr>
          <p:nvPr/>
        </p:nvSpPr>
        <p:spPr bwMode="auto">
          <a:xfrm>
            <a:off x="4152900" y="2552700"/>
            <a:ext cx="1141413" cy="1727200"/>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0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60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60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6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utoUpdateAnimBg="0"/>
      <p:bldP spid="24602" grpId="0" autoUpdateAnimBg="0"/>
      <p:bldP spid="24603" grpId="0" autoUpdateAnimBg="0"/>
      <p:bldP spid="24604" grpId="0" animBg="1"/>
      <p:bldP spid="246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2" name="Rectangle 2"/>
          <p:cNvSpPr>
            <a:spLocks noGrp="1" noChangeArrowheads="1"/>
          </p:cNvSpPr>
          <p:nvPr>
            <p:ph type="title"/>
          </p:nvPr>
        </p:nvSpPr>
        <p:spPr>
          <a:ln/>
        </p:spPr>
        <p:txBody>
          <a:bodyPr/>
          <a:lstStyle/>
          <a:p>
            <a:r>
              <a:rPr lang="en-US">
                <a:latin typeface="Calibri" charset="0"/>
                <a:ea typeface="Calibri" charset="0"/>
                <a:cs typeface="Calibri" charset="0"/>
              </a:rPr>
              <a:t>A quick refresher</a:t>
            </a:r>
          </a:p>
        </p:txBody>
      </p:sp>
      <p:sp>
        <p:nvSpPr>
          <p:cNvPr id="25603" name="Line 3"/>
          <p:cNvSpPr>
            <a:spLocks noChangeShapeType="1"/>
          </p:cNvSpPr>
          <p:nvPr/>
        </p:nvSpPr>
        <p:spPr bwMode="auto">
          <a:xfrm>
            <a:off x="1822450" y="25368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4" name="Line 4"/>
          <p:cNvSpPr>
            <a:spLocks noChangeShapeType="1"/>
          </p:cNvSpPr>
          <p:nvPr/>
        </p:nvSpPr>
        <p:spPr bwMode="auto">
          <a:xfrm>
            <a:off x="1822450" y="34004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5" name="Line 5"/>
          <p:cNvSpPr>
            <a:spLocks noChangeShapeType="1"/>
          </p:cNvSpPr>
          <p:nvPr/>
        </p:nvSpPr>
        <p:spPr bwMode="auto">
          <a:xfrm rot="10800000" flipH="1">
            <a:off x="1822450" y="18446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6" name="Line 6"/>
          <p:cNvSpPr>
            <a:spLocks noChangeShapeType="1"/>
          </p:cNvSpPr>
          <p:nvPr/>
        </p:nvSpPr>
        <p:spPr bwMode="auto">
          <a:xfrm rot="10800000" flipH="1">
            <a:off x="3606800" y="2255336"/>
            <a:ext cx="1587"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7" name="Line 7"/>
          <p:cNvSpPr>
            <a:spLocks noChangeShapeType="1"/>
          </p:cNvSpPr>
          <p:nvPr/>
        </p:nvSpPr>
        <p:spPr bwMode="auto">
          <a:xfrm rot="10800000" flipH="1">
            <a:off x="5449092" y="22479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8" name="Line 8"/>
          <p:cNvSpPr>
            <a:spLocks noChangeShapeType="1"/>
          </p:cNvSpPr>
          <p:nvPr/>
        </p:nvSpPr>
        <p:spPr bwMode="auto">
          <a:xfrm rot="10800000" flipH="1">
            <a:off x="7296150" y="2247900"/>
            <a:ext cx="1588" cy="28892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09" name="Line 9"/>
          <p:cNvSpPr>
            <a:spLocks noChangeShapeType="1"/>
          </p:cNvSpPr>
          <p:nvPr/>
        </p:nvSpPr>
        <p:spPr bwMode="auto">
          <a:xfrm rot="10800000" flipH="1">
            <a:off x="4587875" y="3125786"/>
            <a:ext cx="0" cy="27463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10" name="Line 10"/>
          <p:cNvSpPr>
            <a:spLocks noChangeShapeType="1"/>
          </p:cNvSpPr>
          <p:nvPr/>
        </p:nvSpPr>
        <p:spPr bwMode="auto">
          <a:xfrm rot="10800000" flipH="1">
            <a:off x="7296150" y="30543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11" name="Rectangle 11"/>
          <p:cNvSpPr>
            <a:spLocks/>
          </p:cNvSpPr>
          <p:nvPr/>
        </p:nvSpPr>
        <p:spPr bwMode="auto">
          <a:xfrm>
            <a:off x="888882" y="19409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25612" name="Rectangle 12"/>
          <p:cNvSpPr>
            <a:spLocks/>
          </p:cNvSpPr>
          <p:nvPr/>
        </p:nvSpPr>
        <p:spPr bwMode="auto">
          <a:xfrm>
            <a:off x="824579" y="2979133"/>
            <a:ext cx="68287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=3</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=1.01</a:t>
            </a:r>
          </a:p>
        </p:txBody>
      </p:sp>
      <p:sp>
        <p:nvSpPr>
          <p:cNvPr id="25613" name="Line 13"/>
          <p:cNvSpPr>
            <a:spLocks noChangeShapeType="1"/>
          </p:cNvSpPr>
          <p:nvPr/>
        </p:nvSpPr>
        <p:spPr bwMode="auto">
          <a:xfrm>
            <a:off x="1822450" y="3803650"/>
            <a:ext cx="5991225"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25614" name="Line 14"/>
          <p:cNvSpPr>
            <a:spLocks noChangeShapeType="1"/>
          </p:cNvSpPr>
          <p:nvPr/>
        </p:nvSpPr>
        <p:spPr bwMode="auto">
          <a:xfrm>
            <a:off x="1822450"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15" name="Line 15"/>
          <p:cNvSpPr>
            <a:spLocks noChangeShapeType="1"/>
          </p:cNvSpPr>
          <p:nvPr/>
        </p:nvSpPr>
        <p:spPr bwMode="auto">
          <a:xfrm>
            <a:off x="2686050"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16" name="Line 16"/>
          <p:cNvSpPr>
            <a:spLocks noChangeShapeType="1"/>
          </p:cNvSpPr>
          <p:nvPr/>
        </p:nvSpPr>
        <p:spPr bwMode="auto">
          <a:xfrm>
            <a:off x="3608388" y="36306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17" name="Line 17"/>
          <p:cNvSpPr>
            <a:spLocks noChangeShapeType="1"/>
          </p:cNvSpPr>
          <p:nvPr/>
        </p:nvSpPr>
        <p:spPr bwMode="auto">
          <a:xfrm>
            <a:off x="4587875"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19" name="Line 19"/>
          <p:cNvSpPr>
            <a:spLocks noChangeShapeType="1"/>
          </p:cNvSpPr>
          <p:nvPr/>
        </p:nvSpPr>
        <p:spPr bwMode="auto">
          <a:xfrm>
            <a:off x="6373813" y="36306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20" name="Line 20"/>
          <p:cNvSpPr>
            <a:spLocks noChangeShapeType="1"/>
          </p:cNvSpPr>
          <p:nvPr/>
        </p:nvSpPr>
        <p:spPr bwMode="auto">
          <a:xfrm>
            <a:off x="7296150" y="36306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22" name="Rectangle 22"/>
          <p:cNvSpPr>
            <a:spLocks/>
          </p:cNvSpPr>
          <p:nvPr/>
        </p:nvSpPr>
        <p:spPr bwMode="auto">
          <a:xfrm>
            <a:off x="1835150" y="2379969"/>
            <a:ext cx="844550" cy="153988"/>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23" name="Rectangle 23"/>
          <p:cNvSpPr>
            <a:spLocks/>
          </p:cNvSpPr>
          <p:nvPr/>
        </p:nvSpPr>
        <p:spPr bwMode="auto">
          <a:xfrm>
            <a:off x="3609975" y="2376488"/>
            <a:ext cx="925511" cy="16069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24" name="Rectangle 24"/>
          <p:cNvSpPr>
            <a:spLocks/>
          </p:cNvSpPr>
          <p:nvPr/>
        </p:nvSpPr>
        <p:spPr bwMode="auto">
          <a:xfrm>
            <a:off x="5451474" y="2367847"/>
            <a:ext cx="863600" cy="173037"/>
          </a:xfrm>
          <a:prstGeom prst="rect">
            <a:avLst/>
          </a:prstGeom>
          <a:solidFill>
            <a:schemeClr val="accent1"/>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25" name="Rectangle 25"/>
          <p:cNvSpPr>
            <a:spLocks/>
          </p:cNvSpPr>
          <p:nvPr/>
        </p:nvSpPr>
        <p:spPr bwMode="auto">
          <a:xfrm>
            <a:off x="2679700" y="3236412"/>
            <a:ext cx="928688" cy="151314"/>
          </a:xfrm>
          <a:prstGeom prst="rect">
            <a:avLst/>
          </a:prstGeom>
          <a:solidFill>
            <a:srgbClr val="4E9767"/>
          </a:solidFill>
          <a:ln w="25400">
            <a:solidFill>
              <a:schemeClr val="tx1"/>
            </a:solidFill>
            <a:miter lim="800000"/>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5626" name="Rectangle 26"/>
          <p:cNvSpPr>
            <a:spLocks/>
          </p:cNvSpPr>
          <p:nvPr/>
        </p:nvSpPr>
        <p:spPr bwMode="auto">
          <a:xfrm>
            <a:off x="1677988" y="4634805"/>
            <a:ext cx="2604880" cy="1384995"/>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Job 1 of Task 2</a:t>
            </a:r>
          </a:p>
          <a:p>
            <a:r>
              <a:rPr lang="en-US" dirty="0">
                <a:solidFill>
                  <a:schemeClr val="tx1"/>
                </a:solidFill>
                <a:latin typeface="Calibri" charset="0"/>
                <a:ea typeface="Calibri" charset="0"/>
                <a:cs typeface="Calibri" charset="0"/>
                <a:sym typeface="Helvetica Neue Light" pitchFamily="-107" charset="0"/>
              </a:rPr>
              <a:t>Release time = 0</a:t>
            </a:r>
          </a:p>
          <a:p>
            <a:r>
              <a:rPr lang="en-US" dirty="0">
                <a:solidFill>
                  <a:schemeClr val="tx1"/>
                </a:solidFill>
                <a:latin typeface="Calibri" charset="0"/>
                <a:ea typeface="Calibri" charset="0"/>
                <a:cs typeface="Calibri" charset="0"/>
                <a:sym typeface="Helvetica Neue Light" pitchFamily="-107" charset="0"/>
              </a:rPr>
              <a:t>Start time = 1</a:t>
            </a:r>
          </a:p>
          <a:p>
            <a:r>
              <a:rPr lang="en-US" dirty="0">
                <a:solidFill>
                  <a:schemeClr val="tx1"/>
                </a:solidFill>
                <a:latin typeface="Calibri" charset="0"/>
                <a:ea typeface="Calibri" charset="0"/>
                <a:cs typeface="Calibri" charset="0"/>
                <a:sym typeface="Helvetica Neue Light" pitchFamily="-107" charset="0"/>
              </a:rPr>
              <a:t>Relative deadline = 3</a:t>
            </a:r>
          </a:p>
          <a:p>
            <a:r>
              <a:rPr lang="en-US" dirty="0">
                <a:solidFill>
                  <a:schemeClr val="tx1"/>
                </a:solidFill>
                <a:latin typeface="Calibri" charset="0"/>
                <a:ea typeface="Calibri" charset="0"/>
                <a:cs typeface="Calibri" charset="0"/>
                <a:sym typeface="Helvetica Neue Light" pitchFamily="-107" charset="0"/>
              </a:rPr>
              <a:t>Absolute deadline = 0+3 = 3</a:t>
            </a:r>
          </a:p>
        </p:txBody>
      </p:sp>
      <p:sp>
        <p:nvSpPr>
          <p:cNvPr id="25627" name="Rectangle 27"/>
          <p:cNvSpPr>
            <a:spLocks/>
          </p:cNvSpPr>
          <p:nvPr/>
        </p:nvSpPr>
        <p:spPr bwMode="auto">
          <a:xfrm>
            <a:off x="4751388" y="4365704"/>
            <a:ext cx="2604880" cy="1107996"/>
          </a:xfrm>
          <a:prstGeom prst="rect">
            <a:avLst/>
          </a:prstGeom>
          <a:noFill/>
          <a:ln w="9525">
            <a:noFill/>
            <a:miter lim="800000"/>
            <a:headEnd/>
            <a:tailEnd/>
          </a:ln>
        </p:spPr>
        <p:txBody>
          <a:bodyPr wrap="none" lIns="0" tIns="0" rIns="0" bIns="0" anchor="b">
            <a:prstTxWarp prst="textNoShape">
              <a:avLst/>
            </a:prstTxWarp>
            <a:spAutoFit/>
          </a:bodyPr>
          <a:lstStyle/>
          <a:p>
            <a:r>
              <a:rPr lang="en-US" dirty="0">
                <a:solidFill>
                  <a:schemeClr val="tx1"/>
                </a:solidFill>
                <a:latin typeface="Calibri" charset="0"/>
                <a:ea typeface="Calibri" charset="0"/>
                <a:cs typeface="Calibri" charset="0"/>
                <a:sym typeface="Helvetica Neue Light" pitchFamily="-107" charset="0"/>
              </a:rPr>
              <a:t>Job 2 of Task 1</a:t>
            </a:r>
          </a:p>
          <a:p>
            <a:r>
              <a:rPr lang="en-US" dirty="0">
                <a:solidFill>
                  <a:schemeClr val="tx1"/>
                </a:solidFill>
                <a:latin typeface="Calibri" charset="0"/>
                <a:ea typeface="Calibri" charset="0"/>
                <a:cs typeface="Calibri" charset="0"/>
                <a:sym typeface="Helvetica Neue Light" pitchFamily="-107" charset="0"/>
              </a:rPr>
              <a:t>Release time = 2</a:t>
            </a:r>
          </a:p>
          <a:p>
            <a:r>
              <a:rPr lang="en-US" dirty="0">
                <a:solidFill>
                  <a:schemeClr val="tx1"/>
                </a:solidFill>
                <a:latin typeface="Calibri" charset="0"/>
                <a:ea typeface="Calibri" charset="0"/>
                <a:cs typeface="Calibri" charset="0"/>
                <a:sym typeface="Helvetica Neue Light" pitchFamily="-107" charset="0"/>
              </a:rPr>
              <a:t>Relative deadline = 2</a:t>
            </a:r>
          </a:p>
          <a:p>
            <a:r>
              <a:rPr lang="en-US" dirty="0">
                <a:solidFill>
                  <a:schemeClr val="tx1"/>
                </a:solidFill>
                <a:latin typeface="Calibri" charset="0"/>
                <a:ea typeface="Calibri" charset="0"/>
                <a:cs typeface="Calibri" charset="0"/>
                <a:sym typeface="Helvetica Neue Light" pitchFamily="-107" charset="0"/>
              </a:rPr>
              <a:t>Absolute deadline = 2+2 = 4</a:t>
            </a:r>
          </a:p>
        </p:txBody>
      </p:sp>
      <p:sp>
        <p:nvSpPr>
          <p:cNvPr id="25628" name="Line 28"/>
          <p:cNvSpPr>
            <a:spLocks noChangeShapeType="1"/>
          </p:cNvSpPr>
          <p:nvPr/>
        </p:nvSpPr>
        <p:spPr bwMode="auto">
          <a:xfrm>
            <a:off x="4974739" y="2450666"/>
            <a:ext cx="1141413" cy="1727200"/>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25629" name="Line 29"/>
          <p:cNvSpPr>
            <a:spLocks noChangeShapeType="1"/>
          </p:cNvSpPr>
          <p:nvPr/>
        </p:nvSpPr>
        <p:spPr bwMode="auto">
          <a:xfrm flipH="1">
            <a:off x="2679700" y="3454400"/>
            <a:ext cx="406400" cy="1039813"/>
          </a:xfrm>
          <a:prstGeom prst="line">
            <a:avLst/>
          </a:prstGeom>
          <a:noFill/>
          <a:ln w="25400">
            <a:solidFill>
              <a:schemeClr val="tx1"/>
            </a:solidFill>
            <a:round/>
            <a:headEnd type="stealth" w="med" len="med"/>
            <a:tailEnd/>
          </a:ln>
        </p:spPr>
        <p:txBody>
          <a:bodyPr>
            <a:prstTxWarp prst="textNoShape">
              <a:avLst/>
            </a:prstTxWarp>
          </a:bodyPr>
          <a:lstStyle/>
          <a:p>
            <a:endParaRPr lang="en-US" dirty="0">
              <a:latin typeface="Calibri" charset="0"/>
              <a:ea typeface="Calibri" charset="0"/>
              <a:cs typeface="Calibri" charset="0"/>
            </a:endParaRPr>
          </a:p>
        </p:txBody>
      </p:sp>
      <p:sp>
        <p:nvSpPr>
          <p:cNvPr id="25630" name="Rectangle 30"/>
          <p:cNvSpPr>
            <a:spLocks/>
          </p:cNvSpPr>
          <p:nvPr/>
        </p:nvSpPr>
        <p:spPr bwMode="auto">
          <a:xfrm>
            <a:off x="2554288" y="1483836"/>
            <a:ext cx="4426083" cy="738664"/>
          </a:xfrm>
          <a:prstGeom prst="rect">
            <a:avLst/>
          </a:prstGeom>
          <a:noFill/>
          <a:ln w="9525">
            <a:noFill/>
            <a:miter lim="800000"/>
            <a:headEnd/>
            <a:tailEnd/>
          </a:ln>
        </p:spPr>
        <p:txBody>
          <a:bodyPr wrap="none" lIns="0" tIns="0" rIns="0" bIns="0" anchor="b">
            <a:prstTxWarp prst="textNoShape">
              <a:avLst/>
            </a:prstTxWarp>
            <a:spAutoFit/>
          </a:bodyPr>
          <a:lstStyle/>
          <a:p>
            <a:r>
              <a:rPr lang="en-US" sz="1600" dirty="0">
                <a:solidFill>
                  <a:schemeClr val="tx1"/>
                </a:solidFill>
                <a:latin typeface="Calibri" charset="0"/>
                <a:ea typeface="Calibri" charset="0"/>
                <a:cs typeface="Calibri" charset="0"/>
                <a:sym typeface="Helvetica Neue Light" pitchFamily="-107" charset="0"/>
              </a:rPr>
              <a:t>Job 2 of Task 1 preempts Job 1 of Task 2 at time=2</a:t>
            </a:r>
          </a:p>
          <a:p>
            <a:r>
              <a:rPr lang="en-US" sz="1600" dirty="0">
                <a:solidFill>
                  <a:schemeClr val="tx1"/>
                </a:solidFill>
                <a:latin typeface="Calibri" charset="0"/>
                <a:ea typeface="Calibri" charset="0"/>
                <a:cs typeface="Calibri" charset="0"/>
                <a:sym typeface="Helvetica Neue Light" pitchFamily="-107" charset="0"/>
              </a:rPr>
              <a:t>because we are following the rate monotonic priority</a:t>
            </a:r>
          </a:p>
          <a:p>
            <a:r>
              <a:rPr lang="en-US" sz="1600" dirty="0">
                <a:solidFill>
                  <a:schemeClr val="tx1"/>
                </a:solidFill>
                <a:latin typeface="Calibri" charset="0"/>
                <a:ea typeface="Calibri" charset="0"/>
                <a:cs typeface="Calibri" charset="0"/>
                <a:sym typeface="Helvetica Neue Light" pitchFamily="-107" charset="0"/>
              </a:rPr>
              <a:t>assignment: a static priority policy.</a:t>
            </a:r>
          </a:p>
        </p:txBody>
      </p:sp>
      <p:sp>
        <p:nvSpPr>
          <p:cNvPr id="32" name="Line 19"/>
          <p:cNvSpPr>
            <a:spLocks noChangeShapeType="1"/>
          </p:cNvSpPr>
          <p:nvPr/>
        </p:nvSpPr>
        <p:spPr bwMode="auto">
          <a:xfrm>
            <a:off x="5449092" y="3625849"/>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33" name="Rectangle 21"/>
          <p:cNvSpPr>
            <a:spLocks/>
          </p:cNvSpPr>
          <p:nvPr/>
        </p:nvSpPr>
        <p:spPr bwMode="auto">
          <a:xfrm>
            <a:off x="1803544" y="3841500"/>
            <a:ext cx="7200900" cy="355600"/>
          </a:xfrm>
          <a:prstGeom prst="rect">
            <a:avLst/>
          </a:prstGeom>
          <a:noFill/>
          <a:ln w="9525">
            <a:noFill/>
            <a:miter lim="800000"/>
            <a:headEnd/>
            <a:tailEnd/>
          </a:ln>
        </p:spPr>
        <p:txBody>
          <a:bodyPr lIns="0" tIns="0" rIns="0" bIns="0" anchor="b">
            <a:prstTxWarp prst="textNoShape">
              <a:avLst/>
            </a:prstTxWarp>
          </a:bodyPr>
          <a:lstStyle/>
          <a:p>
            <a:r>
              <a:rPr lang="en-US" sz="1700" dirty="0">
                <a:solidFill>
                  <a:schemeClr val="tx1"/>
                </a:solidFill>
                <a:latin typeface="Avenir Book" charset="0"/>
                <a:ea typeface="Avenir Book" charset="0"/>
                <a:cs typeface="Avenir Book" charset="0"/>
                <a:sym typeface="Tahoma" pitchFamily="-107" charset="0"/>
              </a:rPr>
              <a:t>0            1             2              3             4             5              6    </a:t>
            </a:r>
            <a:r>
              <a:rPr lang="en-US" dirty="0">
                <a:solidFill>
                  <a:schemeClr val="tx1"/>
                </a:solidFill>
                <a:latin typeface="Avenir Book" charset="0"/>
                <a:ea typeface="Avenir Book" charset="0"/>
                <a:cs typeface="Avenir Book" charset="0"/>
                <a:sym typeface="Helvetica Neue" pitchFamily="-107" charset="0"/>
              </a:rPr>
              <a:t>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56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5630"/>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562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2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6" grpId="0" autoUpdateAnimBg="0"/>
      <p:bldP spid="25627" grpId="0" autoUpdateAnimBg="0"/>
      <p:bldP spid="25628" grpId="0" animBg="1"/>
      <p:bldP spid="25629" grpId="0" animBg="1"/>
      <p:bldP spid="256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6626" name="Rectangle 2"/>
          <p:cNvSpPr>
            <a:spLocks noGrp="1" noChangeArrowheads="1"/>
          </p:cNvSpPr>
          <p:nvPr>
            <p:ph type="title"/>
          </p:nvPr>
        </p:nvSpPr>
        <p:spPr>
          <a:ln/>
        </p:spPr>
        <p:txBody>
          <a:bodyPr/>
          <a:lstStyle/>
          <a:p>
            <a:r>
              <a:rPr lang="en-US">
                <a:latin typeface="Calibri" charset="0"/>
                <a:ea typeface="Calibri" charset="0"/>
                <a:cs typeface="Calibri" charset="0"/>
              </a:rPr>
              <a:t>Schedulability analysis of periodic tasks</a:t>
            </a:r>
          </a:p>
        </p:txBody>
      </p:sp>
      <p:sp>
        <p:nvSpPr>
          <p:cNvPr id="26627" name="Rectangle 3"/>
          <p:cNvSpPr>
            <a:spLocks noGrp="1" noChangeArrowheads="1"/>
          </p:cNvSpPr>
          <p:nvPr>
            <p:ph type="body" idx="1"/>
          </p:nvPr>
        </p:nvSpPr>
        <p:spPr>
          <a:xfrm>
            <a:off x="342900" y="1522413"/>
            <a:ext cx="8472488" cy="4840287"/>
          </a:xfrm>
          <a:ln/>
        </p:spPr>
        <p:txBody>
          <a:bodyPr/>
          <a:lstStyle/>
          <a:p>
            <a:pPr>
              <a:lnSpc>
                <a:spcPct val="90000"/>
              </a:lnSpc>
            </a:pPr>
            <a:r>
              <a:rPr lang="en-US" dirty="0">
                <a:latin typeface="Calibri" charset="0"/>
                <a:ea typeface="Calibri" charset="0"/>
                <a:cs typeface="Calibri" charset="0"/>
              </a:rPr>
              <a:t>Main problem</a:t>
            </a:r>
          </a:p>
          <a:p>
            <a:pPr marL="482600" lvl="1">
              <a:lnSpc>
                <a:spcPct val="90000"/>
              </a:lnSpc>
              <a:spcBef>
                <a:spcPts val="1600"/>
              </a:spcBef>
            </a:pPr>
            <a:r>
              <a:rPr lang="en-US" dirty="0">
                <a:latin typeface="Calibri" charset="0"/>
                <a:ea typeface="Calibri" charset="0"/>
                <a:cs typeface="Calibri" charset="0"/>
              </a:rPr>
              <a:t>Given a set of periodic tasks, can they meet their deadlines?</a:t>
            </a:r>
          </a:p>
          <a:p>
            <a:pPr marL="482600" lvl="1">
              <a:lnSpc>
                <a:spcPct val="90000"/>
              </a:lnSpc>
              <a:spcBef>
                <a:spcPts val="1600"/>
              </a:spcBef>
            </a:pPr>
            <a:r>
              <a:rPr lang="en-US" dirty="0">
                <a:latin typeface="Calibri" charset="0"/>
                <a:ea typeface="Calibri" charset="0"/>
                <a:cs typeface="Calibri" charset="0"/>
              </a:rPr>
              <a:t>Depends on scheduling policy</a:t>
            </a:r>
          </a:p>
          <a:p>
            <a:pPr>
              <a:lnSpc>
                <a:spcPct val="90000"/>
              </a:lnSpc>
              <a:spcBef>
                <a:spcPts val="1600"/>
              </a:spcBef>
            </a:pPr>
            <a:r>
              <a:rPr lang="en-US" dirty="0">
                <a:latin typeface="Calibri" charset="0"/>
                <a:ea typeface="Calibri" charset="0"/>
                <a:cs typeface="Calibri" charset="0"/>
              </a:rPr>
              <a:t>Solution approaches</a:t>
            </a:r>
          </a:p>
          <a:p>
            <a:pPr marL="482600" lvl="1">
              <a:lnSpc>
                <a:spcPct val="90000"/>
              </a:lnSpc>
              <a:spcBef>
                <a:spcPts val="1600"/>
              </a:spcBef>
            </a:pPr>
            <a:r>
              <a:rPr lang="en-US" dirty="0">
                <a:latin typeface="Calibri" charset="0"/>
                <a:ea typeface="Calibri" charset="0"/>
                <a:cs typeface="Calibri" charset="0"/>
              </a:rPr>
              <a:t>Utilization bounds (simplest)</a:t>
            </a:r>
          </a:p>
          <a:p>
            <a:pPr marL="482600" lvl="1">
              <a:lnSpc>
                <a:spcPct val="90000"/>
              </a:lnSpc>
              <a:spcBef>
                <a:spcPts val="1600"/>
              </a:spcBef>
            </a:pPr>
            <a:r>
              <a:rPr lang="en-US" dirty="0">
                <a:latin typeface="Calibri" charset="0"/>
                <a:ea typeface="Calibri" charset="0"/>
                <a:cs typeface="Calibri" charset="0"/>
              </a:rPr>
              <a:t>Exact analysis (NP-Hard)</a:t>
            </a:r>
          </a:p>
          <a:p>
            <a:pPr marL="482600" lvl="1">
              <a:lnSpc>
                <a:spcPct val="90000"/>
              </a:lnSpc>
              <a:spcBef>
                <a:spcPts val="1600"/>
              </a:spcBef>
            </a:pPr>
            <a:r>
              <a:rPr lang="en-US" dirty="0">
                <a:latin typeface="Calibri" charset="0"/>
                <a:ea typeface="Calibri" charset="0"/>
                <a:cs typeface="Calibri" charset="0"/>
              </a:rPr>
              <a:t>Approximation schemes with provable bounds on approximation error</a:t>
            </a:r>
          </a:p>
          <a:p>
            <a:pPr marL="482600" lvl="1">
              <a:lnSpc>
                <a:spcPct val="90000"/>
              </a:lnSpc>
              <a:spcBef>
                <a:spcPts val="1600"/>
              </a:spcBef>
            </a:pPr>
            <a:r>
              <a:rPr lang="en-US" dirty="0">
                <a:latin typeface="Calibri" charset="0"/>
                <a:ea typeface="Calibri" charset="0"/>
                <a:cs typeface="Calibri" charset="0"/>
              </a:rPr>
              <a:t>(Meta)Heuristics</a:t>
            </a:r>
          </a:p>
          <a:p>
            <a:pPr>
              <a:lnSpc>
                <a:spcPct val="90000"/>
              </a:lnSpc>
              <a:spcBef>
                <a:spcPts val="1600"/>
              </a:spcBef>
            </a:pPr>
            <a:r>
              <a:rPr lang="en-US" dirty="0">
                <a:latin typeface="Calibri" charset="0"/>
                <a:ea typeface="Calibri" charset="0"/>
                <a:cs typeface="Calibri" charset="0"/>
              </a:rPr>
              <a:t>Two most important scheduling policies</a:t>
            </a:r>
          </a:p>
          <a:p>
            <a:pPr marL="482600" lvl="1">
              <a:lnSpc>
                <a:spcPct val="90000"/>
              </a:lnSpc>
              <a:spcBef>
                <a:spcPts val="1600"/>
              </a:spcBef>
            </a:pPr>
            <a:r>
              <a:rPr lang="en-US" dirty="0">
                <a:latin typeface="Calibri" charset="0"/>
                <a:ea typeface="Calibri" charset="0"/>
                <a:cs typeface="Calibri" charset="0"/>
              </a:rPr>
              <a:t>Earliest deadline first (dynamic)</a:t>
            </a:r>
          </a:p>
          <a:p>
            <a:pPr marL="482600" lvl="1">
              <a:lnSpc>
                <a:spcPct val="90000"/>
              </a:lnSpc>
              <a:spcBef>
                <a:spcPts val="1600"/>
              </a:spcBef>
            </a:pPr>
            <a:r>
              <a:rPr lang="en-US" dirty="0">
                <a:latin typeface="Calibri" charset="0"/>
                <a:ea typeface="Calibri" charset="0"/>
                <a:cs typeface="Calibri" charset="0"/>
              </a:rPr>
              <a:t>Rate monotonic (static)</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7650" name="Rectangle 2"/>
          <p:cNvSpPr>
            <a:spLocks noGrp="1" noChangeArrowheads="1"/>
          </p:cNvSpPr>
          <p:nvPr>
            <p:ph type="title"/>
          </p:nvPr>
        </p:nvSpPr>
        <p:spPr>
          <a:ln/>
        </p:spPr>
        <p:txBody>
          <a:bodyPr/>
          <a:lstStyle/>
          <a:p>
            <a:r>
              <a:rPr lang="en-US">
                <a:latin typeface="Calibri" charset="0"/>
                <a:ea typeface="Calibri" charset="0"/>
                <a:cs typeface="Calibri" charset="0"/>
              </a:rPr>
              <a:t>Schedulability analysis of periodic tasks</a:t>
            </a:r>
          </a:p>
        </p:txBody>
      </p:sp>
      <p:sp>
        <p:nvSpPr>
          <p:cNvPr id="27651" name="Rectangle 3"/>
          <p:cNvSpPr>
            <a:spLocks noGrp="1" noChangeArrowheads="1"/>
          </p:cNvSpPr>
          <p:nvPr>
            <p:ph type="body" idx="1"/>
          </p:nvPr>
        </p:nvSpPr>
        <p:spPr>
          <a:xfrm>
            <a:off x="342900" y="1522413"/>
            <a:ext cx="8472488" cy="4840287"/>
          </a:xfrm>
          <a:ln/>
        </p:spPr>
        <p:txBody>
          <a:bodyPr/>
          <a:lstStyle/>
          <a:p>
            <a:pPr>
              <a:lnSpc>
                <a:spcPct val="90000"/>
              </a:lnSpc>
            </a:pPr>
            <a:r>
              <a:rPr lang="en-US" dirty="0">
                <a:latin typeface="Calibri" charset="0"/>
                <a:ea typeface="Calibri" charset="0"/>
                <a:cs typeface="Calibri" charset="0"/>
              </a:rPr>
              <a:t>Main problem</a:t>
            </a:r>
          </a:p>
          <a:p>
            <a:pPr marL="482600" lvl="1">
              <a:lnSpc>
                <a:spcPct val="90000"/>
              </a:lnSpc>
              <a:spcBef>
                <a:spcPts val="1600"/>
              </a:spcBef>
            </a:pPr>
            <a:r>
              <a:rPr lang="en-US" dirty="0">
                <a:latin typeface="Calibri" charset="0"/>
                <a:ea typeface="Calibri" charset="0"/>
                <a:cs typeface="Calibri" charset="0"/>
              </a:rPr>
              <a:t>Given a set of periodic tasks, can they meet their deadlines?</a:t>
            </a:r>
          </a:p>
          <a:p>
            <a:pPr marL="482600" lvl="1">
              <a:lnSpc>
                <a:spcPct val="90000"/>
              </a:lnSpc>
              <a:spcBef>
                <a:spcPts val="1600"/>
              </a:spcBef>
            </a:pPr>
            <a:r>
              <a:rPr lang="en-US" dirty="0">
                <a:latin typeface="Calibri" charset="0"/>
                <a:ea typeface="Calibri" charset="0"/>
                <a:cs typeface="Calibri" charset="0"/>
              </a:rPr>
              <a:t>Depends on scheduling policy</a:t>
            </a:r>
          </a:p>
          <a:p>
            <a:pPr>
              <a:lnSpc>
                <a:spcPct val="90000"/>
              </a:lnSpc>
              <a:spcBef>
                <a:spcPts val="1600"/>
              </a:spcBef>
            </a:pPr>
            <a:r>
              <a:rPr lang="en-US" dirty="0">
                <a:latin typeface="Calibri" charset="0"/>
                <a:ea typeface="Calibri" charset="0"/>
                <a:cs typeface="Calibri" charset="0"/>
              </a:rPr>
              <a:t>Solution approaches</a:t>
            </a:r>
          </a:p>
          <a:p>
            <a:pPr marL="482600" lvl="1">
              <a:lnSpc>
                <a:spcPct val="90000"/>
              </a:lnSpc>
              <a:spcBef>
                <a:spcPts val="1600"/>
              </a:spcBef>
              <a:buClr>
                <a:srgbClr val="F90015"/>
              </a:buClr>
            </a:pPr>
            <a:r>
              <a:rPr lang="en-US" dirty="0">
                <a:solidFill>
                  <a:srgbClr val="F90015"/>
                </a:solidFill>
                <a:latin typeface="Calibri" charset="0"/>
                <a:ea typeface="Calibri" charset="0"/>
                <a:cs typeface="Calibri" charset="0"/>
              </a:rPr>
              <a:t>Utilization bounds (simplest)</a:t>
            </a:r>
          </a:p>
          <a:p>
            <a:pPr marL="482600" lvl="1">
              <a:lnSpc>
                <a:spcPct val="90000"/>
              </a:lnSpc>
              <a:spcBef>
                <a:spcPts val="1600"/>
              </a:spcBef>
            </a:pPr>
            <a:r>
              <a:rPr lang="en-US" dirty="0">
                <a:latin typeface="Calibri" charset="0"/>
                <a:ea typeface="Calibri" charset="0"/>
                <a:cs typeface="Calibri" charset="0"/>
              </a:rPr>
              <a:t>Exact analysis (NP-Hard)</a:t>
            </a:r>
          </a:p>
          <a:p>
            <a:pPr marL="482600" lvl="1">
              <a:lnSpc>
                <a:spcPct val="90000"/>
              </a:lnSpc>
              <a:spcBef>
                <a:spcPts val="1600"/>
              </a:spcBef>
            </a:pPr>
            <a:r>
              <a:rPr lang="en-US" dirty="0">
                <a:latin typeface="Calibri" charset="0"/>
                <a:ea typeface="Calibri" charset="0"/>
                <a:cs typeface="Calibri" charset="0"/>
              </a:rPr>
              <a:t>Approximation schemes with provable bounds on approximation error</a:t>
            </a:r>
          </a:p>
          <a:p>
            <a:pPr marL="482600" lvl="1">
              <a:lnSpc>
                <a:spcPct val="90000"/>
              </a:lnSpc>
              <a:spcBef>
                <a:spcPts val="1600"/>
              </a:spcBef>
            </a:pPr>
            <a:r>
              <a:rPr lang="en-US" dirty="0">
                <a:latin typeface="Calibri" charset="0"/>
                <a:ea typeface="Calibri" charset="0"/>
                <a:cs typeface="Calibri" charset="0"/>
              </a:rPr>
              <a:t>(Meta)Heuristics</a:t>
            </a:r>
          </a:p>
          <a:p>
            <a:pPr>
              <a:lnSpc>
                <a:spcPct val="90000"/>
              </a:lnSpc>
              <a:spcBef>
                <a:spcPts val="1600"/>
              </a:spcBef>
            </a:pPr>
            <a:r>
              <a:rPr lang="en-US" dirty="0">
                <a:latin typeface="Calibri" charset="0"/>
                <a:ea typeface="Calibri" charset="0"/>
                <a:cs typeface="Calibri" charset="0"/>
              </a:rPr>
              <a:t>Two most important scheduling policies</a:t>
            </a:r>
          </a:p>
          <a:p>
            <a:pPr marL="482600" lvl="1">
              <a:lnSpc>
                <a:spcPct val="90000"/>
              </a:lnSpc>
              <a:spcBef>
                <a:spcPts val="1600"/>
              </a:spcBef>
            </a:pPr>
            <a:r>
              <a:rPr lang="en-US" dirty="0">
                <a:latin typeface="Calibri" charset="0"/>
                <a:ea typeface="Calibri" charset="0"/>
                <a:cs typeface="Calibri" charset="0"/>
              </a:rPr>
              <a:t>Earliest deadline first (Dynamic)</a:t>
            </a:r>
          </a:p>
          <a:p>
            <a:pPr marL="482600" lvl="1">
              <a:lnSpc>
                <a:spcPct val="90000"/>
              </a:lnSpc>
              <a:spcBef>
                <a:spcPts val="1600"/>
              </a:spcBef>
              <a:buClr>
                <a:srgbClr val="F90015"/>
              </a:buClr>
            </a:pPr>
            <a:r>
              <a:rPr lang="en-US" dirty="0">
                <a:solidFill>
                  <a:srgbClr val="F90015"/>
                </a:solidFill>
                <a:latin typeface="Calibri" charset="0"/>
                <a:ea typeface="Calibri" charset="0"/>
                <a:cs typeface="Calibri" charset="0"/>
              </a:rPr>
              <a:t>Rate monotonic (static)</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Line 1"/>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8674" name="Rectangle 2"/>
          <p:cNvSpPr>
            <a:spLocks noGrp="1" noChangeArrowheads="1"/>
          </p:cNvSpPr>
          <p:nvPr>
            <p:ph type="title"/>
          </p:nvPr>
        </p:nvSpPr>
        <p:spPr>
          <a:ln/>
        </p:spPr>
        <p:txBody>
          <a:bodyPr/>
          <a:lstStyle/>
          <a:p>
            <a:r>
              <a:rPr lang="en-US" dirty="0">
                <a:latin typeface="Calibri" charset="0"/>
                <a:ea typeface="Calibri" charset="0"/>
                <a:cs typeface="Calibri" charset="0"/>
              </a:rPr>
              <a:t>Utilization bounds</a:t>
            </a:r>
          </a:p>
        </p:txBody>
      </p:sp>
      <p:sp>
        <p:nvSpPr>
          <p:cNvPr id="28675" name="Rectangle 3"/>
          <p:cNvSpPr>
            <a:spLocks noGrp="1" noChangeArrowheads="1"/>
          </p:cNvSpPr>
          <p:nvPr>
            <p:ph type="body" idx="1"/>
          </p:nvPr>
        </p:nvSpPr>
        <p:spPr>
          <a:xfrm>
            <a:off x="342900" y="1674813"/>
            <a:ext cx="8472488" cy="4840287"/>
          </a:xfrm>
          <a:ln/>
        </p:spPr>
        <p:txBody>
          <a:bodyPr/>
          <a:lstStyle/>
          <a:p>
            <a:r>
              <a:rPr lang="en-US" sz="2400" dirty="0">
                <a:latin typeface="Calibri" charset="0"/>
                <a:ea typeface="Calibri" charset="0"/>
                <a:cs typeface="Calibri" charset="0"/>
              </a:rPr>
              <a:t>Intuitively,</a:t>
            </a:r>
          </a:p>
          <a:p>
            <a:pPr marL="482600" lvl="1">
              <a:spcBef>
                <a:spcPts val="1600"/>
              </a:spcBef>
            </a:pPr>
            <a:r>
              <a:rPr lang="en-US" sz="2400" dirty="0">
                <a:latin typeface="Calibri" charset="0"/>
                <a:ea typeface="Calibri" charset="0"/>
                <a:cs typeface="Calibri" charset="0"/>
              </a:rPr>
              <a:t>The lower the processor utilization, </a:t>
            </a:r>
            <a:r>
              <a:rPr lang="en-US" sz="2400" i="1" dirty="0">
                <a:latin typeface="Calibri" charset="0"/>
                <a:ea typeface="Calibri" charset="0"/>
                <a:cs typeface="Calibri" charset="0"/>
              </a:rPr>
              <a:t>U</a:t>
            </a:r>
            <a:r>
              <a:rPr lang="en-US" sz="2400" dirty="0">
                <a:latin typeface="Calibri" charset="0"/>
                <a:ea typeface="Calibri" charset="0"/>
                <a:cs typeface="Calibri" charset="0"/>
              </a:rPr>
              <a:t>, the easier it is to meet deadlines.</a:t>
            </a:r>
          </a:p>
          <a:p>
            <a:pPr marL="482600" lvl="1">
              <a:spcBef>
                <a:spcPts val="1600"/>
              </a:spcBef>
            </a:pPr>
            <a:r>
              <a:rPr lang="en-US" sz="2400" dirty="0">
                <a:latin typeface="Calibri" charset="0"/>
                <a:ea typeface="Calibri" charset="0"/>
                <a:cs typeface="Calibri" charset="0"/>
              </a:rPr>
              <a:t>The higher the processor utilization, </a:t>
            </a:r>
            <a:r>
              <a:rPr lang="en-US" sz="2400" i="1" dirty="0">
                <a:latin typeface="Calibri" charset="0"/>
                <a:ea typeface="Calibri" charset="0"/>
                <a:cs typeface="Calibri" charset="0"/>
              </a:rPr>
              <a:t>U</a:t>
            </a:r>
            <a:r>
              <a:rPr lang="en-US" sz="2400" dirty="0">
                <a:latin typeface="Calibri" charset="0"/>
                <a:ea typeface="Calibri" charset="0"/>
                <a:cs typeface="Calibri" charset="0"/>
              </a:rPr>
              <a:t>, the more difficult it is to meet deadlines.</a:t>
            </a:r>
          </a:p>
          <a:p>
            <a:pPr>
              <a:spcBef>
                <a:spcPts val="1600"/>
              </a:spcBef>
            </a:pPr>
            <a:r>
              <a:rPr lang="en-US" sz="2400" b="1" dirty="0">
                <a:latin typeface="Calibri" charset="0"/>
                <a:ea typeface="Calibri" charset="0"/>
                <a:cs typeface="Calibri" charset="0"/>
              </a:rPr>
              <a:t>Question: </a:t>
            </a:r>
            <a:r>
              <a:rPr lang="en-US" sz="2400" dirty="0">
                <a:latin typeface="Calibri" charset="0"/>
                <a:ea typeface="Calibri" charset="0"/>
                <a:cs typeface="Calibri" charset="0"/>
              </a:rPr>
              <a:t>Is there a threshold </a:t>
            </a:r>
            <a:r>
              <a:rPr lang="en-US" sz="2400" i="1" dirty="0" err="1">
                <a:latin typeface="Calibri" charset="0"/>
                <a:ea typeface="Calibri" charset="0"/>
                <a:cs typeface="Calibri" charset="0"/>
              </a:rPr>
              <a:t>U</a:t>
            </a:r>
            <a:r>
              <a:rPr lang="en-US" sz="2400" i="1" baseline="-28000" dirty="0" err="1">
                <a:latin typeface="Calibri" charset="0"/>
                <a:ea typeface="Calibri" charset="0"/>
                <a:cs typeface="Calibri" charset="0"/>
              </a:rPr>
              <a:t>bound</a:t>
            </a:r>
            <a:r>
              <a:rPr lang="en-US" sz="2400" dirty="0">
                <a:latin typeface="Calibri" charset="0"/>
                <a:ea typeface="Calibri" charset="0"/>
                <a:cs typeface="Calibri" charset="0"/>
              </a:rPr>
              <a:t> such that</a:t>
            </a:r>
          </a:p>
          <a:p>
            <a:pPr marL="482600" lvl="1">
              <a:spcBef>
                <a:spcPts val="1600"/>
              </a:spcBef>
            </a:pPr>
            <a:r>
              <a:rPr lang="en-US" sz="2400" dirty="0">
                <a:latin typeface="Calibri" charset="0"/>
                <a:ea typeface="Calibri" charset="0"/>
                <a:cs typeface="Calibri" charset="0"/>
              </a:rPr>
              <a:t>When </a:t>
            </a:r>
            <a:r>
              <a:rPr lang="en-US" sz="2400" i="1" dirty="0">
                <a:latin typeface="Calibri" charset="0"/>
                <a:ea typeface="Calibri" charset="0"/>
                <a:cs typeface="Calibri" charset="0"/>
              </a:rPr>
              <a:t>U</a:t>
            </a:r>
            <a:r>
              <a:rPr lang="en-US" sz="2400" dirty="0">
                <a:latin typeface="Calibri" charset="0"/>
                <a:ea typeface="Calibri" charset="0"/>
                <a:cs typeface="Calibri" charset="0"/>
              </a:rPr>
              <a:t> &lt; </a:t>
            </a:r>
            <a:r>
              <a:rPr lang="en-US" sz="2400" i="1" dirty="0" err="1">
                <a:latin typeface="Calibri" charset="0"/>
                <a:ea typeface="Calibri" charset="0"/>
                <a:cs typeface="Calibri" charset="0"/>
              </a:rPr>
              <a:t>U</a:t>
            </a:r>
            <a:r>
              <a:rPr lang="en-US" sz="2400" i="1" baseline="-25000" dirty="0" err="1">
                <a:latin typeface="Calibri" charset="0"/>
                <a:ea typeface="Calibri" charset="0"/>
                <a:cs typeface="Calibri" charset="0"/>
              </a:rPr>
              <a:t>bound</a:t>
            </a:r>
            <a:r>
              <a:rPr lang="en-US" sz="2400" dirty="0">
                <a:latin typeface="Calibri" charset="0"/>
                <a:ea typeface="Calibri" charset="0"/>
                <a:cs typeface="Calibri" charset="0"/>
              </a:rPr>
              <a:t> deadlines are met</a:t>
            </a:r>
          </a:p>
          <a:p>
            <a:pPr marL="482600" lvl="1">
              <a:spcBef>
                <a:spcPts val="1600"/>
              </a:spcBef>
            </a:pPr>
            <a:r>
              <a:rPr lang="en-US" sz="2400" dirty="0">
                <a:latin typeface="Calibri" charset="0"/>
                <a:ea typeface="Calibri" charset="0"/>
                <a:cs typeface="Calibri" charset="0"/>
              </a:rPr>
              <a:t>When </a:t>
            </a:r>
            <a:r>
              <a:rPr lang="en-US" sz="2400" i="1" dirty="0">
                <a:latin typeface="Calibri" charset="0"/>
                <a:ea typeface="Calibri" charset="0"/>
                <a:cs typeface="Calibri" charset="0"/>
              </a:rPr>
              <a:t>U</a:t>
            </a:r>
            <a:r>
              <a:rPr lang="en-US" sz="2400" dirty="0">
                <a:latin typeface="Calibri" charset="0"/>
                <a:ea typeface="Calibri" charset="0"/>
                <a:cs typeface="Calibri" charset="0"/>
              </a:rPr>
              <a:t> &gt; </a:t>
            </a:r>
            <a:r>
              <a:rPr lang="en-US" sz="2400" i="1" dirty="0" err="1">
                <a:latin typeface="Calibri" charset="0"/>
                <a:ea typeface="Calibri" charset="0"/>
                <a:cs typeface="Calibri" charset="0"/>
              </a:rPr>
              <a:t>U</a:t>
            </a:r>
            <a:r>
              <a:rPr lang="en-US" sz="2400" i="1" baseline="-25000" dirty="0" err="1">
                <a:latin typeface="Calibri" charset="0"/>
                <a:ea typeface="Calibri" charset="0"/>
                <a:cs typeface="Calibri" charset="0"/>
              </a:rPr>
              <a:t>bound</a:t>
            </a:r>
            <a:r>
              <a:rPr lang="en-US" sz="2400" i="1" dirty="0">
                <a:latin typeface="Calibri" charset="0"/>
                <a:ea typeface="Calibri" charset="0"/>
                <a:cs typeface="Calibri" charset="0"/>
              </a:rPr>
              <a:t> </a:t>
            </a:r>
            <a:r>
              <a:rPr lang="en-US" sz="2400" dirty="0">
                <a:latin typeface="Calibri" charset="0"/>
                <a:ea typeface="Calibri" charset="0"/>
                <a:cs typeface="Calibri" charset="0"/>
              </a:rPr>
              <a:t>deadlines are missed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body" idx="1"/>
          </p:nvPr>
        </p:nvSpPr>
        <p:spPr>
          <a:xfrm>
            <a:off x="330200" y="5233988"/>
            <a:ext cx="8470900" cy="1397000"/>
          </a:xfrm>
          <a:ln/>
        </p:spPr>
        <p:txBody>
          <a:bodyPr/>
          <a:lstStyle/>
          <a:p>
            <a:pPr>
              <a:lnSpc>
                <a:spcPct val="80000"/>
              </a:lnSpc>
            </a:pPr>
            <a:r>
              <a:rPr lang="en-US" dirty="0">
                <a:latin typeface="Calibri" charset="0"/>
                <a:ea typeface="Calibri" charset="0"/>
                <a:cs typeface="Calibri" charset="0"/>
              </a:rPr>
              <a:t>Question: Is there a threshold </a:t>
            </a:r>
            <a:r>
              <a:rPr lang="en-US" i="1" dirty="0" err="1">
                <a:latin typeface="Calibri" charset="0"/>
                <a:ea typeface="Calibri" charset="0"/>
                <a:cs typeface="Calibri" charset="0"/>
              </a:rPr>
              <a:t>U</a:t>
            </a:r>
            <a:r>
              <a:rPr lang="en-US" i="1" baseline="-27000" dirty="0" err="1">
                <a:latin typeface="Calibri" charset="0"/>
                <a:ea typeface="Calibri" charset="0"/>
                <a:cs typeface="Calibri" charset="0"/>
              </a:rPr>
              <a:t>bound</a:t>
            </a:r>
            <a:r>
              <a:rPr lang="en-US" dirty="0">
                <a:latin typeface="Calibri" charset="0"/>
                <a:ea typeface="Calibri" charset="0"/>
                <a:cs typeface="Calibri" charset="0"/>
              </a:rPr>
              <a:t> such that</a:t>
            </a:r>
          </a:p>
          <a:p>
            <a:pPr marL="482600" lvl="1">
              <a:lnSpc>
                <a:spcPct val="80000"/>
              </a:lnSpc>
              <a:spcBef>
                <a:spcPts val="16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&lt;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dirty="0">
                <a:latin typeface="Calibri" charset="0"/>
                <a:ea typeface="Calibri" charset="0"/>
                <a:cs typeface="Calibri" charset="0"/>
              </a:rPr>
              <a:t> deadlines are met</a:t>
            </a:r>
          </a:p>
          <a:p>
            <a:pPr marL="482600" lvl="1">
              <a:lnSpc>
                <a:spcPct val="80000"/>
              </a:lnSpc>
              <a:spcBef>
                <a:spcPts val="1600"/>
              </a:spcBef>
            </a:pPr>
            <a:r>
              <a:rPr lang="en-US" dirty="0">
                <a:latin typeface="Calibri" charset="0"/>
                <a:ea typeface="Calibri" charset="0"/>
                <a:cs typeface="Calibri" charset="0"/>
              </a:rPr>
              <a:t>When </a:t>
            </a:r>
            <a:r>
              <a:rPr lang="en-US" i="1" dirty="0">
                <a:latin typeface="Calibri" charset="0"/>
                <a:ea typeface="Calibri" charset="0"/>
                <a:cs typeface="Calibri" charset="0"/>
              </a:rPr>
              <a:t>U</a:t>
            </a:r>
            <a:r>
              <a:rPr lang="en-US" dirty="0">
                <a:latin typeface="Calibri" charset="0"/>
                <a:ea typeface="Calibri" charset="0"/>
                <a:cs typeface="Calibri" charset="0"/>
              </a:rPr>
              <a:t> &gt; </a:t>
            </a:r>
            <a:r>
              <a:rPr lang="en-US" i="1" dirty="0" err="1">
                <a:latin typeface="Calibri" charset="0"/>
                <a:ea typeface="Calibri" charset="0"/>
                <a:cs typeface="Calibri" charset="0"/>
              </a:rPr>
              <a:t>U</a:t>
            </a:r>
            <a:r>
              <a:rPr lang="en-US" i="1" baseline="-25000" dirty="0" err="1">
                <a:latin typeface="Calibri" charset="0"/>
                <a:ea typeface="Calibri" charset="0"/>
                <a:cs typeface="Calibri" charset="0"/>
              </a:rPr>
              <a:t>bound</a:t>
            </a:r>
            <a:r>
              <a:rPr lang="en-US" i="1" baseline="-25000" dirty="0">
                <a:latin typeface="Calibri" charset="0"/>
                <a:ea typeface="Calibri" charset="0"/>
                <a:cs typeface="Calibri" charset="0"/>
              </a:rPr>
              <a:t> </a:t>
            </a:r>
            <a:r>
              <a:rPr lang="en-US" dirty="0">
                <a:latin typeface="Calibri" charset="0"/>
                <a:ea typeface="Calibri" charset="0"/>
                <a:cs typeface="Calibri" charset="0"/>
              </a:rPr>
              <a:t>deadlines are missed </a:t>
            </a:r>
          </a:p>
        </p:txBody>
      </p:sp>
      <p:pic>
        <p:nvPicPr>
          <p:cNvPr id="29698" name="Picture 2"/>
          <p:cNvPicPr>
            <a:picLocks noChangeAspect="1" noChangeArrowheads="1"/>
          </p:cNvPicPr>
          <p:nvPr/>
        </p:nvPicPr>
        <p:blipFill>
          <a:blip r:embed="rId2"/>
          <a:srcRect/>
          <a:stretch>
            <a:fillRect/>
          </a:stretch>
        </p:blipFill>
        <p:spPr bwMode="auto">
          <a:xfrm>
            <a:off x="2587625" y="4546600"/>
            <a:ext cx="3965575" cy="596900"/>
          </a:xfrm>
          <a:prstGeom prst="rect">
            <a:avLst/>
          </a:prstGeom>
          <a:noFill/>
          <a:ln w="9525">
            <a:noFill/>
            <a:miter lim="800000"/>
            <a:headEnd/>
            <a:tailEnd/>
          </a:ln>
        </p:spPr>
      </p:pic>
      <p:sp>
        <p:nvSpPr>
          <p:cNvPr id="29699" name="Line 3"/>
          <p:cNvSpPr>
            <a:spLocks noChangeShapeType="1"/>
          </p:cNvSpPr>
          <p:nvPr/>
        </p:nvSpPr>
        <p:spPr bwMode="auto">
          <a:xfrm>
            <a:off x="457200" y="1384300"/>
            <a:ext cx="8229600" cy="0"/>
          </a:xfrm>
          <a:prstGeom prst="line">
            <a:avLst/>
          </a:prstGeom>
          <a:noFill/>
          <a:ln w="9525">
            <a:solidFill>
              <a:srgbClr val="9A9A9A"/>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00" name="Rectangle 4"/>
          <p:cNvSpPr>
            <a:spLocks noGrp="1" noChangeArrowheads="1"/>
          </p:cNvSpPr>
          <p:nvPr>
            <p:ph type="title"/>
          </p:nvPr>
        </p:nvSpPr>
        <p:spPr>
          <a:ln/>
        </p:spPr>
        <p:txBody>
          <a:bodyPr/>
          <a:lstStyle/>
          <a:p>
            <a:r>
              <a:rPr lang="en-US">
                <a:latin typeface="Calibri" charset="0"/>
                <a:ea typeface="Calibri" charset="0"/>
                <a:cs typeface="Calibri" charset="0"/>
              </a:rPr>
              <a:t>Example (Rate monotonic scheduling)</a:t>
            </a:r>
          </a:p>
        </p:txBody>
      </p:sp>
      <p:sp>
        <p:nvSpPr>
          <p:cNvPr id="29719" name="Rectangle 23"/>
          <p:cNvSpPr>
            <a:spLocks/>
          </p:cNvSpPr>
          <p:nvPr/>
        </p:nvSpPr>
        <p:spPr bwMode="auto">
          <a:xfrm>
            <a:off x="1239838" y="3749675"/>
            <a:ext cx="7200900" cy="355600"/>
          </a:xfrm>
          <a:prstGeom prst="rect">
            <a:avLst/>
          </a:prstGeom>
          <a:noFill/>
          <a:ln w="9525">
            <a:noFill/>
            <a:miter lim="800000"/>
            <a:headEnd/>
            <a:tailEnd/>
          </a:ln>
        </p:spPr>
        <p:txBody>
          <a:bodyPr lIns="0" tIns="0" rIns="0" bIns="0" anchor="b">
            <a:prstTxWarp prst="textNoShape">
              <a:avLst/>
            </a:prstTxWarp>
          </a:bodyPr>
          <a:lstStyle/>
          <a:p>
            <a:pPr algn="ctr"/>
            <a:r>
              <a:rPr lang="en-US" sz="1700" dirty="0">
                <a:solidFill>
                  <a:schemeClr val="tx1"/>
                </a:solidFill>
                <a:latin typeface="Tahoma" pitchFamily="-107" charset="0"/>
                <a:ea typeface="Tahoma" pitchFamily="-107" charset="0"/>
                <a:cs typeface="Tahoma" pitchFamily="-107" charset="0"/>
                <a:sym typeface="Tahoma" pitchFamily="-107" charset="0"/>
              </a:rPr>
              <a:t>   0          1            2            3            4            5           6    </a:t>
            </a:r>
            <a:r>
              <a:rPr lang="en-US" dirty="0">
                <a:solidFill>
                  <a:schemeClr val="tx1"/>
                </a:solidFill>
                <a:latin typeface="Avenir Book"/>
                <a:ea typeface="Avenir Book"/>
                <a:cs typeface="Avenir Book"/>
                <a:sym typeface="Helvetica Neue" pitchFamily="-107" charset="0"/>
              </a:rPr>
              <a:t>time</a:t>
            </a:r>
          </a:p>
        </p:txBody>
      </p:sp>
      <p:sp>
        <p:nvSpPr>
          <p:cNvPr id="29720" name="Line 24"/>
          <p:cNvSpPr>
            <a:spLocks noChangeShapeType="1"/>
          </p:cNvSpPr>
          <p:nvPr/>
        </p:nvSpPr>
        <p:spPr bwMode="auto">
          <a:xfrm>
            <a:off x="8120063" y="3817938"/>
            <a:ext cx="1587" cy="24193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21" name="Line 25"/>
          <p:cNvSpPr>
            <a:spLocks noChangeShapeType="1"/>
          </p:cNvSpPr>
          <p:nvPr/>
        </p:nvSpPr>
        <p:spPr bwMode="auto">
          <a:xfrm>
            <a:off x="7947025" y="6237288"/>
            <a:ext cx="346075" cy="158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22" name="Line 26"/>
          <p:cNvSpPr>
            <a:spLocks noChangeShapeType="1"/>
          </p:cNvSpPr>
          <p:nvPr/>
        </p:nvSpPr>
        <p:spPr bwMode="auto">
          <a:xfrm>
            <a:off x="8177213" y="4854575"/>
            <a:ext cx="1587" cy="1382713"/>
          </a:xfrm>
          <a:prstGeom prst="line">
            <a:avLst/>
          </a:prstGeom>
          <a:noFill/>
          <a:ln w="76200">
            <a:solidFill>
              <a:srgbClr val="4E9767"/>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23" name="Line 27"/>
          <p:cNvSpPr>
            <a:spLocks noChangeShapeType="1"/>
          </p:cNvSpPr>
          <p:nvPr/>
        </p:nvSpPr>
        <p:spPr bwMode="auto">
          <a:xfrm rot="10800000">
            <a:off x="8167338" y="3817937"/>
            <a:ext cx="9875" cy="1036637"/>
          </a:xfrm>
          <a:prstGeom prst="line">
            <a:avLst/>
          </a:prstGeom>
          <a:noFill/>
          <a:ln w="76200">
            <a:solidFill>
              <a:srgbClr val="F90015"/>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24" name="Line 28"/>
          <p:cNvSpPr>
            <a:spLocks noChangeShapeType="1"/>
          </p:cNvSpPr>
          <p:nvPr/>
        </p:nvSpPr>
        <p:spPr bwMode="auto">
          <a:xfrm>
            <a:off x="8004175" y="4854575"/>
            <a:ext cx="346075"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25" name="Rectangle 29"/>
          <p:cNvSpPr>
            <a:spLocks/>
          </p:cNvSpPr>
          <p:nvPr/>
        </p:nvSpPr>
        <p:spPr bwMode="auto">
          <a:xfrm>
            <a:off x="8416669" y="4939914"/>
            <a:ext cx="52900"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a:solidFill>
                  <a:schemeClr val="tx1"/>
                </a:solidFill>
                <a:latin typeface="Calibri" charset="0"/>
                <a:ea typeface="Calibri" charset="0"/>
                <a:cs typeface="Calibri" charset="0"/>
                <a:sym typeface="Tahoma Bold" pitchFamily="-107" charset="0"/>
              </a:rPr>
              <a:t>?</a:t>
            </a:r>
          </a:p>
        </p:txBody>
      </p:sp>
      <p:sp>
        <p:nvSpPr>
          <p:cNvPr id="29726" name="Line 30"/>
          <p:cNvSpPr>
            <a:spLocks noChangeShapeType="1"/>
          </p:cNvSpPr>
          <p:nvPr/>
        </p:nvSpPr>
        <p:spPr bwMode="auto">
          <a:xfrm flipV="1">
            <a:off x="7938053" y="3819525"/>
            <a:ext cx="355048" cy="10353"/>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29727" name="Rectangle 31"/>
          <p:cNvSpPr>
            <a:spLocks/>
          </p:cNvSpPr>
          <p:nvPr/>
        </p:nvSpPr>
        <p:spPr bwMode="auto">
          <a:xfrm>
            <a:off x="8302976" y="37675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1</a:t>
            </a:r>
          </a:p>
        </p:txBody>
      </p:sp>
      <p:sp>
        <p:nvSpPr>
          <p:cNvPr id="29728" name="Rectangle 32"/>
          <p:cNvSpPr>
            <a:spLocks/>
          </p:cNvSpPr>
          <p:nvPr/>
        </p:nvSpPr>
        <p:spPr bwMode="auto">
          <a:xfrm>
            <a:off x="8331551" y="6129794"/>
            <a:ext cx="91372" cy="215444"/>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400" dirty="0">
                <a:solidFill>
                  <a:schemeClr val="tx1"/>
                </a:solidFill>
                <a:latin typeface="Calibri" charset="0"/>
                <a:ea typeface="Calibri" charset="0"/>
                <a:cs typeface="Calibri" charset="0"/>
                <a:sym typeface="Helvetica Neue" pitchFamily="-107" charset="0"/>
              </a:rPr>
              <a:t>0</a:t>
            </a:r>
          </a:p>
        </p:txBody>
      </p:sp>
      <p:sp>
        <p:nvSpPr>
          <p:cNvPr id="29729" name="Rectangle 33"/>
          <p:cNvSpPr>
            <a:spLocks/>
          </p:cNvSpPr>
          <p:nvPr/>
        </p:nvSpPr>
        <p:spPr bwMode="auto">
          <a:xfrm>
            <a:off x="7984769" y="3671501"/>
            <a:ext cx="73738" cy="138499"/>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900" i="1">
                <a:solidFill>
                  <a:schemeClr val="tx1"/>
                </a:solidFill>
                <a:latin typeface="Calibri" charset="0"/>
                <a:ea typeface="Calibri" charset="0"/>
                <a:cs typeface="Calibri" charset="0"/>
                <a:sym typeface="Times New Roman" pitchFamily="-107" charset="0"/>
              </a:rPr>
              <a:t>U</a:t>
            </a:r>
          </a:p>
        </p:txBody>
      </p:sp>
      <p:sp>
        <p:nvSpPr>
          <p:cNvPr id="56" name="Line 6"/>
          <p:cNvSpPr>
            <a:spLocks noChangeShapeType="1"/>
          </p:cNvSpPr>
          <p:nvPr/>
        </p:nvSpPr>
        <p:spPr bwMode="auto">
          <a:xfrm>
            <a:off x="1822450" y="24352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57" name="Line 7"/>
          <p:cNvSpPr>
            <a:spLocks noChangeShapeType="1"/>
          </p:cNvSpPr>
          <p:nvPr/>
        </p:nvSpPr>
        <p:spPr bwMode="auto">
          <a:xfrm>
            <a:off x="1822450" y="3298825"/>
            <a:ext cx="5588000" cy="1588"/>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58" name="Line 8"/>
          <p:cNvSpPr>
            <a:spLocks noChangeShapeType="1"/>
          </p:cNvSpPr>
          <p:nvPr/>
        </p:nvSpPr>
        <p:spPr bwMode="auto">
          <a:xfrm rot="10800000" flipH="1">
            <a:off x="1822450" y="1743075"/>
            <a:ext cx="1588" cy="155575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0" name="Line 10"/>
          <p:cNvSpPr>
            <a:spLocks noChangeShapeType="1"/>
          </p:cNvSpPr>
          <p:nvPr/>
        </p:nvSpPr>
        <p:spPr bwMode="auto">
          <a:xfrm rot="10800000">
            <a:off x="5451475" y="2076451"/>
            <a:ext cx="0" cy="358774"/>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1" name="Line 11"/>
          <p:cNvSpPr>
            <a:spLocks noChangeShapeType="1"/>
          </p:cNvSpPr>
          <p:nvPr/>
        </p:nvSpPr>
        <p:spPr bwMode="auto">
          <a:xfrm rot="10800000" flipH="1">
            <a:off x="7296150" y="2141605"/>
            <a:ext cx="0" cy="293620"/>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2" name="Line 12"/>
          <p:cNvSpPr>
            <a:spLocks noChangeShapeType="1"/>
          </p:cNvSpPr>
          <p:nvPr/>
        </p:nvSpPr>
        <p:spPr bwMode="auto">
          <a:xfrm rot="10800000" flipH="1">
            <a:off x="4587875" y="2952749"/>
            <a:ext cx="0"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3" name="Line 13"/>
          <p:cNvSpPr>
            <a:spLocks noChangeShapeType="1"/>
          </p:cNvSpPr>
          <p:nvPr/>
        </p:nvSpPr>
        <p:spPr bwMode="auto">
          <a:xfrm rot="10800000" flipH="1">
            <a:off x="7296150" y="2952750"/>
            <a:ext cx="1588" cy="346075"/>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4" name="Rectangle 14"/>
          <p:cNvSpPr>
            <a:spLocks/>
          </p:cNvSpPr>
          <p:nvPr/>
        </p:nvSpPr>
        <p:spPr bwMode="auto">
          <a:xfrm>
            <a:off x="888882" y="1839308"/>
            <a:ext cx="54950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1</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=2</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1</a:t>
            </a:r>
            <a:r>
              <a:rPr lang="en-US" sz="1700" dirty="0">
                <a:solidFill>
                  <a:schemeClr val="tx1"/>
                </a:solidFill>
                <a:latin typeface="Calibri" charset="0"/>
                <a:ea typeface="Calibri" charset="0"/>
                <a:cs typeface="Calibri" charset="0"/>
                <a:sym typeface="Helvetica Neue" pitchFamily="-107" charset="0"/>
              </a:rPr>
              <a:t>=1</a:t>
            </a:r>
          </a:p>
        </p:txBody>
      </p:sp>
      <p:sp>
        <p:nvSpPr>
          <p:cNvPr id="65" name="Rectangle 15"/>
          <p:cNvSpPr>
            <a:spLocks/>
          </p:cNvSpPr>
          <p:nvPr/>
        </p:nvSpPr>
        <p:spPr bwMode="auto">
          <a:xfrm>
            <a:off x="824579" y="2877533"/>
            <a:ext cx="682879" cy="784830"/>
          </a:xfrm>
          <a:prstGeom prst="rect">
            <a:avLst/>
          </a:prstGeom>
          <a:noFill/>
          <a:ln w="9525">
            <a:noFill/>
            <a:miter lim="800000"/>
            <a:headEnd/>
            <a:tailEnd/>
          </a:ln>
        </p:spPr>
        <p:txBody>
          <a:bodyPr wrap="none" lIns="0" tIns="0" rIns="0" bIns="0" anchor="b">
            <a:prstTxWarp prst="textNoShape">
              <a:avLst/>
            </a:prstTxWarp>
            <a:spAutoFit/>
          </a:bodyPr>
          <a:lstStyle/>
          <a:p>
            <a:pPr algn="ctr"/>
            <a:r>
              <a:rPr lang="en-US" sz="1700" b="1" dirty="0">
                <a:solidFill>
                  <a:schemeClr val="tx1"/>
                </a:solidFill>
                <a:latin typeface="Calibri" charset="0"/>
                <a:ea typeface="Calibri" charset="0"/>
                <a:cs typeface="Calibri" charset="0"/>
                <a:sym typeface="Helvetica Neue" pitchFamily="-107" charset="0"/>
              </a:rPr>
              <a:t>Task 2</a:t>
            </a:r>
          </a:p>
          <a:p>
            <a:pPr algn="ctr"/>
            <a:r>
              <a:rPr lang="en-US" sz="1700" i="1" dirty="0">
                <a:solidFill>
                  <a:schemeClr val="tx1"/>
                </a:solidFill>
                <a:latin typeface="Calibri" charset="0"/>
                <a:ea typeface="Calibri" charset="0"/>
                <a:cs typeface="Calibri" charset="0"/>
                <a:sym typeface="Helvetica Neue" pitchFamily="-107" charset="0"/>
              </a:rPr>
              <a:t>P</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=3</a:t>
            </a:r>
          </a:p>
          <a:p>
            <a:pPr algn="ctr"/>
            <a:r>
              <a:rPr lang="en-US" sz="1700" i="1" dirty="0">
                <a:solidFill>
                  <a:schemeClr val="tx1"/>
                </a:solidFill>
                <a:latin typeface="Calibri" charset="0"/>
                <a:ea typeface="Calibri" charset="0"/>
                <a:cs typeface="Calibri" charset="0"/>
                <a:sym typeface="Helvetica Neue" pitchFamily="-107" charset="0"/>
              </a:rPr>
              <a:t>C</a:t>
            </a:r>
            <a:r>
              <a:rPr lang="en-US" sz="1700" baseline="-26000" dirty="0">
                <a:solidFill>
                  <a:schemeClr val="tx1"/>
                </a:solidFill>
                <a:latin typeface="Calibri" charset="0"/>
                <a:ea typeface="Calibri" charset="0"/>
                <a:cs typeface="Calibri" charset="0"/>
                <a:sym typeface="Helvetica Neue" pitchFamily="-107" charset="0"/>
              </a:rPr>
              <a:t>2</a:t>
            </a:r>
            <a:r>
              <a:rPr lang="en-US" sz="1700" dirty="0">
                <a:solidFill>
                  <a:schemeClr val="tx1"/>
                </a:solidFill>
                <a:latin typeface="Calibri" charset="0"/>
                <a:ea typeface="Calibri" charset="0"/>
                <a:cs typeface="Calibri" charset="0"/>
                <a:sym typeface="Helvetica Neue" pitchFamily="-107" charset="0"/>
              </a:rPr>
              <a:t>=1.01</a:t>
            </a:r>
          </a:p>
        </p:txBody>
      </p:sp>
      <p:sp>
        <p:nvSpPr>
          <p:cNvPr id="66" name="Line 16"/>
          <p:cNvSpPr>
            <a:spLocks noChangeShapeType="1"/>
          </p:cNvSpPr>
          <p:nvPr/>
        </p:nvSpPr>
        <p:spPr bwMode="auto">
          <a:xfrm>
            <a:off x="1822450" y="3702050"/>
            <a:ext cx="5991225" cy="1588"/>
          </a:xfrm>
          <a:prstGeom prst="line">
            <a:avLst/>
          </a:prstGeom>
          <a:noFill/>
          <a:ln w="25400">
            <a:solidFill>
              <a:schemeClr val="tx1"/>
            </a:solidFill>
            <a:round/>
            <a:headEnd/>
            <a:tailEnd type="triangle" w="med" len="med"/>
          </a:ln>
        </p:spPr>
        <p:txBody>
          <a:bodyPr>
            <a:prstTxWarp prst="textNoShape">
              <a:avLst/>
            </a:prstTxWarp>
          </a:bodyPr>
          <a:lstStyle/>
          <a:p>
            <a:endParaRPr lang="en-US" dirty="0">
              <a:latin typeface="Calibri" charset="0"/>
              <a:ea typeface="Calibri" charset="0"/>
              <a:cs typeface="Calibri" charset="0"/>
            </a:endParaRPr>
          </a:p>
        </p:txBody>
      </p:sp>
      <p:sp>
        <p:nvSpPr>
          <p:cNvPr id="67" name="Line 17"/>
          <p:cNvSpPr>
            <a:spLocks noChangeShapeType="1"/>
          </p:cNvSpPr>
          <p:nvPr/>
        </p:nvSpPr>
        <p:spPr bwMode="auto">
          <a:xfrm flipH="1">
            <a:off x="1822449" y="3486149"/>
            <a:ext cx="0" cy="215901"/>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8" name="Line 18"/>
          <p:cNvSpPr>
            <a:spLocks noChangeShapeType="1"/>
          </p:cNvSpPr>
          <p:nvPr/>
        </p:nvSpPr>
        <p:spPr bwMode="auto">
          <a:xfrm>
            <a:off x="2686050"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69" name="Line 19"/>
          <p:cNvSpPr>
            <a:spLocks noChangeShapeType="1"/>
          </p:cNvSpPr>
          <p:nvPr/>
        </p:nvSpPr>
        <p:spPr bwMode="auto">
          <a:xfrm>
            <a:off x="3608388" y="35290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70" name="Line 20"/>
          <p:cNvSpPr>
            <a:spLocks noChangeShapeType="1"/>
          </p:cNvSpPr>
          <p:nvPr/>
        </p:nvSpPr>
        <p:spPr bwMode="auto">
          <a:xfrm>
            <a:off x="4587875" y="3528761"/>
            <a:ext cx="0" cy="188271"/>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71" name="Line 21"/>
          <p:cNvSpPr>
            <a:spLocks noChangeShapeType="1"/>
          </p:cNvSpPr>
          <p:nvPr/>
        </p:nvSpPr>
        <p:spPr bwMode="auto">
          <a:xfrm>
            <a:off x="5451475"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72" name="Line 22"/>
          <p:cNvSpPr>
            <a:spLocks noChangeShapeType="1"/>
          </p:cNvSpPr>
          <p:nvPr/>
        </p:nvSpPr>
        <p:spPr bwMode="auto">
          <a:xfrm>
            <a:off x="6373813" y="3529013"/>
            <a:ext cx="1587"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73" name="Line 23"/>
          <p:cNvSpPr>
            <a:spLocks noChangeShapeType="1"/>
          </p:cNvSpPr>
          <p:nvPr/>
        </p:nvSpPr>
        <p:spPr bwMode="auto">
          <a:xfrm>
            <a:off x="7296150" y="3529013"/>
            <a:ext cx="1588" cy="173037"/>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
        <p:nvSpPr>
          <p:cNvPr id="77" name="Line 10"/>
          <p:cNvSpPr>
            <a:spLocks noChangeShapeType="1"/>
          </p:cNvSpPr>
          <p:nvPr/>
        </p:nvSpPr>
        <p:spPr bwMode="auto">
          <a:xfrm rot="10800000" flipH="1">
            <a:off x="3629142" y="2067338"/>
            <a:ext cx="15205" cy="363191"/>
          </a:xfrm>
          <a:prstGeom prst="line">
            <a:avLst/>
          </a:prstGeom>
          <a:noFill/>
          <a:ln w="25400">
            <a:solidFill>
              <a:schemeClr val="tx1"/>
            </a:solidFill>
            <a:round/>
            <a:headEnd/>
            <a:tailEnd/>
          </a:ln>
        </p:spPr>
        <p:txBody>
          <a:bodyPr>
            <a:prstTxWarp prst="textNoShape">
              <a:avLst/>
            </a:prstTxWarp>
          </a:bodyPr>
          <a:lstStyle/>
          <a:p>
            <a:endParaRPr lang="en-US" dirty="0">
              <a:latin typeface="Calibri" charset="0"/>
              <a:ea typeface="Calibri" charset="0"/>
              <a:cs typeface="Calibri" charset="0"/>
            </a:endParaRPr>
          </a:p>
        </p:txBody>
      </p:sp>
    </p:spTree>
  </p:cSld>
  <p:clrMapOvr>
    <a:masterClrMapping/>
  </p:clrMapOvr>
  <p:transition/>
</p:sld>
</file>

<file path=ppt/theme/theme1.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Arial Rounded MT Bold"/>
        <a:ea typeface="ヒラギノ角ゴ ProN W3"/>
        <a:cs typeface="ヒラギノ角ゴ ProN W3"/>
      </a:majorFont>
      <a:minorFont>
        <a:latin typeface="Arial Rounded MT Bold"/>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hoto - Big">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Bullets &amp; Photo">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1CE5A4"/>
      </a:accent1>
      <a:accent2>
        <a:srgbClr val="333399"/>
      </a:accent2>
      <a:accent3>
        <a:srgbClr val="FFFFFF"/>
      </a:accent3>
      <a:accent4>
        <a:srgbClr val="000000"/>
      </a:accent4>
      <a:accent5>
        <a:srgbClr val="ABF0CF"/>
      </a:accent5>
      <a:accent6>
        <a:srgbClr val="2D2D8A"/>
      </a:accent6>
      <a:hlink>
        <a:srgbClr val="009999"/>
      </a:hlink>
      <a:folHlink>
        <a:srgbClr val="99CC00"/>
      </a:folHlink>
    </a:clrScheme>
    <a:fontScheme name="Title &amp; Subtitle">
      <a:majorFont>
        <a:latin typeface="Tahoma"/>
        <a:ea typeface="ヒラギノ角ゴ ProN W3"/>
        <a:cs typeface="ヒラギノ角ゴ ProN W3"/>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itle &amp; Bullets - 2 Column">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2 Column">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Photo - Vertical">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a:majorFont>
        <a:latin typeface="Arial Rounded MT Bold"/>
        <a:ea typeface="ヒラギノ角ゴ ProN W3"/>
        <a:cs typeface="ヒラギノ角ゴ ProN W3"/>
      </a:majorFont>
      <a:minorFont>
        <a:latin typeface="Arial Rounded MT Bold"/>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Blends">
  <a:themeElements>
    <a:clrScheme name="">
      <a:dk1>
        <a:srgbClr val="000000"/>
      </a:dk1>
      <a:lt1>
        <a:srgbClr val="FFFFFF"/>
      </a:lt1>
      <a:dk2>
        <a:srgbClr val="000000"/>
      </a:dk2>
      <a:lt2>
        <a:srgbClr val="808080"/>
      </a:lt2>
      <a:accent1>
        <a:srgbClr val="1CE5A4"/>
      </a:accent1>
      <a:accent2>
        <a:srgbClr val="333399"/>
      </a:accent2>
      <a:accent3>
        <a:srgbClr val="FFFFFF"/>
      </a:accent3>
      <a:accent4>
        <a:srgbClr val="000000"/>
      </a:accent4>
      <a:accent5>
        <a:srgbClr val="ABF0CF"/>
      </a:accent5>
      <a:accent6>
        <a:srgbClr val="2D2D8A"/>
      </a:accent6>
      <a:hlink>
        <a:srgbClr val="009999"/>
      </a:hlink>
      <a:folHlink>
        <a:srgbClr val="99CC00"/>
      </a:folHlink>
    </a:clrScheme>
    <a:fontScheme name="Blends">
      <a:majorFont>
        <a:latin typeface="Tahoma"/>
        <a:ea typeface="ヒラギノ角ゴ ProN W3"/>
        <a:cs typeface="ヒラギノ角ゴ ProN W3"/>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Blend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Title - Center">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Center">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hoto - Horizontal">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3 Up">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4 Up">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2 Up Landscape">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2 Up Portrait &amp; Landscape">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2 Up Portrait">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hoto - 3 Up Portrait">
  <a:themeElements>
    <a:clrScheme name="">
      <a:dk1>
        <a:srgbClr val="000000"/>
      </a:dk1>
      <a:lt1>
        <a:srgbClr val="CCCCCC"/>
      </a:lt1>
      <a:dk2>
        <a:srgbClr val="000000"/>
      </a:dk2>
      <a:lt2>
        <a:srgbClr val="808080"/>
      </a:lt2>
      <a:accent1>
        <a:srgbClr val="BFBFBF"/>
      </a:accent1>
      <a:accent2>
        <a:srgbClr val="333399"/>
      </a:accent2>
      <a:accent3>
        <a:srgbClr val="E2E2E2"/>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spDef>
    <a:lnDef>
      <a:spPr bwMode="auto">
        <a:xfrm>
          <a:off x="0" y="0"/>
          <a:ext cx="1" cy="1"/>
        </a:xfrm>
        <a:custGeom>
          <a:avLst/>
          <a:gdLst/>
          <a:ahLst/>
          <a:cxnLst/>
          <a:rect l="0" t="0" r="0" b="0"/>
          <a:pathLst/>
        </a:custGeom>
        <a:solidFill>
          <a:srgbClr val="1CE5A4"/>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rgbClr val="000000"/>
            </a:solidFill>
            <a:effectLst/>
            <a:latin typeface="Arial" pitchFamily="-107" charset="0"/>
            <a:ea typeface="ヒラギノ角ゴ ProN W3" pitchFamily="-107" charset="-128"/>
            <a:cs typeface="ヒラギノ角ゴ ProN W3" pitchFamily="-107" charset="-128"/>
            <a:sym typeface="Arial" pitchFamily="-107"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11836</TotalTime>
  <Pages>0</Pages>
  <Words>2528</Words>
  <Characters>0</Characters>
  <Application>Microsoft Macintosh PowerPoint</Application>
  <PresentationFormat>On-screen Show (4:3)</PresentationFormat>
  <Lines>0</Lines>
  <Paragraphs>370</Paragraphs>
  <Slides>32</Slides>
  <Notes>12</Notes>
  <HiddenSlides>1</HiddenSlides>
  <MMClips>0</MMClips>
  <ScaleCrop>false</ScaleCrop>
  <HeadingPairs>
    <vt:vector size="6" baseType="variant">
      <vt:variant>
        <vt:lpstr>Fonts Used</vt:lpstr>
      </vt:variant>
      <vt:variant>
        <vt:i4>15</vt:i4>
      </vt:variant>
      <vt:variant>
        <vt:lpstr>Theme</vt:lpstr>
      </vt:variant>
      <vt:variant>
        <vt:i4>21</vt:i4>
      </vt:variant>
      <vt:variant>
        <vt:lpstr>Slide Titles</vt:lpstr>
      </vt:variant>
      <vt:variant>
        <vt:i4>32</vt:i4>
      </vt:variant>
    </vt:vector>
  </HeadingPairs>
  <TitlesOfParts>
    <vt:vector size="68" baseType="lpstr">
      <vt:lpstr>ヒラギノ角ゴ ProN W3</vt:lpstr>
      <vt:lpstr>Arial</vt:lpstr>
      <vt:lpstr>Arial Rounded MT Bold</vt:lpstr>
      <vt:lpstr>Avenir Book</vt:lpstr>
      <vt:lpstr>Calibri</vt:lpstr>
      <vt:lpstr>Cambria Math</vt:lpstr>
      <vt:lpstr>cmmi10</vt:lpstr>
      <vt:lpstr>cmr10</vt:lpstr>
      <vt:lpstr>Helvetica Neue</vt:lpstr>
      <vt:lpstr>Helvetica Neue Light</vt:lpstr>
      <vt:lpstr>Optima</vt:lpstr>
      <vt:lpstr>Tahoma</vt:lpstr>
      <vt:lpstr>Tahoma Bold</vt:lpstr>
      <vt:lpstr>Times New Roman</vt:lpstr>
      <vt:lpstr>Wingdings</vt:lpstr>
      <vt:lpstr>Title &amp; Subtitle</vt:lpstr>
      <vt:lpstr>Title &amp; Bullets</vt:lpstr>
      <vt:lpstr>Photo - Horizontal</vt:lpstr>
      <vt:lpstr>Photo - 3 Up</vt:lpstr>
      <vt:lpstr>Photo - 4 Up</vt:lpstr>
      <vt:lpstr>Photo - 2 Up Landscape</vt:lpstr>
      <vt:lpstr>Photo - 2 Up Portrait &amp; Landscape</vt:lpstr>
      <vt:lpstr>Photo - 2 Up Portrait</vt:lpstr>
      <vt:lpstr>Photo - 3 Up Portrait</vt:lpstr>
      <vt:lpstr>Photo - Big</vt:lpstr>
      <vt:lpstr>Title, Bullets &amp; Photo</vt:lpstr>
      <vt:lpstr>Title &amp; Subtitle</vt:lpstr>
      <vt:lpstr>Title &amp; Bullets - Left</vt:lpstr>
      <vt:lpstr>Title &amp; Bullets - Right</vt:lpstr>
      <vt:lpstr>Bullets</vt:lpstr>
      <vt:lpstr>Title - Top</vt:lpstr>
      <vt:lpstr>Title &amp; Bullets - 2 Column</vt:lpstr>
      <vt:lpstr>Blank</vt:lpstr>
      <vt:lpstr>Photo - Vertical</vt:lpstr>
      <vt:lpstr>Blends</vt:lpstr>
      <vt:lpstr>Title - Center</vt:lpstr>
      <vt:lpstr>Periodic task scheduling</vt:lpstr>
      <vt:lpstr>Impact of GRMS</vt:lpstr>
      <vt:lpstr>Review</vt:lpstr>
      <vt:lpstr>A quick refresher</vt:lpstr>
      <vt:lpstr>A quick refresher</vt:lpstr>
      <vt:lpstr>Schedulability analysis of periodic tasks</vt:lpstr>
      <vt:lpstr>Schedulability analysis of periodic tasks</vt:lpstr>
      <vt:lpstr>Utilization bounds</vt:lpstr>
      <vt:lpstr>Example (Rate monotonic scheduling)</vt:lpstr>
      <vt:lpstr>PowerPoint Presentation</vt:lpstr>
      <vt:lpstr>PowerPoint Presentation</vt:lpstr>
      <vt:lpstr>Another example (Rate monotonic scheduling)</vt:lpstr>
      <vt:lpstr>Another example (Rate monotonic scheduling)</vt:lpstr>
      <vt:lpstr>Visualizing schedulability</vt:lpstr>
      <vt:lpstr>Visualizing schedulability</vt:lpstr>
      <vt:lpstr>Visualizing schedulability</vt:lpstr>
      <vt:lpstr>Visualizing schedulability</vt:lpstr>
      <vt:lpstr>Finding the utilization bound for RM scheduling</vt:lpstr>
      <vt:lpstr>    Utilization bound: The Plan </vt:lpstr>
      <vt:lpstr>    Utilization bound: The Plan </vt:lpstr>
      <vt:lpstr>Deriving </vt:lpstr>
      <vt:lpstr>Finding the utilization bound for RM scheduling</vt:lpstr>
      <vt:lpstr>Finding the utilization bound for RM scheduling</vt:lpstr>
      <vt:lpstr>Finding the utilization bound for RM scheduling</vt:lpstr>
      <vt:lpstr>Finding the utilization bound for RM scheduling</vt:lpstr>
      <vt:lpstr>Finding the utilization bound for RM scheduling</vt:lpstr>
      <vt:lpstr>Finding the utilization bound for RM scheduling</vt:lpstr>
      <vt:lpstr>Generalization for n tasks</vt:lpstr>
      <vt:lpstr>Generalization for n tasks</vt:lpstr>
      <vt:lpstr>Generalization for n tasks</vt:lpstr>
      <vt:lpstr>Sanity check</vt:lpstr>
      <vt:lpstr>Lecture summary</vt:lpstr>
    </vt:vector>
  </TitlesOfParts>
  <Manager/>
  <Company>UBC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Utilization bound for RM</dc:title>
  <dc:subject>EECE 494</dc:subject>
  <dc:creator>Sathish Gopalakrishnan</dc:creator>
  <cp:keywords/>
  <dc:description/>
  <cp:lastModifiedBy>Microsoft Office User</cp:lastModifiedBy>
  <cp:revision>235</cp:revision>
  <cp:lastPrinted>2018-01-24T02:10:30Z</cp:lastPrinted>
  <dcterms:created xsi:type="dcterms:W3CDTF">2012-09-13T07:32:10Z</dcterms:created>
  <dcterms:modified xsi:type="dcterms:W3CDTF">2018-09-23T21:16:44Z</dcterms:modified>
  <cp:category/>
</cp:coreProperties>
</file>