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  <p:sldMasterId id="2147483662" r:id="rId14"/>
    <p:sldMasterId id="2147483663" r:id="rId15"/>
    <p:sldMasterId id="2147483664" r:id="rId16"/>
    <p:sldMasterId id="2147483665" r:id="rId17"/>
    <p:sldMasterId id="2147483666" r:id="rId18"/>
    <p:sldMasterId id="2147483667" r:id="rId19"/>
    <p:sldMasterId id="2147483668" r:id="rId20"/>
    <p:sldMasterId id="2147483669" r:id="rId21"/>
  </p:sldMasterIdLst>
  <p:notesMasterIdLst>
    <p:notesMasterId r:id="rId61"/>
  </p:notesMasterIdLst>
  <p:sldIdLst>
    <p:sldId id="256" r:id="rId22"/>
    <p:sldId id="325" r:id="rId23"/>
    <p:sldId id="257" r:id="rId24"/>
    <p:sldId id="261" r:id="rId25"/>
    <p:sldId id="327" r:id="rId26"/>
    <p:sldId id="269" r:id="rId27"/>
    <p:sldId id="308" r:id="rId28"/>
    <p:sldId id="334" r:id="rId29"/>
    <p:sldId id="333" r:id="rId30"/>
    <p:sldId id="335" r:id="rId31"/>
    <p:sldId id="273" r:id="rId32"/>
    <p:sldId id="309" r:id="rId33"/>
    <p:sldId id="310" r:id="rId34"/>
    <p:sldId id="311" r:id="rId35"/>
    <p:sldId id="277" r:id="rId36"/>
    <p:sldId id="312" r:id="rId37"/>
    <p:sldId id="313" r:id="rId38"/>
    <p:sldId id="314" r:id="rId39"/>
    <p:sldId id="281" r:id="rId40"/>
    <p:sldId id="315" r:id="rId41"/>
    <p:sldId id="317" r:id="rId42"/>
    <p:sldId id="338" r:id="rId43"/>
    <p:sldId id="318" r:id="rId44"/>
    <p:sldId id="319" r:id="rId45"/>
    <p:sldId id="329" r:id="rId46"/>
    <p:sldId id="320" r:id="rId47"/>
    <p:sldId id="321" r:id="rId48"/>
    <p:sldId id="322" r:id="rId49"/>
    <p:sldId id="331" r:id="rId50"/>
    <p:sldId id="342" r:id="rId51"/>
    <p:sldId id="332" r:id="rId52"/>
    <p:sldId id="337" r:id="rId53"/>
    <p:sldId id="289" r:id="rId54"/>
    <p:sldId id="290" r:id="rId55"/>
    <p:sldId id="323" r:id="rId56"/>
    <p:sldId id="324" r:id="rId57"/>
    <p:sldId id="336" r:id="rId58"/>
    <p:sldId id="328" r:id="rId59"/>
    <p:sldId id="326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 Rounded MT Bold" pitchFamily="-107" charset="0"/>
        <a:ea typeface="ヒラギノ明朝 ProN W3" pitchFamily="-107" charset="-128"/>
        <a:cs typeface="ヒラギノ明朝 ProN W3" pitchFamily="-107" charset="-128"/>
        <a:sym typeface="Arial Rounded MT Bold" pitchFamily="-107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 Rounded MT Bold" pitchFamily="-107" charset="0"/>
        <a:ea typeface="ヒラギノ明朝 ProN W3" pitchFamily="-107" charset="-128"/>
        <a:cs typeface="ヒラギノ明朝 ProN W3" pitchFamily="-107" charset="-128"/>
        <a:sym typeface="Arial Rounded MT Bold" pitchFamily="-107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 Rounded MT Bold" pitchFamily="-107" charset="0"/>
        <a:ea typeface="ヒラギノ明朝 ProN W3" pitchFamily="-107" charset="-128"/>
        <a:cs typeface="ヒラギノ明朝 ProN W3" pitchFamily="-107" charset="-128"/>
        <a:sym typeface="Arial Rounded MT Bold" pitchFamily="-107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 Rounded MT Bold" pitchFamily="-107" charset="0"/>
        <a:ea typeface="ヒラギノ明朝 ProN W3" pitchFamily="-107" charset="-128"/>
        <a:cs typeface="ヒラギノ明朝 ProN W3" pitchFamily="-107" charset="-128"/>
        <a:sym typeface="Arial Rounded MT Bold" pitchFamily="-107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 Rounded MT Bold" pitchFamily="-107" charset="0"/>
        <a:ea typeface="ヒラギノ明朝 ProN W3" pitchFamily="-107" charset="-128"/>
        <a:cs typeface="ヒラギノ明朝 ProN W3" pitchFamily="-107" charset="-128"/>
        <a:sym typeface="Arial Rounded MT Bold" pitchFamily="-107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 Rounded MT Bold" pitchFamily="-107" charset="0"/>
        <a:ea typeface="ヒラギノ明朝 ProN W3" pitchFamily="-107" charset="-128"/>
        <a:cs typeface="ヒラギノ明朝 ProN W3" pitchFamily="-107" charset="-128"/>
        <a:sym typeface="Arial Rounded MT Bold" pitchFamily="-107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 Rounded MT Bold" pitchFamily="-107" charset="0"/>
        <a:ea typeface="ヒラギノ明朝 ProN W3" pitchFamily="-107" charset="-128"/>
        <a:cs typeface="ヒラギノ明朝 ProN W3" pitchFamily="-107" charset="-128"/>
        <a:sym typeface="Arial Rounded MT Bold" pitchFamily="-107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 Rounded MT Bold" pitchFamily="-107" charset="0"/>
        <a:ea typeface="ヒラギノ明朝 ProN W3" pitchFamily="-107" charset="-128"/>
        <a:cs typeface="ヒラギノ明朝 ProN W3" pitchFamily="-107" charset="-128"/>
        <a:sym typeface="Arial Rounded MT Bold" pitchFamily="-107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 Rounded MT Bold" pitchFamily="-107" charset="0"/>
        <a:ea typeface="ヒラギノ明朝 ProN W3" pitchFamily="-107" charset="-128"/>
        <a:cs typeface="ヒラギノ明朝 ProN W3" pitchFamily="-107" charset="-128"/>
        <a:sym typeface="Arial Rounded MT Bold" pitchFamily="-107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 autoAdjust="0"/>
    <p:restoredTop sz="85018"/>
  </p:normalViewPr>
  <p:slideViewPr>
    <p:cSldViewPr>
      <p:cViewPr varScale="1">
        <p:scale>
          <a:sx n="78" d="100"/>
          <a:sy n="78" d="100"/>
        </p:scale>
        <p:origin x="21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5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slide" Target="slides/slide35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slide" Target="slides/slide38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slide" Target="slides/slide3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slide" Target="slides/slide39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venir Book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venir Book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7829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7830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venir Book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venir Book"/>
              </a:defRPr>
            </a:lvl1pPr>
          </a:lstStyle>
          <a:p>
            <a:fld id="{171C74C4-A376-E644-9074-42D18F335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venir Book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venir Book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venir Book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venir Book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venir Book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AF719-F222-194E-88B2-D701F87B03C5}" type="slidenum">
              <a:rPr lang="en-US"/>
              <a:pPr/>
              <a:t>1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58BB7-F8FC-8B44-92B8-312C38B5CB59}" type="slidenum">
              <a:rPr lang="en-US"/>
              <a:pPr/>
              <a:t>11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22A17-6D1C-8D45-9559-9514ECAAE857}" type="slidenum">
              <a:rPr lang="en-US"/>
              <a:pPr/>
              <a:t>12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57539-7A0D-D24F-8909-69F31F01ECE0}" type="slidenum">
              <a:rPr lang="en-US"/>
              <a:pPr/>
              <a:t>13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01308C-A202-624E-AEB2-25FDAC89B014}" type="slidenum">
              <a:rPr lang="en-US"/>
              <a:pPr/>
              <a:t>14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71AF4-D160-FC4C-B884-28CB3A180329}" type="slidenum">
              <a:rPr lang="en-US"/>
              <a:pPr/>
              <a:t>15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955B4-3AFF-7244-8DFE-E34DB5D78625}" type="slidenum">
              <a:rPr lang="en-US"/>
              <a:pPr/>
              <a:t>16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F9F07-7BE3-9E44-937B-57FF7DC2B3D6}" type="slidenum">
              <a:rPr lang="en-US"/>
              <a:pPr/>
              <a:t>17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49805-93AA-9C44-B978-56C629ECC4CE}" type="slidenum">
              <a:rPr lang="en-US"/>
              <a:pPr/>
              <a:t>18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overestimate the utilization of the </a:t>
            </a:r>
            <a:r>
              <a:rPr lang="en-US" dirty="0" err="1"/>
              <a:t>taskset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7CF2D-109B-E841-97C8-D39F55A98AC0}" type="slidenum">
              <a:rPr lang="en-US"/>
              <a:pPr/>
              <a:t>19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3BD72-F709-5B4E-86A1-CE7982D99B18}" type="slidenum">
              <a:rPr lang="en-US"/>
              <a:pPr/>
              <a:t>20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the ceiling?</a:t>
            </a:r>
            <a:r>
              <a:rPr lang="en-US" baseline="0" dirty="0"/>
              <a:t> We are counting the number of arrivals of task j in [0,Di]; the execution of the last such arrival might spill over Di and thus does not contribute to interference but we are including it entirely to be safe (pessimistic)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CCF00-A5DA-2049-8869-0EC79FAF8617}" type="slidenum">
              <a:rPr lang="en-US"/>
              <a:pPr/>
              <a:t>2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33882-4232-8048-BA3F-D18149A716C2}" type="slidenum">
              <a:rPr lang="en-US"/>
              <a:pPr/>
              <a:t>21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33882-4232-8048-BA3F-D18149A716C2}" type="slidenum">
              <a:rPr lang="en-US"/>
              <a:pPr/>
              <a:t>22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94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D619D7-9EF4-B24D-AAAC-7F54FFC3D7AF}" type="slidenum">
              <a:rPr lang="en-US"/>
              <a:pPr/>
              <a:t>23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6993F-F9DB-E84E-9BA3-A3D684F264DA}" type="slidenum">
              <a:rPr lang="en-US"/>
              <a:pPr/>
              <a:t>24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8AA9C-89EF-ED4D-AD2C-FF13045A993C}" type="slidenum">
              <a:rPr lang="en-US"/>
              <a:pPr/>
              <a:t>25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7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99442-9815-7241-B002-D80B82843AC3}" type="slidenum">
              <a:rPr lang="en-US"/>
              <a:pPr/>
              <a:t>26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CBA40-D22F-B041-B15B-F328096C243B}" type="slidenum">
              <a:rPr lang="en-US"/>
              <a:pPr/>
              <a:t>27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169E4-2D9F-AB43-B47E-002D97F884E7}" type="slidenum">
              <a:rPr lang="en-US"/>
              <a:pPr/>
              <a:t>28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5231A-233C-CA47-8BE1-966A358DE800}" type="slidenum">
              <a:rPr lang="en-US"/>
              <a:pPr/>
              <a:t>33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9D87C-58C1-4B40-BE03-9961DD8ACFC4}" type="slidenum">
              <a:rPr lang="en-US"/>
              <a:pPr/>
              <a:t>34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BDA16-2722-1D42-BED6-359F0D0B80DD}" type="slidenum">
              <a:rPr lang="en-US"/>
              <a:pPr/>
              <a:t>3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24136-F504-F240-BF5F-B2BD9374BE1B}" type="slidenum">
              <a:rPr lang="en-US"/>
              <a:pPr/>
              <a:t>35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A525D-7378-8E48-A9A4-6AC01687B188}" type="slidenum">
              <a:rPr lang="en-US"/>
              <a:pPr/>
              <a:t>36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8AA9C-89EF-ED4D-AD2C-FF13045A993C}" type="slidenum">
              <a:rPr lang="en-US"/>
              <a:pPr/>
              <a:t>38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72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8AA9C-89EF-ED4D-AD2C-FF13045A993C}" type="slidenum">
              <a:rPr lang="en-US"/>
              <a:pPr/>
              <a:t>39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FCF26-F182-344E-B04A-21CB6E02627B}" type="slidenum">
              <a:rPr lang="en-US"/>
              <a:pPr/>
              <a:t>4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9D19D-6934-AB4E-BC51-2C881E91028A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68D24-3E98-2340-8FC5-CAA1A223D491}" type="slidenum">
              <a:rPr lang="en-US"/>
              <a:pPr/>
              <a:t>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FDC4A-F10D-374E-A1B0-ABD3A426A496}" type="slidenum">
              <a:rPr lang="en-US"/>
              <a:pPr/>
              <a:t>7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FDC4A-F10D-374E-A1B0-ABD3A426A496}" type="slidenum">
              <a:rPr lang="en-US"/>
              <a:pPr/>
              <a:t>9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there might exist </a:t>
            </a:r>
            <a:r>
              <a:rPr lang="en-US" dirty="0" err="1"/>
              <a:t>tasksets</a:t>
            </a:r>
            <a:r>
              <a:rPr lang="en-US" dirty="0"/>
              <a:t> with those utilization</a:t>
            </a:r>
            <a:r>
              <a:rPr lang="en-US" baseline="0" dirty="0"/>
              <a:t> that are schedulable, but there is at least one that is not (here because the bound is utilization-based, it cannot distinguish those </a:t>
            </a:r>
            <a:r>
              <a:rPr lang="en-US" baseline="0" dirty="0" err="1"/>
              <a:t>tasksets</a:t>
            </a:r>
            <a:r>
              <a:rPr lang="en-US" baseline="0" dirty="0"/>
              <a:t> and that’s why it deems this utilization vector infeasible).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4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C74C4-A376-E644-9074-42D18F33597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38300"/>
            <a:ext cx="1714500" cy="462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3300" y="1638300"/>
            <a:ext cx="1714500" cy="462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927100"/>
            <a:ext cx="2085975" cy="48387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927100"/>
            <a:ext cx="6105525" cy="48387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2450" y="228600"/>
            <a:ext cx="895350" cy="60325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2533650" cy="60325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088E906-288E-FA47-951A-CCFD5825B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09DCE6C-82BE-7A47-BFF2-C6A9D68389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AA57881-7634-A14A-999A-80DDF4B938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5E1864-FC8F-2740-97EB-006926B8A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F178E89-C45B-6740-A405-EE91B548C3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F066FF-79B4-7847-963E-E45AF50FBC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084381A-48D7-4E40-81A1-F6BCE216D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3B39DF2-9605-9441-84C9-1130FBFB85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456D96-974A-BA40-B51D-B4E1DC6D03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49D209-27EC-4644-894C-95381234DE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114300"/>
            <a:ext cx="1943100" cy="67437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14300"/>
            <a:ext cx="5676900" cy="67437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424454-C66D-BF41-AB72-2D2B33135D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38300"/>
            <a:ext cx="1714500" cy="462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3300" y="1638300"/>
            <a:ext cx="1714500" cy="462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228600"/>
            <a:ext cx="2085975" cy="60325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105525" cy="60325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2800" y="1638300"/>
            <a:ext cx="1352550" cy="462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7750" y="1638300"/>
            <a:ext cx="1352550" cy="462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228600"/>
            <a:ext cx="2085975" cy="60325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105525" cy="60325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609600"/>
            <a:ext cx="4095750" cy="565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609600"/>
            <a:ext cx="4095750" cy="565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38300"/>
            <a:ext cx="4095750" cy="462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638300"/>
            <a:ext cx="4095750" cy="462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274638"/>
            <a:ext cx="2085975" cy="5986462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74638"/>
            <a:ext cx="6105525" cy="5986462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228600"/>
            <a:ext cx="2085975" cy="5897563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105525" cy="5897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38300"/>
            <a:ext cx="4095750" cy="462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638300"/>
            <a:ext cx="4095750" cy="462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228600"/>
            <a:ext cx="2085975" cy="60325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105525" cy="60325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3530600"/>
            <a:ext cx="1714500" cy="223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3300" y="3530600"/>
            <a:ext cx="1714500" cy="223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2450" y="927100"/>
            <a:ext cx="895350" cy="48387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927100"/>
            <a:ext cx="2533650" cy="48387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EEFE23-7EF6-D341-91CF-D2D6BA6E38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395B03-D952-BF4D-BA21-6B98C0F38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7120D4E-6C4D-154F-BE94-AB049B0AA8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2C0D52F-FA0C-8245-AD5B-461615BCF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E3DAD2-FDCE-7B4F-9F61-CD96F9EA5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8775898-5679-7249-B514-F41CBF23C3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151D61-2F6B-D549-B525-D7B8F85E1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C629DA-8DCA-3440-B080-D6A75C521F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9A94570-E250-EE48-A1BA-53B7EE0235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4AFEB5-D759-3C47-BE0C-33753A3F8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0"/>
            <a:ext cx="1951038" cy="68580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0"/>
            <a:ext cx="5700712" cy="68580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F7F1765-2512-5D4F-BA78-4E0848D82C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228600"/>
            <a:ext cx="2085975" cy="60325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105525" cy="60325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600200"/>
            <a:ext cx="2085975" cy="4525963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600200"/>
            <a:ext cx="61055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4500" y="5956300"/>
            <a:ext cx="1670050" cy="35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6950" y="5956300"/>
            <a:ext cx="1670050" cy="35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5473700"/>
            <a:ext cx="2006600" cy="12065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473700"/>
            <a:ext cx="5867400" cy="12065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197600"/>
            <a:ext cx="2825750" cy="57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2950" y="6197600"/>
            <a:ext cx="2825750" cy="57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74638"/>
            <a:ext cx="2095500" cy="6494462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134100" cy="6494462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197600"/>
            <a:ext cx="2825750" cy="57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2950" y="6197600"/>
            <a:ext cx="2825750" cy="57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3530600"/>
            <a:ext cx="4095750" cy="223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3530600"/>
            <a:ext cx="4095750" cy="223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74638"/>
            <a:ext cx="2095500" cy="6494462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134100" cy="6494462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197600"/>
            <a:ext cx="2825750" cy="57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2950" y="6197600"/>
            <a:ext cx="2825750" cy="57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74638"/>
            <a:ext cx="2095500" cy="6494462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134100" cy="6494462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197600"/>
            <a:ext cx="2825750" cy="57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2950" y="6197600"/>
            <a:ext cx="2825750" cy="57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74638"/>
            <a:ext cx="2095500" cy="6494462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134100" cy="6494462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197600"/>
            <a:ext cx="2825750" cy="57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2950" y="6197600"/>
            <a:ext cx="2825750" cy="57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74638"/>
            <a:ext cx="2095500" cy="6494462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134100" cy="6494462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197600"/>
            <a:ext cx="2825750" cy="57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2950" y="6197600"/>
            <a:ext cx="2825750" cy="57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74638"/>
            <a:ext cx="2095500" cy="6494462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134100" cy="6494462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197600"/>
            <a:ext cx="2825750" cy="57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2950" y="6197600"/>
            <a:ext cx="2825750" cy="57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74638"/>
            <a:ext cx="2095500" cy="6494462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134100" cy="6494462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3530600"/>
            <a:ext cx="8343900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927100"/>
            <a:ext cx="8343900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venir Book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Avenir Book"/>
          <a:ea typeface="+mn-ea"/>
          <a:cs typeface="+mn-cs"/>
        </a:defRPr>
      </a:lvl1pPr>
      <a:lvl2pPr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Avenir Book"/>
          <a:ea typeface="+mn-ea"/>
          <a:cs typeface="+mn-cs"/>
        </a:defRPr>
      </a:lvl2pPr>
      <a:lvl3pPr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Avenir Book"/>
          <a:ea typeface="+mn-ea"/>
          <a:cs typeface="+mn-cs"/>
        </a:defRPr>
      </a:lvl3pPr>
      <a:lvl4pPr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Avenir Book"/>
          <a:ea typeface="+mn-ea"/>
          <a:cs typeface="+mn-cs"/>
        </a:defRPr>
      </a:lvl4pPr>
      <a:lvl5pPr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Avenir Book"/>
          <a:ea typeface="+mn-ea"/>
          <a:cs typeface="+mn-cs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38300"/>
            <a:ext cx="3581400" cy="462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pitchFamily="-107" charset="0"/>
              </a:rPr>
              <a:t>Second level</a:t>
            </a:r>
          </a:p>
          <a:p>
            <a:pPr lvl="2"/>
            <a:r>
              <a:rPr lang="en-US">
                <a:sym typeface="Helvetica Neue" pitchFamily="-107" charset="0"/>
              </a:rPr>
              <a:t>Third level</a:t>
            </a:r>
          </a:p>
          <a:p>
            <a:pPr lvl="3"/>
            <a:r>
              <a:rPr lang="en-US">
                <a:sym typeface="Helvetica Neue" pitchFamily="-107" charset="0"/>
              </a:rPr>
              <a:t>Fourth level</a:t>
            </a:r>
          </a:p>
          <a:p>
            <a:pPr lvl="4"/>
            <a:r>
              <a:rPr lang="en-US">
                <a:sym typeface="Helvetica Neue" pitchFamily="-107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3581400" cy="97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07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marL="1778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1pPr>
      <a:lvl2pPr marL="4445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2pPr>
      <a:lvl3pPr marL="7620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3pPr>
      <a:lvl4pPr marL="10668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4pPr>
      <a:lvl5pPr marL="13716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5pPr>
      <a:lvl6pPr marL="18288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6pPr>
      <a:lvl7pPr marL="22860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7pPr>
      <a:lvl8pPr marL="27432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8pPr>
      <a:lvl9pPr marL="32004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Group 1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12290" name="Group 2"/>
            <p:cNvGrpSpPr>
              <a:grpSpLocks/>
            </p:cNvGrpSpPr>
            <p:nvPr/>
          </p:nvGrpSpPr>
          <p:grpSpPr bwMode="auto">
            <a:xfrm>
              <a:off x="182" y="68"/>
              <a:ext cx="449" cy="299"/>
              <a:chOff x="0" y="0"/>
              <a:chExt cx="448" cy="299"/>
            </a:xfrm>
          </p:grpSpPr>
          <p:sp>
            <p:nvSpPr>
              <p:cNvPr id="12291" name="Rectangle 3"/>
              <p:cNvSpPr>
                <a:spLocks/>
              </p:cNvSpPr>
              <p:nvPr/>
            </p:nvSpPr>
            <p:spPr bwMode="auto">
              <a:xfrm>
                <a:off x="0" y="0"/>
                <a:ext cx="275" cy="299"/>
              </a:xfrm>
              <a:prstGeom prst="rect">
                <a:avLst/>
              </a:prstGeom>
              <a:solidFill>
                <a:srgbClr val="3B2E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Avenir Book"/>
                </a:endParaRPr>
              </a:p>
            </p:txBody>
          </p:sp>
          <p:sp>
            <p:nvSpPr>
              <p:cNvPr id="12292" name="Rectangle 4"/>
              <p:cNvSpPr>
                <a:spLocks/>
              </p:cNvSpPr>
              <p:nvPr/>
            </p:nvSpPr>
            <p:spPr bwMode="auto">
              <a:xfrm>
                <a:off x="241" y="0"/>
                <a:ext cx="207" cy="299"/>
              </a:xfrm>
              <a:prstGeom prst="rect">
                <a:avLst/>
              </a:prstGeom>
              <a:gradFill rotWithShape="0">
                <a:gsLst>
                  <a:gs pos="0">
                    <a:srgbClr val="3B2ECD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Avenir Book"/>
                </a:endParaRPr>
              </a:p>
            </p:txBody>
          </p:sp>
        </p:grpSp>
        <p:grpSp>
          <p:nvGrpSpPr>
            <p:cNvPr id="12293" name="Group 5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465" cy="299"/>
            </a:xfrm>
          </p:grpSpPr>
          <p:sp>
            <p:nvSpPr>
              <p:cNvPr id="12294" name="Rectangle 6"/>
              <p:cNvSpPr>
                <a:spLocks/>
              </p:cNvSpPr>
              <p:nvPr/>
            </p:nvSpPr>
            <p:spPr bwMode="auto">
              <a:xfrm>
                <a:off x="0" y="0"/>
                <a:ext cx="265" cy="299"/>
              </a:xfrm>
              <a:prstGeom prst="rect">
                <a:avLst/>
              </a:prstGeom>
              <a:solidFill>
                <a:srgbClr val="FAD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Avenir Book"/>
                </a:endParaRPr>
              </a:p>
            </p:txBody>
          </p:sp>
          <p:sp>
            <p:nvSpPr>
              <p:cNvPr id="12295" name="Rectangle 7"/>
              <p:cNvSpPr>
                <a:spLocks/>
              </p:cNvSpPr>
              <p:nvPr/>
            </p:nvSpPr>
            <p:spPr bwMode="auto">
              <a:xfrm>
                <a:off x="232" y="0"/>
                <a:ext cx="233" cy="299"/>
              </a:xfrm>
              <a:prstGeom prst="rect">
                <a:avLst/>
              </a:prstGeom>
              <a:gradFill rotWithShape="0">
                <a:gsLst>
                  <a:gs pos="0">
                    <a:srgbClr val="FAD000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Avenir Book"/>
                </a:endParaRPr>
              </a:p>
            </p:txBody>
          </p:sp>
        </p:grpSp>
        <p:sp>
          <p:nvSpPr>
            <p:cNvPr id="12296" name="Rectangle 8"/>
            <p:cNvSpPr>
              <a:spLocks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90015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12297" name="Rectangle 9"/>
            <p:cNvSpPr>
              <a:spLocks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rgbClr val="1C1C1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12298" name="Rectangle 10"/>
            <p:cNvSpPr>
              <a:spLocks/>
            </p:cNvSpPr>
            <p:nvPr/>
          </p:nvSpPr>
          <p:spPr bwMode="auto">
            <a:xfrm rot="10800000" flipH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</p:grpSp>
      <p:sp>
        <p:nvSpPr>
          <p:cNvPr id="1229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14300"/>
            <a:ext cx="7772400" cy="285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ahoma" pitchFamily="-107" charset="0"/>
              </a:rPr>
              <a:t>Click to edit Master title style</a:t>
            </a:r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imes New Roman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Times New Roman" pitchFamily="-107" charset="0"/>
              </a:rPr>
              <a:t>Second level</a:t>
            </a:r>
          </a:p>
          <a:p>
            <a:pPr lvl="2"/>
            <a:r>
              <a:rPr lang="en-US">
                <a:sym typeface="Times New Roman" pitchFamily="-107" charset="0"/>
              </a:rPr>
              <a:t>Third level</a:t>
            </a:r>
          </a:p>
          <a:p>
            <a:pPr lvl="3"/>
            <a:r>
              <a:rPr lang="en-US">
                <a:sym typeface="Times New Roman" pitchFamily="-107" charset="0"/>
              </a:rPr>
              <a:t>Fourth level</a:t>
            </a:r>
          </a:p>
          <a:p>
            <a:pPr lvl="4"/>
            <a:r>
              <a:rPr lang="en-US">
                <a:sym typeface="Times New Roman" pitchFamily="-107" charset="0"/>
              </a:rPr>
              <a:t>Fifth level</a:t>
            </a:r>
          </a:p>
        </p:txBody>
      </p:sp>
      <p:sp>
        <p:nvSpPr>
          <p:cNvPr id="12301" name="Text Box 1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654925" y="6388100"/>
            <a:ext cx="309563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1C1C1C"/>
                </a:solidFill>
                <a:latin typeface="Avenir Book"/>
                <a:ea typeface="Tahoma" pitchFamily="-107" charset="0"/>
                <a:cs typeface="Tahoma" pitchFamily="-107" charset="0"/>
              </a:defRPr>
            </a:lvl1pPr>
          </a:lstStyle>
          <a:p>
            <a:fld id="{5DB559AB-68FC-1A45-9569-478BEC12C0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ransition/>
  <p:hf hdr="0" ftr="0" dt="0"/>
  <p:txStyles>
    <p:titleStyle>
      <a:lvl1pPr marL="396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+mj-lt"/>
          <a:ea typeface="+mj-ea"/>
          <a:cs typeface="+mj-cs"/>
          <a:sym typeface="Tahoma" pitchFamily="-107" charset="0"/>
        </a:defRPr>
      </a:lvl1pPr>
      <a:lvl2pPr marL="396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2pPr>
      <a:lvl3pPr marL="396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3pPr>
      <a:lvl4pPr marL="396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4pPr>
      <a:lvl5pPr marL="396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9pPr>
    </p:titleStyle>
    <p:bodyStyle>
      <a:lvl1pPr marL="39688" algn="ctr" rtl="0" fontAlgn="base">
        <a:spcBef>
          <a:spcPts val="7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1pPr>
      <a:lvl2pPr marL="446088" algn="ctr" rtl="0" fontAlgn="base">
        <a:spcBef>
          <a:spcPts val="6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2pPr>
      <a:lvl3pPr marL="903288" algn="ctr" rtl="0" fontAlgn="base">
        <a:spcBef>
          <a:spcPts val="5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3pPr>
      <a:lvl4pPr marL="13604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4pPr>
      <a:lvl5pPr marL="18176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5pPr>
      <a:lvl6pPr marL="22748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6pPr>
      <a:lvl7pPr marL="27320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7pPr>
      <a:lvl8pPr marL="31892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8pPr>
      <a:lvl9pPr marL="3646488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38300"/>
            <a:ext cx="3581400" cy="462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pitchFamily="-107" charset="0"/>
              </a:rPr>
              <a:t>Second level</a:t>
            </a:r>
          </a:p>
          <a:p>
            <a:pPr lvl="2"/>
            <a:r>
              <a:rPr lang="en-US">
                <a:sym typeface="Helvetica Neue" pitchFamily="-107" charset="0"/>
              </a:rPr>
              <a:t>Third level</a:t>
            </a:r>
          </a:p>
          <a:p>
            <a:pPr lvl="3"/>
            <a:r>
              <a:rPr lang="en-US">
                <a:sym typeface="Helvetica Neue" pitchFamily="-107" charset="0"/>
              </a:rPr>
              <a:t>Fourth level</a:t>
            </a:r>
          </a:p>
          <a:p>
            <a:pPr lvl="4"/>
            <a:r>
              <a:rPr lang="en-US">
                <a:sym typeface="Helvetica Neue" pitchFamily="-107" charset="0"/>
              </a:rPr>
              <a:t>Fifth level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3900" cy="97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07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marL="1778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1pPr>
      <a:lvl2pPr marL="4445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2pPr>
      <a:lvl3pPr marL="7620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3pPr>
      <a:lvl4pPr marL="10668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4pPr>
      <a:lvl5pPr marL="13716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5pPr>
      <a:lvl6pPr marL="18288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6pPr>
      <a:lvl7pPr marL="22860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7pPr>
      <a:lvl8pPr marL="27432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8pPr>
      <a:lvl9pPr marL="32004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92800" y="1638300"/>
            <a:ext cx="2857500" cy="462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pitchFamily="-107" charset="0"/>
              </a:rPr>
              <a:t>Second level</a:t>
            </a:r>
          </a:p>
          <a:p>
            <a:pPr lvl="2"/>
            <a:r>
              <a:rPr lang="en-US">
                <a:sym typeface="Helvetica Neue" pitchFamily="-107" charset="0"/>
              </a:rPr>
              <a:t>Third level</a:t>
            </a:r>
          </a:p>
          <a:p>
            <a:pPr lvl="3"/>
            <a:r>
              <a:rPr lang="en-US">
                <a:sym typeface="Helvetica Neue" pitchFamily="-107" charset="0"/>
              </a:rPr>
              <a:t>Fourth level</a:t>
            </a:r>
          </a:p>
          <a:p>
            <a:pPr lvl="4"/>
            <a:r>
              <a:rPr lang="en-US">
                <a:sym typeface="Helvetica Neue" pitchFamily="-107" charset="0"/>
              </a:rPr>
              <a:t>Fifth level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3900" cy="97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07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marL="1778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1pPr>
      <a:lvl2pPr marL="4445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2pPr>
      <a:lvl3pPr marL="7747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3pPr>
      <a:lvl4pPr marL="10668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4pPr>
      <a:lvl5pPr marL="13716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5pPr>
      <a:lvl6pPr marL="18288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6pPr>
      <a:lvl7pPr marL="22860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7pPr>
      <a:lvl8pPr marL="27432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8pPr>
      <a:lvl9pPr marL="32004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609600"/>
            <a:ext cx="8343900" cy="565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pitchFamily="-107" charset="0"/>
              </a:rPr>
              <a:t>Second level</a:t>
            </a:r>
          </a:p>
          <a:p>
            <a:pPr lvl="2"/>
            <a:r>
              <a:rPr lang="en-US">
                <a:sym typeface="Helvetica Neue" pitchFamily="-107" charset="0"/>
              </a:rPr>
              <a:t>Third level</a:t>
            </a:r>
          </a:p>
          <a:p>
            <a:pPr lvl="3"/>
            <a:r>
              <a:rPr lang="en-US">
                <a:sym typeface="Helvetica Neue" pitchFamily="-107" charset="0"/>
              </a:rPr>
              <a:t>Fourth level</a:t>
            </a:r>
          </a:p>
          <a:p>
            <a:pPr lvl="4"/>
            <a:r>
              <a:rPr lang="en-US">
                <a:sym typeface="Helvetica Neue" pitchFamily="-107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marL="177800" indent="-177800" algn="l" rtl="0" fontAlgn="base">
        <a:spcBef>
          <a:spcPts val="50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1pPr>
      <a:lvl2pPr marL="444500" indent="-177800" algn="l" rtl="0" fontAlgn="base">
        <a:spcBef>
          <a:spcPts val="50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2pPr>
      <a:lvl3pPr marL="762000" indent="-177800" algn="l" rtl="0" fontAlgn="base">
        <a:spcBef>
          <a:spcPts val="50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3pPr>
      <a:lvl4pPr marL="1066800" indent="-177800" algn="l" rtl="0" fontAlgn="base">
        <a:spcBef>
          <a:spcPts val="50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4pPr>
      <a:lvl5pPr marL="1371600" indent="-177800" algn="l" rtl="0" fontAlgn="base">
        <a:spcBef>
          <a:spcPts val="50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5pPr>
      <a:lvl6pPr marL="1828800" indent="-177800" algn="l" rtl="0" fontAlgn="base">
        <a:spcBef>
          <a:spcPts val="50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6pPr>
      <a:lvl7pPr marL="2286000" indent="-177800" algn="l" rtl="0" fontAlgn="base">
        <a:spcBef>
          <a:spcPts val="50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7pPr>
      <a:lvl8pPr marL="2743200" indent="-177800" algn="l" rtl="0" fontAlgn="base">
        <a:spcBef>
          <a:spcPts val="50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8pPr>
      <a:lvl9pPr marL="3200400" indent="-177800" algn="l" rtl="0" fontAlgn="base">
        <a:spcBef>
          <a:spcPts val="50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3900" cy="97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07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marL="1778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1pPr>
      <a:lvl2pPr marL="4826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2pPr>
      <a:lvl3pPr marL="8001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3pPr>
      <a:lvl4pPr marL="11049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4pPr>
      <a:lvl5pPr marL="14097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5pPr>
      <a:lvl6pPr marL="18669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6pPr>
      <a:lvl7pPr marL="23241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7pPr>
      <a:lvl8pPr marL="27813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8pPr>
      <a:lvl9pPr marL="32385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38300"/>
            <a:ext cx="8343900" cy="462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pitchFamily="-107" charset="0"/>
              </a:rPr>
              <a:t>Second level</a:t>
            </a:r>
          </a:p>
          <a:p>
            <a:pPr lvl="2"/>
            <a:r>
              <a:rPr lang="en-US">
                <a:sym typeface="Helvetica Neue" pitchFamily="-107" charset="0"/>
              </a:rPr>
              <a:t>Third level</a:t>
            </a:r>
          </a:p>
          <a:p>
            <a:pPr lvl="3"/>
            <a:r>
              <a:rPr lang="en-US">
                <a:sym typeface="Helvetica Neue" pitchFamily="-107" charset="0"/>
              </a:rPr>
              <a:t>Fourth level</a:t>
            </a:r>
          </a:p>
          <a:p>
            <a:pPr lvl="4"/>
            <a:r>
              <a:rPr lang="en-US">
                <a:sym typeface="Helvetica Neue" pitchFamily="-107" charset="0"/>
              </a:rPr>
              <a:t>Fifth level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3900" cy="97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07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marL="177800" indent="-177800" algn="l" rtl="0" fontAlgn="base">
        <a:spcBef>
          <a:spcPts val="1600"/>
        </a:spcBef>
        <a:spcAft>
          <a:spcPct val="0"/>
        </a:spcAft>
        <a:buClr>
          <a:srgbClr val="252525"/>
        </a:buClr>
        <a:buSzPct val="100000"/>
        <a:buFont typeface="Helvetica Neue" pitchFamily="-107" charset="0"/>
        <a:buChar char="•"/>
        <a:defRPr>
          <a:solidFill>
            <a:srgbClr val="252525"/>
          </a:solidFill>
          <a:latin typeface="+mn-lt"/>
          <a:ea typeface="+mn-ea"/>
          <a:cs typeface="+mn-cs"/>
          <a:sym typeface="Helvetica Neue" pitchFamily="-107" charset="0"/>
        </a:defRPr>
      </a:lvl1pPr>
      <a:lvl2pPr marL="444500" indent="-177800" algn="l" rtl="0" fontAlgn="base">
        <a:spcBef>
          <a:spcPts val="1600"/>
        </a:spcBef>
        <a:spcAft>
          <a:spcPct val="0"/>
        </a:spcAft>
        <a:buClr>
          <a:srgbClr val="252525"/>
        </a:buClr>
        <a:buSzPct val="100000"/>
        <a:buFont typeface="Helvetica Neue" pitchFamily="-107" charset="0"/>
        <a:buChar char="•"/>
        <a:defRPr>
          <a:solidFill>
            <a:srgbClr val="252525"/>
          </a:solidFill>
          <a:latin typeface="+mn-lt"/>
          <a:ea typeface="+mn-ea"/>
          <a:cs typeface="+mn-cs"/>
          <a:sym typeface="Helvetica Neue" pitchFamily="-107" charset="0"/>
        </a:defRPr>
      </a:lvl2pPr>
      <a:lvl3pPr marL="762000" indent="-177800" algn="l" rtl="0" fontAlgn="base">
        <a:spcBef>
          <a:spcPts val="1600"/>
        </a:spcBef>
        <a:spcAft>
          <a:spcPct val="0"/>
        </a:spcAft>
        <a:buClr>
          <a:srgbClr val="252525"/>
        </a:buClr>
        <a:buSzPct val="100000"/>
        <a:buFont typeface="Helvetica Neue" pitchFamily="-107" charset="0"/>
        <a:buChar char="•"/>
        <a:defRPr>
          <a:solidFill>
            <a:srgbClr val="252525"/>
          </a:solidFill>
          <a:latin typeface="+mn-lt"/>
          <a:ea typeface="+mn-ea"/>
          <a:cs typeface="+mn-cs"/>
          <a:sym typeface="Helvetica Neue" pitchFamily="-107" charset="0"/>
        </a:defRPr>
      </a:lvl3pPr>
      <a:lvl4pPr marL="1066800" indent="-177800" algn="l" rtl="0" fontAlgn="base">
        <a:spcBef>
          <a:spcPts val="1600"/>
        </a:spcBef>
        <a:spcAft>
          <a:spcPct val="0"/>
        </a:spcAft>
        <a:buClr>
          <a:srgbClr val="252525"/>
        </a:buClr>
        <a:buSzPct val="100000"/>
        <a:buFont typeface="Helvetica Neue" pitchFamily="-107" charset="0"/>
        <a:buChar char="•"/>
        <a:defRPr>
          <a:solidFill>
            <a:srgbClr val="252525"/>
          </a:solidFill>
          <a:latin typeface="+mn-lt"/>
          <a:ea typeface="+mn-ea"/>
          <a:cs typeface="+mn-cs"/>
          <a:sym typeface="Helvetica Neue" pitchFamily="-107" charset="0"/>
        </a:defRPr>
      </a:lvl4pPr>
      <a:lvl5pPr marL="1371600" indent="-177800" algn="l" rtl="0" fontAlgn="base">
        <a:spcBef>
          <a:spcPts val="1600"/>
        </a:spcBef>
        <a:spcAft>
          <a:spcPct val="0"/>
        </a:spcAft>
        <a:buClr>
          <a:srgbClr val="252525"/>
        </a:buClr>
        <a:buSzPct val="100000"/>
        <a:buFont typeface="Helvetica Neue" pitchFamily="-107" charset="0"/>
        <a:buChar char="•"/>
        <a:defRPr>
          <a:solidFill>
            <a:srgbClr val="252525"/>
          </a:solidFill>
          <a:latin typeface="+mn-lt"/>
          <a:ea typeface="+mn-ea"/>
          <a:cs typeface="+mn-cs"/>
          <a:sym typeface="Helvetica Neue" pitchFamily="-107" charset="0"/>
        </a:defRPr>
      </a:lvl5pPr>
      <a:lvl6pPr marL="1828800" indent="-177800" algn="l" rtl="0" fontAlgn="base">
        <a:spcBef>
          <a:spcPts val="1600"/>
        </a:spcBef>
        <a:spcAft>
          <a:spcPct val="0"/>
        </a:spcAft>
        <a:buClr>
          <a:srgbClr val="252525"/>
        </a:buClr>
        <a:buSzPct val="100000"/>
        <a:buFont typeface="Helvetica Neue" pitchFamily="-107" charset="0"/>
        <a:buChar char="•"/>
        <a:defRPr>
          <a:solidFill>
            <a:srgbClr val="252525"/>
          </a:solidFill>
          <a:latin typeface="+mn-lt"/>
          <a:ea typeface="+mn-ea"/>
          <a:cs typeface="+mn-cs"/>
          <a:sym typeface="Helvetica Neue" pitchFamily="-107" charset="0"/>
        </a:defRPr>
      </a:lvl6pPr>
      <a:lvl7pPr marL="2286000" indent="-177800" algn="l" rtl="0" fontAlgn="base">
        <a:spcBef>
          <a:spcPts val="1600"/>
        </a:spcBef>
        <a:spcAft>
          <a:spcPct val="0"/>
        </a:spcAft>
        <a:buClr>
          <a:srgbClr val="252525"/>
        </a:buClr>
        <a:buSzPct val="100000"/>
        <a:buFont typeface="Helvetica Neue" pitchFamily="-107" charset="0"/>
        <a:buChar char="•"/>
        <a:defRPr>
          <a:solidFill>
            <a:srgbClr val="252525"/>
          </a:solidFill>
          <a:latin typeface="+mn-lt"/>
          <a:ea typeface="+mn-ea"/>
          <a:cs typeface="+mn-cs"/>
          <a:sym typeface="Helvetica Neue" pitchFamily="-107" charset="0"/>
        </a:defRPr>
      </a:lvl7pPr>
      <a:lvl8pPr marL="2743200" indent="-177800" algn="l" rtl="0" fontAlgn="base">
        <a:spcBef>
          <a:spcPts val="1600"/>
        </a:spcBef>
        <a:spcAft>
          <a:spcPct val="0"/>
        </a:spcAft>
        <a:buClr>
          <a:srgbClr val="252525"/>
        </a:buClr>
        <a:buSzPct val="100000"/>
        <a:buFont typeface="Helvetica Neue" pitchFamily="-107" charset="0"/>
        <a:buChar char="•"/>
        <a:defRPr>
          <a:solidFill>
            <a:srgbClr val="252525"/>
          </a:solidFill>
          <a:latin typeface="+mn-lt"/>
          <a:ea typeface="+mn-ea"/>
          <a:cs typeface="+mn-cs"/>
          <a:sym typeface="Helvetica Neue" pitchFamily="-107" charset="0"/>
        </a:defRPr>
      </a:lvl8pPr>
      <a:lvl9pPr marL="3200400" indent="-177800" algn="l" rtl="0" fontAlgn="base">
        <a:spcBef>
          <a:spcPts val="1600"/>
        </a:spcBef>
        <a:spcAft>
          <a:spcPct val="0"/>
        </a:spcAft>
        <a:buClr>
          <a:srgbClr val="252525"/>
        </a:buClr>
        <a:buSzPct val="100000"/>
        <a:buFont typeface="Helvetica Neue" pitchFamily="-107" charset="0"/>
        <a:buChar char="•"/>
        <a:defRPr>
          <a:solidFill>
            <a:srgbClr val="252525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marL="1778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1pPr>
      <a:lvl2pPr marL="4826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2pPr>
      <a:lvl3pPr marL="8001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3pPr>
      <a:lvl4pPr marL="11049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4pPr>
      <a:lvl5pPr marL="14097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5pPr>
      <a:lvl6pPr marL="18669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6pPr>
      <a:lvl7pPr marL="23241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7pPr>
      <a:lvl8pPr marL="27813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8pPr>
      <a:lvl9pPr marL="3238500" indent="-177800" algn="l" rtl="0" fontAlgn="base">
        <a:spcBef>
          <a:spcPts val="3400"/>
        </a:spcBef>
        <a:spcAft>
          <a:spcPct val="0"/>
        </a:spcAft>
        <a:buClr>
          <a:srgbClr val="747474"/>
        </a:buClr>
        <a:buSzPct val="100000"/>
        <a:buFont typeface="Helvetica Neue" pitchFamily="-107" charset="0"/>
        <a:buChar char="•"/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3530600"/>
            <a:ext cx="3581400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pitchFamily="-107" charset="0"/>
              </a:rPr>
              <a:t>Second level</a:t>
            </a:r>
          </a:p>
          <a:p>
            <a:pPr lvl="2"/>
            <a:r>
              <a:rPr lang="en-US">
                <a:sym typeface="Helvetica Neue" pitchFamily="-107" charset="0"/>
              </a:rPr>
              <a:t>Third level</a:t>
            </a:r>
          </a:p>
          <a:p>
            <a:pPr lvl="3"/>
            <a:r>
              <a:rPr lang="en-US">
                <a:sym typeface="Helvetica Neue" pitchFamily="-107" charset="0"/>
              </a:rPr>
              <a:t>Fourth level</a:t>
            </a:r>
          </a:p>
          <a:p>
            <a:pPr lvl="4"/>
            <a:r>
              <a:rPr lang="en-US">
                <a:sym typeface="Helvetica Neue" pitchFamily="-107" charset="0"/>
              </a:rPr>
              <a:t>Fifth level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927100"/>
            <a:ext cx="3581400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07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1"/>
          <p:cNvGrpSpPr>
            <a:grpSpLocks/>
          </p:cNvGrpSpPr>
          <p:nvPr/>
        </p:nvGrpSpPr>
        <p:grpSpPr bwMode="auto">
          <a:xfrm>
            <a:off x="417513" y="1098550"/>
            <a:ext cx="438150" cy="474663"/>
            <a:chOff x="0" y="0"/>
            <a:chExt cx="276" cy="299"/>
          </a:xfrm>
        </p:grpSpPr>
        <p:sp>
          <p:nvSpPr>
            <p:cNvPr id="20482" name="Rectangle 2"/>
            <p:cNvSpPr>
              <a:spLocks/>
            </p:cNvSpPr>
            <p:nvPr/>
          </p:nvSpPr>
          <p:spPr bwMode="auto">
            <a:xfrm>
              <a:off x="0" y="0"/>
              <a:ext cx="276" cy="299"/>
            </a:xfrm>
            <a:prstGeom prst="rect">
              <a:avLst/>
            </a:prstGeom>
            <a:solidFill>
              <a:srgbClr val="FAD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0483" name="Rectangle 3"/>
            <p:cNvSpPr>
              <a:spLocks/>
            </p:cNvSpPr>
            <p:nvPr/>
          </p:nvSpPr>
          <p:spPr bwMode="auto">
            <a:xfrm>
              <a:off x="0" y="0"/>
              <a:ext cx="276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</p:grp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800100" y="1098550"/>
            <a:ext cx="328613" cy="474663"/>
            <a:chOff x="0" y="0"/>
            <a:chExt cx="207" cy="299"/>
          </a:xfrm>
        </p:grpSpPr>
        <p:sp>
          <p:nvSpPr>
            <p:cNvPr id="20485" name="Rectangle 5"/>
            <p:cNvSpPr>
              <a:spLocks/>
            </p:cNvSpPr>
            <p:nvPr/>
          </p:nvSpPr>
          <p:spPr bwMode="auto">
            <a:xfrm>
              <a:off x="0" y="0"/>
              <a:ext cx="207" cy="299"/>
            </a:xfrm>
            <a:prstGeom prst="rect">
              <a:avLst/>
            </a:prstGeom>
            <a:gradFill rotWithShape="0">
              <a:gsLst>
                <a:gs pos="0">
                  <a:srgbClr val="FAD000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0486" name="Rectangle 6"/>
            <p:cNvSpPr>
              <a:spLocks/>
            </p:cNvSpPr>
            <p:nvPr/>
          </p:nvSpPr>
          <p:spPr bwMode="auto">
            <a:xfrm>
              <a:off x="0" y="0"/>
              <a:ext cx="20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</p:grp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541338" y="1520825"/>
            <a:ext cx="422275" cy="474663"/>
            <a:chOff x="0" y="0"/>
            <a:chExt cx="266" cy="299"/>
          </a:xfrm>
        </p:grpSpPr>
        <p:sp>
          <p:nvSpPr>
            <p:cNvPr id="20488" name="Rectangle 8"/>
            <p:cNvSpPr>
              <a:spLocks/>
            </p:cNvSpPr>
            <p:nvPr/>
          </p:nvSpPr>
          <p:spPr bwMode="auto">
            <a:xfrm>
              <a:off x="0" y="0"/>
              <a:ext cx="266" cy="299"/>
            </a:xfrm>
            <a:prstGeom prst="rect">
              <a:avLst/>
            </a:prstGeom>
            <a:solidFill>
              <a:srgbClr val="3B2EC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0489" name="Rectangle 9"/>
            <p:cNvSpPr>
              <a:spLocks/>
            </p:cNvSpPr>
            <p:nvPr/>
          </p:nvSpPr>
          <p:spPr bwMode="auto">
            <a:xfrm>
              <a:off x="0" y="0"/>
              <a:ext cx="266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</p:grpSp>
      <p:grpSp>
        <p:nvGrpSpPr>
          <p:cNvPr id="20490" name="Group 10"/>
          <p:cNvGrpSpPr>
            <a:grpSpLocks/>
          </p:cNvGrpSpPr>
          <p:nvPr/>
        </p:nvGrpSpPr>
        <p:grpSpPr bwMode="auto">
          <a:xfrm>
            <a:off x="911225" y="1520825"/>
            <a:ext cx="368300" cy="474663"/>
            <a:chOff x="0" y="0"/>
            <a:chExt cx="232" cy="299"/>
          </a:xfrm>
        </p:grpSpPr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0" y="0"/>
              <a:ext cx="232" cy="299"/>
            </a:xfrm>
            <a:prstGeom prst="rect">
              <a:avLst/>
            </a:prstGeom>
            <a:gradFill rotWithShape="0">
              <a:gsLst>
                <a:gs pos="0">
                  <a:srgbClr val="3B2ECD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0492" name="Rectangle 12"/>
            <p:cNvSpPr>
              <a:spLocks/>
            </p:cNvSpPr>
            <p:nvPr/>
          </p:nvSpPr>
          <p:spPr bwMode="auto">
            <a:xfrm>
              <a:off x="0" y="0"/>
              <a:ext cx="232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</p:grpSp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125413" y="1447800"/>
            <a:ext cx="561975" cy="422275"/>
            <a:chOff x="0" y="0"/>
            <a:chExt cx="353" cy="266"/>
          </a:xfrm>
        </p:grpSpPr>
        <p:sp>
          <p:nvSpPr>
            <p:cNvPr id="20494" name="Rectangle 14"/>
            <p:cNvSpPr>
              <a:spLocks/>
            </p:cNvSpPr>
            <p:nvPr/>
          </p:nvSpPr>
          <p:spPr bwMode="auto">
            <a:xfrm>
              <a:off x="0" y="0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90015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0495" name="Rectangle 15"/>
            <p:cNvSpPr>
              <a:spLocks/>
            </p:cNvSpPr>
            <p:nvPr/>
          </p:nvSpPr>
          <p:spPr bwMode="auto">
            <a:xfrm>
              <a:off x="0" y="0"/>
              <a:ext cx="353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</p:grpSp>
      <p:grpSp>
        <p:nvGrpSpPr>
          <p:cNvPr id="20496" name="Group 16"/>
          <p:cNvGrpSpPr>
            <a:grpSpLocks/>
          </p:cNvGrpSpPr>
          <p:nvPr/>
        </p:nvGrpSpPr>
        <p:grpSpPr bwMode="auto">
          <a:xfrm>
            <a:off x="762000" y="990600"/>
            <a:ext cx="31750" cy="1052513"/>
            <a:chOff x="0" y="0"/>
            <a:chExt cx="20" cy="663"/>
          </a:xfrm>
        </p:grpSpPr>
        <p:sp>
          <p:nvSpPr>
            <p:cNvPr id="20497" name="Rectangle 17"/>
            <p:cNvSpPr>
              <a:spLocks/>
            </p:cNvSpPr>
            <p:nvPr/>
          </p:nvSpPr>
          <p:spPr bwMode="auto">
            <a:xfrm>
              <a:off x="0" y="0"/>
              <a:ext cx="20" cy="663"/>
            </a:xfrm>
            <a:prstGeom prst="rect">
              <a:avLst/>
            </a:prstGeom>
            <a:solidFill>
              <a:srgbClr val="1C1C1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0498" name="Rectangle 18"/>
            <p:cNvSpPr>
              <a:spLocks/>
            </p:cNvSpPr>
            <p:nvPr/>
          </p:nvSpPr>
          <p:spPr bwMode="auto">
            <a:xfrm>
              <a:off x="0" y="0"/>
              <a:ext cx="20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</p:grpSp>
      <p:grpSp>
        <p:nvGrpSpPr>
          <p:cNvPr id="20499" name="Group 19"/>
          <p:cNvGrpSpPr>
            <a:grpSpLocks/>
          </p:cNvGrpSpPr>
          <p:nvPr/>
        </p:nvGrpSpPr>
        <p:grpSpPr bwMode="auto">
          <a:xfrm>
            <a:off x="442913" y="1781175"/>
            <a:ext cx="8226425" cy="31750"/>
            <a:chOff x="0" y="0"/>
            <a:chExt cx="5182" cy="20"/>
          </a:xfrm>
        </p:grpSpPr>
        <p:sp>
          <p:nvSpPr>
            <p:cNvPr id="20500" name="Rectangle 20"/>
            <p:cNvSpPr>
              <a:spLocks/>
            </p:cNvSpPr>
            <p:nvPr/>
          </p:nvSpPr>
          <p:spPr bwMode="auto">
            <a:xfrm>
              <a:off x="0" y="0"/>
              <a:ext cx="5182" cy="2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0501" name="Rectangle 21"/>
            <p:cNvSpPr>
              <a:spLocks/>
            </p:cNvSpPr>
            <p:nvPr/>
          </p:nvSpPr>
          <p:spPr bwMode="auto">
            <a:xfrm>
              <a:off x="0" y="0"/>
              <a:ext cx="5182" cy="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Avenir Book"/>
              </a:endParaRPr>
            </a:p>
          </p:txBody>
        </p:sp>
      </p:grpSp>
      <p:sp>
        <p:nvSpPr>
          <p:cNvPr id="2050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0"/>
            <a:ext cx="7793037" cy="176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ahoma" pitchFamily="-107" charset="0"/>
              </a:rPr>
              <a:t>Click to edit Master title style</a:t>
            </a:r>
          </a:p>
        </p:txBody>
      </p:sp>
      <p:sp>
        <p:nvSpPr>
          <p:cNvPr id="20503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840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imes New Roman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Times New Roman" pitchFamily="-107" charset="0"/>
              </a:rPr>
              <a:t>Second level</a:t>
            </a:r>
          </a:p>
          <a:p>
            <a:pPr lvl="2"/>
            <a:r>
              <a:rPr lang="en-US">
                <a:sym typeface="Times New Roman" pitchFamily="-107" charset="0"/>
              </a:rPr>
              <a:t>Third level</a:t>
            </a:r>
          </a:p>
          <a:p>
            <a:pPr lvl="3"/>
            <a:r>
              <a:rPr lang="en-US">
                <a:sym typeface="Times New Roman" pitchFamily="-107" charset="0"/>
              </a:rPr>
              <a:t>Fourth level</a:t>
            </a:r>
          </a:p>
          <a:p>
            <a:pPr lvl="4"/>
            <a:r>
              <a:rPr lang="en-US">
                <a:sym typeface="Times New Roman" pitchFamily="-107" charset="0"/>
              </a:rPr>
              <a:t>Fifth level</a:t>
            </a:r>
          </a:p>
        </p:txBody>
      </p:sp>
      <p:sp>
        <p:nvSpPr>
          <p:cNvPr id="20504" name="Text Box 2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578725" y="6464300"/>
            <a:ext cx="309563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venir Book"/>
                <a:ea typeface="Tahoma" pitchFamily="-107" charset="0"/>
                <a:cs typeface="Tahoma" pitchFamily="-107" charset="0"/>
              </a:defRPr>
            </a:lvl1pPr>
          </a:lstStyle>
          <a:p>
            <a:fld id="{76DEACBE-5B9C-5B4F-9B10-CD0CAD2FB8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ransition/>
  <p:hf hdr="0" ftr="0" dt="0"/>
  <p:txStyles>
    <p:titleStyle>
      <a:lvl1pPr marL="396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+mj-lt"/>
          <a:ea typeface="+mj-ea"/>
          <a:cs typeface="+mj-cs"/>
          <a:sym typeface="Tahoma" pitchFamily="-107" charset="0"/>
        </a:defRPr>
      </a:lvl1pPr>
      <a:lvl2pPr marL="396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2pPr>
      <a:lvl3pPr marL="396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3pPr>
      <a:lvl4pPr marL="396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4pPr>
      <a:lvl5pPr marL="396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4400">
          <a:solidFill>
            <a:srgbClr val="37309A"/>
          </a:solidFill>
          <a:latin typeface="Tahoma" pitchFamily="-107" charset="0"/>
          <a:ea typeface="ヒラギノ角ゴ ProN W3" pitchFamily="-107" charset="-128"/>
          <a:cs typeface="ヒラギノ角ゴ ProN W3" pitchFamily="-107" charset="-128"/>
          <a:sym typeface="Tahoma" pitchFamily="-107" charset="0"/>
        </a:defRPr>
      </a:lvl9pPr>
    </p:titleStyle>
    <p:bodyStyle>
      <a:lvl1pPr marL="382588" indent="-342900" algn="l" rtl="0" fontAlgn="base">
        <a:spcBef>
          <a:spcPts val="700"/>
        </a:spcBef>
        <a:spcAft>
          <a:spcPct val="0"/>
        </a:spcAft>
        <a:buClr>
          <a:srgbClr val="3B2ECD"/>
        </a:buClr>
        <a:buSzPct val="60000"/>
        <a:buFont typeface="Wingdings" pitchFamily="-107" charset="2"/>
        <a:buChar char="n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1pPr>
      <a:lvl2pPr marL="731838" indent="-285750" algn="l" rtl="0" fontAlgn="base">
        <a:spcBef>
          <a:spcPts val="600"/>
        </a:spcBef>
        <a:spcAft>
          <a:spcPct val="0"/>
        </a:spcAft>
        <a:buClr>
          <a:srgbClr val="F90015"/>
        </a:buClr>
        <a:buSzPct val="55000"/>
        <a:buFont typeface="Wingdings" pitchFamily="-107" charset="2"/>
        <a:buChar char="n"/>
        <a:defRPr sz="28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2pPr>
      <a:lvl3pPr marL="1131888" indent="-228600" algn="l" rtl="0" fontAlgn="base">
        <a:spcBef>
          <a:spcPts val="500"/>
        </a:spcBef>
        <a:spcAft>
          <a:spcPct val="0"/>
        </a:spcAft>
        <a:buClr>
          <a:srgbClr val="3B2ECD"/>
        </a:buClr>
        <a:buSzPct val="50000"/>
        <a:buFont typeface="Wingdings" pitchFamily="-107" charset="2"/>
        <a:buChar char="n"/>
        <a:defRPr sz="24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3pPr>
      <a:lvl4pPr marL="1589088" indent="-228600" algn="l" rtl="0" fontAlgn="base">
        <a:spcBef>
          <a:spcPts val="500"/>
        </a:spcBef>
        <a:spcAft>
          <a:spcPct val="0"/>
        </a:spcAft>
        <a:buClr>
          <a:srgbClr val="FAD000"/>
        </a:buClr>
        <a:buSzPct val="55000"/>
        <a:buFont typeface="Wingdings" pitchFamily="-107" charset="2"/>
        <a:buChar char="n"/>
        <a:defRPr sz="20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4pPr>
      <a:lvl5pPr marL="2046288" indent="-228600" algn="l" rtl="0" fontAlgn="base">
        <a:spcBef>
          <a:spcPts val="500"/>
        </a:spcBef>
        <a:spcAft>
          <a:spcPct val="0"/>
        </a:spcAft>
        <a:buClr>
          <a:srgbClr val="1CE5A4"/>
        </a:buClr>
        <a:buSzPct val="50000"/>
        <a:buFont typeface="Wingdings" pitchFamily="-107" charset="2"/>
        <a:buChar char="n"/>
        <a:defRPr sz="20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Clr>
          <a:srgbClr val="1CE5A4"/>
        </a:buClr>
        <a:buSzPct val="50000"/>
        <a:buFont typeface="Wingdings" pitchFamily="-107" charset="2"/>
        <a:buChar char="n"/>
        <a:defRPr sz="20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Clr>
          <a:srgbClr val="1CE5A4"/>
        </a:buClr>
        <a:buSzPct val="50000"/>
        <a:buFont typeface="Wingdings" pitchFamily="-107" charset="2"/>
        <a:buChar char="n"/>
        <a:defRPr sz="20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Clr>
          <a:srgbClr val="1CE5A4"/>
        </a:buClr>
        <a:buSzPct val="50000"/>
        <a:buFont typeface="Wingdings" pitchFamily="-107" charset="2"/>
        <a:buChar char="n"/>
        <a:defRPr sz="20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Clr>
          <a:srgbClr val="1CE5A4"/>
        </a:buClr>
        <a:buSzPct val="50000"/>
        <a:buFont typeface="Wingdings" pitchFamily="-107" charset="2"/>
        <a:buChar char="n"/>
        <a:defRPr sz="2000">
          <a:solidFill>
            <a:schemeClr val="tx1"/>
          </a:solidFill>
          <a:latin typeface="+mn-lt"/>
          <a:ea typeface="+mn-ea"/>
          <a:cs typeface="+mn-cs"/>
          <a:sym typeface="Times New Roman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3900" cy="97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38300"/>
            <a:ext cx="8343900" cy="462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venir Book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 Rounded MT Bold" pitchFamily="-107" charset="0"/>
          <a:ea typeface="ヒラギノ角ゴ ProN W3" pitchFamily="-107" charset="-128"/>
          <a:cs typeface="ヒラギノ角ゴ ProN W3" pitchFamily="-107" charset="-128"/>
        </a:defRPr>
      </a:lvl9pPr>
    </p:titleStyle>
    <p:bodyStyle>
      <a:lvl1pPr marL="177800" indent="-177800" algn="l" rtl="0" fontAlgn="base">
        <a:spcBef>
          <a:spcPts val="1600"/>
        </a:spcBef>
        <a:spcAft>
          <a:spcPct val="0"/>
        </a:spcAft>
        <a:buClr>
          <a:srgbClr val="181818"/>
        </a:buClr>
        <a:buSzPct val="100000"/>
        <a:buFont typeface="Helvetica Neue" pitchFamily="-107" charset="0"/>
        <a:buChar char="•"/>
        <a:defRPr>
          <a:solidFill>
            <a:srgbClr val="181818"/>
          </a:solidFill>
          <a:latin typeface="Avenir Book"/>
          <a:ea typeface="+mn-ea"/>
          <a:cs typeface="+mn-cs"/>
        </a:defRPr>
      </a:lvl1pPr>
      <a:lvl2pPr marL="444500" indent="-177800" algn="l" rtl="0" fontAlgn="base">
        <a:spcBef>
          <a:spcPts val="1600"/>
        </a:spcBef>
        <a:spcAft>
          <a:spcPct val="0"/>
        </a:spcAft>
        <a:buClr>
          <a:srgbClr val="181818"/>
        </a:buClr>
        <a:buSzPct val="100000"/>
        <a:buFont typeface="Helvetica Neue" pitchFamily="-107" charset="0"/>
        <a:buChar char="•"/>
        <a:defRPr>
          <a:solidFill>
            <a:srgbClr val="181818"/>
          </a:solidFill>
          <a:latin typeface="Avenir Book"/>
          <a:ea typeface="+mn-ea"/>
          <a:cs typeface="+mn-cs"/>
        </a:defRPr>
      </a:lvl2pPr>
      <a:lvl3pPr marL="762000" indent="-177800" algn="l" rtl="0" fontAlgn="base">
        <a:spcBef>
          <a:spcPts val="1600"/>
        </a:spcBef>
        <a:spcAft>
          <a:spcPct val="0"/>
        </a:spcAft>
        <a:buClr>
          <a:srgbClr val="181818"/>
        </a:buClr>
        <a:buSzPct val="100000"/>
        <a:buFont typeface="Helvetica Neue" pitchFamily="-107" charset="0"/>
        <a:buChar char="•"/>
        <a:defRPr>
          <a:solidFill>
            <a:srgbClr val="181818"/>
          </a:solidFill>
          <a:latin typeface="Avenir Book"/>
          <a:ea typeface="+mn-ea"/>
          <a:cs typeface="+mn-cs"/>
        </a:defRPr>
      </a:lvl3pPr>
      <a:lvl4pPr marL="1066800" indent="-177800" algn="l" rtl="0" fontAlgn="base">
        <a:spcBef>
          <a:spcPts val="1600"/>
        </a:spcBef>
        <a:spcAft>
          <a:spcPct val="0"/>
        </a:spcAft>
        <a:buClr>
          <a:srgbClr val="181818"/>
        </a:buClr>
        <a:buSzPct val="100000"/>
        <a:buFont typeface="Helvetica Neue" pitchFamily="-107" charset="0"/>
        <a:buChar char="•"/>
        <a:defRPr>
          <a:solidFill>
            <a:srgbClr val="181818"/>
          </a:solidFill>
          <a:latin typeface="Avenir Book"/>
          <a:ea typeface="+mn-ea"/>
          <a:cs typeface="+mn-cs"/>
        </a:defRPr>
      </a:lvl4pPr>
      <a:lvl5pPr marL="1371600" indent="-177800" algn="l" rtl="0" fontAlgn="base">
        <a:spcBef>
          <a:spcPts val="1600"/>
        </a:spcBef>
        <a:spcAft>
          <a:spcPct val="0"/>
        </a:spcAft>
        <a:buClr>
          <a:srgbClr val="181818"/>
        </a:buClr>
        <a:buSzPct val="100000"/>
        <a:buFont typeface="Helvetica Neue" pitchFamily="-107" charset="0"/>
        <a:buChar char="•"/>
        <a:defRPr>
          <a:solidFill>
            <a:srgbClr val="181818"/>
          </a:solidFill>
          <a:latin typeface="Avenir Book"/>
          <a:ea typeface="+mn-ea"/>
          <a:cs typeface="+mn-cs"/>
        </a:defRPr>
      </a:lvl5pPr>
      <a:lvl6pPr marL="1828800" indent="-177800" algn="l" rtl="0" fontAlgn="base">
        <a:spcBef>
          <a:spcPts val="1600"/>
        </a:spcBef>
        <a:spcAft>
          <a:spcPct val="0"/>
        </a:spcAft>
        <a:buClr>
          <a:srgbClr val="181818"/>
        </a:buClr>
        <a:buSzPct val="100000"/>
        <a:buFont typeface="Helvetica Neue" pitchFamily="-107" charset="0"/>
        <a:buChar char="•"/>
        <a:defRPr>
          <a:solidFill>
            <a:srgbClr val="181818"/>
          </a:solidFill>
          <a:latin typeface="+mn-lt"/>
          <a:ea typeface="+mn-ea"/>
          <a:cs typeface="+mn-cs"/>
        </a:defRPr>
      </a:lvl6pPr>
      <a:lvl7pPr marL="2286000" indent="-177800" algn="l" rtl="0" fontAlgn="base">
        <a:spcBef>
          <a:spcPts val="1600"/>
        </a:spcBef>
        <a:spcAft>
          <a:spcPct val="0"/>
        </a:spcAft>
        <a:buClr>
          <a:srgbClr val="181818"/>
        </a:buClr>
        <a:buSzPct val="100000"/>
        <a:buFont typeface="Helvetica Neue" pitchFamily="-107" charset="0"/>
        <a:buChar char="•"/>
        <a:defRPr>
          <a:solidFill>
            <a:srgbClr val="181818"/>
          </a:solidFill>
          <a:latin typeface="+mn-lt"/>
          <a:ea typeface="+mn-ea"/>
          <a:cs typeface="+mn-cs"/>
        </a:defRPr>
      </a:lvl7pPr>
      <a:lvl8pPr marL="2743200" indent="-177800" algn="l" rtl="0" fontAlgn="base">
        <a:spcBef>
          <a:spcPts val="1600"/>
        </a:spcBef>
        <a:spcAft>
          <a:spcPct val="0"/>
        </a:spcAft>
        <a:buClr>
          <a:srgbClr val="181818"/>
        </a:buClr>
        <a:buSzPct val="100000"/>
        <a:buFont typeface="Helvetica Neue" pitchFamily="-107" charset="0"/>
        <a:buChar char="•"/>
        <a:defRPr>
          <a:solidFill>
            <a:srgbClr val="181818"/>
          </a:solidFill>
          <a:latin typeface="+mn-lt"/>
          <a:ea typeface="+mn-ea"/>
          <a:cs typeface="+mn-cs"/>
        </a:defRPr>
      </a:lvl8pPr>
      <a:lvl9pPr marL="3200400" indent="-177800" algn="l" rtl="0" fontAlgn="base">
        <a:spcBef>
          <a:spcPts val="1600"/>
        </a:spcBef>
        <a:spcAft>
          <a:spcPct val="0"/>
        </a:spcAft>
        <a:buClr>
          <a:srgbClr val="181818"/>
        </a:buClr>
        <a:buSzPct val="100000"/>
        <a:buFont typeface="Helvetica Neue" pitchFamily="-107" charset="0"/>
        <a:buChar char="•"/>
        <a:defRPr>
          <a:solidFill>
            <a:srgbClr val="18181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603500"/>
            <a:ext cx="8343900" cy="165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07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rgbClr val="747474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473700"/>
            <a:ext cx="4064000" cy="120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pitchFamily="-107" charset="0"/>
              </a:rPr>
              <a:t>Click to edit Master title style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0" y="5956300"/>
            <a:ext cx="34925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pitchFamily="-107" charset="0"/>
              </a:rPr>
              <a:t>Second level</a:t>
            </a:r>
          </a:p>
          <a:p>
            <a:pPr lvl="2"/>
            <a:r>
              <a:rPr lang="en-US">
                <a:sym typeface="Helvetica Neue" pitchFamily="-107" charset="0"/>
              </a:rPr>
              <a:t>Third level</a:t>
            </a:r>
          </a:p>
          <a:p>
            <a:pPr lvl="3"/>
            <a:r>
              <a:rPr lang="en-US">
                <a:sym typeface="Helvetica Neue" pitchFamily="-107" charset="0"/>
              </a:rPr>
              <a:t>Fourth level</a:t>
            </a:r>
          </a:p>
          <a:p>
            <a:pPr lvl="4"/>
            <a:r>
              <a:rPr lang="en-US">
                <a:sym typeface="Helvetica Neue" pitchFamily="-107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>
          <a:solidFill>
            <a:srgbClr val="999999"/>
          </a:solidFill>
          <a:latin typeface="+mn-lt"/>
          <a:ea typeface="+mn-ea"/>
          <a:cs typeface="+mn-cs"/>
          <a:sym typeface="Helvetica Neue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>
          <a:solidFill>
            <a:srgbClr val="999999"/>
          </a:solidFill>
          <a:latin typeface="+mn-lt"/>
          <a:ea typeface="+mn-ea"/>
          <a:cs typeface="+mn-cs"/>
          <a:sym typeface="Helvetica Neue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>
          <a:solidFill>
            <a:srgbClr val="999999"/>
          </a:solidFill>
          <a:latin typeface="+mn-lt"/>
          <a:ea typeface="+mn-ea"/>
          <a:cs typeface="+mn-cs"/>
          <a:sym typeface="Helvetica Neue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>
          <a:solidFill>
            <a:srgbClr val="999999"/>
          </a:solidFill>
          <a:latin typeface="+mn-lt"/>
          <a:ea typeface="+mn-ea"/>
          <a:cs typeface="+mn-cs"/>
          <a:sym typeface="Helvetica Neue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>
          <a:solidFill>
            <a:srgbClr val="999999"/>
          </a:solidFill>
          <a:latin typeface="+mn-lt"/>
          <a:ea typeface="+mn-ea"/>
          <a:cs typeface="+mn-cs"/>
          <a:sym typeface="Helvetica Neue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rgbClr val="999999"/>
          </a:solidFill>
          <a:latin typeface="+mn-lt"/>
          <a:ea typeface="+mn-ea"/>
          <a:cs typeface="+mn-cs"/>
          <a:sym typeface="Helvetica Neue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rgbClr val="999999"/>
          </a:solidFill>
          <a:latin typeface="+mn-lt"/>
          <a:ea typeface="+mn-ea"/>
          <a:cs typeface="+mn-cs"/>
          <a:sym typeface="Helvetica Neue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rgbClr val="999999"/>
          </a:solidFill>
          <a:latin typeface="+mn-lt"/>
          <a:ea typeface="+mn-ea"/>
          <a:cs typeface="+mn-cs"/>
          <a:sym typeface="Helvetica Neue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rgbClr val="999999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197600"/>
            <a:ext cx="58039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pitchFamily="-107" charset="0"/>
              </a:rPr>
              <a:t>Second level</a:t>
            </a:r>
          </a:p>
          <a:p>
            <a:pPr lvl="2"/>
            <a:r>
              <a:rPr lang="en-US">
                <a:sym typeface="Helvetica Neue" pitchFamily="-107" charset="0"/>
              </a:rPr>
              <a:t>Third level</a:t>
            </a:r>
          </a:p>
          <a:p>
            <a:pPr lvl="3"/>
            <a:r>
              <a:rPr lang="en-US">
                <a:sym typeface="Helvetica Neue" pitchFamily="-107" charset="0"/>
              </a:rPr>
              <a:t>Fourth level</a:t>
            </a:r>
          </a:p>
          <a:p>
            <a:pPr lvl="4"/>
            <a:r>
              <a:rPr lang="en-US">
                <a:sym typeface="Helvetica Neue" pitchFamily="-107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197600"/>
            <a:ext cx="58039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pitchFamily="-107" charset="0"/>
              </a:rPr>
              <a:t>Second level</a:t>
            </a:r>
          </a:p>
          <a:p>
            <a:pPr lvl="2"/>
            <a:r>
              <a:rPr lang="en-US">
                <a:sym typeface="Helvetica Neue" pitchFamily="-107" charset="0"/>
              </a:rPr>
              <a:t>Third level</a:t>
            </a:r>
          </a:p>
          <a:p>
            <a:pPr lvl="3"/>
            <a:r>
              <a:rPr lang="en-US">
                <a:sym typeface="Helvetica Neue" pitchFamily="-107" charset="0"/>
              </a:rPr>
              <a:t>Fourth level</a:t>
            </a:r>
          </a:p>
          <a:p>
            <a:pPr lvl="4"/>
            <a:r>
              <a:rPr lang="en-US">
                <a:sym typeface="Helvetica Neue" pitchFamily="-107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197600"/>
            <a:ext cx="58039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pitchFamily="-107" charset="0"/>
              </a:rPr>
              <a:t>Second level</a:t>
            </a:r>
          </a:p>
          <a:p>
            <a:pPr lvl="2"/>
            <a:r>
              <a:rPr lang="en-US">
                <a:sym typeface="Helvetica Neue" pitchFamily="-107" charset="0"/>
              </a:rPr>
              <a:t>Third level</a:t>
            </a:r>
          </a:p>
          <a:p>
            <a:pPr lvl="3"/>
            <a:r>
              <a:rPr lang="en-US">
                <a:sym typeface="Helvetica Neue" pitchFamily="-107" charset="0"/>
              </a:rPr>
              <a:t>Fourth level</a:t>
            </a:r>
          </a:p>
          <a:p>
            <a:pPr lvl="4"/>
            <a:r>
              <a:rPr lang="en-US">
                <a:sym typeface="Helvetica Neue" pitchFamily="-107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197600"/>
            <a:ext cx="58039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pitchFamily="-107" charset="0"/>
              </a:rPr>
              <a:t>Second level</a:t>
            </a:r>
          </a:p>
          <a:p>
            <a:pPr lvl="2"/>
            <a:r>
              <a:rPr lang="en-US">
                <a:sym typeface="Helvetica Neue" pitchFamily="-107" charset="0"/>
              </a:rPr>
              <a:t>Third level</a:t>
            </a:r>
          </a:p>
          <a:p>
            <a:pPr lvl="3"/>
            <a:r>
              <a:rPr lang="en-US">
                <a:sym typeface="Helvetica Neue" pitchFamily="-107" charset="0"/>
              </a:rPr>
              <a:t>Fourth level</a:t>
            </a:r>
          </a:p>
          <a:p>
            <a:pPr lvl="4"/>
            <a:r>
              <a:rPr lang="en-US">
                <a:sym typeface="Helvetica Neue" pitchFamily="-107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197600"/>
            <a:ext cx="58039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pitchFamily="-107" charset="0"/>
              </a:rPr>
              <a:t>Second level</a:t>
            </a:r>
          </a:p>
          <a:p>
            <a:pPr lvl="2"/>
            <a:r>
              <a:rPr lang="en-US">
                <a:sym typeface="Helvetica Neue" pitchFamily="-107" charset="0"/>
              </a:rPr>
              <a:t>Third level</a:t>
            </a:r>
          </a:p>
          <a:p>
            <a:pPr lvl="3"/>
            <a:r>
              <a:rPr lang="en-US">
                <a:sym typeface="Helvetica Neue" pitchFamily="-107" charset="0"/>
              </a:rPr>
              <a:t>Fourth level</a:t>
            </a:r>
          </a:p>
          <a:p>
            <a:pPr lvl="4"/>
            <a:r>
              <a:rPr lang="en-US">
                <a:sym typeface="Helvetica Neue" pitchFamily="-107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197600"/>
            <a:ext cx="58039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pitchFamily="-107" charset="0"/>
              </a:rPr>
              <a:t>Second level</a:t>
            </a:r>
          </a:p>
          <a:p>
            <a:pPr lvl="2"/>
            <a:r>
              <a:rPr lang="en-US">
                <a:sym typeface="Helvetica Neue" pitchFamily="-107" charset="0"/>
              </a:rPr>
              <a:t>Third level</a:t>
            </a:r>
          </a:p>
          <a:p>
            <a:pPr lvl="3"/>
            <a:r>
              <a:rPr lang="en-US">
                <a:sym typeface="Helvetica Neue" pitchFamily="-107" charset="0"/>
              </a:rPr>
              <a:t>Fourth level</a:t>
            </a:r>
          </a:p>
          <a:p>
            <a:pPr lvl="4"/>
            <a:r>
              <a:rPr lang="en-US">
                <a:sym typeface="Helvetica Neue" pitchFamily="-107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197600"/>
            <a:ext cx="58039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pitchFamily="-107" charset="0"/>
              </a:rPr>
              <a:t>Second level</a:t>
            </a:r>
          </a:p>
          <a:p>
            <a:pPr lvl="2"/>
            <a:r>
              <a:rPr lang="en-US">
                <a:sym typeface="Helvetica Neue" pitchFamily="-107" charset="0"/>
              </a:rPr>
              <a:t>Third level</a:t>
            </a:r>
          </a:p>
          <a:p>
            <a:pPr lvl="3"/>
            <a:r>
              <a:rPr lang="en-US">
                <a:sym typeface="Helvetica Neue" pitchFamily="-107" charset="0"/>
              </a:rPr>
              <a:t>Fourth level</a:t>
            </a:r>
          </a:p>
          <a:p>
            <a:pPr lvl="4"/>
            <a:r>
              <a:rPr lang="en-US">
                <a:sym typeface="Helvetica Neue" pitchFamily="-107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  <a:sym typeface="Helvetica Neue Light" pitchFamily="-107" charset="0"/>
        </a:defRPr>
      </a:lvl1pPr>
      <a:lvl2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2pPr>
      <a:lvl3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3pPr>
      <a:lvl4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4pPr>
      <a:lvl5pPr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5pPr>
      <a:lvl6pPr marL="4572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6pPr>
      <a:lvl7pPr marL="9144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7pPr>
      <a:lvl8pPr marL="13716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8pPr>
      <a:lvl9pPr marL="1828800" algn="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Helvetica Neue Light" pitchFamily="-107" charset="0"/>
          <a:ea typeface="ヒラギノ角ゴ ProN W3" pitchFamily="-107" charset="-128"/>
          <a:cs typeface="ヒラギノ角ゴ ProN W3" pitchFamily="-107" charset="-128"/>
          <a:sym typeface="Helvetica Neue Light" pitchFamily="-107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1pPr>
      <a:lvl2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2pPr>
      <a:lvl3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3pPr>
      <a:lvl4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4pPr>
      <a:lvl5pPr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200">
          <a:solidFill>
            <a:srgbClr val="727272"/>
          </a:solidFill>
          <a:latin typeface="+mn-lt"/>
          <a:ea typeface="+mn-ea"/>
          <a:cs typeface="+mn-cs"/>
          <a:sym typeface="Helvetica Neue" pitchFamily="-107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Line 1"/>
          <p:cNvSpPr>
            <a:spLocks noChangeShapeType="1"/>
          </p:cNvSpPr>
          <p:nvPr/>
        </p:nvSpPr>
        <p:spPr bwMode="auto">
          <a:xfrm>
            <a:off x="457200" y="33401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Periodic task scheduling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Static priorities</a:t>
            </a:r>
          </a:p>
          <a:p>
            <a:pPr marL="279400" lvl="1" indent="-152400">
              <a:buSzPct val="75000"/>
              <a:buFont typeface="Zapf Dingbats" pitchFamily="-107" charset="2"/>
              <a:buChar char="★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Better utilization bounds</a:t>
            </a:r>
          </a:p>
          <a:p>
            <a:pPr marL="279400" lvl="1" indent="-152400">
              <a:buSzPct val="75000"/>
              <a:buFont typeface="Zapf Dingbats" pitchFamily="-107" charset="2"/>
              <a:buChar char="★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Deadlines less than periods</a:t>
            </a:r>
          </a:p>
          <a:p>
            <a:pPr marL="279400" lvl="1" indent="-152400">
              <a:buSzPct val="75000"/>
              <a:buFont typeface="Zapf Dingbats" pitchFamily="-107" charset="2"/>
              <a:buChar char="★"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Exact test for schedulability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636000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fld id="{FFECC17B-68D2-B94F-ADDF-774700ED1337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/>
              <a:t>1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better is Hyperbolic bound relative LL?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24744"/>
            <a:ext cx="3384376" cy="3200674"/>
          </a:xfrm>
        </p:spPr>
      </p:pic>
      <p:sp>
        <p:nvSpPr>
          <p:cNvPr id="4" name="Rectangle 3"/>
          <p:cNvSpPr/>
          <p:nvPr/>
        </p:nvSpPr>
        <p:spPr>
          <a:xfrm>
            <a:off x="4441195" y="3198168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latin typeface="Times" charset="0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/>
              <p:cNvSpPr txBox="1">
                <a:spLocks noChangeArrowheads="1"/>
              </p:cNvSpPr>
              <p:nvPr/>
            </p:nvSpPr>
            <p:spPr bwMode="auto">
              <a:xfrm>
                <a:off x="120724" y="1516772"/>
                <a:ext cx="8267700" cy="53355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8100" tIns="38100" rIns="38100" bIns="38100" numCol="1" anchor="t" anchorCtr="0" compatLnSpc="1">
                <a:prstTxWarp prst="textNoShape">
                  <a:avLst/>
                </a:prstTxWarp>
              </a:bodyPr>
              <a:lstStyle>
                <a:lvl1pPr marL="177800" indent="-177800" algn="l" rtl="0" fontAlgn="base">
                  <a:spcBef>
                    <a:spcPts val="1600"/>
                  </a:spcBef>
                  <a:spcAft>
                    <a:spcPct val="0"/>
                  </a:spcAft>
                  <a:buClr>
                    <a:srgbClr val="181818"/>
                  </a:buClr>
                  <a:buSzPct val="100000"/>
                  <a:buFont typeface="Helvetica Neue" pitchFamily="-107" charset="0"/>
                  <a:buChar char="•"/>
                  <a:defRPr>
                    <a:solidFill>
                      <a:srgbClr val="181818"/>
                    </a:solidFill>
                    <a:latin typeface="Avenir Book"/>
                    <a:ea typeface="+mn-ea"/>
                    <a:cs typeface="+mn-cs"/>
                  </a:defRPr>
                </a:lvl1pPr>
                <a:lvl2pPr marL="444500" indent="-177800" algn="l" rtl="0" fontAlgn="base">
                  <a:spcBef>
                    <a:spcPts val="1600"/>
                  </a:spcBef>
                  <a:spcAft>
                    <a:spcPct val="0"/>
                  </a:spcAft>
                  <a:buClr>
                    <a:srgbClr val="181818"/>
                  </a:buClr>
                  <a:buSzPct val="100000"/>
                  <a:buFont typeface="Helvetica Neue" pitchFamily="-107" charset="0"/>
                  <a:buChar char="•"/>
                  <a:defRPr>
                    <a:solidFill>
                      <a:srgbClr val="181818"/>
                    </a:solidFill>
                    <a:latin typeface="Avenir Book"/>
                    <a:ea typeface="+mn-ea"/>
                    <a:cs typeface="+mn-cs"/>
                  </a:defRPr>
                </a:lvl2pPr>
                <a:lvl3pPr marL="762000" indent="-177800" algn="l" rtl="0" fontAlgn="base">
                  <a:spcBef>
                    <a:spcPts val="1600"/>
                  </a:spcBef>
                  <a:spcAft>
                    <a:spcPct val="0"/>
                  </a:spcAft>
                  <a:buClr>
                    <a:srgbClr val="181818"/>
                  </a:buClr>
                  <a:buSzPct val="100000"/>
                  <a:buFont typeface="Helvetica Neue" pitchFamily="-107" charset="0"/>
                  <a:buChar char="•"/>
                  <a:defRPr>
                    <a:solidFill>
                      <a:srgbClr val="181818"/>
                    </a:solidFill>
                    <a:latin typeface="Avenir Book"/>
                    <a:ea typeface="+mn-ea"/>
                    <a:cs typeface="+mn-cs"/>
                  </a:defRPr>
                </a:lvl3pPr>
                <a:lvl4pPr marL="1066800" indent="-177800" algn="l" rtl="0" fontAlgn="base">
                  <a:spcBef>
                    <a:spcPts val="1600"/>
                  </a:spcBef>
                  <a:spcAft>
                    <a:spcPct val="0"/>
                  </a:spcAft>
                  <a:buClr>
                    <a:srgbClr val="181818"/>
                  </a:buClr>
                  <a:buSzPct val="100000"/>
                  <a:buFont typeface="Helvetica Neue" pitchFamily="-107" charset="0"/>
                  <a:buChar char="•"/>
                  <a:defRPr>
                    <a:solidFill>
                      <a:srgbClr val="181818"/>
                    </a:solidFill>
                    <a:latin typeface="Avenir Book"/>
                    <a:ea typeface="+mn-ea"/>
                    <a:cs typeface="+mn-cs"/>
                  </a:defRPr>
                </a:lvl4pPr>
                <a:lvl5pPr marL="1371600" indent="-177800" algn="l" rtl="0" fontAlgn="base">
                  <a:spcBef>
                    <a:spcPts val="1600"/>
                  </a:spcBef>
                  <a:spcAft>
                    <a:spcPct val="0"/>
                  </a:spcAft>
                  <a:buClr>
                    <a:srgbClr val="181818"/>
                  </a:buClr>
                  <a:buSzPct val="100000"/>
                  <a:buFont typeface="Helvetica Neue" pitchFamily="-107" charset="0"/>
                  <a:buChar char="•"/>
                  <a:defRPr>
                    <a:solidFill>
                      <a:srgbClr val="181818"/>
                    </a:solidFill>
                    <a:latin typeface="Avenir Book"/>
                    <a:ea typeface="+mn-ea"/>
                    <a:cs typeface="+mn-cs"/>
                  </a:defRPr>
                </a:lvl5pPr>
                <a:lvl6pPr marL="1828800" indent="-177800" algn="l" rtl="0" fontAlgn="base">
                  <a:spcBef>
                    <a:spcPts val="1600"/>
                  </a:spcBef>
                  <a:spcAft>
                    <a:spcPct val="0"/>
                  </a:spcAft>
                  <a:buClr>
                    <a:srgbClr val="181818"/>
                  </a:buClr>
                  <a:buSzPct val="100000"/>
                  <a:buFont typeface="Helvetica Neue" pitchFamily="-107" charset="0"/>
                  <a:buChar char="•"/>
                  <a:defRPr>
                    <a:solidFill>
                      <a:srgbClr val="181818"/>
                    </a:solidFill>
                    <a:latin typeface="+mn-lt"/>
                    <a:ea typeface="+mn-ea"/>
                    <a:cs typeface="+mn-cs"/>
                  </a:defRPr>
                </a:lvl6pPr>
                <a:lvl7pPr marL="2286000" indent="-177800" algn="l" rtl="0" fontAlgn="base">
                  <a:spcBef>
                    <a:spcPts val="1600"/>
                  </a:spcBef>
                  <a:spcAft>
                    <a:spcPct val="0"/>
                  </a:spcAft>
                  <a:buClr>
                    <a:srgbClr val="181818"/>
                  </a:buClr>
                  <a:buSzPct val="100000"/>
                  <a:buFont typeface="Helvetica Neue" pitchFamily="-107" charset="0"/>
                  <a:buChar char="•"/>
                  <a:defRPr>
                    <a:solidFill>
                      <a:srgbClr val="181818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177800" algn="l" rtl="0" fontAlgn="base">
                  <a:spcBef>
                    <a:spcPts val="1600"/>
                  </a:spcBef>
                  <a:spcAft>
                    <a:spcPct val="0"/>
                  </a:spcAft>
                  <a:buClr>
                    <a:srgbClr val="181818"/>
                  </a:buClr>
                  <a:buSzPct val="100000"/>
                  <a:buFont typeface="Helvetica Neue" pitchFamily="-107" charset="0"/>
                  <a:buChar char="•"/>
                  <a:defRPr>
                    <a:solidFill>
                      <a:srgbClr val="181818"/>
                    </a:solidFill>
                    <a:latin typeface="+mn-lt"/>
                    <a:ea typeface="+mn-ea"/>
                    <a:cs typeface="+mn-cs"/>
                  </a:defRPr>
                </a:lvl8pPr>
                <a:lvl9pPr marL="3200400" indent="-177800" algn="l" rtl="0" fontAlgn="base">
                  <a:spcBef>
                    <a:spcPts val="1600"/>
                  </a:spcBef>
                  <a:spcAft>
                    <a:spcPct val="0"/>
                  </a:spcAft>
                  <a:buClr>
                    <a:srgbClr val="181818"/>
                  </a:buClr>
                  <a:buSzPct val="100000"/>
                  <a:buFont typeface="Helvetica Neue" pitchFamily="-107" charset="0"/>
                  <a:buChar char="•"/>
                  <a:defRPr>
                    <a:solidFill>
                      <a:srgbClr val="181818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b="1" kern="0" dirty="0">
                    <a:latin typeface="Calibri" charset="0"/>
                    <a:ea typeface="Calibri" charset="0"/>
                    <a:cs typeface="Calibri" charset="0"/>
                  </a:rPr>
                  <a:t>How do we measure the gain of H-bound over LL-bound?</a:t>
                </a:r>
              </a:p>
              <a:p>
                <a:r>
                  <a:rPr lang="en-US" sz="1800" kern="0" dirty="0">
                    <a:latin typeface="Calibri" charset="0"/>
                    <a:ea typeface="Calibri" charset="0"/>
                    <a:cs typeface="Calibri" charset="0"/>
                  </a:rPr>
                  <a:t>Consider the utilization space</a:t>
                </a:r>
              </a:p>
              <a:p>
                <a:pPr lvl="1"/>
                <a:r>
                  <a:rPr lang="en-US" sz="1800" b="1" kern="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U-space:</a:t>
                </a:r>
                <a:r>
                  <a:rPr lang="en-US" sz="1800" kern="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 Subset of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𝑛</m:t>
                    </m:r>
                  </m:oMath>
                </a14:m>
                <a:r>
                  <a:rPr lang="en-US" sz="1800" kern="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-dimensional Euclidean space </a:t>
                </a:r>
                <a:br>
                  <a:rPr lang="en-US" sz="1800" kern="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</a:br>
                <a:r>
                  <a:rPr lang="en-US" sz="1800" kern="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consisting of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,…, 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∈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  <a:sym typeface="Wingding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en-US" sz="1800" b="0" i="1" kern="0" smtClean="0">
                                <a:latin typeface="Cambria Math" charset="0"/>
                                <a:ea typeface="Calibri" charset="0"/>
                                <a:cs typeface="Calibri" charset="0"/>
                                <a:sym typeface="Wingdings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800" b="0" i="1" kern="0" smtClean="0">
                            <a:latin typeface="Cambria Math" charset="0"/>
                            <a:ea typeface="Calibri" charset="0"/>
                            <a:cs typeface="Calibri" charset="0"/>
                            <a:sym typeface="Wingdings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kern="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r>
                  <a:rPr lang="en-US" sz="1800" kern="0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Fix number of jobs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𝑛</m:t>
                    </m:r>
                  </m:oMath>
                </a14:m>
                <a:endParaRPr lang="en-US" sz="1800" kern="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pPr marL="177800" lvl="1"/>
                <a:r>
                  <a:rPr lang="en-US" sz="1800" kern="0" dirty="0">
                    <a:latin typeface="Calibri" charset="0"/>
                    <a:ea typeface="Calibri" charset="0"/>
                    <a:cs typeface="Calibri" charset="0"/>
                  </a:rPr>
                  <a:t>Volume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kern="0">
                            <a:latin typeface="Calibri" charset="0"/>
                            <a:ea typeface="Calibri" charset="0"/>
                            <a:cs typeface="Calibri" charset="0"/>
                          </a:rPr>
                          <m:t>vol</m:t>
                        </m:r>
                      </m:e>
                      <m:sup>
                        <m:r>
                          <a:rPr lang="en-US" sz="1800" i="1" ker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𝐴</m:t>
                        </m:r>
                      </m:e>
                    </m:d>
                    <m:r>
                      <a:rPr lang="en-US" sz="1800" b="0" i="1" kern="0" smtClean="0">
                        <a:latin typeface="Cambria Math" charset="0"/>
                        <a:ea typeface="Calibri" charset="0"/>
                        <a:cs typeface="Calibri" charset="0"/>
                      </a:rPr>
                      <m:t>:</m:t>
                    </m:r>
                  </m:oMath>
                </a14:m>
                <a:r>
                  <a:rPr lang="en-US" sz="1800" kern="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kern="0">
                        <a:latin typeface="Cambria Math" charset="0"/>
                        <a:ea typeface="Calibri" charset="0"/>
                        <a:cs typeface="Calibri" charset="0"/>
                      </a:rPr>
                      <m:t>𝑛</m:t>
                    </m:r>
                  </m:oMath>
                </a14:m>
                <a:r>
                  <a:rPr lang="en-US" sz="1800" kern="0" dirty="0">
                    <a:latin typeface="Calibri" charset="0"/>
                    <a:ea typeface="Calibri" charset="0"/>
                    <a:cs typeface="Calibri" charset="0"/>
                  </a:rPr>
                  <a:t>-dimensional Lebesgue measure of </a:t>
                </a:r>
                <a:br>
                  <a:rPr lang="en-US" sz="1800" kern="0" dirty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1800" kern="0" dirty="0">
                    <a:latin typeface="Calibri" charset="0"/>
                    <a:ea typeface="Calibri" charset="0"/>
                    <a:cs typeface="Calibri" charset="0"/>
                  </a:rPr>
                  <a:t>(measurable) set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charset="0"/>
                        <a:ea typeface="Calibri" charset="0"/>
                        <a:cs typeface="Calibri" charset="0"/>
                      </a:rPr>
                      <m:t>𝐴</m:t>
                    </m:r>
                    <m:r>
                      <a:rPr lang="en-US" sz="1800" b="0" i="1" kern="0" smtClean="0">
                        <a:latin typeface="Cambria Math" charset="0"/>
                        <a:ea typeface="Calibri" charset="0"/>
                        <a:cs typeface="Calibri" charset="0"/>
                      </a:rPr>
                      <m:t>⊂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kern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kern="0" dirty="0">
                  <a:latin typeface="Calibri" charset="0"/>
                  <a:ea typeface="Calibri" charset="0"/>
                  <a:cs typeface="Calibri" charset="0"/>
                  <a:sym typeface="Wingdings"/>
                </a:endParaRPr>
              </a:p>
              <a:p>
                <a:r>
                  <a:rPr lang="en-US" sz="1800" kern="0" dirty="0">
                    <a:latin typeface="Calibri" charset="0"/>
                    <a:ea typeface="Calibri" charset="0"/>
                    <a:cs typeface="Calibri" charset="0"/>
                  </a:rPr>
                  <a:t>Take volume of H-bound region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kern="0" dirty="0">
                    <a:latin typeface="Calibri" charset="0"/>
                    <a:ea typeface="Calibri" charset="0"/>
                    <a:cs typeface="Calibri" charset="0"/>
                  </a:rPr>
                  <a:t>Here need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0" i="0" kern="0" smtClean="0">
                            <a:latin typeface="Calibri" charset="0"/>
                            <a:ea typeface="Calibri" charset="0"/>
                            <a:cs typeface="Calibri" charset="0"/>
                          </a:rPr>
                          <m:t>vol</m:t>
                        </m:r>
                      </m:e>
                      <m:sup>
                        <m:r>
                          <a:rPr lang="en-US" sz="1800" b="0" i="1" kern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1800" kern="0" dirty="0">
                    <a:latin typeface="Calibri" charset="0"/>
                    <a:ea typeface="Calibri" charset="0"/>
                    <a:cs typeface="Calibri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kern="0" dirty="0" smtClean="0">
                        <a:latin typeface="Cambria Math" charset="0"/>
                        <a:ea typeface="Calibri" charset="0"/>
                        <a:cs typeface="Calibri" charset="0"/>
                      </a:rPr>
                      <m:t>𝐻</m:t>
                    </m:r>
                    <m:r>
                      <a:rPr lang="en-US" sz="1800" b="0" i="1" kern="0" dirty="0" smtClean="0"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kern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1800" b="0" i="1" kern="0" dirty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𝑢</m:t>
                        </m:r>
                        <m:r>
                          <a:rPr lang="en-US" sz="1800" b="0" i="1" kern="0" dirty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800" b="0" i="1" kern="0" dirty="0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pPr>
                          <m:e>
                            <m:r>
                              <a:rPr lang="en-US" sz="1800" b="0" i="1" kern="0" dirty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800" b="0" i="1" kern="0" dirty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800" b="0" i="1" kern="0" dirty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sz="1800" b="0" i="1" kern="0" dirty="0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dirty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kern="0" dirty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sz="1800" b="0" i="1" kern="0" dirty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kern="0" dirty="0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sz="1800" b="0" i="1" kern="0" dirty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0, 1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sz="1800" b="0" i="1" kern="0" dirty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,</m:t>
                        </m:r>
                        <m:r>
                          <a:rPr lang="en-US" sz="1800" b="0" i="1" kern="0" dirty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nary>
                          <m:naryPr>
                            <m:chr m:val="∏"/>
                            <m:ctrlPr>
                              <a:rPr lang="en-US" sz="1800" b="0" i="1" kern="0" dirty="0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naryPr>
                          <m:sub>
                            <m:r>
                              <a:rPr lang="en-US" sz="1800" b="0" i="1" kern="0" dirty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𝑖</m:t>
                            </m:r>
                            <m:r>
                              <a:rPr lang="en-US" sz="1800" b="0" i="1" kern="0" dirty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b="0" i="1" kern="0" dirty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800" b="0" i="1" kern="0" dirty="0" smtClean="0">
                                    <a:latin typeface="Cambria Math" panose="02040503050406030204" pitchFamily="18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kern="0" dirty="0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1800" b="0" i="1" kern="0" dirty="0" smtClean="0">
                                        <a:latin typeface="Cambria Math" panose="02040503050406030204" pitchFamily="18" charset="0"/>
                                        <a:ea typeface="Calibri" charset="0"/>
                                        <a:cs typeface="Calibri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0" dirty="0" smtClean="0">
                                        <a:latin typeface="Cambria Math" charset="0"/>
                                        <a:ea typeface="Calibri" charset="0"/>
                                        <a:cs typeface="Calibri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b="0" i="1" kern="0" dirty="0" smtClean="0">
                                        <a:latin typeface="Cambria Math" charset="0"/>
                                        <a:ea typeface="Calibri" charset="0"/>
                                        <a:cs typeface="Calibri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 kern="0" dirty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≤2</m:t>
                            </m:r>
                          </m:e>
                        </m:nary>
                      </m:e>
                    </m:d>
                    <m:r>
                      <a:rPr lang="en-US" sz="1800" b="0" i="1" kern="0" dirty="0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endParaRPr lang="en-US" sz="1800" kern="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sz="1800" kern="0" dirty="0">
                    <a:latin typeface="Calibri" charset="0"/>
                    <a:ea typeface="Calibri" charset="0"/>
                    <a:cs typeface="Calibri" charset="0"/>
                  </a:rPr>
                  <a:t>Take volume of LL-bound region</a:t>
                </a:r>
              </a:p>
              <a:p>
                <a:pPr lvl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0" dirty="0">
                    <a:latin typeface="Calibri" charset="0"/>
                    <a:ea typeface="Calibri" charset="0"/>
                    <a:cs typeface="Calibri" charset="0"/>
                  </a:rPr>
                  <a:t>need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kern="0">
                            <a:latin typeface="Calibri" charset="0"/>
                            <a:ea typeface="Calibri" charset="0"/>
                            <a:cs typeface="Calibri" charset="0"/>
                          </a:rPr>
                          <m:t>vol</m:t>
                        </m:r>
                      </m:e>
                      <m:sup>
                        <m:r>
                          <a:rPr lang="en-US" sz="1800" i="1" ker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𝐿𝐿</m:t>
                        </m:r>
                      </m:e>
                    </m:d>
                    <m:r>
                      <a:rPr lang="en-US" sz="1800" b="0" i="1" kern="0" smtClean="0">
                        <a:latin typeface="Cambria Math" charset="0"/>
                        <a:ea typeface="Calibri" charset="0"/>
                        <a:cs typeface="Calibri" charset="0"/>
                      </a:rPr>
                      <m:t>,  </m:t>
                    </m:r>
                    <m:r>
                      <a:rPr lang="en-US" sz="1800" b="0" i="1" kern="0" smtClean="0">
                        <a:latin typeface="Cambria Math" charset="0"/>
                        <a:ea typeface="Calibri" charset="0"/>
                        <a:cs typeface="Calibri" charset="0"/>
                      </a:rPr>
                      <m:t>𝐿𝐿</m:t>
                    </m:r>
                    <m:r>
                      <a:rPr lang="en-US" sz="1800" i="1" kern="0" dirty="0"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i="1" kern="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1800" i="1" kern="0" dirty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𝑢</m:t>
                        </m:r>
                        <m:r>
                          <a:rPr lang="en-US" sz="1800" i="1" kern="0" dirty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800" i="1" kern="0" dirty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pPr>
                          <m:e>
                            <m:r>
                              <a:rPr lang="en-US" sz="1800" b="0" i="1" kern="0" dirty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800" i="1" kern="0" dirty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800" b="0" i="1" kern="0" dirty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a:rPr lang="en-US" sz="1800" i="1" kern="0" dirty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1800" i="1" kern="0" dirty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sz="1800" i="1" kern="0" dirty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kern="0" dirty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sz="1800" i="1" kern="0" dirty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 kern="0" dirty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sz="1800" i="1" kern="0" dirty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0,1</m:t>
                            </m:r>
                          </m:e>
                        </m:d>
                        <m:r>
                          <a:rPr lang="en-US" sz="1800" b="0" i="1" kern="0" dirty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, </m:t>
                        </m:r>
                        <m:nary>
                          <m:naryPr>
                            <m:chr m:val="∑"/>
                            <m:ctrlPr>
                              <a:rPr lang="en-US" sz="1800" i="1" kern="0" dirty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naryPr>
                          <m:sub>
                            <m:r>
                              <a:rPr lang="en-US" sz="1800" i="1" kern="0" dirty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𝑖</m:t>
                            </m:r>
                            <m:r>
                              <a:rPr lang="en-US" sz="1800" i="1" kern="0" dirty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 kern="0" dirty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kern="0" dirty="0">
                                    <a:latin typeface="Cambria Math" panose="02040503050406030204" pitchFamily="18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dirty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 kern="0" dirty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800" b="0" i="1" kern="0" dirty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≤</m:t>
                        </m:r>
                        <m:r>
                          <a:rPr lang="en-US" sz="1800" b="0" i="1" kern="0" dirty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1800" b="0" i="1" kern="0" dirty="0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0" dirty="0" smtClean="0">
                                    <a:latin typeface="Cambria Math" panose="02040503050406030204" pitchFamily="18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0" dirty="0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kern="0" dirty="0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1/</m:t>
                                </m:r>
                                <m:r>
                                  <a:rPr lang="en-US" sz="1800" b="0" i="1" kern="0" dirty="0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1800" b="0" i="1" kern="0" dirty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1800" kern="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 algn="ctr">
                  <a:buNone/>
                </a:pPr>
                <a:r>
                  <a:rPr lang="en-US" kern="0" dirty="0">
                    <a:latin typeface="Calibri" charset="0"/>
                    <a:ea typeface="Calibri" charset="0"/>
                    <a:cs typeface="Calibri" charset="0"/>
                  </a:rPr>
                  <a:t>Asymptotic Gain: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𝜌</m:t>
                        </m:r>
                      </m:e>
                      <m:sub>
                        <m:r>
                          <a:rPr lang="en-US" b="0" i="1" kern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US" b="0" i="1" kern="0" smtClean="0"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f>
                      <m:fPr>
                        <m:ctrlPr>
                          <a:rPr lang="en-US" b="0" i="1" kern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ker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ker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vol</m:t>
                            </m:r>
                          </m:e>
                          <m:sup>
                            <m:r>
                              <a:rPr lang="en-US" i="1" ker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i="1" ker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i="1" ker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𝐻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 ker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ker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vol</m:t>
                            </m:r>
                          </m:e>
                          <m:sup>
                            <m:r>
                              <a:rPr lang="en-US" i="1" ker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i="1" ker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i="1" ker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𝐿𝐿</m:t>
                            </m:r>
                          </m:e>
                        </m:d>
                      </m:den>
                    </m:f>
                    <m:r>
                      <a:rPr lang="en-US" b="0" i="1" kern="0" smtClean="0"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kern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radPr>
                      <m:deg/>
                      <m:e>
                        <m:r>
                          <a:rPr lang="en-US" b="0" i="1" kern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e>
                    </m:rad>
                    <m:r>
                      <a:rPr lang="en-US" b="0" i="1" kern="0" smtClean="0">
                        <a:latin typeface="Cambria Math" charset="0"/>
                        <a:ea typeface="Calibri" charset="0"/>
                        <a:cs typeface="Calibri" charset="0"/>
                      </a:rPr>
                      <m:t>+</m:t>
                    </m:r>
                    <m:r>
                      <a:rPr lang="en-US" b="0" i="1" kern="0" smtClean="0">
                        <a:latin typeface="Cambria Math" charset="0"/>
                        <a:ea typeface="Calibri" charset="0"/>
                        <a:cs typeface="Calibri" charset="0"/>
                      </a:rPr>
                      <m:t>𝑂</m:t>
                    </m:r>
                    <m:d>
                      <m:dPr>
                        <m:ctrlPr>
                          <a:rPr lang="en-US" b="0" i="1" kern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pPr>
                          <m:e>
                            <m:r>
                              <a:rPr lang="en-US" b="0" i="1" kern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kern="0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kern="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  <a:p>
                <a:pPr marL="266700" lvl="1" indent="0">
                  <a:buNone/>
                </a:pPr>
                <a:endParaRPr lang="en-US" sz="1600" kern="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1600" kern="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" name="Rectang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724" y="1516772"/>
                <a:ext cx="8267700" cy="5335588"/>
              </a:xfrm>
              <a:prstGeom prst="rect">
                <a:avLst/>
              </a:prstGeom>
              <a:blipFill rotWithShape="0">
                <a:blip r:embed="rId4"/>
                <a:stretch>
                  <a:fillRect l="-1180" t="-80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127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Line 1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Scheduling taxonomy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6965CC4B-656A-4047-BC84-698D495FA844}" type="slidenum">
              <a:rPr lang="en-US" sz="900">
                <a:solidFill>
                  <a:schemeClr val="tx1"/>
                </a:solidFill>
                <a:latin typeface="Avenir Book"/>
                <a:ea typeface="Helvetica Neue" pitchFamily="-107" charset="0"/>
                <a:cs typeface="Helvetica Neue" pitchFamily="-107" charset="0"/>
              </a:rPr>
              <a:pPr algn="r"/>
              <a:t>11</a:t>
            </a:fld>
            <a:endParaRPr lang="en-US" sz="900" dirty="0">
              <a:solidFill>
                <a:schemeClr val="tx1"/>
              </a:solidFill>
              <a:latin typeface="Avenir Book"/>
              <a:ea typeface="Helvetica Neue" pitchFamily="-107" charset="0"/>
              <a:cs typeface="Helvetica Neue" pitchFamily="-107" charset="0"/>
            </a:endParaRPr>
          </a:p>
        </p:txBody>
      </p:sp>
      <p:sp>
        <p:nvSpPr>
          <p:cNvPr id="33796" name="Rectangle 4"/>
          <p:cNvSpPr>
            <a:spLocks/>
          </p:cNvSpPr>
          <p:nvPr/>
        </p:nvSpPr>
        <p:spPr bwMode="auto">
          <a:xfrm>
            <a:off x="2717800" y="2260600"/>
            <a:ext cx="3276600" cy="609600"/>
          </a:xfrm>
          <a:prstGeom prst="rect">
            <a:avLst/>
          </a:prstGeom>
          <a:solidFill>
            <a:srgbClr val="EEED00"/>
          </a:solidFill>
          <a:ln w="25400">
            <a:solidFill>
              <a:srgbClr val="EEED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2906560" y="2402230"/>
            <a:ext cx="29022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Periodic task scheduling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H="1">
            <a:off x="2794000" y="28702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5156200" y="28702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1879600" y="3708400"/>
            <a:ext cx="2133600" cy="609600"/>
          </a:xfrm>
          <a:prstGeom prst="rect">
            <a:avLst/>
          </a:prstGeom>
          <a:solidFill>
            <a:srgbClr val="EEED00"/>
          </a:solidFill>
          <a:ln w="25400">
            <a:solidFill>
              <a:srgbClr val="EEED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1992957" y="3850030"/>
            <a:ext cx="19053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Rate monotonic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5308600" y="3708400"/>
            <a:ext cx="1295400" cy="609600"/>
          </a:xfrm>
          <a:prstGeom prst="rect">
            <a:avLst/>
          </a:prstGeom>
          <a:solidFill>
            <a:srgbClr val="EEED00"/>
          </a:solidFill>
          <a:ln w="25400">
            <a:solidFill>
              <a:srgbClr val="EEED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701810" y="3850030"/>
            <a:ext cx="50898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EDF</a:t>
            </a: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1803400" y="43180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1193800" y="5156200"/>
            <a:ext cx="1219200" cy="609600"/>
          </a:xfrm>
          <a:prstGeom prst="rect">
            <a:avLst/>
          </a:prstGeom>
          <a:solidFill>
            <a:srgbClr val="1B8A00"/>
          </a:solidFill>
          <a:ln w="25400">
            <a:solidFill>
              <a:srgbClr val="1B8A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1369733" y="5283235"/>
            <a:ext cx="868921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Bound</a:t>
            </a: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327400" y="43180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3808" name="Rectangle 16"/>
          <p:cNvSpPr>
            <a:spLocks/>
          </p:cNvSpPr>
          <p:nvPr/>
        </p:nvSpPr>
        <p:spPr bwMode="auto">
          <a:xfrm>
            <a:off x="2946400" y="5156200"/>
            <a:ext cx="1447800" cy="609600"/>
          </a:xfrm>
          <a:prstGeom prst="rect">
            <a:avLst/>
          </a:prstGeom>
          <a:solidFill>
            <a:srgbClr val="1B8A00"/>
          </a:solidFill>
          <a:ln w="50800">
            <a:solidFill>
              <a:srgbClr val="1B8A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3809" name="Rectangle 17"/>
          <p:cNvSpPr>
            <a:spLocks/>
          </p:cNvSpPr>
          <p:nvPr/>
        </p:nvSpPr>
        <p:spPr bwMode="auto">
          <a:xfrm>
            <a:off x="3040663" y="5297830"/>
            <a:ext cx="126086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Optimality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H="1">
            <a:off x="5003800" y="43180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3811" name="Rectangle 19"/>
          <p:cNvSpPr>
            <a:spLocks/>
          </p:cNvSpPr>
          <p:nvPr/>
        </p:nvSpPr>
        <p:spPr bwMode="auto">
          <a:xfrm>
            <a:off x="4622800" y="5156200"/>
            <a:ext cx="1219200" cy="609600"/>
          </a:xfrm>
          <a:prstGeom prst="rect">
            <a:avLst/>
          </a:prstGeom>
          <a:solidFill>
            <a:srgbClr val="1B8A00"/>
          </a:solidFill>
          <a:ln w="50800">
            <a:solidFill>
              <a:srgbClr val="1B8A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3812" name="Rectangle 20"/>
          <p:cNvSpPr>
            <a:spLocks/>
          </p:cNvSpPr>
          <p:nvPr/>
        </p:nvSpPr>
        <p:spPr bwMode="auto">
          <a:xfrm>
            <a:off x="4837306" y="5297830"/>
            <a:ext cx="7933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Bound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6223000" y="43180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3814" name="Rectangle 22"/>
          <p:cNvSpPr>
            <a:spLocks/>
          </p:cNvSpPr>
          <p:nvPr/>
        </p:nvSpPr>
        <p:spPr bwMode="auto">
          <a:xfrm>
            <a:off x="6223000" y="5156200"/>
            <a:ext cx="1447800" cy="609600"/>
          </a:xfrm>
          <a:prstGeom prst="rect">
            <a:avLst/>
          </a:prstGeom>
          <a:solidFill>
            <a:srgbClr val="1B8A00"/>
          </a:solidFill>
          <a:ln w="25400">
            <a:solidFill>
              <a:srgbClr val="1B8A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3815" name="Rectangle 23"/>
          <p:cNvSpPr>
            <a:spLocks/>
          </p:cNvSpPr>
          <p:nvPr/>
        </p:nvSpPr>
        <p:spPr bwMode="auto">
          <a:xfrm>
            <a:off x="6317263" y="5297830"/>
            <a:ext cx="126086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Optimality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Line 1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Scheduling taxonomy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AB6AF405-20D7-7F4B-A4B0-72FB34DFA102}" type="slidenum">
              <a:rPr lang="en-US" sz="900">
                <a:solidFill>
                  <a:schemeClr val="tx1"/>
                </a:solidFill>
                <a:latin typeface="Avenir Book"/>
                <a:ea typeface="Helvetica Neue" pitchFamily="-107" charset="0"/>
                <a:cs typeface="Helvetica Neue" pitchFamily="-107" charset="0"/>
              </a:rPr>
              <a:pPr algn="r"/>
              <a:t>12</a:t>
            </a:fld>
            <a:endParaRPr lang="en-US" sz="900" dirty="0">
              <a:solidFill>
                <a:schemeClr val="tx1"/>
              </a:solidFill>
              <a:latin typeface="Avenir Book"/>
              <a:ea typeface="Helvetica Neue" pitchFamily="-107" charset="0"/>
              <a:cs typeface="Helvetica Neue" pitchFamily="-107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2717800" y="2260600"/>
            <a:ext cx="3276600" cy="609600"/>
          </a:xfrm>
          <a:prstGeom prst="rect">
            <a:avLst/>
          </a:prstGeom>
          <a:solidFill>
            <a:srgbClr val="EEED00"/>
          </a:solidFill>
          <a:ln w="25400">
            <a:solidFill>
              <a:srgbClr val="EEED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2906560" y="2402230"/>
            <a:ext cx="29022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Periodic task scheduling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>
            <a:off x="2794000" y="28702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5156200" y="28702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4824" name="Rectangle 8"/>
          <p:cNvSpPr>
            <a:spLocks/>
          </p:cNvSpPr>
          <p:nvPr/>
        </p:nvSpPr>
        <p:spPr bwMode="auto">
          <a:xfrm>
            <a:off x="1879600" y="3708400"/>
            <a:ext cx="2133600" cy="609600"/>
          </a:xfrm>
          <a:prstGeom prst="rect">
            <a:avLst/>
          </a:prstGeom>
          <a:solidFill>
            <a:srgbClr val="EEED00"/>
          </a:solidFill>
          <a:ln w="25400">
            <a:solidFill>
              <a:srgbClr val="EEED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4825" name="Rectangle 9"/>
          <p:cNvSpPr>
            <a:spLocks/>
          </p:cNvSpPr>
          <p:nvPr/>
        </p:nvSpPr>
        <p:spPr bwMode="auto">
          <a:xfrm>
            <a:off x="1992957" y="3850030"/>
            <a:ext cx="19053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Rate monotonic</a:t>
            </a:r>
          </a:p>
        </p:txBody>
      </p:sp>
      <p:sp>
        <p:nvSpPr>
          <p:cNvPr id="34826" name="Rectangle 10"/>
          <p:cNvSpPr>
            <a:spLocks/>
          </p:cNvSpPr>
          <p:nvPr/>
        </p:nvSpPr>
        <p:spPr bwMode="auto">
          <a:xfrm>
            <a:off x="5308600" y="3708400"/>
            <a:ext cx="1295400" cy="609600"/>
          </a:xfrm>
          <a:prstGeom prst="rect">
            <a:avLst/>
          </a:prstGeom>
          <a:solidFill>
            <a:srgbClr val="EEED00"/>
          </a:solidFill>
          <a:ln w="25400">
            <a:solidFill>
              <a:srgbClr val="EEED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4827" name="Rectangle 11"/>
          <p:cNvSpPr>
            <a:spLocks/>
          </p:cNvSpPr>
          <p:nvPr/>
        </p:nvSpPr>
        <p:spPr bwMode="auto">
          <a:xfrm>
            <a:off x="5677572" y="3835435"/>
            <a:ext cx="55745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EDF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1803400" y="43180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4829" name="Rectangle 13"/>
          <p:cNvSpPr>
            <a:spLocks/>
          </p:cNvSpPr>
          <p:nvPr/>
        </p:nvSpPr>
        <p:spPr bwMode="auto">
          <a:xfrm>
            <a:off x="1193800" y="5156200"/>
            <a:ext cx="1219200" cy="609600"/>
          </a:xfrm>
          <a:prstGeom prst="rect">
            <a:avLst/>
          </a:prstGeom>
          <a:solidFill>
            <a:srgbClr val="1B8A00"/>
          </a:solidFill>
          <a:ln w="25400">
            <a:solidFill>
              <a:srgbClr val="1B8A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4830" name="Rectangle 14"/>
          <p:cNvSpPr>
            <a:spLocks/>
          </p:cNvSpPr>
          <p:nvPr/>
        </p:nvSpPr>
        <p:spPr bwMode="auto">
          <a:xfrm>
            <a:off x="1369733" y="5283235"/>
            <a:ext cx="868921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Bound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3327400" y="43180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4832" name="Rectangle 16"/>
          <p:cNvSpPr>
            <a:spLocks/>
          </p:cNvSpPr>
          <p:nvPr/>
        </p:nvSpPr>
        <p:spPr bwMode="auto">
          <a:xfrm>
            <a:off x="2946400" y="5156200"/>
            <a:ext cx="1447800" cy="609600"/>
          </a:xfrm>
          <a:prstGeom prst="rect">
            <a:avLst/>
          </a:prstGeom>
          <a:solidFill>
            <a:srgbClr val="1B8A00"/>
          </a:solidFill>
          <a:ln w="50800">
            <a:solidFill>
              <a:srgbClr val="1B8A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4833" name="Rectangle 17"/>
          <p:cNvSpPr>
            <a:spLocks/>
          </p:cNvSpPr>
          <p:nvPr/>
        </p:nvSpPr>
        <p:spPr bwMode="auto">
          <a:xfrm>
            <a:off x="3040663" y="5297830"/>
            <a:ext cx="126086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Optimality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H="1">
            <a:off x="5003800" y="43180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4835" name="Rectangle 19"/>
          <p:cNvSpPr>
            <a:spLocks/>
          </p:cNvSpPr>
          <p:nvPr/>
        </p:nvSpPr>
        <p:spPr bwMode="auto">
          <a:xfrm>
            <a:off x="4622800" y="5156200"/>
            <a:ext cx="1219200" cy="609600"/>
          </a:xfrm>
          <a:prstGeom prst="rect">
            <a:avLst/>
          </a:prstGeom>
          <a:solidFill>
            <a:srgbClr val="1B8A00"/>
          </a:solidFill>
          <a:ln w="50800">
            <a:solidFill>
              <a:srgbClr val="1B8A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4836" name="Rectangle 20"/>
          <p:cNvSpPr>
            <a:spLocks/>
          </p:cNvSpPr>
          <p:nvPr/>
        </p:nvSpPr>
        <p:spPr bwMode="auto">
          <a:xfrm>
            <a:off x="4837306" y="5297830"/>
            <a:ext cx="7933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Bound</a:t>
            </a:r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6223000" y="43180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4838" name="Rectangle 22"/>
          <p:cNvSpPr>
            <a:spLocks/>
          </p:cNvSpPr>
          <p:nvPr/>
        </p:nvSpPr>
        <p:spPr bwMode="auto">
          <a:xfrm>
            <a:off x="6223000" y="5156200"/>
            <a:ext cx="1447800" cy="609600"/>
          </a:xfrm>
          <a:prstGeom prst="rect">
            <a:avLst/>
          </a:prstGeom>
          <a:solidFill>
            <a:srgbClr val="1B8A00"/>
          </a:solidFill>
          <a:ln w="25400">
            <a:solidFill>
              <a:srgbClr val="1B8A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4839" name="Rectangle 23"/>
          <p:cNvSpPr>
            <a:spLocks/>
          </p:cNvSpPr>
          <p:nvPr/>
        </p:nvSpPr>
        <p:spPr bwMode="auto">
          <a:xfrm>
            <a:off x="6254402" y="5283235"/>
            <a:ext cx="1384995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Optimality</a:t>
            </a:r>
          </a:p>
        </p:txBody>
      </p:sp>
      <p:sp>
        <p:nvSpPr>
          <p:cNvPr id="34840" name="Rectangle 24"/>
          <p:cNvSpPr>
            <a:spLocks/>
          </p:cNvSpPr>
          <p:nvPr/>
        </p:nvSpPr>
        <p:spPr bwMode="auto">
          <a:xfrm rot="1172201">
            <a:off x="593379" y="5380137"/>
            <a:ext cx="2070793" cy="307777"/>
          </a:xfrm>
          <a:prstGeom prst="rect">
            <a:avLst/>
          </a:prstGeom>
          <a:solidFill>
            <a:srgbClr val="1B8A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Hyperbolic bound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Line 1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Scheduling taxonomy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C846FDC4-FB8E-054E-8949-8DBB05B5CDBB}" type="slidenum">
              <a:rPr lang="en-US" sz="900">
                <a:solidFill>
                  <a:schemeClr val="tx1"/>
                </a:solidFill>
                <a:latin typeface="Avenir Book"/>
                <a:ea typeface="Helvetica Neue" pitchFamily="-107" charset="0"/>
                <a:cs typeface="Helvetica Neue" pitchFamily="-107" charset="0"/>
              </a:rPr>
              <a:pPr algn="r"/>
              <a:t>13</a:t>
            </a:fld>
            <a:endParaRPr lang="en-US" sz="900" dirty="0">
              <a:solidFill>
                <a:schemeClr val="tx1"/>
              </a:solidFill>
              <a:latin typeface="Avenir Book"/>
              <a:ea typeface="Helvetica Neue" pitchFamily="-107" charset="0"/>
              <a:cs typeface="Helvetica Neue" pitchFamily="-107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2717800" y="2260600"/>
            <a:ext cx="3276600" cy="609600"/>
          </a:xfrm>
          <a:prstGeom prst="rect">
            <a:avLst/>
          </a:prstGeom>
          <a:solidFill>
            <a:srgbClr val="EEED00"/>
          </a:solidFill>
          <a:ln w="25400">
            <a:solidFill>
              <a:srgbClr val="EEED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5845" name="Rectangle 5"/>
          <p:cNvSpPr>
            <a:spLocks/>
          </p:cNvSpPr>
          <p:nvPr/>
        </p:nvSpPr>
        <p:spPr bwMode="auto">
          <a:xfrm>
            <a:off x="2906560" y="2402230"/>
            <a:ext cx="29022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Periodic task scheduling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H="1">
            <a:off x="2794000" y="28702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5156200" y="28702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5848" name="Rectangle 8"/>
          <p:cNvSpPr>
            <a:spLocks/>
          </p:cNvSpPr>
          <p:nvPr/>
        </p:nvSpPr>
        <p:spPr bwMode="auto">
          <a:xfrm>
            <a:off x="1879600" y="3708400"/>
            <a:ext cx="2133600" cy="609600"/>
          </a:xfrm>
          <a:prstGeom prst="rect">
            <a:avLst/>
          </a:prstGeom>
          <a:solidFill>
            <a:srgbClr val="EEED00"/>
          </a:solidFill>
          <a:ln w="25400">
            <a:solidFill>
              <a:srgbClr val="EEED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5849" name="Rectangle 9"/>
          <p:cNvSpPr>
            <a:spLocks/>
          </p:cNvSpPr>
          <p:nvPr/>
        </p:nvSpPr>
        <p:spPr bwMode="auto">
          <a:xfrm>
            <a:off x="1992957" y="3850030"/>
            <a:ext cx="19053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Rate monotonic</a:t>
            </a:r>
          </a:p>
        </p:txBody>
      </p:sp>
      <p:sp>
        <p:nvSpPr>
          <p:cNvPr id="35850" name="Rectangle 10"/>
          <p:cNvSpPr>
            <a:spLocks/>
          </p:cNvSpPr>
          <p:nvPr/>
        </p:nvSpPr>
        <p:spPr bwMode="auto">
          <a:xfrm>
            <a:off x="5308600" y="3708400"/>
            <a:ext cx="1295400" cy="609600"/>
          </a:xfrm>
          <a:prstGeom prst="rect">
            <a:avLst/>
          </a:prstGeom>
          <a:solidFill>
            <a:srgbClr val="EEED00"/>
          </a:solidFill>
          <a:ln w="25400">
            <a:solidFill>
              <a:srgbClr val="EEED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5851" name="Rectangle 11"/>
          <p:cNvSpPr>
            <a:spLocks/>
          </p:cNvSpPr>
          <p:nvPr/>
        </p:nvSpPr>
        <p:spPr bwMode="auto">
          <a:xfrm>
            <a:off x="5701810" y="3850030"/>
            <a:ext cx="50898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EDF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1803400" y="43180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5853" name="Rectangle 13"/>
          <p:cNvSpPr>
            <a:spLocks/>
          </p:cNvSpPr>
          <p:nvPr/>
        </p:nvSpPr>
        <p:spPr bwMode="auto">
          <a:xfrm>
            <a:off x="1193800" y="5156200"/>
            <a:ext cx="1219200" cy="609600"/>
          </a:xfrm>
          <a:prstGeom prst="rect">
            <a:avLst/>
          </a:prstGeom>
          <a:solidFill>
            <a:srgbClr val="1B8A00"/>
          </a:solidFill>
          <a:ln w="25400">
            <a:solidFill>
              <a:srgbClr val="1B8A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5854" name="Rectangle 14"/>
          <p:cNvSpPr>
            <a:spLocks/>
          </p:cNvSpPr>
          <p:nvPr/>
        </p:nvSpPr>
        <p:spPr bwMode="auto">
          <a:xfrm>
            <a:off x="1408306" y="5297830"/>
            <a:ext cx="7933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Bound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327400" y="43180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5856" name="Rectangle 16"/>
          <p:cNvSpPr>
            <a:spLocks/>
          </p:cNvSpPr>
          <p:nvPr/>
        </p:nvSpPr>
        <p:spPr bwMode="auto">
          <a:xfrm>
            <a:off x="2946400" y="5156200"/>
            <a:ext cx="1447800" cy="609600"/>
          </a:xfrm>
          <a:prstGeom prst="rect">
            <a:avLst/>
          </a:prstGeom>
          <a:solidFill>
            <a:srgbClr val="1B8A00"/>
          </a:solidFill>
          <a:ln w="50800">
            <a:solidFill>
              <a:srgbClr val="1B8A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5857" name="Rectangle 17"/>
          <p:cNvSpPr>
            <a:spLocks/>
          </p:cNvSpPr>
          <p:nvPr/>
        </p:nvSpPr>
        <p:spPr bwMode="auto">
          <a:xfrm>
            <a:off x="3040663" y="5297830"/>
            <a:ext cx="126086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Optimality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flipH="1">
            <a:off x="5003800" y="43180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5859" name="Rectangle 19"/>
          <p:cNvSpPr>
            <a:spLocks/>
          </p:cNvSpPr>
          <p:nvPr/>
        </p:nvSpPr>
        <p:spPr bwMode="auto">
          <a:xfrm>
            <a:off x="4622800" y="5156200"/>
            <a:ext cx="1219200" cy="609600"/>
          </a:xfrm>
          <a:prstGeom prst="rect">
            <a:avLst/>
          </a:prstGeom>
          <a:solidFill>
            <a:srgbClr val="1B8A00"/>
          </a:solidFill>
          <a:ln w="50800">
            <a:solidFill>
              <a:srgbClr val="1B8A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5860" name="Rectangle 20"/>
          <p:cNvSpPr>
            <a:spLocks/>
          </p:cNvSpPr>
          <p:nvPr/>
        </p:nvSpPr>
        <p:spPr bwMode="auto">
          <a:xfrm>
            <a:off x="4837306" y="5297830"/>
            <a:ext cx="7933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Bound</a:t>
            </a:r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6223000" y="43180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5862" name="Rectangle 22"/>
          <p:cNvSpPr>
            <a:spLocks/>
          </p:cNvSpPr>
          <p:nvPr/>
        </p:nvSpPr>
        <p:spPr bwMode="auto">
          <a:xfrm>
            <a:off x="6223000" y="5156200"/>
            <a:ext cx="1447800" cy="609600"/>
          </a:xfrm>
          <a:prstGeom prst="rect">
            <a:avLst/>
          </a:prstGeom>
          <a:solidFill>
            <a:srgbClr val="1B8A00"/>
          </a:solidFill>
          <a:ln w="25400">
            <a:solidFill>
              <a:srgbClr val="1B8A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5863" name="Rectangle 23"/>
          <p:cNvSpPr>
            <a:spLocks/>
          </p:cNvSpPr>
          <p:nvPr/>
        </p:nvSpPr>
        <p:spPr bwMode="auto">
          <a:xfrm>
            <a:off x="6254402" y="5283235"/>
            <a:ext cx="1384995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Optimality</a:t>
            </a:r>
          </a:p>
        </p:txBody>
      </p:sp>
      <p:sp>
        <p:nvSpPr>
          <p:cNvPr id="35864" name="Rectangle 24"/>
          <p:cNvSpPr>
            <a:spLocks/>
          </p:cNvSpPr>
          <p:nvPr/>
        </p:nvSpPr>
        <p:spPr bwMode="auto">
          <a:xfrm rot="1172201">
            <a:off x="593379" y="5380137"/>
            <a:ext cx="2070793" cy="307777"/>
          </a:xfrm>
          <a:prstGeom prst="rect">
            <a:avLst/>
          </a:prstGeom>
          <a:solidFill>
            <a:srgbClr val="1B8A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Hyperbolic bound</a:t>
            </a:r>
          </a:p>
        </p:txBody>
      </p:sp>
      <p:sp>
        <p:nvSpPr>
          <p:cNvPr id="35865" name="AutoShape 25"/>
          <p:cNvSpPr>
            <a:spLocks/>
          </p:cNvSpPr>
          <p:nvPr/>
        </p:nvSpPr>
        <p:spPr bwMode="auto">
          <a:xfrm>
            <a:off x="6234113" y="1473200"/>
            <a:ext cx="2503487" cy="1079500"/>
          </a:xfrm>
          <a:prstGeom prst="wedgeEllipseCallout">
            <a:avLst>
              <a:gd name="adj1" fmla="val -52500"/>
              <a:gd name="adj2" fmla="val 50000"/>
            </a:avLst>
          </a:prstGeom>
          <a:solidFill>
            <a:srgbClr val="1CCB00">
              <a:alpha val="48627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with period =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relative deadline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Line 1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Scheduling taxonomy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1051B8DC-F94F-4748-98D4-908E00BFA038}" type="slidenum">
              <a:rPr lang="en-US" sz="900">
                <a:solidFill>
                  <a:schemeClr val="tx1"/>
                </a:solidFill>
                <a:latin typeface="Avenir Book"/>
                <a:ea typeface="Helvetica Neue" pitchFamily="-107" charset="0"/>
                <a:cs typeface="Helvetica Neue" pitchFamily="-107" charset="0"/>
              </a:rPr>
              <a:pPr algn="r"/>
              <a:t>14</a:t>
            </a:fld>
            <a:endParaRPr lang="en-US" sz="900" dirty="0">
              <a:solidFill>
                <a:schemeClr val="tx1"/>
              </a:solidFill>
              <a:latin typeface="Avenir Book"/>
              <a:ea typeface="Helvetica Neue" pitchFamily="-107" charset="0"/>
              <a:cs typeface="Helvetica Neue" pitchFamily="-107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2717800" y="2260600"/>
            <a:ext cx="3276600" cy="609600"/>
          </a:xfrm>
          <a:prstGeom prst="rect">
            <a:avLst/>
          </a:prstGeom>
          <a:solidFill>
            <a:srgbClr val="EEED00"/>
          </a:solidFill>
          <a:ln w="25400">
            <a:solidFill>
              <a:srgbClr val="EEED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906560" y="2402230"/>
            <a:ext cx="29022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Periodic task scheduling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H="1">
            <a:off x="2794000" y="28702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5156200" y="2870200"/>
            <a:ext cx="762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6872" name="Rectangle 8"/>
          <p:cNvSpPr>
            <a:spLocks/>
          </p:cNvSpPr>
          <p:nvPr/>
        </p:nvSpPr>
        <p:spPr bwMode="auto">
          <a:xfrm>
            <a:off x="1308100" y="3708400"/>
            <a:ext cx="3276600" cy="609600"/>
          </a:xfrm>
          <a:prstGeom prst="rect">
            <a:avLst/>
          </a:prstGeom>
          <a:solidFill>
            <a:srgbClr val="EEED00"/>
          </a:solidFill>
          <a:ln w="25400">
            <a:solidFill>
              <a:srgbClr val="EEED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6873" name="Rectangle 9"/>
          <p:cNvSpPr>
            <a:spLocks/>
          </p:cNvSpPr>
          <p:nvPr/>
        </p:nvSpPr>
        <p:spPr bwMode="auto">
          <a:xfrm>
            <a:off x="1413929" y="3850030"/>
            <a:ext cx="306494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Rate Deadline monotonic</a:t>
            </a:r>
          </a:p>
        </p:txBody>
      </p:sp>
      <p:sp>
        <p:nvSpPr>
          <p:cNvPr id="36874" name="Rectangle 10"/>
          <p:cNvSpPr>
            <a:spLocks/>
          </p:cNvSpPr>
          <p:nvPr/>
        </p:nvSpPr>
        <p:spPr bwMode="auto">
          <a:xfrm>
            <a:off x="5308600" y="3708400"/>
            <a:ext cx="1295400" cy="609600"/>
          </a:xfrm>
          <a:prstGeom prst="rect">
            <a:avLst/>
          </a:prstGeom>
          <a:solidFill>
            <a:srgbClr val="EEED00"/>
          </a:solidFill>
          <a:ln w="25400">
            <a:solidFill>
              <a:srgbClr val="EEED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6875" name="Rectangle 11"/>
          <p:cNvSpPr>
            <a:spLocks/>
          </p:cNvSpPr>
          <p:nvPr/>
        </p:nvSpPr>
        <p:spPr bwMode="auto">
          <a:xfrm>
            <a:off x="5701810" y="3850030"/>
            <a:ext cx="50898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EDF</a:t>
            </a:r>
          </a:p>
        </p:txBody>
      </p:sp>
      <p:sp>
        <p:nvSpPr>
          <p:cNvPr id="36876" name="AutoShape 12"/>
          <p:cNvSpPr>
            <a:spLocks/>
          </p:cNvSpPr>
          <p:nvPr/>
        </p:nvSpPr>
        <p:spPr bwMode="auto">
          <a:xfrm>
            <a:off x="6234113" y="1473200"/>
            <a:ext cx="2503487" cy="1079500"/>
          </a:xfrm>
          <a:prstGeom prst="wedgeEllipseCallout">
            <a:avLst>
              <a:gd name="adj1" fmla="val -52500"/>
              <a:gd name="adj2" fmla="val 50000"/>
            </a:avLst>
          </a:prstGeom>
          <a:solidFill>
            <a:srgbClr val="1CCB00">
              <a:alpha val="48627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with period &gt;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  <a:latin typeface="Avenir Book"/>
                <a:ea typeface="Helvetica Neue Light" pitchFamily="-107" charset="0"/>
                <a:cs typeface="Helvetica Neue Light" pitchFamily="-107" charset="0"/>
              </a:rPr>
              <a:t>relative deadline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Deadline monotonic scheduling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712913"/>
            <a:ext cx="8421688" cy="3430587"/>
          </a:xfrm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Consider a set of periodic tasks where each task,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, has a computation time,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C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, a period,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P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, and a relative deadline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D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 &lt;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P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660400" y="3644900"/>
            <a:ext cx="784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rot="10800000" flipH="1">
            <a:off x="660400" y="3340100"/>
            <a:ext cx="1588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rot="10800000" flipH="1">
            <a:off x="4089400" y="3340100"/>
            <a:ext cx="1588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rot="10800000" flipH="1">
            <a:off x="7518400" y="3263900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rot="10800000" flipH="1">
            <a:off x="3175000" y="34925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rot="10800000" flipH="1">
            <a:off x="6604000" y="34925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660400" y="3949700"/>
            <a:ext cx="3429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899" name="Rectangle 11"/>
          <p:cNvSpPr>
            <a:spLocks/>
          </p:cNvSpPr>
          <p:nvPr/>
        </p:nvSpPr>
        <p:spPr bwMode="auto">
          <a:xfrm>
            <a:off x="2254675" y="3975100"/>
            <a:ext cx="2404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800" i="1" baseline="-2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658813" y="3187700"/>
            <a:ext cx="2516187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901" name="Rectangle 13"/>
          <p:cNvSpPr>
            <a:spLocks/>
          </p:cNvSpPr>
          <p:nvPr/>
        </p:nvSpPr>
        <p:spPr bwMode="auto">
          <a:xfrm>
            <a:off x="1780636" y="2718713"/>
            <a:ext cx="27571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2800" i="1" baseline="-2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</a:p>
        </p:txBody>
      </p:sp>
      <p:sp>
        <p:nvSpPr>
          <p:cNvPr id="37902" name="Rectangle 14"/>
          <p:cNvSpPr>
            <a:spLocks/>
          </p:cNvSpPr>
          <p:nvPr/>
        </p:nvSpPr>
        <p:spPr bwMode="auto">
          <a:xfrm>
            <a:off x="660400" y="3416300"/>
            <a:ext cx="1066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903" name="Rectangle 15"/>
          <p:cNvSpPr>
            <a:spLocks/>
          </p:cNvSpPr>
          <p:nvPr/>
        </p:nvSpPr>
        <p:spPr bwMode="auto">
          <a:xfrm>
            <a:off x="4089400" y="3416300"/>
            <a:ext cx="1066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rot="10800000" flipH="1">
            <a:off x="660400" y="3263900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rot="10800000" flipH="1">
            <a:off x="4089400" y="3263900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759E3522-A4F2-7E4A-9CCE-BBD387930996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15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Deadline monotonic scheduling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712913"/>
            <a:ext cx="8420100" cy="927100"/>
          </a:xfrm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Consider a set of periodic tasks where each task,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, has a computation time,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C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, a period,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P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, and a relative deadline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D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 &lt;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P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660400" y="3644900"/>
            <a:ext cx="784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rot="10800000" flipH="1">
            <a:off x="660400" y="3340100"/>
            <a:ext cx="1588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rot="10800000" flipH="1">
            <a:off x="4089400" y="3340100"/>
            <a:ext cx="1588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rot="10800000" flipH="1">
            <a:off x="7518400" y="3263900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rot="10800000" flipH="1">
            <a:off x="3175000" y="34925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rot="10800000" flipH="1">
            <a:off x="6604000" y="34925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660400" y="3949700"/>
            <a:ext cx="3429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658813" y="3187700"/>
            <a:ext cx="2516187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25" name="Rectangle 13"/>
          <p:cNvSpPr>
            <a:spLocks/>
          </p:cNvSpPr>
          <p:nvPr/>
        </p:nvSpPr>
        <p:spPr bwMode="auto">
          <a:xfrm>
            <a:off x="1780636" y="2718713"/>
            <a:ext cx="27571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2800" i="1" baseline="-2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</a:p>
        </p:txBody>
      </p:sp>
      <p:sp>
        <p:nvSpPr>
          <p:cNvPr id="38926" name="Rectangle 14"/>
          <p:cNvSpPr>
            <a:spLocks/>
          </p:cNvSpPr>
          <p:nvPr/>
        </p:nvSpPr>
        <p:spPr bwMode="auto">
          <a:xfrm>
            <a:off x="660400" y="3416300"/>
            <a:ext cx="1066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27" name="Rectangle 15"/>
          <p:cNvSpPr>
            <a:spLocks/>
          </p:cNvSpPr>
          <p:nvPr/>
        </p:nvSpPr>
        <p:spPr bwMode="auto">
          <a:xfrm>
            <a:off x="4089400" y="3416300"/>
            <a:ext cx="1066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rot="10800000" flipH="1">
            <a:off x="660400" y="3263900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rot="10800000" flipH="1">
            <a:off x="4089400" y="3263900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59F36158-D3E9-BC4D-B145-E8F39D0F7EC0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16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31" name="Rectangle 19"/>
          <p:cNvSpPr>
            <a:spLocks/>
          </p:cNvSpPr>
          <p:nvPr/>
        </p:nvSpPr>
        <p:spPr bwMode="auto">
          <a:xfrm>
            <a:off x="355600" y="4494213"/>
            <a:ext cx="8420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1600"/>
              </a:spcBef>
              <a:buClr>
                <a:srgbClr val="181818"/>
              </a:buClr>
              <a:buSzPct val="100000"/>
              <a:buFont typeface="Arial Rounded MT Bold" pitchFamily="-107" charset="0"/>
              <a:buChar char="•"/>
            </a:pPr>
            <a:r>
              <a:rPr lang="en-US" sz="1800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 What is the schedulability condition?</a:t>
            </a:r>
          </a:p>
          <a:p>
            <a:pPr>
              <a:spcBef>
                <a:spcPts val="1600"/>
              </a:spcBef>
              <a:buClr>
                <a:srgbClr val="181818"/>
              </a:buClr>
              <a:buSzPct val="100000"/>
              <a:buFont typeface="Arial Rounded MT Bold" pitchFamily="-107" charset="0"/>
              <a:buChar char="•"/>
            </a:pPr>
            <a:r>
              <a:rPr lang="en-US" sz="1800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 Can not be worse than when the period of each task is reduced to </a:t>
            </a:r>
            <a:r>
              <a:rPr lang="en-US" sz="1800" i="1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1800" i="1" baseline="-6000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1800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2254675" y="3975100"/>
            <a:ext cx="2404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800" i="1" baseline="-2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5613400"/>
            <a:ext cx="2806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Deadline monotonic scheduling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8300" y="1712913"/>
            <a:ext cx="8420100" cy="927100"/>
          </a:xfrm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Consider a set of periodic tasks where each task,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, has a computation time,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C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, a period,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P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, and a relative deadline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D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 &lt;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P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660400" y="3644900"/>
            <a:ext cx="784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rot="10800000" flipH="1">
            <a:off x="660400" y="3340100"/>
            <a:ext cx="1588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rot="10800000" flipH="1">
            <a:off x="4089400" y="3340100"/>
            <a:ext cx="1588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rot="10800000" flipH="1">
            <a:off x="7518400" y="3263900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rot="10800000" flipH="1">
            <a:off x="3175000" y="34925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rot="10800000" flipH="1">
            <a:off x="6604000" y="34925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660400" y="3949700"/>
            <a:ext cx="3429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658813" y="3187700"/>
            <a:ext cx="2516187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50" name="Rectangle 14"/>
          <p:cNvSpPr>
            <a:spLocks/>
          </p:cNvSpPr>
          <p:nvPr/>
        </p:nvSpPr>
        <p:spPr bwMode="auto">
          <a:xfrm>
            <a:off x="1780636" y="2718713"/>
            <a:ext cx="27571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2800" i="1" baseline="-2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</a:p>
        </p:txBody>
      </p:sp>
      <p:sp>
        <p:nvSpPr>
          <p:cNvPr id="39951" name="Rectangle 15"/>
          <p:cNvSpPr>
            <a:spLocks/>
          </p:cNvSpPr>
          <p:nvPr/>
        </p:nvSpPr>
        <p:spPr bwMode="auto">
          <a:xfrm>
            <a:off x="660400" y="3416300"/>
            <a:ext cx="1066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52" name="Rectangle 16"/>
          <p:cNvSpPr>
            <a:spLocks/>
          </p:cNvSpPr>
          <p:nvPr/>
        </p:nvSpPr>
        <p:spPr bwMode="auto">
          <a:xfrm>
            <a:off x="4089400" y="3416300"/>
            <a:ext cx="1066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rot="10800000" flipH="1">
            <a:off x="660400" y="3263900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rot="10800000" flipH="1">
            <a:off x="4089400" y="3263900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653855C2-AE6D-0B42-9BE6-12C237C3EE35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17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956" name="Rectangle 20"/>
          <p:cNvSpPr>
            <a:spLocks/>
          </p:cNvSpPr>
          <p:nvPr/>
        </p:nvSpPr>
        <p:spPr bwMode="auto">
          <a:xfrm>
            <a:off x="355600" y="4494213"/>
            <a:ext cx="8420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1600"/>
              </a:spcBef>
              <a:buClr>
                <a:srgbClr val="181818"/>
              </a:buClr>
              <a:buSzPct val="100000"/>
              <a:buFont typeface="Arial Rounded MT Bold" pitchFamily="-107" charset="0"/>
              <a:buChar char="•"/>
            </a:pPr>
            <a:r>
              <a:rPr lang="en-US" sz="1800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 What is the schedulability condition?</a:t>
            </a:r>
          </a:p>
          <a:p>
            <a:pPr>
              <a:spcBef>
                <a:spcPts val="1600"/>
              </a:spcBef>
              <a:buClr>
                <a:srgbClr val="181818"/>
              </a:buClr>
              <a:buSzPct val="100000"/>
              <a:buFont typeface="Arial Rounded MT Bold" pitchFamily="-107" charset="0"/>
              <a:buChar char="•"/>
            </a:pPr>
            <a:r>
              <a:rPr lang="en-US" sz="1800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 Can not be worse than when the period of each task is reduced to </a:t>
            </a:r>
            <a:r>
              <a:rPr lang="en-US" sz="1800" i="1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1800" i="1" baseline="-6000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1800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254675" y="3975100"/>
            <a:ext cx="2404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800" i="1" baseline="-2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5613400"/>
            <a:ext cx="2806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Deadline monotonic scheduling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8300" y="1712913"/>
            <a:ext cx="8420100" cy="927100"/>
          </a:xfrm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Consider a set of periodic tasks where each task,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, has a computation time,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C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, a period,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P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, and a relative deadline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D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 &lt;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P</a:t>
            </a:r>
            <a:r>
              <a:rPr lang="en-US" i="1" baseline="-4000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i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660400" y="3644900"/>
            <a:ext cx="784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rot="10800000" flipH="1">
            <a:off x="660400" y="3340100"/>
            <a:ext cx="1588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rot="10800000" flipH="1">
            <a:off x="4089400" y="3340100"/>
            <a:ext cx="1588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rot="10800000" flipH="1">
            <a:off x="7518400" y="3263900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rot="10800000" flipH="1">
            <a:off x="3175000" y="34925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rot="10800000" flipH="1">
            <a:off x="6604000" y="3492500"/>
            <a:ext cx="1588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660400" y="3949700"/>
            <a:ext cx="3429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658813" y="3187700"/>
            <a:ext cx="2516187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1780636" y="2718713"/>
            <a:ext cx="27571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2800" i="1" baseline="-2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</a:p>
        </p:txBody>
      </p:sp>
      <p:sp>
        <p:nvSpPr>
          <p:cNvPr id="40975" name="Rectangle 15"/>
          <p:cNvSpPr>
            <a:spLocks/>
          </p:cNvSpPr>
          <p:nvPr/>
        </p:nvSpPr>
        <p:spPr bwMode="auto">
          <a:xfrm>
            <a:off x="660400" y="3416300"/>
            <a:ext cx="1066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976" name="Rectangle 16"/>
          <p:cNvSpPr>
            <a:spLocks/>
          </p:cNvSpPr>
          <p:nvPr/>
        </p:nvSpPr>
        <p:spPr bwMode="auto">
          <a:xfrm>
            <a:off x="4089400" y="3416300"/>
            <a:ext cx="1066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rot="10800000" flipH="1">
            <a:off x="660400" y="3263900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rot="10800000" flipH="1">
            <a:off x="4089400" y="3263900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74B0D4E0-3666-454A-B4F5-6A3710B09395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18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980" name="Rectangle 20"/>
          <p:cNvSpPr>
            <a:spLocks/>
          </p:cNvSpPr>
          <p:nvPr/>
        </p:nvSpPr>
        <p:spPr bwMode="auto">
          <a:xfrm>
            <a:off x="355600" y="4494213"/>
            <a:ext cx="8420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1600"/>
              </a:spcBef>
              <a:buClr>
                <a:srgbClr val="181818"/>
              </a:buClr>
              <a:buSzPct val="100000"/>
              <a:buFont typeface="Arial Rounded MT Bold" pitchFamily="-107" charset="0"/>
              <a:buChar char="•"/>
            </a:pPr>
            <a:r>
              <a:rPr lang="en-US" sz="1800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 What is the schedulability condition?</a:t>
            </a:r>
          </a:p>
          <a:p>
            <a:pPr>
              <a:spcBef>
                <a:spcPts val="1600"/>
              </a:spcBef>
              <a:buClr>
                <a:srgbClr val="181818"/>
              </a:buClr>
              <a:buSzPct val="100000"/>
              <a:buFont typeface="Arial Rounded MT Bold" pitchFamily="-107" charset="0"/>
              <a:buChar char="•"/>
            </a:pPr>
            <a:r>
              <a:rPr lang="en-US" sz="1800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 Can not be worse than when the period of each task is reduced to </a:t>
            </a:r>
            <a:r>
              <a:rPr lang="en-US" sz="1800" i="1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1800" i="1" baseline="-6000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1800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40981" name="Rectangle 21"/>
          <p:cNvSpPr>
            <a:spLocks/>
          </p:cNvSpPr>
          <p:nvPr/>
        </p:nvSpPr>
        <p:spPr bwMode="auto">
          <a:xfrm rot="1106096">
            <a:off x="5536687" y="5736710"/>
            <a:ext cx="26997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710C1B"/>
                </a:solidFill>
                <a:latin typeface="Calibri" charset="0"/>
                <a:ea typeface="Calibri" charset="0"/>
                <a:cs typeface="Calibri" charset="0"/>
              </a:rPr>
              <a:t>What is the problem?</a:t>
            </a:r>
          </a:p>
        </p:txBody>
      </p:sp>
      <p:sp>
        <p:nvSpPr>
          <p:cNvPr id="23" name="Rectangle 11"/>
          <p:cNvSpPr>
            <a:spLocks/>
          </p:cNvSpPr>
          <p:nvPr/>
        </p:nvSpPr>
        <p:spPr bwMode="auto">
          <a:xfrm>
            <a:off x="2254675" y="3975100"/>
            <a:ext cx="2404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800" i="1" baseline="-2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30200" y="1535113"/>
            <a:ext cx="8497888" cy="4840287"/>
          </a:xfrm>
          <a:ln/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Worst case interference from a higher priority task, </a:t>
            </a:r>
            <a:r>
              <a:rPr lang="en-US" i="1" dirty="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j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  <p:sp>
        <p:nvSpPr>
          <p:cNvPr id="41986" name="Line 2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A better condition for schedulability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96357801-132C-4443-A8C5-68058744D8B9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19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568" y="2881204"/>
            <a:ext cx="5442132" cy="2209096"/>
            <a:chOff x="31568" y="2881204"/>
            <a:chExt cx="5442132" cy="2209096"/>
          </a:xfrm>
        </p:grpSpPr>
        <p:grpSp>
          <p:nvGrpSpPr>
            <p:cNvPr id="33" name="Group 32"/>
            <p:cNvGrpSpPr/>
            <p:nvPr/>
          </p:nvGrpSpPr>
          <p:grpSpPr>
            <a:xfrm>
              <a:off x="711200" y="3110242"/>
              <a:ext cx="4762500" cy="1980058"/>
              <a:chOff x="711200" y="3110242"/>
              <a:chExt cx="4762500" cy="1980058"/>
            </a:xfrm>
          </p:grpSpPr>
          <p:sp>
            <p:nvSpPr>
              <p:cNvPr id="34" name="Line 4"/>
              <p:cNvSpPr>
                <a:spLocks noChangeShapeType="1"/>
              </p:cNvSpPr>
              <p:nvPr/>
            </p:nvSpPr>
            <p:spPr bwMode="auto">
              <a:xfrm rot="10800000" flipH="1">
                <a:off x="723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5" name="Line 5"/>
              <p:cNvSpPr>
                <a:spLocks noChangeShapeType="1"/>
              </p:cNvSpPr>
              <p:nvPr/>
            </p:nvSpPr>
            <p:spPr bwMode="auto">
              <a:xfrm rot="10800000" flipH="1">
                <a:off x="4152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" name="Line 6"/>
              <p:cNvSpPr>
                <a:spLocks noChangeShapeType="1"/>
              </p:cNvSpPr>
              <p:nvPr/>
            </p:nvSpPr>
            <p:spPr bwMode="auto">
              <a:xfrm rot="10800000" flipH="1">
                <a:off x="3238500" y="4368800"/>
                <a:ext cx="1588" cy="152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>
                <a:off x="768145" y="4826000"/>
                <a:ext cx="34290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8" name="Line 9"/>
              <p:cNvSpPr>
                <a:spLocks noChangeShapeType="1"/>
              </p:cNvSpPr>
              <p:nvPr/>
            </p:nvSpPr>
            <p:spPr bwMode="auto">
              <a:xfrm>
                <a:off x="722313" y="4064000"/>
                <a:ext cx="2516187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Rectangle 10"/>
              <p:cNvSpPr>
                <a:spLocks/>
              </p:cNvSpPr>
              <p:nvPr/>
            </p:nvSpPr>
            <p:spPr bwMode="auto">
              <a:xfrm>
                <a:off x="1847062" y="3758812"/>
                <a:ext cx="17793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D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  <p:sp>
            <p:nvSpPr>
              <p:cNvPr id="40" name="Line 11"/>
              <p:cNvSpPr>
                <a:spLocks noChangeShapeType="1"/>
              </p:cNvSpPr>
              <p:nvPr/>
            </p:nvSpPr>
            <p:spPr bwMode="auto">
              <a:xfrm rot="10800000" flipH="1">
                <a:off x="723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1" name="Line 12"/>
              <p:cNvSpPr>
                <a:spLocks noChangeShapeType="1"/>
              </p:cNvSpPr>
              <p:nvPr/>
            </p:nvSpPr>
            <p:spPr bwMode="auto">
              <a:xfrm rot="10800000" flipH="1">
                <a:off x="4152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711200" y="4508500"/>
                <a:ext cx="4762500" cy="127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3" name="Line 14"/>
              <p:cNvSpPr>
                <a:spLocks noChangeShapeType="1"/>
              </p:cNvSpPr>
              <p:nvPr/>
            </p:nvSpPr>
            <p:spPr bwMode="auto">
              <a:xfrm>
                <a:off x="723900" y="3683000"/>
                <a:ext cx="46482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4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7239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Line 16"/>
              <p:cNvSpPr>
                <a:spLocks noChangeShapeType="1"/>
              </p:cNvSpPr>
              <p:nvPr/>
            </p:nvSpPr>
            <p:spPr bwMode="auto">
              <a:xfrm rot="10800000" flipH="1">
                <a:off x="16383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6" name="Line 17"/>
              <p:cNvSpPr>
                <a:spLocks noChangeShapeType="1"/>
              </p:cNvSpPr>
              <p:nvPr/>
            </p:nvSpPr>
            <p:spPr bwMode="auto">
              <a:xfrm rot="10800000" flipH="1">
                <a:off x="25527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7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34671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8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3815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9" name="Rectangle 20"/>
              <p:cNvSpPr>
                <a:spLocks/>
              </p:cNvSpPr>
              <p:nvPr/>
            </p:nvSpPr>
            <p:spPr bwMode="auto">
              <a:xfrm>
                <a:off x="7239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0" name="Rectangle 21"/>
              <p:cNvSpPr>
                <a:spLocks/>
              </p:cNvSpPr>
              <p:nvPr/>
            </p:nvSpPr>
            <p:spPr bwMode="auto">
              <a:xfrm>
                <a:off x="43815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1" name="Rectangle 22"/>
              <p:cNvSpPr>
                <a:spLocks/>
              </p:cNvSpPr>
              <p:nvPr/>
            </p:nvSpPr>
            <p:spPr bwMode="auto">
              <a:xfrm>
                <a:off x="34671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2" name="Rectangle 23"/>
              <p:cNvSpPr>
                <a:spLocks/>
              </p:cNvSpPr>
              <p:nvPr/>
            </p:nvSpPr>
            <p:spPr bwMode="auto">
              <a:xfrm>
                <a:off x="25527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3" name="Rectangle 24"/>
              <p:cNvSpPr>
                <a:spLocks/>
              </p:cNvSpPr>
              <p:nvPr/>
            </p:nvSpPr>
            <p:spPr bwMode="auto">
              <a:xfrm>
                <a:off x="16383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4" name="Line 25"/>
              <p:cNvSpPr>
                <a:spLocks noChangeShapeType="1"/>
              </p:cNvSpPr>
              <p:nvPr/>
            </p:nvSpPr>
            <p:spPr bwMode="auto">
              <a:xfrm>
                <a:off x="3467100" y="3225800"/>
                <a:ext cx="9144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5" name="Rectangle 27"/>
              <p:cNvSpPr>
                <a:spLocks/>
              </p:cNvSpPr>
              <p:nvPr/>
            </p:nvSpPr>
            <p:spPr bwMode="auto">
              <a:xfrm>
                <a:off x="2620568" y="3110242"/>
                <a:ext cx="15709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lang="en-US" sz="1800" i="1" baseline="-31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j</a:t>
                </a:r>
                <a:endPara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36"/>
              <p:cNvSpPr>
                <a:spLocks/>
              </p:cNvSpPr>
              <p:nvPr/>
            </p:nvSpPr>
            <p:spPr bwMode="auto">
              <a:xfrm>
                <a:off x="1066800" y="4279900"/>
                <a:ext cx="6096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37"/>
              <p:cNvSpPr>
                <a:spLocks/>
              </p:cNvSpPr>
              <p:nvPr/>
            </p:nvSpPr>
            <p:spPr bwMode="auto">
              <a:xfrm>
                <a:off x="1981200" y="4279900"/>
                <a:ext cx="4572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8"/>
              <p:cNvSpPr>
                <a:spLocks/>
              </p:cNvSpPr>
              <p:nvPr/>
            </p:nvSpPr>
            <p:spPr bwMode="auto">
              <a:xfrm>
                <a:off x="3317157" y="4813301"/>
                <a:ext cx="15388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P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1568" y="3409884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j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1" y="4240312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i</a:t>
              </a:r>
            </a:p>
          </p:txBody>
        </p:sp>
        <p:sp>
          <p:nvSpPr>
            <p:cNvPr id="65" name="Rectangle 27"/>
            <p:cNvSpPr>
              <a:spLocks/>
            </p:cNvSpPr>
            <p:nvPr/>
          </p:nvSpPr>
          <p:spPr bwMode="auto">
            <a:xfrm>
              <a:off x="3675438" y="2881204"/>
              <a:ext cx="5209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i="1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P</a:t>
              </a:r>
              <a:r>
                <a:rPr lang="en-US" sz="1800" i="1" baseline="-310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j</a:t>
              </a:r>
              <a:r>
                <a: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=</a:t>
              </a:r>
              <a:r>
                <a: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1800" i="1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D</a:t>
              </a:r>
              <a:r>
                <a:rPr lang="en-US" sz="1800" i="1" baseline="-250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j</a:t>
              </a:r>
              <a:endParaRPr lang="en-US" sz="1800" i="1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Line 1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Quick review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Why is rate monotonic scheduling optimal (among static priority policies)?</a:t>
            </a:r>
          </a:p>
          <a:p>
            <a:pPr marL="482600" lvl="1"/>
            <a:r>
              <a:rPr lang="en-US" sz="1600" b="1" dirty="0">
                <a:latin typeface="Calibri" charset="0"/>
                <a:ea typeface="Calibri" charset="0"/>
                <a:cs typeface="Calibri" charset="0"/>
              </a:rPr>
              <a:t>Critical instant theorem: 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The worst-case execution time of a job when tasks are scheduled with fixed priorities occurs when jobs belonging to all tasks release at the same instant</a:t>
            </a:r>
          </a:p>
          <a:p>
            <a:pPr marL="482600"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It is sufficient, then, to verify that the job that is released at the </a:t>
            </a:r>
            <a:r>
              <a:rPr lang="en-US" sz="1600" dirty="0">
                <a:solidFill>
                  <a:srgbClr val="710C1B"/>
                </a:solidFill>
                <a:latin typeface="Calibri" charset="0"/>
                <a:ea typeface="Calibri" charset="0"/>
                <a:cs typeface="Calibri" charset="0"/>
              </a:rPr>
              <a:t>critical instant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 meets its deadline</a:t>
            </a:r>
          </a:p>
          <a:p>
            <a:pPr marL="482600"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In this worst case, rate monotonic scheduling is optimal (easy to see; if tasks are feasibly scheduled in any other order, swap based on deadlines)</a:t>
            </a:r>
          </a:p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Utilization bound and optimality of EDF</a:t>
            </a:r>
          </a:p>
          <a:p>
            <a:pPr marL="482600"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The utilization bound is 1 (or 100%)</a:t>
            </a:r>
          </a:p>
          <a:p>
            <a:pPr marL="482600"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EDF is optimal because no policy can do better (may do as well but not better)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4B5F1075-333E-F445-A8AD-AAC42DFE606D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2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30200" y="1535113"/>
            <a:ext cx="8497888" cy="4840287"/>
          </a:xfrm>
          <a:ln/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Worst case </a:t>
            </a:r>
            <a:r>
              <a:rPr lang="en-US" u="sng" dirty="0">
                <a:latin typeface="Calibri" charset="0"/>
                <a:ea typeface="Calibri" charset="0"/>
                <a:cs typeface="Calibri" charset="0"/>
              </a:rPr>
              <a:t>interference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from a higher priority task, </a:t>
            </a:r>
            <a:r>
              <a:rPr lang="en-US" i="1" dirty="0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j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A better condition for schedulability</a:t>
            </a:r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3B72B0E9-3B28-8C4B-AE1D-5FD008F56343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20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038" name="Rectangle 30"/>
          <p:cNvSpPr>
            <a:spLocks/>
          </p:cNvSpPr>
          <p:nvPr/>
        </p:nvSpPr>
        <p:spPr bwMode="auto">
          <a:xfrm>
            <a:off x="3487738" y="1930400"/>
            <a:ext cx="42037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Time required by a higher priority task in an interval of length that corresponds to the relative deadline of task </a:t>
            </a:r>
            <a:r>
              <a:rPr lang="en-US" sz="1600" i="1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>
            <a:off x="2400300" y="1917700"/>
            <a:ext cx="965200" cy="49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4756743"/>
            <a:ext cx="3162300" cy="1117600"/>
          </a:xfrm>
          <a:prstGeom prst="rect">
            <a:avLst/>
          </a:prstGeom>
        </p:spPr>
      </p:pic>
      <p:sp>
        <p:nvSpPr>
          <p:cNvPr id="36" name="Rectangle 30"/>
          <p:cNvSpPr>
            <a:spLocks/>
          </p:cNvSpPr>
          <p:nvPr/>
        </p:nvSpPr>
        <p:spPr bwMode="auto">
          <a:xfrm>
            <a:off x="259957" y="5737627"/>
            <a:ext cx="42037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Worst case Interference task </a:t>
            </a:r>
            <a:r>
              <a:rPr lang="en-US" sz="16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j</a:t>
            </a:r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exercises on task </a:t>
            </a:r>
            <a:r>
              <a:rPr lang="en-US" sz="1600" i="1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16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sz="1600" i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Wingdings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sz="16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upper bound on total workload </a:t>
            </a:r>
            <a:r>
              <a:rPr lang="en-US" sz="16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requested</a:t>
            </a:r>
          </a:p>
          <a:p>
            <a:r>
              <a:rPr lang="en-US" sz="16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        by task</a:t>
            </a:r>
            <a:r>
              <a:rPr lang="en-US" sz="16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j </a:t>
            </a:r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during </a:t>
            </a:r>
            <a:r>
              <a:rPr lang="en-US" sz="16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D</a:t>
            </a:r>
            <a:r>
              <a:rPr lang="en-US" sz="1600" i="1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at the critical instant </a:t>
            </a:r>
            <a:endParaRPr lang="en-US" sz="16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1600" i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 flipH="1">
            <a:off x="4364097" y="5389105"/>
            <a:ext cx="842962" cy="45144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ectangle 30"/>
          <p:cNvSpPr>
            <a:spLocks/>
          </p:cNvSpPr>
          <p:nvPr/>
        </p:nvSpPr>
        <p:spPr bwMode="auto">
          <a:xfrm>
            <a:off x="4561144" y="6165304"/>
            <a:ext cx="42037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Number of execution </a:t>
            </a:r>
            <a:r>
              <a:rPr lang="en-US" sz="16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requests of task j in duration of length D</a:t>
            </a:r>
            <a:r>
              <a:rPr lang="en-US" sz="1600" i="1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16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assuming critical instant</a:t>
            </a:r>
          </a:p>
          <a:p>
            <a:endParaRPr lang="en-US" sz="1600" i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Left Brace 3"/>
          <p:cNvSpPr/>
          <p:nvPr/>
        </p:nvSpPr>
        <p:spPr bwMode="auto">
          <a:xfrm rot="16200000">
            <a:off x="7172946" y="5553711"/>
            <a:ext cx="439983" cy="1079326"/>
          </a:xfrm>
          <a:prstGeom prst="leftBrac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Calibri" charset="0"/>
              <a:cs typeface="Calibri" charset="0"/>
              <a:sym typeface="Arial Rounded MT Bold" pitchFamily="-107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1568" y="2881204"/>
            <a:ext cx="5442132" cy="2209096"/>
            <a:chOff x="31568" y="2881204"/>
            <a:chExt cx="5442132" cy="2209096"/>
          </a:xfrm>
        </p:grpSpPr>
        <p:grpSp>
          <p:nvGrpSpPr>
            <p:cNvPr id="99" name="Group 98"/>
            <p:cNvGrpSpPr/>
            <p:nvPr/>
          </p:nvGrpSpPr>
          <p:grpSpPr>
            <a:xfrm>
              <a:off x="711200" y="3110242"/>
              <a:ext cx="4762500" cy="1980058"/>
              <a:chOff x="711200" y="3110242"/>
              <a:chExt cx="4762500" cy="1980058"/>
            </a:xfrm>
          </p:grpSpPr>
          <p:sp>
            <p:nvSpPr>
              <p:cNvPr id="103" name="Line 4"/>
              <p:cNvSpPr>
                <a:spLocks noChangeShapeType="1"/>
              </p:cNvSpPr>
              <p:nvPr/>
            </p:nvSpPr>
            <p:spPr bwMode="auto">
              <a:xfrm rot="10800000" flipH="1">
                <a:off x="723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4" name="Line 5"/>
              <p:cNvSpPr>
                <a:spLocks noChangeShapeType="1"/>
              </p:cNvSpPr>
              <p:nvPr/>
            </p:nvSpPr>
            <p:spPr bwMode="auto">
              <a:xfrm rot="10800000" flipH="1">
                <a:off x="4152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5" name="Line 6"/>
              <p:cNvSpPr>
                <a:spLocks noChangeShapeType="1"/>
              </p:cNvSpPr>
              <p:nvPr/>
            </p:nvSpPr>
            <p:spPr bwMode="auto">
              <a:xfrm rot="10800000" flipH="1">
                <a:off x="3238500" y="4368800"/>
                <a:ext cx="1588" cy="152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6" name="Line 7"/>
              <p:cNvSpPr>
                <a:spLocks noChangeShapeType="1"/>
              </p:cNvSpPr>
              <p:nvPr/>
            </p:nvSpPr>
            <p:spPr bwMode="auto">
              <a:xfrm>
                <a:off x="768145" y="4826000"/>
                <a:ext cx="34290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7" name="Line 9"/>
              <p:cNvSpPr>
                <a:spLocks noChangeShapeType="1"/>
              </p:cNvSpPr>
              <p:nvPr/>
            </p:nvSpPr>
            <p:spPr bwMode="auto">
              <a:xfrm>
                <a:off x="722313" y="4064000"/>
                <a:ext cx="2516187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8" name="Rectangle 10"/>
              <p:cNvSpPr>
                <a:spLocks/>
              </p:cNvSpPr>
              <p:nvPr/>
            </p:nvSpPr>
            <p:spPr bwMode="auto">
              <a:xfrm>
                <a:off x="1847062" y="3758812"/>
                <a:ext cx="17793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D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  <p:sp>
            <p:nvSpPr>
              <p:cNvPr id="109" name="Line 11"/>
              <p:cNvSpPr>
                <a:spLocks noChangeShapeType="1"/>
              </p:cNvSpPr>
              <p:nvPr/>
            </p:nvSpPr>
            <p:spPr bwMode="auto">
              <a:xfrm rot="10800000" flipH="1">
                <a:off x="723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0" name="Line 12"/>
              <p:cNvSpPr>
                <a:spLocks noChangeShapeType="1"/>
              </p:cNvSpPr>
              <p:nvPr/>
            </p:nvSpPr>
            <p:spPr bwMode="auto">
              <a:xfrm rot="10800000" flipH="1">
                <a:off x="4152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1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711200" y="4508500"/>
                <a:ext cx="4762500" cy="127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2" name="Line 14"/>
              <p:cNvSpPr>
                <a:spLocks noChangeShapeType="1"/>
              </p:cNvSpPr>
              <p:nvPr/>
            </p:nvSpPr>
            <p:spPr bwMode="auto">
              <a:xfrm>
                <a:off x="723900" y="3683000"/>
                <a:ext cx="46482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3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7239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4" name="Line 16"/>
              <p:cNvSpPr>
                <a:spLocks noChangeShapeType="1"/>
              </p:cNvSpPr>
              <p:nvPr/>
            </p:nvSpPr>
            <p:spPr bwMode="auto">
              <a:xfrm rot="10800000" flipH="1">
                <a:off x="16383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5" name="Line 17"/>
              <p:cNvSpPr>
                <a:spLocks noChangeShapeType="1"/>
              </p:cNvSpPr>
              <p:nvPr/>
            </p:nvSpPr>
            <p:spPr bwMode="auto">
              <a:xfrm rot="10800000" flipH="1">
                <a:off x="25527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6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34671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7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3815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8" name="Rectangle 20"/>
              <p:cNvSpPr>
                <a:spLocks/>
              </p:cNvSpPr>
              <p:nvPr/>
            </p:nvSpPr>
            <p:spPr bwMode="auto">
              <a:xfrm>
                <a:off x="7239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9" name="Rectangle 21"/>
              <p:cNvSpPr>
                <a:spLocks/>
              </p:cNvSpPr>
              <p:nvPr/>
            </p:nvSpPr>
            <p:spPr bwMode="auto">
              <a:xfrm>
                <a:off x="43815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0" name="Rectangle 22"/>
              <p:cNvSpPr>
                <a:spLocks/>
              </p:cNvSpPr>
              <p:nvPr/>
            </p:nvSpPr>
            <p:spPr bwMode="auto">
              <a:xfrm>
                <a:off x="34671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1" name="Rectangle 23"/>
              <p:cNvSpPr>
                <a:spLocks/>
              </p:cNvSpPr>
              <p:nvPr/>
            </p:nvSpPr>
            <p:spPr bwMode="auto">
              <a:xfrm>
                <a:off x="25527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2" name="Rectangle 24"/>
              <p:cNvSpPr>
                <a:spLocks/>
              </p:cNvSpPr>
              <p:nvPr/>
            </p:nvSpPr>
            <p:spPr bwMode="auto">
              <a:xfrm>
                <a:off x="16383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3" name="Line 25"/>
              <p:cNvSpPr>
                <a:spLocks noChangeShapeType="1"/>
              </p:cNvSpPr>
              <p:nvPr/>
            </p:nvSpPr>
            <p:spPr bwMode="auto">
              <a:xfrm>
                <a:off x="3467100" y="3225800"/>
                <a:ext cx="9144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2620568" y="3110242"/>
                <a:ext cx="15709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lang="en-US" sz="1800" i="1" baseline="-31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j</a:t>
                </a:r>
                <a:endPara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5" name="Rectangle 36"/>
              <p:cNvSpPr>
                <a:spLocks/>
              </p:cNvSpPr>
              <p:nvPr/>
            </p:nvSpPr>
            <p:spPr bwMode="auto">
              <a:xfrm>
                <a:off x="1066800" y="4279900"/>
                <a:ext cx="6096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6" name="Rectangle 37"/>
              <p:cNvSpPr>
                <a:spLocks/>
              </p:cNvSpPr>
              <p:nvPr/>
            </p:nvSpPr>
            <p:spPr bwMode="auto">
              <a:xfrm>
                <a:off x="1981200" y="4279900"/>
                <a:ext cx="4572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27" name="Rectangle 8"/>
              <p:cNvSpPr>
                <a:spLocks/>
              </p:cNvSpPr>
              <p:nvPr/>
            </p:nvSpPr>
            <p:spPr bwMode="auto">
              <a:xfrm>
                <a:off x="3317157" y="4813301"/>
                <a:ext cx="15388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P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31568" y="3409884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j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141" y="4240312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i</a:t>
              </a:r>
            </a:p>
          </p:txBody>
        </p:sp>
        <p:sp>
          <p:nvSpPr>
            <p:cNvPr id="102" name="Rectangle 27"/>
            <p:cNvSpPr>
              <a:spLocks/>
            </p:cNvSpPr>
            <p:nvPr/>
          </p:nvSpPr>
          <p:spPr bwMode="auto">
            <a:xfrm>
              <a:off x="3840546" y="2881204"/>
              <a:ext cx="1907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i="1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P</a:t>
              </a:r>
              <a:r>
                <a:rPr lang="en-US" sz="1800" i="1" baseline="-310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j</a:t>
              </a:r>
              <a:r>
                <a: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endParaRPr lang="en-US" sz="1800" i="1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30200" y="1535113"/>
            <a:ext cx="8497888" cy="4840287"/>
          </a:xfrm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Worst case interference from a higher priority task,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j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A better condition for schedulability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EB4CE413-9E06-DA4A-B52C-36F226A89BDF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21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98" y="5346700"/>
            <a:ext cx="3146710" cy="798190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31568" y="2881204"/>
            <a:ext cx="5442132" cy="2209096"/>
            <a:chOff x="31568" y="2881204"/>
            <a:chExt cx="5442132" cy="2209096"/>
          </a:xfrm>
        </p:grpSpPr>
        <p:grpSp>
          <p:nvGrpSpPr>
            <p:cNvPr id="74" name="Group 73"/>
            <p:cNvGrpSpPr/>
            <p:nvPr/>
          </p:nvGrpSpPr>
          <p:grpSpPr>
            <a:xfrm>
              <a:off x="711200" y="3110242"/>
              <a:ext cx="4762500" cy="1980058"/>
              <a:chOff x="711200" y="3110242"/>
              <a:chExt cx="4762500" cy="1980058"/>
            </a:xfrm>
          </p:grpSpPr>
          <p:sp>
            <p:nvSpPr>
              <p:cNvPr id="78" name="Line 4"/>
              <p:cNvSpPr>
                <a:spLocks noChangeShapeType="1"/>
              </p:cNvSpPr>
              <p:nvPr/>
            </p:nvSpPr>
            <p:spPr bwMode="auto">
              <a:xfrm rot="10800000" flipH="1">
                <a:off x="723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Line 5"/>
              <p:cNvSpPr>
                <a:spLocks noChangeShapeType="1"/>
              </p:cNvSpPr>
              <p:nvPr/>
            </p:nvSpPr>
            <p:spPr bwMode="auto">
              <a:xfrm rot="10800000" flipH="1">
                <a:off x="4152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Line 6"/>
              <p:cNvSpPr>
                <a:spLocks noChangeShapeType="1"/>
              </p:cNvSpPr>
              <p:nvPr/>
            </p:nvSpPr>
            <p:spPr bwMode="auto">
              <a:xfrm rot="10800000" flipH="1">
                <a:off x="3238500" y="4368800"/>
                <a:ext cx="1588" cy="152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Line 7"/>
              <p:cNvSpPr>
                <a:spLocks noChangeShapeType="1"/>
              </p:cNvSpPr>
              <p:nvPr/>
            </p:nvSpPr>
            <p:spPr bwMode="auto">
              <a:xfrm>
                <a:off x="768145" y="4826000"/>
                <a:ext cx="34290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Line 9"/>
              <p:cNvSpPr>
                <a:spLocks noChangeShapeType="1"/>
              </p:cNvSpPr>
              <p:nvPr/>
            </p:nvSpPr>
            <p:spPr bwMode="auto">
              <a:xfrm>
                <a:off x="722313" y="4064000"/>
                <a:ext cx="2516187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10"/>
              <p:cNvSpPr>
                <a:spLocks/>
              </p:cNvSpPr>
              <p:nvPr/>
            </p:nvSpPr>
            <p:spPr bwMode="auto">
              <a:xfrm>
                <a:off x="1847062" y="3758812"/>
                <a:ext cx="17793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D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rot="10800000" flipH="1">
                <a:off x="723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Line 12"/>
              <p:cNvSpPr>
                <a:spLocks noChangeShapeType="1"/>
              </p:cNvSpPr>
              <p:nvPr/>
            </p:nvSpPr>
            <p:spPr bwMode="auto">
              <a:xfrm rot="10800000" flipH="1">
                <a:off x="4152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711200" y="4508500"/>
                <a:ext cx="4762500" cy="127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Line 14"/>
              <p:cNvSpPr>
                <a:spLocks noChangeShapeType="1"/>
              </p:cNvSpPr>
              <p:nvPr/>
            </p:nvSpPr>
            <p:spPr bwMode="auto">
              <a:xfrm>
                <a:off x="723900" y="3683000"/>
                <a:ext cx="46482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7239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9" name="Line 16"/>
              <p:cNvSpPr>
                <a:spLocks noChangeShapeType="1"/>
              </p:cNvSpPr>
              <p:nvPr/>
            </p:nvSpPr>
            <p:spPr bwMode="auto">
              <a:xfrm rot="10800000" flipH="1">
                <a:off x="16383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0" name="Line 17"/>
              <p:cNvSpPr>
                <a:spLocks noChangeShapeType="1"/>
              </p:cNvSpPr>
              <p:nvPr/>
            </p:nvSpPr>
            <p:spPr bwMode="auto">
              <a:xfrm rot="10800000" flipH="1">
                <a:off x="25527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34671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2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3815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3" name="Rectangle 20"/>
              <p:cNvSpPr>
                <a:spLocks/>
              </p:cNvSpPr>
              <p:nvPr/>
            </p:nvSpPr>
            <p:spPr bwMode="auto">
              <a:xfrm>
                <a:off x="7239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4" name="Rectangle 21"/>
              <p:cNvSpPr>
                <a:spLocks/>
              </p:cNvSpPr>
              <p:nvPr/>
            </p:nvSpPr>
            <p:spPr bwMode="auto">
              <a:xfrm>
                <a:off x="43815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5" name="Rectangle 22"/>
              <p:cNvSpPr>
                <a:spLocks/>
              </p:cNvSpPr>
              <p:nvPr/>
            </p:nvSpPr>
            <p:spPr bwMode="auto">
              <a:xfrm>
                <a:off x="34671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6" name="Rectangle 23"/>
              <p:cNvSpPr>
                <a:spLocks/>
              </p:cNvSpPr>
              <p:nvPr/>
            </p:nvSpPr>
            <p:spPr bwMode="auto">
              <a:xfrm>
                <a:off x="25527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7" name="Rectangle 24"/>
              <p:cNvSpPr>
                <a:spLocks/>
              </p:cNvSpPr>
              <p:nvPr/>
            </p:nvSpPr>
            <p:spPr bwMode="auto">
              <a:xfrm>
                <a:off x="16383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8" name="Line 25"/>
              <p:cNvSpPr>
                <a:spLocks noChangeShapeType="1"/>
              </p:cNvSpPr>
              <p:nvPr/>
            </p:nvSpPr>
            <p:spPr bwMode="auto">
              <a:xfrm>
                <a:off x="3467100" y="3225800"/>
                <a:ext cx="9144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9" name="Rectangle 98"/>
              <p:cNvSpPr>
                <a:spLocks/>
              </p:cNvSpPr>
              <p:nvPr/>
            </p:nvSpPr>
            <p:spPr bwMode="auto">
              <a:xfrm>
                <a:off x="2620568" y="3110242"/>
                <a:ext cx="15709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lang="en-US" sz="1800" i="1" baseline="-31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j</a:t>
                </a:r>
                <a:endPara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0" name="Rectangle 36"/>
              <p:cNvSpPr>
                <a:spLocks/>
              </p:cNvSpPr>
              <p:nvPr/>
            </p:nvSpPr>
            <p:spPr bwMode="auto">
              <a:xfrm>
                <a:off x="1066800" y="4279900"/>
                <a:ext cx="6096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1" name="Rectangle 37"/>
              <p:cNvSpPr>
                <a:spLocks/>
              </p:cNvSpPr>
              <p:nvPr/>
            </p:nvSpPr>
            <p:spPr bwMode="auto">
              <a:xfrm>
                <a:off x="1981200" y="4279900"/>
                <a:ext cx="4572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2" name="Rectangle 8"/>
              <p:cNvSpPr>
                <a:spLocks/>
              </p:cNvSpPr>
              <p:nvPr/>
            </p:nvSpPr>
            <p:spPr bwMode="auto">
              <a:xfrm>
                <a:off x="3317157" y="4813301"/>
                <a:ext cx="15388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P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1568" y="3409884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j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141" y="4240312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i</a:t>
              </a:r>
            </a:p>
          </p:txBody>
        </p:sp>
        <p:sp>
          <p:nvSpPr>
            <p:cNvPr id="77" name="Rectangle 27"/>
            <p:cNvSpPr>
              <a:spLocks/>
            </p:cNvSpPr>
            <p:nvPr/>
          </p:nvSpPr>
          <p:spPr bwMode="auto">
            <a:xfrm>
              <a:off x="3840546" y="2881204"/>
              <a:ext cx="1907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i="1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P</a:t>
              </a:r>
              <a:r>
                <a:rPr lang="en-US" sz="1800" i="1" baseline="-310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j</a:t>
              </a:r>
              <a:r>
                <a: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endParaRPr lang="en-US" sz="1800" i="1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727" y="3744579"/>
            <a:ext cx="2670075" cy="9436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30200" y="1535113"/>
            <a:ext cx="8497888" cy="4840287"/>
          </a:xfrm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Worst case interference from a higher priority task,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j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A better condition for schedulability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EB4CE413-9E06-DA4A-B52C-36F226A89BDF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22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088" name="Rectangle 32"/>
          <p:cNvSpPr>
            <a:spLocks/>
          </p:cNvSpPr>
          <p:nvPr/>
        </p:nvSpPr>
        <p:spPr bwMode="auto">
          <a:xfrm>
            <a:off x="710848" y="5577701"/>
            <a:ext cx="35789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Interference from higher priority tasks</a:t>
            </a:r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H="1">
            <a:off x="4415862" y="5733256"/>
            <a:ext cx="506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98" y="5346700"/>
            <a:ext cx="3146710" cy="798190"/>
          </a:xfrm>
          <a:prstGeom prst="rect">
            <a:avLst/>
          </a:prstGeom>
        </p:spPr>
      </p:pic>
      <p:sp>
        <p:nvSpPr>
          <p:cNvPr id="41" name="Rectangle 34"/>
          <p:cNvSpPr>
            <a:spLocks/>
          </p:cNvSpPr>
          <p:nvPr/>
        </p:nvSpPr>
        <p:spPr bwMode="auto">
          <a:xfrm>
            <a:off x="7221002" y="5346700"/>
            <a:ext cx="432048" cy="596900"/>
          </a:xfrm>
          <a:prstGeom prst="rect">
            <a:avLst/>
          </a:prstGeom>
          <a:solidFill>
            <a:srgbClr val="1CCB00">
              <a:alpha val="48627"/>
            </a:srgbClr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35"/>
          <p:cNvSpPr>
            <a:spLocks/>
          </p:cNvSpPr>
          <p:nvPr/>
        </p:nvSpPr>
        <p:spPr bwMode="auto">
          <a:xfrm>
            <a:off x="6515909" y="6466701"/>
            <a:ext cx="184223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Execution time of </a:t>
            </a:r>
            <a:r>
              <a:rPr lang="en-US" sz="18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1800" i="1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>
            <a:off x="7452320" y="60452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31"/>
          <p:cNvSpPr>
            <a:spLocks/>
          </p:cNvSpPr>
          <p:nvPr/>
        </p:nvSpPr>
        <p:spPr bwMode="auto">
          <a:xfrm>
            <a:off x="5054600" y="5105400"/>
            <a:ext cx="1905000" cy="1168400"/>
          </a:xfrm>
          <a:prstGeom prst="rect">
            <a:avLst/>
          </a:prstGeom>
          <a:solidFill>
            <a:srgbClr val="1CCB00">
              <a:alpha val="48627"/>
            </a:srgbClr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1568" y="2881204"/>
            <a:ext cx="5442132" cy="2209096"/>
            <a:chOff x="31568" y="2881204"/>
            <a:chExt cx="5442132" cy="2209096"/>
          </a:xfrm>
        </p:grpSpPr>
        <p:grpSp>
          <p:nvGrpSpPr>
            <p:cNvPr id="74" name="Group 73"/>
            <p:cNvGrpSpPr/>
            <p:nvPr/>
          </p:nvGrpSpPr>
          <p:grpSpPr>
            <a:xfrm>
              <a:off x="711200" y="3110242"/>
              <a:ext cx="4762500" cy="1980058"/>
              <a:chOff x="711200" y="3110242"/>
              <a:chExt cx="4762500" cy="1980058"/>
            </a:xfrm>
          </p:grpSpPr>
          <p:sp>
            <p:nvSpPr>
              <p:cNvPr id="78" name="Line 4"/>
              <p:cNvSpPr>
                <a:spLocks noChangeShapeType="1"/>
              </p:cNvSpPr>
              <p:nvPr/>
            </p:nvSpPr>
            <p:spPr bwMode="auto">
              <a:xfrm rot="10800000" flipH="1">
                <a:off x="723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Line 5"/>
              <p:cNvSpPr>
                <a:spLocks noChangeShapeType="1"/>
              </p:cNvSpPr>
              <p:nvPr/>
            </p:nvSpPr>
            <p:spPr bwMode="auto">
              <a:xfrm rot="10800000" flipH="1">
                <a:off x="4152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Line 6"/>
              <p:cNvSpPr>
                <a:spLocks noChangeShapeType="1"/>
              </p:cNvSpPr>
              <p:nvPr/>
            </p:nvSpPr>
            <p:spPr bwMode="auto">
              <a:xfrm rot="10800000" flipH="1">
                <a:off x="3238500" y="4368800"/>
                <a:ext cx="1588" cy="152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Line 7"/>
              <p:cNvSpPr>
                <a:spLocks noChangeShapeType="1"/>
              </p:cNvSpPr>
              <p:nvPr/>
            </p:nvSpPr>
            <p:spPr bwMode="auto">
              <a:xfrm>
                <a:off x="768145" y="4826000"/>
                <a:ext cx="34290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Line 9"/>
              <p:cNvSpPr>
                <a:spLocks noChangeShapeType="1"/>
              </p:cNvSpPr>
              <p:nvPr/>
            </p:nvSpPr>
            <p:spPr bwMode="auto">
              <a:xfrm>
                <a:off x="722313" y="4064000"/>
                <a:ext cx="2516187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10"/>
              <p:cNvSpPr>
                <a:spLocks/>
              </p:cNvSpPr>
              <p:nvPr/>
            </p:nvSpPr>
            <p:spPr bwMode="auto">
              <a:xfrm>
                <a:off x="1847062" y="3758812"/>
                <a:ext cx="17793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D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rot="10800000" flipH="1">
                <a:off x="723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Line 12"/>
              <p:cNvSpPr>
                <a:spLocks noChangeShapeType="1"/>
              </p:cNvSpPr>
              <p:nvPr/>
            </p:nvSpPr>
            <p:spPr bwMode="auto">
              <a:xfrm rot="10800000" flipH="1">
                <a:off x="4152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711200" y="4508500"/>
                <a:ext cx="4762500" cy="127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Line 14"/>
              <p:cNvSpPr>
                <a:spLocks noChangeShapeType="1"/>
              </p:cNvSpPr>
              <p:nvPr/>
            </p:nvSpPr>
            <p:spPr bwMode="auto">
              <a:xfrm>
                <a:off x="723900" y="3683000"/>
                <a:ext cx="46482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7239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9" name="Line 16"/>
              <p:cNvSpPr>
                <a:spLocks noChangeShapeType="1"/>
              </p:cNvSpPr>
              <p:nvPr/>
            </p:nvSpPr>
            <p:spPr bwMode="auto">
              <a:xfrm rot="10800000" flipH="1">
                <a:off x="16383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0" name="Line 17"/>
              <p:cNvSpPr>
                <a:spLocks noChangeShapeType="1"/>
              </p:cNvSpPr>
              <p:nvPr/>
            </p:nvSpPr>
            <p:spPr bwMode="auto">
              <a:xfrm rot="10800000" flipH="1">
                <a:off x="25527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34671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2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3815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3" name="Rectangle 20"/>
              <p:cNvSpPr>
                <a:spLocks/>
              </p:cNvSpPr>
              <p:nvPr/>
            </p:nvSpPr>
            <p:spPr bwMode="auto">
              <a:xfrm>
                <a:off x="7239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4" name="Rectangle 21"/>
              <p:cNvSpPr>
                <a:spLocks/>
              </p:cNvSpPr>
              <p:nvPr/>
            </p:nvSpPr>
            <p:spPr bwMode="auto">
              <a:xfrm>
                <a:off x="43815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5" name="Rectangle 22"/>
              <p:cNvSpPr>
                <a:spLocks/>
              </p:cNvSpPr>
              <p:nvPr/>
            </p:nvSpPr>
            <p:spPr bwMode="auto">
              <a:xfrm>
                <a:off x="34671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6" name="Rectangle 23"/>
              <p:cNvSpPr>
                <a:spLocks/>
              </p:cNvSpPr>
              <p:nvPr/>
            </p:nvSpPr>
            <p:spPr bwMode="auto">
              <a:xfrm>
                <a:off x="25527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7" name="Rectangle 24"/>
              <p:cNvSpPr>
                <a:spLocks/>
              </p:cNvSpPr>
              <p:nvPr/>
            </p:nvSpPr>
            <p:spPr bwMode="auto">
              <a:xfrm>
                <a:off x="16383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8" name="Line 25"/>
              <p:cNvSpPr>
                <a:spLocks noChangeShapeType="1"/>
              </p:cNvSpPr>
              <p:nvPr/>
            </p:nvSpPr>
            <p:spPr bwMode="auto">
              <a:xfrm>
                <a:off x="3467100" y="3225800"/>
                <a:ext cx="9144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9" name="Rectangle 98"/>
              <p:cNvSpPr>
                <a:spLocks/>
              </p:cNvSpPr>
              <p:nvPr/>
            </p:nvSpPr>
            <p:spPr bwMode="auto">
              <a:xfrm>
                <a:off x="2620568" y="3110242"/>
                <a:ext cx="15709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lang="en-US" sz="1800" i="1" baseline="-31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j</a:t>
                </a:r>
                <a:endPara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0" name="Rectangle 36"/>
              <p:cNvSpPr>
                <a:spLocks/>
              </p:cNvSpPr>
              <p:nvPr/>
            </p:nvSpPr>
            <p:spPr bwMode="auto">
              <a:xfrm>
                <a:off x="1066800" y="4279900"/>
                <a:ext cx="6096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1" name="Rectangle 37"/>
              <p:cNvSpPr>
                <a:spLocks/>
              </p:cNvSpPr>
              <p:nvPr/>
            </p:nvSpPr>
            <p:spPr bwMode="auto">
              <a:xfrm>
                <a:off x="1981200" y="4279900"/>
                <a:ext cx="4572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2" name="Rectangle 8"/>
              <p:cNvSpPr>
                <a:spLocks/>
              </p:cNvSpPr>
              <p:nvPr/>
            </p:nvSpPr>
            <p:spPr bwMode="auto">
              <a:xfrm>
                <a:off x="3317157" y="4813301"/>
                <a:ext cx="15388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P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1568" y="3409884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j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141" y="4240312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i</a:t>
              </a:r>
            </a:p>
          </p:txBody>
        </p:sp>
        <p:sp>
          <p:nvSpPr>
            <p:cNvPr id="77" name="Rectangle 27"/>
            <p:cNvSpPr>
              <a:spLocks/>
            </p:cNvSpPr>
            <p:nvPr/>
          </p:nvSpPr>
          <p:spPr bwMode="auto">
            <a:xfrm>
              <a:off x="3840546" y="2881204"/>
              <a:ext cx="1907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i="1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P</a:t>
              </a:r>
              <a:r>
                <a:rPr lang="en-US" sz="1800" i="1" baseline="-310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j</a:t>
              </a:r>
              <a:r>
                <a: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endParaRPr lang="en-US" sz="1800" i="1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727" y="3744579"/>
            <a:ext cx="2670075" cy="94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854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98" y="5346700"/>
            <a:ext cx="3146710" cy="798190"/>
          </a:xfrm>
          <a:prstGeom prst="rect">
            <a:avLst/>
          </a:prstGeom>
        </p:spPr>
      </p:pic>
      <p:sp>
        <p:nvSpPr>
          <p:cNvPr id="4608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30200" y="1535113"/>
            <a:ext cx="8497888" cy="4840287"/>
          </a:xfrm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Worst case interference from a higher priority task, </a:t>
            </a:r>
            <a:r>
              <a:rPr lang="en-US" i="1">
                <a:latin typeface="Calibri" charset="0"/>
                <a:ea typeface="Calibri" charset="0"/>
                <a:cs typeface="Calibri" charset="0"/>
                <a:sym typeface="Arial Rounded MT Bold" pitchFamily="-107" charset="0"/>
              </a:rPr>
              <a:t>j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A better condition for schedulability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09C6848C-E18A-0C48-879C-5BA706E1B0B7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23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111" name="Rectangle 31"/>
          <p:cNvSpPr>
            <a:spLocks/>
          </p:cNvSpPr>
          <p:nvPr/>
        </p:nvSpPr>
        <p:spPr bwMode="auto">
          <a:xfrm>
            <a:off x="5054600" y="5105400"/>
            <a:ext cx="1905000" cy="1168400"/>
          </a:xfrm>
          <a:prstGeom prst="rect">
            <a:avLst/>
          </a:prstGeom>
          <a:solidFill>
            <a:srgbClr val="1CCB00">
              <a:alpha val="48627"/>
            </a:srgbClr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112" name="Rectangle 32"/>
          <p:cNvSpPr>
            <a:spLocks/>
          </p:cNvSpPr>
          <p:nvPr/>
        </p:nvSpPr>
        <p:spPr bwMode="auto">
          <a:xfrm>
            <a:off x="710848" y="5577701"/>
            <a:ext cx="35789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Interference from higher priority tasks</a:t>
            </a:r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 flipH="1">
            <a:off x="4433093" y="5733256"/>
            <a:ext cx="506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114" name="Rectangle 34"/>
          <p:cNvSpPr>
            <a:spLocks/>
          </p:cNvSpPr>
          <p:nvPr/>
        </p:nvSpPr>
        <p:spPr bwMode="auto">
          <a:xfrm>
            <a:off x="7221002" y="5346700"/>
            <a:ext cx="432048" cy="596900"/>
          </a:xfrm>
          <a:prstGeom prst="rect">
            <a:avLst/>
          </a:prstGeom>
          <a:solidFill>
            <a:srgbClr val="1CCB00">
              <a:alpha val="48627"/>
            </a:srgbClr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115" name="Rectangle 35"/>
          <p:cNvSpPr>
            <a:spLocks/>
          </p:cNvSpPr>
          <p:nvPr/>
        </p:nvSpPr>
        <p:spPr bwMode="auto">
          <a:xfrm>
            <a:off x="6515909" y="6466701"/>
            <a:ext cx="184223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Execution time of </a:t>
            </a:r>
            <a:r>
              <a:rPr lang="en-US" sz="18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1800" i="1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>
            <a:off x="7452320" y="6045200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117" name="Rectangle 37"/>
          <p:cNvSpPr>
            <a:spLocks/>
          </p:cNvSpPr>
          <p:nvPr/>
        </p:nvSpPr>
        <p:spPr bwMode="auto">
          <a:xfrm rot="1106096">
            <a:off x="5421983" y="2701410"/>
            <a:ext cx="2927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710C1B"/>
                </a:solidFill>
                <a:latin typeface="Calibri" charset="0"/>
                <a:ea typeface="Calibri" charset="0"/>
                <a:cs typeface="Calibri" charset="0"/>
              </a:rPr>
              <a:t>There still is a problem!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727" y="3744579"/>
            <a:ext cx="2670075" cy="943641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31568" y="2881204"/>
            <a:ext cx="5442132" cy="2209096"/>
            <a:chOff x="31568" y="2881204"/>
            <a:chExt cx="5442132" cy="2209096"/>
          </a:xfrm>
        </p:grpSpPr>
        <p:grpSp>
          <p:nvGrpSpPr>
            <p:cNvPr id="70" name="Group 69"/>
            <p:cNvGrpSpPr/>
            <p:nvPr/>
          </p:nvGrpSpPr>
          <p:grpSpPr>
            <a:xfrm>
              <a:off x="711200" y="3110242"/>
              <a:ext cx="4762500" cy="1980058"/>
              <a:chOff x="711200" y="3110242"/>
              <a:chExt cx="4762500" cy="1980058"/>
            </a:xfrm>
          </p:grpSpPr>
          <p:sp>
            <p:nvSpPr>
              <p:cNvPr id="74" name="Line 4"/>
              <p:cNvSpPr>
                <a:spLocks noChangeShapeType="1"/>
              </p:cNvSpPr>
              <p:nvPr/>
            </p:nvSpPr>
            <p:spPr bwMode="auto">
              <a:xfrm rot="10800000" flipH="1">
                <a:off x="723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Line 5"/>
              <p:cNvSpPr>
                <a:spLocks noChangeShapeType="1"/>
              </p:cNvSpPr>
              <p:nvPr/>
            </p:nvSpPr>
            <p:spPr bwMode="auto">
              <a:xfrm rot="10800000" flipH="1">
                <a:off x="4152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Line 6"/>
              <p:cNvSpPr>
                <a:spLocks noChangeShapeType="1"/>
              </p:cNvSpPr>
              <p:nvPr/>
            </p:nvSpPr>
            <p:spPr bwMode="auto">
              <a:xfrm rot="10800000" flipH="1">
                <a:off x="3238500" y="4368800"/>
                <a:ext cx="1588" cy="152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Line 7"/>
              <p:cNvSpPr>
                <a:spLocks noChangeShapeType="1"/>
              </p:cNvSpPr>
              <p:nvPr/>
            </p:nvSpPr>
            <p:spPr bwMode="auto">
              <a:xfrm>
                <a:off x="768145" y="4826000"/>
                <a:ext cx="34290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>
                <a:off x="722313" y="4064000"/>
                <a:ext cx="2516187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10"/>
              <p:cNvSpPr>
                <a:spLocks/>
              </p:cNvSpPr>
              <p:nvPr/>
            </p:nvSpPr>
            <p:spPr bwMode="auto">
              <a:xfrm>
                <a:off x="1847062" y="3758812"/>
                <a:ext cx="17793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D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  <p:sp>
            <p:nvSpPr>
              <p:cNvPr id="80" name="Line 11"/>
              <p:cNvSpPr>
                <a:spLocks noChangeShapeType="1"/>
              </p:cNvSpPr>
              <p:nvPr/>
            </p:nvSpPr>
            <p:spPr bwMode="auto">
              <a:xfrm rot="10800000" flipH="1">
                <a:off x="723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Line 12"/>
              <p:cNvSpPr>
                <a:spLocks noChangeShapeType="1"/>
              </p:cNvSpPr>
              <p:nvPr/>
            </p:nvSpPr>
            <p:spPr bwMode="auto">
              <a:xfrm rot="10800000" flipH="1">
                <a:off x="4152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711200" y="4508500"/>
                <a:ext cx="4762500" cy="127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723900" y="3683000"/>
                <a:ext cx="46482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7239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Line 16"/>
              <p:cNvSpPr>
                <a:spLocks noChangeShapeType="1"/>
              </p:cNvSpPr>
              <p:nvPr/>
            </p:nvSpPr>
            <p:spPr bwMode="auto">
              <a:xfrm rot="10800000" flipH="1">
                <a:off x="16383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Line 17"/>
              <p:cNvSpPr>
                <a:spLocks noChangeShapeType="1"/>
              </p:cNvSpPr>
              <p:nvPr/>
            </p:nvSpPr>
            <p:spPr bwMode="auto">
              <a:xfrm rot="10800000" flipH="1">
                <a:off x="25527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34671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3815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9" name="Rectangle 20"/>
              <p:cNvSpPr>
                <a:spLocks/>
              </p:cNvSpPr>
              <p:nvPr/>
            </p:nvSpPr>
            <p:spPr bwMode="auto">
              <a:xfrm>
                <a:off x="7239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0" name="Rectangle 21"/>
              <p:cNvSpPr>
                <a:spLocks/>
              </p:cNvSpPr>
              <p:nvPr/>
            </p:nvSpPr>
            <p:spPr bwMode="auto">
              <a:xfrm>
                <a:off x="43815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Rectangle 22"/>
              <p:cNvSpPr>
                <a:spLocks/>
              </p:cNvSpPr>
              <p:nvPr/>
            </p:nvSpPr>
            <p:spPr bwMode="auto">
              <a:xfrm>
                <a:off x="34671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2" name="Rectangle 23"/>
              <p:cNvSpPr>
                <a:spLocks/>
              </p:cNvSpPr>
              <p:nvPr/>
            </p:nvSpPr>
            <p:spPr bwMode="auto">
              <a:xfrm>
                <a:off x="25527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3" name="Rectangle 24"/>
              <p:cNvSpPr>
                <a:spLocks/>
              </p:cNvSpPr>
              <p:nvPr/>
            </p:nvSpPr>
            <p:spPr bwMode="auto">
              <a:xfrm>
                <a:off x="16383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4" name="Line 25"/>
              <p:cNvSpPr>
                <a:spLocks noChangeShapeType="1"/>
              </p:cNvSpPr>
              <p:nvPr/>
            </p:nvSpPr>
            <p:spPr bwMode="auto">
              <a:xfrm>
                <a:off x="3467100" y="3225800"/>
                <a:ext cx="9144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5" name="Rectangle 94"/>
              <p:cNvSpPr>
                <a:spLocks/>
              </p:cNvSpPr>
              <p:nvPr/>
            </p:nvSpPr>
            <p:spPr bwMode="auto">
              <a:xfrm>
                <a:off x="2620568" y="3110242"/>
                <a:ext cx="15709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lang="en-US" sz="1800" i="1" baseline="-31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j</a:t>
                </a:r>
                <a:endPara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6" name="Rectangle 36"/>
              <p:cNvSpPr>
                <a:spLocks/>
              </p:cNvSpPr>
              <p:nvPr/>
            </p:nvSpPr>
            <p:spPr bwMode="auto">
              <a:xfrm>
                <a:off x="1066800" y="4279900"/>
                <a:ext cx="6096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7" name="Rectangle 37"/>
              <p:cNvSpPr>
                <a:spLocks/>
              </p:cNvSpPr>
              <p:nvPr/>
            </p:nvSpPr>
            <p:spPr bwMode="auto">
              <a:xfrm>
                <a:off x="1981200" y="4279900"/>
                <a:ext cx="4572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8" name="Rectangle 8"/>
              <p:cNvSpPr>
                <a:spLocks/>
              </p:cNvSpPr>
              <p:nvPr/>
            </p:nvSpPr>
            <p:spPr bwMode="auto">
              <a:xfrm>
                <a:off x="3317157" y="4813301"/>
                <a:ext cx="15388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P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31568" y="3409884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j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141" y="4240312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i</a:t>
              </a:r>
            </a:p>
          </p:txBody>
        </p:sp>
        <p:sp>
          <p:nvSpPr>
            <p:cNvPr id="73" name="Rectangle 27"/>
            <p:cNvSpPr>
              <a:spLocks/>
            </p:cNvSpPr>
            <p:nvPr/>
          </p:nvSpPr>
          <p:spPr bwMode="auto">
            <a:xfrm>
              <a:off x="3840546" y="2881204"/>
              <a:ext cx="1907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i="1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P</a:t>
              </a:r>
              <a:r>
                <a:rPr lang="en-US" sz="1800" i="1" baseline="-310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j</a:t>
              </a:r>
              <a:r>
                <a: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endParaRPr lang="en-US" sz="1800" i="1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2" y="3590592"/>
            <a:ext cx="2670075" cy="943641"/>
          </a:xfrm>
          <a:prstGeom prst="rect">
            <a:avLst/>
          </a:prstGeom>
        </p:spPr>
      </p:pic>
      <p:sp>
        <p:nvSpPr>
          <p:cNvPr id="47105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30200" y="1535113"/>
            <a:ext cx="8496300" cy="3860800"/>
          </a:xfrm>
          <a:ln/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Interference exists only till a job completes execution, i.e., up to the response time 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en-US" i="1" baseline="-6000" dirty="0" err="1">
                <a:latin typeface="Calibri" charset="0"/>
                <a:ea typeface="Calibri" charset="0"/>
                <a:cs typeface="Calibri" charset="0"/>
              </a:rPr>
              <a:t>i</a:t>
            </a:r>
            <a:endParaRPr lang="en-US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Not necessarily up to the relative deadline 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i="1" baseline="-6000" dirty="0">
                <a:latin typeface="Calibri" charset="0"/>
                <a:ea typeface="Calibri" charset="0"/>
                <a:cs typeface="Calibri" charset="0"/>
              </a:rPr>
              <a:t>i</a:t>
            </a:r>
          </a:p>
        </p:txBody>
      </p:sp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An exact condition for schedulability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1AB532D8-5E19-2B43-AC7F-97CC4C266A51}" type="slidenum">
              <a:rPr lang="en-US" sz="900">
                <a:solidFill>
                  <a:schemeClr val="tx1"/>
                </a:solidFill>
                <a:latin typeface="Avenir Book"/>
                <a:ea typeface="Helvetica Neue" pitchFamily="-107" charset="0"/>
                <a:cs typeface="Helvetica Neue" pitchFamily="-107" charset="0"/>
              </a:rPr>
              <a:pPr algn="r"/>
              <a:t>24</a:t>
            </a:fld>
            <a:endParaRPr lang="en-US" sz="900" dirty="0">
              <a:solidFill>
                <a:schemeClr val="tx1"/>
              </a:solidFill>
              <a:latin typeface="Avenir Book"/>
              <a:ea typeface="Helvetica Neue" pitchFamily="-107" charset="0"/>
              <a:cs typeface="Helvetica Neue" pitchFamily="-107" charset="0"/>
            </a:endParaRPr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>
            <a:off x="7175500" y="3683000"/>
            <a:ext cx="622300" cy="279400"/>
          </a:xfrm>
          <a:prstGeom prst="line">
            <a:avLst/>
          </a:prstGeom>
          <a:noFill/>
          <a:ln w="25400">
            <a:solidFill>
              <a:srgbClr val="710C1B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47130" name="Rectangle 26"/>
          <p:cNvSpPr>
            <a:spLocks/>
          </p:cNvSpPr>
          <p:nvPr/>
        </p:nvSpPr>
        <p:spPr bwMode="auto">
          <a:xfrm>
            <a:off x="3846554" y="2866579"/>
            <a:ext cx="1554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i="1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1800" i="1" baseline="-31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j</a:t>
            </a:r>
            <a:endParaRPr lang="en-US" sz="1800" i="1" baseline="-31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1200" y="3110242"/>
            <a:ext cx="4762500" cy="2299958"/>
            <a:chOff x="711200" y="3110242"/>
            <a:chExt cx="4762500" cy="2299958"/>
          </a:xfrm>
        </p:grpSpPr>
        <p:sp>
          <p:nvSpPr>
            <p:cNvPr id="47108" name="Line 4"/>
            <p:cNvSpPr>
              <a:spLocks noChangeShapeType="1"/>
            </p:cNvSpPr>
            <p:nvPr/>
          </p:nvSpPr>
          <p:spPr bwMode="auto">
            <a:xfrm rot="10800000" flipH="1">
              <a:off x="723900" y="4216400"/>
              <a:ext cx="1588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 rot="10800000" flipH="1">
              <a:off x="4152900" y="4216400"/>
              <a:ext cx="1588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 rot="10800000" flipH="1">
              <a:off x="3238500" y="4368800"/>
              <a:ext cx="1588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768145" y="4826000"/>
              <a:ext cx="342900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>
              <a:off x="722313" y="4064000"/>
              <a:ext cx="2516187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14" name="Rectangle 10"/>
            <p:cNvSpPr>
              <a:spLocks/>
            </p:cNvSpPr>
            <p:nvPr/>
          </p:nvSpPr>
          <p:spPr bwMode="auto">
            <a:xfrm>
              <a:off x="1847062" y="3758812"/>
              <a:ext cx="1779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D</a:t>
              </a:r>
              <a:r>
                <a: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i</a:t>
              </a:r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10800000" flipH="1">
              <a:off x="723900" y="4140200"/>
              <a:ext cx="1588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rot="10800000" flipH="1">
              <a:off x="4152900" y="4140200"/>
              <a:ext cx="1588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rot="10800000" flipH="1">
              <a:off x="711200" y="4508500"/>
              <a:ext cx="47625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>
              <a:off x="723900" y="3683000"/>
              <a:ext cx="464820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10800000" flipH="1">
              <a:off x="723900" y="3378200"/>
              <a:ext cx="1588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rot="10800000" flipH="1">
              <a:off x="1638300" y="3378200"/>
              <a:ext cx="1588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rot="10800000" flipH="1">
              <a:off x="2552700" y="3378200"/>
              <a:ext cx="1588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10800000" flipH="1">
              <a:off x="3467100" y="3378200"/>
              <a:ext cx="1588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10800000" flipH="1">
              <a:off x="4381500" y="3378200"/>
              <a:ext cx="1588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24" name="Rectangle 20"/>
            <p:cNvSpPr>
              <a:spLocks/>
            </p:cNvSpPr>
            <p:nvPr/>
          </p:nvSpPr>
          <p:spPr bwMode="auto">
            <a:xfrm>
              <a:off x="723900" y="3454400"/>
              <a:ext cx="3048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25" name="Rectangle 21"/>
            <p:cNvSpPr>
              <a:spLocks/>
            </p:cNvSpPr>
            <p:nvPr/>
          </p:nvSpPr>
          <p:spPr bwMode="auto">
            <a:xfrm>
              <a:off x="4381500" y="3454400"/>
              <a:ext cx="3048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26" name="Rectangle 22"/>
            <p:cNvSpPr>
              <a:spLocks/>
            </p:cNvSpPr>
            <p:nvPr/>
          </p:nvSpPr>
          <p:spPr bwMode="auto">
            <a:xfrm>
              <a:off x="3467100" y="3454400"/>
              <a:ext cx="3048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27" name="Rectangle 23"/>
            <p:cNvSpPr>
              <a:spLocks/>
            </p:cNvSpPr>
            <p:nvPr/>
          </p:nvSpPr>
          <p:spPr bwMode="auto">
            <a:xfrm>
              <a:off x="2552700" y="3454400"/>
              <a:ext cx="3048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28" name="Rectangle 24"/>
            <p:cNvSpPr>
              <a:spLocks/>
            </p:cNvSpPr>
            <p:nvPr/>
          </p:nvSpPr>
          <p:spPr bwMode="auto">
            <a:xfrm>
              <a:off x="1638300" y="3454400"/>
              <a:ext cx="304800" cy="22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>
              <a:off x="3467100" y="3225800"/>
              <a:ext cx="91440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31" name="Rectangle 27"/>
            <p:cNvSpPr>
              <a:spLocks/>
            </p:cNvSpPr>
            <p:nvPr/>
          </p:nvSpPr>
          <p:spPr bwMode="auto">
            <a:xfrm>
              <a:off x="2620568" y="3110242"/>
              <a:ext cx="1570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i="1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  <a:r>
                <a:rPr lang="en-US" sz="1800" i="1" baseline="-310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j</a:t>
              </a:r>
              <a:endParaRPr lang="en-US" sz="1800" i="1" baseline="-3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>
              <a:off x="762000" y="4648200"/>
              <a:ext cx="1588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>
              <a:off x="2438400" y="4572000"/>
              <a:ext cx="1588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>
              <a:off x="762000" y="5257800"/>
              <a:ext cx="1676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40" name="Rectangle 36"/>
            <p:cNvSpPr>
              <a:spLocks/>
            </p:cNvSpPr>
            <p:nvPr/>
          </p:nvSpPr>
          <p:spPr bwMode="auto">
            <a:xfrm>
              <a:off x="1066800" y="4279900"/>
              <a:ext cx="609600" cy="228600"/>
            </a:xfrm>
            <a:prstGeom prst="rect">
              <a:avLst/>
            </a:prstGeom>
            <a:solidFill>
              <a:srgbClr val="14A35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141" name="Rectangle 37"/>
            <p:cNvSpPr>
              <a:spLocks/>
            </p:cNvSpPr>
            <p:nvPr/>
          </p:nvSpPr>
          <p:spPr bwMode="auto">
            <a:xfrm>
              <a:off x="1981200" y="4279900"/>
              <a:ext cx="457200" cy="228600"/>
            </a:xfrm>
            <a:prstGeom prst="rect">
              <a:avLst/>
            </a:prstGeom>
            <a:solidFill>
              <a:srgbClr val="14A35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8"/>
            <p:cNvSpPr>
              <a:spLocks/>
            </p:cNvSpPr>
            <p:nvPr/>
          </p:nvSpPr>
          <p:spPr bwMode="auto">
            <a:xfrm>
              <a:off x="3317157" y="4813301"/>
              <a:ext cx="15388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P</a:t>
              </a:r>
              <a:r>
                <a: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i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1568" y="3409884"/>
            <a:ext cx="68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Task </a:t>
            </a:r>
            <a:r>
              <a:rPr lang="en-US" sz="1400" i="1" dirty="0"/>
              <a:t>j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41" y="4240312"/>
            <a:ext cx="68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Task </a:t>
            </a:r>
            <a:r>
              <a:rPr lang="en-US" sz="1400" i="1" dirty="0"/>
              <a:t>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857" y="5270704"/>
            <a:ext cx="5148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>
                <a:latin typeface="cmmi10" charset="0"/>
                <a:ea typeface="cmmi10" charset="0"/>
                <a:cs typeface="cmmi10" charset="0"/>
              </a:rPr>
              <a:t>R</a:t>
            </a:r>
            <a:r>
              <a:rPr lang="en-US" sz="2600" baseline="-25000" dirty="0" err="1">
                <a:latin typeface="cmmi10" charset="0"/>
                <a:ea typeface="cmmi10" charset="0"/>
                <a:cs typeface="cmmi10" charset="0"/>
              </a:rPr>
              <a:t>i</a:t>
            </a:r>
            <a:endParaRPr lang="en-US" sz="2600" baseline="-25000" dirty="0">
              <a:latin typeface="cmmi10" charset="0"/>
              <a:ea typeface="cmmi10" charset="0"/>
              <a:cs typeface="cmmi10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C8BB17-96C6-694B-9671-1677E03E3EAA}"/>
              </a:ext>
            </a:extLst>
          </p:cNvPr>
          <p:cNvSpPr txBox="1"/>
          <p:nvPr/>
        </p:nvSpPr>
        <p:spPr>
          <a:xfrm>
            <a:off x="7312714" y="3100621"/>
            <a:ext cx="5148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>
                <a:latin typeface="cmmi10" charset="0"/>
                <a:ea typeface="cmmi10" charset="0"/>
                <a:cs typeface="cmmi10" charset="0"/>
              </a:rPr>
              <a:t>R</a:t>
            </a:r>
            <a:r>
              <a:rPr lang="en-US" sz="2600" baseline="-25000" dirty="0" err="1">
                <a:latin typeface="cmmi10" charset="0"/>
                <a:ea typeface="cmmi10" charset="0"/>
                <a:cs typeface="cmmi10" charset="0"/>
              </a:rPr>
              <a:t>i</a:t>
            </a:r>
            <a:endParaRPr lang="en-US" sz="2600" baseline="-25000" dirty="0">
              <a:latin typeface="cmmi10" charset="0"/>
              <a:ea typeface="cmmi10" charset="0"/>
              <a:cs typeface="cmmi10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3" grpId="0" animBg="1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Line 1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977900"/>
          </a:xfrm>
          <a:ln/>
        </p:spPr>
        <p:txBody>
          <a:bodyPr/>
          <a:lstStyle/>
          <a:p>
            <a:r>
              <a:rPr lang="en-US" dirty="0"/>
              <a:t>An exact condition for </a:t>
            </a:r>
            <a:r>
              <a:rPr lang="en-US" dirty="0" err="1"/>
              <a:t>schedulability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668E2636-3A9B-0844-8A86-9B9D2DB2DB3A}" type="slidenum">
              <a:rPr lang="en-US" sz="900">
                <a:solidFill>
                  <a:schemeClr val="tx1"/>
                </a:solidFill>
                <a:latin typeface="Avenir Book"/>
                <a:ea typeface="Helvetica Neue" pitchFamily="-107" charset="0"/>
                <a:cs typeface="Helvetica Neue" pitchFamily="-107" charset="0"/>
              </a:rPr>
              <a:pPr algn="r"/>
              <a:t>25</a:t>
            </a:fld>
            <a:endParaRPr lang="en-US" sz="900" dirty="0">
              <a:solidFill>
                <a:schemeClr val="tx1"/>
              </a:solidFill>
              <a:latin typeface="Avenir Book"/>
              <a:ea typeface="Helvetica Neue" pitchFamily="-107" charset="0"/>
              <a:cs typeface="Helvetica Neue" pitchFamily="-107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22" y="4154731"/>
            <a:ext cx="6526882" cy="22062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2655" y="2010543"/>
            <a:ext cx="7031673" cy="660425"/>
            <a:chOff x="492655" y="2010543"/>
            <a:chExt cx="7031673" cy="6604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0222" y="2010543"/>
              <a:ext cx="6384106" cy="6604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92655" y="2042051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mr10" charset="0"/>
                  <a:ea typeface="cmr10" charset="0"/>
                  <a:cs typeface="cmr10" charset="0"/>
                </a:rPr>
                <a:t>(1)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8296" y="4671897"/>
            <a:ext cx="762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mr10" charset="0"/>
                <a:ea typeface="cmr10" charset="0"/>
                <a:cs typeface="cmr10" charset="0"/>
              </a:rPr>
              <a:t>Because task </a:t>
            </a:r>
            <a:r>
              <a:rPr lang="en-US" sz="1800" dirty="0">
                <a:latin typeface="cmmi10" charset="0"/>
                <a:ea typeface="cmmi10" charset="0"/>
                <a:cs typeface="cmmi10" charset="0"/>
              </a:rPr>
              <a:t>j </a:t>
            </a:r>
            <a:r>
              <a:rPr lang="en-US" sz="1800" dirty="0">
                <a:latin typeface="cmr10" charset="0"/>
                <a:ea typeface="cmr10" charset="0"/>
                <a:cs typeface="cmr10" charset="0"/>
              </a:rPr>
              <a:t>has higher priority than task </a:t>
            </a:r>
            <a:r>
              <a:rPr lang="en-US" sz="1800" dirty="0" err="1">
                <a:latin typeface="cmmi10" charset="0"/>
                <a:ea typeface="cmmi10" charset="0"/>
                <a:cs typeface="cmmi10" charset="0"/>
              </a:rPr>
              <a:t>i</a:t>
            </a:r>
            <a:r>
              <a:rPr lang="en-US" sz="1800" dirty="0">
                <a:latin typeface="cmmi10" charset="0"/>
                <a:ea typeface="cmmi10" charset="0"/>
                <a:cs typeface="cmmi10" charset="0"/>
              </a:rPr>
              <a:t> </a:t>
            </a:r>
            <a:r>
              <a:rPr lang="en-US" sz="1800" dirty="0">
                <a:latin typeface="cmr10" charset="0"/>
                <a:ea typeface="cmr10" charset="0"/>
                <a:cs typeface="cmr10" charset="0"/>
              </a:rPr>
              <a:t>so all instances of task </a:t>
            </a:r>
            <a:r>
              <a:rPr lang="en-US" sz="1800" dirty="0">
                <a:latin typeface="cmmi10" charset="0"/>
                <a:ea typeface="cmmi10" charset="0"/>
                <a:cs typeface="cmmi10" charset="0"/>
              </a:rPr>
              <a:t>j</a:t>
            </a:r>
            <a:r>
              <a:rPr lang="en-US" sz="1800" dirty="0">
                <a:latin typeface="cmr10" charset="0"/>
                <a:ea typeface="cmr10" charset="0"/>
                <a:cs typeface="cmr10" charset="0"/>
              </a:rPr>
              <a:t> </a:t>
            </a:r>
          </a:p>
          <a:p>
            <a:pPr algn="ctr"/>
            <a:r>
              <a:rPr lang="en-US" sz="1800" dirty="0">
                <a:latin typeface="cmr10" charset="0"/>
                <a:ea typeface="cmr10" charset="0"/>
                <a:cs typeface="cmr10" charset="0"/>
              </a:rPr>
              <a:t>that arrive in interval of length </a:t>
            </a:r>
            <a:r>
              <a:rPr lang="en-US" sz="1800" dirty="0" err="1">
                <a:latin typeface="cmmi10" charset="0"/>
                <a:ea typeface="cmmi10" charset="0"/>
                <a:cs typeface="cmmi10" charset="0"/>
              </a:rPr>
              <a:t>R</a:t>
            </a:r>
            <a:r>
              <a:rPr lang="en-US" sz="1800" baseline="-25000" dirty="0" err="1">
                <a:latin typeface="cmmi10" charset="0"/>
                <a:ea typeface="cmmi10" charset="0"/>
                <a:cs typeface="cmmi10" charset="0"/>
              </a:rPr>
              <a:t>i</a:t>
            </a:r>
            <a:r>
              <a:rPr lang="en-US" sz="1800" dirty="0">
                <a:latin typeface="cmr10" charset="0"/>
                <a:ea typeface="cmr10" charset="0"/>
                <a:cs typeface="cmr10" charset="0"/>
              </a:rPr>
              <a:t> finish before task </a:t>
            </a:r>
            <a:r>
              <a:rPr lang="en-US" sz="1800" dirty="0" err="1">
                <a:latin typeface="cmmi10" charset="0"/>
                <a:ea typeface="cmmi10" charset="0"/>
                <a:cs typeface="cmmi10" charset="0"/>
              </a:rPr>
              <a:t>i</a:t>
            </a:r>
            <a:endParaRPr lang="en-US" sz="1800" dirty="0">
              <a:latin typeface="cmr10" charset="0"/>
              <a:ea typeface="cmr10" charset="0"/>
              <a:cs typeface="cmr1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439" y="3013347"/>
            <a:ext cx="5940152" cy="60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1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1471294" y="5588001"/>
            <a:ext cx="4612874" cy="1041400"/>
          </a:xfrm>
          <a:prstGeom prst="rect">
            <a:avLst/>
          </a:prstGeom>
          <a:solidFill>
            <a:srgbClr val="1CCB00">
              <a:alpha val="48627"/>
            </a:srgbClr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0" y="1535113"/>
            <a:ext cx="8496300" cy="3860800"/>
          </a:xfrm>
          <a:ln/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Interference exists only till a job completes execution, i.e., up to the response time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en-US" baseline="-6000" dirty="0" err="1">
                <a:latin typeface="Calibri" charset="0"/>
                <a:ea typeface="Calibri" charset="0"/>
                <a:cs typeface="Calibri" charset="0"/>
              </a:rPr>
              <a:t>i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Not necessarily up to the relative deadline 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i="1" baseline="-6000" dirty="0">
                <a:latin typeface="Calibri" charset="0"/>
                <a:ea typeface="Calibri" charset="0"/>
                <a:cs typeface="Calibri" charset="0"/>
              </a:rPr>
              <a:t>i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An exact condition for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schedulability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03F48565-0FE1-4E47-AFC5-007B1C74FBA1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26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164" name="Rectangle 36"/>
          <p:cNvSpPr>
            <a:spLocks/>
          </p:cNvSpPr>
          <p:nvPr/>
        </p:nvSpPr>
        <p:spPr bwMode="auto">
          <a:xfrm>
            <a:off x="6200553" y="5930741"/>
            <a:ext cx="273513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Interference on task </a:t>
            </a:r>
            <a:r>
              <a:rPr lang="en-US" sz="1600" i="1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from all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higher priority tasks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218" y="5699125"/>
            <a:ext cx="4439363" cy="89872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14770" y="2439657"/>
            <a:ext cx="5409358" cy="2862629"/>
            <a:chOff x="314770" y="2439657"/>
            <a:chExt cx="5409358" cy="2862629"/>
          </a:xfrm>
        </p:grpSpPr>
        <p:grpSp>
          <p:nvGrpSpPr>
            <p:cNvPr id="2" name="Group 1"/>
            <p:cNvGrpSpPr/>
            <p:nvPr/>
          </p:nvGrpSpPr>
          <p:grpSpPr>
            <a:xfrm>
              <a:off x="961628" y="2439657"/>
              <a:ext cx="4762500" cy="2862629"/>
              <a:chOff x="611560" y="2439657"/>
              <a:chExt cx="4762500" cy="2862629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611560" y="2694353"/>
                <a:ext cx="4762500" cy="2607933"/>
                <a:chOff x="711200" y="3110242"/>
                <a:chExt cx="4762500" cy="2607933"/>
              </a:xfrm>
            </p:grpSpPr>
            <p:sp>
              <p:nvSpPr>
                <p:cNvPr id="70" name="Line 4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23900" y="42164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71" name="Line 5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4152900" y="42164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72" name="Line 6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238500" y="4368800"/>
                  <a:ext cx="1588" cy="1524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73" name="Line 7"/>
                <p:cNvSpPr>
                  <a:spLocks noChangeShapeType="1"/>
                </p:cNvSpPr>
                <p:nvPr/>
              </p:nvSpPr>
              <p:spPr bwMode="auto">
                <a:xfrm>
                  <a:off x="768145" y="4826000"/>
                  <a:ext cx="3429000" cy="15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74" name="Line 9"/>
                <p:cNvSpPr>
                  <a:spLocks noChangeShapeType="1"/>
                </p:cNvSpPr>
                <p:nvPr/>
              </p:nvSpPr>
              <p:spPr bwMode="auto">
                <a:xfrm>
                  <a:off x="722313" y="4064000"/>
                  <a:ext cx="2516187" cy="15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75" name="Rectangle 10"/>
                <p:cNvSpPr>
                  <a:spLocks/>
                </p:cNvSpPr>
                <p:nvPr/>
              </p:nvSpPr>
              <p:spPr bwMode="auto">
                <a:xfrm>
                  <a:off x="1847062" y="3758812"/>
                  <a:ext cx="177934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b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800" i="1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D</a:t>
                  </a:r>
                  <a:r>
                    <a:rPr lang="en-US" sz="1800" i="1" baseline="-31000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i</a:t>
                  </a:r>
                </a:p>
              </p:txBody>
            </p:sp>
            <p:sp>
              <p:nvSpPr>
                <p:cNvPr id="76" name="Line 11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23900" y="4140200"/>
                  <a:ext cx="1588" cy="381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77" name="Line 1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4152900" y="4140200"/>
                  <a:ext cx="1588" cy="381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78" name="Line 13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11200" y="4508500"/>
                  <a:ext cx="4762500" cy="127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79" name="Line 14"/>
                <p:cNvSpPr>
                  <a:spLocks noChangeShapeType="1"/>
                </p:cNvSpPr>
                <p:nvPr/>
              </p:nvSpPr>
              <p:spPr bwMode="auto">
                <a:xfrm>
                  <a:off x="723900" y="3683000"/>
                  <a:ext cx="4648200" cy="15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0" name="Line 15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23900" y="33782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1" name="Line 16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638300" y="33782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2" name="Line 17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2552700" y="33782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3" name="Line 18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467100" y="33782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4" name="Line 19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4381500" y="33782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5" name="Rectangle 20"/>
                <p:cNvSpPr>
                  <a:spLocks/>
                </p:cNvSpPr>
                <p:nvPr/>
              </p:nvSpPr>
              <p:spPr bwMode="auto">
                <a:xfrm>
                  <a:off x="723900" y="3454400"/>
                  <a:ext cx="304800" cy="228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6" name="Rectangle 21"/>
                <p:cNvSpPr>
                  <a:spLocks/>
                </p:cNvSpPr>
                <p:nvPr/>
              </p:nvSpPr>
              <p:spPr bwMode="auto">
                <a:xfrm>
                  <a:off x="4381500" y="3454400"/>
                  <a:ext cx="304800" cy="228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7" name="Rectangle 22"/>
                <p:cNvSpPr>
                  <a:spLocks/>
                </p:cNvSpPr>
                <p:nvPr/>
              </p:nvSpPr>
              <p:spPr bwMode="auto">
                <a:xfrm>
                  <a:off x="3467100" y="3454400"/>
                  <a:ext cx="304800" cy="228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8" name="Rectangle 23"/>
                <p:cNvSpPr>
                  <a:spLocks/>
                </p:cNvSpPr>
                <p:nvPr/>
              </p:nvSpPr>
              <p:spPr bwMode="auto">
                <a:xfrm>
                  <a:off x="2552700" y="3454400"/>
                  <a:ext cx="304800" cy="228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9" name="Rectangle 24"/>
                <p:cNvSpPr>
                  <a:spLocks/>
                </p:cNvSpPr>
                <p:nvPr/>
              </p:nvSpPr>
              <p:spPr bwMode="auto">
                <a:xfrm>
                  <a:off x="1638300" y="3454400"/>
                  <a:ext cx="304800" cy="228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0" name="Line 25"/>
                <p:cNvSpPr>
                  <a:spLocks noChangeShapeType="1"/>
                </p:cNvSpPr>
                <p:nvPr/>
              </p:nvSpPr>
              <p:spPr bwMode="auto">
                <a:xfrm>
                  <a:off x="3467100" y="3225800"/>
                  <a:ext cx="914400" cy="15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27"/>
                <p:cNvSpPr>
                  <a:spLocks/>
                </p:cNvSpPr>
                <p:nvPr/>
              </p:nvSpPr>
              <p:spPr bwMode="auto">
                <a:xfrm>
                  <a:off x="2620568" y="3110242"/>
                  <a:ext cx="157094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b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800" i="1" dirty="0" err="1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C</a:t>
                  </a:r>
                  <a:r>
                    <a:rPr lang="en-US" sz="1800" i="1" baseline="-31000" dirty="0" err="1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j</a:t>
                  </a:r>
                  <a:endPara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Line 32"/>
                <p:cNvSpPr>
                  <a:spLocks noChangeShapeType="1"/>
                </p:cNvSpPr>
                <p:nvPr/>
              </p:nvSpPr>
              <p:spPr bwMode="auto">
                <a:xfrm>
                  <a:off x="762000" y="4648200"/>
                  <a:ext cx="1588" cy="762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Line 33"/>
                <p:cNvSpPr>
                  <a:spLocks noChangeShapeType="1"/>
                </p:cNvSpPr>
                <p:nvPr/>
              </p:nvSpPr>
              <p:spPr bwMode="auto">
                <a:xfrm>
                  <a:off x="2438400" y="4572000"/>
                  <a:ext cx="1588" cy="838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Line 34"/>
                <p:cNvSpPr>
                  <a:spLocks noChangeShapeType="1"/>
                </p:cNvSpPr>
                <p:nvPr/>
              </p:nvSpPr>
              <p:spPr bwMode="auto">
                <a:xfrm>
                  <a:off x="762000" y="5257800"/>
                  <a:ext cx="1676400" cy="15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 type="triangle" w="med" len="med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35"/>
                <p:cNvSpPr>
                  <a:spLocks/>
                </p:cNvSpPr>
                <p:nvPr/>
              </p:nvSpPr>
              <p:spPr bwMode="auto">
                <a:xfrm>
                  <a:off x="1505329" y="5287288"/>
                  <a:ext cx="250068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b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800" i="1" dirty="0" err="1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R</a:t>
                  </a:r>
                  <a:r>
                    <a:rPr lang="en-US" sz="2800" i="1" baseline="-22000" dirty="0" err="1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i</a:t>
                  </a:r>
                  <a:endParaRPr lang="en-US" sz="2800" i="1" baseline="-2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36"/>
                <p:cNvSpPr>
                  <a:spLocks/>
                </p:cNvSpPr>
                <p:nvPr/>
              </p:nvSpPr>
              <p:spPr bwMode="auto">
                <a:xfrm>
                  <a:off x="1066800" y="4279900"/>
                  <a:ext cx="609600" cy="228600"/>
                </a:xfrm>
                <a:prstGeom prst="rect">
                  <a:avLst/>
                </a:prstGeom>
                <a:solidFill>
                  <a:srgbClr val="14A35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37"/>
                <p:cNvSpPr>
                  <a:spLocks/>
                </p:cNvSpPr>
                <p:nvPr/>
              </p:nvSpPr>
              <p:spPr bwMode="auto">
                <a:xfrm>
                  <a:off x="1981200" y="4279900"/>
                  <a:ext cx="457200" cy="228600"/>
                </a:xfrm>
                <a:prstGeom prst="rect">
                  <a:avLst/>
                </a:prstGeom>
                <a:solidFill>
                  <a:srgbClr val="14A35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8"/>
                <p:cNvSpPr>
                  <a:spLocks/>
                </p:cNvSpPr>
                <p:nvPr/>
              </p:nvSpPr>
              <p:spPr bwMode="auto">
                <a:xfrm>
                  <a:off x="3317157" y="4813301"/>
                  <a:ext cx="153888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b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800" i="1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P</a:t>
                  </a:r>
                  <a:r>
                    <a:rPr lang="en-US" sz="1800" i="1" baseline="-31000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i</a:t>
                  </a:r>
                </a:p>
              </p:txBody>
            </p:sp>
          </p:grpSp>
          <p:sp>
            <p:nvSpPr>
              <p:cNvPr id="99" name="Rectangle 26"/>
              <p:cNvSpPr>
                <a:spLocks/>
              </p:cNvSpPr>
              <p:nvPr/>
            </p:nvSpPr>
            <p:spPr bwMode="auto">
              <a:xfrm>
                <a:off x="3771899" y="2439657"/>
                <a:ext cx="15549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P</a:t>
                </a:r>
                <a:r>
                  <a:rPr lang="en-US" sz="1800" i="1" baseline="-31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j</a:t>
                </a:r>
                <a:endPara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14770" y="2973830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j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1343" y="3804258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i</a:t>
              </a:r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30200" y="1535113"/>
            <a:ext cx="8496300" cy="3860800"/>
          </a:xfrm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Interference exists only till a job completes execution, i.e., up to the response time R</a:t>
            </a:r>
            <a:r>
              <a:rPr lang="en-US" baseline="-6000">
                <a:latin typeface="Calibri" charset="0"/>
                <a:ea typeface="Calibri" charset="0"/>
                <a:cs typeface="Calibri" charset="0"/>
              </a:rPr>
              <a:t>i</a:t>
            </a:r>
            <a:endParaRPr lang="en-US">
              <a:latin typeface="Calibri" charset="0"/>
              <a:ea typeface="Calibri" charset="0"/>
              <a:cs typeface="Calibri" charset="0"/>
            </a:endParaRPr>
          </a:p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Not necessarily up to the relative deadline D</a:t>
            </a:r>
            <a:r>
              <a:rPr lang="en-US" baseline="-6000">
                <a:latin typeface="Calibri" charset="0"/>
                <a:ea typeface="Calibri" charset="0"/>
                <a:cs typeface="Calibri" charset="0"/>
              </a:rPr>
              <a:t>i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An exact condition for schedulability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C6CF08BD-AE51-264A-BD7E-FA67A4A7591C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27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42" y="5775325"/>
            <a:ext cx="2579358" cy="862551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314770" y="2439657"/>
            <a:ext cx="5409358" cy="2862629"/>
            <a:chOff x="314770" y="2439657"/>
            <a:chExt cx="5409358" cy="2862629"/>
          </a:xfrm>
        </p:grpSpPr>
        <p:grpSp>
          <p:nvGrpSpPr>
            <p:cNvPr id="74" name="Group 73"/>
            <p:cNvGrpSpPr/>
            <p:nvPr/>
          </p:nvGrpSpPr>
          <p:grpSpPr>
            <a:xfrm>
              <a:off x="961628" y="2439657"/>
              <a:ext cx="4762500" cy="2862629"/>
              <a:chOff x="611560" y="2439657"/>
              <a:chExt cx="4762500" cy="286262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611560" y="2694353"/>
                <a:ext cx="4762500" cy="2607933"/>
                <a:chOff x="711200" y="3110242"/>
                <a:chExt cx="4762500" cy="2607933"/>
              </a:xfrm>
            </p:grpSpPr>
            <p:sp>
              <p:nvSpPr>
                <p:cNvPr id="79" name="Line 4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23900" y="42164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0" name="Line 5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4152900" y="42164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1" name="Line 6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238500" y="4368800"/>
                  <a:ext cx="1588" cy="1524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2" name="Line 7"/>
                <p:cNvSpPr>
                  <a:spLocks noChangeShapeType="1"/>
                </p:cNvSpPr>
                <p:nvPr/>
              </p:nvSpPr>
              <p:spPr bwMode="auto">
                <a:xfrm>
                  <a:off x="768145" y="4826000"/>
                  <a:ext cx="3429000" cy="15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3" name="Line 9"/>
                <p:cNvSpPr>
                  <a:spLocks noChangeShapeType="1"/>
                </p:cNvSpPr>
                <p:nvPr/>
              </p:nvSpPr>
              <p:spPr bwMode="auto">
                <a:xfrm>
                  <a:off x="722313" y="4064000"/>
                  <a:ext cx="2516187" cy="15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4" name="Rectangle 10"/>
                <p:cNvSpPr>
                  <a:spLocks/>
                </p:cNvSpPr>
                <p:nvPr/>
              </p:nvSpPr>
              <p:spPr bwMode="auto">
                <a:xfrm>
                  <a:off x="1847062" y="3758812"/>
                  <a:ext cx="177934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b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800" i="1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D</a:t>
                  </a:r>
                  <a:r>
                    <a:rPr lang="en-US" sz="1800" i="1" baseline="-31000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i</a:t>
                  </a:r>
                </a:p>
              </p:txBody>
            </p:sp>
            <p:sp>
              <p:nvSpPr>
                <p:cNvPr id="85" name="Line 11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23900" y="4140200"/>
                  <a:ext cx="1588" cy="381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6" name="Line 1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4152900" y="4140200"/>
                  <a:ext cx="1588" cy="381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7" name="Line 13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11200" y="4508500"/>
                  <a:ext cx="4762500" cy="127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8" name="Line 14"/>
                <p:cNvSpPr>
                  <a:spLocks noChangeShapeType="1"/>
                </p:cNvSpPr>
                <p:nvPr/>
              </p:nvSpPr>
              <p:spPr bwMode="auto">
                <a:xfrm>
                  <a:off x="723900" y="3683000"/>
                  <a:ext cx="4648200" cy="15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9" name="Line 15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23900" y="33782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0" name="Line 16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638300" y="33782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Line 17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2552700" y="33782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Line 18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467100" y="33782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Line 19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4381500" y="33782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20"/>
                <p:cNvSpPr>
                  <a:spLocks/>
                </p:cNvSpPr>
                <p:nvPr/>
              </p:nvSpPr>
              <p:spPr bwMode="auto">
                <a:xfrm>
                  <a:off x="723900" y="3454400"/>
                  <a:ext cx="304800" cy="228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21"/>
                <p:cNvSpPr>
                  <a:spLocks/>
                </p:cNvSpPr>
                <p:nvPr/>
              </p:nvSpPr>
              <p:spPr bwMode="auto">
                <a:xfrm>
                  <a:off x="4381500" y="3454400"/>
                  <a:ext cx="304800" cy="228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22"/>
                <p:cNvSpPr>
                  <a:spLocks/>
                </p:cNvSpPr>
                <p:nvPr/>
              </p:nvSpPr>
              <p:spPr bwMode="auto">
                <a:xfrm>
                  <a:off x="3467100" y="3454400"/>
                  <a:ext cx="304800" cy="228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23"/>
                <p:cNvSpPr>
                  <a:spLocks/>
                </p:cNvSpPr>
                <p:nvPr/>
              </p:nvSpPr>
              <p:spPr bwMode="auto">
                <a:xfrm>
                  <a:off x="2552700" y="3454400"/>
                  <a:ext cx="304800" cy="228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24"/>
                <p:cNvSpPr>
                  <a:spLocks/>
                </p:cNvSpPr>
                <p:nvPr/>
              </p:nvSpPr>
              <p:spPr bwMode="auto">
                <a:xfrm>
                  <a:off x="1638300" y="3454400"/>
                  <a:ext cx="304800" cy="228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Line 25"/>
                <p:cNvSpPr>
                  <a:spLocks noChangeShapeType="1"/>
                </p:cNvSpPr>
                <p:nvPr/>
              </p:nvSpPr>
              <p:spPr bwMode="auto">
                <a:xfrm>
                  <a:off x="3467100" y="3225800"/>
                  <a:ext cx="914400" cy="15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27"/>
                <p:cNvSpPr>
                  <a:spLocks/>
                </p:cNvSpPr>
                <p:nvPr/>
              </p:nvSpPr>
              <p:spPr bwMode="auto">
                <a:xfrm>
                  <a:off x="2620568" y="3110242"/>
                  <a:ext cx="157094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b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800" i="1" dirty="0" err="1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C</a:t>
                  </a:r>
                  <a:r>
                    <a:rPr lang="en-US" sz="1800" i="1" baseline="-31000" dirty="0" err="1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j</a:t>
                  </a:r>
                  <a:endPara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Line 32"/>
                <p:cNvSpPr>
                  <a:spLocks noChangeShapeType="1"/>
                </p:cNvSpPr>
                <p:nvPr/>
              </p:nvSpPr>
              <p:spPr bwMode="auto">
                <a:xfrm>
                  <a:off x="762000" y="4648200"/>
                  <a:ext cx="1588" cy="762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Line 33"/>
                <p:cNvSpPr>
                  <a:spLocks noChangeShapeType="1"/>
                </p:cNvSpPr>
                <p:nvPr/>
              </p:nvSpPr>
              <p:spPr bwMode="auto">
                <a:xfrm>
                  <a:off x="2438400" y="4572000"/>
                  <a:ext cx="1588" cy="838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Line 34"/>
                <p:cNvSpPr>
                  <a:spLocks noChangeShapeType="1"/>
                </p:cNvSpPr>
                <p:nvPr/>
              </p:nvSpPr>
              <p:spPr bwMode="auto">
                <a:xfrm>
                  <a:off x="762000" y="5257800"/>
                  <a:ext cx="1676400" cy="15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 type="triangle" w="med" len="med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35"/>
                <p:cNvSpPr>
                  <a:spLocks/>
                </p:cNvSpPr>
                <p:nvPr/>
              </p:nvSpPr>
              <p:spPr bwMode="auto">
                <a:xfrm>
                  <a:off x="1505329" y="5287288"/>
                  <a:ext cx="250068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b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800" i="1" dirty="0" err="1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R</a:t>
                  </a:r>
                  <a:r>
                    <a:rPr lang="en-US" sz="2800" i="1" baseline="-22000" dirty="0" err="1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i</a:t>
                  </a:r>
                  <a:endParaRPr lang="en-US" sz="2800" i="1" baseline="-2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36"/>
                <p:cNvSpPr>
                  <a:spLocks/>
                </p:cNvSpPr>
                <p:nvPr/>
              </p:nvSpPr>
              <p:spPr bwMode="auto">
                <a:xfrm>
                  <a:off x="1066800" y="4279900"/>
                  <a:ext cx="609600" cy="228600"/>
                </a:xfrm>
                <a:prstGeom prst="rect">
                  <a:avLst/>
                </a:prstGeom>
                <a:solidFill>
                  <a:srgbClr val="14A35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37"/>
                <p:cNvSpPr>
                  <a:spLocks/>
                </p:cNvSpPr>
                <p:nvPr/>
              </p:nvSpPr>
              <p:spPr bwMode="auto">
                <a:xfrm>
                  <a:off x="1981200" y="4279900"/>
                  <a:ext cx="457200" cy="228600"/>
                </a:xfrm>
                <a:prstGeom prst="rect">
                  <a:avLst/>
                </a:prstGeom>
                <a:solidFill>
                  <a:srgbClr val="14A35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8"/>
                <p:cNvSpPr>
                  <a:spLocks/>
                </p:cNvSpPr>
                <p:nvPr/>
              </p:nvSpPr>
              <p:spPr bwMode="auto">
                <a:xfrm>
                  <a:off x="3317157" y="4813301"/>
                  <a:ext cx="153888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b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800" i="1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P</a:t>
                  </a:r>
                  <a:r>
                    <a:rPr lang="en-US" sz="1800" i="1" baseline="-31000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i</a:t>
                  </a:r>
                </a:p>
              </p:txBody>
            </p:sp>
          </p:grpSp>
          <p:sp>
            <p:nvSpPr>
              <p:cNvPr id="78" name="Rectangle 26"/>
              <p:cNvSpPr>
                <a:spLocks/>
              </p:cNvSpPr>
              <p:nvPr/>
            </p:nvSpPr>
            <p:spPr bwMode="auto">
              <a:xfrm>
                <a:off x="3771899" y="2439657"/>
                <a:ext cx="15549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P</a:t>
                </a:r>
                <a:r>
                  <a:rPr lang="en-US" sz="1800" i="1" baseline="-31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j</a:t>
                </a:r>
                <a:endPara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14770" y="2973830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j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1343" y="3804258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i</a:t>
              </a:r>
            </a:p>
          </p:txBody>
        </p:sp>
      </p:grpSp>
      <p:sp>
        <p:nvSpPr>
          <p:cNvPr id="108" name="Rectangle 36"/>
          <p:cNvSpPr>
            <a:spLocks/>
          </p:cNvSpPr>
          <p:nvPr/>
        </p:nvSpPr>
        <p:spPr bwMode="auto">
          <a:xfrm>
            <a:off x="4800600" y="4160113"/>
            <a:ext cx="33658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also have the following relation: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637" y="4585780"/>
            <a:ext cx="2042672" cy="3386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30200" y="1535113"/>
            <a:ext cx="8496300" cy="3860800"/>
          </a:xfrm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Interference exists only till a job completes execution, i.e., up to the response time R</a:t>
            </a:r>
            <a:r>
              <a:rPr lang="en-US" baseline="-6000">
                <a:latin typeface="Calibri" charset="0"/>
                <a:ea typeface="Calibri" charset="0"/>
                <a:cs typeface="Calibri" charset="0"/>
              </a:rPr>
              <a:t>i</a:t>
            </a:r>
            <a:endParaRPr lang="en-US">
              <a:latin typeface="Calibri" charset="0"/>
              <a:ea typeface="Calibri" charset="0"/>
              <a:cs typeface="Calibri" charset="0"/>
            </a:endParaRPr>
          </a:p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Not necessarily up to the relative deadline D</a:t>
            </a:r>
            <a:r>
              <a:rPr lang="en-US" baseline="-6000">
                <a:latin typeface="Calibri" charset="0"/>
                <a:ea typeface="Calibri" charset="0"/>
                <a:cs typeface="Calibri" charset="0"/>
              </a:rPr>
              <a:t>i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An exact condition for schedulability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A343AAC0-23F9-874A-A9B5-19EEC82DA18D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28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212" name="Rectangle 36"/>
          <p:cNvSpPr>
            <a:spLocks/>
          </p:cNvSpPr>
          <p:nvPr/>
        </p:nvSpPr>
        <p:spPr bwMode="auto">
          <a:xfrm>
            <a:off x="4800600" y="4160113"/>
            <a:ext cx="33658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also have the following relation:</a:t>
            </a:r>
          </a:p>
        </p:txBody>
      </p:sp>
      <p:sp>
        <p:nvSpPr>
          <p:cNvPr id="50214" name="Rectangle 38"/>
          <p:cNvSpPr>
            <a:spLocks/>
          </p:cNvSpPr>
          <p:nvPr/>
        </p:nvSpPr>
        <p:spPr bwMode="auto">
          <a:xfrm>
            <a:off x="4140200" y="5395436"/>
            <a:ext cx="398686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Solve iteratively for the smallest</a:t>
            </a:r>
          </a:p>
          <a:p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en-US" i="1" baseline="-6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to satisfy both relations</a:t>
            </a:r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 rot="10800000" flipH="1">
            <a:off x="3149600" y="5753100"/>
            <a:ext cx="9017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6616700" y="4953000"/>
            <a:ext cx="0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637" y="4585780"/>
            <a:ext cx="2042672" cy="33868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42" y="5775325"/>
            <a:ext cx="2579358" cy="862551"/>
          </a:xfrm>
          <a:prstGeom prst="rect">
            <a:avLst/>
          </a:prstGeom>
        </p:spPr>
      </p:pic>
      <p:grpSp>
        <p:nvGrpSpPr>
          <p:cNvPr id="107" name="Group 106"/>
          <p:cNvGrpSpPr/>
          <p:nvPr/>
        </p:nvGrpSpPr>
        <p:grpSpPr>
          <a:xfrm>
            <a:off x="314770" y="2439657"/>
            <a:ext cx="5409358" cy="2862629"/>
            <a:chOff x="314770" y="2439657"/>
            <a:chExt cx="5409358" cy="2862629"/>
          </a:xfrm>
        </p:grpSpPr>
        <p:grpSp>
          <p:nvGrpSpPr>
            <p:cNvPr id="108" name="Group 107"/>
            <p:cNvGrpSpPr/>
            <p:nvPr/>
          </p:nvGrpSpPr>
          <p:grpSpPr>
            <a:xfrm>
              <a:off x="961628" y="2439657"/>
              <a:ext cx="4762500" cy="2862629"/>
              <a:chOff x="611560" y="2439657"/>
              <a:chExt cx="4762500" cy="286262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611560" y="2694353"/>
                <a:ext cx="4762500" cy="2607933"/>
                <a:chOff x="711200" y="3110242"/>
                <a:chExt cx="4762500" cy="2607933"/>
              </a:xfrm>
            </p:grpSpPr>
            <p:sp>
              <p:nvSpPr>
                <p:cNvPr id="113" name="Line 4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23900" y="42164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Line 5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4152900" y="42164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Line 6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238500" y="4368800"/>
                  <a:ext cx="1588" cy="1524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Line 7"/>
                <p:cNvSpPr>
                  <a:spLocks noChangeShapeType="1"/>
                </p:cNvSpPr>
                <p:nvPr/>
              </p:nvSpPr>
              <p:spPr bwMode="auto">
                <a:xfrm>
                  <a:off x="768145" y="4826000"/>
                  <a:ext cx="3429000" cy="15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Line 9"/>
                <p:cNvSpPr>
                  <a:spLocks noChangeShapeType="1"/>
                </p:cNvSpPr>
                <p:nvPr/>
              </p:nvSpPr>
              <p:spPr bwMode="auto">
                <a:xfrm>
                  <a:off x="722313" y="4064000"/>
                  <a:ext cx="2516187" cy="15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0"/>
                <p:cNvSpPr>
                  <a:spLocks/>
                </p:cNvSpPr>
                <p:nvPr/>
              </p:nvSpPr>
              <p:spPr bwMode="auto">
                <a:xfrm>
                  <a:off x="1847062" y="3758812"/>
                  <a:ext cx="177934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b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800" i="1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D</a:t>
                  </a:r>
                  <a:r>
                    <a:rPr lang="en-US" sz="1800" i="1" baseline="-31000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i</a:t>
                  </a:r>
                </a:p>
              </p:txBody>
            </p:sp>
            <p:sp>
              <p:nvSpPr>
                <p:cNvPr id="119" name="Line 11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23900" y="4140200"/>
                  <a:ext cx="1588" cy="381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0" name="Line 1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4152900" y="4140200"/>
                  <a:ext cx="1588" cy="381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1" name="Line 13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11200" y="4508500"/>
                  <a:ext cx="4762500" cy="127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2" name="Line 14"/>
                <p:cNvSpPr>
                  <a:spLocks noChangeShapeType="1"/>
                </p:cNvSpPr>
                <p:nvPr/>
              </p:nvSpPr>
              <p:spPr bwMode="auto">
                <a:xfrm>
                  <a:off x="723900" y="3683000"/>
                  <a:ext cx="4648200" cy="15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3" name="Line 15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23900" y="33782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4" name="Line 16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638300" y="33782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5" name="Line 17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2552700" y="33782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6" name="Line 18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467100" y="33782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7" name="Line 19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4381500" y="3378200"/>
                  <a:ext cx="1588" cy="3048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8" name="Rectangle 20"/>
                <p:cNvSpPr>
                  <a:spLocks/>
                </p:cNvSpPr>
                <p:nvPr/>
              </p:nvSpPr>
              <p:spPr bwMode="auto">
                <a:xfrm>
                  <a:off x="723900" y="3454400"/>
                  <a:ext cx="304800" cy="228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9" name="Rectangle 21"/>
                <p:cNvSpPr>
                  <a:spLocks/>
                </p:cNvSpPr>
                <p:nvPr/>
              </p:nvSpPr>
              <p:spPr bwMode="auto">
                <a:xfrm>
                  <a:off x="4381500" y="3454400"/>
                  <a:ext cx="304800" cy="228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30" name="Rectangle 22"/>
                <p:cNvSpPr>
                  <a:spLocks/>
                </p:cNvSpPr>
                <p:nvPr/>
              </p:nvSpPr>
              <p:spPr bwMode="auto">
                <a:xfrm>
                  <a:off x="3467100" y="3454400"/>
                  <a:ext cx="304800" cy="228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31" name="Rectangle 23"/>
                <p:cNvSpPr>
                  <a:spLocks/>
                </p:cNvSpPr>
                <p:nvPr/>
              </p:nvSpPr>
              <p:spPr bwMode="auto">
                <a:xfrm>
                  <a:off x="2552700" y="3454400"/>
                  <a:ext cx="304800" cy="228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32" name="Rectangle 24"/>
                <p:cNvSpPr>
                  <a:spLocks/>
                </p:cNvSpPr>
                <p:nvPr/>
              </p:nvSpPr>
              <p:spPr bwMode="auto">
                <a:xfrm>
                  <a:off x="1638300" y="3454400"/>
                  <a:ext cx="304800" cy="228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33" name="Line 25"/>
                <p:cNvSpPr>
                  <a:spLocks noChangeShapeType="1"/>
                </p:cNvSpPr>
                <p:nvPr/>
              </p:nvSpPr>
              <p:spPr bwMode="auto">
                <a:xfrm>
                  <a:off x="3467100" y="3225800"/>
                  <a:ext cx="914400" cy="15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34" name="Rectangle 27"/>
                <p:cNvSpPr>
                  <a:spLocks/>
                </p:cNvSpPr>
                <p:nvPr/>
              </p:nvSpPr>
              <p:spPr bwMode="auto">
                <a:xfrm>
                  <a:off x="2620568" y="3110242"/>
                  <a:ext cx="157094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b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800" i="1" dirty="0" err="1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C</a:t>
                  </a:r>
                  <a:r>
                    <a:rPr lang="en-US" sz="1800" i="1" baseline="-31000" dirty="0" err="1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j</a:t>
                  </a:r>
                  <a:endPara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35" name="Line 32"/>
                <p:cNvSpPr>
                  <a:spLocks noChangeShapeType="1"/>
                </p:cNvSpPr>
                <p:nvPr/>
              </p:nvSpPr>
              <p:spPr bwMode="auto">
                <a:xfrm>
                  <a:off x="762000" y="4648200"/>
                  <a:ext cx="1588" cy="762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36" name="Line 33"/>
                <p:cNvSpPr>
                  <a:spLocks noChangeShapeType="1"/>
                </p:cNvSpPr>
                <p:nvPr/>
              </p:nvSpPr>
              <p:spPr bwMode="auto">
                <a:xfrm>
                  <a:off x="2438400" y="4572000"/>
                  <a:ext cx="1588" cy="838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37" name="Line 34"/>
                <p:cNvSpPr>
                  <a:spLocks noChangeShapeType="1"/>
                </p:cNvSpPr>
                <p:nvPr/>
              </p:nvSpPr>
              <p:spPr bwMode="auto">
                <a:xfrm>
                  <a:off x="762000" y="5257800"/>
                  <a:ext cx="1676400" cy="15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 type="triangle" w="med" len="med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38" name="Rectangle 35"/>
                <p:cNvSpPr>
                  <a:spLocks/>
                </p:cNvSpPr>
                <p:nvPr/>
              </p:nvSpPr>
              <p:spPr bwMode="auto">
                <a:xfrm>
                  <a:off x="1505329" y="5287288"/>
                  <a:ext cx="250068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b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800" i="1" dirty="0" err="1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R</a:t>
                  </a:r>
                  <a:r>
                    <a:rPr lang="en-US" sz="2800" i="1" baseline="-22000" dirty="0" err="1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i</a:t>
                  </a:r>
                  <a:endParaRPr lang="en-US" sz="2800" i="1" baseline="-2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39" name="Rectangle 36"/>
                <p:cNvSpPr>
                  <a:spLocks/>
                </p:cNvSpPr>
                <p:nvPr/>
              </p:nvSpPr>
              <p:spPr bwMode="auto">
                <a:xfrm>
                  <a:off x="1066800" y="4279900"/>
                  <a:ext cx="609600" cy="228600"/>
                </a:xfrm>
                <a:prstGeom prst="rect">
                  <a:avLst/>
                </a:prstGeom>
                <a:solidFill>
                  <a:srgbClr val="14A35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40" name="Rectangle 37"/>
                <p:cNvSpPr>
                  <a:spLocks/>
                </p:cNvSpPr>
                <p:nvPr/>
              </p:nvSpPr>
              <p:spPr bwMode="auto">
                <a:xfrm>
                  <a:off x="1981200" y="4279900"/>
                  <a:ext cx="457200" cy="228600"/>
                </a:xfrm>
                <a:prstGeom prst="rect">
                  <a:avLst/>
                </a:prstGeom>
                <a:solidFill>
                  <a:srgbClr val="14A35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41" name="Rectangle 8"/>
                <p:cNvSpPr>
                  <a:spLocks/>
                </p:cNvSpPr>
                <p:nvPr/>
              </p:nvSpPr>
              <p:spPr bwMode="auto">
                <a:xfrm>
                  <a:off x="3317157" y="4813301"/>
                  <a:ext cx="153888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b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800" i="1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P</a:t>
                  </a:r>
                  <a:r>
                    <a:rPr lang="en-US" sz="1800" i="1" baseline="-31000" dirty="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i</a:t>
                  </a:r>
                </a:p>
              </p:txBody>
            </p:sp>
          </p:grpSp>
          <p:sp>
            <p:nvSpPr>
              <p:cNvPr id="112" name="Rectangle 26"/>
              <p:cNvSpPr>
                <a:spLocks/>
              </p:cNvSpPr>
              <p:nvPr/>
            </p:nvSpPr>
            <p:spPr bwMode="auto">
              <a:xfrm>
                <a:off x="3771899" y="2439657"/>
                <a:ext cx="15549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P</a:t>
                </a:r>
                <a:r>
                  <a:rPr lang="en-US" sz="1800" i="1" baseline="-31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j</a:t>
                </a:r>
                <a:endPara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314770" y="2973830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j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1343" y="3804258"/>
              <a:ext cx="688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Task </a:t>
              </a:r>
              <a:r>
                <a:rPr lang="en-US" sz="1400" i="1" dirty="0"/>
                <a:t>i</a:t>
              </a:r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Computing Response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276872"/>
            <a:ext cx="3141464" cy="808694"/>
          </a:xfrm>
          <a:prstGeom prst="rect">
            <a:avLst/>
          </a:prstGeom>
        </p:spPr>
      </p:pic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2915816" y="1692372"/>
            <a:ext cx="864096" cy="770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 flipV="1">
            <a:off x="4139952" y="1692372"/>
            <a:ext cx="283686" cy="5533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1266" y="1317960"/>
            <a:ext cx="101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031" y="27432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2818FD-FF8F-9E41-8CED-38A06C84A618}"/>
              </a:ext>
            </a:extLst>
          </p:cNvPr>
          <p:cNvSpPr txBox="1">
            <a:spLocks/>
          </p:cNvSpPr>
          <p:nvPr/>
        </p:nvSpPr>
        <p:spPr bwMode="auto">
          <a:xfrm>
            <a:off x="209045" y="3827979"/>
            <a:ext cx="8343900" cy="21560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177800" indent="-177800" algn="l" rtl="0" fontAlgn="base">
              <a:spcBef>
                <a:spcPts val="1600"/>
              </a:spcBef>
              <a:spcAft>
                <a:spcPct val="0"/>
              </a:spcAft>
              <a:buClr>
                <a:srgbClr val="181818"/>
              </a:buClr>
              <a:buSzPct val="100000"/>
              <a:buFont typeface="Helvetica Neue" pitchFamily="-107" charset="0"/>
              <a:buChar char="•"/>
              <a:defRPr>
                <a:solidFill>
                  <a:srgbClr val="181818"/>
                </a:solidFill>
                <a:latin typeface="Avenir Book"/>
                <a:ea typeface="+mn-ea"/>
                <a:cs typeface="+mn-cs"/>
              </a:defRPr>
            </a:lvl1pPr>
            <a:lvl2pPr marL="444500" indent="-177800" algn="l" rtl="0" fontAlgn="base">
              <a:spcBef>
                <a:spcPts val="1600"/>
              </a:spcBef>
              <a:spcAft>
                <a:spcPct val="0"/>
              </a:spcAft>
              <a:buClr>
                <a:srgbClr val="181818"/>
              </a:buClr>
              <a:buSzPct val="100000"/>
              <a:buFont typeface="Helvetica Neue" pitchFamily="-107" charset="0"/>
              <a:buChar char="•"/>
              <a:defRPr>
                <a:solidFill>
                  <a:srgbClr val="181818"/>
                </a:solidFill>
                <a:latin typeface="Avenir Book"/>
                <a:ea typeface="+mn-ea"/>
                <a:cs typeface="+mn-cs"/>
              </a:defRPr>
            </a:lvl2pPr>
            <a:lvl3pPr marL="762000" indent="-177800" algn="l" rtl="0" fontAlgn="base">
              <a:spcBef>
                <a:spcPts val="1600"/>
              </a:spcBef>
              <a:spcAft>
                <a:spcPct val="0"/>
              </a:spcAft>
              <a:buClr>
                <a:srgbClr val="181818"/>
              </a:buClr>
              <a:buSzPct val="100000"/>
              <a:buFont typeface="Helvetica Neue" pitchFamily="-107" charset="0"/>
              <a:buChar char="•"/>
              <a:defRPr>
                <a:solidFill>
                  <a:srgbClr val="181818"/>
                </a:solidFill>
                <a:latin typeface="Avenir Book"/>
                <a:ea typeface="+mn-ea"/>
                <a:cs typeface="+mn-cs"/>
              </a:defRPr>
            </a:lvl3pPr>
            <a:lvl4pPr marL="1066800" indent="-177800" algn="l" rtl="0" fontAlgn="base">
              <a:spcBef>
                <a:spcPts val="1600"/>
              </a:spcBef>
              <a:spcAft>
                <a:spcPct val="0"/>
              </a:spcAft>
              <a:buClr>
                <a:srgbClr val="181818"/>
              </a:buClr>
              <a:buSzPct val="100000"/>
              <a:buFont typeface="Helvetica Neue" pitchFamily="-107" charset="0"/>
              <a:buChar char="•"/>
              <a:defRPr>
                <a:solidFill>
                  <a:srgbClr val="181818"/>
                </a:solidFill>
                <a:latin typeface="Avenir Book"/>
                <a:ea typeface="+mn-ea"/>
                <a:cs typeface="+mn-cs"/>
              </a:defRPr>
            </a:lvl4pPr>
            <a:lvl5pPr marL="1371600" indent="-177800" algn="l" rtl="0" fontAlgn="base">
              <a:spcBef>
                <a:spcPts val="1600"/>
              </a:spcBef>
              <a:spcAft>
                <a:spcPct val="0"/>
              </a:spcAft>
              <a:buClr>
                <a:srgbClr val="181818"/>
              </a:buClr>
              <a:buSzPct val="100000"/>
              <a:buFont typeface="Helvetica Neue" pitchFamily="-107" charset="0"/>
              <a:buChar char="•"/>
              <a:defRPr>
                <a:solidFill>
                  <a:srgbClr val="181818"/>
                </a:solidFill>
                <a:latin typeface="Avenir Book"/>
                <a:ea typeface="+mn-ea"/>
                <a:cs typeface="+mn-cs"/>
              </a:defRPr>
            </a:lvl5pPr>
            <a:lvl6pPr marL="1828800" indent="-177800" algn="l" rtl="0" fontAlgn="base">
              <a:spcBef>
                <a:spcPts val="1600"/>
              </a:spcBef>
              <a:spcAft>
                <a:spcPct val="0"/>
              </a:spcAft>
              <a:buClr>
                <a:srgbClr val="181818"/>
              </a:buClr>
              <a:buSzPct val="100000"/>
              <a:buFont typeface="Helvetica Neue" pitchFamily="-107" charset="0"/>
              <a:buChar char="•"/>
              <a:defRPr>
                <a:solidFill>
                  <a:srgbClr val="181818"/>
                </a:solidFill>
                <a:latin typeface="+mn-lt"/>
                <a:ea typeface="+mn-ea"/>
                <a:cs typeface="+mn-cs"/>
              </a:defRPr>
            </a:lvl6pPr>
            <a:lvl7pPr marL="2286000" indent="-177800" algn="l" rtl="0" fontAlgn="base">
              <a:spcBef>
                <a:spcPts val="1600"/>
              </a:spcBef>
              <a:spcAft>
                <a:spcPct val="0"/>
              </a:spcAft>
              <a:buClr>
                <a:srgbClr val="181818"/>
              </a:buClr>
              <a:buSzPct val="100000"/>
              <a:buFont typeface="Helvetica Neue" pitchFamily="-107" charset="0"/>
              <a:buChar char="•"/>
              <a:defRPr>
                <a:solidFill>
                  <a:srgbClr val="181818"/>
                </a:solidFill>
                <a:latin typeface="+mn-lt"/>
                <a:ea typeface="+mn-ea"/>
                <a:cs typeface="+mn-cs"/>
              </a:defRPr>
            </a:lvl7pPr>
            <a:lvl8pPr marL="2743200" indent="-177800" algn="l" rtl="0" fontAlgn="base">
              <a:spcBef>
                <a:spcPts val="1600"/>
              </a:spcBef>
              <a:spcAft>
                <a:spcPct val="0"/>
              </a:spcAft>
              <a:buClr>
                <a:srgbClr val="181818"/>
              </a:buClr>
              <a:buSzPct val="100000"/>
              <a:buFont typeface="Helvetica Neue" pitchFamily="-107" charset="0"/>
              <a:buChar char="•"/>
              <a:defRPr>
                <a:solidFill>
                  <a:srgbClr val="181818"/>
                </a:solidFill>
                <a:latin typeface="+mn-lt"/>
                <a:ea typeface="+mn-ea"/>
                <a:cs typeface="+mn-cs"/>
              </a:defRPr>
            </a:lvl8pPr>
            <a:lvl9pPr marL="3200400" indent="-177800" algn="l" rtl="0" fontAlgn="base">
              <a:spcBef>
                <a:spcPts val="1600"/>
              </a:spcBef>
              <a:spcAft>
                <a:spcPct val="0"/>
              </a:spcAft>
              <a:buClr>
                <a:srgbClr val="181818"/>
              </a:buClr>
              <a:buSzPct val="100000"/>
              <a:buFont typeface="Helvetica Neue" pitchFamily="-107" charset="0"/>
              <a:buChar char="•"/>
              <a:defRPr>
                <a:solidFill>
                  <a:srgbClr val="181818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kern="0" dirty="0">
                <a:latin typeface="Calibri" charset="0"/>
                <a:ea typeface="Calibri" charset="0"/>
                <a:cs typeface="Calibri" charset="0"/>
              </a:rPr>
              <a:t>What is a solution to this recurrence?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A9AF6A-98B0-8644-A38E-5935D709D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524" y="3415767"/>
            <a:ext cx="533400" cy="22860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673AB206-314C-8647-B979-2C518EFC1983}"/>
              </a:ext>
            </a:extLst>
          </p:cNvPr>
          <p:cNvSpPr/>
          <p:nvPr/>
        </p:nvSpPr>
        <p:spPr bwMode="auto">
          <a:xfrm rot="16200000">
            <a:off x="4391674" y="1905520"/>
            <a:ext cx="333767" cy="2565399"/>
          </a:xfrm>
          <a:prstGeom prst="leftBrace">
            <a:avLst>
              <a:gd name="adj1" fmla="val 33812"/>
              <a:gd name="adj2" fmla="val 49375"/>
            </a:avLst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Rounded MT Bold" pitchFamily="-107" charset="0"/>
              <a:ea typeface="ヒラギノ明朝 ProN W3" pitchFamily="-107" charset="-128"/>
              <a:cs typeface="ヒラギノ明朝 ProN W3" pitchFamily="-107" charset="-128"/>
              <a:sym typeface="Arial Rounded MT Bold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67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Exercise</a:t>
            </a:r>
            <a:br>
              <a:rPr lang="en-US" sz="4000">
                <a:latin typeface="Calibri" charset="0"/>
                <a:ea typeface="Calibri" charset="0"/>
                <a:cs typeface="Calibri" charset="0"/>
              </a:rPr>
            </a:br>
            <a:r>
              <a:rPr lang="en-US" sz="4000">
                <a:latin typeface="Calibri" charset="0"/>
                <a:ea typeface="Calibri" charset="0"/>
                <a:cs typeface="Calibri" charset="0"/>
              </a:rPr>
              <a:t>Know Your Worst Case 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2017713"/>
                <a:ext cx="8345488" cy="2995463"/>
              </a:xfrm>
              <a:ln/>
            </p:spPr>
            <p:txBody>
              <a:bodyPr/>
              <a:lstStyle/>
              <a:p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Consider a periodic system of two tasks</a:t>
                </a:r>
              </a:p>
              <a:p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libri" charset="0"/>
                        <a:cs typeface="Calibri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charset="0"/>
                        <a:ea typeface="Calibri" charset="0"/>
                        <a:cs typeface="Calibri" charset="0"/>
                      </a:rPr>
                      <m:t>/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</m:sSub>
                    <m:r>
                      <a:rPr lang="en-US" i="1" baseline="-40000" dirty="0">
                        <a:latin typeface="Cambria Math" charset="0"/>
                        <a:ea typeface="Calibri" charset="0"/>
                        <a:cs typeface="Calibri" charset="0"/>
                        <a:sym typeface="Arial Rounded MT Bold" pitchFamily="-107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(for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alibri" charset="0"/>
                        <a:cs typeface="Calibri" charset="0"/>
                      </a:rPr>
                      <m:t>𝑖</m:t>
                    </m:r>
                    <m:r>
                      <a:rPr lang="en-US" i="1" dirty="0">
                        <a:latin typeface="Cambria Math" charset="0"/>
                        <a:ea typeface="Calibri" charset="0"/>
                        <a:cs typeface="Calibri" charset="0"/>
                      </a:rPr>
                      <m:t>= 1,</m:t>
                    </m:r>
                    <m:r>
                      <a:rPr lang="en-US" b="0" i="1" dirty="0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  <a:ea typeface="Calibri" charset="0"/>
                        <a:cs typeface="Calibri" charset="0"/>
                      </a:rPr>
                      <m:t>2</m:t>
                    </m:r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</a:p>
              <a:p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What is the maximum value of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b="0" i="1" dirty="0" smtClean="0"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  <a:sym typeface="Arial Rounded MT Bold" pitchFamily="-107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Cambria Math" charset="0"/>
                            <a:ea typeface="Calibri" charset="0"/>
                            <a:cs typeface="Calibri" charset="0"/>
                            <a:sym typeface="Arial Rounded MT Bold" pitchFamily="-107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dirty="0" smtClean="0">
                                <a:effectLst>
                                  <a:outerShdw blurRad="38100" dist="38100" dir="2700000" algn="tl">
                                    <a:srgbClr val="DDDDDD"/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  <a:sym typeface="Arial Rounded MT Bold" pitchFamily="-107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effectLst>
                                  <a:outerShdw blurRad="38100" dist="38100" dir="2700000" algn="tl">
                                    <a:srgbClr val="DDDDDD"/>
                                  </a:outerShdw>
                                </a:effectLst>
                                <a:latin typeface="Cambria Math" charset="0"/>
                                <a:ea typeface="Calibri" charset="0"/>
                                <a:cs typeface="Calibri" charset="0"/>
                                <a:sym typeface="Arial Rounded MT Bold" pitchFamily="-107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effectLst>
                                      <a:outerShdw blurRad="38100" dist="38100" dir="2700000" algn="tl">
                                        <a:srgbClr val="DDDDDD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charset="0"/>
                                    <a:cs typeface="Calibri" charset="0"/>
                                    <a:sym typeface="Arial Rounded MT Bold" pitchFamily="-107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effectLst>
                                      <a:outerShdw blurRad="38100" dist="38100" dir="2700000" algn="tl">
                                        <a:srgbClr val="DDDDDD"/>
                                      </a:outerShdw>
                                    </a:effectLst>
                                    <a:latin typeface="Cambria Math" charset="0"/>
                                    <a:ea typeface="Calibri" charset="0"/>
                                    <a:cs typeface="Calibri" charset="0"/>
                                    <a:sym typeface="Arial Rounded MT Bold" pitchFamily="-107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effectLst>
                                      <a:outerShdw blurRad="38100" dist="38100" dir="2700000" algn="tl">
                                        <a:srgbClr val="DDDDDD"/>
                                      </a:outerShdw>
                                    </a:effectLst>
                                    <a:latin typeface="Cambria Math" charset="0"/>
                                    <a:ea typeface="Calibri" charset="0"/>
                                    <a:cs typeface="Calibri" charset="0"/>
                                    <a:sym typeface="Arial Rounded MT Bold" pitchFamily="-107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for a schedulable system?</a:t>
                </a:r>
              </a:p>
              <a:p>
                <a:r>
                  <a:rPr lang="en-US" b="1" dirty="0">
                    <a:latin typeface="Calibri" charset="0"/>
                    <a:ea typeface="Calibri" charset="0"/>
                    <a:cs typeface="Calibri" charset="0"/>
                  </a:rPr>
                  <a:t>Motivation: 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There may be other functions of a task set rather then just utilization that also indicate </a:t>
                </a:r>
                <a:r>
                  <a:rPr lang="en-US" dirty="0" err="1">
                    <a:latin typeface="Calibri" charset="0"/>
                    <a:ea typeface="Calibri" charset="0"/>
                    <a:cs typeface="Calibri" charset="0"/>
                  </a:rPr>
                  <a:t>schedulability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2017713"/>
                <a:ext cx="8345488" cy="2995463"/>
              </a:xfrm>
              <a:blipFill rotWithShape="0">
                <a:blip r:embed="rId3"/>
                <a:stretch>
                  <a:fillRect l="-1169" t="-1426" r="-10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5B0AC4F2-F865-4443-ACE3-FEA36E2C5D67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3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Computing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45" y="3827979"/>
            <a:ext cx="8343900" cy="215601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What is a solution to this recurrence?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The smallest  </a:t>
            </a:r>
            <a:r>
              <a:rPr lang="en-US" dirty="0">
                <a:latin typeface="cmmi10" charset="0"/>
                <a:ea typeface="cmmi10" charset="0"/>
                <a:cs typeface="cmmi10" charset="0"/>
              </a:rPr>
              <a:t>t &gt; </a:t>
            </a:r>
            <a:r>
              <a:rPr lang="en-US" dirty="0">
                <a:latin typeface="cmr10" charset="0"/>
                <a:ea typeface="cmr10" charset="0"/>
                <a:cs typeface="cmr10" charset="0"/>
              </a:rPr>
              <a:t>0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such that                                                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 called </a:t>
            </a:r>
            <a:r>
              <a:rPr lang="en-US" i="1" dirty="0">
                <a:latin typeface="Calibri" charset="0"/>
                <a:ea typeface="Calibri" charset="0"/>
                <a:cs typeface="Calibri" charset="0"/>
                <a:sym typeface="Wingdings"/>
              </a:rPr>
              <a:t>fixed-point</a:t>
            </a:r>
            <a:endParaRPr lang="en-US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Does a solution always exist?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If so, how can a solution be computed in a finite number of steps? (convergence)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276872"/>
            <a:ext cx="3141464" cy="808694"/>
          </a:xfrm>
          <a:prstGeom prst="rect">
            <a:avLst/>
          </a:prstGeom>
        </p:spPr>
      </p:pic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2915816" y="1692372"/>
            <a:ext cx="864096" cy="770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 flipV="1">
            <a:off x="4139952" y="1692372"/>
            <a:ext cx="283686" cy="5533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1266" y="1317960"/>
            <a:ext cx="101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38" y="4223354"/>
            <a:ext cx="2334011" cy="6438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51830" y="6004125"/>
            <a:ext cx="65788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charset="0"/>
                <a:ea typeface="Calibri" charset="0"/>
                <a:cs typeface="Calibri" charset="0"/>
              </a:rPr>
              <a:t>Finding Response Times in a Real-Time System M. Joseph P. Pandya. </a:t>
            </a:r>
          </a:p>
          <a:p>
            <a:r>
              <a:rPr lang="en-US" sz="1600" b="1" i="1" dirty="0">
                <a:latin typeface="Calibri" charset="0"/>
                <a:ea typeface="Calibri" charset="0"/>
                <a:cs typeface="Calibri" charset="0"/>
              </a:rPr>
              <a:t>The Computer Journal</a:t>
            </a:r>
            <a:r>
              <a:rPr lang="en-US" sz="1600" b="1" dirty="0">
                <a:latin typeface="Calibri" charset="0"/>
                <a:ea typeface="Calibri" charset="0"/>
                <a:cs typeface="Calibri" charset="0"/>
              </a:rPr>
              <a:t>, Volume 29, Issue 5, 1 January 1986, Pages 390–395. 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031" y="27432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5221" y="384811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EAC35A-9541-9A47-8D5B-9898DE3CF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524" y="3415767"/>
            <a:ext cx="533400" cy="22860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BAD1C1C-9AC4-5F48-B1EC-BCB36F2C857D}"/>
              </a:ext>
            </a:extLst>
          </p:cNvPr>
          <p:cNvSpPr/>
          <p:nvPr/>
        </p:nvSpPr>
        <p:spPr bwMode="auto">
          <a:xfrm rot="16200000">
            <a:off x="4391674" y="1905520"/>
            <a:ext cx="333767" cy="2565399"/>
          </a:xfrm>
          <a:prstGeom prst="leftBrace">
            <a:avLst>
              <a:gd name="adj1" fmla="val 33812"/>
              <a:gd name="adj2" fmla="val 49375"/>
            </a:avLst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Rounded MT Bold" pitchFamily="-107" charset="0"/>
              <a:ea typeface="ヒラギノ明朝 ProN W3" pitchFamily="-107" charset="-128"/>
              <a:cs typeface="ヒラギノ明朝 ProN W3" pitchFamily="-107" charset="-128"/>
              <a:sym typeface="Arial Rounded MT Bold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45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Computing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is a proper initial value         ?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Any 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lower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bound on the response time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 take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  <a:sym typeface="Wingdings"/>
              </a:rPr>
              <a:t>Affects the rate of convergence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4046160"/>
            <a:ext cx="360040" cy="294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418" y="4510854"/>
            <a:ext cx="2953500" cy="571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95" y="2069156"/>
            <a:ext cx="6645498" cy="1768946"/>
          </a:xfrm>
          <a:prstGeom prst="rect">
            <a:avLst/>
          </a:prstGeom>
        </p:spPr>
      </p:pic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3441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Exact Response Time: Solution Existence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It was shown that recurrence converges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Calibri" charset="0"/>
                            <a:ea typeface="Calibri" charset="0"/>
                            <a:cs typeface="Calibri" charset="0"/>
                          </a:rPr>
                          <m:t>hp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≤1</m:t>
                        </m:r>
                      </m:e>
                    </m:nary>
                  </m:oMath>
                </a14:m>
                <a:endParaRPr lang="en-US" b="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b="0" dirty="0">
                    <a:latin typeface="Calibri" charset="0"/>
                    <a:ea typeface="Calibri" charset="0"/>
                    <a:cs typeface="Calibri" charset="0"/>
                  </a:rPr>
                  <a:t>Easy to see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+1)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 </a:t>
                </a:r>
              </a:p>
              <a:p>
                <a:pPr lvl="1"/>
                <a:r>
                  <a:rPr 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Induction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  <a:sym typeface="Wingdings"/>
                      </a:rPr>
                      <m:t>𝑛</m:t>
                    </m:r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+ reason about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+ use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↦⌈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⌉</m:t>
                    </m:r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is increasing</a:t>
                </a:r>
              </a:p>
              <a:p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Stop at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for which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+1)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Recurrence might not converge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Calibri" charset="0"/>
                            <a:ea typeface="Calibri" charset="0"/>
                            <a:cs typeface="Calibri" charset="0"/>
                          </a:rPr>
                          <m:t>hp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&gt;</m:t>
                        </m:r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1</m:t>
                        </m:r>
                      </m:e>
                    </m:nary>
                    <m:r>
                      <a:rPr lang="en-US" i="1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If only want to know whether or not </a:t>
                </a:r>
                <a:r>
                  <a:rPr lang="en-US" dirty="0" err="1">
                    <a:latin typeface="Calibri" charset="0"/>
                    <a:ea typeface="Calibri" charset="0"/>
                    <a:cs typeface="Calibri" charset="0"/>
                  </a:rPr>
                  <a:t>taskset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is schedulable 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 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Terminate as soon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charset="0"/>
                        <a:ea typeface="Calibri" charset="0"/>
                        <a:cs typeface="Calibri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3" t="-9631" r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81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Line 1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Example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431FA360-F405-9F43-901E-810EB3AEE154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33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34" name="Rectangle 34"/>
          <p:cNvSpPr>
            <a:spLocks/>
          </p:cNvSpPr>
          <p:nvPr/>
        </p:nvSpPr>
        <p:spPr bwMode="auto">
          <a:xfrm>
            <a:off x="303213" y="4940300"/>
            <a:ext cx="4573587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Consider a system of two tasks:</a:t>
            </a:r>
          </a:p>
          <a:p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  Task 1: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=1.7,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=0.5,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=0.5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  Task 2: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=8,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=3.2,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835" y="1689101"/>
            <a:ext cx="4080752" cy="152513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11560" y="2439657"/>
            <a:ext cx="4762500" cy="2862629"/>
            <a:chOff x="611560" y="2439657"/>
            <a:chExt cx="4762500" cy="2862629"/>
          </a:xfrm>
        </p:grpSpPr>
        <p:grpSp>
          <p:nvGrpSpPr>
            <p:cNvPr id="38" name="Group 37"/>
            <p:cNvGrpSpPr/>
            <p:nvPr/>
          </p:nvGrpSpPr>
          <p:grpSpPr>
            <a:xfrm>
              <a:off x="611560" y="2694353"/>
              <a:ext cx="4762500" cy="2607933"/>
              <a:chOff x="711200" y="3110242"/>
              <a:chExt cx="4762500" cy="2607933"/>
            </a:xfrm>
          </p:grpSpPr>
          <p:sp>
            <p:nvSpPr>
              <p:cNvPr id="40" name="Line 4"/>
              <p:cNvSpPr>
                <a:spLocks noChangeShapeType="1"/>
              </p:cNvSpPr>
              <p:nvPr/>
            </p:nvSpPr>
            <p:spPr bwMode="auto">
              <a:xfrm rot="10800000" flipH="1">
                <a:off x="723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 rot="10800000" flipH="1">
                <a:off x="4152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2" name="Line 6"/>
              <p:cNvSpPr>
                <a:spLocks noChangeShapeType="1"/>
              </p:cNvSpPr>
              <p:nvPr/>
            </p:nvSpPr>
            <p:spPr bwMode="auto">
              <a:xfrm rot="10800000" flipH="1">
                <a:off x="3238500" y="4368800"/>
                <a:ext cx="1588" cy="152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3" name="Line 7"/>
              <p:cNvSpPr>
                <a:spLocks noChangeShapeType="1"/>
              </p:cNvSpPr>
              <p:nvPr/>
            </p:nvSpPr>
            <p:spPr bwMode="auto">
              <a:xfrm>
                <a:off x="768145" y="4826000"/>
                <a:ext cx="34290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>
                <a:off x="722313" y="4064000"/>
                <a:ext cx="2516187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10"/>
              <p:cNvSpPr>
                <a:spLocks/>
              </p:cNvSpPr>
              <p:nvPr/>
            </p:nvSpPr>
            <p:spPr bwMode="auto">
              <a:xfrm>
                <a:off x="1847062" y="3758812"/>
                <a:ext cx="17793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D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  <p:sp>
            <p:nvSpPr>
              <p:cNvPr id="46" name="Line 11"/>
              <p:cNvSpPr>
                <a:spLocks noChangeShapeType="1"/>
              </p:cNvSpPr>
              <p:nvPr/>
            </p:nvSpPr>
            <p:spPr bwMode="auto">
              <a:xfrm rot="10800000" flipH="1">
                <a:off x="723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 rot="10800000" flipH="1">
                <a:off x="4152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711200" y="4508500"/>
                <a:ext cx="4762500" cy="127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>
                <a:off x="723900" y="3683000"/>
                <a:ext cx="46482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7239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 rot="10800000" flipH="1">
                <a:off x="16383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2" name="Line 17"/>
              <p:cNvSpPr>
                <a:spLocks noChangeShapeType="1"/>
              </p:cNvSpPr>
              <p:nvPr/>
            </p:nvSpPr>
            <p:spPr bwMode="auto">
              <a:xfrm rot="10800000" flipH="1">
                <a:off x="25527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34671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3815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5" name="Rectangle 20"/>
              <p:cNvSpPr>
                <a:spLocks/>
              </p:cNvSpPr>
              <p:nvPr/>
            </p:nvSpPr>
            <p:spPr bwMode="auto">
              <a:xfrm>
                <a:off x="7239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6" name="Rectangle 21"/>
              <p:cNvSpPr>
                <a:spLocks/>
              </p:cNvSpPr>
              <p:nvPr/>
            </p:nvSpPr>
            <p:spPr bwMode="auto">
              <a:xfrm>
                <a:off x="43815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7" name="Rectangle 22"/>
              <p:cNvSpPr>
                <a:spLocks/>
              </p:cNvSpPr>
              <p:nvPr/>
            </p:nvSpPr>
            <p:spPr bwMode="auto">
              <a:xfrm>
                <a:off x="34671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8" name="Rectangle 23"/>
              <p:cNvSpPr>
                <a:spLocks/>
              </p:cNvSpPr>
              <p:nvPr/>
            </p:nvSpPr>
            <p:spPr bwMode="auto">
              <a:xfrm>
                <a:off x="25527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9" name="Rectangle 24"/>
              <p:cNvSpPr>
                <a:spLocks/>
              </p:cNvSpPr>
              <p:nvPr/>
            </p:nvSpPr>
            <p:spPr bwMode="auto">
              <a:xfrm>
                <a:off x="16383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Line 25"/>
              <p:cNvSpPr>
                <a:spLocks noChangeShapeType="1"/>
              </p:cNvSpPr>
              <p:nvPr/>
            </p:nvSpPr>
            <p:spPr bwMode="auto">
              <a:xfrm>
                <a:off x="3467100" y="3225800"/>
                <a:ext cx="9144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27"/>
              <p:cNvSpPr>
                <a:spLocks/>
              </p:cNvSpPr>
              <p:nvPr/>
            </p:nvSpPr>
            <p:spPr bwMode="auto">
              <a:xfrm>
                <a:off x="2620568" y="3110242"/>
                <a:ext cx="15709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lang="en-US" sz="1800" i="1" baseline="-31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j</a:t>
                </a:r>
                <a:endPara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Line 32"/>
              <p:cNvSpPr>
                <a:spLocks noChangeShapeType="1"/>
              </p:cNvSpPr>
              <p:nvPr/>
            </p:nvSpPr>
            <p:spPr bwMode="auto">
              <a:xfrm>
                <a:off x="762000" y="4648200"/>
                <a:ext cx="1588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Line 33"/>
              <p:cNvSpPr>
                <a:spLocks noChangeShapeType="1"/>
              </p:cNvSpPr>
              <p:nvPr/>
            </p:nvSpPr>
            <p:spPr bwMode="auto">
              <a:xfrm>
                <a:off x="2438400" y="4572000"/>
                <a:ext cx="1588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Line 34"/>
              <p:cNvSpPr>
                <a:spLocks noChangeShapeType="1"/>
              </p:cNvSpPr>
              <p:nvPr/>
            </p:nvSpPr>
            <p:spPr bwMode="auto">
              <a:xfrm>
                <a:off x="762000" y="5257800"/>
                <a:ext cx="1676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35"/>
              <p:cNvSpPr>
                <a:spLocks/>
              </p:cNvSpPr>
              <p:nvPr/>
            </p:nvSpPr>
            <p:spPr bwMode="auto">
              <a:xfrm>
                <a:off x="1505329" y="5287288"/>
                <a:ext cx="250068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R</a:t>
                </a:r>
                <a:r>
                  <a:rPr lang="en-US" sz="2800" i="1" baseline="-22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  <a:endParaRPr lang="en-US" sz="2800" i="1" baseline="-2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36"/>
              <p:cNvSpPr>
                <a:spLocks/>
              </p:cNvSpPr>
              <p:nvPr/>
            </p:nvSpPr>
            <p:spPr bwMode="auto">
              <a:xfrm>
                <a:off x="1066800" y="4279900"/>
                <a:ext cx="6096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37"/>
              <p:cNvSpPr>
                <a:spLocks/>
              </p:cNvSpPr>
              <p:nvPr/>
            </p:nvSpPr>
            <p:spPr bwMode="auto">
              <a:xfrm>
                <a:off x="1981200" y="4279900"/>
                <a:ext cx="4572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8"/>
              <p:cNvSpPr>
                <a:spLocks/>
              </p:cNvSpPr>
              <p:nvPr/>
            </p:nvSpPr>
            <p:spPr bwMode="auto">
              <a:xfrm>
                <a:off x="3317157" y="4813301"/>
                <a:ext cx="15388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P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</p:grpSp>
        <p:sp>
          <p:nvSpPr>
            <p:cNvPr id="39" name="Rectangle 26"/>
            <p:cNvSpPr>
              <a:spLocks/>
            </p:cNvSpPr>
            <p:nvPr/>
          </p:nvSpPr>
          <p:spPr bwMode="auto">
            <a:xfrm>
              <a:off x="3771899" y="2439657"/>
              <a:ext cx="15549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i="1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P</a:t>
              </a:r>
              <a:r>
                <a:rPr lang="en-US" sz="1800" i="1" baseline="-310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j</a:t>
              </a:r>
              <a:endParaRPr lang="en-US" sz="1800" i="1" baseline="-3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0400" y="3212976"/>
            <a:ext cx="28702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Example</a:t>
            </a:r>
          </a:p>
        </p:txBody>
      </p:sp>
      <p:sp>
        <p:nvSpPr>
          <p:cNvPr id="52258" name="Rectangle 34"/>
          <p:cNvSpPr>
            <a:spLocks/>
          </p:cNvSpPr>
          <p:nvPr/>
        </p:nvSpPr>
        <p:spPr bwMode="auto">
          <a:xfrm>
            <a:off x="303213" y="4940300"/>
            <a:ext cx="4573587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Consider a system of two tasks:</a:t>
            </a:r>
          </a:p>
          <a:p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  Task 1: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=1.7,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=0.5,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=0.5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  Task 2: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=8,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=3.2,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=2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91143AFD-2A96-9E41-AFFC-82A1400F1462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34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835" y="1689101"/>
            <a:ext cx="4080752" cy="152513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11560" y="2439657"/>
            <a:ext cx="4762500" cy="2862629"/>
            <a:chOff x="611560" y="2439657"/>
            <a:chExt cx="4762500" cy="2862629"/>
          </a:xfrm>
        </p:grpSpPr>
        <p:grpSp>
          <p:nvGrpSpPr>
            <p:cNvPr id="40" name="Group 39"/>
            <p:cNvGrpSpPr/>
            <p:nvPr/>
          </p:nvGrpSpPr>
          <p:grpSpPr>
            <a:xfrm>
              <a:off x="611560" y="2694353"/>
              <a:ext cx="4762500" cy="2607933"/>
              <a:chOff x="711200" y="3110242"/>
              <a:chExt cx="4762500" cy="2607933"/>
            </a:xfrm>
          </p:grpSpPr>
          <p:sp>
            <p:nvSpPr>
              <p:cNvPr id="42" name="Line 4"/>
              <p:cNvSpPr>
                <a:spLocks noChangeShapeType="1"/>
              </p:cNvSpPr>
              <p:nvPr/>
            </p:nvSpPr>
            <p:spPr bwMode="auto">
              <a:xfrm rot="10800000" flipH="1">
                <a:off x="723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3" name="Line 5"/>
              <p:cNvSpPr>
                <a:spLocks noChangeShapeType="1"/>
              </p:cNvSpPr>
              <p:nvPr/>
            </p:nvSpPr>
            <p:spPr bwMode="auto">
              <a:xfrm rot="10800000" flipH="1">
                <a:off x="4152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4" name="Line 6"/>
              <p:cNvSpPr>
                <a:spLocks noChangeShapeType="1"/>
              </p:cNvSpPr>
              <p:nvPr/>
            </p:nvSpPr>
            <p:spPr bwMode="auto">
              <a:xfrm rot="10800000" flipH="1">
                <a:off x="3238500" y="4368800"/>
                <a:ext cx="1588" cy="152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Line 7"/>
              <p:cNvSpPr>
                <a:spLocks noChangeShapeType="1"/>
              </p:cNvSpPr>
              <p:nvPr/>
            </p:nvSpPr>
            <p:spPr bwMode="auto">
              <a:xfrm>
                <a:off x="768145" y="4826000"/>
                <a:ext cx="34290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722313" y="4064000"/>
                <a:ext cx="2516187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7" name="Rectangle 10"/>
              <p:cNvSpPr>
                <a:spLocks/>
              </p:cNvSpPr>
              <p:nvPr/>
            </p:nvSpPr>
            <p:spPr bwMode="auto">
              <a:xfrm>
                <a:off x="1847062" y="3758812"/>
                <a:ext cx="17793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D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  <p:sp>
            <p:nvSpPr>
              <p:cNvPr id="48" name="Line 11"/>
              <p:cNvSpPr>
                <a:spLocks noChangeShapeType="1"/>
              </p:cNvSpPr>
              <p:nvPr/>
            </p:nvSpPr>
            <p:spPr bwMode="auto">
              <a:xfrm rot="10800000" flipH="1">
                <a:off x="723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9" name="Line 12"/>
              <p:cNvSpPr>
                <a:spLocks noChangeShapeType="1"/>
              </p:cNvSpPr>
              <p:nvPr/>
            </p:nvSpPr>
            <p:spPr bwMode="auto">
              <a:xfrm rot="10800000" flipH="1">
                <a:off x="4152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0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711200" y="4508500"/>
                <a:ext cx="4762500" cy="127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>
                <a:off x="723900" y="3683000"/>
                <a:ext cx="46482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2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7239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3" name="Line 16"/>
              <p:cNvSpPr>
                <a:spLocks noChangeShapeType="1"/>
              </p:cNvSpPr>
              <p:nvPr/>
            </p:nvSpPr>
            <p:spPr bwMode="auto">
              <a:xfrm rot="10800000" flipH="1">
                <a:off x="16383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4" name="Line 17"/>
              <p:cNvSpPr>
                <a:spLocks noChangeShapeType="1"/>
              </p:cNvSpPr>
              <p:nvPr/>
            </p:nvSpPr>
            <p:spPr bwMode="auto">
              <a:xfrm rot="10800000" flipH="1">
                <a:off x="25527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5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34671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6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3815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7" name="Rectangle 20"/>
              <p:cNvSpPr>
                <a:spLocks/>
              </p:cNvSpPr>
              <p:nvPr/>
            </p:nvSpPr>
            <p:spPr bwMode="auto">
              <a:xfrm>
                <a:off x="7239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8" name="Rectangle 21"/>
              <p:cNvSpPr>
                <a:spLocks/>
              </p:cNvSpPr>
              <p:nvPr/>
            </p:nvSpPr>
            <p:spPr bwMode="auto">
              <a:xfrm>
                <a:off x="43815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9" name="Rectangle 22"/>
              <p:cNvSpPr>
                <a:spLocks/>
              </p:cNvSpPr>
              <p:nvPr/>
            </p:nvSpPr>
            <p:spPr bwMode="auto">
              <a:xfrm>
                <a:off x="34671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23"/>
              <p:cNvSpPr>
                <a:spLocks/>
              </p:cNvSpPr>
              <p:nvPr/>
            </p:nvSpPr>
            <p:spPr bwMode="auto">
              <a:xfrm>
                <a:off x="25527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24"/>
              <p:cNvSpPr>
                <a:spLocks/>
              </p:cNvSpPr>
              <p:nvPr/>
            </p:nvSpPr>
            <p:spPr bwMode="auto">
              <a:xfrm>
                <a:off x="16383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Line 25"/>
              <p:cNvSpPr>
                <a:spLocks noChangeShapeType="1"/>
              </p:cNvSpPr>
              <p:nvPr/>
            </p:nvSpPr>
            <p:spPr bwMode="auto">
              <a:xfrm>
                <a:off x="3467100" y="3225800"/>
                <a:ext cx="9144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27"/>
              <p:cNvSpPr>
                <a:spLocks/>
              </p:cNvSpPr>
              <p:nvPr/>
            </p:nvSpPr>
            <p:spPr bwMode="auto">
              <a:xfrm>
                <a:off x="2620568" y="3110242"/>
                <a:ext cx="15709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lang="en-US" sz="1800" i="1" baseline="-31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j</a:t>
                </a:r>
                <a:endPara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Line 32"/>
              <p:cNvSpPr>
                <a:spLocks noChangeShapeType="1"/>
              </p:cNvSpPr>
              <p:nvPr/>
            </p:nvSpPr>
            <p:spPr bwMode="auto">
              <a:xfrm>
                <a:off x="762000" y="4648200"/>
                <a:ext cx="1588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Line 33"/>
              <p:cNvSpPr>
                <a:spLocks noChangeShapeType="1"/>
              </p:cNvSpPr>
              <p:nvPr/>
            </p:nvSpPr>
            <p:spPr bwMode="auto">
              <a:xfrm>
                <a:off x="2438400" y="4572000"/>
                <a:ext cx="1588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Line 34"/>
              <p:cNvSpPr>
                <a:spLocks noChangeShapeType="1"/>
              </p:cNvSpPr>
              <p:nvPr/>
            </p:nvSpPr>
            <p:spPr bwMode="auto">
              <a:xfrm>
                <a:off x="762000" y="5257800"/>
                <a:ext cx="1676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35"/>
              <p:cNvSpPr>
                <a:spLocks/>
              </p:cNvSpPr>
              <p:nvPr/>
            </p:nvSpPr>
            <p:spPr bwMode="auto">
              <a:xfrm>
                <a:off x="1505329" y="5287288"/>
                <a:ext cx="250068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R</a:t>
                </a:r>
                <a:r>
                  <a:rPr lang="en-US" sz="2800" i="1" baseline="-22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  <a:endParaRPr lang="en-US" sz="2800" i="1" baseline="-2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36"/>
              <p:cNvSpPr>
                <a:spLocks/>
              </p:cNvSpPr>
              <p:nvPr/>
            </p:nvSpPr>
            <p:spPr bwMode="auto">
              <a:xfrm>
                <a:off x="1066800" y="4279900"/>
                <a:ext cx="6096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37"/>
              <p:cNvSpPr>
                <a:spLocks/>
              </p:cNvSpPr>
              <p:nvPr/>
            </p:nvSpPr>
            <p:spPr bwMode="auto">
              <a:xfrm>
                <a:off x="1981200" y="4279900"/>
                <a:ext cx="4572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8"/>
              <p:cNvSpPr>
                <a:spLocks/>
              </p:cNvSpPr>
              <p:nvPr/>
            </p:nvSpPr>
            <p:spPr bwMode="auto">
              <a:xfrm>
                <a:off x="3317157" y="4813301"/>
                <a:ext cx="15388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P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</p:grpSp>
        <p:sp>
          <p:nvSpPr>
            <p:cNvPr id="41" name="Rectangle 26"/>
            <p:cNvSpPr>
              <a:spLocks/>
            </p:cNvSpPr>
            <p:nvPr/>
          </p:nvSpPr>
          <p:spPr bwMode="auto">
            <a:xfrm>
              <a:off x="3771899" y="2439657"/>
              <a:ext cx="15549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i="1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P</a:t>
              </a:r>
              <a:r>
                <a:rPr lang="en-US" sz="1800" i="1" baseline="-310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j</a:t>
              </a:r>
              <a:endParaRPr lang="en-US" sz="1800" i="1" baseline="-3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6734" y="3284984"/>
            <a:ext cx="2884965" cy="18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Line 2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Example</a:t>
            </a:r>
          </a:p>
        </p:txBody>
      </p:sp>
      <p:sp>
        <p:nvSpPr>
          <p:cNvPr id="53282" name="Rectangle 34"/>
          <p:cNvSpPr>
            <a:spLocks/>
          </p:cNvSpPr>
          <p:nvPr/>
        </p:nvSpPr>
        <p:spPr bwMode="auto">
          <a:xfrm>
            <a:off x="303213" y="4940300"/>
            <a:ext cx="4573587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Consider a system of two tasks:</a:t>
            </a:r>
          </a:p>
          <a:p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  Task 1: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=1.7,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=0.5,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=0.5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  Task 2: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=8,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=3.2,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=2</a:t>
            </a:r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2B41B195-661B-1448-9FBC-D99F2872FCBD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35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835" y="1689101"/>
            <a:ext cx="4080752" cy="152513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11560" y="2439657"/>
            <a:ext cx="4762500" cy="2862629"/>
            <a:chOff x="611560" y="2439657"/>
            <a:chExt cx="4762500" cy="2862629"/>
          </a:xfrm>
        </p:grpSpPr>
        <p:grpSp>
          <p:nvGrpSpPr>
            <p:cNvPr id="40" name="Group 39"/>
            <p:cNvGrpSpPr/>
            <p:nvPr/>
          </p:nvGrpSpPr>
          <p:grpSpPr>
            <a:xfrm>
              <a:off x="611560" y="2694353"/>
              <a:ext cx="4762500" cy="2607933"/>
              <a:chOff x="711200" y="3110242"/>
              <a:chExt cx="4762500" cy="2607933"/>
            </a:xfrm>
          </p:grpSpPr>
          <p:sp>
            <p:nvSpPr>
              <p:cNvPr id="42" name="Line 4"/>
              <p:cNvSpPr>
                <a:spLocks noChangeShapeType="1"/>
              </p:cNvSpPr>
              <p:nvPr/>
            </p:nvSpPr>
            <p:spPr bwMode="auto">
              <a:xfrm rot="10800000" flipH="1">
                <a:off x="723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3" name="Line 5"/>
              <p:cNvSpPr>
                <a:spLocks noChangeShapeType="1"/>
              </p:cNvSpPr>
              <p:nvPr/>
            </p:nvSpPr>
            <p:spPr bwMode="auto">
              <a:xfrm rot="10800000" flipH="1">
                <a:off x="4152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4" name="Line 6"/>
              <p:cNvSpPr>
                <a:spLocks noChangeShapeType="1"/>
              </p:cNvSpPr>
              <p:nvPr/>
            </p:nvSpPr>
            <p:spPr bwMode="auto">
              <a:xfrm rot="10800000" flipH="1">
                <a:off x="3238500" y="4368800"/>
                <a:ext cx="1588" cy="152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Line 7"/>
              <p:cNvSpPr>
                <a:spLocks noChangeShapeType="1"/>
              </p:cNvSpPr>
              <p:nvPr/>
            </p:nvSpPr>
            <p:spPr bwMode="auto">
              <a:xfrm>
                <a:off x="768145" y="4826000"/>
                <a:ext cx="34290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722313" y="4064000"/>
                <a:ext cx="2516187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7" name="Rectangle 10"/>
              <p:cNvSpPr>
                <a:spLocks/>
              </p:cNvSpPr>
              <p:nvPr/>
            </p:nvSpPr>
            <p:spPr bwMode="auto">
              <a:xfrm>
                <a:off x="1847062" y="3758812"/>
                <a:ext cx="17793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D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  <p:sp>
            <p:nvSpPr>
              <p:cNvPr id="48" name="Line 11"/>
              <p:cNvSpPr>
                <a:spLocks noChangeShapeType="1"/>
              </p:cNvSpPr>
              <p:nvPr/>
            </p:nvSpPr>
            <p:spPr bwMode="auto">
              <a:xfrm rot="10800000" flipH="1">
                <a:off x="723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9" name="Line 12"/>
              <p:cNvSpPr>
                <a:spLocks noChangeShapeType="1"/>
              </p:cNvSpPr>
              <p:nvPr/>
            </p:nvSpPr>
            <p:spPr bwMode="auto">
              <a:xfrm rot="10800000" flipH="1">
                <a:off x="4152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0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711200" y="4508500"/>
                <a:ext cx="4762500" cy="127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>
                <a:off x="723900" y="3683000"/>
                <a:ext cx="46482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2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7239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3" name="Line 16"/>
              <p:cNvSpPr>
                <a:spLocks noChangeShapeType="1"/>
              </p:cNvSpPr>
              <p:nvPr/>
            </p:nvSpPr>
            <p:spPr bwMode="auto">
              <a:xfrm rot="10800000" flipH="1">
                <a:off x="16383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4" name="Line 17"/>
              <p:cNvSpPr>
                <a:spLocks noChangeShapeType="1"/>
              </p:cNvSpPr>
              <p:nvPr/>
            </p:nvSpPr>
            <p:spPr bwMode="auto">
              <a:xfrm rot="10800000" flipH="1">
                <a:off x="25527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5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34671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6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3815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7" name="Rectangle 20"/>
              <p:cNvSpPr>
                <a:spLocks/>
              </p:cNvSpPr>
              <p:nvPr/>
            </p:nvSpPr>
            <p:spPr bwMode="auto">
              <a:xfrm>
                <a:off x="7239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8" name="Rectangle 21"/>
              <p:cNvSpPr>
                <a:spLocks/>
              </p:cNvSpPr>
              <p:nvPr/>
            </p:nvSpPr>
            <p:spPr bwMode="auto">
              <a:xfrm>
                <a:off x="43815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9" name="Rectangle 22"/>
              <p:cNvSpPr>
                <a:spLocks/>
              </p:cNvSpPr>
              <p:nvPr/>
            </p:nvSpPr>
            <p:spPr bwMode="auto">
              <a:xfrm>
                <a:off x="34671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23"/>
              <p:cNvSpPr>
                <a:spLocks/>
              </p:cNvSpPr>
              <p:nvPr/>
            </p:nvSpPr>
            <p:spPr bwMode="auto">
              <a:xfrm>
                <a:off x="25527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24"/>
              <p:cNvSpPr>
                <a:spLocks/>
              </p:cNvSpPr>
              <p:nvPr/>
            </p:nvSpPr>
            <p:spPr bwMode="auto">
              <a:xfrm>
                <a:off x="16383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Line 25"/>
              <p:cNvSpPr>
                <a:spLocks noChangeShapeType="1"/>
              </p:cNvSpPr>
              <p:nvPr/>
            </p:nvSpPr>
            <p:spPr bwMode="auto">
              <a:xfrm>
                <a:off x="3467100" y="3225800"/>
                <a:ext cx="9144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27"/>
              <p:cNvSpPr>
                <a:spLocks/>
              </p:cNvSpPr>
              <p:nvPr/>
            </p:nvSpPr>
            <p:spPr bwMode="auto">
              <a:xfrm>
                <a:off x="2620568" y="3110242"/>
                <a:ext cx="15709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lang="en-US" sz="1800" i="1" baseline="-31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j</a:t>
                </a:r>
                <a:endPara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Line 32"/>
              <p:cNvSpPr>
                <a:spLocks noChangeShapeType="1"/>
              </p:cNvSpPr>
              <p:nvPr/>
            </p:nvSpPr>
            <p:spPr bwMode="auto">
              <a:xfrm>
                <a:off x="762000" y="4648200"/>
                <a:ext cx="1588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Line 33"/>
              <p:cNvSpPr>
                <a:spLocks noChangeShapeType="1"/>
              </p:cNvSpPr>
              <p:nvPr/>
            </p:nvSpPr>
            <p:spPr bwMode="auto">
              <a:xfrm>
                <a:off x="2438400" y="4572000"/>
                <a:ext cx="1588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Line 34"/>
              <p:cNvSpPr>
                <a:spLocks noChangeShapeType="1"/>
              </p:cNvSpPr>
              <p:nvPr/>
            </p:nvSpPr>
            <p:spPr bwMode="auto">
              <a:xfrm>
                <a:off x="762000" y="5257800"/>
                <a:ext cx="1676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35"/>
              <p:cNvSpPr>
                <a:spLocks/>
              </p:cNvSpPr>
              <p:nvPr/>
            </p:nvSpPr>
            <p:spPr bwMode="auto">
              <a:xfrm>
                <a:off x="1505329" y="5287288"/>
                <a:ext cx="250068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R</a:t>
                </a:r>
                <a:r>
                  <a:rPr lang="en-US" sz="2800" i="1" baseline="-22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  <a:endParaRPr lang="en-US" sz="2800" i="1" baseline="-2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36"/>
              <p:cNvSpPr>
                <a:spLocks/>
              </p:cNvSpPr>
              <p:nvPr/>
            </p:nvSpPr>
            <p:spPr bwMode="auto">
              <a:xfrm>
                <a:off x="1066800" y="4279900"/>
                <a:ext cx="6096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37"/>
              <p:cNvSpPr>
                <a:spLocks/>
              </p:cNvSpPr>
              <p:nvPr/>
            </p:nvSpPr>
            <p:spPr bwMode="auto">
              <a:xfrm>
                <a:off x="1981200" y="4279900"/>
                <a:ext cx="4572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8"/>
              <p:cNvSpPr>
                <a:spLocks/>
              </p:cNvSpPr>
              <p:nvPr/>
            </p:nvSpPr>
            <p:spPr bwMode="auto">
              <a:xfrm>
                <a:off x="3317157" y="4813301"/>
                <a:ext cx="15388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P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</p:grpSp>
        <p:sp>
          <p:nvSpPr>
            <p:cNvPr id="41" name="Rectangle 26"/>
            <p:cNvSpPr>
              <a:spLocks/>
            </p:cNvSpPr>
            <p:nvPr/>
          </p:nvSpPr>
          <p:spPr bwMode="auto">
            <a:xfrm>
              <a:off x="3771899" y="2439657"/>
              <a:ext cx="15549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i="1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P</a:t>
              </a:r>
              <a:r>
                <a:rPr lang="en-US" sz="1800" i="1" baseline="-310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j</a:t>
              </a:r>
              <a:endParaRPr lang="en-US" sz="1800" i="1" baseline="-3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9100" y="3182962"/>
            <a:ext cx="2882900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Example</a:t>
            </a:r>
          </a:p>
        </p:txBody>
      </p:sp>
      <p:sp>
        <p:nvSpPr>
          <p:cNvPr id="54306" name="Rectangle 34"/>
          <p:cNvSpPr>
            <a:spLocks/>
          </p:cNvSpPr>
          <p:nvPr/>
        </p:nvSpPr>
        <p:spPr bwMode="auto">
          <a:xfrm>
            <a:off x="303213" y="4940300"/>
            <a:ext cx="4573587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Consider a system of two tasks:</a:t>
            </a:r>
          </a:p>
          <a:p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  Task 1: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=1.7,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=0.5,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=0.5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  Task 2: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=8,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=3.2, </a:t>
            </a:r>
            <a:r>
              <a:rPr lang="en-US" sz="2000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=2</a:t>
            </a:r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FD04D728-3180-D247-8979-886C1CA0C7CB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36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311" name="Rectangle 39"/>
          <p:cNvSpPr>
            <a:spLocks/>
          </p:cNvSpPr>
          <p:nvPr/>
        </p:nvSpPr>
        <p:spPr bwMode="auto">
          <a:xfrm>
            <a:off x="5245100" y="6381328"/>
            <a:ext cx="3556000" cy="342900"/>
          </a:xfrm>
          <a:prstGeom prst="rect">
            <a:avLst/>
          </a:prstGeom>
          <a:solidFill>
            <a:srgbClr val="1CCB00">
              <a:alpha val="48627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3 &lt; 3.2; Task 2 is schedulable.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835" y="1689101"/>
            <a:ext cx="4080752" cy="1525130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611560" y="2439657"/>
            <a:ext cx="4762500" cy="2862629"/>
            <a:chOff x="611560" y="2439657"/>
            <a:chExt cx="4762500" cy="2862629"/>
          </a:xfrm>
        </p:grpSpPr>
        <p:grpSp>
          <p:nvGrpSpPr>
            <p:cNvPr id="41" name="Group 40"/>
            <p:cNvGrpSpPr/>
            <p:nvPr/>
          </p:nvGrpSpPr>
          <p:grpSpPr>
            <a:xfrm>
              <a:off x="611560" y="2694353"/>
              <a:ext cx="4762500" cy="2607933"/>
              <a:chOff x="711200" y="3110242"/>
              <a:chExt cx="4762500" cy="2607933"/>
            </a:xfrm>
          </p:grpSpPr>
          <p:sp>
            <p:nvSpPr>
              <p:cNvPr id="43" name="Line 4"/>
              <p:cNvSpPr>
                <a:spLocks noChangeShapeType="1"/>
              </p:cNvSpPr>
              <p:nvPr/>
            </p:nvSpPr>
            <p:spPr bwMode="auto">
              <a:xfrm rot="10800000" flipH="1">
                <a:off x="723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 rot="10800000" flipH="1">
                <a:off x="4152900" y="42164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Line 6"/>
              <p:cNvSpPr>
                <a:spLocks noChangeShapeType="1"/>
              </p:cNvSpPr>
              <p:nvPr/>
            </p:nvSpPr>
            <p:spPr bwMode="auto">
              <a:xfrm rot="10800000" flipH="1">
                <a:off x="3238500" y="4368800"/>
                <a:ext cx="1588" cy="152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>
                <a:off x="768145" y="4826000"/>
                <a:ext cx="34290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7" name="Line 9"/>
              <p:cNvSpPr>
                <a:spLocks noChangeShapeType="1"/>
              </p:cNvSpPr>
              <p:nvPr/>
            </p:nvSpPr>
            <p:spPr bwMode="auto">
              <a:xfrm>
                <a:off x="722313" y="4064000"/>
                <a:ext cx="2516187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8" name="Rectangle 10"/>
              <p:cNvSpPr>
                <a:spLocks/>
              </p:cNvSpPr>
              <p:nvPr/>
            </p:nvSpPr>
            <p:spPr bwMode="auto">
              <a:xfrm>
                <a:off x="1847062" y="3758812"/>
                <a:ext cx="17793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D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 rot="10800000" flipH="1">
                <a:off x="723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rot="10800000" flipH="1">
                <a:off x="4152900" y="4140200"/>
                <a:ext cx="1588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1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711200" y="4508500"/>
                <a:ext cx="4762500" cy="127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2" name="Line 14"/>
              <p:cNvSpPr>
                <a:spLocks noChangeShapeType="1"/>
              </p:cNvSpPr>
              <p:nvPr/>
            </p:nvSpPr>
            <p:spPr bwMode="auto">
              <a:xfrm>
                <a:off x="723900" y="3683000"/>
                <a:ext cx="46482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3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7239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4" name="Line 16"/>
              <p:cNvSpPr>
                <a:spLocks noChangeShapeType="1"/>
              </p:cNvSpPr>
              <p:nvPr/>
            </p:nvSpPr>
            <p:spPr bwMode="auto">
              <a:xfrm rot="10800000" flipH="1">
                <a:off x="16383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5" name="Line 17"/>
              <p:cNvSpPr>
                <a:spLocks noChangeShapeType="1"/>
              </p:cNvSpPr>
              <p:nvPr/>
            </p:nvSpPr>
            <p:spPr bwMode="auto">
              <a:xfrm rot="10800000" flipH="1">
                <a:off x="25527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6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34671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381500" y="3378200"/>
                <a:ext cx="1588" cy="304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8" name="Rectangle 20"/>
              <p:cNvSpPr>
                <a:spLocks/>
              </p:cNvSpPr>
              <p:nvPr/>
            </p:nvSpPr>
            <p:spPr bwMode="auto">
              <a:xfrm>
                <a:off x="7239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9" name="Rectangle 21"/>
              <p:cNvSpPr>
                <a:spLocks/>
              </p:cNvSpPr>
              <p:nvPr/>
            </p:nvSpPr>
            <p:spPr bwMode="auto">
              <a:xfrm>
                <a:off x="43815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22"/>
              <p:cNvSpPr>
                <a:spLocks/>
              </p:cNvSpPr>
              <p:nvPr/>
            </p:nvSpPr>
            <p:spPr bwMode="auto">
              <a:xfrm>
                <a:off x="34671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23"/>
              <p:cNvSpPr>
                <a:spLocks/>
              </p:cNvSpPr>
              <p:nvPr/>
            </p:nvSpPr>
            <p:spPr bwMode="auto">
              <a:xfrm>
                <a:off x="25527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24"/>
              <p:cNvSpPr>
                <a:spLocks/>
              </p:cNvSpPr>
              <p:nvPr/>
            </p:nvSpPr>
            <p:spPr bwMode="auto">
              <a:xfrm>
                <a:off x="1638300" y="3454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Line 25"/>
              <p:cNvSpPr>
                <a:spLocks noChangeShapeType="1"/>
              </p:cNvSpPr>
              <p:nvPr/>
            </p:nvSpPr>
            <p:spPr bwMode="auto">
              <a:xfrm>
                <a:off x="3467100" y="3225800"/>
                <a:ext cx="91440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27"/>
              <p:cNvSpPr>
                <a:spLocks/>
              </p:cNvSpPr>
              <p:nvPr/>
            </p:nvSpPr>
            <p:spPr bwMode="auto">
              <a:xfrm>
                <a:off x="2620568" y="3110242"/>
                <a:ext cx="15709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C</a:t>
                </a:r>
                <a:r>
                  <a:rPr lang="en-US" sz="1800" i="1" baseline="-31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j</a:t>
                </a:r>
                <a:endParaRPr lang="en-US" sz="1800" i="1" baseline="-31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Line 32"/>
              <p:cNvSpPr>
                <a:spLocks noChangeShapeType="1"/>
              </p:cNvSpPr>
              <p:nvPr/>
            </p:nvSpPr>
            <p:spPr bwMode="auto">
              <a:xfrm>
                <a:off x="762000" y="4648200"/>
                <a:ext cx="1588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Line 33"/>
              <p:cNvSpPr>
                <a:spLocks noChangeShapeType="1"/>
              </p:cNvSpPr>
              <p:nvPr/>
            </p:nvSpPr>
            <p:spPr bwMode="auto">
              <a:xfrm>
                <a:off x="2438400" y="4572000"/>
                <a:ext cx="1588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Line 34"/>
              <p:cNvSpPr>
                <a:spLocks noChangeShapeType="1"/>
              </p:cNvSpPr>
              <p:nvPr/>
            </p:nvSpPr>
            <p:spPr bwMode="auto">
              <a:xfrm>
                <a:off x="762000" y="5257800"/>
                <a:ext cx="1676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35"/>
              <p:cNvSpPr>
                <a:spLocks/>
              </p:cNvSpPr>
              <p:nvPr/>
            </p:nvSpPr>
            <p:spPr bwMode="auto">
              <a:xfrm>
                <a:off x="1505329" y="5287288"/>
                <a:ext cx="250068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i="1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R</a:t>
                </a:r>
                <a:r>
                  <a:rPr lang="en-US" sz="2800" i="1" baseline="-220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  <a:endParaRPr lang="en-US" sz="2800" i="1" baseline="-2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36"/>
              <p:cNvSpPr>
                <a:spLocks/>
              </p:cNvSpPr>
              <p:nvPr/>
            </p:nvSpPr>
            <p:spPr bwMode="auto">
              <a:xfrm>
                <a:off x="1066800" y="4279900"/>
                <a:ext cx="6096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37"/>
              <p:cNvSpPr>
                <a:spLocks/>
              </p:cNvSpPr>
              <p:nvPr/>
            </p:nvSpPr>
            <p:spPr bwMode="auto">
              <a:xfrm>
                <a:off x="1981200" y="4279900"/>
                <a:ext cx="457200" cy="228600"/>
              </a:xfrm>
              <a:prstGeom prst="rect">
                <a:avLst/>
              </a:prstGeom>
              <a:solidFill>
                <a:srgbClr val="14A35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8"/>
              <p:cNvSpPr>
                <a:spLocks/>
              </p:cNvSpPr>
              <p:nvPr/>
            </p:nvSpPr>
            <p:spPr bwMode="auto">
              <a:xfrm>
                <a:off x="3317157" y="4813301"/>
                <a:ext cx="15388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i="1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P</a:t>
                </a:r>
                <a:r>
                  <a:rPr lang="en-US" sz="1800" i="1" baseline="-31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i</a:t>
                </a:r>
              </a:p>
            </p:txBody>
          </p:sp>
        </p:grpSp>
        <p:sp>
          <p:nvSpPr>
            <p:cNvPr id="42" name="Rectangle 26"/>
            <p:cNvSpPr>
              <a:spLocks/>
            </p:cNvSpPr>
            <p:nvPr/>
          </p:nvSpPr>
          <p:spPr bwMode="auto">
            <a:xfrm>
              <a:off x="3771899" y="2439657"/>
              <a:ext cx="15549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i="1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P</a:t>
              </a:r>
              <a:r>
                <a:rPr lang="en-US" sz="1800" i="1" baseline="-310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j</a:t>
              </a:r>
              <a:endParaRPr lang="en-US" sz="1800" i="1" baseline="-31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RTA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7243434" cy="4622800"/>
          </a:xfrm>
        </p:spPr>
      </p:pic>
    </p:spTree>
    <p:extLst>
      <p:ext uri="{BB962C8B-B14F-4D97-AF65-F5344CB8AC3E}">
        <p14:creationId xmlns:p14="http://schemas.microsoft.com/office/powerpoint/2010/main" val="37370492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Line 1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977900"/>
          </a:xfrm>
          <a:ln/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Response Time Analysis: Complexity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Is this test efficient?</a:t>
                </a:r>
              </a:p>
              <a:p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Assuming all instance parameters are integers:</a:t>
                </a:r>
              </a:p>
              <a:p>
                <a:pPr lvl="1"/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Inner loop adds at most 1 to interference until deadline is reached</a:t>
                </a:r>
              </a:p>
              <a:p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max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is the largest period 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 </a:t>
                </a:r>
              </a:p>
              <a:p>
                <a:pPr lvl="1"/>
                <a:r>
                  <a:rPr 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test runs in </a:t>
                </a:r>
                <a:r>
                  <a:rPr lang="en-US" b="1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pseudo-polynomial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 time, not efficient as periods become larger</a:t>
                </a:r>
              </a:p>
              <a:p>
                <a:pPr lvl="1"/>
                <a:r>
                  <a:rPr 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Not suitable for online admission control</a:t>
                </a:r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243" t="-9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668E2636-3A9B-0844-8A86-9B9D2DB2DB3A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38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0835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Line 1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977900"/>
          </a:xfrm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Lecture summary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There are better utilization bounds than the Liu &amp; Layland utilization bound: the hyperbolic bound</a:t>
            </a:r>
          </a:p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When the relative deadline of a task is less than its period, we can apply utilization bounds</a:t>
            </a:r>
          </a:p>
          <a:p>
            <a:pPr marL="482600" lvl="1"/>
            <a:r>
              <a:rPr lang="en-US">
                <a:latin typeface="Calibri" charset="0"/>
                <a:ea typeface="Calibri" charset="0"/>
                <a:cs typeface="Calibri" charset="0"/>
              </a:rPr>
              <a:t>But such tests are even more pessimistic than normal</a:t>
            </a:r>
          </a:p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We can apply </a:t>
            </a:r>
            <a:r>
              <a:rPr lang="en-US">
                <a:solidFill>
                  <a:srgbClr val="710C1B"/>
                </a:solidFill>
                <a:latin typeface="Calibri" charset="0"/>
                <a:ea typeface="Calibri" charset="0"/>
                <a:cs typeface="Calibri" charset="0"/>
              </a:rPr>
              <a:t>exact tests for schedulability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 when deadlines are less than or equal to periods</a:t>
            </a:r>
          </a:p>
          <a:p>
            <a:pPr marL="482600" lvl="1"/>
            <a:r>
              <a:rPr lang="en-US">
                <a:latin typeface="Calibri" charset="0"/>
                <a:ea typeface="Calibri" charset="0"/>
                <a:cs typeface="Calibri" charset="0"/>
              </a:rPr>
              <a:t>Such tests require more computation</a:t>
            </a:r>
          </a:p>
          <a:p>
            <a:pPr marL="482600" lvl="1"/>
            <a:r>
              <a:rPr lang="en-US">
                <a:latin typeface="Calibri" charset="0"/>
                <a:ea typeface="Calibri" charset="0"/>
                <a:cs typeface="Calibri" charset="0"/>
              </a:rPr>
              <a:t>Iterative process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668E2636-3A9B-0844-8A86-9B9D2DB2DB3A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39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733800" y="1746250"/>
            <a:ext cx="4654624" cy="914400"/>
          </a:xfrm>
          <a:prstGeom prst="rect">
            <a:avLst/>
          </a:prstGeom>
          <a:solidFill>
            <a:srgbClr val="1CE5A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Calibri" charset="0"/>
              <a:cs typeface="Calibri" charset="0"/>
              <a:sym typeface="Arial Rounded MT Bold" pitchFamily="-107" charset="0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4925" y="1803400"/>
            <a:ext cx="425767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0638" y="2717800"/>
            <a:ext cx="45132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60800" y="3517900"/>
            <a:ext cx="4521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48100" y="4635500"/>
            <a:ext cx="19685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79800" y="5661248"/>
            <a:ext cx="21844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Hyperbolic bound for RM</a:t>
            </a:r>
          </a:p>
        </p:txBody>
      </p:sp>
      <p:sp>
        <p:nvSpPr>
          <p:cNvPr id="29704" name="AutoShape 8"/>
          <p:cNvSpPr>
            <a:spLocks/>
          </p:cNvSpPr>
          <p:nvPr/>
        </p:nvSpPr>
        <p:spPr bwMode="auto">
          <a:xfrm>
            <a:off x="3429000" y="1841500"/>
            <a:ext cx="304800" cy="33528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705" name="Rectangle 9"/>
          <p:cNvSpPr>
            <a:spLocks/>
          </p:cNvSpPr>
          <p:nvPr/>
        </p:nvSpPr>
        <p:spPr bwMode="auto">
          <a:xfrm>
            <a:off x="698500" y="3368675"/>
            <a:ext cx="2286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706" name="Rectangle 10"/>
          <p:cNvSpPr>
            <a:spLocks/>
          </p:cNvSpPr>
          <p:nvPr/>
        </p:nvSpPr>
        <p:spPr bwMode="auto">
          <a:xfrm>
            <a:off x="1274022" y="5834876"/>
            <a:ext cx="11381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Schedulable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8696325" y="6096000"/>
            <a:ext cx="1524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BBEF70AE-E504-2741-AA31-734AFF0F840D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4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708" name="Rectangle 12"/>
          <p:cNvSpPr>
            <a:spLocks/>
          </p:cNvSpPr>
          <p:nvPr/>
        </p:nvSpPr>
        <p:spPr bwMode="auto">
          <a:xfrm>
            <a:off x="6377325" y="5828268"/>
            <a:ext cx="2228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710C1B"/>
                </a:solidFill>
                <a:latin typeface="Calibri" charset="0"/>
                <a:ea typeface="Calibri" charset="0"/>
                <a:cs typeface="Calibri" charset="0"/>
              </a:rPr>
              <a:t>Hyperbolic bound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400" y="1841499"/>
            <a:ext cx="2473754" cy="13493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worst case conditions </a:t>
            </a:r>
          </a:p>
          <a:p>
            <a:pPr algn="ctr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schedulability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algn="ctr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of 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 tasks under RM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Critically schedulable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" name="Straight Connector 5"/>
          <p:cNvCxnSpPr>
            <a:stCxn id="2" idx="3"/>
            <a:endCxn id="4" idx="1"/>
          </p:cNvCxnSpPr>
          <p:nvPr/>
        </p:nvCxnSpPr>
        <p:spPr bwMode="auto">
          <a:xfrm flipV="1">
            <a:off x="2880154" y="2203450"/>
            <a:ext cx="853646" cy="312737"/>
          </a:xfrm>
          <a:prstGeom prst="line">
            <a:avLst/>
          </a:prstGeom>
          <a:solidFill>
            <a:srgbClr val="1CE5A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704" grpId="0" animBg="1"/>
      <p:bldP spid="29706" grpId="0"/>
      <p:bldP spid="29708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4925" y="1803400"/>
            <a:ext cx="425767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0638" y="2717800"/>
            <a:ext cx="45132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60800" y="3517900"/>
            <a:ext cx="4521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48100" y="4635500"/>
            <a:ext cx="19685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79800" y="5664200"/>
            <a:ext cx="21844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Solutions</a:t>
            </a:r>
          </a:p>
        </p:txBody>
      </p:sp>
      <p:sp>
        <p:nvSpPr>
          <p:cNvPr id="30728" name="AutoShape 8"/>
          <p:cNvSpPr>
            <a:spLocks/>
          </p:cNvSpPr>
          <p:nvPr/>
        </p:nvSpPr>
        <p:spPr bwMode="auto">
          <a:xfrm>
            <a:off x="3429000" y="1841500"/>
            <a:ext cx="304800" cy="33528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729" name="Rectangle 9"/>
          <p:cNvSpPr>
            <a:spLocks/>
          </p:cNvSpPr>
          <p:nvPr/>
        </p:nvSpPr>
        <p:spPr bwMode="auto">
          <a:xfrm>
            <a:off x="698500" y="3368675"/>
            <a:ext cx="2286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Critically schedulable</a:t>
            </a:r>
          </a:p>
        </p:txBody>
      </p:sp>
      <p:sp>
        <p:nvSpPr>
          <p:cNvPr id="30730" name="Rectangle 10"/>
          <p:cNvSpPr>
            <a:spLocks/>
          </p:cNvSpPr>
          <p:nvPr/>
        </p:nvSpPr>
        <p:spPr bwMode="auto">
          <a:xfrm>
            <a:off x="1274022" y="5834876"/>
            <a:ext cx="11381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Schedulable</a:t>
            </a:r>
          </a:p>
        </p:txBody>
      </p:sp>
      <p:sp>
        <p:nvSpPr>
          <p:cNvPr id="30731" name="Rectangle 11"/>
          <p:cNvSpPr>
            <a:spLocks/>
          </p:cNvSpPr>
          <p:nvPr/>
        </p:nvSpPr>
        <p:spPr bwMode="auto">
          <a:xfrm>
            <a:off x="1016000" y="5473700"/>
            <a:ext cx="5016500" cy="1003300"/>
          </a:xfrm>
          <a:prstGeom prst="rect">
            <a:avLst/>
          </a:prstGeom>
          <a:solidFill>
            <a:srgbClr val="1CCB00">
              <a:alpha val="48627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732" name="AutoShape 12"/>
          <p:cNvSpPr>
            <a:spLocks/>
          </p:cNvSpPr>
          <p:nvPr/>
        </p:nvSpPr>
        <p:spPr bwMode="auto">
          <a:xfrm>
            <a:off x="4833938" y="3162300"/>
            <a:ext cx="3395662" cy="2222500"/>
          </a:xfrm>
          <a:prstGeom prst="wedgeEllipseCallout">
            <a:avLst>
              <a:gd name="adj1" fmla="val -52500"/>
              <a:gd name="adj2" fmla="val 50000"/>
            </a:avLst>
          </a:prstGeom>
          <a:solidFill>
            <a:srgbClr val="1CCB00">
              <a:alpha val="7568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3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Generalizes to task sets with </a:t>
            </a:r>
            <a:r>
              <a:rPr lang="en-US" sz="2300" dirty="0" err="1">
                <a:solidFill>
                  <a:schemeClr val="tx1"/>
                </a:solidFill>
                <a:latin typeface="cmmi10" charset="0"/>
                <a:ea typeface="cmmi10" charset="0"/>
                <a:cs typeface="cmmi10" charset="0"/>
              </a:rPr>
              <a:t>n</a:t>
            </a:r>
            <a:r>
              <a:rPr lang="en-US" sz="23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tasks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8696325" y="6096000"/>
            <a:ext cx="1524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B44EC213-A062-0747-9218-8C3CD1892FAA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5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734" name="Rectangle 14"/>
          <p:cNvSpPr>
            <a:spLocks/>
          </p:cNvSpPr>
          <p:nvPr/>
        </p:nvSpPr>
        <p:spPr bwMode="auto">
          <a:xfrm>
            <a:off x="6377325" y="5828268"/>
            <a:ext cx="2228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710C1B"/>
                </a:solidFill>
                <a:latin typeface="Calibri" charset="0"/>
                <a:ea typeface="Calibri" charset="0"/>
                <a:cs typeface="Calibri" charset="0"/>
              </a:rPr>
              <a:t>Hyperbolic bound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44500" y="1522413"/>
            <a:ext cx="8269288" cy="4840287"/>
          </a:xfrm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A set of periodic tasks is schedulable if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Hyperbolic bound for </a:t>
            </a:r>
            <a:r>
              <a:rPr lang="en-US" sz="3200" b="1" dirty="0">
                <a:latin typeface="Calibri" charset="0"/>
                <a:ea typeface="Calibri" charset="0"/>
                <a:cs typeface="Calibri" charset="0"/>
              </a:rPr>
              <a:t>rate monotonic 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scheduling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3D0A983C-19AD-F248-83F5-CA83AA27924E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6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0613" y="2108200"/>
            <a:ext cx="1881187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44500" y="1522413"/>
            <a:ext cx="8267700" cy="1333500"/>
          </a:xfrm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A set of periodic tasks is schedulable if</a:t>
            </a:r>
          </a:p>
        </p:txBody>
      </p:sp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Hyperbolic bound </a:t>
            </a:r>
            <a:r>
              <a:rPr lang="en-US" sz="2400">
                <a:latin typeface="Calibri" charset="0"/>
                <a:ea typeface="Calibri" charset="0"/>
                <a:cs typeface="Calibri" charset="0"/>
              </a:rPr>
              <a:t>for rate monotonic scheduling</a:t>
            </a:r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987D2E73-813F-4640-A6F9-73A0DE98B880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7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0613" y="2108200"/>
            <a:ext cx="1881187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6"/>
          <p:cNvSpPr>
            <a:spLocks/>
          </p:cNvSpPr>
          <p:nvPr/>
        </p:nvSpPr>
        <p:spPr bwMode="auto">
          <a:xfrm>
            <a:off x="431800" y="2881313"/>
            <a:ext cx="8267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1600"/>
              </a:spcBef>
              <a:buClr>
                <a:srgbClr val="181818"/>
              </a:buClr>
              <a:buSzPct val="100000"/>
              <a:buFont typeface="Arial Rounded MT Bold" pitchFamily="-107" charset="0"/>
              <a:buChar char="•"/>
            </a:pPr>
            <a:r>
              <a:rPr lang="en-US" sz="1800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 It is a better bound than the Liu and </a:t>
            </a:r>
            <a:r>
              <a:rPr lang="en-US" sz="1800" dirty="0" err="1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Layland</a:t>
            </a:r>
            <a:r>
              <a:rPr lang="en-US" sz="1800" dirty="0">
                <a:solidFill>
                  <a:srgbClr val="181818"/>
                </a:solidFill>
                <a:latin typeface="Calibri" charset="0"/>
                <a:ea typeface="Calibri" charset="0"/>
                <a:cs typeface="Calibri" charset="0"/>
              </a:rPr>
              <a:t> bound                                </a:t>
            </a: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06190" y="2875035"/>
            <a:ext cx="1562951" cy="28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776" name="Rectangle 8"/>
              <p:cNvSpPr>
                <a:spLocks/>
              </p:cNvSpPr>
              <p:nvPr/>
            </p:nvSpPr>
            <p:spPr bwMode="auto">
              <a:xfrm>
                <a:off x="431800" y="3402013"/>
                <a:ext cx="8267700" cy="170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>
                  <a:spcBef>
                    <a:spcPts val="1600"/>
                  </a:spcBef>
                  <a:buClr>
                    <a:srgbClr val="181818"/>
                  </a:buClr>
                  <a:buSzPct val="100000"/>
                  <a:buFont typeface="Arial Rounded MT Bold" pitchFamily="-107" charset="0"/>
                  <a:buChar char="•"/>
                </a:pPr>
                <a:r>
                  <a:rPr lang="en-US" sz="1800" dirty="0">
                    <a:solidFill>
                      <a:srgbClr val="181818"/>
                    </a:solidFill>
                    <a:latin typeface="Calibri" charset="0"/>
                    <a:ea typeface="Calibri" charset="0"/>
                    <a:cs typeface="Calibri" charset="0"/>
                  </a:rPr>
                  <a:t> Example: consider a system with two tasks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181818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181818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181818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=0.8 </m:t>
                    </m:r>
                  </m:oMath>
                </a14:m>
                <a:r>
                  <a:rPr lang="en-US" sz="1800" dirty="0">
                    <a:solidFill>
                      <a:srgbClr val="181818"/>
                    </a:solidFill>
                    <a:latin typeface="Calibri" charset="0"/>
                    <a:ea typeface="Calibri" charset="0"/>
                    <a:cs typeface="Calibri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181818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181818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sub>
                    </m:sSub>
                    <m:r>
                      <a:rPr lang="en-US" sz="1800" i="1" dirty="0">
                        <a:solidFill>
                          <a:srgbClr val="181818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=0.1</m:t>
                    </m:r>
                  </m:oMath>
                </a14:m>
                <a:endParaRPr lang="en-US" sz="1800" dirty="0">
                  <a:solidFill>
                    <a:srgbClr val="181818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>
                  <a:spcBef>
                    <a:spcPts val="1600"/>
                  </a:spcBef>
                  <a:buClr>
                    <a:srgbClr val="181818"/>
                  </a:buClr>
                  <a:buSzPct val="100000"/>
                  <a:buFont typeface="Arial Rounded MT Bold" pitchFamily="-107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181818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srgbClr val="181818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𝑈</m:t>
                    </m:r>
                    <m:r>
                      <a:rPr lang="en-US" sz="1800" i="1" dirty="0" smtClean="0">
                        <a:solidFill>
                          <a:srgbClr val="181818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 = 0.9 &gt; 0.83 </m:t>
                    </m:r>
                  </m:oMath>
                </a14:m>
                <a:r>
                  <a:rPr lang="en-US" sz="1800" dirty="0">
                    <a:solidFill>
                      <a:srgbClr val="181818"/>
                    </a:solidFill>
                    <a:latin typeface="Calibri" charset="0"/>
                    <a:ea typeface="Calibri" charset="0"/>
                    <a:cs typeface="Calibri" charset="0"/>
                  </a:rPr>
                  <a:t> (</a:t>
                </a:r>
                <a:r>
                  <a:rPr lang="en-US" sz="1800" b="1" dirty="0" err="1">
                    <a:solidFill>
                      <a:srgbClr val="181818"/>
                    </a:solidFill>
                    <a:latin typeface="Calibri" charset="0"/>
                    <a:ea typeface="Calibri" charset="0"/>
                    <a:cs typeface="Calibri" charset="0"/>
                  </a:rPr>
                  <a:t>unschedulable</a:t>
                </a:r>
                <a:r>
                  <a:rPr lang="en-US" sz="1800" dirty="0">
                    <a:solidFill>
                      <a:srgbClr val="181818"/>
                    </a:solidFill>
                    <a:latin typeface="Calibri" charset="0"/>
                    <a:ea typeface="Calibri" charset="0"/>
                    <a:cs typeface="Calibri" charset="0"/>
                  </a:rPr>
                  <a:t> according to the Liu and </a:t>
                </a:r>
                <a:r>
                  <a:rPr lang="en-US" sz="1800" dirty="0" err="1">
                    <a:solidFill>
                      <a:srgbClr val="181818"/>
                    </a:solidFill>
                    <a:latin typeface="Calibri" charset="0"/>
                    <a:ea typeface="Calibri" charset="0"/>
                    <a:cs typeface="Calibri" charset="0"/>
                  </a:rPr>
                  <a:t>Layland</a:t>
                </a:r>
                <a:r>
                  <a:rPr lang="en-US" sz="1800" dirty="0">
                    <a:solidFill>
                      <a:srgbClr val="181818"/>
                    </a:solidFill>
                    <a:latin typeface="Calibri" charset="0"/>
                    <a:ea typeface="Calibri" charset="0"/>
                    <a:cs typeface="Calibri" charset="0"/>
                  </a:rPr>
                  <a:t> bound)</a:t>
                </a:r>
              </a:p>
              <a:p>
                <a:pPr>
                  <a:spcBef>
                    <a:spcPts val="1600"/>
                  </a:spcBef>
                  <a:buClr>
                    <a:srgbClr val="181818"/>
                  </a:buClr>
                  <a:buSzPct val="100000"/>
                  <a:buFont typeface="Arial Rounded MT Bold" pitchFamily="-107" charset="0"/>
                  <a:buChar char="•"/>
                </a:pPr>
                <a:r>
                  <a:rPr lang="en-US" sz="1800" dirty="0">
                    <a:solidFill>
                      <a:srgbClr val="181818"/>
                    </a:solidFill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solidFill>
                              <a:srgbClr val="181818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rgbClr val="181818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181818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1800" b="0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181818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181818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181818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solidFill>
                          <a:srgbClr val="181818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 = (1.8)(1.1) = 1.98 &lt; 2 </m:t>
                    </m:r>
                  </m:oMath>
                </a14:m>
                <a:r>
                  <a:rPr lang="en-US" sz="1800" dirty="0">
                    <a:solidFill>
                      <a:srgbClr val="181818"/>
                    </a:solidFill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sz="1800" b="1" dirty="0">
                    <a:solidFill>
                      <a:srgbClr val="181818"/>
                    </a:solidFill>
                    <a:latin typeface="Calibri" charset="0"/>
                    <a:ea typeface="Calibri" charset="0"/>
                    <a:cs typeface="Calibri" charset="0"/>
                  </a:rPr>
                  <a:t>schedulable</a:t>
                </a:r>
                <a:r>
                  <a:rPr lang="en-US" sz="1800" dirty="0">
                    <a:solidFill>
                      <a:srgbClr val="181818"/>
                    </a:solidFill>
                    <a:latin typeface="Calibri" charset="0"/>
                    <a:ea typeface="Calibri" charset="0"/>
                    <a:cs typeface="Calibri" charset="0"/>
                  </a:rPr>
                  <a:t> according to the hyperbolic bound)</a:t>
                </a:r>
              </a:p>
              <a:p>
                <a:pPr>
                  <a:spcBef>
                    <a:spcPts val="1600"/>
                  </a:spcBef>
                  <a:buClr>
                    <a:srgbClr val="181818"/>
                  </a:buClr>
                  <a:buSzPct val="100000"/>
                  <a:buFont typeface="Arial Rounded MT Bold" pitchFamily="-107" charset="0"/>
                  <a:buChar char="•"/>
                </a:pPr>
                <a:endParaRPr lang="en-US" sz="1800" dirty="0">
                  <a:solidFill>
                    <a:srgbClr val="181818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>
                  <a:spcBef>
                    <a:spcPts val="1600"/>
                  </a:spcBef>
                  <a:buClr>
                    <a:srgbClr val="181818"/>
                  </a:buClr>
                  <a:buSzPct val="100000"/>
                  <a:buFont typeface="Arial Rounded MT Bold" pitchFamily="-107" charset="0"/>
                  <a:buChar char="•"/>
                </a:pPr>
                <a:r>
                  <a:rPr lang="en-US" sz="1800" b="1" dirty="0">
                    <a:solidFill>
                      <a:srgbClr val="181818"/>
                    </a:solidFill>
                    <a:latin typeface="Calibri" charset="0"/>
                    <a:ea typeface="Calibri" charset="0"/>
                    <a:cs typeface="Calibri" charset="0"/>
                  </a:rPr>
                  <a:t> Question: </a:t>
                </a:r>
                <a:r>
                  <a:rPr lang="en-US" sz="1800" dirty="0">
                    <a:solidFill>
                      <a:srgbClr val="181818"/>
                    </a:solidFill>
                    <a:latin typeface="Calibri" charset="0"/>
                    <a:ea typeface="Calibri" charset="0"/>
                    <a:cs typeface="Calibri" charset="0"/>
                  </a:rPr>
                  <a:t>What happens to the hyperbolic bound if task utilizations are equal?</a:t>
                </a:r>
              </a:p>
            </p:txBody>
          </p:sp>
        </mc:Choice>
        <mc:Fallback xmlns="">
          <p:sp>
            <p:nvSpPr>
              <p:cNvPr id="3277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00" y="3402013"/>
                <a:ext cx="8267700" cy="1701800"/>
              </a:xfrm>
              <a:prstGeom prst="rect">
                <a:avLst/>
              </a:prstGeom>
              <a:blipFill rotWithShape="0">
                <a:blip r:embed="rId5"/>
                <a:stretch>
                  <a:fillRect l="-1770" t="-23656" b="-530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Feasibility regions in U-space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86" y="1572225"/>
            <a:ext cx="4957993" cy="4688875"/>
          </a:xfrm>
        </p:spPr>
      </p:pic>
      <p:sp>
        <p:nvSpPr>
          <p:cNvPr id="4" name="Rectangle 3"/>
          <p:cNvSpPr/>
          <p:nvPr/>
        </p:nvSpPr>
        <p:spPr>
          <a:xfrm>
            <a:off x="4441195" y="3198168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latin typeface="Calibri" charset="0"/>
                <a:ea typeface="Calibri" charset="0"/>
                <a:cs typeface="Calibri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458225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69" name="Rectangle 1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44500" y="1522412"/>
                <a:ext cx="8267700" cy="3850803"/>
              </a:xfrm>
              <a:ln/>
            </p:spPr>
            <p:txBody>
              <a:bodyPr/>
              <a:lstStyle/>
              <a:p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It is the best possible bound with only knowledge of utilization factors and the number of jobs</a:t>
                </a:r>
              </a:p>
              <a:p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A utilization-based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for a scheduling algorithm is </a:t>
                </a:r>
                <a:r>
                  <a:rPr lang="en-US" b="1" i="1" dirty="0">
                    <a:latin typeface="Calibri" charset="0"/>
                    <a:ea typeface="Calibri" charset="0"/>
                    <a:cs typeface="Calibri" charset="0"/>
                  </a:rPr>
                  <a:t>tight</a:t>
                </a:r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if for every utilization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0≤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≤1 </m:t>
                    </m:r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libri" charset="0"/>
                        <a:cs typeface="Calibri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  <a:ea typeface="Calibri" charset="0"/>
                        <a:cs typeface="Calibri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libri" charset="0"/>
                        <a:cs typeface="Calibri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does </a:t>
                </a:r>
                <a:r>
                  <a:rPr lang="en-US" b="1" i="1" dirty="0">
                    <a:latin typeface="Calibri" charset="0"/>
                    <a:ea typeface="Calibri" charset="0"/>
                    <a:cs typeface="Calibri" charset="0"/>
                  </a:rPr>
                  <a:t>not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hold, there exists a task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with utilizations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libri" charset="0"/>
                        <a:cs typeface="Calibri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that is </a:t>
                </a:r>
                <a:r>
                  <a:rPr lang="en-US" b="1" i="1" dirty="0">
                    <a:latin typeface="Calibri" charset="0"/>
                    <a:ea typeface="Calibri" charset="0"/>
                    <a:cs typeface="Calibri" charset="0"/>
                  </a:rPr>
                  <a:t>not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schedulable by the scheduling algorithm</a:t>
                </a:r>
              </a:p>
              <a:p>
                <a:pPr lvl="1"/>
                <a:r>
                  <a:rPr lang="en-US" sz="1600" dirty="0">
                    <a:latin typeface="Calibri" charset="0"/>
                    <a:ea typeface="Calibri" charset="0"/>
                    <a:cs typeface="Calibri" charset="0"/>
                  </a:rPr>
                  <a:t>We can construct a task set with the prescribed utilizations (which violate the </a:t>
                </a:r>
                <a:r>
                  <a:rPr lang="en-US" sz="1600" dirty="0" err="1">
                    <a:latin typeface="Calibri" charset="0"/>
                    <a:ea typeface="Calibri" charset="0"/>
                    <a:cs typeface="Calibri" charset="0"/>
                  </a:rPr>
                  <a:t>schedulability</a:t>
                </a:r>
                <a:r>
                  <a:rPr lang="en-US" sz="1600" dirty="0">
                    <a:latin typeface="Calibri" charset="0"/>
                    <a:ea typeface="Calibri" charset="0"/>
                    <a:cs typeface="Calibri" charset="0"/>
                  </a:rPr>
                  <a:t> condition) that is </a:t>
                </a:r>
                <a:r>
                  <a:rPr lang="en-US" sz="1600" b="1" i="1" dirty="0">
                    <a:latin typeface="Calibri" charset="0"/>
                    <a:ea typeface="Calibri" charset="0"/>
                    <a:cs typeface="Calibri" charset="0"/>
                  </a:rPr>
                  <a:t>infeasible</a:t>
                </a:r>
                <a:r>
                  <a:rPr lang="en-US" sz="1600" dirty="0">
                    <a:latin typeface="Calibri" charset="0"/>
                    <a:ea typeface="Calibri" charset="0"/>
                    <a:cs typeface="Calibri" charset="0"/>
                  </a:rPr>
                  <a:t> under the given algorithm</a:t>
                </a:r>
              </a:p>
              <a:p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Tightness was proved for H-bound 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  <a:sym typeface="Wingdings"/>
                  </a:rPr>
                  <a:t> 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With the algorithm being RM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libri" charset="0"/>
                        <a:cs typeface="Calibri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≡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libri" charset="0"/>
                                    <a:cs typeface="Calibri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≤2</m:t>
                        </m:r>
                      </m:e>
                    </m:nary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  <a:p>
                <a:r>
                  <a:rPr lang="en-US" b="1" dirty="0">
                    <a:latin typeface="Calibri" charset="0"/>
                    <a:ea typeface="Calibri" charset="0"/>
                    <a:cs typeface="Calibri" charset="0"/>
                  </a:rPr>
                  <a:t>Q: </a:t>
                </a: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Is the LL bound tight?</a:t>
                </a:r>
              </a:p>
            </p:txBody>
          </p:sp>
        </mc:Choice>
        <mc:Fallback xmlns="">
          <p:sp>
            <p:nvSpPr>
              <p:cNvPr id="32769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4500" y="1522412"/>
                <a:ext cx="8267700" cy="3850803"/>
              </a:xfrm>
              <a:blipFill rotWithShape="0">
                <a:blip r:embed="rId3"/>
                <a:stretch>
                  <a:fillRect l="-1180" t="-1109" r="-1770" b="-554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457200" y="1384300"/>
            <a:ext cx="82296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Hyperbolic bound is </a:t>
            </a:r>
            <a:r>
              <a:rPr lang="en-US" sz="3200" i="1" dirty="0">
                <a:latin typeface="Calibri" charset="0"/>
                <a:ea typeface="Calibri" charset="0"/>
                <a:cs typeface="Calibri" charset="0"/>
              </a:rPr>
              <a:t>tight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8632825" y="6464300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fld id="{987D2E73-813F-4640-A6F9-73A0DE98B880}" type="slidenum">
              <a:rPr lang="en-US" sz="9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pPr algn="r"/>
              <a:t>9</a:t>
            </a:fld>
            <a:endParaRPr lang="en-US" sz="9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31800" y="3402013"/>
            <a:ext cx="82677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1600"/>
              </a:spcBef>
              <a:buClr>
                <a:srgbClr val="181818"/>
              </a:buClr>
              <a:buSzPct val="100000"/>
              <a:buFont typeface="Arial Rounded MT Bold" pitchFamily="-107" charset="0"/>
              <a:buChar char="•"/>
            </a:pPr>
            <a:endParaRPr lang="en-US" sz="1800" dirty="0">
              <a:solidFill>
                <a:srgbClr val="181818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96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Rounded MT Bold"/>
        <a:ea typeface="ヒラギノ角ゴ ProN W3"/>
        <a:cs typeface="ヒラギノ角ゴ ProN W3"/>
      </a:majorFont>
      <a:minorFont>
        <a:latin typeface="Arial Rounded MT Bold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CCCCCC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E2E2E2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E5A4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F0C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Tahoma"/>
        <a:ea typeface="ヒラギノ角ゴ ProN W3"/>
        <a:cs typeface="ヒラギノ角ゴ ProN W3"/>
      </a:majorFont>
      <a:minorFont>
        <a:latin typeface="Times New Roman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CCCCCC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E2E2E2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E5A4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F0C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ends">
      <a:majorFont>
        <a:latin typeface="Tahoma"/>
        <a:ea typeface="ヒラギノ角ゴ ProN W3"/>
        <a:cs typeface="ヒラギノ角ゴ ProN W3"/>
      </a:majorFont>
      <a:minorFont>
        <a:latin typeface="Times New Roman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Blen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 Rounded MT Bold"/>
        <a:ea typeface="ヒラギノ角ゴ ProN W3"/>
        <a:cs typeface="ヒラギノ角ゴ ProN W3"/>
      </a:majorFont>
      <a:minorFont>
        <a:latin typeface="Arial Rounded MT Bold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CCCCCC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E2E2E2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CCCCCC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E2E2E2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CCCCCC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E2E2E2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CCCCCC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E2E2E2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CCCCCC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E2E2E2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CCCCCC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E2E2E2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CCCCCC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E2E2E2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CCCCCC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E2E2E2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1CE5A4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 Rounded MT Bold" pitchFamily="-107" charset="0"/>
            <a:ea typeface="ヒラギノ明朝 ProN W3" pitchFamily="-107" charset="-128"/>
            <a:cs typeface="ヒラギノ明朝 ProN W3" pitchFamily="-107" charset="-128"/>
            <a:sym typeface="Arial Rounded MT Bold" pitchFamily="-107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17875</TotalTime>
  <Pages>0</Pages>
  <Words>1836</Words>
  <Characters>0</Characters>
  <Application>Microsoft Macintosh PowerPoint</Application>
  <PresentationFormat>On-screen Show (4:3)</PresentationFormat>
  <Lines>0</Lines>
  <Paragraphs>370</Paragraphs>
  <Slides>39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39</vt:i4>
      </vt:variant>
    </vt:vector>
  </HeadingPairs>
  <TitlesOfParts>
    <vt:vector size="73" baseType="lpstr">
      <vt:lpstr>Arial Rounded MT Bold</vt:lpstr>
      <vt:lpstr>Avenir Book</vt:lpstr>
      <vt:lpstr>Calibri</vt:lpstr>
      <vt:lpstr>Cambria Math</vt:lpstr>
      <vt:lpstr>cmmi10</vt:lpstr>
      <vt:lpstr>cmr10</vt:lpstr>
      <vt:lpstr>Helvetica Neue</vt:lpstr>
      <vt:lpstr>Helvetica Neue Light</vt:lpstr>
      <vt:lpstr>Tahoma</vt:lpstr>
      <vt:lpstr>Times</vt:lpstr>
      <vt:lpstr>Times New Roman</vt:lpstr>
      <vt:lpstr>Wingdings</vt:lpstr>
      <vt:lpstr>Zapf Dingbats</vt:lpstr>
      <vt:lpstr>Title &amp; Subtitle</vt:lpstr>
      <vt:lpstr>Title &amp; Bullets</vt:lpstr>
      <vt:lpstr>Photo - 3 Up</vt:lpstr>
      <vt:lpstr>Photo - 4 Up</vt:lpstr>
      <vt:lpstr>Photo - 2 Up Landscape</vt:lpstr>
      <vt:lpstr>Photo - 2 Up Portrait &amp; Landscape</vt:lpstr>
      <vt:lpstr>Photo - 2 Up Portrait</vt:lpstr>
      <vt:lpstr>Photo - 3 Up Portrait</vt:lpstr>
      <vt:lpstr>Photo - Big</vt:lpstr>
      <vt:lpstr>Title, Bullets &amp; Photo</vt:lpstr>
      <vt:lpstr>Title &amp; Subtitle</vt:lpstr>
      <vt:lpstr>Title &amp; Bullets - Left</vt:lpstr>
      <vt:lpstr>Title &amp; Bullets - Right</vt:lpstr>
      <vt:lpstr>Bullets</vt:lpstr>
      <vt:lpstr>Title - Top</vt:lpstr>
      <vt:lpstr>Title &amp; Bullets - 2 Column</vt:lpstr>
      <vt:lpstr>Blank</vt:lpstr>
      <vt:lpstr>Photo - Vertical</vt:lpstr>
      <vt:lpstr>Blends</vt:lpstr>
      <vt:lpstr>Title - Center</vt:lpstr>
      <vt:lpstr>Photo - Horizontal</vt:lpstr>
      <vt:lpstr>Periodic task scheduling</vt:lpstr>
      <vt:lpstr>Quick review</vt:lpstr>
      <vt:lpstr>Exercise Know Your Worst Case Scenario</vt:lpstr>
      <vt:lpstr>Hyperbolic bound for RM</vt:lpstr>
      <vt:lpstr>Solutions</vt:lpstr>
      <vt:lpstr>Hyperbolic bound for rate monotonic scheduling</vt:lpstr>
      <vt:lpstr>Hyperbolic bound for rate monotonic scheduling</vt:lpstr>
      <vt:lpstr>Feasibility regions in U-space</vt:lpstr>
      <vt:lpstr>Hyperbolic bound is tight</vt:lpstr>
      <vt:lpstr>How much better is Hyperbolic bound relative LL?</vt:lpstr>
      <vt:lpstr>Scheduling taxonomy</vt:lpstr>
      <vt:lpstr>Scheduling taxonomy</vt:lpstr>
      <vt:lpstr>Scheduling taxonomy</vt:lpstr>
      <vt:lpstr>Scheduling taxonomy</vt:lpstr>
      <vt:lpstr>Deadline monotonic scheduling</vt:lpstr>
      <vt:lpstr>Deadline monotonic scheduling</vt:lpstr>
      <vt:lpstr>Deadline monotonic scheduling</vt:lpstr>
      <vt:lpstr>Deadline monotonic scheduling</vt:lpstr>
      <vt:lpstr>A better condition for schedulability</vt:lpstr>
      <vt:lpstr>A better condition for schedulability</vt:lpstr>
      <vt:lpstr>A better condition for schedulability</vt:lpstr>
      <vt:lpstr>A better condition for schedulability</vt:lpstr>
      <vt:lpstr>A better condition for schedulability</vt:lpstr>
      <vt:lpstr>An exact condition for schedulability</vt:lpstr>
      <vt:lpstr>An exact condition for schedulability</vt:lpstr>
      <vt:lpstr>An exact condition for schedulability</vt:lpstr>
      <vt:lpstr>An exact condition for schedulability</vt:lpstr>
      <vt:lpstr>An exact condition for schedulability</vt:lpstr>
      <vt:lpstr>Computing Response Time</vt:lpstr>
      <vt:lpstr>Computing Response Time</vt:lpstr>
      <vt:lpstr>Computing Response Time</vt:lpstr>
      <vt:lpstr>Exact Response Time: Solution Existence</vt:lpstr>
      <vt:lpstr>Example</vt:lpstr>
      <vt:lpstr>Example</vt:lpstr>
      <vt:lpstr>Example</vt:lpstr>
      <vt:lpstr>Example</vt:lpstr>
      <vt:lpstr>RTA Algorithm</vt:lpstr>
      <vt:lpstr>Response Time Analysis: Complexity </vt:lpstr>
      <vt:lpstr>Lecture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Priority Scheduling</dc:title>
  <dc:subject>EECE 494</dc:subject>
  <dc:creator>Sathish Gopalakrishnan</dc:creator>
  <cp:keywords/>
  <dc:description/>
  <cp:lastModifiedBy>Microsoft Office User</cp:lastModifiedBy>
  <cp:revision>138</cp:revision>
  <dcterms:created xsi:type="dcterms:W3CDTF">2012-09-21T04:13:56Z</dcterms:created>
  <dcterms:modified xsi:type="dcterms:W3CDTF">2019-09-30T03:03:20Z</dcterms:modified>
  <cp:category/>
</cp:coreProperties>
</file>