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Garet Bold" charset="1" panose="00000000000000000000"/>
      <p:regular r:id="rId22"/>
    </p:embeddedFont>
    <p:embeddedFont>
      <p:font typeface="Aileron" charset="1" panose="00000500000000000000"/>
      <p:regular r:id="rId23"/>
    </p:embeddedFont>
    <p:embeddedFont>
      <p:font typeface="Aileron Bold" charset="1" panose="00000800000000000000"/>
      <p:regular r:id="rId24"/>
    </p:embeddedFont>
    <p:embeddedFont>
      <p:font typeface="Khmer Moul" charset="1" panose="02060603050605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7.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702273" y="1205328"/>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02273" y="5819215"/>
            <a:ext cx="3589315" cy="612496"/>
            <a:chOff x="0" y="0"/>
            <a:chExt cx="945334" cy="161316"/>
          </a:xfrm>
        </p:grpSpPr>
        <p:sp>
          <p:nvSpPr>
            <p:cNvPr name="Freeform 4" id="4"/>
            <p:cNvSpPr/>
            <p:nvPr/>
          </p:nvSpPr>
          <p:spPr>
            <a:xfrm flipH="false" flipV="false" rot="0">
              <a:off x="0" y="0"/>
              <a:ext cx="945334" cy="161316"/>
            </a:xfrm>
            <a:custGeom>
              <a:avLst/>
              <a:gdLst/>
              <a:ahLst/>
              <a:cxnLst/>
              <a:rect r="r" b="b" t="t" l="l"/>
              <a:pathLst>
                <a:path h="161316" w="945334">
                  <a:moveTo>
                    <a:pt x="80658" y="0"/>
                  </a:moveTo>
                  <a:lnTo>
                    <a:pt x="864676" y="0"/>
                  </a:lnTo>
                  <a:cubicBezTo>
                    <a:pt x="886068" y="0"/>
                    <a:pt x="906583" y="8498"/>
                    <a:pt x="921710" y="23624"/>
                  </a:cubicBezTo>
                  <a:cubicBezTo>
                    <a:pt x="936836" y="38750"/>
                    <a:pt x="945334" y="59266"/>
                    <a:pt x="945334" y="80658"/>
                  </a:cubicBezTo>
                  <a:lnTo>
                    <a:pt x="945334" y="80658"/>
                  </a:lnTo>
                  <a:cubicBezTo>
                    <a:pt x="945334" y="102050"/>
                    <a:pt x="936836" y="122565"/>
                    <a:pt x="921710" y="137692"/>
                  </a:cubicBezTo>
                  <a:cubicBezTo>
                    <a:pt x="906583" y="152818"/>
                    <a:pt x="886068" y="161316"/>
                    <a:pt x="864676" y="161316"/>
                  </a:cubicBezTo>
                  <a:lnTo>
                    <a:pt x="80658" y="161316"/>
                  </a:lnTo>
                  <a:cubicBezTo>
                    <a:pt x="59266" y="161316"/>
                    <a:pt x="38750" y="152818"/>
                    <a:pt x="23624" y="137692"/>
                  </a:cubicBezTo>
                  <a:cubicBezTo>
                    <a:pt x="8498" y="122565"/>
                    <a:pt x="0" y="102050"/>
                    <a:pt x="0" y="80658"/>
                  </a:cubicBezTo>
                  <a:lnTo>
                    <a:pt x="0" y="80658"/>
                  </a:lnTo>
                  <a:cubicBezTo>
                    <a:pt x="0" y="59266"/>
                    <a:pt x="8498" y="38750"/>
                    <a:pt x="23624" y="23624"/>
                  </a:cubicBezTo>
                  <a:cubicBezTo>
                    <a:pt x="38750" y="8498"/>
                    <a:pt x="59266" y="0"/>
                    <a:pt x="80658" y="0"/>
                  </a:cubicBezTo>
                  <a:close/>
                </a:path>
              </a:pathLst>
            </a:custGeom>
            <a:solidFill>
              <a:srgbClr val="FE6544"/>
            </a:solidFill>
          </p:spPr>
        </p:sp>
        <p:sp>
          <p:nvSpPr>
            <p:cNvPr name="TextBox 5" id="5"/>
            <p:cNvSpPr txBox="true"/>
            <p:nvPr/>
          </p:nvSpPr>
          <p:spPr>
            <a:xfrm>
              <a:off x="0" y="-47625"/>
              <a:ext cx="945334" cy="208941"/>
            </a:xfrm>
            <a:prstGeom prst="rect">
              <a:avLst/>
            </a:prstGeom>
          </p:spPr>
          <p:txBody>
            <a:bodyPr anchor="ctr" rtlCol="false" tIns="50800" lIns="50800" bIns="50800" rIns="50800"/>
            <a:lstStyle/>
            <a:p>
              <a:pPr algn="ctr">
                <a:lnSpc>
                  <a:spcPts val="2800"/>
                </a:lnSpc>
              </a:pPr>
            </a:p>
          </p:txBody>
        </p:sp>
      </p:grpSp>
      <p:grpSp>
        <p:nvGrpSpPr>
          <p:cNvPr name="Group 6" id="6"/>
          <p:cNvGrpSpPr/>
          <p:nvPr/>
        </p:nvGrpSpPr>
        <p:grpSpPr>
          <a:xfrm rot="0">
            <a:off x="12322279" y="-1678670"/>
            <a:ext cx="13306457" cy="1330645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9" id="9"/>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14213" y="1028700"/>
            <a:ext cx="2428427" cy="824816"/>
          </a:xfrm>
          <a:custGeom>
            <a:avLst/>
            <a:gdLst/>
            <a:ahLst/>
            <a:cxnLst/>
            <a:rect r="r" b="b" t="t" l="l"/>
            <a:pathLst>
              <a:path h="824816" w="2428427">
                <a:moveTo>
                  <a:pt x="0" y="0"/>
                </a:moveTo>
                <a:lnTo>
                  <a:pt x="2428426" y="0"/>
                </a:lnTo>
                <a:lnTo>
                  <a:pt x="2428426" y="824816"/>
                </a:lnTo>
                <a:lnTo>
                  <a:pt x="0" y="8248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9572900" y="1727999"/>
            <a:ext cx="6991245" cy="6493119"/>
          </a:xfrm>
          <a:custGeom>
            <a:avLst/>
            <a:gdLst/>
            <a:ahLst/>
            <a:cxnLst/>
            <a:rect r="r" b="b" t="t" l="l"/>
            <a:pathLst>
              <a:path h="6493119" w="6991245">
                <a:moveTo>
                  <a:pt x="0" y="0"/>
                </a:moveTo>
                <a:lnTo>
                  <a:pt x="6991245" y="0"/>
                </a:lnTo>
                <a:lnTo>
                  <a:pt x="6991245" y="6493119"/>
                </a:lnTo>
                <a:lnTo>
                  <a:pt x="0" y="64931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702273" y="3771117"/>
            <a:ext cx="6270483" cy="1052648"/>
          </a:xfrm>
          <a:prstGeom prst="rect">
            <a:avLst/>
          </a:prstGeom>
        </p:spPr>
        <p:txBody>
          <a:bodyPr anchor="t" rtlCol="false" tIns="0" lIns="0" bIns="0" rIns="0">
            <a:spAutoFit/>
          </a:bodyPr>
          <a:lstStyle/>
          <a:p>
            <a:pPr algn="l">
              <a:lnSpc>
                <a:spcPts val="8655"/>
              </a:lnSpc>
            </a:pPr>
            <a:r>
              <a:rPr lang="en-US" sz="6182" b="true">
                <a:solidFill>
                  <a:srgbClr val="FE6544"/>
                </a:solidFill>
                <a:latin typeface="Garet Bold"/>
                <a:ea typeface="Garet Bold"/>
                <a:cs typeface="Garet Bold"/>
                <a:sym typeface="Garet Bold"/>
              </a:rPr>
              <a:t>Academic Skill </a:t>
            </a:r>
          </a:p>
        </p:txBody>
      </p:sp>
      <p:sp>
        <p:nvSpPr>
          <p:cNvPr name="TextBox 13" id="13"/>
          <p:cNvSpPr txBox="true"/>
          <p:nvPr/>
        </p:nvSpPr>
        <p:spPr>
          <a:xfrm rot="0">
            <a:off x="2156746" y="1207225"/>
            <a:ext cx="2223833" cy="349250"/>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Project</a:t>
            </a:r>
          </a:p>
        </p:txBody>
      </p:sp>
      <p:sp>
        <p:nvSpPr>
          <p:cNvPr name="TextBox 14" id="14"/>
          <p:cNvSpPr txBox="true"/>
          <p:nvPr/>
        </p:nvSpPr>
        <p:spPr>
          <a:xfrm rot="0">
            <a:off x="1702273" y="4810442"/>
            <a:ext cx="6024747" cy="589916"/>
          </a:xfrm>
          <a:prstGeom prst="rect">
            <a:avLst/>
          </a:prstGeom>
        </p:spPr>
        <p:txBody>
          <a:bodyPr anchor="t" rtlCol="false" tIns="0" lIns="0" bIns="0" rIns="0">
            <a:spAutoFit/>
          </a:bodyPr>
          <a:lstStyle/>
          <a:p>
            <a:pPr algn="l">
              <a:lnSpc>
                <a:spcPts val="4759"/>
              </a:lnSpc>
            </a:pPr>
            <a:r>
              <a:rPr lang="en-US" sz="3399">
                <a:solidFill>
                  <a:srgbClr val="F5F5F5"/>
                </a:solidFill>
                <a:latin typeface="Aileron"/>
                <a:ea typeface="Aileron"/>
                <a:cs typeface="Aileron"/>
                <a:sym typeface="Aileron"/>
              </a:rPr>
              <a:t>Development Center</a:t>
            </a:r>
          </a:p>
        </p:txBody>
      </p:sp>
      <p:sp>
        <p:nvSpPr>
          <p:cNvPr name="TextBox 15" id="15"/>
          <p:cNvSpPr txBox="true"/>
          <p:nvPr/>
        </p:nvSpPr>
        <p:spPr>
          <a:xfrm rot="0">
            <a:off x="2016361" y="5921494"/>
            <a:ext cx="4604156" cy="349250"/>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Teacher : Heang Sopagna</a:t>
            </a:r>
          </a:p>
        </p:txBody>
      </p:sp>
      <p:sp>
        <p:nvSpPr>
          <p:cNvPr name="TextBox 16" id="16"/>
          <p:cNvSpPr txBox="true"/>
          <p:nvPr/>
        </p:nvSpPr>
        <p:spPr>
          <a:xfrm rot="0">
            <a:off x="1702273" y="1747078"/>
            <a:ext cx="5760609" cy="514350"/>
          </a:xfrm>
          <a:prstGeom prst="rect">
            <a:avLst/>
          </a:prstGeom>
        </p:spPr>
        <p:txBody>
          <a:bodyPr anchor="t" rtlCol="false" tIns="0" lIns="0" bIns="0" rIns="0">
            <a:spAutoFit/>
          </a:bodyPr>
          <a:lstStyle/>
          <a:p>
            <a:pPr algn="l">
              <a:lnSpc>
                <a:spcPts val="4200"/>
              </a:lnSpc>
            </a:pPr>
            <a:r>
              <a:rPr lang="en-US" sz="3000" b="true">
                <a:solidFill>
                  <a:srgbClr val="FE6544"/>
                </a:solidFill>
                <a:latin typeface="Garet Bold"/>
                <a:ea typeface="Garet Bold"/>
                <a:cs typeface="Garet Bold"/>
                <a:sym typeface="Garet Bold"/>
              </a:rPr>
              <a:t>Database Project</a:t>
            </a:r>
          </a:p>
        </p:txBody>
      </p:sp>
      <p:sp>
        <p:nvSpPr>
          <p:cNvPr name="TextBox 17" id="17"/>
          <p:cNvSpPr txBox="true"/>
          <p:nvPr/>
        </p:nvSpPr>
        <p:spPr>
          <a:xfrm rot="0">
            <a:off x="1913785" y="6593636"/>
            <a:ext cx="1903901" cy="655956"/>
          </a:xfrm>
          <a:prstGeom prst="rect">
            <a:avLst/>
          </a:prstGeom>
        </p:spPr>
        <p:txBody>
          <a:bodyPr anchor="t" rtlCol="false" tIns="0" lIns="0" bIns="0" rIns="0">
            <a:spAutoFit/>
          </a:bodyPr>
          <a:lstStyle/>
          <a:p>
            <a:pPr algn="l">
              <a:lnSpc>
                <a:spcPts val="5319"/>
              </a:lnSpc>
            </a:pPr>
            <a:r>
              <a:rPr lang="en-US" sz="3799">
                <a:solidFill>
                  <a:srgbClr val="FE6544"/>
                </a:solidFill>
                <a:latin typeface="Aileron"/>
                <a:ea typeface="Aileron"/>
                <a:cs typeface="Aileron"/>
                <a:sym typeface="Aileron"/>
              </a:rPr>
              <a:t>Member</a:t>
            </a:r>
          </a:p>
        </p:txBody>
      </p:sp>
      <p:sp>
        <p:nvSpPr>
          <p:cNvPr name="TextBox 18" id="18"/>
          <p:cNvSpPr txBox="true"/>
          <p:nvPr/>
        </p:nvSpPr>
        <p:spPr>
          <a:xfrm rot="0">
            <a:off x="1904260" y="7361646"/>
            <a:ext cx="4952638" cy="1661795"/>
          </a:xfrm>
          <a:prstGeom prst="rect">
            <a:avLst/>
          </a:prstGeom>
        </p:spPr>
        <p:txBody>
          <a:bodyPr anchor="t" rtlCol="false" tIns="0" lIns="0" bIns="0" rIns="0">
            <a:spAutoFit/>
          </a:bodyPr>
          <a:lstStyle/>
          <a:p>
            <a:pPr algn="l">
              <a:lnSpc>
                <a:spcPts val="4480"/>
              </a:lnSpc>
            </a:pPr>
            <a:r>
              <a:rPr lang="en-US" sz="3200">
                <a:solidFill>
                  <a:srgbClr val="F5F5F5"/>
                </a:solidFill>
                <a:latin typeface="Aileron"/>
                <a:ea typeface="Aileron"/>
                <a:cs typeface="Aileron"/>
                <a:sym typeface="Aileron"/>
              </a:rPr>
              <a:t>Sat Panha</a:t>
            </a:r>
          </a:p>
          <a:p>
            <a:pPr algn="l">
              <a:lnSpc>
                <a:spcPts val="4480"/>
              </a:lnSpc>
            </a:pPr>
            <a:r>
              <a:rPr lang="en-US" sz="3200">
                <a:solidFill>
                  <a:srgbClr val="F5F5F5"/>
                </a:solidFill>
                <a:latin typeface="Aileron"/>
                <a:ea typeface="Aileron"/>
                <a:cs typeface="Aileron"/>
                <a:sym typeface="Aileron"/>
              </a:rPr>
              <a:t>Phy Vathanak</a:t>
            </a:r>
          </a:p>
          <a:p>
            <a:pPr algn="l">
              <a:lnSpc>
                <a:spcPts val="4480"/>
              </a:lnSpc>
            </a:pPr>
            <a:r>
              <a:rPr lang="en-US" sz="3200">
                <a:solidFill>
                  <a:srgbClr val="F5F5F5"/>
                </a:solidFill>
                <a:latin typeface="Aileron"/>
                <a:ea typeface="Aileron"/>
                <a:cs typeface="Aileron"/>
                <a:sym typeface="Aileron"/>
              </a:rPr>
              <a:t>Chhun Sivheng</a:t>
            </a:r>
          </a:p>
        </p:txBody>
      </p:sp>
      <p:sp>
        <p:nvSpPr>
          <p:cNvPr name="Freeform 19" id="19"/>
          <p:cNvSpPr/>
          <p:nvPr/>
        </p:nvSpPr>
        <p:spPr>
          <a:xfrm flipH="false" flipV="false" rot="0">
            <a:off x="5481424" y="1254850"/>
            <a:ext cx="2426075" cy="1164516"/>
          </a:xfrm>
          <a:custGeom>
            <a:avLst/>
            <a:gdLst/>
            <a:ahLst/>
            <a:cxnLst/>
            <a:rect r="r" b="b" t="t" l="l"/>
            <a:pathLst>
              <a:path h="1164516" w="2426075">
                <a:moveTo>
                  <a:pt x="0" y="0"/>
                </a:moveTo>
                <a:lnTo>
                  <a:pt x="2426075" y="0"/>
                </a:lnTo>
                <a:lnTo>
                  <a:pt x="2426075" y="1164517"/>
                </a:lnTo>
                <a:lnTo>
                  <a:pt x="0" y="1164517"/>
                </a:lnTo>
                <a:lnTo>
                  <a:pt x="0" y="0"/>
                </a:lnTo>
                <a:close/>
              </a:path>
            </a:pathLst>
          </a:custGeom>
          <a:blipFill>
            <a:blip r:embed="rId10"/>
            <a:stretch>
              <a:fillRect l="0" t="0" r="0" b="0"/>
            </a:stretch>
          </a:blipFill>
        </p:spPr>
      </p:sp>
      <p:grpSp>
        <p:nvGrpSpPr>
          <p:cNvPr name="Group 20" id="20"/>
          <p:cNvGrpSpPr/>
          <p:nvPr/>
        </p:nvGrpSpPr>
        <p:grpSpPr>
          <a:xfrm rot="0">
            <a:off x="1702273" y="3340224"/>
            <a:ext cx="327110" cy="32711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22" id="22"/>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23" id="23"/>
          <p:cNvGrpSpPr/>
          <p:nvPr/>
        </p:nvGrpSpPr>
        <p:grpSpPr>
          <a:xfrm rot="0">
            <a:off x="2152102" y="3340224"/>
            <a:ext cx="327110" cy="32711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EBE6"/>
            </a:solidFill>
          </p:spPr>
        </p:sp>
        <p:sp>
          <p:nvSpPr>
            <p:cNvPr name="TextBox 25" id="25"/>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48424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View</a:t>
            </a:r>
          </a:p>
        </p:txBody>
      </p:sp>
      <p:sp>
        <p:nvSpPr>
          <p:cNvPr name="TextBox 6" id="6"/>
          <p:cNvSpPr txBox="true"/>
          <p:nvPr/>
        </p:nvSpPr>
        <p:spPr>
          <a:xfrm rot="0">
            <a:off x="1028700" y="1843148"/>
            <a:ext cx="13555944" cy="1217052"/>
          </a:xfrm>
          <a:prstGeom prst="rect">
            <a:avLst/>
          </a:prstGeom>
        </p:spPr>
        <p:txBody>
          <a:bodyPr anchor="t" rtlCol="false" tIns="0" lIns="0" bIns="0" rIns="0">
            <a:spAutoFit/>
          </a:bodyPr>
          <a:lstStyle/>
          <a:p>
            <a:pPr algn="l">
              <a:lnSpc>
                <a:spcPts val="3276"/>
              </a:lnSpc>
              <a:spcBef>
                <a:spcPct val="0"/>
              </a:spcBef>
            </a:pPr>
            <a:r>
              <a:rPr lang="en-US" sz="2340">
                <a:solidFill>
                  <a:srgbClr val="FFFFFF"/>
                </a:solidFill>
                <a:latin typeface="Aileron"/>
                <a:ea typeface="Aileron"/>
                <a:cs typeface="Aileron"/>
                <a:sym typeface="Aileron"/>
              </a:rPr>
              <a:t>In</a:t>
            </a:r>
            <a:r>
              <a:rPr lang="en-US" sz="2340">
                <a:solidFill>
                  <a:srgbClr val="FFFFFF"/>
                </a:solidFill>
                <a:latin typeface="Aileron"/>
                <a:ea typeface="Aileron"/>
                <a:cs typeface="Aileron"/>
                <a:sym typeface="Aileron"/>
              </a:rPr>
              <a:t> our database system project, we implemented several views to manage and present student-related data more efficiently. These views help simplify complex queries and support various features of the system:</a:t>
            </a:r>
          </a:p>
        </p:txBody>
      </p:sp>
      <p:sp>
        <p:nvSpPr>
          <p:cNvPr name="TextBox 7" id="7"/>
          <p:cNvSpPr txBox="true"/>
          <p:nvPr/>
        </p:nvSpPr>
        <p:spPr>
          <a:xfrm rot="0">
            <a:off x="1655604" y="3610805"/>
            <a:ext cx="8323099" cy="5350951"/>
          </a:xfrm>
          <a:prstGeom prst="rect">
            <a:avLst/>
          </a:prstGeom>
        </p:spPr>
        <p:txBody>
          <a:bodyPr anchor="t" rtlCol="false" tIns="0" lIns="0" bIns="0" rIns="0">
            <a:spAutoFit/>
          </a:bodyPr>
          <a:lstStyle/>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AvgGrades –</a:t>
            </a:r>
            <a:r>
              <a:rPr lang="en-US" sz="2051">
                <a:solidFill>
                  <a:srgbClr val="FFFFFF"/>
                </a:solidFill>
                <a:latin typeface="Aileron"/>
                <a:ea typeface="Aileron"/>
                <a:cs typeface="Aileron"/>
                <a:sym typeface="Aileron"/>
              </a:rPr>
              <a:t> Calculates average &amp; total scores per student/course.</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AttendanceScores –</a:t>
            </a:r>
            <a:r>
              <a:rPr lang="en-US" b="true" sz="2051">
                <a:solidFill>
                  <a:srgbClr val="FFFFFF"/>
                </a:solidFill>
                <a:latin typeface="Aileron Bold"/>
                <a:ea typeface="Aileron Bold"/>
                <a:cs typeface="Aileron Bold"/>
                <a:sym typeface="Aileron Bold"/>
              </a:rPr>
              <a:t> </a:t>
            </a:r>
            <a:r>
              <a:rPr lang="en-US" sz="2051">
                <a:solidFill>
                  <a:srgbClr val="FFFFFF"/>
                </a:solidFill>
                <a:latin typeface="Aileron"/>
                <a:ea typeface="Aileron"/>
                <a:cs typeface="Aileron"/>
                <a:sym typeface="Aileron"/>
              </a:rPr>
              <a:t>Computes total attendance score per student.</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StudentPerformance – </a:t>
            </a:r>
            <a:r>
              <a:rPr lang="en-US" sz="2051">
                <a:solidFill>
                  <a:srgbClr val="FFFFFF"/>
                </a:solidFill>
                <a:latin typeface="Aileron"/>
                <a:ea typeface="Aileron"/>
                <a:cs typeface="Aileron"/>
                <a:sym typeface="Aileron"/>
              </a:rPr>
              <a:t>Combines grades &amp; attendance into one score.</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StudentReport – </a:t>
            </a:r>
            <a:r>
              <a:rPr lang="en-US" sz="2051">
                <a:solidFill>
                  <a:srgbClr val="FFFFFF"/>
                </a:solidFill>
                <a:latin typeface="Aileron"/>
                <a:ea typeface="Aileron"/>
                <a:cs typeface="Aileron"/>
                <a:sym typeface="Aileron"/>
              </a:rPr>
              <a:t>Generates final scores, letter grades &amp; rankings.</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listStudentInClass – </a:t>
            </a:r>
            <a:r>
              <a:rPr lang="en-US" sz="2051">
                <a:solidFill>
                  <a:srgbClr val="FFFFFF"/>
                </a:solidFill>
                <a:latin typeface="Aileron"/>
                <a:ea typeface="Aileron"/>
                <a:cs typeface="Aileron"/>
                <a:sym typeface="Aileron"/>
              </a:rPr>
              <a:t>Lists students enrolled in each class.</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student_guardians – </a:t>
            </a:r>
            <a:r>
              <a:rPr lang="en-US" sz="2051">
                <a:solidFill>
                  <a:srgbClr val="FFFFFF"/>
                </a:solidFill>
                <a:latin typeface="Aileron"/>
                <a:ea typeface="Aileron"/>
                <a:cs typeface="Aileron"/>
                <a:sym typeface="Aileron"/>
              </a:rPr>
              <a:t>Shows student-guardian relationships &amp; contacts.</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students_not_enrolled – </a:t>
            </a:r>
            <a:r>
              <a:rPr lang="en-US" sz="2051">
                <a:solidFill>
                  <a:srgbClr val="FFFFFF"/>
                </a:solidFill>
                <a:latin typeface="Aileron"/>
                <a:ea typeface="Aileron"/>
                <a:cs typeface="Aileron"/>
                <a:sym typeface="Aileron"/>
              </a:rPr>
              <a:t>Finds students not enrolled in any course.</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revenue_per_term – </a:t>
            </a:r>
            <a:r>
              <a:rPr lang="en-US" sz="2051">
                <a:solidFill>
                  <a:srgbClr val="FFFFFF"/>
                </a:solidFill>
                <a:latin typeface="Aileron"/>
                <a:ea typeface="Aileron"/>
                <a:cs typeface="Aileron"/>
                <a:sym typeface="Aileron"/>
              </a:rPr>
              <a:t>Calculates revenue per academic term.</a:t>
            </a:r>
          </a:p>
          <a:p>
            <a:pPr algn="l" marL="442813" indent="-221407" lvl="1">
              <a:lnSpc>
                <a:spcPts val="3527"/>
              </a:lnSpc>
              <a:buFont typeface="Arial"/>
              <a:buChar char="•"/>
            </a:pPr>
            <a:r>
              <a:rPr lang="en-US" b="true" sz="2051">
                <a:solidFill>
                  <a:srgbClr val="FFFFFF"/>
                </a:solidFill>
                <a:latin typeface="Aileron Bold"/>
                <a:ea typeface="Aileron Bold"/>
                <a:cs typeface="Aileron Bold"/>
                <a:sym typeface="Aileron Bold"/>
              </a:rPr>
              <a:t>quiz_with_questions – </a:t>
            </a:r>
            <a:r>
              <a:rPr lang="en-US" sz="2051">
                <a:solidFill>
                  <a:srgbClr val="FFFFFF"/>
                </a:solidFill>
                <a:latin typeface="Aileron"/>
                <a:ea typeface="Aileron"/>
                <a:cs typeface="Aileron"/>
                <a:sym typeface="Aileron"/>
              </a:rPr>
              <a:t>Lists quiz questions per course instance.</a:t>
            </a:r>
          </a:p>
          <a:p>
            <a:pPr algn="l">
              <a:lnSpc>
                <a:spcPts val="3527"/>
              </a:lnSpc>
            </a:pPr>
          </a:p>
        </p:txBody>
      </p:sp>
      <p:sp>
        <p:nvSpPr>
          <p:cNvPr name="AutoShape 8" id="8"/>
          <p:cNvSpPr/>
          <p:nvPr/>
        </p:nvSpPr>
        <p:spPr>
          <a:xfrm>
            <a:off x="1189078" y="3433323"/>
            <a:ext cx="10201943" cy="0"/>
          </a:xfrm>
          <a:prstGeom prst="line">
            <a:avLst/>
          </a:prstGeom>
          <a:ln cap="flat" w="9525">
            <a:solidFill>
              <a:srgbClr val="FFFFFF"/>
            </a:solidFill>
            <a:prstDash val="solid"/>
            <a:headEnd type="none" len="sm" w="sm"/>
            <a:tailEnd type="none" len="sm" w="sm"/>
          </a:ln>
        </p:spPr>
      </p:sp>
      <p:sp>
        <p:nvSpPr>
          <p:cNvPr name="AutoShape 9" id="9"/>
          <p:cNvSpPr/>
          <p:nvPr/>
        </p:nvSpPr>
        <p:spPr>
          <a:xfrm>
            <a:off x="1189078" y="9253538"/>
            <a:ext cx="10201943" cy="0"/>
          </a:xfrm>
          <a:prstGeom prst="line">
            <a:avLst/>
          </a:prstGeom>
          <a:ln cap="flat" w="9525">
            <a:solidFill>
              <a:srgbClr val="00D300"/>
            </a:solidFill>
            <a:prstDash val="solid"/>
            <a:headEnd type="none" len="sm" w="sm"/>
            <a:tailEnd type="none" len="sm" w="sm"/>
          </a:ln>
        </p:spPr>
      </p:sp>
      <p:sp>
        <p:nvSpPr>
          <p:cNvPr name="AutoShape 10" id="10"/>
          <p:cNvSpPr/>
          <p:nvPr/>
        </p:nvSpPr>
        <p:spPr>
          <a:xfrm>
            <a:off x="1189078" y="3433323"/>
            <a:ext cx="0" cy="5810341"/>
          </a:xfrm>
          <a:prstGeom prst="line">
            <a:avLst/>
          </a:prstGeom>
          <a:ln cap="flat" w="381000">
            <a:solidFill>
              <a:srgbClr val="FE6544"/>
            </a:solidFill>
            <a:prstDash val="solid"/>
            <a:headEnd type="none" len="sm" w="sm"/>
            <a:tailEnd type="none" len="sm" w="sm"/>
          </a:ln>
        </p:spPr>
      </p:sp>
      <p:sp>
        <p:nvSpPr>
          <p:cNvPr name="TextBox 11" id="11"/>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9</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AutoShape 5" id="5"/>
          <p:cNvSpPr/>
          <p:nvPr/>
        </p:nvSpPr>
        <p:spPr>
          <a:xfrm>
            <a:off x="1192595" y="2272845"/>
            <a:ext cx="0" cy="7302591"/>
          </a:xfrm>
          <a:prstGeom prst="line">
            <a:avLst/>
          </a:prstGeom>
          <a:ln cap="flat" w="381000">
            <a:solidFill>
              <a:srgbClr val="FE6544"/>
            </a:solidFill>
            <a:prstDash val="solid"/>
            <a:headEnd type="none" len="sm" w="sm"/>
            <a:tailEnd type="none" len="sm" w="sm"/>
          </a:ln>
        </p:spPr>
      </p:sp>
      <p:graphicFrame>
        <p:nvGraphicFramePr>
          <p:cNvPr name="Table 6" id="6"/>
          <p:cNvGraphicFramePr>
            <a:graphicFrameLocks noGrp="true"/>
          </p:cNvGraphicFramePr>
          <p:nvPr/>
        </p:nvGraphicFramePr>
        <p:xfrm>
          <a:off x="1383095" y="3055489"/>
          <a:ext cx="10402956" cy="6519947"/>
        </p:xfrm>
        <a:graphic>
          <a:graphicData uri="http://schemas.openxmlformats.org/drawingml/2006/table">
            <a:tbl>
              <a:tblPr/>
              <a:tblGrid>
                <a:gridCol w="4769788"/>
                <a:gridCol w="5633168"/>
              </a:tblGrid>
              <a:tr h="707953">
                <a:tc>
                  <a:txBody>
                    <a:bodyPr anchor="t" rtlCol="false"/>
                    <a:lstStyle/>
                    <a:p>
                      <a:pPr algn="ctr">
                        <a:lnSpc>
                          <a:spcPts val="2379"/>
                        </a:lnSpc>
                        <a:defRPr/>
                      </a:pPr>
                      <a:r>
                        <a:rPr lang="en-US" sz="1699">
                          <a:solidFill>
                            <a:srgbClr val="FFFFFF"/>
                          </a:solidFill>
                          <a:latin typeface="Aileron"/>
                          <a:ea typeface="Aileron"/>
                          <a:cs typeface="Aileron"/>
                          <a:sym typeface="Aileron"/>
                        </a:rPr>
                        <a:t>Function Name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79"/>
                        </a:lnSpc>
                        <a:defRPr/>
                      </a:pPr>
                      <a:r>
                        <a:rPr lang="en-US" sz="1699">
                          <a:solidFill>
                            <a:srgbClr val="FFFFFF"/>
                          </a:solidFill>
                          <a:latin typeface="Aileron"/>
                          <a:ea typeface="Aileron"/>
                          <a:cs typeface="Aileron"/>
                          <a:sym typeface="Aileron"/>
                        </a:rPr>
                        <a:t>Purpose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07953">
                <a:tc>
                  <a:txBody>
                    <a:bodyPr anchor="t" rtlCol="false"/>
                    <a:lstStyle/>
                    <a:p>
                      <a:pPr algn="ctr">
                        <a:lnSpc>
                          <a:spcPts val="2379"/>
                        </a:lnSpc>
                        <a:defRPr/>
                      </a:pPr>
                      <a:r>
                        <a:rPr lang="en-US" sz="1699">
                          <a:solidFill>
                            <a:srgbClr val="FFFFFF"/>
                          </a:solidFill>
                          <a:latin typeface="Aileron"/>
                          <a:ea typeface="Aileron"/>
                          <a:cs typeface="Aileron"/>
                          <a:sym typeface="Aileron"/>
                        </a:rPr>
                        <a:t>IsStudentInClass</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79"/>
                        </a:lnSpc>
                        <a:defRPr/>
                      </a:pPr>
                      <a:r>
                        <a:rPr lang="en-US" sz="1699">
                          <a:solidFill>
                            <a:srgbClr val="FFFFFF"/>
                          </a:solidFill>
                          <a:latin typeface="Aileron"/>
                          <a:ea typeface="Aileron"/>
                          <a:cs typeface="Aileron"/>
                          <a:sym typeface="Aileron"/>
                        </a:rPr>
                        <a:t>Checks if a student is enrolled in a class</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56621">
                <a:tc>
                  <a:txBody>
                    <a:bodyPr anchor="t" rtlCol="false"/>
                    <a:lstStyle/>
                    <a:p>
                      <a:pPr algn="ctr">
                        <a:lnSpc>
                          <a:spcPts val="2379"/>
                        </a:lnSpc>
                        <a:defRPr/>
                      </a:pPr>
                      <a:r>
                        <a:rPr lang="en-US" sz="1699">
                          <a:solidFill>
                            <a:srgbClr val="FFFFFF"/>
                          </a:solidFill>
                          <a:latin typeface="Aileron"/>
                          <a:ea typeface="Aileron"/>
                          <a:cs typeface="Aileron"/>
                          <a:sym typeface="Aileron"/>
                        </a:rPr>
                        <a:t>getAttendanceScore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79"/>
                        </a:lnSpc>
                        <a:defRPr/>
                      </a:pPr>
                      <a:r>
                        <a:rPr lang="en-US" sz="1699">
                          <a:solidFill>
                            <a:srgbClr val="FFFFFF"/>
                          </a:solidFill>
                          <a:latin typeface="Aileron"/>
                          <a:ea typeface="Aileron"/>
                          <a:cs typeface="Aileron"/>
                          <a:sym typeface="Aileron"/>
                        </a:rPr>
                        <a:t>Calculates attendance score based on status</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88523">
                <a:tc>
                  <a:txBody>
                    <a:bodyPr anchor="t" rtlCol="false"/>
                    <a:lstStyle/>
                    <a:p>
                      <a:pPr algn="ctr">
                        <a:lnSpc>
                          <a:spcPts val="2379"/>
                        </a:lnSpc>
                        <a:defRPr/>
                      </a:pPr>
                      <a:r>
                        <a:rPr lang="en-US" sz="1699">
                          <a:solidFill>
                            <a:srgbClr val="FFFFFF"/>
                          </a:solidFill>
                          <a:latin typeface="Aileron"/>
                          <a:ea typeface="Aileron"/>
                          <a:cs typeface="Aileron"/>
                          <a:sym typeface="Aileron"/>
                        </a:rPr>
                        <a:t>getCharGrade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79"/>
                        </a:lnSpc>
                        <a:defRPr/>
                      </a:pPr>
                      <a:r>
                        <a:rPr lang="en-US" sz="1699">
                          <a:solidFill>
                            <a:srgbClr val="FFFFFF"/>
                          </a:solidFill>
                          <a:latin typeface="Aileron"/>
                          <a:ea typeface="Aileron"/>
                          <a:cs typeface="Aileron"/>
                          <a:sym typeface="Aileron"/>
                        </a:rPr>
                        <a:t>Converts average score to letter grade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07953">
                <a:tc>
                  <a:txBody>
                    <a:bodyPr anchor="t" rtlCol="false"/>
                    <a:lstStyle/>
                    <a:p>
                      <a:pPr algn="ctr">
                        <a:lnSpc>
                          <a:spcPts val="2379"/>
                        </a:lnSpc>
                        <a:defRPr/>
                      </a:pPr>
                      <a:r>
                        <a:rPr lang="en-US" sz="1699">
                          <a:solidFill>
                            <a:srgbClr val="FFFFFF"/>
                          </a:solidFill>
                          <a:latin typeface="Aileron"/>
                          <a:ea typeface="Aileron"/>
                          <a:cs typeface="Aileron"/>
                          <a:sym typeface="Aileron"/>
                        </a:rPr>
                        <a:t>getCourseInstanceID</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79"/>
                        </a:lnSpc>
                        <a:defRPr/>
                      </a:pPr>
                      <a:r>
                        <a:rPr lang="en-US" sz="1699">
                          <a:solidFill>
                            <a:srgbClr val="FFFFFF"/>
                          </a:solidFill>
                          <a:latin typeface="Aileron"/>
                          <a:ea typeface="Aileron"/>
                          <a:cs typeface="Aileron"/>
                          <a:sym typeface="Aileron"/>
                        </a:rPr>
                        <a:t>Finds course instance ID using course info</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07953">
                <a:tc>
                  <a:txBody>
                    <a:bodyPr anchor="t" rtlCol="false"/>
                    <a:lstStyle/>
                    <a:p>
                      <a:pPr algn="ctr">
                        <a:lnSpc>
                          <a:spcPts val="2379"/>
                        </a:lnSpc>
                        <a:defRPr/>
                      </a:pPr>
                      <a:r>
                        <a:rPr lang="en-US" sz="1699">
                          <a:solidFill>
                            <a:srgbClr val="FFFFFF"/>
                          </a:solidFill>
                          <a:latin typeface="Aileron"/>
                          <a:ea typeface="Aileron"/>
                          <a:cs typeface="Aileron"/>
                          <a:sym typeface="Aileron"/>
                        </a:rPr>
                        <a:t>GetStudentCount</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79"/>
                        </a:lnSpc>
                        <a:defRPr/>
                      </a:pPr>
                      <a:r>
                        <a:rPr lang="en-US" sz="1699">
                          <a:solidFill>
                            <a:srgbClr val="FFFFFF"/>
                          </a:solidFill>
                          <a:latin typeface="Aileron"/>
                          <a:ea typeface="Aileron"/>
                          <a:cs typeface="Aileron"/>
                          <a:sym typeface="Aileron"/>
                        </a:rPr>
                        <a:t>Counts students in a course instance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07953">
                <a:tc>
                  <a:txBody>
                    <a:bodyPr anchor="t" rtlCol="false"/>
                    <a:lstStyle/>
                    <a:p>
                      <a:pPr algn="ctr">
                        <a:lnSpc>
                          <a:spcPts val="2379"/>
                        </a:lnSpc>
                        <a:defRPr/>
                      </a:pPr>
                      <a:r>
                        <a:rPr lang="en-US" sz="1699">
                          <a:solidFill>
                            <a:srgbClr val="FFFFFF"/>
                          </a:solidFill>
                          <a:latin typeface="Aileron"/>
                          <a:ea typeface="Aileron"/>
                          <a:cs typeface="Aileron"/>
                          <a:sym typeface="Aileron"/>
                        </a:rPr>
                        <a:t>findMaxGradeSection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79"/>
                        </a:lnSpc>
                        <a:defRPr/>
                      </a:pPr>
                      <a:r>
                        <a:rPr lang="en-US" sz="1699">
                          <a:solidFill>
                            <a:srgbClr val="FFFFFF"/>
                          </a:solidFill>
                          <a:latin typeface="Aileron"/>
                          <a:ea typeface="Aileron"/>
                          <a:cs typeface="Aileron"/>
                          <a:sym typeface="Aileron"/>
                        </a:rPr>
                        <a:t>Gets the latest grade session in a course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07953">
                <a:tc>
                  <a:txBody>
                    <a:bodyPr anchor="t" rtlCol="false"/>
                    <a:lstStyle/>
                    <a:p>
                      <a:pPr algn="ctr">
                        <a:lnSpc>
                          <a:spcPts val="2379"/>
                        </a:lnSpc>
                        <a:defRPr/>
                      </a:pPr>
                      <a:r>
                        <a:rPr lang="en-US" sz="1699">
                          <a:solidFill>
                            <a:srgbClr val="FFFFFF"/>
                          </a:solidFill>
                          <a:latin typeface="Aileron"/>
                          <a:ea typeface="Aileron"/>
                          <a:cs typeface="Aileron"/>
                          <a:sym typeface="Aileron"/>
                        </a:rPr>
                        <a:t>findMaxAttendanceSection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79"/>
                        </a:lnSpc>
                        <a:defRPr/>
                      </a:pPr>
                      <a:r>
                        <a:rPr lang="en-US" sz="1699">
                          <a:solidFill>
                            <a:srgbClr val="FFFFFF"/>
                          </a:solidFill>
                          <a:latin typeface="Aileron"/>
                          <a:ea typeface="Aileron"/>
                          <a:cs typeface="Aileron"/>
                          <a:sym typeface="Aileron"/>
                        </a:rPr>
                        <a:t>Gets the latest attendance session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087">
                <a:tc>
                  <a:txBody>
                    <a:bodyPr anchor="t" rtlCol="false"/>
                    <a:lstStyle/>
                    <a:p>
                      <a:pPr algn="ctr">
                        <a:lnSpc>
                          <a:spcPts val="2379"/>
                        </a:lnSpc>
                        <a:defRPr/>
                      </a:pPr>
                      <a:r>
                        <a:rPr lang="en-US" sz="1699">
                          <a:solidFill>
                            <a:srgbClr val="FFFFFF"/>
                          </a:solidFill>
                          <a:latin typeface="Aileron"/>
                          <a:ea typeface="Aileron"/>
                          <a:cs typeface="Aileron"/>
                          <a:sym typeface="Aileron"/>
                        </a:rPr>
                        <a:t>CheckClassAvailability</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ctr">
                        <a:lnSpc>
                          <a:spcPts val="2379"/>
                        </a:lnSpc>
                        <a:defRPr/>
                      </a:pPr>
                      <a:r>
                        <a:rPr lang="en-US" sz="1699">
                          <a:solidFill>
                            <a:srgbClr val="FFFFFF"/>
                          </a:solidFill>
                          <a:latin typeface="Aileron"/>
                          <a:ea typeface="Aileron"/>
                          <a:cs typeface="Aileron"/>
                          <a:sym typeface="Aileron"/>
                        </a:rPr>
                        <a:t>Checks if class timing is available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bl>
          </a:graphicData>
        </a:graphic>
      </p:graphicFrame>
      <p:sp>
        <p:nvSpPr>
          <p:cNvPr name="TextBox 7" id="7"/>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Procedure</a:t>
            </a:r>
          </a:p>
        </p:txBody>
      </p:sp>
      <p:sp>
        <p:nvSpPr>
          <p:cNvPr name="TextBox 8" id="8"/>
          <p:cNvSpPr txBox="true"/>
          <p:nvPr/>
        </p:nvSpPr>
        <p:spPr>
          <a:xfrm rot="0">
            <a:off x="12349865" y="3591535"/>
            <a:ext cx="5518491" cy="1758909"/>
          </a:xfrm>
          <a:prstGeom prst="rect">
            <a:avLst/>
          </a:prstGeom>
        </p:spPr>
        <p:txBody>
          <a:bodyPr anchor="t" rtlCol="false" tIns="0" lIns="0" bIns="0" rIns="0">
            <a:spAutoFit/>
          </a:bodyPr>
          <a:lstStyle/>
          <a:p>
            <a:pPr algn="l" marL="432149" indent="-216074" lvl="1">
              <a:lnSpc>
                <a:spcPts val="2802"/>
              </a:lnSpc>
              <a:buFont typeface="Arial"/>
              <a:buChar char="•"/>
            </a:pPr>
            <a:r>
              <a:rPr lang="en-US" sz="2001">
                <a:solidFill>
                  <a:srgbClr val="FFFFFF"/>
                </a:solidFill>
                <a:latin typeface="Aileron"/>
                <a:ea typeface="Aileron"/>
                <a:cs typeface="Aileron"/>
                <a:sym typeface="Aileron"/>
              </a:rPr>
              <a:t>A block of SQL code that performs actions like INSERT, UPDATE, or DELETE</a:t>
            </a:r>
          </a:p>
          <a:p>
            <a:pPr algn="l" marL="432149" indent="-216074" lvl="1">
              <a:lnSpc>
                <a:spcPts val="2802"/>
              </a:lnSpc>
              <a:buFont typeface="Arial"/>
              <a:buChar char="•"/>
            </a:pPr>
            <a:r>
              <a:rPr lang="en-US" sz="2001">
                <a:solidFill>
                  <a:srgbClr val="FFFFFF"/>
                </a:solidFill>
                <a:latin typeface="Aileron"/>
                <a:ea typeface="Aileron"/>
                <a:cs typeface="Aileron"/>
                <a:sym typeface="Aileron"/>
              </a:rPr>
              <a:t>Can handle multiple steps in one command</a:t>
            </a:r>
          </a:p>
          <a:p>
            <a:pPr algn="l" marL="432149" indent="-216074" lvl="1">
              <a:lnSpc>
                <a:spcPts val="2802"/>
              </a:lnSpc>
              <a:buFont typeface="Arial"/>
              <a:buChar char="•"/>
            </a:pPr>
            <a:r>
              <a:rPr lang="en-US" sz="2001">
                <a:solidFill>
                  <a:srgbClr val="FFFFFF"/>
                </a:solidFill>
                <a:latin typeface="Aileron"/>
                <a:ea typeface="Aileron"/>
                <a:cs typeface="Aileron"/>
                <a:sym typeface="Aileron"/>
              </a:rPr>
              <a:t>Useful for managing data and reducing errors</a:t>
            </a:r>
          </a:p>
        </p:txBody>
      </p:sp>
      <p:sp>
        <p:nvSpPr>
          <p:cNvPr name="TextBox 9" id="9"/>
          <p:cNvSpPr txBox="true"/>
          <p:nvPr/>
        </p:nvSpPr>
        <p:spPr>
          <a:xfrm rot="0">
            <a:off x="1623588" y="2306280"/>
            <a:ext cx="3779193"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Procedures We Used:</a:t>
            </a:r>
          </a:p>
        </p:txBody>
      </p:sp>
      <p:sp>
        <p:nvSpPr>
          <p:cNvPr name="TextBox 10" id="10"/>
          <p:cNvSpPr txBox="true"/>
          <p:nvPr/>
        </p:nvSpPr>
        <p:spPr>
          <a:xfrm rot="0">
            <a:off x="12349865" y="5764621"/>
            <a:ext cx="5373009" cy="1054059"/>
          </a:xfrm>
          <a:prstGeom prst="rect">
            <a:avLst/>
          </a:prstGeom>
        </p:spPr>
        <p:txBody>
          <a:bodyPr anchor="t" rtlCol="false" tIns="0" lIns="0" bIns="0" rIns="0">
            <a:spAutoFit/>
          </a:bodyPr>
          <a:lstStyle/>
          <a:p>
            <a:pPr algn="l">
              <a:lnSpc>
                <a:spcPts val="2802"/>
              </a:lnSpc>
            </a:pPr>
            <a:r>
              <a:rPr lang="en-US" sz="2001">
                <a:solidFill>
                  <a:srgbClr val="FFFFFF"/>
                </a:solidFill>
                <a:latin typeface="Aileron"/>
                <a:ea typeface="Aileron"/>
                <a:cs typeface="Aileron"/>
                <a:sym typeface="Aileron"/>
              </a:rPr>
              <a:t>We</a:t>
            </a:r>
            <a:r>
              <a:rPr lang="en-US" sz="2001">
                <a:solidFill>
                  <a:srgbClr val="FFFFFF"/>
                </a:solidFill>
                <a:latin typeface="Aileron"/>
                <a:ea typeface="Aileron"/>
                <a:cs typeface="Aileron"/>
                <a:sym typeface="Aileron"/>
              </a:rPr>
              <a:t> used functions wherever we needed to return a value without modifying the database, which keeps our system clean and efficient.”</a:t>
            </a:r>
          </a:p>
        </p:txBody>
      </p:sp>
      <p:sp>
        <p:nvSpPr>
          <p:cNvPr name="TextBox 11" id="11"/>
          <p:cNvSpPr txBox="true"/>
          <p:nvPr/>
        </p:nvSpPr>
        <p:spPr>
          <a:xfrm rot="0">
            <a:off x="12349865" y="2929759"/>
            <a:ext cx="1528316"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Concept</a:t>
            </a:r>
          </a:p>
        </p:txBody>
      </p:sp>
      <p:sp>
        <p:nvSpPr>
          <p:cNvPr name="TextBox 12" id="12"/>
          <p:cNvSpPr txBox="true"/>
          <p:nvPr/>
        </p:nvSpPr>
        <p:spPr>
          <a:xfrm rot="0">
            <a:off x="17248925" y="9351891"/>
            <a:ext cx="456962"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10</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Trigger</a:t>
            </a:r>
          </a:p>
        </p:txBody>
      </p:sp>
      <p:sp>
        <p:nvSpPr>
          <p:cNvPr name="TextBox 6" id="6"/>
          <p:cNvSpPr txBox="true"/>
          <p:nvPr/>
        </p:nvSpPr>
        <p:spPr>
          <a:xfrm rot="0">
            <a:off x="1028700" y="1878644"/>
            <a:ext cx="11813445" cy="710003"/>
          </a:xfrm>
          <a:prstGeom prst="rect">
            <a:avLst/>
          </a:prstGeom>
        </p:spPr>
        <p:txBody>
          <a:bodyPr anchor="t" rtlCol="false" tIns="0" lIns="0" bIns="0" rIns="0">
            <a:spAutoFit/>
          </a:bodyPr>
          <a:lstStyle/>
          <a:p>
            <a:pPr algn="l" marL="446769" indent="-223385" lvl="1">
              <a:lnSpc>
                <a:spcPts val="2897"/>
              </a:lnSpc>
              <a:buFont typeface="Arial"/>
              <a:buChar char="•"/>
            </a:pPr>
            <a:r>
              <a:rPr lang="en-US" sz="2069">
                <a:solidFill>
                  <a:srgbClr val="FFFFFF"/>
                </a:solidFill>
                <a:latin typeface="Aileron"/>
                <a:ea typeface="Aileron"/>
                <a:cs typeface="Aileron"/>
                <a:sym typeface="Aileron"/>
              </a:rPr>
              <a:t>A trigger is automatic code that runs when certain actions happen (INSERT, DELETE, or UPDATE).</a:t>
            </a:r>
          </a:p>
          <a:p>
            <a:pPr algn="l" marL="446769" indent="-223385" lvl="1">
              <a:lnSpc>
                <a:spcPts val="2897"/>
              </a:lnSpc>
              <a:buFont typeface="Arial"/>
              <a:buChar char="•"/>
            </a:pPr>
            <a:r>
              <a:rPr lang="en-US" sz="2069">
                <a:solidFill>
                  <a:srgbClr val="FFFFFF"/>
                </a:solidFill>
                <a:latin typeface="Aileron"/>
                <a:ea typeface="Aileron"/>
                <a:cs typeface="Aileron"/>
                <a:sym typeface="Aileron"/>
              </a:rPr>
              <a:t>In our project, we mainly use triggers to log DELETE and UPDATE actions.</a:t>
            </a:r>
          </a:p>
        </p:txBody>
      </p:sp>
      <p:sp>
        <p:nvSpPr>
          <p:cNvPr name="AutoShape 7" id="7"/>
          <p:cNvSpPr/>
          <p:nvPr/>
        </p:nvSpPr>
        <p:spPr>
          <a:xfrm>
            <a:off x="1189078" y="2983934"/>
            <a:ext cx="6684705" cy="0"/>
          </a:xfrm>
          <a:prstGeom prst="line">
            <a:avLst/>
          </a:prstGeom>
          <a:ln cap="flat" w="9525">
            <a:solidFill>
              <a:srgbClr val="FFFFFF"/>
            </a:solidFill>
            <a:prstDash val="solid"/>
            <a:headEnd type="none" len="sm" w="sm"/>
            <a:tailEnd type="none" len="sm" w="sm"/>
          </a:ln>
        </p:spPr>
      </p:sp>
      <p:sp>
        <p:nvSpPr>
          <p:cNvPr name="AutoShape 8" id="8"/>
          <p:cNvSpPr/>
          <p:nvPr/>
        </p:nvSpPr>
        <p:spPr>
          <a:xfrm flipH="true">
            <a:off x="1189078" y="2983934"/>
            <a:ext cx="0" cy="3189250"/>
          </a:xfrm>
          <a:prstGeom prst="line">
            <a:avLst/>
          </a:prstGeom>
          <a:ln cap="flat" w="381000">
            <a:solidFill>
              <a:srgbClr val="FE6544"/>
            </a:solidFill>
            <a:prstDash val="solid"/>
            <a:headEnd type="none" len="sm" w="sm"/>
            <a:tailEnd type="none" len="sm" w="sm"/>
          </a:ln>
        </p:spPr>
      </p:sp>
      <p:sp>
        <p:nvSpPr>
          <p:cNvPr name="AutoShape 9" id="9"/>
          <p:cNvSpPr/>
          <p:nvPr/>
        </p:nvSpPr>
        <p:spPr>
          <a:xfrm>
            <a:off x="1189078" y="6173184"/>
            <a:ext cx="4734319" cy="0"/>
          </a:xfrm>
          <a:prstGeom prst="line">
            <a:avLst/>
          </a:prstGeom>
          <a:ln cap="flat" w="9525">
            <a:solidFill>
              <a:srgbClr val="FFFFFF"/>
            </a:solidFill>
            <a:prstDash val="solid"/>
            <a:headEnd type="none" len="sm" w="sm"/>
            <a:tailEnd type="none" len="sm" w="sm"/>
          </a:ln>
        </p:spPr>
      </p:sp>
      <p:sp>
        <p:nvSpPr>
          <p:cNvPr name="TextBox 10" id="10"/>
          <p:cNvSpPr txBox="true"/>
          <p:nvPr/>
        </p:nvSpPr>
        <p:spPr>
          <a:xfrm rot="0">
            <a:off x="1546505" y="3058232"/>
            <a:ext cx="5223421" cy="2719664"/>
          </a:xfrm>
          <a:prstGeom prst="rect">
            <a:avLst/>
          </a:prstGeom>
        </p:spPr>
        <p:txBody>
          <a:bodyPr anchor="t" rtlCol="false" tIns="0" lIns="0" bIns="0" rIns="0">
            <a:spAutoFit/>
          </a:bodyPr>
          <a:lstStyle/>
          <a:p>
            <a:pPr algn="l">
              <a:lnSpc>
                <a:spcPts val="4342"/>
              </a:lnSpc>
              <a:spcBef>
                <a:spcPct val="0"/>
              </a:spcBef>
            </a:pPr>
            <a:r>
              <a:rPr lang="en-US" b="true" sz="3101">
                <a:solidFill>
                  <a:srgbClr val="FFFFFF"/>
                </a:solidFill>
                <a:latin typeface="Aileron Bold"/>
                <a:ea typeface="Aileron Bold"/>
                <a:cs typeface="Aileron Bold"/>
                <a:sym typeface="Aileron Bold"/>
              </a:rPr>
              <a:t>DELETE Triggers</a:t>
            </a:r>
          </a:p>
          <a:p>
            <a:pPr algn="l">
              <a:lnSpc>
                <a:spcPts val="3502"/>
              </a:lnSpc>
              <a:spcBef>
                <a:spcPct val="0"/>
              </a:spcBef>
            </a:pPr>
            <a:r>
              <a:rPr lang="en-US" b="true" sz="2501">
                <a:solidFill>
                  <a:srgbClr val="FFFFFF"/>
                </a:solidFill>
                <a:latin typeface="Aileron Bold"/>
                <a:ea typeface="Aileron Bold"/>
                <a:cs typeface="Aileron Bold"/>
                <a:sym typeface="Aileron Bold"/>
              </a:rPr>
              <a:t>Purpose: Log when data is deleted</a:t>
            </a:r>
            <a:r>
              <a:rPr lang="en-US" sz="2501">
                <a:solidFill>
                  <a:srgbClr val="FFFFFF"/>
                </a:solidFill>
                <a:latin typeface="Aileron"/>
                <a:ea typeface="Aileron"/>
                <a:cs typeface="Aileron"/>
                <a:sym typeface="Aileron"/>
              </a:rPr>
              <a:t>.</a:t>
            </a:r>
          </a:p>
          <a:p>
            <a:pPr algn="l">
              <a:lnSpc>
                <a:spcPts val="3502"/>
              </a:lnSpc>
              <a:spcBef>
                <a:spcPct val="0"/>
              </a:spcBef>
            </a:pPr>
            <a:r>
              <a:rPr lang="en-US" sz="2501">
                <a:solidFill>
                  <a:srgbClr val="FFFFFF"/>
                </a:solidFill>
                <a:latin typeface="Aileron"/>
                <a:ea typeface="Aileron"/>
                <a:cs typeface="Aileron"/>
                <a:sym typeface="Aileron"/>
              </a:rPr>
              <a:t>What it logs:</a:t>
            </a:r>
          </a:p>
          <a:p>
            <a:pPr algn="l" marL="540096" indent="-270048" lvl="1">
              <a:lnSpc>
                <a:spcPts val="3502"/>
              </a:lnSpc>
              <a:buFont typeface="Arial"/>
              <a:buChar char="•"/>
            </a:pPr>
            <a:r>
              <a:rPr lang="en-US" sz="2501">
                <a:solidFill>
                  <a:srgbClr val="FFFFFF"/>
                </a:solidFill>
                <a:latin typeface="Aileron"/>
                <a:ea typeface="Aileron"/>
                <a:cs typeface="Aileron"/>
                <a:sym typeface="Aileron"/>
              </a:rPr>
              <a:t>Record ID</a:t>
            </a:r>
          </a:p>
          <a:p>
            <a:pPr algn="l" marL="540096" indent="-270048" lvl="1">
              <a:lnSpc>
                <a:spcPts val="3502"/>
              </a:lnSpc>
              <a:buFont typeface="Arial"/>
              <a:buChar char="•"/>
            </a:pPr>
            <a:r>
              <a:rPr lang="en-US" sz="2501">
                <a:solidFill>
                  <a:srgbClr val="FFFFFF"/>
                </a:solidFill>
                <a:latin typeface="Aileron"/>
                <a:ea typeface="Aileron"/>
                <a:cs typeface="Aileron"/>
                <a:sym typeface="Aileron"/>
              </a:rPr>
              <a:t>Deletion Time</a:t>
            </a:r>
          </a:p>
          <a:p>
            <a:pPr algn="l" marL="540096" indent="-270048" lvl="1">
              <a:lnSpc>
                <a:spcPts val="3502"/>
              </a:lnSpc>
              <a:buFont typeface="Arial"/>
              <a:buChar char="•"/>
            </a:pPr>
            <a:r>
              <a:rPr lang="en-US" sz="2501">
                <a:solidFill>
                  <a:srgbClr val="FFFFFF"/>
                </a:solidFill>
                <a:latin typeface="Aileron"/>
                <a:ea typeface="Aileron"/>
                <a:cs typeface="Aileron"/>
                <a:sym typeface="Aileron"/>
              </a:rPr>
              <a:t>Table Name</a:t>
            </a:r>
          </a:p>
        </p:txBody>
      </p:sp>
      <p:sp>
        <p:nvSpPr>
          <p:cNvPr name="TextBox 11" id="11"/>
          <p:cNvSpPr txBox="true"/>
          <p:nvPr/>
        </p:nvSpPr>
        <p:spPr>
          <a:xfrm rot="0">
            <a:off x="10029410" y="3062995"/>
            <a:ext cx="5068639" cy="3463884"/>
          </a:xfrm>
          <a:prstGeom prst="rect">
            <a:avLst/>
          </a:prstGeom>
        </p:spPr>
        <p:txBody>
          <a:bodyPr anchor="t" rtlCol="false" tIns="0" lIns="0" bIns="0" rIns="0">
            <a:spAutoFit/>
          </a:bodyPr>
          <a:lstStyle/>
          <a:p>
            <a:pPr algn="l">
              <a:lnSpc>
                <a:spcPts val="4342"/>
              </a:lnSpc>
              <a:spcBef>
                <a:spcPct val="0"/>
              </a:spcBef>
            </a:pPr>
            <a:r>
              <a:rPr lang="en-US" b="true" sz="3101">
                <a:solidFill>
                  <a:srgbClr val="FFFFFF"/>
                </a:solidFill>
                <a:latin typeface="Aileron Bold"/>
                <a:ea typeface="Aileron Bold"/>
                <a:cs typeface="Aileron Bold"/>
                <a:sym typeface="Aileron Bold"/>
              </a:rPr>
              <a:t>UPDATE Triggers</a:t>
            </a:r>
          </a:p>
          <a:p>
            <a:pPr algn="l">
              <a:lnSpc>
                <a:spcPts val="3362"/>
              </a:lnSpc>
              <a:spcBef>
                <a:spcPct val="0"/>
              </a:spcBef>
            </a:pPr>
            <a:r>
              <a:rPr lang="en-US" b="true" sz="2401">
                <a:solidFill>
                  <a:srgbClr val="FFFFFF"/>
                </a:solidFill>
                <a:latin typeface="Aileron Bold"/>
                <a:ea typeface="Aileron Bold"/>
                <a:cs typeface="Aileron Bold"/>
                <a:sym typeface="Aileron Bold"/>
              </a:rPr>
              <a:t>Purpose: Track changes to records.</a:t>
            </a:r>
          </a:p>
          <a:p>
            <a:pPr algn="l">
              <a:lnSpc>
                <a:spcPts val="3362"/>
              </a:lnSpc>
              <a:spcBef>
                <a:spcPct val="0"/>
              </a:spcBef>
            </a:pPr>
            <a:r>
              <a:rPr lang="en-US" sz="2401">
                <a:solidFill>
                  <a:srgbClr val="FFFFFF"/>
                </a:solidFill>
                <a:latin typeface="Aileron"/>
                <a:ea typeface="Aileron"/>
                <a:cs typeface="Aileron"/>
                <a:sym typeface="Aileron"/>
              </a:rPr>
              <a:t>What it logs:</a:t>
            </a:r>
          </a:p>
          <a:p>
            <a:pPr algn="l" marL="518507" indent="-259253" lvl="1">
              <a:lnSpc>
                <a:spcPts val="3362"/>
              </a:lnSpc>
              <a:buFont typeface="Arial"/>
              <a:buChar char="•"/>
            </a:pPr>
            <a:r>
              <a:rPr lang="en-US" sz="2401">
                <a:solidFill>
                  <a:srgbClr val="FFFFFF"/>
                </a:solidFill>
                <a:latin typeface="Aileron"/>
                <a:ea typeface="Aileron"/>
                <a:cs typeface="Aileron"/>
                <a:sym typeface="Aileron"/>
              </a:rPr>
              <a:t>Table Name</a:t>
            </a:r>
          </a:p>
          <a:p>
            <a:pPr algn="l" marL="518507" indent="-259253" lvl="1">
              <a:lnSpc>
                <a:spcPts val="3362"/>
              </a:lnSpc>
              <a:buFont typeface="Arial"/>
              <a:buChar char="•"/>
            </a:pPr>
            <a:r>
              <a:rPr lang="en-US" sz="2401">
                <a:solidFill>
                  <a:srgbClr val="FFFFFF"/>
                </a:solidFill>
                <a:latin typeface="Aileron"/>
                <a:ea typeface="Aileron"/>
                <a:cs typeface="Aileron"/>
                <a:sym typeface="Aileron"/>
              </a:rPr>
              <a:t>Record ID</a:t>
            </a:r>
          </a:p>
          <a:p>
            <a:pPr algn="l" marL="518507" indent="-259253" lvl="1">
              <a:lnSpc>
                <a:spcPts val="3362"/>
              </a:lnSpc>
              <a:buFont typeface="Arial"/>
              <a:buChar char="•"/>
            </a:pPr>
            <a:r>
              <a:rPr lang="en-US" sz="2401">
                <a:solidFill>
                  <a:srgbClr val="FFFFFF"/>
                </a:solidFill>
                <a:latin typeface="Aileron"/>
                <a:ea typeface="Aileron"/>
                <a:cs typeface="Aileron"/>
                <a:sym typeface="Aileron"/>
              </a:rPr>
              <a:t>Column Updated</a:t>
            </a:r>
          </a:p>
          <a:p>
            <a:pPr algn="l" marL="518507" indent="-259253" lvl="1">
              <a:lnSpc>
                <a:spcPts val="3362"/>
              </a:lnSpc>
              <a:buFont typeface="Arial"/>
              <a:buChar char="•"/>
            </a:pPr>
            <a:r>
              <a:rPr lang="en-US" sz="2401">
                <a:solidFill>
                  <a:srgbClr val="FFFFFF"/>
                </a:solidFill>
                <a:latin typeface="Aileron"/>
                <a:ea typeface="Aileron"/>
                <a:cs typeface="Aileron"/>
                <a:sym typeface="Aileron"/>
              </a:rPr>
              <a:t>Old &amp; New Value</a:t>
            </a:r>
          </a:p>
          <a:p>
            <a:pPr algn="l" marL="518507" indent="-259253" lvl="1">
              <a:lnSpc>
                <a:spcPts val="3362"/>
              </a:lnSpc>
              <a:buFont typeface="Arial"/>
              <a:buChar char="•"/>
            </a:pPr>
            <a:r>
              <a:rPr lang="en-US" sz="2401">
                <a:solidFill>
                  <a:srgbClr val="FFFFFF"/>
                </a:solidFill>
                <a:latin typeface="Aileron"/>
                <a:ea typeface="Aileron"/>
                <a:cs typeface="Aileron"/>
                <a:sym typeface="Aileron"/>
              </a:rPr>
              <a:t>Timestamp</a:t>
            </a:r>
          </a:p>
        </p:txBody>
      </p:sp>
      <p:sp>
        <p:nvSpPr>
          <p:cNvPr name="AutoShape 12" id="12"/>
          <p:cNvSpPr/>
          <p:nvPr/>
        </p:nvSpPr>
        <p:spPr>
          <a:xfrm>
            <a:off x="9651749" y="2983934"/>
            <a:ext cx="6684705" cy="0"/>
          </a:xfrm>
          <a:prstGeom prst="line">
            <a:avLst/>
          </a:prstGeom>
          <a:ln cap="flat" w="9525">
            <a:solidFill>
              <a:srgbClr val="FFFFFF"/>
            </a:solidFill>
            <a:prstDash val="solid"/>
            <a:headEnd type="none" len="sm" w="sm"/>
            <a:tailEnd type="none" len="sm" w="sm"/>
          </a:ln>
        </p:spPr>
      </p:sp>
      <p:sp>
        <p:nvSpPr>
          <p:cNvPr name="AutoShape 13" id="13"/>
          <p:cNvSpPr/>
          <p:nvPr/>
        </p:nvSpPr>
        <p:spPr>
          <a:xfrm>
            <a:off x="9651749" y="2983934"/>
            <a:ext cx="0" cy="3681058"/>
          </a:xfrm>
          <a:prstGeom prst="line">
            <a:avLst/>
          </a:prstGeom>
          <a:ln cap="flat" w="381000">
            <a:solidFill>
              <a:srgbClr val="FE6544"/>
            </a:solidFill>
            <a:prstDash val="solid"/>
            <a:headEnd type="none" len="sm" w="sm"/>
            <a:tailEnd type="none" len="sm" w="sm"/>
          </a:ln>
        </p:spPr>
      </p:sp>
      <p:sp>
        <p:nvSpPr>
          <p:cNvPr name="AutoShape 14" id="14"/>
          <p:cNvSpPr/>
          <p:nvPr/>
        </p:nvSpPr>
        <p:spPr>
          <a:xfrm>
            <a:off x="9651749" y="6664992"/>
            <a:ext cx="4734319" cy="0"/>
          </a:xfrm>
          <a:prstGeom prst="line">
            <a:avLst/>
          </a:prstGeom>
          <a:ln cap="flat" w="9525">
            <a:solidFill>
              <a:srgbClr val="FFFFFF"/>
            </a:solidFill>
            <a:prstDash val="solid"/>
            <a:headEnd type="none" len="sm" w="sm"/>
            <a:tailEnd type="none" len="sm" w="sm"/>
          </a:ln>
        </p:spPr>
      </p:sp>
      <p:sp>
        <p:nvSpPr>
          <p:cNvPr name="TextBox 15" id="15"/>
          <p:cNvSpPr txBox="true"/>
          <p:nvPr/>
        </p:nvSpPr>
        <p:spPr>
          <a:xfrm rot="0">
            <a:off x="1028700" y="7498429"/>
            <a:ext cx="14879692" cy="869909"/>
          </a:xfrm>
          <a:prstGeom prst="rect">
            <a:avLst/>
          </a:prstGeom>
        </p:spPr>
        <p:txBody>
          <a:bodyPr anchor="t" rtlCol="false" tIns="0" lIns="0" bIns="0" rIns="0">
            <a:spAutoFit/>
          </a:bodyPr>
          <a:lstStyle/>
          <a:p>
            <a:pPr algn="l" marL="540096" indent="-270048" lvl="1">
              <a:lnSpc>
                <a:spcPts val="3502"/>
              </a:lnSpc>
              <a:buFont typeface="Arial"/>
              <a:buChar char="•"/>
            </a:pPr>
            <a:r>
              <a:rPr lang="en-US" sz="2501">
                <a:solidFill>
                  <a:srgbClr val="FFFFFF"/>
                </a:solidFill>
                <a:latin typeface="Aileron"/>
                <a:ea typeface="Aileron"/>
                <a:cs typeface="Aileron"/>
                <a:sym typeface="Aileron"/>
              </a:rPr>
              <a:t>Trigg</a:t>
            </a:r>
            <a:r>
              <a:rPr lang="en-US" sz="2501">
                <a:solidFill>
                  <a:srgbClr val="FFFFFF"/>
                </a:solidFill>
                <a:latin typeface="Aileron"/>
                <a:ea typeface="Aileron"/>
                <a:cs typeface="Aileron"/>
                <a:sym typeface="Aileron"/>
              </a:rPr>
              <a:t>e</a:t>
            </a:r>
            <a:r>
              <a:rPr lang="en-US" sz="2501">
                <a:solidFill>
                  <a:srgbClr val="FFFFFF"/>
                </a:solidFill>
                <a:latin typeface="Aileron"/>
                <a:ea typeface="Aileron"/>
                <a:cs typeface="Aileron"/>
                <a:sym typeface="Aileron"/>
              </a:rPr>
              <a:t>rs in our project ensure data int</a:t>
            </a:r>
            <a:r>
              <a:rPr lang="en-US" sz="2501">
                <a:solidFill>
                  <a:srgbClr val="FFFFFF"/>
                </a:solidFill>
                <a:latin typeface="Aileron"/>
                <a:ea typeface="Aileron"/>
                <a:cs typeface="Aileron"/>
                <a:sym typeface="Aileron"/>
              </a:rPr>
              <a:t>e</a:t>
            </a:r>
            <a:r>
              <a:rPr lang="en-US" sz="2501">
                <a:solidFill>
                  <a:srgbClr val="FFFFFF"/>
                </a:solidFill>
                <a:latin typeface="Aileron"/>
                <a:ea typeface="Aileron"/>
                <a:cs typeface="Aileron"/>
                <a:sym typeface="Aileron"/>
              </a:rPr>
              <a:t>gri</a:t>
            </a:r>
            <a:r>
              <a:rPr lang="en-US" sz="2501">
                <a:solidFill>
                  <a:srgbClr val="FFFFFF"/>
                </a:solidFill>
                <a:latin typeface="Aileron"/>
                <a:ea typeface="Aileron"/>
                <a:cs typeface="Aileron"/>
                <a:sym typeface="Aileron"/>
              </a:rPr>
              <a:t>t</a:t>
            </a:r>
            <a:r>
              <a:rPr lang="en-US" sz="2501">
                <a:solidFill>
                  <a:srgbClr val="FFFFFF"/>
                </a:solidFill>
                <a:latin typeface="Aileron"/>
                <a:ea typeface="Aileron"/>
                <a:cs typeface="Aileron"/>
                <a:sym typeface="Aileron"/>
              </a:rPr>
              <a:t>y, secur</a:t>
            </a:r>
            <a:r>
              <a:rPr lang="en-US" sz="2501">
                <a:solidFill>
                  <a:srgbClr val="FFFFFF"/>
                </a:solidFill>
                <a:latin typeface="Aileron"/>
                <a:ea typeface="Aileron"/>
                <a:cs typeface="Aileron"/>
                <a:sym typeface="Aileron"/>
              </a:rPr>
              <a:t>i</a:t>
            </a:r>
            <a:r>
              <a:rPr lang="en-US" sz="2501">
                <a:solidFill>
                  <a:srgbClr val="FFFFFF"/>
                </a:solidFill>
                <a:latin typeface="Aileron"/>
                <a:ea typeface="Aileron"/>
                <a:cs typeface="Aileron"/>
                <a:sym typeface="Aileron"/>
              </a:rPr>
              <a:t>ty, and c</a:t>
            </a:r>
            <a:r>
              <a:rPr lang="en-US" sz="2501">
                <a:solidFill>
                  <a:srgbClr val="FFFFFF"/>
                </a:solidFill>
                <a:latin typeface="Aileron"/>
                <a:ea typeface="Aileron"/>
                <a:cs typeface="Aileron"/>
                <a:sym typeface="Aileron"/>
              </a:rPr>
              <a:t>on</a:t>
            </a:r>
            <a:r>
              <a:rPr lang="en-US" sz="2501">
                <a:solidFill>
                  <a:srgbClr val="FFFFFF"/>
                </a:solidFill>
                <a:latin typeface="Aileron"/>
                <a:ea typeface="Aileron"/>
                <a:cs typeface="Aileron"/>
                <a:sym typeface="Aileron"/>
              </a:rPr>
              <a:t>sistency</a:t>
            </a:r>
            <a:r>
              <a:rPr lang="en-US" sz="2501">
                <a:solidFill>
                  <a:srgbClr val="FFFFFF"/>
                </a:solidFill>
                <a:latin typeface="Aileron"/>
                <a:ea typeface="Aileron"/>
                <a:cs typeface="Aileron"/>
                <a:sym typeface="Aileron"/>
              </a:rPr>
              <a:t> </a:t>
            </a:r>
            <a:r>
              <a:rPr lang="en-US" sz="2501">
                <a:solidFill>
                  <a:srgbClr val="FFFFFF"/>
                </a:solidFill>
                <a:latin typeface="Aileron"/>
                <a:ea typeface="Aileron"/>
                <a:cs typeface="Aileron"/>
                <a:sym typeface="Aileron"/>
              </a:rPr>
              <a:t>by logg</a:t>
            </a:r>
            <a:r>
              <a:rPr lang="en-US" sz="2501">
                <a:solidFill>
                  <a:srgbClr val="FFFFFF"/>
                </a:solidFill>
                <a:latin typeface="Aileron"/>
                <a:ea typeface="Aileron"/>
                <a:cs typeface="Aileron"/>
                <a:sym typeface="Aileron"/>
              </a:rPr>
              <a:t>i</a:t>
            </a:r>
            <a:r>
              <a:rPr lang="en-US" sz="2501">
                <a:solidFill>
                  <a:srgbClr val="FFFFFF"/>
                </a:solidFill>
                <a:latin typeface="Aileron"/>
                <a:ea typeface="Aileron"/>
                <a:cs typeface="Aileron"/>
                <a:sym typeface="Aileron"/>
              </a:rPr>
              <a:t>ng d</a:t>
            </a:r>
            <a:r>
              <a:rPr lang="en-US" sz="2501">
                <a:solidFill>
                  <a:srgbClr val="FFFFFF"/>
                </a:solidFill>
                <a:latin typeface="Aileron"/>
                <a:ea typeface="Aileron"/>
                <a:cs typeface="Aileron"/>
                <a:sym typeface="Aileron"/>
              </a:rPr>
              <a:t>e</a:t>
            </a:r>
            <a:r>
              <a:rPr lang="en-US" sz="2501">
                <a:solidFill>
                  <a:srgbClr val="FFFFFF"/>
                </a:solidFill>
                <a:latin typeface="Aileron"/>
                <a:ea typeface="Aileron"/>
                <a:cs typeface="Aileron"/>
                <a:sym typeface="Aileron"/>
              </a:rPr>
              <a:t>letions and updates. </a:t>
            </a:r>
            <a:r>
              <a:rPr lang="en-US" sz="2501">
                <a:solidFill>
                  <a:srgbClr val="FFFFFF"/>
                </a:solidFill>
                <a:latin typeface="Aileron"/>
                <a:ea typeface="Aileron"/>
                <a:cs typeface="Aileron"/>
                <a:sym typeface="Aileron"/>
              </a:rPr>
              <a:t>T</a:t>
            </a:r>
            <a:r>
              <a:rPr lang="en-US" sz="2501">
                <a:solidFill>
                  <a:srgbClr val="FFFFFF"/>
                </a:solidFill>
                <a:latin typeface="Aileron"/>
                <a:ea typeface="Aileron"/>
                <a:cs typeface="Aileron"/>
                <a:sym typeface="Aileron"/>
              </a:rPr>
              <a:t>hey </a:t>
            </a:r>
            <a:r>
              <a:rPr lang="en-US" sz="2501">
                <a:solidFill>
                  <a:srgbClr val="FFFFFF"/>
                </a:solidFill>
                <a:latin typeface="Aileron"/>
                <a:ea typeface="Aileron"/>
                <a:cs typeface="Aileron"/>
                <a:sym typeface="Aileron"/>
              </a:rPr>
              <a:t>al</a:t>
            </a:r>
            <a:r>
              <a:rPr lang="en-US" sz="2501">
                <a:solidFill>
                  <a:srgbClr val="FFFFFF"/>
                </a:solidFill>
                <a:latin typeface="Aileron"/>
                <a:ea typeface="Aileron"/>
                <a:cs typeface="Aileron"/>
                <a:sym typeface="Aileron"/>
              </a:rPr>
              <a:t>so mak</a:t>
            </a:r>
            <a:r>
              <a:rPr lang="en-US" sz="2501">
                <a:solidFill>
                  <a:srgbClr val="FFFFFF"/>
                </a:solidFill>
                <a:latin typeface="Aileron"/>
                <a:ea typeface="Aileron"/>
                <a:cs typeface="Aileron"/>
                <a:sym typeface="Aileron"/>
              </a:rPr>
              <a:t>e </a:t>
            </a:r>
            <a:r>
              <a:rPr lang="en-US" sz="2501">
                <a:solidFill>
                  <a:srgbClr val="FFFFFF"/>
                </a:solidFill>
                <a:latin typeface="Aileron"/>
                <a:ea typeface="Aileron"/>
                <a:cs typeface="Aileron"/>
                <a:sym typeface="Aileron"/>
              </a:rPr>
              <a:t>data recovery e</a:t>
            </a:r>
            <a:r>
              <a:rPr lang="en-US" sz="2501">
                <a:solidFill>
                  <a:srgbClr val="FFFFFF"/>
                </a:solidFill>
                <a:latin typeface="Aileron"/>
                <a:ea typeface="Aileron"/>
                <a:cs typeface="Aileron"/>
                <a:sym typeface="Aileron"/>
              </a:rPr>
              <a:t>a</a:t>
            </a:r>
            <a:r>
              <a:rPr lang="en-US" sz="2501">
                <a:solidFill>
                  <a:srgbClr val="FFFFFF"/>
                </a:solidFill>
                <a:latin typeface="Aileron"/>
                <a:ea typeface="Aileron"/>
                <a:cs typeface="Aileron"/>
                <a:sym typeface="Aileron"/>
              </a:rPr>
              <a:t>sier if so</a:t>
            </a:r>
            <a:r>
              <a:rPr lang="en-US" sz="2501">
                <a:solidFill>
                  <a:srgbClr val="FFFFFF"/>
                </a:solidFill>
                <a:latin typeface="Aileron"/>
                <a:ea typeface="Aileron"/>
                <a:cs typeface="Aileron"/>
                <a:sym typeface="Aileron"/>
              </a:rPr>
              <a:t>me</a:t>
            </a:r>
            <a:r>
              <a:rPr lang="en-US" sz="2501">
                <a:solidFill>
                  <a:srgbClr val="FFFFFF"/>
                </a:solidFill>
                <a:latin typeface="Aileron"/>
                <a:ea typeface="Aileron"/>
                <a:cs typeface="Aileron"/>
                <a:sym typeface="Aileron"/>
              </a:rPr>
              <a:t>thing goes wrong.</a:t>
            </a:r>
          </a:p>
        </p:txBody>
      </p:sp>
      <p:sp>
        <p:nvSpPr>
          <p:cNvPr name="TextBox 16" id="16"/>
          <p:cNvSpPr txBox="true"/>
          <p:nvPr/>
        </p:nvSpPr>
        <p:spPr>
          <a:xfrm rot="0">
            <a:off x="17248925" y="9351891"/>
            <a:ext cx="456962"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11</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Conclution</a:t>
            </a:r>
          </a:p>
        </p:txBody>
      </p:sp>
      <p:sp>
        <p:nvSpPr>
          <p:cNvPr name="TextBox 6" id="6"/>
          <p:cNvSpPr txBox="true"/>
          <p:nvPr/>
        </p:nvSpPr>
        <p:spPr>
          <a:xfrm rot="0">
            <a:off x="17248925" y="9351891"/>
            <a:ext cx="456962"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11</a:t>
            </a:r>
          </a:p>
        </p:txBody>
      </p:sp>
      <p:sp>
        <p:nvSpPr>
          <p:cNvPr name="TextBox 7" id="7"/>
          <p:cNvSpPr txBox="true"/>
          <p:nvPr/>
        </p:nvSpPr>
        <p:spPr>
          <a:xfrm rot="0">
            <a:off x="1028700" y="4728307"/>
            <a:ext cx="11211560" cy="2150070"/>
          </a:xfrm>
          <a:prstGeom prst="rect">
            <a:avLst/>
          </a:prstGeom>
        </p:spPr>
        <p:txBody>
          <a:bodyPr anchor="t" rtlCol="false" tIns="0" lIns="0" bIns="0" rIns="0">
            <a:spAutoFit/>
          </a:bodyPr>
          <a:lstStyle/>
          <a:p>
            <a:pPr algn="l">
              <a:lnSpc>
                <a:spcPts val="4342"/>
              </a:lnSpc>
              <a:spcBef>
                <a:spcPct val="0"/>
              </a:spcBef>
            </a:pPr>
            <a:r>
              <a:rPr lang="en-US" b="true" sz="3101">
                <a:solidFill>
                  <a:srgbClr val="FE6544"/>
                </a:solidFill>
                <a:latin typeface="Aileron Bold"/>
                <a:ea typeface="Aileron Bold"/>
                <a:cs typeface="Aileron Bold"/>
                <a:sym typeface="Aileron Bold"/>
              </a:rPr>
              <a:t>Planned Improvements</a:t>
            </a:r>
          </a:p>
          <a:p>
            <a:pPr algn="l" marL="669633" indent="-334816" lvl="1">
              <a:lnSpc>
                <a:spcPts val="4342"/>
              </a:lnSpc>
              <a:buFont typeface="Arial"/>
              <a:buChar char="•"/>
            </a:pPr>
            <a:r>
              <a:rPr lang="en-US" sz="3101">
                <a:solidFill>
                  <a:srgbClr val="FFFFFF"/>
                </a:solidFill>
                <a:latin typeface="Aileron"/>
                <a:ea typeface="Aileron"/>
                <a:cs typeface="Aileron"/>
                <a:sym typeface="Aileron"/>
              </a:rPr>
              <a:t>Advanced indexing for query performance.</a:t>
            </a:r>
          </a:p>
          <a:p>
            <a:pPr algn="l" marL="669633" indent="-334816" lvl="1">
              <a:lnSpc>
                <a:spcPts val="4342"/>
              </a:lnSpc>
              <a:buFont typeface="Arial"/>
              <a:buChar char="•"/>
            </a:pPr>
            <a:r>
              <a:rPr lang="en-US" sz="3101">
                <a:solidFill>
                  <a:srgbClr val="FFFFFF"/>
                </a:solidFill>
                <a:latin typeface="Aileron"/>
                <a:ea typeface="Aileron"/>
                <a:cs typeface="Aileron"/>
                <a:sym typeface="Aileron"/>
              </a:rPr>
              <a:t>Backup &amp; recovery mechanism for data safety.</a:t>
            </a:r>
          </a:p>
          <a:p>
            <a:pPr algn="l" marL="669633" indent="-334816" lvl="1">
              <a:lnSpc>
                <a:spcPts val="4342"/>
              </a:lnSpc>
              <a:buFont typeface="Arial"/>
              <a:buChar char="•"/>
            </a:pPr>
            <a:r>
              <a:rPr lang="en-US" sz="3101">
                <a:solidFill>
                  <a:srgbClr val="FFFFFF"/>
                </a:solidFill>
                <a:latin typeface="Aileron"/>
                <a:ea typeface="Aileron"/>
                <a:cs typeface="Aileron"/>
                <a:sym typeface="Aileron"/>
              </a:rPr>
              <a:t>Web integration: real-time school management via web app.</a:t>
            </a:r>
          </a:p>
        </p:txBody>
      </p:sp>
      <p:sp>
        <p:nvSpPr>
          <p:cNvPr name="TextBox 8" id="8"/>
          <p:cNvSpPr txBox="true"/>
          <p:nvPr/>
        </p:nvSpPr>
        <p:spPr>
          <a:xfrm rot="0">
            <a:off x="1028700" y="2296570"/>
            <a:ext cx="11137106" cy="2150070"/>
          </a:xfrm>
          <a:prstGeom prst="rect">
            <a:avLst/>
          </a:prstGeom>
        </p:spPr>
        <p:txBody>
          <a:bodyPr anchor="t" rtlCol="false" tIns="0" lIns="0" bIns="0" rIns="0">
            <a:spAutoFit/>
          </a:bodyPr>
          <a:lstStyle/>
          <a:p>
            <a:pPr algn="l">
              <a:lnSpc>
                <a:spcPts val="4342"/>
              </a:lnSpc>
              <a:spcBef>
                <a:spcPct val="0"/>
              </a:spcBef>
            </a:pPr>
            <a:r>
              <a:rPr lang="en-US" b="true" sz="3101">
                <a:solidFill>
                  <a:srgbClr val="FE6544"/>
                </a:solidFill>
                <a:latin typeface="Aileron Bold"/>
                <a:ea typeface="Aileron Bold"/>
                <a:cs typeface="Aileron Bold"/>
                <a:sym typeface="Aileron Bold"/>
              </a:rPr>
              <a:t>Outcome</a:t>
            </a:r>
          </a:p>
          <a:p>
            <a:pPr algn="l" marL="669633" indent="-334816" lvl="1">
              <a:lnSpc>
                <a:spcPts val="4342"/>
              </a:lnSpc>
              <a:buFont typeface="Arial"/>
              <a:buChar char="•"/>
            </a:pPr>
            <a:r>
              <a:rPr lang="en-US" sz="3101">
                <a:solidFill>
                  <a:srgbClr val="FFFFFF"/>
                </a:solidFill>
                <a:latin typeface="Aileron"/>
                <a:ea typeface="Aileron"/>
                <a:cs typeface="Aileron"/>
                <a:sym typeface="Aileron"/>
              </a:rPr>
              <a:t>Org</a:t>
            </a:r>
            <a:r>
              <a:rPr lang="en-US" sz="3101">
                <a:solidFill>
                  <a:srgbClr val="FFFFFF"/>
                </a:solidFill>
                <a:latin typeface="Aileron"/>
                <a:ea typeface="Aileron"/>
                <a:cs typeface="Aileron"/>
                <a:sym typeface="Aileron"/>
              </a:rPr>
              <a:t>anized &amp; efficient structure for school data management</a:t>
            </a:r>
          </a:p>
          <a:p>
            <a:pPr algn="l" marL="669633" indent="-334816" lvl="1">
              <a:lnSpc>
                <a:spcPts val="4342"/>
              </a:lnSpc>
              <a:buFont typeface="Arial"/>
              <a:buChar char="•"/>
            </a:pPr>
            <a:r>
              <a:rPr lang="en-US" sz="3101">
                <a:solidFill>
                  <a:srgbClr val="FFFFFF"/>
                </a:solidFill>
                <a:latin typeface="Aileron"/>
                <a:ea typeface="Aileron"/>
                <a:cs typeface="Aileron"/>
                <a:sym typeface="Aileron"/>
              </a:rPr>
              <a:t>Can perform Academic operation and report analysis</a:t>
            </a:r>
          </a:p>
          <a:p>
            <a:pPr algn="l" marL="669633" indent="-334816" lvl="1">
              <a:lnSpc>
                <a:spcPts val="4342"/>
              </a:lnSpc>
              <a:buFont typeface="Arial"/>
              <a:buChar char="•"/>
            </a:pPr>
            <a:r>
              <a:rPr lang="en-US" sz="3101">
                <a:solidFill>
                  <a:srgbClr val="FFFFFF"/>
                </a:solidFill>
                <a:latin typeface="Aileron"/>
                <a:ea typeface="Aileron"/>
                <a:cs typeface="Aileron"/>
                <a:sym typeface="Aileron"/>
              </a:rPr>
              <a:t>keep track when data was changed</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Conclution(cont)</a:t>
            </a:r>
          </a:p>
        </p:txBody>
      </p:sp>
      <p:sp>
        <p:nvSpPr>
          <p:cNvPr name="TextBox 6" id="6"/>
          <p:cNvSpPr txBox="true"/>
          <p:nvPr/>
        </p:nvSpPr>
        <p:spPr>
          <a:xfrm rot="0">
            <a:off x="17248965" y="9351891"/>
            <a:ext cx="456882"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12</a:t>
            </a:r>
          </a:p>
        </p:txBody>
      </p:sp>
      <p:sp>
        <p:nvSpPr>
          <p:cNvPr name="TextBox 7" id="7"/>
          <p:cNvSpPr txBox="true"/>
          <p:nvPr/>
        </p:nvSpPr>
        <p:spPr>
          <a:xfrm rot="0">
            <a:off x="1028700" y="1764116"/>
            <a:ext cx="17259300" cy="3778845"/>
          </a:xfrm>
          <a:prstGeom prst="rect">
            <a:avLst/>
          </a:prstGeom>
        </p:spPr>
        <p:txBody>
          <a:bodyPr anchor="t" rtlCol="false" tIns="0" lIns="0" bIns="0" rIns="0">
            <a:spAutoFit/>
          </a:bodyPr>
          <a:lstStyle/>
          <a:p>
            <a:pPr algn="l">
              <a:lnSpc>
                <a:spcPts val="4342"/>
              </a:lnSpc>
              <a:spcBef>
                <a:spcPct val="0"/>
              </a:spcBef>
            </a:pPr>
            <a:r>
              <a:rPr lang="en-US" b="true" sz="3101">
                <a:solidFill>
                  <a:srgbClr val="FE6544"/>
                </a:solidFill>
                <a:latin typeface="Aileron Bold"/>
                <a:ea typeface="Aileron Bold"/>
                <a:cs typeface="Aileron Bold"/>
                <a:sym typeface="Aileron Bold"/>
              </a:rPr>
              <a:t>Challenge</a:t>
            </a:r>
          </a:p>
          <a:p>
            <a:pPr algn="l" marL="669633" indent="-334816" lvl="1">
              <a:lnSpc>
                <a:spcPts val="4342"/>
              </a:lnSpc>
              <a:buFont typeface="Arial"/>
              <a:buChar char="•"/>
            </a:pPr>
            <a:r>
              <a:rPr lang="en-US" sz="3101">
                <a:solidFill>
                  <a:srgbClr val="FFFFFF"/>
                </a:solidFill>
                <a:latin typeface="Aileron"/>
                <a:ea typeface="Aileron"/>
                <a:cs typeface="Aileron"/>
                <a:sym typeface="Aileron"/>
              </a:rPr>
              <a:t>Complex Rel</a:t>
            </a:r>
            <a:r>
              <a:rPr lang="en-US" sz="3101">
                <a:solidFill>
                  <a:srgbClr val="FFFFFF"/>
                </a:solidFill>
                <a:latin typeface="Aileron"/>
                <a:ea typeface="Aileron"/>
                <a:cs typeface="Aileron"/>
                <a:sym typeface="Aileron"/>
              </a:rPr>
              <a:t>ationships: Difficulties in distinguishing between entities and relationships, and in choosing appropriate primary keys for each table.</a:t>
            </a:r>
          </a:p>
          <a:p>
            <a:pPr algn="l" marL="669633" indent="-334816" lvl="1">
              <a:lnSpc>
                <a:spcPts val="4342"/>
              </a:lnSpc>
              <a:buFont typeface="Arial"/>
              <a:buChar char="•"/>
            </a:pPr>
            <a:r>
              <a:rPr lang="en-US" sz="3101">
                <a:solidFill>
                  <a:srgbClr val="FFFFFF"/>
                </a:solidFill>
                <a:latin typeface="Aileron"/>
                <a:ea typeface="Aileron"/>
                <a:cs typeface="Aileron"/>
                <a:sym typeface="Aileron"/>
              </a:rPr>
              <a:t>Data Redundancy Risks: Preventing duplicate data entries while maintaining ease of data access.</a:t>
            </a:r>
          </a:p>
          <a:p>
            <a:pPr algn="l" marL="669633" indent="-334816" lvl="1">
              <a:lnSpc>
                <a:spcPts val="4342"/>
              </a:lnSpc>
              <a:buFont typeface="Arial"/>
              <a:buChar char="•"/>
            </a:pPr>
            <a:r>
              <a:rPr lang="en-US" sz="3101">
                <a:solidFill>
                  <a:srgbClr val="FFFFFF"/>
                </a:solidFill>
                <a:latin typeface="Aileron"/>
                <a:ea typeface="Aileron"/>
                <a:cs typeface="Aileron"/>
                <a:sym typeface="Aileron"/>
              </a:rPr>
              <a:t>Multi-Table Queries:Challenges in writing complex joins and aggregate queries involving multiple related tables.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932143" y="-1851580"/>
            <a:ext cx="14130596" cy="141305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020383" y="0"/>
            <a:ext cx="11989227" cy="2505080"/>
          </a:xfrm>
          <a:custGeom>
            <a:avLst/>
            <a:gdLst/>
            <a:ahLst/>
            <a:cxnLst/>
            <a:rect r="r" b="b" t="t" l="l"/>
            <a:pathLst>
              <a:path h="2505080" w="11989227">
                <a:moveTo>
                  <a:pt x="0" y="0"/>
                </a:moveTo>
                <a:lnTo>
                  <a:pt x="11989227" y="0"/>
                </a:lnTo>
                <a:lnTo>
                  <a:pt x="11989227" y="2505080"/>
                </a:lnTo>
                <a:lnTo>
                  <a:pt x="0" y="2505080"/>
                </a:lnTo>
                <a:lnTo>
                  <a:pt x="0" y="0"/>
                </a:lnTo>
                <a:close/>
              </a:path>
            </a:pathLst>
          </a:custGeom>
          <a:blipFill>
            <a:blip r:embed="rId2"/>
            <a:stretch>
              <a:fillRect l="0" t="0" r="0" b="-378596"/>
            </a:stretch>
          </a:blipFill>
        </p:spPr>
      </p:sp>
      <p:sp>
        <p:nvSpPr>
          <p:cNvPr name="Freeform 6" id="6"/>
          <p:cNvSpPr/>
          <p:nvPr/>
        </p:nvSpPr>
        <p:spPr>
          <a:xfrm flipH="false" flipV="false" rot="0">
            <a:off x="212549" y="36351"/>
            <a:ext cx="2144192" cy="2878110"/>
          </a:xfrm>
          <a:custGeom>
            <a:avLst/>
            <a:gdLst/>
            <a:ahLst/>
            <a:cxnLst/>
            <a:rect r="r" b="b" t="t" l="l"/>
            <a:pathLst>
              <a:path h="2878110" w="2144192">
                <a:moveTo>
                  <a:pt x="0" y="0"/>
                </a:moveTo>
                <a:lnTo>
                  <a:pt x="2144192" y="0"/>
                </a:lnTo>
                <a:lnTo>
                  <a:pt x="2144192" y="2878111"/>
                </a:lnTo>
                <a:lnTo>
                  <a:pt x="0" y="2878111"/>
                </a:lnTo>
                <a:lnTo>
                  <a:pt x="0" y="0"/>
                </a:lnTo>
                <a:close/>
              </a:path>
            </a:pathLst>
          </a:custGeom>
          <a:blipFill>
            <a:blip r:embed="rId3"/>
            <a:stretch>
              <a:fillRect l="0" t="0" r="0" b="0"/>
            </a:stretch>
          </a:blipFill>
        </p:spPr>
      </p:sp>
      <p:sp>
        <p:nvSpPr>
          <p:cNvPr name="Freeform 7" id="7"/>
          <p:cNvSpPr/>
          <p:nvPr/>
        </p:nvSpPr>
        <p:spPr>
          <a:xfrm flipH="false" flipV="false" rot="0">
            <a:off x="11929356" y="3682290"/>
            <a:ext cx="3278432" cy="6604710"/>
          </a:xfrm>
          <a:custGeom>
            <a:avLst/>
            <a:gdLst/>
            <a:ahLst/>
            <a:cxnLst/>
            <a:rect r="r" b="b" t="t" l="l"/>
            <a:pathLst>
              <a:path h="6604710" w="3278432">
                <a:moveTo>
                  <a:pt x="0" y="0"/>
                </a:moveTo>
                <a:lnTo>
                  <a:pt x="3278431" y="0"/>
                </a:lnTo>
                <a:lnTo>
                  <a:pt x="3278431" y="6604710"/>
                </a:lnTo>
                <a:lnTo>
                  <a:pt x="0" y="6604710"/>
                </a:lnTo>
                <a:lnTo>
                  <a:pt x="0" y="0"/>
                </a:lnTo>
                <a:close/>
              </a:path>
            </a:pathLst>
          </a:custGeom>
          <a:blipFill>
            <a:blip r:embed="rId4"/>
            <a:stretch>
              <a:fillRect l="-100729" t="0" r="-729" b="0"/>
            </a:stretch>
          </a:blipFill>
        </p:spPr>
      </p:sp>
      <p:sp>
        <p:nvSpPr>
          <p:cNvPr name="Freeform 8" id="8"/>
          <p:cNvSpPr/>
          <p:nvPr/>
        </p:nvSpPr>
        <p:spPr>
          <a:xfrm flipH="false" flipV="false" rot="0">
            <a:off x="3230082" y="3507304"/>
            <a:ext cx="3137993" cy="6604710"/>
          </a:xfrm>
          <a:custGeom>
            <a:avLst/>
            <a:gdLst/>
            <a:ahLst/>
            <a:cxnLst/>
            <a:rect r="r" b="b" t="t" l="l"/>
            <a:pathLst>
              <a:path h="6604710" w="3137993">
                <a:moveTo>
                  <a:pt x="0" y="0"/>
                </a:moveTo>
                <a:lnTo>
                  <a:pt x="3137993" y="0"/>
                </a:lnTo>
                <a:lnTo>
                  <a:pt x="3137993" y="6604710"/>
                </a:lnTo>
                <a:lnTo>
                  <a:pt x="0" y="6604710"/>
                </a:lnTo>
                <a:lnTo>
                  <a:pt x="0" y="0"/>
                </a:lnTo>
                <a:close/>
              </a:path>
            </a:pathLst>
          </a:custGeom>
          <a:blipFill>
            <a:blip r:embed="rId4"/>
            <a:stretch>
              <a:fillRect l="0" t="0" r="-110475" b="0"/>
            </a:stretch>
          </a:blipFill>
        </p:spPr>
      </p:sp>
      <p:sp>
        <p:nvSpPr>
          <p:cNvPr name="Freeform 9" id="9"/>
          <p:cNvSpPr/>
          <p:nvPr/>
        </p:nvSpPr>
        <p:spPr>
          <a:xfrm flipH="false" flipV="false" rot="0">
            <a:off x="16080295" y="36351"/>
            <a:ext cx="2144192" cy="2878110"/>
          </a:xfrm>
          <a:custGeom>
            <a:avLst/>
            <a:gdLst/>
            <a:ahLst/>
            <a:cxnLst/>
            <a:rect r="r" b="b" t="t" l="l"/>
            <a:pathLst>
              <a:path h="2878110" w="2144192">
                <a:moveTo>
                  <a:pt x="0" y="0"/>
                </a:moveTo>
                <a:lnTo>
                  <a:pt x="2144192" y="0"/>
                </a:lnTo>
                <a:lnTo>
                  <a:pt x="2144192" y="2878111"/>
                </a:lnTo>
                <a:lnTo>
                  <a:pt x="0" y="2878111"/>
                </a:lnTo>
                <a:lnTo>
                  <a:pt x="0" y="0"/>
                </a:lnTo>
                <a:close/>
              </a:path>
            </a:pathLst>
          </a:custGeom>
          <a:blipFill>
            <a:blip r:embed="rId5"/>
            <a:stretch>
              <a:fillRect l="0" t="0" r="0" b="0"/>
            </a:stretch>
          </a:blipFill>
        </p:spPr>
      </p:sp>
      <p:sp>
        <p:nvSpPr>
          <p:cNvPr name="TextBox 10" id="10"/>
          <p:cNvSpPr txBox="true"/>
          <p:nvPr/>
        </p:nvSpPr>
        <p:spPr>
          <a:xfrm rot="0">
            <a:off x="6746290" y="4752259"/>
            <a:ext cx="4957092" cy="2057400"/>
          </a:xfrm>
          <a:prstGeom prst="rect">
            <a:avLst/>
          </a:prstGeom>
        </p:spPr>
        <p:txBody>
          <a:bodyPr anchor="t" rtlCol="false" tIns="0" lIns="0" bIns="0" rIns="0">
            <a:spAutoFit/>
          </a:bodyPr>
          <a:lstStyle/>
          <a:p>
            <a:pPr algn="l">
              <a:lnSpc>
                <a:spcPts val="16800"/>
              </a:lnSpc>
            </a:pPr>
            <a:r>
              <a:rPr lang="en-US" sz="12000" b="true">
                <a:solidFill>
                  <a:srgbClr val="FE6544"/>
                </a:solidFill>
                <a:latin typeface="Garet Bold"/>
                <a:ea typeface="Garet Bold"/>
                <a:cs typeface="Garet Bold"/>
                <a:sym typeface="Garet Bold"/>
              </a:rPr>
              <a:t>DEMO</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932143" y="-1851580"/>
            <a:ext cx="14130596" cy="1413059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020383" y="0"/>
            <a:ext cx="11989227" cy="2505080"/>
          </a:xfrm>
          <a:custGeom>
            <a:avLst/>
            <a:gdLst/>
            <a:ahLst/>
            <a:cxnLst/>
            <a:rect r="r" b="b" t="t" l="l"/>
            <a:pathLst>
              <a:path h="2505080" w="11989227">
                <a:moveTo>
                  <a:pt x="0" y="0"/>
                </a:moveTo>
                <a:lnTo>
                  <a:pt x="11989227" y="0"/>
                </a:lnTo>
                <a:lnTo>
                  <a:pt x="11989227" y="2505080"/>
                </a:lnTo>
                <a:lnTo>
                  <a:pt x="0" y="2505080"/>
                </a:lnTo>
                <a:lnTo>
                  <a:pt x="0" y="0"/>
                </a:lnTo>
                <a:close/>
              </a:path>
            </a:pathLst>
          </a:custGeom>
          <a:blipFill>
            <a:blip r:embed="rId2"/>
            <a:stretch>
              <a:fillRect l="0" t="0" r="0" b="-378596"/>
            </a:stretch>
          </a:blipFill>
        </p:spPr>
      </p:sp>
      <p:sp>
        <p:nvSpPr>
          <p:cNvPr name="Freeform 6" id="6"/>
          <p:cNvSpPr/>
          <p:nvPr/>
        </p:nvSpPr>
        <p:spPr>
          <a:xfrm flipH="false" flipV="false" rot="0">
            <a:off x="6763845" y="1475406"/>
            <a:ext cx="4502303" cy="2353893"/>
          </a:xfrm>
          <a:custGeom>
            <a:avLst/>
            <a:gdLst/>
            <a:ahLst/>
            <a:cxnLst/>
            <a:rect r="r" b="b" t="t" l="l"/>
            <a:pathLst>
              <a:path h="2353893" w="4502303">
                <a:moveTo>
                  <a:pt x="0" y="0"/>
                </a:moveTo>
                <a:lnTo>
                  <a:pt x="4502303" y="0"/>
                </a:lnTo>
                <a:lnTo>
                  <a:pt x="4502303" y="2353893"/>
                </a:lnTo>
                <a:lnTo>
                  <a:pt x="0" y="2353893"/>
                </a:lnTo>
                <a:lnTo>
                  <a:pt x="0" y="0"/>
                </a:lnTo>
                <a:close/>
              </a:path>
            </a:pathLst>
          </a:custGeom>
          <a:blipFill>
            <a:blip r:embed="rId3"/>
            <a:stretch>
              <a:fillRect l="-34738" t="-18329" r="-31145" b="-60144"/>
            </a:stretch>
          </a:blipFill>
        </p:spPr>
      </p:sp>
      <p:sp>
        <p:nvSpPr>
          <p:cNvPr name="Freeform 7" id="7"/>
          <p:cNvSpPr/>
          <p:nvPr/>
        </p:nvSpPr>
        <p:spPr>
          <a:xfrm flipH="false" flipV="false" rot="0">
            <a:off x="212549" y="36351"/>
            <a:ext cx="2144192" cy="2878110"/>
          </a:xfrm>
          <a:custGeom>
            <a:avLst/>
            <a:gdLst/>
            <a:ahLst/>
            <a:cxnLst/>
            <a:rect r="r" b="b" t="t" l="l"/>
            <a:pathLst>
              <a:path h="2878110" w="2144192">
                <a:moveTo>
                  <a:pt x="0" y="0"/>
                </a:moveTo>
                <a:lnTo>
                  <a:pt x="2144192" y="0"/>
                </a:lnTo>
                <a:lnTo>
                  <a:pt x="2144192" y="2878111"/>
                </a:lnTo>
                <a:lnTo>
                  <a:pt x="0" y="2878111"/>
                </a:lnTo>
                <a:lnTo>
                  <a:pt x="0" y="0"/>
                </a:lnTo>
                <a:close/>
              </a:path>
            </a:pathLst>
          </a:custGeom>
          <a:blipFill>
            <a:blip r:embed="rId4"/>
            <a:stretch>
              <a:fillRect l="0" t="0" r="0" b="0"/>
            </a:stretch>
          </a:blipFill>
        </p:spPr>
      </p:sp>
      <p:sp>
        <p:nvSpPr>
          <p:cNvPr name="Freeform 8" id="8"/>
          <p:cNvSpPr/>
          <p:nvPr/>
        </p:nvSpPr>
        <p:spPr>
          <a:xfrm flipH="false" flipV="false" rot="0">
            <a:off x="11929356" y="3682290"/>
            <a:ext cx="3278432" cy="6604710"/>
          </a:xfrm>
          <a:custGeom>
            <a:avLst/>
            <a:gdLst/>
            <a:ahLst/>
            <a:cxnLst/>
            <a:rect r="r" b="b" t="t" l="l"/>
            <a:pathLst>
              <a:path h="6604710" w="3278432">
                <a:moveTo>
                  <a:pt x="0" y="0"/>
                </a:moveTo>
                <a:lnTo>
                  <a:pt x="3278431" y="0"/>
                </a:lnTo>
                <a:lnTo>
                  <a:pt x="3278431" y="6604710"/>
                </a:lnTo>
                <a:lnTo>
                  <a:pt x="0" y="6604710"/>
                </a:lnTo>
                <a:lnTo>
                  <a:pt x="0" y="0"/>
                </a:lnTo>
                <a:close/>
              </a:path>
            </a:pathLst>
          </a:custGeom>
          <a:blipFill>
            <a:blip r:embed="rId5"/>
            <a:stretch>
              <a:fillRect l="-100729" t="0" r="-729" b="0"/>
            </a:stretch>
          </a:blipFill>
        </p:spPr>
      </p:sp>
      <p:sp>
        <p:nvSpPr>
          <p:cNvPr name="TextBox 9" id="9"/>
          <p:cNvSpPr txBox="true"/>
          <p:nvPr/>
        </p:nvSpPr>
        <p:spPr>
          <a:xfrm rot="0">
            <a:off x="5098823" y="4742843"/>
            <a:ext cx="8090355" cy="1958350"/>
          </a:xfrm>
          <a:prstGeom prst="rect">
            <a:avLst/>
          </a:prstGeom>
        </p:spPr>
        <p:txBody>
          <a:bodyPr anchor="t" rtlCol="false" tIns="0" lIns="0" bIns="0" rIns="0">
            <a:spAutoFit/>
          </a:bodyPr>
          <a:lstStyle/>
          <a:p>
            <a:pPr algn="ctr">
              <a:lnSpc>
                <a:spcPts val="15959"/>
              </a:lnSpc>
            </a:pPr>
            <a:r>
              <a:rPr lang="en-US" sz="11399">
                <a:solidFill>
                  <a:srgbClr val="FE6544"/>
                </a:solidFill>
                <a:latin typeface="Khmer Moul"/>
                <a:ea typeface="Khmer Moul"/>
                <a:cs typeface="Khmer Moul"/>
                <a:sym typeface="Khmer Moul"/>
              </a:rPr>
              <a:t>អរគុណ</a:t>
            </a:r>
          </a:p>
        </p:txBody>
      </p:sp>
      <p:sp>
        <p:nvSpPr>
          <p:cNvPr name="Freeform 10" id="10"/>
          <p:cNvSpPr/>
          <p:nvPr/>
        </p:nvSpPr>
        <p:spPr>
          <a:xfrm flipH="false" flipV="false" rot="0">
            <a:off x="3230082" y="3682290"/>
            <a:ext cx="3137993" cy="6604710"/>
          </a:xfrm>
          <a:custGeom>
            <a:avLst/>
            <a:gdLst/>
            <a:ahLst/>
            <a:cxnLst/>
            <a:rect r="r" b="b" t="t" l="l"/>
            <a:pathLst>
              <a:path h="6604710" w="3137993">
                <a:moveTo>
                  <a:pt x="0" y="0"/>
                </a:moveTo>
                <a:lnTo>
                  <a:pt x="3137993" y="0"/>
                </a:lnTo>
                <a:lnTo>
                  <a:pt x="3137993" y="6604710"/>
                </a:lnTo>
                <a:lnTo>
                  <a:pt x="0" y="6604710"/>
                </a:lnTo>
                <a:lnTo>
                  <a:pt x="0" y="0"/>
                </a:lnTo>
                <a:close/>
              </a:path>
            </a:pathLst>
          </a:custGeom>
          <a:blipFill>
            <a:blip r:embed="rId5"/>
            <a:stretch>
              <a:fillRect l="0" t="0" r="-110475" b="0"/>
            </a:stretch>
          </a:blipFill>
        </p:spPr>
      </p:sp>
      <p:sp>
        <p:nvSpPr>
          <p:cNvPr name="Freeform 11" id="11"/>
          <p:cNvSpPr/>
          <p:nvPr/>
        </p:nvSpPr>
        <p:spPr>
          <a:xfrm flipH="false" flipV="false" rot="0">
            <a:off x="16080295" y="36351"/>
            <a:ext cx="2144192" cy="2878110"/>
          </a:xfrm>
          <a:custGeom>
            <a:avLst/>
            <a:gdLst/>
            <a:ahLst/>
            <a:cxnLst/>
            <a:rect r="r" b="b" t="t" l="l"/>
            <a:pathLst>
              <a:path h="2878110" w="2144192">
                <a:moveTo>
                  <a:pt x="0" y="0"/>
                </a:moveTo>
                <a:lnTo>
                  <a:pt x="2144192" y="0"/>
                </a:lnTo>
                <a:lnTo>
                  <a:pt x="2144192" y="2878111"/>
                </a:lnTo>
                <a:lnTo>
                  <a:pt x="0" y="2878111"/>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3787103"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362819" y="1545676"/>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6018636" y="2996797"/>
            <a:ext cx="6250729" cy="1120775"/>
          </a:xfrm>
          <a:prstGeom prst="rect">
            <a:avLst/>
          </a:prstGeom>
        </p:spPr>
        <p:txBody>
          <a:bodyPr anchor="t" rtlCol="false" tIns="0" lIns="0" bIns="0" rIns="0">
            <a:spAutoFit/>
          </a:bodyPr>
          <a:lstStyle/>
          <a:p>
            <a:pPr algn="ctr">
              <a:lnSpc>
                <a:spcPts val="9100"/>
              </a:lnSpc>
            </a:pPr>
            <a:r>
              <a:rPr lang="en-US" b="true" sz="6500">
                <a:solidFill>
                  <a:srgbClr val="FE6544"/>
                </a:solidFill>
                <a:latin typeface="Garet Bold"/>
                <a:ea typeface="Garet Bold"/>
                <a:cs typeface="Garet Bold"/>
                <a:sym typeface="Garet Bold"/>
              </a:rPr>
              <a:t>Introduction</a:t>
            </a:r>
          </a:p>
        </p:txBody>
      </p:sp>
      <p:sp>
        <p:nvSpPr>
          <p:cNvPr name="TextBox 7" id="7"/>
          <p:cNvSpPr txBox="true"/>
          <p:nvPr/>
        </p:nvSpPr>
        <p:spPr>
          <a:xfrm rot="0">
            <a:off x="1856093" y="4589168"/>
            <a:ext cx="14868819" cy="1782763"/>
          </a:xfrm>
          <a:prstGeom prst="rect">
            <a:avLst/>
          </a:prstGeom>
        </p:spPr>
        <p:txBody>
          <a:bodyPr anchor="t" rtlCol="false" tIns="0" lIns="0" bIns="0" rIns="0">
            <a:spAutoFit/>
          </a:bodyPr>
          <a:lstStyle/>
          <a:p>
            <a:pPr algn="ctr">
              <a:lnSpc>
                <a:spcPts val="3587"/>
              </a:lnSpc>
            </a:pPr>
            <a:r>
              <a:rPr lang="en-US" sz="2562">
                <a:solidFill>
                  <a:srgbClr val="F5F5F5"/>
                </a:solidFill>
                <a:latin typeface="Aileron"/>
                <a:ea typeface="Aileron"/>
                <a:cs typeface="Aileron"/>
                <a:sym typeface="Aileron"/>
              </a:rPr>
              <a:t>The Academic Skill Development Center is a physical short-course school that enhances students’ skills through hands-on learning. While teaching is in person, the system supports student and teacher management, course creation, enrollment and attendance tracking and  performance evaluation, and report analytics for monitoring student progress and behavior.</a:t>
            </a:r>
          </a:p>
        </p:txBody>
      </p:sp>
      <p:sp>
        <p:nvSpPr>
          <p:cNvPr name="TextBox 8" id="8"/>
          <p:cNvSpPr txBox="true"/>
          <p:nvPr/>
        </p:nvSpPr>
        <p:spPr>
          <a:xfrm rot="0">
            <a:off x="2501082" y="1196460"/>
            <a:ext cx="1903901" cy="349250"/>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Database</a:t>
            </a:r>
          </a:p>
        </p:txBody>
      </p:sp>
      <p:sp>
        <p:nvSpPr>
          <p:cNvPr name="Freeform 9" id="9"/>
          <p:cNvSpPr/>
          <p:nvPr/>
        </p:nvSpPr>
        <p:spPr>
          <a:xfrm flipH="true" flipV="false" rot="0">
            <a:off x="1508515" y="1028700"/>
            <a:ext cx="695155" cy="775528"/>
          </a:xfrm>
          <a:custGeom>
            <a:avLst/>
            <a:gdLst/>
            <a:ahLst/>
            <a:cxnLst/>
            <a:rect r="r" b="b" t="t" l="l"/>
            <a:pathLst>
              <a:path h="775528" w="695155">
                <a:moveTo>
                  <a:pt x="695155" y="0"/>
                </a:moveTo>
                <a:lnTo>
                  <a:pt x="0" y="0"/>
                </a:lnTo>
                <a:lnTo>
                  <a:pt x="0" y="775528"/>
                </a:lnTo>
                <a:lnTo>
                  <a:pt x="695155" y="775528"/>
                </a:lnTo>
                <a:lnTo>
                  <a:pt x="69515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0" id="10"/>
          <p:cNvSpPr/>
          <p:nvPr/>
        </p:nvSpPr>
        <p:spPr>
          <a:xfrm flipV="true">
            <a:off x="1228907" y="4381945"/>
            <a:ext cx="16248499" cy="0"/>
          </a:xfrm>
          <a:prstGeom prst="line">
            <a:avLst/>
          </a:prstGeom>
          <a:ln cap="flat" w="19050">
            <a:solidFill>
              <a:srgbClr val="00D300"/>
            </a:solidFill>
            <a:prstDash val="solid"/>
            <a:headEnd type="none" len="sm" w="sm"/>
            <a:tailEnd type="none" len="sm" w="sm"/>
          </a:ln>
        </p:spPr>
      </p:sp>
      <p:sp>
        <p:nvSpPr>
          <p:cNvPr name="AutoShape 11" id="11"/>
          <p:cNvSpPr/>
          <p:nvPr/>
        </p:nvSpPr>
        <p:spPr>
          <a:xfrm>
            <a:off x="1228907" y="7847548"/>
            <a:ext cx="6513104" cy="0"/>
          </a:xfrm>
          <a:prstGeom prst="line">
            <a:avLst/>
          </a:prstGeom>
          <a:ln cap="flat" w="9525">
            <a:solidFill>
              <a:srgbClr val="FFFFFF"/>
            </a:solidFill>
            <a:prstDash val="solid"/>
            <a:headEnd type="none" len="sm" w="sm"/>
            <a:tailEnd type="none" len="sm" w="sm"/>
          </a:ln>
        </p:spPr>
      </p:sp>
      <p:sp>
        <p:nvSpPr>
          <p:cNvPr name="AutoShape 12" id="12"/>
          <p:cNvSpPr/>
          <p:nvPr/>
        </p:nvSpPr>
        <p:spPr>
          <a:xfrm flipV="true">
            <a:off x="1228907" y="2206359"/>
            <a:ext cx="0" cy="5641189"/>
          </a:xfrm>
          <a:prstGeom prst="line">
            <a:avLst/>
          </a:prstGeom>
          <a:ln cap="flat" w="238125">
            <a:solidFill>
              <a:srgbClr val="FE6544"/>
            </a:solidFill>
            <a:prstDash val="solid"/>
            <a:headEnd type="none" len="sm" w="sm"/>
            <a:tailEnd type="none" len="sm" w="sm"/>
          </a:ln>
        </p:spPr>
      </p:sp>
      <p:sp>
        <p:nvSpPr>
          <p:cNvPr name="AutoShape 13" id="13"/>
          <p:cNvSpPr/>
          <p:nvPr/>
        </p:nvSpPr>
        <p:spPr>
          <a:xfrm>
            <a:off x="1341439" y="2339896"/>
            <a:ext cx="8059020" cy="0"/>
          </a:xfrm>
          <a:prstGeom prst="line">
            <a:avLst/>
          </a:prstGeom>
          <a:ln cap="flat" w="19050">
            <a:solidFill>
              <a:srgbClr val="FFFFFF"/>
            </a:solidFill>
            <a:prstDash val="solid"/>
            <a:headEnd type="none" len="sm" w="sm"/>
            <a:tailEnd type="none" len="sm" w="sm"/>
          </a:ln>
        </p:spPr>
      </p:sp>
      <p:sp>
        <p:nvSpPr>
          <p:cNvPr name="AutoShape 14" id="14"/>
          <p:cNvSpPr/>
          <p:nvPr/>
        </p:nvSpPr>
        <p:spPr>
          <a:xfrm flipH="true">
            <a:off x="9701105" y="7068229"/>
            <a:ext cx="7343219" cy="0"/>
          </a:xfrm>
          <a:prstGeom prst="line">
            <a:avLst/>
          </a:prstGeom>
          <a:ln cap="flat" w="9525">
            <a:solidFill>
              <a:srgbClr val="FFFFFF"/>
            </a:solidFill>
            <a:prstDash val="solid"/>
            <a:headEnd type="none" len="sm" w="sm"/>
            <a:tailEnd type="none" len="sm" w="sm"/>
          </a:ln>
        </p:spPr>
      </p:sp>
      <p:sp>
        <p:nvSpPr>
          <p:cNvPr name="TextBox 15" id="15"/>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741667"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35960" y="-3779318"/>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741667" y="1903631"/>
            <a:ext cx="9954563" cy="978535"/>
          </a:xfrm>
          <a:prstGeom prst="rect">
            <a:avLst/>
          </a:prstGeom>
        </p:spPr>
        <p:txBody>
          <a:bodyPr anchor="t" rtlCol="false" tIns="0" lIns="0" bIns="0" rIns="0">
            <a:spAutoFit/>
          </a:bodyPr>
          <a:lstStyle/>
          <a:p>
            <a:pPr algn="l">
              <a:lnSpc>
                <a:spcPts val="7670"/>
              </a:lnSpc>
            </a:pPr>
            <a:r>
              <a:rPr lang="en-US" sz="6500" b="true">
                <a:solidFill>
                  <a:srgbClr val="FE6544"/>
                </a:solidFill>
                <a:latin typeface="Garet Bold"/>
                <a:ea typeface="Garet Bold"/>
                <a:cs typeface="Garet Bold"/>
                <a:sym typeface="Garet Bold"/>
              </a:rPr>
              <a:t>Objective</a:t>
            </a:r>
          </a:p>
        </p:txBody>
      </p:sp>
      <p:sp>
        <p:nvSpPr>
          <p:cNvPr name="TextBox 7" id="7"/>
          <p:cNvSpPr txBox="true"/>
          <p:nvPr/>
        </p:nvSpPr>
        <p:spPr>
          <a:xfrm rot="0">
            <a:off x="2212768" y="1196460"/>
            <a:ext cx="1903901" cy="349217"/>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Database</a:t>
            </a:r>
          </a:p>
        </p:txBody>
      </p:sp>
      <p:sp>
        <p:nvSpPr>
          <p:cNvPr name="Freeform 8" id="8"/>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a:off x="1189078" y="3015534"/>
            <a:ext cx="0" cy="6242766"/>
          </a:xfrm>
          <a:prstGeom prst="line">
            <a:avLst/>
          </a:prstGeom>
          <a:ln cap="flat" w="381000">
            <a:solidFill>
              <a:srgbClr val="FE6544"/>
            </a:solidFill>
            <a:prstDash val="solid"/>
            <a:headEnd type="none" len="sm" w="sm"/>
            <a:tailEnd type="none" len="sm" w="sm"/>
          </a:ln>
        </p:spPr>
      </p:sp>
      <p:sp>
        <p:nvSpPr>
          <p:cNvPr name="TextBox 10" id="10"/>
          <p:cNvSpPr txBox="true"/>
          <p:nvPr/>
        </p:nvSpPr>
        <p:spPr>
          <a:xfrm rot="0">
            <a:off x="1898711" y="3722053"/>
            <a:ext cx="9581038" cy="2785745"/>
          </a:xfrm>
          <a:prstGeom prst="rect">
            <a:avLst/>
          </a:prstGeom>
        </p:spPr>
        <p:txBody>
          <a:bodyPr anchor="t" rtlCol="false" tIns="0" lIns="0" bIns="0" rIns="0">
            <a:spAutoFit/>
          </a:bodyPr>
          <a:lstStyle/>
          <a:p>
            <a:pPr algn="l">
              <a:lnSpc>
                <a:spcPts val="4480"/>
              </a:lnSpc>
              <a:spcBef>
                <a:spcPct val="0"/>
              </a:spcBef>
            </a:pPr>
            <a:r>
              <a:rPr lang="en-US" sz="3200">
                <a:solidFill>
                  <a:srgbClr val="FFFFFF"/>
                </a:solidFill>
                <a:latin typeface="Aileron"/>
                <a:ea typeface="Aileron"/>
                <a:cs typeface="Aileron"/>
                <a:sym typeface="Aileron"/>
              </a:rPr>
              <a:t>Automate core academic workflows</a:t>
            </a:r>
          </a:p>
          <a:p>
            <a:pPr algn="l">
              <a:lnSpc>
                <a:spcPts val="4480"/>
              </a:lnSpc>
              <a:spcBef>
                <a:spcPct val="0"/>
              </a:spcBef>
            </a:pPr>
          </a:p>
          <a:p>
            <a:pPr algn="l">
              <a:lnSpc>
                <a:spcPts val="4480"/>
              </a:lnSpc>
              <a:spcBef>
                <a:spcPct val="0"/>
              </a:spcBef>
            </a:pPr>
            <a:r>
              <a:rPr lang="en-US" sz="3200">
                <a:solidFill>
                  <a:srgbClr val="FFFFFF"/>
                </a:solidFill>
                <a:latin typeface="Aileron"/>
                <a:ea typeface="Aileron"/>
                <a:cs typeface="Aileron"/>
                <a:sym typeface="Aileron"/>
              </a:rPr>
              <a:t>Enable  data tracking and reporting</a:t>
            </a:r>
          </a:p>
          <a:p>
            <a:pPr algn="l">
              <a:lnSpc>
                <a:spcPts val="4480"/>
              </a:lnSpc>
              <a:spcBef>
                <a:spcPct val="0"/>
              </a:spcBef>
            </a:pPr>
          </a:p>
          <a:p>
            <a:pPr algn="l">
              <a:lnSpc>
                <a:spcPts val="4480"/>
              </a:lnSpc>
              <a:spcBef>
                <a:spcPct val="0"/>
              </a:spcBef>
            </a:pPr>
            <a:r>
              <a:rPr lang="en-US" sz="3200">
                <a:solidFill>
                  <a:srgbClr val="FFFFFF"/>
                </a:solidFill>
                <a:latin typeface="Aileron"/>
                <a:ea typeface="Aileron"/>
                <a:cs typeface="Aileron"/>
                <a:sym typeface="Aileron"/>
              </a:rPr>
              <a:t>Improve efficiency of class and student management</a:t>
            </a:r>
          </a:p>
        </p:txBody>
      </p:sp>
      <p:sp>
        <p:nvSpPr>
          <p:cNvPr name="TextBox 11" id="11"/>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741667"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35960" y="-3779318"/>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741667" y="1903631"/>
            <a:ext cx="9954563" cy="978535"/>
          </a:xfrm>
          <a:prstGeom prst="rect">
            <a:avLst/>
          </a:prstGeom>
        </p:spPr>
        <p:txBody>
          <a:bodyPr anchor="t" rtlCol="false" tIns="0" lIns="0" bIns="0" rIns="0">
            <a:spAutoFit/>
          </a:bodyPr>
          <a:lstStyle/>
          <a:p>
            <a:pPr algn="l">
              <a:lnSpc>
                <a:spcPts val="7670"/>
              </a:lnSpc>
            </a:pPr>
            <a:r>
              <a:rPr lang="en-US" sz="6500" b="true">
                <a:solidFill>
                  <a:srgbClr val="FE6544"/>
                </a:solidFill>
                <a:latin typeface="Garet Bold"/>
                <a:ea typeface="Garet Bold"/>
                <a:cs typeface="Garet Bold"/>
                <a:sym typeface="Garet Bold"/>
              </a:rPr>
              <a:t>School Feature</a:t>
            </a:r>
          </a:p>
        </p:txBody>
      </p:sp>
      <p:sp>
        <p:nvSpPr>
          <p:cNvPr name="TextBox 7" id="7"/>
          <p:cNvSpPr txBox="true"/>
          <p:nvPr/>
        </p:nvSpPr>
        <p:spPr>
          <a:xfrm rot="0">
            <a:off x="2212768" y="1196460"/>
            <a:ext cx="1903901" cy="349217"/>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Database</a:t>
            </a:r>
          </a:p>
        </p:txBody>
      </p:sp>
      <p:sp>
        <p:nvSpPr>
          <p:cNvPr name="Freeform 8" id="8"/>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055755" y="3177441"/>
            <a:ext cx="3727252" cy="1368384"/>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1. User Management </a:t>
            </a:r>
          </a:p>
          <a:p>
            <a:pPr algn="l">
              <a:lnSpc>
                <a:spcPts val="3362"/>
              </a:lnSpc>
              <a:spcBef>
                <a:spcPct val="0"/>
              </a:spcBef>
            </a:pPr>
            <a:r>
              <a:rPr lang="en-US" sz="2401">
                <a:solidFill>
                  <a:srgbClr val="FFFFFF"/>
                </a:solidFill>
                <a:latin typeface="Aileron"/>
                <a:ea typeface="Aileron"/>
                <a:cs typeface="Aileron"/>
                <a:sym typeface="Aileron"/>
              </a:rPr>
              <a:t>-</a:t>
            </a:r>
            <a:r>
              <a:rPr lang="en-US" sz="2401">
                <a:solidFill>
                  <a:srgbClr val="FFFFFF"/>
                </a:solidFill>
                <a:latin typeface="Aileron"/>
                <a:ea typeface="Aileron"/>
                <a:cs typeface="Aileron"/>
                <a:sym typeface="Aileron"/>
              </a:rPr>
              <a:t>Teacher Registration</a:t>
            </a:r>
          </a:p>
          <a:p>
            <a:pPr algn="l">
              <a:lnSpc>
                <a:spcPts val="3362"/>
              </a:lnSpc>
              <a:spcBef>
                <a:spcPct val="0"/>
              </a:spcBef>
            </a:pPr>
            <a:r>
              <a:rPr lang="en-US" sz="2401">
                <a:solidFill>
                  <a:srgbClr val="FFFFFF"/>
                </a:solidFill>
                <a:latin typeface="Aileron"/>
                <a:ea typeface="Aileron"/>
                <a:cs typeface="Aileron"/>
                <a:sym typeface="Aileron"/>
              </a:rPr>
              <a:t>-Student  Registration</a:t>
            </a:r>
          </a:p>
        </p:txBody>
      </p:sp>
      <p:sp>
        <p:nvSpPr>
          <p:cNvPr name="TextBox 10" id="10"/>
          <p:cNvSpPr txBox="true"/>
          <p:nvPr/>
        </p:nvSpPr>
        <p:spPr>
          <a:xfrm rot="0">
            <a:off x="2055755" y="5086350"/>
            <a:ext cx="4166592" cy="1368384"/>
          </a:xfrm>
          <a:prstGeom prst="rect">
            <a:avLst/>
          </a:prstGeom>
        </p:spPr>
        <p:txBody>
          <a:bodyPr anchor="t" rtlCol="false" tIns="0" lIns="0" bIns="0" rIns="0">
            <a:spAutoFit/>
          </a:bodyPr>
          <a:lstStyle/>
          <a:p>
            <a:pPr algn="just">
              <a:lnSpc>
                <a:spcPts val="4342"/>
              </a:lnSpc>
              <a:spcBef>
                <a:spcPct val="0"/>
              </a:spcBef>
            </a:pPr>
            <a:r>
              <a:rPr lang="en-US" sz="3101">
                <a:solidFill>
                  <a:srgbClr val="FFFFFF"/>
                </a:solidFill>
                <a:latin typeface="Aileron"/>
                <a:ea typeface="Aileron"/>
                <a:cs typeface="Aileron"/>
                <a:sym typeface="Aileron"/>
              </a:rPr>
              <a:t>2. Course Management</a:t>
            </a:r>
          </a:p>
          <a:p>
            <a:pPr algn="just">
              <a:lnSpc>
                <a:spcPts val="3362"/>
              </a:lnSpc>
              <a:spcBef>
                <a:spcPct val="0"/>
              </a:spcBef>
            </a:pPr>
            <a:r>
              <a:rPr lang="en-US" sz="2401">
                <a:solidFill>
                  <a:srgbClr val="FFFFFF"/>
                </a:solidFill>
                <a:latin typeface="Aileron"/>
                <a:ea typeface="Aileron"/>
                <a:cs typeface="Aileron"/>
                <a:sym typeface="Aileron"/>
              </a:rPr>
              <a:t>-create course</a:t>
            </a:r>
          </a:p>
          <a:p>
            <a:pPr algn="just">
              <a:lnSpc>
                <a:spcPts val="3362"/>
              </a:lnSpc>
              <a:spcBef>
                <a:spcPct val="0"/>
              </a:spcBef>
            </a:pPr>
            <a:r>
              <a:rPr lang="en-US" sz="2401">
                <a:solidFill>
                  <a:srgbClr val="FFFFFF"/>
                </a:solidFill>
                <a:latin typeface="Aileron"/>
                <a:ea typeface="Aileron"/>
                <a:cs typeface="Aileron"/>
                <a:sym typeface="Aileron"/>
              </a:rPr>
              <a:t>-create class and allocate class</a:t>
            </a:r>
          </a:p>
        </p:txBody>
      </p:sp>
      <p:sp>
        <p:nvSpPr>
          <p:cNvPr name="TextBox 11" id="11"/>
          <p:cNvSpPr txBox="true"/>
          <p:nvPr/>
        </p:nvSpPr>
        <p:spPr>
          <a:xfrm rot="0">
            <a:off x="2055755" y="6988770"/>
            <a:ext cx="6167289" cy="1902420"/>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3. </a:t>
            </a:r>
            <a:r>
              <a:rPr lang="en-US" sz="3101">
                <a:solidFill>
                  <a:srgbClr val="FFFFFF"/>
                </a:solidFill>
                <a:latin typeface="Aileron"/>
                <a:ea typeface="Aileron"/>
                <a:cs typeface="Aileron"/>
                <a:sym typeface="Aileron"/>
              </a:rPr>
              <a:t>Enrollment &amp; Attendance</a:t>
            </a:r>
          </a:p>
          <a:p>
            <a:pPr algn="l">
              <a:lnSpc>
                <a:spcPts val="3362"/>
              </a:lnSpc>
              <a:spcBef>
                <a:spcPct val="0"/>
              </a:spcBef>
            </a:pPr>
            <a:r>
              <a:rPr lang="en-US" sz="2401">
                <a:solidFill>
                  <a:srgbClr val="FFFFFF"/>
                </a:solidFill>
                <a:latin typeface="Aileron"/>
                <a:ea typeface="Aileron"/>
                <a:cs typeface="Aileron"/>
                <a:sym typeface="Aileron"/>
              </a:rPr>
              <a:t>- Student Enrollment (Assign student to class)</a:t>
            </a:r>
          </a:p>
          <a:p>
            <a:pPr algn="l">
              <a:lnSpc>
                <a:spcPts val="3362"/>
              </a:lnSpc>
              <a:spcBef>
                <a:spcPct val="0"/>
              </a:spcBef>
            </a:pPr>
            <a:r>
              <a:rPr lang="en-US" sz="2401">
                <a:solidFill>
                  <a:srgbClr val="FFFFFF"/>
                </a:solidFill>
                <a:latin typeface="Aileron"/>
                <a:ea typeface="Aileron"/>
                <a:cs typeface="Aileron"/>
                <a:sym typeface="Aileron"/>
              </a:rPr>
              <a:t>- Attendance Tracking</a:t>
            </a:r>
          </a:p>
          <a:p>
            <a:pPr algn="l">
              <a:lnSpc>
                <a:spcPts val="4342"/>
              </a:lnSpc>
              <a:spcBef>
                <a:spcPct val="0"/>
              </a:spcBef>
            </a:pPr>
          </a:p>
        </p:txBody>
      </p:sp>
      <p:sp>
        <p:nvSpPr>
          <p:cNvPr name="AutoShape 12" id="12"/>
          <p:cNvSpPr/>
          <p:nvPr/>
        </p:nvSpPr>
        <p:spPr>
          <a:xfrm>
            <a:off x="1189078" y="3015534"/>
            <a:ext cx="0" cy="6242766"/>
          </a:xfrm>
          <a:prstGeom prst="line">
            <a:avLst/>
          </a:prstGeom>
          <a:ln cap="flat" w="381000">
            <a:solidFill>
              <a:srgbClr val="FE6544"/>
            </a:solidFill>
            <a:prstDash val="solid"/>
            <a:headEnd type="none" len="sm" w="sm"/>
            <a:tailEnd type="none" len="sm" w="sm"/>
          </a:ln>
        </p:spPr>
      </p:sp>
      <p:grpSp>
        <p:nvGrpSpPr>
          <p:cNvPr name="Group 13" id="13"/>
          <p:cNvGrpSpPr/>
          <p:nvPr/>
        </p:nvGrpSpPr>
        <p:grpSpPr>
          <a:xfrm rot="0">
            <a:off x="6555393" y="3351357"/>
            <a:ext cx="327110" cy="32711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16" id="16"/>
          <p:cNvGrpSpPr/>
          <p:nvPr/>
        </p:nvGrpSpPr>
        <p:grpSpPr>
          <a:xfrm rot="0">
            <a:off x="6555393" y="5198638"/>
            <a:ext cx="327110" cy="32711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18" id="18"/>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19" id="19"/>
          <p:cNvGrpSpPr/>
          <p:nvPr/>
        </p:nvGrpSpPr>
        <p:grpSpPr>
          <a:xfrm rot="0">
            <a:off x="7309861" y="7146116"/>
            <a:ext cx="327110" cy="32711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22" id="22"/>
          <p:cNvGrpSpPr/>
          <p:nvPr/>
        </p:nvGrpSpPr>
        <p:grpSpPr>
          <a:xfrm rot="0">
            <a:off x="7895933" y="7161503"/>
            <a:ext cx="327110" cy="311723"/>
            <a:chOff x="0" y="0"/>
            <a:chExt cx="812800" cy="774567"/>
          </a:xfrm>
        </p:grpSpPr>
        <p:sp>
          <p:nvSpPr>
            <p:cNvPr name="Freeform 23" id="23"/>
            <p:cNvSpPr/>
            <p:nvPr/>
          </p:nvSpPr>
          <p:spPr>
            <a:xfrm flipH="false" flipV="false" rot="0">
              <a:off x="0" y="0"/>
              <a:ext cx="812800" cy="774567"/>
            </a:xfrm>
            <a:custGeom>
              <a:avLst/>
              <a:gdLst/>
              <a:ahLst/>
              <a:cxnLst/>
              <a:rect r="r" b="b" t="t" l="l"/>
              <a:pathLst>
                <a:path h="774567" w="812800">
                  <a:moveTo>
                    <a:pt x="0" y="0"/>
                  </a:moveTo>
                  <a:lnTo>
                    <a:pt x="812800" y="0"/>
                  </a:lnTo>
                  <a:lnTo>
                    <a:pt x="812800" y="774567"/>
                  </a:lnTo>
                  <a:lnTo>
                    <a:pt x="0" y="774567"/>
                  </a:lnTo>
                  <a:close/>
                </a:path>
              </a:pathLst>
            </a:custGeom>
            <a:solidFill>
              <a:srgbClr val="EDEBE6"/>
            </a:solidFill>
          </p:spPr>
        </p:sp>
        <p:sp>
          <p:nvSpPr>
            <p:cNvPr name="TextBox 24" id="24"/>
            <p:cNvSpPr txBox="true"/>
            <p:nvPr/>
          </p:nvSpPr>
          <p:spPr>
            <a:xfrm>
              <a:off x="0" y="-47625"/>
              <a:ext cx="812800" cy="822192"/>
            </a:xfrm>
            <a:prstGeom prst="rect">
              <a:avLst/>
            </a:prstGeom>
          </p:spPr>
          <p:txBody>
            <a:bodyPr anchor="ctr" rtlCol="false" tIns="50800" lIns="50800" bIns="50800" rIns="50800"/>
            <a:lstStyle/>
            <a:p>
              <a:pPr algn="ctr">
                <a:lnSpc>
                  <a:spcPts val="3292"/>
                </a:lnSpc>
              </a:pPr>
            </a:p>
          </p:txBody>
        </p:sp>
      </p:grpSp>
      <p:grpSp>
        <p:nvGrpSpPr>
          <p:cNvPr name="Group 25" id="25"/>
          <p:cNvGrpSpPr/>
          <p:nvPr/>
        </p:nvGrpSpPr>
        <p:grpSpPr>
          <a:xfrm rot="0">
            <a:off x="7146306" y="5198638"/>
            <a:ext cx="327110" cy="311723"/>
            <a:chOff x="0" y="0"/>
            <a:chExt cx="812800" cy="774567"/>
          </a:xfrm>
        </p:grpSpPr>
        <p:sp>
          <p:nvSpPr>
            <p:cNvPr name="Freeform 26" id="26"/>
            <p:cNvSpPr/>
            <p:nvPr/>
          </p:nvSpPr>
          <p:spPr>
            <a:xfrm flipH="false" flipV="false" rot="0">
              <a:off x="0" y="0"/>
              <a:ext cx="812800" cy="774567"/>
            </a:xfrm>
            <a:custGeom>
              <a:avLst/>
              <a:gdLst/>
              <a:ahLst/>
              <a:cxnLst/>
              <a:rect r="r" b="b" t="t" l="l"/>
              <a:pathLst>
                <a:path h="774567" w="812800">
                  <a:moveTo>
                    <a:pt x="0" y="0"/>
                  </a:moveTo>
                  <a:lnTo>
                    <a:pt x="812800" y="0"/>
                  </a:lnTo>
                  <a:lnTo>
                    <a:pt x="812800" y="774567"/>
                  </a:lnTo>
                  <a:lnTo>
                    <a:pt x="0" y="774567"/>
                  </a:lnTo>
                  <a:close/>
                </a:path>
              </a:pathLst>
            </a:custGeom>
            <a:solidFill>
              <a:srgbClr val="EDEBE6"/>
            </a:solidFill>
          </p:spPr>
        </p:sp>
        <p:sp>
          <p:nvSpPr>
            <p:cNvPr name="TextBox 27" id="27"/>
            <p:cNvSpPr txBox="true"/>
            <p:nvPr/>
          </p:nvSpPr>
          <p:spPr>
            <a:xfrm>
              <a:off x="0" y="-47625"/>
              <a:ext cx="812800" cy="822192"/>
            </a:xfrm>
            <a:prstGeom prst="rect">
              <a:avLst/>
            </a:prstGeom>
          </p:spPr>
          <p:txBody>
            <a:bodyPr anchor="ctr" rtlCol="false" tIns="50800" lIns="50800" bIns="50800" rIns="50800"/>
            <a:lstStyle/>
            <a:p>
              <a:pPr algn="ctr">
                <a:lnSpc>
                  <a:spcPts val="3292"/>
                </a:lnSpc>
              </a:pPr>
            </a:p>
          </p:txBody>
        </p:sp>
      </p:grpSp>
      <p:grpSp>
        <p:nvGrpSpPr>
          <p:cNvPr name="Group 28" id="28"/>
          <p:cNvGrpSpPr/>
          <p:nvPr/>
        </p:nvGrpSpPr>
        <p:grpSpPr>
          <a:xfrm rot="0">
            <a:off x="7146306" y="3359050"/>
            <a:ext cx="327110" cy="311723"/>
            <a:chOff x="0" y="0"/>
            <a:chExt cx="812800" cy="774567"/>
          </a:xfrm>
        </p:grpSpPr>
        <p:sp>
          <p:nvSpPr>
            <p:cNvPr name="Freeform 29" id="29"/>
            <p:cNvSpPr/>
            <p:nvPr/>
          </p:nvSpPr>
          <p:spPr>
            <a:xfrm flipH="false" flipV="false" rot="0">
              <a:off x="0" y="0"/>
              <a:ext cx="812800" cy="774567"/>
            </a:xfrm>
            <a:custGeom>
              <a:avLst/>
              <a:gdLst/>
              <a:ahLst/>
              <a:cxnLst/>
              <a:rect r="r" b="b" t="t" l="l"/>
              <a:pathLst>
                <a:path h="774567" w="812800">
                  <a:moveTo>
                    <a:pt x="0" y="0"/>
                  </a:moveTo>
                  <a:lnTo>
                    <a:pt x="812800" y="0"/>
                  </a:lnTo>
                  <a:lnTo>
                    <a:pt x="812800" y="774567"/>
                  </a:lnTo>
                  <a:lnTo>
                    <a:pt x="0" y="774567"/>
                  </a:lnTo>
                  <a:close/>
                </a:path>
              </a:pathLst>
            </a:custGeom>
            <a:solidFill>
              <a:srgbClr val="EDEBE6"/>
            </a:solidFill>
          </p:spPr>
        </p:sp>
        <p:sp>
          <p:nvSpPr>
            <p:cNvPr name="TextBox 30" id="30"/>
            <p:cNvSpPr txBox="true"/>
            <p:nvPr/>
          </p:nvSpPr>
          <p:spPr>
            <a:xfrm>
              <a:off x="0" y="-47625"/>
              <a:ext cx="812800" cy="822192"/>
            </a:xfrm>
            <a:prstGeom prst="rect">
              <a:avLst/>
            </a:prstGeom>
          </p:spPr>
          <p:txBody>
            <a:bodyPr anchor="ctr" rtlCol="false" tIns="50800" lIns="50800" bIns="50800" rIns="50800"/>
            <a:lstStyle/>
            <a:p>
              <a:pPr algn="ctr">
                <a:lnSpc>
                  <a:spcPts val="3292"/>
                </a:lnSpc>
              </a:pPr>
            </a:p>
          </p:txBody>
        </p:sp>
      </p:grpSp>
      <p:sp>
        <p:nvSpPr>
          <p:cNvPr name="TextBox 31" id="31"/>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Freeform 2" id="2"/>
          <p:cNvSpPr/>
          <p:nvPr/>
        </p:nvSpPr>
        <p:spPr>
          <a:xfrm flipH="false" flipV="false" rot="0">
            <a:off x="1741667" y="1194562"/>
            <a:ext cx="314088" cy="351114"/>
          </a:xfrm>
          <a:custGeom>
            <a:avLst/>
            <a:gdLst/>
            <a:ahLst/>
            <a:cxnLst/>
            <a:rect r="r" b="b" t="t" l="l"/>
            <a:pathLst>
              <a:path h="351114" w="314088">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35960" y="-3779318"/>
            <a:ext cx="13306457" cy="1330645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6" id="6"/>
          <p:cNvSpPr txBox="true"/>
          <p:nvPr/>
        </p:nvSpPr>
        <p:spPr>
          <a:xfrm rot="0">
            <a:off x="1741667" y="1903631"/>
            <a:ext cx="13025854" cy="978535"/>
          </a:xfrm>
          <a:prstGeom prst="rect">
            <a:avLst/>
          </a:prstGeom>
        </p:spPr>
        <p:txBody>
          <a:bodyPr anchor="t" rtlCol="false" tIns="0" lIns="0" bIns="0" rIns="0">
            <a:spAutoFit/>
          </a:bodyPr>
          <a:lstStyle/>
          <a:p>
            <a:pPr algn="l">
              <a:lnSpc>
                <a:spcPts val="7670"/>
              </a:lnSpc>
            </a:pPr>
            <a:r>
              <a:rPr lang="en-US" sz="6500" b="true">
                <a:solidFill>
                  <a:srgbClr val="FE6544"/>
                </a:solidFill>
                <a:latin typeface="Garet Bold"/>
                <a:ea typeface="Garet Bold"/>
                <a:cs typeface="Garet Bold"/>
                <a:sym typeface="Garet Bold"/>
              </a:rPr>
              <a:t>School Feature</a:t>
            </a:r>
          </a:p>
        </p:txBody>
      </p:sp>
      <p:sp>
        <p:nvSpPr>
          <p:cNvPr name="TextBox 7" id="7"/>
          <p:cNvSpPr txBox="true"/>
          <p:nvPr/>
        </p:nvSpPr>
        <p:spPr>
          <a:xfrm rot="0">
            <a:off x="2212768" y="1196460"/>
            <a:ext cx="1903901" cy="349217"/>
          </a:xfrm>
          <a:prstGeom prst="rect">
            <a:avLst/>
          </a:prstGeom>
        </p:spPr>
        <p:txBody>
          <a:bodyPr anchor="t" rtlCol="false" tIns="0" lIns="0" bIns="0" rIns="0">
            <a:spAutoFit/>
          </a:bodyPr>
          <a:lstStyle/>
          <a:p>
            <a:pPr algn="l">
              <a:lnSpc>
                <a:spcPts val="2800"/>
              </a:lnSpc>
            </a:pPr>
            <a:r>
              <a:rPr lang="en-US" sz="2000">
                <a:solidFill>
                  <a:srgbClr val="F5F5F5"/>
                </a:solidFill>
                <a:latin typeface="Aileron"/>
                <a:ea typeface="Aileron"/>
                <a:cs typeface="Aileron"/>
                <a:sym typeface="Aileron"/>
              </a:rPr>
              <a:t>Database</a:t>
            </a:r>
          </a:p>
        </p:txBody>
      </p:sp>
      <p:sp>
        <p:nvSpPr>
          <p:cNvPr name="Freeform 8" id="8"/>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531707" y="6375697"/>
            <a:ext cx="4986020" cy="1368384"/>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5. </a:t>
            </a:r>
            <a:r>
              <a:rPr lang="en-US" sz="3101">
                <a:solidFill>
                  <a:srgbClr val="FFFFFF"/>
                </a:solidFill>
                <a:latin typeface="Aileron"/>
                <a:ea typeface="Aileron"/>
                <a:cs typeface="Aileron"/>
                <a:sym typeface="Aileron"/>
              </a:rPr>
              <a:t>Reports &amp; Analytics</a:t>
            </a:r>
          </a:p>
          <a:p>
            <a:pPr algn="l">
              <a:lnSpc>
                <a:spcPts val="3362"/>
              </a:lnSpc>
              <a:spcBef>
                <a:spcPct val="0"/>
              </a:spcBef>
            </a:pPr>
            <a:r>
              <a:rPr lang="en-US" sz="2401">
                <a:solidFill>
                  <a:srgbClr val="FFFFFF"/>
                </a:solidFill>
                <a:latin typeface="Aileron"/>
                <a:ea typeface="Aileron"/>
                <a:cs typeface="Aileron"/>
                <a:sym typeface="Aileron"/>
              </a:rPr>
              <a:t>- </a:t>
            </a:r>
            <a:r>
              <a:rPr lang="en-US" sz="2401">
                <a:solidFill>
                  <a:srgbClr val="FFFFFF"/>
                </a:solidFill>
                <a:latin typeface="Aileron"/>
                <a:ea typeface="Aileron"/>
                <a:cs typeface="Aileron"/>
                <a:sym typeface="Aileron"/>
              </a:rPr>
              <a:t> Student Performance Reports</a:t>
            </a:r>
          </a:p>
          <a:p>
            <a:pPr algn="r">
              <a:lnSpc>
                <a:spcPts val="3362"/>
              </a:lnSpc>
              <a:spcBef>
                <a:spcPct val="0"/>
              </a:spcBef>
            </a:pPr>
            <a:r>
              <a:rPr lang="en-US" sz="2401">
                <a:solidFill>
                  <a:srgbClr val="FFFFFF"/>
                </a:solidFill>
                <a:latin typeface="Aileron"/>
                <a:ea typeface="Aileron"/>
                <a:cs typeface="Aileron"/>
                <a:sym typeface="Aileron"/>
              </a:rPr>
              <a:t>- Attendance and Behavior Analytics:</a:t>
            </a:r>
          </a:p>
        </p:txBody>
      </p:sp>
      <p:sp>
        <p:nvSpPr>
          <p:cNvPr name="TextBox 10" id="10"/>
          <p:cNvSpPr txBox="true"/>
          <p:nvPr/>
        </p:nvSpPr>
        <p:spPr>
          <a:xfrm rot="0">
            <a:off x="2531707" y="4311353"/>
            <a:ext cx="6156484" cy="1368405"/>
          </a:xfrm>
          <a:prstGeom prst="rect">
            <a:avLst/>
          </a:prstGeom>
        </p:spPr>
        <p:txBody>
          <a:bodyPr anchor="t" rtlCol="false" tIns="0" lIns="0" bIns="0" rIns="0">
            <a:spAutoFit/>
          </a:bodyPr>
          <a:lstStyle/>
          <a:p>
            <a:pPr algn="just">
              <a:lnSpc>
                <a:spcPts val="4342"/>
              </a:lnSpc>
              <a:spcBef>
                <a:spcPct val="0"/>
              </a:spcBef>
            </a:pPr>
            <a:r>
              <a:rPr lang="en-US" sz="3101">
                <a:solidFill>
                  <a:srgbClr val="FFFFFF"/>
                </a:solidFill>
                <a:latin typeface="Aileron"/>
                <a:ea typeface="Aileron"/>
                <a:cs typeface="Aileron"/>
                <a:sym typeface="Aileron"/>
              </a:rPr>
              <a:t>4. Learning Management System</a:t>
            </a:r>
          </a:p>
          <a:p>
            <a:pPr algn="just">
              <a:lnSpc>
                <a:spcPts val="3359"/>
              </a:lnSpc>
              <a:spcBef>
                <a:spcPct val="0"/>
              </a:spcBef>
            </a:pPr>
            <a:r>
              <a:rPr lang="en-US" sz="2400">
                <a:solidFill>
                  <a:srgbClr val="FFFFFF"/>
                </a:solidFill>
                <a:latin typeface="Aileron"/>
                <a:ea typeface="Aileron"/>
                <a:cs typeface="Aileron"/>
                <a:sym typeface="Aileron"/>
              </a:rPr>
              <a:t>- Quizzes create and tracking student attempt</a:t>
            </a:r>
          </a:p>
          <a:p>
            <a:pPr algn="just">
              <a:lnSpc>
                <a:spcPts val="3359"/>
              </a:lnSpc>
              <a:spcBef>
                <a:spcPct val="0"/>
              </a:spcBef>
            </a:pPr>
            <a:r>
              <a:rPr lang="en-US" sz="2400">
                <a:solidFill>
                  <a:srgbClr val="FFFFFF"/>
                </a:solidFill>
                <a:latin typeface="Aileron"/>
                <a:ea typeface="Aileron"/>
                <a:cs typeface="Aileron"/>
                <a:sym typeface="Aileron"/>
              </a:rPr>
              <a:t>-Teacher provide grade to student</a:t>
            </a:r>
          </a:p>
        </p:txBody>
      </p:sp>
      <p:sp>
        <p:nvSpPr>
          <p:cNvPr name="AutoShape 11" id="11"/>
          <p:cNvSpPr/>
          <p:nvPr/>
        </p:nvSpPr>
        <p:spPr>
          <a:xfrm>
            <a:off x="1741667" y="3845642"/>
            <a:ext cx="0" cy="4310113"/>
          </a:xfrm>
          <a:prstGeom prst="line">
            <a:avLst/>
          </a:prstGeom>
          <a:ln cap="flat" w="381000">
            <a:solidFill>
              <a:srgbClr val="FE6544"/>
            </a:solidFill>
            <a:prstDash val="solid"/>
            <a:headEnd type="none" len="sm" w="sm"/>
            <a:tailEnd type="none" len="sm" w="sm"/>
          </a:ln>
        </p:spPr>
      </p:sp>
      <p:sp>
        <p:nvSpPr>
          <p:cNvPr name="TextBox 12" id="12"/>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324734" y="-1821184"/>
            <a:ext cx="13926533" cy="139265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564145" y="1028700"/>
            <a:ext cx="695155" cy="775528"/>
          </a:xfrm>
          <a:custGeom>
            <a:avLst/>
            <a:gdLst/>
            <a:ahLst/>
            <a:cxnLst/>
            <a:rect r="r" b="b" t="t" l="l"/>
            <a:pathLst>
              <a:path h="775528" w="695155">
                <a:moveTo>
                  <a:pt x="0" y="0"/>
                </a:moveTo>
                <a:lnTo>
                  <a:pt x="695155" y="0"/>
                </a:lnTo>
                <a:lnTo>
                  <a:pt x="695155" y="775528"/>
                </a:lnTo>
                <a:lnTo>
                  <a:pt x="0" y="7755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1877092"/>
            <a:ext cx="16230600" cy="6532817"/>
          </a:xfrm>
          <a:custGeom>
            <a:avLst/>
            <a:gdLst/>
            <a:ahLst/>
            <a:cxnLst/>
            <a:rect r="r" b="b" t="t" l="l"/>
            <a:pathLst>
              <a:path h="6532817" w="16230600">
                <a:moveTo>
                  <a:pt x="0" y="0"/>
                </a:moveTo>
                <a:lnTo>
                  <a:pt x="16230600" y="0"/>
                </a:lnTo>
                <a:lnTo>
                  <a:pt x="16230600" y="6532816"/>
                </a:lnTo>
                <a:lnTo>
                  <a:pt x="0" y="6532816"/>
                </a:lnTo>
                <a:lnTo>
                  <a:pt x="0" y="0"/>
                </a:lnTo>
                <a:close/>
              </a:path>
            </a:pathLst>
          </a:custGeom>
          <a:blipFill>
            <a:blip r:embed="rId4"/>
            <a:stretch>
              <a:fillRect l="0" t="0" r="0" b="0"/>
            </a:stretch>
          </a:blipFill>
        </p:spPr>
      </p:sp>
      <p:sp>
        <p:nvSpPr>
          <p:cNvPr name="TextBox 7" id="7"/>
          <p:cNvSpPr txBox="true"/>
          <p:nvPr/>
        </p:nvSpPr>
        <p:spPr>
          <a:xfrm rot="0">
            <a:off x="1050990" y="353474"/>
            <a:ext cx="8093010" cy="1062990"/>
          </a:xfrm>
          <a:prstGeom prst="rect">
            <a:avLst/>
          </a:prstGeom>
        </p:spPr>
        <p:txBody>
          <a:bodyPr anchor="t" rtlCol="false" tIns="0" lIns="0" bIns="0" rIns="0">
            <a:spAutoFit/>
          </a:bodyPr>
          <a:lstStyle/>
          <a:p>
            <a:pPr algn="l">
              <a:lnSpc>
                <a:spcPts val="8580"/>
              </a:lnSpc>
            </a:pPr>
            <a:r>
              <a:rPr lang="en-US" sz="6500" b="true">
                <a:solidFill>
                  <a:srgbClr val="FE6544"/>
                </a:solidFill>
                <a:latin typeface="Garet Bold"/>
                <a:ea typeface="Garet Bold"/>
                <a:cs typeface="Garet Bold"/>
                <a:sym typeface="Garet Bold"/>
              </a:rPr>
              <a:t>ER </a:t>
            </a:r>
          </a:p>
        </p:txBody>
      </p:sp>
      <p:sp>
        <p:nvSpPr>
          <p:cNvPr name="TextBox 8" id="8"/>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sp>
        <p:nvSpPr>
          <p:cNvPr name="TextBox 2" id="2"/>
          <p:cNvSpPr txBox="true"/>
          <p:nvPr/>
        </p:nvSpPr>
        <p:spPr>
          <a:xfrm rot="0">
            <a:off x="1518168" y="105411"/>
            <a:ext cx="8255752" cy="811529"/>
          </a:xfrm>
          <a:prstGeom prst="rect">
            <a:avLst/>
          </a:prstGeom>
        </p:spPr>
        <p:txBody>
          <a:bodyPr anchor="t" rtlCol="false" tIns="0" lIns="0" bIns="0" rIns="0">
            <a:spAutoFit/>
          </a:bodyPr>
          <a:lstStyle/>
          <a:p>
            <a:pPr algn="l">
              <a:lnSpc>
                <a:spcPts val="6720"/>
              </a:lnSpc>
            </a:pPr>
            <a:r>
              <a:rPr lang="en-US" sz="4800" b="true">
                <a:solidFill>
                  <a:srgbClr val="FE6544"/>
                </a:solidFill>
                <a:latin typeface="Garet Bold"/>
                <a:ea typeface="Garet Bold"/>
                <a:cs typeface="Garet Bold"/>
                <a:sym typeface="Garet Bold"/>
              </a:rPr>
              <a:t>Relational Model</a:t>
            </a:r>
          </a:p>
        </p:txBody>
      </p:sp>
      <p:sp>
        <p:nvSpPr>
          <p:cNvPr name="AutoShape 3" id="3"/>
          <p:cNvSpPr/>
          <p:nvPr/>
        </p:nvSpPr>
        <p:spPr>
          <a:xfrm flipV="true">
            <a:off x="7190532" y="554038"/>
            <a:ext cx="7972780"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1502450" y="916939"/>
            <a:ext cx="13660861" cy="8999092"/>
          </a:xfrm>
          <a:custGeom>
            <a:avLst/>
            <a:gdLst/>
            <a:ahLst/>
            <a:cxnLst/>
            <a:rect r="r" b="b" t="t" l="l"/>
            <a:pathLst>
              <a:path h="8999092" w="13660861">
                <a:moveTo>
                  <a:pt x="0" y="0"/>
                </a:moveTo>
                <a:lnTo>
                  <a:pt x="13660862" y="0"/>
                </a:lnTo>
                <a:lnTo>
                  <a:pt x="13660862" y="8999093"/>
                </a:lnTo>
                <a:lnTo>
                  <a:pt x="0" y="8999093"/>
                </a:lnTo>
                <a:lnTo>
                  <a:pt x="0" y="0"/>
                </a:lnTo>
                <a:close/>
              </a:path>
            </a:pathLst>
          </a:custGeom>
          <a:blipFill>
            <a:blip r:embed="rId2"/>
            <a:stretch>
              <a:fillRect l="0" t="0" r="0" b="0"/>
            </a:stretch>
          </a:blipFill>
        </p:spPr>
      </p:sp>
      <p:sp>
        <p:nvSpPr>
          <p:cNvPr name="TextBox 5" id="5"/>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2382026" y="4446639"/>
            <a:ext cx="4670559" cy="4670559"/>
          </a:xfrm>
          <a:custGeom>
            <a:avLst/>
            <a:gdLst/>
            <a:ahLst/>
            <a:cxnLst/>
            <a:rect r="r" b="b" t="t" l="l"/>
            <a:pathLst>
              <a:path h="4670559" w="4670559">
                <a:moveTo>
                  <a:pt x="0" y="0"/>
                </a:moveTo>
                <a:lnTo>
                  <a:pt x="4670560" y="0"/>
                </a:lnTo>
                <a:lnTo>
                  <a:pt x="4670560" y="4670560"/>
                </a:lnTo>
                <a:lnTo>
                  <a:pt x="0" y="4670560"/>
                </a:lnTo>
                <a:lnTo>
                  <a:pt x="0" y="0"/>
                </a:lnTo>
                <a:close/>
              </a:path>
            </a:pathLst>
          </a:custGeom>
          <a:blipFill>
            <a:blip r:embed="rId2"/>
            <a:stretch>
              <a:fillRect l="0" t="0" r="0" b="0"/>
            </a:stretch>
          </a:blipFill>
        </p:spPr>
      </p:sp>
      <p:sp>
        <p:nvSpPr>
          <p:cNvPr name="TextBox 6" id="6"/>
          <p:cNvSpPr txBox="true"/>
          <p:nvPr/>
        </p:nvSpPr>
        <p:spPr>
          <a:xfrm rot="0">
            <a:off x="1028700" y="401638"/>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DDL</a:t>
            </a:r>
          </a:p>
        </p:txBody>
      </p:sp>
      <p:sp>
        <p:nvSpPr>
          <p:cNvPr name="TextBox 7" id="7"/>
          <p:cNvSpPr txBox="true"/>
          <p:nvPr/>
        </p:nvSpPr>
        <p:spPr>
          <a:xfrm rot="0">
            <a:off x="1028700" y="1756288"/>
            <a:ext cx="10522699" cy="1362710"/>
          </a:xfrm>
          <a:prstGeom prst="rect">
            <a:avLst/>
          </a:prstGeom>
        </p:spPr>
        <p:txBody>
          <a:bodyPr anchor="t" rtlCol="false" tIns="0" lIns="0" bIns="0" rIns="0">
            <a:spAutoFit/>
          </a:bodyPr>
          <a:lstStyle/>
          <a:p>
            <a:pPr algn="l">
              <a:lnSpc>
                <a:spcPts val="3639"/>
              </a:lnSpc>
              <a:spcBef>
                <a:spcPct val="0"/>
              </a:spcBef>
            </a:pPr>
            <a:r>
              <a:rPr lang="en-US" sz="2599">
                <a:solidFill>
                  <a:srgbClr val="F5F5F5"/>
                </a:solidFill>
                <a:latin typeface="Aileron"/>
                <a:ea typeface="Aileron"/>
                <a:cs typeface="Aileron"/>
                <a:sym typeface="Aileron"/>
              </a:rPr>
              <a:t>After we complete the ER and RM, we move on to writing SQL scripts to create the tables needed for the project requirements. For this project, we have created 15 tables.</a:t>
            </a:r>
          </a:p>
        </p:txBody>
      </p:sp>
      <p:sp>
        <p:nvSpPr>
          <p:cNvPr name="TextBox 8" id="8"/>
          <p:cNvSpPr txBox="true"/>
          <p:nvPr/>
        </p:nvSpPr>
        <p:spPr>
          <a:xfrm rot="0">
            <a:off x="1585784" y="4374853"/>
            <a:ext cx="4216403" cy="4321770"/>
          </a:xfrm>
          <a:prstGeom prst="rect">
            <a:avLst/>
          </a:prstGeom>
        </p:spPr>
        <p:txBody>
          <a:bodyPr anchor="t" rtlCol="false" tIns="0" lIns="0" bIns="0" rIns="0">
            <a:spAutoFit/>
          </a:bodyPr>
          <a:lstStyle/>
          <a:p>
            <a:pPr algn="l" marL="669633" indent="-334816" lvl="1">
              <a:lnSpc>
                <a:spcPts val="4342"/>
              </a:lnSpc>
              <a:buFont typeface="Arial"/>
              <a:buChar char="•"/>
            </a:pPr>
            <a:r>
              <a:rPr lang="en-US" sz="3101">
                <a:solidFill>
                  <a:srgbClr val="FFFFFF"/>
                </a:solidFill>
                <a:latin typeface="Aileron"/>
                <a:ea typeface="Aileron"/>
                <a:cs typeface="Aileron"/>
                <a:sym typeface="Aileron"/>
              </a:rPr>
              <a:t>Class_allocate</a:t>
            </a:r>
          </a:p>
          <a:p>
            <a:pPr algn="l" marL="669633" indent="-334816" lvl="1">
              <a:lnSpc>
                <a:spcPts val="4342"/>
              </a:lnSpc>
              <a:buFont typeface="Arial"/>
              <a:buChar char="•"/>
            </a:pPr>
            <a:r>
              <a:rPr lang="en-US" sz="3101">
                <a:solidFill>
                  <a:srgbClr val="FFFFFF"/>
                </a:solidFill>
                <a:latin typeface="Aileron"/>
                <a:ea typeface="Aileron"/>
                <a:cs typeface="Aileron"/>
                <a:sym typeface="Aileron"/>
              </a:rPr>
              <a:t>Class_room</a:t>
            </a:r>
          </a:p>
          <a:p>
            <a:pPr algn="just" marL="669633" indent="-334816" lvl="1">
              <a:lnSpc>
                <a:spcPts val="4342"/>
              </a:lnSpc>
              <a:buFont typeface="Arial"/>
              <a:buChar char="•"/>
            </a:pPr>
            <a:r>
              <a:rPr lang="en-US" sz="3101">
                <a:solidFill>
                  <a:srgbClr val="FFFFFF"/>
                </a:solidFill>
                <a:latin typeface="Aileron"/>
                <a:ea typeface="Aileron"/>
                <a:cs typeface="Aileron"/>
                <a:sym typeface="Aileron"/>
              </a:rPr>
              <a:t>Course</a:t>
            </a:r>
          </a:p>
          <a:p>
            <a:pPr algn="l" marL="669633" indent="-334816" lvl="1">
              <a:lnSpc>
                <a:spcPts val="4342"/>
              </a:lnSpc>
              <a:buFont typeface="Arial"/>
              <a:buChar char="•"/>
            </a:pPr>
            <a:r>
              <a:rPr lang="en-US" sz="3101">
                <a:solidFill>
                  <a:srgbClr val="FFFFFF"/>
                </a:solidFill>
                <a:latin typeface="Aileron"/>
                <a:ea typeface="Aileron"/>
                <a:cs typeface="Aileron"/>
                <a:sym typeface="Aileron"/>
              </a:rPr>
              <a:t>Course_instance</a:t>
            </a:r>
          </a:p>
          <a:p>
            <a:pPr algn="l" marL="669633" indent="-334816" lvl="1">
              <a:lnSpc>
                <a:spcPts val="4342"/>
              </a:lnSpc>
              <a:buFont typeface="Arial"/>
              <a:buChar char="•"/>
            </a:pPr>
            <a:r>
              <a:rPr lang="en-US" sz="3101">
                <a:solidFill>
                  <a:srgbClr val="FFFFFF"/>
                </a:solidFill>
                <a:latin typeface="Aileron"/>
                <a:ea typeface="Aileron"/>
                <a:cs typeface="Aileron"/>
                <a:sym typeface="Aileron"/>
              </a:rPr>
              <a:t>Enrollment</a:t>
            </a:r>
          </a:p>
          <a:p>
            <a:pPr algn="l" marL="669633" indent="-334816" lvl="1">
              <a:lnSpc>
                <a:spcPts val="4342"/>
              </a:lnSpc>
              <a:buFont typeface="Arial"/>
              <a:buChar char="•"/>
            </a:pPr>
            <a:r>
              <a:rPr lang="en-US" sz="3101">
                <a:solidFill>
                  <a:srgbClr val="FFFFFF"/>
                </a:solidFill>
                <a:latin typeface="Aileron"/>
                <a:ea typeface="Aileron"/>
                <a:cs typeface="Aileron"/>
                <a:sym typeface="Aileron"/>
              </a:rPr>
              <a:t>Grade</a:t>
            </a:r>
          </a:p>
          <a:p>
            <a:pPr algn="l" marL="669633" indent="-334816" lvl="1">
              <a:lnSpc>
                <a:spcPts val="4342"/>
              </a:lnSpc>
              <a:buFont typeface="Arial"/>
              <a:buChar char="•"/>
            </a:pPr>
            <a:r>
              <a:rPr lang="en-US" sz="3101">
                <a:solidFill>
                  <a:srgbClr val="FFFFFF"/>
                </a:solidFill>
                <a:latin typeface="Aileron"/>
                <a:ea typeface="Aileron"/>
                <a:cs typeface="Aileron"/>
                <a:sym typeface="Aileron"/>
              </a:rPr>
              <a:t>Guardian</a:t>
            </a:r>
          </a:p>
          <a:p>
            <a:pPr algn="l">
              <a:lnSpc>
                <a:spcPts val="4342"/>
              </a:lnSpc>
            </a:pPr>
          </a:p>
        </p:txBody>
      </p:sp>
      <p:sp>
        <p:nvSpPr>
          <p:cNvPr name="TextBox 9" id="9"/>
          <p:cNvSpPr txBox="true"/>
          <p:nvPr/>
        </p:nvSpPr>
        <p:spPr>
          <a:xfrm rot="0">
            <a:off x="6447820" y="4374853"/>
            <a:ext cx="4743176" cy="3235960"/>
          </a:xfrm>
          <a:prstGeom prst="rect">
            <a:avLst/>
          </a:prstGeom>
        </p:spPr>
        <p:txBody>
          <a:bodyPr anchor="t" rtlCol="false" tIns="0" lIns="0" bIns="0" rIns="0">
            <a:spAutoFit/>
          </a:bodyPr>
          <a:lstStyle/>
          <a:p>
            <a:pPr algn="l" marL="669286" indent="-334643" lvl="1">
              <a:lnSpc>
                <a:spcPts val="4339"/>
              </a:lnSpc>
              <a:buFont typeface="Arial"/>
              <a:buChar char="•"/>
            </a:pPr>
            <a:r>
              <a:rPr lang="en-US" sz="3099">
                <a:solidFill>
                  <a:srgbClr val="FFFFFF"/>
                </a:solidFill>
                <a:latin typeface="Aileron"/>
                <a:ea typeface="Aileron"/>
                <a:cs typeface="Aileron"/>
                <a:sym typeface="Aileron"/>
              </a:rPr>
              <a:t>Question</a:t>
            </a:r>
          </a:p>
          <a:p>
            <a:pPr algn="l" marL="669286" indent="-334643" lvl="1">
              <a:lnSpc>
                <a:spcPts val="4339"/>
              </a:lnSpc>
              <a:buFont typeface="Arial"/>
              <a:buChar char="•"/>
            </a:pPr>
            <a:r>
              <a:rPr lang="en-US" sz="3099">
                <a:solidFill>
                  <a:srgbClr val="FFFFFF"/>
                </a:solidFill>
                <a:latin typeface="Aileron"/>
                <a:ea typeface="Aileron"/>
                <a:cs typeface="Aileron"/>
                <a:sym typeface="Aileron"/>
              </a:rPr>
              <a:t>Quizz</a:t>
            </a:r>
          </a:p>
          <a:p>
            <a:pPr algn="l" marL="669286" indent="-334643" lvl="1">
              <a:lnSpc>
                <a:spcPts val="4339"/>
              </a:lnSpc>
              <a:buFont typeface="Arial"/>
              <a:buChar char="•"/>
            </a:pPr>
            <a:r>
              <a:rPr lang="en-US" sz="3099">
                <a:solidFill>
                  <a:srgbClr val="FFFFFF"/>
                </a:solidFill>
                <a:latin typeface="Aileron"/>
                <a:ea typeface="Aileron"/>
                <a:cs typeface="Aileron"/>
                <a:sym typeface="Aileron"/>
              </a:rPr>
              <a:t>QuizzAttempt</a:t>
            </a:r>
          </a:p>
          <a:p>
            <a:pPr algn="l" marL="669286" indent="-334643" lvl="1">
              <a:lnSpc>
                <a:spcPts val="4339"/>
              </a:lnSpc>
              <a:buFont typeface="Arial"/>
              <a:buChar char="•"/>
            </a:pPr>
            <a:r>
              <a:rPr lang="en-US" sz="3099">
                <a:solidFill>
                  <a:srgbClr val="FFFFFF"/>
                </a:solidFill>
                <a:latin typeface="Aileron"/>
                <a:ea typeface="Aileron"/>
                <a:cs typeface="Aileron"/>
                <a:sym typeface="Aileron"/>
              </a:rPr>
              <a:t>StudentAttendance</a:t>
            </a:r>
          </a:p>
          <a:p>
            <a:pPr algn="l" marL="669286" indent="-334643" lvl="1">
              <a:lnSpc>
                <a:spcPts val="4339"/>
              </a:lnSpc>
              <a:buFont typeface="Arial"/>
              <a:buChar char="•"/>
            </a:pPr>
            <a:r>
              <a:rPr lang="en-US" sz="3099">
                <a:solidFill>
                  <a:srgbClr val="FFFFFF"/>
                </a:solidFill>
                <a:latin typeface="Aileron"/>
                <a:ea typeface="Aileron"/>
                <a:cs typeface="Aileron"/>
                <a:sym typeface="Aileron"/>
              </a:rPr>
              <a:t>Students</a:t>
            </a:r>
          </a:p>
          <a:p>
            <a:pPr algn="l" marL="669286" indent="-334643" lvl="1">
              <a:lnSpc>
                <a:spcPts val="4339"/>
              </a:lnSpc>
              <a:buFont typeface="Arial"/>
              <a:buChar char="•"/>
            </a:pPr>
            <a:r>
              <a:rPr lang="en-US" sz="3099">
                <a:solidFill>
                  <a:srgbClr val="FFFFFF"/>
                </a:solidFill>
                <a:latin typeface="Aileron"/>
                <a:ea typeface="Aileron"/>
                <a:cs typeface="Aileron"/>
                <a:sym typeface="Aileron"/>
              </a:rPr>
              <a:t>Teachers</a:t>
            </a:r>
          </a:p>
        </p:txBody>
      </p:sp>
      <p:sp>
        <p:nvSpPr>
          <p:cNvPr name="AutoShape 10" id="10"/>
          <p:cNvSpPr/>
          <p:nvPr/>
        </p:nvSpPr>
        <p:spPr>
          <a:xfrm>
            <a:off x="1189078" y="3433323"/>
            <a:ext cx="10201943" cy="0"/>
          </a:xfrm>
          <a:prstGeom prst="line">
            <a:avLst/>
          </a:prstGeom>
          <a:ln cap="flat" w="9525">
            <a:solidFill>
              <a:srgbClr val="FFFFFF"/>
            </a:solidFill>
            <a:prstDash val="solid"/>
            <a:headEnd type="none" len="sm" w="sm"/>
            <a:tailEnd type="none" len="sm" w="sm"/>
          </a:ln>
        </p:spPr>
      </p:sp>
      <p:sp>
        <p:nvSpPr>
          <p:cNvPr name="AutoShape 11" id="11"/>
          <p:cNvSpPr/>
          <p:nvPr/>
        </p:nvSpPr>
        <p:spPr>
          <a:xfrm>
            <a:off x="1189078" y="4222178"/>
            <a:ext cx="10201943" cy="0"/>
          </a:xfrm>
          <a:prstGeom prst="line">
            <a:avLst/>
          </a:prstGeom>
          <a:ln cap="flat" w="9525">
            <a:solidFill>
              <a:srgbClr val="00D300"/>
            </a:solidFill>
            <a:prstDash val="solid"/>
            <a:headEnd type="none" len="sm" w="sm"/>
            <a:tailEnd type="none" len="sm" w="sm"/>
          </a:ln>
        </p:spPr>
      </p:sp>
      <p:sp>
        <p:nvSpPr>
          <p:cNvPr name="AutoShape 12" id="12"/>
          <p:cNvSpPr/>
          <p:nvPr/>
        </p:nvSpPr>
        <p:spPr>
          <a:xfrm>
            <a:off x="1189078" y="3433323"/>
            <a:ext cx="0" cy="5810341"/>
          </a:xfrm>
          <a:prstGeom prst="line">
            <a:avLst/>
          </a:prstGeom>
          <a:ln cap="flat" w="381000">
            <a:solidFill>
              <a:srgbClr val="FE6544"/>
            </a:solidFill>
            <a:prstDash val="solid"/>
            <a:headEnd type="none" len="sm" w="sm"/>
            <a:tailEnd type="none" len="sm" w="sm"/>
          </a:ln>
        </p:spPr>
      </p:sp>
      <p:sp>
        <p:nvSpPr>
          <p:cNvPr name="AutoShape 13" id="13"/>
          <p:cNvSpPr/>
          <p:nvPr/>
        </p:nvSpPr>
        <p:spPr>
          <a:xfrm>
            <a:off x="1189078" y="9239250"/>
            <a:ext cx="4734319" cy="0"/>
          </a:xfrm>
          <a:prstGeom prst="line">
            <a:avLst/>
          </a:prstGeom>
          <a:ln cap="flat" w="9525">
            <a:solidFill>
              <a:srgbClr val="FFFFFF"/>
            </a:solidFill>
            <a:prstDash val="solid"/>
            <a:headEnd type="none" len="sm" w="sm"/>
            <a:tailEnd type="none" len="sm" w="sm"/>
          </a:ln>
        </p:spPr>
      </p:sp>
      <p:sp>
        <p:nvSpPr>
          <p:cNvPr name="AutoShape 14" id="14"/>
          <p:cNvSpPr/>
          <p:nvPr/>
        </p:nvSpPr>
        <p:spPr>
          <a:xfrm>
            <a:off x="11391021" y="3433323"/>
            <a:ext cx="0" cy="5108921"/>
          </a:xfrm>
          <a:prstGeom prst="line">
            <a:avLst/>
          </a:prstGeom>
          <a:ln cap="flat" w="9525">
            <a:solidFill>
              <a:srgbClr val="FFFFFF"/>
            </a:solidFill>
            <a:prstDash val="solid"/>
            <a:headEnd type="none" len="sm" w="sm"/>
            <a:tailEnd type="none" len="sm" w="sm"/>
          </a:ln>
        </p:spPr>
      </p:sp>
      <p:sp>
        <p:nvSpPr>
          <p:cNvPr name="AutoShape 15" id="15"/>
          <p:cNvSpPr/>
          <p:nvPr/>
        </p:nvSpPr>
        <p:spPr>
          <a:xfrm flipH="true" flipV="true">
            <a:off x="6447820" y="8542244"/>
            <a:ext cx="4943201" cy="0"/>
          </a:xfrm>
          <a:prstGeom prst="line">
            <a:avLst/>
          </a:prstGeom>
          <a:ln cap="flat" w="9525">
            <a:solidFill>
              <a:srgbClr val="FFFFFF"/>
            </a:solidFill>
            <a:prstDash val="solid"/>
            <a:headEnd type="none" len="sm" w="sm"/>
            <a:tailEnd type="none" len="sm" w="sm"/>
          </a:ln>
        </p:spPr>
      </p:sp>
      <p:sp>
        <p:nvSpPr>
          <p:cNvPr name="AutoShape 16" id="16"/>
          <p:cNvSpPr/>
          <p:nvPr/>
        </p:nvSpPr>
        <p:spPr>
          <a:xfrm flipV="true">
            <a:off x="5923397" y="8542244"/>
            <a:ext cx="524423" cy="701420"/>
          </a:xfrm>
          <a:prstGeom prst="line">
            <a:avLst/>
          </a:prstGeom>
          <a:ln cap="flat" w="38100">
            <a:solidFill>
              <a:srgbClr val="00D300"/>
            </a:solidFill>
            <a:prstDash val="solid"/>
            <a:headEnd type="none" len="sm" w="sm"/>
            <a:tailEnd type="none" len="sm" w="sm"/>
          </a:ln>
        </p:spPr>
      </p:sp>
      <p:sp>
        <p:nvSpPr>
          <p:cNvPr name="TextBox 17" id="17"/>
          <p:cNvSpPr txBox="true"/>
          <p:nvPr/>
        </p:nvSpPr>
        <p:spPr>
          <a:xfrm rot="0">
            <a:off x="1585784" y="3538544"/>
            <a:ext cx="4216403" cy="521262"/>
          </a:xfrm>
          <a:prstGeom prst="rect">
            <a:avLst/>
          </a:prstGeom>
        </p:spPr>
        <p:txBody>
          <a:bodyPr anchor="t" rtlCol="false" tIns="0" lIns="0" bIns="0" rIns="0">
            <a:spAutoFit/>
          </a:bodyPr>
          <a:lstStyle/>
          <a:p>
            <a:pPr algn="l">
              <a:lnSpc>
                <a:spcPts val="4342"/>
              </a:lnSpc>
            </a:pPr>
            <a:r>
              <a:rPr lang="en-US" sz="3101">
                <a:solidFill>
                  <a:srgbClr val="00D300"/>
                </a:solidFill>
                <a:latin typeface="Aileron"/>
                <a:ea typeface="Aileron"/>
                <a:cs typeface="Aileron"/>
                <a:sym typeface="Aileron"/>
              </a:rPr>
              <a:t>Tables</a:t>
            </a:r>
          </a:p>
        </p:txBody>
      </p:sp>
      <p:grpSp>
        <p:nvGrpSpPr>
          <p:cNvPr name="Group 18" id="18"/>
          <p:cNvGrpSpPr/>
          <p:nvPr/>
        </p:nvGrpSpPr>
        <p:grpSpPr>
          <a:xfrm rot="0">
            <a:off x="10336751" y="3663080"/>
            <a:ext cx="327110" cy="32711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CC56B"/>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grpSp>
        <p:nvGrpSpPr>
          <p:cNvPr name="Group 21" id="21"/>
          <p:cNvGrpSpPr/>
          <p:nvPr/>
        </p:nvGrpSpPr>
        <p:grpSpPr>
          <a:xfrm rot="0">
            <a:off x="10863886" y="3663080"/>
            <a:ext cx="327110" cy="32711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DEBE6"/>
            </a:solidFill>
          </p:spPr>
        </p:sp>
        <p:sp>
          <p:nvSpPr>
            <p:cNvPr name="TextBox 23" id="23"/>
            <p:cNvSpPr txBox="true"/>
            <p:nvPr/>
          </p:nvSpPr>
          <p:spPr>
            <a:xfrm>
              <a:off x="0" y="-47625"/>
              <a:ext cx="812800" cy="860425"/>
            </a:xfrm>
            <a:prstGeom prst="rect">
              <a:avLst/>
            </a:prstGeom>
          </p:spPr>
          <p:txBody>
            <a:bodyPr anchor="ctr" rtlCol="false" tIns="50800" lIns="50800" bIns="50800" rIns="50800"/>
            <a:lstStyle/>
            <a:p>
              <a:pPr algn="ctr">
                <a:lnSpc>
                  <a:spcPts val="3292"/>
                </a:lnSpc>
              </a:pPr>
            </a:p>
          </p:txBody>
        </p:sp>
      </p:grpSp>
      <p:sp>
        <p:nvSpPr>
          <p:cNvPr name="TextBox 24" id="24"/>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7</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12163"/>
        </a:solidFill>
      </p:bgPr>
    </p:bg>
    <p:spTree>
      <p:nvGrpSpPr>
        <p:cNvPr id="1" name=""/>
        <p:cNvGrpSpPr/>
        <p:nvPr/>
      </p:nvGrpSpPr>
      <p:grpSpPr>
        <a:xfrm>
          <a:off x="0" y="0"/>
          <a:ext cx="0" cy="0"/>
          <a:chOff x="0" y="0"/>
          <a:chExt cx="0" cy="0"/>
        </a:xfrm>
      </p:grpSpPr>
      <p:grpSp>
        <p:nvGrpSpPr>
          <p:cNvPr name="Group 2" id="2"/>
          <p:cNvGrpSpPr/>
          <p:nvPr/>
        </p:nvGrpSpPr>
        <p:grpSpPr>
          <a:xfrm rot="0">
            <a:off x="11033476" y="-6159317"/>
            <a:ext cx="10605956" cy="1060595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AutoShape 5" id="5"/>
          <p:cNvSpPr/>
          <p:nvPr/>
        </p:nvSpPr>
        <p:spPr>
          <a:xfrm flipV="true">
            <a:off x="1189078" y="3770170"/>
            <a:ext cx="9469333" cy="4762"/>
          </a:xfrm>
          <a:prstGeom prst="line">
            <a:avLst/>
          </a:prstGeom>
          <a:ln cap="flat" w="9525">
            <a:solidFill>
              <a:srgbClr val="FFFFFF"/>
            </a:solidFill>
            <a:prstDash val="solid"/>
            <a:headEnd type="none" len="sm" w="sm"/>
            <a:tailEnd type="none" len="sm" w="sm"/>
          </a:ln>
        </p:spPr>
      </p:sp>
      <p:sp>
        <p:nvSpPr>
          <p:cNvPr name="AutoShape 6" id="6"/>
          <p:cNvSpPr/>
          <p:nvPr/>
        </p:nvSpPr>
        <p:spPr>
          <a:xfrm>
            <a:off x="1189078" y="9589945"/>
            <a:ext cx="9469333" cy="0"/>
          </a:xfrm>
          <a:prstGeom prst="line">
            <a:avLst/>
          </a:prstGeom>
          <a:ln cap="flat" w="9525">
            <a:solidFill>
              <a:srgbClr val="00D300"/>
            </a:solidFill>
            <a:prstDash val="solid"/>
            <a:headEnd type="none" len="sm" w="sm"/>
            <a:tailEnd type="none" len="sm" w="sm"/>
          </a:ln>
        </p:spPr>
      </p:sp>
      <p:graphicFrame>
        <p:nvGraphicFramePr>
          <p:cNvPr name="Table 7" id="7"/>
          <p:cNvGraphicFramePr>
            <a:graphicFrameLocks noGrp="true"/>
          </p:cNvGraphicFramePr>
          <p:nvPr/>
        </p:nvGraphicFramePr>
        <p:xfrm>
          <a:off x="1368416" y="3770170"/>
          <a:ext cx="9289994" cy="5819775"/>
        </p:xfrm>
        <a:graphic>
          <a:graphicData uri="http://schemas.openxmlformats.org/drawingml/2006/table">
            <a:tbl>
              <a:tblPr/>
              <a:tblGrid>
                <a:gridCol w="3428442"/>
                <a:gridCol w="5861553"/>
              </a:tblGrid>
              <a:tr h="727472">
                <a:tc>
                  <a:txBody>
                    <a:bodyPr anchor="t" rtlCol="false"/>
                    <a:lstStyle/>
                    <a:p>
                      <a:pPr algn="l">
                        <a:lnSpc>
                          <a:spcPts val="2519"/>
                        </a:lnSpc>
                        <a:defRPr/>
                      </a:pPr>
                      <a:r>
                        <a:rPr lang="en-US" sz="1799">
                          <a:solidFill>
                            <a:srgbClr val="FFFFFF"/>
                          </a:solidFill>
                          <a:latin typeface="Aileron"/>
                          <a:ea typeface="Aileron"/>
                          <a:cs typeface="Aileron"/>
                          <a:sym typeface="Aileron"/>
                        </a:rPr>
                        <a:t>IsStudentInClass</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Checks if a student is enrolled in a class</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getAttendanceScore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Calculates attendance score based on status</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getCharGrade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Converts average score to letter grade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getCourseInstanceID</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Finds course instance ID using course info</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GetStudentCount</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Counts students in a course instance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findMaxGradeSection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Gets the latest grade session in a course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findMaxAttendanceSection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Gets the latest attendance session</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r h="727472">
                <a:tc>
                  <a:txBody>
                    <a:bodyPr anchor="t" rtlCol="false"/>
                    <a:lstStyle/>
                    <a:p>
                      <a:pPr algn="l">
                        <a:lnSpc>
                          <a:spcPts val="2519"/>
                        </a:lnSpc>
                        <a:defRPr/>
                      </a:pPr>
                      <a:r>
                        <a:rPr lang="en-US" sz="1799">
                          <a:solidFill>
                            <a:srgbClr val="FFFFFF"/>
                          </a:solidFill>
                          <a:latin typeface="Aileron"/>
                          <a:ea typeface="Aileron"/>
                          <a:cs typeface="Aileron"/>
                          <a:sym typeface="Aileron"/>
                        </a:rPr>
                        <a:t>CheckClassAvailability</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c>
                  <a:txBody>
                    <a:bodyPr anchor="t" rtlCol="false"/>
                    <a:lstStyle/>
                    <a:p>
                      <a:pPr algn="l">
                        <a:lnSpc>
                          <a:spcPts val="2519"/>
                        </a:lnSpc>
                        <a:defRPr/>
                      </a:pPr>
                      <a:r>
                        <a:rPr lang="en-US" sz="1799">
                          <a:solidFill>
                            <a:srgbClr val="FFFFFF"/>
                          </a:solidFill>
                          <a:latin typeface="Aileron"/>
                          <a:ea typeface="Aileron"/>
                          <a:cs typeface="Aileron"/>
                          <a:sym typeface="Aileron"/>
                        </a:rPr>
                        <a:t>Checks if class timing is available</a:t>
                      </a:r>
                      <a:endParaRPr lang="en-US" sz="1100"/>
                    </a:p>
                  </a:txBody>
                  <a:tcPr marL="190500" marR="190500" marT="190500" marB="190500" anchor="ctr">
                    <a:lnL cmpd="sng" algn="ctr" cap="flat" w="28575">
                      <a:solidFill>
                        <a:srgbClr val="FFFFFF"/>
                      </a:solidFill>
                      <a:prstDash val="solid"/>
                      <a:round/>
                      <a:headEnd type="none" w="med" len="med"/>
                      <a:tailEnd type="none" w="med" len="med"/>
                    </a:lnL>
                    <a:lnR cmpd="sng" algn="ctr" cap="flat" w="28575">
                      <a:solidFill>
                        <a:srgbClr val="FFFFFF"/>
                      </a:solidFill>
                      <a:prstDash val="solid"/>
                      <a:round/>
                      <a:headEnd type="none" w="med" len="med"/>
                      <a:tailEnd type="none" w="med" len="med"/>
                    </a:lnR>
                    <a:lnT cmpd="sng" algn="ctr" cap="flat" w="28575">
                      <a:solidFill>
                        <a:srgbClr val="FFFFFF"/>
                      </a:solidFill>
                      <a:prstDash val="solid"/>
                      <a:round/>
                      <a:headEnd type="none" w="med" len="med"/>
                      <a:tailEnd type="none" w="med" len="med"/>
                    </a:lnT>
                    <a:lnB cmpd="sng" algn="ctr" cap="flat" w="28575">
                      <a:solidFill>
                        <a:srgbClr val="FFFFFF"/>
                      </a:solidFill>
                      <a:prstDash val="solid"/>
                      <a:round/>
                      <a:headEnd type="none" w="med" len="med"/>
                      <a:tailEnd type="none" w="med" len="med"/>
                    </a:lnB>
                  </a:tcPr>
                </a:tc>
              </a:tr>
            </a:tbl>
          </a:graphicData>
        </a:graphic>
      </p:graphicFrame>
      <p:sp>
        <p:nvSpPr>
          <p:cNvPr name="AutoShape 8" id="8"/>
          <p:cNvSpPr/>
          <p:nvPr/>
        </p:nvSpPr>
        <p:spPr>
          <a:xfrm flipH="true">
            <a:off x="1189078" y="3209286"/>
            <a:ext cx="0" cy="6393457"/>
          </a:xfrm>
          <a:prstGeom prst="line">
            <a:avLst/>
          </a:prstGeom>
          <a:ln cap="flat" w="381000">
            <a:solidFill>
              <a:srgbClr val="FE6544"/>
            </a:solidFill>
            <a:prstDash val="solid"/>
            <a:headEnd type="none" len="sm" w="sm"/>
            <a:tailEnd type="none" len="sm" w="sm"/>
          </a:ln>
        </p:spPr>
      </p:sp>
      <p:sp>
        <p:nvSpPr>
          <p:cNvPr name="TextBox 9" id="9"/>
          <p:cNvSpPr txBox="true"/>
          <p:nvPr/>
        </p:nvSpPr>
        <p:spPr>
          <a:xfrm rot="0">
            <a:off x="1028700" y="-11685"/>
            <a:ext cx="8748160" cy="1120775"/>
          </a:xfrm>
          <a:prstGeom prst="rect">
            <a:avLst/>
          </a:prstGeom>
        </p:spPr>
        <p:txBody>
          <a:bodyPr anchor="t" rtlCol="false" tIns="0" lIns="0" bIns="0" rIns="0">
            <a:spAutoFit/>
          </a:bodyPr>
          <a:lstStyle/>
          <a:p>
            <a:pPr algn="l">
              <a:lnSpc>
                <a:spcPts val="9100"/>
              </a:lnSpc>
            </a:pPr>
            <a:r>
              <a:rPr lang="en-US" sz="6500" b="true">
                <a:solidFill>
                  <a:srgbClr val="FE6544"/>
                </a:solidFill>
                <a:latin typeface="Garet Bold"/>
                <a:ea typeface="Garet Bold"/>
                <a:cs typeface="Garet Bold"/>
                <a:sym typeface="Garet Bold"/>
              </a:rPr>
              <a:t>Function</a:t>
            </a:r>
          </a:p>
        </p:txBody>
      </p:sp>
      <p:sp>
        <p:nvSpPr>
          <p:cNvPr name="TextBox 10" id="10"/>
          <p:cNvSpPr txBox="true"/>
          <p:nvPr/>
        </p:nvSpPr>
        <p:spPr>
          <a:xfrm rot="0">
            <a:off x="1089867" y="1697880"/>
            <a:ext cx="6922052" cy="1054059"/>
          </a:xfrm>
          <a:prstGeom prst="rect">
            <a:avLst/>
          </a:prstGeom>
        </p:spPr>
        <p:txBody>
          <a:bodyPr anchor="t" rtlCol="false" tIns="0" lIns="0" bIns="0" rIns="0">
            <a:spAutoFit/>
          </a:bodyPr>
          <a:lstStyle/>
          <a:p>
            <a:pPr algn="l" marL="432149" indent="-216074" lvl="1">
              <a:lnSpc>
                <a:spcPts val="2802"/>
              </a:lnSpc>
              <a:spcBef>
                <a:spcPct val="0"/>
              </a:spcBef>
              <a:buFont typeface="Arial"/>
              <a:buChar char="•"/>
            </a:pPr>
            <a:r>
              <a:rPr lang="en-US" sz="2001">
                <a:solidFill>
                  <a:srgbClr val="FFFFFF"/>
                </a:solidFill>
                <a:latin typeface="Aileron"/>
                <a:ea typeface="Aileron"/>
                <a:cs typeface="Aileron"/>
                <a:sym typeface="Aileron"/>
              </a:rPr>
              <a:t>A reusable SQL block that returns a value</a:t>
            </a:r>
          </a:p>
          <a:p>
            <a:pPr algn="l" marL="432149" indent="-216074" lvl="1">
              <a:lnSpc>
                <a:spcPts val="2802"/>
              </a:lnSpc>
              <a:spcBef>
                <a:spcPct val="0"/>
              </a:spcBef>
              <a:buFont typeface="Arial"/>
              <a:buChar char="•"/>
            </a:pPr>
            <a:r>
              <a:rPr lang="en-US" sz="2001">
                <a:solidFill>
                  <a:srgbClr val="FFFFFF"/>
                </a:solidFill>
                <a:latin typeface="Aileron"/>
                <a:ea typeface="Aileron"/>
                <a:cs typeface="Aileron"/>
                <a:sym typeface="Aileron"/>
              </a:rPr>
              <a:t>Used for calculations, checking logic, or data retrieval</a:t>
            </a:r>
          </a:p>
          <a:p>
            <a:pPr algn="l" marL="432149" indent="-216074" lvl="1">
              <a:lnSpc>
                <a:spcPts val="2802"/>
              </a:lnSpc>
              <a:spcBef>
                <a:spcPct val="0"/>
              </a:spcBef>
              <a:buFont typeface="Arial"/>
              <a:buChar char="•"/>
            </a:pPr>
            <a:r>
              <a:rPr lang="en-US" sz="2001">
                <a:solidFill>
                  <a:srgbClr val="FFFFFF"/>
                </a:solidFill>
                <a:latin typeface="Aileron"/>
                <a:ea typeface="Aileron"/>
                <a:cs typeface="Aileron"/>
                <a:sym typeface="Aileron"/>
              </a:rPr>
              <a:t>Does not change data (read-only)</a:t>
            </a:r>
          </a:p>
        </p:txBody>
      </p:sp>
      <p:sp>
        <p:nvSpPr>
          <p:cNvPr name="TextBox 11" id="11"/>
          <p:cNvSpPr txBox="true"/>
          <p:nvPr/>
        </p:nvSpPr>
        <p:spPr>
          <a:xfrm rot="0">
            <a:off x="1590678" y="3144101"/>
            <a:ext cx="3516511" cy="521295"/>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Functions We Used:</a:t>
            </a:r>
          </a:p>
        </p:txBody>
      </p:sp>
      <p:sp>
        <p:nvSpPr>
          <p:cNvPr name="TextBox 12" id="12"/>
          <p:cNvSpPr txBox="true"/>
          <p:nvPr/>
        </p:nvSpPr>
        <p:spPr>
          <a:xfrm rot="0">
            <a:off x="11153492" y="3713020"/>
            <a:ext cx="6423564" cy="2692995"/>
          </a:xfrm>
          <a:prstGeom prst="rect">
            <a:avLst/>
          </a:prstGeom>
        </p:spPr>
        <p:txBody>
          <a:bodyPr anchor="t" rtlCol="false" tIns="0" lIns="0" bIns="0" rIns="0">
            <a:spAutoFit/>
          </a:bodyPr>
          <a:lstStyle/>
          <a:p>
            <a:pPr algn="l">
              <a:lnSpc>
                <a:spcPts val="4342"/>
              </a:lnSpc>
              <a:spcBef>
                <a:spcPct val="0"/>
              </a:spcBef>
            </a:pPr>
            <a:r>
              <a:rPr lang="en-US" sz="3101">
                <a:solidFill>
                  <a:srgbClr val="FFFFFF"/>
                </a:solidFill>
                <a:latin typeface="Aileron"/>
                <a:ea typeface="Aileron"/>
                <a:cs typeface="Aileron"/>
                <a:sym typeface="Aileron"/>
              </a:rPr>
              <a:t>We used functions wherever we needed to return a value without modifying the database, which keeps our system clean and efficient.”</a:t>
            </a:r>
          </a:p>
        </p:txBody>
      </p:sp>
      <p:sp>
        <p:nvSpPr>
          <p:cNvPr name="TextBox 13" id="13"/>
          <p:cNvSpPr txBox="true"/>
          <p:nvPr/>
        </p:nvSpPr>
        <p:spPr>
          <a:xfrm rot="0">
            <a:off x="1028700" y="1227407"/>
            <a:ext cx="2733595" cy="356172"/>
          </a:xfrm>
          <a:prstGeom prst="rect">
            <a:avLst/>
          </a:prstGeom>
        </p:spPr>
        <p:txBody>
          <a:bodyPr anchor="t" rtlCol="false" tIns="0" lIns="0" bIns="0" rIns="0">
            <a:spAutoFit/>
          </a:bodyPr>
          <a:lstStyle/>
          <a:p>
            <a:pPr algn="l">
              <a:lnSpc>
                <a:spcPts val="2843"/>
              </a:lnSpc>
            </a:pPr>
            <a:r>
              <a:rPr lang="en-US" sz="2031" b="true">
                <a:solidFill>
                  <a:srgbClr val="FE6544"/>
                </a:solidFill>
                <a:latin typeface="Garet Bold"/>
                <a:ea typeface="Garet Bold"/>
                <a:cs typeface="Garet Bold"/>
                <a:sym typeface="Garet Bold"/>
              </a:rPr>
              <a:t>Concept</a:t>
            </a:r>
          </a:p>
        </p:txBody>
      </p:sp>
      <p:sp>
        <p:nvSpPr>
          <p:cNvPr name="TextBox 14" id="14"/>
          <p:cNvSpPr txBox="true"/>
          <p:nvPr/>
        </p:nvSpPr>
        <p:spPr>
          <a:xfrm rot="0">
            <a:off x="17363165" y="9351891"/>
            <a:ext cx="228481" cy="521295"/>
          </a:xfrm>
          <a:prstGeom prst="rect">
            <a:avLst/>
          </a:prstGeom>
        </p:spPr>
        <p:txBody>
          <a:bodyPr anchor="t" rtlCol="false" tIns="0" lIns="0" bIns="0" rIns="0">
            <a:spAutoFit/>
          </a:bodyPr>
          <a:lstStyle/>
          <a:p>
            <a:pPr algn="ctr">
              <a:lnSpc>
                <a:spcPts val="4342"/>
              </a:lnSpc>
              <a:spcBef>
                <a:spcPct val="0"/>
              </a:spcBef>
            </a:pPr>
            <a:r>
              <a:rPr lang="en-US" sz="3101">
                <a:solidFill>
                  <a:srgbClr val="FFFFFF"/>
                </a:solidFill>
                <a:latin typeface="Aileron"/>
                <a:ea typeface="Aileron"/>
                <a:cs typeface="Aileron"/>
                <a:sym typeface="Aileron"/>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DAGijlfUQzs</dc:identifier>
  <dcterms:modified xsi:type="dcterms:W3CDTF">2011-08-01T06:04:30Z</dcterms:modified>
  <cp:revision>1</cp:revision>
  <dc:title>DATABASE</dc:title>
</cp:coreProperties>
</file>