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38"/>
  </p:notesMasterIdLst>
  <p:sldIdLst>
    <p:sldId id="256" r:id="rId2"/>
    <p:sldId id="258" r:id="rId3"/>
    <p:sldId id="262" r:id="rId4"/>
    <p:sldId id="259" r:id="rId5"/>
    <p:sldId id="260" r:id="rId6"/>
    <p:sldId id="270" r:id="rId7"/>
    <p:sldId id="261" r:id="rId8"/>
    <p:sldId id="263" r:id="rId9"/>
    <p:sldId id="297" r:id="rId10"/>
    <p:sldId id="296" r:id="rId11"/>
    <p:sldId id="298" r:id="rId12"/>
    <p:sldId id="300" r:id="rId13"/>
    <p:sldId id="299" r:id="rId14"/>
    <p:sldId id="275" r:id="rId15"/>
    <p:sldId id="302" r:id="rId16"/>
    <p:sldId id="321" r:id="rId17"/>
    <p:sldId id="312" r:id="rId18"/>
    <p:sldId id="313" r:id="rId19"/>
    <p:sldId id="328" r:id="rId20"/>
    <p:sldId id="281" r:id="rId21"/>
    <p:sldId id="314" r:id="rId22"/>
    <p:sldId id="315" r:id="rId23"/>
    <p:sldId id="316" r:id="rId24"/>
    <p:sldId id="322" r:id="rId25"/>
    <p:sldId id="285" r:id="rId26"/>
    <p:sldId id="319" r:id="rId27"/>
    <p:sldId id="323" r:id="rId28"/>
    <p:sldId id="318" r:id="rId29"/>
    <p:sldId id="324" r:id="rId30"/>
    <p:sldId id="320" r:id="rId31"/>
    <p:sldId id="325" r:id="rId32"/>
    <p:sldId id="317" r:id="rId33"/>
    <p:sldId id="326" r:id="rId34"/>
    <p:sldId id="288" r:id="rId35"/>
    <p:sldId id="327" r:id="rId36"/>
    <p:sldId id="293"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11DEC0-7B62-4C5F-9A1F-1F7CF7BFF82A}">
  <a:tblStyle styleId="{B011DEC0-7B62-4C5F-9A1F-1F7CF7BFF8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1" d="100"/>
          <a:sy n="71" d="100"/>
        </p:scale>
        <p:origin x="36" y="1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728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799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29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916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e383c3a57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e383c3a57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334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777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402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8817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e18dd52992_0_1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e18dd52992_0_1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466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7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370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8965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e18dd52992_0_2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e18dd52992_0_2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2546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351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198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8311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204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331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512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870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e18dd52992_0_2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e18dd52992_0_2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Google Shape;1518;ge18dd52992_0_2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9" name="Google Shape;1519;ge18dd52992_0_2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08088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e18dd52992_0_2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e18dd52992_0_2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e17652f32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e17652f32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e3812cc931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e3812cc931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e17652f323_0_23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e17652f323_0_23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6075" y="1161150"/>
            <a:ext cx="4864500" cy="2668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6075" y="3865893"/>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2" name="Google Shape;12;p2"/>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3" name="Google Shape;13;p2"/>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2"/>
        <p:cNvGrpSpPr/>
        <p:nvPr/>
      </p:nvGrpSpPr>
      <p:grpSpPr>
        <a:xfrm>
          <a:off x="0" y="0"/>
          <a:ext cx="0" cy="0"/>
          <a:chOff x="0" y="0"/>
          <a:chExt cx="0" cy="0"/>
        </a:xfrm>
      </p:grpSpPr>
      <p:sp>
        <p:nvSpPr>
          <p:cNvPr id="213" name="Google Shape;213;p24"/>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14" name="Google Shape;214;p24"/>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15" name="Google Shape;215;p24"/>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16" name="Google Shape;216;p24"/>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217" name="Google Shape;217;p24"/>
          <p:cNvSpPr txBox="1">
            <a:spLocks noGrp="1"/>
          </p:cNvSpPr>
          <p:nvPr>
            <p:ph type="title" idx="2"/>
          </p:nvPr>
        </p:nvSpPr>
        <p:spPr>
          <a:xfrm>
            <a:off x="720000" y="866425"/>
            <a:ext cx="5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225"/>
        <p:cNvGrpSpPr/>
        <p:nvPr/>
      </p:nvGrpSpPr>
      <p:grpSpPr>
        <a:xfrm>
          <a:off x="0" y="0"/>
          <a:ext cx="0" cy="0"/>
          <a:chOff x="0" y="0"/>
          <a:chExt cx="0" cy="0"/>
        </a:xfrm>
      </p:grpSpPr>
      <p:sp>
        <p:nvSpPr>
          <p:cNvPr id="226" name="Google Shape;226;p26"/>
          <p:cNvSpPr txBox="1">
            <a:spLocks noGrp="1"/>
          </p:cNvSpPr>
          <p:nvPr>
            <p:ph type="ctrTitle"/>
          </p:nvPr>
        </p:nvSpPr>
        <p:spPr>
          <a:xfrm>
            <a:off x="1717450" y="768600"/>
            <a:ext cx="5709000" cy="116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6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227" name="Google Shape;227;p26"/>
          <p:cNvSpPr txBox="1">
            <a:spLocks noGrp="1"/>
          </p:cNvSpPr>
          <p:nvPr>
            <p:ph type="subTitle" idx="1"/>
          </p:nvPr>
        </p:nvSpPr>
        <p:spPr>
          <a:xfrm>
            <a:off x="1717450" y="1860900"/>
            <a:ext cx="5709000" cy="33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solidFill>
                  <a:schemeClr val="dk1"/>
                </a:solidFill>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28" name="Google Shape;228;p26"/>
          <p:cNvSpPr txBox="1">
            <a:spLocks noGrp="1"/>
          </p:cNvSpPr>
          <p:nvPr>
            <p:ph type="subTitle" idx="2"/>
          </p:nvPr>
        </p:nvSpPr>
        <p:spPr>
          <a:xfrm>
            <a:off x="1717450" y="2198646"/>
            <a:ext cx="5709000" cy="57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29" name="Google Shape;229;p26"/>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30" name="Google Shape;230;p26"/>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6"/>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32" name="Google Shape;232;p26"/>
          <p:cNvSpPr txBox="1">
            <a:spLocks noGrp="1"/>
          </p:cNvSpPr>
          <p:nvPr>
            <p:ph type="ctrTitle" idx="3"/>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SECTION_TITLE_AND_DESCRIPTION_1">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36" name="Google Shape;236;p2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2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239"/>
        <p:cNvGrpSpPr/>
        <p:nvPr/>
      </p:nvGrpSpPr>
      <p:grpSpPr>
        <a:xfrm>
          <a:off x="0" y="0"/>
          <a:ext cx="0" cy="0"/>
          <a:chOff x="0" y="0"/>
          <a:chExt cx="0" cy="0"/>
        </a:xfrm>
      </p:grpSpPr>
      <p:sp>
        <p:nvSpPr>
          <p:cNvPr id="240" name="Google Shape;240;p28"/>
          <p:cNvSpPr txBox="1">
            <a:spLocks noGrp="1"/>
          </p:cNvSpPr>
          <p:nvPr>
            <p:ph type="sldNum" idx="12"/>
          </p:nvPr>
        </p:nvSpPr>
        <p:spPr>
          <a:xfrm>
            <a:off x="35752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41" name="Google Shape;241;p28"/>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8"/>
          <p:cNvCxnSpPr/>
          <p:nvPr/>
        </p:nvCxnSpPr>
        <p:spPr>
          <a:xfrm rot="10800000">
            <a:off x="963900"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43" name="Google Shape;243;p28"/>
          <p:cNvSpPr txBox="1">
            <a:spLocks noGrp="1"/>
          </p:cNvSpPr>
          <p:nvPr>
            <p:ph type="ctrTitle"/>
          </p:nvPr>
        </p:nvSpPr>
        <p:spPr>
          <a:xfrm>
            <a:off x="357520" y="234507"/>
            <a:ext cx="2490900" cy="432300"/>
          </a:xfrm>
          <a:prstGeom prst="rect">
            <a:avLst/>
          </a:prstGeom>
        </p:spPr>
        <p:txBody>
          <a:bodyPr spcFirstLastPara="1" wrap="square" lIns="91425" tIns="91425" rIns="91425" bIns="91425" anchor="ctr" anchorCtr="0">
            <a:noAutofit/>
          </a:bodyPr>
          <a:lstStyle>
            <a:lvl1pPr lvl="0" rtl="0">
              <a:spcBef>
                <a:spcPts val="0"/>
              </a:spcBef>
              <a:spcAft>
                <a:spcPts val="0"/>
              </a:spcAft>
              <a:buSzPts val="900"/>
              <a:buNone/>
              <a:defRPr sz="1000">
                <a:solidFill>
                  <a:schemeClr val="dk1"/>
                </a:solidFill>
              </a:defRPr>
            </a:lvl1pPr>
            <a:lvl2pPr lvl="1" rtl="0">
              <a:spcBef>
                <a:spcPts val="0"/>
              </a:spcBef>
              <a:spcAft>
                <a:spcPts val="0"/>
              </a:spcAft>
              <a:buSzPts val="900"/>
              <a:buNone/>
              <a:defRPr sz="900"/>
            </a:lvl2pPr>
            <a:lvl3pPr lvl="2" rtl="0">
              <a:spcBef>
                <a:spcPts val="0"/>
              </a:spcBef>
              <a:spcAft>
                <a:spcPts val="0"/>
              </a:spcAft>
              <a:buSzPts val="900"/>
              <a:buNone/>
              <a:defRPr sz="900"/>
            </a:lvl3pPr>
            <a:lvl4pPr lvl="3" rtl="0">
              <a:spcBef>
                <a:spcPts val="0"/>
              </a:spcBef>
              <a:spcAft>
                <a:spcPts val="0"/>
              </a:spcAft>
              <a:buSzPts val="900"/>
              <a:buNone/>
              <a:defRPr sz="900"/>
            </a:lvl4pPr>
            <a:lvl5pPr lvl="4" rtl="0">
              <a:spcBef>
                <a:spcPts val="0"/>
              </a:spcBef>
              <a:spcAft>
                <a:spcPts val="0"/>
              </a:spcAft>
              <a:buSzPts val="900"/>
              <a:buNone/>
              <a:defRPr sz="900"/>
            </a:lvl5pPr>
            <a:lvl6pPr lvl="5" rtl="0">
              <a:spcBef>
                <a:spcPts val="0"/>
              </a:spcBef>
              <a:spcAft>
                <a:spcPts val="0"/>
              </a:spcAft>
              <a:buSzPts val="900"/>
              <a:buNone/>
              <a:defRPr sz="900"/>
            </a:lvl6pPr>
            <a:lvl7pPr lvl="6" rtl="0">
              <a:spcBef>
                <a:spcPts val="0"/>
              </a:spcBef>
              <a:spcAft>
                <a:spcPts val="0"/>
              </a:spcAft>
              <a:buSzPts val="900"/>
              <a:buNone/>
              <a:defRPr sz="900"/>
            </a:lvl7pPr>
            <a:lvl8pPr lvl="7" rtl="0">
              <a:spcBef>
                <a:spcPts val="0"/>
              </a:spcBef>
              <a:spcAft>
                <a:spcPts val="0"/>
              </a:spcAft>
              <a:buSzPts val="900"/>
              <a:buNone/>
              <a:defRPr sz="900"/>
            </a:lvl8pPr>
            <a:lvl9pPr lvl="8" rtl="0">
              <a:spcBef>
                <a:spcPts val="0"/>
              </a:spcBef>
              <a:spcAft>
                <a:spcPts val="0"/>
              </a:spcAft>
              <a:buSzPts val="900"/>
              <a:buNone/>
              <a:defRPr sz="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969649" y="1875138"/>
            <a:ext cx="4492500" cy="1176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969649" y="1084663"/>
            <a:ext cx="1429800" cy="1242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72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969649" y="3345438"/>
            <a:ext cx="2556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 name="Google Shape;19;p3"/>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20" name="Google Shape;20;p3"/>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21" name="Google Shape;21;p3"/>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22" name="Google Shape;22;p3"/>
          <p:cNvSpPr txBox="1">
            <a:spLocks noGrp="1"/>
          </p:cNvSpPr>
          <p:nvPr>
            <p:ph type="ctrTitle" idx="3"/>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20000" y="1617525"/>
            <a:ext cx="2830500" cy="10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8" name="Google Shape;48;p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49" name="Google Shape;49;p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50" name="Google Shape;50;p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51" name="Google Shape;51;p7"/>
          <p:cNvSpPr txBox="1">
            <a:spLocks noGrp="1"/>
          </p:cNvSpPr>
          <p:nvPr>
            <p:ph type="ctrTitle"/>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52" name="Google Shape;52;p7"/>
          <p:cNvSpPr txBox="1">
            <a:spLocks noGrp="1"/>
          </p:cNvSpPr>
          <p:nvPr>
            <p:ph type="title" idx="2"/>
          </p:nvPr>
        </p:nvSpPr>
        <p:spPr>
          <a:xfrm>
            <a:off x="720000" y="866425"/>
            <a:ext cx="5687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5626875" y="3058675"/>
            <a:ext cx="2797200" cy="136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sz="4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78" name="Google Shape;78;p13"/>
          <p:cNvSpPr txBox="1">
            <a:spLocks noGrp="1"/>
          </p:cNvSpPr>
          <p:nvPr>
            <p:ph type="title" idx="2" hasCustomPrompt="1"/>
          </p:nvPr>
        </p:nvSpPr>
        <p:spPr>
          <a:xfrm>
            <a:off x="722223"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3"/>
          <p:cNvSpPr txBox="1">
            <a:spLocks noGrp="1"/>
          </p:cNvSpPr>
          <p:nvPr>
            <p:ph type="title" idx="3" hasCustomPrompt="1"/>
          </p:nvPr>
        </p:nvSpPr>
        <p:spPr>
          <a:xfrm>
            <a:off x="3457684" y="3292758"/>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0" name="Google Shape;80;p13"/>
          <p:cNvSpPr txBox="1">
            <a:spLocks noGrp="1"/>
          </p:cNvSpPr>
          <p:nvPr>
            <p:ph type="title" idx="4" hasCustomPrompt="1"/>
          </p:nvPr>
        </p:nvSpPr>
        <p:spPr>
          <a:xfrm>
            <a:off x="722223"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3"/>
          <p:cNvSpPr txBox="1">
            <a:spLocks noGrp="1"/>
          </p:cNvSpPr>
          <p:nvPr>
            <p:ph type="title" idx="5" hasCustomPrompt="1"/>
          </p:nvPr>
        </p:nvSpPr>
        <p:spPr>
          <a:xfrm>
            <a:off x="3457684" y="2109223"/>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3"/>
          <p:cNvSpPr txBox="1">
            <a:spLocks noGrp="1"/>
          </p:cNvSpPr>
          <p:nvPr>
            <p:ph type="title" idx="6" hasCustomPrompt="1"/>
          </p:nvPr>
        </p:nvSpPr>
        <p:spPr>
          <a:xfrm>
            <a:off x="722223"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3" name="Google Shape;83;p13"/>
          <p:cNvSpPr txBox="1">
            <a:spLocks noGrp="1"/>
          </p:cNvSpPr>
          <p:nvPr>
            <p:ph type="title" idx="7" hasCustomPrompt="1"/>
          </p:nvPr>
        </p:nvSpPr>
        <p:spPr>
          <a:xfrm>
            <a:off x="3457684" y="898825"/>
            <a:ext cx="2516100" cy="577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rgbClr val="FDB2AD"/>
              </a:buClr>
              <a:buSzPts val="4800"/>
              <a:buNone/>
              <a:defRPr sz="4800">
                <a:solidFill>
                  <a:schemeClr val="dk2"/>
                </a:solidFill>
              </a:defRPr>
            </a:lvl1pPr>
            <a:lvl2pPr lvl="1"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48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
        <p:nvSpPr>
          <p:cNvPr id="84" name="Google Shape;84;p13"/>
          <p:cNvSpPr txBox="1">
            <a:spLocks noGrp="1"/>
          </p:cNvSpPr>
          <p:nvPr>
            <p:ph type="ctrTitle" idx="8"/>
          </p:nvPr>
        </p:nvSpPr>
        <p:spPr>
          <a:xfrm>
            <a:off x="714175"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5" name="Google Shape;85;p13"/>
          <p:cNvSpPr txBox="1">
            <a:spLocks noGrp="1"/>
          </p:cNvSpPr>
          <p:nvPr>
            <p:ph type="subTitle" idx="1"/>
          </p:nvPr>
        </p:nvSpPr>
        <p:spPr>
          <a:xfrm>
            <a:off x="714175" y="3888474"/>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 name="Google Shape;86;p13"/>
          <p:cNvSpPr txBox="1">
            <a:spLocks noGrp="1"/>
          </p:cNvSpPr>
          <p:nvPr>
            <p:ph type="ctrTitle" idx="9"/>
          </p:nvPr>
        </p:nvSpPr>
        <p:spPr>
          <a:xfrm>
            <a:off x="3457671" y="3684122"/>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87" name="Google Shape;87;p13"/>
          <p:cNvSpPr txBox="1">
            <a:spLocks noGrp="1"/>
          </p:cNvSpPr>
          <p:nvPr>
            <p:ph type="subTitle" idx="13"/>
          </p:nvPr>
        </p:nvSpPr>
        <p:spPr>
          <a:xfrm>
            <a:off x="3457676" y="3888475"/>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8" name="Google Shape;88;p13"/>
          <p:cNvSpPr/>
          <p:nvPr/>
        </p:nvSpPr>
        <p:spPr>
          <a:xfrm>
            <a:off x="1150175" y="2700900"/>
            <a:ext cx="2525" cy="25"/>
          </a:xfrm>
          <a:custGeom>
            <a:avLst/>
            <a:gdLst/>
            <a:ahLst/>
            <a:cxnLst/>
            <a:rect l="l" t="t" r="r" b="b"/>
            <a:pathLst>
              <a:path w="101" h="1" extrusionOk="0">
                <a:moveTo>
                  <a:pt x="101" y="1"/>
                </a:moveTo>
                <a:lnTo>
                  <a:pt x="0" y="1"/>
                </a:lnTo>
                <a:lnTo>
                  <a:pt x="0" y="1"/>
                </a:lnTo>
                <a:close/>
              </a:path>
            </a:pathLst>
          </a:custGeom>
          <a:solidFill>
            <a:srgbClr val="CEF2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ctrTitle" idx="14"/>
          </p:nvPr>
        </p:nvSpPr>
        <p:spPr>
          <a:xfrm>
            <a:off x="714175"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0" name="Google Shape;90;p13"/>
          <p:cNvSpPr txBox="1">
            <a:spLocks noGrp="1"/>
          </p:cNvSpPr>
          <p:nvPr>
            <p:ph type="subTitle" idx="15"/>
          </p:nvPr>
        </p:nvSpPr>
        <p:spPr>
          <a:xfrm>
            <a:off x="714175" y="2704946"/>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1" name="Google Shape;91;p13"/>
          <p:cNvSpPr txBox="1">
            <a:spLocks noGrp="1"/>
          </p:cNvSpPr>
          <p:nvPr>
            <p:ph type="ctrTitle" idx="16"/>
          </p:nvPr>
        </p:nvSpPr>
        <p:spPr>
          <a:xfrm>
            <a:off x="3457671" y="250059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2" name="Google Shape;92;p13"/>
          <p:cNvSpPr txBox="1">
            <a:spLocks noGrp="1"/>
          </p:cNvSpPr>
          <p:nvPr>
            <p:ph type="subTitle" idx="17"/>
          </p:nvPr>
        </p:nvSpPr>
        <p:spPr>
          <a:xfrm>
            <a:off x="3457676" y="2704947"/>
            <a:ext cx="25161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ctrTitle" idx="18"/>
          </p:nvPr>
        </p:nvSpPr>
        <p:spPr>
          <a:xfrm>
            <a:off x="714175"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4" name="Google Shape;94;p13"/>
          <p:cNvSpPr txBox="1">
            <a:spLocks noGrp="1"/>
          </p:cNvSpPr>
          <p:nvPr>
            <p:ph type="subTitle" idx="19"/>
          </p:nvPr>
        </p:nvSpPr>
        <p:spPr>
          <a:xfrm>
            <a:off x="714175" y="1494518"/>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5" name="Google Shape;95;p13"/>
          <p:cNvSpPr txBox="1">
            <a:spLocks noGrp="1"/>
          </p:cNvSpPr>
          <p:nvPr>
            <p:ph type="ctrTitle" idx="20"/>
          </p:nvPr>
        </p:nvSpPr>
        <p:spPr>
          <a:xfrm>
            <a:off x="3457671" y="1290241"/>
            <a:ext cx="2516100" cy="3207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000">
                <a:solidFill>
                  <a:schemeClr val="dk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6" name="Google Shape;96;p13"/>
          <p:cNvSpPr txBox="1">
            <a:spLocks noGrp="1"/>
          </p:cNvSpPr>
          <p:nvPr>
            <p:ph type="subTitle" idx="21"/>
          </p:nvPr>
        </p:nvSpPr>
        <p:spPr>
          <a:xfrm>
            <a:off x="3457676" y="1494519"/>
            <a:ext cx="2516100" cy="5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98" name="Google Shape;98;p13"/>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3"/>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00" name="Google Shape;100;p13"/>
          <p:cNvSpPr txBox="1">
            <a:spLocks noGrp="1"/>
          </p:cNvSpPr>
          <p:nvPr>
            <p:ph type="ctrTitle" idx="2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4212225" y="1875138"/>
            <a:ext cx="3739200" cy="1176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3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3" name="Google Shape;103;p14"/>
          <p:cNvSpPr txBox="1">
            <a:spLocks noGrp="1"/>
          </p:cNvSpPr>
          <p:nvPr>
            <p:ph type="title" idx="2" hasCustomPrompt="1"/>
          </p:nvPr>
        </p:nvSpPr>
        <p:spPr>
          <a:xfrm>
            <a:off x="6521625" y="1084663"/>
            <a:ext cx="1429800" cy="12429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7200" b="1">
                <a:solidFill>
                  <a:schemeClr val="dk2"/>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04" name="Google Shape;104;p14"/>
          <p:cNvSpPr txBox="1">
            <a:spLocks noGrp="1"/>
          </p:cNvSpPr>
          <p:nvPr>
            <p:ph type="subTitle" idx="1"/>
          </p:nvPr>
        </p:nvSpPr>
        <p:spPr>
          <a:xfrm>
            <a:off x="5394825" y="3345438"/>
            <a:ext cx="25566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cxnSp>
        <p:nvCxnSpPr>
          <p:cNvPr id="105" name="Google Shape;105;p14"/>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14"/>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07" name="Google Shape;107;p14"/>
          <p:cNvSpPr txBox="1">
            <a:spLocks noGrp="1"/>
          </p:cNvSpPr>
          <p:nvPr>
            <p:ph type="ctrTitle" idx="3"/>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08" name="Google Shape;108;p14"/>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827900" y="1946325"/>
            <a:ext cx="5488200" cy="117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1" name="Google Shape;111;p15"/>
          <p:cNvSpPr txBox="1">
            <a:spLocks noGrp="1"/>
          </p:cNvSpPr>
          <p:nvPr>
            <p:ph type="title" idx="2" hasCustomPrompt="1"/>
          </p:nvPr>
        </p:nvSpPr>
        <p:spPr>
          <a:xfrm>
            <a:off x="3857100" y="1155850"/>
            <a:ext cx="1429800" cy="1242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b="1">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5"/>
          <p:cNvSpPr txBox="1">
            <a:spLocks noGrp="1"/>
          </p:cNvSpPr>
          <p:nvPr>
            <p:ph type="subTitle" idx="1"/>
          </p:nvPr>
        </p:nvSpPr>
        <p:spPr>
          <a:xfrm>
            <a:off x="3293700" y="3416625"/>
            <a:ext cx="2556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5"/>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14" name="Google Shape;114;p15"/>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15"/>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16" name="Google Shape;116;p15"/>
          <p:cNvSpPr txBox="1">
            <a:spLocks noGrp="1"/>
          </p:cNvSpPr>
          <p:nvPr>
            <p:ph type="ctrTitle" idx="3"/>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1133625" y="3198525"/>
            <a:ext cx="43344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2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9" name="Google Shape;119;p16"/>
          <p:cNvSpPr txBox="1">
            <a:spLocks noGrp="1"/>
          </p:cNvSpPr>
          <p:nvPr>
            <p:ph type="subTitle" idx="1"/>
          </p:nvPr>
        </p:nvSpPr>
        <p:spPr>
          <a:xfrm>
            <a:off x="1133625" y="1774150"/>
            <a:ext cx="4318200" cy="12720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6"/>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21" name="Google Shape;121;p16"/>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16"/>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23" name="Google Shape;123;p16"/>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CUSTOM_8">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3758108" y="1183875"/>
            <a:ext cx="3073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6" name="Google Shape;126;p17"/>
          <p:cNvSpPr txBox="1">
            <a:spLocks noGrp="1"/>
          </p:cNvSpPr>
          <p:nvPr>
            <p:ph type="sldNum" idx="12"/>
          </p:nvPr>
        </p:nvSpPr>
        <p:spPr>
          <a:xfrm>
            <a:off x="8380275" y="4513500"/>
            <a:ext cx="410700" cy="432300"/>
          </a:xfrm>
          <a:prstGeom prst="rect">
            <a:avLst/>
          </a:prstGeom>
          <a:solidFill>
            <a:schemeClr val="dk2"/>
          </a:solidFill>
          <a:ln>
            <a:noFill/>
          </a:ln>
        </p:spPr>
        <p:txBody>
          <a:bodyPr spcFirstLastPara="1" wrap="square" lIns="91425" tIns="91425" rIns="91425" bIns="91425" anchor="ctr" anchorCtr="0">
            <a:noAutofit/>
          </a:bodyPr>
          <a:lstStyle>
            <a:lvl1pPr lvl="0" algn="ctr" rtl="0">
              <a:buNone/>
              <a:defRPr sz="1000" b="1">
                <a:solidFill>
                  <a:schemeClr val="dk1"/>
                </a:solidFill>
                <a:latin typeface="Josefin Sans"/>
                <a:ea typeface="Josefin Sans"/>
                <a:cs typeface="Josefin Sans"/>
                <a:sym typeface="Josefin Sans"/>
              </a:defRPr>
            </a:lvl1pPr>
            <a:lvl2pPr lvl="1" algn="ctr" rtl="0">
              <a:buNone/>
              <a:defRPr sz="1000" b="1">
                <a:solidFill>
                  <a:schemeClr val="dk1"/>
                </a:solidFill>
                <a:latin typeface="Josefin Sans"/>
                <a:ea typeface="Josefin Sans"/>
                <a:cs typeface="Josefin Sans"/>
                <a:sym typeface="Josefin Sans"/>
              </a:defRPr>
            </a:lvl2pPr>
            <a:lvl3pPr lvl="2" algn="ctr" rtl="0">
              <a:buNone/>
              <a:defRPr sz="1000" b="1">
                <a:solidFill>
                  <a:schemeClr val="dk1"/>
                </a:solidFill>
                <a:latin typeface="Josefin Sans"/>
                <a:ea typeface="Josefin Sans"/>
                <a:cs typeface="Josefin Sans"/>
                <a:sym typeface="Josefin Sans"/>
              </a:defRPr>
            </a:lvl3pPr>
            <a:lvl4pPr lvl="3" algn="ctr" rtl="0">
              <a:buNone/>
              <a:defRPr sz="1000" b="1">
                <a:solidFill>
                  <a:schemeClr val="dk1"/>
                </a:solidFill>
                <a:latin typeface="Josefin Sans"/>
                <a:ea typeface="Josefin Sans"/>
                <a:cs typeface="Josefin Sans"/>
                <a:sym typeface="Josefin Sans"/>
              </a:defRPr>
            </a:lvl4pPr>
            <a:lvl5pPr lvl="4" algn="ctr" rtl="0">
              <a:buNone/>
              <a:defRPr sz="1000" b="1">
                <a:solidFill>
                  <a:schemeClr val="dk1"/>
                </a:solidFill>
                <a:latin typeface="Josefin Sans"/>
                <a:ea typeface="Josefin Sans"/>
                <a:cs typeface="Josefin Sans"/>
                <a:sym typeface="Josefin Sans"/>
              </a:defRPr>
            </a:lvl5pPr>
            <a:lvl6pPr lvl="5" algn="ctr" rtl="0">
              <a:buNone/>
              <a:defRPr sz="1000" b="1">
                <a:solidFill>
                  <a:schemeClr val="dk1"/>
                </a:solidFill>
                <a:latin typeface="Josefin Sans"/>
                <a:ea typeface="Josefin Sans"/>
                <a:cs typeface="Josefin Sans"/>
                <a:sym typeface="Josefin Sans"/>
              </a:defRPr>
            </a:lvl6pPr>
            <a:lvl7pPr lvl="6" algn="ctr" rtl="0">
              <a:buNone/>
              <a:defRPr sz="1000" b="1">
                <a:solidFill>
                  <a:schemeClr val="dk1"/>
                </a:solidFill>
                <a:latin typeface="Josefin Sans"/>
                <a:ea typeface="Josefin Sans"/>
                <a:cs typeface="Josefin Sans"/>
                <a:sym typeface="Josefin Sans"/>
              </a:defRPr>
            </a:lvl7pPr>
            <a:lvl8pPr lvl="7" algn="ctr" rtl="0">
              <a:buNone/>
              <a:defRPr sz="1000" b="1">
                <a:solidFill>
                  <a:schemeClr val="dk1"/>
                </a:solidFill>
                <a:latin typeface="Josefin Sans"/>
                <a:ea typeface="Josefin Sans"/>
                <a:cs typeface="Josefin Sans"/>
                <a:sym typeface="Josefin Sans"/>
              </a:defRPr>
            </a:lvl8pPr>
            <a:lvl9pPr lvl="8" algn="ctr" rtl="0">
              <a:buNone/>
              <a:defRPr sz="1000" b="1">
                <a:solidFill>
                  <a:schemeClr val="dk1"/>
                </a:solidFill>
                <a:latin typeface="Josefin Sans"/>
                <a:ea typeface="Josefin Sans"/>
                <a:cs typeface="Josefin Sans"/>
                <a:sym typeface="Josefin Sans"/>
              </a:defRPr>
            </a:lvl9pPr>
          </a:lstStyle>
          <a:p>
            <a:pPr marL="0" lvl="0" indent="0" algn="ctr" rtl="0">
              <a:spcBef>
                <a:spcPts val="0"/>
              </a:spcBef>
              <a:spcAft>
                <a:spcPts val="0"/>
              </a:spcAft>
              <a:buNone/>
            </a:pPr>
            <a:fld id="{00000000-1234-1234-1234-123412341234}" type="slidenum">
              <a:rPr lang="en"/>
              <a:t>‹#›</a:t>
            </a:fld>
            <a:endParaRPr/>
          </a:p>
        </p:txBody>
      </p:sp>
      <p:cxnSp>
        <p:nvCxnSpPr>
          <p:cNvPr id="127" name="Google Shape;127;p17"/>
          <p:cNvCxnSpPr/>
          <p:nvPr/>
        </p:nvCxnSpPr>
        <p:spPr>
          <a:xfrm rot="10800000">
            <a:off x="357600" y="705825"/>
            <a:ext cx="8428800" cy="0"/>
          </a:xfrm>
          <a:prstGeom prst="straightConnector1">
            <a:avLst/>
          </a:prstGeom>
          <a:noFill/>
          <a:ln w="9525" cap="flat" cmpd="sng">
            <a:solidFill>
              <a:schemeClr val="dk1"/>
            </a:solidFill>
            <a:prstDash val="solid"/>
            <a:round/>
            <a:headEnd type="none" w="med" len="med"/>
            <a:tailEnd type="none" w="med" len="med"/>
          </a:ln>
        </p:spPr>
      </p:cxnSp>
      <p:cxnSp>
        <p:nvCxnSpPr>
          <p:cNvPr id="128" name="Google Shape;128;p17"/>
          <p:cNvCxnSpPr/>
          <p:nvPr/>
        </p:nvCxnSpPr>
        <p:spPr>
          <a:xfrm rot="10800000">
            <a:off x="357525" y="4729650"/>
            <a:ext cx="7822500" cy="0"/>
          </a:xfrm>
          <a:prstGeom prst="straightConnector1">
            <a:avLst/>
          </a:prstGeom>
          <a:noFill/>
          <a:ln w="9525" cap="flat" cmpd="sng">
            <a:solidFill>
              <a:schemeClr val="dk1"/>
            </a:solidFill>
            <a:prstDash val="solid"/>
            <a:round/>
            <a:headEnd type="none" w="med" len="med"/>
            <a:tailEnd type="none" w="med" len="med"/>
          </a:ln>
        </p:spPr>
      </p:cxnSp>
      <p:sp>
        <p:nvSpPr>
          <p:cNvPr id="129" name="Google Shape;129;p17"/>
          <p:cNvSpPr txBox="1">
            <a:spLocks noGrp="1"/>
          </p:cNvSpPr>
          <p:nvPr>
            <p:ph type="ctrTitle" idx="2"/>
          </p:nvPr>
        </p:nvSpPr>
        <p:spPr>
          <a:xfrm>
            <a:off x="6300070" y="234507"/>
            <a:ext cx="2490900" cy="43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900"/>
              <a:buNone/>
              <a:defRPr sz="1000">
                <a:solidFill>
                  <a:schemeClr val="dk1"/>
                </a:solidFill>
              </a:defRPr>
            </a:lvl1pPr>
            <a:lvl2pPr lvl="1" algn="ctr" rtl="0">
              <a:spcBef>
                <a:spcPts val="0"/>
              </a:spcBef>
              <a:spcAft>
                <a:spcPts val="0"/>
              </a:spcAft>
              <a:buSzPts val="900"/>
              <a:buNone/>
              <a:defRPr sz="900"/>
            </a:lvl2pPr>
            <a:lvl3pPr lvl="2" algn="ctr" rtl="0">
              <a:spcBef>
                <a:spcPts val="0"/>
              </a:spcBef>
              <a:spcAft>
                <a:spcPts val="0"/>
              </a:spcAft>
              <a:buSzPts val="900"/>
              <a:buNone/>
              <a:defRPr sz="900"/>
            </a:lvl3pPr>
            <a:lvl4pPr lvl="3" algn="ctr" rtl="0">
              <a:spcBef>
                <a:spcPts val="0"/>
              </a:spcBef>
              <a:spcAft>
                <a:spcPts val="0"/>
              </a:spcAft>
              <a:buSzPts val="900"/>
              <a:buNone/>
              <a:defRPr sz="900"/>
            </a:lvl4pPr>
            <a:lvl5pPr lvl="4" algn="ctr" rtl="0">
              <a:spcBef>
                <a:spcPts val="0"/>
              </a:spcBef>
              <a:spcAft>
                <a:spcPts val="0"/>
              </a:spcAft>
              <a:buSzPts val="900"/>
              <a:buNone/>
              <a:defRPr sz="900"/>
            </a:lvl5pPr>
            <a:lvl6pPr lvl="5" algn="ctr" rtl="0">
              <a:spcBef>
                <a:spcPts val="0"/>
              </a:spcBef>
              <a:spcAft>
                <a:spcPts val="0"/>
              </a:spcAft>
              <a:buSzPts val="900"/>
              <a:buNone/>
              <a:defRPr sz="900"/>
            </a:lvl6pPr>
            <a:lvl7pPr lvl="6" algn="ctr" rtl="0">
              <a:spcBef>
                <a:spcPts val="0"/>
              </a:spcBef>
              <a:spcAft>
                <a:spcPts val="0"/>
              </a:spcAft>
              <a:buSzPts val="900"/>
              <a:buNone/>
              <a:defRPr sz="900"/>
            </a:lvl7pPr>
            <a:lvl8pPr lvl="7" algn="ctr" rtl="0">
              <a:spcBef>
                <a:spcPts val="0"/>
              </a:spcBef>
              <a:spcAft>
                <a:spcPts val="0"/>
              </a:spcAft>
              <a:buSzPts val="900"/>
              <a:buNone/>
              <a:defRPr sz="900"/>
            </a:lvl8pPr>
            <a:lvl9pPr lvl="8" algn="ctr" rtl="0">
              <a:spcBef>
                <a:spcPts val="0"/>
              </a:spcBef>
              <a:spcAft>
                <a:spcPts val="0"/>
              </a:spcAft>
              <a:buSzPts val="900"/>
              <a:buNone/>
              <a:defRPr sz="900"/>
            </a:lvl9pPr>
          </a:lstStyle>
          <a:p>
            <a:endParaRPr/>
          </a:p>
        </p:txBody>
      </p:sp>
      <p:sp>
        <p:nvSpPr>
          <p:cNvPr id="130" name="Google Shape;130;p17"/>
          <p:cNvSpPr txBox="1">
            <a:spLocks noGrp="1"/>
          </p:cNvSpPr>
          <p:nvPr>
            <p:ph type="body" idx="1"/>
          </p:nvPr>
        </p:nvSpPr>
        <p:spPr>
          <a:xfrm>
            <a:off x="3758100" y="1939675"/>
            <a:ext cx="4558200" cy="216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1pPr>
            <a:lvl2pPr lvl="1"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2pPr>
            <a:lvl3pPr lvl="2"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3pPr>
            <a:lvl4pPr lvl="3"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4pPr>
            <a:lvl5pPr lvl="4"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5pPr>
            <a:lvl6pPr lvl="5"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6pPr>
            <a:lvl7pPr lvl="6"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7pPr>
            <a:lvl8pPr lvl="7"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8pPr>
            <a:lvl9pPr lvl="8" rtl="0">
              <a:spcBef>
                <a:spcPts val="0"/>
              </a:spcBef>
              <a:spcAft>
                <a:spcPts val="0"/>
              </a:spcAft>
              <a:buClr>
                <a:schemeClr val="dk1"/>
              </a:buClr>
              <a:buSzPts val="3200"/>
              <a:buFont typeface="Hammersmith One"/>
              <a:buNone/>
              <a:defRPr sz="3200" b="1">
                <a:solidFill>
                  <a:schemeClr val="dk1"/>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1" r:id="rId7"/>
    <p:sldLayoutId id="2147483662" r:id="rId8"/>
    <p:sldLayoutId id="2147483663" r:id="rId9"/>
    <p:sldLayoutId id="2147483670"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4" name="Google Shape;254;p31"/>
          <p:cNvSpPr txBox="1">
            <a:spLocks noGrp="1"/>
          </p:cNvSpPr>
          <p:nvPr>
            <p:ph type="ctrTitle"/>
          </p:nvPr>
        </p:nvSpPr>
        <p:spPr>
          <a:xfrm>
            <a:off x="706261" y="884148"/>
            <a:ext cx="3852305" cy="2558523"/>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台灣天氣與用電量分析</a:t>
            </a:r>
            <a:endParaRPr dirty="0">
              <a:latin typeface="微軟正黑體" panose="020B0604030504040204" pitchFamily="34" charset="-120"/>
              <a:ea typeface="微軟正黑體" panose="020B0604030504040204" pitchFamily="34" charset="-120"/>
            </a:endParaRPr>
          </a:p>
        </p:txBody>
      </p:sp>
      <p:grpSp>
        <p:nvGrpSpPr>
          <p:cNvPr id="256" name="Google Shape;256;p31"/>
          <p:cNvGrpSpPr/>
          <p:nvPr/>
        </p:nvGrpSpPr>
        <p:grpSpPr>
          <a:xfrm>
            <a:off x="6409768" y="2491065"/>
            <a:ext cx="1412475" cy="1789805"/>
            <a:chOff x="2077225" y="1594300"/>
            <a:chExt cx="899150" cy="1139350"/>
          </a:xfrm>
        </p:grpSpPr>
        <p:sp>
          <p:nvSpPr>
            <p:cNvPr id="257" name="Google Shape;257;p31"/>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31"/>
          <p:cNvGrpSpPr/>
          <p:nvPr/>
        </p:nvGrpSpPr>
        <p:grpSpPr>
          <a:xfrm>
            <a:off x="4861807" y="1237351"/>
            <a:ext cx="1871698" cy="1688837"/>
            <a:chOff x="858650" y="3046400"/>
            <a:chExt cx="1118500" cy="1009225"/>
          </a:xfrm>
        </p:grpSpPr>
        <p:sp>
          <p:nvSpPr>
            <p:cNvPr id="275" name="Google Shape;275;p31"/>
            <p:cNvSpPr/>
            <p:nvPr/>
          </p:nvSpPr>
          <p:spPr>
            <a:xfrm>
              <a:off x="1109700" y="3269925"/>
              <a:ext cx="667275" cy="621400"/>
            </a:xfrm>
            <a:custGeom>
              <a:avLst/>
              <a:gdLst/>
              <a:ahLst/>
              <a:cxnLst/>
              <a:rect l="l" t="t" r="r" b="b"/>
              <a:pathLst>
                <a:path w="26691" h="24856" extrusionOk="0">
                  <a:moveTo>
                    <a:pt x="11711" y="0"/>
                  </a:moveTo>
                  <a:lnTo>
                    <a:pt x="10643" y="34"/>
                  </a:lnTo>
                  <a:lnTo>
                    <a:pt x="9576" y="67"/>
                  </a:lnTo>
                  <a:lnTo>
                    <a:pt x="8508" y="200"/>
                  </a:lnTo>
                  <a:lnTo>
                    <a:pt x="7441" y="367"/>
                  </a:lnTo>
                  <a:lnTo>
                    <a:pt x="6406" y="601"/>
                  </a:lnTo>
                  <a:lnTo>
                    <a:pt x="5873" y="734"/>
                  </a:lnTo>
                  <a:lnTo>
                    <a:pt x="5372" y="901"/>
                  </a:lnTo>
                  <a:lnTo>
                    <a:pt x="4905" y="1101"/>
                  </a:lnTo>
                  <a:lnTo>
                    <a:pt x="4405" y="1335"/>
                  </a:lnTo>
                  <a:lnTo>
                    <a:pt x="3938" y="1568"/>
                  </a:lnTo>
                  <a:lnTo>
                    <a:pt x="3504" y="1869"/>
                  </a:lnTo>
                  <a:lnTo>
                    <a:pt x="3104" y="2169"/>
                  </a:lnTo>
                  <a:lnTo>
                    <a:pt x="2703" y="2502"/>
                  </a:lnTo>
                  <a:lnTo>
                    <a:pt x="2436" y="2769"/>
                  </a:lnTo>
                  <a:lnTo>
                    <a:pt x="2203" y="3036"/>
                  </a:lnTo>
                  <a:lnTo>
                    <a:pt x="1969" y="3337"/>
                  </a:lnTo>
                  <a:lnTo>
                    <a:pt x="1769" y="3637"/>
                  </a:lnTo>
                  <a:lnTo>
                    <a:pt x="1402" y="4271"/>
                  </a:lnTo>
                  <a:lnTo>
                    <a:pt x="1102" y="4938"/>
                  </a:lnTo>
                  <a:lnTo>
                    <a:pt x="835" y="5639"/>
                  </a:lnTo>
                  <a:lnTo>
                    <a:pt x="635" y="6339"/>
                  </a:lnTo>
                  <a:lnTo>
                    <a:pt x="435" y="7073"/>
                  </a:lnTo>
                  <a:lnTo>
                    <a:pt x="301" y="7774"/>
                  </a:lnTo>
                  <a:lnTo>
                    <a:pt x="134" y="8675"/>
                  </a:lnTo>
                  <a:lnTo>
                    <a:pt x="34" y="9575"/>
                  </a:lnTo>
                  <a:lnTo>
                    <a:pt x="1" y="10009"/>
                  </a:lnTo>
                  <a:lnTo>
                    <a:pt x="1" y="10443"/>
                  </a:lnTo>
                  <a:lnTo>
                    <a:pt x="34" y="10910"/>
                  </a:lnTo>
                  <a:lnTo>
                    <a:pt x="68" y="11344"/>
                  </a:lnTo>
                  <a:lnTo>
                    <a:pt x="168" y="11844"/>
                  </a:lnTo>
                  <a:lnTo>
                    <a:pt x="301" y="12344"/>
                  </a:lnTo>
                  <a:lnTo>
                    <a:pt x="501" y="12845"/>
                  </a:lnTo>
                  <a:lnTo>
                    <a:pt x="701" y="13345"/>
                  </a:lnTo>
                  <a:lnTo>
                    <a:pt x="968" y="13812"/>
                  </a:lnTo>
                  <a:lnTo>
                    <a:pt x="1269" y="14279"/>
                  </a:lnTo>
                  <a:lnTo>
                    <a:pt x="1569" y="14680"/>
                  </a:lnTo>
                  <a:lnTo>
                    <a:pt x="1903" y="15047"/>
                  </a:lnTo>
                  <a:lnTo>
                    <a:pt x="2169" y="15247"/>
                  </a:lnTo>
                  <a:lnTo>
                    <a:pt x="2403" y="15447"/>
                  </a:lnTo>
                  <a:lnTo>
                    <a:pt x="2970" y="15781"/>
                  </a:lnTo>
                  <a:lnTo>
                    <a:pt x="3537" y="16081"/>
                  </a:lnTo>
                  <a:lnTo>
                    <a:pt x="4138" y="16315"/>
                  </a:lnTo>
                  <a:lnTo>
                    <a:pt x="4838" y="16581"/>
                  </a:lnTo>
                  <a:lnTo>
                    <a:pt x="5172" y="16715"/>
                  </a:lnTo>
                  <a:lnTo>
                    <a:pt x="5506" y="16882"/>
                  </a:lnTo>
                  <a:lnTo>
                    <a:pt x="5839" y="17048"/>
                  </a:lnTo>
                  <a:lnTo>
                    <a:pt x="6140" y="17249"/>
                  </a:lnTo>
                  <a:lnTo>
                    <a:pt x="6406" y="17482"/>
                  </a:lnTo>
                  <a:lnTo>
                    <a:pt x="6640" y="17782"/>
                  </a:lnTo>
                  <a:lnTo>
                    <a:pt x="6840" y="18116"/>
                  </a:lnTo>
                  <a:lnTo>
                    <a:pt x="7007" y="18516"/>
                  </a:lnTo>
                  <a:lnTo>
                    <a:pt x="7107" y="18950"/>
                  </a:lnTo>
                  <a:lnTo>
                    <a:pt x="7207" y="19417"/>
                  </a:lnTo>
                  <a:lnTo>
                    <a:pt x="7341" y="20318"/>
                  </a:lnTo>
                  <a:lnTo>
                    <a:pt x="7407" y="21152"/>
                  </a:lnTo>
                  <a:lnTo>
                    <a:pt x="7741" y="24855"/>
                  </a:lnTo>
                  <a:lnTo>
                    <a:pt x="18584" y="24789"/>
                  </a:lnTo>
                  <a:lnTo>
                    <a:pt x="18584" y="24588"/>
                  </a:lnTo>
                  <a:lnTo>
                    <a:pt x="18584" y="24388"/>
                  </a:lnTo>
                  <a:lnTo>
                    <a:pt x="18550" y="23688"/>
                  </a:lnTo>
                  <a:lnTo>
                    <a:pt x="18550" y="22987"/>
                  </a:lnTo>
                  <a:lnTo>
                    <a:pt x="18617" y="22253"/>
                  </a:lnTo>
                  <a:lnTo>
                    <a:pt x="18684" y="21552"/>
                  </a:lnTo>
                  <a:lnTo>
                    <a:pt x="18817" y="20852"/>
                  </a:lnTo>
                  <a:lnTo>
                    <a:pt x="18984" y="20185"/>
                  </a:lnTo>
                  <a:lnTo>
                    <a:pt x="19218" y="19484"/>
                  </a:lnTo>
                  <a:lnTo>
                    <a:pt x="19485" y="18850"/>
                  </a:lnTo>
                  <a:lnTo>
                    <a:pt x="19785" y="18216"/>
                  </a:lnTo>
                  <a:lnTo>
                    <a:pt x="20118" y="17616"/>
                  </a:lnTo>
                  <a:lnTo>
                    <a:pt x="20519" y="17048"/>
                  </a:lnTo>
                  <a:lnTo>
                    <a:pt x="20986" y="16515"/>
                  </a:lnTo>
                  <a:lnTo>
                    <a:pt x="21486" y="16014"/>
                  </a:lnTo>
                  <a:lnTo>
                    <a:pt x="22020" y="15547"/>
                  </a:lnTo>
                  <a:lnTo>
                    <a:pt x="22621" y="15147"/>
                  </a:lnTo>
                  <a:lnTo>
                    <a:pt x="23255" y="14780"/>
                  </a:lnTo>
                  <a:lnTo>
                    <a:pt x="24089" y="14379"/>
                  </a:lnTo>
                  <a:lnTo>
                    <a:pt x="24489" y="14146"/>
                  </a:lnTo>
                  <a:lnTo>
                    <a:pt x="24856" y="13879"/>
                  </a:lnTo>
                  <a:lnTo>
                    <a:pt x="25156" y="13579"/>
                  </a:lnTo>
                  <a:lnTo>
                    <a:pt x="25423" y="13279"/>
                  </a:lnTo>
                  <a:lnTo>
                    <a:pt x="25623" y="12912"/>
                  </a:lnTo>
                  <a:lnTo>
                    <a:pt x="25790" y="12545"/>
                  </a:lnTo>
                  <a:lnTo>
                    <a:pt x="25924" y="12144"/>
                  </a:lnTo>
                  <a:lnTo>
                    <a:pt x="26057" y="11744"/>
                  </a:lnTo>
                  <a:lnTo>
                    <a:pt x="26224" y="10943"/>
                  </a:lnTo>
                  <a:lnTo>
                    <a:pt x="26391" y="10209"/>
                  </a:lnTo>
                  <a:lnTo>
                    <a:pt x="26524" y="9475"/>
                  </a:lnTo>
                  <a:lnTo>
                    <a:pt x="26624" y="8741"/>
                  </a:lnTo>
                  <a:lnTo>
                    <a:pt x="26657" y="8007"/>
                  </a:lnTo>
                  <a:lnTo>
                    <a:pt x="26691" y="7273"/>
                  </a:lnTo>
                  <a:lnTo>
                    <a:pt x="26624" y="6539"/>
                  </a:lnTo>
                  <a:lnTo>
                    <a:pt x="26557" y="6206"/>
                  </a:lnTo>
                  <a:lnTo>
                    <a:pt x="26457" y="5839"/>
                  </a:lnTo>
                  <a:lnTo>
                    <a:pt x="26357" y="5505"/>
                  </a:lnTo>
                  <a:lnTo>
                    <a:pt x="26224" y="5171"/>
                  </a:lnTo>
                  <a:lnTo>
                    <a:pt x="26057" y="4738"/>
                  </a:lnTo>
                  <a:lnTo>
                    <a:pt x="25823" y="4371"/>
                  </a:lnTo>
                  <a:lnTo>
                    <a:pt x="25557" y="4004"/>
                  </a:lnTo>
                  <a:lnTo>
                    <a:pt x="25290" y="3670"/>
                  </a:lnTo>
                  <a:lnTo>
                    <a:pt x="24989" y="3337"/>
                  </a:lnTo>
                  <a:lnTo>
                    <a:pt x="24656" y="3036"/>
                  </a:lnTo>
                  <a:lnTo>
                    <a:pt x="24322" y="2736"/>
                  </a:lnTo>
                  <a:lnTo>
                    <a:pt x="23955" y="2502"/>
                  </a:lnTo>
                  <a:lnTo>
                    <a:pt x="23588" y="2236"/>
                  </a:lnTo>
                  <a:lnTo>
                    <a:pt x="23188" y="2002"/>
                  </a:lnTo>
                  <a:lnTo>
                    <a:pt x="22787" y="1802"/>
                  </a:lnTo>
                  <a:lnTo>
                    <a:pt x="22354" y="1602"/>
                  </a:lnTo>
                  <a:lnTo>
                    <a:pt x="21520" y="1268"/>
                  </a:lnTo>
                  <a:lnTo>
                    <a:pt x="20652" y="1001"/>
                  </a:lnTo>
                  <a:lnTo>
                    <a:pt x="19952" y="834"/>
                  </a:lnTo>
                  <a:lnTo>
                    <a:pt x="19251" y="701"/>
                  </a:lnTo>
                  <a:lnTo>
                    <a:pt x="18517" y="567"/>
                  </a:lnTo>
                  <a:lnTo>
                    <a:pt x="17816" y="467"/>
                  </a:lnTo>
                  <a:lnTo>
                    <a:pt x="16382" y="301"/>
                  </a:lnTo>
                  <a:lnTo>
                    <a:pt x="14947" y="167"/>
                  </a:lnTo>
                  <a:lnTo>
                    <a:pt x="13880" y="100"/>
                  </a:lnTo>
                  <a:lnTo>
                    <a:pt x="12779" y="34"/>
                  </a:lnTo>
                  <a:lnTo>
                    <a:pt x="11711" y="0"/>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1109700" y="3269925"/>
              <a:ext cx="667275" cy="621400"/>
            </a:xfrm>
            <a:custGeom>
              <a:avLst/>
              <a:gdLst/>
              <a:ahLst/>
              <a:cxnLst/>
              <a:rect l="l" t="t" r="r" b="b"/>
              <a:pathLst>
                <a:path w="26691" h="24856" fill="none" extrusionOk="0">
                  <a:moveTo>
                    <a:pt x="7741" y="24855"/>
                  </a:moveTo>
                  <a:lnTo>
                    <a:pt x="7741" y="24855"/>
                  </a:lnTo>
                  <a:lnTo>
                    <a:pt x="7407" y="21152"/>
                  </a:lnTo>
                  <a:lnTo>
                    <a:pt x="7407" y="21152"/>
                  </a:lnTo>
                  <a:lnTo>
                    <a:pt x="7341" y="20318"/>
                  </a:lnTo>
                  <a:lnTo>
                    <a:pt x="7207" y="19417"/>
                  </a:lnTo>
                  <a:lnTo>
                    <a:pt x="7107" y="18950"/>
                  </a:lnTo>
                  <a:lnTo>
                    <a:pt x="7007" y="18516"/>
                  </a:lnTo>
                  <a:lnTo>
                    <a:pt x="6840" y="18116"/>
                  </a:lnTo>
                  <a:lnTo>
                    <a:pt x="6640" y="17782"/>
                  </a:lnTo>
                  <a:lnTo>
                    <a:pt x="6640" y="17782"/>
                  </a:lnTo>
                  <a:lnTo>
                    <a:pt x="6406" y="17482"/>
                  </a:lnTo>
                  <a:lnTo>
                    <a:pt x="6140" y="17249"/>
                  </a:lnTo>
                  <a:lnTo>
                    <a:pt x="5839" y="17048"/>
                  </a:lnTo>
                  <a:lnTo>
                    <a:pt x="5506" y="16882"/>
                  </a:lnTo>
                  <a:lnTo>
                    <a:pt x="5172" y="16715"/>
                  </a:lnTo>
                  <a:lnTo>
                    <a:pt x="4838" y="16581"/>
                  </a:lnTo>
                  <a:lnTo>
                    <a:pt x="4138" y="16315"/>
                  </a:lnTo>
                  <a:lnTo>
                    <a:pt x="4138" y="16315"/>
                  </a:lnTo>
                  <a:lnTo>
                    <a:pt x="3537" y="16081"/>
                  </a:lnTo>
                  <a:lnTo>
                    <a:pt x="2970" y="15781"/>
                  </a:lnTo>
                  <a:lnTo>
                    <a:pt x="2403" y="15447"/>
                  </a:lnTo>
                  <a:lnTo>
                    <a:pt x="2169" y="15247"/>
                  </a:lnTo>
                  <a:lnTo>
                    <a:pt x="1903" y="15047"/>
                  </a:lnTo>
                  <a:lnTo>
                    <a:pt x="1903" y="15047"/>
                  </a:lnTo>
                  <a:lnTo>
                    <a:pt x="1569" y="14680"/>
                  </a:lnTo>
                  <a:lnTo>
                    <a:pt x="1269" y="14279"/>
                  </a:lnTo>
                  <a:lnTo>
                    <a:pt x="968" y="13812"/>
                  </a:lnTo>
                  <a:lnTo>
                    <a:pt x="701" y="13345"/>
                  </a:lnTo>
                  <a:lnTo>
                    <a:pt x="501" y="12845"/>
                  </a:lnTo>
                  <a:lnTo>
                    <a:pt x="301" y="12344"/>
                  </a:lnTo>
                  <a:lnTo>
                    <a:pt x="168" y="11844"/>
                  </a:lnTo>
                  <a:lnTo>
                    <a:pt x="68" y="11344"/>
                  </a:lnTo>
                  <a:lnTo>
                    <a:pt x="68" y="11344"/>
                  </a:lnTo>
                  <a:lnTo>
                    <a:pt x="34" y="10910"/>
                  </a:lnTo>
                  <a:lnTo>
                    <a:pt x="1" y="10443"/>
                  </a:lnTo>
                  <a:lnTo>
                    <a:pt x="1" y="10009"/>
                  </a:lnTo>
                  <a:lnTo>
                    <a:pt x="34" y="9575"/>
                  </a:lnTo>
                  <a:lnTo>
                    <a:pt x="134" y="8675"/>
                  </a:lnTo>
                  <a:lnTo>
                    <a:pt x="301" y="7774"/>
                  </a:lnTo>
                  <a:lnTo>
                    <a:pt x="301" y="7774"/>
                  </a:lnTo>
                  <a:lnTo>
                    <a:pt x="435" y="7073"/>
                  </a:lnTo>
                  <a:lnTo>
                    <a:pt x="635" y="6339"/>
                  </a:lnTo>
                  <a:lnTo>
                    <a:pt x="835" y="5639"/>
                  </a:lnTo>
                  <a:lnTo>
                    <a:pt x="1102" y="4938"/>
                  </a:lnTo>
                  <a:lnTo>
                    <a:pt x="1402" y="4271"/>
                  </a:lnTo>
                  <a:lnTo>
                    <a:pt x="1769" y="3637"/>
                  </a:lnTo>
                  <a:lnTo>
                    <a:pt x="1969" y="3337"/>
                  </a:lnTo>
                  <a:lnTo>
                    <a:pt x="2203" y="3036"/>
                  </a:lnTo>
                  <a:lnTo>
                    <a:pt x="2436" y="2769"/>
                  </a:lnTo>
                  <a:lnTo>
                    <a:pt x="2703" y="2502"/>
                  </a:lnTo>
                  <a:lnTo>
                    <a:pt x="2703" y="2502"/>
                  </a:lnTo>
                  <a:lnTo>
                    <a:pt x="3104" y="2169"/>
                  </a:lnTo>
                  <a:lnTo>
                    <a:pt x="3504" y="1869"/>
                  </a:lnTo>
                  <a:lnTo>
                    <a:pt x="3938" y="1568"/>
                  </a:lnTo>
                  <a:lnTo>
                    <a:pt x="4405" y="1335"/>
                  </a:lnTo>
                  <a:lnTo>
                    <a:pt x="4905" y="1101"/>
                  </a:lnTo>
                  <a:lnTo>
                    <a:pt x="5372" y="901"/>
                  </a:lnTo>
                  <a:lnTo>
                    <a:pt x="5873" y="734"/>
                  </a:lnTo>
                  <a:lnTo>
                    <a:pt x="6406" y="601"/>
                  </a:lnTo>
                  <a:lnTo>
                    <a:pt x="6406" y="601"/>
                  </a:lnTo>
                  <a:lnTo>
                    <a:pt x="7441" y="367"/>
                  </a:lnTo>
                  <a:lnTo>
                    <a:pt x="8508" y="200"/>
                  </a:lnTo>
                  <a:lnTo>
                    <a:pt x="9576" y="67"/>
                  </a:lnTo>
                  <a:lnTo>
                    <a:pt x="10643" y="34"/>
                  </a:lnTo>
                  <a:lnTo>
                    <a:pt x="11711" y="0"/>
                  </a:lnTo>
                  <a:lnTo>
                    <a:pt x="12779" y="34"/>
                  </a:lnTo>
                  <a:lnTo>
                    <a:pt x="13880" y="100"/>
                  </a:lnTo>
                  <a:lnTo>
                    <a:pt x="14947" y="167"/>
                  </a:lnTo>
                  <a:lnTo>
                    <a:pt x="14947" y="167"/>
                  </a:lnTo>
                  <a:lnTo>
                    <a:pt x="16382" y="301"/>
                  </a:lnTo>
                  <a:lnTo>
                    <a:pt x="17816" y="467"/>
                  </a:lnTo>
                  <a:lnTo>
                    <a:pt x="18517" y="567"/>
                  </a:lnTo>
                  <a:lnTo>
                    <a:pt x="19251" y="701"/>
                  </a:lnTo>
                  <a:lnTo>
                    <a:pt x="19952" y="834"/>
                  </a:lnTo>
                  <a:lnTo>
                    <a:pt x="20652" y="1001"/>
                  </a:lnTo>
                  <a:lnTo>
                    <a:pt x="20652" y="1001"/>
                  </a:lnTo>
                  <a:lnTo>
                    <a:pt x="21520" y="1268"/>
                  </a:lnTo>
                  <a:lnTo>
                    <a:pt x="22354" y="1602"/>
                  </a:lnTo>
                  <a:lnTo>
                    <a:pt x="22787" y="1802"/>
                  </a:lnTo>
                  <a:lnTo>
                    <a:pt x="23188" y="2002"/>
                  </a:lnTo>
                  <a:lnTo>
                    <a:pt x="23588" y="2236"/>
                  </a:lnTo>
                  <a:lnTo>
                    <a:pt x="23955" y="2502"/>
                  </a:lnTo>
                  <a:lnTo>
                    <a:pt x="24322" y="2736"/>
                  </a:lnTo>
                  <a:lnTo>
                    <a:pt x="24656" y="3036"/>
                  </a:lnTo>
                  <a:lnTo>
                    <a:pt x="24989" y="3337"/>
                  </a:lnTo>
                  <a:lnTo>
                    <a:pt x="25290" y="3670"/>
                  </a:lnTo>
                  <a:lnTo>
                    <a:pt x="25557" y="4004"/>
                  </a:lnTo>
                  <a:lnTo>
                    <a:pt x="25823" y="4371"/>
                  </a:lnTo>
                  <a:lnTo>
                    <a:pt x="26057" y="4738"/>
                  </a:lnTo>
                  <a:lnTo>
                    <a:pt x="26224" y="5171"/>
                  </a:lnTo>
                  <a:lnTo>
                    <a:pt x="26224" y="5171"/>
                  </a:lnTo>
                  <a:lnTo>
                    <a:pt x="26357" y="5505"/>
                  </a:lnTo>
                  <a:lnTo>
                    <a:pt x="26457" y="5839"/>
                  </a:lnTo>
                  <a:lnTo>
                    <a:pt x="26557" y="6206"/>
                  </a:lnTo>
                  <a:lnTo>
                    <a:pt x="26624" y="6539"/>
                  </a:lnTo>
                  <a:lnTo>
                    <a:pt x="26691" y="7273"/>
                  </a:lnTo>
                  <a:lnTo>
                    <a:pt x="26657" y="8007"/>
                  </a:lnTo>
                  <a:lnTo>
                    <a:pt x="26624" y="8741"/>
                  </a:lnTo>
                  <a:lnTo>
                    <a:pt x="26524" y="9475"/>
                  </a:lnTo>
                  <a:lnTo>
                    <a:pt x="26391" y="10209"/>
                  </a:lnTo>
                  <a:lnTo>
                    <a:pt x="26224" y="10943"/>
                  </a:lnTo>
                  <a:lnTo>
                    <a:pt x="26224" y="10943"/>
                  </a:lnTo>
                  <a:lnTo>
                    <a:pt x="26057" y="11744"/>
                  </a:lnTo>
                  <a:lnTo>
                    <a:pt x="25924" y="12144"/>
                  </a:lnTo>
                  <a:lnTo>
                    <a:pt x="25790" y="12545"/>
                  </a:lnTo>
                  <a:lnTo>
                    <a:pt x="25623" y="12912"/>
                  </a:lnTo>
                  <a:lnTo>
                    <a:pt x="25423" y="13279"/>
                  </a:lnTo>
                  <a:lnTo>
                    <a:pt x="25156" y="13579"/>
                  </a:lnTo>
                  <a:lnTo>
                    <a:pt x="24856" y="13879"/>
                  </a:lnTo>
                  <a:lnTo>
                    <a:pt x="24856" y="13879"/>
                  </a:lnTo>
                  <a:lnTo>
                    <a:pt x="24489" y="14146"/>
                  </a:lnTo>
                  <a:lnTo>
                    <a:pt x="24089" y="14379"/>
                  </a:lnTo>
                  <a:lnTo>
                    <a:pt x="23255" y="14780"/>
                  </a:lnTo>
                  <a:lnTo>
                    <a:pt x="23255" y="14780"/>
                  </a:lnTo>
                  <a:lnTo>
                    <a:pt x="22621" y="15147"/>
                  </a:lnTo>
                  <a:lnTo>
                    <a:pt x="22020" y="15547"/>
                  </a:lnTo>
                  <a:lnTo>
                    <a:pt x="21486" y="16014"/>
                  </a:lnTo>
                  <a:lnTo>
                    <a:pt x="20986" y="16515"/>
                  </a:lnTo>
                  <a:lnTo>
                    <a:pt x="20519" y="17048"/>
                  </a:lnTo>
                  <a:lnTo>
                    <a:pt x="20118" y="17616"/>
                  </a:lnTo>
                  <a:lnTo>
                    <a:pt x="19785" y="18216"/>
                  </a:lnTo>
                  <a:lnTo>
                    <a:pt x="19485" y="18850"/>
                  </a:lnTo>
                  <a:lnTo>
                    <a:pt x="19218" y="19484"/>
                  </a:lnTo>
                  <a:lnTo>
                    <a:pt x="18984" y="20185"/>
                  </a:lnTo>
                  <a:lnTo>
                    <a:pt x="18817" y="20852"/>
                  </a:lnTo>
                  <a:lnTo>
                    <a:pt x="18684" y="21552"/>
                  </a:lnTo>
                  <a:lnTo>
                    <a:pt x="18617" y="22253"/>
                  </a:lnTo>
                  <a:lnTo>
                    <a:pt x="18550" y="22987"/>
                  </a:lnTo>
                  <a:lnTo>
                    <a:pt x="18550" y="23688"/>
                  </a:lnTo>
                  <a:lnTo>
                    <a:pt x="18584" y="24388"/>
                  </a:lnTo>
                  <a:lnTo>
                    <a:pt x="18584" y="24388"/>
                  </a:lnTo>
                  <a:lnTo>
                    <a:pt x="18584" y="24588"/>
                  </a:lnTo>
                  <a:lnTo>
                    <a:pt x="18584" y="24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1032975" y="3192350"/>
              <a:ext cx="817400" cy="863275"/>
            </a:xfrm>
            <a:custGeom>
              <a:avLst/>
              <a:gdLst/>
              <a:ahLst/>
              <a:cxnLst/>
              <a:rect l="l" t="t" r="r" b="b"/>
              <a:pathLst>
                <a:path w="32696" h="34531" extrusionOk="0">
                  <a:moveTo>
                    <a:pt x="18350" y="368"/>
                  </a:moveTo>
                  <a:lnTo>
                    <a:pt x="19484" y="434"/>
                  </a:lnTo>
                  <a:lnTo>
                    <a:pt x="20619" y="534"/>
                  </a:lnTo>
                  <a:lnTo>
                    <a:pt x="21753" y="668"/>
                  </a:lnTo>
                  <a:lnTo>
                    <a:pt x="22887" y="901"/>
                  </a:lnTo>
                  <a:lnTo>
                    <a:pt x="23988" y="1202"/>
                  </a:lnTo>
                  <a:lnTo>
                    <a:pt x="25056" y="1535"/>
                  </a:lnTo>
                  <a:lnTo>
                    <a:pt x="25556" y="1735"/>
                  </a:lnTo>
                  <a:lnTo>
                    <a:pt x="26023" y="1969"/>
                  </a:lnTo>
                  <a:lnTo>
                    <a:pt x="26490" y="2202"/>
                  </a:lnTo>
                  <a:lnTo>
                    <a:pt x="26957" y="2436"/>
                  </a:lnTo>
                  <a:lnTo>
                    <a:pt x="27424" y="2703"/>
                  </a:lnTo>
                  <a:lnTo>
                    <a:pt x="27858" y="3003"/>
                  </a:lnTo>
                  <a:lnTo>
                    <a:pt x="28292" y="3337"/>
                  </a:lnTo>
                  <a:lnTo>
                    <a:pt x="28692" y="3670"/>
                  </a:lnTo>
                  <a:lnTo>
                    <a:pt x="29093" y="4071"/>
                  </a:lnTo>
                  <a:lnTo>
                    <a:pt x="29460" y="4471"/>
                  </a:lnTo>
                  <a:lnTo>
                    <a:pt x="29793" y="4905"/>
                  </a:lnTo>
                  <a:lnTo>
                    <a:pt x="30127" y="5339"/>
                  </a:lnTo>
                  <a:lnTo>
                    <a:pt x="30427" y="5806"/>
                  </a:lnTo>
                  <a:lnTo>
                    <a:pt x="30694" y="6273"/>
                  </a:lnTo>
                  <a:lnTo>
                    <a:pt x="30928" y="6773"/>
                  </a:lnTo>
                  <a:lnTo>
                    <a:pt x="31161" y="7274"/>
                  </a:lnTo>
                  <a:lnTo>
                    <a:pt x="31361" y="7807"/>
                  </a:lnTo>
                  <a:lnTo>
                    <a:pt x="31528" y="8308"/>
                  </a:lnTo>
                  <a:lnTo>
                    <a:pt x="31828" y="9375"/>
                  </a:lnTo>
                  <a:lnTo>
                    <a:pt x="32062" y="10476"/>
                  </a:lnTo>
                  <a:lnTo>
                    <a:pt x="32229" y="11577"/>
                  </a:lnTo>
                  <a:lnTo>
                    <a:pt x="32295" y="12545"/>
                  </a:lnTo>
                  <a:lnTo>
                    <a:pt x="32329" y="13045"/>
                  </a:lnTo>
                  <a:lnTo>
                    <a:pt x="32295" y="13546"/>
                  </a:lnTo>
                  <a:lnTo>
                    <a:pt x="32262" y="14046"/>
                  </a:lnTo>
                  <a:lnTo>
                    <a:pt x="32195" y="14547"/>
                  </a:lnTo>
                  <a:lnTo>
                    <a:pt x="32095" y="15014"/>
                  </a:lnTo>
                  <a:lnTo>
                    <a:pt x="31928" y="15481"/>
                  </a:lnTo>
                  <a:lnTo>
                    <a:pt x="31762" y="15948"/>
                  </a:lnTo>
                  <a:lnTo>
                    <a:pt x="31561" y="16382"/>
                  </a:lnTo>
                  <a:lnTo>
                    <a:pt x="31295" y="16782"/>
                  </a:lnTo>
                  <a:lnTo>
                    <a:pt x="30994" y="17182"/>
                  </a:lnTo>
                  <a:lnTo>
                    <a:pt x="30594" y="17516"/>
                  </a:lnTo>
                  <a:lnTo>
                    <a:pt x="30194" y="17849"/>
                  </a:lnTo>
                  <a:lnTo>
                    <a:pt x="29760" y="18116"/>
                  </a:lnTo>
                  <a:lnTo>
                    <a:pt x="29293" y="18350"/>
                  </a:lnTo>
                  <a:lnTo>
                    <a:pt x="28826" y="18550"/>
                  </a:lnTo>
                  <a:lnTo>
                    <a:pt x="28325" y="18750"/>
                  </a:lnTo>
                  <a:lnTo>
                    <a:pt x="27358" y="19084"/>
                  </a:lnTo>
                  <a:lnTo>
                    <a:pt x="26857" y="19284"/>
                  </a:lnTo>
                  <a:lnTo>
                    <a:pt x="26390" y="19484"/>
                  </a:lnTo>
                  <a:lnTo>
                    <a:pt x="25923" y="19718"/>
                  </a:lnTo>
                  <a:lnTo>
                    <a:pt x="25456" y="19951"/>
                  </a:lnTo>
                  <a:lnTo>
                    <a:pt x="25089" y="20218"/>
                  </a:lnTo>
                  <a:lnTo>
                    <a:pt x="24722" y="20485"/>
                  </a:lnTo>
                  <a:lnTo>
                    <a:pt x="24388" y="20785"/>
                  </a:lnTo>
                  <a:lnTo>
                    <a:pt x="24088" y="21119"/>
                  </a:lnTo>
                  <a:lnTo>
                    <a:pt x="23788" y="21486"/>
                  </a:lnTo>
                  <a:lnTo>
                    <a:pt x="23554" y="21853"/>
                  </a:lnTo>
                  <a:lnTo>
                    <a:pt x="23288" y="22220"/>
                  </a:lnTo>
                  <a:lnTo>
                    <a:pt x="23087" y="22620"/>
                  </a:lnTo>
                  <a:lnTo>
                    <a:pt x="22887" y="23021"/>
                  </a:lnTo>
                  <a:lnTo>
                    <a:pt x="22720" y="23454"/>
                  </a:lnTo>
                  <a:lnTo>
                    <a:pt x="22587" y="23888"/>
                  </a:lnTo>
                  <a:lnTo>
                    <a:pt x="22487" y="24322"/>
                  </a:lnTo>
                  <a:lnTo>
                    <a:pt x="22420" y="24756"/>
                  </a:lnTo>
                  <a:lnTo>
                    <a:pt x="22353" y="25223"/>
                  </a:lnTo>
                  <a:lnTo>
                    <a:pt x="22353" y="25656"/>
                  </a:lnTo>
                  <a:lnTo>
                    <a:pt x="22353" y="26123"/>
                  </a:lnTo>
                  <a:lnTo>
                    <a:pt x="22387" y="26524"/>
                  </a:lnTo>
                  <a:lnTo>
                    <a:pt x="22453" y="26924"/>
                  </a:lnTo>
                  <a:lnTo>
                    <a:pt x="22554" y="27291"/>
                  </a:lnTo>
                  <a:lnTo>
                    <a:pt x="22654" y="27691"/>
                  </a:lnTo>
                  <a:lnTo>
                    <a:pt x="17382" y="27892"/>
                  </a:lnTo>
                  <a:lnTo>
                    <a:pt x="12144" y="28058"/>
                  </a:lnTo>
                  <a:lnTo>
                    <a:pt x="10743" y="28058"/>
                  </a:lnTo>
                  <a:lnTo>
                    <a:pt x="10076" y="28025"/>
                  </a:lnTo>
                  <a:lnTo>
                    <a:pt x="9375" y="27992"/>
                  </a:lnTo>
                  <a:lnTo>
                    <a:pt x="9409" y="27091"/>
                  </a:lnTo>
                  <a:lnTo>
                    <a:pt x="9375" y="26157"/>
                  </a:lnTo>
                  <a:lnTo>
                    <a:pt x="9309" y="25223"/>
                  </a:lnTo>
                  <a:lnTo>
                    <a:pt x="9242" y="24756"/>
                  </a:lnTo>
                  <a:lnTo>
                    <a:pt x="9175" y="24288"/>
                  </a:lnTo>
                  <a:lnTo>
                    <a:pt x="9042" y="23855"/>
                  </a:lnTo>
                  <a:lnTo>
                    <a:pt x="8908" y="23421"/>
                  </a:lnTo>
                  <a:lnTo>
                    <a:pt x="8741" y="23021"/>
                  </a:lnTo>
                  <a:lnTo>
                    <a:pt x="8541" y="22620"/>
                  </a:lnTo>
                  <a:lnTo>
                    <a:pt x="8308" y="22220"/>
                  </a:lnTo>
                  <a:lnTo>
                    <a:pt x="8007" y="21886"/>
                  </a:lnTo>
                  <a:lnTo>
                    <a:pt x="7674" y="21553"/>
                  </a:lnTo>
                  <a:lnTo>
                    <a:pt x="7307" y="21252"/>
                  </a:lnTo>
                  <a:lnTo>
                    <a:pt x="6873" y="20952"/>
                  </a:lnTo>
                  <a:lnTo>
                    <a:pt x="6406" y="20719"/>
                  </a:lnTo>
                  <a:lnTo>
                    <a:pt x="5906" y="20518"/>
                  </a:lnTo>
                  <a:lnTo>
                    <a:pt x="5405" y="20352"/>
                  </a:lnTo>
                  <a:lnTo>
                    <a:pt x="4871" y="20151"/>
                  </a:lnTo>
                  <a:lnTo>
                    <a:pt x="4371" y="19951"/>
                  </a:lnTo>
                  <a:lnTo>
                    <a:pt x="3904" y="19718"/>
                  </a:lnTo>
                  <a:lnTo>
                    <a:pt x="3437" y="19451"/>
                  </a:lnTo>
                  <a:lnTo>
                    <a:pt x="3070" y="19184"/>
                  </a:lnTo>
                  <a:lnTo>
                    <a:pt x="2736" y="18884"/>
                  </a:lnTo>
                  <a:lnTo>
                    <a:pt x="2436" y="18550"/>
                  </a:lnTo>
                  <a:lnTo>
                    <a:pt x="2136" y="18183"/>
                  </a:lnTo>
                  <a:lnTo>
                    <a:pt x="1869" y="17816"/>
                  </a:lnTo>
                  <a:lnTo>
                    <a:pt x="1635" y="17416"/>
                  </a:lnTo>
                  <a:lnTo>
                    <a:pt x="1435" y="16982"/>
                  </a:lnTo>
                  <a:lnTo>
                    <a:pt x="1268" y="16582"/>
                  </a:lnTo>
                  <a:lnTo>
                    <a:pt x="1101" y="16115"/>
                  </a:lnTo>
                  <a:lnTo>
                    <a:pt x="935" y="15681"/>
                  </a:lnTo>
                  <a:lnTo>
                    <a:pt x="801" y="15214"/>
                  </a:lnTo>
                  <a:lnTo>
                    <a:pt x="701" y="14747"/>
                  </a:lnTo>
                  <a:lnTo>
                    <a:pt x="534" y="13779"/>
                  </a:lnTo>
                  <a:lnTo>
                    <a:pt x="434" y="12845"/>
                  </a:lnTo>
                  <a:lnTo>
                    <a:pt x="401" y="11744"/>
                  </a:lnTo>
                  <a:lnTo>
                    <a:pt x="367" y="11177"/>
                  </a:lnTo>
                  <a:lnTo>
                    <a:pt x="401" y="10610"/>
                  </a:lnTo>
                  <a:lnTo>
                    <a:pt x="434" y="10076"/>
                  </a:lnTo>
                  <a:lnTo>
                    <a:pt x="501" y="9509"/>
                  </a:lnTo>
                  <a:lnTo>
                    <a:pt x="568" y="8975"/>
                  </a:lnTo>
                  <a:lnTo>
                    <a:pt x="701" y="8408"/>
                  </a:lnTo>
                  <a:lnTo>
                    <a:pt x="868" y="7874"/>
                  </a:lnTo>
                  <a:lnTo>
                    <a:pt x="1035" y="7374"/>
                  </a:lnTo>
                  <a:lnTo>
                    <a:pt x="1268" y="6873"/>
                  </a:lnTo>
                  <a:lnTo>
                    <a:pt x="1535" y="6406"/>
                  </a:lnTo>
                  <a:lnTo>
                    <a:pt x="1835" y="5939"/>
                  </a:lnTo>
                  <a:lnTo>
                    <a:pt x="2169" y="5539"/>
                  </a:lnTo>
                  <a:lnTo>
                    <a:pt x="2536" y="5105"/>
                  </a:lnTo>
                  <a:lnTo>
                    <a:pt x="2970" y="4738"/>
                  </a:lnTo>
                  <a:lnTo>
                    <a:pt x="3370" y="4404"/>
                  </a:lnTo>
                  <a:lnTo>
                    <a:pt x="3770" y="4071"/>
                  </a:lnTo>
                  <a:lnTo>
                    <a:pt x="4238" y="3804"/>
                  </a:lnTo>
                  <a:lnTo>
                    <a:pt x="4671" y="3504"/>
                  </a:lnTo>
                  <a:lnTo>
                    <a:pt x="5605" y="3037"/>
                  </a:lnTo>
                  <a:lnTo>
                    <a:pt x="6573" y="2569"/>
                  </a:lnTo>
                  <a:lnTo>
                    <a:pt x="7707" y="2136"/>
                  </a:lnTo>
                  <a:lnTo>
                    <a:pt x="8875" y="1735"/>
                  </a:lnTo>
                  <a:lnTo>
                    <a:pt x="10043" y="1368"/>
                  </a:lnTo>
                  <a:lnTo>
                    <a:pt x="11244" y="1068"/>
                  </a:lnTo>
                  <a:lnTo>
                    <a:pt x="12445" y="835"/>
                  </a:lnTo>
                  <a:lnTo>
                    <a:pt x="13646" y="634"/>
                  </a:lnTo>
                  <a:lnTo>
                    <a:pt x="14847" y="501"/>
                  </a:lnTo>
                  <a:lnTo>
                    <a:pt x="16081" y="401"/>
                  </a:lnTo>
                  <a:lnTo>
                    <a:pt x="17216" y="368"/>
                  </a:lnTo>
                  <a:close/>
                  <a:moveTo>
                    <a:pt x="22720" y="28058"/>
                  </a:moveTo>
                  <a:lnTo>
                    <a:pt x="22687" y="28392"/>
                  </a:lnTo>
                  <a:lnTo>
                    <a:pt x="22620" y="28726"/>
                  </a:lnTo>
                  <a:lnTo>
                    <a:pt x="21386" y="28859"/>
                  </a:lnTo>
                  <a:lnTo>
                    <a:pt x="20151" y="28993"/>
                  </a:lnTo>
                  <a:lnTo>
                    <a:pt x="18917" y="29093"/>
                  </a:lnTo>
                  <a:lnTo>
                    <a:pt x="17683" y="29193"/>
                  </a:lnTo>
                  <a:lnTo>
                    <a:pt x="16448" y="29259"/>
                  </a:lnTo>
                  <a:lnTo>
                    <a:pt x="15180" y="29293"/>
                  </a:lnTo>
                  <a:lnTo>
                    <a:pt x="13946" y="29326"/>
                  </a:lnTo>
                  <a:lnTo>
                    <a:pt x="12712" y="29326"/>
                  </a:lnTo>
                  <a:lnTo>
                    <a:pt x="11277" y="29293"/>
                  </a:lnTo>
                  <a:lnTo>
                    <a:pt x="9842" y="29226"/>
                  </a:lnTo>
                  <a:lnTo>
                    <a:pt x="9776" y="29226"/>
                  </a:lnTo>
                  <a:lnTo>
                    <a:pt x="9709" y="29259"/>
                  </a:lnTo>
                  <a:lnTo>
                    <a:pt x="9676" y="29326"/>
                  </a:lnTo>
                  <a:lnTo>
                    <a:pt x="9676" y="29360"/>
                  </a:lnTo>
                  <a:lnTo>
                    <a:pt x="9542" y="29126"/>
                  </a:lnTo>
                  <a:lnTo>
                    <a:pt x="9409" y="28859"/>
                  </a:lnTo>
                  <a:lnTo>
                    <a:pt x="9342" y="28626"/>
                  </a:lnTo>
                  <a:lnTo>
                    <a:pt x="9275" y="28359"/>
                  </a:lnTo>
                  <a:lnTo>
                    <a:pt x="9909" y="28392"/>
                  </a:lnTo>
                  <a:lnTo>
                    <a:pt x="10576" y="28425"/>
                  </a:lnTo>
                  <a:lnTo>
                    <a:pt x="11844" y="28425"/>
                  </a:lnTo>
                  <a:lnTo>
                    <a:pt x="13145" y="28392"/>
                  </a:lnTo>
                  <a:lnTo>
                    <a:pt x="14413" y="28359"/>
                  </a:lnTo>
                  <a:lnTo>
                    <a:pt x="19784" y="28158"/>
                  </a:lnTo>
                  <a:lnTo>
                    <a:pt x="22720" y="28058"/>
                  </a:lnTo>
                  <a:close/>
                  <a:moveTo>
                    <a:pt x="22520" y="29093"/>
                  </a:moveTo>
                  <a:lnTo>
                    <a:pt x="22353" y="29460"/>
                  </a:lnTo>
                  <a:lnTo>
                    <a:pt x="22153" y="29827"/>
                  </a:lnTo>
                  <a:lnTo>
                    <a:pt x="21920" y="30127"/>
                  </a:lnTo>
                  <a:lnTo>
                    <a:pt x="21653" y="30427"/>
                  </a:lnTo>
                  <a:lnTo>
                    <a:pt x="21553" y="30461"/>
                  </a:lnTo>
                  <a:lnTo>
                    <a:pt x="21486" y="30461"/>
                  </a:lnTo>
                  <a:lnTo>
                    <a:pt x="21453" y="30527"/>
                  </a:lnTo>
                  <a:lnTo>
                    <a:pt x="21419" y="30561"/>
                  </a:lnTo>
                  <a:lnTo>
                    <a:pt x="21352" y="30594"/>
                  </a:lnTo>
                  <a:lnTo>
                    <a:pt x="20151" y="30594"/>
                  </a:lnTo>
                  <a:lnTo>
                    <a:pt x="18750" y="30561"/>
                  </a:lnTo>
                  <a:lnTo>
                    <a:pt x="16048" y="30527"/>
                  </a:lnTo>
                  <a:lnTo>
                    <a:pt x="10610" y="30494"/>
                  </a:lnTo>
                  <a:lnTo>
                    <a:pt x="10176" y="30060"/>
                  </a:lnTo>
                  <a:lnTo>
                    <a:pt x="9976" y="29827"/>
                  </a:lnTo>
                  <a:lnTo>
                    <a:pt x="9809" y="29593"/>
                  </a:lnTo>
                  <a:lnTo>
                    <a:pt x="9842" y="29593"/>
                  </a:lnTo>
                  <a:lnTo>
                    <a:pt x="11110" y="29660"/>
                  </a:lnTo>
                  <a:lnTo>
                    <a:pt x="12411" y="29693"/>
                  </a:lnTo>
                  <a:lnTo>
                    <a:pt x="13679" y="29693"/>
                  </a:lnTo>
                  <a:lnTo>
                    <a:pt x="14947" y="29660"/>
                  </a:lnTo>
                  <a:lnTo>
                    <a:pt x="16215" y="29626"/>
                  </a:lnTo>
                  <a:lnTo>
                    <a:pt x="17516" y="29560"/>
                  </a:lnTo>
                  <a:lnTo>
                    <a:pt x="18784" y="29493"/>
                  </a:lnTo>
                  <a:lnTo>
                    <a:pt x="20051" y="29393"/>
                  </a:lnTo>
                  <a:lnTo>
                    <a:pt x="21286" y="29259"/>
                  </a:lnTo>
                  <a:lnTo>
                    <a:pt x="22520" y="29093"/>
                  </a:lnTo>
                  <a:close/>
                  <a:moveTo>
                    <a:pt x="11043" y="30861"/>
                  </a:moveTo>
                  <a:lnTo>
                    <a:pt x="16415" y="30928"/>
                  </a:lnTo>
                  <a:lnTo>
                    <a:pt x="19317" y="30961"/>
                  </a:lnTo>
                  <a:lnTo>
                    <a:pt x="20919" y="30961"/>
                  </a:lnTo>
                  <a:lnTo>
                    <a:pt x="20418" y="31228"/>
                  </a:lnTo>
                  <a:lnTo>
                    <a:pt x="19918" y="31461"/>
                  </a:lnTo>
                  <a:lnTo>
                    <a:pt x="19417" y="31662"/>
                  </a:lnTo>
                  <a:lnTo>
                    <a:pt x="18884" y="31828"/>
                  </a:lnTo>
                  <a:lnTo>
                    <a:pt x="18817" y="31795"/>
                  </a:lnTo>
                  <a:lnTo>
                    <a:pt x="18717" y="31795"/>
                  </a:lnTo>
                  <a:lnTo>
                    <a:pt x="18650" y="31828"/>
                  </a:lnTo>
                  <a:lnTo>
                    <a:pt x="18617" y="31895"/>
                  </a:lnTo>
                  <a:lnTo>
                    <a:pt x="18083" y="32029"/>
                  </a:lnTo>
                  <a:lnTo>
                    <a:pt x="17216" y="32195"/>
                  </a:lnTo>
                  <a:lnTo>
                    <a:pt x="16348" y="32295"/>
                  </a:lnTo>
                  <a:lnTo>
                    <a:pt x="15914" y="32329"/>
                  </a:lnTo>
                  <a:lnTo>
                    <a:pt x="15481" y="32329"/>
                  </a:lnTo>
                  <a:lnTo>
                    <a:pt x="15080" y="32295"/>
                  </a:lnTo>
                  <a:lnTo>
                    <a:pt x="14647" y="32262"/>
                  </a:lnTo>
                  <a:lnTo>
                    <a:pt x="14213" y="32195"/>
                  </a:lnTo>
                  <a:lnTo>
                    <a:pt x="13779" y="32129"/>
                  </a:lnTo>
                  <a:lnTo>
                    <a:pt x="13379" y="31995"/>
                  </a:lnTo>
                  <a:lnTo>
                    <a:pt x="12945" y="31862"/>
                  </a:lnTo>
                  <a:lnTo>
                    <a:pt x="12545" y="31728"/>
                  </a:lnTo>
                  <a:lnTo>
                    <a:pt x="12144" y="31528"/>
                  </a:lnTo>
                  <a:lnTo>
                    <a:pt x="11777" y="31328"/>
                  </a:lnTo>
                  <a:lnTo>
                    <a:pt x="11410" y="31094"/>
                  </a:lnTo>
                  <a:lnTo>
                    <a:pt x="11043" y="30861"/>
                  </a:lnTo>
                  <a:close/>
                  <a:moveTo>
                    <a:pt x="17149" y="1"/>
                  </a:moveTo>
                  <a:lnTo>
                    <a:pt x="15914" y="34"/>
                  </a:lnTo>
                  <a:lnTo>
                    <a:pt x="14680" y="134"/>
                  </a:lnTo>
                  <a:lnTo>
                    <a:pt x="13479" y="267"/>
                  </a:lnTo>
                  <a:lnTo>
                    <a:pt x="12245" y="468"/>
                  </a:lnTo>
                  <a:lnTo>
                    <a:pt x="11043" y="735"/>
                  </a:lnTo>
                  <a:lnTo>
                    <a:pt x="9842" y="1035"/>
                  </a:lnTo>
                  <a:lnTo>
                    <a:pt x="8675" y="1402"/>
                  </a:lnTo>
                  <a:lnTo>
                    <a:pt x="7641" y="1735"/>
                  </a:lnTo>
                  <a:lnTo>
                    <a:pt x="6606" y="2136"/>
                  </a:lnTo>
                  <a:lnTo>
                    <a:pt x="5572" y="2603"/>
                  </a:lnTo>
                  <a:lnTo>
                    <a:pt x="5072" y="2836"/>
                  </a:lnTo>
                  <a:lnTo>
                    <a:pt x="4605" y="3103"/>
                  </a:lnTo>
                  <a:lnTo>
                    <a:pt x="4104" y="3404"/>
                  </a:lnTo>
                  <a:lnTo>
                    <a:pt x="3670" y="3704"/>
                  </a:lnTo>
                  <a:lnTo>
                    <a:pt x="3203" y="4037"/>
                  </a:lnTo>
                  <a:lnTo>
                    <a:pt x="2770" y="4371"/>
                  </a:lnTo>
                  <a:lnTo>
                    <a:pt x="2369" y="4738"/>
                  </a:lnTo>
                  <a:lnTo>
                    <a:pt x="2002" y="5138"/>
                  </a:lnTo>
                  <a:lnTo>
                    <a:pt x="1635" y="5572"/>
                  </a:lnTo>
                  <a:lnTo>
                    <a:pt x="1335" y="6006"/>
                  </a:lnTo>
                  <a:lnTo>
                    <a:pt x="1035" y="6506"/>
                  </a:lnTo>
                  <a:lnTo>
                    <a:pt x="801" y="7007"/>
                  </a:lnTo>
                  <a:lnTo>
                    <a:pt x="568" y="7507"/>
                  </a:lnTo>
                  <a:lnTo>
                    <a:pt x="401" y="8041"/>
                  </a:lnTo>
                  <a:lnTo>
                    <a:pt x="267" y="8608"/>
                  </a:lnTo>
                  <a:lnTo>
                    <a:pt x="167" y="9142"/>
                  </a:lnTo>
                  <a:lnTo>
                    <a:pt x="101" y="9709"/>
                  </a:lnTo>
                  <a:lnTo>
                    <a:pt x="34" y="10276"/>
                  </a:lnTo>
                  <a:lnTo>
                    <a:pt x="0" y="11310"/>
                  </a:lnTo>
                  <a:lnTo>
                    <a:pt x="34" y="12378"/>
                  </a:lnTo>
                  <a:lnTo>
                    <a:pt x="134" y="13412"/>
                  </a:lnTo>
                  <a:lnTo>
                    <a:pt x="267" y="14447"/>
                  </a:lnTo>
                  <a:lnTo>
                    <a:pt x="468" y="15381"/>
                  </a:lnTo>
                  <a:lnTo>
                    <a:pt x="601" y="15848"/>
                  </a:lnTo>
                  <a:lnTo>
                    <a:pt x="734" y="16281"/>
                  </a:lnTo>
                  <a:lnTo>
                    <a:pt x="901" y="16715"/>
                  </a:lnTo>
                  <a:lnTo>
                    <a:pt x="1101" y="17149"/>
                  </a:lnTo>
                  <a:lnTo>
                    <a:pt x="1335" y="17583"/>
                  </a:lnTo>
                  <a:lnTo>
                    <a:pt x="1569" y="17983"/>
                  </a:lnTo>
                  <a:lnTo>
                    <a:pt x="1835" y="18383"/>
                  </a:lnTo>
                  <a:lnTo>
                    <a:pt x="2136" y="18750"/>
                  </a:lnTo>
                  <a:lnTo>
                    <a:pt x="2436" y="19084"/>
                  </a:lnTo>
                  <a:lnTo>
                    <a:pt x="2803" y="19418"/>
                  </a:lnTo>
                  <a:lnTo>
                    <a:pt x="3170" y="19684"/>
                  </a:lnTo>
                  <a:lnTo>
                    <a:pt x="3537" y="19951"/>
                  </a:lnTo>
                  <a:lnTo>
                    <a:pt x="3971" y="20185"/>
                  </a:lnTo>
                  <a:lnTo>
                    <a:pt x="4404" y="20385"/>
                  </a:lnTo>
                  <a:lnTo>
                    <a:pt x="4938" y="20585"/>
                  </a:lnTo>
                  <a:lnTo>
                    <a:pt x="5472" y="20785"/>
                  </a:lnTo>
                  <a:lnTo>
                    <a:pt x="6006" y="20952"/>
                  </a:lnTo>
                  <a:lnTo>
                    <a:pt x="6506" y="21186"/>
                  </a:lnTo>
                  <a:lnTo>
                    <a:pt x="6940" y="21453"/>
                  </a:lnTo>
                  <a:lnTo>
                    <a:pt x="7340" y="21753"/>
                  </a:lnTo>
                  <a:lnTo>
                    <a:pt x="7707" y="22087"/>
                  </a:lnTo>
                  <a:lnTo>
                    <a:pt x="8007" y="22487"/>
                  </a:lnTo>
                  <a:lnTo>
                    <a:pt x="8274" y="22887"/>
                  </a:lnTo>
                  <a:lnTo>
                    <a:pt x="8475" y="23321"/>
                  </a:lnTo>
                  <a:lnTo>
                    <a:pt x="8641" y="23788"/>
                  </a:lnTo>
                  <a:lnTo>
                    <a:pt x="8775" y="24222"/>
                  </a:lnTo>
                  <a:lnTo>
                    <a:pt x="8842" y="24722"/>
                  </a:lnTo>
                  <a:lnTo>
                    <a:pt x="8942" y="25189"/>
                  </a:lnTo>
                  <a:lnTo>
                    <a:pt x="9008" y="26123"/>
                  </a:lnTo>
                  <a:lnTo>
                    <a:pt x="9008" y="27058"/>
                  </a:lnTo>
                  <a:lnTo>
                    <a:pt x="9008" y="27958"/>
                  </a:lnTo>
                  <a:lnTo>
                    <a:pt x="8908" y="28025"/>
                  </a:lnTo>
                  <a:lnTo>
                    <a:pt x="8875" y="28125"/>
                  </a:lnTo>
                  <a:lnTo>
                    <a:pt x="8942" y="28525"/>
                  </a:lnTo>
                  <a:lnTo>
                    <a:pt x="9042" y="28892"/>
                  </a:lnTo>
                  <a:lnTo>
                    <a:pt x="9175" y="29259"/>
                  </a:lnTo>
                  <a:lnTo>
                    <a:pt x="9375" y="29593"/>
                  </a:lnTo>
                  <a:lnTo>
                    <a:pt x="9576" y="29927"/>
                  </a:lnTo>
                  <a:lnTo>
                    <a:pt x="9842" y="30227"/>
                  </a:lnTo>
                  <a:lnTo>
                    <a:pt x="10109" y="30527"/>
                  </a:lnTo>
                  <a:lnTo>
                    <a:pt x="10376" y="30794"/>
                  </a:lnTo>
                  <a:lnTo>
                    <a:pt x="10410" y="30827"/>
                  </a:lnTo>
                  <a:lnTo>
                    <a:pt x="10710" y="31061"/>
                  </a:lnTo>
                  <a:lnTo>
                    <a:pt x="11310" y="31495"/>
                  </a:lnTo>
                  <a:lnTo>
                    <a:pt x="11978" y="31862"/>
                  </a:lnTo>
                  <a:lnTo>
                    <a:pt x="12645" y="32162"/>
                  </a:lnTo>
                  <a:lnTo>
                    <a:pt x="13379" y="32396"/>
                  </a:lnTo>
                  <a:lnTo>
                    <a:pt x="13345" y="32629"/>
                  </a:lnTo>
                  <a:lnTo>
                    <a:pt x="13379" y="32863"/>
                  </a:lnTo>
                  <a:lnTo>
                    <a:pt x="13446" y="33063"/>
                  </a:lnTo>
                  <a:lnTo>
                    <a:pt x="13512" y="33263"/>
                  </a:lnTo>
                  <a:lnTo>
                    <a:pt x="13612" y="33463"/>
                  </a:lnTo>
                  <a:lnTo>
                    <a:pt x="13746" y="33663"/>
                  </a:lnTo>
                  <a:lnTo>
                    <a:pt x="13913" y="33830"/>
                  </a:lnTo>
                  <a:lnTo>
                    <a:pt x="14079" y="33997"/>
                  </a:lnTo>
                  <a:lnTo>
                    <a:pt x="14313" y="34130"/>
                  </a:lnTo>
                  <a:lnTo>
                    <a:pt x="14547" y="34264"/>
                  </a:lnTo>
                  <a:lnTo>
                    <a:pt x="14813" y="34364"/>
                  </a:lnTo>
                  <a:lnTo>
                    <a:pt x="15080" y="34431"/>
                  </a:lnTo>
                  <a:lnTo>
                    <a:pt x="15347" y="34497"/>
                  </a:lnTo>
                  <a:lnTo>
                    <a:pt x="15648" y="34531"/>
                  </a:lnTo>
                  <a:lnTo>
                    <a:pt x="16181" y="34531"/>
                  </a:lnTo>
                  <a:lnTo>
                    <a:pt x="16748" y="34497"/>
                  </a:lnTo>
                  <a:lnTo>
                    <a:pt x="17015" y="34431"/>
                  </a:lnTo>
                  <a:lnTo>
                    <a:pt x="17282" y="34364"/>
                  </a:lnTo>
                  <a:lnTo>
                    <a:pt x="17549" y="34264"/>
                  </a:lnTo>
                  <a:lnTo>
                    <a:pt x="17783" y="34130"/>
                  </a:lnTo>
                  <a:lnTo>
                    <a:pt x="18016" y="33964"/>
                  </a:lnTo>
                  <a:lnTo>
                    <a:pt x="18216" y="33797"/>
                  </a:lnTo>
                  <a:lnTo>
                    <a:pt x="18383" y="33630"/>
                  </a:lnTo>
                  <a:lnTo>
                    <a:pt x="18550" y="33463"/>
                  </a:lnTo>
                  <a:lnTo>
                    <a:pt x="18683" y="33263"/>
                  </a:lnTo>
                  <a:lnTo>
                    <a:pt x="18784" y="33063"/>
                  </a:lnTo>
                  <a:lnTo>
                    <a:pt x="18850" y="32863"/>
                  </a:lnTo>
                  <a:lnTo>
                    <a:pt x="18917" y="32629"/>
                  </a:lnTo>
                  <a:lnTo>
                    <a:pt x="18984" y="32396"/>
                  </a:lnTo>
                  <a:lnTo>
                    <a:pt x="18984" y="32162"/>
                  </a:lnTo>
                  <a:lnTo>
                    <a:pt x="19684" y="31928"/>
                  </a:lnTo>
                  <a:lnTo>
                    <a:pt x="20118" y="31762"/>
                  </a:lnTo>
                  <a:lnTo>
                    <a:pt x="20585" y="31561"/>
                  </a:lnTo>
                  <a:lnTo>
                    <a:pt x="21019" y="31328"/>
                  </a:lnTo>
                  <a:lnTo>
                    <a:pt x="21419" y="31094"/>
                  </a:lnTo>
                  <a:lnTo>
                    <a:pt x="21686" y="30894"/>
                  </a:lnTo>
                  <a:lnTo>
                    <a:pt x="21920" y="30661"/>
                  </a:lnTo>
                  <a:lnTo>
                    <a:pt x="22153" y="30427"/>
                  </a:lnTo>
                  <a:lnTo>
                    <a:pt x="22353" y="30194"/>
                  </a:lnTo>
                  <a:lnTo>
                    <a:pt x="22554" y="29927"/>
                  </a:lnTo>
                  <a:lnTo>
                    <a:pt x="22687" y="29626"/>
                  </a:lnTo>
                  <a:lnTo>
                    <a:pt x="22820" y="29360"/>
                  </a:lnTo>
                  <a:lnTo>
                    <a:pt x="22954" y="29026"/>
                  </a:lnTo>
                  <a:lnTo>
                    <a:pt x="23021" y="28993"/>
                  </a:lnTo>
                  <a:lnTo>
                    <a:pt x="23054" y="28926"/>
                  </a:lnTo>
                  <a:lnTo>
                    <a:pt x="23054" y="28859"/>
                  </a:lnTo>
                  <a:lnTo>
                    <a:pt x="23021" y="28792"/>
                  </a:lnTo>
                  <a:lnTo>
                    <a:pt x="23087" y="28259"/>
                  </a:lnTo>
                  <a:lnTo>
                    <a:pt x="23087" y="27758"/>
                  </a:lnTo>
                  <a:lnTo>
                    <a:pt x="23054" y="27691"/>
                  </a:lnTo>
                  <a:lnTo>
                    <a:pt x="23021" y="27625"/>
                  </a:lnTo>
                  <a:lnTo>
                    <a:pt x="22887" y="27191"/>
                  </a:lnTo>
                  <a:lnTo>
                    <a:pt x="22820" y="26724"/>
                  </a:lnTo>
                  <a:lnTo>
                    <a:pt x="22754" y="26257"/>
                  </a:lnTo>
                  <a:lnTo>
                    <a:pt x="22720" y="25823"/>
                  </a:lnTo>
                  <a:lnTo>
                    <a:pt x="22754" y="25356"/>
                  </a:lnTo>
                  <a:lnTo>
                    <a:pt x="22787" y="24889"/>
                  </a:lnTo>
                  <a:lnTo>
                    <a:pt x="22854" y="24455"/>
                  </a:lnTo>
                  <a:lnTo>
                    <a:pt x="22954" y="23988"/>
                  </a:lnTo>
                  <a:lnTo>
                    <a:pt x="23087" y="23554"/>
                  </a:lnTo>
                  <a:lnTo>
                    <a:pt x="23254" y="23121"/>
                  </a:lnTo>
                  <a:lnTo>
                    <a:pt x="23454" y="22687"/>
                  </a:lnTo>
                  <a:lnTo>
                    <a:pt x="23688" y="22287"/>
                  </a:lnTo>
                  <a:lnTo>
                    <a:pt x="23955" y="21920"/>
                  </a:lnTo>
                  <a:lnTo>
                    <a:pt x="24222" y="21553"/>
                  </a:lnTo>
                  <a:lnTo>
                    <a:pt x="24522" y="21186"/>
                  </a:lnTo>
                  <a:lnTo>
                    <a:pt x="24856" y="20885"/>
                  </a:lnTo>
                  <a:lnTo>
                    <a:pt x="25256" y="20552"/>
                  </a:lnTo>
                  <a:lnTo>
                    <a:pt x="25690" y="20252"/>
                  </a:lnTo>
                  <a:lnTo>
                    <a:pt x="26157" y="20018"/>
                  </a:lnTo>
                  <a:lnTo>
                    <a:pt x="26590" y="19785"/>
                  </a:lnTo>
                  <a:lnTo>
                    <a:pt x="27558" y="19418"/>
                  </a:lnTo>
                  <a:lnTo>
                    <a:pt x="28525" y="19051"/>
                  </a:lnTo>
                  <a:lnTo>
                    <a:pt x="28993" y="18884"/>
                  </a:lnTo>
                  <a:lnTo>
                    <a:pt x="29460" y="18684"/>
                  </a:lnTo>
                  <a:lnTo>
                    <a:pt x="29927" y="18450"/>
                  </a:lnTo>
                  <a:lnTo>
                    <a:pt x="30360" y="18183"/>
                  </a:lnTo>
                  <a:lnTo>
                    <a:pt x="30761" y="17883"/>
                  </a:lnTo>
                  <a:lnTo>
                    <a:pt x="31128" y="17549"/>
                  </a:lnTo>
                  <a:lnTo>
                    <a:pt x="31461" y="17182"/>
                  </a:lnTo>
                  <a:lnTo>
                    <a:pt x="31762" y="16749"/>
                  </a:lnTo>
                  <a:lnTo>
                    <a:pt x="31995" y="16348"/>
                  </a:lnTo>
                  <a:lnTo>
                    <a:pt x="32195" y="15881"/>
                  </a:lnTo>
                  <a:lnTo>
                    <a:pt x="32362" y="15414"/>
                  </a:lnTo>
                  <a:lnTo>
                    <a:pt x="32496" y="14947"/>
                  </a:lnTo>
                  <a:lnTo>
                    <a:pt x="32562" y="14480"/>
                  </a:lnTo>
                  <a:lnTo>
                    <a:pt x="32629" y="13979"/>
                  </a:lnTo>
                  <a:lnTo>
                    <a:pt x="32662" y="13512"/>
                  </a:lnTo>
                  <a:lnTo>
                    <a:pt x="32696" y="13012"/>
                  </a:lnTo>
                  <a:lnTo>
                    <a:pt x="32662" y="12478"/>
                  </a:lnTo>
                  <a:lnTo>
                    <a:pt x="32629" y="11944"/>
                  </a:lnTo>
                  <a:lnTo>
                    <a:pt x="32529" y="10877"/>
                  </a:lnTo>
                  <a:lnTo>
                    <a:pt x="32329" y="9809"/>
                  </a:lnTo>
                  <a:lnTo>
                    <a:pt x="32062" y="8775"/>
                  </a:lnTo>
                  <a:lnTo>
                    <a:pt x="31895" y="8241"/>
                  </a:lnTo>
                  <a:lnTo>
                    <a:pt x="31728" y="7707"/>
                  </a:lnTo>
                  <a:lnTo>
                    <a:pt x="31528" y="7173"/>
                  </a:lnTo>
                  <a:lnTo>
                    <a:pt x="31295" y="6673"/>
                  </a:lnTo>
                  <a:lnTo>
                    <a:pt x="31028" y="6173"/>
                  </a:lnTo>
                  <a:lnTo>
                    <a:pt x="30761" y="5672"/>
                  </a:lnTo>
                  <a:lnTo>
                    <a:pt x="30460" y="5205"/>
                  </a:lnTo>
                  <a:lnTo>
                    <a:pt x="30160" y="4738"/>
                  </a:lnTo>
                  <a:lnTo>
                    <a:pt x="29827" y="4304"/>
                  </a:lnTo>
                  <a:lnTo>
                    <a:pt x="29460" y="3904"/>
                  </a:lnTo>
                  <a:lnTo>
                    <a:pt x="29093" y="3537"/>
                  </a:lnTo>
                  <a:lnTo>
                    <a:pt x="28692" y="3203"/>
                  </a:lnTo>
                  <a:lnTo>
                    <a:pt x="28292" y="2870"/>
                  </a:lnTo>
                  <a:lnTo>
                    <a:pt x="27858" y="2569"/>
                  </a:lnTo>
                  <a:lnTo>
                    <a:pt x="27391" y="2269"/>
                  </a:lnTo>
                  <a:lnTo>
                    <a:pt x="26957" y="2002"/>
                  </a:lnTo>
                  <a:lnTo>
                    <a:pt x="26457" y="1735"/>
                  </a:lnTo>
                  <a:lnTo>
                    <a:pt x="25957" y="1502"/>
                  </a:lnTo>
                  <a:lnTo>
                    <a:pt x="25456" y="1302"/>
                  </a:lnTo>
                  <a:lnTo>
                    <a:pt x="24922" y="1102"/>
                  </a:lnTo>
                  <a:lnTo>
                    <a:pt x="23855" y="768"/>
                  </a:lnTo>
                  <a:lnTo>
                    <a:pt x="22787" y="501"/>
                  </a:lnTo>
                  <a:lnTo>
                    <a:pt x="21686" y="301"/>
                  </a:lnTo>
                  <a:lnTo>
                    <a:pt x="20585" y="167"/>
                  </a:lnTo>
                  <a:lnTo>
                    <a:pt x="19484" y="67"/>
                  </a:lnTo>
                  <a:lnTo>
                    <a:pt x="183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1233975" y="3462575"/>
              <a:ext cx="142650" cy="437925"/>
            </a:xfrm>
            <a:custGeom>
              <a:avLst/>
              <a:gdLst/>
              <a:ahLst/>
              <a:cxnLst/>
              <a:rect l="l" t="t" r="r" b="b"/>
              <a:pathLst>
                <a:path w="5706" h="17517" extrusionOk="0">
                  <a:moveTo>
                    <a:pt x="668" y="1"/>
                  </a:moveTo>
                  <a:lnTo>
                    <a:pt x="501" y="34"/>
                  </a:lnTo>
                  <a:lnTo>
                    <a:pt x="334" y="101"/>
                  </a:lnTo>
                  <a:lnTo>
                    <a:pt x="234" y="201"/>
                  </a:lnTo>
                  <a:lnTo>
                    <a:pt x="168" y="268"/>
                  </a:lnTo>
                  <a:lnTo>
                    <a:pt x="101" y="401"/>
                  </a:lnTo>
                  <a:lnTo>
                    <a:pt x="34" y="501"/>
                  </a:lnTo>
                  <a:lnTo>
                    <a:pt x="1" y="768"/>
                  </a:lnTo>
                  <a:lnTo>
                    <a:pt x="1" y="1069"/>
                  </a:lnTo>
                  <a:lnTo>
                    <a:pt x="34" y="1702"/>
                  </a:lnTo>
                  <a:lnTo>
                    <a:pt x="101" y="2336"/>
                  </a:lnTo>
                  <a:lnTo>
                    <a:pt x="201" y="2970"/>
                  </a:lnTo>
                  <a:lnTo>
                    <a:pt x="301" y="3604"/>
                  </a:lnTo>
                  <a:lnTo>
                    <a:pt x="601" y="4839"/>
                  </a:lnTo>
                  <a:lnTo>
                    <a:pt x="935" y="6106"/>
                  </a:lnTo>
                  <a:lnTo>
                    <a:pt x="1435" y="7841"/>
                  </a:lnTo>
                  <a:lnTo>
                    <a:pt x="1969" y="9576"/>
                  </a:lnTo>
                  <a:lnTo>
                    <a:pt x="2536" y="11311"/>
                  </a:lnTo>
                  <a:lnTo>
                    <a:pt x="3070" y="13012"/>
                  </a:lnTo>
                  <a:lnTo>
                    <a:pt x="3671" y="14747"/>
                  </a:lnTo>
                  <a:lnTo>
                    <a:pt x="4271" y="16449"/>
                  </a:lnTo>
                  <a:lnTo>
                    <a:pt x="4505" y="16983"/>
                  </a:lnTo>
                  <a:lnTo>
                    <a:pt x="4605" y="17183"/>
                  </a:lnTo>
                  <a:lnTo>
                    <a:pt x="4738" y="17316"/>
                  </a:lnTo>
                  <a:lnTo>
                    <a:pt x="4905" y="17450"/>
                  </a:lnTo>
                  <a:lnTo>
                    <a:pt x="5105" y="17483"/>
                  </a:lnTo>
                  <a:lnTo>
                    <a:pt x="5372" y="17516"/>
                  </a:lnTo>
                  <a:lnTo>
                    <a:pt x="5706" y="17450"/>
                  </a:lnTo>
                  <a:lnTo>
                    <a:pt x="5639" y="16682"/>
                  </a:lnTo>
                  <a:lnTo>
                    <a:pt x="5506" y="15882"/>
                  </a:lnTo>
                  <a:lnTo>
                    <a:pt x="5205" y="14314"/>
                  </a:lnTo>
                  <a:lnTo>
                    <a:pt x="4939" y="13179"/>
                  </a:lnTo>
                  <a:lnTo>
                    <a:pt x="4672" y="12011"/>
                  </a:lnTo>
                  <a:lnTo>
                    <a:pt x="4071" y="9709"/>
                  </a:lnTo>
                  <a:lnTo>
                    <a:pt x="2970" y="5239"/>
                  </a:lnTo>
                  <a:lnTo>
                    <a:pt x="2770" y="4338"/>
                  </a:lnTo>
                  <a:lnTo>
                    <a:pt x="2536" y="3471"/>
                  </a:lnTo>
                  <a:lnTo>
                    <a:pt x="2270" y="2570"/>
                  </a:lnTo>
                  <a:lnTo>
                    <a:pt x="1969" y="1736"/>
                  </a:lnTo>
                  <a:lnTo>
                    <a:pt x="1769" y="1169"/>
                  </a:lnTo>
                  <a:lnTo>
                    <a:pt x="1602" y="835"/>
                  </a:lnTo>
                  <a:lnTo>
                    <a:pt x="1402" y="535"/>
                  </a:lnTo>
                  <a:lnTo>
                    <a:pt x="1202" y="268"/>
                  </a:lnTo>
                  <a:lnTo>
                    <a:pt x="1068" y="168"/>
                  </a:lnTo>
                  <a:lnTo>
                    <a:pt x="935" y="68"/>
                  </a:lnTo>
                  <a:lnTo>
                    <a:pt x="802"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1354100" y="3393350"/>
              <a:ext cx="81750" cy="502975"/>
            </a:xfrm>
            <a:custGeom>
              <a:avLst/>
              <a:gdLst/>
              <a:ahLst/>
              <a:cxnLst/>
              <a:rect l="l" t="t" r="r" b="b"/>
              <a:pathLst>
                <a:path w="3270" h="20119" extrusionOk="0">
                  <a:moveTo>
                    <a:pt x="1001" y="1"/>
                  </a:moveTo>
                  <a:lnTo>
                    <a:pt x="834" y="34"/>
                  </a:lnTo>
                  <a:lnTo>
                    <a:pt x="701" y="134"/>
                  </a:lnTo>
                  <a:lnTo>
                    <a:pt x="601" y="268"/>
                  </a:lnTo>
                  <a:lnTo>
                    <a:pt x="500" y="468"/>
                  </a:lnTo>
                  <a:lnTo>
                    <a:pt x="434" y="635"/>
                  </a:lnTo>
                  <a:lnTo>
                    <a:pt x="334" y="968"/>
                  </a:lnTo>
                  <a:lnTo>
                    <a:pt x="234" y="1402"/>
                  </a:lnTo>
                  <a:lnTo>
                    <a:pt x="134" y="1836"/>
                  </a:lnTo>
                  <a:lnTo>
                    <a:pt x="100" y="2303"/>
                  </a:lnTo>
                  <a:lnTo>
                    <a:pt x="33" y="2770"/>
                  </a:lnTo>
                  <a:lnTo>
                    <a:pt x="0" y="3738"/>
                  </a:lnTo>
                  <a:lnTo>
                    <a:pt x="33" y="4738"/>
                  </a:lnTo>
                  <a:lnTo>
                    <a:pt x="67" y="5706"/>
                  </a:lnTo>
                  <a:lnTo>
                    <a:pt x="134" y="6707"/>
                  </a:lnTo>
                  <a:lnTo>
                    <a:pt x="334" y="8742"/>
                  </a:lnTo>
                  <a:lnTo>
                    <a:pt x="567" y="10777"/>
                  </a:lnTo>
                  <a:lnTo>
                    <a:pt x="867" y="13079"/>
                  </a:lnTo>
                  <a:lnTo>
                    <a:pt x="1168" y="15348"/>
                  </a:lnTo>
                  <a:lnTo>
                    <a:pt x="1835" y="19952"/>
                  </a:lnTo>
                  <a:lnTo>
                    <a:pt x="1868" y="20018"/>
                  </a:lnTo>
                  <a:lnTo>
                    <a:pt x="1902" y="20052"/>
                  </a:lnTo>
                  <a:lnTo>
                    <a:pt x="1968" y="20085"/>
                  </a:lnTo>
                  <a:lnTo>
                    <a:pt x="2035" y="20052"/>
                  </a:lnTo>
                  <a:lnTo>
                    <a:pt x="2102" y="20052"/>
                  </a:lnTo>
                  <a:lnTo>
                    <a:pt x="2169" y="19985"/>
                  </a:lnTo>
                  <a:lnTo>
                    <a:pt x="2202" y="19918"/>
                  </a:lnTo>
                  <a:lnTo>
                    <a:pt x="2202" y="19852"/>
                  </a:lnTo>
                  <a:lnTo>
                    <a:pt x="1101" y="12111"/>
                  </a:lnTo>
                  <a:lnTo>
                    <a:pt x="867" y="10176"/>
                  </a:lnTo>
                  <a:lnTo>
                    <a:pt x="667" y="8241"/>
                  </a:lnTo>
                  <a:lnTo>
                    <a:pt x="500" y="6306"/>
                  </a:lnTo>
                  <a:lnTo>
                    <a:pt x="434" y="5339"/>
                  </a:lnTo>
                  <a:lnTo>
                    <a:pt x="400" y="4371"/>
                  </a:lnTo>
                  <a:lnTo>
                    <a:pt x="400" y="3471"/>
                  </a:lnTo>
                  <a:lnTo>
                    <a:pt x="434" y="2570"/>
                  </a:lnTo>
                  <a:lnTo>
                    <a:pt x="500" y="2136"/>
                  </a:lnTo>
                  <a:lnTo>
                    <a:pt x="567" y="1669"/>
                  </a:lnTo>
                  <a:lnTo>
                    <a:pt x="667" y="1235"/>
                  </a:lnTo>
                  <a:lnTo>
                    <a:pt x="801" y="802"/>
                  </a:lnTo>
                  <a:lnTo>
                    <a:pt x="834" y="601"/>
                  </a:lnTo>
                  <a:lnTo>
                    <a:pt x="901" y="535"/>
                  </a:lnTo>
                  <a:lnTo>
                    <a:pt x="934" y="435"/>
                  </a:lnTo>
                  <a:lnTo>
                    <a:pt x="1034" y="368"/>
                  </a:lnTo>
                  <a:lnTo>
                    <a:pt x="1068" y="401"/>
                  </a:lnTo>
                  <a:lnTo>
                    <a:pt x="1134" y="468"/>
                  </a:lnTo>
                  <a:lnTo>
                    <a:pt x="1168" y="535"/>
                  </a:lnTo>
                  <a:lnTo>
                    <a:pt x="1234" y="735"/>
                  </a:lnTo>
                  <a:lnTo>
                    <a:pt x="1268" y="968"/>
                  </a:lnTo>
                  <a:lnTo>
                    <a:pt x="1268" y="1435"/>
                  </a:lnTo>
                  <a:lnTo>
                    <a:pt x="1468" y="3404"/>
                  </a:lnTo>
                  <a:lnTo>
                    <a:pt x="2135" y="11144"/>
                  </a:lnTo>
                  <a:lnTo>
                    <a:pt x="2869" y="19918"/>
                  </a:lnTo>
                  <a:lnTo>
                    <a:pt x="2903" y="20018"/>
                  </a:lnTo>
                  <a:lnTo>
                    <a:pt x="2969" y="20052"/>
                  </a:lnTo>
                  <a:lnTo>
                    <a:pt x="3036" y="20085"/>
                  </a:lnTo>
                  <a:lnTo>
                    <a:pt x="3103" y="20118"/>
                  </a:lnTo>
                  <a:lnTo>
                    <a:pt x="3169" y="20085"/>
                  </a:lnTo>
                  <a:lnTo>
                    <a:pt x="3203" y="20052"/>
                  </a:lnTo>
                  <a:lnTo>
                    <a:pt x="3236" y="20018"/>
                  </a:lnTo>
                  <a:lnTo>
                    <a:pt x="3270" y="19918"/>
                  </a:lnTo>
                  <a:lnTo>
                    <a:pt x="1835" y="3404"/>
                  </a:lnTo>
                  <a:lnTo>
                    <a:pt x="1635" y="1302"/>
                  </a:lnTo>
                  <a:lnTo>
                    <a:pt x="1635" y="968"/>
                  </a:lnTo>
                  <a:lnTo>
                    <a:pt x="1568" y="568"/>
                  </a:lnTo>
                  <a:lnTo>
                    <a:pt x="1535" y="401"/>
                  </a:lnTo>
                  <a:lnTo>
                    <a:pt x="1435" y="234"/>
                  </a:lnTo>
                  <a:lnTo>
                    <a:pt x="1335" y="101"/>
                  </a:lnTo>
                  <a:lnTo>
                    <a:pt x="1168" y="34"/>
                  </a:lnTo>
                  <a:lnTo>
                    <a:pt x="10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1445000" y="3365825"/>
              <a:ext cx="49225" cy="533000"/>
            </a:xfrm>
            <a:custGeom>
              <a:avLst/>
              <a:gdLst/>
              <a:ahLst/>
              <a:cxnLst/>
              <a:rect l="l" t="t" r="r" b="b"/>
              <a:pathLst>
                <a:path w="1969" h="21320" extrusionOk="0">
                  <a:moveTo>
                    <a:pt x="1168" y="1"/>
                  </a:moveTo>
                  <a:lnTo>
                    <a:pt x="1102" y="34"/>
                  </a:lnTo>
                  <a:lnTo>
                    <a:pt x="1035" y="68"/>
                  </a:lnTo>
                  <a:lnTo>
                    <a:pt x="868" y="201"/>
                  </a:lnTo>
                  <a:lnTo>
                    <a:pt x="735" y="368"/>
                  </a:lnTo>
                  <a:lnTo>
                    <a:pt x="534" y="702"/>
                  </a:lnTo>
                  <a:lnTo>
                    <a:pt x="401" y="1069"/>
                  </a:lnTo>
                  <a:lnTo>
                    <a:pt x="301" y="1436"/>
                  </a:lnTo>
                  <a:lnTo>
                    <a:pt x="234" y="1903"/>
                  </a:lnTo>
                  <a:lnTo>
                    <a:pt x="201" y="2403"/>
                  </a:lnTo>
                  <a:lnTo>
                    <a:pt x="101" y="3337"/>
                  </a:lnTo>
                  <a:lnTo>
                    <a:pt x="34" y="4438"/>
                  </a:lnTo>
                  <a:lnTo>
                    <a:pt x="1" y="5506"/>
                  </a:lnTo>
                  <a:lnTo>
                    <a:pt x="1" y="6573"/>
                  </a:lnTo>
                  <a:lnTo>
                    <a:pt x="1" y="7641"/>
                  </a:lnTo>
                  <a:lnTo>
                    <a:pt x="101" y="9810"/>
                  </a:lnTo>
                  <a:lnTo>
                    <a:pt x="234" y="11945"/>
                  </a:lnTo>
                  <a:lnTo>
                    <a:pt x="534" y="16215"/>
                  </a:lnTo>
                  <a:lnTo>
                    <a:pt x="668" y="18651"/>
                  </a:lnTo>
                  <a:lnTo>
                    <a:pt x="735" y="19852"/>
                  </a:lnTo>
                  <a:lnTo>
                    <a:pt x="735" y="21086"/>
                  </a:lnTo>
                  <a:lnTo>
                    <a:pt x="768" y="21186"/>
                  </a:lnTo>
                  <a:lnTo>
                    <a:pt x="835" y="21253"/>
                  </a:lnTo>
                  <a:lnTo>
                    <a:pt x="935" y="21253"/>
                  </a:lnTo>
                  <a:lnTo>
                    <a:pt x="1001" y="21286"/>
                  </a:lnTo>
                  <a:lnTo>
                    <a:pt x="1102" y="21320"/>
                  </a:lnTo>
                  <a:lnTo>
                    <a:pt x="1836" y="21219"/>
                  </a:lnTo>
                  <a:lnTo>
                    <a:pt x="1969" y="20486"/>
                  </a:lnTo>
                  <a:lnTo>
                    <a:pt x="1969" y="16415"/>
                  </a:lnTo>
                  <a:lnTo>
                    <a:pt x="1969" y="12378"/>
                  </a:lnTo>
                  <a:lnTo>
                    <a:pt x="1936" y="8308"/>
                  </a:lnTo>
                  <a:lnTo>
                    <a:pt x="1869" y="4238"/>
                  </a:lnTo>
                  <a:lnTo>
                    <a:pt x="1836" y="3137"/>
                  </a:lnTo>
                  <a:lnTo>
                    <a:pt x="1802" y="2036"/>
                  </a:lnTo>
                  <a:lnTo>
                    <a:pt x="1735" y="1536"/>
                  </a:lnTo>
                  <a:lnTo>
                    <a:pt x="1669" y="1035"/>
                  </a:lnTo>
                  <a:lnTo>
                    <a:pt x="1535" y="568"/>
                  </a:lnTo>
                  <a:lnTo>
                    <a:pt x="1302" y="101"/>
                  </a:lnTo>
                  <a:lnTo>
                    <a:pt x="1268" y="34"/>
                  </a:lnTo>
                  <a:lnTo>
                    <a:pt x="11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858650" y="3441725"/>
              <a:ext cx="80100" cy="11700"/>
            </a:xfrm>
            <a:custGeom>
              <a:avLst/>
              <a:gdLst/>
              <a:ahLst/>
              <a:cxnLst/>
              <a:rect l="l" t="t" r="r" b="b"/>
              <a:pathLst>
                <a:path w="3204" h="468" extrusionOk="0">
                  <a:moveTo>
                    <a:pt x="3003" y="1"/>
                  </a:moveTo>
                  <a:lnTo>
                    <a:pt x="2303" y="68"/>
                  </a:lnTo>
                  <a:lnTo>
                    <a:pt x="1602" y="101"/>
                  </a:lnTo>
                  <a:lnTo>
                    <a:pt x="902" y="101"/>
                  </a:lnTo>
                  <a:lnTo>
                    <a:pt x="168" y="68"/>
                  </a:lnTo>
                  <a:lnTo>
                    <a:pt x="101" y="68"/>
                  </a:lnTo>
                  <a:lnTo>
                    <a:pt x="34" y="134"/>
                  </a:lnTo>
                  <a:lnTo>
                    <a:pt x="1" y="168"/>
                  </a:lnTo>
                  <a:lnTo>
                    <a:pt x="1" y="234"/>
                  </a:lnTo>
                  <a:lnTo>
                    <a:pt x="1" y="301"/>
                  </a:lnTo>
                  <a:lnTo>
                    <a:pt x="34" y="368"/>
                  </a:lnTo>
                  <a:lnTo>
                    <a:pt x="101" y="435"/>
                  </a:lnTo>
                  <a:lnTo>
                    <a:pt x="168" y="435"/>
                  </a:lnTo>
                  <a:lnTo>
                    <a:pt x="902" y="468"/>
                  </a:lnTo>
                  <a:lnTo>
                    <a:pt x="1602" y="468"/>
                  </a:lnTo>
                  <a:lnTo>
                    <a:pt x="2303" y="435"/>
                  </a:lnTo>
                  <a:lnTo>
                    <a:pt x="3003" y="401"/>
                  </a:lnTo>
                  <a:lnTo>
                    <a:pt x="3103" y="368"/>
                  </a:lnTo>
                  <a:lnTo>
                    <a:pt x="3137" y="335"/>
                  </a:lnTo>
                  <a:lnTo>
                    <a:pt x="3170" y="268"/>
                  </a:lnTo>
                  <a:lnTo>
                    <a:pt x="3204" y="201"/>
                  </a:lnTo>
                  <a:lnTo>
                    <a:pt x="3170" y="134"/>
                  </a:lnTo>
                  <a:lnTo>
                    <a:pt x="3137" y="68"/>
                  </a:lnTo>
                  <a:lnTo>
                    <a:pt x="3103" y="34"/>
                  </a:lnTo>
                  <a:lnTo>
                    <a:pt x="30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922050" y="3304950"/>
              <a:ext cx="38375" cy="14200"/>
            </a:xfrm>
            <a:custGeom>
              <a:avLst/>
              <a:gdLst/>
              <a:ahLst/>
              <a:cxnLst/>
              <a:rect l="l" t="t" r="r" b="b"/>
              <a:pathLst>
                <a:path w="1535" h="568" extrusionOk="0">
                  <a:moveTo>
                    <a:pt x="167" y="0"/>
                  </a:moveTo>
                  <a:lnTo>
                    <a:pt x="100" y="34"/>
                  </a:lnTo>
                  <a:lnTo>
                    <a:pt x="34" y="67"/>
                  </a:lnTo>
                  <a:lnTo>
                    <a:pt x="0" y="134"/>
                  </a:lnTo>
                  <a:lnTo>
                    <a:pt x="0" y="201"/>
                  </a:lnTo>
                  <a:lnTo>
                    <a:pt x="34" y="267"/>
                  </a:lnTo>
                  <a:lnTo>
                    <a:pt x="67" y="334"/>
                  </a:lnTo>
                  <a:lnTo>
                    <a:pt x="134" y="367"/>
                  </a:lnTo>
                  <a:lnTo>
                    <a:pt x="1301" y="568"/>
                  </a:lnTo>
                  <a:lnTo>
                    <a:pt x="1368" y="568"/>
                  </a:lnTo>
                  <a:lnTo>
                    <a:pt x="1435" y="534"/>
                  </a:lnTo>
                  <a:lnTo>
                    <a:pt x="1502" y="501"/>
                  </a:lnTo>
                  <a:lnTo>
                    <a:pt x="1535" y="434"/>
                  </a:lnTo>
                  <a:lnTo>
                    <a:pt x="1535" y="367"/>
                  </a:lnTo>
                  <a:lnTo>
                    <a:pt x="1502" y="267"/>
                  </a:lnTo>
                  <a:lnTo>
                    <a:pt x="1468" y="234"/>
                  </a:lnTo>
                  <a:lnTo>
                    <a:pt x="1401" y="201"/>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1104700" y="3117275"/>
              <a:ext cx="34225" cy="57575"/>
            </a:xfrm>
            <a:custGeom>
              <a:avLst/>
              <a:gdLst/>
              <a:ahLst/>
              <a:cxnLst/>
              <a:rect l="l" t="t" r="r" b="b"/>
              <a:pathLst>
                <a:path w="1369" h="2303" extrusionOk="0">
                  <a:moveTo>
                    <a:pt x="167" y="1"/>
                  </a:moveTo>
                  <a:lnTo>
                    <a:pt x="67" y="34"/>
                  </a:lnTo>
                  <a:lnTo>
                    <a:pt x="34" y="68"/>
                  </a:lnTo>
                  <a:lnTo>
                    <a:pt x="1" y="134"/>
                  </a:lnTo>
                  <a:lnTo>
                    <a:pt x="1" y="201"/>
                  </a:lnTo>
                  <a:lnTo>
                    <a:pt x="1" y="268"/>
                  </a:lnTo>
                  <a:lnTo>
                    <a:pt x="301" y="735"/>
                  </a:lnTo>
                  <a:lnTo>
                    <a:pt x="568" y="1202"/>
                  </a:lnTo>
                  <a:lnTo>
                    <a:pt x="801" y="1669"/>
                  </a:lnTo>
                  <a:lnTo>
                    <a:pt x="1002" y="2169"/>
                  </a:lnTo>
                  <a:lnTo>
                    <a:pt x="1035" y="2236"/>
                  </a:lnTo>
                  <a:lnTo>
                    <a:pt x="1102" y="2270"/>
                  </a:lnTo>
                  <a:lnTo>
                    <a:pt x="1168" y="2303"/>
                  </a:lnTo>
                  <a:lnTo>
                    <a:pt x="1235" y="2303"/>
                  </a:lnTo>
                  <a:lnTo>
                    <a:pt x="1302" y="2270"/>
                  </a:lnTo>
                  <a:lnTo>
                    <a:pt x="1369" y="2203"/>
                  </a:lnTo>
                  <a:lnTo>
                    <a:pt x="1369" y="2136"/>
                  </a:lnTo>
                  <a:lnTo>
                    <a:pt x="1369" y="2069"/>
                  </a:lnTo>
                  <a:lnTo>
                    <a:pt x="1168" y="1536"/>
                  </a:lnTo>
                  <a:lnTo>
                    <a:pt x="935" y="1035"/>
                  </a:lnTo>
                  <a:lnTo>
                    <a:pt x="668" y="568"/>
                  </a:lnTo>
                  <a:lnTo>
                    <a:pt x="334" y="101"/>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1358250" y="3051400"/>
              <a:ext cx="16725" cy="72575"/>
            </a:xfrm>
            <a:custGeom>
              <a:avLst/>
              <a:gdLst/>
              <a:ahLst/>
              <a:cxnLst/>
              <a:rect l="l" t="t" r="r" b="b"/>
              <a:pathLst>
                <a:path w="669" h="2903" extrusionOk="0">
                  <a:moveTo>
                    <a:pt x="134" y="0"/>
                  </a:moveTo>
                  <a:lnTo>
                    <a:pt x="68" y="34"/>
                  </a:lnTo>
                  <a:lnTo>
                    <a:pt x="34" y="67"/>
                  </a:lnTo>
                  <a:lnTo>
                    <a:pt x="1" y="134"/>
                  </a:lnTo>
                  <a:lnTo>
                    <a:pt x="1" y="234"/>
                  </a:lnTo>
                  <a:lnTo>
                    <a:pt x="134" y="834"/>
                  </a:lnTo>
                  <a:lnTo>
                    <a:pt x="234" y="1468"/>
                  </a:lnTo>
                  <a:lnTo>
                    <a:pt x="301" y="2102"/>
                  </a:lnTo>
                  <a:lnTo>
                    <a:pt x="301" y="2703"/>
                  </a:lnTo>
                  <a:lnTo>
                    <a:pt x="301" y="2803"/>
                  </a:lnTo>
                  <a:lnTo>
                    <a:pt x="368" y="2836"/>
                  </a:lnTo>
                  <a:lnTo>
                    <a:pt x="435" y="2869"/>
                  </a:lnTo>
                  <a:lnTo>
                    <a:pt x="501" y="2903"/>
                  </a:lnTo>
                  <a:lnTo>
                    <a:pt x="568" y="2869"/>
                  </a:lnTo>
                  <a:lnTo>
                    <a:pt x="601" y="2836"/>
                  </a:lnTo>
                  <a:lnTo>
                    <a:pt x="668" y="2803"/>
                  </a:lnTo>
                  <a:lnTo>
                    <a:pt x="668" y="2703"/>
                  </a:lnTo>
                  <a:lnTo>
                    <a:pt x="668" y="2069"/>
                  </a:lnTo>
                  <a:lnTo>
                    <a:pt x="601" y="1402"/>
                  </a:lnTo>
                  <a:lnTo>
                    <a:pt x="501" y="768"/>
                  </a:lnTo>
                  <a:lnTo>
                    <a:pt x="368" y="134"/>
                  </a:lnTo>
                  <a:lnTo>
                    <a:pt x="334" y="67"/>
                  </a:lnTo>
                  <a:lnTo>
                    <a:pt x="2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1480875" y="3046400"/>
              <a:ext cx="15875" cy="70075"/>
            </a:xfrm>
            <a:custGeom>
              <a:avLst/>
              <a:gdLst/>
              <a:ahLst/>
              <a:cxnLst/>
              <a:rect l="l" t="t" r="r" b="b"/>
              <a:pathLst>
                <a:path w="635" h="2803" extrusionOk="0">
                  <a:moveTo>
                    <a:pt x="401" y="0"/>
                  </a:moveTo>
                  <a:lnTo>
                    <a:pt x="334" y="67"/>
                  </a:lnTo>
                  <a:lnTo>
                    <a:pt x="300" y="100"/>
                  </a:lnTo>
                  <a:lnTo>
                    <a:pt x="267" y="200"/>
                  </a:lnTo>
                  <a:lnTo>
                    <a:pt x="0" y="2636"/>
                  </a:lnTo>
                  <a:lnTo>
                    <a:pt x="0" y="2702"/>
                  </a:lnTo>
                  <a:lnTo>
                    <a:pt x="34" y="2769"/>
                  </a:lnTo>
                  <a:lnTo>
                    <a:pt x="100" y="2803"/>
                  </a:lnTo>
                  <a:lnTo>
                    <a:pt x="267" y="2803"/>
                  </a:lnTo>
                  <a:lnTo>
                    <a:pt x="300" y="2769"/>
                  </a:lnTo>
                  <a:lnTo>
                    <a:pt x="334" y="2702"/>
                  </a:lnTo>
                  <a:lnTo>
                    <a:pt x="367" y="2636"/>
                  </a:lnTo>
                  <a:lnTo>
                    <a:pt x="634" y="200"/>
                  </a:lnTo>
                  <a:lnTo>
                    <a:pt x="634" y="100"/>
                  </a:lnTo>
                  <a:lnTo>
                    <a:pt x="601" y="6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1600150" y="3085600"/>
              <a:ext cx="14200" cy="53400"/>
            </a:xfrm>
            <a:custGeom>
              <a:avLst/>
              <a:gdLst/>
              <a:ahLst/>
              <a:cxnLst/>
              <a:rect l="l" t="t" r="r" b="b"/>
              <a:pathLst>
                <a:path w="568" h="2136" extrusionOk="0">
                  <a:moveTo>
                    <a:pt x="300" y="0"/>
                  </a:moveTo>
                  <a:lnTo>
                    <a:pt x="234" y="34"/>
                  </a:lnTo>
                  <a:lnTo>
                    <a:pt x="200" y="100"/>
                  </a:lnTo>
                  <a:lnTo>
                    <a:pt x="200" y="167"/>
                  </a:lnTo>
                  <a:lnTo>
                    <a:pt x="0" y="1935"/>
                  </a:lnTo>
                  <a:lnTo>
                    <a:pt x="0" y="2002"/>
                  </a:lnTo>
                  <a:lnTo>
                    <a:pt x="33" y="2069"/>
                  </a:lnTo>
                  <a:lnTo>
                    <a:pt x="100" y="2102"/>
                  </a:lnTo>
                  <a:lnTo>
                    <a:pt x="167" y="2135"/>
                  </a:lnTo>
                  <a:lnTo>
                    <a:pt x="267" y="2102"/>
                  </a:lnTo>
                  <a:lnTo>
                    <a:pt x="300" y="2069"/>
                  </a:lnTo>
                  <a:lnTo>
                    <a:pt x="367" y="2002"/>
                  </a:lnTo>
                  <a:lnTo>
                    <a:pt x="367" y="1935"/>
                  </a:lnTo>
                  <a:lnTo>
                    <a:pt x="567" y="167"/>
                  </a:lnTo>
                  <a:lnTo>
                    <a:pt x="567" y="100"/>
                  </a:lnTo>
                  <a:lnTo>
                    <a:pt x="500" y="34"/>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1756100" y="3148975"/>
              <a:ext cx="18375" cy="25875"/>
            </a:xfrm>
            <a:custGeom>
              <a:avLst/>
              <a:gdLst/>
              <a:ahLst/>
              <a:cxnLst/>
              <a:rect l="l" t="t" r="r" b="b"/>
              <a:pathLst>
                <a:path w="735" h="1035" extrusionOk="0">
                  <a:moveTo>
                    <a:pt x="501" y="1"/>
                  </a:moveTo>
                  <a:lnTo>
                    <a:pt x="468" y="34"/>
                  </a:lnTo>
                  <a:lnTo>
                    <a:pt x="401" y="67"/>
                  </a:lnTo>
                  <a:lnTo>
                    <a:pt x="1" y="768"/>
                  </a:lnTo>
                  <a:lnTo>
                    <a:pt x="1" y="835"/>
                  </a:lnTo>
                  <a:lnTo>
                    <a:pt x="1" y="901"/>
                  </a:lnTo>
                  <a:lnTo>
                    <a:pt x="34" y="968"/>
                  </a:lnTo>
                  <a:lnTo>
                    <a:pt x="68" y="1035"/>
                  </a:lnTo>
                  <a:lnTo>
                    <a:pt x="234" y="1035"/>
                  </a:lnTo>
                  <a:lnTo>
                    <a:pt x="301" y="1002"/>
                  </a:lnTo>
                  <a:lnTo>
                    <a:pt x="334" y="968"/>
                  </a:lnTo>
                  <a:lnTo>
                    <a:pt x="735" y="268"/>
                  </a:lnTo>
                  <a:lnTo>
                    <a:pt x="735" y="201"/>
                  </a:lnTo>
                  <a:lnTo>
                    <a:pt x="735" y="134"/>
                  </a:lnTo>
                  <a:lnTo>
                    <a:pt x="701" y="67"/>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1887050" y="3250725"/>
              <a:ext cx="44225" cy="29225"/>
            </a:xfrm>
            <a:custGeom>
              <a:avLst/>
              <a:gdLst/>
              <a:ahLst/>
              <a:cxnLst/>
              <a:rect l="l" t="t" r="r" b="b"/>
              <a:pathLst>
                <a:path w="1769" h="1169" extrusionOk="0">
                  <a:moveTo>
                    <a:pt x="1602" y="1"/>
                  </a:moveTo>
                  <a:lnTo>
                    <a:pt x="1502" y="34"/>
                  </a:lnTo>
                  <a:lnTo>
                    <a:pt x="1135" y="201"/>
                  </a:lnTo>
                  <a:lnTo>
                    <a:pt x="801" y="368"/>
                  </a:lnTo>
                  <a:lnTo>
                    <a:pt x="434" y="568"/>
                  </a:lnTo>
                  <a:lnTo>
                    <a:pt x="101" y="835"/>
                  </a:lnTo>
                  <a:lnTo>
                    <a:pt x="67" y="868"/>
                  </a:lnTo>
                  <a:lnTo>
                    <a:pt x="34" y="935"/>
                  </a:lnTo>
                  <a:lnTo>
                    <a:pt x="1" y="1002"/>
                  </a:lnTo>
                  <a:lnTo>
                    <a:pt x="34" y="1069"/>
                  </a:lnTo>
                  <a:lnTo>
                    <a:pt x="101" y="1135"/>
                  </a:lnTo>
                  <a:lnTo>
                    <a:pt x="168" y="1169"/>
                  </a:lnTo>
                  <a:lnTo>
                    <a:pt x="234" y="1169"/>
                  </a:lnTo>
                  <a:lnTo>
                    <a:pt x="301" y="1135"/>
                  </a:lnTo>
                  <a:lnTo>
                    <a:pt x="601" y="935"/>
                  </a:lnTo>
                  <a:lnTo>
                    <a:pt x="935" y="735"/>
                  </a:lnTo>
                  <a:lnTo>
                    <a:pt x="1268" y="535"/>
                  </a:lnTo>
                  <a:lnTo>
                    <a:pt x="1602" y="368"/>
                  </a:lnTo>
                  <a:lnTo>
                    <a:pt x="1669" y="335"/>
                  </a:lnTo>
                  <a:lnTo>
                    <a:pt x="1736" y="301"/>
                  </a:lnTo>
                  <a:lnTo>
                    <a:pt x="1769" y="234"/>
                  </a:lnTo>
                  <a:lnTo>
                    <a:pt x="1736" y="168"/>
                  </a:lnTo>
                  <a:lnTo>
                    <a:pt x="1702" y="101"/>
                  </a:lnTo>
                  <a:lnTo>
                    <a:pt x="1669" y="34"/>
                  </a:lnTo>
                  <a:lnTo>
                    <a:pt x="16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1909575" y="3409200"/>
              <a:ext cx="57575" cy="15050"/>
            </a:xfrm>
            <a:custGeom>
              <a:avLst/>
              <a:gdLst/>
              <a:ahLst/>
              <a:cxnLst/>
              <a:rect l="l" t="t" r="r" b="b"/>
              <a:pathLst>
                <a:path w="2303" h="602" extrusionOk="0">
                  <a:moveTo>
                    <a:pt x="167" y="1"/>
                  </a:moveTo>
                  <a:lnTo>
                    <a:pt x="101" y="34"/>
                  </a:lnTo>
                  <a:lnTo>
                    <a:pt x="34" y="68"/>
                  </a:lnTo>
                  <a:lnTo>
                    <a:pt x="0" y="134"/>
                  </a:lnTo>
                  <a:lnTo>
                    <a:pt x="0" y="201"/>
                  </a:lnTo>
                  <a:lnTo>
                    <a:pt x="0" y="268"/>
                  </a:lnTo>
                  <a:lnTo>
                    <a:pt x="34" y="334"/>
                  </a:lnTo>
                  <a:lnTo>
                    <a:pt x="101" y="368"/>
                  </a:lnTo>
                  <a:lnTo>
                    <a:pt x="167" y="401"/>
                  </a:lnTo>
                  <a:lnTo>
                    <a:pt x="2136" y="601"/>
                  </a:lnTo>
                  <a:lnTo>
                    <a:pt x="2202" y="568"/>
                  </a:lnTo>
                  <a:lnTo>
                    <a:pt x="2269" y="535"/>
                  </a:lnTo>
                  <a:lnTo>
                    <a:pt x="2303" y="468"/>
                  </a:lnTo>
                  <a:lnTo>
                    <a:pt x="2303" y="401"/>
                  </a:lnTo>
                  <a:lnTo>
                    <a:pt x="2303" y="334"/>
                  </a:lnTo>
                  <a:lnTo>
                    <a:pt x="2269" y="268"/>
                  </a:lnTo>
                  <a:lnTo>
                    <a:pt x="2202" y="234"/>
                  </a:lnTo>
                  <a:lnTo>
                    <a:pt x="2136" y="201"/>
                  </a:lnTo>
                  <a:lnTo>
                    <a:pt x="1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1921250" y="3592700"/>
              <a:ext cx="55900" cy="14200"/>
            </a:xfrm>
            <a:custGeom>
              <a:avLst/>
              <a:gdLst/>
              <a:ahLst/>
              <a:cxnLst/>
              <a:rect l="l" t="t" r="r" b="b"/>
              <a:pathLst>
                <a:path w="2236" h="568" extrusionOk="0">
                  <a:moveTo>
                    <a:pt x="101" y="1"/>
                  </a:moveTo>
                  <a:lnTo>
                    <a:pt x="67" y="67"/>
                  </a:lnTo>
                  <a:lnTo>
                    <a:pt x="34" y="134"/>
                  </a:lnTo>
                  <a:lnTo>
                    <a:pt x="1" y="201"/>
                  </a:lnTo>
                  <a:lnTo>
                    <a:pt x="34" y="267"/>
                  </a:lnTo>
                  <a:lnTo>
                    <a:pt x="67" y="334"/>
                  </a:lnTo>
                  <a:lnTo>
                    <a:pt x="134" y="368"/>
                  </a:lnTo>
                  <a:lnTo>
                    <a:pt x="634" y="468"/>
                  </a:lnTo>
                  <a:lnTo>
                    <a:pt x="1102" y="534"/>
                  </a:lnTo>
                  <a:lnTo>
                    <a:pt x="1569" y="568"/>
                  </a:lnTo>
                  <a:lnTo>
                    <a:pt x="2069" y="568"/>
                  </a:lnTo>
                  <a:lnTo>
                    <a:pt x="2136" y="534"/>
                  </a:lnTo>
                  <a:lnTo>
                    <a:pt x="2202" y="501"/>
                  </a:lnTo>
                  <a:lnTo>
                    <a:pt x="2236" y="434"/>
                  </a:lnTo>
                  <a:lnTo>
                    <a:pt x="2236" y="368"/>
                  </a:lnTo>
                  <a:lnTo>
                    <a:pt x="2236" y="301"/>
                  </a:lnTo>
                  <a:lnTo>
                    <a:pt x="2202" y="234"/>
                  </a:lnTo>
                  <a:lnTo>
                    <a:pt x="2136" y="201"/>
                  </a:lnTo>
                  <a:lnTo>
                    <a:pt x="2069" y="167"/>
                  </a:lnTo>
                  <a:lnTo>
                    <a:pt x="1602" y="201"/>
                  </a:lnTo>
                  <a:lnTo>
                    <a:pt x="1135" y="167"/>
                  </a:lnTo>
                  <a:lnTo>
                    <a:pt x="701"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1505050" y="3466750"/>
              <a:ext cx="42575" cy="427900"/>
            </a:xfrm>
            <a:custGeom>
              <a:avLst/>
              <a:gdLst/>
              <a:ahLst/>
              <a:cxnLst/>
              <a:rect l="l" t="t" r="r" b="b"/>
              <a:pathLst>
                <a:path w="1703" h="17116" extrusionOk="0">
                  <a:moveTo>
                    <a:pt x="1135" y="1"/>
                  </a:moveTo>
                  <a:lnTo>
                    <a:pt x="1035" y="34"/>
                  </a:lnTo>
                  <a:lnTo>
                    <a:pt x="935" y="134"/>
                  </a:lnTo>
                  <a:lnTo>
                    <a:pt x="835" y="234"/>
                  </a:lnTo>
                  <a:lnTo>
                    <a:pt x="768" y="334"/>
                  </a:lnTo>
                  <a:lnTo>
                    <a:pt x="668" y="568"/>
                  </a:lnTo>
                  <a:lnTo>
                    <a:pt x="568" y="968"/>
                  </a:lnTo>
                  <a:lnTo>
                    <a:pt x="468" y="1369"/>
                  </a:lnTo>
                  <a:lnTo>
                    <a:pt x="334" y="2203"/>
                  </a:lnTo>
                  <a:lnTo>
                    <a:pt x="201" y="3571"/>
                  </a:lnTo>
                  <a:lnTo>
                    <a:pt x="134" y="4905"/>
                  </a:lnTo>
                  <a:lnTo>
                    <a:pt x="34" y="6273"/>
                  </a:lnTo>
                  <a:lnTo>
                    <a:pt x="1" y="7974"/>
                  </a:lnTo>
                  <a:lnTo>
                    <a:pt x="1" y="9709"/>
                  </a:lnTo>
                  <a:lnTo>
                    <a:pt x="67" y="11411"/>
                  </a:lnTo>
                  <a:lnTo>
                    <a:pt x="134" y="13112"/>
                  </a:lnTo>
                  <a:lnTo>
                    <a:pt x="201" y="15014"/>
                  </a:lnTo>
                  <a:lnTo>
                    <a:pt x="234" y="16148"/>
                  </a:lnTo>
                  <a:lnTo>
                    <a:pt x="234" y="16982"/>
                  </a:lnTo>
                  <a:lnTo>
                    <a:pt x="234" y="17049"/>
                  </a:lnTo>
                  <a:lnTo>
                    <a:pt x="268" y="17082"/>
                  </a:lnTo>
                  <a:lnTo>
                    <a:pt x="334" y="17116"/>
                  </a:lnTo>
                  <a:lnTo>
                    <a:pt x="434" y="17116"/>
                  </a:lnTo>
                  <a:lnTo>
                    <a:pt x="501" y="17082"/>
                  </a:lnTo>
                  <a:lnTo>
                    <a:pt x="534" y="17049"/>
                  </a:lnTo>
                  <a:lnTo>
                    <a:pt x="534" y="16982"/>
                  </a:lnTo>
                  <a:lnTo>
                    <a:pt x="468" y="15181"/>
                  </a:lnTo>
                  <a:lnTo>
                    <a:pt x="401" y="12745"/>
                  </a:lnTo>
                  <a:lnTo>
                    <a:pt x="334" y="10276"/>
                  </a:lnTo>
                  <a:lnTo>
                    <a:pt x="301" y="8909"/>
                  </a:lnTo>
                  <a:lnTo>
                    <a:pt x="301" y="7541"/>
                  </a:lnTo>
                  <a:lnTo>
                    <a:pt x="301" y="6173"/>
                  </a:lnTo>
                  <a:lnTo>
                    <a:pt x="368" y="4838"/>
                  </a:lnTo>
                  <a:lnTo>
                    <a:pt x="468" y="3671"/>
                  </a:lnTo>
                  <a:lnTo>
                    <a:pt x="568" y="2737"/>
                  </a:lnTo>
                  <a:lnTo>
                    <a:pt x="701" y="1802"/>
                  </a:lnTo>
                  <a:lnTo>
                    <a:pt x="768" y="1402"/>
                  </a:lnTo>
                  <a:lnTo>
                    <a:pt x="868" y="1002"/>
                  </a:lnTo>
                  <a:lnTo>
                    <a:pt x="968" y="701"/>
                  </a:lnTo>
                  <a:lnTo>
                    <a:pt x="1035" y="568"/>
                  </a:lnTo>
                  <a:lnTo>
                    <a:pt x="1135" y="435"/>
                  </a:lnTo>
                  <a:lnTo>
                    <a:pt x="1235" y="568"/>
                  </a:lnTo>
                  <a:lnTo>
                    <a:pt x="1268" y="701"/>
                  </a:lnTo>
                  <a:lnTo>
                    <a:pt x="1302" y="868"/>
                  </a:lnTo>
                  <a:lnTo>
                    <a:pt x="1335" y="1035"/>
                  </a:lnTo>
                  <a:lnTo>
                    <a:pt x="1335" y="1369"/>
                  </a:lnTo>
                  <a:lnTo>
                    <a:pt x="1302" y="1669"/>
                  </a:lnTo>
                  <a:lnTo>
                    <a:pt x="1302" y="3304"/>
                  </a:lnTo>
                  <a:lnTo>
                    <a:pt x="1235" y="6607"/>
                  </a:lnTo>
                  <a:lnTo>
                    <a:pt x="1068" y="12712"/>
                  </a:lnTo>
                  <a:lnTo>
                    <a:pt x="1035" y="13179"/>
                  </a:lnTo>
                  <a:lnTo>
                    <a:pt x="935" y="14113"/>
                  </a:lnTo>
                  <a:lnTo>
                    <a:pt x="901" y="15047"/>
                  </a:lnTo>
                  <a:lnTo>
                    <a:pt x="901" y="15981"/>
                  </a:lnTo>
                  <a:lnTo>
                    <a:pt x="935" y="16916"/>
                  </a:lnTo>
                  <a:lnTo>
                    <a:pt x="968" y="16982"/>
                  </a:lnTo>
                  <a:lnTo>
                    <a:pt x="1035" y="17016"/>
                  </a:lnTo>
                  <a:lnTo>
                    <a:pt x="1068" y="17082"/>
                  </a:lnTo>
                  <a:lnTo>
                    <a:pt x="1168" y="17116"/>
                  </a:lnTo>
                  <a:lnTo>
                    <a:pt x="1235" y="17082"/>
                  </a:lnTo>
                  <a:lnTo>
                    <a:pt x="1268" y="16982"/>
                  </a:lnTo>
                  <a:lnTo>
                    <a:pt x="1402" y="13646"/>
                  </a:lnTo>
                  <a:lnTo>
                    <a:pt x="1535" y="10343"/>
                  </a:lnTo>
                  <a:lnTo>
                    <a:pt x="1535" y="10110"/>
                  </a:lnTo>
                  <a:lnTo>
                    <a:pt x="1602" y="8375"/>
                  </a:lnTo>
                  <a:lnTo>
                    <a:pt x="1635" y="6673"/>
                  </a:lnTo>
                  <a:lnTo>
                    <a:pt x="1669" y="2903"/>
                  </a:lnTo>
                  <a:lnTo>
                    <a:pt x="1702" y="1135"/>
                  </a:lnTo>
                  <a:lnTo>
                    <a:pt x="1702" y="868"/>
                  </a:lnTo>
                  <a:lnTo>
                    <a:pt x="1669" y="535"/>
                  </a:lnTo>
                  <a:lnTo>
                    <a:pt x="1635" y="401"/>
                  </a:lnTo>
                  <a:lnTo>
                    <a:pt x="1602" y="268"/>
                  </a:lnTo>
                  <a:lnTo>
                    <a:pt x="1502" y="134"/>
                  </a:lnTo>
                  <a:lnTo>
                    <a:pt x="1402" y="68"/>
                  </a:lnTo>
                  <a:lnTo>
                    <a:pt x="1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31"/>
          <p:cNvGrpSpPr/>
          <p:nvPr/>
        </p:nvGrpSpPr>
        <p:grpSpPr>
          <a:xfrm>
            <a:off x="7223120" y="1076232"/>
            <a:ext cx="644796" cy="1143488"/>
            <a:chOff x="1602650" y="2029675"/>
            <a:chExt cx="382850" cy="678950"/>
          </a:xfrm>
        </p:grpSpPr>
        <p:sp>
          <p:nvSpPr>
            <p:cNvPr id="293" name="Google Shape;293;p31"/>
            <p:cNvSpPr/>
            <p:nvPr/>
          </p:nvSpPr>
          <p:spPr>
            <a:xfrm>
              <a:off x="1659350" y="2138925"/>
              <a:ext cx="270275" cy="431250"/>
            </a:xfrm>
            <a:custGeom>
              <a:avLst/>
              <a:gdLst/>
              <a:ahLst/>
              <a:cxnLst/>
              <a:rect l="l" t="t" r="r" b="b"/>
              <a:pathLst>
                <a:path w="10811" h="17250" extrusionOk="0">
                  <a:moveTo>
                    <a:pt x="5272" y="1"/>
                  </a:moveTo>
                  <a:lnTo>
                    <a:pt x="5105" y="34"/>
                  </a:lnTo>
                  <a:lnTo>
                    <a:pt x="4772" y="134"/>
                  </a:lnTo>
                  <a:lnTo>
                    <a:pt x="4438" y="301"/>
                  </a:lnTo>
                  <a:lnTo>
                    <a:pt x="4104" y="468"/>
                  </a:lnTo>
                  <a:lnTo>
                    <a:pt x="3604" y="801"/>
                  </a:lnTo>
                  <a:lnTo>
                    <a:pt x="3103" y="1135"/>
                  </a:lnTo>
                  <a:lnTo>
                    <a:pt x="2636" y="1502"/>
                  </a:lnTo>
                  <a:lnTo>
                    <a:pt x="2169" y="1902"/>
                  </a:lnTo>
                  <a:lnTo>
                    <a:pt x="1736" y="2303"/>
                  </a:lnTo>
                  <a:lnTo>
                    <a:pt x="1335" y="2770"/>
                  </a:lnTo>
                  <a:lnTo>
                    <a:pt x="1002" y="3270"/>
                  </a:lnTo>
                  <a:lnTo>
                    <a:pt x="701" y="3771"/>
                  </a:lnTo>
                  <a:lnTo>
                    <a:pt x="568" y="4138"/>
                  </a:lnTo>
                  <a:lnTo>
                    <a:pt x="434" y="4505"/>
                  </a:lnTo>
                  <a:lnTo>
                    <a:pt x="301" y="4905"/>
                  </a:lnTo>
                  <a:lnTo>
                    <a:pt x="201" y="5305"/>
                  </a:lnTo>
                  <a:lnTo>
                    <a:pt x="101" y="6073"/>
                  </a:lnTo>
                  <a:lnTo>
                    <a:pt x="34" y="6873"/>
                  </a:lnTo>
                  <a:lnTo>
                    <a:pt x="1" y="7507"/>
                  </a:lnTo>
                  <a:lnTo>
                    <a:pt x="1" y="8141"/>
                  </a:lnTo>
                  <a:lnTo>
                    <a:pt x="34" y="8775"/>
                  </a:lnTo>
                  <a:lnTo>
                    <a:pt x="67" y="9409"/>
                  </a:lnTo>
                  <a:lnTo>
                    <a:pt x="168" y="10009"/>
                  </a:lnTo>
                  <a:lnTo>
                    <a:pt x="268" y="10643"/>
                  </a:lnTo>
                  <a:lnTo>
                    <a:pt x="434" y="11244"/>
                  </a:lnTo>
                  <a:lnTo>
                    <a:pt x="635" y="11844"/>
                  </a:lnTo>
                  <a:lnTo>
                    <a:pt x="902" y="12612"/>
                  </a:lnTo>
                  <a:lnTo>
                    <a:pt x="1269" y="13346"/>
                  </a:lnTo>
                  <a:lnTo>
                    <a:pt x="1636" y="14080"/>
                  </a:lnTo>
                  <a:lnTo>
                    <a:pt x="2002" y="14814"/>
                  </a:lnTo>
                  <a:lnTo>
                    <a:pt x="3337" y="17249"/>
                  </a:lnTo>
                  <a:lnTo>
                    <a:pt x="5506" y="17249"/>
                  </a:lnTo>
                  <a:lnTo>
                    <a:pt x="6573" y="17216"/>
                  </a:lnTo>
                  <a:lnTo>
                    <a:pt x="7674" y="17149"/>
                  </a:lnTo>
                  <a:lnTo>
                    <a:pt x="8508" y="17082"/>
                  </a:lnTo>
                  <a:lnTo>
                    <a:pt x="8575" y="16448"/>
                  </a:lnTo>
                  <a:lnTo>
                    <a:pt x="8675" y="15815"/>
                  </a:lnTo>
                  <a:lnTo>
                    <a:pt x="8842" y="15181"/>
                  </a:lnTo>
                  <a:lnTo>
                    <a:pt x="9009" y="14580"/>
                  </a:lnTo>
                  <a:lnTo>
                    <a:pt x="9409" y="13346"/>
                  </a:lnTo>
                  <a:lnTo>
                    <a:pt x="9843" y="12111"/>
                  </a:lnTo>
                  <a:lnTo>
                    <a:pt x="10243" y="10877"/>
                  </a:lnTo>
                  <a:lnTo>
                    <a:pt x="10443" y="10243"/>
                  </a:lnTo>
                  <a:lnTo>
                    <a:pt x="10577" y="9609"/>
                  </a:lnTo>
                  <a:lnTo>
                    <a:pt x="10710" y="8975"/>
                  </a:lnTo>
                  <a:lnTo>
                    <a:pt x="10777" y="8375"/>
                  </a:lnTo>
                  <a:lnTo>
                    <a:pt x="10810" y="7741"/>
                  </a:lnTo>
                  <a:lnTo>
                    <a:pt x="10810" y="7074"/>
                  </a:lnTo>
                  <a:lnTo>
                    <a:pt x="10743" y="6606"/>
                  </a:lnTo>
                  <a:lnTo>
                    <a:pt x="10643" y="6106"/>
                  </a:lnTo>
                  <a:lnTo>
                    <a:pt x="10543" y="5639"/>
                  </a:lnTo>
                  <a:lnTo>
                    <a:pt x="10376" y="5172"/>
                  </a:lnTo>
                  <a:lnTo>
                    <a:pt x="10210" y="4705"/>
                  </a:lnTo>
                  <a:lnTo>
                    <a:pt x="10009" y="4271"/>
                  </a:lnTo>
                  <a:lnTo>
                    <a:pt x="9776" y="3837"/>
                  </a:lnTo>
                  <a:lnTo>
                    <a:pt x="9509" y="3404"/>
                  </a:lnTo>
                  <a:lnTo>
                    <a:pt x="9242" y="3003"/>
                  </a:lnTo>
                  <a:lnTo>
                    <a:pt x="8942" y="2603"/>
                  </a:lnTo>
                  <a:lnTo>
                    <a:pt x="8608" y="2236"/>
                  </a:lnTo>
                  <a:lnTo>
                    <a:pt x="8275" y="1869"/>
                  </a:lnTo>
                  <a:lnTo>
                    <a:pt x="7908" y="1502"/>
                  </a:lnTo>
                  <a:lnTo>
                    <a:pt x="7541" y="1168"/>
                  </a:lnTo>
                  <a:lnTo>
                    <a:pt x="7140" y="868"/>
                  </a:lnTo>
                  <a:lnTo>
                    <a:pt x="6740" y="568"/>
                  </a:lnTo>
                  <a:lnTo>
                    <a:pt x="6440" y="368"/>
                  </a:lnTo>
                  <a:lnTo>
                    <a:pt x="6139" y="168"/>
                  </a:lnTo>
                  <a:lnTo>
                    <a:pt x="5806" y="34"/>
                  </a:lnTo>
                  <a:lnTo>
                    <a:pt x="5639"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1602650" y="2029675"/>
              <a:ext cx="382850" cy="678950"/>
            </a:xfrm>
            <a:custGeom>
              <a:avLst/>
              <a:gdLst/>
              <a:ahLst/>
              <a:cxnLst/>
              <a:rect l="l" t="t" r="r" b="b"/>
              <a:pathLst>
                <a:path w="15314" h="27158" extrusionOk="0">
                  <a:moveTo>
                    <a:pt x="10209" y="14546"/>
                  </a:moveTo>
                  <a:lnTo>
                    <a:pt x="10342" y="14580"/>
                  </a:lnTo>
                  <a:lnTo>
                    <a:pt x="10476" y="14646"/>
                  </a:lnTo>
                  <a:lnTo>
                    <a:pt x="10543" y="14746"/>
                  </a:lnTo>
                  <a:lnTo>
                    <a:pt x="10609" y="14847"/>
                  </a:lnTo>
                  <a:lnTo>
                    <a:pt x="10643" y="14947"/>
                  </a:lnTo>
                  <a:lnTo>
                    <a:pt x="10676" y="15080"/>
                  </a:lnTo>
                  <a:lnTo>
                    <a:pt x="10676" y="15347"/>
                  </a:lnTo>
                  <a:lnTo>
                    <a:pt x="10609" y="15581"/>
                  </a:lnTo>
                  <a:lnTo>
                    <a:pt x="10543" y="15814"/>
                  </a:lnTo>
                  <a:lnTo>
                    <a:pt x="10409" y="16014"/>
                  </a:lnTo>
                  <a:lnTo>
                    <a:pt x="10309" y="16248"/>
                  </a:lnTo>
                  <a:lnTo>
                    <a:pt x="10142" y="16448"/>
                  </a:lnTo>
                  <a:lnTo>
                    <a:pt x="9875" y="16715"/>
                  </a:lnTo>
                  <a:lnTo>
                    <a:pt x="9575" y="16948"/>
                  </a:lnTo>
                  <a:lnTo>
                    <a:pt x="9275" y="17149"/>
                  </a:lnTo>
                  <a:lnTo>
                    <a:pt x="8941" y="17315"/>
                  </a:lnTo>
                  <a:lnTo>
                    <a:pt x="9041" y="16681"/>
                  </a:lnTo>
                  <a:lnTo>
                    <a:pt x="9175" y="16014"/>
                  </a:lnTo>
                  <a:lnTo>
                    <a:pt x="9308" y="15480"/>
                  </a:lnTo>
                  <a:lnTo>
                    <a:pt x="9442" y="15180"/>
                  </a:lnTo>
                  <a:lnTo>
                    <a:pt x="9575" y="14947"/>
                  </a:lnTo>
                  <a:lnTo>
                    <a:pt x="9742" y="14746"/>
                  </a:lnTo>
                  <a:lnTo>
                    <a:pt x="9842" y="14680"/>
                  </a:lnTo>
                  <a:lnTo>
                    <a:pt x="9975" y="14613"/>
                  </a:lnTo>
                  <a:lnTo>
                    <a:pt x="10109" y="14580"/>
                  </a:lnTo>
                  <a:lnTo>
                    <a:pt x="10209" y="14546"/>
                  </a:lnTo>
                  <a:close/>
                  <a:moveTo>
                    <a:pt x="4671" y="15314"/>
                  </a:moveTo>
                  <a:lnTo>
                    <a:pt x="4904" y="15380"/>
                  </a:lnTo>
                  <a:lnTo>
                    <a:pt x="5138" y="15514"/>
                  </a:lnTo>
                  <a:lnTo>
                    <a:pt x="5371" y="15647"/>
                  </a:lnTo>
                  <a:lnTo>
                    <a:pt x="5572" y="15814"/>
                  </a:lnTo>
                  <a:lnTo>
                    <a:pt x="5738" y="15981"/>
                  </a:lnTo>
                  <a:lnTo>
                    <a:pt x="5872" y="16148"/>
                  </a:lnTo>
                  <a:lnTo>
                    <a:pt x="6072" y="16548"/>
                  </a:lnTo>
                  <a:lnTo>
                    <a:pt x="6272" y="16948"/>
                  </a:lnTo>
                  <a:lnTo>
                    <a:pt x="6406" y="17349"/>
                  </a:lnTo>
                  <a:lnTo>
                    <a:pt x="6239" y="17315"/>
                  </a:lnTo>
                  <a:lnTo>
                    <a:pt x="5705" y="17082"/>
                  </a:lnTo>
                  <a:lnTo>
                    <a:pt x="5205" y="16782"/>
                  </a:lnTo>
                  <a:lnTo>
                    <a:pt x="4938" y="16615"/>
                  </a:lnTo>
                  <a:lnTo>
                    <a:pt x="4704" y="16448"/>
                  </a:lnTo>
                  <a:lnTo>
                    <a:pt x="4471" y="16248"/>
                  </a:lnTo>
                  <a:lnTo>
                    <a:pt x="4270" y="16014"/>
                  </a:lnTo>
                  <a:lnTo>
                    <a:pt x="4237" y="15881"/>
                  </a:lnTo>
                  <a:lnTo>
                    <a:pt x="4204" y="15747"/>
                  </a:lnTo>
                  <a:lnTo>
                    <a:pt x="4204" y="15614"/>
                  </a:lnTo>
                  <a:lnTo>
                    <a:pt x="4237" y="15480"/>
                  </a:lnTo>
                  <a:lnTo>
                    <a:pt x="4270" y="15414"/>
                  </a:lnTo>
                  <a:lnTo>
                    <a:pt x="4371" y="15347"/>
                  </a:lnTo>
                  <a:lnTo>
                    <a:pt x="4504" y="15314"/>
                  </a:lnTo>
                  <a:close/>
                  <a:moveTo>
                    <a:pt x="8474" y="17883"/>
                  </a:moveTo>
                  <a:lnTo>
                    <a:pt x="8407" y="18717"/>
                  </a:lnTo>
                  <a:lnTo>
                    <a:pt x="8407" y="19551"/>
                  </a:lnTo>
                  <a:lnTo>
                    <a:pt x="8407" y="21219"/>
                  </a:lnTo>
                  <a:lnTo>
                    <a:pt x="7006" y="21319"/>
                  </a:lnTo>
                  <a:lnTo>
                    <a:pt x="7073" y="20485"/>
                  </a:lnTo>
                  <a:lnTo>
                    <a:pt x="7073" y="19684"/>
                  </a:lnTo>
                  <a:lnTo>
                    <a:pt x="7040" y="18850"/>
                  </a:lnTo>
                  <a:lnTo>
                    <a:pt x="6939" y="18016"/>
                  </a:lnTo>
                  <a:lnTo>
                    <a:pt x="6906" y="17883"/>
                  </a:lnTo>
                  <a:lnTo>
                    <a:pt x="7306" y="17949"/>
                  </a:lnTo>
                  <a:lnTo>
                    <a:pt x="8107" y="17949"/>
                  </a:lnTo>
                  <a:lnTo>
                    <a:pt x="8474" y="17883"/>
                  </a:lnTo>
                  <a:close/>
                  <a:moveTo>
                    <a:pt x="7473" y="634"/>
                  </a:moveTo>
                  <a:lnTo>
                    <a:pt x="7740" y="1001"/>
                  </a:lnTo>
                  <a:lnTo>
                    <a:pt x="8074" y="1335"/>
                  </a:lnTo>
                  <a:lnTo>
                    <a:pt x="8407" y="1635"/>
                  </a:lnTo>
                  <a:lnTo>
                    <a:pt x="8774" y="1902"/>
                  </a:lnTo>
                  <a:lnTo>
                    <a:pt x="9141" y="2169"/>
                  </a:lnTo>
                  <a:lnTo>
                    <a:pt x="9508" y="2436"/>
                  </a:lnTo>
                  <a:lnTo>
                    <a:pt x="10309" y="2903"/>
                  </a:lnTo>
                  <a:lnTo>
                    <a:pt x="11110" y="3370"/>
                  </a:lnTo>
                  <a:lnTo>
                    <a:pt x="11911" y="3837"/>
                  </a:lnTo>
                  <a:lnTo>
                    <a:pt x="12678" y="4337"/>
                  </a:lnTo>
                  <a:lnTo>
                    <a:pt x="13045" y="4638"/>
                  </a:lnTo>
                  <a:lnTo>
                    <a:pt x="13412" y="4938"/>
                  </a:lnTo>
                  <a:lnTo>
                    <a:pt x="13745" y="5238"/>
                  </a:lnTo>
                  <a:lnTo>
                    <a:pt x="14012" y="5605"/>
                  </a:lnTo>
                  <a:lnTo>
                    <a:pt x="14279" y="5972"/>
                  </a:lnTo>
                  <a:lnTo>
                    <a:pt x="14513" y="6406"/>
                  </a:lnTo>
                  <a:lnTo>
                    <a:pt x="14646" y="6706"/>
                  </a:lnTo>
                  <a:lnTo>
                    <a:pt x="14746" y="7040"/>
                  </a:lnTo>
                  <a:lnTo>
                    <a:pt x="14813" y="7373"/>
                  </a:lnTo>
                  <a:lnTo>
                    <a:pt x="14880" y="7707"/>
                  </a:lnTo>
                  <a:lnTo>
                    <a:pt x="14913" y="8408"/>
                  </a:lnTo>
                  <a:lnTo>
                    <a:pt x="14913" y="9075"/>
                  </a:lnTo>
                  <a:lnTo>
                    <a:pt x="14846" y="9775"/>
                  </a:lnTo>
                  <a:lnTo>
                    <a:pt x="14746" y="10476"/>
                  </a:lnTo>
                  <a:lnTo>
                    <a:pt x="14479" y="11911"/>
                  </a:lnTo>
                  <a:lnTo>
                    <a:pt x="14179" y="13312"/>
                  </a:lnTo>
                  <a:lnTo>
                    <a:pt x="13846" y="14713"/>
                  </a:lnTo>
                  <a:lnTo>
                    <a:pt x="13378" y="16281"/>
                  </a:lnTo>
                  <a:lnTo>
                    <a:pt x="12878" y="17849"/>
                  </a:lnTo>
                  <a:lnTo>
                    <a:pt x="12311" y="19417"/>
                  </a:lnTo>
                  <a:lnTo>
                    <a:pt x="11677" y="20919"/>
                  </a:lnTo>
                  <a:lnTo>
                    <a:pt x="11677" y="20952"/>
                  </a:lnTo>
                  <a:lnTo>
                    <a:pt x="10242" y="21085"/>
                  </a:lnTo>
                  <a:lnTo>
                    <a:pt x="8808" y="21185"/>
                  </a:lnTo>
                  <a:lnTo>
                    <a:pt x="8808" y="19484"/>
                  </a:lnTo>
                  <a:lnTo>
                    <a:pt x="8841" y="18616"/>
                  </a:lnTo>
                  <a:lnTo>
                    <a:pt x="8908" y="17749"/>
                  </a:lnTo>
                  <a:lnTo>
                    <a:pt x="9208" y="17649"/>
                  </a:lnTo>
                  <a:lnTo>
                    <a:pt x="9508" y="17482"/>
                  </a:lnTo>
                  <a:lnTo>
                    <a:pt x="9809" y="17315"/>
                  </a:lnTo>
                  <a:lnTo>
                    <a:pt x="10076" y="17082"/>
                  </a:lnTo>
                  <a:lnTo>
                    <a:pt x="10276" y="16882"/>
                  </a:lnTo>
                  <a:lnTo>
                    <a:pt x="10476" y="16648"/>
                  </a:lnTo>
                  <a:lnTo>
                    <a:pt x="10676" y="16415"/>
                  </a:lnTo>
                  <a:lnTo>
                    <a:pt x="10810" y="16148"/>
                  </a:lnTo>
                  <a:lnTo>
                    <a:pt x="10943" y="15881"/>
                  </a:lnTo>
                  <a:lnTo>
                    <a:pt x="11043" y="15614"/>
                  </a:lnTo>
                  <a:lnTo>
                    <a:pt x="11076" y="15314"/>
                  </a:lnTo>
                  <a:lnTo>
                    <a:pt x="11076" y="15013"/>
                  </a:lnTo>
                  <a:lnTo>
                    <a:pt x="11043" y="14880"/>
                  </a:lnTo>
                  <a:lnTo>
                    <a:pt x="11010" y="14746"/>
                  </a:lnTo>
                  <a:lnTo>
                    <a:pt x="10943" y="14613"/>
                  </a:lnTo>
                  <a:lnTo>
                    <a:pt x="10876" y="14513"/>
                  </a:lnTo>
                  <a:lnTo>
                    <a:pt x="10676" y="14346"/>
                  </a:lnTo>
                  <a:lnTo>
                    <a:pt x="10443" y="14213"/>
                  </a:lnTo>
                  <a:lnTo>
                    <a:pt x="10209" y="14179"/>
                  </a:lnTo>
                  <a:lnTo>
                    <a:pt x="9942" y="14213"/>
                  </a:lnTo>
                  <a:lnTo>
                    <a:pt x="9675" y="14313"/>
                  </a:lnTo>
                  <a:lnTo>
                    <a:pt x="9442" y="14480"/>
                  </a:lnTo>
                  <a:lnTo>
                    <a:pt x="9308" y="14613"/>
                  </a:lnTo>
                  <a:lnTo>
                    <a:pt x="9208" y="14746"/>
                  </a:lnTo>
                  <a:lnTo>
                    <a:pt x="9041" y="15080"/>
                  </a:lnTo>
                  <a:lnTo>
                    <a:pt x="8908" y="15447"/>
                  </a:lnTo>
                  <a:lnTo>
                    <a:pt x="8808" y="15814"/>
                  </a:lnTo>
                  <a:lnTo>
                    <a:pt x="8641" y="16648"/>
                  </a:lnTo>
                  <a:lnTo>
                    <a:pt x="8508" y="17449"/>
                  </a:lnTo>
                  <a:lnTo>
                    <a:pt x="8107" y="17516"/>
                  </a:lnTo>
                  <a:lnTo>
                    <a:pt x="7673" y="17549"/>
                  </a:lnTo>
                  <a:lnTo>
                    <a:pt x="7240" y="17549"/>
                  </a:lnTo>
                  <a:lnTo>
                    <a:pt x="6839" y="17482"/>
                  </a:lnTo>
                  <a:lnTo>
                    <a:pt x="6673" y="16915"/>
                  </a:lnTo>
                  <a:lnTo>
                    <a:pt x="6472" y="16415"/>
                  </a:lnTo>
                  <a:lnTo>
                    <a:pt x="6339" y="16148"/>
                  </a:lnTo>
                  <a:lnTo>
                    <a:pt x="6172" y="15914"/>
                  </a:lnTo>
                  <a:lnTo>
                    <a:pt x="6005" y="15681"/>
                  </a:lnTo>
                  <a:lnTo>
                    <a:pt x="5805" y="15480"/>
                  </a:lnTo>
                  <a:lnTo>
                    <a:pt x="5605" y="15314"/>
                  </a:lnTo>
                  <a:lnTo>
                    <a:pt x="5338" y="15147"/>
                  </a:lnTo>
                  <a:lnTo>
                    <a:pt x="5071" y="15013"/>
                  </a:lnTo>
                  <a:lnTo>
                    <a:pt x="4771" y="14913"/>
                  </a:lnTo>
                  <a:lnTo>
                    <a:pt x="4471" y="14880"/>
                  </a:lnTo>
                  <a:lnTo>
                    <a:pt x="4337" y="14913"/>
                  </a:lnTo>
                  <a:lnTo>
                    <a:pt x="4204" y="14947"/>
                  </a:lnTo>
                  <a:lnTo>
                    <a:pt x="4104" y="15013"/>
                  </a:lnTo>
                  <a:lnTo>
                    <a:pt x="4004" y="15080"/>
                  </a:lnTo>
                  <a:lnTo>
                    <a:pt x="3904" y="15214"/>
                  </a:lnTo>
                  <a:lnTo>
                    <a:pt x="3837" y="15347"/>
                  </a:lnTo>
                  <a:lnTo>
                    <a:pt x="3803" y="15514"/>
                  </a:lnTo>
                  <a:lnTo>
                    <a:pt x="3770" y="15681"/>
                  </a:lnTo>
                  <a:lnTo>
                    <a:pt x="3803" y="15814"/>
                  </a:lnTo>
                  <a:lnTo>
                    <a:pt x="3837" y="15981"/>
                  </a:lnTo>
                  <a:lnTo>
                    <a:pt x="3870" y="16114"/>
                  </a:lnTo>
                  <a:lnTo>
                    <a:pt x="3970" y="16248"/>
                  </a:lnTo>
                  <a:lnTo>
                    <a:pt x="4170" y="16515"/>
                  </a:lnTo>
                  <a:lnTo>
                    <a:pt x="4404" y="16748"/>
                  </a:lnTo>
                  <a:lnTo>
                    <a:pt x="4671" y="16948"/>
                  </a:lnTo>
                  <a:lnTo>
                    <a:pt x="5205" y="17282"/>
                  </a:lnTo>
                  <a:lnTo>
                    <a:pt x="5505" y="17449"/>
                  </a:lnTo>
                  <a:lnTo>
                    <a:pt x="5839" y="17582"/>
                  </a:lnTo>
                  <a:lnTo>
                    <a:pt x="6139" y="17716"/>
                  </a:lnTo>
                  <a:lnTo>
                    <a:pt x="6472" y="17816"/>
                  </a:lnTo>
                  <a:lnTo>
                    <a:pt x="6573" y="18316"/>
                  </a:lnTo>
                  <a:lnTo>
                    <a:pt x="6639" y="19050"/>
                  </a:lnTo>
                  <a:lnTo>
                    <a:pt x="6673" y="19818"/>
                  </a:lnTo>
                  <a:lnTo>
                    <a:pt x="6673" y="20585"/>
                  </a:lnTo>
                  <a:lnTo>
                    <a:pt x="6606" y="21319"/>
                  </a:lnTo>
                  <a:lnTo>
                    <a:pt x="6606" y="21352"/>
                  </a:lnTo>
                  <a:lnTo>
                    <a:pt x="4104" y="21452"/>
                  </a:lnTo>
                  <a:lnTo>
                    <a:pt x="3703" y="20885"/>
                  </a:lnTo>
                  <a:lnTo>
                    <a:pt x="3303" y="20351"/>
                  </a:lnTo>
                  <a:lnTo>
                    <a:pt x="2936" y="19751"/>
                  </a:lnTo>
                  <a:lnTo>
                    <a:pt x="2602" y="19150"/>
                  </a:lnTo>
                  <a:lnTo>
                    <a:pt x="2269" y="18550"/>
                  </a:lnTo>
                  <a:lnTo>
                    <a:pt x="2002" y="17949"/>
                  </a:lnTo>
                  <a:lnTo>
                    <a:pt x="1702" y="17315"/>
                  </a:lnTo>
                  <a:lnTo>
                    <a:pt x="1468" y="16681"/>
                  </a:lnTo>
                  <a:lnTo>
                    <a:pt x="1235" y="16014"/>
                  </a:lnTo>
                  <a:lnTo>
                    <a:pt x="1068" y="15380"/>
                  </a:lnTo>
                  <a:lnTo>
                    <a:pt x="868" y="14713"/>
                  </a:lnTo>
                  <a:lnTo>
                    <a:pt x="734" y="14046"/>
                  </a:lnTo>
                  <a:lnTo>
                    <a:pt x="601" y="13379"/>
                  </a:lnTo>
                  <a:lnTo>
                    <a:pt x="534" y="12678"/>
                  </a:lnTo>
                  <a:lnTo>
                    <a:pt x="467" y="12011"/>
                  </a:lnTo>
                  <a:lnTo>
                    <a:pt x="434" y="11310"/>
                  </a:lnTo>
                  <a:lnTo>
                    <a:pt x="400" y="10676"/>
                  </a:lnTo>
                  <a:lnTo>
                    <a:pt x="434" y="10009"/>
                  </a:lnTo>
                  <a:lnTo>
                    <a:pt x="467" y="9375"/>
                  </a:lnTo>
                  <a:lnTo>
                    <a:pt x="567" y="8708"/>
                  </a:lnTo>
                  <a:lnTo>
                    <a:pt x="701" y="8074"/>
                  </a:lnTo>
                  <a:lnTo>
                    <a:pt x="901" y="7440"/>
                  </a:lnTo>
                  <a:lnTo>
                    <a:pt x="1134" y="6840"/>
                  </a:lnTo>
                  <a:lnTo>
                    <a:pt x="1468" y="6272"/>
                  </a:lnTo>
                  <a:lnTo>
                    <a:pt x="1768" y="5839"/>
                  </a:lnTo>
                  <a:lnTo>
                    <a:pt x="2135" y="5438"/>
                  </a:lnTo>
                  <a:lnTo>
                    <a:pt x="2536" y="5071"/>
                  </a:lnTo>
                  <a:lnTo>
                    <a:pt x="2936" y="4738"/>
                  </a:lnTo>
                  <a:lnTo>
                    <a:pt x="3370" y="4404"/>
                  </a:lnTo>
                  <a:lnTo>
                    <a:pt x="3837" y="4104"/>
                  </a:lnTo>
                  <a:lnTo>
                    <a:pt x="4704" y="3503"/>
                  </a:lnTo>
                  <a:lnTo>
                    <a:pt x="5538" y="2903"/>
                  </a:lnTo>
                  <a:lnTo>
                    <a:pt x="5939" y="2603"/>
                  </a:lnTo>
                  <a:lnTo>
                    <a:pt x="6306" y="2269"/>
                  </a:lnTo>
                  <a:lnTo>
                    <a:pt x="6673" y="1902"/>
                  </a:lnTo>
                  <a:lnTo>
                    <a:pt x="6973" y="1502"/>
                  </a:lnTo>
                  <a:lnTo>
                    <a:pt x="7240" y="1101"/>
                  </a:lnTo>
                  <a:lnTo>
                    <a:pt x="7473" y="634"/>
                  </a:lnTo>
                  <a:close/>
                  <a:moveTo>
                    <a:pt x="11610" y="22420"/>
                  </a:moveTo>
                  <a:lnTo>
                    <a:pt x="11677" y="22553"/>
                  </a:lnTo>
                  <a:lnTo>
                    <a:pt x="11677" y="22687"/>
                  </a:lnTo>
                  <a:lnTo>
                    <a:pt x="11644" y="22820"/>
                  </a:lnTo>
                  <a:lnTo>
                    <a:pt x="11610" y="22954"/>
                  </a:lnTo>
                  <a:lnTo>
                    <a:pt x="11544" y="23054"/>
                  </a:lnTo>
                  <a:lnTo>
                    <a:pt x="11443" y="23187"/>
                  </a:lnTo>
                  <a:lnTo>
                    <a:pt x="11243" y="23387"/>
                  </a:lnTo>
                  <a:lnTo>
                    <a:pt x="10976" y="23554"/>
                  </a:lnTo>
                  <a:lnTo>
                    <a:pt x="10676" y="23688"/>
                  </a:lnTo>
                  <a:lnTo>
                    <a:pt x="10409" y="23788"/>
                  </a:lnTo>
                  <a:lnTo>
                    <a:pt x="10176" y="23888"/>
                  </a:lnTo>
                  <a:lnTo>
                    <a:pt x="9575" y="24021"/>
                  </a:lnTo>
                  <a:lnTo>
                    <a:pt x="8975" y="24088"/>
                  </a:lnTo>
                  <a:lnTo>
                    <a:pt x="8341" y="24155"/>
                  </a:lnTo>
                  <a:lnTo>
                    <a:pt x="7740" y="24188"/>
                  </a:lnTo>
                  <a:lnTo>
                    <a:pt x="7106" y="24221"/>
                  </a:lnTo>
                  <a:lnTo>
                    <a:pt x="6472" y="24221"/>
                  </a:lnTo>
                  <a:lnTo>
                    <a:pt x="5839" y="24155"/>
                  </a:lnTo>
                  <a:lnTo>
                    <a:pt x="5205" y="24021"/>
                  </a:lnTo>
                  <a:lnTo>
                    <a:pt x="4938" y="23954"/>
                  </a:lnTo>
                  <a:lnTo>
                    <a:pt x="4671" y="23854"/>
                  </a:lnTo>
                  <a:lnTo>
                    <a:pt x="4437" y="23721"/>
                  </a:lnTo>
                  <a:lnTo>
                    <a:pt x="4304" y="23654"/>
                  </a:lnTo>
                  <a:lnTo>
                    <a:pt x="4237" y="23554"/>
                  </a:lnTo>
                  <a:lnTo>
                    <a:pt x="4170" y="23454"/>
                  </a:lnTo>
                  <a:lnTo>
                    <a:pt x="4137" y="23354"/>
                  </a:lnTo>
                  <a:lnTo>
                    <a:pt x="4104" y="23254"/>
                  </a:lnTo>
                  <a:lnTo>
                    <a:pt x="4104" y="23120"/>
                  </a:lnTo>
                  <a:lnTo>
                    <a:pt x="4104" y="23020"/>
                  </a:lnTo>
                  <a:lnTo>
                    <a:pt x="4170" y="22920"/>
                  </a:lnTo>
                  <a:lnTo>
                    <a:pt x="4237" y="22854"/>
                  </a:lnTo>
                  <a:lnTo>
                    <a:pt x="4337" y="22787"/>
                  </a:lnTo>
                  <a:lnTo>
                    <a:pt x="4371" y="22787"/>
                  </a:lnTo>
                  <a:lnTo>
                    <a:pt x="4604" y="22854"/>
                  </a:lnTo>
                  <a:lnTo>
                    <a:pt x="4838" y="22887"/>
                  </a:lnTo>
                  <a:lnTo>
                    <a:pt x="5438" y="22987"/>
                  </a:lnTo>
                  <a:lnTo>
                    <a:pt x="6039" y="23020"/>
                  </a:lnTo>
                  <a:lnTo>
                    <a:pt x="6606" y="22987"/>
                  </a:lnTo>
                  <a:lnTo>
                    <a:pt x="7206" y="22987"/>
                  </a:lnTo>
                  <a:lnTo>
                    <a:pt x="8441" y="22920"/>
                  </a:lnTo>
                  <a:lnTo>
                    <a:pt x="9675" y="22820"/>
                  </a:lnTo>
                  <a:lnTo>
                    <a:pt x="10176" y="22787"/>
                  </a:lnTo>
                  <a:lnTo>
                    <a:pt x="10676" y="22720"/>
                  </a:lnTo>
                  <a:lnTo>
                    <a:pt x="11143" y="22587"/>
                  </a:lnTo>
                  <a:lnTo>
                    <a:pt x="11377" y="22520"/>
                  </a:lnTo>
                  <a:lnTo>
                    <a:pt x="11610" y="22420"/>
                  </a:lnTo>
                  <a:close/>
                  <a:moveTo>
                    <a:pt x="11210" y="23988"/>
                  </a:moveTo>
                  <a:lnTo>
                    <a:pt x="11377" y="24021"/>
                  </a:lnTo>
                  <a:lnTo>
                    <a:pt x="11510" y="24088"/>
                  </a:lnTo>
                  <a:lnTo>
                    <a:pt x="11577" y="24155"/>
                  </a:lnTo>
                  <a:lnTo>
                    <a:pt x="11577" y="24221"/>
                  </a:lnTo>
                  <a:lnTo>
                    <a:pt x="11577" y="24321"/>
                  </a:lnTo>
                  <a:lnTo>
                    <a:pt x="11544" y="24388"/>
                  </a:lnTo>
                  <a:lnTo>
                    <a:pt x="11477" y="24522"/>
                  </a:lnTo>
                  <a:lnTo>
                    <a:pt x="11377" y="24588"/>
                  </a:lnTo>
                  <a:lnTo>
                    <a:pt x="11177" y="24722"/>
                  </a:lnTo>
                  <a:lnTo>
                    <a:pt x="10910" y="24855"/>
                  </a:lnTo>
                  <a:lnTo>
                    <a:pt x="10609" y="24955"/>
                  </a:lnTo>
                  <a:lnTo>
                    <a:pt x="10009" y="25089"/>
                  </a:lnTo>
                  <a:lnTo>
                    <a:pt x="9408" y="25189"/>
                  </a:lnTo>
                  <a:lnTo>
                    <a:pt x="8808" y="25222"/>
                  </a:lnTo>
                  <a:lnTo>
                    <a:pt x="7573" y="25289"/>
                  </a:lnTo>
                  <a:lnTo>
                    <a:pt x="6406" y="25389"/>
                  </a:lnTo>
                  <a:lnTo>
                    <a:pt x="5805" y="25389"/>
                  </a:lnTo>
                  <a:lnTo>
                    <a:pt x="5238" y="25356"/>
                  </a:lnTo>
                  <a:lnTo>
                    <a:pt x="4938" y="25289"/>
                  </a:lnTo>
                  <a:lnTo>
                    <a:pt x="4637" y="25222"/>
                  </a:lnTo>
                  <a:lnTo>
                    <a:pt x="4404" y="25122"/>
                  </a:lnTo>
                  <a:lnTo>
                    <a:pt x="4270" y="25055"/>
                  </a:lnTo>
                  <a:lnTo>
                    <a:pt x="4170" y="24989"/>
                  </a:lnTo>
                  <a:lnTo>
                    <a:pt x="4104" y="24855"/>
                  </a:lnTo>
                  <a:lnTo>
                    <a:pt x="4104" y="24755"/>
                  </a:lnTo>
                  <a:lnTo>
                    <a:pt x="4170" y="24688"/>
                  </a:lnTo>
                  <a:lnTo>
                    <a:pt x="4304" y="24622"/>
                  </a:lnTo>
                  <a:lnTo>
                    <a:pt x="4571" y="24555"/>
                  </a:lnTo>
                  <a:lnTo>
                    <a:pt x="4771" y="24522"/>
                  </a:lnTo>
                  <a:lnTo>
                    <a:pt x="5338" y="24522"/>
                  </a:lnTo>
                  <a:lnTo>
                    <a:pt x="5939" y="24555"/>
                  </a:lnTo>
                  <a:lnTo>
                    <a:pt x="6606" y="24622"/>
                  </a:lnTo>
                  <a:lnTo>
                    <a:pt x="7273" y="24622"/>
                  </a:lnTo>
                  <a:lnTo>
                    <a:pt x="7940" y="24588"/>
                  </a:lnTo>
                  <a:lnTo>
                    <a:pt x="8608" y="24522"/>
                  </a:lnTo>
                  <a:lnTo>
                    <a:pt x="9342" y="24455"/>
                  </a:lnTo>
                  <a:lnTo>
                    <a:pt x="10042" y="24321"/>
                  </a:lnTo>
                  <a:lnTo>
                    <a:pt x="10376" y="24221"/>
                  </a:lnTo>
                  <a:lnTo>
                    <a:pt x="10709" y="24121"/>
                  </a:lnTo>
                  <a:lnTo>
                    <a:pt x="10976" y="24021"/>
                  </a:lnTo>
                  <a:lnTo>
                    <a:pt x="11076" y="23988"/>
                  </a:lnTo>
                  <a:close/>
                  <a:moveTo>
                    <a:pt x="7373" y="0"/>
                  </a:moveTo>
                  <a:lnTo>
                    <a:pt x="7273" y="34"/>
                  </a:lnTo>
                  <a:lnTo>
                    <a:pt x="7240" y="67"/>
                  </a:lnTo>
                  <a:lnTo>
                    <a:pt x="7206" y="134"/>
                  </a:lnTo>
                  <a:lnTo>
                    <a:pt x="7140" y="367"/>
                  </a:lnTo>
                  <a:lnTo>
                    <a:pt x="7040" y="634"/>
                  </a:lnTo>
                  <a:lnTo>
                    <a:pt x="6773" y="1068"/>
                  </a:lnTo>
                  <a:lnTo>
                    <a:pt x="6506" y="1468"/>
                  </a:lnTo>
                  <a:lnTo>
                    <a:pt x="6172" y="1869"/>
                  </a:lnTo>
                  <a:lnTo>
                    <a:pt x="5772" y="2202"/>
                  </a:lnTo>
                  <a:lnTo>
                    <a:pt x="5371" y="2536"/>
                  </a:lnTo>
                  <a:lnTo>
                    <a:pt x="4537" y="3136"/>
                  </a:lnTo>
                  <a:lnTo>
                    <a:pt x="3637" y="3737"/>
                  </a:lnTo>
                  <a:lnTo>
                    <a:pt x="2769" y="4337"/>
                  </a:lnTo>
                  <a:lnTo>
                    <a:pt x="2369" y="4704"/>
                  </a:lnTo>
                  <a:lnTo>
                    <a:pt x="1968" y="5038"/>
                  </a:lnTo>
                  <a:lnTo>
                    <a:pt x="1601" y="5438"/>
                  </a:lnTo>
                  <a:lnTo>
                    <a:pt x="1268" y="5872"/>
                  </a:lnTo>
                  <a:lnTo>
                    <a:pt x="901" y="6439"/>
                  </a:lnTo>
                  <a:lnTo>
                    <a:pt x="634" y="7006"/>
                  </a:lnTo>
                  <a:lnTo>
                    <a:pt x="400" y="7640"/>
                  </a:lnTo>
                  <a:lnTo>
                    <a:pt x="234" y="8274"/>
                  </a:lnTo>
                  <a:lnTo>
                    <a:pt x="134" y="8908"/>
                  </a:lnTo>
                  <a:lnTo>
                    <a:pt x="67" y="9542"/>
                  </a:lnTo>
                  <a:lnTo>
                    <a:pt x="0" y="10209"/>
                  </a:lnTo>
                  <a:lnTo>
                    <a:pt x="0" y="10843"/>
                  </a:lnTo>
                  <a:lnTo>
                    <a:pt x="33" y="11544"/>
                  </a:lnTo>
                  <a:lnTo>
                    <a:pt x="67" y="12244"/>
                  </a:lnTo>
                  <a:lnTo>
                    <a:pt x="134" y="12912"/>
                  </a:lnTo>
                  <a:lnTo>
                    <a:pt x="234" y="13612"/>
                  </a:lnTo>
                  <a:lnTo>
                    <a:pt x="367" y="14279"/>
                  </a:lnTo>
                  <a:lnTo>
                    <a:pt x="534" y="14947"/>
                  </a:lnTo>
                  <a:lnTo>
                    <a:pt x="701" y="15614"/>
                  </a:lnTo>
                  <a:lnTo>
                    <a:pt x="901" y="16281"/>
                  </a:lnTo>
                  <a:lnTo>
                    <a:pt x="1168" y="16982"/>
                  </a:lnTo>
                  <a:lnTo>
                    <a:pt x="1435" y="17682"/>
                  </a:lnTo>
                  <a:lnTo>
                    <a:pt x="1768" y="18383"/>
                  </a:lnTo>
                  <a:lnTo>
                    <a:pt x="2102" y="19084"/>
                  </a:lnTo>
                  <a:lnTo>
                    <a:pt x="2469" y="19717"/>
                  </a:lnTo>
                  <a:lnTo>
                    <a:pt x="2869" y="20385"/>
                  </a:lnTo>
                  <a:lnTo>
                    <a:pt x="3270" y="21019"/>
                  </a:lnTo>
                  <a:lnTo>
                    <a:pt x="3737" y="21619"/>
                  </a:lnTo>
                  <a:lnTo>
                    <a:pt x="3637" y="21686"/>
                  </a:lnTo>
                  <a:lnTo>
                    <a:pt x="3603" y="21753"/>
                  </a:lnTo>
                  <a:lnTo>
                    <a:pt x="3603" y="21819"/>
                  </a:lnTo>
                  <a:lnTo>
                    <a:pt x="3603" y="22053"/>
                  </a:lnTo>
                  <a:lnTo>
                    <a:pt x="3670" y="22253"/>
                  </a:lnTo>
                  <a:lnTo>
                    <a:pt x="3803" y="22420"/>
                  </a:lnTo>
                  <a:lnTo>
                    <a:pt x="3937" y="22553"/>
                  </a:lnTo>
                  <a:lnTo>
                    <a:pt x="3837" y="22687"/>
                  </a:lnTo>
                  <a:lnTo>
                    <a:pt x="3770" y="22820"/>
                  </a:lnTo>
                  <a:lnTo>
                    <a:pt x="3703" y="22987"/>
                  </a:lnTo>
                  <a:lnTo>
                    <a:pt x="3703" y="23154"/>
                  </a:lnTo>
                  <a:lnTo>
                    <a:pt x="3703" y="23321"/>
                  </a:lnTo>
                  <a:lnTo>
                    <a:pt x="3737" y="23487"/>
                  </a:lnTo>
                  <a:lnTo>
                    <a:pt x="3803" y="23621"/>
                  </a:lnTo>
                  <a:lnTo>
                    <a:pt x="3904" y="23788"/>
                  </a:lnTo>
                  <a:lnTo>
                    <a:pt x="4104" y="23988"/>
                  </a:lnTo>
                  <a:lnTo>
                    <a:pt x="4337" y="24155"/>
                  </a:lnTo>
                  <a:lnTo>
                    <a:pt x="4137" y="24221"/>
                  </a:lnTo>
                  <a:lnTo>
                    <a:pt x="3937" y="24355"/>
                  </a:lnTo>
                  <a:lnTo>
                    <a:pt x="3803" y="24555"/>
                  </a:lnTo>
                  <a:lnTo>
                    <a:pt x="3737" y="24755"/>
                  </a:lnTo>
                  <a:lnTo>
                    <a:pt x="3737" y="24855"/>
                  </a:lnTo>
                  <a:lnTo>
                    <a:pt x="3737" y="24989"/>
                  </a:lnTo>
                  <a:lnTo>
                    <a:pt x="3770" y="25089"/>
                  </a:lnTo>
                  <a:lnTo>
                    <a:pt x="3837" y="25189"/>
                  </a:lnTo>
                  <a:lnTo>
                    <a:pt x="3937" y="25289"/>
                  </a:lnTo>
                  <a:lnTo>
                    <a:pt x="4037" y="25389"/>
                  </a:lnTo>
                  <a:lnTo>
                    <a:pt x="4270" y="25523"/>
                  </a:lnTo>
                  <a:lnTo>
                    <a:pt x="4537" y="25623"/>
                  </a:lnTo>
                  <a:lnTo>
                    <a:pt x="4804" y="25689"/>
                  </a:lnTo>
                  <a:lnTo>
                    <a:pt x="5238" y="25756"/>
                  </a:lnTo>
                  <a:lnTo>
                    <a:pt x="5705" y="25789"/>
                  </a:lnTo>
                  <a:lnTo>
                    <a:pt x="5738" y="25956"/>
                  </a:lnTo>
                  <a:lnTo>
                    <a:pt x="5805" y="26123"/>
                  </a:lnTo>
                  <a:lnTo>
                    <a:pt x="5872" y="26290"/>
                  </a:lnTo>
                  <a:lnTo>
                    <a:pt x="6005" y="26423"/>
                  </a:lnTo>
                  <a:lnTo>
                    <a:pt x="6139" y="26557"/>
                  </a:lnTo>
                  <a:lnTo>
                    <a:pt x="6272" y="26657"/>
                  </a:lnTo>
                  <a:lnTo>
                    <a:pt x="6639" y="26857"/>
                  </a:lnTo>
                  <a:lnTo>
                    <a:pt x="7006" y="26990"/>
                  </a:lnTo>
                  <a:lnTo>
                    <a:pt x="7407" y="27091"/>
                  </a:lnTo>
                  <a:lnTo>
                    <a:pt x="7807" y="27157"/>
                  </a:lnTo>
                  <a:lnTo>
                    <a:pt x="8141" y="27157"/>
                  </a:lnTo>
                  <a:lnTo>
                    <a:pt x="8541" y="27124"/>
                  </a:lnTo>
                  <a:lnTo>
                    <a:pt x="8975" y="27057"/>
                  </a:lnTo>
                  <a:lnTo>
                    <a:pt x="9342" y="26890"/>
                  </a:lnTo>
                  <a:lnTo>
                    <a:pt x="9542" y="26790"/>
                  </a:lnTo>
                  <a:lnTo>
                    <a:pt x="9709" y="26690"/>
                  </a:lnTo>
                  <a:lnTo>
                    <a:pt x="9975" y="26423"/>
                  </a:lnTo>
                  <a:lnTo>
                    <a:pt x="10176" y="26123"/>
                  </a:lnTo>
                  <a:lnTo>
                    <a:pt x="10342" y="25789"/>
                  </a:lnTo>
                  <a:lnTo>
                    <a:pt x="10443" y="25422"/>
                  </a:lnTo>
                  <a:lnTo>
                    <a:pt x="10943" y="25256"/>
                  </a:lnTo>
                  <a:lnTo>
                    <a:pt x="11210" y="25156"/>
                  </a:lnTo>
                  <a:lnTo>
                    <a:pt x="11443" y="25055"/>
                  </a:lnTo>
                  <a:lnTo>
                    <a:pt x="11677" y="24889"/>
                  </a:lnTo>
                  <a:lnTo>
                    <a:pt x="11844" y="24688"/>
                  </a:lnTo>
                  <a:lnTo>
                    <a:pt x="11911" y="24555"/>
                  </a:lnTo>
                  <a:lnTo>
                    <a:pt x="11977" y="24455"/>
                  </a:lnTo>
                  <a:lnTo>
                    <a:pt x="11977" y="24288"/>
                  </a:lnTo>
                  <a:lnTo>
                    <a:pt x="11977" y="24155"/>
                  </a:lnTo>
                  <a:lnTo>
                    <a:pt x="11911" y="23988"/>
                  </a:lnTo>
                  <a:lnTo>
                    <a:pt x="11810" y="23821"/>
                  </a:lnTo>
                  <a:lnTo>
                    <a:pt x="11677" y="23721"/>
                  </a:lnTo>
                  <a:lnTo>
                    <a:pt x="11510" y="23654"/>
                  </a:lnTo>
                  <a:lnTo>
                    <a:pt x="11677" y="23521"/>
                  </a:lnTo>
                  <a:lnTo>
                    <a:pt x="11810" y="23354"/>
                  </a:lnTo>
                  <a:lnTo>
                    <a:pt x="11911" y="23187"/>
                  </a:lnTo>
                  <a:lnTo>
                    <a:pt x="12011" y="22987"/>
                  </a:lnTo>
                  <a:lnTo>
                    <a:pt x="12044" y="22820"/>
                  </a:lnTo>
                  <a:lnTo>
                    <a:pt x="12077" y="22620"/>
                  </a:lnTo>
                  <a:lnTo>
                    <a:pt x="12044" y="22420"/>
                  </a:lnTo>
                  <a:lnTo>
                    <a:pt x="11977" y="22220"/>
                  </a:lnTo>
                  <a:lnTo>
                    <a:pt x="12111" y="22086"/>
                  </a:lnTo>
                  <a:lnTo>
                    <a:pt x="12211" y="21953"/>
                  </a:lnTo>
                  <a:lnTo>
                    <a:pt x="12277" y="21819"/>
                  </a:lnTo>
                  <a:lnTo>
                    <a:pt x="12344" y="21652"/>
                  </a:lnTo>
                  <a:lnTo>
                    <a:pt x="12344" y="21452"/>
                  </a:lnTo>
                  <a:lnTo>
                    <a:pt x="12311" y="21252"/>
                  </a:lnTo>
                  <a:lnTo>
                    <a:pt x="12244" y="21085"/>
                  </a:lnTo>
                  <a:lnTo>
                    <a:pt x="12111" y="20952"/>
                  </a:lnTo>
                  <a:lnTo>
                    <a:pt x="12644" y="19617"/>
                  </a:lnTo>
                  <a:lnTo>
                    <a:pt x="13178" y="18250"/>
                  </a:lnTo>
                  <a:lnTo>
                    <a:pt x="13612" y="16848"/>
                  </a:lnTo>
                  <a:lnTo>
                    <a:pt x="14046" y="15447"/>
                  </a:lnTo>
                  <a:lnTo>
                    <a:pt x="14413" y="14046"/>
                  </a:lnTo>
                  <a:lnTo>
                    <a:pt x="14746" y="12611"/>
                  </a:lnTo>
                  <a:lnTo>
                    <a:pt x="15013" y="11177"/>
                  </a:lnTo>
                  <a:lnTo>
                    <a:pt x="15247" y="9742"/>
                  </a:lnTo>
                  <a:lnTo>
                    <a:pt x="15280" y="9142"/>
                  </a:lnTo>
                  <a:lnTo>
                    <a:pt x="15313" y="8508"/>
                  </a:lnTo>
                  <a:lnTo>
                    <a:pt x="15280" y="7907"/>
                  </a:lnTo>
                  <a:lnTo>
                    <a:pt x="15213" y="7340"/>
                  </a:lnTo>
                  <a:lnTo>
                    <a:pt x="15047" y="6739"/>
                  </a:lnTo>
                  <a:lnTo>
                    <a:pt x="14846" y="6206"/>
                  </a:lnTo>
                  <a:lnTo>
                    <a:pt x="14713" y="5939"/>
                  </a:lnTo>
                  <a:lnTo>
                    <a:pt x="14546" y="5672"/>
                  </a:lnTo>
                  <a:lnTo>
                    <a:pt x="14379" y="5405"/>
                  </a:lnTo>
                  <a:lnTo>
                    <a:pt x="14179" y="5171"/>
                  </a:lnTo>
                  <a:lnTo>
                    <a:pt x="13846" y="4804"/>
                  </a:lnTo>
                  <a:lnTo>
                    <a:pt x="13512" y="4471"/>
                  </a:lnTo>
                  <a:lnTo>
                    <a:pt x="13112" y="4171"/>
                  </a:lnTo>
                  <a:lnTo>
                    <a:pt x="12711" y="3870"/>
                  </a:lnTo>
                  <a:lnTo>
                    <a:pt x="11877" y="3370"/>
                  </a:lnTo>
                  <a:lnTo>
                    <a:pt x="11043" y="2869"/>
                  </a:lnTo>
                  <a:lnTo>
                    <a:pt x="10076" y="2302"/>
                  </a:lnTo>
                  <a:lnTo>
                    <a:pt x="9575" y="2002"/>
                  </a:lnTo>
                  <a:lnTo>
                    <a:pt x="9108" y="1702"/>
                  </a:lnTo>
                  <a:lnTo>
                    <a:pt x="8674" y="1335"/>
                  </a:lnTo>
                  <a:lnTo>
                    <a:pt x="8274" y="968"/>
                  </a:lnTo>
                  <a:lnTo>
                    <a:pt x="7907" y="567"/>
                  </a:lnTo>
                  <a:lnTo>
                    <a:pt x="7573" y="100"/>
                  </a:lnTo>
                  <a:lnTo>
                    <a:pt x="747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1683550" y="2336600"/>
              <a:ext cx="50900" cy="32550"/>
            </a:xfrm>
            <a:custGeom>
              <a:avLst/>
              <a:gdLst/>
              <a:ahLst/>
              <a:cxnLst/>
              <a:rect l="l" t="t" r="r" b="b"/>
              <a:pathLst>
                <a:path w="2036" h="1302" extrusionOk="0">
                  <a:moveTo>
                    <a:pt x="167" y="1"/>
                  </a:moveTo>
                  <a:lnTo>
                    <a:pt x="100" y="34"/>
                  </a:lnTo>
                  <a:lnTo>
                    <a:pt x="34" y="101"/>
                  </a:lnTo>
                  <a:lnTo>
                    <a:pt x="0" y="201"/>
                  </a:lnTo>
                  <a:lnTo>
                    <a:pt x="0" y="301"/>
                  </a:lnTo>
                  <a:lnTo>
                    <a:pt x="34" y="368"/>
                  </a:lnTo>
                  <a:lnTo>
                    <a:pt x="100" y="434"/>
                  </a:lnTo>
                  <a:lnTo>
                    <a:pt x="1668" y="1268"/>
                  </a:lnTo>
                  <a:lnTo>
                    <a:pt x="1768" y="1302"/>
                  </a:lnTo>
                  <a:lnTo>
                    <a:pt x="1869" y="1302"/>
                  </a:lnTo>
                  <a:lnTo>
                    <a:pt x="1935" y="1268"/>
                  </a:lnTo>
                  <a:lnTo>
                    <a:pt x="2002" y="1202"/>
                  </a:lnTo>
                  <a:lnTo>
                    <a:pt x="2035" y="1102"/>
                  </a:lnTo>
                  <a:lnTo>
                    <a:pt x="2035" y="1002"/>
                  </a:lnTo>
                  <a:lnTo>
                    <a:pt x="2002" y="935"/>
                  </a:lnTo>
                  <a:lnTo>
                    <a:pt x="1935" y="868"/>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716075" y="2259875"/>
              <a:ext cx="45900" cy="72575"/>
            </a:xfrm>
            <a:custGeom>
              <a:avLst/>
              <a:gdLst/>
              <a:ahLst/>
              <a:cxnLst/>
              <a:rect l="l" t="t" r="r" b="b"/>
              <a:pathLst>
                <a:path w="1836" h="2903" extrusionOk="0">
                  <a:moveTo>
                    <a:pt x="201" y="0"/>
                  </a:moveTo>
                  <a:lnTo>
                    <a:pt x="134" y="34"/>
                  </a:lnTo>
                  <a:lnTo>
                    <a:pt x="67" y="67"/>
                  </a:lnTo>
                  <a:lnTo>
                    <a:pt x="0" y="134"/>
                  </a:lnTo>
                  <a:lnTo>
                    <a:pt x="0" y="234"/>
                  </a:lnTo>
                  <a:lnTo>
                    <a:pt x="34" y="334"/>
                  </a:lnTo>
                  <a:lnTo>
                    <a:pt x="401" y="934"/>
                  </a:lnTo>
                  <a:lnTo>
                    <a:pt x="768" y="1535"/>
                  </a:lnTo>
                  <a:lnTo>
                    <a:pt x="1101" y="2169"/>
                  </a:lnTo>
                  <a:lnTo>
                    <a:pt x="1402" y="2803"/>
                  </a:lnTo>
                  <a:lnTo>
                    <a:pt x="1468" y="2869"/>
                  </a:lnTo>
                  <a:lnTo>
                    <a:pt x="1535" y="2903"/>
                  </a:lnTo>
                  <a:lnTo>
                    <a:pt x="1702" y="2903"/>
                  </a:lnTo>
                  <a:lnTo>
                    <a:pt x="1802" y="2836"/>
                  </a:lnTo>
                  <a:lnTo>
                    <a:pt x="1835" y="2736"/>
                  </a:lnTo>
                  <a:lnTo>
                    <a:pt x="1835" y="2669"/>
                  </a:lnTo>
                  <a:lnTo>
                    <a:pt x="1802" y="2569"/>
                  </a:lnTo>
                  <a:lnTo>
                    <a:pt x="1502" y="1935"/>
                  </a:lnTo>
                  <a:lnTo>
                    <a:pt x="1168" y="1301"/>
                  </a:lnTo>
                  <a:lnTo>
                    <a:pt x="834" y="701"/>
                  </a:lnTo>
                  <a:lnTo>
                    <a:pt x="434" y="100"/>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1791150" y="2231500"/>
              <a:ext cx="17525" cy="76775"/>
            </a:xfrm>
            <a:custGeom>
              <a:avLst/>
              <a:gdLst/>
              <a:ahLst/>
              <a:cxnLst/>
              <a:rect l="l" t="t" r="r" b="b"/>
              <a:pathLst>
                <a:path w="701" h="3071" extrusionOk="0">
                  <a:moveTo>
                    <a:pt x="267" y="1"/>
                  </a:moveTo>
                  <a:lnTo>
                    <a:pt x="167" y="34"/>
                  </a:lnTo>
                  <a:lnTo>
                    <a:pt x="67" y="68"/>
                  </a:lnTo>
                  <a:lnTo>
                    <a:pt x="33" y="134"/>
                  </a:lnTo>
                  <a:lnTo>
                    <a:pt x="0" y="201"/>
                  </a:lnTo>
                  <a:lnTo>
                    <a:pt x="0" y="301"/>
                  </a:lnTo>
                  <a:lnTo>
                    <a:pt x="100" y="935"/>
                  </a:lnTo>
                  <a:lnTo>
                    <a:pt x="167" y="1569"/>
                  </a:lnTo>
                  <a:lnTo>
                    <a:pt x="234" y="2203"/>
                  </a:lnTo>
                  <a:lnTo>
                    <a:pt x="234" y="2870"/>
                  </a:lnTo>
                  <a:lnTo>
                    <a:pt x="267" y="2937"/>
                  </a:lnTo>
                  <a:lnTo>
                    <a:pt x="300" y="3037"/>
                  </a:lnTo>
                  <a:lnTo>
                    <a:pt x="400" y="3070"/>
                  </a:lnTo>
                  <a:lnTo>
                    <a:pt x="567" y="3070"/>
                  </a:lnTo>
                  <a:lnTo>
                    <a:pt x="634" y="3037"/>
                  </a:lnTo>
                  <a:lnTo>
                    <a:pt x="701" y="2937"/>
                  </a:lnTo>
                  <a:lnTo>
                    <a:pt x="701" y="2870"/>
                  </a:lnTo>
                  <a:lnTo>
                    <a:pt x="667" y="2170"/>
                  </a:lnTo>
                  <a:lnTo>
                    <a:pt x="634" y="1502"/>
                  </a:lnTo>
                  <a:lnTo>
                    <a:pt x="567" y="835"/>
                  </a:lnTo>
                  <a:lnTo>
                    <a:pt x="467" y="168"/>
                  </a:lnTo>
                  <a:lnTo>
                    <a:pt x="400"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1844525" y="2254875"/>
              <a:ext cx="21700" cy="52550"/>
            </a:xfrm>
            <a:custGeom>
              <a:avLst/>
              <a:gdLst/>
              <a:ahLst/>
              <a:cxnLst/>
              <a:rect l="l" t="t" r="r" b="b"/>
              <a:pathLst>
                <a:path w="868" h="2102" extrusionOk="0">
                  <a:moveTo>
                    <a:pt x="601" y="0"/>
                  </a:moveTo>
                  <a:lnTo>
                    <a:pt x="534" y="33"/>
                  </a:lnTo>
                  <a:lnTo>
                    <a:pt x="467" y="67"/>
                  </a:lnTo>
                  <a:lnTo>
                    <a:pt x="401" y="167"/>
                  </a:lnTo>
                  <a:lnTo>
                    <a:pt x="0" y="1802"/>
                  </a:lnTo>
                  <a:lnTo>
                    <a:pt x="0" y="1902"/>
                  </a:lnTo>
                  <a:lnTo>
                    <a:pt x="0" y="1968"/>
                  </a:lnTo>
                  <a:lnTo>
                    <a:pt x="67" y="2035"/>
                  </a:lnTo>
                  <a:lnTo>
                    <a:pt x="167" y="2069"/>
                  </a:lnTo>
                  <a:lnTo>
                    <a:pt x="234" y="2102"/>
                  </a:lnTo>
                  <a:lnTo>
                    <a:pt x="334" y="2069"/>
                  </a:lnTo>
                  <a:lnTo>
                    <a:pt x="401" y="2002"/>
                  </a:lnTo>
                  <a:lnTo>
                    <a:pt x="434" y="1935"/>
                  </a:lnTo>
                  <a:lnTo>
                    <a:pt x="868" y="267"/>
                  </a:lnTo>
                  <a:lnTo>
                    <a:pt x="868" y="200"/>
                  </a:lnTo>
                  <a:lnTo>
                    <a:pt x="834" y="100"/>
                  </a:lnTo>
                  <a:lnTo>
                    <a:pt x="801" y="33"/>
                  </a:lnTo>
                  <a:lnTo>
                    <a:pt x="7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1872875" y="2324100"/>
              <a:ext cx="31725" cy="26700"/>
            </a:xfrm>
            <a:custGeom>
              <a:avLst/>
              <a:gdLst/>
              <a:ahLst/>
              <a:cxnLst/>
              <a:rect l="l" t="t" r="r" b="b"/>
              <a:pathLst>
                <a:path w="1269" h="1068" extrusionOk="0">
                  <a:moveTo>
                    <a:pt x="1035" y="0"/>
                  </a:moveTo>
                  <a:lnTo>
                    <a:pt x="935" y="34"/>
                  </a:lnTo>
                  <a:lnTo>
                    <a:pt x="868" y="67"/>
                  </a:lnTo>
                  <a:lnTo>
                    <a:pt x="668" y="234"/>
                  </a:lnTo>
                  <a:lnTo>
                    <a:pt x="601" y="300"/>
                  </a:lnTo>
                  <a:lnTo>
                    <a:pt x="534" y="367"/>
                  </a:lnTo>
                  <a:lnTo>
                    <a:pt x="101" y="634"/>
                  </a:lnTo>
                  <a:lnTo>
                    <a:pt x="34" y="701"/>
                  </a:lnTo>
                  <a:lnTo>
                    <a:pt x="1" y="801"/>
                  </a:lnTo>
                  <a:lnTo>
                    <a:pt x="1" y="868"/>
                  </a:lnTo>
                  <a:lnTo>
                    <a:pt x="34" y="968"/>
                  </a:lnTo>
                  <a:lnTo>
                    <a:pt x="101" y="1034"/>
                  </a:lnTo>
                  <a:lnTo>
                    <a:pt x="167" y="1068"/>
                  </a:lnTo>
                  <a:lnTo>
                    <a:pt x="267" y="1068"/>
                  </a:lnTo>
                  <a:lnTo>
                    <a:pt x="368" y="1034"/>
                  </a:lnTo>
                  <a:lnTo>
                    <a:pt x="801" y="734"/>
                  </a:lnTo>
                  <a:lnTo>
                    <a:pt x="1202" y="401"/>
                  </a:lnTo>
                  <a:lnTo>
                    <a:pt x="1235" y="334"/>
                  </a:lnTo>
                  <a:lnTo>
                    <a:pt x="1268" y="234"/>
                  </a:lnTo>
                  <a:lnTo>
                    <a:pt x="1235" y="167"/>
                  </a:lnTo>
                  <a:lnTo>
                    <a:pt x="1202" y="67"/>
                  </a:lnTo>
                  <a:lnTo>
                    <a:pt x="1102" y="34"/>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31"/>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a:t>
            </a:fld>
            <a:endParaRPr/>
          </a:p>
        </p:txBody>
      </p:sp>
      <p:graphicFrame>
        <p:nvGraphicFramePr>
          <p:cNvPr id="2" name="表格 2">
            <a:extLst>
              <a:ext uri="{FF2B5EF4-FFF2-40B4-BE49-F238E27FC236}">
                <a16:creationId xmlns:a16="http://schemas.microsoft.com/office/drawing/2014/main" id="{27157255-4E68-9872-0524-644925873215}"/>
              </a:ext>
            </a:extLst>
          </p:cNvPr>
          <p:cNvGraphicFramePr>
            <a:graphicFrameLocks noGrp="1"/>
          </p:cNvGraphicFramePr>
          <p:nvPr>
            <p:extLst>
              <p:ext uri="{D42A27DB-BD31-4B8C-83A1-F6EECF244321}">
                <p14:modId xmlns:p14="http://schemas.microsoft.com/office/powerpoint/2010/main" val="3183725892"/>
              </p:ext>
            </p:extLst>
          </p:nvPr>
        </p:nvGraphicFramePr>
        <p:xfrm>
          <a:off x="724616" y="3302768"/>
          <a:ext cx="3608163" cy="1112520"/>
        </p:xfrm>
        <a:graphic>
          <a:graphicData uri="http://schemas.openxmlformats.org/drawingml/2006/table">
            <a:tbl>
              <a:tblPr firstRow="1" bandRow="1">
                <a:tableStyleId>{B011DEC0-7B62-4C5F-9A1F-1F7CF7BFF82A}</a:tableStyleId>
              </a:tblPr>
              <a:tblGrid>
                <a:gridCol w="895245">
                  <a:extLst>
                    <a:ext uri="{9D8B030D-6E8A-4147-A177-3AD203B41FA5}">
                      <a16:colId xmlns:a16="http://schemas.microsoft.com/office/drawing/2014/main" val="1711113641"/>
                    </a:ext>
                  </a:extLst>
                </a:gridCol>
                <a:gridCol w="1976855">
                  <a:extLst>
                    <a:ext uri="{9D8B030D-6E8A-4147-A177-3AD203B41FA5}">
                      <a16:colId xmlns:a16="http://schemas.microsoft.com/office/drawing/2014/main" val="65005287"/>
                    </a:ext>
                  </a:extLst>
                </a:gridCol>
                <a:gridCol w="736063">
                  <a:extLst>
                    <a:ext uri="{9D8B030D-6E8A-4147-A177-3AD203B41FA5}">
                      <a16:colId xmlns:a16="http://schemas.microsoft.com/office/drawing/2014/main" val="3768677047"/>
                    </a:ext>
                  </a:extLst>
                </a:gridCol>
              </a:tblGrid>
              <a:tr h="370840">
                <a:tc>
                  <a:txBody>
                    <a:bodyPr/>
                    <a:lstStyle/>
                    <a:p>
                      <a:pPr algn="r"/>
                      <a:r>
                        <a:rPr lang="zh-TW" altLang="en-US" dirty="0"/>
                        <a:t>指導老師</a:t>
                      </a:r>
                    </a:p>
                  </a:txBody>
                  <a:tcPr anchor="ctr">
                    <a:lnL w="9525" cap="flat" cmpd="sng">
                      <a:noFill/>
                      <a:prstDash val="solid"/>
                      <a:round/>
                      <a:headEnd type="none" w="sm" len="sm"/>
                      <a:tailEnd type="none" w="sm" len="sm"/>
                    </a:lnL>
                    <a:lnR w="12700" cap="flat" cmpd="sng" algn="ctr">
                      <a:solidFill>
                        <a:schemeClr val="accent6">
                          <a:lumMod val="50000"/>
                          <a:lumOff val="50000"/>
                        </a:schemeClr>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zh-TW" altLang="en-US" dirty="0"/>
                        <a:t>李百靈  老師</a:t>
                      </a:r>
                    </a:p>
                  </a:txBody>
                  <a:tcPr anchor="ctr">
                    <a:lnL w="12700" cap="flat" cmpd="sng" algn="ctr">
                      <a:solidFill>
                        <a:schemeClr val="accent6">
                          <a:lumMod val="50000"/>
                          <a:lumOff val="50000"/>
                        </a:schemeClr>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endParaRPr lang="zh-TW" altLang="en-US"/>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919355388"/>
                  </a:ext>
                </a:extLst>
              </a:tr>
              <a:tr h="370840">
                <a:tc rowSpan="2">
                  <a:txBody>
                    <a:bodyPr/>
                    <a:lstStyle/>
                    <a:p>
                      <a:pPr algn="r"/>
                      <a:r>
                        <a:rPr lang="zh-TW" altLang="en-US" dirty="0"/>
                        <a:t>組員</a:t>
                      </a:r>
                    </a:p>
                  </a:txBody>
                  <a:tcPr anchor="ctr">
                    <a:lnL w="9525" cap="flat" cmpd="sng">
                      <a:noFill/>
                      <a:prstDash val="solid"/>
                      <a:round/>
                      <a:headEnd type="none" w="sm" len="sm"/>
                      <a:tailEnd type="none" w="sm" len="sm"/>
                    </a:lnL>
                    <a:lnR w="12700" cap="flat" cmpd="sng" algn="ctr">
                      <a:solidFill>
                        <a:schemeClr val="accent6">
                          <a:lumMod val="50000"/>
                          <a:lumOff val="50000"/>
                        </a:schemeClr>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gridSpan="2">
                  <a:txBody>
                    <a:bodyPr/>
                    <a:lstStyle/>
                    <a:p>
                      <a:r>
                        <a:rPr lang="zh-TW" altLang="en-US" dirty="0"/>
                        <a:t>數科碩一  </a:t>
                      </a:r>
                      <a:r>
                        <a:rPr lang="en-US" altLang="zh-TW" dirty="0"/>
                        <a:t>611890012</a:t>
                      </a:r>
                      <a:r>
                        <a:rPr lang="zh-TW" altLang="en-US" dirty="0"/>
                        <a:t>  黃永駖</a:t>
                      </a:r>
                    </a:p>
                  </a:txBody>
                  <a:tcPr anchor="ctr">
                    <a:lnL w="12700" cap="flat" cmpd="sng" algn="ctr">
                      <a:solidFill>
                        <a:schemeClr val="accent6">
                          <a:lumMod val="50000"/>
                          <a:lumOff val="50000"/>
                        </a:schemeClr>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r>
                        <a:rPr lang="zh-TW" altLang="en-US" dirty="0"/>
                        <a:t>黃永駖</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31645588"/>
                  </a:ext>
                </a:extLst>
              </a:tr>
              <a:tr h="370840">
                <a:tc vMerge="1">
                  <a:txBody>
                    <a:bodyPr/>
                    <a:lstStyle/>
                    <a:p>
                      <a:endParaRPr lang="zh-TW" altLang="en-US" dirty="0"/>
                    </a:p>
                  </a:txBody>
                  <a:tcPr anchor="ctr">
                    <a:lnL w="9525" cap="flat" cmpd="sng">
                      <a:noFill/>
                      <a:prstDash val="solid"/>
                      <a:round/>
                      <a:headEnd type="none" w="sm" len="sm"/>
                      <a:tailEnd type="none" w="sm" len="sm"/>
                    </a:lnL>
                    <a:lnR w="12700" cap="flat" cmpd="sng" algn="ctr">
                      <a:solidFill>
                        <a:schemeClr val="accent6">
                          <a:lumMod val="50000"/>
                          <a:lumOff val="50000"/>
                        </a:schemeClr>
                      </a:solidFill>
                      <a:prstDash val="solid"/>
                      <a:round/>
                      <a:headEnd type="none" w="med" len="med"/>
                      <a:tailEnd type="none" w="med" len="med"/>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gridSpan="2">
                  <a:txBody>
                    <a:bodyPr/>
                    <a:lstStyle/>
                    <a:p>
                      <a:r>
                        <a:rPr lang="zh-TW" altLang="en-US" dirty="0"/>
                        <a:t>數科碩一  </a:t>
                      </a:r>
                      <a:r>
                        <a:rPr lang="en-US" altLang="zh-TW" dirty="0"/>
                        <a:t>611890095  </a:t>
                      </a:r>
                      <a:r>
                        <a:rPr lang="zh-TW" altLang="en-US" dirty="0"/>
                        <a:t>陳品樺</a:t>
                      </a:r>
                    </a:p>
                  </a:txBody>
                  <a:tcPr anchor="ctr">
                    <a:lnL w="12700" cap="flat" cmpd="sng" algn="ctr">
                      <a:solidFill>
                        <a:schemeClr val="accent6">
                          <a:lumMod val="50000"/>
                          <a:lumOff val="50000"/>
                        </a:schemeClr>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r>
                        <a:rPr lang="zh-TW" altLang="en-US" dirty="0"/>
                        <a:t>陳品樺</a:t>
                      </a:r>
                    </a:p>
                  </a:txBody>
                  <a:tcPr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8834998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pic>
        <p:nvPicPr>
          <p:cNvPr id="11" name="圖片 10"/>
          <p:cNvPicPr/>
          <p:nvPr/>
        </p:nvPicPr>
        <p:blipFill>
          <a:blip r:embed="rId3"/>
          <a:stretch>
            <a:fillRect/>
          </a:stretch>
        </p:blipFill>
        <p:spPr>
          <a:xfrm>
            <a:off x="4419599" y="1070330"/>
            <a:ext cx="4315887" cy="3294476"/>
          </a:xfrm>
          <a:prstGeom prst="rect">
            <a:avLst/>
          </a:prstGeom>
          <a:ln>
            <a:solidFill>
              <a:schemeClr val="accent5"/>
            </a:solidFill>
          </a:ln>
        </p:spPr>
      </p:pic>
      <p:sp>
        <p:nvSpPr>
          <p:cNvPr id="520" name="Google Shape;520;p38"/>
          <p:cNvSpPr txBox="1">
            <a:spLocks noGrp="1"/>
          </p:cNvSpPr>
          <p:nvPr>
            <p:ph type="title" idx="2"/>
          </p:nvPr>
        </p:nvSpPr>
        <p:spPr>
          <a:xfrm>
            <a:off x="6588764" y="229026"/>
            <a:ext cx="3583021" cy="572700"/>
          </a:xfrm>
          <a:prstGeom prst="rect">
            <a:avLst/>
          </a:prstGeom>
          <a:noFill/>
          <a:ln>
            <a:noFill/>
          </a:ln>
        </p:spPr>
        <p:txBody>
          <a:bodyPr spcFirstLastPara="1" wrap="square" lIns="36000" tIns="91425" rIns="91425" bIns="91425" anchor="t" anchorCtr="0">
            <a:noAutofit/>
          </a:bodyPr>
          <a:lstStyle/>
          <a:p>
            <a:pPr>
              <a:spcAft>
                <a:spcPts val="100"/>
              </a:spcAft>
            </a:pPr>
            <a:r>
              <a:rPr lang="zh-TW" altLang="zh-TW" sz="2000" dirty="0">
                <a:latin typeface="微軟正黑體" panose="020B0604030504040204" pitchFamily="34" charset="-120"/>
                <a:ea typeface="微軟正黑體" panose="020B0604030504040204" pitchFamily="34" charset="-120"/>
              </a:rPr>
              <a:t>天氣變數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相對溼度</a:t>
            </a:r>
            <a:endParaRPr sz="2000" dirty="0">
              <a:latin typeface="微軟正黑體" panose="020B0604030504040204" pitchFamily="34" charset="-120"/>
              <a:ea typeface="微軟正黑體" panose="020B0604030504040204" pitchFamily="34" charset="-120"/>
            </a:endParaRPr>
          </a:p>
        </p:txBody>
      </p:sp>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10</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表格 3"/>
          <p:cNvGraphicFramePr>
            <a:graphicFrameLocks noGrp="1"/>
          </p:cNvGraphicFramePr>
          <p:nvPr>
            <p:extLst>
              <p:ext uri="{D42A27DB-BD31-4B8C-83A1-F6EECF244321}">
                <p14:modId xmlns:p14="http://schemas.microsoft.com/office/powerpoint/2010/main" val="419815730"/>
              </p:ext>
            </p:extLst>
          </p:nvPr>
        </p:nvGraphicFramePr>
        <p:xfrm>
          <a:off x="273019" y="2154782"/>
          <a:ext cx="3994180" cy="1125571"/>
        </p:xfrm>
        <a:graphic>
          <a:graphicData uri="http://schemas.openxmlformats.org/drawingml/2006/table">
            <a:tbl>
              <a:tblPr firstRow="1" firstCol="1" bandRow="1">
                <a:tableStyleId>{B011DEC0-7B62-4C5F-9A1F-1F7CF7BFF82A}</a:tableStyleId>
              </a:tblPr>
              <a:tblGrid>
                <a:gridCol w="373698">
                  <a:extLst>
                    <a:ext uri="{9D8B030D-6E8A-4147-A177-3AD203B41FA5}">
                      <a16:colId xmlns:a16="http://schemas.microsoft.com/office/drawing/2014/main" val="329229213"/>
                    </a:ext>
                  </a:extLst>
                </a:gridCol>
                <a:gridCol w="629285">
                  <a:extLst>
                    <a:ext uri="{9D8B030D-6E8A-4147-A177-3AD203B41FA5}">
                      <a16:colId xmlns:a16="http://schemas.microsoft.com/office/drawing/2014/main" val="1745110748"/>
                    </a:ext>
                  </a:extLst>
                </a:gridCol>
                <a:gridCol w="629285">
                  <a:extLst>
                    <a:ext uri="{9D8B030D-6E8A-4147-A177-3AD203B41FA5}">
                      <a16:colId xmlns:a16="http://schemas.microsoft.com/office/drawing/2014/main" val="2572485965"/>
                    </a:ext>
                  </a:extLst>
                </a:gridCol>
                <a:gridCol w="629285">
                  <a:extLst>
                    <a:ext uri="{9D8B030D-6E8A-4147-A177-3AD203B41FA5}">
                      <a16:colId xmlns:a16="http://schemas.microsoft.com/office/drawing/2014/main" val="1844230419"/>
                    </a:ext>
                  </a:extLst>
                </a:gridCol>
                <a:gridCol w="629285">
                  <a:extLst>
                    <a:ext uri="{9D8B030D-6E8A-4147-A177-3AD203B41FA5}">
                      <a16:colId xmlns:a16="http://schemas.microsoft.com/office/drawing/2014/main" val="1657201663"/>
                    </a:ext>
                  </a:extLst>
                </a:gridCol>
                <a:gridCol w="476885">
                  <a:extLst>
                    <a:ext uri="{9D8B030D-6E8A-4147-A177-3AD203B41FA5}">
                      <a16:colId xmlns:a16="http://schemas.microsoft.com/office/drawing/2014/main" val="1017210153"/>
                    </a:ext>
                  </a:extLst>
                </a:gridCol>
                <a:gridCol w="626457">
                  <a:extLst>
                    <a:ext uri="{9D8B030D-6E8A-4147-A177-3AD203B41FA5}">
                      <a16:colId xmlns:a16="http://schemas.microsoft.com/office/drawing/2014/main" val="1508751480"/>
                    </a:ext>
                  </a:extLst>
                </a:gridCol>
              </a:tblGrid>
              <a:tr h="275140">
                <a:tc gridSpan="7">
                  <a:txBody>
                    <a:bodyPr/>
                    <a:lstStyle/>
                    <a:p>
                      <a:pPr algn="ctr">
                        <a:spcBef>
                          <a:spcPts val="300"/>
                        </a:spcBef>
                        <a:spcAft>
                          <a:spcPts val="300"/>
                        </a:spcAft>
                      </a:pPr>
                      <a:r>
                        <a:rPr lang="zh-TW" sz="1200" kern="100">
                          <a:effectLst/>
                        </a:rPr>
                        <a:t>相對溼度</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247083158"/>
                  </a:ext>
                </a:extLst>
              </a:tr>
              <a:tr h="550279">
                <a:tc>
                  <a:txBody>
                    <a:bodyPr/>
                    <a:lstStyle/>
                    <a:p>
                      <a:pPr algn="ctr">
                        <a:spcBef>
                          <a:spcPts val="300"/>
                        </a:spcBef>
                        <a:spcAft>
                          <a:spcPts val="300"/>
                        </a:spcAft>
                      </a:pPr>
                      <a:r>
                        <a:rPr lang="en-US" sz="12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最小值</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平均值</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中位數</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最大值</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全距</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標準差</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23407118"/>
                  </a:ext>
                </a:extLst>
              </a:tr>
              <a:tr h="300152">
                <a:tc>
                  <a:txBody>
                    <a:bodyPr/>
                    <a:lstStyle/>
                    <a:p>
                      <a:pPr algn="ctr">
                        <a:spcAft>
                          <a:spcPts val="0"/>
                        </a:spcAft>
                      </a:pPr>
                      <a:r>
                        <a:rPr lang="en-US" sz="1400" kern="100">
                          <a:effectLst/>
                        </a:rPr>
                        <a:t>22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65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79.4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79</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93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28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dirty="0">
                          <a:effectLst/>
                        </a:rPr>
                        <a:t>5.9</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827581"/>
                  </a:ext>
                </a:extLst>
              </a:tr>
            </a:tbl>
          </a:graphicData>
        </a:graphic>
      </p:graphicFrame>
      <p:sp>
        <p:nvSpPr>
          <p:cNvPr id="13"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Tree>
    <p:extLst>
      <p:ext uri="{BB962C8B-B14F-4D97-AF65-F5344CB8AC3E}">
        <p14:creationId xmlns:p14="http://schemas.microsoft.com/office/powerpoint/2010/main" val="258385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0" name="Google Shape;520;p38"/>
          <p:cNvSpPr txBox="1">
            <a:spLocks noGrp="1"/>
          </p:cNvSpPr>
          <p:nvPr>
            <p:ph type="title" idx="2"/>
          </p:nvPr>
        </p:nvSpPr>
        <p:spPr>
          <a:xfrm>
            <a:off x="7542180" y="208293"/>
            <a:ext cx="1478449" cy="572700"/>
          </a:xfrm>
          <a:prstGeom prst="rect">
            <a:avLst/>
          </a:prstGeom>
          <a:noFill/>
          <a:ln>
            <a:noFill/>
          </a:ln>
        </p:spPr>
        <p:txBody>
          <a:bodyPr spcFirstLastPara="1" wrap="square" lIns="36000" tIns="91425" rIns="91425" bIns="91425" anchor="t" anchorCtr="0">
            <a:noAutofit/>
          </a:bodyPr>
          <a:lstStyle/>
          <a:p>
            <a:pPr>
              <a:spcAft>
                <a:spcPts val="100"/>
              </a:spcAft>
            </a:pPr>
            <a:r>
              <a:rPr lang="zh-TW" altLang="en-US" sz="2000" dirty="0">
                <a:latin typeface="微軟正黑體" panose="020B0604030504040204" pitchFamily="34" charset="-120"/>
                <a:ea typeface="微軟正黑體" panose="020B0604030504040204" pitchFamily="34" charset="-120"/>
              </a:rPr>
              <a:t>用電量</a:t>
            </a:r>
            <a:r>
              <a:rPr lang="zh-TW" altLang="zh-TW" sz="2000" dirty="0">
                <a:latin typeface="微軟正黑體" panose="020B0604030504040204" pitchFamily="34" charset="-120"/>
                <a:ea typeface="微軟正黑體" panose="020B0604030504040204" pitchFamily="34" charset="-120"/>
              </a:rPr>
              <a:t>變數</a:t>
            </a:r>
            <a:endParaRPr sz="2000" dirty="0">
              <a:latin typeface="微軟正黑體" panose="020B0604030504040204" pitchFamily="34" charset="-120"/>
              <a:ea typeface="微軟正黑體" panose="020B0604030504040204" pitchFamily="34" charset="-120"/>
            </a:endParaRPr>
          </a:p>
        </p:txBody>
      </p:sp>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11</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表格 1"/>
          <p:cNvGraphicFramePr>
            <a:graphicFrameLocks noGrp="1"/>
          </p:cNvGraphicFramePr>
          <p:nvPr>
            <p:extLst>
              <p:ext uri="{D42A27DB-BD31-4B8C-83A1-F6EECF244321}">
                <p14:modId xmlns:p14="http://schemas.microsoft.com/office/powerpoint/2010/main" val="3065480408"/>
              </p:ext>
            </p:extLst>
          </p:nvPr>
        </p:nvGraphicFramePr>
        <p:xfrm>
          <a:off x="1152772" y="2706320"/>
          <a:ext cx="6502396" cy="1578784"/>
        </p:xfrm>
        <a:graphic>
          <a:graphicData uri="http://schemas.openxmlformats.org/drawingml/2006/table">
            <a:tbl>
              <a:tblPr firstRow="1" firstCol="1" bandRow="1">
                <a:tableStyleId>{B011DEC0-7B62-4C5F-9A1F-1F7CF7BFF82A}</a:tableStyleId>
              </a:tblPr>
              <a:tblGrid>
                <a:gridCol w="315311">
                  <a:extLst>
                    <a:ext uri="{9D8B030D-6E8A-4147-A177-3AD203B41FA5}">
                      <a16:colId xmlns:a16="http://schemas.microsoft.com/office/drawing/2014/main" val="4069986295"/>
                    </a:ext>
                  </a:extLst>
                </a:gridCol>
                <a:gridCol w="743045">
                  <a:extLst>
                    <a:ext uri="{9D8B030D-6E8A-4147-A177-3AD203B41FA5}">
                      <a16:colId xmlns:a16="http://schemas.microsoft.com/office/drawing/2014/main" val="1699562909"/>
                    </a:ext>
                  </a:extLst>
                </a:gridCol>
                <a:gridCol w="1047866">
                  <a:extLst>
                    <a:ext uri="{9D8B030D-6E8A-4147-A177-3AD203B41FA5}">
                      <a16:colId xmlns:a16="http://schemas.microsoft.com/office/drawing/2014/main" val="3480732349"/>
                    </a:ext>
                  </a:extLst>
                </a:gridCol>
                <a:gridCol w="1047866">
                  <a:extLst>
                    <a:ext uri="{9D8B030D-6E8A-4147-A177-3AD203B41FA5}">
                      <a16:colId xmlns:a16="http://schemas.microsoft.com/office/drawing/2014/main" val="397987781"/>
                    </a:ext>
                  </a:extLst>
                </a:gridCol>
                <a:gridCol w="1178972">
                  <a:extLst>
                    <a:ext uri="{9D8B030D-6E8A-4147-A177-3AD203B41FA5}">
                      <a16:colId xmlns:a16="http://schemas.microsoft.com/office/drawing/2014/main" val="4184988102"/>
                    </a:ext>
                  </a:extLst>
                </a:gridCol>
                <a:gridCol w="1178972">
                  <a:extLst>
                    <a:ext uri="{9D8B030D-6E8A-4147-A177-3AD203B41FA5}">
                      <a16:colId xmlns:a16="http://schemas.microsoft.com/office/drawing/2014/main" val="2367821144"/>
                    </a:ext>
                  </a:extLst>
                </a:gridCol>
                <a:gridCol w="990364">
                  <a:extLst>
                    <a:ext uri="{9D8B030D-6E8A-4147-A177-3AD203B41FA5}">
                      <a16:colId xmlns:a16="http://schemas.microsoft.com/office/drawing/2014/main" val="3525276810"/>
                    </a:ext>
                  </a:extLst>
                </a:gridCol>
              </a:tblGrid>
              <a:tr h="108000">
                <a:tc gridSpan="7">
                  <a:txBody>
                    <a:bodyPr/>
                    <a:lstStyle/>
                    <a:p>
                      <a:pPr algn="ctr">
                        <a:spcAft>
                          <a:spcPts val="0"/>
                        </a:spcAft>
                      </a:pPr>
                      <a:r>
                        <a:rPr lang="zh-TW" sz="1200" kern="100" dirty="0">
                          <a:effectLst/>
                        </a:rPr>
                        <a:t>農林漁牧業用電</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798504505"/>
                  </a:ext>
                </a:extLst>
              </a:tr>
              <a:tr h="303256">
                <a:tc>
                  <a:txBody>
                    <a:bodyPr/>
                    <a:lstStyle/>
                    <a:p>
                      <a:pPr algn="ctr">
                        <a:spcBef>
                          <a:spcPts val="300"/>
                        </a:spcBef>
                        <a:spcAft>
                          <a:spcPts val="300"/>
                        </a:spcAft>
                      </a:pPr>
                      <a:r>
                        <a:rPr lang="en-US" sz="1200" kern="100">
                          <a:effectLst/>
                        </a:rPr>
                        <a:t>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最小值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平均值</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中位數</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最大值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全距</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標準差</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78065434"/>
                  </a:ext>
                </a:extLst>
              </a:tr>
              <a:tr h="303256">
                <a:tc>
                  <a:txBody>
                    <a:bodyPr/>
                    <a:lstStyle/>
                    <a:p>
                      <a:pPr algn="ctr">
                        <a:spcAft>
                          <a:spcPts val="0"/>
                        </a:spcAft>
                      </a:pPr>
                      <a:r>
                        <a:rPr lang="en-US" sz="1200" kern="100">
                          <a:effectLst/>
                        </a:rPr>
                        <a:t>22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4334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12,524,128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2,774,162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68,261,303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68,256,969</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17,557,648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5579110"/>
                  </a:ext>
                </a:extLst>
              </a:tr>
              <a:tr h="108000">
                <a:tc gridSpan="7">
                  <a:txBody>
                    <a:bodyPr/>
                    <a:lstStyle/>
                    <a:p>
                      <a:pPr algn="ctr">
                        <a:spcAft>
                          <a:spcPts val="0"/>
                        </a:spcAft>
                      </a:pPr>
                      <a:r>
                        <a:rPr lang="zh-TW" sz="1200" kern="100" dirty="0">
                          <a:effectLst/>
                        </a:rPr>
                        <a:t>工業用電</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91084806"/>
                  </a:ext>
                </a:extLst>
              </a:tr>
              <a:tr h="303256">
                <a:tc>
                  <a:txBody>
                    <a:bodyPr/>
                    <a:lstStyle/>
                    <a:p>
                      <a:pPr algn="ctr">
                        <a:spcBef>
                          <a:spcPts val="300"/>
                        </a:spcBef>
                        <a:spcAft>
                          <a:spcPts val="300"/>
                        </a:spcAft>
                      </a:pPr>
                      <a:r>
                        <a:rPr lang="en-US" sz="1200" kern="100">
                          <a:effectLst/>
                        </a:rPr>
                        <a:t>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最小值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平均值</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中位數</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最大值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全距</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標準差</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465744782"/>
                  </a:ext>
                </a:extLst>
              </a:tr>
              <a:tr h="303256">
                <a:tc>
                  <a:txBody>
                    <a:bodyPr/>
                    <a:lstStyle/>
                    <a:p>
                      <a:pPr algn="ctr">
                        <a:spcAft>
                          <a:spcPts val="0"/>
                        </a:spcAft>
                      </a:pPr>
                      <a:r>
                        <a:rPr lang="en-US" sz="1200" kern="100">
                          <a:effectLst/>
                        </a:rPr>
                        <a:t>22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624,382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494,721,722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129,776,222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2,072,257,104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2,071,632,722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640,779,654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5219674"/>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2632134072"/>
              </p:ext>
            </p:extLst>
          </p:nvPr>
        </p:nvGraphicFramePr>
        <p:xfrm>
          <a:off x="1152772" y="1119352"/>
          <a:ext cx="6502397" cy="1666796"/>
        </p:xfrm>
        <a:graphic>
          <a:graphicData uri="http://schemas.openxmlformats.org/drawingml/2006/table">
            <a:tbl>
              <a:tblPr firstRow="1" firstCol="1" bandRow="1">
                <a:tableStyleId>{B011DEC0-7B62-4C5F-9A1F-1F7CF7BFF82A}</a:tableStyleId>
              </a:tblPr>
              <a:tblGrid>
                <a:gridCol w="375420">
                  <a:extLst>
                    <a:ext uri="{9D8B030D-6E8A-4147-A177-3AD203B41FA5}">
                      <a16:colId xmlns:a16="http://schemas.microsoft.com/office/drawing/2014/main" val="1035159854"/>
                    </a:ext>
                  </a:extLst>
                </a:gridCol>
                <a:gridCol w="850674">
                  <a:extLst>
                    <a:ext uri="{9D8B030D-6E8A-4147-A177-3AD203B41FA5}">
                      <a16:colId xmlns:a16="http://schemas.microsoft.com/office/drawing/2014/main" val="2438134528"/>
                    </a:ext>
                  </a:extLst>
                </a:gridCol>
                <a:gridCol w="1019723">
                  <a:extLst>
                    <a:ext uri="{9D8B030D-6E8A-4147-A177-3AD203B41FA5}">
                      <a16:colId xmlns:a16="http://schemas.microsoft.com/office/drawing/2014/main" val="696710047"/>
                    </a:ext>
                  </a:extLst>
                </a:gridCol>
                <a:gridCol w="935199">
                  <a:extLst>
                    <a:ext uri="{9D8B030D-6E8A-4147-A177-3AD203B41FA5}">
                      <a16:colId xmlns:a16="http://schemas.microsoft.com/office/drawing/2014/main" val="281141209"/>
                    </a:ext>
                  </a:extLst>
                </a:gridCol>
                <a:gridCol w="1147309">
                  <a:extLst>
                    <a:ext uri="{9D8B030D-6E8A-4147-A177-3AD203B41FA5}">
                      <a16:colId xmlns:a16="http://schemas.microsoft.com/office/drawing/2014/main" val="2685647663"/>
                    </a:ext>
                  </a:extLst>
                </a:gridCol>
                <a:gridCol w="1147309">
                  <a:extLst>
                    <a:ext uri="{9D8B030D-6E8A-4147-A177-3AD203B41FA5}">
                      <a16:colId xmlns:a16="http://schemas.microsoft.com/office/drawing/2014/main" val="3756173772"/>
                    </a:ext>
                  </a:extLst>
                </a:gridCol>
                <a:gridCol w="1026763">
                  <a:extLst>
                    <a:ext uri="{9D8B030D-6E8A-4147-A177-3AD203B41FA5}">
                      <a16:colId xmlns:a16="http://schemas.microsoft.com/office/drawing/2014/main" val="1620735837"/>
                    </a:ext>
                  </a:extLst>
                </a:gridCol>
              </a:tblGrid>
              <a:tr h="180000">
                <a:tc gridSpan="7">
                  <a:txBody>
                    <a:bodyPr/>
                    <a:lstStyle/>
                    <a:p>
                      <a:pPr algn="ctr">
                        <a:spcBef>
                          <a:spcPts val="300"/>
                        </a:spcBef>
                        <a:spcAft>
                          <a:spcPts val="300"/>
                        </a:spcAft>
                      </a:pPr>
                      <a:r>
                        <a:rPr lang="zh-TW" sz="1200" kern="100" dirty="0">
                          <a:effectLst/>
                        </a:rPr>
                        <a:t>住宅用電</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822343713"/>
                  </a:ext>
                </a:extLst>
              </a:tr>
              <a:tr h="216839">
                <a:tc>
                  <a:txBody>
                    <a:bodyPr/>
                    <a:lstStyle/>
                    <a:p>
                      <a:pPr algn="ctr">
                        <a:spcBef>
                          <a:spcPts val="300"/>
                        </a:spcBef>
                        <a:spcAft>
                          <a:spcPts val="300"/>
                        </a:spcAft>
                      </a:pPr>
                      <a:r>
                        <a:rPr lang="en-US" sz="1200" kern="100" dirty="0">
                          <a:effectLst/>
                        </a:rPr>
                        <a:t>N</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最小值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平均值</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中位數</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最大值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全距</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標準差</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329690333"/>
                  </a:ext>
                </a:extLst>
              </a:tr>
              <a:tr h="433679">
                <a:tc>
                  <a:txBody>
                    <a:bodyPr/>
                    <a:lstStyle/>
                    <a:p>
                      <a:pPr algn="ctr">
                        <a:spcAft>
                          <a:spcPts val="0"/>
                        </a:spcAft>
                      </a:pPr>
                      <a:r>
                        <a:rPr lang="en-US" sz="1200" kern="100" dirty="0">
                          <a:effectLst/>
                        </a:rPr>
                        <a:t>22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1,990,266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198,820,043</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96,527,162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1,031,508,233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dirty="0">
                          <a:effectLst/>
                        </a:rPr>
                        <a:t>1,029,517,967</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200" kern="100">
                          <a:effectLst/>
                        </a:rPr>
                        <a:t>219,929,391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0320781"/>
                  </a:ext>
                </a:extLst>
              </a:tr>
              <a:tr h="180000">
                <a:tc gridSpan="7">
                  <a:txBody>
                    <a:bodyPr/>
                    <a:lstStyle/>
                    <a:p>
                      <a:pPr algn="ctr">
                        <a:spcAft>
                          <a:spcPts val="0"/>
                        </a:spcAft>
                      </a:pPr>
                      <a:r>
                        <a:rPr lang="zh-TW" sz="1200" kern="100" dirty="0">
                          <a:effectLst/>
                        </a:rPr>
                        <a:t>服務業用電</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06480176"/>
                  </a:ext>
                </a:extLst>
              </a:tr>
              <a:tr h="216839">
                <a:tc>
                  <a:txBody>
                    <a:bodyPr/>
                    <a:lstStyle/>
                    <a:p>
                      <a:pPr algn="ctr">
                        <a:spcBef>
                          <a:spcPts val="300"/>
                        </a:spcBef>
                        <a:spcAft>
                          <a:spcPts val="300"/>
                        </a:spcAft>
                      </a:pPr>
                      <a:r>
                        <a:rPr lang="en-US" sz="1200" kern="100">
                          <a:effectLst/>
                        </a:rPr>
                        <a:t>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最小值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平均值</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中位數</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最大值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全距</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標準差</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93039871"/>
                  </a:ext>
                </a:extLst>
              </a:tr>
              <a:tr h="433679">
                <a:tc>
                  <a:txBody>
                    <a:bodyPr/>
                    <a:lstStyle/>
                    <a:p>
                      <a:pPr algn="ctr">
                        <a:spcAft>
                          <a:spcPts val="0"/>
                        </a:spcAft>
                      </a:pPr>
                      <a:r>
                        <a:rPr lang="en-US" sz="1200" kern="100">
                          <a:effectLst/>
                        </a:rPr>
                        <a:t>22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200" kern="100">
                          <a:effectLst/>
                        </a:rPr>
                        <a:t>2,630,567</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200" kern="100">
                          <a:effectLst/>
                        </a:rPr>
                        <a:t>169,248,801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200" kern="100">
                          <a:effectLst/>
                        </a:rPr>
                        <a:t>68,684,462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200" kern="100" dirty="0">
                          <a:effectLst/>
                        </a:rPr>
                        <a:t>886,802,200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200" kern="100">
                          <a:effectLst/>
                        </a:rPr>
                        <a:t>884,171,633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200" kern="100" dirty="0">
                          <a:effectLst/>
                        </a:rPr>
                        <a:t>200,709,530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14480338"/>
                  </a:ext>
                </a:extLst>
              </a:tr>
            </a:tbl>
          </a:graphicData>
        </a:graphic>
      </p:graphicFrame>
      <p:sp>
        <p:nvSpPr>
          <p:cNvPr id="5" name="矩形 4"/>
          <p:cNvSpPr/>
          <p:nvPr/>
        </p:nvSpPr>
        <p:spPr>
          <a:xfrm>
            <a:off x="2197052" y="3672949"/>
            <a:ext cx="1095829" cy="594643"/>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409371" y="1291771"/>
            <a:ext cx="994229" cy="670423"/>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409370" y="2134613"/>
            <a:ext cx="994229" cy="553646"/>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
        <p:nvSpPr>
          <p:cNvPr id="4" name="矩形 3">
            <a:extLst>
              <a:ext uri="{FF2B5EF4-FFF2-40B4-BE49-F238E27FC236}">
                <a16:creationId xmlns:a16="http://schemas.microsoft.com/office/drawing/2014/main" id="{13090F3E-F571-E801-BBA6-67328FD8BED2}"/>
              </a:ext>
            </a:extLst>
          </p:cNvPr>
          <p:cNvSpPr/>
          <p:nvPr/>
        </p:nvSpPr>
        <p:spPr>
          <a:xfrm>
            <a:off x="5486400" y="1291771"/>
            <a:ext cx="1095829" cy="2975821"/>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39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14" grpId="0" animBg="1"/>
      <p:bldP spid="14" grpId="1"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20" name="Google Shape;520;p38"/>
          <p:cNvSpPr txBox="1">
            <a:spLocks noGrp="1"/>
          </p:cNvSpPr>
          <p:nvPr>
            <p:ph type="title" idx="2"/>
          </p:nvPr>
        </p:nvSpPr>
        <p:spPr>
          <a:xfrm>
            <a:off x="4036979" y="229026"/>
            <a:ext cx="4816735" cy="572700"/>
          </a:xfrm>
          <a:prstGeom prst="rect">
            <a:avLst/>
          </a:prstGeom>
          <a:noFill/>
          <a:ln>
            <a:noFill/>
          </a:ln>
        </p:spPr>
        <p:txBody>
          <a:bodyPr spcFirstLastPara="1" wrap="square" lIns="36000" tIns="91425" rIns="91425" bIns="91425" anchor="t" anchorCtr="0">
            <a:noAutofit/>
          </a:bodyPr>
          <a:lstStyle/>
          <a:p>
            <a:pPr>
              <a:spcAft>
                <a:spcPts val="100"/>
              </a:spcAft>
            </a:pPr>
            <a:r>
              <a:rPr lang="zh-TW" altLang="zh-TW" sz="2000" dirty="0">
                <a:latin typeface="微軟正黑體" panose="020B0604030504040204" pitchFamily="34" charset="-120"/>
                <a:ea typeface="微軟正黑體" panose="020B0604030504040204" pitchFamily="34" charset="-120"/>
              </a:rPr>
              <a:t>縣市與用電量之關係圖</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台北、新北、桃園</a:t>
            </a:r>
            <a:endParaRPr sz="2000" dirty="0">
              <a:latin typeface="微軟正黑體" panose="020B0604030504040204" pitchFamily="34" charset="-120"/>
              <a:ea typeface="微軟正黑體" panose="020B0604030504040204" pitchFamily="34" charset="-120"/>
            </a:endParaRPr>
          </a:p>
        </p:txBody>
      </p:sp>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12</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圖片 11"/>
          <p:cNvPicPr/>
          <p:nvPr/>
        </p:nvPicPr>
        <p:blipFill>
          <a:blip r:embed="rId3"/>
          <a:stretch>
            <a:fillRect/>
          </a:stretch>
        </p:blipFill>
        <p:spPr>
          <a:xfrm>
            <a:off x="428322" y="1364799"/>
            <a:ext cx="2880000" cy="2649850"/>
          </a:xfrm>
          <a:prstGeom prst="rect">
            <a:avLst/>
          </a:prstGeom>
          <a:ln>
            <a:solidFill>
              <a:schemeClr val="tx1"/>
            </a:solidFill>
          </a:ln>
        </p:spPr>
      </p:pic>
      <p:pic>
        <p:nvPicPr>
          <p:cNvPr id="19" name="圖片 1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95579" y="1357542"/>
            <a:ext cx="2880000" cy="2664366"/>
          </a:xfrm>
          <a:prstGeom prst="rect">
            <a:avLst/>
          </a:prstGeom>
          <a:noFill/>
        </p:spPr>
      </p:pic>
      <p:pic>
        <p:nvPicPr>
          <p:cNvPr id="20" name="圖片 19"/>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15579" y="1357542"/>
            <a:ext cx="2880000" cy="2657109"/>
          </a:xfrm>
          <a:prstGeom prst="rect">
            <a:avLst/>
          </a:prstGeom>
          <a:noFill/>
        </p:spPr>
      </p:pic>
      <p:sp>
        <p:nvSpPr>
          <p:cNvPr id="21"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Tree>
    <p:extLst>
      <p:ext uri="{BB962C8B-B14F-4D97-AF65-F5344CB8AC3E}">
        <p14:creationId xmlns:p14="http://schemas.microsoft.com/office/powerpoint/2010/main" val="3855962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13</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圖片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7607" y="1366096"/>
            <a:ext cx="2880000" cy="2661618"/>
          </a:xfrm>
          <a:prstGeom prst="rect">
            <a:avLst/>
          </a:prstGeom>
          <a:noFill/>
        </p:spPr>
      </p:pic>
      <p:pic>
        <p:nvPicPr>
          <p:cNvPr id="14" name="圖片 1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17607" y="1364895"/>
            <a:ext cx="2880000" cy="2658307"/>
          </a:xfrm>
          <a:prstGeom prst="rect">
            <a:avLst/>
          </a:prstGeom>
          <a:noFill/>
        </p:spPr>
      </p:pic>
      <p:pic>
        <p:nvPicPr>
          <p:cNvPr id="15" name="圖片 14"/>
          <p:cNvPicPr/>
          <p:nvPr/>
        </p:nvPicPr>
        <p:blipFill>
          <a:blip r:embed="rId5"/>
          <a:stretch>
            <a:fillRect/>
          </a:stretch>
        </p:blipFill>
        <p:spPr>
          <a:xfrm>
            <a:off x="357607" y="1373352"/>
            <a:ext cx="2880000" cy="2649850"/>
          </a:xfrm>
          <a:prstGeom prst="rect">
            <a:avLst/>
          </a:prstGeom>
          <a:ln>
            <a:solidFill>
              <a:schemeClr val="tx1"/>
            </a:solidFill>
          </a:ln>
        </p:spPr>
      </p:pic>
      <p:sp>
        <p:nvSpPr>
          <p:cNvPr id="16" name="Google Shape;520;p38"/>
          <p:cNvSpPr txBox="1">
            <a:spLocks noGrp="1"/>
          </p:cNvSpPr>
          <p:nvPr>
            <p:ph type="title" idx="2"/>
          </p:nvPr>
        </p:nvSpPr>
        <p:spPr>
          <a:xfrm>
            <a:off x="4073265" y="229026"/>
            <a:ext cx="4845763" cy="572700"/>
          </a:xfrm>
          <a:prstGeom prst="rect">
            <a:avLst/>
          </a:prstGeom>
          <a:noFill/>
          <a:ln>
            <a:noFill/>
          </a:ln>
        </p:spPr>
        <p:txBody>
          <a:bodyPr spcFirstLastPara="1" wrap="square" lIns="36000" tIns="91425" rIns="91425" bIns="91425" anchor="t" anchorCtr="0">
            <a:noAutofit/>
          </a:bodyPr>
          <a:lstStyle/>
          <a:p>
            <a:pPr>
              <a:spcAft>
                <a:spcPts val="100"/>
              </a:spcAft>
            </a:pPr>
            <a:r>
              <a:rPr lang="zh-TW" altLang="zh-TW" sz="2000" dirty="0">
                <a:latin typeface="微軟正黑體" panose="020B0604030504040204" pitchFamily="34" charset="-120"/>
                <a:ea typeface="微軟正黑體" panose="020B0604030504040204" pitchFamily="34" charset="-120"/>
              </a:rPr>
              <a:t>縣市與用電量之關係圖</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台中、台南、高雄</a:t>
            </a:r>
            <a:endParaRPr sz="2000" dirty="0">
              <a:latin typeface="微軟正黑體" panose="020B0604030504040204" pitchFamily="34" charset="-120"/>
              <a:ea typeface="微軟正黑體" panose="020B0604030504040204" pitchFamily="34" charset="-120"/>
            </a:endParaRPr>
          </a:p>
        </p:txBody>
      </p:sp>
      <p:sp>
        <p:nvSpPr>
          <p:cNvPr id="17"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Tree>
    <p:extLst>
      <p:ext uri="{BB962C8B-B14F-4D97-AF65-F5344CB8AC3E}">
        <p14:creationId xmlns:p14="http://schemas.microsoft.com/office/powerpoint/2010/main" val="2350181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4" name="Google Shape;994;p50"/>
          <p:cNvSpPr txBox="1">
            <a:spLocks noGrp="1"/>
          </p:cNvSpPr>
          <p:nvPr>
            <p:ph type="title" idx="2"/>
          </p:nvPr>
        </p:nvSpPr>
        <p:spPr>
          <a:xfrm>
            <a:off x="5143413" y="1280970"/>
            <a:ext cx="1429800" cy="1322408"/>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en" dirty="0">
                <a:solidFill>
                  <a:schemeClr val="tx2"/>
                </a:solidFill>
              </a:rPr>
              <a:t>03</a:t>
            </a:r>
            <a:endParaRPr dirty="0">
              <a:solidFill>
                <a:schemeClr val="tx2"/>
              </a:solidFill>
            </a:endParaRPr>
          </a:p>
        </p:txBody>
      </p:sp>
      <p:sp>
        <p:nvSpPr>
          <p:cNvPr id="995" name="Google Shape;995;p50"/>
          <p:cNvSpPr txBox="1">
            <a:spLocks noGrp="1"/>
          </p:cNvSpPr>
          <p:nvPr>
            <p:ph type="title"/>
          </p:nvPr>
        </p:nvSpPr>
        <p:spPr>
          <a:xfrm>
            <a:off x="2423152" y="2165005"/>
            <a:ext cx="4268100" cy="1242899"/>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典型相關分析</a:t>
            </a:r>
            <a:endParaRPr dirty="0">
              <a:latin typeface="微軟正黑體" panose="020B0604030504040204" pitchFamily="34" charset="-120"/>
              <a:ea typeface="微軟正黑體" panose="020B0604030504040204" pitchFamily="34" charset="-120"/>
            </a:endParaRPr>
          </a:p>
        </p:txBody>
      </p:sp>
      <p:sp>
        <p:nvSpPr>
          <p:cNvPr id="997" name="Google Shape;997;p50"/>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14</a:t>
            </a:fld>
            <a:endParaRPr/>
          </a:p>
        </p:txBody>
      </p:sp>
      <p:grpSp>
        <p:nvGrpSpPr>
          <p:cNvPr id="1000" name="Google Shape;1000;p50"/>
          <p:cNvGrpSpPr/>
          <p:nvPr/>
        </p:nvGrpSpPr>
        <p:grpSpPr>
          <a:xfrm rot="796926">
            <a:off x="7281311" y="1430835"/>
            <a:ext cx="1114601" cy="2673425"/>
            <a:chOff x="294000" y="2956300"/>
            <a:chExt cx="485450" cy="1164375"/>
          </a:xfrm>
        </p:grpSpPr>
        <p:sp>
          <p:nvSpPr>
            <p:cNvPr id="1001" name="Google Shape;1001;p50"/>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0"/>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0"/>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0"/>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0"/>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0"/>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0"/>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0"/>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0"/>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0"/>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0"/>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0"/>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0"/>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0"/>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0"/>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50"/>
          <p:cNvGrpSpPr/>
          <p:nvPr/>
        </p:nvGrpSpPr>
        <p:grpSpPr>
          <a:xfrm>
            <a:off x="719995" y="1552448"/>
            <a:ext cx="1030334" cy="1331665"/>
            <a:chOff x="2080550" y="3234900"/>
            <a:chExt cx="613075" cy="792375"/>
          </a:xfrm>
        </p:grpSpPr>
        <p:sp>
          <p:nvSpPr>
            <p:cNvPr id="1019" name="Google Shape;1019;p50"/>
            <p:cNvSpPr/>
            <p:nvPr/>
          </p:nvSpPr>
          <p:spPr>
            <a:xfrm>
              <a:off x="2168125" y="3303275"/>
              <a:ext cx="424575" cy="592225"/>
            </a:xfrm>
            <a:custGeom>
              <a:avLst/>
              <a:gdLst/>
              <a:ahLst/>
              <a:cxnLst/>
              <a:rect l="l" t="t" r="r" b="b"/>
              <a:pathLst>
                <a:path w="16983" h="23689" extrusionOk="0">
                  <a:moveTo>
                    <a:pt x="7708" y="1"/>
                  </a:moveTo>
                  <a:lnTo>
                    <a:pt x="7074" y="34"/>
                  </a:lnTo>
                  <a:lnTo>
                    <a:pt x="6473" y="101"/>
                  </a:lnTo>
                  <a:lnTo>
                    <a:pt x="5873" y="201"/>
                  </a:lnTo>
                  <a:lnTo>
                    <a:pt x="5306" y="368"/>
                  </a:lnTo>
                  <a:lnTo>
                    <a:pt x="4738" y="568"/>
                  </a:lnTo>
                  <a:lnTo>
                    <a:pt x="4171" y="801"/>
                  </a:lnTo>
                  <a:lnTo>
                    <a:pt x="3637" y="1068"/>
                  </a:lnTo>
                  <a:lnTo>
                    <a:pt x="3137" y="1369"/>
                  </a:lnTo>
                  <a:lnTo>
                    <a:pt x="2670" y="1736"/>
                  </a:lnTo>
                  <a:lnTo>
                    <a:pt x="2236" y="2136"/>
                  </a:lnTo>
                  <a:lnTo>
                    <a:pt x="1836" y="2603"/>
                  </a:lnTo>
                  <a:lnTo>
                    <a:pt x="1569" y="2937"/>
                  </a:lnTo>
                  <a:lnTo>
                    <a:pt x="1335" y="3270"/>
                  </a:lnTo>
                  <a:lnTo>
                    <a:pt x="1135" y="3637"/>
                  </a:lnTo>
                  <a:lnTo>
                    <a:pt x="935" y="4038"/>
                  </a:lnTo>
                  <a:lnTo>
                    <a:pt x="768" y="4405"/>
                  </a:lnTo>
                  <a:lnTo>
                    <a:pt x="601" y="4805"/>
                  </a:lnTo>
                  <a:lnTo>
                    <a:pt x="335" y="5606"/>
                  </a:lnTo>
                  <a:lnTo>
                    <a:pt x="168" y="6373"/>
                  </a:lnTo>
                  <a:lnTo>
                    <a:pt x="68" y="7107"/>
                  </a:lnTo>
                  <a:lnTo>
                    <a:pt x="1" y="7874"/>
                  </a:lnTo>
                  <a:lnTo>
                    <a:pt x="34" y="8642"/>
                  </a:lnTo>
                  <a:lnTo>
                    <a:pt x="134" y="9409"/>
                  </a:lnTo>
                  <a:lnTo>
                    <a:pt x="301" y="10143"/>
                  </a:lnTo>
                  <a:lnTo>
                    <a:pt x="401" y="10510"/>
                  </a:lnTo>
                  <a:lnTo>
                    <a:pt x="535" y="10844"/>
                  </a:lnTo>
                  <a:lnTo>
                    <a:pt x="668" y="11211"/>
                  </a:lnTo>
                  <a:lnTo>
                    <a:pt x="868" y="11544"/>
                  </a:lnTo>
                  <a:lnTo>
                    <a:pt x="1235" y="12111"/>
                  </a:lnTo>
                  <a:lnTo>
                    <a:pt x="1636" y="12679"/>
                  </a:lnTo>
                  <a:lnTo>
                    <a:pt x="2103" y="13179"/>
                  </a:lnTo>
                  <a:lnTo>
                    <a:pt x="2603" y="13646"/>
                  </a:lnTo>
                  <a:lnTo>
                    <a:pt x="3170" y="14080"/>
                  </a:lnTo>
                  <a:lnTo>
                    <a:pt x="3737" y="14513"/>
                  </a:lnTo>
                  <a:lnTo>
                    <a:pt x="4305" y="14880"/>
                  </a:lnTo>
                  <a:lnTo>
                    <a:pt x="4905" y="15247"/>
                  </a:lnTo>
                  <a:lnTo>
                    <a:pt x="5172" y="15414"/>
                  </a:lnTo>
                  <a:lnTo>
                    <a:pt x="5439" y="15581"/>
                  </a:lnTo>
                  <a:lnTo>
                    <a:pt x="5673" y="15781"/>
                  </a:lnTo>
                  <a:lnTo>
                    <a:pt x="5873" y="16015"/>
                  </a:lnTo>
                  <a:lnTo>
                    <a:pt x="6006" y="16215"/>
                  </a:lnTo>
                  <a:lnTo>
                    <a:pt x="6073" y="16448"/>
                  </a:lnTo>
                  <a:lnTo>
                    <a:pt x="6173" y="16949"/>
                  </a:lnTo>
                  <a:lnTo>
                    <a:pt x="6440" y="18617"/>
                  </a:lnTo>
                  <a:lnTo>
                    <a:pt x="6640" y="20319"/>
                  </a:lnTo>
                  <a:lnTo>
                    <a:pt x="6740" y="21987"/>
                  </a:lnTo>
                  <a:lnTo>
                    <a:pt x="6773" y="23688"/>
                  </a:lnTo>
                  <a:lnTo>
                    <a:pt x="10977" y="23455"/>
                  </a:lnTo>
                  <a:lnTo>
                    <a:pt x="10944" y="21853"/>
                  </a:lnTo>
                  <a:lnTo>
                    <a:pt x="10910" y="20218"/>
                  </a:lnTo>
                  <a:lnTo>
                    <a:pt x="10944" y="18617"/>
                  </a:lnTo>
                  <a:lnTo>
                    <a:pt x="11011" y="16982"/>
                  </a:lnTo>
                  <a:lnTo>
                    <a:pt x="11044" y="16682"/>
                  </a:lnTo>
                  <a:lnTo>
                    <a:pt x="11077" y="16549"/>
                  </a:lnTo>
                  <a:lnTo>
                    <a:pt x="11144" y="16415"/>
                  </a:lnTo>
                  <a:lnTo>
                    <a:pt x="11244" y="16282"/>
                  </a:lnTo>
                  <a:lnTo>
                    <a:pt x="11377" y="16148"/>
                  </a:lnTo>
                  <a:lnTo>
                    <a:pt x="11678" y="15981"/>
                  </a:lnTo>
                  <a:lnTo>
                    <a:pt x="12212" y="15648"/>
                  </a:lnTo>
                  <a:lnTo>
                    <a:pt x="12745" y="15281"/>
                  </a:lnTo>
                  <a:lnTo>
                    <a:pt x="13246" y="14914"/>
                  </a:lnTo>
                  <a:lnTo>
                    <a:pt x="13713" y="14480"/>
                  </a:lnTo>
                  <a:lnTo>
                    <a:pt x="14180" y="14046"/>
                  </a:lnTo>
                  <a:lnTo>
                    <a:pt x="14647" y="13579"/>
                  </a:lnTo>
                  <a:lnTo>
                    <a:pt x="15047" y="13112"/>
                  </a:lnTo>
                  <a:lnTo>
                    <a:pt x="15414" y="12612"/>
                  </a:lnTo>
                  <a:lnTo>
                    <a:pt x="15781" y="12078"/>
                  </a:lnTo>
                  <a:lnTo>
                    <a:pt x="16082" y="11544"/>
                  </a:lnTo>
                  <a:lnTo>
                    <a:pt x="16349" y="10977"/>
                  </a:lnTo>
                  <a:lnTo>
                    <a:pt x="16582" y="10410"/>
                  </a:lnTo>
                  <a:lnTo>
                    <a:pt x="16749" y="9843"/>
                  </a:lnTo>
                  <a:lnTo>
                    <a:pt x="16882" y="9242"/>
                  </a:lnTo>
                  <a:lnTo>
                    <a:pt x="16949" y="8608"/>
                  </a:lnTo>
                  <a:lnTo>
                    <a:pt x="16982" y="8008"/>
                  </a:lnTo>
                  <a:lnTo>
                    <a:pt x="16916" y="7341"/>
                  </a:lnTo>
                  <a:lnTo>
                    <a:pt x="16816" y="6707"/>
                  </a:lnTo>
                  <a:lnTo>
                    <a:pt x="16649" y="6106"/>
                  </a:lnTo>
                  <a:lnTo>
                    <a:pt x="16449" y="5506"/>
                  </a:lnTo>
                  <a:lnTo>
                    <a:pt x="16148" y="4905"/>
                  </a:lnTo>
                  <a:lnTo>
                    <a:pt x="15848" y="4338"/>
                  </a:lnTo>
                  <a:lnTo>
                    <a:pt x="15481" y="3804"/>
                  </a:lnTo>
                  <a:lnTo>
                    <a:pt x="15081" y="3304"/>
                  </a:lnTo>
                  <a:lnTo>
                    <a:pt x="14614" y="2837"/>
                  </a:lnTo>
                  <a:lnTo>
                    <a:pt x="14147" y="2369"/>
                  </a:lnTo>
                  <a:lnTo>
                    <a:pt x="13613" y="1969"/>
                  </a:lnTo>
                  <a:lnTo>
                    <a:pt x="13079" y="1569"/>
                  </a:lnTo>
                  <a:lnTo>
                    <a:pt x="12512" y="1235"/>
                  </a:lnTo>
                  <a:lnTo>
                    <a:pt x="11945" y="935"/>
                  </a:lnTo>
                  <a:lnTo>
                    <a:pt x="11344" y="668"/>
                  </a:lnTo>
                  <a:lnTo>
                    <a:pt x="10710" y="434"/>
                  </a:lnTo>
                  <a:lnTo>
                    <a:pt x="10143" y="301"/>
                  </a:lnTo>
                  <a:lnTo>
                    <a:pt x="9543" y="168"/>
                  </a:lnTo>
                  <a:lnTo>
                    <a:pt x="8909" y="67"/>
                  </a:lnTo>
                  <a:lnTo>
                    <a:pt x="8308" y="34"/>
                  </a:lnTo>
                  <a:lnTo>
                    <a:pt x="7708" y="1"/>
                  </a:lnTo>
                  <a:close/>
                </a:path>
              </a:pathLst>
            </a:custGeom>
            <a:solidFill>
              <a:srgbClr val="98E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2168125" y="3303275"/>
              <a:ext cx="424575" cy="592225"/>
            </a:xfrm>
            <a:custGeom>
              <a:avLst/>
              <a:gdLst/>
              <a:ahLst/>
              <a:cxnLst/>
              <a:rect l="l" t="t" r="r" b="b"/>
              <a:pathLst>
                <a:path w="16983" h="23689" fill="none" extrusionOk="0">
                  <a:moveTo>
                    <a:pt x="10977" y="23455"/>
                  </a:moveTo>
                  <a:lnTo>
                    <a:pt x="10977" y="23455"/>
                  </a:lnTo>
                  <a:lnTo>
                    <a:pt x="10944" y="21853"/>
                  </a:lnTo>
                  <a:lnTo>
                    <a:pt x="10910" y="20218"/>
                  </a:lnTo>
                  <a:lnTo>
                    <a:pt x="10944" y="18617"/>
                  </a:lnTo>
                  <a:lnTo>
                    <a:pt x="11011" y="16982"/>
                  </a:lnTo>
                  <a:lnTo>
                    <a:pt x="11011" y="16982"/>
                  </a:lnTo>
                  <a:lnTo>
                    <a:pt x="11044" y="16682"/>
                  </a:lnTo>
                  <a:lnTo>
                    <a:pt x="11077" y="16549"/>
                  </a:lnTo>
                  <a:lnTo>
                    <a:pt x="11144" y="16415"/>
                  </a:lnTo>
                  <a:lnTo>
                    <a:pt x="11144" y="16415"/>
                  </a:lnTo>
                  <a:lnTo>
                    <a:pt x="11244" y="16282"/>
                  </a:lnTo>
                  <a:lnTo>
                    <a:pt x="11377" y="16148"/>
                  </a:lnTo>
                  <a:lnTo>
                    <a:pt x="11678" y="15981"/>
                  </a:lnTo>
                  <a:lnTo>
                    <a:pt x="11678" y="15981"/>
                  </a:lnTo>
                  <a:lnTo>
                    <a:pt x="12212" y="15648"/>
                  </a:lnTo>
                  <a:lnTo>
                    <a:pt x="12745" y="15281"/>
                  </a:lnTo>
                  <a:lnTo>
                    <a:pt x="13246" y="14914"/>
                  </a:lnTo>
                  <a:lnTo>
                    <a:pt x="13713" y="14480"/>
                  </a:lnTo>
                  <a:lnTo>
                    <a:pt x="14180" y="14046"/>
                  </a:lnTo>
                  <a:lnTo>
                    <a:pt x="14647" y="13579"/>
                  </a:lnTo>
                  <a:lnTo>
                    <a:pt x="15047" y="13112"/>
                  </a:lnTo>
                  <a:lnTo>
                    <a:pt x="15414" y="12612"/>
                  </a:lnTo>
                  <a:lnTo>
                    <a:pt x="15781" y="12078"/>
                  </a:lnTo>
                  <a:lnTo>
                    <a:pt x="16082" y="11544"/>
                  </a:lnTo>
                  <a:lnTo>
                    <a:pt x="16349" y="10977"/>
                  </a:lnTo>
                  <a:lnTo>
                    <a:pt x="16582" y="10410"/>
                  </a:lnTo>
                  <a:lnTo>
                    <a:pt x="16749" y="9843"/>
                  </a:lnTo>
                  <a:lnTo>
                    <a:pt x="16882" y="9242"/>
                  </a:lnTo>
                  <a:lnTo>
                    <a:pt x="16949" y="8608"/>
                  </a:lnTo>
                  <a:lnTo>
                    <a:pt x="16982" y="8008"/>
                  </a:lnTo>
                  <a:lnTo>
                    <a:pt x="16982" y="8008"/>
                  </a:lnTo>
                  <a:lnTo>
                    <a:pt x="16916" y="7341"/>
                  </a:lnTo>
                  <a:lnTo>
                    <a:pt x="16816" y="6707"/>
                  </a:lnTo>
                  <a:lnTo>
                    <a:pt x="16649" y="6106"/>
                  </a:lnTo>
                  <a:lnTo>
                    <a:pt x="16449" y="5506"/>
                  </a:lnTo>
                  <a:lnTo>
                    <a:pt x="16148" y="4905"/>
                  </a:lnTo>
                  <a:lnTo>
                    <a:pt x="15848" y="4338"/>
                  </a:lnTo>
                  <a:lnTo>
                    <a:pt x="15481" y="3804"/>
                  </a:lnTo>
                  <a:lnTo>
                    <a:pt x="15081" y="3304"/>
                  </a:lnTo>
                  <a:lnTo>
                    <a:pt x="14614" y="2837"/>
                  </a:lnTo>
                  <a:lnTo>
                    <a:pt x="14147" y="2369"/>
                  </a:lnTo>
                  <a:lnTo>
                    <a:pt x="13613" y="1969"/>
                  </a:lnTo>
                  <a:lnTo>
                    <a:pt x="13079" y="1569"/>
                  </a:lnTo>
                  <a:lnTo>
                    <a:pt x="12512" y="1235"/>
                  </a:lnTo>
                  <a:lnTo>
                    <a:pt x="11945" y="935"/>
                  </a:lnTo>
                  <a:lnTo>
                    <a:pt x="11344" y="668"/>
                  </a:lnTo>
                  <a:lnTo>
                    <a:pt x="10710" y="434"/>
                  </a:lnTo>
                  <a:lnTo>
                    <a:pt x="10710" y="434"/>
                  </a:lnTo>
                  <a:lnTo>
                    <a:pt x="10143" y="301"/>
                  </a:lnTo>
                  <a:lnTo>
                    <a:pt x="9543" y="168"/>
                  </a:lnTo>
                  <a:lnTo>
                    <a:pt x="8909" y="67"/>
                  </a:lnTo>
                  <a:lnTo>
                    <a:pt x="8308" y="34"/>
                  </a:lnTo>
                  <a:lnTo>
                    <a:pt x="7708" y="1"/>
                  </a:lnTo>
                  <a:lnTo>
                    <a:pt x="7074" y="34"/>
                  </a:lnTo>
                  <a:lnTo>
                    <a:pt x="6473" y="101"/>
                  </a:lnTo>
                  <a:lnTo>
                    <a:pt x="5873" y="201"/>
                  </a:lnTo>
                  <a:lnTo>
                    <a:pt x="5306" y="368"/>
                  </a:lnTo>
                  <a:lnTo>
                    <a:pt x="4738" y="568"/>
                  </a:lnTo>
                  <a:lnTo>
                    <a:pt x="4171" y="801"/>
                  </a:lnTo>
                  <a:lnTo>
                    <a:pt x="3637" y="1068"/>
                  </a:lnTo>
                  <a:lnTo>
                    <a:pt x="3137" y="1369"/>
                  </a:lnTo>
                  <a:lnTo>
                    <a:pt x="2670" y="1736"/>
                  </a:lnTo>
                  <a:lnTo>
                    <a:pt x="2236" y="2136"/>
                  </a:lnTo>
                  <a:lnTo>
                    <a:pt x="1836" y="2603"/>
                  </a:lnTo>
                  <a:lnTo>
                    <a:pt x="1836" y="2603"/>
                  </a:lnTo>
                  <a:lnTo>
                    <a:pt x="1569" y="2937"/>
                  </a:lnTo>
                  <a:lnTo>
                    <a:pt x="1335" y="3270"/>
                  </a:lnTo>
                  <a:lnTo>
                    <a:pt x="1135" y="3637"/>
                  </a:lnTo>
                  <a:lnTo>
                    <a:pt x="935" y="4038"/>
                  </a:lnTo>
                  <a:lnTo>
                    <a:pt x="768" y="4405"/>
                  </a:lnTo>
                  <a:lnTo>
                    <a:pt x="601" y="4805"/>
                  </a:lnTo>
                  <a:lnTo>
                    <a:pt x="335" y="5606"/>
                  </a:lnTo>
                  <a:lnTo>
                    <a:pt x="335" y="5606"/>
                  </a:lnTo>
                  <a:lnTo>
                    <a:pt x="168" y="6373"/>
                  </a:lnTo>
                  <a:lnTo>
                    <a:pt x="68" y="7107"/>
                  </a:lnTo>
                  <a:lnTo>
                    <a:pt x="1" y="7874"/>
                  </a:lnTo>
                  <a:lnTo>
                    <a:pt x="34" y="8642"/>
                  </a:lnTo>
                  <a:lnTo>
                    <a:pt x="134" y="9409"/>
                  </a:lnTo>
                  <a:lnTo>
                    <a:pt x="301" y="10143"/>
                  </a:lnTo>
                  <a:lnTo>
                    <a:pt x="401" y="10510"/>
                  </a:lnTo>
                  <a:lnTo>
                    <a:pt x="535" y="10844"/>
                  </a:lnTo>
                  <a:lnTo>
                    <a:pt x="668" y="11211"/>
                  </a:lnTo>
                  <a:lnTo>
                    <a:pt x="868" y="11544"/>
                  </a:lnTo>
                  <a:lnTo>
                    <a:pt x="868" y="11544"/>
                  </a:lnTo>
                  <a:lnTo>
                    <a:pt x="1235" y="12111"/>
                  </a:lnTo>
                  <a:lnTo>
                    <a:pt x="1636" y="12679"/>
                  </a:lnTo>
                  <a:lnTo>
                    <a:pt x="2103" y="13179"/>
                  </a:lnTo>
                  <a:lnTo>
                    <a:pt x="2603" y="13646"/>
                  </a:lnTo>
                  <a:lnTo>
                    <a:pt x="3170" y="14080"/>
                  </a:lnTo>
                  <a:lnTo>
                    <a:pt x="3737" y="14513"/>
                  </a:lnTo>
                  <a:lnTo>
                    <a:pt x="4305" y="14880"/>
                  </a:lnTo>
                  <a:lnTo>
                    <a:pt x="4905" y="15247"/>
                  </a:lnTo>
                  <a:lnTo>
                    <a:pt x="4905" y="15247"/>
                  </a:lnTo>
                  <a:lnTo>
                    <a:pt x="5172" y="15414"/>
                  </a:lnTo>
                  <a:lnTo>
                    <a:pt x="5439" y="15581"/>
                  </a:lnTo>
                  <a:lnTo>
                    <a:pt x="5673" y="15781"/>
                  </a:lnTo>
                  <a:lnTo>
                    <a:pt x="5873" y="16015"/>
                  </a:lnTo>
                  <a:lnTo>
                    <a:pt x="5873" y="16015"/>
                  </a:lnTo>
                  <a:lnTo>
                    <a:pt x="6006" y="16215"/>
                  </a:lnTo>
                  <a:lnTo>
                    <a:pt x="6073" y="16448"/>
                  </a:lnTo>
                  <a:lnTo>
                    <a:pt x="6173" y="16949"/>
                  </a:lnTo>
                  <a:lnTo>
                    <a:pt x="6173" y="16949"/>
                  </a:lnTo>
                  <a:lnTo>
                    <a:pt x="6440" y="18617"/>
                  </a:lnTo>
                  <a:lnTo>
                    <a:pt x="6640" y="20319"/>
                  </a:lnTo>
                  <a:lnTo>
                    <a:pt x="6740" y="21987"/>
                  </a:lnTo>
                  <a:lnTo>
                    <a:pt x="6773" y="236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0"/>
            <p:cNvSpPr/>
            <p:nvPr/>
          </p:nvSpPr>
          <p:spPr>
            <a:xfrm>
              <a:off x="2080550" y="3234900"/>
              <a:ext cx="613075" cy="792375"/>
            </a:xfrm>
            <a:custGeom>
              <a:avLst/>
              <a:gdLst/>
              <a:ahLst/>
              <a:cxnLst/>
              <a:rect l="l" t="t" r="r" b="b"/>
              <a:pathLst>
                <a:path w="24523" h="31695" extrusionOk="0">
                  <a:moveTo>
                    <a:pt x="13846" y="8975"/>
                  </a:moveTo>
                  <a:lnTo>
                    <a:pt x="14046" y="9041"/>
                  </a:lnTo>
                  <a:lnTo>
                    <a:pt x="14247" y="9108"/>
                  </a:lnTo>
                  <a:lnTo>
                    <a:pt x="14447" y="9208"/>
                  </a:lnTo>
                  <a:lnTo>
                    <a:pt x="14614" y="9342"/>
                  </a:lnTo>
                  <a:lnTo>
                    <a:pt x="14780" y="9508"/>
                  </a:lnTo>
                  <a:lnTo>
                    <a:pt x="14914" y="9675"/>
                  </a:lnTo>
                  <a:lnTo>
                    <a:pt x="15014" y="9875"/>
                  </a:lnTo>
                  <a:lnTo>
                    <a:pt x="15114" y="10042"/>
                  </a:lnTo>
                  <a:lnTo>
                    <a:pt x="15214" y="10309"/>
                  </a:lnTo>
                  <a:lnTo>
                    <a:pt x="15281" y="10543"/>
                  </a:lnTo>
                  <a:lnTo>
                    <a:pt x="15314" y="10809"/>
                  </a:lnTo>
                  <a:lnTo>
                    <a:pt x="15314" y="11076"/>
                  </a:lnTo>
                  <a:lnTo>
                    <a:pt x="15281" y="11577"/>
                  </a:lnTo>
                  <a:lnTo>
                    <a:pt x="15181" y="12077"/>
                  </a:lnTo>
                  <a:lnTo>
                    <a:pt x="15047" y="12644"/>
                  </a:lnTo>
                  <a:lnTo>
                    <a:pt x="14847" y="13178"/>
                  </a:lnTo>
                  <a:lnTo>
                    <a:pt x="14447" y="14246"/>
                  </a:lnTo>
                  <a:lnTo>
                    <a:pt x="14080" y="15347"/>
                  </a:lnTo>
                  <a:lnTo>
                    <a:pt x="13713" y="16481"/>
                  </a:lnTo>
                  <a:lnTo>
                    <a:pt x="13413" y="17615"/>
                  </a:lnTo>
                  <a:lnTo>
                    <a:pt x="13146" y="18750"/>
                  </a:lnTo>
                  <a:lnTo>
                    <a:pt x="12879" y="19917"/>
                  </a:lnTo>
                  <a:lnTo>
                    <a:pt x="12679" y="21052"/>
                  </a:lnTo>
                  <a:lnTo>
                    <a:pt x="12445" y="22720"/>
                  </a:lnTo>
                  <a:lnTo>
                    <a:pt x="12278" y="24355"/>
                  </a:lnTo>
                  <a:lnTo>
                    <a:pt x="12178" y="23521"/>
                  </a:lnTo>
                  <a:lnTo>
                    <a:pt x="12045" y="22687"/>
                  </a:lnTo>
                  <a:lnTo>
                    <a:pt x="11845" y="21886"/>
                  </a:lnTo>
                  <a:lnTo>
                    <a:pt x="11611" y="21052"/>
                  </a:lnTo>
                  <a:lnTo>
                    <a:pt x="11344" y="20251"/>
                  </a:lnTo>
                  <a:lnTo>
                    <a:pt x="11044" y="19450"/>
                  </a:lnTo>
                  <a:lnTo>
                    <a:pt x="10410" y="17882"/>
                  </a:lnTo>
                  <a:lnTo>
                    <a:pt x="9576" y="15847"/>
                  </a:lnTo>
                  <a:lnTo>
                    <a:pt x="9176" y="14813"/>
                  </a:lnTo>
                  <a:lnTo>
                    <a:pt x="8809" y="13779"/>
                  </a:lnTo>
                  <a:lnTo>
                    <a:pt x="8475" y="12745"/>
                  </a:lnTo>
                  <a:lnTo>
                    <a:pt x="8341" y="12211"/>
                  </a:lnTo>
                  <a:lnTo>
                    <a:pt x="8241" y="11644"/>
                  </a:lnTo>
                  <a:lnTo>
                    <a:pt x="8141" y="11110"/>
                  </a:lnTo>
                  <a:lnTo>
                    <a:pt x="8075" y="10576"/>
                  </a:lnTo>
                  <a:lnTo>
                    <a:pt x="8041" y="10309"/>
                  </a:lnTo>
                  <a:lnTo>
                    <a:pt x="8041" y="10042"/>
                  </a:lnTo>
                  <a:lnTo>
                    <a:pt x="8108" y="9742"/>
                  </a:lnTo>
                  <a:lnTo>
                    <a:pt x="8141" y="9608"/>
                  </a:lnTo>
                  <a:lnTo>
                    <a:pt x="8208" y="9508"/>
                  </a:lnTo>
                  <a:lnTo>
                    <a:pt x="8308" y="9375"/>
                  </a:lnTo>
                  <a:lnTo>
                    <a:pt x="8408" y="9308"/>
                  </a:lnTo>
                  <a:lnTo>
                    <a:pt x="8508" y="9241"/>
                  </a:lnTo>
                  <a:lnTo>
                    <a:pt x="8642" y="9208"/>
                  </a:lnTo>
                  <a:lnTo>
                    <a:pt x="8775" y="9208"/>
                  </a:lnTo>
                  <a:lnTo>
                    <a:pt x="8909" y="9241"/>
                  </a:lnTo>
                  <a:lnTo>
                    <a:pt x="9142" y="9308"/>
                  </a:lnTo>
                  <a:lnTo>
                    <a:pt x="9409" y="9442"/>
                  </a:lnTo>
                  <a:lnTo>
                    <a:pt x="9643" y="9608"/>
                  </a:lnTo>
                  <a:lnTo>
                    <a:pt x="9843" y="9775"/>
                  </a:lnTo>
                  <a:lnTo>
                    <a:pt x="9976" y="9975"/>
                  </a:lnTo>
                  <a:lnTo>
                    <a:pt x="10143" y="10242"/>
                  </a:lnTo>
                  <a:lnTo>
                    <a:pt x="10276" y="10509"/>
                  </a:lnTo>
                  <a:lnTo>
                    <a:pt x="10510" y="11043"/>
                  </a:lnTo>
                  <a:lnTo>
                    <a:pt x="10777" y="11610"/>
                  </a:lnTo>
                  <a:lnTo>
                    <a:pt x="10944" y="11877"/>
                  </a:lnTo>
                  <a:lnTo>
                    <a:pt x="11111" y="12111"/>
                  </a:lnTo>
                  <a:lnTo>
                    <a:pt x="11177" y="12144"/>
                  </a:lnTo>
                  <a:lnTo>
                    <a:pt x="11211" y="12177"/>
                  </a:lnTo>
                  <a:lnTo>
                    <a:pt x="11344" y="12177"/>
                  </a:lnTo>
                  <a:lnTo>
                    <a:pt x="11444" y="12111"/>
                  </a:lnTo>
                  <a:lnTo>
                    <a:pt x="11511" y="12011"/>
                  </a:lnTo>
                  <a:lnTo>
                    <a:pt x="11611" y="11477"/>
                  </a:lnTo>
                  <a:lnTo>
                    <a:pt x="11744" y="10943"/>
                  </a:lnTo>
                  <a:lnTo>
                    <a:pt x="11911" y="10409"/>
                  </a:lnTo>
                  <a:lnTo>
                    <a:pt x="12045" y="10176"/>
                  </a:lnTo>
                  <a:lnTo>
                    <a:pt x="12178" y="9942"/>
                  </a:lnTo>
                  <a:lnTo>
                    <a:pt x="12312" y="9742"/>
                  </a:lnTo>
                  <a:lnTo>
                    <a:pt x="12478" y="9542"/>
                  </a:lnTo>
                  <a:lnTo>
                    <a:pt x="12679" y="9375"/>
                  </a:lnTo>
                  <a:lnTo>
                    <a:pt x="12879" y="9241"/>
                  </a:lnTo>
                  <a:lnTo>
                    <a:pt x="13112" y="9108"/>
                  </a:lnTo>
                  <a:lnTo>
                    <a:pt x="13346" y="9041"/>
                  </a:lnTo>
                  <a:lnTo>
                    <a:pt x="13579" y="8975"/>
                  </a:lnTo>
                  <a:close/>
                  <a:moveTo>
                    <a:pt x="12312" y="434"/>
                  </a:moveTo>
                  <a:lnTo>
                    <a:pt x="13079" y="467"/>
                  </a:lnTo>
                  <a:lnTo>
                    <a:pt x="13813" y="534"/>
                  </a:lnTo>
                  <a:lnTo>
                    <a:pt x="14580" y="634"/>
                  </a:lnTo>
                  <a:lnTo>
                    <a:pt x="15314" y="801"/>
                  </a:lnTo>
                  <a:lnTo>
                    <a:pt x="16048" y="968"/>
                  </a:lnTo>
                  <a:lnTo>
                    <a:pt x="16749" y="1201"/>
                  </a:lnTo>
                  <a:lnTo>
                    <a:pt x="17449" y="1468"/>
                  </a:lnTo>
                  <a:lnTo>
                    <a:pt x="18150" y="1768"/>
                  </a:lnTo>
                  <a:lnTo>
                    <a:pt x="18784" y="2102"/>
                  </a:lnTo>
                  <a:lnTo>
                    <a:pt x="19418" y="2502"/>
                  </a:lnTo>
                  <a:lnTo>
                    <a:pt x="20018" y="2936"/>
                  </a:lnTo>
                  <a:lnTo>
                    <a:pt x="20619" y="3370"/>
                  </a:lnTo>
                  <a:lnTo>
                    <a:pt x="21153" y="3870"/>
                  </a:lnTo>
                  <a:lnTo>
                    <a:pt x="21653" y="4437"/>
                  </a:lnTo>
                  <a:lnTo>
                    <a:pt x="22120" y="5004"/>
                  </a:lnTo>
                  <a:lnTo>
                    <a:pt x="22521" y="5605"/>
                  </a:lnTo>
                  <a:lnTo>
                    <a:pt x="22888" y="6239"/>
                  </a:lnTo>
                  <a:lnTo>
                    <a:pt x="23188" y="6873"/>
                  </a:lnTo>
                  <a:lnTo>
                    <a:pt x="23455" y="7540"/>
                  </a:lnTo>
                  <a:lnTo>
                    <a:pt x="23688" y="8207"/>
                  </a:lnTo>
                  <a:lnTo>
                    <a:pt x="23855" y="8908"/>
                  </a:lnTo>
                  <a:lnTo>
                    <a:pt x="23988" y="9608"/>
                  </a:lnTo>
                  <a:lnTo>
                    <a:pt x="24055" y="10342"/>
                  </a:lnTo>
                  <a:lnTo>
                    <a:pt x="24055" y="11043"/>
                  </a:lnTo>
                  <a:lnTo>
                    <a:pt x="24022" y="11777"/>
                  </a:lnTo>
                  <a:lnTo>
                    <a:pt x="23955" y="12478"/>
                  </a:lnTo>
                  <a:lnTo>
                    <a:pt x="23788" y="13178"/>
                  </a:lnTo>
                  <a:lnTo>
                    <a:pt x="23588" y="13845"/>
                  </a:lnTo>
                  <a:lnTo>
                    <a:pt x="23321" y="14513"/>
                  </a:lnTo>
                  <a:lnTo>
                    <a:pt x="23021" y="15113"/>
                  </a:lnTo>
                  <a:lnTo>
                    <a:pt x="22621" y="15714"/>
                  </a:lnTo>
                  <a:lnTo>
                    <a:pt x="22187" y="16281"/>
                  </a:lnTo>
                  <a:lnTo>
                    <a:pt x="21653" y="16848"/>
                  </a:lnTo>
                  <a:lnTo>
                    <a:pt x="21086" y="17382"/>
                  </a:lnTo>
                  <a:lnTo>
                    <a:pt x="20452" y="17849"/>
                  </a:lnTo>
                  <a:lnTo>
                    <a:pt x="19818" y="18249"/>
                  </a:lnTo>
                  <a:lnTo>
                    <a:pt x="19118" y="18616"/>
                  </a:lnTo>
                  <a:lnTo>
                    <a:pt x="18417" y="18917"/>
                  </a:lnTo>
                  <a:lnTo>
                    <a:pt x="17683" y="19183"/>
                  </a:lnTo>
                  <a:lnTo>
                    <a:pt x="16916" y="19384"/>
                  </a:lnTo>
                  <a:lnTo>
                    <a:pt x="16182" y="19550"/>
                  </a:lnTo>
                  <a:lnTo>
                    <a:pt x="15414" y="19651"/>
                  </a:lnTo>
                  <a:lnTo>
                    <a:pt x="15348" y="19684"/>
                  </a:lnTo>
                  <a:lnTo>
                    <a:pt x="15281" y="19717"/>
                  </a:lnTo>
                  <a:lnTo>
                    <a:pt x="15214" y="19784"/>
                  </a:lnTo>
                  <a:lnTo>
                    <a:pt x="15214" y="19884"/>
                  </a:lnTo>
                  <a:lnTo>
                    <a:pt x="15114" y="21352"/>
                  </a:lnTo>
                  <a:lnTo>
                    <a:pt x="15081" y="22787"/>
                  </a:lnTo>
                  <a:lnTo>
                    <a:pt x="15081" y="24255"/>
                  </a:lnTo>
                  <a:lnTo>
                    <a:pt x="15147" y="25723"/>
                  </a:lnTo>
                  <a:lnTo>
                    <a:pt x="12645" y="25723"/>
                  </a:lnTo>
                  <a:lnTo>
                    <a:pt x="12712" y="24521"/>
                  </a:lnTo>
                  <a:lnTo>
                    <a:pt x="12845" y="23287"/>
                  </a:lnTo>
                  <a:lnTo>
                    <a:pt x="12979" y="22053"/>
                  </a:lnTo>
                  <a:lnTo>
                    <a:pt x="13179" y="20852"/>
                  </a:lnTo>
                  <a:lnTo>
                    <a:pt x="13413" y="19651"/>
                  </a:lnTo>
                  <a:lnTo>
                    <a:pt x="13679" y="18449"/>
                  </a:lnTo>
                  <a:lnTo>
                    <a:pt x="13980" y="17282"/>
                  </a:lnTo>
                  <a:lnTo>
                    <a:pt x="14313" y="16081"/>
                  </a:lnTo>
                  <a:lnTo>
                    <a:pt x="14714" y="14880"/>
                  </a:lnTo>
                  <a:lnTo>
                    <a:pt x="15147" y="13679"/>
                  </a:lnTo>
                  <a:lnTo>
                    <a:pt x="15348" y="13078"/>
                  </a:lnTo>
                  <a:lnTo>
                    <a:pt x="15548" y="12478"/>
                  </a:lnTo>
                  <a:lnTo>
                    <a:pt x="15715" y="11877"/>
                  </a:lnTo>
                  <a:lnTo>
                    <a:pt x="15748" y="11577"/>
                  </a:lnTo>
                  <a:lnTo>
                    <a:pt x="15781" y="11277"/>
                  </a:lnTo>
                  <a:lnTo>
                    <a:pt x="15781" y="10809"/>
                  </a:lnTo>
                  <a:lnTo>
                    <a:pt x="15681" y="10342"/>
                  </a:lnTo>
                  <a:lnTo>
                    <a:pt x="15548" y="9909"/>
                  </a:lnTo>
                  <a:lnTo>
                    <a:pt x="15314" y="9508"/>
                  </a:lnTo>
                  <a:lnTo>
                    <a:pt x="15181" y="9308"/>
                  </a:lnTo>
                  <a:lnTo>
                    <a:pt x="15047" y="9141"/>
                  </a:lnTo>
                  <a:lnTo>
                    <a:pt x="14880" y="8975"/>
                  </a:lnTo>
                  <a:lnTo>
                    <a:pt x="14714" y="8841"/>
                  </a:lnTo>
                  <a:lnTo>
                    <a:pt x="14514" y="8708"/>
                  </a:lnTo>
                  <a:lnTo>
                    <a:pt x="14313" y="8641"/>
                  </a:lnTo>
                  <a:lnTo>
                    <a:pt x="14080" y="8574"/>
                  </a:lnTo>
                  <a:lnTo>
                    <a:pt x="13846" y="8541"/>
                  </a:lnTo>
                  <a:lnTo>
                    <a:pt x="13546" y="8541"/>
                  </a:lnTo>
                  <a:lnTo>
                    <a:pt x="13279" y="8574"/>
                  </a:lnTo>
                  <a:lnTo>
                    <a:pt x="13012" y="8674"/>
                  </a:lnTo>
                  <a:lnTo>
                    <a:pt x="12779" y="8774"/>
                  </a:lnTo>
                  <a:lnTo>
                    <a:pt x="12545" y="8908"/>
                  </a:lnTo>
                  <a:lnTo>
                    <a:pt x="12312" y="9108"/>
                  </a:lnTo>
                  <a:lnTo>
                    <a:pt x="12111" y="9275"/>
                  </a:lnTo>
                  <a:lnTo>
                    <a:pt x="11945" y="9508"/>
                  </a:lnTo>
                  <a:lnTo>
                    <a:pt x="11778" y="9709"/>
                  </a:lnTo>
                  <a:lnTo>
                    <a:pt x="11644" y="9942"/>
                  </a:lnTo>
                  <a:lnTo>
                    <a:pt x="11444" y="10409"/>
                  </a:lnTo>
                  <a:lnTo>
                    <a:pt x="11277" y="10876"/>
                  </a:lnTo>
                  <a:lnTo>
                    <a:pt x="11177" y="11377"/>
                  </a:lnTo>
                  <a:lnTo>
                    <a:pt x="10977" y="10976"/>
                  </a:lnTo>
                  <a:lnTo>
                    <a:pt x="10777" y="10543"/>
                  </a:lnTo>
                  <a:lnTo>
                    <a:pt x="10577" y="10109"/>
                  </a:lnTo>
                  <a:lnTo>
                    <a:pt x="10343" y="9709"/>
                  </a:lnTo>
                  <a:lnTo>
                    <a:pt x="10210" y="9508"/>
                  </a:lnTo>
                  <a:lnTo>
                    <a:pt x="10043" y="9342"/>
                  </a:lnTo>
                  <a:lnTo>
                    <a:pt x="9876" y="9175"/>
                  </a:lnTo>
                  <a:lnTo>
                    <a:pt x="9676" y="9041"/>
                  </a:lnTo>
                  <a:lnTo>
                    <a:pt x="9476" y="8941"/>
                  </a:lnTo>
                  <a:lnTo>
                    <a:pt x="9242" y="8841"/>
                  </a:lnTo>
                  <a:lnTo>
                    <a:pt x="9009" y="8808"/>
                  </a:lnTo>
                  <a:lnTo>
                    <a:pt x="8775" y="8774"/>
                  </a:lnTo>
                  <a:lnTo>
                    <a:pt x="8475" y="8808"/>
                  </a:lnTo>
                  <a:lnTo>
                    <a:pt x="8241" y="8874"/>
                  </a:lnTo>
                  <a:lnTo>
                    <a:pt x="8041" y="9008"/>
                  </a:lnTo>
                  <a:lnTo>
                    <a:pt x="7874" y="9175"/>
                  </a:lnTo>
                  <a:lnTo>
                    <a:pt x="7774" y="9375"/>
                  </a:lnTo>
                  <a:lnTo>
                    <a:pt x="7674" y="9608"/>
                  </a:lnTo>
                  <a:lnTo>
                    <a:pt x="7641" y="9875"/>
                  </a:lnTo>
                  <a:lnTo>
                    <a:pt x="7607" y="10142"/>
                  </a:lnTo>
                  <a:lnTo>
                    <a:pt x="7607" y="10709"/>
                  </a:lnTo>
                  <a:lnTo>
                    <a:pt x="7708" y="11277"/>
                  </a:lnTo>
                  <a:lnTo>
                    <a:pt x="7808" y="11810"/>
                  </a:lnTo>
                  <a:lnTo>
                    <a:pt x="7908" y="12244"/>
                  </a:lnTo>
                  <a:lnTo>
                    <a:pt x="8041" y="12811"/>
                  </a:lnTo>
                  <a:lnTo>
                    <a:pt x="8208" y="13378"/>
                  </a:lnTo>
                  <a:lnTo>
                    <a:pt x="8575" y="14513"/>
                  </a:lnTo>
                  <a:lnTo>
                    <a:pt x="8975" y="15614"/>
                  </a:lnTo>
                  <a:lnTo>
                    <a:pt x="9442" y="16715"/>
                  </a:lnTo>
                  <a:lnTo>
                    <a:pt x="10343" y="18883"/>
                  </a:lnTo>
                  <a:lnTo>
                    <a:pt x="10777" y="19984"/>
                  </a:lnTo>
                  <a:lnTo>
                    <a:pt x="11177" y="21118"/>
                  </a:lnTo>
                  <a:lnTo>
                    <a:pt x="11344" y="21686"/>
                  </a:lnTo>
                  <a:lnTo>
                    <a:pt x="11478" y="22253"/>
                  </a:lnTo>
                  <a:lnTo>
                    <a:pt x="11611" y="22820"/>
                  </a:lnTo>
                  <a:lnTo>
                    <a:pt x="11711" y="23387"/>
                  </a:lnTo>
                  <a:lnTo>
                    <a:pt x="11778" y="23988"/>
                  </a:lnTo>
                  <a:lnTo>
                    <a:pt x="11845" y="24555"/>
                  </a:lnTo>
                  <a:lnTo>
                    <a:pt x="11845" y="25155"/>
                  </a:lnTo>
                  <a:lnTo>
                    <a:pt x="11811" y="25756"/>
                  </a:lnTo>
                  <a:lnTo>
                    <a:pt x="11711" y="25756"/>
                  </a:lnTo>
                  <a:lnTo>
                    <a:pt x="10276" y="25823"/>
                  </a:lnTo>
                  <a:lnTo>
                    <a:pt x="8875" y="25923"/>
                  </a:lnTo>
                  <a:lnTo>
                    <a:pt x="8708" y="20785"/>
                  </a:lnTo>
                  <a:lnTo>
                    <a:pt x="8675" y="20651"/>
                  </a:lnTo>
                  <a:lnTo>
                    <a:pt x="8642" y="20618"/>
                  </a:lnTo>
                  <a:lnTo>
                    <a:pt x="8575" y="20585"/>
                  </a:lnTo>
                  <a:lnTo>
                    <a:pt x="7841" y="20251"/>
                  </a:lnTo>
                  <a:lnTo>
                    <a:pt x="7140" y="19851"/>
                  </a:lnTo>
                  <a:lnTo>
                    <a:pt x="6440" y="19450"/>
                  </a:lnTo>
                  <a:lnTo>
                    <a:pt x="5739" y="19017"/>
                  </a:lnTo>
                  <a:lnTo>
                    <a:pt x="5105" y="18516"/>
                  </a:lnTo>
                  <a:lnTo>
                    <a:pt x="4471" y="18016"/>
                  </a:lnTo>
                  <a:lnTo>
                    <a:pt x="3871" y="17482"/>
                  </a:lnTo>
                  <a:lnTo>
                    <a:pt x="3304" y="16881"/>
                  </a:lnTo>
                  <a:lnTo>
                    <a:pt x="2803" y="16281"/>
                  </a:lnTo>
                  <a:lnTo>
                    <a:pt x="2303" y="15647"/>
                  </a:lnTo>
                  <a:lnTo>
                    <a:pt x="1869" y="14980"/>
                  </a:lnTo>
                  <a:lnTo>
                    <a:pt x="1502" y="14279"/>
                  </a:lnTo>
                  <a:lnTo>
                    <a:pt x="1169" y="13545"/>
                  </a:lnTo>
                  <a:lnTo>
                    <a:pt x="902" y="12778"/>
                  </a:lnTo>
                  <a:lnTo>
                    <a:pt x="701" y="12011"/>
                  </a:lnTo>
                  <a:lnTo>
                    <a:pt x="535" y="11176"/>
                  </a:lnTo>
                  <a:lnTo>
                    <a:pt x="468" y="10409"/>
                  </a:lnTo>
                  <a:lnTo>
                    <a:pt x="468" y="9608"/>
                  </a:lnTo>
                  <a:lnTo>
                    <a:pt x="535" y="8841"/>
                  </a:lnTo>
                  <a:lnTo>
                    <a:pt x="668" y="8074"/>
                  </a:lnTo>
                  <a:lnTo>
                    <a:pt x="868" y="7306"/>
                  </a:lnTo>
                  <a:lnTo>
                    <a:pt x="1169" y="6606"/>
                  </a:lnTo>
                  <a:lnTo>
                    <a:pt x="1502" y="5905"/>
                  </a:lnTo>
                  <a:lnTo>
                    <a:pt x="1902" y="5238"/>
                  </a:lnTo>
                  <a:lnTo>
                    <a:pt x="2370" y="4637"/>
                  </a:lnTo>
                  <a:lnTo>
                    <a:pt x="2837" y="4104"/>
                  </a:lnTo>
                  <a:lnTo>
                    <a:pt x="3370" y="3603"/>
                  </a:lnTo>
                  <a:lnTo>
                    <a:pt x="3938" y="3136"/>
                  </a:lnTo>
                  <a:lnTo>
                    <a:pt x="4538" y="2702"/>
                  </a:lnTo>
                  <a:lnTo>
                    <a:pt x="5139" y="2302"/>
                  </a:lnTo>
                  <a:lnTo>
                    <a:pt x="5773" y="1935"/>
                  </a:lnTo>
                  <a:lnTo>
                    <a:pt x="6440" y="1635"/>
                  </a:lnTo>
                  <a:lnTo>
                    <a:pt x="7140" y="1335"/>
                  </a:lnTo>
                  <a:lnTo>
                    <a:pt x="7841" y="1101"/>
                  </a:lnTo>
                  <a:lnTo>
                    <a:pt x="8575" y="901"/>
                  </a:lnTo>
                  <a:lnTo>
                    <a:pt x="9309" y="734"/>
                  </a:lnTo>
                  <a:lnTo>
                    <a:pt x="10043" y="601"/>
                  </a:lnTo>
                  <a:lnTo>
                    <a:pt x="10810" y="500"/>
                  </a:lnTo>
                  <a:lnTo>
                    <a:pt x="11544" y="467"/>
                  </a:lnTo>
                  <a:lnTo>
                    <a:pt x="12312" y="434"/>
                  </a:lnTo>
                  <a:close/>
                  <a:moveTo>
                    <a:pt x="15614" y="27324"/>
                  </a:moveTo>
                  <a:lnTo>
                    <a:pt x="15681" y="27391"/>
                  </a:lnTo>
                  <a:lnTo>
                    <a:pt x="15748" y="27491"/>
                  </a:lnTo>
                  <a:lnTo>
                    <a:pt x="15781" y="27624"/>
                  </a:lnTo>
                  <a:lnTo>
                    <a:pt x="15781" y="27891"/>
                  </a:lnTo>
                  <a:lnTo>
                    <a:pt x="15781" y="28025"/>
                  </a:lnTo>
                  <a:lnTo>
                    <a:pt x="15748" y="28091"/>
                  </a:lnTo>
                  <a:lnTo>
                    <a:pt x="15715" y="28125"/>
                  </a:lnTo>
                  <a:lnTo>
                    <a:pt x="15648" y="28191"/>
                  </a:lnTo>
                  <a:lnTo>
                    <a:pt x="15514" y="28258"/>
                  </a:lnTo>
                  <a:lnTo>
                    <a:pt x="15214" y="28325"/>
                  </a:lnTo>
                  <a:lnTo>
                    <a:pt x="14647" y="28425"/>
                  </a:lnTo>
                  <a:lnTo>
                    <a:pt x="14013" y="28492"/>
                  </a:lnTo>
                  <a:lnTo>
                    <a:pt x="13379" y="28525"/>
                  </a:lnTo>
                  <a:lnTo>
                    <a:pt x="12145" y="28525"/>
                  </a:lnTo>
                  <a:lnTo>
                    <a:pt x="11511" y="28558"/>
                  </a:lnTo>
                  <a:lnTo>
                    <a:pt x="10877" y="28525"/>
                  </a:lnTo>
                  <a:lnTo>
                    <a:pt x="10243" y="28492"/>
                  </a:lnTo>
                  <a:lnTo>
                    <a:pt x="9609" y="28392"/>
                  </a:lnTo>
                  <a:lnTo>
                    <a:pt x="9009" y="28291"/>
                  </a:lnTo>
                  <a:lnTo>
                    <a:pt x="8708" y="28225"/>
                  </a:lnTo>
                  <a:lnTo>
                    <a:pt x="8408" y="28091"/>
                  </a:lnTo>
                  <a:lnTo>
                    <a:pt x="8308" y="28025"/>
                  </a:lnTo>
                  <a:lnTo>
                    <a:pt x="8275" y="27991"/>
                  </a:lnTo>
                  <a:lnTo>
                    <a:pt x="8241" y="27958"/>
                  </a:lnTo>
                  <a:lnTo>
                    <a:pt x="8241" y="27891"/>
                  </a:lnTo>
                  <a:lnTo>
                    <a:pt x="8308" y="27824"/>
                  </a:lnTo>
                  <a:lnTo>
                    <a:pt x="8408" y="27724"/>
                  </a:lnTo>
                  <a:lnTo>
                    <a:pt x="8675" y="27557"/>
                  </a:lnTo>
                  <a:lnTo>
                    <a:pt x="8942" y="27457"/>
                  </a:lnTo>
                  <a:lnTo>
                    <a:pt x="9209" y="27391"/>
                  </a:lnTo>
                  <a:lnTo>
                    <a:pt x="9476" y="27357"/>
                  </a:lnTo>
                  <a:lnTo>
                    <a:pt x="10043" y="27391"/>
                  </a:lnTo>
                  <a:lnTo>
                    <a:pt x="10643" y="27424"/>
                  </a:lnTo>
                  <a:lnTo>
                    <a:pt x="12578" y="27457"/>
                  </a:lnTo>
                  <a:lnTo>
                    <a:pt x="13546" y="27457"/>
                  </a:lnTo>
                  <a:lnTo>
                    <a:pt x="14514" y="27424"/>
                  </a:lnTo>
                  <a:lnTo>
                    <a:pt x="15014" y="27391"/>
                  </a:lnTo>
                  <a:lnTo>
                    <a:pt x="15281" y="27391"/>
                  </a:lnTo>
                  <a:lnTo>
                    <a:pt x="15548" y="27324"/>
                  </a:lnTo>
                  <a:close/>
                  <a:moveTo>
                    <a:pt x="10944" y="30226"/>
                  </a:moveTo>
                  <a:lnTo>
                    <a:pt x="11377" y="30293"/>
                  </a:lnTo>
                  <a:lnTo>
                    <a:pt x="11811" y="30327"/>
                  </a:lnTo>
                  <a:lnTo>
                    <a:pt x="12712" y="30360"/>
                  </a:lnTo>
                  <a:lnTo>
                    <a:pt x="13212" y="30360"/>
                  </a:lnTo>
                  <a:lnTo>
                    <a:pt x="13746" y="30293"/>
                  </a:lnTo>
                  <a:lnTo>
                    <a:pt x="13646" y="30493"/>
                  </a:lnTo>
                  <a:lnTo>
                    <a:pt x="13546" y="30694"/>
                  </a:lnTo>
                  <a:lnTo>
                    <a:pt x="13379" y="30860"/>
                  </a:lnTo>
                  <a:lnTo>
                    <a:pt x="13246" y="30994"/>
                  </a:lnTo>
                  <a:lnTo>
                    <a:pt x="13046" y="31094"/>
                  </a:lnTo>
                  <a:lnTo>
                    <a:pt x="12845" y="31161"/>
                  </a:lnTo>
                  <a:lnTo>
                    <a:pt x="12645" y="31227"/>
                  </a:lnTo>
                  <a:lnTo>
                    <a:pt x="12412" y="31261"/>
                  </a:lnTo>
                  <a:lnTo>
                    <a:pt x="12178" y="31227"/>
                  </a:lnTo>
                  <a:lnTo>
                    <a:pt x="11945" y="31161"/>
                  </a:lnTo>
                  <a:lnTo>
                    <a:pt x="11711" y="31094"/>
                  </a:lnTo>
                  <a:lnTo>
                    <a:pt x="11511" y="30960"/>
                  </a:lnTo>
                  <a:lnTo>
                    <a:pt x="11344" y="30794"/>
                  </a:lnTo>
                  <a:lnTo>
                    <a:pt x="11177" y="30627"/>
                  </a:lnTo>
                  <a:lnTo>
                    <a:pt x="11044" y="30427"/>
                  </a:lnTo>
                  <a:lnTo>
                    <a:pt x="10944" y="30226"/>
                  </a:lnTo>
                  <a:close/>
                  <a:moveTo>
                    <a:pt x="11544" y="0"/>
                  </a:moveTo>
                  <a:lnTo>
                    <a:pt x="10777" y="67"/>
                  </a:lnTo>
                  <a:lnTo>
                    <a:pt x="9976" y="167"/>
                  </a:lnTo>
                  <a:lnTo>
                    <a:pt x="9209" y="300"/>
                  </a:lnTo>
                  <a:lnTo>
                    <a:pt x="8442" y="467"/>
                  </a:lnTo>
                  <a:lnTo>
                    <a:pt x="7674" y="701"/>
                  </a:lnTo>
                  <a:lnTo>
                    <a:pt x="6974" y="934"/>
                  </a:lnTo>
                  <a:lnTo>
                    <a:pt x="6273" y="1234"/>
                  </a:lnTo>
                  <a:lnTo>
                    <a:pt x="5572" y="1568"/>
                  </a:lnTo>
                  <a:lnTo>
                    <a:pt x="4905" y="1935"/>
                  </a:lnTo>
                  <a:lnTo>
                    <a:pt x="4271" y="2335"/>
                  </a:lnTo>
                  <a:lnTo>
                    <a:pt x="3637" y="2769"/>
                  </a:lnTo>
                  <a:lnTo>
                    <a:pt x="3070" y="3270"/>
                  </a:lnTo>
                  <a:lnTo>
                    <a:pt x="2503" y="3803"/>
                  </a:lnTo>
                  <a:lnTo>
                    <a:pt x="1969" y="4404"/>
                  </a:lnTo>
                  <a:lnTo>
                    <a:pt x="1502" y="5038"/>
                  </a:lnTo>
                  <a:lnTo>
                    <a:pt x="1102" y="5705"/>
                  </a:lnTo>
                  <a:lnTo>
                    <a:pt x="735" y="6406"/>
                  </a:lnTo>
                  <a:lnTo>
                    <a:pt x="468" y="7140"/>
                  </a:lnTo>
                  <a:lnTo>
                    <a:pt x="234" y="7874"/>
                  </a:lnTo>
                  <a:lnTo>
                    <a:pt x="101" y="8641"/>
                  </a:lnTo>
                  <a:lnTo>
                    <a:pt x="1" y="9442"/>
                  </a:lnTo>
                  <a:lnTo>
                    <a:pt x="1" y="10309"/>
                  </a:lnTo>
                  <a:lnTo>
                    <a:pt x="68" y="11143"/>
                  </a:lnTo>
                  <a:lnTo>
                    <a:pt x="234" y="11977"/>
                  </a:lnTo>
                  <a:lnTo>
                    <a:pt x="435" y="12811"/>
                  </a:lnTo>
                  <a:lnTo>
                    <a:pt x="701" y="13612"/>
                  </a:lnTo>
                  <a:lnTo>
                    <a:pt x="1068" y="14413"/>
                  </a:lnTo>
                  <a:lnTo>
                    <a:pt x="1435" y="15147"/>
                  </a:lnTo>
                  <a:lnTo>
                    <a:pt x="1902" y="15881"/>
                  </a:lnTo>
                  <a:lnTo>
                    <a:pt x="2403" y="16548"/>
                  </a:lnTo>
                  <a:lnTo>
                    <a:pt x="2937" y="17182"/>
                  </a:lnTo>
                  <a:lnTo>
                    <a:pt x="3537" y="17782"/>
                  </a:lnTo>
                  <a:lnTo>
                    <a:pt x="4138" y="18349"/>
                  </a:lnTo>
                  <a:lnTo>
                    <a:pt x="4805" y="18883"/>
                  </a:lnTo>
                  <a:lnTo>
                    <a:pt x="5472" y="19384"/>
                  </a:lnTo>
                  <a:lnTo>
                    <a:pt x="6173" y="19817"/>
                  </a:lnTo>
                  <a:lnTo>
                    <a:pt x="6907" y="20251"/>
                  </a:lnTo>
                  <a:lnTo>
                    <a:pt x="7574" y="20585"/>
                  </a:lnTo>
                  <a:lnTo>
                    <a:pt x="8241" y="20918"/>
                  </a:lnTo>
                  <a:lnTo>
                    <a:pt x="8408" y="25956"/>
                  </a:lnTo>
                  <a:lnTo>
                    <a:pt x="8341" y="25989"/>
                  </a:lnTo>
                  <a:lnTo>
                    <a:pt x="8241" y="25989"/>
                  </a:lnTo>
                  <a:lnTo>
                    <a:pt x="8141" y="26023"/>
                  </a:lnTo>
                  <a:lnTo>
                    <a:pt x="8075" y="26056"/>
                  </a:lnTo>
                  <a:lnTo>
                    <a:pt x="8041" y="26156"/>
                  </a:lnTo>
                  <a:lnTo>
                    <a:pt x="8008" y="26223"/>
                  </a:lnTo>
                  <a:lnTo>
                    <a:pt x="7974" y="26390"/>
                  </a:lnTo>
                  <a:lnTo>
                    <a:pt x="8008" y="26590"/>
                  </a:lnTo>
                  <a:lnTo>
                    <a:pt x="8108" y="26790"/>
                  </a:lnTo>
                  <a:lnTo>
                    <a:pt x="8241" y="26957"/>
                  </a:lnTo>
                  <a:lnTo>
                    <a:pt x="8375" y="27057"/>
                  </a:lnTo>
                  <a:lnTo>
                    <a:pt x="8575" y="27157"/>
                  </a:lnTo>
                  <a:lnTo>
                    <a:pt x="8375" y="27224"/>
                  </a:lnTo>
                  <a:lnTo>
                    <a:pt x="8175" y="27357"/>
                  </a:lnTo>
                  <a:lnTo>
                    <a:pt x="8008" y="27457"/>
                  </a:lnTo>
                  <a:lnTo>
                    <a:pt x="7874" y="27591"/>
                  </a:lnTo>
                  <a:lnTo>
                    <a:pt x="7808" y="27758"/>
                  </a:lnTo>
                  <a:lnTo>
                    <a:pt x="7774" y="27924"/>
                  </a:lnTo>
                  <a:lnTo>
                    <a:pt x="7808" y="28091"/>
                  </a:lnTo>
                  <a:lnTo>
                    <a:pt x="7908" y="28291"/>
                  </a:lnTo>
                  <a:lnTo>
                    <a:pt x="8008" y="28392"/>
                  </a:lnTo>
                  <a:lnTo>
                    <a:pt x="8141" y="28458"/>
                  </a:lnTo>
                  <a:lnTo>
                    <a:pt x="8375" y="28558"/>
                  </a:lnTo>
                  <a:lnTo>
                    <a:pt x="8642" y="28658"/>
                  </a:lnTo>
                  <a:lnTo>
                    <a:pt x="8909" y="28725"/>
                  </a:lnTo>
                  <a:lnTo>
                    <a:pt x="8975" y="28725"/>
                  </a:lnTo>
                  <a:lnTo>
                    <a:pt x="9009" y="28992"/>
                  </a:lnTo>
                  <a:lnTo>
                    <a:pt x="9075" y="29192"/>
                  </a:lnTo>
                  <a:lnTo>
                    <a:pt x="9209" y="29426"/>
                  </a:lnTo>
                  <a:lnTo>
                    <a:pt x="9376" y="29593"/>
                  </a:lnTo>
                  <a:lnTo>
                    <a:pt x="9542" y="29726"/>
                  </a:lnTo>
                  <a:lnTo>
                    <a:pt x="9776" y="29859"/>
                  </a:lnTo>
                  <a:lnTo>
                    <a:pt x="9976" y="29960"/>
                  </a:lnTo>
                  <a:lnTo>
                    <a:pt x="10210" y="30060"/>
                  </a:lnTo>
                  <a:lnTo>
                    <a:pt x="10443" y="30093"/>
                  </a:lnTo>
                  <a:lnTo>
                    <a:pt x="10443" y="30160"/>
                  </a:lnTo>
                  <a:lnTo>
                    <a:pt x="10543" y="30493"/>
                  </a:lnTo>
                  <a:lnTo>
                    <a:pt x="10744" y="30794"/>
                  </a:lnTo>
                  <a:lnTo>
                    <a:pt x="10944" y="31061"/>
                  </a:lnTo>
                  <a:lnTo>
                    <a:pt x="11177" y="31294"/>
                  </a:lnTo>
                  <a:lnTo>
                    <a:pt x="11478" y="31461"/>
                  </a:lnTo>
                  <a:lnTo>
                    <a:pt x="11778" y="31594"/>
                  </a:lnTo>
                  <a:lnTo>
                    <a:pt x="12111" y="31694"/>
                  </a:lnTo>
                  <a:lnTo>
                    <a:pt x="12478" y="31694"/>
                  </a:lnTo>
                  <a:lnTo>
                    <a:pt x="12779" y="31661"/>
                  </a:lnTo>
                  <a:lnTo>
                    <a:pt x="13079" y="31561"/>
                  </a:lnTo>
                  <a:lnTo>
                    <a:pt x="13346" y="31428"/>
                  </a:lnTo>
                  <a:lnTo>
                    <a:pt x="13613" y="31261"/>
                  </a:lnTo>
                  <a:lnTo>
                    <a:pt x="13813" y="31061"/>
                  </a:lnTo>
                  <a:lnTo>
                    <a:pt x="14013" y="30794"/>
                  </a:lnTo>
                  <a:lnTo>
                    <a:pt x="14147" y="30527"/>
                  </a:lnTo>
                  <a:lnTo>
                    <a:pt x="14213" y="30226"/>
                  </a:lnTo>
                  <a:lnTo>
                    <a:pt x="14580" y="30093"/>
                  </a:lnTo>
                  <a:lnTo>
                    <a:pt x="14747" y="30026"/>
                  </a:lnTo>
                  <a:lnTo>
                    <a:pt x="14914" y="29926"/>
                  </a:lnTo>
                  <a:lnTo>
                    <a:pt x="15047" y="29793"/>
                  </a:lnTo>
                  <a:lnTo>
                    <a:pt x="15147" y="29659"/>
                  </a:lnTo>
                  <a:lnTo>
                    <a:pt x="15247" y="29526"/>
                  </a:lnTo>
                  <a:lnTo>
                    <a:pt x="15348" y="29359"/>
                  </a:lnTo>
                  <a:lnTo>
                    <a:pt x="15381" y="29192"/>
                  </a:lnTo>
                  <a:lnTo>
                    <a:pt x="15448" y="29025"/>
                  </a:lnTo>
                  <a:lnTo>
                    <a:pt x="15448" y="28859"/>
                  </a:lnTo>
                  <a:lnTo>
                    <a:pt x="15448" y="28692"/>
                  </a:lnTo>
                  <a:lnTo>
                    <a:pt x="15715" y="28592"/>
                  </a:lnTo>
                  <a:lnTo>
                    <a:pt x="15948" y="28492"/>
                  </a:lnTo>
                  <a:lnTo>
                    <a:pt x="16115" y="28325"/>
                  </a:lnTo>
                  <a:lnTo>
                    <a:pt x="16215" y="28125"/>
                  </a:lnTo>
                  <a:lnTo>
                    <a:pt x="16248" y="27924"/>
                  </a:lnTo>
                  <a:lnTo>
                    <a:pt x="16248" y="27724"/>
                  </a:lnTo>
                  <a:lnTo>
                    <a:pt x="16215" y="27524"/>
                  </a:lnTo>
                  <a:lnTo>
                    <a:pt x="16115" y="27324"/>
                  </a:lnTo>
                  <a:lnTo>
                    <a:pt x="15981" y="27157"/>
                  </a:lnTo>
                  <a:lnTo>
                    <a:pt x="16048" y="27124"/>
                  </a:lnTo>
                  <a:lnTo>
                    <a:pt x="16215" y="26990"/>
                  </a:lnTo>
                  <a:lnTo>
                    <a:pt x="16315" y="26790"/>
                  </a:lnTo>
                  <a:lnTo>
                    <a:pt x="16348" y="26590"/>
                  </a:lnTo>
                  <a:lnTo>
                    <a:pt x="16348" y="26423"/>
                  </a:lnTo>
                  <a:lnTo>
                    <a:pt x="16315" y="26290"/>
                  </a:lnTo>
                  <a:lnTo>
                    <a:pt x="16282" y="26190"/>
                  </a:lnTo>
                  <a:lnTo>
                    <a:pt x="16215" y="26090"/>
                  </a:lnTo>
                  <a:lnTo>
                    <a:pt x="16148" y="25989"/>
                  </a:lnTo>
                  <a:lnTo>
                    <a:pt x="16015" y="25889"/>
                  </a:lnTo>
                  <a:lnTo>
                    <a:pt x="15881" y="25823"/>
                  </a:lnTo>
                  <a:lnTo>
                    <a:pt x="15748" y="25756"/>
                  </a:lnTo>
                  <a:lnTo>
                    <a:pt x="15581" y="25723"/>
                  </a:lnTo>
                  <a:lnTo>
                    <a:pt x="15514" y="24321"/>
                  </a:lnTo>
                  <a:lnTo>
                    <a:pt x="15514" y="22920"/>
                  </a:lnTo>
                  <a:lnTo>
                    <a:pt x="15548" y="21485"/>
                  </a:lnTo>
                  <a:lnTo>
                    <a:pt x="15648" y="20084"/>
                  </a:lnTo>
                  <a:lnTo>
                    <a:pt x="16415" y="19951"/>
                  </a:lnTo>
                  <a:lnTo>
                    <a:pt x="17183" y="19784"/>
                  </a:lnTo>
                  <a:lnTo>
                    <a:pt x="17950" y="19584"/>
                  </a:lnTo>
                  <a:lnTo>
                    <a:pt x="18684" y="19317"/>
                  </a:lnTo>
                  <a:lnTo>
                    <a:pt x="19384" y="18983"/>
                  </a:lnTo>
                  <a:lnTo>
                    <a:pt x="20085" y="18616"/>
                  </a:lnTo>
                  <a:lnTo>
                    <a:pt x="20752" y="18216"/>
                  </a:lnTo>
                  <a:lnTo>
                    <a:pt x="21353" y="17749"/>
                  </a:lnTo>
                  <a:lnTo>
                    <a:pt x="21953" y="17215"/>
                  </a:lnTo>
                  <a:lnTo>
                    <a:pt x="22454" y="16681"/>
                  </a:lnTo>
                  <a:lnTo>
                    <a:pt x="22921" y="16081"/>
                  </a:lnTo>
                  <a:lnTo>
                    <a:pt x="23321" y="15480"/>
                  </a:lnTo>
                  <a:lnTo>
                    <a:pt x="23688" y="14813"/>
                  </a:lnTo>
                  <a:lnTo>
                    <a:pt x="23988" y="14112"/>
                  </a:lnTo>
                  <a:lnTo>
                    <a:pt x="24189" y="13412"/>
                  </a:lnTo>
                  <a:lnTo>
                    <a:pt x="24355" y="12644"/>
                  </a:lnTo>
                  <a:lnTo>
                    <a:pt x="24489" y="11910"/>
                  </a:lnTo>
                  <a:lnTo>
                    <a:pt x="24522" y="11176"/>
                  </a:lnTo>
                  <a:lnTo>
                    <a:pt x="24522" y="10442"/>
                  </a:lnTo>
                  <a:lnTo>
                    <a:pt x="24456" y="9709"/>
                  </a:lnTo>
                  <a:lnTo>
                    <a:pt x="24322" y="8975"/>
                  </a:lnTo>
                  <a:lnTo>
                    <a:pt x="24155" y="8241"/>
                  </a:lnTo>
                  <a:lnTo>
                    <a:pt x="23955" y="7540"/>
                  </a:lnTo>
                  <a:lnTo>
                    <a:pt x="23688" y="6839"/>
                  </a:lnTo>
                  <a:lnTo>
                    <a:pt x="23355" y="6139"/>
                  </a:lnTo>
                  <a:lnTo>
                    <a:pt x="22988" y="5471"/>
                  </a:lnTo>
                  <a:lnTo>
                    <a:pt x="22554" y="4871"/>
                  </a:lnTo>
                  <a:lnTo>
                    <a:pt x="22087" y="4270"/>
                  </a:lnTo>
                  <a:lnTo>
                    <a:pt x="21586" y="3703"/>
                  </a:lnTo>
                  <a:lnTo>
                    <a:pt x="21053" y="3169"/>
                  </a:lnTo>
                  <a:lnTo>
                    <a:pt x="20452" y="2669"/>
                  </a:lnTo>
                  <a:lnTo>
                    <a:pt x="19852" y="2235"/>
                  </a:lnTo>
                  <a:lnTo>
                    <a:pt x="19184" y="1802"/>
                  </a:lnTo>
                  <a:lnTo>
                    <a:pt x="18484" y="1435"/>
                  </a:lnTo>
                  <a:lnTo>
                    <a:pt x="17750" y="1101"/>
                  </a:lnTo>
                  <a:lnTo>
                    <a:pt x="17016" y="801"/>
                  </a:lnTo>
                  <a:lnTo>
                    <a:pt x="16282" y="567"/>
                  </a:lnTo>
                  <a:lnTo>
                    <a:pt x="15514" y="367"/>
                  </a:lnTo>
                  <a:lnTo>
                    <a:pt x="14714" y="200"/>
                  </a:lnTo>
                  <a:lnTo>
                    <a:pt x="13946" y="100"/>
                  </a:lnTo>
                  <a:lnTo>
                    <a:pt x="13146" y="33"/>
                  </a:lnTo>
                  <a:lnTo>
                    <a:pt x="123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2419175" y="3490950"/>
              <a:ext cx="24225" cy="72575"/>
            </a:xfrm>
            <a:custGeom>
              <a:avLst/>
              <a:gdLst/>
              <a:ahLst/>
              <a:cxnLst/>
              <a:rect l="l" t="t" r="r" b="b"/>
              <a:pathLst>
                <a:path w="969" h="2903" extrusionOk="0">
                  <a:moveTo>
                    <a:pt x="535" y="0"/>
                  </a:moveTo>
                  <a:lnTo>
                    <a:pt x="435" y="34"/>
                  </a:lnTo>
                  <a:lnTo>
                    <a:pt x="368" y="100"/>
                  </a:lnTo>
                  <a:lnTo>
                    <a:pt x="335" y="167"/>
                  </a:lnTo>
                  <a:lnTo>
                    <a:pt x="335" y="234"/>
                  </a:lnTo>
                  <a:lnTo>
                    <a:pt x="368" y="334"/>
                  </a:lnTo>
                  <a:lnTo>
                    <a:pt x="468" y="601"/>
                  </a:lnTo>
                  <a:lnTo>
                    <a:pt x="535" y="901"/>
                  </a:lnTo>
                  <a:lnTo>
                    <a:pt x="535" y="1168"/>
                  </a:lnTo>
                  <a:lnTo>
                    <a:pt x="468" y="1468"/>
                  </a:lnTo>
                  <a:lnTo>
                    <a:pt x="401" y="1735"/>
                  </a:lnTo>
                  <a:lnTo>
                    <a:pt x="268" y="2035"/>
                  </a:lnTo>
                  <a:lnTo>
                    <a:pt x="34" y="2536"/>
                  </a:lnTo>
                  <a:lnTo>
                    <a:pt x="1" y="2636"/>
                  </a:lnTo>
                  <a:lnTo>
                    <a:pt x="1" y="2736"/>
                  </a:lnTo>
                  <a:lnTo>
                    <a:pt x="68" y="2803"/>
                  </a:lnTo>
                  <a:lnTo>
                    <a:pt x="134" y="2869"/>
                  </a:lnTo>
                  <a:lnTo>
                    <a:pt x="201" y="2903"/>
                  </a:lnTo>
                  <a:lnTo>
                    <a:pt x="268" y="2903"/>
                  </a:lnTo>
                  <a:lnTo>
                    <a:pt x="368" y="2836"/>
                  </a:lnTo>
                  <a:lnTo>
                    <a:pt x="401" y="2769"/>
                  </a:lnTo>
                  <a:lnTo>
                    <a:pt x="702" y="2136"/>
                  </a:lnTo>
                  <a:lnTo>
                    <a:pt x="835" y="1802"/>
                  </a:lnTo>
                  <a:lnTo>
                    <a:pt x="935" y="1468"/>
                  </a:lnTo>
                  <a:lnTo>
                    <a:pt x="969" y="1135"/>
                  </a:lnTo>
                  <a:lnTo>
                    <a:pt x="969" y="768"/>
                  </a:lnTo>
                  <a:lnTo>
                    <a:pt x="902" y="434"/>
                  </a:lnTo>
                  <a:lnTo>
                    <a:pt x="835" y="267"/>
                  </a:lnTo>
                  <a:lnTo>
                    <a:pt x="735" y="100"/>
                  </a:lnTo>
                  <a:lnTo>
                    <a:pt x="668" y="34"/>
                  </a:lnTo>
                  <a:lnTo>
                    <a:pt x="6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2183150" y="3503450"/>
              <a:ext cx="54225" cy="16700"/>
            </a:xfrm>
            <a:custGeom>
              <a:avLst/>
              <a:gdLst/>
              <a:ahLst/>
              <a:cxnLst/>
              <a:rect l="l" t="t" r="r" b="b"/>
              <a:pathLst>
                <a:path w="2169" h="668" extrusionOk="0">
                  <a:moveTo>
                    <a:pt x="134" y="1"/>
                  </a:moveTo>
                  <a:lnTo>
                    <a:pt x="67" y="67"/>
                  </a:lnTo>
                  <a:lnTo>
                    <a:pt x="34" y="134"/>
                  </a:lnTo>
                  <a:lnTo>
                    <a:pt x="0" y="201"/>
                  </a:lnTo>
                  <a:lnTo>
                    <a:pt x="34" y="301"/>
                  </a:lnTo>
                  <a:lnTo>
                    <a:pt x="67" y="368"/>
                  </a:lnTo>
                  <a:lnTo>
                    <a:pt x="134" y="401"/>
                  </a:lnTo>
                  <a:lnTo>
                    <a:pt x="234" y="434"/>
                  </a:lnTo>
                  <a:lnTo>
                    <a:pt x="1935" y="668"/>
                  </a:lnTo>
                  <a:lnTo>
                    <a:pt x="2036" y="635"/>
                  </a:lnTo>
                  <a:lnTo>
                    <a:pt x="2102" y="601"/>
                  </a:lnTo>
                  <a:lnTo>
                    <a:pt x="2169" y="501"/>
                  </a:lnTo>
                  <a:lnTo>
                    <a:pt x="2169" y="434"/>
                  </a:lnTo>
                  <a:lnTo>
                    <a:pt x="2169" y="334"/>
                  </a:lnTo>
                  <a:lnTo>
                    <a:pt x="2102" y="268"/>
                  </a:lnTo>
                  <a:lnTo>
                    <a:pt x="2036" y="234"/>
                  </a:lnTo>
                  <a:lnTo>
                    <a:pt x="1935" y="2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0"/>
            <p:cNvSpPr/>
            <p:nvPr/>
          </p:nvSpPr>
          <p:spPr>
            <a:xfrm>
              <a:off x="2224025" y="3409200"/>
              <a:ext cx="39225" cy="32550"/>
            </a:xfrm>
            <a:custGeom>
              <a:avLst/>
              <a:gdLst/>
              <a:ahLst/>
              <a:cxnLst/>
              <a:rect l="l" t="t" r="r" b="b"/>
              <a:pathLst>
                <a:path w="1569" h="1302" extrusionOk="0">
                  <a:moveTo>
                    <a:pt x="234" y="1"/>
                  </a:moveTo>
                  <a:lnTo>
                    <a:pt x="134" y="34"/>
                  </a:lnTo>
                  <a:lnTo>
                    <a:pt x="67" y="68"/>
                  </a:lnTo>
                  <a:lnTo>
                    <a:pt x="34" y="134"/>
                  </a:lnTo>
                  <a:lnTo>
                    <a:pt x="0" y="234"/>
                  </a:lnTo>
                  <a:lnTo>
                    <a:pt x="34" y="334"/>
                  </a:lnTo>
                  <a:lnTo>
                    <a:pt x="67" y="401"/>
                  </a:lnTo>
                  <a:lnTo>
                    <a:pt x="1168" y="1235"/>
                  </a:lnTo>
                  <a:lnTo>
                    <a:pt x="1235" y="1302"/>
                  </a:lnTo>
                  <a:lnTo>
                    <a:pt x="1401" y="1302"/>
                  </a:lnTo>
                  <a:lnTo>
                    <a:pt x="1501" y="1235"/>
                  </a:lnTo>
                  <a:lnTo>
                    <a:pt x="1535" y="1168"/>
                  </a:lnTo>
                  <a:lnTo>
                    <a:pt x="1568" y="1102"/>
                  </a:lnTo>
                  <a:lnTo>
                    <a:pt x="1535" y="1002"/>
                  </a:lnTo>
                  <a:lnTo>
                    <a:pt x="1501" y="935"/>
                  </a:lnTo>
                  <a:lnTo>
                    <a:pt x="401" y="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2300750" y="3384175"/>
              <a:ext cx="22550" cy="32575"/>
            </a:xfrm>
            <a:custGeom>
              <a:avLst/>
              <a:gdLst/>
              <a:ahLst/>
              <a:cxnLst/>
              <a:rect l="l" t="t" r="r" b="b"/>
              <a:pathLst>
                <a:path w="902" h="1303" extrusionOk="0">
                  <a:moveTo>
                    <a:pt x="167" y="1"/>
                  </a:moveTo>
                  <a:lnTo>
                    <a:pt x="101" y="34"/>
                  </a:lnTo>
                  <a:lnTo>
                    <a:pt x="34" y="101"/>
                  </a:lnTo>
                  <a:lnTo>
                    <a:pt x="1" y="168"/>
                  </a:lnTo>
                  <a:lnTo>
                    <a:pt x="1" y="234"/>
                  </a:lnTo>
                  <a:lnTo>
                    <a:pt x="1" y="335"/>
                  </a:lnTo>
                  <a:lnTo>
                    <a:pt x="501" y="1202"/>
                  </a:lnTo>
                  <a:lnTo>
                    <a:pt x="534" y="1269"/>
                  </a:lnTo>
                  <a:lnTo>
                    <a:pt x="634" y="1302"/>
                  </a:lnTo>
                  <a:lnTo>
                    <a:pt x="701" y="1302"/>
                  </a:lnTo>
                  <a:lnTo>
                    <a:pt x="801" y="1269"/>
                  </a:lnTo>
                  <a:lnTo>
                    <a:pt x="868" y="1202"/>
                  </a:lnTo>
                  <a:lnTo>
                    <a:pt x="901" y="1135"/>
                  </a:lnTo>
                  <a:lnTo>
                    <a:pt x="901" y="1035"/>
                  </a:lnTo>
                  <a:lnTo>
                    <a:pt x="868" y="968"/>
                  </a:lnTo>
                  <a:lnTo>
                    <a:pt x="401" y="101"/>
                  </a:lnTo>
                  <a:lnTo>
                    <a:pt x="334"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2374975" y="3374175"/>
              <a:ext cx="13375" cy="46725"/>
            </a:xfrm>
            <a:custGeom>
              <a:avLst/>
              <a:gdLst/>
              <a:ahLst/>
              <a:cxnLst/>
              <a:rect l="l" t="t" r="r" b="b"/>
              <a:pathLst>
                <a:path w="535" h="1869" extrusionOk="0">
                  <a:moveTo>
                    <a:pt x="234" y="1"/>
                  </a:moveTo>
                  <a:lnTo>
                    <a:pt x="134" y="34"/>
                  </a:lnTo>
                  <a:lnTo>
                    <a:pt x="68" y="67"/>
                  </a:lnTo>
                  <a:lnTo>
                    <a:pt x="1" y="134"/>
                  </a:lnTo>
                  <a:lnTo>
                    <a:pt x="1" y="234"/>
                  </a:lnTo>
                  <a:lnTo>
                    <a:pt x="68" y="1635"/>
                  </a:lnTo>
                  <a:lnTo>
                    <a:pt x="101" y="1735"/>
                  </a:lnTo>
                  <a:lnTo>
                    <a:pt x="134" y="1802"/>
                  </a:lnTo>
                  <a:lnTo>
                    <a:pt x="201" y="1836"/>
                  </a:lnTo>
                  <a:lnTo>
                    <a:pt x="301" y="1869"/>
                  </a:lnTo>
                  <a:lnTo>
                    <a:pt x="401" y="1836"/>
                  </a:lnTo>
                  <a:lnTo>
                    <a:pt x="468" y="1802"/>
                  </a:lnTo>
                  <a:lnTo>
                    <a:pt x="501" y="1735"/>
                  </a:lnTo>
                  <a:lnTo>
                    <a:pt x="535" y="1635"/>
                  </a:lnTo>
                  <a:lnTo>
                    <a:pt x="434" y="234"/>
                  </a:lnTo>
                  <a:lnTo>
                    <a:pt x="434" y="134"/>
                  </a:lnTo>
                  <a:lnTo>
                    <a:pt x="368" y="67"/>
                  </a:lnTo>
                  <a:lnTo>
                    <a:pt x="301"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a:off x="2440875" y="3387525"/>
              <a:ext cx="13375" cy="23375"/>
            </a:xfrm>
            <a:custGeom>
              <a:avLst/>
              <a:gdLst/>
              <a:ahLst/>
              <a:cxnLst/>
              <a:rect l="l" t="t" r="r" b="b"/>
              <a:pathLst>
                <a:path w="535" h="935" extrusionOk="0">
                  <a:moveTo>
                    <a:pt x="267" y="0"/>
                  </a:moveTo>
                  <a:lnTo>
                    <a:pt x="201" y="34"/>
                  </a:lnTo>
                  <a:lnTo>
                    <a:pt x="134" y="100"/>
                  </a:lnTo>
                  <a:lnTo>
                    <a:pt x="101" y="167"/>
                  </a:lnTo>
                  <a:lnTo>
                    <a:pt x="0" y="634"/>
                  </a:lnTo>
                  <a:lnTo>
                    <a:pt x="0" y="734"/>
                  </a:lnTo>
                  <a:lnTo>
                    <a:pt x="34" y="834"/>
                  </a:lnTo>
                  <a:lnTo>
                    <a:pt x="101" y="901"/>
                  </a:lnTo>
                  <a:lnTo>
                    <a:pt x="167" y="935"/>
                  </a:lnTo>
                  <a:lnTo>
                    <a:pt x="267" y="935"/>
                  </a:lnTo>
                  <a:lnTo>
                    <a:pt x="334" y="901"/>
                  </a:lnTo>
                  <a:lnTo>
                    <a:pt x="401" y="834"/>
                  </a:lnTo>
                  <a:lnTo>
                    <a:pt x="467" y="768"/>
                  </a:lnTo>
                  <a:lnTo>
                    <a:pt x="534" y="301"/>
                  </a:lnTo>
                  <a:lnTo>
                    <a:pt x="534" y="201"/>
                  </a:lnTo>
                  <a:lnTo>
                    <a:pt x="501" y="134"/>
                  </a:lnTo>
                  <a:lnTo>
                    <a:pt x="434" y="67"/>
                  </a:lnTo>
                  <a:lnTo>
                    <a:pt x="367" y="34"/>
                  </a:ln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a:off x="2497600" y="3455925"/>
              <a:ext cx="46725" cy="14200"/>
            </a:xfrm>
            <a:custGeom>
              <a:avLst/>
              <a:gdLst/>
              <a:ahLst/>
              <a:cxnLst/>
              <a:rect l="l" t="t" r="r" b="b"/>
              <a:pathLst>
                <a:path w="1869" h="568" extrusionOk="0">
                  <a:moveTo>
                    <a:pt x="1635" y="0"/>
                  </a:moveTo>
                  <a:lnTo>
                    <a:pt x="234" y="100"/>
                  </a:lnTo>
                  <a:lnTo>
                    <a:pt x="134" y="134"/>
                  </a:lnTo>
                  <a:lnTo>
                    <a:pt x="67" y="167"/>
                  </a:lnTo>
                  <a:lnTo>
                    <a:pt x="33" y="234"/>
                  </a:lnTo>
                  <a:lnTo>
                    <a:pt x="0" y="334"/>
                  </a:lnTo>
                  <a:lnTo>
                    <a:pt x="33" y="400"/>
                  </a:lnTo>
                  <a:lnTo>
                    <a:pt x="67" y="501"/>
                  </a:lnTo>
                  <a:lnTo>
                    <a:pt x="134" y="534"/>
                  </a:lnTo>
                  <a:lnTo>
                    <a:pt x="234" y="567"/>
                  </a:lnTo>
                  <a:lnTo>
                    <a:pt x="1635" y="467"/>
                  </a:lnTo>
                  <a:lnTo>
                    <a:pt x="1735" y="434"/>
                  </a:lnTo>
                  <a:lnTo>
                    <a:pt x="1802" y="400"/>
                  </a:lnTo>
                  <a:lnTo>
                    <a:pt x="1835" y="334"/>
                  </a:lnTo>
                  <a:lnTo>
                    <a:pt x="1868" y="234"/>
                  </a:lnTo>
                  <a:lnTo>
                    <a:pt x="1835" y="167"/>
                  </a:lnTo>
                  <a:lnTo>
                    <a:pt x="1802" y="67"/>
                  </a:lnTo>
                  <a:lnTo>
                    <a:pt x="1735" y="33"/>
                  </a:lnTo>
                  <a:lnTo>
                    <a:pt x="1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0"/>
            <p:cNvSpPr/>
            <p:nvPr/>
          </p:nvSpPr>
          <p:spPr>
            <a:xfrm>
              <a:off x="2507600" y="3518475"/>
              <a:ext cx="26725" cy="13375"/>
            </a:xfrm>
            <a:custGeom>
              <a:avLst/>
              <a:gdLst/>
              <a:ahLst/>
              <a:cxnLst/>
              <a:rect l="l" t="t" r="r" b="b"/>
              <a:pathLst>
                <a:path w="1069" h="535" extrusionOk="0">
                  <a:moveTo>
                    <a:pt x="834" y="0"/>
                  </a:moveTo>
                  <a:lnTo>
                    <a:pt x="234" y="100"/>
                  </a:lnTo>
                  <a:lnTo>
                    <a:pt x="134" y="100"/>
                  </a:lnTo>
                  <a:lnTo>
                    <a:pt x="67" y="167"/>
                  </a:lnTo>
                  <a:lnTo>
                    <a:pt x="0" y="234"/>
                  </a:lnTo>
                  <a:lnTo>
                    <a:pt x="0" y="334"/>
                  </a:lnTo>
                  <a:lnTo>
                    <a:pt x="0" y="401"/>
                  </a:lnTo>
                  <a:lnTo>
                    <a:pt x="67" y="467"/>
                  </a:lnTo>
                  <a:lnTo>
                    <a:pt x="134" y="534"/>
                  </a:lnTo>
                  <a:lnTo>
                    <a:pt x="234" y="534"/>
                  </a:lnTo>
                  <a:lnTo>
                    <a:pt x="834" y="467"/>
                  </a:lnTo>
                  <a:lnTo>
                    <a:pt x="935" y="434"/>
                  </a:lnTo>
                  <a:lnTo>
                    <a:pt x="1001" y="401"/>
                  </a:lnTo>
                  <a:lnTo>
                    <a:pt x="1068" y="334"/>
                  </a:lnTo>
                  <a:lnTo>
                    <a:pt x="1068" y="234"/>
                  </a:lnTo>
                  <a:lnTo>
                    <a:pt x="1068" y="167"/>
                  </a:lnTo>
                  <a:lnTo>
                    <a:pt x="1001" y="67"/>
                  </a:lnTo>
                  <a:lnTo>
                    <a:pt x="935" y="34"/>
                  </a:lnTo>
                  <a:lnTo>
                    <a:pt x="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 name="Google Shape;1031;p5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典型相關分析</a:t>
            </a:r>
          </a:p>
        </p:txBody>
      </p:sp>
      <p:sp>
        <p:nvSpPr>
          <p:cNvPr id="1032" name="Google Shape;1032;p50"/>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15</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6049783" y="229025"/>
            <a:ext cx="2741192" cy="494741"/>
          </a:xfrm>
          <a:noFill/>
          <a:ln>
            <a:noFill/>
          </a:ln>
        </p:spPr>
        <p:txBody>
          <a:bodyPr spcFirstLastPara="1" wrap="square" lIns="36000" tIns="91425" rIns="91425" bIns="91425" anchor="t" anchorCtr="0">
            <a:noAutofit/>
          </a:bodyPr>
          <a:lstStyle/>
          <a:p>
            <a:pPr algn="r">
              <a:spcAft>
                <a:spcPts val="100"/>
              </a:spcAft>
            </a:pPr>
            <a:r>
              <a:rPr lang="zh-TW" altLang="en-US" sz="2000" dirty="0">
                <a:latin typeface="微軟正黑體" panose="020B0604030504040204" pitchFamily="34" charset="-120"/>
                <a:ea typeface="微軟正黑體" panose="020B0604030504040204" pitchFamily="34" charset="-120"/>
              </a:rPr>
              <a:t>相關係數矩陣</a:t>
            </a:r>
          </a:p>
        </p:txBody>
      </p:sp>
      <p:sp>
        <p:nvSpPr>
          <p:cNvPr id="12" name="Google Shape;1031;p5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典型相關分析</a:t>
            </a:r>
          </a:p>
        </p:txBody>
      </p:sp>
      <mc:AlternateContent xmlns:mc="http://schemas.openxmlformats.org/markup-compatibility/2006" xmlns:a14="http://schemas.microsoft.com/office/drawing/2010/main">
        <mc:Choice Requires="a14">
          <p:sp>
            <p:nvSpPr>
              <p:cNvPr id="5" name="矩形 4"/>
              <p:cNvSpPr/>
              <p:nvPr/>
            </p:nvSpPr>
            <p:spPr>
              <a:xfrm>
                <a:off x="898161" y="1854297"/>
                <a:ext cx="7482114" cy="24860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1800" i="1" smtClean="0">
                          <a:latin typeface="Cambria Math" panose="02040503050406030204" pitchFamily="18" charset="0"/>
                        </a:rPr>
                        <m:t>𝑅</m:t>
                      </m:r>
                      <m:r>
                        <a:rPr lang="zh-TW" altLang="en-US" sz="1800">
                          <a:latin typeface="Cambria Math" panose="02040503050406030204" pitchFamily="18" charset="0"/>
                        </a:rPr>
                        <m:t>=</m:t>
                      </m:r>
                      <m:d>
                        <m:dPr>
                          <m:begChr m:val="["/>
                          <m:endChr m:val="]"/>
                          <m:ctrlPr>
                            <a:rPr lang="zh-TW" altLang="en-US" sz="1800" i="1">
                              <a:latin typeface="Cambria Math" panose="02040503050406030204" pitchFamily="18" charset="0"/>
                            </a:rPr>
                          </m:ctrlPr>
                        </m:dPr>
                        <m:e>
                          <m:m>
                            <m:mPr>
                              <m:mcs>
                                <m:mc>
                                  <m:mcPr>
                                    <m:count m:val="2"/>
                                    <m:mcJc m:val="center"/>
                                  </m:mcPr>
                                </m:mc>
                              </m:mcs>
                              <m:ctrlPr>
                                <a:rPr lang="zh-TW" altLang="en-US" sz="1800" i="1">
                                  <a:latin typeface="Cambria Math" panose="02040503050406030204" pitchFamily="18" charset="0"/>
                                </a:rPr>
                              </m:ctrlPr>
                            </m:mPr>
                            <m:mr>
                              <m:e>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𝑅</m:t>
                                    </m:r>
                                  </m:e>
                                  <m:sub>
                                    <m:r>
                                      <a:rPr lang="zh-TW" altLang="en-US" sz="1800">
                                        <a:latin typeface="Cambria Math" panose="02040503050406030204" pitchFamily="18" charset="0"/>
                                      </a:rPr>
                                      <m:t>11</m:t>
                                    </m:r>
                                  </m:sub>
                                </m:sSub>
                              </m:e>
                              <m:e>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𝑅</m:t>
                                    </m:r>
                                  </m:e>
                                  <m:sub>
                                    <m:r>
                                      <a:rPr lang="zh-TW" altLang="en-US" sz="1800">
                                        <a:latin typeface="Cambria Math" panose="02040503050406030204" pitchFamily="18" charset="0"/>
                                      </a:rPr>
                                      <m:t>12</m:t>
                                    </m:r>
                                  </m:sub>
                                </m:sSub>
                              </m:e>
                            </m:mr>
                            <m:mr>
                              <m:e>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𝑅</m:t>
                                    </m:r>
                                  </m:e>
                                  <m:sub>
                                    <m:r>
                                      <a:rPr lang="zh-TW" altLang="en-US" sz="1800">
                                        <a:latin typeface="Cambria Math" panose="02040503050406030204" pitchFamily="18" charset="0"/>
                                      </a:rPr>
                                      <m:t>21</m:t>
                                    </m:r>
                                  </m:sub>
                                </m:sSub>
                              </m:e>
                              <m:e>
                                <m:sSub>
                                  <m:sSubPr>
                                    <m:ctrlPr>
                                      <a:rPr lang="zh-TW" altLang="en-US" sz="1800" i="1">
                                        <a:latin typeface="Cambria Math" panose="02040503050406030204" pitchFamily="18" charset="0"/>
                                      </a:rPr>
                                    </m:ctrlPr>
                                  </m:sSubPr>
                                  <m:e>
                                    <m:r>
                                      <a:rPr lang="zh-TW" altLang="en-US" sz="1800" i="1">
                                        <a:latin typeface="Cambria Math" panose="02040503050406030204" pitchFamily="18" charset="0"/>
                                      </a:rPr>
                                      <m:t>𝑅</m:t>
                                    </m:r>
                                  </m:e>
                                  <m:sub>
                                    <m:r>
                                      <a:rPr lang="zh-TW" altLang="en-US" sz="1800">
                                        <a:latin typeface="Cambria Math" panose="02040503050406030204" pitchFamily="18" charset="0"/>
                                      </a:rPr>
                                      <m:t>22</m:t>
                                    </m:r>
                                  </m:sub>
                                </m:sSub>
                              </m:e>
                            </m:mr>
                          </m:m>
                        </m:e>
                      </m:d>
                      <m:r>
                        <a:rPr lang="zh-TW" altLang="en-US" sz="1800">
                          <a:latin typeface="Cambria Math" panose="02040503050406030204" pitchFamily="18" charset="0"/>
                        </a:rPr>
                        <m:t>=</m:t>
                      </m:r>
                      <m:d>
                        <m:dPr>
                          <m:begChr m:val="["/>
                          <m:endChr m:val="]"/>
                          <m:ctrlPr>
                            <a:rPr lang="zh-TW" altLang="en-US" sz="1800" i="1">
                              <a:latin typeface="Cambria Math" panose="02040503050406030204" pitchFamily="18" charset="0"/>
                            </a:rPr>
                          </m:ctrlPr>
                        </m:dPr>
                        <m:e>
                          <m:m>
                            <m:mPr>
                              <m:mcs>
                                <m:mc>
                                  <m:mcPr>
                                    <m:count m:val="7"/>
                                    <m:mcJc m:val="center"/>
                                  </m:mcPr>
                                </m:mc>
                              </m:mcs>
                              <m:ctrlPr>
                                <a:rPr lang="zh-TW" altLang="en-US" sz="1800" i="1">
                                  <a:latin typeface="Cambria Math" panose="02040503050406030204" pitchFamily="18" charset="0"/>
                                </a:rPr>
                              </m:ctrlPr>
                            </m:mPr>
                            <m:mr>
                              <m:e>
                                <m:r>
                                  <a:rPr lang="zh-TW" altLang="en-US" sz="1800">
                                    <a:latin typeface="Cambria Math" panose="02040503050406030204" pitchFamily="18" charset="0"/>
                                  </a:rPr>
                                  <m:t>1</m:t>
                                </m:r>
                              </m:e>
                              <m:e>
                                <m:r>
                                  <a:rPr lang="zh-TW" altLang="en-US" sz="1800">
                                    <a:latin typeface="Cambria Math" panose="02040503050406030204" pitchFamily="18" charset="0"/>
                                  </a:rPr>
                                  <m:t>0.351</m:t>
                                </m:r>
                              </m:e>
                              <m:e>
                                <m:r>
                                  <a:rPr lang="zh-TW" altLang="en-US" sz="1800">
                                    <a:latin typeface="Cambria Math" panose="02040503050406030204" pitchFamily="18" charset="0"/>
                                  </a:rPr>
                                  <m:t>0.043</m:t>
                                </m:r>
                              </m:e>
                              <m:e>
                                <m:r>
                                  <a:rPr lang="zh-TW" altLang="en-US" sz="1800">
                                    <a:latin typeface="Cambria Math" panose="02040503050406030204" pitchFamily="18" charset="0"/>
                                  </a:rPr>
                                  <m:t>0.205</m:t>
                                </m:r>
                              </m:e>
                              <m:e>
                                <m:r>
                                  <a:rPr lang="zh-TW" altLang="en-US" sz="1800">
                                    <a:latin typeface="Cambria Math" panose="02040503050406030204" pitchFamily="18" charset="0"/>
                                  </a:rPr>
                                  <m:t>0.168</m:t>
                                </m:r>
                              </m:e>
                              <m:e>
                                <m:r>
                                  <a:rPr lang="zh-TW" altLang="en-US" sz="1800">
                                    <a:latin typeface="Cambria Math" panose="02040503050406030204" pitchFamily="18" charset="0"/>
                                  </a:rPr>
                                  <m:t>0.096</m:t>
                                </m:r>
                              </m:e>
                              <m:e>
                                <m:r>
                                  <a:rPr lang="zh-TW" altLang="en-US" sz="1800">
                                    <a:latin typeface="Cambria Math" panose="02040503050406030204" pitchFamily="18" charset="0"/>
                                  </a:rPr>
                                  <m:t>0.133</m:t>
                                </m:r>
                              </m:e>
                            </m:mr>
                            <m:mr>
                              <m:e>
                                <m:r>
                                  <a:rPr lang="zh-TW" altLang="en-US" sz="1800">
                                    <a:latin typeface="Cambria Math" panose="02040503050406030204" pitchFamily="18" charset="0"/>
                                  </a:rPr>
                                  <m:t>0.351</m:t>
                                </m:r>
                              </m:e>
                              <m:e>
                                <m:r>
                                  <a:rPr lang="zh-TW" altLang="en-US" sz="1800">
                                    <a:latin typeface="Cambria Math" panose="02040503050406030204" pitchFamily="18" charset="0"/>
                                  </a:rPr>
                                  <m:t>1</m:t>
                                </m:r>
                              </m:e>
                              <m:e>
                                <m:r>
                                  <a:rPr lang="zh-TW" altLang="en-US" sz="1800">
                                    <a:latin typeface="Cambria Math" panose="02040503050406030204" pitchFamily="18" charset="0"/>
                                  </a:rPr>
                                  <m:t>0.371</m:t>
                                </m:r>
                              </m:e>
                              <m:e>
                                <m:r>
                                  <a:rPr lang="zh-TW" altLang="en-US" sz="1800">
                                    <a:latin typeface="Cambria Math" panose="02040503050406030204" pitchFamily="18" charset="0"/>
                                  </a:rPr>
                                  <m:t>0.106</m:t>
                                </m:r>
                              </m:e>
                              <m:e>
                                <m:r>
                                  <a:rPr lang="zh-TW" altLang="en-US" sz="1800">
                                    <a:latin typeface="Cambria Math" panose="02040503050406030204" pitchFamily="18" charset="0"/>
                                  </a:rPr>
                                  <m:t>0.059</m:t>
                                </m:r>
                              </m:e>
                              <m:e>
                                <m:r>
                                  <a:rPr lang="zh-TW" altLang="en-US" sz="1800">
                                    <a:latin typeface="Cambria Math" panose="02040503050406030204" pitchFamily="18" charset="0"/>
                                  </a:rPr>
                                  <m:t>0.134</m:t>
                                </m:r>
                              </m:e>
                              <m:e>
                                <m:r>
                                  <a:rPr lang="zh-TW" altLang="en-US" sz="1800">
                                    <a:latin typeface="Cambria Math" panose="02040503050406030204" pitchFamily="18" charset="0"/>
                                  </a:rPr>
                                  <m:t>0.030</m:t>
                                </m:r>
                              </m:e>
                            </m:mr>
                            <m:mr>
                              <m:e>
                                <m:r>
                                  <a:rPr lang="zh-TW" altLang="en-US" sz="1800">
                                    <a:latin typeface="Cambria Math" panose="02040503050406030204" pitchFamily="18" charset="0"/>
                                  </a:rPr>
                                  <m:t>0.043</m:t>
                                </m:r>
                              </m:e>
                              <m:e>
                                <m:r>
                                  <a:rPr lang="zh-TW" altLang="en-US" sz="1800">
                                    <a:latin typeface="Cambria Math" panose="02040503050406030204" pitchFamily="18" charset="0"/>
                                  </a:rPr>
                                  <m:t>0.371</m:t>
                                </m:r>
                              </m:e>
                              <m:e>
                                <m:r>
                                  <a:rPr lang="zh-TW" altLang="en-US" sz="1800">
                                    <a:latin typeface="Cambria Math" panose="02040503050406030204" pitchFamily="18" charset="0"/>
                                  </a:rPr>
                                  <m:t>1</m:t>
                                </m:r>
                              </m:e>
                              <m:e>
                                <m:r>
                                  <a:rPr lang="zh-TW" altLang="en-US" sz="1800">
                                    <a:latin typeface="Cambria Math" panose="02040503050406030204" pitchFamily="18" charset="0"/>
                                  </a:rPr>
                                  <m:t>−0.333</m:t>
                                </m:r>
                              </m:e>
                              <m:e>
                                <m:r>
                                  <a:rPr lang="zh-TW" altLang="en-US" sz="1800">
                                    <a:latin typeface="Cambria Math" panose="02040503050406030204" pitchFamily="18" charset="0"/>
                                  </a:rPr>
                                  <m:t>−0.346</m:t>
                                </m:r>
                              </m:e>
                              <m:e>
                                <m:r>
                                  <a:rPr lang="zh-TW" altLang="en-US" sz="1800">
                                    <a:latin typeface="Cambria Math" panose="02040503050406030204" pitchFamily="18" charset="0"/>
                                  </a:rPr>
                                  <m:t>−0.044</m:t>
                                </m:r>
                              </m:e>
                              <m:e>
                                <m:r>
                                  <a:rPr lang="zh-TW" altLang="en-US" sz="1800">
                                    <a:latin typeface="Cambria Math" panose="02040503050406030204" pitchFamily="18" charset="0"/>
                                  </a:rPr>
                                  <m:t>−0.296</m:t>
                                </m:r>
                              </m:e>
                            </m:mr>
                            <m:mr>
                              <m:e>
                                <m:r>
                                  <a:rPr lang="zh-TW" altLang="en-US" sz="1800">
                                    <a:latin typeface="Cambria Math" panose="02040503050406030204" pitchFamily="18" charset="0"/>
                                  </a:rPr>
                                  <m:t>0.205</m:t>
                                </m:r>
                              </m:e>
                              <m:e>
                                <m:r>
                                  <a:rPr lang="zh-TW" altLang="en-US" sz="1800">
                                    <a:latin typeface="Cambria Math" panose="02040503050406030204" pitchFamily="18" charset="0"/>
                                  </a:rPr>
                                  <m:t>0.106</m:t>
                                </m:r>
                              </m:e>
                              <m:e>
                                <m:r>
                                  <a:rPr lang="zh-TW" altLang="en-US" sz="1800">
                                    <a:latin typeface="Cambria Math" panose="02040503050406030204" pitchFamily="18" charset="0"/>
                                  </a:rPr>
                                  <m:t>−0.333</m:t>
                                </m:r>
                              </m:e>
                              <m:e>
                                <m:r>
                                  <a:rPr lang="zh-TW" altLang="en-US" sz="1800">
                                    <a:latin typeface="Cambria Math" panose="02040503050406030204" pitchFamily="18" charset="0"/>
                                  </a:rPr>
                                  <m:t>1</m:t>
                                </m:r>
                              </m:e>
                              <m:e>
                                <m:r>
                                  <a:rPr lang="zh-TW" altLang="en-US" sz="1800">
                                    <a:latin typeface="Cambria Math" panose="02040503050406030204" pitchFamily="18" charset="0"/>
                                  </a:rPr>
                                  <m:t>0.902</m:t>
                                </m:r>
                              </m:e>
                              <m:e>
                                <m:r>
                                  <a:rPr lang="zh-TW" altLang="en-US" sz="1800">
                                    <a:latin typeface="Cambria Math" panose="02040503050406030204" pitchFamily="18" charset="0"/>
                                  </a:rPr>
                                  <m:t>0.098</m:t>
                                </m:r>
                              </m:e>
                              <m:e>
                                <m:r>
                                  <a:rPr lang="zh-TW" altLang="en-US" sz="1800">
                                    <a:latin typeface="Cambria Math" panose="02040503050406030204" pitchFamily="18" charset="0"/>
                                  </a:rPr>
                                  <m:t>0.618</m:t>
                                </m:r>
                              </m:e>
                            </m:mr>
                            <m:mr>
                              <m:e>
                                <m:r>
                                  <a:rPr lang="zh-TW" altLang="en-US" sz="1800">
                                    <a:latin typeface="Cambria Math" panose="02040503050406030204" pitchFamily="18" charset="0"/>
                                  </a:rPr>
                                  <m:t>0.168</m:t>
                                </m:r>
                              </m:e>
                              <m:e>
                                <m:r>
                                  <a:rPr lang="zh-TW" altLang="en-US" sz="1800">
                                    <a:latin typeface="Cambria Math" panose="02040503050406030204" pitchFamily="18" charset="0"/>
                                  </a:rPr>
                                  <m:t>0.059</m:t>
                                </m:r>
                              </m:e>
                              <m:e>
                                <m:r>
                                  <a:rPr lang="zh-TW" altLang="en-US" sz="1800">
                                    <a:latin typeface="Cambria Math" panose="02040503050406030204" pitchFamily="18" charset="0"/>
                                  </a:rPr>
                                  <m:t>−0.346</m:t>
                                </m:r>
                              </m:e>
                              <m:e>
                                <m:r>
                                  <a:rPr lang="zh-TW" altLang="en-US" sz="1800">
                                    <a:latin typeface="Cambria Math" panose="02040503050406030204" pitchFamily="18" charset="0"/>
                                  </a:rPr>
                                  <m:t>0.902</m:t>
                                </m:r>
                              </m:e>
                              <m:e>
                                <m:r>
                                  <a:rPr lang="zh-TW" altLang="en-US" sz="1800">
                                    <a:latin typeface="Cambria Math" panose="02040503050406030204" pitchFamily="18" charset="0"/>
                                  </a:rPr>
                                  <m:t>1</m:t>
                                </m:r>
                              </m:e>
                              <m:e>
                                <m:r>
                                  <a:rPr lang="zh-TW" altLang="en-US" sz="1800">
                                    <a:latin typeface="Cambria Math" panose="02040503050406030204" pitchFamily="18" charset="0"/>
                                  </a:rPr>
                                  <m:t>0.018</m:t>
                                </m:r>
                              </m:e>
                              <m:e>
                                <m:r>
                                  <a:rPr lang="zh-TW" altLang="en-US" sz="1800">
                                    <a:latin typeface="Cambria Math" panose="02040503050406030204" pitchFamily="18" charset="0"/>
                                  </a:rPr>
                                  <m:t>0.511</m:t>
                                </m:r>
                              </m:e>
                            </m:mr>
                            <m:mr>
                              <m:e>
                                <m:r>
                                  <a:rPr lang="zh-TW" altLang="en-US" sz="1800">
                                    <a:latin typeface="Cambria Math" panose="02040503050406030204" pitchFamily="18" charset="0"/>
                                  </a:rPr>
                                  <m:t>0.096</m:t>
                                </m:r>
                              </m:e>
                              <m:e>
                                <m:r>
                                  <a:rPr lang="zh-TW" altLang="en-US" sz="1800">
                                    <a:latin typeface="Cambria Math" panose="02040503050406030204" pitchFamily="18" charset="0"/>
                                  </a:rPr>
                                  <m:t>0.134</m:t>
                                </m:r>
                              </m:e>
                              <m:e>
                                <m:r>
                                  <a:rPr lang="zh-TW" altLang="en-US" sz="1800">
                                    <a:latin typeface="Cambria Math" panose="02040503050406030204" pitchFamily="18" charset="0"/>
                                  </a:rPr>
                                  <m:t>−0.044</m:t>
                                </m:r>
                              </m:e>
                              <m:e>
                                <m:r>
                                  <a:rPr lang="zh-TW" altLang="en-US" sz="1800">
                                    <a:latin typeface="Cambria Math" panose="02040503050406030204" pitchFamily="18" charset="0"/>
                                  </a:rPr>
                                  <m:t>0.098</m:t>
                                </m:r>
                              </m:e>
                              <m:e>
                                <m:r>
                                  <a:rPr lang="zh-TW" altLang="en-US" sz="1800">
                                    <a:latin typeface="Cambria Math" panose="02040503050406030204" pitchFamily="18" charset="0"/>
                                  </a:rPr>
                                  <m:t>0.018</m:t>
                                </m:r>
                              </m:e>
                              <m:e>
                                <m:r>
                                  <a:rPr lang="zh-TW" altLang="en-US" sz="1800">
                                    <a:latin typeface="Cambria Math" panose="02040503050406030204" pitchFamily="18" charset="0"/>
                                  </a:rPr>
                                  <m:t>1</m:t>
                                </m:r>
                              </m:e>
                              <m:e>
                                <m:r>
                                  <a:rPr lang="zh-TW" altLang="en-US" sz="1800">
                                    <a:latin typeface="Cambria Math" panose="02040503050406030204" pitchFamily="18" charset="0"/>
                                  </a:rPr>
                                  <m:t>0.204</m:t>
                                </m:r>
                              </m:e>
                            </m:mr>
                            <m:mr>
                              <m:e>
                                <m:r>
                                  <a:rPr lang="zh-TW" altLang="en-US" sz="1800">
                                    <a:latin typeface="Cambria Math" panose="02040503050406030204" pitchFamily="18" charset="0"/>
                                  </a:rPr>
                                  <m:t>0.133</m:t>
                                </m:r>
                              </m:e>
                              <m:e>
                                <m:r>
                                  <a:rPr lang="zh-TW" altLang="en-US" sz="1800">
                                    <a:latin typeface="Cambria Math" panose="02040503050406030204" pitchFamily="18" charset="0"/>
                                  </a:rPr>
                                  <m:t>0.030</m:t>
                                </m:r>
                              </m:e>
                              <m:e>
                                <m:r>
                                  <a:rPr lang="zh-TW" altLang="en-US" sz="1800">
                                    <a:latin typeface="Cambria Math" panose="02040503050406030204" pitchFamily="18" charset="0"/>
                                  </a:rPr>
                                  <m:t>−0.296</m:t>
                                </m:r>
                              </m:e>
                              <m:e>
                                <m:r>
                                  <a:rPr lang="zh-TW" altLang="en-US" sz="1800">
                                    <a:latin typeface="Cambria Math" panose="02040503050406030204" pitchFamily="18" charset="0"/>
                                  </a:rPr>
                                  <m:t>0.618</m:t>
                                </m:r>
                              </m:e>
                              <m:e>
                                <m:r>
                                  <a:rPr lang="zh-TW" altLang="en-US" sz="1800">
                                    <a:latin typeface="Cambria Math" panose="02040503050406030204" pitchFamily="18" charset="0"/>
                                  </a:rPr>
                                  <m:t>0.511</m:t>
                                </m:r>
                              </m:e>
                              <m:e>
                                <m:r>
                                  <a:rPr lang="zh-TW" altLang="en-US" sz="1800">
                                    <a:latin typeface="Cambria Math" panose="02040503050406030204" pitchFamily="18" charset="0"/>
                                  </a:rPr>
                                  <m:t>0.204</m:t>
                                </m:r>
                              </m:e>
                              <m:e>
                                <m:r>
                                  <a:rPr lang="zh-TW" altLang="en-US" sz="1800">
                                    <a:latin typeface="Cambria Math" panose="02040503050406030204" pitchFamily="18" charset="0"/>
                                  </a:rPr>
                                  <m:t>1</m:t>
                                </m:r>
                              </m:e>
                            </m:mr>
                          </m:m>
                        </m:e>
                      </m:d>
                      <m:m>
                        <m:mPr>
                          <m:mcs>
                            <m:mc>
                              <m:mcPr>
                                <m:count m:val="1"/>
                                <m:mcJc m:val="center"/>
                              </m:mcPr>
                            </m:mc>
                          </m:mcs>
                          <m:ctrlPr>
                            <a:rPr lang="en-US" altLang="zh-TW" sz="1800" i="1" smtClean="0">
                              <a:solidFill>
                                <a:schemeClr val="tx2"/>
                              </a:solidFill>
                              <a:latin typeface="Cambria Math" panose="02040503050406030204" pitchFamily="18" charset="0"/>
                            </a:rPr>
                          </m:ctrlPr>
                        </m:mPr>
                        <m:mr>
                          <m:e>
                            <m:r>
                              <m:rPr>
                                <m:brk m:alnAt="7"/>
                              </m:rPr>
                              <a:rPr lang="zh-TW" altLang="en-US" sz="1800" i="1">
                                <a:solidFill>
                                  <a:schemeClr val="tx2"/>
                                </a:solidFill>
                                <a:latin typeface="Cambria Math" panose="02040503050406030204" pitchFamily="18" charset="0"/>
                              </a:rPr>
                              <m:t>溫</m:t>
                            </m:r>
                            <m:r>
                              <a:rPr lang="zh-TW" altLang="en-US" sz="1800" i="1">
                                <a:solidFill>
                                  <a:schemeClr val="tx2"/>
                                </a:solidFill>
                                <a:latin typeface="Cambria Math" panose="02040503050406030204" pitchFamily="18" charset="0"/>
                              </a:rPr>
                              <m:t>度</m:t>
                            </m:r>
                          </m:e>
                        </m:mr>
                        <m:mr>
                          <m:e>
                            <m:r>
                              <a:rPr lang="zh-TW" altLang="en-US" sz="1800" i="1">
                                <a:solidFill>
                                  <a:schemeClr val="tx2"/>
                                </a:solidFill>
                                <a:latin typeface="Cambria Math" panose="02040503050406030204" pitchFamily="18" charset="0"/>
                              </a:rPr>
                              <m:t>降雨量</m:t>
                            </m:r>
                          </m:e>
                        </m:mr>
                        <m:mr>
                          <m:e>
                            <m:eqArr>
                              <m:eqArrPr>
                                <m:ctrlPr>
                                  <a:rPr lang="zh-TW" altLang="en-US" sz="1800" i="1">
                                    <a:solidFill>
                                      <a:schemeClr val="tx2"/>
                                    </a:solidFill>
                                    <a:latin typeface="Cambria Math" panose="02040503050406030204" pitchFamily="18" charset="0"/>
                                  </a:rPr>
                                </m:ctrlPr>
                              </m:eqArrPr>
                              <m:e>
                                <m:r>
                                  <a:rPr lang="zh-TW" altLang="en-US" sz="1800" i="1">
                                    <a:solidFill>
                                      <a:schemeClr val="tx2"/>
                                    </a:solidFill>
                                    <a:latin typeface="Cambria Math" panose="02040503050406030204" pitchFamily="18" charset="0"/>
                                  </a:rPr>
                                  <m:t>相對濕度</m:t>
                                </m:r>
                              </m:e>
                              <m:e>
                                <m:r>
                                  <a:rPr lang="zh-TW" altLang="en-US" sz="1800" i="1">
                                    <a:solidFill>
                                      <a:schemeClr val="tx2"/>
                                    </a:solidFill>
                                    <a:latin typeface="Cambria Math" panose="02040503050406030204" pitchFamily="18" charset="0"/>
                                  </a:rPr>
                                  <m:t>住宅</m:t>
                                </m:r>
                              </m:e>
                              <m:e>
                                <m:r>
                                  <a:rPr lang="zh-TW" altLang="en-US" sz="1800" i="1">
                                    <a:solidFill>
                                      <a:schemeClr val="tx2"/>
                                    </a:solidFill>
                                    <a:latin typeface="Cambria Math" panose="02040503050406030204" pitchFamily="18" charset="0"/>
                                  </a:rPr>
                                  <m:t>服務業</m:t>
                                </m:r>
                              </m:e>
                              <m:e>
                                <m:r>
                                  <a:rPr lang="zh-TW" altLang="en-US" sz="1800" i="1">
                                    <a:solidFill>
                                      <a:schemeClr val="tx2"/>
                                    </a:solidFill>
                                    <a:latin typeface="Cambria Math" panose="02040503050406030204" pitchFamily="18" charset="0"/>
                                  </a:rPr>
                                  <m:t>農林漁牧</m:t>
                                </m:r>
                              </m:e>
                              <m:e>
                                <m:r>
                                  <a:rPr lang="zh-TW" altLang="en-US" sz="1800" i="1">
                                    <a:solidFill>
                                      <a:schemeClr val="tx2"/>
                                    </a:solidFill>
                                    <a:latin typeface="Cambria Math" panose="02040503050406030204" pitchFamily="18" charset="0"/>
                                  </a:rPr>
                                  <m:t>工業</m:t>
                                </m:r>
                              </m:e>
                            </m:eqArr>
                          </m:e>
                        </m:mr>
                      </m:m>
                    </m:oMath>
                  </m:oMathPara>
                </a14:m>
                <a:endParaRPr lang="zh-TW"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898161" y="1854297"/>
                <a:ext cx="7482114" cy="2486065"/>
              </a:xfrm>
              <a:prstGeom prst="rect">
                <a:avLst/>
              </a:prstGeom>
              <a:blipFill>
                <a:blip r:embed="rId3"/>
                <a:stretch>
                  <a:fillRect r="-977"/>
                </a:stretch>
              </a:blipFill>
            </p:spPr>
            <p:txBody>
              <a:bodyPr/>
              <a:lstStyle/>
              <a:p>
                <a:r>
                  <a:rPr lang="zh-TW" altLang="en-US">
                    <a:noFill/>
                  </a:rPr>
                  <a:t> </a:t>
                </a:r>
              </a:p>
            </p:txBody>
          </p:sp>
        </mc:Fallback>
      </mc:AlternateContent>
      <p:grpSp>
        <p:nvGrpSpPr>
          <p:cNvPr id="14" name="群組 13"/>
          <p:cNvGrpSpPr/>
          <p:nvPr/>
        </p:nvGrpSpPr>
        <p:grpSpPr>
          <a:xfrm>
            <a:off x="1536580" y="1879933"/>
            <a:ext cx="905328" cy="549275"/>
            <a:chOff x="0" y="0"/>
            <a:chExt cx="635000" cy="323850"/>
          </a:xfrm>
        </p:grpSpPr>
        <p:cxnSp>
          <p:nvCxnSpPr>
            <p:cNvPr id="15" name="直線接點 14"/>
            <p:cNvCxnSpPr/>
            <p:nvPr/>
          </p:nvCxnSpPr>
          <p:spPr>
            <a:xfrm>
              <a:off x="0" y="163513"/>
              <a:ext cx="63500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rot="16200000">
              <a:off x="169863" y="161925"/>
              <a:ext cx="323850"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7" name="群組 16"/>
          <p:cNvGrpSpPr/>
          <p:nvPr/>
        </p:nvGrpSpPr>
        <p:grpSpPr>
          <a:xfrm>
            <a:off x="1278525" y="2429208"/>
            <a:ext cx="6141854" cy="1847546"/>
            <a:chOff x="51368" y="0"/>
            <a:chExt cx="3963415" cy="1344612"/>
          </a:xfrm>
        </p:grpSpPr>
        <p:cxnSp>
          <p:nvCxnSpPr>
            <p:cNvPr id="18" name="直線接點 17"/>
            <p:cNvCxnSpPr>
              <a:cxnSpLocks/>
            </p:cNvCxnSpPr>
            <p:nvPr/>
          </p:nvCxnSpPr>
          <p:spPr>
            <a:xfrm>
              <a:off x="51368" y="590391"/>
              <a:ext cx="3963415"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rot="5400000">
              <a:off x="983615" y="672306"/>
              <a:ext cx="1344612" cy="0"/>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8B3F2E04-EDAF-FC94-2351-14869F208A29}"/>
              </a:ext>
            </a:extLst>
          </p:cNvPr>
          <p:cNvSpPr/>
          <p:nvPr/>
        </p:nvSpPr>
        <p:spPr>
          <a:xfrm>
            <a:off x="1284424" y="2436130"/>
            <a:ext cx="2251761" cy="76632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C517BB78-2125-88F5-E6B7-F9617CF08380}"/>
              </a:ext>
            </a:extLst>
          </p:cNvPr>
          <p:cNvSpPr/>
          <p:nvPr/>
        </p:nvSpPr>
        <p:spPr>
          <a:xfrm>
            <a:off x="3859469" y="3266068"/>
            <a:ext cx="3560893" cy="1010676"/>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0CF1EB2B-2A9F-7C8C-E576-528B33AF8C9C}"/>
              </a:ext>
            </a:extLst>
          </p:cNvPr>
          <p:cNvSpPr/>
          <p:nvPr/>
        </p:nvSpPr>
        <p:spPr>
          <a:xfrm>
            <a:off x="3859469" y="2436128"/>
            <a:ext cx="3560894" cy="76632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0" name="文字方塊 9">
                <a:extLst>
                  <a:ext uri="{FF2B5EF4-FFF2-40B4-BE49-F238E27FC236}">
                    <a16:creationId xmlns:a16="http://schemas.microsoft.com/office/drawing/2014/main" id="{9D0CFBA8-B61E-2304-9B08-305AF47B5B96}"/>
                  </a:ext>
                </a:extLst>
              </p:cNvPr>
              <p:cNvSpPr txBox="1"/>
              <p:nvPr/>
            </p:nvSpPr>
            <p:spPr>
              <a:xfrm>
                <a:off x="898161" y="752149"/>
                <a:ext cx="4572000" cy="917815"/>
              </a:xfrm>
              <a:prstGeom prst="rect">
                <a:avLst/>
              </a:prstGeom>
              <a:noFill/>
            </p:spPr>
            <p:txBody>
              <a:bodyPr wrap="square">
                <a:spAutoFit/>
              </a:bodyPr>
              <a:lstStyle/>
              <a:p>
                <a14:m>
                  <m:oMath xmlns:m="http://schemas.openxmlformats.org/officeDocument/2006/math">
                    <m:sSup>
                      <m:sSupPr>
                        <m:ctrlPr>
                          <a:rPr lang="zh-TW" altLang="zh-TW" i="1" smtClean="0">
                            <a:effectLst/>
                            <a:latin typeface="Cambria Math" panose="02040503050406030204" pitchFamily="18" charset="0"/>
                            <a:ea typeface="Cambria Math" panose="02040503050406030204" pitchFamily="18" charset="0"/>
                          </a:rPr>
                        </m:ctrlPr>
                      </m:sSupPr>
                      <m:e>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𝑥</m:t>
                        </m:r>
                      </m:e>
                      <m:sup>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(1)</m:t>
                        </m:r>
                      </m:sup>
                    </m:sSup>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m:t>
                    </m:r>
                    <m:d>
                      <m:dPr>
                        <m:begChr m:val="["/>
                        <m:endChr m:val="]"/>
                        <m:ctrlPr>
                          <a:rPr lang="zh-TW" altLang="zh-TW" i="1">
                            <a:effectLst/>
                            <a:latin typeface="Cambria Math" panose="02040503050406030204" pitchFamily="18" charset="0"/>
                            <a:ea typeface="Cambria Math" panose="02040503050406030204" pitchFamily="18" charset="0"/>
                          </a:rPr>
                        </m:ctrlPr>
                      </m:dPr>
                      <m:e>
                        <m:m>
                          <m:mPr>
                            <m:mcs>
                              <m:mc>
                                <m:mcPr>
                                  <m:count m:val="1"/>
                                  <m:mcJc m:val="center"/>
                                </m:mcPr>
                              </m:mc>
                            </m:mcs>
                            <m:ctrlPr>
                              <a:rPr lang="zh-TW" altLang="zh-TW" i="1">
                                <a:latin typeface="Cambria Math" panose="02040503050406030204" pitchFamily="18" charset="0"/>
                                <a:ea typeface="Cambria Math" panose="02040503050406030204" pitchFamily="18" charset="0"/>
                              </a:rPr>
                            </m:ctrlPr>
                          </m:mPr>
                          <m:mr>
                            <m:e>
                              <m:r>
                                <a:rPr lang="zh-TW" altLang="zh-TW" i="1">
                                  <a:latin typeface="Cambria Math" panose="02040503050406030204" pitchFamily="18" charset="0"/>
                                  <a:ea typeface="標楷體" panose="03000509000000000000" pitchFamily="65" charset="-120"/>
                                  <a:cs typeface="Times New Roman" panose="02020603050405020304" pitchFamily="18" charset="0"/>
                                </a:rPr>
                                <m:t>溫度</m:t>
                              </m:r>
                            </m:e>
                          </m:mr>
                          <m:mr>
                            <m:e>
                              <m:r>
                                <a:rPr lang="zh-TW" altLang="zh-TW" i="1">
                                  <a:latin typeface="Cambria Math" panose="02040503050406030204" pitchFamily="18" charset="0"/>
                                  <a:ea typeface="標楷體" panose="03000509000000000000" pitchFamily="65" charset="-120"/>
                                  <a:cs typeface="Times New Roman" panose="02020603050405020304" pitchFamily="18" charset="0"/>
                                </a:rPr>
                                <m:t>降雨量</m:t>
                              </m:r>
                            </m:e>
                          </m:mr>
                          <m:mr>
                            <m:e>
                              <m:r>
                                <a:rPr lang="zh-TW" altLang="zh-TW" i="1">
                                  <a:latin typeface="Cambria Math" panose="02040503050406030204" pitchFamily="18" charset="0"/>
                                  <a:ea typeface="標楷體" panose="03000509000000000000" pitchFamily="65" charset="-120"/>
                                  <a:cs typeface="Times New Roman" panose="02020603050405020304" pitchFamily="18" charset="0"/>
                                </a:rPr>
                                <m:t>相對溼度</m:t>
                              </m:r>
                            </m:e>
                          </m:mr>
                        </m:m>
                      </m:e>
                    </m:d>
                  </m:oMath>
                </a14:m>
                <a:r>
                  <a:rPr lang="en-US" altLang="zh-TW" sz="1400" dirty="0">
                    <a:effectLst/>
                    <a:latin typeface="標楷體" panose="03000509000000000000" pitchFamily="65" charset="-120"/>
                    <a:cs typeface="Times New Roman" panose="02020603050405020304" pitchFamily="18" charset="0"/>
                  </a:rPr>
                  <a:t>  </a:t>
                </a:r>
                <a14:m>
                  <m:oMath xmlns:m="http://schemas.openxmlformats.org/officeDocument/2006/math">
                    <m:sSup>
                      <m:sSupPr>
                        <m:ctrlPr>
                          <a:rPr lang="zh-TW" altLang="zh-TW" i="1">
                            <a:effectLst/>
                            <a:latin typeface="Cambria Math" panose="02040503050406030204" pitchFamily="18" charset="0"/>
                            <a:ea typeface="Cambria Math" panose="02040503050406030204" pitchFamily="18" charset="0"/>
                          </a:rPr>
                        </m:ctrlPr>
                      </m:sSupPr>
                      <m:e>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𝑥</m:t>
                        </m:r>
                      </m:e>
                      <m:sup>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(2)</m:t>
                        </m:r>
                      </m:sup>
                    </m:sSup>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m:t>
                    </m:r>
                    <m:d>
                      <m:dPr>
                        <m:begChr m:val="["/>
                        <m:endChr m:val="]"/>
                        <m:ctrlPr>
                          <a:rPr lang="zh-TW" altLang="zh-TW" i="1">
                            <a:effectLst/>
                            <a:latin typeface="Cambria Math" panose="02040503050406030204" pitchFamily="18" charset="0"/>
                            <a:ea typeface="Cambria Math" panose="02040503050406030204" pitchFamily="18" charset="0"/>
                          </a:rPr>
                        </m:ctrlPr>
                      </m:dPr>
                      <m:e>
                        <m:m>
                          <m:mPr>
                            <m:mcs>
                              <m:mc>
                                <m:mcPr>
                                  <m:count m:val="1"/>
                                  <m:mcJc m:val="center"/>
                                </m:mcPr>
                              </m:mc>
                            </m:mcs>
                            <m:ctrlPr>
                              <a:rPr lang="zh-TW" altLang="zh-TW" i="1">
                                <a:effectLst/>
                                <a:latin typeface="Cambria Math" panose="02040503050406030204" pitchFamily="18" charset="0"/>
                                <a:ea typeface="Cambria Math" panose="02040503050406030204" pitchFamily="18" charset="0"/>
                              </a:rPr>
                            </m:ctrlPr>
                          </m:mPr>
                          <m:mr>
                            <m:e>
                              <m:r>
                                <a:rPr lang="zh-TW" altLang="zh-TW" sz="1400" i="1">
                                  <a:effectLst/>
                                  <a:latin typeface="Cambria Math" panose="02040503050406030204" pitchFamily="18" charset="0"/>
                                  <a:ea typeface="標楷體" panose="03000509000000000000" pitchFamily="65" charset="-120"/>
                                  <a:cs typeface="Times New Roman" panose="02020603050405020304" pitchFamily="18" charset="0"/>
                                </a:rPr>
                                <m:t>住宅</m:t>
                              </m:r>
                            </m:e>
                          </m:mr>
                          <m:mr>
                            <m:e>
                              <m:r>
                                <a:rPr lang="zh-TW" altLang="zh-TW" sz="1400" i="1">
                                  <a:effectLst/>
                                  <a:latin typeface="Cambria Math" panose="02040503050406030204" pitchFamily="18" charset="0"/>
                                  <a:ea typeface="標楷體" panose="03000509000000000000" pitchFamily="65" charset="-120"/>
                                  <a:cs typeface="新細明體" panose="02020500000000000000" pitchFamily="18" charset="-120"/>
                                </a:rPr>
                                <m:t>服務業</m:t>
                              </m:r>
                            </m:e>
                          </m:mr>
                          <m:mr>
                            <m:e>
                              <m:r>
                                <a:rPr lang="zh-TW" altLang="zh-TW" sz="1400" i="1">
                                  <a:effectLst/>
                                  <a:latin typeface="Cambria Math" panose="02040503050406030204" pitchFamily="18" charset="0"/>
                                  <a:ea typeface="標楷體" panose="03000509000000000000" pitchFamily="65" charset="-120"/>
                                  <a:cs typeface="Times New Roman" panose="02020603050405020304" pitchFamily="18" charset="0"/>
                                </a:rPr>
                                <m:t>農林漁牧</m:t>
                              </m:r>
                            </m:e>
                          </m:mr>
                          <m:mr>
                            <m:e>
                              <m:r>
                                <a:rPr lang="zh-TW" altLang="zh-TW" sz="1400" i="1">
                                  <a:effectLst/>
                                  <a:latin typeface="Cambria Math" panose="02040503050406030204" pitchFamily="18" charset="0"/>
                                  <a:ea typeface="標楷體" panose="03000509000000000000" pitchFamily="65" charset="-120"/>
                                  <a:cs typeface="Times New Roman" panose="02020603050405020304" pitchFamily="18" charset="0"/>
                                </a:rPr>
                                <m:t>工業</m:t>
                              </m:r>
                            </m:e>
                          </m:mr>
                        </m:m>
                      </m:e>
                    </m:d>
                  </m:oMath>
                </a14:m>
                <a:endParaRPr lang="zh-TW" altLang="en-US" dirty="0"/>
              </a:p>
            </p:txBody>
          </p:sp>
        </mc:Choice>
        <mc:Fallback>
          <p:sp>
            <p:nvSpPr>
              <p:cNvPr id="10" name="文字方塊 9">
                <a:extLst>
                  <a:ext uri="{FF2B5EF4-FFF2-40B4-BE49-F238E27FC236}">
                    <a16:creationId xmlns:a16="http://schemas.microsoft.com/office/drawing/2014/main" id="{9D0CFBA8-B61E-2304-9B08-305AF47B5B96}"/>
                  </a:ext>
                </a:extLst>
              </p:cNvPr>
              <p:cNvSpPr txBox="1">
                <a:spLocks noRot="1" noChangeAspect="1" noMove="1" noResize="1" noEditPoints="1" noAdjustHandles="1" noChangeArrowheads="1" noChangeShapeType="1" noTextEdit="1"/>
              </p:cNvSpPr>
              <p:nvPr/>
            </p:nvSpPr>
            <p:spPr>
              <a:xfrm>
                <a:off x="898161" y="752149"/>
                <a:ext cx="4572000" cy="917815"/>
              </a:xfrm>
              <a:prstGeom prst="rect">
                <a:avLst/>
              </a:prstGeom>
              <a:blipFill>
                <a:blip r:embed="rId4"/>
                <a:stretch>
                  <a:fillRect/>
                </a:stretch>
              </a:blipFill>
            </p:spPr>
            <p:txBody>
              <a:bodyPr/>
              <a:lstStyle/>
              <a:p>
                <a:r>
                  <a:rPr lang="zh-TW" altLang="en-US">
                    <a:noFill/>
                  </a:rPr>
                  <a:t> </a:t>
                </a:r>
              </a:p>
            </p:txBody>
          </p:sp>
        </mc:Fallback>
      </mc:AlternateContent>
      <p:pic>
        <p:nvPicPr>
          <p:cNvPr id="3" name="圖片 2">
            <a:extLst>
              <a:ext uri="{FF2B5EF4-FFF2-40B4-BE49-F238E27FC236}">
                <a16:creationId xmlns:a16="http://schemas.microsoft.com/office/drawing/2014/main" id="{4D16A4C0-B839-D595-E375-5C89EF733B70}"/>
              </a:ext>
            </a:extLst>
          </p:cNvPr>
          <p:cNvPicPr/>
          <p:nvPr/>
        </p:nvPicPr>
        <p:blipFill>
          <a:blip r:embed="rId5"/>
          <a:stretch>
            <a:fillRect/>
          </a:stretch>
        </p:blipFill>
        <p:spPr>
          <a:xfrm>
            <a:off x="1629421" y="747214"/>
            <a:ext cx="5926560" cy="3958909"/>
          </a:xfrm>
          <a:prstGeom prst="rect">
            <a:avLst/>
          </a:prstGeom>
          <a:ln>
            <a:solidFill>
              <a:schemeClr val="tx1"/>
            </a:solidFill>
          </a:ln>
        </p:spPr>
      </p:pic>
      <p:sp>
        <p:nvSpPr>
          <p:cNvPr id="4" name="矩形 3">
            <a:extLst>
              <a:ext uri="{FF2B5EF4-FFF2-40B4-BE49-F238E27FC236}">
                <a16:creationId xmlns:a16="http://schemas.microsoft.com/office/drawing/2014/main" id="{8F6AD17A-83B3-1170-5C74-6BB12738A3AC}"/>
              </a:ext>
            </a:extLst>
          </p:cNvPr>
          <p:cNvSpPr/>
          <p:nvPr/>
        </p:nvSpPr>
        <p:spPr>
          <a:xfrm>
            <a:off x="4229357" y="2037721"/>
            <a:ext cx="3326619" cy="502057"/>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51A3DC0C-A196-A2FB-E39D-8F5313ADD1B7}"/>
              </a:ext>
            </a:extLst>
          </p:cNvPr>
          <p:cNvSpPr/>
          <p:nvPr/>
        </p:nvSpPr>
        <p:spPr>
          <a:xfrm>
            <a:off x="4229357" y="966595"/>
            <a:ext cx="3326624" cy="490119"/>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572571D5-C04C-AB99-CF0E-299DDD99E013}"/>
              </a:ext>
            </a:extLst>
          </p:cNvPr>
          <p:cNvSpPr/>
          <p:nvPr/>
        </p:nvSpPr>
        <p:spPr>
          <a:xfrm>
            <a:off x="4257874" y="3002220"/>
            <a:ext cx="762687" cy="502057"/>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418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4" grpId="0" animBg="1"/>
      <p:bldP spid="11"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16</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6514240" y="142776"/>
            <a:ext cx="2276735" cy="572700"/>
          </a:xfrm>
          <a:noFill/>
          <a:ln>
            <a:noFill/>
          </a:ln>
        </p:spPr>
        <p:txBody>
          <a:bodyPr spcFirstLastPara="1" wrap="square" lIns="36000" tIns="91425" rIns="91425" bIns="91425" anchor="t" anchorCtr="0">
            <a:noAutofit/>
          </a:bodyPr>
          <a:lstStyle/>
          <a:p>
            <a:pPr>
              <a:spcAft>
                <a:spcPts val="100"/>
              </a:spcAft>
            </a:pPr>
            <a:r>
              <a:rPr lang="zh-TW" altLang="en-US" sz="2000" dirty="0">
                <a:latin typeface="微軟正黑體" panose="020B0604030504040204" pitchFamily="34" charset="-120"/>
                <a:ea typeface="微軟正黑體" panose="020B0604030504040204" pitchFamily="34" charset="-120"/>
              </a:rPr>
              <a:t>典型相關係數檢定</a:t>
            </a:r>
          </a:p>
        </p:txBody>
      </p:sp>
      <p:sp>
        <p:nvSpPr>
          <p:cNvPr id="9" name="Google Shape;1031;p5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典型相關分析</a:t>
            </a:r>
          </a:p>
        </p:txBody>
      </p:sp>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3661673305"/>
                  </p:ext>
                </p:extLst>
              </p:nvPr>
            </p:nvGraphicFramePr>
            <p:xfrm>
              <a:off x="450351" y="1398642"/>
              <a:ext cx="8063151" cy="2700357"/>
            </p:xfrm>
            <a:graphic>
              <a:graphicData uri="http://schemas.openxmlformats.org/drawingml/2006/table">
                <a:tbl>
                  <a:tblPr firstRow="1" firstCol="1" bandRow="1">
                    <a:tableStyleId>{B011DEC0-7B62-4C5F-9A1F-1F7CF7BFF82A}</a:tableStyleId>
                  </a:tblPr>
                  <a:tblGrid>
                    <a:gridCol w="351964">
                      <a:extLst>
                        <a:ext uri="{9D8B030D-6E8A-4147-A177-3AD203B41FA5}">
                          <a16:colId xmlns:a16="http://schemas.microsoft.com/office/drawing/2014/main" val="1273314302"/>
                        </a:ext>
                      </a:extLst>
                    </a:gridCol>
                    <a:gridCol w="2190686">
                      <a:extLst>
                        <a:ext uri="{9D8B030D-6E8A-4147-A177-3AD203B41FA5}">
                          <a16:colId xmlns:a16="http://schemas.microsoft.com/office/drawing/2014/main" val="3404382430"/>
                        </a:ext>
                      </a:extLst>
                    </a:gridCol>
                    <a:gridCol w="2841742">
                      <a:extLst>
                        <a:ext uri="{9D8B030D-6E8A-4147-A177-3AD203B41FA5}">
                          <a16:colId xmlns:a16="http://schemas.microsoft.com/office/drawing/2014/main" val="2378345100"/>
                        </a:ext>
                      </a:extLst>
                    </a:gridCol>
                    <a:gridCol w="1270254">
                      <a:extLst>
                        <a:ext uri="{9D8B030D-6E8A-4147-A177-3AD203B41FA5}">
                          <a16:colId xmlns:a16="http://schemas.microsoft.com/office/drawing/2014/main" val="2642759708"/>
                        </a:ext>
                      </a:extLst>
                    </a:gridCol>
                    <a:gridCol w="1408505">
                      <a:extLst>
                        <a:ext uri="{9D8B030D-6E8A-4147-A177-3AD203B41FA5}">
                          <a16:colId xmlns:a16="http://schemas.microsoft.com/office/drawing/2014/main" val="3467564515"/>
                        </a:ext>
                      </a:extLst>
                    </a:gridCol>
                  </a:tblGrid>
                  <a:tr h="564767">
                    <a:tc>
                      <a:txBody>
                        <a:bodyPr/>
                        <a:lstStyle/>
                        <a:p>
                          <a:pPr algn="ctr">
                            <a:spcAft>
                              <a:spcPts val="0"/>
                            </a:spcAft>
                          </a:pPr>
                          <a:r>
                            <a:rPr lang="en-US" sz="1600" kern="100" dirty="0">
                              <a:effectLst/>
                            </a:rPr>
                            <a:t>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虛無假設</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檢定統計量</a:t>
                          </a:r>
                          <a:r>
                            <a:rPr lang="en-US" sz="1600" kern="100" dirty="0">
                              <a:effectLst/>
                            </a:rPr>
                            <a:t>(Bartlett correction)</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卡方分配</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結果</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893679"/>
                      </a:ext>
                    </a:extLst>
                  </a:tr>
                  <a:tr h="1551278">
                    <a:tc>
                      <a:txBody>
                        <a:bodyPr/>
                        <a:lstStyle/>
                        <a:p>
                          <a:pPr algn="ctr">
                            <a:spcAft>
                              <a:spcPts val="0"/>
                            </a:spcAft>
                          </a:pPr>
                          <a:r>
                            <a:rPr lang="en-US" sz="1600" kern="100" dirty="0">
                              <a:effectLst/>
                            </a:rPr>
                            <a:t>1</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𝐻</m:t>
                                    </m:r>
                                  </m:e>
                                  <m:sub>
                                    <m:r>
                                      <a:rPr lang="en-US" sz="1600" kern="100">
                                        <a:effectLst/>
                                        <a:latin typeface="Cambria Math" panose="02040503050406030204" pitchFamily="18" charset="0"/>
                                      </a:rPr>
                                      <m:t>0</m:t>
                                    </m:r>
                                  </m:sub>
                                </m:sSub>
                                <m:r>
                                  <a:rPr lang="en-US" sz="1600" kern="100">
                                    <a:effectLst/>
                                    <a:latin typeface="Cambria Math" panose="02040503050406030204" pitchFamily="18" charset="0"/>
                                  </a:rPr>
                                  <m:t>: </m:t>
                                </m:r>
                                <m:r>
                                  <a:rPr lang="en-US" sz="1600" kern="100">
                                    <a:effectLst/>
                                    <a:latin typeface="Cambria Math" panose="02040503050406030204" pitchFamily="18" charset="0"/>
                                  </a:rPr>
                                  <m:t>𝑎𝑙𝑙</m:t>
                                </m:r>
                                <m:r>
                                  <a:rPr lang="en-US" sz="1600" kern="100">
                                    <a:effectLst/>
                                    <a:latin typeface="Cambria Math" panose="02040503050406030204" pitchFamily="18" charset="0"/>
                                  </a:rPr>
                                  <m:t> </m:t>
                                </m:r>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𝜌</m:t>
                                    </m:r>
                                  </m:e>
                                  <m:sub>
                                    <m:r>
                                      <a:rPr lang="en-US" sz="1600" kern="100">
                                        <a:effectLst/>
                                        <a:latin typeface="Cambria Math" panose="02040503050406030204" pitchFamily="18" charset="0"/>
                                      </a:rPr>
                                      <m:t>𝑘</m:t>
                                    </m:r>
                                  </m:sub>
                                  <m:sup>
                                    <m:r>
                                      <a:rPr lang="en-US" sz="1600" kern="100">
                                        <a:effectLst/>
                                        <a:latin typeface="Cambria Math" panose="02040503050406030204" pitchFamily="18" charset="0"/>
                                      </a:rPr>
                                      <m:t>∗</m:t>
                                    </m:r>
                                  </m:sup>
                                </m:sSubSup>
                                <m:r>
                                  <a:rPr lang="en-US" sz="1600" kern="100">
                                    <a:effectLst/>
                                    <a:latin typeface="Cambria Math" panose="02040503050406030204" pitchFamily="18" charset="0"/>
                                  </a:rPr>
                                  <m:t>=0</m:t>
                                </m:r>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zh-TW" altLang="en-US" sz="1600" kern="100">
                                    <a:effectLst/>
                                    <a:latin typeface="Cambria Math" panose="02040503050406030204" pitchFamily="18" charset="0"/>
                                  </a:rPr>
                                  <m:t>−</m:t>
                                </m:r>
                                <m:d>
                                  <m:dPr>
                                    <m:ctrlPr>
                                      <a:rPr lang="zh-TW" sz="1600" i="1" kern="100">
                                        <a:effectLst/>
                                        <a:latin typeface="Cambria Math" panose="02040503050406030204" pitchFamily="18" charset="0"/>
                                      </a:rPr>
                                    </m:ctrlPr>
                                  </m:dPr>
                                  <m:e>
                                    <m:r>
                                      <a:rPr lang="en-US" sz="1600" kern="100">
                                        <a:effectLst/>
                                        <a:latin typeface="Cambria Math" panose="02040503050406030204" pitchFamily="18" charset="0"/>
                                      </a:rPr>
                                      <m:t>264−1−</m:t>
                                    </m:r>
                                    <m:f>
                                      <m:fPr>
                                        <m:ctrlPr>
                                          <a:rPr lang="zh-TW" sz="1600" i="1" kern="100">
                                            <a:effectLst/>
                                            <a:latin typeface="Cambria Math" panose="02040503050406030204" pitchFamily="18" charset="0"/>
                                          </a:rPr>
                                        </m:ctrlPr>
                                      </m:fPr>
                                      <m:num>
                                        <m:r>
                                          <a:rPr lang="en-US" sz="1600" kern="100">
                                            <a:effectLst/>
                                            <a:latin typeface="Cambria Math" panose="02040503050406030204" pitchFamily="18" charset="0"/>
                                          </a:rPr>
                                          <m:t>3+4+1</m:t>
                                        </m:r>
                                      </m:num>
                                      <m:den>
                                        <m:r>
                                          <a:rPr lang="en-US" sz="1600" kern="100">
                                            <a:effectLst/>
                                            <a:latin typeface="Cambria Math" panose="02040503050406030204" pitchFamily="18" charset="0"/>
                                          </a:rPr>
                                          <m:t>2</m:t>
                                        </m:r>
                                      </m:den>
                                    </m:f>
                                  </m:e>
                                </m:d>
                                <m:func>
                                  <m:funcPr>
                                    <m:ctrlPr>
                                      <a:rPr lang="zh-TW" sz="1600" i="1" kern="100">
                                        <a:effectLst/>
                                        <a:latin typeface="Cambria Math" panose="02040503050406030204" pitchFamily="18" charset="0"/>
                                      </a:rPr>
                                    </m:ctrlPr>
                                  </m:funcPr>
                                  <m:fName>
                                    <m:r>
                                      <m:rPr>
                                        <m:sty m:val="p"/>
                                      </m:rPr>
                                      <a:rPr lang="en-US" sz="1600" kern="100">
                                        <a:effectLst/>
                                        <a:latin typeface="Cambria Math" panose="02040503050406030204" pitchFamily="18" charset="0"/>
                                      </a:rPr>
                                      <m:t>ln</m:t>
                                    </m:r>
                                  </m:fName>
                                  <m:e>
                                    <m:d>
                                      <m:dPr>
                                        <m:ctrlPr>
                                          <a:rPr lang="zh-TW" sz="1600" i="1" kern="100">
                                            <a:effectLst/>
                                            <a:latin typeface="Cambria Math" panose="02040503050406030204" pitchFamily="18" charset="0"/>
                                          </a:rPr>
                                        </m:ctrlPr>
                                      </m:dPr>
                                      <m:e>
                                        <m:r>
                                          <a:rPr lang="en-US" sz="1600" kern="100">
                                            <a:effectLst/>
                                            <a:latin typeface="Cambria Math" panose="02040503050406030204" pitchFamily="18" charset="0"/>
                                          </a:rPr>
                                          <m:t>.7649</m:t>
                                        </m:r>
                                      </m:e>
                                    </m:d>
                                  </m:e>
                                </m:func>
                                <m:r>
                                  <a:rPr lang="en-US" sz="1600" kern="100">
                                    <a:effectLst/>
                                    <a:latin typeface="Cambria Math" panose="02040503050406030204" pitchFamily="18" charset="0"/>
                                  </a:rPr>
                                  <m:t>=69.415</m:t>
                                </m:r>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𝜒</m:t>
                                    </m:r>
                                  </m:e>
                                  <m:sub>
                                    <m:r>
                                      <a:rPr lang="en-US" sz="1600" kern="100">
                                        <a:effectLst/>
                                        <a:latin typeface="Cambria Math" panose="02040503050406030204" pitchFamily="18" charset="0"/>
                                      </a:rPr>
                                      <m:t>12</m:t>
                                    </m:r>
                                  </m:sub>
                                  <m:sup>
                                    <m:r>
                                      <a:rPr lang="en-US" sz="1600" kern="100">
                                        <a:effectLst/>
                                        <a:latin typeface="Cambria Math" panose="02040503050406030204" pitchFamily="18" charset="0"/>
                                      </a:rPr>
                                      <m:t>2</m:t>
                                    </m:r>
                                  </m:sup>
                                </m:sSubSup>
                                <m:r>
                                  <a:rPr lang="en-US" sz="1600" kern="100">
                                    <a:effectLst/>
                                    <a:latin typeface="Cambria Math" panose="02040503050406030204" pitchFamily="18" charset="0"/>
                                  </a:rPr>
                                  <m:t>=26.22</m:t>
                                </m:r>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algn="ctr">
                            <a:spcAft>
                              <a:spcPts val="0"/>
                            </a:spcAft>
                          </a:pPr>
                          <a:r>
                            <a:rPr lang="en-US" sz="1600" kern="100">
                              <a:effectLst/>
                            </a:rPr>
                            <a:t>Reject </a:t>
                          </a:r>
                          <a14:m>
                            <m:oMath xmlns:m="http://schemas.openxmlformats.org/officeDocument/2006/math">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𝐻</m:t>
                                  </m:r>
                                </m:e>
                                <m:sub>
                                  <m:r>
                                    <a:rPr lang="en-US" sz="1600" kern="100">
                                      <a:effectLst/>
                                      <a:latin typeface="Cambria Math" panose="02040503050406030204" pitchFamily="18" charset="0"/>
                                    </a:rPr>
                                    <m:t>0</m:t>
                                  </m:r>
                                </m:sub>
                              </m:sSub>
                            </m:oMath>
                          </a14:m>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09165527"/>
                      </a:ext>
                    </a:extLst>
                  </a:tr>
                  <a:tr h="584312">
                    <a:tc>
                      <a:txBody>
                        <a:bodyPr/>
                        <a:lstStyle/>
                        <a:p>
                          <a:pPr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𝐻</m:t>
                                    </m:r>
                                  </m:e>
                                  <m:sub>
                                    <m:r>
                                      <a:rPr lang="en-US" sz="1600" kern="100">
                                        <a:effectLst/>
                                        <a:latin typeface="Cambria Math" panose="02040503050406030204" pitchFamily="18" charset="0"/>
                                      </a:rPr>
                                      <m:t>0</m:t>
                                    </m:r>
                                  </m:sub>
                                </m:sSub>
                                <m:r>
                                  <a:rPr lang="en-US" sz="1600" kern="100">
                                    <a:effectLst/>
                                    <a:latin typeface="Cambria Math" panose="02040503050406030204" pitchFamily="18" charset="0"/>
                                  </a:rPr>
                                  <m:t>:</m:t>
                                </m:r>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𝜌</m:t>
                                    </m:r>
                                  </m:e>
                                  <m:sub>
                                    <m:r>
                                      <a:rPr lang="en-US" sz="1600" kern="100">
                                        <a:effectLst/>
                                        <a:latin typeface="Cambria Math" panose="02040503050406030204" pitchFamily="18" charset="0"/>
                                      </a:rPr>
                                      <m:t>1</m:t>
                                    </m:r>
                                  </m:sub>
                                  <m:sup>
                                    <m:r>
                                      <a:rPr lang="en-US" sz="1600" kern="100">
                                        <a:effectLst/>
                                        <a:latin typeface="Cambria Math" panose="02040503050406030204" pitchFamily="18" charset="0"/>
                                      </a:rPr>
                                      <m:t>∗</m:t>
                                    </m:r>
                                  </m:sup>
                                </m:sSubSup>
                                <m:r>
                                  <a:rPr lang="en-US" sz="1600" kern="100">
                                    <a:effectLst/>
                                    <a:latin typeface="Cambria Math" panose="02040503050406030204" pitchFamily="18" charset="0"/>
                                  </a:rPr>
                                  <m:t>≠0, </m:t>
                                </m:r>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𝜌</m:t>
                                    </m:r>
                                  </m:e>
                                  <m:sub>
                                    <m:r>
                                      <a:rPr lang="en-US" sz="1600" kern="100">
                                        <a:effectLst/>
                                        <a:latin typeface="Cambria Math" panose="02040503050406030204" pitchFamily="18" charset="0"/>
                                      </a:rPr>
                                      <m:t>2</m:t>
                                    </m:r>
                                  </m:sub>
                                  <m:sup>
                                    <m:r>
                                      <a:rPr lang="en-US" sz="1600" kern="100">
                                        <a:effectLst/>
                                        <a:latin typeface="Cambria Math" panose="02040503050406030204" pitchFamily="18" charset="0"/>
                                      </a:rPr>
                                      <m:t>∗</m:t>
                                    </m:r>
                                  </m:sup>
                                </m:sSubSup>
                                <m:r>
                                  <a:rPr lang="en-US" sz="1600" kern="100">
                                    <a:effectLst/>
                                    <a:latin typeface="Cambria Math" panose="02040503050406030204" pitchFamily="18" charset="0"/>
                                  </a:rPr>
                                  <m:t>=</m:t>
                                </m:r>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𝜌</m:t>
                                    </m:r>
                                  </m:e>
                                  <m:sub>
                                    <m:r>
                                      <a:rPr lang="en-US" sz="1600" kern="100">
                                        <a:effectLst/>
                                        <a:latin typeface="Cambria Math" panose="02040503050406030204" pitchFamily="18" charset="0"/>
                                      </a:rPr>
                                      <m:t>3</m:t>
                                    </m:r>
                                  </m:sub>
                                  <m:sup>
                                    <m:r>
                                      <a:rPr lang="en-US" sz="1600" kern="100">
                                        <a:effectLst/>
                                        <a:latin typeface="Cambria Math" panose="02040503050406030204" pitchFamily="18" charset="0"/>
                                      </a:rPr>
                                      <m:t>∗</m:t>
                                    </m:r>
                                  </m:sup>
                                </m:sSubSup>
                                <m:r>
                                  <a:rPr lang="en-US" sz="1600" kern="100">
                                    <a:effectLst/>
                                    <a:latin typeface="Cambria Math" panose="02040503050406030204" pitchFamily="18" charset="0"/>
                                  </a:rPr>
                                  <m:t>=0</m:t>
                                </m:r>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7.829</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𝜒</m:t>
                                    </m:r>
                                  </m:e>
                                  <m:sub>
                                    <m:r>
                                      <a:rPr lang="en-US" sz="1600" kern="100">
                                        <a:effectLst/>
                                        <a:latin typeface="Cambria Math" panose="02040503050406030204" pitchFamily="18" charset="0"/>
                                      </a:rPr>
                                      <m:t>6</m:t>
                                    </m:r>
                                  </m:sub>
                                  <m:sup>
                                    <m:r>
                                      <a:rPr lang="en-US" sz="1600" kern="100">
                                        <a:effectLst/>
                                        <a:latin typeface="Cambria Math" panose="02040503050406030204" pitchFamily="18" charset="0"/>
                                      </a:rPr>
                                      <m:t>2</m:t>
                                    </m:r>
                                  </m:sup>
                                </m:sSubSup>
                                <m:r>
                                  <a:rPr lang="en-US" sz="1600" kern="100">
                                    <a:effectLst/>
                                    <a:latin typeface="Cambria Math" panose="02040503050406030204" pitchFamily="18" charset="0"/>
                                  </a:rPr>
                                  <m:t>=16.812</m:t>
                                </m:r>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Do not reject </a:t>
                          </a:r>
                          <a14:m>
                            <m:oMath xmlns:m="http://schemas.openxmlformats.org/officeDocument/2006/math">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𝐻</m:t>
                                  </m:r>
                                </m:e>
                                <m:sub>
                                  <m:r>
                                    <a:rPr lang="en-US" sz="1600" kern="100">
                                      <a:effectLst/>
                                      <a:latin typeface="Cambria Math" panose="02040503050406030204" pitchFamily="18" charset="0"/>
                                    </a:rPr>
                                    <m:t>0</m:t>
                                  </m:r>
                                </m:sub>
                              </m:sSub>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3835241"/>
                      </a:ext>
                    </a:extLst>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3661673305"/>
                  </p:ext>
                </p:extLst>
              </p:nvPr>
            </p:nvGraphicFramePr>
            <p:xfrm>
              <a:off x="450351" y="1398642"/>
              <a:ext cx="8063151" cy="2700357"/>
            </p:xfrm>
            <a:graphic>
              <a:graphicData uri="http://schemas.openxmlformats.org/drawingml/2006/table">
                <a:tbl>
                  <a:tblPr firstRow="1" firstCol="1" bandRow="1">
                    <a:tableStyleId>{B011DEC0-7B62-4C5F-9A1F-1F7CF7BFF82A}</a:tableStyleId>
                  </a:tblPr>
                  <a:tblGrid>
                    <a:gridCol w="351964">
                      <a:extLst>
                        <a:ext uri="{9D8B030D-6E8A-4147-A177-3AD203B41FA5}">
                          <a16:colId xmlns:a16="http://schemas.microsoft.com/office/drawing/2014/main" val="1273314302"/>
                        </a:ext>
                      </a:extLst>
                    </a:gridCol>
                    <a:gridCol w="2190686">
                      <a:extLst>
                        <a:ext uri="{9D8B030D-6E8A-4147-A177-3AD203B41FA5}">
                          <a16:colId xmlns:a16="http://schemas.microsoft.com/office/drawing/2014/main" val="3404382430"/>
                        </a:ext>
                      </a:extLst>
                    </a:gridCol>
                    <a:gridCol w="2841742">
                      <a:extLst>
                        <a:ext uri="{9D8B030D-6E8A-4147-A177-3AD203B41FA5}">
                          <a16:colId xmlns:a16="http://schemas.microsoft.com/office/drawing/2014/main" val="2378345100"/>
                        </a:ext>
                      </a:extLst>
                    </a:gridCol>
                    <a:gridCol w="1270254">
                      <a:extLst>
                        <a:ext uri="{9D8B030D-6E8A-4147-A177-3AD203B41FA5}">
                          <a16:colId xmlns:a16="http://schemas.microsoft.com/office/drawing/2014/main" val="2642759708"/>
                        </a:ext>
                      </a:extLst>
                    </a:gridCol>
                    <a:gridCol w="1408505">
                      <a:extLst>
                        <a:ext uri="{9D8B030D-6E8A-4147-A177-3AD203B41FA5}">
                          <a16:colId xmlns:a16="http://schemas.microsoft.com/office/drawing/2014/main" val="3467564515"/>
                        </a:ext>
                      </a:extLst>
                    </a:gridCol>
                  </a:tblGrid>
                  <a:tr h="564767">
                    <a:tc>
                      <a:txBody>
                        <a:bodyPr/>
                        <a:lstStyle/>
                        <a:p>
                          <a:pPr algn="ctr">
                            <a:spcAft>
                              <a:spcPts val="0"/>
                            </a:spcAft>
                          </a:pPr>
                          <a:r>
                            <a:rPr lang="en-US" sz="1600" kern="100" dirty="0">
                              <a:effectLst/>
                            </a:rPr>
                            <a:t>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虛無假設</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檢定統計量</a:t>
                          </a:r>
                          <a:r>
                            <a:rPr lang="en-US" sz="1600" kern="100" dirty="0">
                              <a:effectLst/>
                            </a:rPr>
                            <a:t>(Bartlett correction)</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卡方分配</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TW" sz="1600" kern="100" dirty="0">
                              <a:effectLst/>
                            </a:rPr>
                            <a:t>結果</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893679"/>
                      </a:ext>
                    </a:extLst>
                  </a:tr>
                  <a:tr h="1551278">
                    <a:tc>
                      <a:txBody>
                        <a:bodyPr/>
                        <a:lstStyle/>
                        <a:p>
                          <a:pPr algn="ctr">
                            <a:spcAft>
                              <a:spcPts val="0"/>
                            </a:spcAft>
                          </a:pPr>
                          <a:r>
                            <a:rPr lang="en-US" sz="1600" kern="100" dirty="0">
                              <a:effectLst/>
                            </a:rPr>
                            <a:t>1</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16389" t="-38431" r="-252222" b="-38431"/>
                          </a:stretch>
                        </a:blipFill>
                      </a:tcPr>
                    </a:tc>
                    <a:tc>
                      <a:txBody>
                        <a:bodyPr/>
                        <a:lstStyle/>
                        <a:p>
                          <a:endParaRPr lang="zh-TW"/>
                        </a:p>
                      </a:txBody>
                      <a:tcPr marL="68580" marR="68580" marT="0" marB="0" anchor="ctr">
                        <a:lnT w="12700" cap="flat" cmpd="sng" algn="ctr">
                          <a:solidFill>
                            <a:schemeClr val="tx1"/>
                          </a:solidFill>
                          <a:prstDash val="solid"/>
                          <a:round/>
                          <a:headEnd type="none" w="med" len="med"/>
                          <a:tailEnd type="none" w="med" len="med"/>
                        </a:lnT>
                        <a:blipFill>
                          <a:blip r:embed="rId3"/>
                          <a:stretch>
                            <a:fillRect l="-89914" t="-38431" r="-94850" b="-38431"/>
                          </a:stretch>
                        </a:blipFill>
                      </a:tcPr>
                    </a:tc>
                    <a:tc>
                      <a:txBody>
                        <a:bodyPr/>
                        <a:lstStyle/>
                        <a:p>
                          <a:endParaRPr lang="zh-TW"/>
                        </a:p>
                      </a:txBody>
                      <a:tcPr marL="68580" marR="68580" marT="0" marB="0" anchor="ctr">
                        <a:lnT w="12700" cap="flat" cmpd="sng" algn="ctr">
                          <a:solidFill>
                            <a:schemeClr val="tx1"/>
                          </a:solidFill>
                          <a:prstDash val="solid"/>
                          <a:round/>
                          <a:headEnd type="none" w="med" len="med"/>
                          <a:tailEnd type="none" w="med" len="med"/>
                        </a:lnT>
                        <a:blipFill>
                          <a:blip r:embed="rId3"/>
                          <a:stretch>
                            <a:fillRect l="-423445" t="-38431" r="-111483" b="-38431"/>
                          </a:stretch>
                        </a:blipFill>
                      </a:tcPr>
                    </a:tc>
                    <a:tc>
                      <a:txBody>
                        <a:bodyPr/>
                        <a:lstStyle/>
                        <a:p>
                          <a:endParaRPr lang="zh-TW"/>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473593" t="-38431" r="-866" b="-38431"/>
                          </a:stretch>
                        </a:blipFill>
                      </a:tcPr>
                    </a:tc>
                    <a:extLst>
                      <a:ext uri="{0D108BD9-81ED-4DB2-BD59-A6C34878D82A}">
                        <a16:rowId xmlns:a16="http://schemas.microsoft.com/office/drawing/2014/main" val="2509165527"/>
                      </a:ext>
                    </a:extLst>
                  </a:tr>
                  <a:tr h="584312">
                    <a:tc>
                      <a:txBody>
                        <a:bodyPr/>
                        <a:lstStyle/>
                        <a:p>
                          <a:pPr algn="ctr">
                            <a:spcAft>
                              <a:spcPts val="0"/>
                            </a:spcAft>
                          </a:pPr>
                          <a:r>
                            <a:rPr lang="en-US" sz="1600" kern="100" dirty="0">
                              <a:effectLst/>
                            </a:rPr>
                            <a:t>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6389" t="-367708" r="-252222" b="-2083"/>
                          </a:stretch>
                        </a:blipFill>
                      </a:tcPr>
                    </a:tc>
                    <a:tc>
                      <a:txBody>
                        <a:bodyPr/>
                        <a:lstStyle/>
                        <a:p>
                          <a:pPr algn="ctr">
                            <a:spcAft>
                              <a:spcPts val="0"/>
                            </a:spcAft>
                          </a:pPr>
                          <a:r>
                            <a:rPr lang="en-US" sz="1600" kern="100" dirty="0">
                              <a:effectLst/>
                            </a:rPr>
                            <a:t>7.829</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endParaRPr lang="zh-TW"/>
                        </a:p>
                      </a:txBody>
                      <a:tcPr marL="68580" marR="68580" marT="0" marB="0" anchor="ctr">
                        <a:lnB w="12700" cap="flat" cmpd="sng" algn="ctr">
                          <a:solidFill>
                            <a:schemeClr val="tx1"/>
                          </a:solidFill>
                          <a:prstDash val="solid"/>
                          <a:round/>
                          <a:headEnd type="none" w="med" len="med"/>
                          <a:tailEnd type="none" w="med" len="med"/>
                        </a:lnB>
                        <a:blipFill>
                          <a:blip r:embed="rId3"/>
                          <a:stretch>
                            <a:fillRect l="-423445" t="-367708" r="-111483" b="-2083"/>
                          </a:stretch>
                        </a:blipFill>
                      </a:tcPr>
                    </a:tc>
                    <a:tc>
                      <a:txBody>
                        <a:bodyPr/>
                        <a:lstStyle/>
                        <a:p>
                          <a:endParaRPr lang="zh-TW"/>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473593" t="-367708" r="-866" b="-2083"/>
                          </a:stretch>
                        </a:blipFill>
                      </a:tcPr>
                    </a:tc>
                    <a:extLst>
                      <a:ext uri="{0D108BD9-81ED-4DB2-BD59-A6C34878D82A}">
                        <a16:rowId xmlns:a16="http://schemas.microsoft.com/office/drawing/2014/main" val="1923835241"/>
                      </a:ext>
                    </a:extLst>
                  </a:tr>
                </a:tbl>
              </a:graphicData>
            </a:graphic>
          </p:graphicFrame>
        </mc:Fallback>
      </mc:AlternateContent>
    </p:spTree>
    <p:extLst>
      <p:ext uri="{BB962C8B-B14F-4D97-AF65-F5344CB8AC3E}">
        <p14:creationId xmlns:p14="http://schemas.microsoft.com/office/powerpoint/2010/main" val="429142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17</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5756223" y="142776"/>
            <a:ext cx="3034752" cy="621722"/>
          </a:xfrm>
          <a:noFill/>
          <a:ln>
            <a:noFill/>
          </a:ln>
        </p:spPr>
        <p:txBody>
          <a:bodyPr spcFirstLastPara="1" wrap="square" lIns="36000" tIns="91425" rIns="91425" bIns="91425" anchor="t" anchorCtr="0">
            <a:noAutofit/>
          </a:bodyPr>
          <a:lstStyle/>
          <a:p>
            <a:pPr algn="r">
              <a:spcAft>
                <a:spcPts val="100"/>
              </a:spcAft>
            </a:pPr>
            <a:r>
              <a:rPr lang="zh-TW" altLang="en-US" sz="2000" dirty="0">
                <a:latin typeface="微軟正黑體" panose="020B0604030504040204" pitchFamily="34" charset="-120"/>
                <a:ea typeface="微軟正黑體" panose="020B0604030504040204" pitchFamily="34" charset="-120"/>
              </a:rPr>
              <a:t>典型相關變數與典型相關</a:t>
            </a:r>
          </a:p>
        </p:txBody>
      </p:sp>
      <p:sp>
        <p:nvSpPr>
          <p:cNvPr id="9" name="Google Shape;1031;p5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典型相關分析</a:t>
            </a:r>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673874864"/>
                  </p:ext>
                </p:extLst>
              </p:nvPr>
            </p:nvGraphicFramePr>
            <p:xfrm>
              <a:off x="1074056" y="1046853"/>
              <a:ext cx="6495144" cy="1447342"/>
            </p:xfrm>
            <a:graphic>
              <a:graphicData uri="http://schemas.openxmlformats.org/drawingml/2006/table">
                <a:tbl>
                  <a:tblPr firstRow="1" firstCol="1" bandRow="1">
                    <a:tableStyleId>{B011DEC0-7B62-4C5F-9A1F-1F7CF7BFF82A}</a:tableStyleId>
                  </a:tblPr>
                  <a:tblGrid>
                    <a:gridCol w="605956">
                      <a:extLst>
                        <a:ext uri="{9D8B030D-6E8A-4147-A177-3AD203B41FA5}">
                          <a16:colId xmlns:a16="http://schemas.microsoft.com/office/drawing/2014/main" val="2368103435"/>
                        </a:ext>
                      </a:extLst>
                    </a:gridCol>
                    <a:gridCol w="692532">
                      <a:extLst>
                        <a:ext uri="{9D8B030D-6E8A-4147-A177-3AD203B41FA5}">
                          <a16:colId xmlns:a16="http://schemas.microsoft.com/office/drawing/2014/main" val="2361873451"/>
                        </a:ext>
                      </a:extLst>
                    </a:gridCol>
                    <a:gridCol w="692532">
                      <a:extLst>
                        <a:ext uri="{9D8B030D-6E8A-4147-A177-3AD203B41FA5}">
                          <a16:colId xmlns:a16="http://schemas.microsoft.com/office/drawing/2014/main" val="2470542886"/>
                        </a:ext>
                      </a:extLst>
                    </a:gridCol>
                    <a:gridCol w="606632">
                      <a:extLst>
                        <a:ext uri="{9D8B030D-6E8A-4147-A177-3AD203B41FA5}">
                          <a16:colId xmlns:a16="http://schemas.microsoft.com/office/drawing/2014/main" val="3932956697"/>
                        </a:ext>
                      </a:extLst>
                    </a:gridCol>
                    <a:gridCol w="606632">
                      <a:extLst>
                        <a:ext uri="{9D8B030D-6E8A-4147-A177-3AD203B41FA5}">
                          <a16:colId xmlns:a16="http://schemas.microsoft.com/office/drawing/2014/main" val="1616378353"/>
                        </a:ext>
                      </a:extLst>
                    </a:gridCol>
                    <a:gridCol w="606632">
                      <a:extLst>
                        <a:ext uri="{9D8B030D-6E8A-4147-A177-3AD203B41FA5}">
                          <a16:colId xmlns:a16="http://schemas.microsoft.com/office/drawing/2014/main" val="193387648"/>
                        </a:ext>
                      </a:extLst>
                    </a:gridCol>
                    <a:gridCol w="692532">
                      <a:extLst>
                        <a:ext uri="{9D8B030D-6E8A-4147-A177-3AD203B41FA5}">
                          <a16:colId xmlns:a16="http://schemas.microsoft.com/office/drawing/2014/main" val="4191397208"/>
                        </a:ext>
                      </a:extLst>
                    </a:gridCol>
                    <a:gridCol w="692532">
                      <a:extLst>
                        <a:ext uri="{9D8B030D-6E8A-4147-A177-3AD203B41FA5}">
                          <a16:colId xmlns:a16="http://schemas.microsoft.com/office/drawing/2014/main" val="4147016902"/>
                        </a:ext>
                      </a:extLst>
                    </a:gridCol>
                    <a:gridCol w="692532">
                      <a:extLst>
                        <a:ext uri="{9D8B030D-6E8A-4147-A177-3AD203B41FA5}">
                          <a16:colId xmlns:a16="http://schemas.microsoft.com/office/drawing/2014/main" val="657686586"/>
                        </a:ext>
                      </a:extLst>
                    </a:gridCol>
                    <a:gridCol w="606632">
                      <a:extLst>
                        <a:ext uri="{9D8B030D-6E8A-4147-A177-3AD203B41FA5}">
                          <a16:colId xmlns:a16="http://schemas.microsoft.com/office/drawing/2014/main" val="836085104"/>
                        </a:ext>
                      </a:extLst>
                    </a:gridCol>
                  </a:tblGrid>
                  <a:tr h="392008">
                    <a:tc>
                      <a:txBody>
                        <a:bodyPr/>
                        <a:lstStyle/>
                        <a:p>
                          <a:pPr algn="ctr">
                            <a:spcAft>
                              <a:spcPts val="0"/>
                            </a:spcAft>
                          </a:pPr>
                          <a:r>
                            <a:rPr lang="en-US" sz="1600" kern="100" dirty="0">
                              <a:effectLst/>
                            </a:rPr>
                            <a:t>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1</m:t>
                                    </m:r>
                                  </m:sub>
                                  <m:sup>
                                    <m:r>
                                      <a:rPr lang="en-US" sz="1600" kern="100">
                                        <a:effectLst/>
                                        <a:latin typeface="Cambria Math" panose="02040503050406030204" pitchFamily="18" charset="0"/>
                                      </a:rPr>
                                      <m:t>(1)</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2</m:t>
                                    </m:r>
                                  </m:sub>
                                  <m:sup>
                                    <m:r>
                                      <a:rPr lang="en-US" sz="1600" kern="100">
                                        <a:effectLst/>
                                        <a:latin typeface="Cambria Math" panose="02040503050406030204" pitchFamily="18" charset="0"/>
                                      </a:rPr>
                                      <m:t>(1)</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3</m:t>
                                    </m:r>
                                  </m:sub>
                                  <m:sup>
                                    <m:r>
                                      <a:rPr lang="en-US" sz="1600" kern="100">
                                        <a:effectLst/>
                                        <a:latin typeface="Cambria Math" panose="02040503050406030204" pitchFamily="18" charset="0"/>
                                      </a:rPr>
                                      <m:t>(1)</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𝜌</m:t>
                                        </m:r>
                                      </m:e>
                                      <m:sub>
                                        <m:r>
                                          <a:rPr lang="en-US" sz="1600" kern="100">
                                            <a:effectLst/>
                                            <a:latin typeface="Cambria Math" panose="02040503050406030204" pitchFamily="18" charset="0"/>
                                          </a:rPr>
                                          <m:t>𝑘</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1</m:t>
                                    </m:r>
                                  </m:sub>
                                  <m:sup>
                                    <m:r>
                                      <a:rPr lang="en-US" sz="1600" kern="100">
                                        <a:effectLst/>
                                        <a:latin typeface="Cambria Math" panose="02040503050406030204" pitchFamily="18" charset="0"/>
                                      </a:rPr>
                                      <m:t>(2)</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2</m:t>
                                    </m:r>
                                  </m:sub>
                                  <m:sup>
                                    <m:r>
                                      <a:rPr lang="en-US" sz="1600" kern="100">
                                        <a:effectLst/>
                                        <a:latin typeface="Cambria Math" panose="02040503050406030204" pitchFamily="18" charset="0"/>
                                      </a:rPr>
                                      <m:t>(2)</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3</m:t>
                                    </m:r>
                                  </m:sub>
                                  <m:sup>
                                    <m:r>
                                      <a:rPr lang="en-US" sz="1600" kern="100">
                                        <a:effectLst/>
                                        <a:latin typeface="Cambria Math" panose="02040503050406030204" pitchFamily="18" charset="0"/>
                                      </a:rPr>
                                      <m:t>(2)</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𝑧</m:t>
                                    </m:r>
                                  </m:e>
                                  <m:sub>
                                    <m:r>
                                      <a:rPr lang="en-US" sz="1600" kern="100">
                                        <a:effectLst/>
                                        <a:latin typeface="Cambria Math" panose="02040503050406030204" pitchFamily="18" charset="0"/>
                                      </a:rPr>
                                      <m:t>4</m:t>
                                    </m:r>
                                  </m:sub>
                                  <m:sup>
                                    <m:r>
                                      <a:rPr lang="en-US" sz="1600" kern="100">
                                        <a:effectLst/>
                                        <a:latin typeface="Cambria Math" panose="02040503050406030204" pitchFamily="18" charset="0"/>
                                      </a:rPr>
                                      <m:t>(2)</m:t>
                                    </m:r>
                                  </m:sup>
                                </m:sSubSup>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032496"/>
                      </a:ext>
                    </a:extLst>
                  </a:tr>
                  <a:tr h="351019">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𝑎</m:t>
                                        </m:r>
                                      </m:e>
                                      <m:sub>
                                        <m:r>
                                          <a:rPr lang="en-US" sz="1600" kern="100">
                                            <a:effectLst/>
                                            <a:latin typeface="Cambria Math" panose="02040503050406030204" pitchFamily="18" charset="0"/>
                                          </a:rPr>
                                          <m:t>1</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600" kern="100" dirty="0">
                              <a:effectLst/>
                            </a:rPr>
                            <a:t>-0.32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-0.47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0.97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0.46</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𝑏</m:t>
                                        </m:r>
                                      </m:e>
                                      <m:sub>
                                        <m:r>
                                          <a:rPr lang="en-US" sz="1600" kern="100">
                                            <a:effectLst/>
                                            <a:latin typeface="Cambria Math" panose="02040503050406030204" pitchFamily="18" charset="0"/>
                                          </a:rPr>
                                          <m:t>1</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spcAft>
                              <a:spcPts val="0"/>
                            </a:spcAft>
                          </a:pPr>
                          <a:r>
                            <a:rPr lang="en-US" sz="1600" kern="100" dirty="0">
                              <a:effectLst/>
                            </a:rPr>
                            <a:t>-0.42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-0.40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-0.20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-0.24</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61957953"/>
                      </a:ext>
                    </a:extLst>
                  </a:tr>
                  <a:tr h="351344">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𝑎</m:t>
                                        </m:r>
                                      </m:e>
                                      <m:sub>
                                        <m:r>
                                          <a:rPr lang="en-US" sz="1600" kern="100">
                                            <a:effectLst/>
                                            <a:latin typeface="Cambria Math" panose="02040503050406030204" pitchFamily="18" charset="0"/>
                                          </a:rPr>
                                          <m:t>2</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600" kern="100">
                              <a:effectLst/>
                            </a:rPr>
                            <a:t>0.17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0.77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0.32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0.17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𝑏</m:t>
                                        </m:r>
                                      </m:e>
                                      <m:sub>
                                        <m:r>
                                          <a:rPr lang="en-US" sz="1600" kern="100">
                                            <a:effectLst/>
                                            <a:latin typeface="Cambria Math" panose="02040503050406030204" pitchFamily="18" charset="0"/>
                                          </a:rPr>
                                          <m:t>2</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spcAft>
                              <a:spcPts val="0"/>
                            </a:spcAft>
                          </a:pPr>
                          <a:r>
                            <a:rPr lang="en-US" sz="1600" kern="100" dirty="0">
                              <a:effectLst/>
                            </a:rPr>
                            <a:t>1.72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-1.38</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0.63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-0.77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5571239"/>
                      </a:ext>
                    </a:extLst>
                  </a:tr>
                  <a:tr h="352971">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𝑎</m:t>
                                        </m:r>
                                      </m:e>
                                      <m:sub>
                                        <m:r>
                                          <a:rPr lang="en-US" sz="1600" kern="100">
                                            <a:effectLst/>
                                            <a:latin typeface="Cambria Math" panose="02040503050406030204" pitchFamily="18" charset="0"/>
                                          </a:rPr>
                                          <m:t>3</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effectLst/>
                            </a:rPr>
                            <a:t>1.01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effectLst/>
                            </a:rPr>
                            <a:t>-0.72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0.37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0.03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acc>
                                  <m:accPr>
                                    <m:chr m:val="̂"/>
                                    <m:ctrlPr>
                                      <a:rPr lang="zh-TW" sz="1600" i="1" kern="100">
                                        <a:effectLst/>
                                        <a:latin typeface="Cambria Math" panose="02040503050406030204" pitchFamily="18" charset="0"/>
                                      </a:rPr>
                                    </m:ctrlPr>
                                  </m:accPr>
                                  <m:e>
                                    <m:sSubSup>
                                      <m:sSubSupPr>
                                        <m:ctrlPr>
                                          <a:rPr lang="zh-TW" sz="1600" i="1" kern="100">
                                            <a:effectLst/>
                                            <a:latin typeface="Cambria Math" panose="02040503050406030204" pitchFamily="18" charset="0"/>
                                          </a:rPr>
                                        </m:ctrlPr>
                                      </m:sSubSupPr>
                                      <m:e>
                                        <m:r>
                                          <a:rPr lang="en-US" sz="1600" kern="100">
                                            <a:effectLst/>
                                            <a:latin typeface="Cambria Math" panose="02040503050406030204" pitchFamily="18" charset="0"/>
                                          </a:rPr>
                                          <m:t>𝑏</m:t>
                                        </m:r>
                                      </m:e>
                                      <m:sub>
                                        <m:r>
                                          <a:rPr lang="en-US" sz="1600" kern="100">
                                            <a:effectLst/>
                                            <a:latin typeface="Cambria Math" panose="02040503050406030204" pitchFamily="18" charset="0"/>
                                          </a:rPr>
                                          <m:t>3</m:t>
                                        </m:r>
                                      </m:sub>
                                      <m:sup>
                                        <m:r>
                                          <a:rPr lang="en-US" sz="1600" kern="100">
                                            <a:effectLst/>
                                            <a:latin typeface="Cambria Math" panose="02040503050406030204" pitchFamily="18" charset="0"/>
                                          </a:rPr>
                                          <m:t>′</m:t>
                                        </m:r>
                                      </m:sup>
                                    </m:sSubSup>
                                  </m:e>
                                </m:acc>
                              </m:oMath>
                            </m:oMathPara>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1.86</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-1.68</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-0.77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-0.02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069371"/>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673874864"/>
                  </p:ext>
                </p:extLst>
              </p:nvPr>
            </p:nvGraphicFramePr>
            <p:xfrm>
              <a:off x="1074056" y="1046853"/>
              <a:ext cx="6495144" cy="1447342"/>
            </p:xfrm>
            <a:graphic>
              <a:graphicData uri="http://schemas.openxmlformats.org/drawingml/2006/table">
                <a:tbl>
                  <a:tblPr firstRow="1" firstCol="1" bandRow="1">
                    <a:tableStyleId>{B011DEC0-7B62-4C5F-9A1F-1F7CF7BFF82A}</a:tableStyleId>
                  </a:tblPr>
                  <a:tblGrid>
                    <a:gridCol w="605956">
                      <a:extLst>
                        <a:ext uri="{9D8B030D-6E8A-4147-A177-3AD203B41FA5}">
                          <a16:colId xmlns:a16="http://schemas.microsoft.com/office/drawing/2014/main" val="2368103435"/>
                        </a:ext>
                      </a:extLst>
                    </a:gridCol>
                    <a:gridCol w="692532">
                      <a:extLst>
                        <a:ext uri="{9D8B030D-6E8A-4147-A177-3AD203B41FA5}">
                          <a16:colId xmlns:a16="http://schemas.microsoft.com/office/drawing/2014/main" val="2361873451"/>
                        </a:ext>
                      </a:extLst>
                    </a:gridCol>
                    <a:gridCol w="692532">
                      <a:extLst>
                        <a:ext uri="{9D8B030D-6E8A-4147-A177-3AD203B41FA5}">
                          <a16:colId xmlns:a16="http://schemas.microsoft.com/office/drawing/2014/main" val="2470542886"/>
                        </a:ext>
                      </a:extLst>
                    </a:gridCol>
                    <a:gridCol w="606632">
                      <a:extLst>
                        <a:ext uri="{9D8B030D-6E8A-4147-A177-3AD203B41FA5}">
                          <a16:colId xmlns:a16="http://schemas.microsoft.com/office/drawing/2014/main" val="3932956697"/>
                        </a:ext>
                      </a:extLst>
                    </a:gridCol>
                    <a:gridCol w="606632">
                      <a:extLst>
                        <a:ext uri="{9D8B030D-6E8A-4147-A177-3AD203B41FA5}">
                          <a16:colId xmlns:a16="http://schemas.microsoft.com/office/drawing/2014/main" val="1616378353"/>
                        </a:ext>
                      </a:extLst>
                    </a:gridCol>
                    <a:gridCol w="606632">
                      <a:extLst>
                        <a:ext uri="{9D8B030D-6E8A-4147-A177-3AD203B41FA5}">
                          <a16:colId xmlns:a16="http://schemas.microsoft.com/office/drawing/2014/main" val="193387648"/>
                        </a:ext>
                      </a:extLst>
                    </a:gridCol>
                    <a:gridCol w="692532">
                      <a:extLst>
                        <a:ext uri="{9D8B030D-6E8A-4147-A177-3AD203B41FA5}">
                          <a16:colId xmlns:a16="http://schemas.microsoft.com/office/drawing/2014/main" val="4191397208"/>
                        </a:ext>
                      </a:extLst>
                    </a:gridCol>
                    <a:gridCol w="692532">
                      <a:extLst>
                        <a:ext uri="{9D8B030D-6E8A-4147-A177-3AD203B41FA5}">
                          <a16:colId xmlns:a16="http://schemas.microsoft.com/office/drawing/2014/main" val="4147016902"/>
                        </a:ext>
                      </a:extLst>
                    </a:gridCol>
                    <a:gridCol w="692532">
                      <a:extLst>
                        <a:ext uri="{9D8B030D-6E8A-4147-A177-3AD203B41FA5}">
                          <a16:colId xmlns:a16="http://schemas.microsoft.com/office/drawing/2014/main" val="657686586"/>
                        </a:ext>
                      </a:extLst>
                    </a:gridCol>
                    <a:gridCol w="606632">
                      <a:extLst>
                        <a:ext uri="{9D8B030D-6E8A-4147-A177-3AD203B41FA5}">
                          <a16:colId xmlns:a16="http://schemas.microsoft.com/office/drawing/2014/main" val="836085104"/>
                        </a:ext>
                      </a:extLst>
                    </a:gridCol>
                  </a:tblGrid>
                  <a:tr h="392008">
                    <a:tc>
                      <a:txBody>
                        <a:bodyPr/>
                        <a:lstStyle/>
                        <a:p>
                          <a:pPr algn="ctr">
                            <a:spcAft>
                              <a:spcPts val="0"/>
                            </a:spcAft>
                          </a:pPr>
                          <a:r>
                            <a:rPr lang="en-US" sz="1600" kern="100" dirty="0">
                              <a:effectLst/>
                            </a:rPr>
                            <a:t>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7719" t="-1538" r="-750000" b="-283077"/>
                          </a:stretch>
                        </a:blipFill>
                      </a:tcPr>
                    </a:tc>
                    <a:tc>
                      <a:txBody>
                        <a:bodyPr/>
                        <a:lstStyle/>
                        <a:p>
                          <a:endParaRPr lang="zh-TW"/>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7719" t="-1538" r="-650000" b="-283077"/>
                          </a:stretch>
                        </a:blipFill>
                      </a:tcPr>
                    </a:tc>
                    <a:tc>
                      <a:txBody>
                        <a:bodyPr/>
                        <a:lstStyle/>
                        <a:p>
                          <a:endParaRPr lang="zh-TW"/>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31313" t="-1538" r="-648485" b="-283077"/>
                          </a:stretch>
                        </a:blipFill>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27000" t="-1538" r="-542000" b="-283077"/>
                          </a:stretch>
                        </a:blipFill>
                      </a:tcPr>
                    </a:tc>
                    <a:tc>
                      <a:txBody>
                        <a:bodyPr/>
                        <a:lstStyle/>
                        <a:p>
                          <a:pPr algn="ctr">
                            <a:spcAft>
                              <a:spcPts val="0"/>
                            </a:spcAft>
                          </a:pPr>
                          <a:r>
                            <a:rPr lang="en-US" sz="1600" kern="100" dirty="0">
                              <a:effectLst/>
                            </a:rPr>
                            <a:t> </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49123" t="-1538" r="-288596" b="-283077"/>
                          </a:stretch>
                        </a:blipFill>
                      </a:tcPr>
                    </a:tc>
                    <a:tc>
                      <a:txBody>
                        <a:bodyPr/>
                        <a:lstStyle/>
                        <a:p>
                          <a:endParaRPr lang="zh-TW"/>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649123" t="-1538" r="-188596" b="-283077"/>
                          </a:stretch>
                        </a:blipFill>
                      </a:tcPr>
                    </a:tc>
                    <a:tc>
                      <a:txBody>
                        <a:bodyPr/>
                        <a:lstStyle/>
                        <a:p>
                          <a:endParaRPr lang="zh-TW"/>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55752" t="-1538" r="-90265" b="-283077"/>
                          </a:stretch>
                        </a:blipFill>
                      </a:tcPr>
                    </a:tc>
                    <a:tc>
                      <a:txBody>
                        <a:bodyPr/>
                        <a:lstStyle/>
                        <a:p>
                          <a:endParaRPr lang="zh-TW"/>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67000" t="-1538" r="-2000" b="-283077"/>
                          </a:stretch>
                        </a:blipFill>
                      </a:tcPr>
                    </a:tc>
                    <a:extLst>
                      <a:ext uri="{0D108BD9-81ED-4DB2-BD59-A6C34878D82A}">
                        <a16:rowId xmlns:a16="http://schemas.microsoft.com/office/drawing/2014/main" val="3596032496"/>
                      </a:ext>
                    </a:extLst>
                  </a:tr>
                  <a:tr h="351019">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1010" t="-113793" r="-978788" b="-217241"/>
                          </a:stretch>
                        </a:blipFill>
                      </a:tcPr>
                    </a:tc>
                    <a:tc>
                      <a:txBody>
                        <a:bodyPr/>
                        <a:lstStyle/>
                        <a:p>
                          <a:pPr algn="ctr">
                            <a:spcAft>
                              <a:spcPts val="0"/>
                            </a:spcAft>
                          </a:pPr>
                          <a:r>
                            <a:rPr lang="en-US" sz="1600" kern="100" dirty="0">
                              <a:effectLst/>
                            </a:rPr>
                            <a:t>-0.32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-0.47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0.97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0.46</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532323" t="-113793" r="-447475" b="-217241"/>
                          </a:stretch>
                        </a:blipFill>
                      </a:tcPr>
                    </a:tc>
                    <a:tc>
                      <a:txBody>
                        <a:bodyPr/>
                        <a:lstStyle/>
                        <a:p>
                          <a:pPr algn="ctr">
                            <a:spcAft>
                              <a:spcPts val="0"/>
                            </a:spcAft>
                          </a:pPr>
                          <a:r>
                            <a:rPr lang="en-US" sz="1600" kern="100" dirty="0">
                              <a:effectLst/>
                            </a:rPr>
                            <a:t>-0.42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-0.40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-0.20</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-0.24</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361957953"/>
                      </a:ext>
                    </a:extLst>
                  </a:tr>
                  <a:tr h="351344">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1010" t="-213793" r="-978788" b="-117241"/>
                          </a:stretch>
                        </a:blipFill>
                      </a:tcPr>
                    </a:tc>
                    <a:tc>
                      <a:txBody>
                        <a:bodyPr/>
                        <a:lstStyle/>
                        <a:p>
                          <a:pPr algn="ctr">
                            <a:spcAft>
                              <a:spcPts val="0"/>
                            </a:spcAft>
                          </a:pPr>
                          <a:r>
                            <a:rPr lang="en-US" sz="1600" kern="100">
                              <a:effectLst/>
                            </a:rPr>
                            <a:t>0.17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0.77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0.32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0.17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532323" t="-213793" r="-447475" b="-117241"/>
                          </a:stretch>
                        </a:blipFill>
                      </a:tcPr>
                    </a:tc>
                    <a:tc>
                      <a:txBody>
                        <a:bodyPr/>
                        <a:lstStyle/>
                        <a:p>
                          <a:pPr algn="ctr">
                            <a:spcAft>
                              <a:spcPts val="0"/>
                            </a:spcAft>
                          </a:pPr>
                          <a:r>
                            <a:rPr lang="en-US" sz="1600" kern="100" dirty="0">
                              <a:effectLst/>
                            </a:rPr>
                            <a:t>1.72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-1.38</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0.63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spcAft>
                              <a:spcPts val="0"/>
                            </a:spcAft>
                          </a:pPr>
                          <a:r>
                            <a:rPr lang="en-US" sz="1600" kern="100" dirty="0">
                              <a:effectLst/>
                            </a:rPr>
                            <a:t>-0.77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65571239"/>
                      </a:ext>
                    </a:extLst>
                  </a:tr>
                  <a:tr h="352971">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1010" t="-313793" r="-978788" b="-17241"/>
                          </a:stretch>
                        </a:blipFill>
                      </a:tcPr>
                    </a:tc>
                    <a:tc>
                      <a:txBody>
                        <a:bodyPr/>
                        <a:lstStyle/>
                        <a:p>
                          <a:pPr algn="ctr">
                            <a:spcAft>
                              <a:spcPts val="0"/>
                            </a:spcAft>
                          </a:pPr>
                          <a:r>
                            <a:rPr lang="en-US" sz="1600" kern="100">
                              <a:effectLst/>
                            </a:rPr>
                            <a:t>1.01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a:effectLst/>
                            </a:rPr>
                            <a:t>-0.72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0.37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0.03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zh-TW"/>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532323" t="-313793" r="-447475" b="-17241"/>
                          </a:stretch>
                        </a:blipFill>
                      </a:tcPr>
                    </a:tc>
                    <a:tc>
                      <a:txBody>
                        <a:bodyPr/>
                        <a:lstStyle/>
                        <a:p>
                          <a:pPr algn="ctr">
                            <a:spcAft>
                              <a:spcPts val="0"/>
                            </a:spcAft>
                          </a:pPr>
                          <a:r>
                            <a:rPr lang="en-US" sz="1600" kern="100" dirty="0">
                              <a:effectLst/>
                            </a:rPr>
                            <a:t>1.86</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-1.68</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-0.77</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600" kern="100" dirty="0">
                              <a:effectLst/>
                            </a:rPr>
                            <a:t>-0.02</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6069371"/>
                      </a:ext>
                    </a:extLst>
                  </a:tr>
                </a:tbl>
              </a:graphicData>
            </a:graphic>
          </p:graphicFrame>
        </mc:Fallback>
      </mc:AlternateContent>
      <mc:AlternateContent xmlns:mc="http://schemas.openxmlformats.org/markup-compatibility/2006">
        <mc:Choice xmlns:a14="http://schemas.microsoft.com/office/drawing/2010/main" Requires="a14">
          <p:sp>
            <p:nvSpPr>
              <p:cNvPr id="5" name="矩形 4"/>
              <p:cNvSpPr/>
              <p:nvPr/>
            </p:nvSpPr>
            <p:spPr>
              <a:xfrm>
                <a:off x="990609" y="2776550"/>
                <a:ext cx="6826616" cy="1367618"/>
              </a:xfrm>
              <a:prstGeom prst="rect">
                <a:avLst/>
              </a:prstGeom>
            </p:spPr>
            <p:txBody>
              <a:bodyPr wrap="square">
                <a:spAutoFit/>
              </a:bodyPr>
              <a:lstStyle/>
              <a:p>
                <a:pPr>
                  <a:lnSpc>
                    <a:spcPct val="150000"/>
                  </a:lnSpc>
                </a:pP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第一組</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典型相關</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分</a:t>
                </a: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數是：</a:t>
                </a:r>
                <a14:m>
                  <m:oMath xmlns:m="http://schemas.openxmlformats.org/officeDocument/2006/math">
                    <m:acc>
                      <m:accPr>
                        <m:chr m:val="̂"/>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𝑈</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Sub>
                      </m:e>
                    </m:acc>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=−0.32</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up>
                        <m:d>
                          <m:d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e>
                        </m:d>
                      </m:sup>
                    </m:sSubSup>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−0.47</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2</m:t>
                        </m:r>
                      </m:sub>
                      <m:sup>
                        <m:d>
                          <m:d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e>
                        </m:d>
                      </m:sup>
                    </m:sSubSup>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+0.97</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3</m:t>
                        </m:r>
                      </m:sub>
                      <m:sup>
                        <m:d>
                          <m:d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e>
                        </m:d>
                      </m:sup>
                    </m:sSubSup>
                  </m:oMath>
                </a14:m>
                <a:endPar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第</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二</a:t>
                </a: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組</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典型相關</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分</a:t>
                </a: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數是： </a:t>
                </a:r>
                <a14:m>
                  <m:oMath xmlns:m="http://schemas.openxmlformats.org/officeDocument/2006/math">
                    <m:acc>
                      <m:accPr>
                        <m:chr m:val="̂"/>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𝑉</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Sub>
                      </m:e>
                    </m:acc>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=−0.42</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up>
                        <m:d>
                          <m:d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2</m:t>
                            </m:r>
                          </m:e>
                        </m:d>
                      </m:sup>
                    </m:sSubSup>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−0.4</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2</m:t>
                        </m:r>
                      </m:sub>
                      <m:sup>
                        <m:d>
                          <m:d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2</m:t>
                            </m:r>
                          </m:e>
                        </m:d>
                      </m:sup>
                    </m:sSubSup>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−0.2</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3</m:t>
                        </m:r>
                      </m:sub>
                      <m:sup>
                        <m:d>
                          <m:d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2</m:t>
                            </m:r>
                          </m:e>
                        </m:d>
                      </m:sup>
                    </m:sSubSup>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−0.24</m:t>
                    </m:r>
                    <m:sSubSup>
                      <m:sSubSup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𝑧</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4</m:t>
                        </m:r>
                      </m:sub>
                      <m:sup>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(2)</m:t>
                        </m:r>
                      </m:sup>
                    </m:sSubSup>
                  </m:oMath>
                </a14:m>
                <a:endPar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r>
                  <a:rPr lang="zh-TW" altLang="en-US" sz="1600" dirty="0">
                    <a:latin typeface="微軟正黑體" panose="020B0604030504040204" pitchFamily="34" charset="-120"/>
                    <a:ea typeface="微軟正黑體" panose="020B0604030504040204" pitchFamily="34" charset="-120"/>
                    <a:cs typeface="Times New Roman" panose="02020603050405020304" pitchFamily="18" charset="0"/>
                  </a:rPr>
                  <a:t>兩組</a:t>
                </a:r>
                <a:r>
                  <a:rPr lang="zh-TW" altLang="zh-TW" sz="1600" dirty="0">
                    <a:latin typeface="微軟正黑體" panose="020B0604030504040204" pitchFamily="34" charset="-120"/>
                    <a:ea typeface="微軟正黑體" panose="020B0604030504040204" pitchFamily="34" charset="-120"/>
                    <a:cs typeface="Times New Roman" panose="02020603050405020304" pitchFamily="18" charset="0"/>
                  </a:rPr>
                  <a:t>的典型相關</a:t>
                </a:r>
                <a14:m>
                  <m:oMath xmlns:m="http://schemas.openxmlformats.org/officeDocument/2006/math">
                    <m:acc>
                      <m:accPr>
                        <m:chr m:val="̂"/>
                        <m:ctrlPr>
                          <a:rPr lang="zh-TW" altLang="zh-TW" sz="1600" i="1">
                            <a:effectLst/>
                            <a:latin typeface="Cambria Math" panose="02040503050406030204" pitchFamily="18" charset="0"/>
                            <a:ea typeface="Cambria Math" panose="02040503050406030204" pitchFamily="18" charset="0"/>
                          </a:rPr>
                        </m:ctrlPr>
                      </m:accPr>
                      <m:e>
                        <m:sSubSup>
                          <m:sSubSupPr>
                            <m:ctrlPr>
                              <a:rPr lang="zh-TW" altLang="zh-TW" sz="1600" i="1">
                                <a:effectLst/>
                                <a:latin typeface="Cambria Math" panose="02040503050406030204" pitchFamily="18" charset="0"/>
                                <a:ea typeface="Cambria Math" panose="02040503050406030204" pitchFamily="18" charset="0"/>
                              </a:rPr>
                            </m:ctrlPr>
                          </m:sSubSupPr>
                          <m:e>
                            <m:r>
                              <a:rPr lang="en-US" altLang="zh-TW" sz="1600" i="1">
                                <a:latin typeface="Cambria Math" panose="02040503050406030204" pitchFamily="18" charset="0"/>
                                <a:ea typeface="標楷體" panose="03000509000000000000" pitchFamily="65" charset="-120"/>
                                <a:cs typeface="Times New Roman" panose="02020603050405020304" pitchFamily="18" charset="0"/>
                              </a:rPr>
                              <m:t>𝜌</m:t>
                            </m:r>
                          </m:e>
                          <m:sub>
                            <m:r>
                              <a:rPr lang="en-US" altLang="zh-TW" sz="1600" i="1">
                                <a:latin typeface="Cambria Math" panose="02040503050406030204" pitchFamily="18" charset="0"/>
                                <a:ea typeface="標楷體" panose="03000509000000000000" pitchFamily="65" charset="-120"/>
                                <a:cs typeface="Times New Roman" panose="02020603050405020304" pitchFamily="18" charset="0"/>
                              </a:rPr>
                              <m:t>1</m:t>
                            </m:r>
                          </m:sub>
                          <m:sup>
                            <m:r>
                              <a:rPr lang="en-US" altLang="zh-TW" sz="1600" i="1">
                                <a:latin typeface="Cambria Math" panose="02040503050406030204" pitchFamily="18" charset="0"/>
                                <a:ea typeface="標楷體" panose="03000509000000000000" pitchFamily="65" charset="-120"/>
                                <a:cs typeface="Times New Roman" panose="02020603050405020304" pitchFamily="18" charset="0"/>
                              </a:rPr>
                              <m:t>∗</m:t>
                            </m:r>
                          </m:sup>
                        </m:sSubSup>
                      </m:e>
                    </m:acc>
                    <m:r>
                      <a:rPr lang="en-US" altLang="zh-TW" sz="1600" i="1">
                        <a:latin typeface="Cambria Math" panose="02040503050406030204" pitchFamily="18" charset="0"/>
                        <a:ea typeface="標楷體" panose="03000509000000000000" pitchFamily="65" charset="-120"/>
                        <a:cs typeface="Times New Roman" panose="02020603050405020304" pitchFamily="18" charset="0"/>
                      </a:rPr>
                      <m:t>=0.46</m:t>
                    </m:r>
                  </m:oMath>
                </a14:m>
                <a:endParaRPr lang="zh-TW" altLang="en-US" sz="1600" dirty="0">
                  <a:latin typeface="微軟正黑體" panose="020B0604030504040204" pitchFamily="34" charset="-120"/>
                  <a:ea typeface="微軟正黑體" panose="020B0604030504040204" pitchFamily="34" charset="-120"/>
                </a:endParaRPr>
              </a:p>
            </p:txBody>
          </p:sp>
        </mc:Choice>
        <mc:Fallback>
          <p:sp>
            <p:nvSpPr>
              <p:cNvPr id="5" name="矩形 4"/>
              <p:cNvSpPr>
                <a:spLocks noRot="1" noChangeAspect="1" noMove="1" noResize="1" noEditPoints="1" noAdjustHandles="1" noChangeArrowheads="1" noChangeShapeType="1" noTextEdit="1"/>
              </p:cNvSpPr>
              <p:nvPr/>
            </p:nvSpPr>
            <p:spPr>
              <a:xfrm>
                <a:off x="990609" y="2776550"/>
                <a:ext cx="6826616" cy="1367618"/>
              </a:xfrm>
              <a:prstGeom prst="rect">
                <a:avLst/>
              </a:prstGeom>
              <a:blipFill>
                <a:blip r:embed="rId4"/>
                <a:stretch>
                  <a:fillRect l="-536" b="-4000"/>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A299EDD7-62E6-DF0B-0065-75B009C7ADCB}"/>
              </a:ext>
            </a:extLst>
          </p:cNvPr>
          <p:cNvSpPr/>
          <p:nvPr/>
        </p:nvSpPr>
        <p:spPr>
          <a:xfrm>
            <a:off x="1699328" y="1491449"/>
            <a:ext cx="1925903" cy="2346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7B2E4E22-A94B-A953-4A73-5B1508517552}"/>
              </a:ext>
            </a:extLst>
          </p:cNvPr>
          <p:cNvSpPr/>
          <p:nvPr/>
        </p:nvSpPr>
        <p:spPr>
          <a:xfrm>
            <a:off x="4960868" y="1491449"/>
            <a:ext cx="2566523" cy="234667"/>
          </a:xfrm>
          <a:prstGeom prst="rect">
            <a:avLst/>
          </a:prstGeom>
          <a:noFill/>
          <a:ln w="28575">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8902A7C6-D2B6-75B9-BF8E-8668190B4BFE}"/>
              </a:ext>
            </a:extLst>
          </p:cNvPr>
          <p:cNvSpPr/>
          <p:nvPr/>
        </p:nvSpPr>
        <p:spPr>
          <a:xfrm>
            <a:off x="3444780" y="2896262"/>
            <a:ext cx="3392748" cy="36865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A7D393F1-372C-260C-EB55-F3D47F819994}"/>
              </a:ext>
            </a:extLst>
          </p:cNvPr>
          <p:cNvSpPr/>
          <p:nvPr/>
        </p:nvSpPr>
        <p:spPr>
          <a:xfrm>
            <a:off x="3523854" y="3360303"/>
            <a:ext cx="4096755" cy="368651"/>
          </a:xfrm>
          <a:prstGeom prst="rect">
            <a:avLst/>
          </a:prstGeom>
          <a:noFill/>
          <a:ln w="28575">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7934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6" grpId="0" animBg="1"/>
      <p:bldP spid="6" grpId="1" animBg="1"/>
      <p:bldP spid="7" grpId="0" animBg="1"/>
      <p:bldP spid="7" grpId="1"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18</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5381469" y="102316"/>
            <a:ext cx="3418541" cy="486450"/>
          </a:xfrm>
          <a:noFill/>
          <a:ln>
            <a:noFill/>
          </a:ln>
        </p:spPr>
        <p:txBody>
          <a:bodyPr spcFirstLastPara="1" wrap="square" lIns="36000" tIns="91425" rIns="91425" bIns="91425" anchor="t" anchorCtr="0">
            <a:noAutofit/>
          </a:bodyPr>
          <a:lstStyle/>
          <a:p>
            <a:pPr algn="r">
              <a:spcAft>
                <a:spcPts val="100"/>
              </a:spcAft>
            </a:pPr>
            <a:r>
              <a:rPr lang="zh-TW" altLang="en-US" sz="2000" dirty="0">
                <a:latin typeface="微軟正黑體" panose="020B0604030504040204" pitchFamily="34" charset="-120"/>
                <a:ea typeface="微軟正黑體" panose="020B0604030504040204" pitchFamily="34" charset="-120"/>
              </a:rPr>
              <a:t>第一組典型相關變數散佈圖</a:t>
            </a:r>
          </a:p>
        </p:txBody>
      </p:sp>
      <p:sp>
        <p:nvSpPr>
          <p:cNvPr id="9" name="Google Shape;1031;p5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典型相關分析</a:t>
            </a:r>
          </a:p>
        </p:txBody>
      </p:sp>
      <p:pic>
        <p:nvPicPr>
          <p:cNvPr id="5" name="圖片 4">
            <a:extLst>
              <a:ext uri="{FF2B5EF4-FFF2-40B4-BE49-F238E27FC236}">
                <a16:creationId xmlns:a16="http://schemas.microsoft.com/office/drawing/2014/main" id="{A722C57A-AB2C-ECA3-3621-908D866AE54F}"/>
              </a:ext>
            </a:extLst>
          </p:cNvPr>
          <p:cNvPicPr>
            <a:picLocks noChangeAspect="1"/>
          </p:cNvPicPr>
          <p:nvPr/>
        </p:nvPicPr>
        <p:blipFill>
          <a:blip r:embed="rId3"/>
          <a:stretch>
            <a:fillRect/>
          </a:stretch>
        </p:blipFill>
        <p:spPr>
          <a:xfrm>
            <a:off x="1604609" y="708675"/>
            <a:ext cx="5934781" cy="4237125"/>
          </a:xfrm>
          <a:prstGeom prst="rect">
            <a:avLst/>
          </a:prstGeom>
        </p:spPr>
      </p:pic>
    </p:spTree>
    <p:extLst>
      <p:ext uri="{BB962C8B-B14F-4D97-AF65-F5344CB8AC3E}">
        <p14:creationId xmlns:p14="http://schemas.microsoft.com/office/powerpoint/2010/main" val="53479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5200281E-A865-CEEC-9321-24185F73B89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6" name="Google Shape;534;p38">
            <a:extLst>
              <a:ext uri="{FF2B5EF4-FFF2-40B4-BE49-F238E27FC236}">
                <a16:creationId xmlns:a16="http://schemas.microsoft.com/office/drawing/2014/main" id="{4E751A01-9159-04C6-A9D0-0F7C95811889}"/>
              </a:ext>
            </a:extLst>
          </p:cNvPr>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5;p38">
            <a:extLst>
              <a:ext uri="{FF2B5EF4-FFF2-40B4-BE49-F238E27FC236}">
                <a16:creationId xmlns:a16="http://schemas.microsoft.com/office/drawing/2014/main" id="{386A534E-581C-83AD-54A9-A8BE55320BB6}"/>
              </a:ext>
            </a:extLst>
          </p:cNvPr>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31;p50">
            <a:extLst>
              <a:ext uri="{FF2B5EF4-FFF2-40B4-BE49-F238E27FC236}">
                <a16:creationId xmlns:a16="http://schemas.microsoft.com/office/drawing/2014/main" id="{8061D40F-F98E-3F39-3684-C624D29DBFD9}"/>
              </a:ext>
            </a:extLst>
          </p:cNvPr>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典型相關分析</a:t>
            </a:r>
          </a:p>
        </p:txBody>
      </p:sp>
      <p:sp>
        <p:nvSpPr>
          <p:cNvPr id="9" name="標題 1">
            <a:extLst>
              <a:ext uri="{FF2B5EF4-FFF2-40B4-BE49-F238E27FC236}">
                <a16:creationId xmlns:a16="http://schemas.microsoft.com/office/drawing/2014/main" id="{5B668E7C-521D-3BBD-DCF4-0CFC12A83090}"/>
              </a:ext>
            </a:extLst>
          </p:cNvPr>
          <p:cNvSpPr txBox="1">
            <a:spLocks/>
          </p:cNvSpPr>
          <p:nvPr/>
        </p:nvSpPr>
        <p:spPr>
          <a:xfrm>
            <a:off x="4936143" y="142776"/>
            <a:ext cx="3863868" cy="48645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900"/>
              <a:buFont typeface="Hammersmith One"/>
              <a:buNone/>
              <a:defRPr sz="1000" b="1" i="0" u="none" strike="noStrike" cap="none">
                <a:solidFill>
                  <a:schemeClr val="dk1"/>
                </a:solidFill>
                <a:latin typeface="Hammersmith One"/>
                <a:ea typeface="Hammersmith One"/>
                <a:cs typeface="Hammersmith One"/>
                <a:sym typeface="Hammersmith One"/>
              </a:defRPr>
            </a:lvl1pPr>
            <a:lvl2pPr marR="0" lvl="1"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2pPr>
            <a:lvl3pPr marR="0" lvl="2"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3pPr>
            <a:lvl4pPr marR="0" lvl="3"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4pPr>
            <a:lvl5pPr marR="0" lvl="4"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5pPr>
            <a:lvl6pPr marR="0" lvl="5"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6pPr>
            <a:lvl7pPr marR="0" lvl="6"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7pPr>
            <a:lvl8pPr marR="0" lvl="7"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8pPr>
            <a:lvl9pPr marR="0" lvl="8" algn="ctr" rtl="0">
              <a:lnSpc>
                <a:spcPct val="100000"/>
              </a:lnSpc>
              <a:spcBef>
                <a:spcPts val="0"/>
              </a:spcBef>
              <a:spcAft>
                <a:spcPts val="0"/>
              </a:spcAft>
              <a:buClr>
                <a:schemeClr val="dk1"/>
              </a:buClr>
              <a:buSzPts val="900"/>
              <a:buFont typeface="Hammersmith One"/>
              <a:buNone/>
              <a:defRPr sz="900" b="1" i="0" u="none" strike="noStrike" cap="none">
                <a:solidFill>
                  <a:schemeClr val="dk1"/>
                </a:solidFill>
                <a:latin typeface="Hammersmith One"/>
                <a:ea typeface="Hammersmith One"/>
                <a:cs typeface="Hammersmith One"/>
                <a:sym typeface="Hammersmith One"/>
              </a:defRPr>
            </a:lvl9pPr>
          </a:lstStyle>
          <a:p>
            <a:pPr>
              <a:spcAft>
                <a:spcPts val="100"/>
              </a:spcAft>
            </a:pPr>
            <a:r>
              <a:rPr lang="zh-TW" altLang="en-US" sz="2000" dirty="0">
                <a:latin typeface="微軟正黑體" panose="020B0604030504040204" pitchFamily="34" charset="-120"/>
                <a:ea typeface="微軟正黑體" panose="020B0604030504040204" pitchFamily="34" charset="-120"/>
              </a:rPr>
              <a:t>典型相關變數解釋比例</a:t>
            </a:r>
          </a:p>
        </p:txBody>
      </p:sp>
      <mc:AlternateContent xmlns:mc="http://schemas.openxmlformats.org/markup-compatibility/2006">
        <mc:Choice xmlns:a14="http://schemas.microsoft.com/office/drawing/2010/main" Requires="a14">
          <p:graphicFrame>
            <p:nvGraphicFramePr>
              <p:cNvPr id="10" name="表格 10">
                <a:extLst>
                  <a:ext uri="{FF2B5EF4-FFF2-40B4-BE49-F238E27FC236}">
                    <a16:creationId xmlns:a16="http://schemas.microsoft.com/office/drawing/2014/main" id="{FC3D864F-A4D5-D0B5-4C47-7EA0E1271127}"/>
                  </a:ext>
                </a:extLst>
              </p:cNvPr>
              <p:cNvGraphicFramePr>
                <a:graphicFrameLocks noGrp="1"/>
              </p:cNvGraphicFramePr>
              <p:nvPr>
                <p:extLst>
                  <p:ext uri="{D42A27DB-BD31-4B8C-83A1-F6EECF244321}">
                    <p14:modId xmlns:p14="http://schemas.microsoft.com/office/powerpoint/2010/main" val="883089946"/>
                  </p:ext>
                </p:extLst>
              </p:nvPr>
            </p:nvGraphicFramePr>
            <p:xfrm>
              <a:off x="543094" y="1016148"/>
              <a:ext cx="8071986" cy="2225040"/>
            </p:xfrm>
            <a:graphic>
              <a:graphicData uri="http://schemas.openxmlformats.org/drawingml/2006/table">
                <a:tbl>
                  <a:tblPr firstRow="1" bandRow="1">
                    <a:tableStyleId>{B011DEC0-7B62-4C5F-9A1F-1F7CF7BFF82A}</a:tableStyleId>
                  </a:tblPr>
                  <a:tblGrid>
                    <a:gridCol w="1345331">
                      <a:extLst>
                        <a:ext uri="{9D8B030D-6E8A-4147-A177-3AD203B41FA5}">
                          <a16:colId xmlns:a16="http://schemas.microsoft.com/office/drawing/2014/main" val="3718385939"/>
                        </a:ext>
                      </a:extLst>
                    </a:gridCol>
                    <a:gridCol w="1345331">
                      <a:extLst>
                        <a:ext uri="{9D8B030D-6E8A-4147-A177-3AD203B41FA5}">
                          <a16:colId xmlns:a16="http://schemas.microsoft.com/office/drawing/2014/main" val="4166965417"/>
                        </a:ext>
                      </a:extLst>
                    </a:gridCol>
                    <a:gridCol w="1345331">
                      <a:extLst>
                        <a:ext uri="{9D8B030D-6E8A-4147-A177-3AD203B41FA5}">
                          <a16:colId xmlns:a16="http://schemas.microsoft.com/office/drawing/2014/main" val="603527437"/>
                        </a:ext>
                      </a:extLst>
                    </a:gridCol>
                    <a:gridCol w="1345331">
                      <a:extLst>
                        <a:ext uri="{9D8B030D-6E8A-4147-A177-3AD203B41FA5}">
                          <a16:colId xmlns:a16="http://schemas.microsoft.com/office/drawing/2014/main" val="822514643"/>
                        </a:ext>
                      </a:extLst>
                    </a:gridCol>
                    <a:gridCol w="1345331">
                      <a:extLst>
                        <a:ext uri="{9D8B030D-6E8A-4147-A177-3AD203B41FA5}">
                          <a16:colId xmlns:a16="http://schemas.microsoft.com/office/drawing/2014/main" val="1669721503"/>
                        </a:ext>
                      </a:extLst>
                    </a:gridCol>
                    <a:gridCol w="1345331">
                      <a:extLst>
                        <a:ext uri="{9D8B030D-6E8A-4147-A177-3AD203B41FA5}">
                          <a16:colId xmlns:a16="http://schemas.microsoft.com/office/drawing/2014/main" val="733832311"/>
                        </a:ext>
                      </a:extLst>
                    </a:gridCol>
                  </a:tblGrid>
                  <a:tr h="370840">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TW" dirty="0"/>
                            <a:t>Sample canonical variates</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zh-TW" altLang="en-US" dirty="0"/>
                        </a:p>
                      </a:txBody>
                      <a:tcPr/>
                    </a:tc>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Sample canonical variates</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zh-TW" altLang="en-US" dirty="0"/>
                        </a:p>
                      </a:txBody>
                      <a:tcPr/>
                    </a:tc>
                    <a:extLst>
                      <a:ext uri="{0D108BD9-81ED-4DB2-BD59-A6C34878D82A}">
                        <a16:rowId xmlns:a16="http://schemas.microsoft.com/office/drawing/2014/main" val="3419705162"/>
                      </a:ext>
                    </a:extLst>
                  </a:tr>
                  <a:tr h="370840">
                    <a:tc>
                      <a:txBody>
                        <a:bodyPr/>
                        <a:lstStyle/>
                        <a:p>
                          <a:pPr algn="ctr"/>
                          <a14:m>
                            <m:oMath xmlns:m="http://schemas.openxmlformats.org/officeDocument/2006/math">
                              <m:sSup>
                                <m:sSupPr>
                                  <m:ctrlPr>
                                    <a:rPr lang="zh-TW" altLang="zh-TW" i="1" smtClean="0">
                                      <a:effectLst/>
                                      <a:latin typeface="Cambria Math" panose="02040503050406030204" pitchFamily="18" charset="0"/>
                                      <a:ea typeface="Cambria Math" panose="02040503050406030204" pitchFamily="18" charset="0"/>
                                    </a:rPr>
                                  </m:ctrlPr>
                                </m:sSupPr>
                                <m:e>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𝑥</m:t>
                                  </m:r>
                                </m:e>
                                <m:sup>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(1)</m:t>
                                  </m:r>
                                </m:sup>
                              </m:sSup>
                            </m:oMath>
                          </a14:m>
                          <a:r>
                            <a:rPr lang="zh-TW" altLang="en-US" dirty="0"/>
                            <a:t> </a:t>
                          </a:r>
                          <a:r>
                            <a:rPr lang="en-US" altLang="zh-TW" dirty="0"/>
                            <a:t>variables</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TW" altLang="zh-TW" sz="1400" i="1" kern="100"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𝑈</m:t>
                                        </m:r>
                                      </m:e>
                                      <m:sub>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1</m:t>
                                        </m:r>
                                      </m:sub>
                                    </m:sSub>
                                  </m:e>
                                </m:acc>
                              </m:oMath>
                            </m:oMathPara>
                          </a14:m>
                          <a:endParaRPr lang="zh-TW" alt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TW" altLang="zh-TW" sz="1400" i="1" kern="100"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𝑉</m:t>
                                        </m:r>
                                      </m:e>
                                      <m:sub>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1</m:t>
                                        </m:r>
                                      </m:sub>
                                    </m:sSub>
                                  </m:e>
                                </m:acc>
                              </m:oMath>
                            </m:oMathPara>
                          </a14:m>
                          <a:endParaRPr lang="zh-TW" alt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sSup>
                                <m:sSupPr>
                                  <m:ctrlPr>
                                    <a:rPr lang="zh-TW" altLang="zh-TW" i="1" smtClean="0">
                                      <a:effectLst/>
                                      <a:latin typeface="Cambria Math" panose="02040503050406030204" pitchFamily="18" charset="0"/>
                                      <a:ea typeface="Cambria Math" panose="02040503050406030204" pitchFamily="18" charset="0"/>
                                    </a:rPr>
                                  </m:ctrlPr>
                                </m:sSupPr>
                                <m:e>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𝑥</m:t>
                                  </m:r>
                                </m:e>
                                <m:sup>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m:t>
                                  </m:r>
                                  <m:r>
                                    <a:rPr lang="en-US" altLang="zh-TW" sz="1400" b="0" i="1" smtClean="0">
                                      <a:effectLst/>
                                      <a:latin typeface="Cambria Math" panose="02040503050406030204" pitchFamily="18" charset="0"/>
                                      <a:ea typeface="標楷體" panose="03000509000000000000" pitchFamily="65" charset="-120"/>
                                      <a:cs typeface="Times New Roman" panose="02020603050405020304" pitchFamily="18" charset="0"/>
                                    </a:rPr>
                                    <m:t>2</m:t>
                                  </m:r>
                                  <m:r>
                                    <a:rPr lang="en-US" altLang="zh-TW" sz="1400" i="1">
                                      <a:effectLst/>
                                      <a:latin typeface="Cambria Math" panose="02040503050406030204" pitchFamily="18" charset="0"/>
                                      <a:ea typeface="標楷體" panose="03000509000000000000" pitchFamily="65" charset="-120"/>
                                      <a:cs typeface="Times New Roman" panose="02020603050405020304" pitchFamily="18" charset="0"/>
                                    </a:rPr>
                                    <m:t>)</m:t>
                                  </m:r>
                                </m:sup>
                              </m:sSup>
                            </m:oMath>
                          </a14:m>
                          <a:r>
                            <a:rPr lang="zh-TW" altLang="en-US" dirty="0"/>
                            <a:t> </a:t>
                          </a:r>
                          <a:r>
                            <a:rPr lang="en-US" altLang="zh-TW" dirty="0"/>
                            <a:t>variables</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TW" altLang="zh-TW" sz="1400" i="1" kern="100"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𝑈</m:t>
                                        </m:r>
                                      </m:e>
                                      <m:sub>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1</m:t>
                                        </m:r>
                                      </m:sub>
                                    </m:sSub>
                                  </m:e>
                                </m:acc>
                              </m:oMath>
                            </m:oMathPara>
                          </a14:m>
                          <a:endParaRPr lang="zh-TW" alt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zh-TW" altLang="zh-TW" sz="1400" i="1" kern="100"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𝑉</m:t>
                                        </m:r>
                                      </m:e>
                                      <m:sub>
                                        <m:r>
                                          <a:rPr lang="en-US" altLang="zh-TW" sz="1400" i="1" kern="100">
                                            <a:latin typeface="Cambria Math" panose="02040503050406030204" pitchFamily="18" charset="0"/>
                                            <a:ea typeface="標楷體" panose="03000509000000000000" pitchFamily="65" charset="-120"/>
                                            <a:cs typeface="Times New Roman" panose="02020603050405020304" pitchFamily="18" charset="0"/>
                                          </a:rPr>
                                          <m:t>1</m:t>
                                        </m:r>
                                      </m:sub>
                                    </m:sSub>
                                  </m:e>
                                </m:acc>
                              </m:oMath>
                            </m:oMathPara>
                          </a14:m>
                          <a:endParaRPr lang="zh-TW" alt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2809879"/>
                      </a:ext>
                    </a:extLst>
                  </a:tr>
                  <a:tr h="370840">
                    <a:tc>
                      <a:txBody>
                        <a:bodyPr/>
                        <a:lstStyle/>
                        <a:p>
                          <a:pPr algn="ctr"/>
                          <a:r>
                            <a:rPr lang="zh-TW" altLang="en-US" dirty="0"/>
                            <a:t>溫度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-.444</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-.205</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TW" altLang="en-US" dirty="0"/>
                            <a:t>住宅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-.437</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-.949</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26788666"/>
                      </a:ext>
                    </a:extLst>
                  </a:tr>
                  <a:tr h="370840">
                    <a:tc>
                      <a:txBody>
                        <a:bodyPr/>
                        <a:lstStyle/>
                        <a:p>
                          <a:pPr algn="ctr"/>
                          <a:r>
                            <a:rPr lang="zh-TW" altLang="en-US" dirty="0"/>
                            <a:t>降雨量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-.223</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-.102</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TW" altLang="en-US" dirty="0"/>
                            <a:t>服務業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-.417</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-.905</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48144074"/>
                      </a:ext>
                    </a:extLst>
                  </a:tr>
                  <a:tr h="370840">
                    <a:tc>
                      <a:txBody>
                        <a:bodyPr/>
                        <a:lstStyle/>
                        <a:p>
                          <a:pPr algn="ctr"/>
                          <a:r>
                            <a:rPr lang="zh-TW" altLang="en-US" dirty="0"/>
                            <a:t>相對濕度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.779</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.359</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TW" altLang="en-US" dirty="0"/>
                            <a:t>農林漁牧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-.137</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-.297</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59407328"/>
                      </a:ext>
                    </a:extLst>
                  </a:tr>
                  <a:tr h="370840">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dirty="0"/>
                            <a:t>工業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TW" dirty="0"/>
                            <a:t>-.344</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a:t>-.747</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250827"/>
                      </a:ext>
                    </a:extLst>
                  </a:tr>
                </a:tbl>
              </a:graphicData>
            </a:graphic>
          </p:graphicFrame>
        </mc:Choice>
        <mc:Fallback>
          <p:graphicFrame>
            <p:nvGraphicFramePr>
              <p:cNvPr id="10" name="表格 10">
                <a:extLst>
                  <a:ext uri="{FF2B5EF4-FFF2-40B4-BE49-F238E27FC236}">
                    <a16:creationId xmlns:a16="http://schemas.microsoft.com/office/drawing/2014/main" id="{FC3D864F-A4D5-D0B5-4C47-7EA0E1271127}"/>
                  </a:ext>
                </a:extLst>
              </p:cNvPr>
              <p:cNvGraphicFramePr>
                <a:graphicFrameLocks noGrp="1"/>
              </p:cNvGraphicFramePr>
              <p:nvPr>
                <p:extLst>
                  <p:ext uri="{D42A27DB-BD31-4B8C-83A1-F6EECF244321}">
                    <p14:modId xmlns:p14="http://schemas.microsoft.com/office/powerpoint/2010/main" val="883089946"/>
                  </p:ext>
                </p:extLst>
              </p:nvPr>
            </p:nvGraphicFramePr>
            <p:xfrm>
              <a:off x="543094" y="1016148"/>
              <a:ext cx="8071986" cy="2225040"/>
            </p:xfrm>
            <a:graphic>
              <a:graphicData uri="http://schemas.openxmlformats.org/drawingml/2006/table">
                <a:tbl>
                  <a:tblPr firstRow="1" bandRow="1">
                    <a:tableStyleId>{B011DEC0-7B62-4C5F-9A1F-1F7CF7BFF82A}</a:tableStyleId>
                  </a:tblPr>
                  <a:tblGrid>
                    <a:gridCol w="1345331">
                      <a:extLst>
                        <a:ext uri="{9D8B030D-6E8A-4147-A177-3AD203B41FA5}">
                          <a16:colId xmlns:a16="http://schemas.microsoft.com/office/drawing/2014/main" val="3718385939"/>
                        </a:ext>
                      </a:extLst>
                    </a:gridCol>
                    <a:gridCol w="1345331">
                      <a:extLst>
                        <a:ext uri="{9D8B030D-6E8A-4147-A177-3AD203B41FA5}">
                          <a16:colId xmlns:a16="http://schemas.microsoft.com/office/drawing/2014/main" val="4166965417"/>
                        </a:ext>
                      </a:extLst>
                    </a:gridCol>
                    <a:gridCol w="1345331">
                      <a:extLst>
                        <a:ext uri="{9D8B030D-6E8A-4147-A177-3AD203B41FA5}">
                          <a16:colId xmlns:a16="http://schemas.microsoft.com/office/drawing/2014/main" val="603527437"/>
                        </a:ext>
                      </a:extLst>
                    </a:gridCol>
                    <a:gridCol w="1345331">
                      <a:extLst>
                        <a:ext uri="{9D8B030D-6E8A-4147-A177-3AD203B41FA5}">
                          <a16:colId xmlns:a16="http://schemas.microsoft.com/office/drawing/2014/main" val="822514643"/>
                        </a:ext>
                      </a:extLst>
                    </a:gridCol>
                    <a:gridCol w="1345331">
                      <a:extLst>
                        <a:ext uri="{9D8B030D-6E8A-4147-A177-3AD203B41FA5}">
                          <a16:colId xmlns:a16="http://schemas.microsoft.com/office/drawing/2014/main" val="1669721503"/>
                        </a:ext>
                      </a:extLst>
                    </a:gridCol>
                    <a:gridCol w="1345331">
                      <a:extLst>
                        <a:ext uri="{9D8B030D-6E8A-4147-A177-3AD203B41FA5}">
                          <a16:colId xmlns:a16="http://schemas.microsoft.com/office/drawing/2014/main" val="733832311"/>
                        </a:ext>
                      </a:extLst>
                    </a:gridCol>
                  </a:tblGrid>
                  <a:tr h="370840">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TW" dirty="0"/>
                            <a:t>Sample canonical variates</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zh-TW" altLang="en-US" dirty="0"/>
                        </a:p>
                      </a:txBody>
                      <a:tcPr/>
                    </a:tc>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t>Sample canonical variates</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zh-TW" altLang="en-US" dirty="0"/>
                        </a:p>
                      </a:txBody>
                      <a:tcPr/>
                    </a:tc>
                    <a:extLst>
                      <a:ext uri="{0D108BD9-81ED-4DB2-BD59-A6C34878D82A}">
                        <a16:rowId xmlns:a16="http://schemas.microsoft.com/office/drawing/2014/main" val="3419705162"/>
                      </a:ext>
                    </a:extLst>
                  </a:tr>
                  <a:tr h="370840">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452" t="-101639" r="-500452" b="-408197"/>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2"/>
                          <a:stretch>
                            <a:fillRect l="-100452" t="-101639" r="-400452" b="-408197"/>
                          </a:stretch>
                        </a:blipFill>
                      </a:tcPr>
                    </a:tc>
                    <a:tc>
                      <a:txBody>
                        <a:bodyPr/>
                        <a:lstStyle/>
                        <a:p>
                          <a:endParaRPr lang="zh-TW"/>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2"/>
                          <a:stretch>
                            <a:fillRect l="-200452" t="-101639" r="-300452" b="-408197"/>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2"/>
                          <a:stretch>
                            <a:fillRect l="-301818" t="-101639" r="-201818" b="-408197"/>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2"/>
                          <a:stretch>
                            <a:fillRect l="-400000" t="-101639" r="-100905" b="-408197"/>
                          </a:stretch>
                        </a:blipFill>
                      </a:tcPr>
                    </a:tc>
                    <a:tc>
                      <a:txBody>
                        <a:bodyPr/>
                        <a:lstStyle/>
                        <a:p>
                          <a:endParaRPr lang="zh-TW"/>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2"/>
                          <a:stretch>
                            <a:fillRect l="-500000" t="-101639" r="-905" b="-408197"/>
                          </a:stretch>
                        </a:blipFill>
                      </a:tcPr>
                    </a:tc>
                    <a:extLst>
                      <a:ext uri="{0D108BD9-81ED-4DB2-BD59-A6C34878D82A}">
                        <a16:rowId xmlns:a16="http://schemas.microsoft.com/office/drawing/2014/main" val="1992809879"/>
                      </a:ext>
                    </a:extLst>
                  </a:tr>
                  <a:tr h="370840">
                    <a:tc>
                      <a:txBody>
                        <a:bodyPr/>
                        <a:lstStyle/>
                        <a:p>
                          <a:pPr algn="ctr"/>
                          <a:r>
                            <a:rPr lang="zh-TW" altLang="en-US" dirty="0"/>
                            <a:t>溫度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-.444</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-.205</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TW" altLang="en-US" dirty="0"/>
                            <a:t>住宅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-.437</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-.949</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226788666"/>
                      </a:ext>
                    </a:extLst>
                  </a:tr>
                  <a:tr h="370840">
                    <a:tc>
                      <a:txBody>
                        <a:bodyPr/>
                        <a:lstStyle/>
                        <a:p>
                          <a:pPr algn="ctr"/>
                          <a:r>
                            <a:rPr lang="zh-TW" altLang="en-US" dirty="0"/>
                            <a:t>降雨量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-.223</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-.102</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TW" altLang="en-US" dirty="0"/>
                            <a:t>服務業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-.417</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-.905</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48144074"/>
                      </a:ext>
                    </a:extLst>
                  </a:tr>
                  <a:tr h="370840">
                    <a:tc>
                      <a:txBody>
                        <a:bodyPr/>
                        <a:lstStyle/>
                        <a:p>
                          <a:pPr algn="ctr"/>
                          <a:r>
                            <a:rPr lang="zh-TW" altLang="en-US" dirty="0"/>
                            <a:t>相對濕度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.779</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.359</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zh-TW" altLang="en-US" dirty="0"/>
                            <a:t>農林漁牧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TW" dirty="0"/>
                            <a:t>-.137</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TW" dirty="0"/>
                            <a:t>-.297</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59407328"/>
                      </a:ext>
                    </a:extLst>
                  </a:tr>
                  <a:tr h="370840">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dirty="0"/>
                            <a:t>工業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TW" dirty="0"/>
                            <a:t>-.344</a:t>
                          </a:r>
                          <a:endParaRPr lang="zh-TW" altLang="en-US"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dirty="0"/>
                            <a:t>-.747</a:t>
                          </a:r>
                          <a:endParaRPr lang="zh-TW" alt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250827"/>
                      </a:ext>
                    </a:extLst>
                  </a:tr>
                </a:tbl>
              </a:graphicData>
            </a:graphic>
          </p:graphicFrame>
        </mc:Fallback>
      </mc:AlternateContent>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E751BC27-B23F-E768-8D6F-AFA5EE5F6C78}"/>
                  </a:ext>
                </a:extLst>
              </p:cNvPr>
              <p:cNvSpPr/>
              <p:nvPr/>
            </p:nvSpPr>
            <p:spPr>
              <a:xfrm>
                <a:off x="706334" y="3384568"/>
                <a:ext cx="7745506" cy="1200650"/>
              </a:xfrm>
              <a:prstGeom prst="rect">
                <a:avLst/>
              </a:prstGeom>
            </p:spPr>
            <p:txBody>
              <a:bodyPr wrap="square">
                <a:spAutoFit/>
              </a:bodyPr>
              <a:lstStyle/>
              <a:p>
                <a:pPr>
                  <a:lnSpc>
                    <a:spcPct val="150000"/>
                  </a:lnSpc>
                </a:pPr>
                <a14:m>
                  <m:oMath xmlns:m="http://schemas.openxmlformats.org/officeDocument/2006/math">
                    <m:acc>
                      <m:accPr>
                        <m:chr m:val="̂"/>
                        <m:ctrlPr>
                          <a:rPr lang="zh-TW" altLang="zh-TW" sz="1600" i="1" kern="100" smtClean="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𝑈</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Sub>
                      </m:e>
                    </m:acc>
                  </m:oMath>
                </a14:m>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 對</a:t>
                </a:r>
                <a: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第一組</a:t>
                </a:r>
                <a: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a:t>可以解釋的比例</a:t>
                </a:r>
                <a:r>
                  <a:rPr lang="en-US"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a:t> </a:t>
                </a:r>
                <a14:m>
                  <m:oMath xmlns:m="http://schemas.openxmlformats.org/officeDocument/2006/math">
                    <m:r>
                      <a:rPr lang="en-US" altLang="zh-TW" sz="1600" b="0" i="0" kern="100" smtClean="0">
                        <a:latin typeface="Cambria Math" panose="02040503050406030204" pitchFamily="18" charset="0"/>
                        <a:ea typeface="微軟正黑體" panose="020B0604030504040204" pitchFamily="34" charset="-120"/>
                        <a:cs typeface="Times New Roman" panose="02020603050405020304" pitchFamily="18" charset="0"/>
                      </a:rPr>
                      <m:t>=</m:t>
                    </m:r>
                    <m:sSubSup>
                      <m:sSubSupPr>
                        <m:ctrlPr>
                          <a:rPr lang="en-US" altLang="zh-TW" sz="1600" i="1" kern="100" smtClean="0">
                            <a:latin typeface="Cambria Math" panose="02040503050406030204" pitchFamily="18" charset="0"/>
                            <a:ea typeface="微軟正黑體" panose="020B0604030504040204" pitchFamily="34" charset="-120"/>
                            <a:cs typeface="Times New Roman" panose="02020603050405020304" pitchFamily="18" charset="0"/>
                          </a:rPr>
                        </m:ctrlPr>
                      </m:sSubSupPr>
                      <m:e>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𝑅</m:t>
                        </m:r>
                      </m:e>
                      <m:sub>
                        <m:sSup>
                          <m:sSup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𝑍</m:t>
                            </m:r>
                          </m:e>
                          <m: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(1)</m:t>
                            </m:r>
                          </m:sup>
                        </m:s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m:t>
                        </m:r>
                        <m:acc>
                          <m:accPr>
                            <m:chr m:val="̂"/>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𝑈</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Sub>
                          </m:e>
                        </m:acc>
                      </m:sub>
                      <m: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m:t>
                        </m:r>
                      </m:sup>
                    </m:sSub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m:t>
                    </m:r>
                    <m:f>
                      <m:f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fPr>
                      <m:num>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1</m:t>
                        </m:r>
                      </m:num>
                      <m:den>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3</m:t>
                        </m:r>
                      </m:den>
                    </m:f>
                    <m:d>
                      <m:dPr>
                        <m:begChr m:val="["/>
                        <m:endChr m:val="]"/>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dPr>
                      <m:e>
                        <m:sSup>
                          <m:sSup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sSupPr>
                          <m:e>
                            <m:d>
                              <m:d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dPr>
                              <m:e>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−.444</m:t>
                                </m:r>
                              </m:e>
                            </m:d>
                          </m:e>
                          <m: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m:t>
                            </m:r>
                          </m:sup>
                        </m:s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sSupPr>
                          <m:e>
                            <m:d>
                              <m:d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dPr>
                              <m:e>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−.223</m:t>
                                </m:r>
                              </m:e>
                            </m:d>
                          </m:e>
                          <m: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m:t>
                            </m:r>
                          </m:sup>
                        </m:s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sSupPr>
                          <m:e>
                            <m:d>
                              <m:dPr>
                                <m:ctrlP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ctrlPr>
                              </m:dPr>
                              <m:e>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.779</m:t>
                                </m:r>
                              </m:e>
                            </m:d>
                          </m:e>
                          <m: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m:t>
                            </m:r>
                          </m:sup>
                        </m:sSup>
                      </m:e>
                    </m:d>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=.285</m:t>
                    </m:r>
                  </m:oMath>
                </a14:m>
                <a:endPar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𝑉</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Sub>
                        </m:e>
                      </m:acc>
                      <m:r>
                        <m:rPr>
                          <m:nor/>
                        </m:rPr>
                        <a:rPr lang="en-US" altLang="zh-TW" sz="1600" b="0" i="0" kern="100" smtClean="0">
                          <a:latin typeface="Cambria Math" panose="02040503050406030204" pitchFamily="18" charset="0"/>
                          <a:ea typeface="標楷體" panose="03000509000000000000" pitchFamily="65" charset="-120"/>
                          <a:cs typeface="Times New Roman" panose="02020603050405020304" pitchFamily="18" charset="0"/>
                        </a:rPr>
                        <m:t> </m:t>
                      </m:r>
                      <m:r>
                        <m:rPr>
                          <m:nor/>
                        </m:rP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m:t>對</m:t>
                      </m:r>
                      <m:r>
                        <m:rPr>
                          <m:nor/>
                        </m:rP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m:t>第</m:t>
                      </m:r>
                      <m:r>
                        <a:rPr lang="zh-TW" altLang="en-US" sz="1600" i="1" kern="100" dirty="0" smtClean="0">
                          <a:latin typeface="Cambria Math" panose="02040503050406030204" pitchFamily="18" charset="0"/>
                          <a:ea typeface="微軟正黑體" panose="020B0604030504040204" pitchFamily="34" charset="-120"/>
                          <a:cs typeface="Times New Roman" panose="02020603050405020304" pitchFamily="18" charset="0"/>
                        </a:rPr>
                        <m:t>二</m:t>
                      </m:r>
                      <m:r>
                        <m:rPr>
                          <m:nor/>
                        </m:rPr>
                        <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rPr>
                        <m:t>組</m:t>
                      </m:r>
                      <m:r>
                        <m:rPr>
                          <m:nor/>
                        </m:rPr>
                        <a:rPr lang="zh-TW" altLang="en-US" sz="1600" kern="100" dirty="0">
                          <a:latin typeface="微軟正黑體" panose="020B0604030504040204" pitchFamily="34" charset="-120"/>
                          <a:ea typeface="微軟正黑體" panose="020B0604030504040204" pitchFamily="34" charset="-120"/>
                          <a:cs typeface="Times New Roman" panose="02020603050405020304" pitchFamily="18" charset="0"/>
                        </a:rPr>
                        <m:t>可以解釋的比例</m:t>
                      </m:r>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m:t>
                      </m:r>
                      <m:sSubSup>
                        <m:sSubSupPr>
                          <m:ctrlPr>
                            <a:rPr lang="en-US" altLang="zh-TW" sz="1600" i="1" kern="100">
                              <a:latin typeface="Cambria Math" panose="02040503050406030204" pitchFamily="18" charset="0"/>
                              <a:ea typeface="微軟正黑體" panose="020B0604030504040204" pitchFamily="34" charset="-120"/>
                              <a:cs typeface="Times New Roman" panose="02020603050405020304" pitchFamily="18" charset="0"/>
                            </a:rPr>
                          </m:ctrlPr>
                        </m:sSubSupPr>
                        <m:e>
                          <m:r>
                            <a:rPr lang="en-US" altLang="zh-TW" sz="1600" i="1" kern="100">
                              <a:latin typeface="Cambria Math" panose="02040503050406030204" pitchFamily="18" charset="0"/>
                              <a:ea typeface="微軟正黑體" panose="020B0604030504040204" pitchFamily="34" charset="-120"/>
                              <a:cs typeface="Times New Roman" panose="02020603050405020304" pitchFamily="18" charset="0"/>
                            </a:rPr>
                            <m:t>𝑅</m:t>
                          </m:r>
                        </m:e>
                        <m:sub>
                          <m:sSup>
                            <m:sSupPr>
                              <m:ctrlPr>
                                <a:rPr lang="en-US" altLang="zh-TW" sz="1600" i="1" kern="100">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600" i="1" kern="100">
                                  <a:latin typeface="Cambria Math" panose="02040503050406030204" pitchFamily="18" charset="0"/>
                                  <a:ea typeface="微軟正黑體" panose="020B0604030504040204" pitchFamily="34" charset="-120"/>
                                  <a:cs typeface="Times New Roman" panose="02020603050405020304" pitchFamily="18" charset="0"/>
                                </a:rPr>
                                <m:t>𝑍</m:t>
                              </m:r>
                            </m:e>
                            <m: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(2)</m:t>
                              </m:r>
                            </m:sup>
                          </m:sSup>
                          <m:r>
                            <a:rPr lang="en-US" altLang="zh-TW" sz="1600" i="1" kern="100">
                              <a:latin typeface="Cambria Math" panose="02040503050406030204" pitchFamily="18" charset="0"/>
                              <a:ea typeface="微軟正黑體" panose="020B0604030504040204" pitchFamily="34" charset="-120"/>
                              <a:cs typeface="Times New Roman" panose="02020603050405020304" pitchFamily="18" charset="0"/>
                            </a:rPr>
                            <m:t>│</m:t>
                          </m:r>
                          <m:acc>
                            <m:accPr>
                              <m:chr m:val="̂"/>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1600" b="0" i="1" kern="100" smtClean="0">
                                      <a:latin typeface="Cambria Math" panose="02040503050406030204" pitchFamily="18" charset="0"/>
                                      <a:ea typeface="Cambria Math" panose="02040503050406030204" pitchFamily="18" charset="0"/>
                                      <a:cs typeface="Times New Roman" panose="02020603050405020304" pitchFamily="18" charset="0"/>
                                    </a:rPr>
                                    <m:t>𝑉</m:t>
                                  </m:r>
                                </m:e>
                                <m:sub>
                                  <m:r>
                                    <a:rPr lang="en-US" altLang="zh-TW" sz="1600" i="1" kern="100">
                                      <a:latin typeface="Cambria Math" panose="02040503050406030204" pitchFamily="18" charset="0"/>
                                      <a:ea typeface="標楷體" panose="03000509000000000000" pitchFamily="65" charset="-120"/>
                                      <a:cs typeface="Times New Roman" panose="02020603050405020304" pitchFamily="18" charset="0"/>
                                    </a:rPr>
                                    <m:t>1</m:t>
                                  </m:r>
                                </m:sub>
                              </m:sSub>
                            </m:e>
                          </m:acc>
                        </m:sub>
                        <m:sup>
                          <m:r>
                            <a:rPr lang="en-US" altLang="zh-TW" sz="1600" i="1" kern="100">
                              <a:latin typeface="Cambria Math" panose="02040503050406030204" pitchFamily="18" charset="0"/>
                              <a:ea typeface="微軟正黑體" panose="020B0604030504040204" pitchFamily="34" charset="-120"/>
                              <a:cs typeface="Times New Roman" panose="02020603050405020304" pitchFamily="18" charset="0"/>
                            </a:rPr>
                            <m:t>2</m:t>
                          </m:r>
                        </m:sup>
                      </m:sSubSup>
                      <m:r>
                        <a:rPr lang="en-US" altLang="zh-TW" sz="1600" b="0" i="1" kern="100" smtClean="0">
                          <a:latin typeface="Cambria Math" panose="02040503050406030204" pitchFamily="18" charset="0"/>
                          <a:ea typeface="微軟正黑體" panose="020B0604030504040204" pitchFamily="34" charset="-120"/>
                          <a:cs typeface="Times New Roman" panose="02020603050405020304" pitchFamily="18" charset="0"/>
                        </a:rPr>
                        <m:t>=.592</m:t>
                      </m:r>
                    </m:oMath>
                  </m:oMathPara>
                </a14:m>
                <a:endParaRPr lang="zh-TW" altLang="zh-TW" sz="16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E751BC27-B23F-E768-8D6F-AFA5EE5F6C78}"/>
                  </a:ext>
                </a:extLst>
              </p:cNvPr>
              <p:cNvSpPr>
                <a:spLocks noRot="1" noChangeAspect="1" noMove="1" noResize="1" noEditPoints="1" noAdjustHandles="1" noChangeArrowheads="1" noChangeShapeType="1" noTextEdit="1"/>
              </p:cNvSpPr>
              <p:nvPr/>
            </p:nvSpPr>
            <p:spPr>
              <a:xfrm>
                <a:off x="706334" y="3384568"/>
                <a:ext cx="7745506" cy="1200650"/>
              </a:xfrm>
              <a:prstGeom prst="rect">
                <a:avLst/>
              </a:prstGeom>
              <a:blipFill>
                <a:blip r:embed="rId3"/>
                <a:stretch>
                  <a:fillRect/>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F1D5AAB1-5BA5-C4EC-4EBE-85B679874591}"/>
              </a:ext>
            </a:extLst>
          </p:cNvPr>
          <p:cNvSpPr/>
          <p:nvPr/>
        </p:nvSpPr>
        <p:spPr>
          <a:xfrm>
            <a:off x="2250141" y="2474259"/>
            <a:ext cx="618565" cy="403412"/>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4F70BEC5-7C7B-7AED-20D7-E48C0ED4A656}"/>
              </a:ext>
            </a:extLst>
          </p:cNvPr>
          <p:cNvSpPr/>
          <p:nvPr/>
        </p:nvSpPr>
        <p:spPr>
          <a:xfrm>
            <a:off x="7611036" y="1792941"/>
            <a:ext cx="618565" cy="681318"/>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13599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3"/>
          <p:cNvSpPr txBox="1">
            <a:spLocks noGrp="1"/>
          </p:cNvSpPr>
          <p:nvPr>
            <p:ph type="title"/>
          </p:nvPr>
        </p:nvSpPr>
        <p:spPr>
          <a:xfrm>
            <a:off x="7370933" y="3032410"/>
            <a:ext cx="1231173" cy="829799"/>
          </a:xfrm>
          <a:prstGeom prst="rect">
            <a:avLst/>
          </a:prstGeom>
        </p:spPr>
        <p:txBody>
          <a:bodyPr spcFirstLastPara="1" wrap="square" lIns="91425" tIns="91425" rIns="91425" bIns="91425" anchor="t" anchorCtr="0">
            <a:noAutofit/>
          </a:bodyPr>
          <a:lstStyle/>
          <a:p>
            <a:pPr marL="0" lvl="0" indent="0" algn="r"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目錄</a:t>
            </a:r>
            <a:endParaRPr dirty="0">
              <a:latin typeface="微軟正黑體" panose="020B0604030504040204" pitchFamily="34" charset="-120"/>
              <a:ea typeface="微軟正黑體" panose="020B0604030504040204" pitchFamily="34" charset="-120"/>
            </a:endParaRPr>
          </a:p>
        </p:txBody>
      </p:sp>
      <p:sp>
        <p:nvSpPr>
          <p:cNvPr id="321" name="Google Shape;321;p33"/>
          <p:cNvSpPr txBox="1">
            <a:spLocks noGrp="1"/>
          </p:cNvSpPr>
          <p:nvPr>
            <p:ph type="title" idx="2"/>
          </p:nvPr>
        </p:nvSpPr>
        <p:spPr>
          <a:xfrm>
            <a:off x="581516" y="3449935"/>
            <a:ext cx="2516100" cy="577800"/>
          </a:xfrm>
          <a:prstGeom prst="rect">
            <a:avLst/>
          </a:prstGeom>
          <a:noFill/>
          <a:ln>
            <a:noFill/>
          </a:ln>
        </p:spPr>
        <p:txBody>
          <a:bodyPr spcFirstLastPara="1" wrap="square" lIns="91425" tIns="91425" rIns="91425" bIns="91425" anchor="ctr" anchorCtr="0">
            <a:noAutofit/>
          </a:bodyPr>
          <a:lstStyle/>
          <a:p>
            <a:pPr>
              <a:spcAft>
                <a:spcPts val="100"/>
              </a:spcAft>
            </a:pPr>
            <a:r>
              <a:rPr lang="en" dirty="0">
                <a:solidFill>
                  <a:srgbClr val="E5744C"/>
                </a:solidFill>
                <a:latin typeface="Arial" panose="020B0604020202020204" pitchFamily="34" charset="0"/>
                <a:cs typeface="Arial" panose="020B0604020202020204" pitchFamily="34" charset="0"/>
              </a:rPr>
              <a:t>05</a:t>
            </a:r>
            <a:endParaRPr dirty="0">
              <a:solidFill>
                <a:srgbClr val="E5744C"/>
              </a:solidFill>
              <a:latin typeface="Arial" panose="020B0604020202020204" pitchFamily="34" charset="0"/>
              <a:cs typeface="Arial" panose="020B0604020202020204" pitchFamily="34" charset="0"/>
            </a:endParaRPr>
          </a:p>
        </p:txBody>
      </p:sp>
      <p:sp>
        <p:nvSpPr>
          <p:cNvPr id="322" name="Google Shape;322;p33"/>
          <p:cNvSpPr txBox="1">
            <a:spLocks noGrp="1"/>
          </p:cNvSpPr>
          <p:nvPr>
            <p:ph type="title" idx="3"/>
          </p:nvPr>
        </p:nvSpPr>
        <p:spPr>
          <a:xfrm>
            <a:off x="3584679" y="3432159"/>
            <a:ext cx="2516100" cy="577800"/>
          </a:xfrm>
          <a:prstGeom prst="rect">
            <a:avLst/>
          </a:prstGeom>
          <a:noFill/>
          <a:ln>
            <a:noFill/>
          </a:ln>
        </p:spPr>
        <p:txBody>
          <a:bodyPr spcFirstLastPara="1" wrap="square" lIns="91425" tIns="91425" rIns="91425" bIns="91425" anchor="ctr" anchorCtr="0">
            <a:noAutofit/>
          </a:bodyPr>
          <a:lstStyle/>
          <a:p>
            <a:pPr>
              <a:spcAft>
                <a:spcPts val="100"/>
              </a:spcAft>
            </a:pPr>
            <a:r>
              <a:rPr lang="en" dirty="0">
                <a:solidFill>
                  <a:srgbClr val="E5744C"/>
                </a:solidFill>
                <a:latin typeface="Arial" panose="020B0604020202020204" pitchFamily="34" charset="0"/>
                <a:cs typeface="Arial" panose="020B0604020202020204" pitchFamily="34" charset="0"/>
              </a:rPr>
              <a:t>06</a:t>
            </a:r>
            <a:endParaRPr dirty="0">
              <a:solidFill>
                <a:srgbClr val="E5744C"/>
              </a:solidFill>
              <a:latin typeface="Arial" panose="020B0604020202020204" pitchFamily="34" charset="0"/>
              <a:cs typeface="Arial" panose="020B0604020202020204" pitchFamily="34" charset="0"/>
            </a:endParaRPr>
          </a:p>
        </p:txBody>
      </p:sp>
      <p:sp>
        <p:nvSpPr>
          <p:cNvPr id="323" name="Google Shape;323;p33"/>
          <p:cNvSpPr txBox="1">
            <a:spLocks noGrp="1"/>
          </p:cNvSpPr>
          <p:nvPr>
            <p:ph type="title" idx="4"/>
          </p:nvPr>
        </p:nvSpPr>
        <p:spPr>
          <a:xfrm>
            <a:off x="543094" y="2263069"/>
            <a:ext cx="2516100" cy="577800"/>
          </a:xfrm>
          <a:prstGeom prst="rect">
            <a:avLst/>
          </a:prstGeom>
          <a:noFill/>
          <a:ln>
            <a:noFill/>
          </a:ln>
        </p:spPr>
        <p:txBody>
          <a:bodyPr spcFirstLastPara="1" wrap="square" lIns="91425" tIns="91425" rIns="91425" bIns="91425" anchor="ctr" anchorCtr="0">
            <a:noAutofit/>
          </a:bodyPr>
          <a:lstStyle/>
          <a:p>
            <a:pPr>
              <a:spcAft>
                <a:spcPts val="100"/>
              </a:spcAft>
            </a:pPr>
            <a:r>
              <a:rPr lang="en" dirty="0">
                <a:solidFill>
                  <a:srgbClr val="E5744C"/>
                </a:solidFill>
                <a:latin typeface="Arial" panose="020B0604020202020204" pitchFamily="34" charset="0"/>
                <a:cs typeface="Arial" panose="020B0604020202020204" pitchFamily="34" charset="0"/>
              </a:rPr>
              <a:t>03</a:t>
            </a:r>
            <a:endParaRPr dirty="0">
              <a:solidFill>
                <a:srgbClr val="E5744C"/>
              </a:solidFill>
              <a:latin typeface="Arial" panose="020B0604020202020204" pitchFamily="34" charset="0"/>
              <a:cs typeface="Arial" panose="020B0604020202020204" pitchFamily="34" charset="0"/>
            </a:endParaRPr>
          </a:p>
        </p:txBody>
      </p:sp>
      <p:sp>
        <p:nvSpPr>
          <p:cNvPr id="324" name="Google Shape;324;p33"/>
          <p:cNvSpPr txBox="1">
            <a:spLocks noGrp="1"/>
          </p:cNvSpPr>
          <p:nvPr>
            <p:ph type="title" idx="5"/>
          </p:nvPr>
        </p:nvSpPr>
        <p:spPr>
          <a:xfrm>
            <a:off x="3584679" y="2272826"/>
            <a:ext cx="2516100" cy="577800"/>
          </a:xfrm>
          <a:prstGeom prst="rect">
            <a:avLst/>
          </a:prstGeom>
          <a:noFill/>
          <a:ln>
            <a:noFill/>
          </a:ln>
        </p:spPr>
        <p:txBody>
          <a:bodyPr spcFirstLastPara="1" wrap="square" lIns="91425" tIns="91425" rIns="91425" bIns="91425" anchor="ctr" anchorCtr="0">
            <a:noAutofit/>
          </a:bodyPr>
          <a:lstStyle/>
          <a:p>
            <a:pPr>
              <a:spcAft>
                <a:spcPts val="100"/>
              </a:spcAft>
            </a:pPr>
            <a:r>
              <a:rPr lang="en" dirty="0">
                <a:solidFill>
                  <a:srgbClr val="E5744C"/>
                </a:solidFill>
                <a:latin typeface="Arial" panose="020B0604020202020204" pitchFamily="34" charset="0"/>
                <a:cs typeface="Arial" panose="020B0604020202020204" pitchFamily="34" charset="0"/>
              </a:rPr>
              <a:t>04</a:t>
            </a:r>
            <a:endParaRPr dirty="0">
              <a:solidFill>
                <a:srgbClr val="E5744C"/>
              </a:solidFill>
              <a:latin typeface="Arial" panose="020B0604020202020204" pitchFamily="34" charset="0"/>
              <a:cs typeface="Arial" panose="020B0604020202020204" pitchFamily="34" charset="0"/>
            </a:endParaRPr>
          </a:p>
        </p:txBody>
      </p:sp>
      <p:sp>
        <p:nvSpPr>
          <p:cNvPr id="325" name="Google Shape;325;p33"/>
          <p:cNvSpPr txBox="1">
            <a:spLocks noGrp="1"/>
          </p:cNvSpPr>
          <p:nvPr>
            <p:ph type="title" idx="6"/>
          </p:nvPr>
        </p:nvSpPr>
        <p:spPr>
          <a:xfrm>
            <a:off x="543094" y="1174051"/>
            <a:ext cx="2516100" cy="577800"/>
          </a:xfrm>
          <a:prstGeom prst="rect">
            <a:avLst/>
          </a:prstGeom>
          <a:noFill/>
          <a:ln>
            <a:noFill/>
          </a:ln>
        </p:spPr>
        <p:txBody>
          <a:bodyPr spcFirstLastPara="1" wrap="square" lIns="91425" tIns="91425" rIns="91425" bIns="91425" anchor="ctr" anchorCtr="0">
            <a:noAutofit/>
          </a:bodyPr>
          <a:lstStyle/>
          <a:p>
            <a:pPr>
              <a:spcAft>
                <a:spcPts val="100"/>
              </a:spcAft>
            </a:pPr>
            <a:r>
              <a:rPr lang="en" dirty="0">
                <a:solidFill>
                  <a:srgbClr val="E5744C"/>
                </a:solidFill>
                <a:latin typeface="Arial" panose="020B0604020202020204" pitchFamily="34" charset="0"/>
                <a:cs typeface="Arial" panose="020B0604020202020204" pitchFamily="34" charset="0"/>
              </a:rPr>
              <a:t>01</a:t>
            </a:r>
            <a:endParaRPr dirty="0">
              <a:solidFill>
                <a:srgbClr val="E5744C"/>
              </a:solidFill>
              <a:latin typeface="Arial" panose="020B0604020202020204" pitchFamily="34" charset="0"/>
              <a:cs typeface="Arial" panose="020B0604020202020204" pitchFamily="34" charset="0"/>
            </a:endParaRPr>
          </a:p>
        </p:txBody>
      </p:sp>
      <p:sp>
        <p:nvSpPr>
          <p:cNvPr id="326" name="Google Shape;326;p33"/>
          <p:cNvSpPr txBox="1">
            <a:spLocks noGrp="1"/>
          </p:cNvSpPr>
          <p:nvPr>
            <p:ph type="title" idx="7"/>
          </p:nvPr>
        </p:nvSpPr>
        <p:spPr>
          <a:xfrm>
            <a:off x="3584679" y="1176631"/>
            <a:ext cx="2516100" cy="577800"/>
          </a:xfrm>
          <a:prstGeom prst="rect">
            <a:avLst/>
          </a:prstGeom>
          <a:noFill/>
          <a:ln>
            <a:noFill/>
          </a:ln>
        </p:spPr>
        <p:txBody>
          <a:bodyPr spcFirstLastPara="1" wrap="square" lIns="91425" tIns="91425" rIns="91425" bIns="91425" anchor="ctr" anchorCtr="0">
            <a:noAutofit/>
          </a:bodyPr>
          <a:lstStyle/>
          <a:p>
            <a:pPr>
              <a:spcAft>
                <a:spcPts val="100"/>
              </a:spcAft>
            </a:pPr>
            <a:r>
              <a:rPr lang="en" dirty="0">
                <a:solidFill>
                  <a:srgbClr val="E5744C"/>
                </a:solidFill>
                <a:latin typeface="Arial" panose="020B0604020202020204" pitchFamily="34" charset="0"/>
                <a:cs typeface="Arial" panose="020B0604020202020204" pitchFamily="34" charset="0"/>
              </a:rPr>
              <a:t>02</a:t>
            </a:r>
            <a:endParaRPr dirty="0">
              <a:solidFill>
                <a:srgbClr val="E5744C"/>
              </a:solidFill>
              <a:latin typeface="Arial" panose="020B0604020202020204" pitchFamily="34" charset="0"/>
              <a:cs typeface="Arial" panose="020B0604020202020204" pitchFamily="34" charset="0"/>
            </a:endParaRPr>
          </a:p>
        </p:txBody>
      </p:sp>
      <p:sp>
        <p:nvSpPr>
          <p:cNvPr id="335" name="Google Shape;335;p33"/>
          <p:cNvSpPr txBox="1">
            <a:spLocks noGrp="1"/>
          </p:cNvSpPr>
          <p:nvPr>
            <p:ph type="ctrTitle" idx="18"/>
          </p:nvPr>
        </p:nvSpPr>
        <p:spPr>
          <a:xfrm>
            <a:off x="1296847" y="1158824"/>
            <a:ext cx="1189662" cy="608253"/>
          </a:xfrm>
          <a:prstGeom prst="rect">
            <a:avLst/>
          </a:prstGeom>
          <a:noFill/>
          <a:ln>
            <a:noFill/>
          </a:ln>
        </p:spPr>
        <p:txBody>
          <a:bodyPr spcFirstLastPara="1" wrap="square" lIns="91425" tIns="91425" rIns="91425" bIns="91425" anchor="b" anchorCtr="0">
            <a:noAutofit/>
          </a:bodyPr>
          <a:lstStyle/>
          <a:p>
            <a:pPr>
              <a:spcAft>
                <a:spcPts val="100"/>
              </a:spcAft>
            </a:pPr>
            <a:r>
              <a:rPr lang="zh-TW" altLang="en-US" sz="2800" dirty="0">
                <a:latin typeface="微軟正黑體" panose="020B0604030504040204" pitchFamily="34" charset="-120"/>
                <a:ea typeface="微軟正黑體" panose="020B0604030504040204" pitchFamily="34" charset="-120"/>
              </a:rPr>
              <a:t>緒論</a:t>
            </a:r>
            <a:endParaRPr sz="2800" dirty="0">
              <a:latin typeface="微軟正黑體" panose="020B0604030504040204" pitchFamily="34" charset="-120"/>
              <a:ea typeface="微軟正黑體" panose="020B0604030504040204" pitchFamily="34" charset="-120"/>
            </a:endParaRPr>
          </a:p>
        </p:txBody>
      </p:sp>
      <p:sp>
        <p:nvSpPr>
          <p:cNvPr id="338" name="Google Shape;338;p33"/>
          <p:cNvSpPr txBox="1">
            <a:spLocks noGrp="1"/>
          </p:cNvSpPr>
          <p:nvPr>
            <p:ph type="subTitle" idx="21"/>
          </p:nvPr>
        </p:nvSpPr>
        <p:spPr>
          <a:xfrm>
            <a:off x="4366778" y="1571562"/>
            <a:ext cx="3081529" cy="674944"/>
          </a:xfrm>
          <a:prstGeom prst="rect">
            <a:avLst/>
          </a:prstGeom>
          <a:noFill/>
          <a:ln>
            <a:noFill/>
          </a:ln>
        </p:spPr>
        <p:txBody>
          <a:bodyPr spcFirstLastPara="1" wrap="square" lIns="91425" tIns="91425" rIns="91425" bIns="91425" anchor="t" anchorCtr="0">
            <a:noAutofit/>
          </a:bodyPr>
          <a:lstStyle/>
          <a:p>
            <a:pPr marL="0" indent="0">
              <a:spcAft>
                <a:spcPts val="100"/>
              </a:spcAft>
            </a:pPr>
            <a:r>
              <a:rPr lang="zh-TW" altLang="en-US" sz="1600" dirty="0">
                <a:latin typeface="微軟正黑體" panose="020B0604030504040204" pitchFamily="34" charset="-120"/>
                <a:ea typeface="微軟正黑體" panose="020B0604030504040204" pitchFamily="34" charset="-120"/>
              </a:rPr>
              <a:t>資料介紹</a:t>
            </a:r>
            <a:endParaRPr lang="en-US" altLang="zh-TW" sz="1600" dirty="0">
              <a:latin typeface="微軟正黑體" panose="020B0604030504040204" pitchFamily="34" charset="-120"/>
              <a:ea typeface="微軟正黑體" panose="020B0604030504040204" pitchFamily="34" charset="-120"/>
            </a:endParaRPr>
          </a:p>
          <a:p>
            <a:pPr marL="0" indent="0">
              <a:spcAft>
                <a:spcPts val="100"/>
              </a:spcAft>
            </a:pPr>
            <a:r>
              <a:rPr lang="zh-TW" altLang="en-US" sz="1600" dirty="0">
                <a:latin typeface="微軟正黑體" panose="020B0604030504040204" pitchFamily="34" charset="-120"/>
                <a:ea typeface="微軟正黑體" panose="020B0604030504040204" pitchFamily="34" charset="-120"/>
              </a:rPr>
              <a:t>探索性資料分析</a:t>
            </a:r>
          </a:p>
        </p:txBody>
      </p:sp>
      <p:sp>
        <p:nvSpPr>
          <p:cNvPr id="339" name="Google Shape;339;p3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a:t>
            </a:fld>
            <a:endParaRPr/>
          </a:p>
        </p:txBody>
      </p:sp>
      <p:grpSp>
        <p:nvGrpSpPr>
          <p:cNvPr id="341" name="Google Shape;341;p33"/>
          <p:cNvGrpSpPr/>
          <p:nvPr/>
        </p:nvGrpSpPr>
        <p:grpSpPr>
          <a:xfrm>
            <a:off x="7542855" y="970824"/>
            <a:ext cx="1085636" cy="1916461"/>
            <a:chOff x="2880425" y="2998025"/>
            <a:chExt cx="597225" cy="1054275"/>
          </a:xfrm>
        </p:grpSpPr>
        <p:sp>
          <p:nvSpPr>
            <p:cNvPr id="342" name="Google Shape;342;p33"/>
            <p:cNvSpPr/>
            <p:nvPr/>
          </p:nvSpPr>
          <p:spPr>
            <a:xfrm>
              <a:off x="2961325" y="3082250"/>
              <a:ext cx="427075" cy="831600"/>
            </a:xfrm>
            <a:custGeom>
              <a:avLst/>
              <a:gdLst/>
              <a:ahLst/>
              <a:cxnLst/>
              <a:rect l="l" t="t" r="r" b="b"/>
              <a:pathLst>
                <a:path w="17083" h="33264" extrusionOk="0">
                  <a:moveTo>
                    <a:pt x="8742" y="1"/>
                  </a:moveTo>
                  <a:lnTo>
                    <a:pt x="8208" y="34"/>
                  </a:lnTo>
                  <a:lnTo>
                    <a:pt x="7674" y="134"/>
                  </a:lnTo>
                  <a:lnTo>
                    <a:pt x="7140" y="268"/>
                  </a:lnTo>
                  <a:lnTo>
                    <a:pt x="6640" y="401"/>
                  </a:lnTo>
                  <a:lnTo>
                    <a:pt x="6139" y="601"/>
                  </a:lnTo>
                  <a:lnTo>
                    <a:pt x="5639" y="835"/>
                  </a:lnTo>
                  <a:lnTo>
                    <a:pt x="5138" y="1102"/>
                  </a:lnTo>
                  <a:lnTo>
                    <a:pt x="4671" y="1402"/>
                  </a:lnTo>
                  <a:lnTo>
                    <a:pt x="4204" y="1736"/>
                  </a:lnTo>
                  <a:lnTo>
                    <a:pt x="3771" y="2103"/>
                  </a:lnTo>
                  <a:lnTo>
                    <a:pt x="3337" y="2503"/>
                  </a:lnTo>
                  <a:lnTo>
                    <a:pt x="2937" y="2937"/>
                  </a:lnTo>
                  <a:lnTo>
                    <a:pt x="2570" y="3404"/>
                  </a:lnTo>
                  <a:lnTo>
                    <a:pt x="2236" y="3871"/>
                  </a:lnTo>
                  <a:lnTo>
                    <a:pt x="1936" y="4338"/>
                  </a:lnTo>
                  <a:lnTo>
                    <a:pt x="1635" y="4872"/>
                  </a:lnTo>
                  <a:lnTo>
                    <a:pt x="1369" y="5372"/>
                  </a:lnTo>
                  <a:lnTo>
                    <a:pt x="1135" y="5906"/>
                  </a:lnTo>
                  <a:lnTo>
                    <a:pt x="901" y="6473"/>
                  </a:lnTo>
                  <a:lnTo>
                    <a:pt x="701" y="7040"/>
                  </a:lnTo>
                  <a:lnTo>
                    <a:pt x="534" y="7607"/>
                  </a:lnTo>
                  <a:lnTo>
                    <a:pt x="401" y="8175"/>
                  </a:lnTo>
                  <a:lnTo>
                    <a:pt x="268" y="8742"/>
                  </a:lnTo>
                  <a:lnTo>
                    <a:pt x="167" y="9342"/>
                  </a:lnTo>
                  <a:lnTo>
                    <a:pt x="101" y="9909"/>
                  </a:lnTo>
                  <a:lnTo>
                    <a:pt x="34" y="10510"/>
                  </a:lnTo>
                  <a:lnTo>
                    <a:pt x="1" y="11411"/>
                  </a:lnTo>
                  <a:lnTo>
                    <a:pt x="1" y="12345"/>
                  </a:lnTo>
                  <a:lnTo>
                    <a:pt x="34" y="13279"/>
                  </a:lnTo>
                  <a:lnTo>
                    <a:pt x="134" y="14180"/>
                  </a:lnTo>
                  <a:lnTo>
                    <a:pt x="268" y="15081"/>
                  </a:lnTo>
                  <a:lnTo>
                    <a:pt x="468" y="15981"/>
                  </a:lnTo>
                  <a:lnTo>
                    <a:pt x="701" y="16882"/>
                  </a:lnTo>
                  <a:lnTo>
                    <a:pt x="968" y="17750"/>
                  </a:lnTo>
                  <a:lnTo>
                    <a:pt x="1202" y="18383"/>
                  </a:lnTo>
                  <a:lnTo>
                    <a:pt x="1435" y="19017"/>
                  </a:lnTo>
                  <a:lnTo>
                    <a:pt x="1969" y="20252"/>
                  </a:lnTo>
                  <a:lnTo>
                    <a:pt x="2503" y="21486"/>
                  </a:lnTo>
                  <a:lnTo>
                    <a:pt x="3037" y="22721"/>
                  </a:lnTo>
                  <a:lnTo>
                    <a:pt x="3370" y="23688"/>
                  </a:lnTo>
                  <a:lnTo>
                    <a:pt x="3671" y="24689"/>
                  </a:lnTo>
                  <a:lnTo>
                    <a:pt x="3937" y="25656"/>
                  </a:lnTo>
                  <a:lnTo>
                    <a:pt x="4171" y="26657"/>
                  </a:lnTo>
                  <a:lnTo>
                    <a:pt x="4338" y="27692"/>
                  </a:lnTo>
                  <a:lnTo>
                    <a:pt x="4471" y="28692"/>
                  </a:lnTo>
                  <a:lnTo>
                    <a:pt x="4571" y="29727"/>
                  </a:lnTo>
                  <a:lnTo>
                    <a:pt x="4605" y="30761"/>
                  </a:lnTo>
                  <a:lnTo>
                    <a:pt x="4638" y="31495"/>
                  </a:lnTo>
                  <a:lnTo>
                    <a:pt x="4705" y="31862"/>
                  </a:lnTo>
                  <a:lnTo>
                    <a:pt x="4771" y="32196"/>
                  </a:lnTo>
                  <a:lnTo>
                    <a:pt x="4938" y="32529"/>
                  </a:lnTo>
                  <a:lnTo>
                    <a:pt x="5038" y="32696"/>
                  </a:lnTo>
                  <a:lnTo>
                    <a:pt x="5138" y="32829"/>
                  </a:lnTo>
                  <a:lnTo>
                    <a:pt x="5272" y="32963"/>
                  </a:lnTo>
                  <a:lnTo>
                    <a:pt x="5439" y="33063"/>
                  </a:lnTo>
                  <a:lnTo>
                    <a:pt x="5572" y="33163"/>
                  </a:lnTo>
                  <a:lnTo>
                    <a:pt x="5739" y="33230"/>
                  </a:lnTo>
                  <a:lnTo>
                    <a:pt x="5939" y="33263"/>
                  </a:lnTo>
                  <a:lnTo>
                    <a:pt x="6106" y="33230"/>
                  </a:lnTo>
                  <a:lnTo>
                    <a:pt x="6306" y="33196"/>
                  </a:lnTo>
                  <a:lnTo>
                    <a:pt x="6473" y="33163"/>
                  </a:lnTo>
                  <a:lnTo>
                    <a:pt x="6640" y="33063"/>
                  </a:lnTo>
                  <a:lnTo>
                    <a:pt x="6807" y="32963"/>
                  </a:lnTo>
                  <a:lnTo>
                    <a:pt x="7107" y="32729"/>
                  </a:lnTo>
                  <a:lnTo>
                    <a:pt x="7274" y="32529"/>
                  </a:lnTo>
                  <a:lnTo>
                    <a:pt x="7407" y="32296"/>
                  </a:lnTo>
                  <a:lnTo>
                    <a:pt x="7541" y="32062"/>
                  </a:lnTo>
                  <a:lnTo>
                    <a:pt x="7674" y="31829"/>
                  </a:lnTo>
                  <a:lnTo>
                    <a:pt x="7841" y="31295"/>
                  </a:lnTo>
                  <a:lnTo>
                    <a:pt x="7974" y="30761"/>
                  </a:lnTo>
                  <a:lnTo>
                    <a:pt x="8174" y="29627"/>
                  </a:lnTo>
                  <a:lnTo>
                    <a:pt x="8275" y="29093"/>
                  </a:lnTo>
                  <a:lnTo>
                    <a:pt x="8408" y="28559"/>
                  </a:lnTo>
                  <a:lnTo>
                    <a:pt x="8642" y="28025"/>
                  </a:lnTo>
                  <a:lnTo>
                    <a:pt x="8842" y="27458"/>
                  </a:lnTo>
                  <a:lnTo>
                    <a:pt x="9376" y="26390"/>
                  </a:lnTo>
                  <a:lnTo>
                    <a:pt x="9943" y="25356"/>
                  </a:lnTo>
                  <a:lnTo>
                    <a:pt x="10543" y="24355"/>
                  </a:lnTo>
                  <a:lnTo>
                    <a:pt x="11377" y="23088"/>
                  </a:lnTo>
                  <a:lnTo>
                    <a:pt x="12211" y="21820"/>
                  </a:lnTo>
                  <a:lnTo>
                    <a:pt x="13045" y="20552"/>
                  </a:lnTo>
                  <a:lnTo>
                    <a:pt x="13879" y="19251"/>
                  </a:lnTo>
                  <a:lnTo>
                    <a:pt x="14647" y="17950"/>
                  </a:lnTo>
                  <a:lnTo>
                    <a:pt x="15014" y="17282"/>
                  </a:lnTo>
                  <a:lnTo>
                    <a:pt x="15347" y="16582"/>
                  </a:lnTo>
                  <a:lnTo>
                    <a:pt x="15648" y="15915"/>
                  </a:lnTo>
                  <a:lnTo>
                    <a:pt x="15948" y="15214"/>
                  </a:lnTo>
                  <a:lnTo>
                    <a:pt x="16181" y="14480"/>
                  </a:lnTo>
                  <a:lnTo>
                    <a:pt x="16415" y="13746"/>
                  </a:lnTo>
                  <a:lnTo>
                    <a:pt x="16649" y="12912"/>
                  </a:lnTo>
                  <a:lnTo>
                    <a:pt x="16815" y="12045"/>
                  </a:lnTo>
                  <a:lnTo>
                    <a:pt x="16949" y="11177"/>
                  </a:lnTo>
                  <a:lnTo>
                    <a:pt x="17049" y="10310"/>
                  </a:lnTo>
                  <a:lnTo>
                    <a:pt x="17082" y="9409"/>
                  </a:lnTo>
                  <a:lnTo>
                    <a:pt x="17049" y="8541"/>
                  </a:lnTo>
                  <a:lnTo>
                    <a:pt x="16982" y="7674"/>
                  </a:lnTo>
                  <a:lnTo>
                    <a:pt x="16849" y="6807"/>
                  </a:lnTo>
                  <a:lnTo>
                    <a:pt x="16749" y="6306"/>
                  </a:lnTo>
                  <a:lnTo>
                    <a:pt x="16615" y="5806"/>
                  </a:lnTo>
                  <a:lnTo>
                    <a:pt x="16448" y="5305"/>
                  </a:lnTo>
                  <a:lnTo>
                    <a:pt x="16248" y="4805"/>
                  </a:lnTo>
                  <a:lnTo>
                    <a:pt x="16048" y="4304"/>
                  </a:lnTo>
                  <a:lnTo>
                    <a:pt x="15814" y="3837"/>
                  </a:lnTo>
                  <a:lnTo>
                    <a:pt x="15548" y="3404"/>
                  </a:lnTo>
                  <a:lnTo>
                    <a:pt x="15247" y="2937"/>
                  </a:lnTo>
                  <a:lnTo>
                    <a:pt x="14947" y="2536"/>
                  </a:lnTo>
                  <a:lnTo>
                    <a:pt x="14580" y="2136"/>
                  </a:lnTo>
                  <a:lnTo>
                    <a:pt x="14213" y="1769"/>
                  </a:lnTo>
                  <a:lnTo>
                    <a:pt x="13846" y="1435"/>
                  </a:lnTo>
                  <a:lnTo>
                    <a:pt x="13412" y="1135"/>
                  </a:lnTo>
                  <a:lnTo>
                    <a:pt x="12979" y="868"/>
                  </a:lnTo>
                  <a:lnTo>
                    <a:pt x="12512" y="635"/>
                  </a:lnTo>
                  <a:lnTo>
                    <a:pt x="12011" y="434"/>
                  </a:lnTo>
                  <a:lnTo>
                    <a:pt x="11477" y="301"/>
                  </a:lnTo>
                  <a:lnTo>
                    <a:pt x="10910" y="168"/>
                  </a:lnTo>
                  <a:lnTo>
                    <a:pt x="10376" y="67"/>
                  </a:lnTo>
                  <a:lnTo>
                    <a:pt x="9843" y="1"/>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2880425" y="2998025"/>
              <a:ext cx="597225" cy="960025"/>
            </a:xfrm>
            <a:custGeom>
              <a:avLst/>
              <a:gdLst/>
              <a:ahLst/>
              <a:cxnLst/>
              <a:rect l="l" t="t" r="r" b="b"/>
              <a:pathLst>
                <a:path w="23889" h="38401" extrusionOk="0">
                  <a:moveTo>
                    <a:pt x="11878" y="0"/>
                  </a:moveTo>
                  <a:lnTo>
                    <a:pt x="11344" y="33"/>
                  </a:lnTo>
                  <a:lnTo>
                    <a:pt x="10810" y="67"/>
                  </a:lnTo>
                  <a:lnTo>
                    <a:pt x="10276" y="134"/>
                  </a:lnTo>
                  <a:lnTo>
                    <a:pt x="9742" y="234"/>
                  </a:lnTo>
                  <a:lnTo>
                    <a:pt x="9209" y="334"/>
                  </a:lnTo>
                  <a:lnTo>
                    <a:pt x="8675" y="501"/>
                  </a:lnTo>
                  <a:lnTo>
                    <a:pt x="8141" y="667"/>
                  </a:lnTo>
                  <a:lnTo>
                    <a:pt x="7640" y="868"/>
                  </a:lnTo>
                  <a:lnTo>
                    <a:pt x="7140" y="1068"/>
                  </a:lnTo>
                  <a:lnTo>
                    <a:pt x="6640" y="1335"/>
                  </a:lnTo>
                  <a:lnTo>
                    <a:pt x="6139" y="1601"/>
                  </a:lnTo>
                  <a:lnTo>
                    <a:pt x="5672" y="1902"/>
                  </a:lnTo>
                  <a:lnTo>
                    <a:pt x="5238" y="2202"/>
                  </a:lnTo>
                  <a:lnTo>
                    <a:pt x="4805" y="2536"/>
                  </a:lnTo>
                  <a:lnTo>
                    <a:pt x="4371" y="2903"/>
                  </a:lnTo>
                  <a:lnTo>
                    <a:pt x="3971" y="3270"/>
                  </a:lnTo>
                  <a:lnTo>
                    <a:pt x="3604" y="3637"/>
                  </a:lnTo>
                  <a:lnTo>
                    <a:pt x="3237" y="4070"/>
                  </a:lnTo>
                  <a:lnTo>
                    <a:pt x="2870" y="4471"/>
                  </a:lnTo>
                  <a:lnTo>
                    <a:pt x="2569" y="4938"/>
                  </a:lnTo>
                  <a:lnTo>
                    <a:pt x="2236" y="5371"/>
                  </a:lnTo>
                  <a:lnTo>
                    <a:pt x="1969" y="5839"/>
                  </a:lnTo>
                  <a:lnTo>
                    <a:pt x="1702" y="6339"/>
                  </a:lnTo>
                  <a:lnTo>
                    <a:pt x="1468" y="6839"/>
                  </a:lnTo>
                  <a:lnTo>
                    <a:pt x="1235" y="7340"/>
                  </a:lnTo>
                  <a:lnTo>
                    <a:pt x="1001" y="7940"/>
                  </a:lnTo>
                  <a:lnTo>
                    <a:pt x="835" y="8508"/>
                  </a:lnTo>
                  <a:lnTo>
                    <a:pt x="634" y="9108"/>
                  </a:lnTo>
                  <a:lnTo>
                    <a:pt x="501" y="9709"/>
                  </a:lnTo>
                  <a:lnTo>
                    <a:pt x="367" y="10342"/>
                  </a:lnTo>
                  <a:lnTo>
                    <a:pt x="234" y="10943"/>
                  </a:lnTo>
                  <a:lnTo>
                    <a:pt x="167" y="11577"/>
                  </a:lnTo>
                  <a:lnTo>
                    <a:pt x="101" y="12177"/>
                  </a:lnTo>
                  <a:lnTo>
                    <a:pt x="0" y="13445"/>
                  </a:lnTo>
                  <a:lnTo>
                    <a:pt x="0" y="14680"/>
                  </a:lnTo>
                  <a:lnTo>
                    <a:pt x="34" y="15947"/>
                  </a:lnTo>
                  <a:lnTo>
                    <a:pt x="167" y="17182"/>
                  </a:lnTo>
                  <a:lnTo>
                    <a:pt x="334" y="18416"/>
                  </a:lnTo>
                  <a:lnTo>
                    <a:pt x="568" y="19617"/>
                  </a:lnTo>
                  <a:lnTo>
                    <a:pt x="835" y="20818"/>
                  </a:lnTo>
                  <a:lnTo>
                    <a:pt x="1168" y="22019"/>
                  </a:lnTo>
                  <a:lnTo>
                    <a:pt x="1535" y="23187"/>
                  </a:lnTo>
                  <a:lnTo>
                    <a:pt x="1969" y="24355"/>
                  </a:lnTo>
                  <a:lnTo>
                    <a:pt x="2403" y="25522"/>
                  </a:lnTo>
                  <a:lnTo>
                    <a:pt x="2903" y="26657"/>
                  </a:lnTo>
                  <a:lnTo>
                    <a:pt x="3437" y="27791"/>
                  </a:lnTo>
                  <a:lnTo>
                    <a:pt x="4004" y="28925"/>
                  </a:lnTo>
                  <a:lnTo>
                    <a:pt x="5172" y="31161"/>
                  </a:lnTo>
                  <a:lnTo>
                    <a:pt x="5705" y="32262"/>
                  </a:lnTo>
                  <a:lnTo>
                    <a:pt x="5972" y="32829"/>
                  </a:lnTo>
                  <a:lnTo>
                    <a:pt x="6206" y="33429"/>
                  </a:lnTo>
                  <a:lnTo>
                    <a:pt x="6406" y="33996"/>
                  </a:lnTo>
                  <a:lnTo>
                    <a:pt x="6573" y="34630"/>
                  </a:lnTo>
                  <a:lnTo>
                    <a:pt x="6673" y="35231"/>
                  </a:lnTo>
                  <a:lnTo>
                    <a:pt x="6740" y="35831"/>
                  </a:lnTo>
                  <a:lnTo>
                    <a:pt x="6773" y="36432"/>
                  </a:lnTo>
                  <a:lnTo>
                    <a:pt x="6706" y="36999"/>
                  </a:lnTo>
                  <a:lnTo>
                    <a:pt x="6573" y="37566"/>
                  </a:lnTo>
                  <a:lnTo>
                    <a:pt x="6406" y="38100"/>
                  </a:lnTo>
                  <a:lnTo>
                    <a:pt x="6373" y="38200"/>
                  </a:lnTo>
                  <a:lnTo>
                    <a:pt x="6406" y="38300"/>
                  </a:lnTo>
                  <a:lnTo>
                    <a:pt x="6473" y="38367"/>
                  </a:lnTo>
                  <a:lnTo>
                    <a:pt x="6540" y="38400"/>
                  </a:lnTo>
                  <a:lnTo>
                    <a:pt x="6706" y="38400"/>
                  </a:lnTo>
                  <a:lnTo>
                    <a:pt x="6806" y="38334"/>
                  </a:lnTo>
                  <a:lnTo>
                    <a:pt x="6840" y="38234"/>
                  </a:lnTo>
                  <a:lnTo>
                    <a:pt x="7040" y="37666"/>
                  </a:lnTo>
                  <a:lnTo>
                    <a:pt x="7173" y="37099"/>
                  </a:lnTo>
                  <a:lnTo>
                    <a:pt x="7240" y="36532"/>
                  </a:lnTo>
                  <a:lnTo>
                    <a:pt x="7240" y="35965"/>
                  </a:lnTo>
                  <a:lnTo>
                    <a:pt x="7207" y="35364"/>
                  </a:lnTo>
                  <a:lnTo>
                    <a:pt x="7107" y="34797"/>
                  </a:lnTo>
                  <a:lnTo>
                    <a:pt x="6973" y="34230"/>
                  </a:lnTo>
                  <a:lnTo>
                    <a:pt x="6806" y="33663"/>
                  </a:lnTo>
                  <a:lnTo>
                    <a:pt x="6606" y="33129"/>
                  </a:lnTo>
                  <a:lnTo>
                    <a:pt x="6373" y="32562"/>
                  </a:lnTo>
                  <a:lnTo>
                    <a:pt x="5872" y="31461"/>
                  </a:lnTo>
                  <a:lnTo>
                    <a:pt x="5338" y="30427"/>
                  </a:lnTo>
                  <a:lnTo>
                    <a:pt x="4805" y="29426"/>
                  </a:lnTo>
                  <a:lnTo>
                    <a:pt x="4238" y="28325"/>
                  </a:lnTo>
                  <a:lnTo>
                    <a:pt x="3670" y="27224"/>
                  </a:lnTo>
                  <a:lnTo>
                    <a:pt x="3170" y="26090"/>
                  </a:lnTo>
                  <a:lnTo>
                    <a:pt x="2703" y="24955"/>
                  </a:lnTo>
                  <a:lnTo>
                    <a:pt x="2269" y="23788"/>
                  </a:lnTo>
                  <a:lnTo>
                    <a:pt x="1869" y="22620"/>
                  </a:lnTo>
                  <a:lnTo>
                    <a:pt x="1502" y="21452"/>
                  </a:lnTo>
                  <a:lnTo>
                    <a:pt x="1202" y="20251"/>
                  </a:lnTo>
                  <a:lnTo>
                    <a:pt x="968" y="19117"/>
                  </a:lnTo>
                  <a:lnTo>
                    <a:pt x="768" y="17982"/>
                  </a:lnTo>
                  <a:lnTo>
                    <a:pt x="601" y="16781"/>
                  </a:lnTo>
                  <a:lnTo>
                    <a:pt x="501" y="15580"/>
                  </a:lnTo>
                  <a:lnTo>
                    <a:pt x="468" y="14346"/>
                  </a:lnTo>
                  <a:lnTo>
                    <a:pt x="501" y="13145"/>
                  </a:lnTo>
                  <a:lnTo>
                    <a:pt x="601" y="11944"/>
                  </a:lnTo>
                  <a:lnTo>
                    <a:pt x="768" y="10743"/>
                  </a:lnTo>
                  <a:lnTo>
                    <a:pt x="868" y="10142"/>
                  </a:lnTo>
                  <a:lnTo>
                    <a:pt x="1001" y="9575"/>
                  </a:lnTo>
                  <a:lnTo>
                    <a:pt x="1168" y="9008"/>
                  </a:lnTo>
                  <a:lnTo>
                    <a:pt x="1335" y="8441"/>
                  </a:lnTo>
                  <a:lnTo>
                    <a:pt x="1535" y="7874"/>
                  </a:lnTo>
                  <a:lnTo>
                    <a:pt x="1769" y="7340"/>
                  </a:lnTo>
                  <a:lnTo>
                    <a:pt x="2002" y="6806"/>
                  </a:lnTo>
                  <a:lnTo>
                    <a:pt x="2269" y="6272"/>
                  </a:lnTo>
                  <a:lnTo>
                    <a:pt x="2569" y="5772"/>
                  </a:lnTo>
                  <a:lnTo>
                    <a:pt x="2903" y="5271"/>
                  </a:lnTo>
                  <a:lnTo>
                    <a:pt x="3237" y="4804"/>
                  </a:lnTo>
                  <a:lnTo>
                    <a:pt x="3604" y="4337"/>
                  </a:lnTo>
                  <a:lnTo>
                    <a:pt x="4004" y="3903"/>
                  </a:lnTo>
                  <a:lnTo>
                    <a:pt x="4438" y="3470"/>
                  </a:lnTo>
                  <a:lnTo>
                    <a:pt x="4905" y="3069"/>
                  </a:lnTo>
                  <a:lnTo>
                    <a:pt x="5372" y="2669"/>
                  </a:lnTo>
                  <a:lnTo>
                    <a:pt x="5806" y="2369"/>
                  </a:lnTo>
                  <a:lnTo>
                    <a:pt x="6273" y="2069"/>
                  </a:lnTo>
                  <a:lnTo>
                    <a:pt x="6740" y="1802"/>
                  </a:lnTo>
                  <a:lnTo>
                    <a:pt x="7240" y="1568"/>
                  </a:lnTo>
                  <a:lnTo>
                    <a:pt x="7707" y="1335"/>
                  </a:lnTo>
                  <a:lnTo>
                    <a:pt x="8241" y="1134"/>
                  </a:lnTo>
                  <a:lnTo>
                    <a:pt x="8741" y="968"/>
                  </a:lnTo>
                  <a:lnTo>
                    <a:pt x="9242" y="834"/>
                  </a:lnTo>
                  <a:lnTo>
                    <a:pt x="9776" y="701"/>
                  </a:lnTo>
                  <a:lnTo>
                    <a:pt x="10309" y="601"/>
                  </a:lnTo>
                  <a:lnTo>
                    <a:pt x="10843" y="534"/>
                  </a:lnTo>
                  <a:lnTo>
                    <a:pt x="11377" y="501"/>
                  </a:lnTo>
                  <a:lnTo>
                    <a:pt x="11911" y="467"/>
                  </a:lnTo>
                  <a:lnTo>
                    <a:pt x="12445" y="501"/>
                  </a:lnTo>
                  <a:lnTo>
                    <a:pt x="13012" y="534"/>
                  </a:lnTo>
                  <a:lnTo>
                    <a:pt x="13546" y="601"/>
                  </a:lnTo>
                  <a:lnTo>
                    <a:pt x="14079" y="701"/>
                  </a:lnTo>
                  <a:lnTo>
                    <a:pt x="14613" y="801"/>
                  </a:lnTo>
                  <a:lnTo>
                    <a:pt x="15147" y="968"/>
                  </a:lnTo>
                  <a:lnTo>
                    <a:pt x="15647" y="1134"/>
                  </a:lnTo>
                  <a:lnTo>
                    <a:pt x="16148" y="1301"/>
                  </a:lnTo>
                  <a:lnTo>
                    <a:pt x="16648" y="1535"/>
                  </a:lnTo>
                  <a:lnTo>
                    <a:pt x="17149" y="1768"/>
                  </a:lnTo>
                  <a:lnTo>
                    <a:pt x="17616" y="2035"/>
                  </a:lnTo>
                  <a:lnTo>
                    <a:pt x="18050" y="2335"/>
                  </a:lnTo>
                  <a:lnTo>
                    <a:pt x="18517" y="2636"/>
                  </a:lnTo>
                  <a:lnTo>
                    <a:pt x="18950" y="2969"/>
                  </a:lnTo>
                  <a:lnTo>
                    <a:pt x="19351" y="3303"/>
                  </a:lnTo>
                  <a:lnTo>
                    <a:pt x="19751" y="3703"/>
                  </a:lnTo>
                  <a:lnTo>
                    <a:pt x="20118" y="4070"/>
                  </a:lnTo>
                  <a:lnTo>
                    <a:pt x="20485" y="4504"/>
                  </a:lnTo>
                  <a:lnTo>
                    <a:pt x="20819" y="4938"/>
                  </a:lnTo>
                  <a:lnTo>
                    <a:pt x="21119" y="5338"/>
                  </a:lnTo>
                  <a:lnTo>
                    <a:pt x="21386" y="5772"/>
                  </a:lnTo>
                  <a:lnTo>
                    <a:pt x="21619" y="6206"/>
                  </a:lnTo>
                  <a:lnTo>
                    <a:pt x="21886" y="6639"/>
                  </a:lnTo>
                  <a:lnTo>
                    <a:pt x="22287" y="7540"/>
                  </a:lnTo>
                  <a:lnTo>
                    <a:pt x="22654" y="8508"/>
                  </a:lnTo>
                  <a:lnTo>
                    <a:pt x="22921" y="9475"/>
                  </a:lnTo>
                  <a:lnTo>
                    <a:pt x="23154" y="10443"/>
                  </a:lnTo>
                  <a:lnTo>
                    <a:pt x="23288" y="11443"/>
                  </a:lnTo>
                  <a:lnTo>
                    <a:pt x="23388" y="12444"/>
                  </a:lnTo>
                  <a:lnTo>
                    <a:pt x="23421" y="13545"/>
                  </a:lnTo>
                  <a:lnTo>
                    <a:pt x="23388" y="14613"/>
                  </a:lnTo>
                  <a:lnTo>
                    <a:pt x="23254" y="15680"/>
                  </a:lnTo>
                  <a:lnTo>
                    <a:pt x="23087" y="16748"/>
                  </a:lnTo>
                  <a:lnTo>
                    <a:pt x="22854" y="17816"/>
                  </a:lnTo>
                  <a:lnTo>
                    <a:pt x="22554" y="18850"/>
                  </a:lnTo>
                  <a:lnTo>
                    <a:pt x="22187" y="19884"/>
                  </a:lnTo>
                  <a:lnTo>
                    <a:pt x="21786" y="20885"/>
                  </a:lnTo>
                  <a:lnTo>
                    <a:pt x="21319" y="21953"/>
                  </a:lnTo>
                  <a:lnTo>
                    <a:pt x="20785" y="22987"/>
                  </a:lnTo>
                  <a:lnTo>
                    <a:pt x="20185" y="24021"/>
                  </a:lnTo>
                  <a:lnTo>
                    <a:pt x="19584" y="24989"/>
                  </a:lnTo>
                  <a:lnTo>
                    <a:pt x="18917" y="25989"/>
                  </a:lnTo>
                  <a:lnTo>
                    <a:pt x="18250" y="26924"/>
                  </a:lnTo>
                  <a:lnTo>
                    <a:pt x="17549" y="27858"/>
                  </a:lnTo>
                  <a:lnTo>
                    <a:pt x="16815" y="28792"/>
                  </a:lnTo>
                  <a:lnTo>
                    <a:pt x="16081" y="29659"/>
                  </a:lnTo>
                  <a:lnTo>
                    <a:pt x="15314" y="30527"/>
                  </a:lnTo>
                  <a:lnTo>
                    <a:pt x="14580" y="31394"/>
                  </a:lnTo>
                  <a:lnTo>
                    <a:pt x="13846" y="32295"/>
                  </a:lnTo>
                  <a:lnTo>
                    <a:pt x="13212" y="33162"/>
                  </a:lnTo>
                  <a:lnTo>
                    <a:pt x="12912" y="33596"/>
                  </a:lnTo>
                  <a:lnTo>
                    <a:pt x="12645" y="34063"/>
                  </a:lnTo>
                  <a:lnTo>
                    <a:pt x="12378" y="34530"/>
                  </a:lnTo>
                  <a:lnTo>
                    <a:pt x="12144" y="35031"/>
                  </a:lnTo>
                  <a:lnTo>
                    <a:pt x="11944" y="35531"/>
                  </a:lnTo>
                  <a:lnTo>
                    <a:pt x="11777" y="36032"/>
                  </a:lnTo>
                  <a:lnTo>
                    <a:pt x="11677" y="36532"/>
                  </a:lnTo>
                  <a:lnTo>
                    <a:pt x="11611" y="37066"/>
                  </a:lnTo>
                  <a:lnTo>
                    <a:pt x="11611" y="37566"/>
                  </a:lnTo>
                  <a:lnTo>
                    <a:pt x="11611" y="38067"/>
                  </a:lnTo>
                  <a:lnTo>
                    <a:pt x="11644" y="38167"/>
                  </a:lnTo>
                  <a:lnTo>
                    <a:pt x="11711" y="38267"/>
                  </a:lnTo>
                  <a:lnTo>
                    <a:pt x="11811" y="38300"/>
                  </a:lnTo>
                  <a:lnTo>
                    <a:pt x="11978" y="38300"/>
                  </a:lnTo>
                  <a:lnTo>
                    <a:pt x="12044" y="38267"/>
                  </a:lnTo>
                  <a:lnTo>
                    <a:pt x="12111" y="38167"/>
                  </a:lnTo>
                  <a:lnTo>
                    <a:pt x="12111" y="38067"/>
                  </a:lnTo>
                  <a:lnTo>
                    <a:pt x="12078" y="37500"/>
                  </a:lnTo>
                  <a:lnTo>
                    <a:pt x="12111" y="36932"/>
                  </a:lnTo>
                  <a:lnTo>
                    <a:pt x="12211" y="36365"/>
                  </a:lnTo>
                  <a:lnTo>
                    <a:pt x="12345" y="35831"/>
                  </a:lnTo>
                  <a:lnTo>
                    <a:pt x="12545" y="35298"/>
                  </a:lnTo>
                  <a:lnTo>
                    <a:pt x="12778" y="34797"/>
                  </a:lnTo>
                  <a:lnTo>
                    <a:pt x="13045" y="34297"/>
                  </a:lnTo>
                  <a:lnTo>
                    <a:pt x="13345" y="33796"/>
                  </a:lnTo>
                  <a:lnTo>
                    <a:pt x="13679" y="33296"/>
                  </a:lnTo>
                  <a:lnTo>
                    <a:pt x="14013" y="32829"/>
                  </a:lnTo>
                  <a:lnTo>
                    <a:pt x="14747" y="31928"/>
                  </a:lnTo>
                  <a:lnTo>
                    <a:pt x="16248" y="30227"/>
                  </a:lnTo>
                  <a:lnTo>
                    <a:pt x="17015" y="29292"/>
                  </a:lnTo>
                  <a:lnTo>
                    <a:pt x="17749" y="28392"/>
                  </a:lnTo>
                  <a:lnTo>
                    <a:pt x="18483" y="27424"/>
                  </a:lnTo>
                  <a:lnTo>
                    <a:pt x="19184" y="26457"/>
                  </a:lnTo>
                  <a:lnTo>
                    <a:pt x="19851" y="25456"/>
                  </a:lnTo>
                  <a:lnTo>
                    <a:pt x="20485" y="24455"/>
                  </a:lnTo>
                  <a:lnTo>
                    <a:pt x="21086" y="23421"/>
                  </a:lnTo>
                  <a:lnTo>
                    <a:pt x="21619" y="22353"/>
                  </a:lnTo>
                  <a:lnTo>
                    <a:pt x="22120" y="21352"/>
                  </a:lnTo>
                  <a:lnTo>
                    <a:pt x="22520" y="20351"/>
                  </a:lnTo>
                  <a:lnTo>
                    <a:pt x="22921" y="19284"/>
                  </a:lnTo>
                  <a:lnTo>
                    <a:pt x="23221" y="18249"/>
                  </a:lnTo>
                  <a:lnTo>
                    <a:pt x="23488" y="17148"/>
                  </a:lnTo>
                  <a:lnTo>
                    <a:pt x="23688" y="16081"/>
                  </a:lnTo>
                  <a:lnTo>
                    <a:pt x="23821" y="14980"/>
                  </a:lnTo>
                  <a:lnTo>
                    <a:pt x="23888" y="13879"/>
                  </a:lnTo>
                  <a:lnTo>
                    <a:pt x="23888" y="12845"/>
                  </a:lnTo>
                  <a:lnTo>
                    <a:pt x="23821" y="11810"/>
                  </a:lnTo>
                  <a:lnTo>
                    <a:pt x="23688" y="10810"/>
                  </a:lnTo>
                  <a:lnTo>
                    <a:pt x="23488" y="9775"/>
                  </a:lnTo>
                  <a:lnTo>
                    <a:pt x="23254" y="8774"/>
                  </a:lnTo>
                  <a:lnTo>
                    <a:pt x="22921" y="7807"/>
                  </a:lnTo>
                  <a:lnTo>
                    <a:pt x="22520" y="6873"/>
                  </a:lnTo>
                  <a:lnTo>
                    <a:pt x="22287" y="6406"/>
                  </a:lnTo>
                  <a:lnTo>
                    <a:pt x="22053" y="5939"/>
                  </a:lnTo>
                  <a:lnTo>
                    <a:pt x="21786" y="5472"/>
                  </a:lnTo>
                  <a:lnTo>
                    <a:pt x="21486" y="5038"/>
                  </a:lnTo>
                  <a:lnTo>
                    <a:pt x="21152" y="4604"/>
                  </a:lnTo>
                  <a:lnTo>
                    <a:pt x="20852" y="4204"/>
                  </a:lnTo>
                  <a:lnTo>
                    <a:pt x="20485" y="3803"/>
                  </a:lnTo>
                  <a:lnTo>
                    <a:pt x="20118" y="3403"/>
                  </a:lnTo>
                  <a:lnTo>
                    <a:pt x="19751" y="3036"/>
                  </a:lnTo>
                  <a:lnTo>
                    <a:pt x="19351" y="2702"/>
                  </a:lnTo>
                  <a:lnTo>
                    <a:pt x="18917" y="2369"/>
                  </a:lnTo>
                  <a:lnTo>
                    <a:pt x="18517" y="2035"/>
                  </a:lnTo>
                  <a:lnTo>
                    <a:pt x="18050" y="1768"/>
                  </a:lnTo>
                  <a:lnTo>
                    <a:pt x="17616" y="1468"/>
                  </a:lnTo>
                  <a:lnTo>
                    <a:pt x="17149" y="1234"/>
                  </a:lnTo>
                  <a:lnTo>
                    <a:pt x="16648" y="1001"/>
                  </a:lnTo>
                  <a:lnTo>
                    <a:pt x="16148" y="801"/>
                  </a:lnTo>
                  <a:lnTo>
                    <a:pt x="15647" y="601"/>
                  </a:lnTo>
                  <a:lnTo>
                    <a:pt x="15114" y="434"/>
                  </a:lnTo>
                  <a:lnTo>
                    <a:pt x="14580" y="300"/>
                  </a:lnTo>
                  <a:lnTo>
                    <a:pt x="14046" y="200"/>
                  </a:lnTo>
                  <a:lnTo>
                    <a:pt x="13512" y="100"/>
                  </a:lnTo>
                  <a:lnTo>
                    <a:pt x="12978" y="67"/>
                  </a:lnTo>
                  <a:lnTo>
                    <a:pt x="1244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3023875" y="3263250"/>
              <a:ext cx="283625" cy="789050"/>
            </a:xfrm>
            <a:custGeom>
              <a:avLst/>
              <a:gdLst/>
              <a:ahLst/>
              <a:cxnLst/>
              <a:rect l="l" t="t" r="r" b="b"/>
              <a:pathLst>
                <a:path w="11345" h="31562" extrusionOk="0">
                  <a:moveTo>
                    <a:pt x="2803" y="1468"/>
                  </a:moveTo>
                  <a:lnTo>
                    <a:pt x="2937" y="1668"/>
                  </a:lnTo>
                  <a:lnTo>
                    <a:pt x="3070" y="1835"/>
                  </a:lnTo>
                  <a:lnTo>
                    <a:pt x="3237" y="2002"/>
                  </a:lnTo>
                  <a:lnTo>
                    <a:pt x="3404" y="2136"/>
                  </a:lnTo>
                  <a:lnTo>
                    <a:pt x="3571" y="2236"/>
                  </a:lnTo>
                  <a:lnTo>
                    <a:pt x="3804" y="2336"/>
                  </a:lnTo>
                  <a:lnTo>
                    <a:pt x="4004" y="2369"/>
                  </a:lnTo>
                  <a:lnTo>
                    <a:pt x="4238" y="2402"/>
                  </a:lnTo>
                  <a:lnTo>
                    <a:pt x="4471" y="2369"/>
                  </a:lnTo>
                  <a:lnTo>
                    <a:pt x="4738" y="2269"/>
                  </a:lnTo>
                  <a:lnTo>
                    <a:pt x="4938" y="2169"/>
                  </a:lnTo>
                  <a:lnTo>
                    <a:pt x="5172" y="2002"/>
                  </a:lnTo>
                  <a:lnTo>
                    <a:pt x="5305" y="2169"/>
                  </a:lnTo>
                  <a:lnTo>
                    <a:pt x="5472" y="2369"/>
                  </a:lnTo>
                  <a:lnTo>
                    <a:pt x="5672" y="2503"/>
                  </a:lnTo>
                  <a:lnTo>
                    <a:pt x="5873" y="2669"/>
                  </a:lnTo>
                  <a:lnTo>
                    <a:pt x="6073" y="2769"/>
                  </a:lnTo>
                  <a:lnTo>
                    <a:pt x="6273" y="2870"/>
                  </a:lnTo>
                  <a:lnTo>
                    <a:pt x="6507" y="2970"/>
                  </a:lnTo>
                  <a:lnTo>
                    <a:pt x="6740" y="3003"/>
                  </a:lnTo>
                  <a:lnTo>
                    <a:pt x="6974" y="3036"/>
                  </a:lnTo>
                  <a:lnTo>
                    <a:pt x="7207" y="3036"/>
                  </a:lnTo>
                  <a:lnTo>
                    <a:pt x="7407" y="3003"/>
                  </a:lnTo>
                  <a:lnTo>
                    <a:pt x="7607" y="2936"/>
                  </a:lnTo>
                  <a:lnTo>
                    <a:pt x="7808" y="2836"/>
                  </a:lnTo>
                  <a:lnTo>
                    <a:pt x="7974" y="2736"/>
                  </a:lnTo>
                  <a:lnTo>
                    <a:pt x="8175" y="2603"/>
                  </a:lnTo>
                  <a:lnTo>
                    <a:pt x="8308" y="2436"/>
                  </a:lnTo>
                  <a:lnTo>
                    <a:pt x="8508" y="2703"/>
                  </a:lnTo>
                  <a:lnTo>
                    <a:pt x="8708" y="2903"/>
                  </a:lnTo>
                  <a:lnTo>
                    <a:pt x="8942" y="3070"/>
                  </a:lnTo>
                  <a:lnTo>
                    <a:pt x="9242" y="3203"/>
                  </a:lnTo>
                  <a:lnTo>
                    <a:pt x="9543" y="3270"/>
                  </a:lnTo>
                  <a:lnTo>
                    <a:pt x="9876" y="3303"/>
                  </a:lnTo>
                  <a:lnTo>
                    <a:pt x="10210" y="3237"/>
                  </a:lnTo>
                  <a:lnTo>
                    <a:pt x="10510" y="3136"/>
                  </a:lnTo>
                  <a:lnTo>
                    <a:pt x="9509" y="5438"/>
                  </a:lnTo>
                  <a:lnTo>
                    <a:pt x="9509" y="5372"/>
                  </a:lnTo>
                  <a:lnTo>
                    <a:pt x="9476" y="5305"/>
                  </a:lnTo>
                  <a:lnTo>
                    <a:pt x="9442" y="5272"/>
                  </a:lnTo>
                  <a:lnTo>
                    <a:pt x="9309" y="5205"/>
                  </a:lnTo>
                  <a:lnTo>
                    <a:pt x="9176" y="5238"/>
                  </a:lnTo>
                  <a:lnTo>
                    <a:pt x="9109" y="5272"/>
                  </a:lnTo>
                  <a:lnTo>
                    <a:pt x="9075" y="5338"/>
                  </a:lnTo>
                  <a:lnTo>
                    <a:pt x="8975" y="5472"/>
                  </a:lnTo>
                  <a:lnTo>
                    <a:pt x="8842" y="5605"/>
                  </a:lnTo>
                  <a:lnTo>
                    <a:pt x="8708" y="5705"/>
                  </a:lnTo>
                  <a:lnTo>
                    <a:pt x="8542" y="5805"/>
                  </a:lnTo>
                  <a:lnTo>
                    <a:pt x="8408" y="5839"/>
                  </a:lnTo>
                  <a:lnTo>
                    <a:pt x="8241" y="5872"/>
                  </a:lnTo>
                  <a:lnTo>
                    <a:pt x="7908" y="5872"/>
                  </a:lnTo>
                  <a:lnTo>
                    <a:pt x="7741" y="5805"/>
                  </a:lnTo>
                  <a:lnTo>
                    <a:pt x="7607" y="5739"/>
                  </a:lnTo>
                  <a:lnTo>
                    <a:pt x="7474" y="5672"/>
                  </a:lnTo>
                  <a:lnTo>
                    <a:pt x="7341" y="5539"/>
                  </a:lnTo>
                  <a:lnTo>
                    <a:pt x="7240" y="5405"/>
                  </a:lnTo>
                  <a:lnTo>
                    <a:pt x="7174" y="5272"/>
                  </a:lnTo>
                  <a:lnTo>
                    <a:pt x="7107" y="5105"/>
                  </a:lnTo>
                  <a:lnTo>
                    <a:pt x="7074" y="4905"/>
                  </a:lnTo>
                  <a:lnTo>
                    <a:pt x="7074" y="4838"/>
                  </a:lnTo>
                  <a:lnTo>
                    <a:pt x="7040" y="4771"/>
                  </a:lnTo>
                  <a:lnTo>
                    <a:pt x="6940" y="4671"/>
                  </a:lnTo>
                  <a:lnTo>
                    <a:pt x="6807" y="4671"/>
                  </a:lnTo>
                  <a:lnTo>
                    <a:pt x="6740" y="4704"/>
                  </a:lnTo>
                  <a:lnTo>
                    <a:pt x="6673" y="4738"/>
                  </a:lnTo>
                  <a:lnTo>
                    <a:pt x="6206" y="5138"/>
                  </a:lnTo>
                  <a:lnTo>
                    <a:pt x="5973" y="5372"/>
                  </a:lnTo>
                  <a:lnTo>
                    <a:pt x="5839" y="5472"/>
                  </a:lnTo>
                  <a:lnTo>
                    <a:pt x="5773" y="5472"/>
                  </a:lnTo>
                  <a:lnTo>
                    <a:pt x="5706" y="5505"/>
                  </a:lnTo>
                  <a:lnTo>
                    <a:pt x="5606" y="5438"/>
                  </a:lnTo>
                  <a:lnTo>
                    <a:pt x="5539" y="5338"/>
                  </a:lnTo>
                  <a:lnTo>
                    <a:pt x="5406" y="5105"/>
                  </a:lnTo>
                  <a:lnTo>
                    <a:pt x="5139" y="4471"/>
                  </a:lnTo>
                  <a:lnTo>
                    <a:pt x="5105" y="4404"/>
                  </a:lnTo>
                  <a:lnTo>
                    <a:pt x="5039" y="4371"/>
                  </a:lnTo>
                  <a:lnTo>
                    <a:pt x="4905" y="4371"/>
                  </a:lnTo>
                  <a:lnTo>
                    <a:pt x="4772" y="4404"/>
                  </a:lnTo>
                  <a:lnTo>
                    <a:pt x="4738" y="4471"/>
                  </a:lnTo>
                  <a:lnTo>
                    <a:pt x="4705" y="4538"/>
                  </a:lnTo>
                  <a:lnTo>
                    <a:pt x="4638" y="4671"/>
                  </a:lnTo>
                  <a:lnTo>
                    <a:pt x="4571" y="4805"/>
                  </a:lnTo>
                  <a:lnTo>
                    <a:pt x="4371" y="5005"/>
                  </a:lnTo>
                  <a:lnTo>
                    <a:pt x="4138" y="5138"/>
                  </a:lnTo>
                  <a:lnTo>
                    <a:pt x="3871" y="5205"/>
                  </a:lnTo>
                  <a:lnTo>
                    <a:pt x="3604" y="5238"/>
                  </a:lnTo>
                  <a:lnTo>
                    <a:pt x="3337" y="5172"/>
                  </a:lnTo>
                  <a:lnTo>
                    <a:pt x="3104" y="5038"/>
                  </a:lnTo>
                  <a:lnTo>
                    <a:pt x="3003" y="4938"/>
                  </a:lnTo>
                  <a:lnTo>
                    <a:pt x="2903" y="4805"/>
                  </a:lnTo>
                  <a:lnTo>
                    <a:pt x="2870" y="4805"/>
                  </a:lnTo>
                  <a:lnTo>
                    <a:pt x="2803" y="1468"/>
                  </a:lnTo>
                  <a:close/>
                  <a:moveTo>
                    <a:pt x="4872" y="5138"/>
                  </a:moveTo>
                  <a:lnTo>
                    <a:pt x="5005" y="5405"/>
                  </a:lnTo>
                  <a:lnTo>
                    <a:pt x="5172" y="5672"/>
                  </a:lnTo>
                  <a:lnTo>
                    <a:pt x="5272" y="5772"/>
                  </a:lnTo>
                  <a:lnTo>
                    <a:pt x="5372" y="5872"/>
                  </a:lnTo>
                  <a:lnTo>
                    <a:pt x="5506" y="5939"/>
                  </a:lnTo>
                  <a:lnTo>
                    <a:pt x="5639" y="5972"/>
                  </a:lnTo>
                  <a:lnTo>
                    <a:pt x="5806" y="5972"/>
                  </a:lnTo>
                  <a:lnTo>
                    <a:pt x="5939" y="5939"/>
                  </a:lnTo>
                  <a:lnTo>
                    <a:pt x="6106" y="5839"/>
                  </a:lnTo>
                  <a:lnTo>
                    <a:pt x="6240" y="5772"/>
                  </a:lnTo>
                  <a:lnTo>
                    <a:pt x="6707" y="5338"/>
                  </a:lnTo>
                  <a:lnTo>
                    <a:pt x="6773" y="5539"/>
                  </a:lnTo>
                  <a:lnTo>
                    <a:pt x="6874" y="5705"/>
                  </a:lnTo>
                  <a:lnTo>
                    <a:pt x="6974" y="5839"/>
                  </a:lnTo>
                  <a:lnTo>
                    <a:pt x="7107" y="5972"/>
                  </a:lnTo>
                  <a:lnTo>
                    <a:pt x="7274" y="6106"/>
                  </a:lnTo>
                  <a:lnTo>
                    <a:pt x="7407" y="6206"/>
                  </a:lnTo>
                  <a:lnTo>
                    <a:pt x="7607" y="6306"/>
                  </a:lnTo>
                  <a:lnTo>
                    <a:pt x="7774" y="6339"/>
                  </a:lnTo>
                  <a:lnTo>
                    <a:pt x="8108" y="6373"/>
                  </a:lnTo>
                  <a:lnTo>
                    <a:pt x="8308" y="6373"/>
                  </a:lnTo>
                  <a:lnTo>
                    <a:pt x="8475" y="6339"/>
                  </a:lnTo>
                  <a:lnTo>
                    <a:pt x="8642" y="6306"/>
                  </a:lnTo>
                  <a:lnTo>
                    <a:pt x="8809" y="6206"/>
                  </a:lnTo>
                  <a:lnTo>
                    <a:pt x="8942" y="6106"/>
                  </a:lnTo>
                  <a:lnTo>
                    <a:pt x="9075" y="5972"/>
                  </a:lnTo>
                  <a:lnTo>
                    <a:pt x="9009" y="6039"/>
                  </a:lnTo>
                  <a:lnTo>
                    <a:pt x="9009" y="6139"/>
                  </a:lnTo>
                  <a:lnTo>
                    <a:pt x="9042" y="6273"/>
                  </a:lnTo>
                  <a:lnTo>
                    <a:pt x="9075" y="6406"/>
                  </a:lnTo>
                  <a:lnTo>
                    <a:pt x="9075" y="6539"/>
                  </a:lnTo>
                  <a:lnTo>
                    <a:pt x="9042" y="6740"/>
                  </a:lnTo>
                  <a:lnTo>
                    <a:pt x="8942" y="6940"/>
                  </a:lnTo>
                  <a:lnTo>
                    <a:pt x="8742" y="7340"/>
                  </a:lnTo>
                  <a:lnTo>
                    <a:pt x="8141" y="8975"/>
                  </a:lnTo>
                  <a:lnTo>
                    <a:pt x="7974" y="8541"/>
                  </a:lnTo>
                  <a:lnTo>
                    <a:pt x="7774" y="8107"/>
                  </a:lnTo>
                  <a:lnTo>
                    <a:pt x="7741" y="8041"/>
                  </a:lnTo>
                  <a:lnTo>
                    <a:pt x="7674" y="8007"/>
                  </a:lnTo>
                  <a:lnTo>
                    <a:pt x="7574" y="7974"/>
                  </a:lnTo>
                  <a:lnTo>
                    <a:pt x="7441" y="8007"/>
                  </a:lnTo>
                  <a:lnTo>
                    <a:pt x="7374" y="8107"/>
                  </a:lnTo>
                  <a:lnTo>
                    <a:pt x="7207" y="8274"/>
                  </a:lnTo>
                  <a:lnTo>
                    <a:pt x="7040" y="8374"/>
                  </a:lnTo>
                  <a:lnTo>
                    <a:pt x="6974" y="8441"/>
                  </a:lnTo>
                  <a:lnTo>
                    <a:pt x="6874" y="8441"/>
                  </a:lnTo>
                  <a:lnTo>
                    <a:pt x="6773" y="8408"/>
                  </a:lnTo>
                  <a:lnTo>
                    <a:pt x="6673" y="8341"/>
                  </a:lnTo>
                  <a:lnTo>
                    <a:pt x="6573" y="8274"/>
                  </a:lnTo>
                  <a:lnTo>
                    <a:pt x="6540" y="8174"/>
                  </a:lnTo>
                  <a:lnTo>
                    <a:pt x="6440" y="7974"/>
                  </a:lnTo>
                  <a:lnTo>
                    <a:pt x="6406" y="7740"/>
                  </a:lnTo>
                  <a:lnTo>
                    <a:pt x="6373" y="7540"/>
                  </a:lnTo>
                  <a:lnTo>
                    <a:pt x="6340" y="7474"/>
                  </a:lnTo>
                  <a:lnTo>
                    <a:pt x="6306" y="7407"/>
                  </a:lnTo>
                  <a:lnTo>
                    <a:pt x="6173" y="7307"/>
                  </a:lnTo>
                  <a:lnTo>
                    <a:pt x="6039" y="7307"/>
                  </a:lnTo>
                  <a:lnTo>
                    <a:pt x="5973" y="7340"/>
                  </a:lnTo>
                  <a:lnTo>
                    <a:pt x="5939" y="7407"/>
                  </a:lnTo>
                  <a:lnTo>
                    <a:pt x="5839" y="7574"/>
                  </a:lnTo>
                  <a:lnTo>
                    <a:pt x="5773" y="7674"/>
                  </a:lnTo>
                  <a:lnTo>
                    <a:pt x="5639" y="7807"/>
                  </a:lnTo>
                  <a:lnTo>
                    <a:pt x="5539" y="7907"/>
                  </a:lnTo>
                  <a:lnTo>
                    <a:pt x="5372" y="7974"/>
                  </a:lnTo>
                  <a:lnTo>
                    <a:pt x="5239" y="8007"/>
                  </a:lnTo>
                  <a:lnTo>
                    <a:pt x="5072" y="8041"/>
                  </a:lnTo>
                  <a:lnTo>
                    <a:pt x="4938" y="8041"/>
                  </a:lnTo>
                  <a:lnTo>
                    <a:pt x="4772" y="8007"/>
                  </a:lnTo>
                  <a:lnTo>
                    <a:pt x="4605" y="7941"/>
                  </a:lnTo>
                  <a:lnTo>
                    <a:pt x="4471" y="7841"/>
                  </a:lnTo>
                  <a:lnTo>
                    <a:pt x="4371" y="7740"/>
                  </a:lnTo>
                  <a:lnTo>
                    <a:pt x="4271" y="7607"/>
                  </a:lnTo>
                  <a:lnTo>
                    <a:pt x="4171" y="7474"/>
                  </a:lnTo>
                  <a:lnTo>
                    <a:pt x="4138" y="7340"/>
                  </a:lnTo>
                  <a:lnTo>
                    <a:pt x="4104" y="7173"/>
                  </a:lnTo>
                  <a:lnTo>
                    <a:pt x="4038" y="7040"/>
                  </a:lnTo>
                  <a:lnTo>
                    <a:pt x="3938" y="6973"/>
                  </a:lnTo>
                  <a:lnTo>
                    <a:pt x="3871" y="6940"/>
                  </a:lnTo>
                  <a:lnTo>
                    <a:pt x="3804" y="6940"/>
                  </a:lnTo>
                  <a:lnTo>
                    <a:pt x="3737" y="6973"/>
                  </a:lnTo>
                  <a:lnTo>
                    <a:pt x="3704" y="7006"/>
                  </a:lnTo>
                  <a:lnTo>
                    <a:pt x="3337" y="7440"/>
                  </a:lnTo>
                  <a:lnTo>
                    <a:pt x="2937" y="7841"/>
                  </a:lnTo>
                  <a:lnTo>
                    <a:pt x="2903" y="6439"/>
                  </a:lnTo>
                  <a:lnTo>
                    <a:pt x="2870" y="5438"/>
                  </a:lnTo>
                  <a:lnTo>
                    <a:pt x="3137" y="5572"/>
                  </a:lnTo>
                  <a:lnTo>
                    <a:pt x="3404" y="5672"/>
                  </a:lnTo>
                  <a:lnTo>
                    <a:pt x="3671" y="5705"/>
                  </a:lnTo>
                  <a:lnTo>
                    <a:pt x="3938" y="5672"/>
                  </a:lnTo>
                  <a:lnTo>
                    <a:pt x="4205" y="5605"/>
                  </a:lnTo>
                  <a:lnTo>
                    <a:pt x="4471" y="5505"/>
                  </a:lnTo>
                  <a:lnTo>
                    <a:pt x="4672" y="5338"/>
                  </a:lnTo>
                  <a:lnTo>
                    <a:pt x="4872" y="5138"/>
                  </a:lnTo>
                  <a:close/>
                  <a:moveTo>
                    <a:pt x="3771" y="7674"/>
                  </a:moveTo>
                  <a:lnTo>
                    <a:pt x="3938" y="7974"/>
                  </a:lnTo>
                  <a:lnTo>
                    <a:pt x="4171" y="8208"/>
                  </a:lnTo>
                  <a:lnTo>
                    <a:pt x="4305" y="8308"/>
                  </a:lnTo>
                  <a:lnTo>
                    <a:pt x="4438" y="8408"/>
                  </a:lnTo>
                  <a:lnTo>
                    <a:pt x="4605" y="8441"/>
                  </a:lnTo>
                  <a:lnTo>
                    <a:pt x="4772" y="8508"/>
                  </a:lnTo>
                  <a:lnTo>
                    <a:pt x="5105" y="8508"/>
                  </a:lnTo>
                  <a:lnTo>
                    <a:pt x="5439" y="8441"/>
                  </a:lnTo>
                  <a:lnTo>
                    <a:pt x="5739" y="8308"/>
                  </a:lnTo>
                  <a:lnTo>
                    <a:pt x="6006" y="8141"/>
                  </a:lnTo>
                  <a:lnTo>
                    <a:pt x="6073" y="8341"/>
                  </a:lnTo>
                  <a:lnTo>
                    <a:pt x="6206" y="8541"/>
                  </a:lnTo>
                  <a:lnTo>
                    <a:pt x="6373" y="8708"/>
                  </a:lnTo>
                  <a:lnTo>
                    <a:pt x="6573" y="8841"/>
                  </a:lnTo>
                  <a:lnTo>
                    <a:pt x="6707" y="8908"/>
                  </a:lnTo>
                  <a:lnTo>
                    <a:pt x="7074" y="8908"/>
                  </a:lnTo>
                  <a:lnTo>
                    <a:pt x="7307" y="8808"/>
                  </a:lnTo>
                  <a:lnTo>
                    <a:pt x="7507" y="8641"/>
                  </a:lnTo>
                  <a:lnTo>
                    <a:pt x="7708" y="9175"/>
                  </a:lnTo>
                  <a:lnTo>
                    <a:pt x="7874" y="9742"/>
                  </a:lnTo>
                  <a:lnTo>
                    <a:pt x="7307" y="11377"/>
                  </a:lnTo>
                  <a:lnTo>
                    <a:pt x="6807" y="13012"/>
                  </a:lnTo>
                  <a:lnTo>
                    <a:pt x="6306" y="14646"/>
                  </a:lnTo>
                  <a:lnTo>
                    <a:pt x="5873" y="16315"/>
                  </a:lnTo>
                  <a:lnTo>
                    <a:pt x="5439" y="17983"/>
                  </a:lnTo>
                  <a:lnTo>
                    <a:pt x="5072" y="19651"/>
                  </a:lnTo>
                  <a:lnTo>
                    <a:pt x="4738" y="21352"/>
                  </a:lnTo>
                  <a:lnTo>
                    <a:pt x="4405" y="23020"/>
                  </a:lnTo>
                  <a:lnTo>
                    <a:pt x="4104" y="25022"/>
                  </a:lnTo>
                  <a:lnTo>
                    <a:pt x="3337" y="24956"/>
                  </a:lnTo>
                  <a:lnTo>
                    <a:pt x="2970" y="8508"/>
                  </a:lnTo>
                  <a:lnTo>
                    <a:pt x="3003" y="8474"/>
                  </a:lnTo>
                  <a:lnTo>
                    <a:pt x="3370" y="8074"/>
                  </a:lnTo>
                  <a:lnTo>
                    <a:pt x="3771" y="7674"/>
                  </a:lnTo>
                  <a:close/>
                  <a:moveTo>
                    <a:pt x="1502" y="28959"/>
                  </a:moveTo>
                  <a:lnTo>
                    <a:pt x="2036" y="29126"/>
                  </a:lnTo>
                  <a:lnTo>
                    <a:pt x="2536" y="29193"/>
                  </a:lnTo>
                  <a:lnTo>
                    <a:pt x="3637" y="29326"/>
                  </a:lnTo>
                  <a:lnTo>
                    <a:pt x="4238" y="29359"/>
                  </a:lnTo>
                  <a:lnTo>
                    <a:pt x="4872" y="29359"/>
                  </a:lnTo>
                  <a:lnTo>
                    <a:pt x="4772" y="29760"/>
                  </a:lnTo>
                  <a:lnTo>
                    <a:pt x="4605" y="30160"/>
                  </a:lnTo>
                  <a:lnTo>
                    <a:pt x="4505" y="30093"/>
                  </a:lnTo>
                  <a:lnTo>
                    <a:pt x="4405" y="30060"/>
                  </a:lnTo>
                  <a:lnTo>
                    <a:pt x="4138" y="29993"/>
                  </a:lnTo>
                  <a:lnTo>
                    <a:pt x="3370" y="29960"/>
                  </a:lnTo>
                  <a:lnTo>
                    <a:pt x="2503" y="29826"/>
                  </a:lnTo>
                  <a:lnTo>
                    <a:pt x="1636" y="29660"/>
                  </a:lnTo>
                  <a:lnTo>
                    <a:pt x="1536" y="29660"/>
                  </a:lnTo>
                  <a:lnTo>
                    <a:pt x="1502" y="29326"/>
                  </a:lnTo>
                  <a:lnTo>
                    <a:pt x="1502" y="28959"/>
                  </a:lnTo>
                  <a:close/>
                  <a:moveTo>
                    <a:pt x="2503" y="0"/>
                  </a:moveTo>
                  <a:lnTo>
                    <a:pt x="2403" y="34"/>
                  </a:lnTo>
                  <a:lnTo>
                    <a:pt x="2336" y="67"/>
                  </a:lnTo>
                  <a:lnTo>
                    <a:pt x="2303" y="134"/>
                  </a:lnTo>
                  <a:lnTo>
                    <a:pt x="2303" y="234"/>
                  </a:lnTo>
                  <a:lnTo>
                    <a:pt x="2770" y="22353"/>
                  </a:lnTo>
                  <a:lnTo>
                    <a:pt x="2837" y="24922"/>
                  </a:lnTo>
                  <a:lnTo>
                    <a:pt x="1402" y="24855"/>
                  </a:lnTo>
                  <a:lnTo>
                    <a:pt x="835" y="24789"/>
                  </a:lnTo>
                  <a:lnTo>
                    <a:pt x="635" y="24822"/>
                  </a:lnTo>
                  <a:lnTo>
                    <a:pt x="401" y="24855"/>
                  </a:lnTo>
                  <a:lnTo>
                    <a:pt x="334" y="24889"/>
                  </a:lnTo>
                  <a:lnTo>
                    <a:pt x="234" y="24956"/>
                  </a:lnTo>
                  <a:lnTo>
                    <a:pt x="168" y="25022"/>
                  </a:lnTo>
                  <a:lnTo>
                    <a:pt x="134" y="25122"/>
                  </a:lnTo>
                  <a:lnTo>
                    <a:pt x="101" y="25356"/>
                  </a:lnTo>
                  <a:lnTo>
                    <a:pt x="68" y="25589"/>
                  </a:lnTo>
                  <a:lnTo>
                    <a:pt x="68" y="26090"/>
                  </a:lnTo>
                  <a:lnTo>
                    <a:pt x="1" y="27224"/>
                  </a:lnTo>
                  <a:lnTo>
                    <a:pt x="1" y="27524"/>
                  </a:lnTo>
                  <a:lnTo>
                    <a:pt x="68" y="27758"/>
                  </a:lnTo>
                  <a:lnTo>
                    <a:pt x="168" y="27991"/>
                  </a:lnTo>
                  <a:lnTo>
                    <a:pt x="301" y="28192"/>
                  </a:lnTo>
                  <a:lnTo>
                    <a:pt x="435" y="28358"/>
                  </a:lnTo>
                  <a:lnTo>
                    <a:pt x="635" y="28525"/>
                  </a:lnTo>
                  <a:lnTo>
                    <a:pt x="835" y="28659"/>
                  </a:lnTo>
                  <a:lnTo>
                    <a:pt x="1035" y="28792"/>
                  </a:lnTo>
                  <a:lnTo>
                    <a:pt x="1002" y="29159"/>
                  </a:lnTo>
                  <a:lnTo>
                    <a:pt x="1035" y="29526"/>
                  </a:lnTo>
                  <a:lnTo>
                    <a:pt x="1102" y="29893"/>
                  </a:lnTo>
                  <a:lnTo>
                    <a:pt x="1235" y="30227"/>
                  </a:lnTo>
                  <a:lnTo>
                    <a:pt x="1435" y="30560"/>
                  </a:lnTo>
                  <a:lnTo>
                    <a:pt x="1669" y="30827"/>
                  </a:lnTo>
                  <a:lnTo>
                    <a:pt x="1936" y="31094"/>
                  </a:lnTo>
                  <a:lnTo>
                    <a:pt x="2269" y="31294"/>
                  </a:lnTo>
                  <a:lnTo>
                    <a:pt x="2636" y="31428"/>
                  </a:lnTo>
                  <a:lnTo>
                    <a:pt x="3037" y="31528"/>
                  </a:lnTo>
                  <a:lnTo>
                    <a:pt x="3404" y="31561"/>
                  </a:lnTo>
                  <a:lnTo>
                    <a:pt x="3804" y="31495"/>
                  </a:lnTo>
                  <a:lnTo>
                    <a:pt x="4038" y="31428"/>
                  </a:lnTo>
                  <a:lnTo>
                    <a:pt x="4238" y="31361"/>
                  </a:lnTo>
                  <a:lnTo>
                    <a:pt x="4405" y="31228"/>
                  </a:lnTo>
                  <a:lnTo>
                    <a:pt x="4571" y="31094"/>
                  </a:lnTo>
                  <a:lnTo>
                    <a:pt x="4705" y="30961"/>
                  </a:lnTo>
                  <a:lnTo>
                    <a:pt x="4838" y="30794"/>
                  </a:lnTo>
                  <a:lnTo>
                    <a:pt x="5039" y="30394"/>
                  </a:lnTo>
                  <a:lnTo>
                    <a:pt x="5239" y="29860"/>
                  </a:lnTo>
                  <a:lnTo>
                    <a:pt x="5372" y="29293"/>
                  </a:lnTo>
                  <a:lnTo>
                    <a:pt x="5773" y="29159"/>
                  </a:lnTo>
                  <a:lnTo>
                    <a:pt x="5939" y="29059"/>
                  </a:lnTo>
                  <a:lnTo>
                    <a:pt x="6106" y="28959"/>
                  </a:lnTo>
                  <a:lnTo>
                    <a:pt x="6306" y="28826"/>
                  </a:lnTo>
                  <a:lnTo>
                    <a:pt x="6473" y="28659"/>
                  </a:lnTo>
                  <a:lnTo>
                    <a:pt x="6640" y="28459"/>
                  </a:lnTo>
                  <a:lnTo>
                    <a:pt x="6773" y="28258"/>
                  </a:lnTo>
                  <a:lnTo>
                    <a:pt x="6907" y="28025"/>
                  </a:lnTo>
                  <a:lnTo>
                    <a:pt x="7007" y="27791"/>
                  </a:lnTo>
                  <a:lnTo>
                    <a:pt x="7174" y="27291"/>
                  </a:lnTo>
                  <a:lnTo>
                    <a:pt x="7274" y="26690"/>
                  </a:lnTo>
                  <a:lnTo>
                    <a:pt x="7341" y="26357"/>
                  </a:lnTo>
                  <a:lnTo>
                    <a:pt x="7341" y="26023"/>
                  </a:lnTo>
                  <a:lnTo>
                    <a:pt x="7274" y="25723"/>
                  </a:lnTo>
                  <a:lnTo>
                    <a:pt x="7207" y="25556"/>
                  </a:lnTo>
                  <a:lnTo>
                    <a:pt x="7140" y="25456"/>
                  </a:lnTo>
                  <a:lnTo>
                    <a:pt x="7040" y="25356"/>
                  </a:lnTo>
                  <a:lnTo>
                    <a:pt x="6907" y="25256"/>
                  </a:lnTo>
                  <a:lnTo>
                    <a:pt x="6773" y="25189"/>
                  </a:lnTo>
                  <a:lnTo>
                    <a:pt x="6573" y="25156"/>
                  </a:lnTo>
                  <a:lnTo>
                    <a:pt x="6173" y="25122"/>
                  </a:lnTo>
                  <a:lnTo>
                    <a:pt x="5739" y="25089"/>
                  </a:lnTo>
                  <a:lnTo>
                    <a:pt x="4872" y="25056"/>
                  </a:lnTo>
                  <a:lnTo>
                    <a:pt x="4571" y="25022"/>
                  </a:lnTo>
                  <a:lnTo>
                    <a:pt x="4938" y="22887"/>
                  </a:lnTo>
                  <a:lnTo>
                    <a:pt x="5339" y="20752"/>
                  </a:lnTo>
                  <a:lnTo>
                    <a:pt x="5806" y="18617"/>
                  </a:lnTo>
                  <a:lnTo>
                    <a:pt x="6306" y="16481"/>
                  </a:lnTo>
                  <a:lnTo>
                    <a:pt x="6907" y="14380"/>
                  </a:lnTo>
                  <a:lnTo>
                    <a:pt x="7507" y="12311"/>
                  </a:lnTo>
                  <a:lnTo>
                    <a:pt x="8208" y="10243"/>
                  </a:lnTo>
                  <a:lnTo>
                    <a:pt x="8942" y="8174"/>
                  </a:lnTo>
                  <a:lnTo>
                    <a:pt x="9509" y="6740"/>
                  </a:lnTo>
                  <a:lnTo>
                    <a:pt x="10076" y="5338"/>
                  </a:lnTo>
                  <a:lnTo>
                    <a:pt x="10677" y="3904"/>
                  </a:lnTo>
                  <a:lnTo>
                    <a:pt x="11311" y="2503"/>
                  </a:lnTo>
                  <a:lnTo>
                    <a:pt x="11344" y="2402"/>
                  </a:lnTo>
                  <a:lnTo>
                    <a:pt x="11344" y="2336"/>
                  </a:lnTo>
                  <a:lnTo>
                    <a:pt x="11277" y="2236"/>
                  </a:lnTo>
                  <a:lnTo>
                    <a:pt x="11211" y="2202"/>
                  </a:lnTo>
                  <a:lnTo>
                    <a:pt x="11144" y="2169"/>
                  </a:lnTo>
                  <a:lnTo>
                    <a:pt x="11077" y="2169"/>
                  </a:lnTo>
                  <a:lnTo>
                    <a:pt x="10977" y="2202"/>
                  </a:lnTo>
                  <a:lnTo>
                    <a:pt x="10910" y="2269"/>
                  </a:lnTo>
                  <a:lnTo>
                    <a:pt x="10744" y="2436"/>
                  </a:lnTo>
                  <a:lnTo>
                    <a:pt x="10577" y="2569"/>
                  </a:lnTo>
                  <a:lnTo>
                    <a:pt x="10410" y="2669"/>
                  </a:lnTo>
                  <a:lnTo>
                    <a:pt x="10210" y="2736"/>
                  </a:lnTo>
                  <a:lnTo>
                    <a:pt x="10010" y="2803"/>
                  </a:lnTo>
                  <a:lnTo>
                    <a:pt x="9576" y="2803"/>
                  </a:lnTo>
                  <a:lnTo>
                    <a:pt x="9376" y="2736"/>
                  </a:lnTo>
                  <a:lnTo>
                    <a:pt x="9142" y="2603"/>
                  </a:lnTo>
                  <a:lnTo>
                    <a:pt x="8942" y="2469"/>
                  </a:lnTo>
                  <a:lnTo>
                    <a:pt x="8775" y="2269"/>
                  </a:lnTo>
                  <a:lnTo>
                    <a:pt x="8642" y="2035"/>
                  </a:lnTo>
                  <a:lnTo>
                    <a:pt x="8775" y="1869"/>
                  </a:lnTo>
                  <a:lnTo>
                    <a:pt x="8809" y="1769"/>
                  </a:lnTo>
                  <a:lnTo>
                    <a:pt x="8775" y="1702"/>
                  </a:lnTo>
                  <a:lnTo>
                    <a:pt x="8742" y="1635"/>
                  </a:lnTo>
                  <a:lnTo>
                    <a:pt x="8675" y="1568"/>
                  </a:lnTo>
                  <a:lnTo>
                    <a:pt x="8575" y="1535"/>
                  </a:lnTo>
                  <a:lnTo>
                    <a:pt x="8508" y="1535"/>
                  </a:lnTo>
                  <a:lnTo>
                    <a:pt x="8408" y="1568"/>
                  </a:lnTo>
                  <a:lnTo>
                    <a:pt x="8341" y="1635"/>
                  </a:lnTo>
                  <a:lnTo>
                    <a:pt x="8208" y="1835"/>
                  </a:lnTo>
                  <a:lnTo>
                    <a:pt x="8041" y="2035"/>
                  </a:lnTo>
                  <a:lnTo>
                    <a:pt x="7874" y="2202"/>
                  </a:lnTo>
                  <a:lnTo>
                    <a:pt x="7674" y="2369"/>
                  </a:lnTo>
                  <a:lnTo>
                    <a:pt x="7474" y="2469"/>
                  </a:lnTo>
                  <a:lnTo>
                    <a:pt x="7240" y="2536"/>
                  </a:lnTo>
                  <a:lnTo>
                    <a:pt x="7007" y="2569"/>
                  </a:lnTo>
                  <a:lnTo>
                    <a:pt x="6740" y="2536"/>
                  </a:lnTo>
                  <a:lnTo>
                    <a:pt x="6507" y="2469"/>
                  </a:lnTo>
                  <a:lnTo>
                    <a:pt x="6273" y="2336"/>
                  </a:lnTo>
                  <a:lnTo>
                    <a:pt x="6073" y="2202"/>
                  </a:lnTo>
                  <a:lnTo>
                    <a:pt x="5873" y="2069"/>
                  </a:lnTo>
                  <a:lnTo>
                    <a:pt x="5706" y="1902"/>
                  </a:lnTo>
                  <a:lnTo>
                    <a:pt x="5539" y="1702"/>
                  </a:lnTo>
                  <a:lnTo>
                    <a:pt x="5406" y="1468"/>
                  </a:lnTo>
                  <a:lnTo>
                    <a:pt x="5272" y="1268"/>
                  </a:lnTo>
                  <a:lnTo>
                    <a:pt x="5205" y="1168"/>
                  </a:lnTo>
                  <a:lnTo>
                    <a:pt x="5139" y="1135"/>
                  </a:lnTo>
                  <a:lnTo>
                    <a:pt x="5039" y="1135"/>
                  </a:lnTo>
                  <a:lnTo>
                    <a:pt x="4972" y="1168"/>
                  </a:lnTo>
                  <a:lnTo>
                    <a:pt x="4905" y="1235"/>
                  </a:lnTo>
                  <a:lnTo>
                    <a:pt x="4838" y="1301"/>
                  </a:lnTo>
                  <a:lnTo>
                    <a:pt x="4838" y="1402"/>
                  </a:lnTo>
                  <a:lnTo>
                    <a:pt x="4872" y="1502"/>
                  </a:lnTo>
                  <a:lnTo>
                    <a:pt x="4905" y="1568"/>
                  </a:lnTo>
                  <a:lnTo>
                    <a:pt x="4705" y="1735"/>
                  </a:lnTo>
                  <a:lnTo>
                    <a:pt x="4471" y="1835"/>
                  </a:lnTo>
                  <a:lnTo>
                    <a:pt x="4238" y="1902"/>
                  </a:lnTo>
                  <a:lnTo>
                    <a:pt x="4038" y="1902"/>
                  </a:lnTo>
                  <a:lnTo>
                    <a:pt x="3771" y="1769"/>
                  </a:lnTo>
                  <a:lnTo>
                    <a:pt x="3537" y="1635"/>
                  </a:lnTo>
                  <a:lnTo>
                    <a:pt x="3337" y="1435"/>
                  </a:lnTo>
                  <a:lnTo>
                    <a:pt x="3170" y="1201"/>
                  </a:lnTo>
                  <a:lnTo>
                    <a:pt x="3037" y="935"/>
                  </a:lnTo>
                  <a:lnTo>
                    <a:pt x="2937" y="701"/>
                  </a:lnTo>
                  <a:lnTo>
                    <a:pt x="2770" y="167"/>
                  </a:lnTo>
                  <a:lnTo>
                    <a:pt x="2737" y="67"/>
                  </a:lnTo>
                  <a:lnTo>
                    <a:pt x="2670" y="34"/>
                  </a:lnTo>
                  <a:lnTo>
                    <a:pt x="25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2952150" y="3371675"/>
              <a:ext cx="71750" cy="20050"/>
            </a:xfrm>
            <a:custGeom>
              <a:avLst/>
              <a:gdLst/>
              <a:ahLst/>
              <a:cxnLst/>
              <a:rect l="l" t="t" r="r" b="b"/>
              <a:pathLst>
                <a:path w="2870" h="802" extrusionOk="0">
                  <a:moveTo>
                    <a:pt x="201" y="0"/>
                  </a:moveTo>
                  <a:lnTo>
                    <a:pt x="134" y="34"/>
                  </a:lnTo>
                  <a:lnTo>
                    <a:pt x="67" y="101"/>
                  </a:lnTo>
                  <a:lnTo>
                    <a:pt x="1" y="167"/>
                  </a:lnTo>
                  <a:lnTo>
                    <a:pt x="1" y="267"/>
                  </a:lnTo>
                  <a:lnTo>
                    <a:pt x="34" y="367"/>
                  </a:lnTo>
                  <a:lnTo>
                    <a:pt x="101" y="434"/>
                  </a:lnTo>
                  <a:lnTo>
                    <a:pt x="167" y="468"/>
                  </a:lnTo>
                  <a:lnTo>
                    <a:pt x="2570" y="801"/>
                  </a:lnTo>
                  <a:lnTo>
                    <a:pt x="2670" y="801"/>
                  </a:lnTo>
                  <a:lnTo>
                    <a:pt x="2770" y="768"/>
                  </a:lnTo>
                  <a:lnTo>
                    <a:pt x="2836" y="734"/>
                  </a:lnTo>
                  <a:lnTo>
                    <a:pt x="2870" y="634"/>
                  </a:lnTo>
                  <a:lnTo>
                    <a:pt x="2870" y="534"/>
                  </a:lnTo>
                  <a:lnTo>
                    <a:pt x="2836" y="468"/>
                  </a:lnTo>
                  <a:lnTo>
                    <a:pt x="2803" y="367"/>
                  </a:lnTo>
                  <a:lnTo>
                    <a:pt x="2703" y="3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958825" y="3281600"/>
              <a:ext cx="67575" cy="26700"/>
            </a:xfrm>
            <a:custGeom>
              <a:avLst/>
              <a:gdLst/>
              <a:ahLst/>
              <a:cxnLst/>
              <a:rect l="l" t="t" r="r" b="b"/>
              <a:pathLst>
                <a:path w="2703" h="1068" extrusionOk="0">
                  <a:moveTo>
                    <a:pt x="167" y="0"/>
                  </a:moveTo>
                  <a:lnTo>
                    <a:pt x="101" y="34"/>
                  </a:lnTo>
                  <a:lnTo>
                    <a:pt x="34" y="100"/>
                  </a:lnTo>
                  <a:lnTo>
                    <a:pt x="1" y="201"/>
                  </a:lnTo>
                  <a:lnTo>
                    <a:pt x="1" y="267"/>
                  </a:lnTo>
                  <a:lnTo>
                    <a:pt x="1" y="367"/>
                  </a:lnTo>
                  <a:lnTo>
                    <a:pt x="67" y="434"/>
                  </a:lnTo>
                  <a:lnTo>
                    <a:pt x="167" y="467"/>
                  </a:lnTo>
                  <a:lnTo>
                    <a:pt x="2403" y="1068"/>
                  </a:lnTo>
                  <a:lnTo>
                    <a:pt x="2503" y="1068"/>
                  </a:lnTo>
                  <a:lnTo>
                    <a:pt x="2603" y="1035"/>
                  </a:lnTo>
                  <a:lnTo>
                    <a:pt x="2636" y="968"/>
                  </a:lnTo>
                  <a:lnTo>
                    <a:pt x="2703" y="868"/>
                  </a:lnTo>
                  <a:lnTo>
                    <a:pt x="2703" y="801"/>
                  </a:lnTo>
                  <a:lnTo>
                    <a:pt x="2670" y="701"/>
                  </a:lnTo>
                  <a:lnTo>
                    <a:pt x="2603" y="634"/>
                  </a:lnTo>
                  <a:lnTo>
                    <a:pt x="2536" y="601"/>
                  </a:lnTo>
                  <a:lnTo>
                    <a:pt x="267" y="34"/>
                  </a:lnTo>
                  <a:lnTo>
                    <a:pt x="1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2989675" y="3228225"/>
              <a:ext cx="45075" cy="30875"/>
            </a:xfrm>
            <a:custGeom>
              <a:avLst/>
              <a:gdLst/>
              <a:ahLst/>
              <a:cxnLst/>
              <a:rect l="l" t="t" r="r" b="b"/>
              <a:pathLst>
                <a:path w="1803" h="1235" extrusionOk="0">
                  <a:moveTo>
                    <a:pt x="168" y="0"/>
                  </a:moveTo>
                  <a:lnTo>
                    <a:pt x="101" y="33"/>
                  </a:lnTo>
                  <a:lnTo>
                    <a:pt x="34" y="100"/>
                  </a:lnTo>
                  <a:lnTo>
                    <a:pt x="1" y="200"/>
                  </a:lnTo>
                  <a:lnTo>
                    <a:pt x="1" y="267"/>
                  </a:lnTo>
                  <a:lnTo>
                    <a:pt x="34" y="367"/>
                  </a:lnTo>
                  <a:lnTo>
                    <a:pt x="101" y="434"/>
                  </a:lnTo>
                  <a:lnTo>
                    <a:pt x="1436" y="1201"/>
                  </a:lnTo>
                  <a:lnTo>
                    <a:pt x="1502" y="1235"/>
                  </a:lnTo>
                  <a:lnTo>
                    <a:pt x="1602" y="1201"/>
                  </a:lnTo>
                  <a:lnTo>
                    <a:pt x="1702" y="1168"/>
                  </a:lnTo>
                  <a:lnTo>
                    <a:pt x="1769" y="1101"/>
                  </a:lnTo>
                  <a:lnTo>
                    <a:pt x="1803" y="1001"/>
                  </a:lnTo>
                  <a:lnTo>
                    <a:pt x="1769" y="934"/>
                  </a:lnTo>
                  <a:lnTo>
                    <a:pt x="1736" y="834"/>
                  </a:lnTo>
                  <a:lnTo>
                    <a:pt x="1669" y="767"/>
                  </a:lnTo>
                  <a:lnTo>
                    <a:pt x="3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3024725" y="3194850"/>
              <a:ext cx="32550" cy="38400"/>
            </a:xfrm>
            <a:custGeom>
              <a:avLst/>
              <a:gdLst/>
              <a:ahLst/>
              <a:cxnLst/>
              <a:rect l="l" t="t" r="r" b="b"/>
              <a:pathLst>
                <a:path w="1302" h="1536" extrusionOk="0">
                  <a:moveTo>
                    <a:pt x="134" y="1"/>
                  </a:moveTo>
                  <a:lnTo>
                    <a:pt x="67" y="67"/>
                  </a:lnTo>
                  <a:lnTo>
                    <a:pt x="0" y="134"/>
                  </a:lnTo>
                  <a:lnTo>
                    <a:pt x="0" y="234"/>
                  </a:lnTo>
                  <a:lnTo>
                    <a:pt x="0" y="334"/>
                  </a:lnTo>
                  <a:lnTo>
                    <a:pt x="67" y="401"/>
                  </a:lnTo>
                  <a:lnTo>
                    <a:pt x="901" y="1469"/>
                  </a:lnTo>
                  <a:lnTo>
                    <a:pt x="968" y="1535"/>
                  </a:lnTo>
                  <a:lnTo>
                    <a:pt x="1168" y="1535"/>
                  </a:lnTo>
                  <a:lnTo>
                    <a:pt x="1235" y="1469"/>
                  </a:lnTo>
                  <a:lnTo>
                    <a:pt x="1301" y="1402"/>
                  </a:lnTo>
                  <a:lnTo>
                    <a:pt x="1301" y="1302"/>
                  </a:lnTo>
                  <a:lnTo>
                    <a:pt x="1301" y="1235"/>
                  </a:lnTo>
                  <a:lnTo>
                    <a:pt x="1235" y="1135"/>
                  </a:lnTo>
                  <a:lnTo>
                    <a:pt x="401" y="67"/>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149000" y="3144800"/>
              <a:ext cx="13350" cy="70100"/>
            </a:xfrm>
            <a:custGeom>
              <a:avLst/>
              <a:gdLst/>
              <a:ahLst/>
              <a:cxnLst/>
              <a:rect l="l" t="t" r="r" b="b"/>
              <a:pathLst>
                <a:path w="534" h="2804" extrusionOk="0">
                  <a:moveTo>
                    <a:pt x="167" y="1"/>
                  </a:moveTo>
                  <a:lnTo>
                    <a:pt x="67" y="68"/>
                  </a:lnTo>
                  <a:lnTo>
                    <a:pt x="34" y="134"/>
                  </a:lnTo>
                  <a:lnTo>
                    <a:pt x="0" y="234"/>
                  </a:lnTo>
                  <a:lnTo>
                    <a:pt x="67" y="802"/>
                  </a:lnTo>
                  <a:lnTo>
                    <a:pt x="67" y="1402"/>
                  </a:lnTo>
                  <a:lnTo>
                    <a:pt x="34" y="1969"/>
                  </a:lnTo>
                  <a:lnTo>
                    <a:pt x="0" y="2570"/>
                  </a:lnTo>
                  <a:lnTo>
                    <a:pt x="0" y="2637"/>
                  </a:lnTo>
                  <a:lnTo>
                    <a:pt x="67" y="2737"/>
                  </a:lnTo>
                  <a:lnTo>
                    <a:pt x="134" y="2770"/>
                  </a:lnTo>
                  <a:lnTo>
                    <a:pt x="234" y="2803"/>
                  </a:lnTo>
                  <a:lnTo>
                    <a:pt x="334" y="2770"/>
                  </a:lnTo>
                  <a:lnTo>
                    <a:pt x="401" y="2737"/>
                  </a:lnTo>
                  <a:lnTo>
                    <a:pt x="467" y="2637"/>
                  </a:lnTo>
                  <a:lnTo>
                    <a:pt x="467" y="2570"/>
                  </a:lnTo>
                  <a:lnTo>
                    <a:pt x="534" y="1969"/>
                  </a:lnTo>
                  <a:lnTo>
                    <a:pt x="534" y="1402"/>
                  </a:lnTo>
                  <a:lnTo>
                    <a:pt x="534" y="802"/>
                  </a:lnTo>
                  <a:lnTo>
                    <a:pt x="501" y="234"/>
                  </a:lnTo>
                  <a:lnTo>
                    <a:pt x="467" y="134"/>
                  </a:lnTo>
                  <a:lnTo>
                    <a:pt x="401" y="68"/>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194875" y="3159000"/>
              <a:ext cx="15875" cy="57575"/>
            </a:xfrm>
            <a:custGeom>
              <a:avLst/>
              <a:gdLst/>
              <a:ahLst/>
              <a:cxnLst/>
              <a:rect l="l" t="t" r="r" b="b"/>
              <a:pathLst>
                <a:path w="635" h="2303" extrusionOk="0">
                  <a:moveTo>
                    <a:pt x="367" y="0"/>
                  </a:moveTo>
                  <a:lnTo>
                    <a:pt x="300" y="33"/>
                  </a:lnTo>
                  <a:lnTo>
                    <a:pt x="234" y="100"/>
                  </a:lnTo>
                  <a:lnTo>
                    <a:pt x="167" y="200"/>
                  </a:lnTo>
                  <a:lnTo>
                    <a:pt x="67" y="1134"/>
                  </a:lnTo>
                  <a:lnTo>
                    <a:pt x="0" y="2069"/>
                  </a:lnTo>
                  <a:lnTo>
                    <a:pt x="0" y="2169"/>
                  </a:lnTo>
                  <a:lnTo>
                    <a:pt x="67" y="2235"/>
                  </a:lnTo>
                  <a:lnTo>
                    <a:pt x="134" y="2302"/>
                  </a:lnTo>
                  <a:lnTo>
                    <a:pt x="334" y="2302"/>
                  </a:lnTo>
                  <a:lnTo>
                    <a:pt x="400" y="2235"/>
                  </a:lnTo>
                  <a:lnTo>
                    <a:pt x="467" y="2169"/>
                  </a:lnTo>
                  <a:lnTo>
                    <a:pt x="467" y="2069"/>
                  </a:lnTo>
                  <a:lnTo>
                    <a:pt x="534" y="1201"/>
                  </a:lnTo>
                  <a:lnTo>
                    <a:pt x="634" y="300"/>
                  </a:lnTo>
                  <a:lnTo>
                    <a:pt x="634" y="200"/>
                  </a:lnTo>
                  <a:lnTo>
                    <a:pt x="634" y="133"/>
                  </a:lnTo>
                  <a:lnTo>
                    <a:pt x="567" y="67"/>
                  </a:lnTo>
                  <a:lnTo>
                    <a:pt x="4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3252425" y="3179850"/>
              <a:ext cx="29200" cy="45050"/>
            </a:xfrm>
            <a:custGeom>
              <a:avLst/>
              <a:gdLst/>
              <a:ahLst/>
              <a:cxnLst/>
              <a:rect l="l" t="t" r="r" b="b"/>
              <a:pathLst>
                <a:path w="1168" h="1802" extrusionOk="0">
                  <a:moveTo>
                    <a:pt x="868" y="0"/>
                  </a:moveTo>
                  <a:lnTo>
                    <a:pt x="767" y="67"/>
                  </a:lnTo>
                  <a:lnTo>
                    <a:pt x="734" y="134"/>
                  </a:lnTo>
                  <a:lnTo>
                    <a:pt x="34" y="1435"/>
                  </a:lnTo>
                  <a:lnTo>
                    <a:pt x="0" y="1535"/>
                  </a:lnTo>
                  <a:lnTo>
                    <a:pt x="0" y="1635"/>
                  </a:lnTo>
                  <a:lnTo>
                    <a:pt x="67" y="1702"/>
                  </a:lnTo>
                  <a:lnTo>
                    <a:pt x="134" y="1768"/>
                  </a:lnTo>
                  <a:lnTo>
                    <a:pt x="200" y="1802"/>
                  </a:lnTo>
                  <a:lnTo>
                    <a:pt x="300" y="1802"/>
                  </a:lnTo>
                  <a:lnTo>
                    <a:pt x="401" y="1768"/>
                  </a:lnTo>
                  <a:lnTo>
                    <a:pt x="467" y="1668"/>
                  </a:lnTo>
                  <a:lnTo>
                    <a:pt x="1134" y="367"/>
                  </a:lnTo>
                  <a:lnTo>
                    <a:pt x="1168" y="267"/>
                  </a:lnTo>
                  <a:lnTo>
                    <a:pt x="1168" y="167"/>
                  </a:lnTo>
                  <a:lnTo>
                    <a:pt x="1134" y="100"/>
                  </a:lnTo>
                  <a:lnTo>
                    <a:pt x="1034" y="33"/>
                  </a:lnTo>
                  <a:lnTo>
                    <a:pt x="9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3352500" y="3254900"/>
              <a:ext cx="28375" cy="25875"/>
            </a:xfrm>
            <a:custGeom>
              <a:avLst/>
              <a:gdLst/>
              <a:ahLst/>
              <a:cxnLst/>
              <a:rect l="l" t="t" r="r" b="b"/>
              <a:pathLst>
                <a:path w="1135" h="1035" extrusionOk="0">
                  <a:moveTo>
                    <a:pt x="835" y="1"/>
                  </a:moveTo>
                  <a:lnTo>
                    <a:pt x="735" y="67"/>
                  </a:lnTo>
                  <a:lnTo>
                    <a:pt x="67" y="635"/>
                  </a:lnTo>
                  <a:lnTo>
                    <a:pt x="34" y="701"/>
                  </a:lnTo>
                  <a:lnTo>
                    <a:pt x="1" y="801"/>
                  </a:lnTo>
                  <a:lnTo>
                    <a:pt x="34" y="902"/>
                  </a:lnTo>
                  <a:lnTo>
                    <a:pt x="67" y="968"/>
                  </a:lnTo>
                  <a:lnTo>
                    <a:pt x="167" y="1035"/>
                  </a:lnTo>
                  <a:lnTo>
                    <a:pt x="334" y="1035"/>
                  </a:lnTo>
                  <a:lnTo>
                    <a:pt x="401" y="968"/>
                  </a:lnTo>
                  <a:lnTo>
                    <a:pt x="1068" y="401"/>
                  </a:lnTo>
                  <a:lnTo>
                    <a:pt x="1135" y="334"/>
                  </a:lnTo>
                  <a:lnTo>
                    <a:pt x="1135" y="234"/>
                  </a:lnTo>
                  <a:lnTo>
                    <a:pt x="1135" y="134"/>
                  </a:lnTo>
                  <a:lnTo>
                    <a:pt x="1068" y="67"/>
                  </a:lnTo>
                  <a:lnTo>
                    <a:pt x="10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3327475" y="3354150"/>
              <a:ext cx="39225" cy="15875"/>
            </a:xfrm>
            <a:custGeom>
              <a:avLst/>
              <a:gdLst/>
              <a:ahLst/>
              <a:cxnLst/>
              <a:rect l="l" t="t" r="r" b="b"/>
              <a:pathLst>
                <a:path w="1569" h="635" extrusionOk="0">
                  <a:moveTo>
                    <a:pt x="234" y="1"/>
                  </a:moveTo>
                  <a:lnTo>
                    <a:pt x="134" y="34"/>
                  </a:lnTo>
                  <a:lnTo>
                    <a:pt x="68" y="101"/>
                  </a:lnTo>
                  <a:lnTo>
                    <a:pt x="34" y="168"/>
                  </a:lnTo>
                  <a:lnTo>
                    <a:pt x="1" y="268"/>
                  </a:lnTo>
                  <a:lnTo>
                    <a:pt x="34" y="368"/>
                  </a:lnTo>
                  <a:lnTo>
                    <a:pt x="101" y="435"/>
                  </a:lnTo>
                  <a:lnTo>
                    <a:pt x="201" y="468"/>
                  </a:lnTo>
                  <a:lnTo>
                    <a:pt x="1269" y="635"/>
                  </a:lnTo>
                  <a:lnTo>
                    <a:pt x="1369" y="635"/>
                  </a:lnTo>
                  <a:lnTo>
                    <a:pt x="1435" y="601"/>
                  </a:lnTo>
                  <a:lnTo>
                    <a:pt x="1502" y="568"/>
                  </a:lnTo>
                  <a:lnTo>
                    <a:pt x="1569" y="468"/>
                  </a:lnTo>
                  <a:lnTo>
                    <a:pt x="1569" y="368"/>
                  </a:lnTo>
                  <a:lnTo>
                    <a:pt x="1535" y="301"/>
                  </a:lnTo>
                  <a:lnTo>
                    <a:pt x="1469" y="201"/>
                  </a:lnTo>
                  <a:lnTo>
                    <a:pt x="1402" y="168"/>
                  </a:lnTo>
                  <a:lnTo>
                    <a:pt x="3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3300800" y="3433400"/>
              <a:ext cx="55075" cy="21700"/>
            </a:xfrm>
            <a:custGeom>
              <a:avLst/>
              <a:gdLst/>
              <a:ahLst/>
              <a:cxnLst/>
              <a:rect l="l" t="t" r="r" b="b"/>
              <a:pathLst>
                <a:path w="2203" h="868" extrusionOk="0">
                  <a:moveTo>
                    <a:pt x="200" y="0"/>
                  </a:moveTo>
                  <a:lnTo>
                    <a:pt x="100" y="34"/>
                  </a:lnTo>
                  <a:lnTo>
                    <a:pt x="34" y="100"/>
                  </a:lnTo>
                  <a:lnTo>
                    <a:pt x="0" y="167"/>
                  </a:lnTo>
                  <a:lnTo>
                    <a:pt x="0" y="267"/>
                  </a:lnTo>
                  <a:lnTo>
                    <a:pt x="34" y="367"/>
                  </a:lnTo>
                  <a:lnTo>
                    <a:pt x="100" y="434"/>
                  </a:lnTo>
                  <a:lnTo>
                    <a:pt x="167" y="467"/>
                  </a:lnTo>
                  <a:lnTo>
                    <a:pt x="1902" y="868"/>
                  </a:lnTo>
                  <a:lnTo>
                    <a:pt x="2102" y="868"/>
                  </a:lnTo>
                  <a:lnTo>
                    <a:pt x="2169" y="801"/>
                  </a:lnTo>
                  <a:lnTo>
                    <a:pt x="2202" y="701"/>
                  </a:lnTo>
                  <a:lnTo>
                    <a:pt x="2202" y="601"/>
                  </a:lnTo>
                  <a:lnTo>
                    <a:pt x="2202" y="534"/>
                  </a:lnTo>
                  <a:lnTo>
                    <a:pt x="2135" y="467"/>
                  </a:lnTo>
                  <a:lnTo>
                    <a:pt x="2035" y="401"/>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3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8;p33"/>
          <p:cNvSpPr txBox="1">
            <a:spLocks noGrp="1"/>
          </p:cNvSpPr>
          <p:nvPr>
            <p:ph type="subTitle" idx="21"/>
          </p:nvPr>
        </p:nvSpPr>
        <p:spPr>
          <a:xfrm>
            <a:off x="1302172" y="1577529"/>
            <a:ext cx="1681235" cy="636490"/>
          </a:xfrm>
          <a:prstGeom prst="rect">
            <a:avLst/>
          </a:prstGeom>
        </p:spPr>
        <p:txBody>
          <a:bodyPr spcFirstLastPara="1" wrap="square" lIns="91425" tIns="91425" rIns="91425" bIns="91425" anchor="t" anchorCtr="0">
            <a:noAutofit/>
          </a:bodyPr>
          <a:lstStyle/>
          <a:p>
            <a:pPr marL="0" lvl="0" indent="0">
              <a:spcAft>
                <a:spcPts val="100"/>
              </a:spcAft>
            </a:pPr>
            <a:r>
              <a:rPr lang="zh-TW" altLang="en-US" sz="1600" dirty="0">
                <a:latin typeface="微軟正黑體" panose="020B0604030504040204" pitchFamily="34" charset="-120"/>
                <a:ea typeface="微軟正黑體" panose="020B0604030504040204" pitchFamily="34" charset="-120"/>
              </a:rPr>
              <a:t>研究背景</a:t>
            </a:r>
            <a:endParaRPr lang="en-US" altLang="zh-TW" sz="1600" dirty="0">
              <a:latin typeface="微軟正黑體" panose="020B0604030504040204" pitchFamily="34" charset="-120"/>
              <a:ea typeface="微軟正黑體" panose="020B0604030504040204" pitchFamily="34" charset="-120"/>
            </a:endParaRPr>
          </a:p>
          <a:p>
            <a:pPr marL="0" lvl="0" indent="0">
              <a:spcAft>
                <a:spcPts val="100"/>
              </a:spcAft>
            </a:pPr>
            <a:r>
              <a:rPr lang="zh-TW" altLang="en-US" sz="1600" dirty="0">
                <a:latin typeface="微軟正黑體" panose="020B0604030504040204" pitchFamily="34" charset="-120"/>
                <a:ea typeface="微軟正黑體" panose="020B0604030504040204" pitchFamily="34" charset="-120"/>
              </a:rPr>
              <a:t>研究動機與目的</a:t>
            </a:r>
          </a:p>
        </p:txBody>
      </p:sp>
      <p:sp>
        <p:nvSpPr>
          <p:cNvPr id="45" name="Google Shape;335;p33"/>
          <p:cNvSpPr txBox="1">
            <a:spLocks noGrp="1"/>
          </p:cNvSpPr>
          <p:nvPr>
            <p:ph type="ctrTitle" idx="18"/>
          </p:nvPr>
        </p:nvSpPr>
        <p:spPr>
          <a:xfrm>
            <a:off x="4326499" y="1169111"/>
            <a:ext cx="2566315" cy="608253"/>
          </a:xfrm>
          <a:prstGeom prst="rect">
            <a:avLst/>
          </a:prstGeom>
          <a:noFill/>
          <a:ln>
            <a:noFill/>
          </a:ln>
        </p:spPr>
        <p:txBody>
          <a:bodyPr spcFirstLastPara="1" wrap="square" lIns="91425" tIns="91425" rIns="91425" bIns="91425" anchor="b" anchorCtr="0">
            <a:noAutofit/>
          </a:bodyPr>
          <a:lstStyle/>
          <a:p>
            <a:pPr>
              <a:spcAft>
                <a:spcPts val="100"/>
              </a:spcAft>
            </a:pPr>
            <a:r>
              <a:rPr lang="zh-TW" altLang="en-US" sz="2800" dirty="0">
                <a:latin typeface="微軟正黑體" panose="020B0604030504040204" pitchFamily="34" charset="-120"/>
                <a:ea typeface="微軟正黑體" panose="020B0604030504040204" pitchFamily="34" charset="-120"/>
              </a:rPr>
              <a:t>基本資料分析</a:t>
            </a:r>
            <a:endParaRPr sz="2800" dirty="0">
              <a:latin typeface="微軟正黑體" panose="020B0604030504040204" pitchFamily="34" charset="-120"/>
              <a:ea typeface="微軟正黑體" panose="020B0604030504040204" pitchFamily="34" charset="-120"/>
            </a:endParaRPr>
          </a:p>
        </p:txBody>
      </p:sp>
      <p:sp>
        <p:nvSpPr>
          <p:cNvPr id="46" name="Google Shape;335;p33"/>
          <p:cNvSpPr txBox="1">
            <a:spLocks noGrp="1"/>
          </p:cNvSpPr>
          <p:nvPr>
            <p:ph type="ctrTitle" idx="18"/>
          </p:nvPr>
        </p:nvSpPr>
        <p:spPr>
          <a:xfrm>
            <a:off x="1296847" y="2246506"/>
            <a:ext cx="2325969" cy="643413"/>
          </a:xfrm>
          <a:prstGeom prst="rect">
            <a:avLst/>
          </a:prstGeom>
          <a:noFill/>
          <a:ln>
            <a:noFill/>
          </a:ln>
        </p:spPr>
        <p:txBody>
          <a:bodyPr spcFirstLastPara="1" wrap="square" lIns="91425" tIns="91425" rIns="91425" bIns="91425" anchor="b" anchorCtr="0">
            <a:noAutofit/>
          </a:bodyPr>
          <a:lstStyle/>
          <a:p>
            <a:pPr>
              <a:spcAft>
                <a:spcPts val="100"/>
              </a:spcAft>
            </a:pPr>
            <a:r>
              <a:rPr lang="zh-TW" altLang="en-US" sz="2800" dirty="0">
                <a:latin typeface="微軟正黑體" panose="020B0604030504040204" pitchFamily="34" charset="-120"/>
                <a:ea typeface="微軟正黑體" panose="020B0604030504040204" pitchFamily="34" charset="-120"/>
              </a:rPr>
              <a:t>典型相關分析</a:t>
            </a:r>
            <a:endParaRPr sz="2800" dirty="0">
              <a:latin typeface="微軟正黑體" panose="020B0604030504040204" pitchFamily="34" charset="-120"/>
              <a:ea typeface="微軟正黑體" panose="020B0604030504040204" pitchFamily="34" charset="-120"/>
            </a:endParaRPr>
          </a:p>
        </p:txBody>
      </p:sp>
      <p:sp>
        <p:nvSpPr>
          <p:cNvPr id="52" name="Google Shape;335;p33"/>
          <p:cNvSpPr txBox="1">
            <a:spLocks noGrp="1"/>
          </p:cNvSpPr>
          <p:nvPr>
            <p:ph type="ctrTitle" idx="18"/>
          </p:nvPr>
        </p:nvSpPr>
        <p:spPr>
          <a:xfrm>
            <a:off x="4366778" y="2249142"/>
            <a:ext cx="2606824" cy="638143"/>
          </a:xfrm>
          <a:prstGeom prst="rect">
            <a:avLst/>
          </a:prstGeom>
          <a:noFill/>
          <a:ln>
            <a:noFill/>
          </a:ln>
        </p:spPr>
        <p:txBody>
          <a:bodyPr spcFirstLastPara="1" wrap="square" lIns="91425" tIns="91425" rIns="91425" bIns="91425" anchor="b" anchorCtr="0">
            <a:noAutofit/>
          </a:bodyPr>
          <a:lstStyle/>
          <a:p>
            <a:pPr>
              <a:spcAft>
                <a:spcPts val="100"/>
              </a:spcAft>
            </a:pPr>
            <a:r>
              <a:rPr lang="zh-TW" altLang="en-US" sz="2800" dirty="0">
                <a:latin typeface="微軟正黑體" panose="020B0604030504040204" pitchFamily="34" charset="-120"/>
                <a:ea typeface="微軟正黑體" panose="020B0604030504040204" pitchFamily="34" charset="-120"/>
              </a:rPr>
              <a:t>主成分分析</a:t>
            </a:r>
            <a:endParaRPr sz="2800" dirty="0">
              <a:latin typeface="微軟正黑體" panose="020B0604030504040204" pitchFamily="34" charset="-120"/>
              <a:ea typeface="微軟正黑體" panose="020B0604030504040204" pitchFamily="34" charset="-120"/>
            </a:endParaRPr>
          </a:p>
        </p:txBody>
      </p:sp>
      <p:sp>
        <p:nvSpPr>
          <p:cNvPr id="56" name="Google Shape;335;p33"/>
          <p:cNvSpPr txBox="1">
            <a:spLocks noGrp="1"/>
          </p:cNvSpPr>
          <p:nvPr>
            <p:ph type="ctrTitle" idx="18"/>
          </p:nvPr>
        </p:nvSpPr>
        <p:spPr>
          <a:xfrm>
            <a:off x="1296847" y="3441945"/>
            <a:ext cx="2207004" cy="608253"/>
          </a:xfrm>
          <a:prstGeom prst="rect">
            <a:avLst/>
          </a:prstGeom>
          <a:noFill/>
          <a:ln>
            <a:noFill/>
          </a:ln>
        </p:spPr>
        <p:txBody>
          <a:bodyPr spcFirstLastPara="1" wrap="square" lIns="91425" tIns="91425" rIns="91425" bIns="91425" anchor="b" anchorCtr="0">
            <a:noAutofit/>
          </a:bodyPr>
          <a:lstStyle/>
          <a:p>
            <a:pPr>
              <a:spcAft>
                <a:spcPts val="100"/>
              </a:spcAft>
            </a:pPr>
            <a:r>
              <a:rPr lang="zh-TW" altLang="en-US" sz="2800" dirty="0">
                <a:latin typeface="微軟正黑體" panose="020B0604030504040204" pitchFamily="34" charset="-120"/>
                <a:ea typeface="微軟正黑體" panose="020B0604030504040204" pitchFamily="34" charset="-120"/>
              </a:rPr>
              <a:t>群集分析</a:t>
            </a:r>
            <a:endParaRPr sz="2800" dirty="0">
              <a:latin typeface="微軟正黑體" panose="020B0604030504040204" pitchFamily="34" charset="-120"/>
              <a:ea typeface="微軟正黑體" panose="020B0604030504040204" pitchFamily="34" charset="-120"/>
            </a:endParaRPr>
          </a:p>
        </p:txBody>
      </p:sp>
      <p:sp>
        <p:nvSpPr>
          <p:cNvPr id="58" name="Google Shape;335;p33"/>
          <p:cNvSpPr txBox="1">
            <a:spLocks noGrp="1"/>
          </p:cNvSpPr>
          <p:nvPr>
            <p:ph type="ctrTitle" idx="18"/>
          </p:nvPr>
        </p:nvSpPr>
        <p:spPr>
          <a:xfrm>
            <a:off x="4419994" y="3462465"/>
            <a:ext cx="1189662" cy="608253"/>
          </a:xfrm>
          <a:prstGeom prst="rect">
            <a:avLst/>
          </a:prstGeom>
        </p:spPr>
        <p:txBody>
          <a:bodyPr spcFirstLastPara="1" wrap="square" lIns="91425" tIns="91425" rIns="91425" bIns="91425" anchor="b" anchorCtr="0">
            <a:noAutofit/>
          </a:bodyPr>
          <a:lstStyle/>
          <a:p>
            <a:pPr marL="0" lvl="0" indent="0" algn="l" rtl="0">
              <a:spcBef>
                <a:spcPts val="0"/>
              </a:spcBef>
              <a:spcAft>
                <a:spcPts val="100"/>
              </a:spcAft>
              <a:buNone/>
            </a:pPr>
            <a:r>
              <a:rPr lang="zh-TW" altLang="en-US" sz="2800" dirty="0">
                <a:latin typeface="微軟正黑體" panose="020B0604030504040204" pitchFamily="34" charset="-120"/>
                <a:ea typeface="微軟正黑體" panose="020B0604030504040204" pitchFamily="34" charset="-120"/>
              </a:rPr>
              <a:t>結論</a:t>
            </a:r>
            <a:endParaRPr sz="2800"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6"/>
          <p:cNvSpPr txBox="1">
            <a:spLocks noGrp="1"/>
          </p:cNvSpPr>
          <p:nvPr>
            <p:ph type="title" idx="2"/>
          </p:nvPr>
        </p:nvSpPr>
        <p:spPr>
          <a:xfrm>
            <a:off x="6329926" y="1566374"/>
            <a:ext cx="1429800" cy="1580606"/>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dirty="0">
                <a:solidFill>
                  <a:schemeClr val="tx2"/>
                </a:solidFill>
              </a:rPr>
              <a:t>04</a:t>
            </a:r>
            <a:endParaRPr dirty="0">
              <a:solidFill>
                <a:schemeClr val="tx2"/>
              </a:solidFill>
            </a:endParaRPr>
          </a:p>
        </p:txBody>
      </p:sp>
      <p:sp>
        <p:nvSpPr>
          <p:cNvPr id="1248" name="Google Shape;1248;p56"/>
          <p:cNvSpPr txBox="1">
            <a:spLocks noGrp="1"/>
          </p:cNvSpPr>
          <p:nvPr>
            <p:ph type="title"/>
          </p:nvPr>
        </p:nvSpPr>
        <p:spPr>
          <a:xfrm>
            <a:off x="4117882" y="2511096"/>
            <a:ext cx="3739200" cy="11769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主成分分析</a:t>
            </a:r>
            <a:endParaRPr dirty="0">
              <a:latin typeface="微軟正黑體" panose="020B0604030504040204" pitchFamily="34" charset="-120"/>
              <a:ea typeface="微軟正黑體" panose="020B0604030504040204" pitchFamily="34" charset="-120"/>
            </a:endParaRPr>
          </a:p>
        </p:txBody>
      </p:sp>
      <p:sp>
        <p:nvSpPr>
          <p:cNvPr id="1250" name="Google Shape;1250;p56"/>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20</a:t>
            </a:fld>
            <a:endParaRPr/>
          </a:p>
        </p:txBody>
      </p:sp>
      <p:grpSp>
        <p:nvGrpSpPr>
          <p:cNvPr id="1252" name="Google Shape;1252;p56"/>
          <p:cNvGrpSpPr/>
          <p:nvPr/>
        </p:nvGrpSpPr>
        <p:grpSpPr>
          <a:xfrm>
            <a:off x="1327316" y="1167279"/>
            <a:ext cx="1429781" cy="2572981"/>
            <a:chOff x="881175" y="1854525"/>
            <a:chExt cx="491300" cy="884125"/>
          </a:xfrm>
        </p:grpSpPr>
        <p:sp>
          <p:nvSpPr>
            <p:cNvPr id="1253" name="Google Shape;1253;p56"/>
            <p:cNvSpPr/>
            <p:nvPr/>
          </p:nvSpPr>
          <p:spPr>
            <a:xfrm>
              <a:off x="931225" y="1935425"/>
              <a:ext cx="383700" cy="655600"/>
            </a:xfrm>
            <a:custGeom>
              <a:avLst/>
              <a:gdLst/>
              <a:ahLst/>
              <a:cxnLst/>
              <a:rect l="l" t="t" r="r" b="b"/>
              <a:pathLst>
                <a:path w="15348" h="26224" extrusionOk="0">
                  <a:moveTo>
                    <a:pt x="7974" y="0"/>
                  </a:moveTo>
                  <a:lnTo>
                    <a:pt x="7607" y="34"/>
                  </a:lnTo>
                  <a:lnTo>
                    <a:pt x="7273" y="67"/>
                  </a:lnTo>
                  <a:lnTo>
                    <a:pt x="6539" y="200"/>
                  </a:lnTo>
                  <a:lnTo>
                    <a:pt x="5839" y="401"/>
                  </a:lnTo>
                  <a:lnTo>
                    <a:pt x="5305" y="634"/>
                  </a:lnTo>
                  <a:lnTo>
                    <a:pt x="4771" y="868"/>
                  </a:lnTo>
                  <a:lnTo>
                    <a:pt x="4271" y="1168"/>
                  </a:lnTo>
                  <a:lnTo>
                    <a:pt x="3804" y="1468"/>
                  </a:lnTo>
                  <a:lnTo>
                    <a:pt x="3337" y="1835"/>
                  </a:lnTo>
                  <a:lnTo>
                    <a:pt x="2903" y="2202"/>
                  </a:lnTo>
                  <a:lnTo>
                    <a:pt x="2502" y="2603"/>
                  </a:lnTo>
                  <a:lnTo>
                    <a:pt x="2135" y="3036"/>
                  </a:lnTo>
                  <a:lnTo>
                    <a:pt x="1768" y="3503"/>
                  </a:lnTo>
                  <a:lnTo>
                    <a:pt x="1435" y="3970"/>
                  </a:lnTo>
                  <a:lnTo>
                    <a:pt x="1135" y="4471"/>
                  </a:lnTo>
                  <a:lnTo>
                    <a:pt x="868" y="5005"/>
                  </a:lnTo>
                  <a:lnTo>
                    <a:pt x="634" y="5538"/>
                  </a:lnTo>
                  <a:lnTo>
                    <a:pt x="434" y="6072"/>
                  </a:lnTo>
                  <a:lnTo>
                    <a:pt x="267" y="6639"/>
                  </a:lnTo>
                  <a:lnTo>
                    <a:pt x="134" y="7207"/>
                  </a:lnTo>
                  <a:lnTo>
                    <a:pt x="34" y="7840"/>
                  </a:lnTo>
                  <a:lnTo>
                    <a:pt x="0" y="8474"/>
                  </a:lnTo>
                  <a:lnTo>
                    <a:pt x="0" y="9108"/>
                  </a:lnTo>
                  <a:lnTo>
                    <a:pt x="34" y="9709"/>
                  </a:lnTo>
                  <a:lnTo>
                    <a:pt x="100" y="10276"/>
                  </a:lnTo>
                  <a:lnTo>
                    <a:pt x="200" y="10843"/>
                  </a:lnTo>
                  <a:lnTo>
                    <a:pt x="367" y="11410"/>
                  </a:lnTo>
                  <a:lnTo>
                    <a:pt x="534" y="11944"/>
                  </a:lnTo>
                  <a:lnTo>
                    <a:pt x="734" y="12511"/>
                  </a:lnTo>
                  <a:lnTo>
                    <a:pt x="934" y="13045"/>
                  </a:lnTo>
                  <a:lnTo>
                    <a:pt x="1401" y="14113"/>
                  </a:lnTo>
                  <a:lnTo>
                    <a:pt x="1902" y="15214"/>
                  </a:lnTo>
                  <a:lnTo>
                    <a:pt x="2369" y="16348"/>
                  </a:lnTo>
                  <a:lnTo>
                    <a:pt x="2936" y="17582"/>
                  </a:lnTo>
                  <a:lnTo>
                    <a:pt x="3503" y="18783"/>
                  </a:lnTo>
                  <a:lnTo>
                    <a:pt x="4070" y="19984"/>
                  </a:lnTo>
                  <a:lnTo>
                    <a:pt x="4337" y="20585"/>
                  </a:lnTo>
                  <a:lnTo>
                    <a:pt x="4571" y="21185"/>
                  </a:lnTo>
                  <a:lnTo>
                    <a:pt x="4838" y="22153"/>
                  </a:lnTo>
                  <a:lnTo>
                    <a:pt x="5272" y="23854"/>
                  </a:lnTo>
                  <a:lnTo>
                    <a:pt x="5472" y="24722"/>
                  </a:lnTo>
                  <a:lnTo>
                    <a:pt x="5605" y="25456"/>
                  </a:lnTo>
                  <a:lnTo>
                    <a:pt x="5672" y="25990"/>
                  </a:lnTo>
                  <a:lnTo>
                    <a:pt x="5672" y="26123"/>
                  </a:lnTo>
                  <a:lnTo>
                    <a:pt x="5639" y="26190"/>
                  </a:lnTo>
                  <a:lnTo>
                    <a:pt x="5605" y="26190"/>
                  </a:lnTo>
                  <a:lnTo>
                    <a:pt x="6372" y="26223"/>
                  </a:lnTo>
                  <a:lnTo>
                    <a:pt x="7106" y="26223"/>
                  </a:lnTo>
                  <a:lnTo>
                    <a:pt x="8608" y="26190"/>
                  </a:lnTo>
                  <a:lnTo>
                    <a:pt x="10076" y="26123"/>
                  </a:lnTo>
                  <a:lnTo>
                    <a:pt x="11577" y="26056"/>
                  </a:lnTo>
                  <a:lnTo>
                    <a:pt x="11477" y="25156"/>
                  </a:lnTo>
                  <a:lnTo>
                    <a:pt x="11377" y="24288"/>
                  </a:lnTo>
                  <a:lnTo>
                    <a:pt x="11310" y="23421"/>
                  </a:lnTo>
                  <a:lnTo>
                    <a:pt x="11310" y="22587"/>
                  </a:lnTo>
                  <a:lnTo>
                    <a:pt x="11344" y="21719"/>
                  </a:lnTo>
                  <a:lnTo>
                    <a:pt x="11444" y="20885"/>
                  </a:lnTo>
                  <a:lnTo>
                    <a:pt x="11577" y="20018"/>
                  </a:lnTo>
                  <a:lnTo>
                    <a:pt x="11777" y="19150"/>
                  </a:lnTo>
                  <a:lnTo>
                    <a:pt x="12077" y="18183"/>
                  </a:lnTo>
                  <a:lnTo>
                    <a:pt x="12444" y="17215"/>
                  </a:lnTo>
                  <a:lnTo>
                    <a:pt x="12811" y="16281"/>
                  </a:lnTo>
                  <a:lnTo>
                    <a:pt x="13245" y="15314"/>
                  </a:lnTo>
                  <a:lnTo>
                    <a:pt x="13712" y="14246"/>
                  </a:lnTo>
                  <a:lnTo>
                    <a:pt x="14179" y="13145"/>
                  </a:lnTo>
                  <a:lnTo>
                    <a:pt x="14613" y="12044"/>
                  </a:lnTo>
                  <a:lnTo>
                    <a:pt x="14813" y="11510"/>
                  </a:lnTo>
                  <a:lnTo>
                    <a:pt x="14980" y="10943"/>
                  </a:lnTo>
                  <a:lnTo>
                    <a:pt x="15113" y="10376"/>
                  </a:lnTo>
                  <a:lnTo>
                    <a:pt x="15214" y="9809"/>
                  </a:lnTo>
                  <a:lnTo>
                    <a:pt x="15314" y="9242"/>
                  </a:lnTo>
                  <a:lnTo>
                    <a:pt x="15347" y="8641"/>
                  </a:lnTo>
                  <a:lnTo>
                    <a:pt x="15347" y="8074"/>
                  </a:lnTo>
                  <a:lnTo>
                    <a:pt x="15314" y="7473"/>
                  </a:lnTo>
                  <a:lnTo>
                    <a:pt x="15247" y="6873"/>
                  </a:lnTo>
                  <a:lnTo>
                    <a:pt x="15113" y="6272"/>
                  </a:lnTo>
                  <a:lnTo>
                    <a:pt x="14913" y="5538"/>
                  </a:lnTo>
                  <a:lnTo>
                    <a:pt x="14613" y="4838"/>
                  </a:lnTo>
                  <a:lnTo>
                    <a:pt x="14279" y="4137"/>
                  </a:lnTo>
                  <a:lnTo>
                    <a:pt x="13879" y="3503"/>
                  </a:lnTo>
                  <a:lnTo>
                    <a:pt x="13412" y="2869"/>
                  </a:lnTo>
                  <a:lnTo>
                    <a:pt x="12912" y="2302"/>
                  </a:lnTo>
                  <a:lnTo>
                    <a:pt x="12378" y="1768"/>
                  </a:lnTo>
                  <a:lnTo>
                    <a:pt x="11777" y="1301"/>
                  </a:lnTo>
                  <a:lnTo>
                    <a:pt x="11410" y="1068"/>
                  </a:lnTo>
                  <a:lnTo>
                    <a:pt x="11077" y="868"/>
                  </a:lnTo>
                  <a:lnTo>
                    <a:pt x="10710" y="668"/>
                  </a:lnTo>
                  <a:lnTo>
                    <a:pt x="10309" y="501"/>
                  </a:lnTo>
                  <a:lnTo>
                    <a:pt x="9909" y="334"/>
                  </a:lnTo>
                  <a:lnTo>
                    <a:pt x="9542" y="200"/>
                  </a:lnTo>
                  <a:lnTo>
                    <a:pt x="9108" y="100"/>
                  </a:lnTo>
                  <a:lnTo>
                    <a:pt x="8708" y="67"/>
                  </a:lnTo>
                  <a:lnTo>
                    <a:pt x="8341" y="34"/>
                  </a:lnTo>
                  <a:lnTo>
                    <a:pt x="7974"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a:off x="881175" y="1854525"/>
              <a:ext cx="491300" cy="732325"/>
            </a:xfrm>
            <a:custGeom>
              <a:avLst/>
              <a:gdLst/>
              <a:ahLst/>
              <a:cxnLst/>
              <a:rect l="l" t="t" r="r" b="b"/>
              <a:pathLst>
                <a:path w="19652" h="29293" extrusionOk="0">
                  <a:moveTo>
                    <a:pt x="9509" y="0"/>
                  </a:moveTo>
                  <a:lnTo>
                    <a:pt x="8675" y="33"/>
                  </a:lnTo>
                  <a:lnTo>
                    <a:pt x="8274" y="67"/>
                  </a:lnTo>
                  <a:lnTo>
                    <a:pt x="7874" y="134"/>
                  </a:lnTo>
                  <a:lnTo>
                    <a:pt x="7474" y="200"/>
                  </a:lnTo>
                  <a:lnTo>
                    <a:pt x="7073" y="300"/>
                  </a:lnTo>
                  <a:lnTo>
                    <a:pt x="6673" y="434"/>
                  </a:lnTo>
                  <a:lnTo>
                    <a:pt x="6306" y="567"/>
                  </a:lnTo>
                  <a:lnTo>
                    <a:pt x="5906" y="734"/>
                  </a:lnTo>
                  <a:lnTo>
                    <a:pt x="5539" y="901"/>
                  </a:lnTo>
                  <a:lnTo>
                    <a:pt x="5172" y="1101"/>
                  </a:lnTo>
                  <a:lnTo>
                    <a:pt x="4838" y="1335"/>
                  </a:lnTo>
                  <a:lnTo>
                    <a:pt x="4504" y="1568"/>
                  </a:lnTo>
                  <a:lnTo>
                    <a:pt x="4171" y="1835"/>
                  </a:lnTo>
                  <a:lnTo>
                    <a:pt x="3570" y="2369"/>
                  </a:lnTo>
                  <a:lnTo>
                    <a:pt x="3036" y="2969"/>
                  </a:lnTo>
                  <a:lnTo>
                    <a:pt x="2536" y="3603"/>
                  </a:lnTo>
                  <a:lnTo>
                    <a:pt x="2069" y="4304"/>
                  </a:lnTo>
                  <a:lnTo>
                    <a:pt x="1669" y="5004"/>
                  </a:lnTo>
                  <a:lnTo>
                    <a:pt x="1302" y="5738"/>
                  </a:lnTo>
                  <a:lnTo>
                    <a:pt x="968" y="6506"/>
                  </a:lnTo>
                  <a:lnTo>
                    <a:pt x="701" y="7273"/>
                  </a:lnTo>
                  <a:lnTo>
                    <a:pt x="468" y="8040"/>
                  </a:lnTo>
                  <a:lnTo>
                    <a:pt x="267" y="8875"/>
                  </a:lnTo>
                  <a:lnTo>
                    <a:pt x="134" y="9675"/>
                  </a:lnTo>
                  <a:lnTo>
                    <a:pt x="34" y="10509"/>
                  </a:lnTo>
                  <a:lnTo>
                    <a:pt x="1" y="11343"/>
                  </a:lnTo>
                  <a:lnTo>
                    <a:pt x="1" y="12177"/>
                  </a:lnTo>
                  <a:lnTo>
                    <a:pt x="34" y="12978"/>
                  </a:lnTo>
                  <a:lnTo>
                    <a:pt x="134" y="13812"/>
                  </a:lnTo>
                  <a:lnTo>
                    <a:pt x="267" y="14680"/>
                  </a:lnTo>
                  <a:lnTo>
                    <a:pt x="501" y="15547"/>
                  </a:lnTo>
                  <a:lnTo>
                    <a:pt x="768" y="16348"/>
                  </a:lnTo>
                  <a:lnTo>
                    <a:pt x="1068" y="17182"/>
                  </a:lnTo>
                  <a:lnTo>
                    <a:pt x="1402" y="17982"/>
                  </a:lnTo>
                  <a:lnTo>
                    <a:pt x="1769" y="18783"/>
                  </a:lnTo>
                  <a:lnTo>
                    <a:pt x="2569" y="20351"/>
                  </a:lnTo>
                  <a:lnTo>
                    <a:pt x="3437" y="21986"/>
                  </a:lnTo>
                  <a:lnTo>
                    <a:pt x="3837" y="22820"/>
                  </a:lnTo>
                  <a:lnTo>
                    <a:pt x="4204" y="23687"/>
                  </a:lnTo>
                  <a:lnTo>
                    <a:pt x="4538" y="24555"/>
                  </a:lnTo>
                  <a:lnTo>
                    <a:pt x="4838" y="25456"/>
                  </a:lnTo>
                  <a:lnTo>
                    <a:pt x="5038" y="26356"/>
                  </a:lnTo>
                  <a:lnTo>
                    <a:pt x="5138" y="26824"/>
                  </a:lnTo>
                  <a:lnTo>
                    <a:pt x="5172" y="27257"/>
                  </a:lnTo>
                  <a:lnTo>
                    <a:pt x="5205" y="27724"/>
                  </a:lnTo>
                  <a:lnTo>
                    <a:pt x="5238" y="28158"/>
                  </a:lnTo>
                  <a:lnTo>
                    <a:pt x="5205" y="28625"/>
                  </a:lnTo>
                  <a:lnTo>
                    <a:pt x="5172" y="29059"/>
                  </a:lnTo>
                  <a:lnTo>
                    <a:pt x="5172" y="29159"/>
                  </a:lnTo>
                  <a:lnTo>
                    <a:pt x="5238" y="29226"/>
                  </a:lnTo>
                  <a:lnTo>
                    <a:pt x="5305" y="29259"/>
                  </a:lnTo>
                  <a:lnTo>
                    <a:pt x="5372" y="29292"/>
                  </a:lnTo>
                  <a:lnTo>
                    <a:pt x="5472" y="29259"/>
                  </a:lnTo>
                  <a:lnTo>
                    <a:pt x="5539" y="29226"/>
                  </a:lnTo>
                  <a:lnTo>
                    <a:pt x="5605" y="29159"/>
                  </a:lnTo>
                  <a:lnTo>
                    <a:pt x="5639" y="29059"/>
                  </a:lnTo>
                  <a:lnTo>
                    <a:pt x="5672" y="28625"/>
                  </a:lnTo>
                  <a:lnTo>
                    <a:pt x="5672" y="28158"/>
                  </a:lnTo>
                  <a:lnTo>
                    <a:pt x="5672" y="27724"/>
                  </a:lnTo>
                  <a:lnTo>
                    <a:pt x="5639" y="27291"/>
                  </a:lnTo>
                  <a:lnTo>
                    <a:pt x="5539" y="26423"/>
                  </a:lnTo>
                  <a:lnTo>
                    <a:pt x="5339" y="25556"/>
                  </a:lnTo>
                  <a:lnTo>
                    <a:pt x="5072" y="24722"/>
                  </a:lnTo>
                  <a:lnTo>
                    <a:pt x="4771" y="23921"/>
                  </a:lnTo>
                  <a:lnTo>
                    <a:pt x="4438" y="23087"/>
                  </a:lnTo>
                  <a:lnTo>
                    <a:pt x="4071" y="22286"/>
                  </a:lnTo>
                  <a:lnTo>
                    <a:pt x="3270" y="20718"/>
                  </a:lnTo>
                  <a:lnTo>
                    <a:pt x="2436" y="19117"/>
                  </a:lnTo>
                  <a:lnTo>
                    <a:pt x="2036" y="18349"/>
                  </a:lnTo>
                  <a:lnTo>
                    <a:pt x="1669" y="17549"/>
                  </a:lnTo>
                  <a:lnTo>
                    <a:pt x="1335" y="16715"/>
                  </a:lnTo>
                  <a:lnTo>
                    <a:pt x="1068" y="15914"/>
                  </a:lnTo>
                  <a:lnTo>
                    <a:pt x="835" y="15113"/>
                  </a:lnTo>
                  <a:lnTo>
                    <a:pt x="668" y="14313"/>
                  </a:lnTo>
                  <a:lnTo>
                    <a:pt x="534" y="13512"/>
                  </a:lnTo>
                  <a:lnTo>
                    <a:pt x="468" y="12678"/>
                  </a:lnTo>
                  <a:lnTo>
                    <a:pt x="434" y="11877"/>
                  </a:lnTo>
                  <a:lnTo>
                    <a:pt x="434" y="11043"/>
                  </a:lnTo>
                  <a:lnTo>
                    <a:pt x="501" y="10209"/>
                  </a:lnTo>
                  <a:lnTo>
                    <a:pt x="634" y="9408"/>
                  </a:lnTo>
                  <a:lnTo>
                    <a:pt x="768" y="8574"/>
                  </a:lnTo>
                  <a:lnTo>
                    <a:pt x="1001" y="7807"/>
                  </a:lnTo>
                  <a:lnTo>
                    <a:pt x="1235" y="7006"/>
                  </a:lnTo>
                  <a:lnTo>
                    <a:pt x="1535" y="6239"/>
                  </a:lnTo>
                  <a:lnTo>
                    <a:pt x="1902" y="5505"/>
                  </a:lnTo>
                  <a:lnTo>
                    <a:pt x="2303" y="4771"/>
                  </a:lnTo>
                  <a:lnTo>
                    <a:pt x="2736" y="4104"/>
                  </a:lnTo>
                  <a:lnTo>
                    <a:pt x="3237" y="3436"/>
                  </a:lnTo>
                  <a:lnTo>
                    <a:pt x="3770" y="2836"/>
                  </a:lnTo>
                  <a:lnTo>
                    <a:pt x="4371" y="2269"/>
                  </a:lnTo>
                  <a:lnTo>
                    <a:pt x="4671" y="2002"/>
                  </a:lnTo>
                  <a:lnTo>
                    <a:pt x="5005" y="1768"/>
                  </a:lnTo>
                  <a:lnTo>
                    <a:pt x="5339" y="1568"/>
                  </a:lnTo>
                  <a:lnTo>
                    <a:pt x="5672" y="1368"/>
                  </a:lnTo>
                  <a:lnTo>
                    <a:pt x="6039" y="1168"/>
                  </a:lnTo>
                  <a:lnTo>
                    <a:pt x="6406" y="1001"/>
                  </a:lnTo>
                  <a:lnTo>
                    <a:pt x="6773" y="868"/>
                  </a:lnTo>
                  <a:lnTo>
                    <a:pt x="7173" y="767"/>
                  </a:lnTo>
                  <a:lnTo>
                    <a:pt x="7540" y="634"/>
                  </a:lnTo>
                  <a:lnTo>
                    <a:pt x="7941" y="567"/>
                  </a:lnTo>
                  <a:lnTo>
                    <a:pt x="8341" y="501"/>
                  </a:lnTo>
                  <a:lnTo>
                    <a:pt x="8775" y="467"/>
                  </a:lnTo>
                  <a:lnTo>
                    <a:pt x="9576" y="467"/>
                  </a:lnTo>
                  <a:lnTo>
                    <a:pt x="10376" y="534"/>
                  </a:lnTo>
                  <a:lnTo>
                    <a:pt x="11177" y="667"/>
                  </a:lnTo>
                  <a:lnTo>
                    <a:pt x="11944" y="901"/>
                  </a:lnTo>
                  <a:lnTo>
                    <a:pt x="12712" y="1168"/>
                  </a:lnTo>
                  <a:lnTo>
                    <a:pt x="13446" y="1501"/>
                  </a:lnTo>
                  <a:lnTo>
                    <a:pt x="14146" y="1902"/>
                  </a:lnTo>
                  <a:lnTo>
                    <a:pt x="14813" y="2369"/>
                  </a:lnTo>
                  <a:lnTo>
                    <a:pt x="15481" y="2869"/>
                  </a:lnTo>
                  <a:lnTo>
                    <a:pt x="16081" y="3436"/>
                  </a:lnTo>
                  <a:lnTo>
                    <a:pt x="16648" y="4004"/>
                  </a:lnTo>
                  <a:lnTo>
                    <a:pt x="17182" y="4671"/>
                  </a:lnTo>
                  <a:lnTo>
                    <a:pt x="17683" y="5338"/>
                  </a:lnTo>
                  <a:lnTo>
                    <a:pt x="18116" y="6039"/>
                  </a:lnTo>
                  <a:lnTo>
                    <a:pt x="18483" y="6773"/>
                  </a:lnTo>
                  <a:lnTo>
                    <a:pt x="18784" y="7540"/>
                  </a:lnTo>
                  <a:lnTo>
                    <a:pt x="18917" y="7974"/>
                  </a:lnTo>
                  <a:lnTo>
                    <a:pt x="19017" y="8407"/>
                  </a:lnTo>
                  <a:lnTo>
                    <a:pt x="19117" y="8808"/>
                  </a:lnTo>
                  <a:lnTo>
                    <a:pt x="19151" y="9242"/>
                  </a:lnTo>
                  <a:lnTo>
                    <a:pt x="19184" y="9675"/>
                  </a:lnTo>
                  <a:lnTo>
                    <a:pt x="19217" y="10109"/>
                  </a:lnTo>
                  <a:lnTo>
                    <a:pt x="19184" y="10976"/>
                  </a:lnTo>
                  <a:lnTo>
                    <a:pt x="19051" y="11844"/>
                  </a:lnTo>
                  <a:lnTo>
                    <a:pt x="18884" y="12678"/>
                  </a:lnTo>
                  <a:lnTo>
                    <a:pt x="18684" y="13545"/>
                  </a:lnTo>
                  <a:lnTo>
                    <a:pt x="18383" y="14379"/>
                  </a:lnTo>
                  <a:lnTo>
                    <a:pt x="18083" y="15213"/>
                  </a:lnTo>
                  <a:lnTo>
                    <a:pt x="17716" y="16014"/>
                  </a:lnTo>
                  <a:lnTo>
                    <a:pt x="16982" y="17616"/>
                  </a:lnTo>
                  <a:lnTo>
                    <a:pt x="16215" y="19217"/>
                  </a:lnTo>
                  <a:lnTo>
                    <a:pt x="15814" y="20051"/>
                  </a:lnTo>
                  <a:lnTo>
                    <a:pt x="15481" y="20852"/>
                  </a:lnTo>
                  <a:lnTo>
                    <a:pt x="15147" y="21652"/>
                  </a:lnTo>
                  <a:lnTo>
                    <a:pt x="14847" y="22453"/>
                  </a:lnTo>
                  <a:lnTo>
                    <a:pt x="14580" y="23287"/>
                  </a:lnTo>
                  <a:lnTo>
                    <a:pt x="14380" y="24121"/>
                  </a:lnTo>
                  <a:lnTo>
                    <a:pt x="14213" y="24955"/>
                  </a:lnTo>
                  <a:lnTo>
                    <a:pt x="14113" y="25823"/>
                  </a:lnTo>
                  <a:lnTo>
                    <a:pt x="14113" y="26657"/>
                  </a:lnTo>
                  <a:lnTo>
                    <a:pt x="14113" y="27090"/>
                  </a:lnTo>
                  <a:lnTo>
                    <a:pt x="14146" y="27524"/>
                  </a:lnTo>
                  <a:lnTo>
                    <a:pt x="14213" y="27925"/>
                  </a:lnTo>
                  <a:lnTo>
                    <a:pt x="14280" y="28325"/>
                  </a:lnTo>
                  <a:lnTo>
                    <a:pt x="14380" y="28725"/>
                  </a:lnTo>
                  <a:lnTo>
                    <a:pt x="14513" y="29126"/>
                  </a:lnTo>
                  <a:lnTo>
                    <a:pt x="14547" y="29192"/>
                  </a:lnTo>
                  <a:lnTo>
                    <a:pt x="14613" y="29259"/>
                  </a:lnTo>
                  <a:lnTo>
                    <a:pt x="14713" y="29292"/>
                  </a:lnTo>
                  <a:lnTo>
                    <a:pt x="14780" y="29259"/>
                  </a:lnTo>
                  <a:lnTo>
                    <a:pt x="14880" y="29226"/>
                  </a:lnTo>
                  <a:lnTo>
                    <a:pt x="14914" y="29159"/>
                  </a:lnTo>
                  <a:lnTo>
                    <a:pt x="14947" y="29092"/>
                  </a:lnTo>
                  <a:lnTo>
                    <a:pt x="14947" y="28992"/>
                  </a:lnTo>
                  <a:lnTo>
                    <a:pt x="14813" y="28558"/>
                  </a:lnTo>
                  <a:lnTo>
                    <a:pt x="14713" y="28125"/>
                  </a:lnTo>
                  <a:lnTo>
                    <a:pt x="14647" y="27691"/>
                  </a:lnTo>
                  <a:lnTo>
                    <a:pt x="14580" y="27224"/>
                  </a:lnTo>
                  <a:lnTo>
                    <a:pt x="14547" y="26790"/>
                  </a:lnTo>
                  <a:lnTo>
                    <a:pt x="14547" y="26356"/>
                  </a:lnTo>
                  <a:lnTo>
                    <a:pt x="14580" y="25889"/>
                  </a:lnTo>
                  <a:lnTo>
                    <a:pt x="14613" y="25456"/>
                  </a:lnTo>
                  <a:lnTo>
                    <a:pt x="14747" y="24555"/>
                  </a:lnTo>
                  <a:lnTo>
                    <a:pt x="14947" y="23687"/>
                  </a:lnTo>
                  <a:lnTo>
                    <a:pt x="15214" y="22820"/>
                  </a:lnTo>
                  <a:lnTo>
                    <a:pt x="15514" y="21986"/>
                  </a:lnTo>
                  <a:lnTo>
                    <a:pt x="15848" y="21119"/>
                  </a:lnTo>
                  <a:lnTo>
                    <a:pt x="16215" y="20285"/>
                  </a:lnTo>
                  <a:lnTo>
                    <a:pt x="16982" y="18616"/>
                  </a:lnTo>
                  <a:lnTo>
                    <a:pt x="17783" y="16948"/>
                  </a:lnTo>
                  <a:lnTo>
                    <a:pt x="18183" y="16114"/>
                  </a:lnTo>
                  <a:lnTo>
                    <a:pt x="18517" y="15247"/>
                  </a:lnTo>
                  <a:lnTo>
                    <a:pt x="18850" y="14446"/>
                  </a:lnTo>
                  <a:lnTo>
                    <a:pt x="19117" y="13579"/>
                  </a:lnTo>
                  <a:lnTo>
                    <a:pt x="19351" y="12711"/>
                  </a:lnTo>
                  <a:lnTo>
                    <a:pt x="19518" y="11844"/>
                  </a:lnTo>
                  <a:lnTo>
                    <a:pt x="19618" y="10976"/>
                  </a:lnTo>
                  <a:lnTo>
                    <a:pt x="19651" y="10543"/>
                  </a:lnTo>
                  <a:lnTo>
                    <a:pt x="19651" y="10109"/>
                  </a:lnTo>
                  <a:lnTo>
                    <a:pt x="19651" y="9642"/>
                  </a:lnTo>
                  <a:lnTo>
                    <a:pt x="19618" y="9208"/>
                  </a:lnTo>
                  <a:lnTo>
                    <a:pt x="19551" y="8774"/>
                  </a:lnTo>
                  <a:lnTo>
                    <a:pt x="19484" y="8341"/>
                  </a:lnTo>
                  <a:lnTo>
                    <a:pt x="19384" y="7940"/>
                  </a:lnTo>
                  <a:lnTo>
                    <a:pt x="19251" y="7540"/>
                  </a:lnTo>
                  <a:lnTo>
                    <a:pt x="18984" y="6773"/>
                  </a:lnTo>
                  <a:lnTo>
                    <a:pt x="18617" y="6005"/>
                  </a:lnTo>
                  <a:lnTo>
                    <a:pt x="18183" y="5305"/>
                  </a:lnTo>
                  <a:lnTo>
                    <a:pt x="17716" y="4604"/>
                  </a:lnTo>
                  <a:lnTo>
                    <a:pt x="17216" y="3970"/>
                  </a:lnTo>
                  <a:lnTo>
                    <a:pt x="16648" y="3370"/>
                  </a:lnTo>
                  <a:lnTo>
                    <a:pt x="16048" y="2803"/>
                  </a:lnTo>
                  <a:lnTo>
                    <a:pt x="15447" y="2269"/>
                  </a:lnTo>
                  <a:lnTo>
                    <a:pt x="14780" y="1802"/>
                  </a:lnTo>
                  <a:lnTo>
                    <a:pt x="14113" y="1368"/>
                  </a:lnTo>
                  <a:lnTo>
                    <a:pt x="13412" y="968"/>
                  </a:lnTo>
                  <a:lnTo>
                    <a:pt x="12678" y="667"/>
                  </a:lnTo>
                  <a:lnTo>
                    <a:pt x="11911" y="400"/>
                  </a:lnTo>
                  <a:lnTo>
                    <a:pt x="11110" y="200"/>
                  </a:lnTo>
                  <a:lnTo>
                    <a:pt x="10343" y="67"/>
                  </a:lnTo>
                  <a:lnTo>
                    <a:pt x="95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a:off x="1146400" y="2298225"/>
              <a:ext cx="97625" cy="284450"/>
            </a:xfrm>
            <a:custGeom>
              <a:avLst/>
              <a:gdLst/>
              <a:ahLst/>
              <a:cxnLst/>
              <a:rect l="l" t="t" r="r" b="b"/>
              <a:pathLst>
                <a:path w="3905" h="11378" extrusionOk="0">
                  <a:moveTo>
                    <a:pt x="3637" y="1"/>
                  </a:moveTo>
                  <a:lnTo>
                    <a:pt x="3537" y="34"/>
                  </a:lnTo>
                  <a:lnTo>
                    <a:pt x="3470" y="101"/>
                  </a:lnTo>
                  <a:lnTo>
                    <a:pt x="3037" y="702"/>
                  </a:lnTo>
                  <a:lnTo>
                    <a:pt x="2603" y="1302"/>
                  </a:lnTo>
                  <a:lnTo>
                    <a:pt x="2236" y="1936"/>
                  </a:lnTo>
                  <a:lnTo>
                    <a:pt x="1869" y="2603"/>
                  </a:lnTo>
                  <a:lnTo>
                    <a:pt x="1569" y="3270"/>
                  </a:lnTo>
                  <a:lnTo>
                    <a:pt x="1269" y="3938"/>
                  </a:lnTo>
                  <a:lnTo>
                    <a:pt x="1002" y="4638"/>
                  </a:lnTo>
                  <a:lnTo>
                    <a:pt x="768" y="5339"/>
                  </a:lnTo>
                  <a:lnTo>
                    <a:pt x="568" y="6040"/>
                  </a:lnTo>
                  <a:lnTo>
                    <a:pt x="401" y="6774"/>
                  </a:lnTo>
                  <a:lnTo>
                    <a:pt x="268" y="7474"/>
                  </a:lnTo>
                  <a:lnTo>
                    <a:pt x="134" y="8208"/>
                  </a:lnTo>
                  <a:lnTo>
                    <a:pt x="68" y="8942"/>
                  </a:lnTo>
                  <a:lnTo>
                    <a:pt x="34" y="9676"/>
                  </a:lnTo>
                  <a:lnTo>
                    <a:pt x="1" y="10443"/>
                  </a:lnTo>
                  <a:lnTo>
                    <a:pt x="34" y="11177"/>
                  </a:lnTo>
                  <a:lnTo>
                    <a:pt x="68" y="11277"/>
                  </a:lnTo>
                  <a:lnTo>
                    <a:pt x="101" y="11344"/>
                  </a:lnTo>
                  <a:lnTo>
                    <a:pt x="201" y="11378"/>
                  </a:lnTo>
                  <a:lnTo>
                    <a:pt x="334" y="11378"/>
                  </a:lnTo>
                  <a:lnTo>
                    <a:pt x="435" y="11344"/>
                  </a:lnTo>
                  <a:lnTo>
                    <a:pt x="468" y="11277"/>
                  </a:lnTo>
                  <a:lnTo>
                    <a:pt x="468" y="11177"/>
                  </a:lnTo>
                  <a:lnTo>
                    <a:pt x="468" y="10443"/>
                  </a:lnTo>
                  <a:lnTo>
                    <a:pt x="468" y="9709"/>
                  </a:lnTo>
                  <a:lnTo>
                    <a:pt x="501" y="9009"/>
                  </a:lnTo>
                  <a:lnTo>
                    <a:pt x="601" y="8275"/>
                  </a:lnTo>
                  <a:lnTo>
                    <a:pt x="701" y="7541"/>
                  </a:lnTo>
                  <a:lnTo>
                    <a:pt x="835" y="6840"/>
                  </a:lnTo>
                  <a:lnTo>
                    <a:pt x="1002" y="6140"/>
                  </a:lnTo>
                  <a:lnTo>
                    <a:pt x="1202" y="5439"/>
                  </a:lnTo>
                  <a:lnTo>
                    <a:pt x="1435" y="4772"/>
                  </a:lnTo>
                  <a:lnTo>
                    <a:pt x="1702" y="4105"/>
                  </a:lnTo>
                  <a:lnTo>
                    <a:pt x="1969" y="3437"/>
                  </a:lnTo>
                  <a:lnTo>
                    <a:pt x="2303" y="2770"/>
                  </a:lnTo>
                  <a:lnTo>
                    <a:pt x="2636" y="2136"/>
                  </a:lnTo>
                  <a:lnTo>
                    <a:pt x="3037" y="1502"/>
                  </a:lnTo>
                  <a:lnTo>
                    <a:pt x="3437" y="902"/>
                  </a:lnTo>
                  <a:lnTo>
                    <a:pt x="3837" y="335"/>
                  </a:lnTo>
                  <a:lnTo>
                    <a:pt x="3904" y="234"/>
                  </a:lnTo>
                  <a:lnTo>
                    <a:pt x="3904" y="168"/>
                  </a:lnTo>
                  <a:lnTo>
                    <a:pt x="3837" y="101"/>
                  </a:lnTo>
                  <a:lnTo>
                    <a:pt x="3804" y="34"/>
                  </a:lnTo>
                  <a:lnTo>
                    <a:pt x="37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a:off x="958750" y="2125575"/>
              <a:ext cx="316950" cy="468775"/>
            </a:xfrm>
            <a:custGeom>
              <a:avLst/>
              <a:gdLst/>
              <a:ahLst/>
              <a:cxnLst/>
              <a:rect l="l" t="t" r="r" b="b"/>
              <a:pathLst>
                <a:path w="12678" h="18751" extrusionOk="0">
                  <a:moveTo>
                    <a:pt x="9509" y="2103"/>
                  </a:moveTo>
                  <a:lnTo>
                    <a:pt x="9609" y="2470"/>
                  </a:lnTo>
                  <a:lnTo>
                    <a:pt x="9642" y="2870"/>
                  </a:lnTo>
                  <a:lnTo>
                    <a:pt x="9675" y="3270"/>
                  </a:lnTo>
                  <a:lnTo>
                    <a:pt x="9675" y="3637"/>
                  </a:lnTo>
                  <a:lnTo>
                    <a:pt x="9675" y="4071"/>
                  </a:lnTo>
                  <a:lnTo>
                    <a:pt x="9609" y="4471"/>
                  </a:lnTo>
                  <a:lnTo>
                    <a:pt x="9575" y="4905"/>
                  </a:lnTo>
                  <a:lnTo>
                    <a:pt x="9475" y="5306"/>
                  </a:lnTo>
                  <a:lnTo>
                    <a:pt x="9275" y="6106"/>
                  </a:lnTo>
                  <a:lnTo>
                    <a:pt x="9142" y="6540"/>
                  </a:lnTo>
                  <a:lnTo>
                    <a:pt x="9041" y="6740"/>
                  </a:lnTo>
                  <a:lnTo>
                    <a:pt x="8975" y="6807"/>
                  </a:lnTo>
                  <a:lnTo>
                    <a:pt x="8875" y="6840"/>
                  </a:lnTo>
                  <a:lnTo>
                    <a:pt x="8841" y="6840"/>
                  </a:lnTo>
                  <a:lnTo>
                    <a:pt x="8808" y="6807"/>
                  </a:lnTo>
                  <a:lnTo>
                    <a:pt x="8741" y="6640"/>
                  </a:lnTo>
                  <a:lnTo>
                    <a:pt x="8674" y="6440"/>
                  </a:lnTo>
                  <a:lnTo>
                    <a:pt x="8608" y="6206"/>
                  </a:lnTo>
                  <a:lnTo>
                    <a:pt x="8541" y="5706"/>
                  </a:lnTo>
                  <a:lnTo>
                    <a:pt x="8541" y="5406"/>
                  </a:lnTo>
                  <a:lnTo>
                    <a:pt x="8508" y="5005"/>
                  </a:lnTo>
                  <a:lnTo>
                    <a:pt x="8541" y="4638"/>
                  </a:lnTo>
                  <a:lnTo>
                    <a:pt x="8608" y="4271"/>
                  </a:lnTo>
                  <a:lnTo>
                    <a:pt x="8674" y="3904"/>
                  </a:lnTo>
                  <a:lnTo>
                    <a:pt x="8775" y="3537"/>
                  </a:lnTo>
                  <a:lnTo>
                    <a:pt x="8908" y="3204"/>
                  </a:lnTo>
                  <a:lnTo>
                    <a:pt x="9041" y="2870"/>
                  </a:lnTo>
                  <a:lnTo>
                    <a:pt x="9208" y="2536"/>
                  </a:lnTo>
                  <a:lnTo>
                    <a:pt x="9509" y="2103"/>
                  </a:lnTo>
                  <a:close/>
                  <a:moveTo>
                    <a:pt x="6773" y="1836"/>
                  </a:moveTo>
                  <a:lnTo>
                    <a:pt x="6973" y="2336"/>
                  </a:lnTo>
                  <a:lnTo>
                    <a:pt x="7106" y="2837"/>
                  </a:lnTo>
                  <a:lnTo>
                    <a:pt x="7207" y="3337"/>
                  </a:lnTo>
                  <a:lnTo>
                    <a:pt x="7273" y="3838"/>
                  </a:lnTo>
                  <a:lnTo>
                    <a:pt x="7273" y="4238"/>
                  </a:lnTo>
                  <a:lnTo>
                    <a:pt x="7273" y="4605"/>
                  </a:lnTo>
                  <a:lnTo>
                    <a:pt x="7240" y="5005"/>
                  </a:lnTo>
                  <a:lnTo>
                    <a:pt x="7173" y="5372"/>
                  </a:lnTo>
                  <a:lnTo>
                    <a:pt x="7106" y="5739"/>
                  </a:lnTo>
                  <a:lnTo>
                    <a:pt x="7006" y="6140"/>
                  </a:lnTo>
                  <a:lnTo>
                    <a:pt x="6873" y="6507"/>
                  </a:lnTo>
                  <a:lnTo>
                    <a:pt x="6739" y="6840"/>
                  </a:lnTo>
                  <a:lnTo>
                    <a:pt x="6639" y="7007"/>
                  </a:lnTo>
                  <a:lnTo>
                    <a:pt x="6539" y="7174"/>
                  </a:lnTo>
                  <a:lnTo>
                    <a:pt x="6473" y="7207"/>
                  </a:lnTo>
                  <a:lnTo>
                    <a:pt x="6406" y="7241"/>
                  </a:lnTo>
                  <a:lnTo>
                    <a:pt x="6306" y="7207"/>
                  </a:lnTo>
                  <a:lnTo>
                    <a:pt x="6206" y="7174"/>
                  </a:lnTo>
                  <a:lnTo>
                    <a:pt x="6072" y="7007"/>
                  </a:lnTo>
                  <a:lnTo>
                    <a:pt x="5972" y="6840"/>
                  </a:lnTo>
                  <a:lnTo>
                    <a:pt x="5839" y="6440"/>
                  </a:lnTo>
                  <a:lnTo>
                    <a:pt x="5739" y="6073"/>
                  </a:lnTo>
                  <a:lnTo>
                    <a:pt x="5672" y="5673"/>
                  </a:lnTo>
                  <a:lnTo>
                    <a:pt x="5672" y="5272"/>
                  </a:lnTo>
                  <a:lnTo>
                    <a:pt x="5672" y="4872"/>
                  </a:lnTo>
                  <a:lnTo>
                    <a:pt x="5739" y="4471"/>
                  </a:lnTo>
                  <a:lnTo>
                    <a:pt x="5805" y="4105"/>
                  </a:lnTo>
                  <a:lnTo>
                    <a:pt x="5905" y="3704"/>
                  </a:lnTo>
                  <a:lnTo>
                    <a:pt x="6039" y="3304"/>
                  </a:lnTo>
                  <a:lnTo>
                    <a:pt x="6172" y="2937"/>
                  </a:lnTo>
                  <a:lnTo>
                    <a:pt x="6339" y="2570"/>
                  </a:lnTo>
                  <a:lnTo>
                    <a:pt x="6539" y="2236"/>
                  </a:lnTo>
                  <a:lnTo>
                    <a:pt x="6739" y="1903"/>
                  </a:lnTo>
                  <a:lnTo>
                    <a:pt x="6773" y="1836"/>
                  </a:lnTo>
                  <a:close/>
                  <a:moveTo>
                    <a:pt x="3670" y="1802"/>
                  </a:moveTo>
                  <a:lnTo>
                    <a:pt x="3904" y="2370"/>
                  </a:lnTo>
                  <a:lnTo>
                    <a:pt x="4037" y="2903"/>
                  </a:lnTo>
                  <a:lnTo>
                    <a:pt x="4137" y="3604"/>
                  </a:lnTo>
                  <a:lnTo>
                    <a:pt x="4204" y="4305"/>
                  </a:lnTo>
                  <a:lnTo>
                    <a:pt x="4204" y="5005"/>
                  </a:lnTo>
                  <a:lnTo>
                    <a:pt x="4171" y="5706"/>
                  </a:lnTo>
                  <a:lnTo>
                    <a:pt x="4104" y="6006"/>
                  </a:lnTo>
                  <a:lnTo>
                    <a:pt x="4037" y="6340"/>
                  </a:lnTo>
                  <a:lnTo>
                    <a:pt x="3937" y="6640"/>
                  </a:lnTo>
                  <a:lnTo>
                    <a:pt x="3770" y="6907"/>
                  </a:lnTo>
                  <a:lnTo>
                    <a:pt x="3570" y="7174"/>
                  </a:lnTo>
                  <a:lnTo>
                    <a:pt x="3403" y="7307"/>
                  </a:lnTo>
                  <a:lnTo>
                    <a:pt x="3270" y="7407"/>
                  </a:lnTo>
                  <a:lnTo>
                    <a:pt x="3103" y="7474"/>
                  </a:lnTo>
                  <a:lnTo>
                    <a:pt x="2936" y="7474"/>
                  </a:lnTo>
                  <a:lnTo>
                    <a:pt x="2803" y="7441"/>
                  </a:lnTo>
                  <a:lnTo>
                    <a:pt x="2669" y="7274"/>
                  </a:lnTo>
                  <a:lnTo>
                    <a:pt x="2569" y="7140"/>
                  </a:lnTo>
                  <a:lnTo>
                    <a:pt x="2536" y="6940"/>
                  </a:lnTo>
                  <a:lnTo>
                    <a:pt x="2469" y="6573"/>
                  </a:lnTo>
                  <a:lnTo>
                    <a:pt x="2436" y="6206"/>
                  </a:lnTo>
                  <a:lnTo>
                    <a:pt x="2402" y="5873"/>
                  </a:lnTo>
                  <a:lnTo>
                    <a:pt x="2436" y="5472"/>
                  </a:lnTo>
                  <a:lnTo>
                    <a:pt x="2436" y="5105"/>
                  </a:lnTo>
                  <a:lnTo>
                    <a:pt x="2502" y="4738"/>
                  </a:lnTo>
                  <a:lnTo>
                    <a:pt x="2569" y="4371"/>
                  </a:lnTo>
                  <a:lnTo>
                    <a:pt x="2736" y="3704"/>
                  </a:lnTo>
                  <a:lnTo>
                    <a:pt x="3003" y="3037"/>
                  </a:lnTo>
                  <a:lnTo>
                    <a:pt x="3303" y="2403"/>
                  </a:lnTo>
                  <a:lnTo>
                    <a:pt x="3670" y="1802"/>
                  </a:lnTo>
                  <a:close/>
                  <a:moveTo>
                    <a:pt x="2302" y="468"/>
                  </a:moveTo>
                  <a:lnTo>
                    <a:pt x="2502" y="535"/>
                  </a:lnTo>
                  <a:lnTo>
                    <a:pt x="2803" y="668"/>
                  </a:lnTo>
                  <a:lnTo>
                    <a:pt x="3036" y="868"/>
                  </a:lnTo>
                  <a:lnTo>
                    <a:pt x="3270" y="1102"/>
                  </a:lnTo>
                  <a:lnTo>
                    <a:pt x="3470" y="1369"/>
                  </a:lnTo>
                  <a:lnTo>
                    <a:pt x="3136" y="1802"/>
                  </a:lnTo>
                  <a:lnTo>
                    <a:pt x="2869" y="2270"/>
                  </a:lnTo>
                  <a:lnTo>
                    <a:pt x="2669" y="2670"/>
                  </a:lnTo>
                  <a:lnTo>
                    <a:pt x="2469" y="3104"/>
                  </a:lnTo>
                  <a:lnTo>
                    <a:pt x="2336" y="3537"/>
                  </a:lnTo>
                  <a:lnTo>
                    <a:pt x="2202" y="3971"/>
                  </a:lnTo>
                  <a:lnTo>
                    <a:pt x="2102" y="4405"/>
                  </a:lnTo>
                  <a:lnTo>
                    <a:pt x="2035" y="4872"/>
                  </a:lnTo>
                  <a:lnTo>
                    <a:pt x="1969" y="5306"/>
                  </a:lnTo>
                  <a:lnTo>
                    <a:pt x="1969" y="5773"/>
                  </a:lnTo>
                  <a:lnTo>
                    <a:pt x="1969" y="6206"/>
                  </a:lnTo>
                  <a:lnTo>
                    <a:pt x="2002" y="6640"/>
                  </a:lnTo>
                  <a:lnTo>
                    <a:pt x="2102" y="7040"/>
                  </a:lnTo>
                  <a:lnTo>
                    <a:pt x="2169" y="7241"/>
                  </a:lnTo>
                  <a:lnTo>
                    <a:pt x="2236" y="7441"/>
                  </a:lnTo>
                  <a:lnTo>
                    <a:pt x="2302" y="7541"/>
                  </a:lnTo>
                  <a:lnTo>
                    <a:pt x="2302" y="7541"/>
                  </a:lnTo>
                  <a:lnTo>
                    <a:pt x="2035" y="7341"/>
                  </a:lnTo>
                  <a:lnTo>
                    <a:pt x="1768" y="7140"/>
                  </a:lnTo>
                  <a:lnTo>
                    <a:pt x="1502" y="6874"/>
                  </a:lnTo>
                  <a:lnTo>
                    <a:pt x="1301" y="6607"/>
                  </a:lnTo>
                  <a:lnTo>
                    <a:pt x="1101" y="6340"/>
                  </a:lnTo>
                  <a:lnTo>
                    <a:pt x="934" y="6040"/>
                  </a:lnTo>
                  <a:lnTo>
                    <a:pt x="801" y="5739"/>
                  </a:lnTo>
                  <a:lnTo>
                    <a:pt x="667" y="5406"/>
                  </a:lnTo>
                  <a:lnTo>
                    <a:pt x="567" y="5105"/>
                  </a:lnTo>
                  <a:lnTo>
                    <a:pt x="501" y="4772"/>
                  </a:lnTo>
                  <a:lnTo>
                    <a:pt x="467" y="4405"/>
                  </a:lnTo>
                  <a:lnTo>
                    <a:pt x="434" y="4071"/>
                  </a:lnTo>
                  <a:lnTo>
                    <a:pt x="467" y="3738"/>
                  </a:lnTo>
                  <a:lnTo>
                    <a:pt x="501" y="3371"/>
                  </a:lnTo>
                  <a:lnTo>
                    <a:pt x="534" y="3037"/>
                  </a:lnTo>
                  <a:lnTo>
                    <a:pt x="634" y="2703"/>
                  </a:lnTo>
                  <a:lnTo>
                    <a:pt x="768" y="2336"/>
                  </a:lnTo>
                  <a:lnTo>
                    <a:pt x="901" y="1969"/>
                  </a:lnTo>
                  <a:lnTo>
                    <a:pt x="1101" y="1602"/>
                  </a:lnTo>
                  <a:lnTo>
                    <a:pt x="1301" y="1269"/>
                  </a:lnTo>
                  <a:lnTo>
                    <a:pt x="1535" y="935"/>
                  </a:lnTo>
                  <a:lnTo>
                    <a:pt x="1635" y="802"/>
                  </a:lnTo>
                  <a:lnTo>
                    <a:pt x="1802" y="668"/>
                  </a:lnTo>
                  <a:lnTo>
                    <a:pt x="1935" y="568"/>
                  </a:lnTo>
                  <a:lnTo>
                    <a:pt x="2102" y="501"/>
                  </a:lnTo>
                  <a:lnTo>
                    <a:pt x="2302" y="468"/>
                  </a:lnTo>
                  <a:close/>
                  <a:moveTo>
                    <a:pt x="2202" y="1"/>
                  </a:moveTo>
                  <a:lnTo>
                    <a:pt x="2069" y="34"/>
                  </a:lnTo>
                  <a:lnTo>
                    <a:pt x="1902" y="68"/>
                  </a:lnTo>
                  <a:lnTo>
                    <a:pt x="1735" y="134"/>
                  </a:lnTo>
                  <a:lnTo>
                    <a:pt x="1602" y="234"/>
                  </a:lnTo>
                  <a:lnTo>
                    <a:pt x="1435" y="368"/>
                  </a:lnTo>
                  <a:lnTo>
                    <a:pt x="1135" y="702"/>
                  </a:lnTo>
                  <a:lnTo>
                    <a:pt x="868" y="1102"/>
                  </a:lnTo>
                  <a:lnTo>
                    <a:pt x="601" y="1502"/>
                  </a:lnTo>
                  <a:lnTo>
                    <a:pt x="401" y="1936"/>
                  </a:lnTo>
                  <a:lnTo>
                    <a:pt x="234" y="2403"/>
                  </a:lnTo>
                  <a:lnTo>
                    <a:pt x="134" y="2870"/>
                  </a:lnTo>
                  <a:lnTo>
                    <a:pt x="34" y="3304"/>
                  </a:lnTo>
                  <a:lnTo>
                    <a:pt x="0" y="3771"/>
                  </a:lnTo>
                  <a:lnTo>
                    <a:pt x="0" y="4205"/>
                  </a:lnTo>
                  <a:lnTo>
                    <a:pt x="34" y="4672"/>
                  </a:lnTo>
                  <a:lnTo>
                    <a:pt x="100" y="5072"/>
                  </a:lnTo>
                  <a:lnTo>
                    <a:pt x="200" y="5506"/>
                  </a:lnTo>
                  <a:lnTo>
                    <a:pt x="367" y="5906"/>
                  </a:lnTo>
                  <a:lnTo>
                    <a:pt x="567" y="6306"/>
                  </a:lnTo>
                  <a:lnTo>
                    <a:pt x="801" y="6707"/>
                  </a:lnTo>
                  <a:lnTo>
                    <a:pt x="1068" y="7040"/>
                  </a:lnTo>
                  <a:lnTo>
                    <a:pt x="1301" y="7307"/>
                  </a:lnTo>
                  <a:lnTo>
                    <a:pt x="1568" y="7541"/>
                  </a:lnTo>
                  <a:lnTo>
                    <a:pt x="1835" y="7774"/>
                  </a:lnTo>
                  <a:lnTo>
                    <a:pt x="2135" y="7975"/>
                  </a:lnTo>
                  <a:lnTo>
                    <a:pt x="2135" y="8041"/>
                  </a:lnTo>
                  <a:lnTo>
                    <a:pt x="2169" y="8141"/>
                  </a:lnTo>
                  <a:lnTo>
                    <a:pt x="2936" y="9309"/>
                  </a:lnTo>
                  <a:lnTo>
                    <a:pt x="3637" y="10510"/>
                  </a:lnTo>
                  <a:lnTo>
                    <a:pt x="4237" y="11778"/>
                  </a:lnTo>
                  <a:lnTo>
                    <a:pt x="4804" y="13046"/>
                  </a:lnTo>
                  <a:lnTo>
                    <a:pt x="5305" y="14313"/>
                  </a:lnTo>
                  <a:lnTo>
                    <a:pt x="5505" y="14981"/>
                  </a:lnTo>
                  <a:lnTo>
                    <a:pt x="5705" y="15615"/>
                  </a:lnTo>
                  <a:lnTo>
                    <a:pt x="5839" y="16349"/>
                  </a:lnTo>
                  <a:lnTo>
                    <a:pt x="5905" y="16682"/>
                  </a:lnTo>
                  <a:lnTo>
                    <a:pt x="5905" y="17049"/>
                  </a:lnTo>
                  <a:lnTo>
                    <a:pt x="5905" y="17416"/>
                  </a:lnTo>
                  <a:lnTo>
                    <a:pt x="5872" y="17783"/>
                  </a:lnTo>
                  <a:lnTo>
                    <a:pt x="5805" y="18117"/>
                  </a:lnTo>
                  <a:lnTo>
                    <a:pt x="5705" y="18484"/>
                  </a:lnTo>
                  <a:lnTo>
                    <a:pt x="5705" y="18584"/>
                  </a:lnTo>
                  <a:lnTo>
                    <a:pt x="5705" y="18651"/>
                  </a:lnTo>
                  <a:lnTo>
                    <a:pt x="5772" y="18717"/>
                  </a:lnTo>
                  <a:lnTo>
                    <a:pt x="5839" y="18751"/>
                  </a:lnTo>
                  <a:lnTo>
                    <a:pt x="6005" y="18751"/>
                  </a:lnTo>
                  <a:lnTo>
                    <a:pt x="6106" y="18684"/>
                  </a:lnTo>
                  <a:lnTo>
                    <a:pt x="6139" y="18584"/>
                  </a:lnTo>
                  <a:lnTo>
                    <a:pt x="6239" y="18250"/>
                  </a:lnTo>
                  <a:lnTo>
                    <a:pt x="6306" y="17917"/>
                  </a:lnTo>
                  <a:lnTo>
                    <a:pt x="6372" y="17550"/>
                  </a:lnTo>
                  <a:lnTo>
                    <a:pt x="6372" y="17183"/>
                  </a:lnTo>
                  <a:lnTo>
                    <a:pt x="6372" y="16849"/>
                  </a:lnTo>
                  <a:lnTo>
                    <a:pt x="6339" y="16482"/>
                  </a:lnTo>
                  <a:lnTo>
                    <a:pt x="6206" y="15748"/>
                  </a:lnTo>
                  <a:lnTo>
                    <a:pt x="6039" y="15047"/>
                  </a:lnTo>
                  <a:lnTo>
                    <a:pt x="5805" y="14347"/>
                  </a:lnTo>
                  <a:lnTo>
                    <a:pt x="5538" y="13680"/>
                  </a:lnTo>
                  <a:lnTo>
                    <a:pt x="5271" y="13012"/>
                  </a:lnTo>
                  <a:lnTo>
                    <a:pt x="4738" y="11745"/>
                  </a:lnTo>
                  <a:lnTo>
                    <a:pt x="4104" y="10477"/>
                  </a:lnTo>
                  <a:lnTo>
                    <a:pt x="3403" y="9242"/>
                  </a:lnTo>
                  <a:lnTo>
                    <a:pt x="2669" y="8075"/>
                  </a:lnTo>
                  <a:lnTo>
                    <a:pt x="2703" y="7975"/>
                  </a:lnTo>
                  <a:lnTo>
                    <a:pt x="2736" y="7874"/>
                  </a:lnTo>
                  <a:lnTo>
                    <a:pt x="2936" y="7941"/>
                  </a:lnTo>
                  <a:lnTo>
                    <a:pt x="3136" y="7908"/>
                  </a:lnTo>
                  <a:lnTo>
                    <a:pt x="3336" y="7874"/>
                  </a:lnTo>
                  <a:lnTo>
                    <a:pt x="3570" y="7774"/>
                  </a:lnTo>
                  <a:lnTo>
                    <a:pt x="3737" y="7641"/>
                  </a:lnTo>
                  <a:lnTo>
                    <a:pt x="3870" y="7507"/>
                  </a:lnTo>
                  <a:lnTo>
                    <a:pt x="4104" y="7241"/>
                  </a:lnTo>
                  <a:lnTo>
                    <a:pt x="4304" y="6907"/>
                  </a:lnTo>
                  <a:lnTo>
                    <a:pt x="4437" y="6540"/>
                  </a:lnTo>
                  <a:lnTo>
                    <a:pt x="4538" y="6173"/>
                  </a:lnTo>
                  <a:lnTo>
                    <a:pt x="4604" y="5773"/>
                  </a:lnTo>
                  <a:lnTo>
                    <a:pt x="4638" y="5372"/>
                  </a:lnTo>
                  <a:lnTo>
                    <a:pt x="4671" y="5005"/>
                  </a:lnTo>
                  <a:lnTo>
                    <a:pt x="4638" y="4105"/>
                  </a:lnTo>
                  <a:lnTo>
                    <a:pt x="4604" y="3671"/>
                  </a:lnTo>
                  <a:lnTo>
                    <a:pt x="4538" y="3204"/>
                  </a:lnTo>
                  <a:lnTo>
                    <a:pt x="4471" y="2770"/>
                  </a:lnTo>
                  <a:lnTo>
                    <a:pt x="4371" y="2336"/>
                  </a:lnTo>
                  <a:lnTo>
                    <a:pt x="4204" y="1936"/>
                  </a:lnTo>
                  <a:lnTo>
                    <a:pt x="4037" y="1502"/>
                  </a:lnTo>
                  <a:lnTo>
                    <a:pt x="3970" y="1436"/>
                  </a:lnTo>
                  <a:lnTo>
                    <a:pt x="4171" y="1202"/>
                  </a:lnTo>
                  <a:lnTo>
                    <a:pt x="4404" y="1002"/>
                  </a:lnTo>
                  <a:lnTo>
                    <a:pt x="4638" y="802"/>
                  </a:lnTo>
                  <a:lnTo>
                    <a:pt x="4871" y="635"/>
                  </a:lnTo>
                  <a:lnTo>
                    <a:pt x="5071" y="535"/>
                  </a:lnTo>
                  <a:lnTo>
                    <a:pt x="5271" y="501"/>
                  </a:lnTo>
                  <a:lnTo>
                    <a:pt x="5472" y="468"/>
                  </a:lnTo>
                  <a:lnTo>
                    <a:pt x="5672" y="501"/>
                  </a:lnTo>
                  <a:lnTo>
                    <a:pt x="5839" y="568"/>
                  </a:lnTo>
                  <a:lnTo>
                    <a:pt x="6005" y="668"/>
                  </a:lnTo>
                  <a:lnTo>
                    <a:pt x="6172" y="802"/>
                  </a:lnTo>
                  <a:lnTo>
                    <a:pt x="6306" y="968"/>
                  </a:lnTo>
                  <a:lnTo>
                    <a:pt x="6573" y="1402"/>
                  </a:lnTo>
                  <a:lnTo>
                    <a:pt x="6339" y="1702"/>
                  </a:lnTo>
                  <a:lnTo>
                    <a:pt x="6106" y="2069"/>
                  </a:lnTo>
                  <a:lnTo>
                    <a:pt x="5939" y="2403"/>
                  </a:lnTo>
                  <a:lnTo>
                    <a:pt x="5772" y="2737"/>
                  </a:lnTo>
                  <a:lnTo>
                    <a:pt x="5605" y="3204"/>
                  </a:lnTo>
                  <a:lnTo>
                    <a:pt x="5472" y="3671"/>
                  </a:lnTo>
                  <a:lnTo>
                    <a:pt x="5338" y="4171"/>
                  </a:lnTo>
                  <a:lnTo>
                    <a:pt x="5271" y="4638"/>
                  </a:lnTo>
                  <a:lnTo>
                    <a:pt x="5205" y="5139"/>
                  </a:lnTo>
                  <a:lnTo>
                    <a:pt x="5238" y="5639"/>
                  </a:lnTo>
                  <a:lnTo>
                    <a:pt x="5271" y="6140"/>
                  </a:lnTo>
                  <a:lnTo>
                    <a:pt x="5405" y="6607"/>
                  </a:lnTo>
                  <a:lnTo>
                    <a:pt x="5538" y="6974"/>
                  </a:lnTo>
                  <a:lnTo>
                    <a:pt x="5638" y="7174"/>
                  </a:lnTo>
                  <a:lnTo>
                    <a:pt x="5772" y="7341"/>
                  </a:lnTo>
                  <a:lnTo>
                    <a:pt x="5905" y="7507"/>
                  </a:lnTo>
                  <a:lnTo>
                    <a:pt x="6072" y="7608"/>
                  </a:lnTo>
                  <a:lnTo>
                    <a:pt x="6239" y="7674"/>
                  </a:lnTo>
                  <a:lnTo>
                    <a:pt x="6473" y="7708"/>
                  </a:lnTo>
                  <a:lnTo>
                    <a:pt x="6673" y="7641"/>
                  </a:lnTo>
                  <a:lnTo>
                    <a:pt x="6806" y="7541"/>
                  </a:lnTo>
                  <a:lnTo>
                    <a:pt x="6973" y="7374"/>
                  </a:lnTo>
                  <a:lnTo>
                    <a:pt x="7073" y="7207"/>
                  </a:lnTo>
                  <a:lnTo>
                    <a:pt x="7240" y="6807"/>
                  </a:lnTo>
                  <a:lnTo>
                    <a:pt x="7373" y="6440"/>
                  </a:lnTo>
                  <a:lnTo>
                    <a:pt x="7507" y="5973"/>
                  </a:lnTo>
                  <a:lnTo>
                    <a:pt x="7607" y="5506"/>
                  </a:lnTo>
                  <a:lnTo>
                    <a:pt x="7674" y="5039"/>
                  </a:lnTo>
                  <a:lnTo>
                    <a:pt x="7707" y="4572"/>
                  </a:lnTo>
                  <a:lnTo>
                    <a:pt x="7707" y="4105"/>
                  </a:lnTo>
                  <a:lnTo>
                    <a:pt x="7707" y="3637"/>
                  </a:lnTo>
                  <a:lnTo>
                    <a:pt x="7640" y="3170"/>
                  </a:lnTo>
                  <a:lnTo>
                    <a:pt x="7540" y="2703"/>
                  </a:lnTo>
                  <a:lnTo>
                    <a:pt x="7340" y="2069"/>
                  </a:lnTo>
                  <a:lnTo>
                    <a:pt x="7106" y="1469"/>
                  </a:lnTo>
                  <a:lnTo>
                    <a:pt x="7307" y="1302"/>
                  </a:lnTo>
                  <a:lnTo>
                    <a:pt x="7507" y="1169"/>
                  </a:lnTo>
                  <a:lnTo>
                    <a:pt x="7740" y="1035"/>
                  </a:lnTo>
                  <a:lnTo>
                    <a:pt x="7974" y="968"/>
                  </a:lnTo>
                  <a:lnTo>
                    <a:pt x="8241" y="935"/>
                  </a:lnTo>
                  <a:lnTo>
                    <a:pt x="8474" y="968"/>
                  </a:lnTo>
                  <a:lnTo>
                    <a:pt x="8708" y="1069"/>
                  </a:lnTo>
                  <a:lnTo>
                    <a:pt x="8941" y="1235"/>
                  </a:lnTo>
                  <a:lnTo>
                    <a:pt x="9142" y="1436"/>
                  </a:lnTo>
                  <a:lnTo>
                    <a:pt x="9308" y="1636"/>
                  </a:lnTo>
                  <a:lnTo>
                    <a:pt x="9008" y="2003"/>
                  </a:lnTo>
                  <a:lnTo>
                    <a:pt x="8775" y="2370"/>
                  </a:lnTo>
                  <a:lnTo>
                    <a:pt x="8574" y="2770"/>
                  </a:lnTo>
                  <a:lnTo>
                    <a:pt x="8408" y="3204"/>
                  </a:lnTo>
                  <a:lnTo>
                    <a:pt x="8274" y="3637"/>
                  </a:lnTo>
                  <a:lnTo>
                    <a:pt x="8174" y="4105"/>
                  </a:lnTo>
                  <a:lnTo>
                    <a:pt x="8107" y="4538"/>
                  </a:lnTo>
                  <a:lnTo>
                    <a:pt x="8074" y="5005"/>
                  </a:lnTo>
                  <a:lnTo>
                    <a:pt x="8074" y="5472"/>
                  </a:lnTo>
                  <a:lnTo>
                    <a:pt x="8107" y="5906"/>
                  </a:lnTo>
                  <a:lnTo>
                    <a:pt x="8174" y="6306"/>
                  </a:lnTo>
                  <a:lnTo>
                    <a:pt x="8207" y="6507"/>
                  </a:lnTo>
                  <a:lnTo>
                    <a:pt x="8274" y="6740"/>
                  </a:lnTo>
                  <a:lnTo>
                    <a:pt x="8374" y="6940"/>
                  </a:lnTo>
                  <a:lnTo>
                    <a:pt x="8474" y="7107"/>
                  </a:lnTo>
                  <a:lnTo>
                    <a:pt x="8608" y="7241"/>
                  </a:lnTo>
                  <a:lnTo>
                    <a:pt x="8708" y="7274"/>
                  </a:lnTo>
                  <a:lnTo>
                    <a:pt x="8808" y="7307"/>
                  </a:lnTo>
                  <a:lnTo>
                    <a:pt x="9008" y="7274"/>
                  </a:lnTo>
                  <a:lnTo>
                    <a:pt x="9175" y="7207"/>
                  </a:lnTo>
                  <a:lnTo>
                    <a:pt x="9308" y="7074"/>
                  </a:lnTo>
                  <a:lnTo>
                    <a:pt x="9442" y="6907"/>
                  </a:lnTo>
                  <a:lnTo>
                    <a:pt x="9542" y="6707"/>
                  </a:lnTo>
                  <a:lnTo>
                    <a:pt x="9609" y="6507"/>
                  </a:lnTo>
                  <a:lnTo>
                    <a:pt x="9742" y="6140"/>
                  </a:lnTo>
                  <a:lnTo>
                    <a:pt x="9876" y="5673"/>
                  </a:lnTo>
                  <a:lnTo>
                    <a:pt x="9976" y="5205"/>
                  </a:lnTo>
                  <a:lnTo>
                    <a:pt x="10076" y="4705"/>
                  </a:lnTo>
                  <a:lnTo>
                    <a:pt x="10109" y="4238"/>
                  </a:lnTo>
                  <a:lnTo>
                    <a:pt x="10142" y="3738"/>
                  </a:lnTo>
                  <a:lnTo>
                    <a:pt x="10142" y="3237"/>
                  </a:lnTo>
                  <a:lnTo>
                    <a:pt x="10109" y="2737"/>
                  </a:lnTo>
                  <a:lnTo>
                    <a:pt x="10009" y="2270"/>
                  </a:lnTo>
                  <a:lnTo>
                    <a:pt x="9942" y="2003"/>
                  </a:lnTo>
                  <a:lnTo>
                    <a:pt x="9809" y="1702"/>
                  </a:lnTo>
                  <a:lnTo>
                    <a:pt x="10009" y="1536"/>
                  </a:lnTo>
                  <a:lnTo>
                    <a:pt x="10243" y="1402"/>
                  </a:lnTo>
                  <a:lnTo>
                    <a:pt x="10409" y="1335"/>
                  </a:lnTo>
                  <a:lnTo>
                    <a:pt x="10610" y="1302"/>
                  </a:lnTo>
                  <a:lnTo>
                    <a:pt x="10776" y="1302"/>
                  </a:lnTo>
                  <a:lnTo>
                    <a:pt x="10943" y="1369"/>
                  </a:lnTo>
                  <a:lnTo>
                    <a:pt x="11110" y="1436"/>
                  </a:lnTo>
                  <a:lnTo>
                    <a:pt x="11243" y="1569"/>
                  </a:lnTo>
                  <a:lnTo>
                    <a:pt x="11410" y="1669"/>
                  </a:lnTo>
                  <a:lnTo>
                    <a:pt x="11510" y="1836"/>
                  </a:lnTo>
                  <a:lnTo>
                    <a:pt x="11744" y="2169"/>
                  </a:lnTo>
                  <a:lnTo>
                    <a:pt x="11944" y="2536"/>
                  </a:lnTo>
                  <a:lnTo>
                    <a:pt x="12077" y="2903"/>
                  </a:lnTo>
                  <a:lnTo>
                    <a:pt x="12178" y="3237"/>
                  </a:lnTo>
                  <a:lnTo>
                    <a:pt x="12211" y="3604"/>
                  </a:lnTo>
                  <a:lnTo>
                    <a:pt x="12244" y="4004"/>
                  </a:lnTo>
                  <a:lnTo>
                    <a:pt x="12211" y="4371"/>
                  </a:lnTo>
                  <a:lnTo>
                    <a:pt x="12178" y="4738"/>
                  </a:lnTo>
                  <a:lnTo>
                    <a:pt x="12077" y="5105"/>
                  </a:lnTo>
                  <a:lnTo>
                    <a:pt x="11944" y="5439"/>
                  </a:lnTo>
                  <a:lnTo>
                    <a:pt x="11811" y="5806"/>
                  </a:lnTo>
                  <a:lnTo>
                    <a:pt x="11644" y="6140"/>
                  </a:lnTo>
                  <a:lnTo>
                    <a:pt x="11444" y="6473"/>
                  </a:lnTo>
                  <a:lnTo>
                    <a:pt x="11210" y="6774"/>
                  </a:lnTo>
                  <a:lnTo>
                    <a:pt x="10976" y="7074"/>
                  </a:lnTo>
                  <a:lnTo>
                    <a:pt x="10710" y="7341"/>
                  </a:lnTo>
                  <a:lnTo>
                    <a:pt x="10643" y="7441"/>
                  </a:lnTo>
                  <a:lnTo>
                    <a:pt x="10643" y="7541"/>
                  </a:lnTo>
                  <a:lnTo>
                    <a:pt x="10676" y="7608"/>
                  </a:lnTo>
                  <a:lnTo>
                    <a:pt x="10710" y="7674"/>
                  </a:lnTo>
                  <a:lnTo>
                    <a:pt x="10776" y="7708"/>
                  </a:lnTo>
                  <a:lnTo>
                    <a:pt x="10876" y="7741"/>
                  </a:lnTo>
                  <a:lnTo>
                    <a:pt x="10943" y="7741"/>
                  </a:lnTo>
                  <a:lnTo>
                    <a:pt x="11010" y="7674"/>
                  </a:lnTo>
                  <a:lnTo>
                    <a:pt x="11343" y="7341"/>
                  </a:lnTo>
                  <a:lnTo>
                    <a:pt x="11610" y="6974"/>
                  </a:lnTo>
                  <a:lnTo>
                    <a:pt x="11877" y="6573"/>
                  </a:lnTo>
                  <a:lnTo>
                    <a:pt x="12111" y="6173"/>
                  </a:lnTo>
                  <a:lnTo>
                    <a:pt x="12311" y="5773"/>
                  </a:lnTo>
                  <a:lnTo>
                    <a:pt x="12478" y="5339"/>
                  </a:lnTo>
                  <a:lnTo>
                    <a:pt x="12611" y="4872"/>
                  </a:lnTo>
                  <a:lnTo>
                    <a:pt x="12678" y="4438"/>
                  </a:lnTo>
                  <a:lnTo>
                    <a:pt x="12678" y="3971"/>
                  </a:lnTo>
                  <a:lnTo>
                    <a:pt x="12678" y="3537"/>
                  </a:lnTo>
                  <a:lnTo>
                    <a:pt x="12611" y="3104"/>
                  </a:lnTo>
                  <a:lnTo>
                    <a:pt x="12478" y="2670"/>
                  </a:lnTo>
                  <a:lnTo>
                    <a:pt x="12311" y="2236"/>
                  </a:lnTo>
                  <a:lnTo>
                    <a:pt x="12077" y="1869"/>
                  </a:lnTo>
                  <a:lnTo>
                    <a:pt x="11811" y="1502"/>
                  </a:lnTo>
                  <a:lnTo>
                    <a:pt x="11510" y="1202"/>
                  </a:lnTo>
                  <a:lnTo>
                    <a:pt x="11243" y="1035"/>
                  </a:lnTo>
                  <a:lnTo>
                    <a:pt x="10976" y="902"/>
                  </a:lnTo>
                  <a:lnTo>
                    <a:pt x="10743" y="868"/>
                  </a:lnTo>
                  <a:lnTo>
                    <a:pt x="10509" y="868"/>
                  </a:lnTo>
                  <a:lnTo>
                    <a:pt x="10276" y="935"/>
                  </a:lnTo>
                  <a:lnTo>
                    <a:pt x="10042" y="1035"/>
                  </a:lnTo>
                  <a:lnTo>
                    <a:pt x="9809" y="1169"/>
                  </a:lnTo>
                  <a:lnTo>
                    <a:pt x="9609" y="1335"/>
                  </a:lnTo>
                  <a:lnTo>
                    <a:pt x="9475" y="1135"/>
                  </a:lnTo>
                  <a:lnTo>
                    <a:pt x="9308" y="968"/>
                  </a:lnTo>
                  <a:lnTo>
                    <a:pt x="9142" y="802"/>
                  </a:lnTo>
                  <a:lnTo>
                    <a:pt x="8941" y="668"/>
                  </a:lnTo>
                  <a:lnTo>
                    <a:pt x="8741" y="601"/>
                  </a:lnTo>
                  <a:lnTo>
                    <a:pt x="8508" y="535"/>
                  </a:lnTo>
                  <a:lnTo>
                    <a:pt x="8274" y="501"/>
                  </a:lnTo>
                  <a:lnTo>
                    <a:pt x="8007" y="501"/>
                  </a:lnTo>
                  <a:lnTo>
                    <a:pt x="7707" y="568"/>
                  </a:lnTo>
                  <a:lnTo>
                    <a:pt x="7407" y="668"/>
                  </a:lnTo>
                  <a:lnTo>
                    <a:pt x="7140" y="835"/>
                  </a:lnTo>
                  <a:lnTo>
                    <a:pt x="6873" y="1035"/>
                  </a:lnTo>
                  <a:lnTo>
                    <a:pt x="6840" y="968"/>
                  </a:lnTo>
                  <a:lnTo>
                    <a:pt x="6606" y="601"/>
                  </a:lnTo>
                  <a:lnTo>
                    <a:pt x="6439" y="468"/>
                  </a:lnTo>
                  <a:lnTo>
                    <a:pt x="6306" y="301"/>
                  </a:lnTo>
                  <a:lnTo>
                    <a:pt x="6139" y="201"/>
                  </a:lnTo>
                  <a:lnTo>
                    <a:pt x="5939" y="101"/>
                  </a:lnTo>
                  <a:lnTo>
                    <a:pt x="5739" y="34"/>
                  </a:lnTo>
                  <a:lnTo>
                    <a:pt x="5538" y="1"/>
                  </a:lnTo>
                  <a:lnTo>
                    <a:pt x="5305" y="34"/>
                  </a:lnTo>
                  <a:lnTo>
                    <a:pt x="5071" y="68"/>
                  </a:lnTo>
                  <a:lnTo>
                    <a:pt x="4871" y="134"/>
                  </a:lnTo>
                  <a:lnTo>
                    <a:pt x="4671" y="234"/>
                  </a:lnTo>
                  <a:lnTo>
                    <a:pt x="4471" y="368"/>
                  </a:lnTo>
                  <a:lnTo>
                    <a:pt x="4271" y="501"/>
                  </a:lnTo>
                  <a:lnTo>
                    <a:pt x="3937" y="802"/>
                  </a:lnTo>
                  <a:lnTo>
                    <a:pt x="3737" y="1035"/>
                  </a:lnTo>
                  <a:lnTo>
                    <a:pt x="3503" y="768"/>
                  </a:lnTo>
                  <a:lnTo>
                    <a:pt x="3270" y="501"/>
                  </a:lnTo>
                  <a:lnTo>
                    <a:pt x="2969" y="268"/>
                  </a:lnTo>
                  <a:lnTo>
                    <a:pt x="2669" y="101"/>
                  </a:lnTo>
                  <a:lnTo>
                    <a:pt x="2536" y="68"/>
                  </a:lnTo>
                  <a:lnTo>
                    <a:pt x="2369" y="34"/>
                  </a:ln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6"/>
            <p:cNvSpPr/>
            <p:nvPr/>
          </p:nvSpPr>
          <p:spPr>
            <a:xfrm>
              <a:off x="1007125" y="2567650"/>
              <a:ext cx="261075" cy="44225"/>
            </a:xfrm>
            <a:custGeom>
              <a:avLst/>
              <a:gdLst/>
              <a:ahLst/>
              <a:cxnLst/>
              <a:rect l="l" t="t" r="r" b="b"/>
              <a:pathLst>
                <a:path w="10443" h="1769" extrusionOk="0">
                  <a:moveTo>
                    <a:pt x="5805" y="0"/>
                  </a:moveTo>
                  <a:lnTo>
                    <a:pt x="3070" y="67"/>
                  </a:lnTo>
                  <a:lnTo>
                    <a:pt x="301" y="234"/>
                  </a:lnTo>
                  <a:lnTo>
                    <a:pt x="200" y="267"/>
                  </a:lnTo>
                  <a:lnTo>
                    <a:pt x="134" y="334"/>
                  </a:lnTo>
                  <a:lnTo>
                    <a:pt x="100" y="400"/>
                  </a:lnTo>
                  <a:lnTo>
                    <a:pt x="67" y="500"/>
                  </a:lnTo>
                  <a:lnTo>
                    <a:pt x="67" y="534"/>
                  </a:lnTo>
                  <a:lnTo>
                    <a:pt x="0" y="701"/>
                  </a:lnTo>
                  <a:lnTo>
                    <a:pt x="0" y="867"/>
                  </a:lnTo>
                  <a:lnTo>
                    <a:pt x="34" y="1034"/>
                  </a:lnTo>
                  <a:lnTo>
                    <a:pt x="134" y="1201"/>
                  </a:lnTo>
                  <a:lnTo>
                    <a:pt x="200" y="1301"/>
                  </a:lnTo>
                  <a:lnTo>
                    <a:pt x="301" y="1368"/>
                  </a:lnTo>
                  <a:lnTo>
                    <a:pt x="501" y="1468"/>
                  </a:lnTo>
                  <a:lnTo>
                    <a:pt x="701" y="1501"/>
                  </a:lnTo>
                  <a:lnTo>
                    <a:pt x="934" y="1535"/>
                  </a:lnTo>
                  <a:lnTo>
                    <a:pt x="2102" y="1635"/>
                  </a:lnTo>
                  <a:lnTo>
                    <a:pt x="3303" y="1702"/>
                  </a:lnTo>
                  <a:lnTo>
                    <a:pt x="4504" y="1735"/>
                  </a:lnTo>
                  <a:lnTo>
                    <a:pt x="5705" y="1768"/>
                  </a:lnTo>
                  <a:lnTo>
                    <a:pt x="6906" y="1768"/>
                  </a:lnTo>
                  <a:lnTo>
                    <a:pt x="8107" y="1735"/>
                  </a:lnTo>
                  <a:lnTo>
                    <a:pt x="9175" y="1702"/>
                  </a:lnTo>
                  <a:lnTo>
                    <a:pt x="9442" y="1702"/>
                  </a:lnTo>
                  <a:lnTo>
                    <a:pt x="9675" y="1635"/>
                  </a:lnTo>
                  <a:lnTo>
                    <a:pt x="9909" y="1568"/>
                  </a:lnTo>
                  <a:lnTo>
                    <a:pt x="10142" y="1435"/>
                  </a:lnTo>
                  <a:lnTo>
                    <a:pt x="10276" y="1301"/>
                  </a:lnTo>
                  <a:lnTo>
                    <a:pt x="10376" y="1168"/>
                  </a:lnTo>
                  <a:lnTo>
                    <a:pt x="10443" y="1001"/>
                  </a:lnTo>
                  <a:lnTo>
                    <a:pt x="10443" y="834"/>
                  </a:lnTo>
                  <a:lnTo>
                    <a:pt x="10443" y="634"/>
                  </a:lnTo>
                  <a:lnTo>
                    <a:pt x="10376" y="500"/>
                  </a:lnTo>
                  <a:lnTo>
                    <a:pt x="10276" y="334"/>
                  </a:lnTo>
                  <a:lnTo>
                    <a:pt x="10109" y="200"/>
                  </a:lnTo>
                  <a:lnTo>
                    <a:pt x="9909" y="100"/>
                  </a:lnTo>
                  <a:lnTo>
                    <a:pt x="9675" y="33"/>
                  </a:lnTo>
                  <a:lnTo>
                    <a:pt x="9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6"/>
            <p:cNvSpPr/>
            <p:nvPr/>
          </p:nvSpPr>
          <p:spPr>
            <a:xfrm>
              <a:off x="1003775" y="2591825"/>
              <a:ext cx="262750" cy="102625"/>
            </a:xfrm>
            <a:custGeom>
              <a:avLst/>
              <a:gdLst/>
              <a:ahLst/>
              <a:cxnLst/>
              <a:rect l="l" t="t" r="r" b="b"/>
              <a:pathLst>
                <a:path w="10510" h="4105" extrusionOk="0">
                  <a:moveTo>
                    <a:pt x="768" y="1"/>
                  </a:moveTo>
                  <a:lnTo>
                    <a:pt x="635" y="67"/>
                  </a:lnTo>
                  <a:lnTo>
                    <a:pt x="501" y="134"/>
                  </a:lnTo>
                  <a:lnTo>
                    <a:pt x="368" y="234"/>
                  </a:lnTo>
                  <a:lnTo>
                    <a:pt x="268" y="334"/>
                  </a:lnTo>
                  <a:lnTo>
                    <a:pt x="134" y="601"/>
                  </a:lnTo>
                  <a:lnTo>
                    <a:pt x="34" y="868"/>
                  </a:lnTo>
                  <a:lnTo>
                    <a:pt x="1" y="1135"/>
                  </a:lnTo>
                  <a:lnTo>
                    <a:pt x="34" y="1435"/>
                  </a:lnTo>
                  <a:lnTo>
                    <a:pt x="134" y="1735"/>
                  </a:lnTo>
                  <a:lnTo>
                    <a:pt x="301" y="1969"/>
                  </a:lnTo>
                  <a:lnTo>
                    <a:pt x="535" y="2236"/>
                  </a:lnTo>
                  <a:lnTo>
                    <a:pt x="801" y="2403"/>
                  </a:lnTo>
                  <a:lnTo>
                    <a:pt x="768" y="2469"/>
                  </a:lnTo>
                  <a:lnTo>
                    <a:pt x="701" y="2603"/>
                  </a:lnTo>
                  <a:lnTo>
                    <a:pt x="635" y="2703"/>
                  </a:lnTo>
                  <a:lnTo>
                    <a:pt x="635" y="2836"/>
                  </a:lnTo>
                  <a:lnTo>
                    <a:pt x="635" y="2936"/>
                  </a:lnTo>
                  <a:lnTo>
                    <a:pt x="668" y="3203"/>
                  </a:lnTo>
                  <a:lnTo>
                    <a:pt x="801" y="3404"/>
                  </a:lnTo>
                  <a:lnTo>
                    <a:pt x="902" y="3537"/>
                  </a:lnTo>
                  <a:lnTo>
                    <a:pt x="1035" y="3637"/>
                  </a:lnTo>
                  <a:lnTo>
                    <a:pt x="1302" y="3804"/>
                  </a:lnTo>
                  <a:lnTo>
                    <a:pt x="1602" y="3904"/>
                  </a:lnTo>
                  <a:lnTo>
                    <a:pt x="1902" y="3937"/>
                  </a:lnTo>
                  <a:lnTo>
                    <a:pt x="2703" y="4037"/>
                  </a:lnTo>
                  <a:lnTo>
                    <a:pt x="3470" y="4104"/>
                  </a:lnTo>
                  <a:lnTo>
                    <a:pt x="5072" y="4104"/>
                  </a:lnTo>
                  <a:lnTo>
                    <a:pt x="6707" y="4037"/>
                  </a:lnTo>
                  <a:lnTo>
                    <a:pt x="8341" y="3937"/>
                  </a:lnTo>
                  <a:lnTo>
                    <a:pt x="8975" y="3871"/>
                  </a:lnTo>
                  <a:lnTo>
                    <a:pt x="9276" y="3837"/>
                  </a:lnTo>
                  <a:lnTo>
                    <a:pt x="9609" y="3737"/>
                  </a:lnTo>
                  <a:lnTo>
                    <a:pt x="9843" y="3637"/>
                  </a:lnTo>
                  <a:lnTo>
                    <a:pt x="10043" y="3437"/>
                  </a:lnTo>
                  <a:lnTo>
                    <a:pt x="10110" y="3337"/>
                  </a:lnTo>
                  <a:lnTo>
                    <a:pt x="10143" y="3237"/>
                  </a:lnTo>
                  <a:lnTo>
                    <a:pt x="10176" y="3103"/>
                  </a:lnTo>
                  <a:lnTo>
                    <a:pt x="10176" y="2936"/>
                  </a:lnTo>
                  <a:lnTo>
                    <a:pt x="10176" y="2803"/>
                  </a:lnTo>
                  <a:lnTo>
                    <a:pt x="10143" y="2703"/>
                  </a:lnTo>
                  <a:lnTo>
                    <a:pt x="10076" y="2569"/>
                  </a:lnTo>
                  <a:lnTo>
                    <a:pt x="10010" y="2469"/>
                  </a:lnTo>
                  <a:lnTo>
                    <a:pt x="10076" y="2436"/>
                  </a:lnTo>
                  <a:lnTo>
                    <a:pt x="10210" y="2303"/>
                  </a:lnTo>
                  <a:lnTo>
                    <a:pt x="10343" y="2136"/>
                  </a:lnTo>
                  <a:lnTo>
                    <a:pt x="10410" y="1969"/>
                  </a:lnTo>
                  <a:lnTo>
                    <a:pt x="10477" y="1802"/>
                  </a:lnTo>
                  <a:lnTo>
                    <a:pt x="10510" y="1635"/>
                  </a:lnTo>
                  <a:lnTo>
                    <a:pt x="10510" y="1468"/>
                  </a:lnTo>
                  <a:lnTo>
                    <a:pt x="10510" y="1302"/>
                  </a:lnTo>
                  <a:lnTo>
                    <a:pt x="10477" y="1135"/>
                  </a:lnTo>
                  <a:lnTo>
                    <a:pt x="10343" y="801"/>
                  </a:lnTo>
                  <a:lnTo>
                    <a:pt x="10143" y="501"/>
                  </a:lnTo>
                  <a:lnTo>
                    <a:pt x="9876" y="234"/>
                  </a:lnTo>
                  <a:lnTo>
                    <a:pt x="9709" y="134"/>
                  </a:lnTo>
                  <a:lnTo>
                    <a:pt x="9542" y="34"/>
                  </a:lnTo>
                  <a:lnTo>
                    <a:pt x="9442" y="1"/>
                  </a:lnTo>
                  <a:lnTo>
                    <a:pt x="9376" y="34"/>
                  </a:lnTo>
                  <a:lnTo>
                    <a:pt x="9276" y="67"/>
                  </a:lnTo>
                  <a:lnTo>
                    <a:pt x="9242" y="134"/>
                  </a:lnTo>
                  <a:lnTo>
                    <a:pt x="9209" y="234"/>
                  </a:lnTo>
                  <a:lnTo>
                    <a:pt x="9209" y="301"/>
                  </a:lnTo>
                  <a:lnTo>
                    <a:pt x="9242" y="401"/>
                  </a:lnTo>
                  <a:lnTo>
                    <a:pt x="9309" y="434"/>
                  </a:lnTo>
                  <a:lnTo>
                    <a:pt x="9476" y="534"/>
                  </a:lnTo>
                  <a:lnTo>
                    <a:pt x="9609" y="634"/>
                  </a:lnTo>
                  <a:lnTo>
                    <a:pt x="9743" y="768"/>
                  </a:lnTo>
                  <a:lnTo>
                    <a:pt x="9876" y="901"/>
                  </a:lnTo>
                  <a:lnTo>
                    <a:pt x="9943" y="1035"/>
                  </a:lnTo>
                  <a:lnTo>
                    <a:pt x="10010" y="1202"/>
                  </a:lnTo>
                  <a:lnTo>
                    <a:pt x="10043" y="1368"/>
                  </a:lnTo>
                  <a:lnTo>
                    <a:pt x="10043" y="1569"/>
                  </a:lnTo>
                  <a:lnTo>
                    <a:pt x="9976" y="1769"/>
                  </a:lnTo>
                  <a:lnTo>
                    <a:pt x="9876" y="1936"/>
                  </a:lnTo>
                  <a:lnTo>
                    <a:pt x="9776" y="2036"/>
                  </a:lnTo>
                  <a:lnTo>
                    <a:pt x="9609" y="2136"/>
                  </a:lnTo>
                  <a:lnTo>
                    <a:pt x="9442" y="2202"/>
                  </a:lnTo>
                  <a:lnTo>
                    <a:pt x="9276" y="2236"/>
                  </a:lnTo>
                  <a:lnTo>
                    <a:pt x="8909" y="2269"/>
                  </a:lnTo>
                  <a:lnTo>
                    <a:pt x="7107" y="2303"/>
                  </a:lnTo>
                  <a:lnTo>
                    <a:pt x="2303" y="2303"/>
                  </a:lnTo>
                  <a:lnTo>
                    <a:pt x="1869" y="2269"/>
                  </a:lnTo>
                  <a:lnTo>
                    <a:pt x="1502" y="2202"/>
                  </a:lnTo>
                  <a:lnTo>
                    <a:pt x="1168" y="2069"/>
                  </a:lnTo>
                  <a:lnTo>
                    <a:pt x="1002" y="1969"/>
                  </a:lnTo>
                  <a:lnTo>
                    <a:pt x="868" y="1869"/>
                  </a:lnTo>
                  <a:lnTo>
                    <a:pt x="735" y="1735"/>
                  </a:lnTo>
                  <a:lnTo>
                    <a:pt x="601" y="1569"/>
                  </a:lnTo>
                  <a:lnTo>
                    <a:pt x="535" y="1435"/>
                  </a:lnTo>
                  <a:lnTo>
                    <a:pt x="501" y="1268"/>
                  </a:lnTo>
                  <a:lnTo>
                    <a:pt x="501" y="1102"/>
                  </a:lnTo>
                  <a:lnTo>
                    <a:pt x="501" y="935"/>
                  </a:lnTo>
                  <a:lnTo>
                    <a:pt x="568" y="801"/>
                  </a:lnTo>
                  <a:lnTo>
                    <a:pt x="635" y="668"/>
                  </a:lnTo>
                  <a:lnTo>
                    <a:pt x="735" y="534"/>
                  </a:lnTo>
                  <a:lnTo>
                    <a:pt x="902" y="468"/>
                  </a:lnTo>
                  <a:lnTo>
                    <a:pt x="1002" y="401"/>
                  </a:lnTo>
                  <a:lnTo>
                    <a:pt x="1035" y="334"/>
                  </a:lnTo>
                  <a:lnTo>
                    <a:pt x="1068" y="234"/>
                  </a:lnTo>
                  <a:lnTo>
                    <a:pt x="1068" y="167"/>
                  </a:lnTo>
                  <a:lnTo>
                    <a:pt x="1035" y="67"/>
                  </a:lnTo>
                  <a:lnTo>
                    <a:pt x="968" y="34"/>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a:off x="1071350" y="2667725"/>
              <a:ext cx="141800" cy="70925"/>
            </a:xfrm>
            <a:custGeom>
              <a:avLst/>
              <a:gdLst/>
              <a:ahLst/>
              <a:cxnLst/>
              <a:rect l="l" t="t" r="r" b="b"/>
              <a:pathLst>
                <a:path w="5672" h="2837" extrusionOk="0">
                  <a:moveTo>
                    <a:pt x="5372" y="1"/>
                  </a:moveTo>
                  <a:lnTo>
                    <a:pt x="5305" y="34"/>
                  </a:lnTo>
                  <a:lnTo>
                    <a:pt x="5238" y="67"/>
                  </a:lnTo>
                  <a:lnTo>
                    <a:pt x="5171" y="134"/>
                  </a:lnTo>
                  <a:lnTo>
                    <a:pt x="5171" y="234"/>
                  </a:lnTo>
                  <a:lnTo>
                    <a:pt x="5171" y="468"/>
                  </a:lnTo>
                  <a:lnTo>
                    <a:pt x="5138" y="668"/>
                  </a:lnTo>
                  <a:lnTo>
                    <a:pt x="5105" y="868"/>
                  </a:lnTo>
                  <a:lnTo>
                    <a:pt x="5038" y="1068"/>
                  </a:lnTo>
                  <a:lnTo>
                    <a:pt x="4904" y="1235"/>
                  </a:lnTo>
                  <a:lnTo>
                    <a:pt x="4804" y="1402"/>
                  </a:lnTo>
                  <a:lnTo>
                    <a:pt x="4638" y="1569"/>
                  </a:lnTo>
                  <a:lnTo>
                    <a:pt x="4471" y="1735"/>
                  </a:lnTo>
                  <a:lnTo>
                    <a:pt x="4137" y="1969"/>
                  </a:lnTo>
                  <a:lnTo>
                    <a:pt x="3737" y="2169"/>
                  </a:lnTo>
                  <a:lnTo>
                    <a:pt x="3336" y="2303"/>
                  </a:lnTo>
                  <a:lnTo>
                    <a:pt x="2936" y="2369"/>
                  </a:lnTo>
                  <a:lnTo>
                    <a:pt x="2502" y="2336"/>
                  </a:lnTo>
                  <a:lnTo>
                    <a:pt x="2135" y="2269"/>
                  </a:lnTo>
                  <a:lnTo>
                    <a:pt x="1768" y="2102"/>
                  </a:lnTo>
                  <a:lnTo>
                    <a:pt x="1401" y="1902"/>
                  </a:lnTo>
                  <a:lnTo>
                    <a:pt x="1101" y="1635"/>
                  </a:lnTo>
                  <a:lnTo>
                    <a:pt x="834" y="1335"/>
                  </a:lnTo>
                  <a:lnTo>
                    <a:pt x="634" y="1001"/>
                  </a:lnTo>
                  <a:lnTo>
                    <a:pt x="467" y="601"/>
                  </a:lnTo>
                  <a:lnTo>
                    <a:pt x="434" y="534"/>
                  </a:lnTo>
                  <a:lnTo>
                    <a:pt x="334" y="468"/>
                  </a:lnTo>
                  <a:lnTo>
                    <a:pt x="267" y="434"/>
                  </a:lnTo>
                  <a:lnTo>
                    <a:pt x="167" y="468"/>
                  </a:lnTo>
                  <a:lnTo>
                    <a:pt x="100" y="501"/>
                  </a:lnTo>
                  <a:lnTo>
                    <a:pt x="34" y="568"/>
                  </a:lnTo>
                  <a:lnTo>
                    <a:pt x="0" y="634"/>
                  </a:lnTo>
                  <a:lnTo>
                    <a:pt x="0" y="735"/>
                  </a:lnTo>
                  <a:lnTo>
                    <a:pt x="100" y="968"/>
                  </a:lnTo>
                  <a:lnTo>
                    <a:pt x="200" y="1202"/>
                  </a:lnTo>
                  <a:lnTo>
                    <a:pt x="467" y="1602"/>
                  </a:lnTo>
                  <a:lnTo>
                    <a:pt x="767" y="1969"/>
                  </a:lnTo>
                  <a:lnTo>
                    <a:pt x="1168" y="2303"/>
                  </a:lnTo>
                  <a:lnTo>
                    <a:pt x="1568" y="2536"/>
                  </a:lnTo>
                  <a:lnTo>
                    <a:pt x="1802" y="2636"/>
                  </a:lnTo>
                  <a:lnTo>
                    <a:pt x="2035" y="2736"/>
                  </a:lnTo>
                  <a:lnTo>
                    <a:pt x="2269" y="2770"/>
                  </a:lnTo>
                  <a:lnTo>
                    <a:pt x="2502" y="2836"/>
                  </a:lnTo>
                  <a:lnTo>
                    <a:pt x="3003" y="2836"/>
                  </a:lnTo>
                  <a:lnTo>
                    <a:pt x="3236" y="2803"/>
                  </a:lnTo>
                  <a:lnTo>
                    <a:pt x="3470" y="2770"/>
                  </a:lnTo>
                  <a:lnTo>
                    <a:pt x="3970" y="2603"/>
                  </a:lnTo>
                  <a:lnTo>
                    <a:pt x="4204" y="2469"/>
                  </a:lnTo>
                  <a:lnTo>
                    <a:pt x="4437" y="2336"/>
                  </a:lnTo>
                  <a:lnTo>
                    <a:pt x="4638" y="2202"/>
                  </a:lnTo>
                  <a:lnTo>
                    <a:pt x="4871" y="2036"/>
                  </a:lnTo>
                  <a:lnTo>
                    <a:pt x="5038" y="1869"/>
                  </a:lnTo>
                  <a:lnTo>
                    <a:pt x="5205" y="1669"/>
                  </a:lnTo>
                  <a:lnTo>
                    <a:pt x="5372" y="1468"/>
                  </a:lnTo>
                  <a:lnTo>
                    <a:pt x="5472" y="1235"/>
                  </a:lnTo>
                  <a:lnTo>
                    <a:pt x="5572" y="1001"/>
                  </a:lnTo>
                  <a:lnTo>
                    <a:pt x="5638" y="768"/>
                  </a:lnTo>
                  <a:lnTo>
                    <a:pt x="5672" y="501"/>
                  </a:lnTo>
                  <a:lnTo>
                    <a:pt x="5638" y="234"/>
                  </a:lnTo>
                  <a:lnTo>
                    <a:pt x="5605" y="134"/>
                  </a:lnTo>
                  <a:lnTo>
                    <a:pt x="5572" y="67"/>
                  </a:lnTo>
                  <a:lnTo>
                    <a:pt x="5472" y="34"/>
                  </a:lnTo>
                  <a:lnTo>
                    <a:pt x="5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a:off x="914550" y="2108900"/>
              <a:ext cx="56725" cy="25050"/>
            </a:xfrm>
            <a:custGeom>
              <a:avLst/>
              <a:gdLst/>
              <a:ahLst/>
              <a:cxnLst/>
              <a:rect l="l" t="t" r="r" b="b"/>
              <a:pathLst>
                <a:path w="2269" h="1002" extrusionOk="0">
                  <a:moveTo>
                    <a:pt x="200" y="1"/>
                  </a:moveTo>
                  <a:lnTo>
                    <a:pt x="100" y="34"/>
                  </a:lnTo>
                  <a:lnTo>
                    <a:pt x="33" y="67"/>
                  </a:lnTo>
                  <a:lnTo>
                    <a:pt x="0" y="167"/>
                  </a:lnTo>
                  <a:lnTo>
                    <a:pt x="0" y="268"/>
                  </a:lnTo>
                  <a:lnTo>
                    <a:pt x="0" y="334"/>
                  </a:lnTo>
                  <a:lnTo>
                    <a:pt x="67" y="434"/>
                  </a:lnTo>
                  <a:lnTo>
                    <a:pt x="167" y="468"/>
                  </a:lnTo>
                  <a:lnTo>
                    <a:pt x="601" y="534"/>
                  </a:lnTo>
                  <a:lnTo>
                    <a:pt x="1034" y="668"/>
                  </a:lnTo>
                  <a:lnTo>
                    <a:pt x="1468" y="801"/>
                  </a:lnTo>
                  <a:lnTo>
                    <a:pt x="1902" y="968"/>
                  </a:lnTo>
                  <a:lnTo>
                    <a:pt x="2002" y="1002"/>
                  </a:lnTo>
                  <a:lnTo>
                    <a:pt x="2068" y="1002"/>
                  </a:lnTo>
                  <a:lnTo>
                    <a:pt x="2169" y="968"/>
                  </a:lnTo>
                  <a:lnTo>
                    <a:pt x="2235" y="901"/>
                  </a:lnTo>
                  <a:lnTo>
                    <a:pt x="2269" y="801"/>
                  </a:lnTo>
                  <a:lnTo>
                    <a:pt x="2235" y="701"/>
                  </a:lnTo>
                  <a:lnTo>
                    <a:pt x="2202" y="635"/>
                  </a:lnTo>
                  <a:lnTo>
                    <a:pt x="2135" y="568"/>
                  </a:lnTo>
                  <a:lnTo>
                    <a:pt x="1701" y="368"/>
                  </a:lnTo>
                  <a:lnTo>
                    <a:pt x="1234" y="201"/>
                  </a:lnTo>
                  <a:lnTo>
                    <a:pt x="767" y="101"/>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a:off x="985425" y="2043850"/>
              <a:ext cx="32550" cy="41725"/>
            </a:xfrm>
            <a:custGeom>
              <a:avLst/>
              <a:gdLst/>
              <a:ahLst/>
              <a:cxnLst/>
              <a:rect l="l" t="t" r="r" b="b"/>
              <a:pathLst>
                <a:path w="1302" h="1669" extrusionOk="0">
                  <a:moveTo>
                    <a:pt x="201" y="0"/>
                  </a:moveTo>
                  <a:lnTo>
                    <a:pt x="134" y="34"/>
                  </a:lnTo>
                  <a:lnTo>
                    <a:pt x="68" y="100"/>
                  </a:lnTo>
                  <a:lnTo>
                    <a:pt x="1" y="167"/>
                  </a:lnTo>
                  <a:lnTo>
                    <a:pt x="1" y="267"/>
                  </a:lnTo>
                  <a:lnTo>
                    <a:pt x="34" y="367"/>
                  </a:lnTo>
                  <a:lnTo>
                    <a:pt x="835" y="1535"/>
                  </a:lnTo>
                  <a:lnTo>
                    <a:pt x="902" y="1602"/>
                  </a:lnTo>
                  <a:lnTo>
                    <a:pt x="1002" y="1669"/>
                  </a:lnTo>
                  <a:lnTo>
                    <a:pt x="1102" y="1669"/>
                  </a:lnTo>
                  <a:lnTo>
                    <a:pt x="1169" y="1635"/>
                  </a:lnTo>
                  <a:lnTo>
                    <a:pt x="1235" y="1568"/>
                  </a:lnTo>
                  <a:lnTo>
                    <a:pt x="1302" y="1468"/>
                  </a:lnTo>
                  <a:lnTo>
                    <a:pt x="1302" y="1402"/>
                  </a:lnTo>
                  <a:lnTo>
                    <a:pt x="1269" y="1302"/>
                  </a:lnTo>
                  <a:lnTo>
                    <a:pt x="468" y="1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a:off x="1074675" y="2018825"/>
              <a:ext cx="16700" cy="50900"/>
            </a:xfrm>
            <a:custGeom>
              <a:avLst/>
              <a:gdLst/>
              <a:ahLst/>
              <a:cxnLst/>
              <a:rect l="l" t="t" r="r" b="b"/>
              <a:pathLst>
                <a:path w="668" h="2036" extrusionOk="0">
                  <a:moveTo>
                    <a:pt x="167" y="1"/>
                  </a:moveTo>
                  <a:lnTo>
                    <a:pt x="67" y="67"/>
                  </a:lnTo>
                  <a:lnTo>
                    <a:pt x="34" y="134"/>
                  </a:lnTo>
                  <a:lnTo>
                    <a:pt x="1" y="201"/>
                  </a:lnTo>
                  <a:lnTo>
                    <a:pt x="1" y="301"/>
                  </a:lnTo>
                  <a:lnTo>
                    <a:pt x="67" y="668"/>
                  </a:lnTo>
                  <a:lnTo>
                    <a:pt x="134" y="1035"/>
                  </a:lnTo>
                  <a:lnTo>
                    <a:pt x="167" y="1435"/>
                  </a:lnTo>
                  <a:lnTo>
                    <a:pt x="167" y="1802"/>
                  </a:lnTo>
                  <a:lnTo>
                    <a:pt x="201" y="1902"/>
                  </a:lnTo>
                  <a:lnTo>
                    <a:pt x="234" y="1969"/>
                  </a:lnTo>
                  <a:lnTo>
                    <a:pt x="334" y="2036"/>
                  </a:lnTo>
                  <a:lnTo>
                    <a:pt x="501" y="2036"/>
                  </a:lnTo>
                  <a:lnTo>
                    <a:pt x="568" y="1969"/>
                  </a:lnTo>
                  <a:lnTo>
                    <a:pt x="634" y="1902"/>
                  </a:lnTo>
                  <a:lnTo>
                    <a:pt x="668" y="1802"/>
                  </a:lnTo>
                  <a:lnTo>
                    <a:pt x="634" y="1402"/>
                  </a:lnTo>
                  <a:lnTo>
                    <a:pt x="601" y="1001"/>
                  </a:lnTo>
                  <a:lnTo>
                    <a:pt x="568" y="568"/>
                  </a:lnTo>
                  <a:lnTo>
                    <a:pt x="468" y="167"/>
                  </a:lnTo>
                  <a:lnTo>
                    <a:pt x="401" y="101"/>
                  </a:lnTo>
                  <a:lnTo>
                    <a:pt x="334" y="3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6"/>
            <p:cNvSpPr/>
            <p:nvPr/>
          </p:nvSpPr>
          <p:spPr>
            <a:xfrm>
              <a:off x="1162250" y="2020500"/>
              <a:ext cx="22550" cy="61750"/>
            </a:xfrm>
            <a:custGeom>
              <a:avLst/>
              <a:gdLst/>
              <a:ahLst/>
              <a:cxnLst/>
              <a:rect l="l" t="t" r="r" b="b"/>
              <a:pathLst>
                <a:path w="902" h="2470" extrusionOk="0">
                  <a:moveTo>
                    <a:pt x="668" y="0"/>
                  </a:moveTo>
                  <a:lnTo>
                    <a:pt x="568" y="34"/>
                  </a:lnTo>
                  <a:lnTo>
                    <a:pt x="501" y="67"/>
                  </a:lnTo>
                  <a:lnTo>
                    <a:pt x="434" y="134"/>
                  </a:lnTo>
                  <a:lnTo>
                    <a:pt x="434" y="234"/>
                  </a:lnTo>
                  <a:lnTo>
                    <a:pt x="368" y="734"/>
                  </a:lnTo>
                  <a:lnTo>
                    <a:pt x="301" y="1235"/>
                  </a:lnTo>
                  <a:lnTo>
                    <a:pt x="167" y="1702"/>
                  </a:lnTo>
                  <a:lnTo>
                    <a:pt x="34" y="2169"/>
                  </a:lnTo>
                  <a:lnTo>
                    <a:pt x="1" y="2269"/>
                  </a:lnTo>
                  <a:lnTo>
                    <a:pt x="34" y="2336"/>
                  </a:lnTo>
                  <a:lnTo>
                    <a:pt x="101" y="2402"/>
                  </a:lnTo>
                  <a:lnTo>
                    <a:pt x="201" y="2469"/>
                  </a:lnTo>
                  <a:lnTo>
                    <a:pt x="301" y="2469"/>
                  </a:lnTo>
                  <a:lnTo>
                    <a:pt x="368" y="2436"/>
                  </a:lnTo>
                  <a:lnTo>
                    <a:pt x="434" y="2369"/>
                  </a:lnTo>
                  <a:lnTo>
                    <a:pt x="501" y="2302"/>
                  </a:lnTo>
                  <a:lnTo>
                    <a:pt x="635" y="1802"/>
                  </a:lnTo>
                  <a:lnTo>
                    <a:pt x="768" y="1268"/>
                  </a:lnTo>
                  <a:lnTo>
                    <a:pt x="868" y="768"/>
                  </a:lnTo>
                  <a:lnTo>
                    <a:pt x="901" y="234"/>
                  </a:lnTo>
                  <a:lnTo>
                    <a:pt x="868" y="134"/>
                  </a:lnTo>
                  <a:lnTo>
                    <a:pt x="835" y="67"/>
                  </a:lnTo>
                  <a:lnTo>
                    <a:pt x="735"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6"/>
            <p:cNvSpPr/>
            <p:nvPr/>
          </p:nvSpPr>
          <p:spPr>
            <a:xfrm>
              <a:off x="1226475" y="2045525"/>
              <a:ext cx="35900" cy="49225"/>
            </a:xfrm>
            <a:custGeom>
              <a:avLst/>
              <a:gdLst/>
              <a:ahLst/>
              <a:cxnLst/>
              <a:rect l="l" t="t" r="r" b="b"/>
              <a:pathLst>
                <a:path w="1436" h="1969" extrusionOk="0">
                  <a:moveTo>
                    <a:pt x="1135" y="0"/>
                  </a:moveTo>
                  <a:lnTo>
                    <a:pt x="1035" y="33"/>
                  </a:lnTo>
                  <a:lnTo>
                    <a:pt x="968" y="100"/>
                  </a:lnTo>
                  <a:lnTo>
                    <a:pt x="34" y="1602"/>
                  </a:lnTo>
                  <a:lnTo>
                    <a:pt x="1" y="1702"/>
                  </a:lnTo>
                  <a:lnTo>
                    <a:pt x="34" y="1802"/>
                  </a:lnTo>
                  <a:lnTo>
                    <a:pt x="67" y="1868"/>
                  </a:lnTo>
                  <a:lnTo>
                    <a:pt x="134" y="1935"/>
                  </a:lnTo>
                  <a:lnTo>
                    <a:pt x="234" y="1969"/>
                  </a:lnTo>
                  <a:lnTo>
                    <a:pt x="301" y="1969"/>
                  </a:lnTo>
                  <a:lnTo>
                    <a:pt x="401" y="1935"/>
                  </a:lnTo>
                  <a:lnTo>
                    <a:pt x="468" y="1835"/>
                  </a:lnTo>
                  <a:lnTo>
                    <a:pt x="1402" y="367"/>
                  </a:lnTo>
                  <a:lnTo>
                    <a:pt x="1435" y="267"/>
                  </a:lnTo>
                  <a:lnTo>
                    <a:pt x="1402" y="167"/>
                  </a:lnTo>
                  <a:lnTo>
                    <a:pt x="1368" y="100"/>
                  </a:lnTo>
                  <a:lnTo>
                    <a:pt x="1302" y="33"/>
                  </a:lnTo>
                  <a:lnTo>
                    <a:pt x="1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6"/>
            <p:cNvSpPr/>
            <p:nvPr/>
          </p:nvSpPr>
          <p:spPr>
            <a:xfrm>
              <a:off x="1270675" y="2095550"/>
              <a:ext cx="40075" cy="35075"/>
            </a:xfrm>
            <a:custGeom>
              <a:avLst/>
              <a:gdLst/>
              <a:ahLst/>
              <a:cxnLst/>
              <a:rect l="l" t="t" r="r" b="b"/>
              <a:pathLst>
                <a:path w="1603" h="1403" extrusionOk="0">
                  <a:moveTo>
                    <a:pt x="1269" y="1"/>
                  </a:moveTo>
                  <a:lnTo>
                    <a:pt x="1168" y="68"/>
                  </a:lnTo>
                  <a:lnTo>
                    <a:pt x="68" y="1002"/>
                  </a:lnTo>
                  <a:lnTo>
                    <a:pt x="1" y="1068"/>
                  </a:lnTo>
                  <a:lnTo>
                    <a:pt x="1" y="1169"/>
                  </a:lnTo>
                  <a:lnTo>
                    <a:pt x="1" y="1269"/>
                  </a:lnTo>
                  <a:lnTo>
                    <a:pt x="68" y="1335"/>
                  </a:lnTo>
                  <a:lnTo>
                    <a:pt x="134" y="1369"/>
                  </a:lnTo>
                  <a:lnTo>
                    <a:pt x="234" y="1402"/>
                  </a:lnTo>
                  <a:lnTo>
                    <a:pt x="301" y="1369"/>
                  </a:lnTo>
                  <a:lnTo>
                    <a:pt x="401" y="1335"/>
                  </a:lnTo>
                  <a:lnTo>
                    <a:pt x="1502" y="401"/>
                  </a:lnTo>
                  <a:lnTo>
                    <a:pt x="1569" y="334"/>
                  </a:lnTo>
                  <a:lnTo>
                    <a:pt x="1602" y="234"/>
                  </a:lnTo>
                  <a:lnTo>
                    <a:pt x="1569" y="134"/>
                  </a:lnTo>
                  <a:lnTo>
                    <a:pt x="1502" y="68"/>
                  </a:lnTo>
                  <a:lnTo>
                    <a:pt x="14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6"/>
            <p:cNvSpPr/>
            <p:nvPr/>
          </p:nvSpPr>
          <p:spPr>
            <a:xfrm>
              <a:off x="1299875" y="2126425"/>
              <a:ext cx="21700" cy="18375"/>
            </a:xfrm>
            <a:custGeom>
              <a:avLst/>
              <a:gdLst/>
              <a:ahLst/>
              <a:cxnLst/>
              <a:rect l="l" t="t" r="r" b="b"/>
              <a:pathLst>
                <a:path w="868" h="735" extrusionOk="0">
                  <a:moveTo>
                    <a:pt x="601" y="0"/>
                  </a:moveTo>
                  <a:lnTo>
                    <a:pt x="501" y="34"/>
                  </a:lnTo>
                  <a:lnTo>
                    <a:pt x="134" y="267"/>
                  </a:lnTo>
                  <a:lnTo>
                    <a:pt x="67" y="334"/>
                  </a:lnTo>
                  <a:lnTo>
                    <a:pt x="0" y="434"/>
                  </a:lnTo>
                  <a:lnTo>
                    <a:pt x="0" y="501"/>
                  </a:lnTo>
                  <a:lnTo>
                    <a:pt x="34" y="601"/>
                  </a:lnTo>
                  <a:lnTo>
                    <a:pt x="101" y="668"/>
                  </a:lnTo>
                  <a:lnTo>
                    <a:pt x="167" y="734"/>
                  </a:lnTo>
                  <a:lnTo>
                    <a:pt x="267" y="734"/>
                  </a:lnTo>
                  <a:lnTo>
                    <a:pt x="367" y="701"/>
                  </a:lnTo>
                  <a:lnTo>
                    <a:pt x="734" y="434"/>
                  </a:lnTo>
                  <a:lnTo>
                    <a:pt x="801" y="367"/>
                  </a:lnTo>
                  <a:lnTo>
                    <a:pt x="835" y="301"/>
                  </a:lnTo>
                  <a:lnTo>
                    <a:pt x="868" y="200"/>
                  </a:lnTo>
                  <a:lnTo>
                    <a:pt x="835" y="100"/>
                  </a:lnTo>
                  <a:lnTo>
                    <a:pt x="768"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6"/>
            <p:cNvSpPr/>
            <p:nvPr/>
          </p:nvSpPr>
          <p:spPr>
            <a:xfrm>
              <a:off x="1295700" y="2199825"/>
              <a:ext cx="22550" cy="13350"/>
            </a:xfrm>
            <a:custGeom>
              <a:avLst/>
              <a:gdLst/>
              <a:ahLst/>
              <a:cxnLst/>
              <a:rect l="l" t="t" r="r" b="b"/>
              <a:pathLst>
                <a:path w="902" h="534" extrusionOk="0">
                  <a:moveTo>
                    <a:pt x="201" y="0"/>
                  </a:moveTo>
                  <a:lnTo>
                    <a:pt x="101" y="34"/>
                  </a:lnTo>
                  <a:lnTo>
                    <a:pt x="34" y="67"/>
                  </a:lnTo>
                  <a:lnTo>
                    <a:pt x="1" y="167"/>
                  </a:lnTo>
                  <a:lnTo>
                    <a:pt x="1" y="267"/>
                  </a:lnTo>
                  <a:lnTo>
                    <a:pt x="1" y="334"/>
                  </a:lnTo>
                  <a:lnTo>
                    <a:pt x="67" y="434"/>
                  </a:lnTo>
                  <a:lnTo>
                    <a:pt x="167" y="467"/>
                  </a:lnTo>
                  <a:lnTo>
                    <a:pt x="601" y="534"/>
                  </a:lnTo>
                  <a:lnTo>
                    <a:pt x="701" y="534"/>
                  </a:lnTo>
                  <a:lnTo>
                    <a:pt x="768" y="501"/>
                  </a:lnTo>
                  <a:lnTo>
                    <a:pt x="835" y="434"/>
                  </a:lnTo>
                  <a:lnTo>
                    <a:pt x="901" y="367"/>
                  </a:lnTo>
                  <a:lnTo>
                    <a:pt x="901" y="267"/>
                  </a:lnTo>
                  <a:lnTo>
                    <a:pt x="868" y="167"/>
                  </a:lnTo>
                  <a:lnTo>
                    <a:pt x="801" y="100"/>
                  </a:lnTo>
                  <a:lnTo>
                    <a:pt x="735"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5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主成分分析</a:t>
            </a:r>
          </a:p>
        </p:txBody>
      </p:sp>
      <p:sp>
        <p:nvSpPr>
          <p:cNvPr id="1269" name="Google Shape;1269;p56"/>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6"/>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21</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6282012" y="142776"/>
            <a:ext cx="2508963" cy="572700"/>
          </a:xfrm>
          <a:noFill/>
          <a:ln>
            <a:noFill/>
          </a:ln>
        </p:spPr>
        <p:txBody>
          <a:bodyPr spcFirstLastPara="1" wrap="square" lIns="36000" tIns="91425" rIns="91425" bIns="91425" anchor="t" anchorCtr="0">
            <a:noAutofit/>
          </a:bodyPr>
          <a:lstStyle/>
          <a:p>
            <a:pPr algn="r">
              <a:spcAft>
                <a:spcPts val="100"/>
              </a:spcAft>
            </a:pPr>
            <a:r>
              <a:rPr lang="zh-TW" altLang="en-US" sz="2000" dirty="0">
                <a:latin typeface="微軟正黑體" panose="020B0604030504040204" pitchFamily="34" charset="-120"/>
                <a:ea typeface="微軟正黑體" panose="020B0604030504040204" pitchFamily="34" charset="-120"/>
              </a:rPr>
              <a:t>特徵值陡坡圖</a:t>
            </a:r>
          </a:p>
        </p:txBody>
      </p:sp>
      <p:sp>
        <p:nvSpPr>
          <p:cNvPr id="9" name="Google Shape;1268;p5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主成分分析</a:t>
            </a:r>
          </a:p>
        </p:txBody>
      </p:sp>
      <p:graphicFrame>
        <p:nvGraphicFramePr>
          <p:cNvPr id="4" name="表格 3"/>
          <p:cNvGraphicFramePr>
            <a:graphicFrameLocks noGrp="1"/>
          </p:cNvGraphicFramePr>
          <p:nvPr>
            <p:extLst>
              <p:ext uri="{D42A27DB-BD31-4B8C-83A1-F6EECF244321}">
                <p14:modId xmlns:p14="http://schemas.microsoft.com/office/powerpoint/2010/main" val="3399714523"/>
              </p:ext>
            </p:extLst>
          </p:nvPr>
        </p:nvGraphicFramePr>
        <p:xfrm>
          <a:off x="357608" y="1671226"/>
          <a:ext cx="4297234" cy="2291175"/>
        </p:xfrm>
        <a:graphic>
          <a:graphicData uri="http://schemas.openxmlformats.org/drawingml/2006/table">
            <a:tbl>
              <a:tblPr firstRow="1" firstCol="1" bandRow="1">
                <a:tableStyleId>{B011DEC0-7B62-4C5F-9A1F-1F7CF7BFF82A}</a:tableStyleId>
              </a:tblPr>
              <a:tblGrid>
                <a:gridCol w="1092835">
                  <a:extLst>
                    <a:ext uri="{9D8B030D-6E8A-4147-A177-3AD203B41FA5}">
                      <a16:colId xmlns:a16="http://schemas.microsoft.com/office/drawing/2014/main" val="1711205707"/>
                    </a:ext>
                  </a:extLst>
                </a:gridCol>
                <a:gridCol w="1068133">
                  <a:extLst>
                    <a:ext uri="{9D8B030D-6E8A-4147-A177-3AD203B41FA5}">
                      <a16:colId xmlns:a16="http://schemas.microsoft.com/office/drawing/2014/main" val="1584931236"/>
                    </a:ext>
                  </a:extLst>
                </a:gridCol>
                <a:gridCol w="1068133">
                  <a:extLst>
                    <a:ext uri="{9D8B030D-6E8A-4147-A177-3AD203B41FA5}">
                      <a16:colId xmlns:a16="http://schemas.microsoft.com/office/drawing/2014/main" val="2799540446"/>
                    </a:ext>
                  </a:extLst>
                </a:gridCol>
                <a:gridCol w="1068133">
                  <a:extLst>
                    <a:ext uri="{9D8B030D-6E8A-4147-A177-3AD203B41FA5}">
                      <a16:colId xmlns:a16="http://schemas.microsoft.com/office/drawing/2014/main" val="602139428"/>
                    </a:ext>
                  </a:extLst>
                </a:gridCol>
              </a:tblGrid>
              <a:tr h="429441">
                <a:tc>
                  <a:txBody>
                    <a:bodyPr/>
                    <a:lstStyle/>
                    <a:p>
                      <a:pPr algn="ctr">
                        <a:spcAft>
                          <a:spcPts val="0"/>
                        </a:spcAft>
                      </a:pPr>
                      <a:r>
                        <a:rPr lang="en-US" sz="1400" kern="100">
                          <a:effectLst/>
                        </a:rPr>
                        <a:t>Component</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Eigenvalue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Proportion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Cumulative</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4272746754"/>
                  </a:ext>
                </a:extLst>
              </a:tr>
              <a:tr h="265962">
                <a:tc>
                  <a:txBody>
                    <a:bodyPr/>
                    <a:lstStyle/>
                    <a:p>
                      <a:pPr algn="ctr">
                        <a:spcAft>
                          <a:spcPts val="0"/>
                        </a:spcAft>
                      </a:pPr>
                      <a:r>
                        <a:rPr lang="en-US" sz="1400" kern="100">
                          <a:effectLst/>
                        </a:rPr>
                        <a:t>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2.630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0.377</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0.377</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94145682"/>
                  </a:ext>
                </a:extLst>
              </a:tr>
              <a:tr h="265962">
                <a:tc>
                  <a:txBody>
                    <a:bodyPr/>
                    <a:lstStyle/>
                    <a:p>
                      <a:pPr algn="ctr">
                        <a:spcAft>
                          <a:spcPts val="0"/>
                        </a:spcAft>
                      </a:pPr>
                      <a:r>
                        <a:rPr lang="en-US" sz="1400" kern="100">
                          <a:effectLst/>
                        </a:rPr>
                        <a:t>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1.555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0.223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0.600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26722052"/>
                  </a:ext>
                </a:extLst>
              </a:tr>
              <a:tr h="265962">
                <a:tc>
                  <a:txBody>
                    <a:bodyPr/>
                    <a:lstStyle/>
                    <a:p>
                      <a:pPr algn="ctr">
                        <a:spcAft>
                          <a:spcPts val="0"/>
                        </a:spcAft>
                      </a:pPr>
                      <a:r>
                        <a:rPr lang="en-US" sz="1400" kern="100">
                          <a:effectLst/>
                        </a:rPr>
                        <a:t>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0.996</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0.143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0.743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79281629"/>
                  </a:ext>
                </a:extLst>
              </a:tr>
              <a:tr h="265962">
                <a:tc>
                  <a:txBody>
                    <a:bodyPr/>
                    <a:lstStyle/>
                    <a:p>
                      <a:pPr algn="ctr">
                        <a:spcAft>
                          <a:spcPts val="0"/>
                        </a:spcAft>
                      </a:pPr>
                      <a:r>
                        <a:rPr lang="en-US" sz="1400" kern="100">
                          <a:effectLst/>
                        </a:rPr>
                        <a:t>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0.754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0.108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0.851</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292156012"/>
                  </a:ext>
                </a:extLst>
              </a:tr>
              <a:tr h="265962">
                <a:tc>
                  <a:txBody>
                    <a:bodyPr/>
                    <a:lstStyle/>
                    <a:p>
                      <a:pPr algn="ctr">
                        <a:spcAft>
                          <a:spcPts val="0"/>
                        </a:spcAft>
                      </a:pPr>
                      <a:r>
                        <a:rPr lang="en-US" sz="1400" kern="100">
                          <a:effectLst/>
                        </a:rPr>
                        <a:t>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0.508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0.073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0.924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242876696"/>
                  </a:ext>
                </a:extLst>
              </a:tr>
              <a:tr h="265962">
                <a:tc>
                  <a:txBody>
                    <a:bodyPr/>
                    <a:lstStyle/>
                    <a:p>
                      <a:pPr algn="ctr">
                        <a:spcAft>
                          <a:spcPts val="0"/>
                        </a:spcAft>
                      </a:pPr>
                      <a:r>
                        <a:rPr lang="en-US" sz="1400" kern="100">
                          <a:effectLst/>
                        </a:rPr>
                        <a:t>6</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0.446</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0.064</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0.988</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180043311"/>
                  </a:ext>
                </a:extLst>
              </a:tr>
              <a:tr h="265962">
                <a:tc>
                  <a:txBody>
                    <a:bodyPr/>
                    <a:lstStyle/>
                    <a:p>
                      <a:pPr algn="ctr">
                        <a:spcAft>
                          <a:spcPts val="0"/>
                        </a:spcAft>
                      </a:pPr>
                      <a:r>
                        <a:rPr lang="en-US" sz="1400" kern="100">
                          <a:effectLst/>
                        </a:rPr>
                        <a:t>7</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0.085</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0.012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895042408"/>
                  </a:ext>
                </a:extLst>
              </a:tr>
            </a:tbl>
          </a:graphicData>
        </a:graphic>
      </p:graphicFrame>
      <p:pic>
        <p:nvPicPr>
          <p:cNvPr id="11" name="圖片 10"/>
          <p:cNvPicPr/>
          <p:nvPr/>
        </p:nvPicPr>
        <p:blipFill>
          <a:blip r:embed="rId3" cstate="print">
            <a:extLst>
              <a:ext uri="{28A0092B-C50C-407E-A947-70E740481C1C}">
                <a14:useLocalDpi xmlns:a14="http://schemas.microsoft.com/office/drawing/2010/main" val="0"/>
              </a:ext>
            </a:extLst>
          </a:blip>
          <a:stretch>
            <a:fillRect/>
          </a:stretch>
        </p:blipFill>
        <p:spPr>
          <a:xfrm>
            <a:off x="4737100" y="1002393"/>
            <a:ext cx="3731987" cy="3446236"/>
          </a:xfrm>
          <a:prstGeom prst="rect">
            <a:avLst/>
          </a:prstGeom>
        </p:spPr>
      </p:pic>
      <p:sp>
        <p:nvSpPr>
          <p:cNvPr id="3" name="矩形 2">
            <a:extLst>
              <a:ext uri="{FF2B5EF4-FFF2-40B4-BE49-F238E27FC236}">
                <a16:creationId xmlns:a16="http://schemas.microsoft.com/office/drawing/2014/main" id="{DB9E01F4-A35E-CDC7-CEB4-4D3101CC96D5}"/>
              </a:ext>
            </a:extLst>
          </p:cNvPr>
          <p:cNvSpPr/>
          <p:nvPr/>
        </p:nvSpPr>
        <p:spPr>
          <a:xfrm>
            <a:off x="224118" y="2608897"/>
            <a:ext cx="4512982" cy="270062"/>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86942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22</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5801194" y="127123"/>
            <a:ext cx="2989782" cy="502103"/>
          </a:xfrm>
          <a:noFill/>
          <a:ln>
            <a:noFill/>
          </a:ln>
        </p:spPr>
        <p:txBody>
          <a:bodyPr spcFirstLastPara="1" wrap="square" lIns="36000" tIns="91425" rIns="91425" bIns="91425" anchor="t" anchorCtr="0">
            <a:noAutofit/>
          </a:bodyPr>
          <a:lstStyle/>
          <a:p>
            <a:pPr algn="r">
              <a:spcAft>
                <a:spcPts val="100"/>
              </a:spcAft>
            </a:pPr>
            <a:r>
              <a:rPr lang="zh-TW" altLang="zh-TW" sz="2000" dirty="0">
                <a:effectLst/>
                <a:latin typeface="微軟正黑體" panose="020B0604030504040204" pitchFamily="34" charset="-120"/>
                <a:ea typeface="微軟正黑體" panose="020B0604030504040204" pitchFamily="34" charset="-120"/>
                <a:cs typeface="Times New Roman" panose="02020603050405020304" pitchFamily="18" charset="0"/>
              </a:rPr>
              <a:t>前三組主成分與變數關係</a:t>
            </a:r>
            <a:endParaRPr lang="zh-TW" altLang="en-US" sz="2400" dirty="0">
              <a:latin typeface="微軟正黑體" panose="020B0604030504040204" pitchFamily="34" charset="-120"/>
              <a:ea typeface="微軟正黑體" panose="020B0604030504040204" pitchFamily="34" charset="-120"/>
            </a:endParaRPr>
          </a:p>
        </p:txBody>
      </p:sp>
      <p:sp>
        <p:nvSpPr>
          <p:cNvPr id="9" name="Google Shape;1268;p5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主成分分析</a:t>
            </a: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955856252"/>
                  </p:ext>
                </p:extLst>
              </p:nvPr>
            </p:nvGraphicFramePr>
            <p:xfrm>
              <a:off x="1669143" y="1074054"/>
              <a:ext cx="5638798" cy="3439448"/>
            </p:xfrm>
            <a:graphic>
              <a:graphicData uri="http://schemas.openxmlformats.org/drawingml/2006/table">
                <a:tbl>
                  <a:tblPr firstRow="1" firstCol="1" bandRow="1">
                    <a:tableStyleId>{B011DEC0-7B62-4C5F-9A1F-1F7CF7BFF82A}</a:tableStyleId>
                  </a:tblPr>
                  <a:tblGrid>
                    <a:gridCol w="1554775">
                      <a:extLst>
                        <a:ext uri="{9D8B030D-6E8A-4147-A177-3AD203B41FA5}">
                          <a16:colId xmlns:a16="http://schemas.microsoft.com/office/drawing/2014/main" val="3980242850"/>
                        </a:ext>
                      </a:extLst>
                    </a:gridCol>
                    <a:gridCol w="1361341">
                      <a:extLst>
                        <a:ext uri="{9D8B030D-6E8A-4147-A177-3AD203B41FA5}">
                          <a16:colId xmlns:a16="http://schemas.microsoft.com/office/drawing/2014/main" val="3333762961"/>
                        </a:ext>
                      </a:extLst>
                    </a:gridCol>
                    <a:gridCol w="1361341">
                      <a:extLst>
                        <a:ext uri="{9D8B030D-6E8A-4147-A177-3AD203B41FA5}">
                          <a16:colId xmlns:a16="http://schemas.microsoft.com/office/drawing/2014/main" val="2855837543"/>
                        </a:ext>
                      </a:extLst>
                    </a:gridCol>
                    <a:gridCol w="1361341">
                      <a:extLst>
                        <a:ext uri="{9D8B030D-6E8A-4147-A177-3AD203B41FA5}">
                          <a16:colId xmlns:a16="http://schemas.microsoft.com/office/drawing/2014/main" val="1622472160"/>
                        </a:ext>
                      </a:extLst>
                    </a:gridCol>
                  </a:tblGrid>
                  <a:tr h="429931">
                    <a:tc>
                      <a:txBody>
                        <a:bodyPr/>
                        <a:lstStyle/>
                        <a:p>
                          <a:pPr algn="r">
                            <a:spcAft>
                              <a:spcPts val="0"/>
                            </a:spcAft>
                          </a:pPr>
                          <a:r>
                            <a:rPr lang="en-US" sz="1600" kern="100">
                              <a:effectLst/>
                            </a:rPr>
                            <a:t> </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PC1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PC2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PC3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95731346"/>
                      </a:ext>
                    </a:extLst>
                  </a:tr>
                  <a:tr h="429931">
                    <a:tc>
                      <a:txBody>
                        <a:bodyPr/>
                        <a:lstStyle/>
                        <a:p>
                          <a:pPr algn="ctr">
                            <a:spcAft>
                              <a:spcPts val="0"/>
                            </a:spcAft>
                          </a:pPr>
                          <a:r>
                            <a:rPr lang="zh-TW" sz="1600" kern="100" dirty="0">
                              <a:effectLst/>
                            </a:rPr>
                            <a:t>溫度</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1</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-0.284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a:solidFill>
                                <a:srgbClr val="FF0000"/>
                              </a:solidFill>
                              <a:effectLst/>
                            </a:rPr>
                            <a:t>0.632</a:t>
                          </a:r>
                          <a:endParaRPr lang="zh-TW" sz="1600" b="1"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0.115</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71890470"/>
                      </a:ext>
                    </a:extLst>
                  </a:tr>
                  <a:tr h="429931">
                    <a:tc>
                      <a:txBody>
                        <a:bodyPr/>
                        <a:lstStyle/>
                        <a:p>
                          <a:pPr algn="ctr">
                            <a:spcAft>
                              <a:spcPts val="0"/>
                            </a:spcAft>
                          </a:pPr>
                          <a:r>
                            <a:rPr lang="zh-TW" sz="1600" kern="100" dirty="0">
                              <a:effectLst/>
                            </a:rPr>
                            <a:t>降雨量</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2</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-0.071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a:solidFill>
                                <a:srgbClr val="FF0000"/>
                              </a:solidFill>
                              <a:effectLst/>
                            </a:rPr>
                            <a:t>0.857</a:t>
                          </a:r>
                          <a:endParaRPr lang="zh-TW" sz="1600" b="1"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0.095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61360255"/>
                      </a:ext>
                    </a:extLst>
                  </a:tr>
                  <a:tr h="429931">
                    <a:tc>
                      <a:txBody>
                        <a:bodyPr/>
                        <a:lstStyle/>
                        <a:p>
                          <a:pPr algn="ctr">
                            <a:spcAft>
                              <a:spcPts val="0"/>
                            </a:spcAft>
                          </a:pPr>
                          <a:r>
                            <a:rPr lang="zh-TW" sz="1600" kern="100" dirty="0">
                              <a:effectLst/>
                            </a:rPr>
                            <a:t>相對溼度</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3</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0.499</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dirty="0">
                              <a:solidFill>
                                <a:srgbClr val="FF0000"/>
                              </a:solidFill>
                              <a:effectLst/>
                            </a:rPr>
                            <a:t>0.594</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0.157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92564706"/>
                      </a:ext>
                    </a:extLst>
                  </a:tr>
                  <a:tr h="429931">
                    <a:tc>
                      <a:txBody>
                        <a:bodyPr/>
                        <a:lstStyle/>
                        <a:p>
                          <a:pPr algn="ctr">
                            <a:spcAft>
                              <a:spcPts val="0"/>
                            </a:spcAft>
                          </a:pPr>
                          <a:r>
                            <a:rPr lang="zh-TW" sz="1600" kern="100" dirty="0">
                              <a:effectLst/>
                            </a:rPr>
                            <a:t>住宅</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4</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a:solidFill>
                                <a:srgbClr val="FF0000"/>
                              </a:solidFill>
                              <a:effectLst/>
                            </a:rPr>
                            <a:t>-0.935</a:t>
                          </a:r>
                          <a:endParaRPr lang="zh-TW" sz="1600" b="1"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0.035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0.149</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73976432"/>
                      </a:ext>
                    </a:extLst>
                  </a:tr>
                  <a:tr h="429931">
                    <a:tc>
                      <a:txBody>
                        <a:bodyPr/>
                        <a:lstStyle/>
                        <a:p>
                          <a:pPr algn="ctr">
                            <a:spcAft>
                              <a:spcPts val="0"/>
                            </a:spcAft>
                          </a:pPr>
                          <a:r>
                            <a:rPr lang="zh-TW" sz="1600" kern="100" dirty="0">
                              <a:effectLst/>
                            </a:rPr>
                            <a:t>服務業</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5</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dirty="0">
                              <a:solidFill>
                                <a:srgbClr val="FF0000"/>
                              </a:solidFill>
                              <a:effectLst/>
                            </a:rPr>
                            <a:t>-0.894</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-0.028</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0.240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854103876"/>
                      </a:ext>
                    </a:extLst>
                  </a:tr>
                  <a:tr h="429931">
                    <a:tc>
                      <a:txBody>
                        <a:bodyPr/>
                        <a:lstStyle/>
                        <a:p>
                          <a:pPr algn="ctr">
                            <a:spcAft>
                              <a:spcPts val="0"/>
                            </a:spcAft>
                          </a:pPr>
                          <a:r>
                            <a:rPr lang="zh-TW" sz="1600" kern="100" dirty="0">
                              <a:effectLst/>
                            </a:rPr>
                            <a:t>農林漁牧</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6</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-0.197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0.269</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dirty="0">
                              <a:solidFill>
                                <a:srgbClr val="FF0000"/>
                              </a:solidFill>
                              <a:effectLst/>
                            </a:rPr>
                            <a:t>-0.918</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92309518"/>
                      </a:ext>
                    </a:extLst>
                  </a:tr>
                  <a:tr h="429931">
                    <a:tc>
                      <a:txBody>
                        <a:bodyPr/>
                        <a:lstStyle/>
                        <a:p>
                          <a:pPr algn="ctr">
                            <a:spcAft>
                              <a:spcPts val="0"/>
                            </a:spcAft>
                          </a:pPr>
                          <a:r>
                            <a:rPr lang="zh-TW" sz="1600" kern="100" dirty="0">
                              <a:effectLst/>
                            </a:rPr>
                            <a:t>工業</a:t>
                          </a:r>
                          <a14:m>
                            <m:oMath xmlns:m="http://schemas.openxmlformats.org/officeDocument/2006/math">
                              <m:r>
                                <a:rPr lang="en-US" sz="1600" kern="100">
                                  <a:effectLst/>
                                  <a:latin typeface="Cambria Math" panose="02040503050406030204" pitchFamily="18" charset="0"/>
                                </a:rPr>
                                <m:t>(</m:t>
                              </m:r>
                              <m:sSub>
                                <m:sSubPr>
                                  <m:ctrlPr>
                                    <a:rPr lang="zh-TW" sz="1600" i="1" kern="100">
                                      <a:effectLst/>
                                      <a:latin typeface="Cambria Math" panose="02040503050406030204" pitchFamily="18" charset="0"/>
                                    </a:rPr>
                                  </m:ctrlPr>
                                </m:sSubPr>
                                <m:e>
                                  <m:r>
                                    <a:rPr lang="en-US" sz="1600" kern="100">
                                      <a:effectLst/>
                                      <a:latin typeface="Cambria Math" panose="02040503050406030204" pitchFamily="18" charset="0"/>
                                    </a:rPr>
                                    <m:t>𝑥</m:t>
                                  </m:r>
                                </m:e>
                                <m:sub>
                                  <m:r>
                                    <a:rPr lang="en-US" sz="1600" kern="100">
                                      <a:effectLst/>
                                      <a:latin typeface="Cambria Math" panose="02040503050406030204" pitchFamily="18" charset="0"/>
                                    </a:rPr>
                                    <m:t>7</m:t>
                                  </m:r>
                                </m:sub>
                              </m:sSub>
                              <m:r>
                                <a:rPr lang="en-US" sz="1600" kern="100">
                                  <a:effectLst/>
                                  <a:latin typeface="Cambria Math" panose="02040503050406030204" pitchFamily="18" charset="0"/>
                                </a:rPr>
                                <m:t>)</m:t>
                              </m:r>
                            </m:oMath>
                          </a14:m>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dirty="0">
                              <a:solidFill>
                                <a:srgbClr val="FF0000"/>
                              </a:solidFill>
                              <a:effectLst/>
                            </a:rPr>
                            <a:t>-0.770</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-0.006</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-0.174</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0309800"/>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955856252"/>
                  </p:ext>
                </p:extLst>
              </p:nvPr>
            </p:nvGraphicFramePr>
            <p:xfrm>
              <a:off x="1669143" y="1074054"/>
              <a:ext cx="5638798" cy="3439448"/>
            </p:xfrm>
            <a:graphic>
              <a:graphicData uri="http://schemas.openxmlformats.org/drawingml/2006/table">
                <a:tbl>
                  <a:tblPr firstRow="1" firstCol="1" bandRow="1">
                    <a:tableStyleId>{B011DEC0-7B62-4C5F-9A1F-1F7CF7BFF82A}</a:tableStyleId>
                  </a:tblPr>
                  <a:tblGrid>
                    <a:gridCol w="1554775">
                      <a:extLst>
                        <a:ext uri="{9D8B030D-6E8A-4147-A177-3AD203B41FA5}">
                          <a16:colId xmlns:a16="http://schemas.microsoft.com/office/drawing/2014/main" val="3980242850"/>
                        </a:ext>
                      </a:extLst>
                    </a:gridCol>
                    <a:gridCol w="1361341">
                      <a:extLst>
                        <a:ext uri="{9D8B030D-6E8A-4147-A177-3AD203B41FA5}">
                          <a16:colId xmlns:a16="http://schemas.microsoft.com/office/drawing/2014/main" val="3333762961"/>
                        </a:ext>
                      </a:extLst>
                    </a:gridCol>
                    <a:gridCol w="1361341">
                      <a:extLst>
                        <a:ext uri="{9D8B030D-6E8A-4147-A177-3AD203B41FA5}">
                          <a16:colId xmlns:a16="http://schemas.microsoft.com/office/drawing/2014/main" val="2855837543"/>
                        </a:ext>
                      </a:extLst>
                    </a:gridCol>
                    <a:gridCol w="1361341">
                      <a:extLst>
                        <a:ext uri="{9D8B030D-6E8A-4147-A177-3AD203B41FA5}">
                          <a16:colId xmlns:a16="http://schemas.microsoft.com/office/drawing/2014/main" val="1622472160"/>
                        </a:ext>
                      </a:extLst>
                    </a:gridCol>
                  </a:tblGrid>
                  <a:tr h="429931">
                    <a:tc>
                      <a:txBody>
                        <a:bodyPr/>
                        <a:lstStyle/>
                        <a:p>
                          <a:pPr algn="r">
                            <a:spcAft>
                              <a:spcPts val="0"/>
                            </a:spcAft>
                          </a:pPr>
                          <a:r>
                            <a:rPr lang="en-US" sz="1600" kern="100">
                              <a:effectLst/>
                            </a:rPr>
                            <a:t> </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PC1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PC2</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PC3</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95731346"/>
                      </a:ext>
                    </a:extLst>
                  </a:tr>
                  <a:tr h="429931">
                    <a:tc>
                      <a:txBody>
                        <a:bodyPr/>
                        <a:lstStyle/>
                        <a:p>
                          <a:endParaRPr lang="zh-TW"/>
                        </a:p>
                      </a:txBody>
                      <a:tcPr marL="68580" marR="68580" marT="0" marB="0" anchor="ctr">
                        <a:blipFill>
                          <a:blip r:embed="rId3"/>
                          <a:stretch>
                            <a:fillRect t="-102857" r="-263922" b="-611429"/>
                          </a:stretch>
                        </a:blipFill>
                      </a:tcPr>
                    </a:tc>
                    <a:tc>
                      <a:txBody>
                        <a:bodyPr/>
                        <a:lstStyle/>
                        <a:p>
                          <a:pPr algn="ctr">
                            <a:spcAft>
                              <a:spcPts val="0"/>
                            </a:spcAft>
                          </a:pPr>
                          <a:r>
                            <a:rPr lang="en-US" sz="1600" kern="100">
                              <a:effectLst/>
                            </a:rPr>
                            <a:t>-0.284</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a:solidFill>
                                <a:srgbClr val="FF0000"/>
                              </a:solidFill>
                              <a:effectLst/>
                            </a:rPr>
                            <a:t>0.632</a:t>
                          </a:r>
                          <a:endParaRPr lang="zh-TW" sz="1600" b="1"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0.115</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71890470"/>
                      </a:ext>
                    </a:extLst>
                  </a:tr>
                  <a:tr h="429931">
                    <a:tc>
                      <a:txBody>
                        <a:bodyPr/>
                        <a:lstStyle/>
                        <a:p>
                          <a:endParaRPr lang="zh-TW"/>
                        </a:p>
                      </a:txBody>
                      <a:tcPr marL="68580" marR="68580" marT="0" marB="0" anchor="ctr">
                        <a:blipFill>
                          <a:blip r:embed="rId3"/>
                          <a:stretch>
                            <a:fillRect t="-200000" r="-263922" b="-502817"/>
                          </a:stretch>
                        </a:blipFill>
                      </a:tcPr>
                    </a:tc>
                    <a:tc>
                      <a:txBody>
                        <a:bodyPr/>
                        <a:lstStyle/>
                        <a:p>
                          <a:pPr algn="ctr">
                            <a:spcAft>
                              <a:spcPts val="0"/>
                            </a:spcAft>
                          </a:pPr>
                          <a:r>
                            <a:rPr lang="en-US" sz="1600" kern="100">
                              <a:effectLst/>
                            </a:rPr>
                            <a:t>-0.071</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a:solidFill>
                                <a:srgbClr val="FF0000"/>
                              </a:solidFill>
                              <a:effectLst/>
                            </a:rPr>
                            <a:t>0.857</a:t>
                          </a:r>
                          <a:endParaRPr lang="zh-TW" sz="1600" b="1"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0.095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461360255"/>
                      </a:ext>
                    </a:extLst>
                  </a:tr>
                  <a:tr h="429931">
                    <a:tc>
                      <a:txBody>
                        <a:bodyPr/>
                        <a:lstStyle/>
                        <a:p>
                          <a:endParaRPr lang="zh-TW"/>
                        </a:p>
                      </a:txBody>
                      <a:tcPr marL="68580" marR="68580" marT="0" marB="0" anchor="ctr">
                        <a:blipFill>
                          <a:blip r:embed="rId3"/>
                          <a:stretch>
                            <a:fillRect t="-300000" r="-263922" b="-402817"/>
                          </a:stretch>
                        </a:blipFill>
                      </a:tcPr>
                    </a:tc>
                    <a:tc>
                      <a:txBody>
                        <a:bodyPr/>
                        <a:lstStyle/>
                        <a:p>
                          <a:pPr algn="ctr">
                            <a:spcAft>
                              <a:spcPts val="0"/>
                            </a:spcAft>
                          </a:pPr>
                          <a:r>
                            <a:rPr lang="en-US" sz="1600" kern="100">
                              <a:effectLst/>
                            </a:rPr>
                            <a:t>0.499</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dirty="0">
                              <a:solidFill>
                                <a:srgbClr val="FF0000"/>
                              </a:solidFill>
                              <a:effectLst/>
                            </a:rPr>
                            <a:t>0.594</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0.157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392564706"/>
                      </a:ext>
                    </a:extLst>
                  </a:tr>
                  <a:tr h="429931">
                    <a:tc>
                      <a:txBody>
                        <a:bodyPr/>
                        <a:lstStyle/>
                        <a:p>
                          <a:endParaRPr lang="zh-TW"/>
                        </a:p>
                      </a:txBody>
                      <a:tcPr marL="68580" marR="68580" marT="0" marB="0" anchor="ctr">
                        <a:blipFill>
                          <a:blip r:embed="rId3"/>
                          <a:stretch>
                            <a:fillRect t="-405714" r="-263922" b="-308571"/>
                          </a:stretch>
                        </a:blipFill>
                      </a:tcPr>
                    </a:tc>
                    <a:tc>
                      <a:txBody>
                        <a:bodyPr/>
                        <a:lstStyle/>
                        <a:p>
                          <a:pPr algn="ctr">
                            <a:spcAft>
                              <a:spcPts val="0"/>
                            </a:spcAft>
                          </a:pPr>
                          <a:r>
                            <a:rPr lang="en-US" sz="1600" b="1" kern="100">
                              <a:solidFill>
                                <a:srgbClr val="FF0000"/>
                              </a:solidFill>
                              <a:effectLst/>
                            </a:rPr>
                            <a:t>-0.935</a:t>
                          </a:r>
                          <a:endParaRPr lang="zh-TW" sz="1600" b="1"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0.035</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0.149</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573976432"/>
                      </a:ext>
                    </a:extLst>
                  </a:tr>
                  <a:tr h="429931">
                    <a:tc>
                      <a:txBody>
                        <a:bodyPr/>
                        <a:lstStyle/>
                        <a:p>
                          <a:endParaRPr lang="zh-TW"/>
                        </a:p>
                      </a:txBody>
                      <a:tcPr marL="68580" marR="68580" marT="0" marB="0" anchor="ctr">
                        <a:blipFill>
                          <a:blip r:embed="rId3"/>
                          <a:stretch>
                            <a:fillRect t="-498592" r="-263922" b="-204225"/>
                          </a:stretch>
                        </a:blipFill>
                      </a:tcPr>
                    </a:tc>
                    <a:tc>
                      <a:txBody>
                        <a:bodyPr/>
                        <a:lstStyle/>
                        <a:p>
                          <a:pPr algn="ctr">
                            <a:spcAft>
                              <a:spcPts val="0"/>
                            </a:spcAft>
                          </a:pPr>
                          <a:r>
                            <a:rPr lang="en-US" sz="1600" b="1" kern="100" dirty="0">
                              <a:solidFill>
                                <a:srgbClr val="FF0000"/>
                              </a:solidFill>
                              <a:effectLst/>
                            </a:rPr>
                            <a:t>-0.894</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-0.028</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0.240</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854103876"/>
                      </a:ext>
                    </a:extLst>
                  </a:tr>
                  <a:tr h="429931">
                    <a:tc>
                      <a:txBody>
                        <a:bodyPr/>
                        <a:lstStyle/>
                        <a:p>
                          <a:endParaRPr lang="zh-TW"/>
                        </a:p>
                      </a:txBody>
                      <a:tcPr marL="68580" marR="68580" marT="0" marB="0" anchor="ctr">
                        <a:blipFill>
                          <a:blip r:embed="rId3"/>
                          <a:stretch>
                            <a:fillRect t="-607143" r="-263922" b="-107143"/>
                          </a:stretch>
                        </a:blipFill>
                      </a:tcPr>
                    </a:tc>
                    <a:tc>
                      <a:txBody>
                        <a:bodyPr/>
                        <a:lstStyle/>
                        <a:p>
                          <a:pPr algn="ctr">
                            <a:spcAft>
                              <a:spcPts val="0"/>
                            </a:spcAft>
                          </a:pPr>
                          <a:r>
                            <a:rPr lang="en-US" sz="1600" kern="100">
                              <a:effectLst/>
                            </a:rPr>
                            <a:t>-0.197</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0.269</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b="1" kern="100" dirty="0">
                              <a:solidFill>
                                <a:srgbClr val="FF0000"/>
                              </a:solidFill>
                              <a:effectLst/>
                            </a:rPr>
                            <a:t>-0.918</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92309518"/>
                      </a:ext>
                    </a:extLst>
                  </a:tr>
                  <a:tr h="429931">
                    <a:tc>
                      <a:txBody>
                        <a:bodyPr/>
                        <a:lstStyle/>
                        <a:p>
                          <a:endParaRPr lang="zh-TW"/>
                        </a:p>
                      </a:txBody>
                      <a:tcPr marL="68580" marR="68580" marT="0" marB="0" anchor="ctr">
                        <a:blipFill>
                          <a:blip r:embed="rId3"/>
                          <a:stretch>
                            <a:fillRect t="-697183" r="-263922" b="-5634"/>
                          </a:stretch>
                        </a:blipFill>
                      </a:tcPr>
                    </a:tc>
                    <a:tc>
                      <a:txBody>
                        <a:bodyPr/>
                        <a:lstStyle/>
                        <a:p>
                          <a:pPr algn="ctr">
                            <a:spcAft>
                              <a:spcPts val="0"/>
                            </a:spcAft>
                          </a:pPr>
                          <a:r>
                            <a:rPr lang="en-US" sz="1600" b="1" kern="100" dirty="0">
                              <a:solidFill>
                                <a:srgbClr val="FF0000"/>
                              </a:solidFill>
                              <a:effectLst/>
                            </a:rPr>
                            <a:t>-0.770</a:t>
                          </a:r>
                          <a:endParaRPr lang="zh-TW" sz="1600" b="1"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a:effectLst/>
                            </a:rPr>
                            <a:t>-0.006</a:t>
                          </a:r>
                          <a:endParaRPr lang="zh-TW" sz="16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tc>
                      <a:txBody>
                        <a:bodyPr/>
                        <a:lstStyle/>
                        <a:p>
                          <a:pPr algn="ctr">
                            <a:spcAft>
                              <a:spcPts val="0"/>
                            </a:spcAft>
                          </a:pPr>
                          <a:r>
                            <a:rPr lang="en-US" sz="1600" kern="100" dirty="0">
                              <a:effectLst/>
                            </a:rPr>
                            <a:t>-0.174</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0309800"/>
                      </a:ext>
                    </a:extLst>
                  </a:tr>
                </a:tbl>
              </a:graphicData>
            </a:graphic>
          </p:graphicFrame>
        </mc:Fallback>
      </mc:AlternateContent>
    </p:spTree>
    <p:extLst>
      <p:ext uri="{BB962C8B-B14F-4D97-AF65-F5344CB8AC3E}">
        <p14:creationId xmlns:p14="http://schemas.microsoft.com/office/powerpoint/2010/main" val="1009532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23</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5051685" y="127123"/>
            <a:ext cx="3739290" cy="400201"/>
          </a:xfrm>
          <a:noFill/>
          <a:ln>
            <a:noFill/>
          </a:ln>
        </p:spPr>
        <p:txBody>
          <a:bodyPr spcFirstLastPara="1" wrap="square" lIns="36000" tIns="91425" rIns="91425" bIns="91425" anchor="t" anchorCtr="0">
            <a:noAutofit/>
          </a:bodyPr>
          <a:lstStyle/>
          <a:p>
            <a:pPr algn="r">
              <a:spcAft>
                <a:spcPts val="100"/>
              </a:spcAft>
            </a:pPr>
            <a:r>
              <a:rPr lang="zh-TW" altLang="zh-TW" sz="2000" dirty="0">
                <a:effectLst/>
                <a:latin typeface="微軟正黑體" panose="020B0604030504040204" pitchFamily="34" charset="-120"/>
                <a:ea typeface="微軟正黑體" panose="020B0604030504040204" pitchFamily="34" charset="-120"/>
                <a:cs typeface="Times New Roman" panose="02020603050405020304" pitchFamily="18" charset="0"/>
              </a:rPr>
              <a:t>前三組主成分與變數相關係數圖</a:t>
            </a:r>
            <a:endParaRPr lang="zh-TW" altLang="en-US" sz="2400" dirty="0">
              <a:latin typeface="微軟正黑體" panose="020B0604030504040204" pitchFamily="34" charset="-120"/>
              <a:ea typeface="微軟正黑體" panose="020B0604030504040204" pitchFamily="34" charset="-120"/>
            </a:endParaRPr>
          </a:p>
        </p:txBody>
      </p:sp>
      <p:sp>
        <p:nvSpPr>
          <p:cNvPr id="9" name="Google Shape;1268;p5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主成分分析</a:t>
            </a:r>
          </a:p>
        </p:txBody>
      </p:sp>
      <p:pic>
        <p:nvPicPr>
          <p:cNvPr id="10" name="圖片 9"/>
          <p:cNvPicPr/>
          <p:nvPr/>
        </p:nvPicPr>
        <p:blipFill>
          <a:blip r:embed="rId3" cstate="print">
            <a:extLst>
              <a:ext uri="{28A0092B-C50C-407E-A947-70E740481C1C}">
                <a14:useLocalDpi xmlns:a14="http://schemas.microsoft.com/office/drawing/2010/main" val="0"/>
              </a:ext>
            </a:extLst>
          </a:blip>
          <a:stretch>
            <a:fillRect/>
          </a:stretch>
        </p:blipFill>
        <p:spPr>
          <a:xfrm>
            <a:off x="974680" y="732834"/>
            <a:ext cx="7194640" cy="3996816"/>
          </a:xfrm>
          <a:prstGeom prst="rect">
            <a:avLst/>
          </a:prstGeom>
        </p:spPr>
      </p:pic>
      <p:sp>
        <p:nvSpPr>
          <p:cNvPr id="3" name="矩形 2">
            <a:extLst>
              <a:ext uri="{FF2B5EF4-FFF2-40B4-BE49-F238E27FC236}">
                <a16:creationId xmlns:a16="http://schemas.microsoft.com/office/drawing/2014/main" id="{81EAA314-56BC-2078-CD1F-E9166C64350D}"/>
              </a:ext>
            </a:extLst>
          </p:cNvPr>
          <p:cNvSpPr/>
          <p:nvPr/>
        </p:nvSpPr>
        <p:spPr>
          <a:xfrm>
            <a:off x="1264024" y="2429435"/>
            <a:ext cx="394447" cy="564777"/>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ED9E7505-5E4C-4048-ABCD-E59189F59757}"/>
              </a:ext>
            </a:extLst>
          </p:cNvPr>
          <p:cNvSpPr/>
          <p:nvPr/>
        </p:nvSpPr>
        <p:spPr>
          <a:xfrm>
            <a:off x="4572000" y="1308846"/>
            <a:ext cx="394447" cy="564777"/>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77CB6788-054C-AEDF-936C-901210976530}"/>
              </a:ext>
            </a:extLst>
          </p:cNvPr>
          <p:cNvSpPr/>
          <p:nvPr/>
        </p:nvSpPr>
        <p:spPr>
          <a:xfrm>
            <a:off x="6696635" y="3890683"/>
            <a:ext cx="295836" cy="340659"/>
          </a:xfrm>
          <a:prstGeom prst="rect">
            <a:avLst/>
          </a:prstGeom>
          <a:noFill/>
          <a:ln>
            <a:solidFill>
              <a:srgbClr val="E57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3592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24</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7081875" y="127123"/>
            <a:ext cx="1709100" cy="502103"/>
          </a:xfrm>
          <a:noFill/>
          <a:ln>
            <a:noFill/>
          </a:ln>
        </p:spPr>
        <p:txBody>
          <a:bodyPr spcFirstLastPara="1" wrap="square" lIns="36000" tIns="91425" rIns="91425" bIns="91425" anchor="t" anchorCtr="0">
            <a:noAutofit/>
          </a:bodyPr>
          <a:lstStyle/>
          <a:p>
            <a:pPr algn="r">
              <a:spcAft>
                <a:spcPts val="100"/>
              </a:spcAft>
            </a:pPr>
            <a:r>
              <a:rPr lang="en-US" altLang="zh-TW" sz="2000" dirty="0">
                <a:latin typeface="微軟正黑體" panose="020B0604030504040204" pitchFamily="34" charset="-120"/>
                <a:ea typeface="微軟正黑體" panose="020B0604030504040204" pitchFamily="34" charset="-120"/>
              </a:rPr>
              <a:t>PC</a:t>
            </a:r>
            <a:r>
              <a:rPr lang="zh-TW" altLang="en-US" sz="2000" dirty="0">
                <a:latin typeface="微軟正黑體" panose="020B0604030504040204" pitchFamily="34" charset="-120"/>
                <a:ea typeface="微軟正黑體" panose="020B0604030504040204" pitchFamily="34" charset="-120"/>
              </a:rPr>
              <a:t>散佈圖</a:t>
            </a:r>
          </a:p>
        </p:txBody>
      </p:sp>
      <p:sp>
        <p:nvSpPr>
          <p:cNvPr id="9" name="Google Shape;1268;p5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主成分分析</a:t>
            </a:r>
          </a:p>
        </p:txBody>
      </p:sp>
      <p:pic>
        <p:nvPicPr>
          <p:cNvPr id="8" name="圖片 7"/>
          <p:cNvPicPr/>
          <p:nvPr/>
        </p:nvPicPr>
        <p:blipFill>
          <a:blip r:embed="rId3" cstate="print">
            <a:extLst>
              <a:ext uri="{28A0092B-C50C-407E-A947-70E740481C1C}">
                <a14:useLocalDpi xmlns:a14="http://schemas.microsoft.com/office/drawing/2010/main" val="0"/>
              </a:ext>
            </a:extLst>
          </a:blip>
          <a:stretch>
            <a:fillRect/>
          </a:stretch>
        </p:blipFill>
        <p:spPr>
          <a:xfrm>
            <a:off x="353025" y="727584"/>
            <a:ext cx="6802754" cy="3982302"/>
          </a:xfrm>
          <a:prstGeom prst="rect">
            <a:avLst/>
          </a:prstGeom>
        </p:spPr>
      </p:pic>
      <p:sp>
        <p:nvSpPr>
          <p:cNvPr id="3" name="文字方塊 2">
            <a:extLst>
              <a:ext uri="{FF2B5EF4-FFF2-40B4-BE49-F238E27FC236}">
                <a16:creationId xmlns:a16="http://schemas.microsoft.com/office/drawing/2014/main" id="{5E6640CC-1962-72D0-A8F2-45017F7D4017}"/>
              </a:ext>
            </a:extLst>
          </p:cNvPr>
          <p:cNvSpPr txBox="1"/>
          <p:nvPr/>
        </p:nvSpPr>
        <p:spPr>
          <a:xfrm>
            <a:off x="7329970" y="1528997"/>
            <a:ext cx="1461005" cy="2339102"/>
          </a:xfrm>
          <a:prstGeom prst="rect">
            <a:avLst/>
          </a:prstGeom>
          <a:noFill/>
        </p:spPr>
        <p:txBody>
          <a:bodyPr wrap="square" rtlCol="0">
            <a:spAutoFit/>
          </a:bodyPr>
          <a:lstStyle/>
          <a:p>
            <a:r>
              <a:rPr lang="zh-TW" altLang="zh-TW" sz="1800" kern="100" dirty="0">
                <a:ln w="12700">
                  <a:solidFill>
                    <a:schemeClr val="tx1"/>
                  </a:solidFill>
                </a:ln>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rPr>
              <a:t>北部</a:t>
            </a:r>
            <a:endParaRPr lang="en-US" altLang="zh-TW" sz="18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zh-TW" sz="1800" kern="100" dirty="0">
                <a:ln w="12700">
                  <a:solidFill>
                    <a:schemeClr val="tx1"/>
                  </a:solidFill>
                </a:ln>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latin typeface="微軟正黑體" panose="020B0604030504040204" pitchFamily="34" charset="-120"/>
                <a:ea typeface="微軟正黑體" panose="020B0604030504040204" pitchFamily="34" charset="-120"/>
                <a:cs typeface="Times New Roman" panose="02020603050405020304" pitchFamily="18" charset="0"/>
              </a:rPr>
              <a:t>：中部</a:t>
            </a:r>
            <a:endParaRPr lang="en-US" altLang="zh-TW" sz="18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zh-TW" sz="1800" kern="100" dirty="0">
                <a:ln w="12700">
                  <a:solidFill>
                    <a:schemeClr val="tx1"/>
                  </a:solidFill>
                </a:ln>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latin typeface="微軟正黑體" panose="020B0604030504040204" pitchFamily="34" charset="-120"/>
                <a:ea typeface="微軟正黑體" panose="020B0604030504040204" pitchFamily="34" charset="-120"/>
                <a:cs typeface="Times New Roman" panose="02020603050405020304" pitchFamily="18" charset="0"/>
              </a:rPr>
              <a:t>：南部</a:t>
            </a:r>
            <a:endParaRPr lang="en-US" altLang="zh-TW" sz="18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1800" kern="100" dirty="0">
                <a:ln w="0">
                  <a:solidFill>
                    <a:schemeClr val="tx1"/>
                  </a:solidFill>
                </a:ln>
                <a:effectLst/>
                <a:latin typeface="Calibri" panose="020F0502020204030204" pitchFamily="34" charset="0"/>
                <a:ea typeface="標楷體" panose="03000509000000000000" pitchFamily="65" charset="-120"/>
                <a:cs typeface="Times New Roman" panose="02020603050405020304" pitchFamily="18" charset="0"/>
              </a:rPr>
              <a:t> </a:t>
            </a:r>
            <a:r>
              <a:rPr lang="zh-TW" altLang="zh-TW" sz="2400" kern="100" dirty="0">
                <a:ln w="0">
                  <a:solidFill>
                    <a:schemeClr val="tx1"/>
                  </a:solidFill>
                </a:ln>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latin typeface="微軟正黑體" panose="020B0604030504040204" pitchFamily="34" charset="-120"/>
                <a:ea typeface="微軟正黑體" panose="020B0604030504040204" pitchFamily="34" charset="-120"/>
                <a:cs typeface="Times New Roman" panose="02020603050405020304" pitchFamily="18" charset="0"/>
              </a:rPr>
              <a:t>：東部</a:t>
            </a:r>
            <a:endParaRPr lang="en-US" altLang="zh-TW" sz="18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zh-TW" sz="1800" kern="100" dirty="0">
                <a:ln w="12700">
                  <a:solidFill>
                    <a:schemeClr val="tx1"/>
                  </a:solidFill>
                </a:ln>
                <a:effectLst/>
                <a:latin typeface="Calibri" panose="020F0502020204030204" pitchFamily="34" charset="0"/>
                <a:ea typeface="標楷體" panose="03000509000000000000" pitchFamily="65" charset="-120"/>
                <a:cs typeface="Times New Roman" panose="02020603050405020304" pitchFamily="18" charset="0"/>
              </a:rPr>
              <a:t>◇</a:t>
            </a:r>
            <a:r>
              <a:rPr lang="zh-TW" altLang="zh-TW" sz="1800" kern="100" dirty="0">
                <a:latin typeface="微軟正黑體" panose="020B0604030504040204" pitchFamily="34" charset="-120"/>
                <a:ea typeface="微軟正黑體" panose="020B0604030504040204" pitchFamily="34" charset="-120"/>
                <a:cs typeface="Times New Roman" panose="02020603050405020304" pitchFamily="18" charset="0"/>
              </a:rPr>
              <a:t>：離島（金門、連江）</a:t>
            </a:r>
          </a:p>
          <a:p>
            <a:endParaRPr lang="zh-TW" altLang="en-US" dirty="0"/>
          </a:p>
        </p:txBody>
      </p:sp>
    </p:spTree>
    <p:extLst>
      <p:ext uri="{BB962C8B-B14F-4D97-AF65-F5344CB8AC3E}">
        <p14:creationId xmlns:p14="http://schemas.microsoft.com/office/powerpoint/2010/main" val="2611304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60"/>
          <p:cNvSpPr txBox="1">
            <a:spLocks noGrp="1"/>
          </p:cNvSpPr>
          <p:nvPr>
            <p:ph type="title" idx="2"/>
          </p:nvPr>
        </p:nvSpPr>
        <p:spPr>
          <a:xfrm>
            <a:off x="943679" y="1559581"/>
            <a:ext cx="1429800" cy="1574824"/>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 dirty="0">
                <a:solidFill>
                  <a:schemeClr val="tx2"/>
                </a:solidFill>
              </a:rPr>
              <a:t>05</a:t>
            </a:r>
            <a:endParaRPr dirty="0">
              <a:solidFill>
                <a:schemeClr val="tx2"/>
              </a:solidFill>
            </a:endParaRPr>
          </a:p>
        </p:txBody>
      </p:sp>
      <p:sp>
        <p:nvSpPr>
          <p:cNvPr id="1402" name="Google Shape;1402;p60"/>
          <p:cNvSpPr txBox="1">
            <a:spLocks noGrp="1"/>
          </p:cNvSpPr>
          <p:nvPr>
            <p:ph type="title"/>
          </p:nvPr>
        </p:nvSpPr>
        <p:spPr>
          <a:xfrm>
            <a:off x="917759" y="2594297"/>
            <a:ext cx="3009749" cy="1061139"/>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群集分析</a:t>
            </a:r>
            <a:endParaRPr dirty="0">
              <a:latin typeface="微軟正黑體" panose="020B0604030504040204" pitchFamily="34" charset="-120"/>
              <a:ea typeface="微軟正黑體" panose="020B0604030504040204" pitchFamily="34" charset="-120"/>
            </a:endParaRPr>
          </a:p>
        </p:txBody>
      </p:sp>
      <p:sp>
        <p:nvSpPr>
          <p:cNvPr id="1404" name="Google Shape;1404;p60"/>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25</a:t>
            </a:fld>
            <a:endParaRPr/>
          </a:p>
        </p:txBody>
      </p:sp>
      <p:grpSp>
        <p:nvGrpSpPr>
          <p:cNvPr id="1407" name="Google Shape;1407;p60"/>
          <p:cNvGrpSpPr/>
          <p:nvPr/>
        </p:nvGrpSpPr>
        <p:grpSpPr>
          <a:xfrm rot="515536">
            <a:off x="6692429" y="1963621"/>
            <a:ext cx="966013" cy="2317029"/>
            <a:chOff x="294000" y="2956300"/>
            <a:chExt cx="485450" cy="1164375"/>
          </a:xfrm>
        </p:grpSpPr>
        <p:sp>
          <p:nvSpPr>
            <p:cNvPr id="1408" name="Google Shape;1408;p60"/>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0"/>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0"/>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0"/>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0"/>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0"/>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0"/>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0"/>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0"/>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0"/>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0"/>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60"/>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60"/>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0"/>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0"/>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0"/>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0"/>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5" name="Google Shape;1425;p60"/>
          <p:cNvSpPr/>
          <p:nvPr/>
        </p:nvSpPr>
        <p:spPr>
          <a:xfrm rot="10581990">
            <a:off x="5105235" y="2059163"/>
            <a:ext cx="1481678" cy="1481678"/>
          </a:xfrm>
          <a:prstGeom prst="arc">
            <a:avLst>
              <a:gd name="adj1" fmla="val 16719281"/>
              <a:gd name="adj2" fmla="val 0"/>
            </a:avLst>
          </a:prstGeom>
          <a:noFill/>
          <a:ln w="19050"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0"/>
          <p:cNvSpPr/>
          <p:nvPr/>
        </p:nvSpPr>
        <p:spPr>
          <a:xfrm rot="-4285100">
            <a:off x="5814929" y="1215441"/>
            <a:ext cx="1481848" cy="1481848"/>
          </a:xfrm>
          <a:prstGeom prst="arc">
            <a:avLst>
              <a:gd name="adj1" fmla="val 18682567"/>
              <a:gd name="adj2" fmla="val 2945629"/>
            </a:avLst>
          </a:prstGeom>
          <a:noFill/>
          <a:ln w="19050"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8" name="Google Shape;1428;p60"/>
          <p:cNvGrpSpPr/>
          <p:nvPr/>
        </p:nvGrpSpPr>
        <p:grpSpPr>
          <a:xfrm>
            <a:off x="4913445" y="848218"/>
            <a:ext cx="1032565" cy="1858166"/>
            <a:chOff x="881175" y="1854525"/>
            <a:chExt cx="491300" cy="884125"/>
          </a:xfrm>
        </p:grpSpPr>
        <p:sp>
          <p:nvSpPr>
            <p:cNvPr id="1429" name="Google Shape;1429;p60"/>
            <p:cNvSpPr/>
            <p:nvPr/>
          </p:nvSpPr>
          <p:spPr>
            <a:xfrm>
              <a:off x="931225" y="1935425"/>
              <a:ext cx="383700" cy="655600"/>
            </a:xfrm>
            <a:custGeom>
              <a:avLst/>
              <a:gdLst/>
              <a:ahLst/>
              <a:cxnLst/>
              <a:rect l="l" t="t" r="r" b="b"/>
              <a:pathLst>
                <a:path w="15348" h="26224" extrusionOk="0">
                  <a:moveTo>
                    <a:pt x="7974" y="0"/>
                  </a:moveTo>
                  <a:lnTo>
                    <a:pt x="7607" y="34"/>
                  </a:lnTo>
                  <a:lnTo>
                    <a:pt x="7273" y="67"/>
                  </a:lnTo>
                  <a:lnTo>
                    <a:pt x="6539" y="200"/>
                  </a:lnTo>
                  <a:lnTo>
                    <a:pt x="5839" y="401"/>
                  </a:lnTo>
                  <a:lnTo>
                    <a:pt x="5305" y="634"/>
                  </a:lnTo>
                  <a:lnTo>
                    <a:pt x="4771" y="868"/>
                  </a:lnTo>
                  <a:lnTo>
                    <a:pt x="4271" y="1168"/>
                  </a:lnTo>
                  <a:lnTo>
                    <a:pt x="3804" y="1468"/>
                  </a:lnTo>
                  <a:lnTo>
                    <a:pt x="3337" y="1835"/>
                  </a:lnTo>
                  <a:lnTo>
                    <a:pt x="2903" y="2202"/>
                  </a:lnTo>
                  <a:lnTo>
                    <a:pt x="2502" y="2603"/>
                  </a:lnTo>
                  <a:lnTo>
                    <a:pt x="2135" y="3036"/>
                  </a:lnTo>
                  <a:lnTo>
                    <a:pt x="1768" y="3503"/>
                  </a:lnTo>
                  <a:lnTo>
                    <a:pt x="1435" y="3970"/>
                  </a:lnTo>
                  <a:lnTo>
                    <a:pt x="1135" y="4471"/>
                  </a:lnTo>
                  <a:lnTo>
                    <a:pt x="868" y="5005"/>
                  </a:lnTo>
                  <a:lnTo>
                    <a:pt x="634" y="5538"/>
                  </a:lnTo>
                  <a:lnTo>
                    <a:pt x="434" y="6072"/>
                  </a:lnTo>
                  <a:lnTo>
                    <a:pt x="267" y="6639"/>
                  </a:lnTo>
                  <a:lnTo>
                    <a:pt x="134" y="7207"/>
                  </a:lnTo>
                  <a:lnTo>
                    <a:pt x="34" y="7840"/>
                  </a:lnTo>
                  <a:lnTo>
                    <a:pt x="0" y="8474"/>
                  </a:lnTo>
                  <a:lnTo>
                    <a:pt x="0" y="9108"/>
                  </a:lnTo>
                  <a:lnTo>
                    <a:pt x="34" y="9709"/>
                  </a:lnTo>
                  <a:lnTo>
                    <a:pt x="100" y="10276"/>
                  </a:lnTo>
                  <a:lnTo>
                    <a:pt x="200" y="10843"/>
                  </a:lnTo>
                  <a:lnTo>
                    <a:pt x="367" y="11410"/>
                  </a:lnTo>
                  <a:lnTo>
                    <a:pt x="534" y="11944"/>
                  </a:lnTo>
                  <a:lnTo>
                    <a:pt x="734" y="12511"/>
                  </a:lnTo>
                  <a:lnTo>
                    <a:pt x="934" y="13045"/>
                  </a:lnTo>
                  <a:lnTo>
                    <a:pt x="1401" y="14113"/>
                  </a:lnTo>
                  <a:lnTo>
                    <a:pt x="1902" y="15214"/>
                  </a:lnTo>
                  <a:lnTo>
                    <a:pt x="2369" y="16348"/>
                  </a:lnTo>
                  <a:lnTo>
                    <a:pt x="2936" y="17582"/>
                  </a:lnTo>
                  <a:lnTo>
                    <a:pt x="3503" y="18783"/>
                  </a:lnTo>
                  <a:lnTo>
                    <a:pt x="4070" y="19984"/>
                  </a:lnTo>
                  <a:lnTo>
                    <a:pt x="4337" y="20585"/>
                  </a:lnTo>
                  <a:lnTo>
                    <a:pt x="4571" y="21185"/>
                  </a:lnTo>
                  <a:lnTo>
                    <a:pt x="4838" y="22153"/>
                  </a:lnTo>
                  <a:lnTo>
                    <a:pt x="5272" y="23854"/>
                  </a:lnTo>
                  <a:lnTo>
                    <a:pt x="5472" y="24722"/>
                  </a:lnTo>
                  <a:lnTo>
                    <a:pt x="5605" y="25456"/>
                  </a:lnTo>
                  <a:lnTo>
                    <a:pt x="5672" y="25990"/>
                  </a:lnTo>
                  <a:lnTo>
                    <a:pt x="5672" y="26123"/>
                  </a:lnTo>
                  <a:lnTo>
                    <a:pt x="5639" y="26190"/>
                  </a:lnTo>
                  <a:lnTo>
                    <a:pt x="5605" y="26190"/>
                  </a:lnTo>
                  <a:lnTo>
                    <a:pt x="6372" y="26223"/>
                  </a:lnTo>
                  <a:lnTo>
                    <a:pt x="7106" y="26223"/>
                  </a:lnTo>
                  <a:lnTo>
                    <a:pt x="8608" y="26190"/>
                  </a:lnTo>
                  <a:lnTo>
                    <a:pt x="10076" y="26123"/>
                  </a:lnTo>
                  <a:lnTo>
                    <a:pt x="11577" y="26056"/>
                  </a:lnTo>
                  <a:lnTo>
                    <a:pt x="11477" y="25156"/>
                  </a:lnTo>
                  <a:lnTo>
                    <a:pt x="11377" y="24288"/>
                  </a:lnTo>
                  <a:lnTo>
                    <a:pt x="11310" y="23421"/>
                  </a:lnTo>
                  <a:lnTo>
                    <a:pt x="11310" y="22587"/>
                  </a:lnTo>
                  <a:lnTo>
                    <a:pt x="11344" y="21719"/>
                  </a:lnTo>
                  <a:lnTo>
                    <a:pt x="11444" y="20885"/>
                  </a:lnTo>
                  <a:lnTo>
                    <a:pt x="11577" y="20018"/>
                  </a:lnTo>
                  <a:lnTo>
                    <a:pt x="11777" y="19150"/>
                  </a:lnTo>
                  <a:lnTo>
                    <a:pt x="12077" y="18183"/>
                  </a:lnTo>
                  <a:lnTo>
                    <a:pt x="12444" y="17215"/>
                  </a:lnTo>
                  <a:lnTo>
                    <a:pt x="12811" y="16281"/>
                  </a:lnTo>
                  <a:lnTo>
                    <a:pt x="13245" y="15314"/>
                  </a:lnTo>
                  <a:lnTo>
                    <a:pt x="13712" y="14246"/>
                  </a:lnTo>
                  <a:lnTo>
                    <a:pt x="14179" y="13145"/>
                  </a:lnTo>
                  <a:lnTo>
                    <a:pt x="14613" y="12044"/>
                  </a:lnTo>
                  <a:lnTo>
                    <a:pt x="14813" y="11510"/>
                  </a:lnTo>
                  <a:lnTo>
                    <a:pt x="14980" y="10943"/>
                  </a:lnTo>
                  <a:lnTo>
                    <a:pt x="15113" y="10376"/>
                  </a:lnTo>
                  <a:lnTo>
                    <a:pt x="15214" y="9809"/>
                  </a:lnTo>
                  <a:lnTo>
                    <a:pt x="15314" y="9242"/>
                  </a:lnTo>
                  <a:lnTo>
                    <a:pt x="15347" y="8641"/>
                  </a:lnTo>
                  <a:lnTo>
                    <a:pt x="15347" y="8074"/>
                  </a:lnTo>
                  <a:lnTo>
                    <a:pt x="15314" y="7473"/>
                  </a:lnTo>
                  <a:lnTo>
                    <a:pt x="15247" y="6873"/>
                  </a:lnTo>
                  <a:lnTo>
                    <a:pt x="15113" y="6272"/>
                  </a:lnTo>
                  <a:lnTo>
                    <a:pt x="14913" y="5538"/>
                  </a:lnTo>
                  <a:lnTo>
                    <a:pt x="14613" y="4838"/>
                  </a:lnTo>
                  <a:lnTo>
                    <a:pt x="14279" y="4137"/>
                  </a:lnTo>
                  <a:lnTo>
                    <a:pt x="13879" y="3503"/>
                  </a:lnTo>
                  <a:lnTo>
                    <a:pt x="13412" y="2869"/>
                  </a:lnTo>
                  <a:lnTo>
                    <a:pt x="12912" y="2302"/>
                  </a:lnTo>
                  <a:lnTo>
                    <a:pt x="12378" y="1768"/>
                  </a:lnTo>
                  <a:lnTo>
                    <a:pt x="11777" y="1301"/>
                  </a:lnTo>
                  <a:lnTo>
                    <a:pt x="11410" y="1068"/>
                  </a:lnTo>
                  <a:lnTo>
                    <a:pt x="11077" y="868"/>
                  </a:lnTo>
                  <a:lnTo>
                    <a:pt x="10710" y="668"/>
                  </a:lnTo>
                  <a:lnTo>
                    <a:pt x="10309" y="501"/>
                  </a:lnTo>
                  <a:lnTo>
                    <a:pt x="9909" y="334"/>
                  </a:lnTo>
                  <a:lnTo>
                    <a:pt x="9542" y="200"/>
                  </a:lnTo>
                  <a:lnTo>
                    <a:pt x="9108" y="100"/>
                  </a:lnTo>
                  <a:lnTo>
                    <a:pt x="8708" y="67"/>
                  </a:lnTo>
                  <a:lnTo>
                    <a:pt x="8341" y="34"/>
                  </a:lnTo>
                  <a:lnTo>
                    <a:pt x="7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0"/>
            <p:cNvSpPr/>
            <p:nvPr/>
          </p:nvSpPr>
          <p:spPr>
            <a:xfrm>
              <a:off x="881175" y="1854525"/>
              <a:ext cx="491300" cy="732325"/>
            </a:xfrm>
            <a:custGeom>
              <a:avLst/>
              <a:gdLst/>
              <a:ahLst/>
              <a:cxnLst/>
              <a:rect l="l" t="t" r="r" b="b"/>
              <a:pathLst>
                <a:path w="19652" h="29293" extrusionOk="0">
                  <a:moveTo>
                    <a:pt x="9509" y="0"/>
                  </a:moveTo>
                  <a:lnTo>
                    <a:pt x="8675" y="33"/>
                  </a:lnTo>
                  <a:lnTo>
                    <a:pt x="8274" y="67"/>
                  </a:lnTo>
                  <a:lnTo>
                    <a:pt x="7874" y="134"/>
                  </a:lnTo>
                  <a:lnTo>
                    <a:pt x="7474" y="200"/>
                  </a:lnTo>
                  <a:lnTo>
                    <a:pt x="7073" y="300"/>
                  </a:lnTo>
                  <a:lnTo>
                    <a:pt x="6673" y="434"/>
                  </a:lnTo>
                  <a:lnTo>
                    <a:pt x="6306" y="567"/>
                  </a:lnTo>
                  <a:lnTo>
                    <a:pt x="5906" y="734"/>
                  </a:lnTo>
                  <a:lnTo>
                    <a:pt x="5539" y="901"/>
                  </a:lnTo>
                  <a:lnTo>
                    <a:pt x="5172" y="1101"/>
                  </a:lnTo>
                  <a:lnTo>
                    <a:pt x="4838" y="1335"/>
                  </a:lnTo>
                  <a:lnTo>
                    <a:pt x="4504" y="1568"/>
                  </a:lnTo>
                  <a:lnTo>
                    <a:pt x="4171" y="1835"/>
                  </a:lnTo>
                  <a:lnTo>
                    <a:pt x="3570" y="2369"/>
                  </a:lnTo>
                  <a:lnTo>
                    <a:pt x="3036" y="2969"/>
                  </a:lnTo>
                  <a:lnTo>
                    <a:pt x="2536" y="3603"/>
                  </a:lnTo>
                  <a:lnTo>
                    <a:pt x="2069" y="4304"/>
                  </a:lnTo>
                  <a:lnTo>
                    <a:pt x="1669" y="5004"/>
                  </a:lnTo>
                  <a:lnTo>
                    <a:pt x="1302" y="5738"/>
                  </a:lnTo>
                  <a:lnTo>
                    <a:pt x="968" y="6506"/>
                  </a:lnTo>
                  <a:lnTo>
                    <a:pt x="701" y="7273"/>
                  </a:lnTo>
                  <a:lnTo>
                    <a:pt x="468" y="8040"/>
                  </a:lnTo>
                  <a:lnTo>
                    <a:pt x="267" y="8875"/>
                  </a:lnTo>
                  <a:lnTo>
                    <a:pt x="134" y="9675"/>
                  </a:lnTo>
                  <a:lnTo>
                    <a:pt x="34" y="10509"/>
                  </a:lnTo>
                  <a:lnTo>
                    <a:pt x="1" y="11343"/>
                  </a:lnTo>
                  <a:lnTo>
                    <a:pt x="1" y="12177"/>
                  </a:lnTo>
                  <a:lnTo>
                    <a:pt x="34" y="12978"/>
                  </a:lnTo>
                  <a:lnTo>
                    <a:pt x="134" y="13812"/>
                  </a:lnTo>
                  <a:lnTo>
                    <a:pt x="267" y="14680"/>
                  </a:lnTo>
                  <a:lnTo>
                    <a:pt x="501" y="15547"/>
                  </a:lnTo>
                  <a:lnTo>
                    <a:pt x="768" y="16348"/>
                  </a:lnTo>
                  <a:lnTo>
                    <a:pt x="1068" y="17182"/>
                  </a:lnTo>
                  <a:lnTo>
                    <a:pt x="1402" y="17982"/>
                  </a:lnTo>
                  <a:lnTo>
                    <a:pt x="1769" y="18783"/>
                  </a:lnTo>
                  <a:lnTo>
                    <a:pt x="2569" y="20351"/>
                  </a:lnTo>
                  <a:lnTo>
                    <a:pt x="3437" y="21986"/>
                  </a:lnTo>
                  <a:lnTo>
                    <a:pt x="3837" y="22820"/>
                  </a:lnTo>
                  <a:lnTo>
                    <a:pt x="4204" y="23687"/>
                  </a:lnTo>
                  <a:lnTo>
                    <a:pt x="4538" y="24555"/>
                  </a:lnTo>
                  <a:lnTo>
                    <a:pt x="4838" y="25456"/>
                  </a:lnTo>
                  <a:lnTo>
                    <a:pt x="5038" y="26356"/>
                  </a:lnTo>
                  <a:lnTo>
                    <a:pt x="5138" y="26824"/>
                  </a:lnTo>
                  <a:lnTo>
                    <a:pt x="5172" y="27257"/>
                  </a:lnTo>
                  <a:lnTo>
                    <a:pt x="5205" y="27724"/>
                  </a:lnTo>
                  <a:lnTo>
                    <a:pt x="5238" y="28158"/>
                  </a:lnTo>
                  <a:lnTo>
                    <a:pt x="5205" y="28625"/>
                  </a:lnTo>
                  <a:lnTo>
                    <a:pt x="5172" y="29059"/>
                  </a:lnTo>
                  <a:lnTo>
                    <a:pt x="5172" y="29159"/>
                  </a:lnTo>
                  <a:lnTo>
                    <a:pt x="5238" y="29226"/>
                  </a:lnTo>
                  <a:lnTo>
                    <a:pt x="5305" y="29259"/>
                  </a:lnTo>
                  <a:lnTo>
                    <a:pt x="5372" y="29292"/>
                  </a:lnTo>
                  <a:lnTo>
                    <a:pt x="5472" y="29259"/>
                  </a:lnTo>
                  <a:lnTo>
                    <a:pt x="5539" y="29226"/>
                  </a:lnTo>
                  <a:lnTo>
                    <a:pt x="5605" y="29159"/>
                  </a:lnTo>
                  <a:lnTo>
                    <a:pt x="5639" y="29059"/>
                  </a:lnTo>
                  <a:lnTo>
                    <a:pt x="5672" y="28625"/>
                  </a:lnTo>
                  <a:lnTo>
                    <a:pt x="5672" y="28158"/>
                  </a:lnTo>
                  <a:lnTo>
                    <a:pt x="5672" y="27724"/>
                  </a:lnTo>
                  <a:lnTo>
                    <a:pt x="5639" y="27291"/>
                  </a:lnTo>
                  <a:lnTo>
                    <a:pt x="5539" y="26423"/>
                  </a:lnTo>
                  <a:lnTo>
                    <a:pt x="5339" y="25556"/>
                  </a:lnTo>
                  <a:lnTo>
                    <a:pt x="5072" y="24722"/>
                  </a:lnTo>
                  <a:lnTo>
                    <a:pt x="4771" y="23921"/>
                  </a:lnTo>
                  <a:lnTo>
                    <a:pt x="4438" y="23087"/>
                  </a:lnTo>
                  <a:lnTo>
                    <a:pt x="4071" y="22286"/>
                  </a:lnTo>
                  <a:lnTo>
                    <a:pt x="3270" y="20718"/>
                  </a:lnTo>
                  <a:lnTo>
                    <a:pt x="2436" y="19117"/>
                  </a:lnTo>
                  <a:lnTo>
                    <a:pt x="2036" y="18349"/>
                  </a:lnTo>
                  <a:lnTo>
                    <a:pt x="1669" y="17549"/>
                  </a:lnTo>
                  <a:lnTo>
                    <a:pt x="1335" y="16715"/>
                  </a:lnTo>
                  <a:lnTo>
                    <a:pt x="1068" y="15914"/>
                  </a:lnTo>
                  <a:lnTo>
                    <a:pt x="835" y="15113"/>
                  </a:lnTo>
                  <a:lnTo>
                    <a:pt x="668" y="14313"/>
                  </a:lnTo>
                  <a:lnTo>
                    <a:pt x="534" y="13512"/>
                  </a:lnTo>
                  <a:lnTo>
                    <a:pt x="468" y="12678"/>
                  </a:lnTo>
                  <a:lnTo>
                    <a:pt x="434" y="11877"/>
                  </a:lnTo>
                  <a:lnTo>
                    <a:pt x="434" y="11043"/>
                  </a:lnTo>
                  <a:lnTo>
                    <a:pt x="501" y="10209"/>
                  </a:lnTo>
                  <a:lnTo>
                    <a:pt x="634" y="9408"/>
                  </a:lnTo>
                  <a:lnTo>
                    <a:pt x="768" y="8574"/>
                  </a:lnTo>
                  <a:lnTo>
                    <a:pt x="1001" y="7807"/>
                  </a:lnTo>
                  <a:lnTo>
                    <a:pt x="1235" y="7006"/>
                  </a:lnTo>
                  <a:lnTo>
                    <a:pt x="1535" y="6239"/>
                  </a:lnTo>
                  <a:lnTo>
                    <a:pt x="1902" y="5505"/>
                  </a:lnTo>
                  <a:lnTo>
                    <a:pt x="2303" y="4771"/>
                  </a:lnTo>
                  <a:lnTo>
                    <a:pt x="2736" y="4104"/>
                  </a:lnTo>
                  <a:lnTo>
                    <a:pt x="3237" y="3436"/>
                  </a:lnTo>
                  <a:lnTo>
                    <a:pt x="3770" y="2836"/>
                  </a:lnTo>
                  <a:lnTo>
                    <a:pt x="4371" y="2269"/>
                  </a:lnTo>
                  <a:lnTo>
                    <a:pt x="4671" y="2002"/>
                  </a:lnTo>
                  <a:lnTo>
                    <a:pt x="5005" y="1768"/>
                  </a:lnTo>
                  <a:lnTo>
                    <a:pt x="5339" y="1568"/>
                  </a:lnTo>
                  <a:lnTo>
                    <a:pt x="5672" y="1368"/>
                  </a:lnTo>
                  <a:lnTo>
                    <a:pt x="6039" y="1168"/>
                  </a:lnTo>
                  <a:lnTo>
                    <a:pt x="6406" y="1001"/>
                  </a:lnTo>
                  <a:lnTo>
                    <a:pt x="6773" y="868"/>
                  </a:lnTo>
                  <a:lnTo>
                    <a:pt x="7173" y="767"/>
                  </a:lnTo>
                  <a:lnTo>
                    <a:pt x="7540" y="634"/>
                  </a:lnTo>
                  <a:lnTo>
                    <a:pt x="7941" y="567"/>
                  </a:lnTo>
                  <a:lnTo>
                    <a:pt x="8341" y="501"/>
                  </a:lnTo>
                  <a:lnTo>
                    <a:pt x="8775" y="467"/>
                  </a:lnTo>
                  <a:lnTo>
                    <a:pt x="9576" y="467"/>
                  </a:lnTo>
                  <a:lnTo>
                    <a:pt x="10376" y="534"/>
                  </a:lnTo>
                  <a:lnTo>
                    <a:pt x="11177" y="667"/>
                  </a:lnTo>
                  <a:lnTo>
                    <a:pt x="11944" y="901"/>
                  </a:lnTo>
                  <a:lnTo>
                    <a:pt x="12712" y="1168"/>
                  </a:lnTo>
                  <a:lnTo>
                    <a:pt x="13446" y="1501"/>
                  </a:lnTo>
                  <a:lnTo>
                    <a:pt x="14146" y="1902"/>
                  </a:lnTo>
                  <a:lnTo>
                    <a:pt x="14813" y="2369"/>
                  </a:lnTo>
                  <a:lnTo>
                    <a:pt x="15481" y="2869"/>
                  </a:lnTo>
                  <a:lnTo>
                    <a:pt x="16081" y="3436"/>
                  </a:lnTo>
                  <a:lnTo>
                    <a:pt x="16648" y="4004"/>
                  </a:lnTo>
                  <a:lnTo>
                    <a:pt x="17182" y="4671"/>
                  </a:lnTo>
                  <a:lnTo>
                    <a:pt x="17683" y="5338"/>
                  </a:lnTo>
                  <a:lnTo>
                    <a:pt x="18116" y="6039"/>
                  </a:lnTo>
                  <a:lnTo>
                    <a:pt x="18483" y="6773"/>
                  </a:lnTo>
                  <a:lnTo>
                    <a:pt x="18784" y="7540"/>
                  </a:lnTo>
                  <a:lnTo>
                    <a:pt x="18917" y="7974"/>
                  </a:lnTo>
                  <a:lnTo>
                    <a:pt x="19017" y="8407"/>
                  </a:lnTo>
                  <a:lnTo>
                    <a:pt x="19117" y="8808"/>
                  </a:lnTo>
                  <a:lnTo>
                    <a:pt x="19151" y="9242"/>
                  </a:lnTo>
                  <a:lnTo>
                    <a:pt x="19184" y="9675"/>
                  </a:lnTo>
                  <a:lnTo>
                    <a:pt x="19217" y="10109"/>
                  </a:lnTo>
                  <a:lnTo>
                    <a:pt x="19184" y="10976"/>
                  </a:lnTo>
                  <a:lnTo>
                    <a:pt x="19051" y="11844"/>
                  </a:lnTo>
                  <a:lnTo>
                    <a:pt x="18884" y="12678"/>
                  </a:lnTo>
                  <a:lnTo>
                    <a:pt x="18684" y="13545"/>
                  </a:lnTo>
                  <a:lnTo>
                    <a:pt x="18383" y="14379"/>
                  </a:lnTo>
                  <a:lnTo>
                    <a:pt x="18083" y="15213"/>
                  </a:lnTo>
                  <a:lnTo>
                    <a:pt x="17716" y="16014"/>
                  </a:lnTo>
                  <a:lnTo>
                    <a:pt x="16982" y="17616"/>
                  </a:lnTo>
                  <a:lnTo>
                    <a:pt x="16215" y="19217"/>
                  </a:lnTo>
                  <a:lnTo>
                    <a:pt x="15814" y="20051"/>
                  </a:lnTo>
                  <a:lnTo>
                    <a:pt x="15481" y="20852"/>
                  </a:lnTo>
                  <a:lnTo>
                    <a:pt x="15147" y="21652"/>
                  </a:lnTo>
                  <a:lnTo>
                    <a:pt x="14847" y="22453"/>
                  </a:lnTo>
                  <a:lnTo>
                    <a:pt x="14580" y="23287"/>
                  </a:lnTo>
                  <a:lnTo>
                    <a:pt x="14380" y="24121"/>
                  </a:lnTo>
                  <a:lnTo>
                    <a:pt x="14213" y="24955"/>
                  </a:lnTo>
                  <a:lnTo>
                    <a:pt x="14113" y="25823"/>
                  </a:lnTo>
                  <a:lnTo>
                    <a:pt x="14113" y="26657"/>
                  </a:lnTo>
                  <a:lnTo>
                    <a:pt x="14113" y="27090"/>
                  </a:lnTo>
                  <a:lnTo>
                    <a:pt x="14146" y="27524"/>
                  </a:lnTo>
                  <a:lnTo>
                    <a:pt x="14213" y="27925"/>
                  </a:lnTo>
                  <a:lnTo>
                    <a:pt x="14280" y="28325"/>
                  </a:lnTo>
                  <a:lnTo>
                    <a:pt x="14380" y="28725"/>
                  </a:lnTo>
                  <a:lnTo>
                    <a:pt x="14513" y="29126"/>
                  </a:lnTo>
                  <a:lnTo>
                    <a:pt x="14547" y="29192"/>
                  </a:lnTo>
                  <a:lnTo>
                    <a:pt x="14613" y="29259"/>
                  </a:lnTo>
                  <a:lnTo>
                    <a:pt x="14713" y="29292"/>
                  </a:lnTo>
                  <a:lnTo>
                    <a:pt x="14780" y="29259"/>
                  </a:lnTo>
                  <a:lnTo>
                    <a:pt x="14880" y="29226"/>
                  </a:lnTo>
                  <a:lnTo>
                    <a:pt x="14914" y="29159"/>
                  </a:lnTo>
                  <a:lnTo>
                    <a:pt x="14947" y="29092"/>
                  </a:lnTo>
                  <a:lnTo>
                    <a:pt x="14947" y="28992"/>
                  </a:lnTo>
                  <a:lnTo>
                    <a:pt x="14813" y="28558"/>
                  </a:lnTo>
                  <a:lnTo>
                    <a:pt x="14713" y="28125"/>
                  </a:lnTo>
                  <a:lnTo>
                    <a:pt x="14647" y="27691"/>
                  </a:lnTo>
                  <a:lnTo>
                    <a:pt x="14580" y="27224"/>
                  </a:lnTo>
                  <a:lnTo>
                    <a:pt x="14547" y="26790"/>
                  </a:lnTo>
                  <a:lnTo>
                    <a:pt x="14547" y="26356"/>
                  </a:lnTo>
                  <a:lnTo>
                    <a:pt x="14580" y="25889"/>
                  </a:lnTo>
                  <a:lnTo>
                    <a:pt x="14613" y="25456"/>
                  </a:lnTo>
                  <a:lnTo>
                    <a:pt x="14747" y="24555"/>
                  </a:lnTo>
                  <a:lnTo>
                    <a:pt x="14947" y="23687"/>
                  </a:lnTo>
                  <a:lnTo>
                    <a:pt x="15214" y="22820"/>
                  </a:lnTo>
                  <a:lnTo>
                    <a:pt x="15514" y="21986"/>
                  </a:lnTo>
                  <a:lnTo>
                    <a:pt x="15848" y="21119"/>
                  </a:lnTo>
                  <a:lnTo>
                    <a:pt x="16215" y="20285"/>
                  </a:lnTo>
                  <a:lnTo>
                    <a:pt x="16982" y="18616"/>
                  </a:lnTo>
                  <a:lnTo>
                    <a:pt x="17783" y="16948"/>
                  </a:lnTo>
                  <a:lnTo>
                    <a:pt x="18183" y="16114"/>
                  </a:lnTo>
                  <a:lnTo>
                    <a:pt x="18517" y="15247"/>
                  </a:lnTo>
                  <a:lnTo>
                    <a:pt x="18850" y="14446"/>
                  </a:lnTo>
                  <a:lnTo>
                    <a:pt x="19117" y="13579"/>
                  </a:lnTo>
                  <a:lnTo>
                    <a:pt x="19351" y="12711"/>
                  </a:lnTo>
                  <a:lnTo>
                    <a:pt x="19518" y="11844"/>
                  </a:lnTo>
                  <a:lnTo>
                    <a:pt x="19618" y="10976"/>
                  </a:lnTo>
                  <a:lnTo>
                    <a:pt x="19651" y="10543"/>
                  </a:lnTo>
                  <a:lnTo>
                    <a:pt x="19651" y="10109"/>
                  </a:lnTo>
                  <a:lnTo>
                    <a:pt x="19651" y="9642"/>
                  </a:lnTo>
                  <a:lnTo>
                    <a:pt x="19618" y="9208"/>
                  </a:lnTo>
                  <a:lnTo>
                    <a:pt x="19551" y="8774"/>
                  </a:lnTo>
                  <a:lnTo>
                    <a:pt x="19484" y="8341"/>
                  </a:lnTo>
                  <a:lnTo>
                    <a:pt x="19384" y="7940"/>
                  </a:lnTo>
                  <a:lnTo>
                    <a:pt x="19251" y="7540"/>
                  </a:lnTo>
                  <a:lnTo>
                    <a:pt x="18984" y="6773"/>
                  </a:lnTo>
                  <a:lnTo>
                    <a:pt x="18617" y="6005"/>
                  </a:lnTo>
                  <a:lnTo>
                    <a:pt x="18183" y="5305"/>
                  </a:lnTo>
                  <a:lnTo>
                    <a:pt x="17716" y="4604"/>
                  </a:lnTo>
                  <a:lnTo>
                    <a:pt x="17216" y="3970"/>
                  </a:lnTo>
                  <a:lnTo>
                    <a:pt x="16648" y="3370"/>
                  </a:lnTo>
                  <a:lnTo>
                    <a:pt x="16048" y="2803"/>
                  </a:lnTo>
                  <a:lnTo>
                    <a:pt x="15447" y="2269"/>
                  </a:lnTo>
                  <a:lnTo>
                    <a:pt x="14780" y="1802"/>
                  </a:lnTo>
                  <a:lnTo>
                    <a:pt x="14113" y="1368"/>
                  </a:lnTo>
                  <a:lnTo>
                    <a:pt x="13412" y="968"/>
                  </a:lnTo>
                  <a:lnTo>
                    <a:pt x="12678" y="667"/>
                  </a:lnTo>
                  <a:lnTo>
                    <a:pt x="11911" y="400"/>
                  </a:lnTo>
                  <a:lnTo>
                    <a:pt x="11110" y="200"/>
                  </a:lnTo>
                  <a:lnTo>
                    <a:pt x="10343" y="67"/>
                  </a:lnTo>
                  <a:lnTo>
                    <a:pt x="95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0"/>
            <p:cNvSpPr/>
            <p:nvPr/>
          </p:nvSpPr>
          <p:spPr>
            <a:xfrm>
              <a:off x="1146400" y="2298225"/>
              <a:ext cx="97625" cy="284450"/>
            </a:xfrm>
            <a:custGeom>
              <a:avLst/>
              <a:gdLst/>
              <a:ahLst/>
              <a:cxnLst/>
              <a:rect l="l" t="t" r="r" b="b"/>
              <a:pathLst>
                <a:path w="3905" h="11378" extrusionOk="0">
                  <a:moveTo>
                    <a:pt x="3637" y="1"/>
                  </a:moveTo>
                  <a:lnTo>
                    <a:pt x="3537" y="34"/>
                  </a:lnTo>
                  <a:lnTo>
                    <a:pt x="3470" y="101"/>
                  </a:lnTo>
                  <a:lnTo>
                    <a:pt x="3037" y="702"/>
                  </a:lnTo>
                  <a:lnTo>
                    <a:pt x="2603" y="1302"/>
                  </a:lnTo>
                  <a:lnTo>
                    <a:pt x="2236" y="1936"/>
                  </a:lnTo>
                  <a:lnTo>
                    <a:pt x="1869" y="2603"/>
                  </a:lnTo>
                  <a:lnTo>
                    <a:pt x="1569" y="3270"/>
                  </a:lnTo>
                  <a:lnTo>
                    <a:pt x="1269" y="3938"/>
                  </a:lnTo>
                  <a:lnTo>
                    <a:pt x="1002" y="4638"/>
                  </a:lnTo>
                  <a:lnTo>
                    <a:pt x="768" y="5339"/>
                  </a:lnTo>
                  <a:lnTo>
                    <a:pt x="568" y="6040"/>
                  </a:lnTo>
                  <a:lnTo>
                    <a:pt x="401" y="6774"/>
                  </a:lnTo>
                  <a:lnTo>
                    <a:pt x="268" y="7474"/>
                  </a:lnTo>
                  <a:lnTo>
                    <a:pt x="134" y="8208"/>
                  </a:lnTo>
                  <a:lnTo>
                    <a:pt x="68" y="8942"/>
                  </a:lnTo>
                  <a:lnTo>
                    <a:pt x="34" y="9676"/>
                  </a:lnTo>
                  <a:lnTo>
                    <a:pt x="1" y="10443"/>
                  </a:lnTo>
                  <a:lnTo>
                    <a:pt x="34" y="11177"/>
                  </a:lnTo>
                  <a:lnTo>
                    <a:pt x="68" y="11277"/>
                  </a:lnTo>
                  <a:lnTo>
                    <a:pt x="101" y="11344"/>
                  </a:lnTo>
                  <a:lnTo>
                    <a:pt x="201" y="11378"/>
                  </a:lnTo>
                  <a:lnTo>
                    <a:pt x="334" y="11378"/>
                  </a:lnTo>
                  <a:lnTo>
                    <a:pt x="435" y="11344"/>
                  </a:lnTo>
                  <a:lnTo>
                    <a:pt x="468" y="11277"/>
                  </a:lnTo>
                  <a:lnTo>
                    <a:pt x="468" y="11177"/>
                  </a:lnTo>
                  <a:lnTo>
                    <a:pt x="468" y="10443"/>
                  </a:lnTo>
                  <a:lnTo>
                    <a:pt x="468" y="9709"/>
                  </a:lnTo>
                  <a:lnTo>
                    <a:pt x="501" y="9009"/>
                  </a:lnTo>
                  <a:lnTo>
                    <a:pt x="601" y="8275"/>
                  </a:lnTo>
                  <a:lnTo>
                    <a:pt x="701" y="7541"/>
                  </a:lnTo>
                  <a:lnTo>
                    <a:pt x="835" y="6840"/>
                  </a:lnTo>
                  <a:lnTo>
                    <a:pt x="1002" y="6140"/>
                  </a:lnTo>
                  <a:lnTo>
                    <a:pt x="1202" y="5439"/>
                  </a:lnTo>
                  <a:lnTo>
                    <a:pt x="1435" y="4772"/>
                  </a:lnTo>
                  <a:lnTo>
                    <a:pt x="1702" y="4105"/>
                  </a:lnTo>
                  <a:lnTo>
                    <a:pt x="1969" y="3437"/>
                  </a:lnTo>
                  <a:lnTo>
                    <a:pt x="2303" y="2770"/>
                  </a:lnTo>
                  <a:lnTo>
                    <a:pt x="2636" y="2136"/>
                  </a:lnTo>
                  <a:lnTo>
                    <a:pt x="3037" y="1502"/>
                  </a:lnTo>
                  <a:lnTo>
                    <a:pt x="3437" y="902"/>
                  </a:lnTo>
                  <a:lnTo>
                    <a:pt x="3837" y="335"/>
                  </a:lnTo>
                  <a:lnTo>
                    <a:pt x="3904" y="234"/>
                  </a:lnTo>
                  <a:lnTo>
                    <a:pt x="3904" y="168"/>
                  </a:lnTo>
                  <a:lnTo>
                    <a:pt x="3837" y="101"/>
                  </a:lnTo>
                  <a:lnTo>
                    <a:pt x="3804" y="34"/>
                  </a:lnTo>
                  <a:lnTo>
                    <a:pt x="37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0"/>
            <p:cNvSpPr/>
            <p:nvPr/>
          </p:nvSpPr>
          <p:spPr>
            <a:xfrm>
              <a:off x="958750" y="2125575"/>
              <a:ext cx="316950" cy="468775"/>
            </a:xfrm>
            <a:custGeom>
              <a:avLst/>
              <a:gdLst/>
              <a:ahLst/>
              <a:cxnLst/>
              <a:rect l="l" t="t" r="r" b="b"/>
              <a:pathLst>
                <a:path w="12678" h="18751" extrusionOk="0">
                  <a:moveTo>
                    <a:pt x="9509" y="2103"/>
                  </a:moveTo>
                  <a:lnTo>
                    <a:pt x="9609" y="2470"/>
                  </a:lnTo>
                  <a:lnTo>
                    <a:pt x="9642" y="2870"/>
                  </a:lnTo>
                  <a:lnTo>
                    <a:pt x="9675" y="3270"/>
                  </a:lnTo>
                  <a:lnTo>
                    <a:pt x="9675" y="3637"/>
                  </a:lnTo>
                  <a:lnTo>
                    <a:pt x="9675" y="4071"/>
                  </a:lnTo>
                  <a:lnTo>
                    <a:pt x="9609" y="4471"/>
                  </a:lnTo>
                  <a:lnTo>
                    <a:pt x="9575" y="4905"/>
                  </a:lnTo>
                  <a:lnTo>
                    <a:pt x="9475" y="5306"/>
                  </a:lnTo>
                  <a:lnTo>
                    <a:pt x="9275" y="6106"/>
                  </a:lnTo>
                  <a:lnTo>
                    <a:pt x="9142" y="6540"/>
                  </a:lnTo>
                  <a:lnTo>
                    <a:pt x="9041" y="6740"/>
                  </a:lnTo>
                  <a:lnTo>
                    <a:pt x="8975" y="6807"/>
                  </a:lnTo>
                  <a:lnTo>
                    <a:pt x="8875" y="6840"/>
                  </a:lnTo>
                  <a:lnTo>
                    <a:pt x="8841" y="6840"/>
                  </a:lnTo>
                  <a:lnTo>
                    <a:pt x="8808" y="6807"/>
                  </a:lnTo>
                  <a:lnTo>
                    <a:pt x="8741" y="6640"/>
                  </a:lnTo>
                  <a:lnTo>
                    <a:pt x="8674" y="6440"/>
                  </a:lnTo>
                  <a:lnTo>
                    <a:pt x="8608" y="6206"/>
                  </a:lnTo>
                  <a:lnTo>
                    <a:pt x="8541" y="5706"/>
                  </a:lnTo>
                  <a:lnTo>
                    <a:pt x="8541" y="5406"/>
                  </a:lnTo>
                  <a:lnTo>
                    <a:pt x="8508" y="5005"/>
                  </a:lnTo>
                  <a:lnTo>
                    <a:pt x="8541" y="4638"/>
                  </a:lnTo>
                  <a:lnTo>
                    <a:pt x="8608" y="4271"/>
                  </a:lnTo>
                  <a:lnTo>
                    <a:pt x="8674" y="3904"/>
                  </a:lnTo>
                  <a:lnTo>
                    <a:pt x="8775" y="3537"/>
                  </a:lnTo>
                  <a:lnTo>
                    <a:pt x="8908" y="3204"/>
                  </a:lnTo>
                  <a:lnTo>
                    <a:pt x="9041" y="2870"/>
                  </a:lnTo>
                  <a:lnTo>
                    <a:pt x="9208" y="2536"/>
                  </a:lnTo>
                  <a:lnTo>
                    <a:pt x="9509" y="2103"/>
                  </a:lnTo>
                  <a:close/>
                  <a:moveTo>
                    <a:pt x="6773" y="1836"/>
                  </a:moveTo>
                  <a:lnTo>
                    <a:pt x="6973" y="2336"/>
                  </a:lnTo>
                  <a:lnTo>
                    <a:pt x="7106" y="2837"/>
                  </a:lnTo>
                  <a:lnTo>
                    <a:pt x="7207" y="3337"/>
                  </a:lnTo>
                  <a:lnTo>
                    <a:pt x="7273" y="3838"/>
                  </a:lnTo>
                  <a:lnTo>
                    <a:pt x="7273" y="4238"/>
                  </a:lnTo>
                  <a:lnTo>
                    <a:pt x="7273" y="4605"/>
                  </a:lnTo>
                  <a:lnTo>
                    <a:pt x="7240" y="5005"/>
                  </a:lnTo>
                  <a:lnTo>
                    <a:pt x="7173" y="5372"/>
                  </a:lnTo>
                  <a:lnTo>
                    <a:pt x="7106" y="5739"/>
                  </a:lnTo>
                  <a:lnTo>
                    <a:pt x="7006" y="6140"/>
                  </a:lnTo>
                  <a:lnTo>
                    <a:pt x="6873" y="6507"/>
                  </a:lnTo>
                  <a:lnTo>
                    <a:pt x="6739" y="6840"/>
                  </a:lnTo>
                  <a:lnTo>
                    <a:pt x="6639" y="7007"/>
                  </a:lnTo>
                  <a:lnTo>
                    <a:pt x="6539" y="7174"/>
                  </a:lnTo>
                  <a:lnTo>
                    <a:pt x="6473" y="7207"/>
                  </a:lnTo>
                  <a:lnTo>
                    <a:pt x="6406" y="7241"/>
                  </a:lnTo>
                  <a:lnTo>
                    <a:pt x="6306" y="7207"/>
                  </a:lnTo>
                  <a:lnTo>
                    <a:pt x="6206" y="7174"/>
                  </a:lnTo>
                  <a:lnTo>
                    <a:pt x="6072" y="7007"/>
                  </a:lnTo>
                  <a:lnTo>
                    <a:pt x="5972" y="6840"/>
                  </a:lnTo>
                  <a:lnTo>
                    <a:pt x="5839" y="6440"/>
                  </a:lnTo>
                  <a:lnTo>
                    <a:pt x="5739" y="6073"/>
                  </a:lnTo>
                  <a:lnTo>
                    <a:pt x="5672" y="5673"/>
                  </a:lnTo>
                  <a:lnTo>
                    <a:pt x="5672" y="5272"/>
                  </a:lnTo>
                  <a:lnTo>
                    <a:pt x="5672" y="4872"/>
                  </a:lnTo>
                  <a:lnTo>
                    <a:pt x="5739" y="4471"/>
                  </a:lnTo>
                  <a:lnTo>
                    <a:pt x="5805" y="4105"/>
                  </a:lnTo>
                  <a:lnTo>
                    <a:pt x="5905" y="3704"/>
                  </a:lnTo>
                  <a:lnTo>
                    <a:pt x="6039" y="3304"/>
                  </a:lnTo>
                  <a:lnTo>
                    <a:pt x="6172" y="2937"/>
                  </a:lnTo>
                  <a:lnTo>
                    <a:pt x="6339" y="2570"/>
                  </a:lnTo>
                  <a:lnTo>
                    <a:pt x="6539" y="2236"/>
                  </a:lnTo>
                  <a:lnTo>
                    <a:pt x="6739" y="1903"/>
                  </a:lnTo>
                  <a:lnTo>
                    <a:pt x="6773" y="1836"/>
                  </a:lnTo>
                  <a:close/>
                  <a:moveTo>
                    <a:pt x="3670" y="1802"/>
                  </a:moveTo>
                  <a:lnTo>
                    <a:pt x="3904" y="2370"/>
                  </a:lnTo>
                  <a:lnTo>
                    <a:pt x="4037" y="2903"/>
                  </a:lnTo>
                  <a:lnTo>
                    <a:pt x="4137" y="3604"/>
                  </a:lnTo>
                  <a:lnTo>
                    <a:pt x="4204" y="4305"/>
                  </a:lnTo>
                  <a:lnTo>
                    <a:pt x="4204" y="5005"/>
                  </a:lnTo>
                  <a:lnTo>
                    <a:pt x="4171" y="5706"/>
                  </a:lnTo>
                  <a:lnTo>
                    <a:pt x="4104" y="6006"/>
                  </a:lnTo>
                  <a:lnTo>
                    <a:pt x="4037" y="6340"/>
                  </a:lnTo>
                  <a:lnTo>
                    <a:pt x="3937" y="6640"/>
                  </a:lnTo>
                  <a:lnTo>
                    <a:pt x="3770" y="6907"/>
                  </a:lnTo>
                  <a:lnTo>
                    <a:pt x="3570" y="7174"/>
                  </a:lnTo>
                  <a:lnTo>
                    <a:pt x="3403" y="7307"/>
                  </a:lnTo>
                  <a:lnTo>
                    <a:pt x="3270" y="7407"/>
                  </a:lnTo>
                  <a:lnTo>
                    <a:pt x="3103" y="7474"/>
                  </a:lnTo>
                  <a:lnTo>
                    <a:pt x="2936" y="7474"/>
                  </a:lnTo>
                  <a:lnTo>
                    <a:pt x="2803" y="7441"/>
                  </a:lnTo>
                  <a:lnTo>
                    <a:pt x="2669" y="7274"/>
                  </a:lnTo>
                  <a:lnTo>
                    <a:pt x="2569" y="7140"/>
                  </a:lnTo>
                  <a:lnTo>
                    <a:pt x="2536" y="6940"/>
                  </a:lnTo>
                  <a:lnTo>
                    <a:pt x="2469" y="6573"/>
                  </a:lnTo>
                  <a:lnTo>
                    <a:pt x="2436" y="6206"/>
                  </a:lnTo>
                  <a:lnTo>
                    <a:pt x="2402" y="5873"/>
                  </a:lnTo>
                  <a:lnTo>
                    <a:pt x="2436" y="5472"/>
                  </a:lnTo>
                  <a:lnTo>
                    <a:pt x="2436" y="5105"/>
                  </a:lnTo>
                  <a:lnTo>
                    <a:pt x="2502" y="4738"/>
                  </a:lnTo>
                  <a:lnTo>
                    <a:pt x="2569" y="4371"/>
                  </a:lnTo>
                  <a:lnTo>
                    <a:pt x="2736" y="3704"/>
                  </a:lnTo>
                  <a:lnTo>
                    <a:pt x="3003" y="3037"/>
                  </a:lnTo>
                  <a:lnTo>
                    <a:pt x="3303" y="2403"/>
                  </a:lnTo>
                  <a:lnTo>
                    <a:pt x="3670" y="1802"/>
                  </a:lnTo>
                  <a:close/>
                  <a:moveTo>
                    <a:pt x="2302" y="468"/>
                  </a:moveTo>
                  <a:lnTo>
                    <a:pt x="2502" y="535"/>
                  </a:lnTo>
                  <a:lnTo>
                    <a:pt x="2803" y="668"/>
                  </a:lnTo>
                  <a:lnTo>
                    <a:pt x="3036" y="868"/>
                  </a:lnTo>
                  <a:lnTo>
                    <a:pt x="3270" y="1102"/>
                  </a:lnTo>
                  <a:lnTo>
                    <a:pt x="3470" y="1369"/>
                  </a:lnTo>
                  <a:lnTo>
                    <a:pt x="3136" y="1802"/>
                  </a:lnTo>
                  <a:lnTo>
                    <a:pt x="2869" y="2270"/>
                  </a:lnTo>
                  <a:lnTo>
                    <a:pt x="2669" y="2670"/>
                  </a:lnTo>
                  <a:lnTo>
                    <a:pt x="2469" y="3104"/>
                  </a:lnTo>
                  <a:lnTo>
                    <a:pt x="2336" y="3537"/>
                  </a:lnTo>
                  <a:lnTo>
                    <a:pt x="2202" y="3971"/>
                  </a:lnTo>
                  <a:lnTo>
                    <a:pt x="2102" y="4405"/>
                  </a:lnTo>
                  <a:lnTo>
                    <a:pt x="2035" y="4872"/>
                  </a:lnTo>
                  <a:lnTo>
                    <a:pt x="1969" y="5306"/>
                  </a:lnTo>
                  <a:lnTo>
                    <a:pt x="1969" y="5773"/>
                  </a:lnTo>
                  <a:lnTo>
                    <a:pt x="1969" y="6206"/>
                  </a:lnTo>
                  <a:lnTo>
                    <a:pt x="2002" y="6640"/>
                  </a:lnTo>
                  <a:lnTo>
                    <a:pt x="2102" y="7040"/>
                  </a:lnTo>
                  <a:lnTo>
                    <a:pt x="2169" y="7241"/>
                  </a:lnTo>
                  <a:lnTo>
                    <a:pt x="2236" y="7441"/>
                  </a:lnTo>
                  <a:lnTo>
                    <a:pt x="2302" y="7541"/>
                  </a:lnTo>
                  <a:lnTo>
                    <a:pt x="2302" y="7541"/>
                  </a:lnTo>
                  <a:lnTo>
                    <a:pt x="2035" y="7341"/>
                  </a:lnTo>
                  <a:lnTo>
                    <a:pt x="1768" y="7140"/>
                  </a:lnTo>
                  <a:lnTo>
                    <a:pt x="1502" y="6874"/>
                  </a:lnTo>
                  <a:lnTo>
                    <a:pt x="1301" y="6607"/>
                  </a:lnTo>
                  <a:lnTo>
                    <a:pt x="1101" y="6340"/>
                  </a:lnTo>
                  <a:lnTo>
                    <a:pt x="934" y="6040"/>
                  </a:lnTo>
                  <a:lnTo>
                    <a:pt x="801" y="5739"/>
                  </a:lnTo>
                  <a:lnTo>
                    <a:pt x="667" y="5406"/>
                  </a:lnTo>
                  <a:lnTo>
                    <a:pt x="567" y="5105"/>
                  </a:lnTo>
                  <a:lnTo>
                    <a:pt x="501" y="4772"/>
                  </a:lnTo>
                  <a:lnTo>
                    <a:pt x="467" y="4405"/>
                  </a:lnTo>
                  <a:lnTo>
                    <a:pt x="434" y="4071"/>
                  </a:lnTo>
                  <a:lnTo>
                    <a:pt x="467" y="3738"/>
                  </a:lnTo>
                  <a:lnTo>
                    <a:pt x="501" y="3371"/>
                  </a:lnTo>
                  <a:lnTo>
                    <a:pt x="534" y="3037"/>
                  </a:lnTo>
                  <a:lnTo>
                    <a:pt x="634" y="2703"/>
                  </a:lnTo>
                  <a:lnTo>
                    <a:pt x="768" y="2336"/>
                  </a:lnTo>
                  <a:lnTo>
                    <a:pt x="901" y="1969"/>
                  </a:lnTo>
                  <a:lnTo>
                    <a:pt x="1101" y="1602"/>
                  </a:lnTo>
                  <a:lnTo>
                    <a:pt x="1301" y="1269"/>
                  </a:lnTo>
                  <a:lnTo>
                    <a:pt x="1535" y="935"/>
                  </a:lnTo>
                  <a:lnTo>
                    <a:pt x="1635" y="802"/>
                  </a:lnTo>
                  <a:lnTo>
                    <a:pt x="1802" y="668"/>
                  </a:lnTo>
                  <a:lnTo>
                    <a:pt x="1935" y="568"/>
                  </a:lnTo>
                  <a:lnTo>
                    <a:pt x="2102" y="501"/>
                  </a:lnTo>
                  <a:lnTo>
                    <a:pt x="2302" y="468"/>
                  </a:lnTo>
                  <a:close/>
                  <a:moveTo>
                    <a:pt x="2202" y="1"/>
                  </a:moveTo>
                  <a:lnTo>
                    <a:pt x="2069" y="34"/>
                  </a:lnTo>
                  <a:lnTo>
                    <a:pt x="1902" y="68"/>
                  </a:lnTo>
                  <a:lnTo>
                    <a:pt x="1735" y="134"/>
                  </a:lnTo>
                  <a:lnTo>
                    <a:pt x="1602" y="234"/>
                  </a:lnTo>
                  <a:lnTo>
                    <a:pt x="1435" y="368"/>
                  </a:lnTo>
                  <a:lnTo>
                    <a:pt x="1135" y="702"/>
                  </a:lnTo>
                  <a:lnTo>
                    <a:pt x="868" y="1102"/>
                  </a:lnTo>
                  <a:lnTo>
                    <a:pt x="601" y="1502"/>
                  </a:lnTo>
                  <a:lnTo>
                    <a:pt x="401" y="1936"/>
                  </a:lnTo>
                  <a:lnTo>
                    <a:pt x="234" y="2403"/>
                  </a:lnTo>
                  <a:lnTo>
                    <a:pt x="134" y="2870"/>
                  </a:lnTo>
                  <a:lnTo>
                    <a:pt x="34" y="3304"/>
                  </a:lnTo>
                  <a:lnTo>
                    <a:pt x="0" y="3771"/>
                  </a:lnTo>
                  <a:lnTo>
                    <a:pt x="0" y="4205"/>
                  </a:lnTo>
                  <a:lnTo>
                    <a:pt x="34" y="4672"/>
                  </a:lnTo>
                  <a:lnTo>
                    <a:pt x="100" y="5072"/>
                  </a:lnTo>
                  <a:lnTo>
                    <a:pt x="200" y="5506"/>
                  </a:lnTo>
                  <a:lnTo>
                    <a:pt x="367" y="5906"/>
                  </a:lnTo>
                  <a:lnTo>
                    <a:pt x="567" y="6306"/>
                  </a:lnTo>
                  <a:lnTo>
                    <a:pt x="801" y="6707"/>
                  </a:lnTo>
                  <a:lnTo>
                    <a:pt x="1068" y="7040"/>
                  </a:lnTo>
                  <a:lnTo>
                    <a:pt x="1301" y="7307"/>
                  </a:lnTo>
                  <a:lnTo>
                    <a:pt x="1568" y="7541"/>
                  </a:lnTo>
                  <a:lnTo>
                    <a:pt x="1835" y="7774"/>
                  </a:lnTo>
                  <a:lnTo>
                    <a:pt x="2135" y="7975"/>
                  </a:lnTo>
                  <a:lnTo>
                    <a:pt x="2135" y="8041"/>
                  </a:lnTo>
                  <a:lnTo>
                    <a:pt x="2169" y="8141"/>
                  </a:lnTo>
                  <a:lnTo>
                    <a:pt x="2936" y="9309"/>
                  </a:lnTo>
                  <a:lnTo>
                    <a:pt x="3637" y="10510"/>
                  </a:lnTo>
                  <a:lnTo>
                    <a:pt x="4237" y="11778"/>
                  </a:lnTo>
                  <a:lnTo>
                    <a:pt x="4804" y="13046"/>
                  </a:lnTo>
                  <a:lnTo>
                    <a:pt x="5305" y="14313"/>
                  </a:lnTo>
                  <a:lnTo>
                    <a:pt x="5505" y="14981"/>
                  </a:lnTo>
                  <a:lnTo>
                    <a:pt x="5705" y="15615"/>
                  </a:lnTo>
                  <a:lnTo>
                    <a:pt x="5839" y="16349"/>
                  </a:lnTo>
                  <a:lnTo>
                    <a:pt x="5905" y="16682"/>
                  </a:lnTo>
                  <a:lnTo>
                    <a:pt x="5905" y="17049"/>
                  </a:lnTo>
                  <a:lnTo>
                    <a:pt x="5905" y="17416"/>
                  </a:lnTo>
                  <a:lnTo>
                    <a:pt x="5872" y="17783"/>
                  </a:lnTo>
                  <a:lnTo>
                    <a:pt x="5805" y="18117"/>
                  </a:lnTo>
                  <a:lnTo>
                    <a:pt x="5705" y="18484"/>
                  </a:lnTo>
                  <a:lnTo>
                    <a:pt x="5705" y="18584"/>
                  </a:lnTo>
                  <a:lnTo>
                    <a:pt x="5705" y="18651"/>
                  </a:lnTo>
                  <a:lnTo>
                    <a:pt x="5772" y="18717"/>
                  </a:lnTo>
                  <a:lnTo>
                    <a:pt x="5839" y="18751"/>
                  </a:lnTo>
                  <a:lnTo>
                    <a:pt x="6005" y="18751"/>
                  </a:lnTo>
                  <a:lnTo>
                    <a:pt x="6106" y="18684"/>
                  </a:lnTo>
                  <a:lnTo>
                    <a:pt x="6139" y="18584"/>
                  </a:lnTo>
                  <a:lnTo>
                    <a:pt x="6239" y="18250"/>
                  </a:lnTo>
                  <a:lnTo>
                    <a:pt x="6306" y="17917"/>
                  </a:lnTo>
                  <a:lnTo>
                    <a:pt x="6372" y="17550"/>
                  </a:lnTo>
                  <a:lnTo>
                    <a:pt x="6372" y="17183"/>
                  </a:lnTo>
                  <a:lnTo>
                    <a:pt x="6372" y="16849"/>
                  </a:lnTo>
                  <a:lnTo>
                    <a:pt x="6339" y="16482"/>
                  </a:lnTo>
                  <a:lnTo>
                    <a:pt x="6206" y="15748"/>
                  </a:lnTo>
                  <a:lnTo>
                    <a:pt x="6039" y="15047"/>
                  </a:lnTo>
                  <a:lnTo>
                    <a:pt x="5805" y="14347"/>
                  </a:lnTo>
                  <a:lnTo>
                    <a:pt x="5538" y="13680"/>
                  </a:lnTo>
                  <a:lnTo>
                    <a:pt x="5271" y="13012"/>
                  </a:lnTo>
                  <a:lnTo>
                    <a:pt x="4738" y="11745"/>
                  </a:lnTo>
                  <a:lnTo>
                    <a:pt x="4104" y="10477"/>
                  </a:lnTo>
                  <a:lnTo>
                    <a:pt x="3403" y="9242"/>
                  </a:lnTo>
                  <a:lnTo>
                    <a:pt x="2669" y="8075"/>
                  </a:lnTo>
                  <a:lnTo>
                    <a:pt x="2703" y="7975"/>
                  </a:lnTo>
                  <a:lnTo>
                    <a:pt x="2736" y="7874"/>
                  </a:lnTo>
                  <a:lnTo>
                    <a:pt x="2936" y="7941"/>
                  </a:lnTo>
                  <a:lnTo>
                    <a:pt x="3136" y="7908"/>
                  </a:lnTo>
                  <a:lnTo>
                    <a:pt x="3336" y="7874"/>
                  </a:lnTo>
                  <a:lnTo>
                    <a:pt x="3570" y="7774"/>
                  </a:lnTo>
                  <a:lnTo>
                    <a:pt x="3737" y="7641"/>
                  </a:lnTo>
                  <a:lnTo>
                    <a:pt x="3870" y="7507"/>
                  </a:lnTo>
                  <a:lnTo>
                    <a:pt x="4104" y="7241"/>
                  </a:lnTo>
                  <a:lnTo>
                    <a:pt x="4304" y="6907"/>
                  </a:lnTo>
                  <a:lnTo>
                    <a:pt x="4437" y="6540"/>
                  </a:lnTo>
                  <a:lnTo>
                    <a:pt x="4538" y="6173"/>
                  </a:lnTo>
                  <a:lnTo>
                    <a:pt x="4604" y="5773"/>
                  </a:lnTo>
                  <a:lnTo>
                    <a:pt x="4638" y="5372"/>
                  </a:lnTo>
                  <a:lnTo>
                    <a:pt x="4671" y="5005"/>
                  </a:lnTo>
                  <a:lnTo>
                    <a:pt x="4638" y="4105"/>
                  </a:lnTo>
                  <a:lnTo>
                    <a:pt x="4604" y="3671"/>
                  </a:lnTo>
                  <a:lnTo>
                    <a:pt x="4538" y="3204"/>
                  </a:lnTo>
                  <a:lnTo>
                    <a:pt x="4471" y="2770"/>
                  </a:lnTo>
                  <a:lnTo>
                    <a:pt x="4371" y="2336"/>
                  </a:lnTo>
                  <a:lnTo>
                    <a:pt x="4204" y="1936"/>
                  </a:lnTo>
                  <a:lnTo>
                    <a:pt x="4037" y="1502"/>
                  </a:lnTo>
                  <a:lnTo>
                    <a:pt x="3970" y="1436"/>
                  </a:lnTo>
                  <a:lnTo>
                    <a:pt x="4171" y="1202"/>
                  </a:lnTo>
                  <a:lnTo>
                    <a:pt x="4404" y="1002"/>
                  </a:lnTo>
                  <a:lnTo>
                    <a:pt x="4638" y="802"/>
                  </a:lnTo>
                  <a:lnTo>
                    <a:pt x="4871" y="635"/>
                  </a:lnTo>
                  <a:lnTo>
                    <a:pt x="5071" y="535"/>
                  </a:lnTo>
                  <a:lnTo>
                    <a:pt x="5271" y="501"/>
                  </a:lnTo>
                  <a:lnTo>
                    <a:pt x="5472" y="468"/>
                  </a:lnTo>
                  <a:lnTo>
                    <a:pt x="5672" y="501"/>
                  </a:lnTo>
                  <a:lnTo>
                    <a:pt x="5839" y="568"/>
                  </a:lnTo>
                  <a:lnTo>
                    <a:pt x="6005" y="668"/>
                  </a:lnTo>
                  <a:lnTo>
                    <a:pt x="6172" y="802"/>
                  </a:lnTo>
                  <a:lnTo>
                    <a:pt x="6306" y="968"/>
                  </a:lnTo>
                  <a:lnTo>
                    <a:pt x="6573" y="1402"/>
                  </a:lnTo>
                  <a:lnTo>
                    <a:pt x="6339" y="1702"/>
                  </a:lnTo>
                  <a:lnTo>
                    <a:pt x="6106" y="2069"/>
                  </a:lnTo>
                  <a:lnTo>
                    <a:pt x="5939" y="2403"/>
                  </a:lnTo>
                  <a:lnTo>
                    <a:pt x="5772" y="2737"/>
                  </a:lnTo>
                  <a:lnTo>
                    <a:pt x="5605" y="3204"/>
                  </a:lnTo>
                  <a:lnTo>
                    <a:pt x="5472" y="3671"/>
                  </a:lnTo>
                  <a:lnTo>
                    <a:pt x="5338" y="4171"/>
                  </a:lnTo>
                  <a:lnTo>
                    <a:pt x="5271" y="4638"/>
                  </a:lnTo>
                  <a:lnTo>
                    <a:pt x="5205" y="5139"/>
                  </a:lnTo>
                  <a:lnTo>
                    <a:pt x="5238" y="5639"/>
                  </a:lnTo>
                  <a:lnTo>
                    <a:pt x="5271" y="6140"/>
                  </a:lnTo>
                  <a:lnTo>
                    <a:pt x="5405" y="6607"/>
                  </a:lnTo>
                  <a:lnTo>
                    <a:pt x="5538" y="6974"/>
                  </a:lnTo>
                  <a:lnTo>
                    <a:pt x="5638" y="7174"/>
                  </a:lnTo>
                  <a:lnTo>
                    <a:pt x="5772" y="7341"/>
                  </a:lnTo>
                  <a:lnTo>
                    <a:pt x="5905" y="7507"/>
                  </a:lnTo>
                  <a:lnTo>
                    <a:pt x="6072" y="7608"/>
                  </a:lnTo>
                  <a:lnTo>
                    <a:pt x="6239" y="7674"/>
                  </a:lnTo>
                  <a:lnTo>
                    <a:pt x="6473" y="7708"/>
                  </a:lnTo>
                  <a:lnTo>
                    <a:pt x="6673" y="7641"/>
                  </a:lnTo>
                  <a:lnTo>
                    <a:pt x="6806" y="7541"/>
                  </a:lnTo>
                  <a:lnTo>
                    <a:pt x="6973" y="7374"/>
                  </a:lnTo>
                  <a:lnTo>
                    <a:pt x="7073" y="7207"/>
                  </a:lnTo>
                  <a:lnTo>
                    <a:pt x="7240" y="6807"/>
                  </a:lnTo>
                  <a:lnTo>
                    <a:pt x="7373" y="6440"/>
                  </a:lnTo>
                  <a:lnTo>
                    <a:pt x="7507" y="5973"/>
                  </a:lnTo>
                  <a:lnTo>
                    <a:pt x="7607" y="5506"/>
                  </a:lnTo>
                  <a:lnTo>
                    <a:pt x="7674" y="5039"/>
                  </a:lnTo>
                  <a:lnTo>
                    <a:pt x="7707" y="4572"/>
                  </a:lnTo>
                  <a:lnTo>
                    <a:pt x="7707" y="4105"/>
                  </a:lnTo>
                  <a:lnTo>
                    <a:pt x="7707" y="3637"/>
                  </a:lnTo>
                  <a:lnTo>
                    <a:pt x="7640" y="3170"/>
                  </a:lnTo>
                  <a:lnTo>
                    <a:pt x="7540" y="2703"/>
                  </a:lnTo>
                  <a:lnTo>
                    <a:pt x="7340" y="2069"/>
                  </a:lnTo>
                  <a:lnTo>
                    <a:pt x="7106" y="1469"/>
                  </a:lnTo>
                  <a:lnTo>
                    <a:pt x="7307" y="1302"/>
                  </a:lnTo>
                  <a:lnTo>
                    <a:pt x="7507" y="1169"/>
                  </a:lnTo>
                  <a:lnTo>
                    <a:pt x="7740" y="1035"/>
                  </a:lnTo>
                  <a:lnTo>
                    <a:pt x="7974" y="968"/>
                  </a:lnTo>
                  <a:lnTo>
                    <a:pt x="8241" y="935"/>
                  </a:lnTo>
                  <a:lnTo>
                    <a:pt x="8474" y="968"/>
                  </a:lnTo>
                  <a:lnTo>
                    <a:pt x="8708" y="1069"/>
                  </a:lnTo>
                  <a:lnTo>
                    <a:pt x="8941" y="1235"/>
                  </a:lnTo>
                  <a:lnTo>
                    <a:pt x="9142" y="1436"/>
                  </a:lnTo>
                  <a:lnTo>
                    <a:pt x="9308" y="1636"/>
                  </a:lnTo>
                  <a:lnTo>
                    <a:pt x="9008" y="2003"/>
                  </a:lnTo>
                  <a:lnTo>
                    <a:pt x="8775" y="2370"/>
                  </a:lnTo>
                  <a:lnTo>
                    <a:pt x="8574" y="2770"/>
                  </a:lnTo>
                  <a:lnTo>
                    <a:pt x="8408" y="3204"/>
                  </a:lnTo>
                  <a:lnTo>
                    <a:pt x="8274" y="3637"/>
                  </a:lnTo>
                  <a:lnTo>
                    <a:pt x="8174" y="4105"/>
                  </a:lnTo>
                  <a:lnTo>
                    <a:pt x="8107" y="4538"/>
                  </a:lnTo>
                  <a:lnTo>
                    <a:pt x="8074" y="5005"/>
                  </a:lnTo>
                  <a:lnTo>
                    <a:pt x="8074" y="5472"/>
                  </a:lnTo>
                  <a:lnTo>
                    <a:pt x="8107" y="5906"/>
                  </a:lnTo>
                  <a:lnTo>
                    <a:pt x="8174" y="6306"/>
                  </a:lnTo>
                  <a:lnTo>
                    <a:pt x="8207" y="6507"/>
                  </a:lnTo>
                  <a:lnTo>
                    <a:pt x="8274" y="6740"/>
                  </a:lnTo>
                  <a:lnTo>
                    <a:pt x="8374" y="6940"/>
                  </a:lnTo>
                  <a:lnTo>
                    <a:pt x="8474" y="7107"/>
                  </a:lnTo>
                  <a:lnTo>
                    <a:pt x="8608" y="7241"/>
                  </a:lnTo>
                  <a:lnTo>
                    <a:pt x="8708" y="7274"/>
                  </a:lnTo>
                  <a:lnTo>
                    <a:pt x="8808" y="7307"/>
                  </a:lnTo>
                  <a:lnTo>
                    <a:pt x="9008" y="7274"/>
                  </a:lnTo>
                  <a:lnTo>
                    <a:pt x="9175" y="7207"/>
                  </a:lnTo>
                  <a:lnTo>
                    <a:pt x="9308" y="7074"/>
                  </a:lnTo>
                  <a:lnTo>
                    <a:pt x="9442" y="6907"/>
                  </a:lnTo>
                  <a:lnTo>
                    <a:pt x="9542" y="6707"/>
                  </a:lnTo>
                  <a:lnTo>
                    <a:pt x="9609" y="6507"/>
                  </a:lnTo>
                  <a:lnTo>
                    <a:pt x="9742" y="6140"/>
                  </a:lnTo>
                  <a:lnTo>
                    <a:pt x="9876" y="5673"/>
                  </a:lnTo>
                  <a:lnTo>
                    <a:pt x="9976" y="5205"/>
                  </a:lnTo>
                  <a:lnTo>
                    <a:pt x="10076" y="4705"/>
                  </a:lnTo>
                  <a:lnTo>
                    <a:pt x="10109" y="4238"/>
                  </a:lnTo>
                  <a:lnTo>
                    <a:pt x="10142" y="3738"/>
                  </a:lnTo>
                  <a:lnTo>
                    <a:pt x="10142" y="3237"/>
                  </a:lnTo>
                  <a:lnTo>
                    <a:pt x="10109" y="2737"/>
                  </a:lnTo>
                  <a:lnTo>
                    <a:pt x="10009" y="2270"/>
                  </a:lnTo>
                  <a:lnTo>
                    <a:pt x="9942" y="2003"/>
                  </a:lnTo>
                  <a:lnTo>
                    <a:pt x="9809" y="1702"/>
                  </a:lnTo>
                  <a:lnTo>
                    <a:pt x="10009" y="1536"/>
                  </a:lnTo>
                  <a:lnTo>
                    <a:pt x="10243" y="1402"/>
                  </a:lnTo>
                  <a:lnTo>
                    <a:pt x="10409" y="1335"/>
                  </a:lnTo>
                  <a:lnTo>
                    <a:pt x="10610" y="1302"/>
                  </a:lnTo>
                  <a:lnTo>
                    <a:pt x="10776" y="1302"/>
                  </a:lnTo>
                  <a:lnTo>
                    <a:pt x="10943" y="1369"/>
                  </a:lnTo>
                  <a:lnTo>
                    <a:pt x="11110" y="1436"/>
                  </a:lnTo>
                  <a:lnTo>
                    <a:pt x="11243" y="1569"/>
                  </a:lnTo>
                  <a:lnTo>
                    <a:pt x="11410" y="1669"/>
                  </a:lnTo>
                  <a:lnTo>
                    <a:pt x="11510" y="1836"/>
                  </a:lnTo>
                  <a:lnTo>
                    <a:pt x="11744" y="2169"/>
                  </a:lnTo>
                  <a:lnTo>
                    <a:pt x="11944" y="2536"/>
                  </a:lnTo>
                  <a:lnTo>
                    <a:pt x="12077" y="2903"/>
                  </a:lnTo>
                  <a:lnTo>
                    <a:pt x="12178" y="3237"/>
                  </a:lnTo>
                  <a:lnTo>
                    <a:pt x="12211" y="3604"/>
                  </a:lnTo>
                  <a:lnTo>
                    <a:pt x="12244" y="4004"/>
                  </a:lnTo>
                  <a:lnTo>
                    <a:pt x="12211" y="4371"/>
                  </a:lnTo>
                  <a:lnTo>
                    <a:pt x="12178" y="4738"/>
                  </a:lnTo>
                  <a:lnTo>
                    <a:pt x="12077" y="5105"/>
                  </a:lnTo>
                  <a:lnTo>
                    <a:pt x="11944" y="5439"/>
                  </a:lnTo>
                  <a:lnTo>
                    <a:pt x="11811" y="5806"/>
                  </a:lnTo>
                  <a:lnTo>
                    <a:pt x="11644" y="6140"/>
                  </a:lnTo>
                  <a:lnTo>
                    <a:pt x="11444" y="6473"/>
                  </a:lnTo>
                  <a:lnTo>
                    <a:pt x="11210" y="6774"/>
                  </a:lnTo>
                  <a:lnTo>
                    <a:pt x="10976" y="7074"/>
                  </a:lnTo>
                  <a:lnTo>
                    <a:pt x="10710" y="7341"/>
                  </a:lnTo>
                  <a:lnTo>
                    <a:pt x="10643" y="7441"/>
                  </a:lnTo>
                  <a:lnTo>
                    <a:pt x="10643" y="7541"/>
                  </a:lnTo>
                  <a:lnTo>
                    <a:pt x="10676" y="7608"/>
                  </a:lnTo>
                  <a:lnTo>
                    <a:pt x="10710" y="7674"/>
                  </a:lnTo>
                  <a:lnTo>
                    <a:pt x="10776" y="7708"/>
                  </a:lnTo>
                  <a:lnTo>
                    <a:pt x="10876" y="7741"/>
                  </a:lnTo>
                  <a:lnTo>
                    <a:pt x="10943" y="7741"/>
                  </a:lnTo>
                  <a:lnTo>
                    <a:pt x="11010" y="7674"/>
                  </a:lnTo>
                  <a:lnTo>
                    <a:pt x="11343" y="7341"/>
                  </a:lnTo>
                  <a:lnTo>
                    <a:pt x="11610" y="6974"/>
                  </a:lnTo>
                  <a:lnTo>
                    <a:pt x="11877" y="6573"/>
                  </a:lnTo>
                  <a:lnTo>
                    <a:pt x="12111" y="6173"/>
                  </a:lnTo>
                  <a:lnTo>
                    <a:pt x="12311" y="5773"/>
                  </a:lnTo>
                  <a:lnTo>
                    <a:pt x="12478" y="5339"/>
                  </a:lnTo>
                  <a:lnTo>
                    <a:pt x="12611" y="4872"/>
                  </a:lnTo>
                  <a:lnTo>
                    <a:pt x="12678" y="4438"/>
                  </a:lnTo>
                  <a:lnTo>
                    <a:pt x="12678" y="3971"/>
                  </a:lnTo>
                  <a:lnTo>
                    <a:pt x="12678" y="3537"/>
                  </a:lnTo>
                  <a:lnTo>
                    <a:pt x="12611" y="3104"/>
                  </a:lnTo>
                  <a:lnTo>
                    <a:pt x="12478" y="2670"/>
                  </a:lnTo>
                  <a:lnTo>
                    <a:pt x="12311" y="2236"/>
                  </a:lnTo>
                  <a:lnTo>
                    <a:pt x="12077" y="1869"/>
                  </a:lnTo>
                  <a:lnTo>
                    <a:pt x="11811" y="1502"/>
                  </a:lnTo>
                  <a:lnTo>
                    <a:pt x="11510" y="1202"/>
                  </a:lnTo>
                  <a:lnTo>
                    <a:pt x="11243" y="1035"/>
                  </a:lnTo>
                  <a:lnTo>
                    <a:pt x="10976" y="902"/>
                  </a:lnTo>
                  <a:lnTo>
                    <a:pt x="10743" y="868"/>
                  </a:lnTo>
                  <a:lnTo>
                    <a:pt x="10509" y="868"/>
                  </a:lnTo>
                  <a:lnTo>
                    <a:pt x="10276" y="935"/>
                  </a:lnTo>
                  <a:lnTo>
                    <a:pt x="10042" y="1035"/>
                  </a:lnTo>
                  <a:lnTo>
                    <a:pt x="9809" y="1169"/>
                  </a:lnTo>
                  <a:lnTo>
                    <a:pt x="9609" y="1335"/>
                  </a:lnTo>
                  <a:lnTo>
                    <a:pt x="9475" y="1135"/>
                  </a:lnTo>
                  <a:lnTo>
                    <a:pt x="9308" y="968"/>
                  </a:lnTo>
                  <a:lnTo>
                    <a:pt x="9142" y="802"/>
                  </a:lnTo>
                  <a:lnTo>
                    <a:pt x="8941" y="668"/>
                  </a:lnTo>
                  <a:lnTo>
                    <a:pt x="8741" y="601"/>
                  </a:lnTo>
                  <a:lnTo>
                    <a:pt x="8508" y="535"/>
                  </a:lnTo>
                  <a:lnTo>
                    <a:pt x="8274" y="501"/>
                  </a:lnTo>
                  <a:lnTo>
                    <a:pt x="8007" y="501"/>
                  </a:lnTo>
                  <a:lnTo>
                    <a:pt x="7707" y="568"/>
                  </a:lnTo>
                  <a:lnTo>
                    <a:pt x="7407" y="668"/>
                  </a:lnTo>
                  <a:lnTo>
                    <a:pt x="7140" y="835"/>
                  </a:lnTo>
                  <a:lnTo>
                    <a:pt x="6873" y="1035"/>
                  </a:lnTo>
                  <a:lnTo>
                    <a:pt x="6840" y="968"/>
                  </a:lnTo>
                  <a:lnTo>
                    <a:pt x="6606" y="601"/>
                  </a:lnTo>
                  <a:lnTo>
                    <a:pt x="6439" y="468"/>
                  </a:lnTo>
                  <a:lnTo>
                    <a:pt x="6306" y="301"/>
                  </a:lnTo>
                  <a:lnTo>
                    <a:pt x="6139" y="201"/>
                  </a:lnTo>
                  <a:lnTo>
                    <a:pt x="5939" y="101"/>
                  </a:lnTo>
                  <a:lnTo>
                    <a:pt x="5739" y="34"/>
                  </a:lnTo>
                  <a:lnTo>
                    <a:pt x="5538" y="1"/>
                  </a:lnTo>
                  <a:lnTo>
                    <a:pt x="5305" y="34"/>
                  </a:lnTo>
                  <a:lnTo>
                    <a:pt x="5071" y="68"/>
                  </a:lnTo>
                  <a:lnTo>
                    <a:pt x="4871" y="134"/>
                  </a:lnTo>
                  <a:lnTo>
                    <a:pt x="4671" y="234"/>
                  </a:lnTo>
                  <a:lnTo>
                    <a:pt x="4471" y="368"/>
                  </a:lnTo>
                  <a:lnTo>
                    <a:pt x="4271" y="501"/>
                  </a:lnTo>
                  <a:lnTo>
                    <a:pt x="3937" y="802"/>
                  </a:lnTo>
                  <a:lnTo>
                    <a:pt x="3737" y="1035"/>
                  </a:lnTo>
                  <a:lnTo>
                    <a:pt x="3503" y="768"/>
                  </a:lnTo>
                  <a:lnTo>
                    <a:pt x="3270" y="501"/>
                  </a:lnTo>
                  <a:lnTo>
                    <a:pt x="2969" y="268"/>
                  </a:lnTo>
                  <a:lnTo>
                    <a:pt x="2669" y="101"/>
                  </a:lnTo>
                  <a:lnTo>
                    <a:pt x="2536" y="68"/>
                  </a:lnTo>
                  <a:lnTo>
                    <a:pt x="2369" y="34"/>
                  </a:ln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0"/>
            <p:cNvSpPr/>
            <p:nvPr/>
          </p:nvSpPr>
          <p:spPr>
            <a:xfrm>
              <a:off x="1007125" y="2567650"/>
              <a:ext cx="261075" cy="44225"/>
            </a:xfrm>
            <a:custGeom>
              <a:avLst/>
              <a:gdLst/>
              <a:ahLst/>
              <a:cxnLst/>
              <a:rect l="l" t="t" r="r" b="b"/>
              <a:pathLst>
                <a:path w="10443" h="1769" extrusionOk="0">
                  <a:moveTo>
                    <a:pt x="5805" y="0"/>
                  </a:moveTo>
                  <a:lnTo>
                    <a:pt x="3070" y="67"/>
                  </a:lnTo>
                  <a:lnTo>
                    <a:pt x="301" y="234"/>
                  </a:lnTo>
                  <a:lnTo>
                    <a:pt x="200" y="267"/>
                  </a:lnTo>
                  <a:lnTo>
                    <a:pt x="134" y="334"/>
                  </a:lnTo>
                  <a:lnTo>
                    <a:pt x="100" y="400"/>
                  </a:lnTo>
                  <a:lnTo>
                    <a:pt x="67" y="500"/>
                  </a:lnTo>
                  <a:lnTo>
                    <a:pt x="67" y="534"/>
                  </a:lnTo>
                  <a:lnTo>
                    <a:pt x="0" y="701"/>
                  </a:lnTo>
                  <a:lnTo>
                    <a:pt x="0" y="867"/>
                  </a:lnTo>
                  <a:lnTo>
                    <a:pt x="34" y="1034"/>
                  </a:lnTo>
                  <a:lnTo>
                    <a:pt x="134" y="1201"/>
                  </a:lnTo>
                  <a:lnTo>
                    <a:pt x="200" y="1301"/>
                  </a:lnTo>
                  <a:lnTo>
                    <a:pt x="301" y="1368"/>
                  </a:lnTo>
                  <a:lnTo>
                    <a:pt x="501" y="1468"/>
                  </a:lnTo>
                  <a:lnTo>
                    <a:pt x="701" y="1501"/>
                  </a:lnTo>
                  <a:lnTo>
                    <a:pt x="934" y="1535"/>
                  </a:lnTo>
                  <a:lnTo>
                    <a:pt x="2102" y="1635"/>
                  </a:lnTo>
                  <a:lnTo>
                    <a:pt x="3303" y="1702"/>
                  </a:lnTo>
                  <a:lnTo>
                    <a:pt x="4504" y="1735"/>
                  </a:lnTo>
                  <a:lnTo>
                    <a:pt x="5705" y="1768"/>
                  </a:lnTo>
                  <a:lnTo>
                    <a:pt x="6906" y="1768"/>
                  </a:lnTo>
                  <a:lnTo>
                    <a:pt x="8107" y="1735"/>
                  </a:lnTo>
                  <a:lnTo>
                    <a:pt x="9175" y="1702"/>
                  </a:lnTo>
                  <a:lnTo>
                    <a:pt x="9442" y="1702"/>
                  </a:lnTo>
                  <a:lnTo>
                    <a:pt x="9675" y="1635"/>
                  </a:lnTo>
                  <a:lnTo>
                    <a:pt x="9909" y="1568"/>
                  </a:lnTo>
                  <a:lnTo>
                    <a:pt x="10142" y="1435"/>
                  </a:lnTo>
                  <a:lnTo>
                    <a:pt x="10276" y="1301"/>
                  </a:lnTo>
                  <a:lnTo>
                    <a:pt x="10376" y="1168"/>
                  </a:lnTo>
                  <a:lnTo>
                    <a:pt x="10443" y="1001"/>
                  </a:lnTo>
                  <a:lnTo>
                    <a:pt x="10443" y="834"/>
                  </a:lnTo>
                  <a:lnTo>
                    <a:pt x="10443" y="634"/>
                  </a:lnTo>
                  <a:lnTo>
                    <a:pt x="10376" y="500"/>
                  </a:lnTo>
                  <a:lnTo>
                    <a:pt x="10276" y="334"/>
                  </a:lnTo>
                  <a:lnTo>
                    <a:pt x="10109" y="200"/>
                  </a:lnTo>
                  <a:lnTo>
                    <a:pt x="9909" y="100"/>
                  </a:lnTo>
                  <a:lnTo>
                    <a:pt x="9675" y="33"/>
                  </a:lnTo>
                  <a:lnTo>
                    <a:pt x="9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0"/>
            <p:cNvSpPr/>
            <p:nvPr/>
          </p:nvSpPr>
          <p:spPr>
            <a:xfrm>
              <a:off x="1003775" y="2591825"/>
              <a:ext cx="262750" cy="102625"/>
            </a:xfrm>
            <a:custGeom>
              <a:avLst/>
              <a:gdLst/>
              <a:ahLst/>
              <a:cxnLst/>
              <a:rect l="l" t="t" r="r" b="b"/>
              <a:pathLst>
                <a:path w="10510" h="4105" extrusionOk="0">
                  <a:moveTo>
                    <a:pt x="768" y="1"/>
                  </a:moveTo>
                  <a:lnTo>
                    <a:pt x="635" y="67"/>
                  </a:lnTo>
                  <a:lnTo>
                    <a:pt x="501" y="134"/>
                  </a:lnTo>
                  <a:lnTo>
                    <a:pt x="368" y="234"/>
                  </a:lnTo>
                  <a:lnTo>
                    <a:pt x="268" y="334"/>
                  </a:lnTo>
                  <a:lnTo>
                    <a:pt x="134" y="601"/>
                  </a:lnTo>
                  <a:lnTo>
                    <a:pt x="34" y="868"/>
                  </a:lnTo>
                  <a:lnTo>
                    <a:pt x="1" y="1135"/>
                  </a:lnTo>
                  <a:lnTo>
                    <a:pt x="34" y="1435"/>
                  </a:lnTo>
                  <a:lnTo>
                    <a:pt x="134" y="1735"/>
                  </a:lnTo>
                  <a:lnTo>
                    <a:pt x="301" y="1969"/>
                  </a:lnTo>
                  <a:lnTo>
                    <a:pt x="535" y="2236"/>
                  </a:lnTo>
                  <a:lnTo>
                    <a:pt x="801" y="2403"/>
                  </a:lnTo>
                  <a:lnTo>
                    <a:pt x="768" y="2469"/>
                  </a:lnTo>
                  <a:lnTo>
                    <a:pt x="701" y="2603"/>
                  </a:lnTo>
                  <a:lnTo>
                    <a:pt x="635" y="2703"/>
                  </a:lnTo>
                  <a:lnTo>
                    <a:pt x="635" y="2836"/>
                  </a:lnTo>
                  <a:lnTo>
                    <a:pt x="635" y="2936"/>
                  </a:lnTo>
                  <a:lnTo>
                    <a:pt x="668" y="3203"/>
                  </a:lnTo>
                  <a:lnTo>
                    <a:pt x="801" y="3404"/>
                  </a:lnTo>
                  <a:lnTo>
                    <a:pt x="902" y="3537"/>
                  </a:lnTo>
                  <a:lnTo>
                    <a:pt x="1035" y="3637"/>
                  </a:lnTo>
                  <a:lnTo>
                    <a:pt x="1302" y="3804"/>
                  </a:lnTo>
                  <a:lnTo>
                    <a:pt x="1602" y="3904"/>
                  </a:lnTo>
                  <a:lnTo>
                    <a:pt x="1902" y="3937"/>
                  </a:lnTo>
                  <a:lnTo>
                    <a:pt x="2703" y="4037"/>
                  </a:lnTo>
                  <a:lnTo>
                    <a:pt x="3470" y="4104"/>
                  </a:lnTo>
                  <a:lnTo>
                    <a:pt x="5072" y="4104"/>
                  </a:lnTo>
                  <a:lnTo>
                    <a:pt x="6707" y="4037"/>
                  </a:lnTo>
                  <a:lnTo>
                    <a:pt x="8341" y="3937"/>
                  </a:lnTo>
                  <a:lnTo>
                    <a:pt x="8975" y="3871"/>
                  </a:lnTo>
                  <a:lnTo>
                    <a:pt x="9276" y="3837"/>
                  </a:lnTo>
                  <a:lnTo>
                    <a:pt x="9609" y="3737"/>
                  </a:lnTo>
                  <a:lnTo>
                    <a:pt x="9843" y="3637"/>
                  </a:lnTo>
                  <a:lnTo>
                    <a:pt x="10043" y="3437"/>
                  </a:lnTo>
                  <a:lnTo>
                    <a:pt x="10110" y="3337"/>
                  </a:lnTo>
                  <a:lnTo>
                    <a:pt x="10143" y="3237"/>
                  </a:lnTo>
                  <a:lnTo>
                    <a:pt x="10176" y="3103"/>
                  </a:lnTo>
                  <a:lnTo>
                    <a:pt x="10176" y="2936"/>
                  </a:lnTo>
                  <a:lnTo>
                    <a:pt x="10176" y="2803"/>
                  </a:lnTo>
                  <a:lnTo>
                    <a:pt x="10143" y="2703"/>
                  </a:lnTo>
                  <a:lnTo>
                    <a:pt x="10076" y="2569"/>
                  </a:lnTo>
                  <a:lnTo>
                    <a:pt x="10010" y="2469"/>
                  </a:lnTo>
                  <a:lnTo>
                    <a:pt x="10076" y="2436"/>
                  </a:lnTo>
                  <a:lnTo>
                    <a:pt x="10210" y="2303"/>
                  </a:lnTo>
                  <a:lnTo>
                    <a:pt x="10343" y="2136"/>
                  </a:lnTo>
                  <a:lnTo>
                    <a:pt x="10410" y="1969"/>
                  </a:lnTo>
                  <a:lnTo>
                    <a:pt x="10477" y="1802"/>
                  </a:lnTo>
                  <a:lnTo>
                    <a:pt x="10510" y="1635"/>
                  </a:lnTo>
                  <a:lnTo>
                    <a:pt x="10510" y="1468"/>
                  </a:lnTo>
                  <a:lnTo>
                    <a:pt x="10510" y="1302"/>
                  </a:lnTo>
                  <a:lnTo>
                    <a:pt x="10477" y="1135"/>
                  </a:lnTo>
                  <a:lnTo>
                    <a:pt x="10343" y="801"/>
                  </a:lnTo>
                  <a:lnTo>
                    <a:pt x="10143" y="501"/>
                  </a:lnTo>
                  <a:lnTo>
                    <a:pt x="9876" y="234"/>
                  </a:lnTo>
                  <a:lnTo>
                    <a:pt x="9709" y="134"/>
                  </a:lnTo>
                  <a:lnTo>
                    <a:pt x="9542" y="34"/>
                  </a:lnTo>
                  <a:lnTo>
                    <a:pt x="9442" y="1"/>
                  </a:lnTo>
                  <a:lnTo>
                    <a:pt x="9376" y="34"/>
                  </a:lnTo>
                  <a:lnTo>
                    <a:pt x="9276" y="67"/>
                  </a:lnTo>
                  <a:lnTo>
                    <a:pt x="9242" y="134"/>
                  </a:lnTo>
                  <a:lnTo>
                    <a:pt x="9209" y="234"/>
                  </a:lnTo>
                  <a:lnTo>
                    <a:pt x="9209" y="301"/>
                  </a:lnTo>
                  <a:lnTo>
                    <a:pt x="9242" y="401"/>
                  </a:lnTo>
                  <a:lnTo>
                    <a:pt x="9309" y="434"/>
                  </a:lnTo>
                  <a:lnTo>
                    <a:pt x="9476" y="534"/>
                  </a:lnTo>
                  <a:lnTo>
                    <a:pt x="9609" y="634"/>
                  </a:lnTo>
                  <a:lnTo>
                    <a:pt x="9743" y="768"/>
                  </a:lnTo>
                  <a:lnTo>
                    <a:pt x="9876" y="901"/>
                  </a:lnTo>
                  <a:lnTo>
                    <a:pt x="9943" y="1035"/>
                  </a:lnTo>
                  <a:lnTo>
                    <a:pt x="10010" y="1202"/>
                  </a:lnTo>
                  <a:lnTo>
                    <a:pt x="10043" y="1368"/>
                  </a:lnTo>
                  <a:lnTo>
                    <a:pt x="10043" y="1569"/>
                  </a:lnTo>
                  <a:lnTo>
                    <a:pt x="9976" y="1769"/>
                  </a:lnTo>
                  <a:lnTo>
                    <a:pt x="9876" y="1936"/>
                  </a:lnTo>
                  <a:lnTo>
                    <a:pt x="9776" y="2036"/>
                  </a:lnTo>
                  <a:lnTo>
                    <a:pt x="9609" y="2136"/>
                  </a:lnTo>
                  <a:lnTo>
                    <a:pt x="9442" y="2202"/>
                  </a:lnTo>
                  <a:lnTo>
                    <a:pt x="9276" y="2236"/>
                  </a:lnTo>
                  <a:lnTo>
                    <a:pt x="8909" y="2269"/>
                  </a:lnTo>
                  <a:lnTo>
                    <a:pt x="7107" y="2303"/>
                  </a:lnTo>
                  <a:lnTo>
                    <a:pt x="2303" y="2303"/>
                  </a:lnTo>
                  <a:lnTo>
                    <a:pt x="1869" y="2269"/>
                  </a:lnTo>
                  <a:lnTo>
                    <a:pt x="1502" y="2202"/>
                  </a:lnTo>
                  <a:lnTo>
                    <a:pt x="1168" y="2069"/>
                  </a:lnTo>
                  <a:lnTo>
                    <a:pt x="1002" y="1969"/>
                  </a:lnTo>
                  <a:lnTo>
                    <a:pt x="868" y="1869"/>
                  </a:lnTo>
                  <a:lnTo>
                    <a:pt x="735" y="1735"/>
                  </a:lnTo>
                  <a:lnTo>
                    <a:pt x="601" y="1569"/>
                  </a:lnTo>
                  <a:lnTo>
                    <a:pt x="535" y="1435"/>
                  </a:lnTo>
                  <a:lnTo>
                    <a:pt x="501" y="1268"/>
                  </a:lnTo>
                  <a:lnTo>
                    <a:pt x="501" y="1102"/>
                  </a:lnTo>
                  <a:lnTo>
                    <a:pt x="501" y="935"/>
                  </a:lnTo>
                  <a:lnTo>
                    <a:pt x="568" y="801"/>
                  </a:lnTo>
                  <a:lnTo>
                    <a:pt x="635" y="668"/>
                  </a:lnTo>
                  <a:lnTo>
                    <a:pt x="735" y="534"/>
                  </a:lnTo>
                  <a:lnTo>
                    <a:pt x="902" y="468"/>
                  </a:lnTo>
                  <a:lnTo>
                    <a:pt x="1002" y="401"/>
                  </a:lnTo>
                  <a:lnTo>
                    <a:pt x="1035" y="334"/>
                  </a:lnTo>
                  <a:lnTo>
                    <a:pt x="1068" y="234"/>
                  </a:lnTo>
                  <a:lnTo>
                    <a:pt x="1068" y="167"/>
                  </a:lnTo>
                  <a:lnTo>
                    <a:pt x="1035" y="67"/>
                  </a:lnTo>
                  <a:lnTo>
                    <a:pt x="968" y="34"/>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0"/>
            <p:cNvSpPr/>
            <p:nvPr/>
          </p:nvSpPr>
          <p:spPr>
            <a:xfrm>
              <a:off x="1071350" y="2667725"/>
              <a:ext cx="141800" cy="70925"/>
            </a:xfrm>
            <a:custGeom>
              <a:avLst/>
              <a:gdLst/>
              <a:ahLst/>
              <a:cxnLst/>
              <a:rect l="l" t="t" r="r" b="b"/>
              <a:pathLst>
                <a:path w="5672" h="2837" extrusionOk="0">
                  <a:moveTo>
                    <a:pt x="5372" y="1"/>
                  </a:moveTo>
                  <a:lnTo>
                    <a:pt x="5305" y="34"/>
                  </a:lnTo>
                  <a:lnTo>
                    <a:pt x="5238" y="67"/>
                  </a:lnTo>
                  <a:lnTo>
                    <a:pt x="5171" y="134"/>
                  </a:lnTo>
                  <a:lnTo>
                    <a:pt x="5171" y="234"/>
                  </a:lnTo>
                  <a:lnTo>
                    <a:pt x="5171" y="468"/>
                  </a:lnTo>
                  <a:lnTo>
                    <a:pt x="5138" y="668"/>
                  </a:lnTo>
                  <a:lnTo>
                    <a:pt x="5105" y="868"/>
                  </a:lnTo>
                  <a:lnTo>
                    <a:pt x="5038" y="1068"/>
                  </a:lnTo>
                  <a:lnTo>
                    <a:pt x="4904" y="1235"/>
                  </a:lnTo>
                  <a:lnTo>
                    <a:pt x="4804" y="1402"/>
                  </a:lnTo>
                  <a:lnTo>
                    <a:pt x="4638" y="1569"/>
                  </a:lnTo>
                  <a:lnTo>
                    <a:pt x="4471" y="1735"/>
                  </a:lnTo>
                  <a:lnTo>
                    <a:pt x="4137" y="1969"/>
                  </a:lnTo>
                  <a:lnTo>
                    <a:pt x="3737" y="2169"/>
                  </a:lnTo>
                  <a:lnTo>
                    <a:pt x="3336" y="2303"/>
                  </a:lnTo>
                  <a:lnTo>
                    <a:pt x="2936" y="2369"/>
                  </a:lnTo>
                  <a:lnTo>
                    <a:pt x="2502" y="2336"/>
                  </a:lnTo>
                  <a:lnTo>
                    <a:pt x="2135" y="2269"/>
                  </a:lnTo>
                  <a:lnTo>
                    <a:pt x="1768" y="2102"/>
                  </a:lnTo>
                  <a:lnTo>
                    <a:pt x="1401" y="1902"/>
                  </a:lnTo>
                  <a:lnTo>
                    <a:pt x="1101" y="1635"/>
                  </a:lnTo>
                  <a:lnTo>
                    <a:pt x="834" y="1335"/>
                  </a:lnTo>
                  <a:lnTo>
                    <a:pt x="634" y="1001"/>
                  </a:lnTo>
                  <a:lnTo>
                    <a:pt x="467" y="601"/>
                  </a:lnTo>
                  <a:lnTo>
                    <a:pt x="434" y="534"/>
                  </a:lnTo>
                  <a:lnTo>
                    <a:pt x="334" y="468"/>
                  </a:lnTo>
                  <a:lnTo>
                    <a:pt x="267" y="434"/>
                  </a:lnTo>
                  <a:lnTo>
                    <a:pt x="167" y="468"/>
                  </a:lnTo>
                  <a:lnTo>
                    <a:pt x="100" y="501"/>
                  </a:lnTo>
                  <a:lnTo>
                    <a:pt x="34" y="568"/>
                  </a:lnTo>
                  <a:lnTo>
                    <a:pt x="0" y="634"/>
                  </a:lnTo>
                  <a:lnTo>
                    <a:pt x="0" y="735"/>
                  </a:lnTo>
                  <a:lnTo>
                    <a:pt x="100" y="968"/>
                  </a:lnTo>
                  <a:lnTo>
                    <a:pt x="200" y="1202"/>
                  </a:lnTo>
                  <a:lnTo>
                    <a:pt x="467" y="1602"/>
                  </a:lnTo>
                  <a:lnTo>
                    <a:pt x="767" y="1969"/>
                  </a:lnTo>
                  <a:lnTo>
                    <a:pt x="1168" y="2303"/>
                  </a:lnTo>
                  <a:lnTo>
                    <a:pt x="1568" y="2536"/>
                  </a:lnTo>
                  <a:lnTo>
                    <a:pt x="1802" y="2636"/>
                  </a:lnTo>
                  <a:lnTo>
                    <a:pt x="2035" y="2736"/>
                  </a:lnTo>
                  <a:lnTo>
                    <a:pt x="2269" y="2770"/>
                  </a:lnTo>
                  <a:lnTo>
                    <a:pt x="2502" y="2836"/>
                  </a:lnTo>
                  <a:lnTo>
                    <a:pt x="3003" y="2836"/>
                  </a:lnTo>
                  <a:lnTo>
                    <a:pt x="3236" y="2803"/>
                  </a:lnTo>
                  <a:lnTo>
                    <a:pt x="3470" y="2770"/>
                  </a:lnTo>
                  <a:lnTo>
                    <a:pt x="3970" y="2603"/>
                  </a:lnTo>
                  <a:lnTo>
                    <a:pt x="4204" y="2469"/>
                  </a:lnTo>
                  <a:lnTo>
                    <a:pt x="4437" y="2336"/>
                  </a:lnTo>
                  <a:lnTo>
                    <a:pt x="4638" y="2202"/>
                  </a:lnTo>
                  <a:lnTo>
                    <a:pt x="4871" y="2036"/>
                  </a:lnTo>
                  <a:lnTo>
                    <a:pt x="5038" y="1869"/>
                  </a:lnTo>
                  <a:lnTo>
                    <a:pt x="5205" y="1669"/>
                  </a:lnTo>
                  <a:lnTo>
                    <a:pt x="5372" y="1468"/>
                  </a:lnTo>
                  <a:lnTo>
                    <a:pt x="5472" y="1235"/>
                  </a:lnTo>
                  <a:lnTo>
                    <a:pt x="5572" y="1001"/>
                  </a:lnTo>
                  <a:lnTo>
                    <a:pt x="5638" y="768"/>
                  </a:lnTo>
                  <a:lnTo>
                    <a:pt x="5672" y="501"/>
                  </a:lnTo>
                  <a:lnTo>
                    <a:pt x="5638" y="234"/>
                  </a:lnTo>
                  <a:lnTo>
                    <a:pt x="5605" y="134"/>
                  </a:lnTo>
                  <a:lnTo>
                    <a:pt x="5572" y="67"/>
                  </a:lnTo>
                  <a:lnTo>
                    <a:pt x="5472" y="34"/>
                  </a:lnTo>
                  <a:lnTo>
                    <a:pt x="5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0"/>
            <p:cNvSpPr/>
            <p:nvPr/>
          </p:nvSpPr>
          <p:spPr>
            <a:xfrm>
              <a:off x="914550" y="2108900"/>
              <a:ext cx="56725" cy="25050"/>
            </a:xfrm>
            <a:custGeom>
              <a:avLst/>
              <a:gdLst/>
              <a:ahLst/>
              <a:cxnLst/>
              <a:rect l="l" t="t" r="r" b="b"/>
              <a:pathLst>
                <a:path w="2269" h="1002" extrusionOk="0">
                  <a:moveTo>
                    <a:pt x="200" y="1"/>
                  </a:moveTo>
                  <a:lnTo>
                    <a:pt x="100" y="34"/>
                  </a:lnTo>
                  <a:lnTo>
                    <a:pt x="33" y="67"/>
                  </a:lnTo>
                  <a:lnTo>
                    <a:pt x="0" y="167"/>
                  </a:lnTo>
                  <a:lnTo>
                    <a:pt x="0" y="268"/>
                  </a:lnTo>
                  <a:lnTo>
                    <a:pt x="0" y="334"/>
                  </a:lnTo>
                  <a:lnTo>
                    <a:pt x="67" y="434"/>
                  </a:lnTo>
                  <a:lnTo>
                    <a:pt x="167" y="468"/>
                  </a:lnTo>
                  <a:lnTo>
                    <a:pt x="601" y="534"/>
                  </a:lnTo>
                  <a:lnTo>
                    <a:pt x="1034" y="668"/>
                  </a:lnTo>
                  <a:lnTo>
                    <a:pt x="1468" y="801"/>
                  </a:lnTo>
                  <a:lnTo>
                    <a:pt x="1902" y="968"/>
                  </a:lnTo>
                  <a:lnTo>
                    <a:pt x="2002" y="1002"/>
                  </a:lnTo>
                  <a:lnTo>
                    <a:pt x="2068" y="1002"/>
                  </a:lnTo>
                  <a:lnTo>
                    <a:pt x="2169" y="968"/>
                  </a:lnTo>
                  <a:lnTo>
                    <a:pt x="2235" y="901"/>
                  </a:lnTo>
                  <a:lnTo>
                    <a:pt x="2269" y="801"/>
                  </a:lnTo>
                  <a:lnTo>
                    <a:pt x="2235" y="701"/>
                  </a:lnTo>
                  <a:lnTo>
                    <a:pt x="2202" y="635"/>
                  </a:lnTo>
                  <a:lnTo>
                    <a:pt x="2135" y="568"/>
                  </a:lnTo>
                  <a:lnTo>
                    <a:pt x="1701" y="368"/>
                  </a:lnTo>
                  <a:lnTo>
                    <a:pt x="1234" y="201"/>
                  </a:lnTo>
                  <a:lnTo>
                    <a:pt x="767" y="101"/>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0"/>
            <p:cNvSpPr/>
            <p:nvPr/>
          </p:nvSpPr>
          <p:spPr>
            <a:xfrm>
              <a:off x="985425" y="2043850"/>
              <a:ext cx="32550" cy="41725"/>
            </a:xfrm>
            <a:custGeom>
              <a:avLst/>
              <a:gdLst/>
              <a:ahLst/>
              <a:cxnLst/>
              <a:rect l="l" t="t" r="r" b="b"/>
              <a:pathLst>
                <a:path w="1302" h="1669" extrusionOk="0">
                  <a:moveTo>
                    <a:pt x="201" y="0"/>
                  </a:moveTo>
                  <a:lnTo>
                    <a:pt x="134" y="34"/>
                  </a:lnTo>
                  <a:lnTo>
                    <a:pt x="68" y="100"/>
                  </a:lnTo>
                  <a:lnTo>
                    <a:pt x="1" y="167"/>
                  </a:lnTo>
                  <a:lnTo>
                    <a:pt x="1" y="267"/>
                  </a:lnTo>
                  <a:lnTo>
                    <a:pt x="34" y="367"/>
                  </a:lnTo>
                  <a:lnTo>
                    <a:pt x="835" y="1535"/>
                  </a:lnTo>
                  <a:lnTo>
                    <a:pt x="902" y="1602"/>
                  </a:lnTo>
                  <a:lnTo>
                    <a:pt x="1002" y="1669"/>
                  </a:lnTo>
                  <a:lnTo>
                    <a:pt x="1102" y="1669"/>
                  </a:lnTo>
                  <a:lnTo>
                    <a:pt x="1169" y="1635"/>
                  </a:lnTo>
                  <a:lnTo>
                    <a:pt x="1235" y="1568"/>
                  </a:lnTo>
                  <a:lnTo>
                    <a:pt x="1302" y="1468"/>
                  </a:lnTo>
                  <a:lnTo>
                    <a:pt x="1302" y="1402"/>
                  </a:lnTo>
                  <a:lnTo>
                    <a:pt x="1269" y="1302"/>
                  </a:lnTo>
                  <a:lnTo>
                    <a:pt x="468" y="1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60"/>
            <p:cNvSpPr/>
            <p:nvPr/>
          </p:nvSpPr>
          <p:spPr>
            <a:xfrm>
              <a:off x="1074675" y="2018825"/>
              <a:ext cx="16700" cy="50900"/>
            </a:xfrm>
            <a:custGeom>
              <a:avLst/>
              <a:gdLst/>
              <a:ahLst/>
              <a:cxnLst/>
              <a:rect l="l" t="t" r="r" b="b"/>
              <a:pathLst>
                <a:path w="668" h="2036" extrusionOk="0">
                  <a:moveTo>
                    <a:pt x="167" y="1"/>
                  </a:moveTo>
                  <a:lnTo>
                    <a:pt x="67" y="67"/>
                  </a:lnTo>
                  <a:lnTo>
                    <a:pt x="34" y="134"/>
                  </a:lnTo>
                  <a:lnTo>
                    <a:pt x="1" y="201"/>
                  </a:lnTo>
                  <a:lnTo>
                    <a:pt x="1" y="301"/>
                  </a:lnTo>
                  <a:lnTo>
                    <a:pt x="67" y="668"/>
                  </a:lnTo>
                  <a:lnTo>
                    <a:pt x="134" y="1035"/>
                  </a:lnTo>
                  <a:lnTo>
                    <a:pt x="167" y="1435"/>
                  </a:lnTo>
                  <a:lnTo>
                    <a:pt x="167" y="1802"/>
                  </a:lnTo>
                  <a:lnTo>
                    <a:pt x="201" y="1902"/>
                  </a:lnTo>
                  <a:lnTo>
                    <a:pt x="234" y="1969"/>
                  </a:lnTo>
                  <a:lnTo>
                    <a:pt x="334" y="2036"/>
                  </a:lnTo>
                  <a:lnTo>
                    <a:pt x="501" y="2036"/>
                  </a:lnTo>
                  <a:lnTo>
                    <a:pt x="568" y="1969"/>
                  </a:lnTo>
                  <a:lnTo>
                    <a:pt x="634" y="1902"/>
                  </a:lnTo>
                  <a:lnTo>
                    <a:pt x="668" y="1802"/>
                  </a:lnTo>
                  <a:lnTo>
                    <a:pt x="634" y="1402"/>
                  </a:lnTo>
                  <a:lnTo>
                    <a:pt x="601" y="1001"/>
                  </a:lnTo>
                  <a:lnTo>
                    <a:pt x="568" y="568"/>
                  </a:lnTo>
                  <a:lnTo>
                    <a:pt x="468" y="167"/>
                  </a:lnTo>
                  <a:lnTo>
                    <a:pt x="401" y="101"/>
                  </a:lnTo>
                  <a:lnTo>
                    <a:pt x="334" y="3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60"/>
            <p:cNvSpPr/>
            <p:nvPr/>
          </p:nvSpPr>
          <p:spPr>
            <a:xfrm>
              <a:off x="1162250" y="2020500"/>
              <a:ext cx="22550" cy="61750"/>
            </a:xfrm>
            <a:custGeom>
              <a:avLst/>
              <a:gdLst/>
              <a:ahLst/>
              <a:cxnLst/>
              <a:rect l="l" t="t" r="r" b="b"/>
              <a:pathLst>
                <a:path w="902" h="2470" extrusionOk="0">
                  <a:moveTo>
                    <a:pt x="668" y="0"/>
                  </a:moveTo>
                  <a:lnTo>
                    <a:pt x="568" y="34"/>
                  </a:lnTo>
                  <a:lnTo>
                    <a:pt x="501" y="67"/>
                  </a:lnTo>
                  <a:lnTo>
                    <a:pt x="434" y="134"/>
                  </a:lnTo>
                  <a:lnTo>
                    <a:pt x="434" y="234"/>
                  </a:lnTo>
                  <a:lnTo>
                    <a:pt x="368" y="734"/>
                  </a:lnTo>
                  <a:lnTo>
                    <a:pt x="301" y="1235"/>
                  </a:lnTo>
                  <a:lnTo>
                    <a:pt x="167" y="1702"/>
                  </a:lnTo>
                  <a:lnTo>
                    <a:pt x="34" y="2169"/>
                  </a:lnTo>
                  <a:lnTo>
                    <a:pt x="1" y="2269"/>
                  </a:lnTo>
                  <a:lnTo>
                    <a:pt x="34" y="2336"/>
                  </a:lnTo>
                  <a:lnTo>
                    <a:pt x="101" y="2402"/>
                  </a:lnTo>
                  <a:lnTo>
                    <a:pt x="201" y="2469"/>
                  </a:lnTo>
                  <a:lnTo>
                    <a:pt x="301" y="2469"/>
                  </a:lnTo>
                  <a:lnTo>
                    <a:pt x="368" y="2436"/>
                  </a:lnTo>
                  <a:lnTo>
                    <a:pt x="434" y="2369"/>
                  </a:lnTo>
                  <a:lnTo>
                    <a:pt x="501" y="2302"/>
                  </a:lnTo>
                  <a:lnTo>
                    <a:pt x="635" y="1802"/>
                  </a:lnTo>
                  <a:lnTo>
                    <a:pt x="768" y="1268"/>
                  </a:lnTo>
                  <a:lnTo>
                    <a:pt x="868" y="768"/>
                  </a:lnTo>
                  <a:lnTo>
                    <a:pt x="901" y="234"/>
                  </a:lnTo>
                  <a:lnTo>
                    <a:pt x="868" y="134"/>
                  </a:lnTo>
                  <a:lnTo>
                    <a:pt x="835" y="67"/>
                  </a:lnTo>
                  <a:lnTo>
                    <a:pt x="735"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60"/>
            <p:cNvSpPr/>
            <p:nvPr/>
          </p:nvSpPr>
          <p:spPr>
            <a:xfrm>
              <a:off x="1226475" y="2045525"/>
              <a:ext cx="35900" cy="49225"/>
            </a:xfrm>
            <a:custGeom>
              <a:avLst/>
              <a:gdLst/>
              <a:ahLst/>
              <a:cxnLst/>
              <a:rect l="l" t="t" r="r" b="b"/>
              <a:pathLst>
                <a:path w="1436" h="1969" extrusionOk="0">
                  <a:moveTo>
                    <a:pt x="1135" y="0"/>
                  </a:moveTo>
                  <a:lnTo>
                    <a:pt x="1035" y="33"/>
                  </a:lnTo>
                  <a:lnTo>
                    <a:pt x="968" y="100"/>
                  </a:lnTo>
                  <a:lnTo>
                    <a:pt x="34" y="1602"/>
                  </a:lnTo>
                  <a:lnTo>
                    <a:pt x="1" y="1702"/>
                  </a:lnTo>
                  <a:lnTo>
                    <a:pt x="34" y="1802"/>
                  </a:lnTo>
                  <a:lnTo>
                    <a:pt x="67" y="1868"/>
                  </a:lnTo>
                  <a:lnTo>
                    <a:pt x="134" y="1935"/>
                  </a:lnTo>
                  <a:lnTo>
                    <a:pt x="234" y="1969"/>
                  </a:lnTo>
                  <a:lnTo>
                    <a:pt x="301" y="1969"/>
                  </a:lnTo>
                  <a:lnTo>
                    <a:pt x="401" y="1935"/>
                  </a:lnTo>
                  <a:lnTo>
                    <a:pt x="468" y="1835"/>
                  </a:lnTo>
                  <a:lnTo>
                    <a:pt x="1402" y="367"/>
                  </a:lnTo>
                  <a:lnTo>
                    <a:pt x="1435" y="267"/>
                  </a:lnTo>
                  <a:lnTo>
                    <a:pt x="1402" y="167"/>
                  </a:lnTo>
                  <a:lnTo>
                    <a:pt x="1368" y="100"/>
                  </a:lnTo>
                  <a:lnTo>
                    <a:pt x="1302" y="33"/>
                  </a:lnTo>
                  <a:lnTo>
                    <a:pt x="1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0"/>
            <p:cNvSpPr/>
            <p:nvPr/>
          </p:nvSpPr>
          <p:spPr>
            <a:xfrm>
              <a:off x="1270675" y="2095550"/>
              <a:ext cx="40075" cy="35075"/>
            </a:xfrm>
            <a:custGeom>
              <a:avLst/>
              <a:gdLst/>
              <a:ahLst/>
              <a:cxnLst/>
              <a:rect l="l" t="t" r="r" b="b"/>
              <a:pathLst>
                <a:path w="1603" h="1403" extrusionOk="0">
                  <a:moveTo>
                    <a:pt x="1269" y="1"/>
                  </a:moveTo>
                  <a:lnTo>
                    <a:pt x="1168" y="68"/>
                  </a:lnTo>
                  <a:lnTo>
                    <a:pt x="68" y="1002"/>
                  </a:lnTo>
                  <a:lnTo>
                    <a:pt x="1" y="1068"/>
                  </a:lnTo>
                  <a:lnTo>
                    <a:pt x="1" y="1169"/>
                  </a:lnTo>
                  <a:lnTo>
                    <a:pt x="1" y="1269"/>
                  </a:lnTo>
                  <a:lnTo>
                    <a:pt x="68" y="1335"/>
                  </a:lnTo>
                  <a:lnTo>
                    <a:pt x="134" y="1369"/>
                  </a:lnTo>
                  <a:lnTo>
                    <a:pt x="234" y="1402"/>
                  </a:lnTo>
                  <a:lnTo>
                    <a:pt x="301" y="1369"/>
                  </a:lnTo>
                  <a:lnTo>
                    <a:pt x="401" y="1335"/>
                  </a:lnTo>
                  <a:lnTo>
                    <a:pt x="1502" y="401"/>
                  </a:lnTo>
                  <a:lnTo>
                    <a:pt x="1569" y="334"/>
                  </a:lnTo>
                  <a:lnTo>
                    <a:pt x="1602" y="234"/>
                  </a:lnTo>
                  <a:lnTo>
                    <a:pt x="1569" y="134"/>
                  </a:lnTo>
                  <a:lnTo>
                    <a:pt x="1502" y="68"/>
                  </a:lnTo>
                  <a:lnTo>
                    <a:pt x="14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0"/>
            <p:cNvSpPr/>
            <p:nvPr/>
          </p:nvSpPr>
          <p:spPr>
            <a:xfrm>
              <a:off x="1299875" y="2126425"/>
              <a:ext cx="21700" cy="18375"/>
            </a:xfrm>
            <a:custGeom>
              <a:avLst/>
              <a:gdLst/>
              <a:ahLst/>
              <a:cxnLst/>
              <a:rect l="l" t="t" r="r" b="b"/>
              <a:pathLst>
                <a:path w="868" h="735" extrusionOk="0">
                  <a:moveTo>
                    <a:pt x="601" y="0"/>
                  </a:moveTo>
                  <a:lnTo>
                    <a:pt x="501" y="34"/>
                  </a:lnTo>
                  <a:lnTo>
                    <a:pt x="134" y="267"/>
                  </a:lnTo>
                  <a:lnTo>
                    <a:pt x="67" y="334"/>
                  </a:lnTo>
                  <a:lnTo>
                    <a:pt x="0" y="434"/>
                  </a:lnTo>
                  <a:lnTo>
                    <a:pt x="0" y="501"/>
                  </a:lnTo>
                  <a:lnTo>
                    <a:pt x="34" y="601"/>
                  </a:lnTo>
                  <a:lnTo>
                    <a:pt x="101" y="668"/>
                  </a:lnTo>
                  <a:lnTo>
                    <a:pt x="167" y="734"/>
                  </a:lnTo>
                  <a:lnTo>
                    <a:pt x="267" y="734"/>
                  </a:lnTo>
                  <a:lnTo>
                    <a:pt x="367" y="701"/>
                  </a:lnTo>
                  <a:lnTo>
                    <a:pt x="734" y="434"/>
                  </a:lnTo>
                  <a:lnTo>
                    <a:pt x="801" y="367"/>
                  </a:lnTo>
                  <a:lnTo>
                    <a:pt x="835" y="301"/>
                  </a:lnTo>
                  <a:lnTo>
                    <a:pt x="868" y="200"/>
                  </a:lnTo>
                  <a:lnTo>
                    <a:pt x="835" y="100"/>
                  </a:lnTo>
                  <a:lnTo>
                    <a:pt x="768"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0"/>
            <p:cNvSpPr/>
            <p:nvPr/>
          </p:nvSpPr>
          <p:spPr>
            <a:xfrm>
              <a:off x="1295700" y="2199825"/>
              <a:ext cx="22550" cy="13350"/>
            </a:xfrm>
            <a:custGeom>
              <a:avLst/>
              <a:gdLst/>
              <a:ahLst/>
              <a:cxnLst/>
              <a:rect l="l" t="t" r="r" b="b"/>
              <a:pathLst>
                <a:path w="902" h="534" extrusionOk="0">
                  <a:moveTo>
                    <a:pt x="201" y="0"/>
                  </a:moveTo>
                  <a:lnTo>
                    <a:pt x="101" y="34"/>
                  </a:lnTo>
                  <a:lnTo>
                    <a:pt x="34" y="67"/>
                  </a:lnTo>
                  <a:lnTo>
                    <a:pt x="1" y="167"/>
                  </a:lnTo>
                  <a:lnTo>
                    <a:pt x="1" y="267"/>
                  </a:lnTo>
                  <a:lnTo>
                    <a:pt x="1" y="334"/>
                  </a:lnTo>
                  <a:lnTo>
                    <a:pt x="67" y="434"/>
                  </a:lnTo>
                  <a:lnTo>
                    <a:pt x="167" y="467"/>
                  </a:lnTo>
                  <a:lnTo>
                    <a:pt x="601" y="534"/>
                  </a:lnTo>
                  <a:lnTo>
                    <a:pt x="701" y="534"/>
                  </a:lnTo>
                  <a:lnTo>
                    <a:pt x="768" y="501"/>
                  </a:lnTo>
                  <a:lnTo>
                    <a:pt x="835" y="434"/>
                  </a:lnTo>
                  <a:lnTo>
                    <a:pt x="901" y="367"/>
                  </a:lnTo>
                  <a:lnTo>
                    <a:pt x="901" y="267"/>
                  </a:lnTo>
                  <a:lnTo>
                    <a:pt x="868" y="167"/>
                  </a:lnTo>
                  <a:lnTo>
                    <a:pt x="801" y="100"/>
                  </a:lnTo>
                  <a:lnTo>
                    <a:pt x="735"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4"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sp>
        <p:nvSpPr>
          <p:cNvPr id="1445" name="Google Shape;1445;p60"/>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0"/>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26</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sp>
        <p:nvSpPr>
          <p:cNvPr id="10" name="標題 1"/>
          <p:cNvSpPr>
            <a:spLocks noGrp="1"/>
          </p:cNvSpPr>
          <p:nvPr>
            <p:ph type="title" idx="2"/>
          </p:nvPr>
        </p:nvSpPr>
        <p:spPr>
          <a:xfrm>
            <a:off x="7319783" y="229026"/>
            <a:ext cx="1471192" cy="572700"/>
          </a:xfrm>
          <a:noFill/>
          <a:ln>
            <a:noFill/>
          </a:ln>
        </p:spPr>
        <p:txBody>
          <a:bodyPr spcFirstLastPara="1" wrap="square" lIns="36000" tIns="91425" rIns="91425" bIns="91425" anchor="t" anchorCtr="0">
            <a:noAutofit/>
          </a:body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月</a:t>
            </a:r>
          </a:p>
        </p:txBody>
      </p:sp>
      <p:pic>
        <p:nvPicPr>
          <p:cNvPr id="11" name="圖片 10"/>
          <p:cNvPicPr/>
          <p:nvPr/>
        </p:nvPicPr>
        <p:blipFill>
          <a:blip r:embed="rId3"/>
          <a:stretch>
            <a:fillRect/>
          </a:stretch>
        </p:blipFill>
        <p:spPr>
          <a:xfrm>
            <a:off x="357608" y="789933"/>
            <a:ext cx="3897741" cy="2880000"/>
          </a:xfrm>
          <a:prstGeom prst="rect">
            <a:avLst/>
          </a:prstGeom>
          <a:ln>
            <a:noFill/>
          </a:ln>
        </p:spPr>
      </p:pic>
      <p:pic>
        <p:nvPicPr>
          <p:cNvPr id="12" name="圖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2173" y="801726"/>
            <a:ext cx="3898800" cy="2880000"/>
          </a:xfrm>
          <a:prstGeom prst="rect">
            <a:avLst/>
          </a:prstGeom>
          <a:noFill/>
          <a:ln>
            <a:noFill/>
          </a:ln>
        </p:spPr>
      </p:pic>
      <p:graphicFrame>
        <p:nvGraphicFramePr>
          <p:cNvPr id="4" name="表格 3"/>
          <p:cNvGraphicFramePr>
            <a:graphicFrameLocks noGrp="1"/>
          </p:cNvGraphicFramePr>
          <p:nvPr>
            <p:extLst>
              <p:ext uri="{D42A27DB-BD31-4B8C-83A1-F6EECF244321}">
                <p14:modId xmlns:p14="http://schemas.microsoft.com/office/powerpoint/2010/main" val="1145173483"/>
              </p:ext>
            </p:extLst>
          </p:nvPr>
        </p:nvGraphicFramePr>
        <p:xfrm>
          <a:off x="4488653" y="3696240"/>
          <a:ext cx="3898797" cy="1035416"/>
        </p:xfrm>
        <a:graphic>
          <a:graphicData uri="http://schemas.openxmlformats.org/drawingml/2006/table">
            <a:tbl>
              <a:tblPr firstRow="1" firstCol="1" bandRow="1">
                <a:tableStyleId>{B011DEC0-7B62-4C5F-9A1F-1F7CF7BFF82A}</a:tableStyleId>
              </a:tblPr>
              <a:tblGrid>
                <a:gridCol w="556971">
                  <a:extLst>
                    <a:ext uri="{9D8B030D-6E8A-4147-A177-3AD203B41FA5}">
                      <a16:colId xmlns:a16="http://schemas.microsoft.com/office/drawing/2014/main" val="2235077190"/>
                    </a:ext>
                  </a:extLst>
                </a:gridCol>
                <a:gridCol w="556971">
                  <a:extLst>
                    <a:ext uri="{9D8B030D-6E8A-4147-A177-3AD203B41FA5}">
                      <a16:colId xmlns:a16="http://schemas.microsoft.com/office/drawing/2014/main" val="3437402014"/>
                    </a:ext>
                  </a:extLst>
                </a:gridCol>
                <a:gridCol w="556971">
                  <a:extLst>
                    <a:ext uri="{9D8B030D-6E8A-4147-A177-3AD203B41FA5}">
                      <a16:colId xmlns:a16="http://schemas.microsoft.com/office/drawing/2014/main" val="1111413565"/>
                    </a:ext>
                  </a:extLst>
                </a:gridCol>
                <a:gridCol w="556971">
                  <a:extLst>
                    <a:ext uri="{9D8B030D-6E8A-4147-A177-3AD203B41FA5}">
                      <a16:colId xmlns:a16="http://schemas.microsoft.com/office/drawing/2014/main" val="1400714149"/>
                    </a:ext>
                  </a:extLst>
                </a:gridCol>
                <a:gridCol w="556971">
                  <a:extLst>
                    <a:ext uri="{9D8B030D-6E8A-4147-A177-3AD203B41FA5}">
                      <a16:colId xmlns:a16="http://schemas.microsoft.com/office/drawing/2014/main" val="1749371416"/>
                    </a:ext>
                  </a:extLst>
                </a:gridCol>
                <a:gridCol w="556971">
                  <a:extLst>
                    <a:ext uri="{9D8B030D-6E8A-4147-A177-3AD203B41FA5}">
                      <a16:colId xmlns:a16="http://schemas.microsoft.com/office/drawing/2014/main" val="2812326327"/>
                    </a:ext>
                  </a:extLst>
                </a:gridCol>
                <a:gridCol w="556971">
                  <a:extLst>
                    <a:ext uri="{9D8B030D-6E8A-4147-A177-3AD203B41FA5}">
                      <a16:colId xmlns:a16="http://schemas.microsoft.com/office/drawing/2014/main" val="110288079"/>
                    </a:ext>
                  </a:extLst>
                </a:gridCol>
              </a:tblGrid>
              <a:tr h="258854">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第一群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桃園市</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高雄市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台中市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51109"/>
                  </a:ext>
                </a:extLst>
              </a:tr>
              <a:tr h="258854">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第二群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新竹市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新竹縣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苗栗縣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彰化縣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914236"/>
                  </a:ext>
                </a:extLst>
              </a:tr>
              <a:tr h="258854">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第三群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連江縣</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金門縣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澎湖縣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基隆市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台東縣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嘉義市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671462"/>
                  </a:ext>
                </a:extLst>
              </a:tr>
              <a:tr h="258854">
                <a:tc>
                  <a:txBody>
                    <a:bodyPr/>
                    <a:lstStyle/>
                    <a:p>
                      <a:pPr>
                        <a:spcAft>
                          <a:spcPts val="0"/>
                        </a:spcAft>
                      </a:pPr>
                      <a:r>
                        <a:rPr lang="en-US" sz="1100" kern="100" dirty="0">
                          <a:effectLst/>
                          <a:latin typeface="微軟正黑體" panose="020B0604030504040204" pitchFamily="34" charset="-120"/>
                          <a:ea typeface="微軟正黑體" panose="020B0604030504040204" pitchFamily="34" charset="-120"/>
                        </a:rPr>
                        <a:t> </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雲林縣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屏東縣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宜蘭縣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南投縣</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花蓮縣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嘉義縣</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40294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898698759"/>
              </p:ext>
            </p:extLst>
          </p:nvPr>
        </p:nvGraphicFramePr>
        <p:xfrm>
          <a:off x="357610" y="3681727"/>
          <a:ext cx="3894219" cy="1035415"/>
        </p:xfrm>
        <a:graphic>
          <a:graphicData uri="http://schemas.openxmlformats.org/drawingml/2006/table">
            <a:tbl>
              <a:tblPr firstRow="1" firstCol="1" bandRow="1">
                <a:tableStyleId>{B011DEC0-7B62-4C5F-9A1F-1F7CF7BFF82A}</a:tableStyleId>
              </a:tblPr>
              <a:tblGrid>
                <a:gridCol w="556317">
                  <a:extLst>
                    <a:ext uri="{9D8B030D-6E8A-4147-A177-3AD203B41FA5}">
                      <a16:colId xmlns:a16="http://schemas.microsoft.com/office/drawing/2014/main" val="855025887"/>
                    </a:ext>
                  </a:extLst>
                </a:gridCol>
                <a:gridCol w="556317">
                  <a:extLst>
                    <a:ext uri="{9D8B030D-6E8A-4147-A177-3AD203B41FA5}">
                      <a16:colId xmlns:a16="http://schemas.microsoft.com/office/drawing/2014/main" val="68208165"/>
                    </a:ext>
                  </a:extLst>
                </a:gridCol>
                <a:gridCol w="556317">
                  <a:extLst>
                    <a:ext uri="{9D8B030D-6E8A-4147-A177-3AD203B41FA5}">
                      <a16:colId xmlns:a16="http://schemas.microsoft.com/office/drawing/2014/main" val="4074723694"/>
                    </a:ext>
                  </a:extLst>
                </a:gridCol>
                <a:gridCol w="556317">
                  <a:extLst>
                    <a:ext uri="{9D8B030D-6E8A-4147-A177-3AD203B41FA5}">
                      <a16:colId xmlns:a16="http://schemas.microsoft.com/office/drawing/2014/main" val="285311512"/>
                    </a:ext>
                  </a:extLst>
                </a:gridCol>
                <a:gridCol w="556317">
                  <a:extLst>
                    <a:ext uri="{9D8B030D-6E8A-4147-A177-3AD203B41FA5}">
                      <a16:colId xmlns:a16="http://schemas.microsoft.com/office/drawing/2014/main" val="614768032"/>
                    </a:ext>
                  </a:extLst>
                </a:gridCol>
                <a:gridCol w="556317">
                  <a:extLst>
                    <a:ext uri="{9D8B030D-6E8A-4147-A177-3AD203B41FA5}">
                      <a16:colId xmlns:a16="http://schemas.microsoft.com/office/drawing/2014/main" val="170459987"/>
                    </a:ext>
                  </a:extLst>
                </a:gridCol>
                <a:gridCol w="556317">
                  <a:extLst>
                    <a:ext uri="{9D8B030D-6E8A-4147-A177-3AD203B41FA5}">
                      <a16:colId xmlns:a16="http://schemas.microsoft.com/office/drawing/2014/main" val="814117817"/>
                    </a:ext>
                  </a:extLst>
                </a:gridCol>
              </a:tblGrid>
              <a:tr h="207083">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第一群</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高雄市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台南市</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台中市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桃園市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2969400"/>
                  </a:ext>
                </a:extLst>
              </a:tr>
              <a:tr h="207083">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第二群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屏東縣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嘉義縣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新竹市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彰化縣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嘉義市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新竹縣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0136745"/>
                  </a:ext>
                </a:extLst>
              </a:tr>
              <a:tr h="207083">
                <a:tc>
                  <a:txBody>
                    <a:bodyPr/>
                    <a:lstStyle/>
                    <a:p>
                      <a:pPr>
                        <a:spcAft>
                          <a:spcPts val="0"/>
                        </a:spcAft>
                      </a:pPr>
                      <a:r>
                        <a:rPr lang="en-US" sz="1100" kern="100" dirty="0">
                          <a:effectLst/>
                          <a:latin typeface="微軟正黑體" panose="020B0604030504040204" pitchFamily="34" charset="-120"/>
                          <a:ea typeface="微軟正黑體" panose="020B0604030504040204" pitchFamily="34" charset="-120"/>
                        </a:rPr>
                        <a:t> </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澎湖縣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台東縣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dirty="0">
                          <a:effectLst/>
                          <a:latin typeface="微軟正黑體" panose="020B0604030504040204" pitchFamily="34" charset="-120"/>
                          <a:ea typeface="微軟正黑體" panose="020B0604030504040204" pitchFamily="34" charset="-120"/>
                        </a:rPr>
                        <a:t> </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412271"/>
                  </a:ext>
                </a:extLst>
              </a:tr>
              <a:tr h="207083">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第三群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基隆市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雲林縣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宜蘭縣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連江縣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苗栗縣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花蓮縣</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486262"/>
                  </a:ext>
                </a:extLst>
              </a:tr>
              <a:tr h="207083">
                <a:tc>
                  <a:txBody>
                    <a:bodyPr/>
                    <a:lstStyle/>
                    <a:p>
                      <a:pPr>
                        <a:spcAft>
                          <a:spcPts val="0"/>
                        </a:spcAft>
                      </a:pPr>
                      <a:r>
                        <a:rPr lang="en-US" sz="1100" kern="100" dirty="0">
                          <a:effectLst/>
                          <a:latin typeface="微軟正黑體" panose="020B0604030504040204" pitchFamily="34" charset="-120"/>
                          <a:ea typeface="微軟正黑體" panose="020B0604030504040204" pitchFamily="34" charset="-120"/>
                        </a:rPr>
                        <a:t> </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南投縣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金門縣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en-US" sz="1100" kern="100" dirty="0">
                          <a:effectLst/>
                          <a:latin typeface="微軟正黑體" panose="020B0604030504040204" pitchFamily="34" charset="-120"/>
                          <a:ea typeface="微軟正黑體" panose="020B0604030504040204" pitchFamily="34" charset="-120"/>
                        </a:rPr>
                        <a:t> </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17632886"/>
                  </a:ext>
                </a:extLst>
              </a:tr>
            </a:tbl>
          </a:graphicData>
        </a:graphic>
      </p:graphicFrame>
    </p:spTree>
    <p:extLst>
      <p:ext uri="{BB962C8B-B14F-4D97-AF65-F5344CB8AC3E}">
        <p14:creationId xmlns:p14="http://schemas.microsoft.com/office/powerpoint/2010/main" val="52667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27</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sp>
        <p:nvSpPr>
          <p:cNvPr id="10" name="標題 1"/>
          <p:cNvSpPr>
            <a:spLocks noGrp="1"/>
          </p:cNvSpPr>
          <p:nvPr>
            <p:ph type="title" idx="2"/>
          </p:nvPr>
        </p:nvSpPr>
        <p:spPr>
          <a:xfrm>
            <a:off x="7319783" y="229026"/>
            <a:ext cx="1471192" cy="572700"/>
          </a:xfrm>
          <a:noFill/>
          <a:ln>
            <a:noFill/>
          </a:ln>
        </p:spPr>
        <p:txBody>
          <a:bodyPr spcFirstLastPara="1" wrap="square" lIns="36000" tIns="91425" rIns="91425" bIns="91425" anchor="t" anchorCtr="0">
            <a:noAutofit/>
          </a:body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月</a:t>
            </a:r>
          </a:p>
        </p:txBody>
      </p:sp>
      <p:graphicFrame>
        <p:nvGraphicFramePr>
          <p:cNvPr id="2" name="表格 1"/>
          <p:cNvGraphicFramePr>
            <a:graphicFrameLocks noGrp="1"/>
          </p:cNvGraphicFramePr>
          <p:nvPr>
            <p:extLst>
              <p:ext uri="{D42A27DB-BD31-4B8C-83A1-F6EECF244321}">
                <p14:modId xmlns:p14="http://schemas.microsoft.com/office/powerpoint/2010/main" val="7200575"/>
              </p:ext>
            </p:extLst>
          </p:nvPr>
        </p:nvGraphicFramePr>
        <p:xfrm>
          <a:off x="1665488" y="1319894"/>
          <a:ext cx="5813024" cy="2503713"/>
        </p:xfrm>
        <a:graphic>
          <a:graphicData uri="http://schemas.openxmlformats.org/drawingml/2006/table">
            <a:tbl>
              <a:tblPr firstRow="1" firstCol="1" bandRow="1">
                <a:tableStyleId>{B011DEC0-7B62-4C5F-9A1F-1F7CF7BFF82A}</a:tableStyleId>
              </a:tblPr>
              <a:tblGrid>
                <a:gridCol w="1396048">
                  <a:extLst>
                    <a:ext uri="{9D8B030D-6E8A-4147-A177-3AD203B41FA5}">
                      <a16:colId xmlns:a16="http://schemas.microsoft.com/office/drawing/2014/main" val="1265609693"/>
                    </a:ext>
                  </a:extLst>
                </a:gridCol>
                <a:gridCol w="1104244">
                  <a:extLst>
                    <a:ext uri="{9D8B030D-6E8A-4147-A177-3AD203B41FA5}">
                      <a16:colId xmlns:a16="http://schemas.microsoft.com/office/drawing/2014/main" val="917351865"/>
                    </a:ext>
                  </a:extLst>
                </a:gridCol>
                <a:gridCol w="1104244">
                  <a:extLst>
                    <a:ext uri="{9D8B030D-6E8A-4147-A177-3AD203B41FA5}">
                      <a16:colId xmlns:a16="http://schemas.microsoft.com/office/drawing/2014/main" val="3169954374"/>
                    </a:ext>
                  </a:extLst>
                </a:gridCol>
                <a:gridCol w="1104244">
                  <a:extLst>
                    <a:ext uri="{9D8B030D-6E8A-4147-A177-3AD203B41FA5}">
                      <a16:colId xmlns:a16="http://schemas.microsoft.com/office/drawing/2014/main" val="3058396520"/>
                    </a:ext>
                  </a:extLst>
                </a:gridCol>
                <a:gridCol w="1104244">
                  <a:extLst>
                    <a:ext uri="{9D8B030D-6E8A-4147-A177-3AD203B41FA5}">
                      <a16:colId xmlns:a16="http://schemas.microsoft.com/office/drawing/2014/main" val="2717541821"/>
                    </a:ext>
                  </a:extLst>
                </a:gridCol>
              </a:tblGrid>
              <a:tr h="390350">
                <a:tc>
                  <a:txBody>
                    <a:bodyPr/>
                    <a:lstStyle/>
                    <a:p>
                      <a:pPr algn="ctr">
                        <a:spcAft>
                          <a:spcPts val="0"/>
                        </a:spcAft>
                      </a:pPr>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spcAft>
                          <a:spcPts val="0"/>
                        </a:spcAft>
                      </a:pPr>
                      <a:r>
                        <a:rPr lang="en-US" sz="1800" kern="100" dirty="0">
                          <a:effectLst/>
                        </a:rPr>
                        <a:t>k-means</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rowSpan="2">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9324521"/>
                  </a:ext>
                </a:extLst>
              </a:tr>
              <a:tr h="551963">
                <a:tc>
                  <a:txBody>
                    <a:bodyPr/>
                    <a:lstStyle/>
                    <a:p>
                      <a:pPr algn="ctr">
                        <a:spcAft>
                          <a:spcPts val="0"/>
                        </a:spcAft>
                      </a:pPr>
                      <a:r>
                        <a:rPr lang="en-US" sz="1800" kern="100">
                          <a:effectLst/>
                        </a:rPr>
                        <a:t>Hierarchical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TW" altLang="en-US"/>
                    </a:p>
                  </a:txBody>
                  <a:tcPr/>
                </a:tc>
                <a:extLst>
                  <a:ext uri="{0D108BD9-81ED-4DB2-BD59-A6C34878D82A}">
                    <a16:rowId xmlns:a16="http://schemas.microsoft.com/office/drawing/2014/main" val="4061132046"/>
                  </a:ext>
                </a:extLst>
              </a:tr>
              <a:tr h="390350">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5682782"/>
                  </a:ext>
                </a:extLst>
              </a:tr>
              <a:tr h="390350">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3</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7939695"/>
                  </a:ext>
                </a:extLst>
              </a:tr>
              <a:tr h="390350">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5</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7</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645619"/>
                  </a:ext>
                </a:extLst>
              </a:tr>
              <a:tr h="390350">
                <a:tc>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8</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dirty="0">
                          <a:effectLst/>
                        </a:rPr>
                        <a:t>8</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dirty="0">
                          <a:effectLst/>
                        </a:rPr>
                        <a:t>22</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115284358"/>
                  </a:ext>
                </a:extLst>
              </a:tr>
            </a:tbl>
          </a:graphicData>
        </a:graphic>
      </p:graphicFrame>
    </p:spTree>
    <p:extLst>
      <p:ext uri="{BB962C8B-B14F-4D97-AF65-F5344CB8AC3E}">
        <p14:creationId xmlns:p14="http://schemas.microsoft.com/office/powerpoint/2010/main" val="1554723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28</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7319783" y="229026"/>
            <a:ext cx="1471192" cy="572700"/>
          </a:xfrm>
          <a:noFill/>
          <a:ln>
            <a:noFill/>
          </a:ln>
        </p:spPr>
        <p:txBody>
          <a:bodyPr spcFirstLastPara="1" wrap="square" lIns="36000" tIns="91425" rIns="91425" bIns="91425" anchor="t" anchorCtr="0">
            <a:noAutofit/>
          </a:body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月</a:t>
            </a: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pic>
        <p:nvPicPr>
          <p:cNvPr id="12" name="圖片 11"/>
          <p:cNvPicPr/>
          <p:nvPr/>
        </p:nvPicPr>
        <p:blipFill>
          <a:blip r:embed="rId3"/>
          <a:stretch>
            <a:fillRect/>
          </a:stretch>
        </p:blipFill>
        <p:spPr>
          <a:xfrm>
            <a:off x="357607" y="801725"/>
            <a:ext cx="3894217" cy="2868207"/>
          </a:xfrm>
          <a:prstGeom prst="rect">
            <a:avLst/>
          </a:prstGeom>
          <a:ln>
            <a:noFill/>
          </a:ln>
        </p:spPr>
      </p:pic>
      <p:pic>
        <p:nvPicPr>
          <p:cNvPr id="13" name="圖片 12"/>
          <p:cNvPicPr/>
          <p:nvPr/>
        </p:nvPicPr>
        <p:blipFill>
          <a:blip r:embed="rId4"/>
          <a:stretch>
            <a:fillRect/>
          </a:stretch>
        </p:blipFill>
        <p:spPr>
          <a:xfrm>
            <a:off x="4447334" y="801725"/>
            <a:ext cx="3898800" cy="2868207"/>
          </a:xfrm>
          <a:prstGeom prst="rect">
            <a:avLst/>
          </a:prstGeom>
          <a:ln>
            <a:noFill/>
          </a:ln>
        </p:spPr>
      </p:pic>
      <p:graphicFrame>
        <p:nvGraphicFramePr>
          <p:cNvPr id="14" name="表格 13"/>
          <p:cNvGraphicFramePr>
            <a:graphicFrameLocks noGrp="1"/>
          </p:cNvGraphicFramePr>
          <p:nvPr>
            <p:extLst>
              <p:ext uri="{D42A27DB-BD31-4B8C-83A1-F6EECF244321}">
                <p14:modId xmlns:p14="http://schemas.microsoft.com/office/powerpoint/2010/main" val="2337754809"/>
              </p:ext>
            </p:extLst>
          </p:nvPr>
        </p:nvGraphicFramePr>
        <p:xfrm>
          <a:off x="4440294" y="3681726"/>
          <a:ext cx="3898797" cy="1057188"/>
        </p:xfrm>
        <a:graphic>
          <a:graphicData uri="http://schemas.openxmlformats.org/drawingml/2006/table">
            <a:tbl>
              <a:tblPr firstRow="1" firstCol="1" bandRow="1">
                <a:tableStyleId>{B011DEC0-7B62-4C5F-9A1F-1F7CF7BFF82A}</a:tableStyleId>
              </a:tblPr>
              <a:tblGrid>
                <a:gridCol w="556971">
                  <a:extLst>
                    <a:ext uri="{9D8B030D-6E8A-4147-A177-3AD203B41FA5}">
                      <a16:colId xmlns:a16="http://schemas.microsoft.com/office/drawing/2014/main" val="2235077190"/>
                    </a:ext>
                  </a:extLst>
                </a:gridCol>
                <a:gridCol w="556971">
                  <a:extLst>
                    <a:ext uri="{9D8B030D-6E8A-4147-A177-3AD203B41FA5}">
                      <a16:colId xmlns:a16="http://schemas.microsoft.com/office/drawing/2014/main" val="3437402014"/>
                    </a:ext>
                  </a:extLst>
                </a:gridCol>
                <a:gridCol w="556971">
                  <a:extLst>
                    <a:ext uri="{9D8B030D-6E8A-4147-A177-3AD203B41FA5}">
                      <a16:colId xmlns:a16="http://schemas.microsoft.com/office/drawing/2014/main" val="1111413565"/>
                    </a:ext>
                  </a:extLst>
                </a:gridCol>
                <a:gridCol w="556971">
                  <a:extLst>
                    <a:ext uri="{9D8B030D-6E8A-4147-A177-3AD203B41FA5}">
                      <a16:colId xmlns:a16="http://schemas.microsoft.com/office/drawing/2014/main" val="1400714149"/>
                    </a:ext>
                  </a:extLst>
                </a:gridCol>
                <a:gridCol w="556971">
                  <a:extLst>
                    <a:ext uri="{9D8B030D-6E8A-4147-A177-3AD203B41FA5}">
                      <a16:colId xmlns:a16="http://schemas.microsoft.com/office/drawing/2014/main" val="1749371416"/>
                    </a:ext>
                  </a:extLst>
                </a:gridCol>
                <a:gridCol w="556971">
                  <a:extLst>
                    <a:ext uri="{9D8B030D-6E8A-4147-A177-3AD203B41FA5}">
                      <a16:colId xmlns:a16="http://schemas.microsoft.com/office/drawing/2014/main" val="2812326327"/>
                    </a:ext>
                  </a:extLst>
                </a:gridCol>
                <a:gridCol w="556971">
                  <a:extLst>
                    <a:ext uri="{9D8B030D-6E8A-4147-A177-3AD203B41FA5}">
                      <a16:colId xmlns:a16="http://schemas.microsoft.com/office/drawing/2014/main" val="110288079"/>
                    </a:ext>
                  </a:extLst>
                </a:gridCol>
              </a:tblGrid>
              <a:tr h="264297">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第一群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桃園市</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高雄市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台中市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latin typeface="微軟正黑體" panose="020B0604030504040204" pitchFamily="34" charset="-120"/>
                          <a:ea typeface="微軟正黑體" panose="020B0604030504040204" pitchFamily="34" charset="-120"/>
                        </a:rPr>
                        <a:t> </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51109"/>
                  </a:ext>
                </a:extLst>
              </a:tr>
              <a:tr h="264297">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第二群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新竹市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新竹縣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苗栗縣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彰化縣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新北市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914236"/>
                  </a:ext>
                </a:extLst>
              </a:tr>
              <a:tr h="264297">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第三群</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連江縣</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金門縣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澎湖縣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基隆市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台東縣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嘉義市</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671462"/>
                  </a:ext>
                </a:extLst>
              </a:tr>
              <a:tr h="264297">
                <a:tc>
                  <a:txBody>
                    <a:bodyPr/>
                    <a:lstStyle/>
                    <a:p>
                      <a:pPr>
                        <a:spcAft>
                          <a:spcPts val="0"/>
                        </a:spcAft>
                      </a:pPr>
                      <a:r>
                        <a:rPr lang="en-US" sz="1100" kern="100" dirty="0">
                          <a:effectLst/>
                          <a:latin typeface="微軟正黑體" panose="020B0604030504040204" pitchFamily="34" charset="-120"/>
                          <a:ea typeface="微軟正黑體" panose="020B0604030504040204" pitchFamily="34" charset="-120"/>
                        </a:rPr>
                        <a:t> </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雲林縣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屏東縣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宜蘭縣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南投縣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latin typeface="微軟正黑體" panose="020B0604030504040204" pitchFamily="34" charset="-120"/>
                          <a:ea typeface="微軟正黑體" panose="020B0604030504040204" pitchFamily="34" charset="-120"/>
                        </a:rPr>
                        <a:t>花蓮縣</a:t>
                      </a:r>
                      <a:endParaRPr lang="zh-TW" sz="1100" kern="10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latin typeface="微軟正黑體" panose="020B0604030504040204" pitchFamily="34" charset="-120"/>
                          <a:ea typeface="微軟正黑體" panose="020B0604030504040204" pitchFamily="34" charset="-120"/>
                        </a:rPr>
                        <a:t>嘉義縣</a:t>
                      </a:r>
                      <a:endParaRPr lang="zh-TW" sz="110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540294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552594832"/>
              </p:ext>
            </p:extLst>
          </p:nvPr>
        </p:nvGraphicFramePr>
        <p:xfrm>
          <a:off x="357608" y="3669930"/>
          <a:ext cx="3901261" cy="1068984"/>
        </p:xfrm>
        <a:graphic>
          <a:graphicData uri="http://schemas.openxmlformats.org/drawingml/2006/table">
            <a:tbl>
              <a:tblPr firstRow="1" firstCol="1" bandRow="1">
                <a:tableStyleId>{B011DEC0-7B62-4C5F-9A1F-1F7CF7BFF82A}</a:tableStyleId>
              </a:tblPr>
              <a:tblGrid>
                <a:gridCol w="557323">
                  <a:extLst>
                    <a:ext uri="{9D8B030D-6E8A-4147-A177-3AD203B41FA5}">
                      <a16:colId xmlns:a16="http://schemas.microsoft.com/office/drawing/2014/main" val="2637147460"/>
                    </a:ext>
                  </a:extLst>
                </a:gridCol>
                <a:gridCol w="557323">
                  <a:extLst>
                    <a:ext uri="{9D8B030D-6E8A-4147-A177-3AD203B41FA5}">
                      <a16:colId xmlns:a16="http://schemas.microsoft.com/office/drawing/2014/main" val="2924351164"/>
                    </a:ext>
                  </a:extLst>
                </a:gridCol>
                <a:gridCol w="557323">
                  <a:extLst>
                    <a:ext uri="{9D8B030D-6E8A-4147-A177-3AD203B41FA5}">
                      <a16:colId xmlns:a16="http://schemas.microsoft.com/office/drawing/2014/main" val="1907760727"/>
                    </a:ext>
                  </a:extLst>
                </a:gridCol>
                <a:gridCol w="557323">
                  <a:extLst>
                    <a:ext uri="{9D8B030D-6E8A-4147-A177-3AD203B41FA5}">
                      <a16:colId xmlns:a16="http://schemas.microsoft.com/office/drawing/2014/main" val="3030878833"/>
                    </a:ext>
                  </a:extLst>
                </a:gridCol>
                <a:gridCol w="557323">
                  <a:extLst>
                    <a:ext uri="{9D8B030D-6E8A-4147-A177-3AD203B41FA5}">
                      <a16:colId xmlns:a16="http://schemas.microsoft.com/office/drawing/2014/main" val="1371092952"/>
                    </a:ext>
                  </a:extLst>
                </a:gridCol>
                <a:gridCol w="557323">
                  <a:extLst>
                    <a:ext uri="{9D8B030D-6E8A-4147-A177-3AD203B41FA5}">
                      <a16:colId xmlns:a16="http://schemas.microsoft.com/office/drawing/2014/main" val="990899595"/>
                    </a:ext>
                  </a:extLst>
                </a:gridCol>
                <a:gridCol w="557323">
                  <a:extLst>
                    <a:ext uri="{9D8B030D-6E8A-4147-A177-3AD203B41FA5}">
                      <a16:colId xmlns:a16="http://schemas.microsoft.com/office/drawing/2014/main" val="924411718"/>
                    </a:ext>
                  </a:extLst>
                </a:gridCol>
              </a:tblGrid>
              <a:tr h="267246">
                <a:tc>
                  <a:txBody>
                    <a:bodyPr/>
                    <a:lstStyle/>
                    <a:p>
                      <a:pPr>
                        <a:spcAft>
                          <a:spcPts val="0"/>
                        </a:spcAft>
                      </a:pPr>
                      <a:r>
                        <a:rPr lang="zh-TW" sz="1100" kern="100" dirty="0">
                          <a:effectLst/>
                        </a:rPr>
                        <a:t>第一群</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rPr>
                        <a:t>基隆市</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嘉義縣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連江縣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新竹市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金門縣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宜蘭縣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134555"/>
                  </a:ext>
                </a:extLst>
              </a:tr>
              <a:tr h="267246">
                <a:tc>
                  <a:txBody>
                    <a:bodyPr/>
                    <a:lstStyle/>
                    <a:p>
                      <a:pPr>
                        <a:spcAft>
                          <a:spcPts val="0"/>
                        </a:spcAft>
                      </a:pPr>
                      <a:r>
                        <a:rPr lang="en-US" sz="1100" kern="100" dirty="0">
                          <a:effectLst/>
                        </a:rPr>
                        <a:t> </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rPr>
                        <a:t>新竹縣</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苗栗縣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花蓮縣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嘉義市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澎湖縣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en-US" sz="1100" kern="100">
                          <a:effectLst/>
                        </a:rPr>
                        <a:t> </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4255312"/>
                  </a:ext>
                </a:extLst>
              </a:tr>
              <a:tr h="267246">
                <a:tc>
                  <a:txBody>
                    <a:bodyPr/>
                    <a:lstStyle/>
                    <a:p>
                      <a:pPr>
                        <a:spcAft>
                          <a:spcPts val="0"/>
                        </a:spcAft>
                      </a:pPr>
                      <a:r>
                        <a:rPr lang="zh-TW" sz="1100" kern="100">
                          <a:effectLst/>
                        </a:rPr>
                        <a:t>第二群</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dirty="0">
                          <a:effectLst/>
                        </a:rPr>
                        <a:t>高雄市</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台南市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台中市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台北市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桃園市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spcAft>
                          <a:spcPts val="0"/>
                        </a:spcAft>
                      </a:pPr>
                      <a:r>
                        <a:rPr lang="zh-TW" sz="1100" kern="100">
                          <a:effectLst/>
                        </a:rPr>
                        <a:t>新北市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1278760"/>
                  </a:ext>
                </a:extLst>
              </a:tr>
              <a:tr h="267246">
                <a:tc>
                  <a:txBody>
                    <a:bodyPr/>
                    <a:lstStyle/>
                    <a:p>
                      <a:pPr>
                        <a:spcAft>
                          <a:spcPts val="0"/>
                        </a:spcAft>
                      </a:pPr>
                      <a:r>
                        <a:rPr lang="zh-TW" sz="1100" kern="100">
                          <a:effectLst/>
                        </a:rPr>
                        <a:t>第三群</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zh-TW" sz="1100" kern="100">
                          <a:effectLst/>
                        </a:rPr>
                        <a:t>屏東縣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zh-TW" sz="1100" kern="100">
                          <a:effectLst/>
                        </a:rPr>
                        <a:t>彰化縣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zh-TW" sz="1100" kern="100">
                          <a:effectLst/>
                        </a:rPr>
                        <a:t>南投縣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zh-TW" sz="1100" kern="100">
                          <a:effectLst/>
                        </a:rPr>
                        <a:t>雲林縣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en-US" sz="1100" kern="100">
                          <a:effectLst/>
                        </a:rPr>
                        <a:t> </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spcAft>
                          <a:spcPts val="0"/>
                        </a:spcAft>
                      </a:pPr>
                      <a:r>
                        <a:rPr lang="en-US" sz="1100" kern="100" dirty="0">
                          <a:effectLst/>
                        </a:rPr>
                        <a:t> </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565449271"/>
                  </a:ext>
                </a:extLst>
              </a:tr>
            </a:tbl>
          </a:graphicData>
        </a:graphic>
      </p:graphicFrame>
    </p:spTree>
    <p:extLst>
      <p:ext uri="{BB962C8B-B14F-4D97-AF65-F5344CB8AC3E}">
        <p14:creationId xmlns:p14="http://schemas.microsoft.com/office/powerpoint/2010/main" val="2948145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29</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7319783" y="229026"/>
            <a:ext cx="1471192" cy="572700"/>
          </a:xfrm>
          <a:noFill/>
          <a:ln>
            <a:noFill/>
          </a:ln>
        </p:spPr>
        <p:txBody>
          <a:bodyPr spcFirstLastPara="1" wrap="square" lIns="36000" tIns="91425" rIns="91425" bIns="91425" anchor="t" anchorCtr="0">
            <a:noAutofit/>
          </a:body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月</a:t>
            </a: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graphicFrame>
        <p:nvGraphicFramePr>
          <p:cNvPr id="8" name="表格 7"/>
          <p:cNvGraphicFramePr>
            <a:graphicFrameLocks noGrp="1"/>
          </p:cNvGraphicFramePr>
          <p:nvPr>
            <p:extLst>
              <p:ext uri="{D42A27DB-BD31-4B8C-83A1-F6EECF244321}">
                <p14:modId xmlns:p14="http://schemas.microsoft.com/office/powerpoint/2010/main" val="1611355176"/>
              </p:ext>
            </p:extLst>
          </p:nvPr>
        </p:nvGraphicFramePr>
        <p:xfrm>
          <a:off x="1548766" y="1319892"/>
          <a:ext cx="6046468" cy="2503716"/>
        </p:xfrm>
        <a:graphic>
          <a:graphicData uri="http://schemas.openxmlformats.org/drawingml/2006/table">
            <a:tbl>
              <a:tblPr firstRow="1" firstCol="1" bandRow="1">
                <a:tableStyleId>{B011DEC0-7B62-4C5F-9A1F-1F7CF7BFF82A}</a:tableStyleId>
              </a:tblPr>
              <a:tblGrid>
                <a:gridCol w="1396048">
                  <a:extLst>
                    <a:ext uri="{9D8B030D-6E8A-4147-A177-3AD203B41FA5}">
                      <a16:colId xmlns:a16="http://schemas.microsoft.com/office/drawing/2014/main" val="1717917403"/>
                    </a:ext>
                  </a:extLst>
                </a:gridCol>
                <a:gridCol w="1162605">
                  <a:extLst>
                    <a:ext uri="{9D8B030D-6E8A-4147-A177-3AD203B41FA5}">
                      <a16:colId xmlns:a16="http://schemas.microsoft.com/office/drawing/2014/main" val="2278714065"/>
                    </a:ext>
                  </a:extLst>
                </a:gridCol>
                <a:gridCol w="1162605">
                  <a:extLst>
                    <a:ext uri="{9D8B030D-6E8A-4147-A177-3AD203B41FA5}">
                      <a16:colId xmlns:a16="http://schemas.microsoft.com/office/drawing/2014/main" val="3978270754"/>
                    </a:ext>
                  </a:extLst>
                </a:gridCol>
                <a:gridCol w="1162605">
                  <a:extLst>
                    <a:ext uri="{9D8B030D-6E8A-4147-A177-3AD203B41FA5}">
                      <a16:colId xmlns:a16="http://schemas.microsoft.com/office/drawing/2014/main" val="1134657423"/>
                    </a:ext>
                  </a:extLst>
                </a:gridCol>
                <a:gridCol w="1162605">
                  <a:extLst>
                    <a:ext uri="{9D8B030D-6E8A-4147-A177-3AD203B41FA5}">
                      <a16:colId xmlns:a16="http://schemas.microsoft.com/office/drawing/2014/main" val="3407508757"/>
                    </a:ext>
                  </a:extLst>
                </a:gridCol>
              </a:tblGrid>
              <a:tr h="417286">
                <a:tc>
                  <a:txBody>
                    <a:bodyPr/>
                    <a:lstStyle/>
                    <a:p>
                      <a:pPr algn="ctr">
                        <a:spcAft>
                          <a:spcPts val="0"/>
                        </a:spcAft>
                      </a:pPr>
                      <a:r>
                        <a:rPr lang="en-US" sz="1800" kern="100" dirty="0">
                          <a:effectLst/>
                        </a:rPr>
                        <a:t> </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spcAft>
                          <a:spcPts val="0"/>
                        </a:spcAft>
                      </a:pPr>
                      <a:r>
                        <a:rPr lang="en-US" sz="1800" kern="100">
                          <a:effectLst/>
                        </a:rPr>
                        <a:t>k-means</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rowSpan="2">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0123770"/>
                  </a:ext>
                </a:extLst>
              </a:tr>
              <a:tr h="417286">
                <a:tc>
                  <a:txBody>
                    <a:bodyPr/>
                    <a:lstStyle/>
                    <a:p>
                      <a:pPr algn="ctr">
                        <a:spcAft>
                          <a:spcPts val="0"/>
                        </a:spcAft>
                      </a:pPr>
                      <a:r>
                        <a:rPr lang="en-US" sz="1800" kern="100">
                          <a:effectLst/>
                        </a:rPr>
                        <a:t>Hierarchical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dirty="0">
                          <a:effectLst/>
                        </a:rPr>
                        <a:t>第三群</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TW" altLang="en-US"/>
                    </a:p>
                  </a:txBody>
                  <a:tcPr/>
                </a:tc>
                <a:extLst>
                  <a:ext uri="{0D108BD9-81ED-4DB2-BD59-A6C34878D82A}">
                    <a16:rowId xmlns:a16="http://schemas.microsoft.com/office/drawing/2014/main" val="4273762867"/>
                  </a:ext>
                </a:extLst>
              </a:tr>
              <a:tr h="417286">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3650936"/>
                  </a:ext>
                </a:extLst>
              </a:tr>
              <a:tr h="417286">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3</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5672693"/>
                  </a:ext>
                </a:extLst>
              </a:tr>
              <a:tr h="417286">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9</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3</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5656"/>
                  </a:ext>
                </a:extLst>
              </a:tr>
              <a:tr h="417286">
                <a:tc>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12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dirty="0">
                          <a:effectLst/>
                        </a:rPr>
                        <a:t>22</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1624430"/>
                  </a:ext>
                </a:extLst>
              </a:tr>
            </a:tbl>
          </a:graphicData>
        </a:graphic>
      </p:graphicFrame>
    </p:spTree>
    <p:extLst>
      <p:ext uri="{BB962C8B-B14F-4D97-AF65-F5344CB8AC3E}">
        <p14:creationId xmlns:p14="http://schemas.microsoft.com/office/powerpoint/2010/main" val="2700308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7"/>
          <p:cNvSpPr txBox="1">
            <a:spLocks noGrp="1"/>
          </p:cNvSpPr>
          <p:nvPr>
            <p:ph type="title" idx="2"/>
          </p:nvPr>
        </p:nvSpPr>
        <p:spPr>
          <a:xfrm>
            <a:off x="1359372" y="1319064"/>
            <a:ext cx="1429800" cy="1360075"/>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en" sz="9600" dirty="0">
                <a:solidFill>
                  <a:schemeClr val="tx2"/>
                </a:solidFill>
              </a:rPr>
              <a:t>01</a:t>
            </a:r>
            <a:endParaRPr sz="9600" dirty="0">
              <a:solidFill>
                <a:schemeClr val="tx2"/>
              </a:solidFill>
            </a:endParaRPr>
          </a:p>
        </p:txBody>
      </p:sp>
      <p:sp>
        <p:nvSpPr>
          <p:cNvPr id="460" name="Google Shape;460;p37"/>
          <p:cNvSpPr txBox="1">
            <a:spLocks noGrp="1"/>
          </p:cNvSpPr>
          <p:nvPr>
            <p:ph type="title"/>
          </p:nvPr>
        </p:nvSpPr>
        <p:spPr>
          <a:xfrm>
            <a:off x="1434840" y="2251558"/>
            <a:ext cx="1541322" cy="1176900"/>
          </a:xfrm>
          <a:prstGeom prst="rect">
            <a:avLst/>
          </a:prstGeom>
        </p:spPr>
        <p:txBody>
          <a:bodyPr spcFirstLastPara="1" wrap="square" lIns="91425" tIns="91425" rIns="91425" bIns="91425" anchor="ctr" anchorCtr="0">
            <a:noAutofit/>
          </a:bodyPr>
          <a:lstStyle/>
          <a:p>
            <a:pPr marL="0" lvl="0" indent="0" algn="l" rtl="0">
              <a:spcBef>
                <a:spcPts val="0"/>
              </a:spcBef>
              <a:spcAft>
                <a:spcPts val="100"/>
              </a:spcAft>
              <a:buNone/>
            </a:pPr>
            <a:r>
              <a:rPr lang="zh-TW" altLang="en-US" dirty="0"/>
              <a:t>緒論</a:t>
            </a:r>
            <a:endParaRPr dirty="0"/>
          </a:p>
        </p:txBody>
      </p:sp>
      <p:grpSp>
        <p:nvGrpSpPr>
          <p:cNvPr id="462" name="Google Shape;462;p37"/>
          <p:cNvGrpSpPr/>
          <p:nvPr/>
        </p:nvGrpSpPr>
        <p:grpSpPr>
          <a:xfrm rot="515481">
            <a:off x="6660368" y="1501242"/>
            <a:ext cx="1114624" cy="2673480"/>
            <a:chOff x="294000" y="2956300"/>
            <a:chExt cx="485450" cy="1164375"/>
          </a:xfrm>
        </p:grpSpPr>
        <p:sp>
          <p:nvSpPr>
            <p:cNvPr id="463" name="Google Shape;463;p37"/>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37"/>
          <p:cNvGrpSpPr/>
          <p:nvPr/>
        </p:nvGrpSpPr>
        <p:grpSpPr>
          <a:xfrm rot="-146173">
            <a:off x="5389608" y="1155407"/>
            <a:ext cx="1024566" cy="2503066"/>
            <a:chOff x="238125" y="1680200"/>
            <a:chExt cx="446225" cy="1090150"/>
          </a:xfrm>
        </p:grpSpPr>
        <p:sp>
          <p:nvSpPr>
            <p:cNvPr id="481" name="Google Shape;481;p37"/>
            <p:cNvSpPr/>
            <p:nvPr/>
          </p:nvSpPr>
          <p:spPr>
            <a:xfrm>
              <a:off x="360725" y="1913725"/>
              <a:ext cx="201025" cy="687300"/>
            </a:xfrm>
            <a:custGeom>
              <a:avLst/>
              <a:gdLst/>
              <a:ahLst/>
              <a:cxnLst/>
              <a:rect l="l" t="t" r="r" b="b"/>
              <a:pathLst>
                <a:path w="8041" h="27492" extrusionOk="0">
                  <a:moveTo>
                    <a:pt x="4804" y="1"/>
                  </a:moveTo>
                  <a:lnTo>
                    <a:pt x="4604" y="68"/>
                  </a:lnTo>
                  <a:lnTo>
                    <a:pt x="4304" y="168"/>
                  </a:lnTo>
                  <a:lnTo>
                    <a:pt x="4004" y="368"/>
                  </a:lnTo>
                  <a:lnTo>
                    <a:pt x="3737" y="568"/>
                  </a:lnTo>
                  <a:lnTo>
                    <a:pt x="3503" y="802"/>
                  </a:lnTo>
                  <a:lnTo>
                    <a:pt x="3103" y="1269"/>
                  </a:lnTo>
                  <a:lnTo>
                    <a:pt x="2769" y="1736"/>
                  </a:lnTo>
                  <a:lnTo>
                    <a:pt x="2502" y="2269"/>
                  </a:lnTo>
                  <a:lnTo>
                    <a:pt x="2236" y="2803"/>
                  </a:lnTo>
                  <a:lnTo>
                    <a:pt x="2002" y="3337"/>
                  </a:lnTo>
                  <a:lnTo>
                    <a:pt x="1835" y="3904"/>
                  </a:lnTo>
                  <a:lnTo>
                    <a:pt x="1502" y="5072"/>
                  </a:lnTo>
                  <a:lnTo>
                    <a:pt x="1135" y="6540"/>
                  </a:lnTo>
                  <a:lnTo>
                    <a:pt x="834" y="8008"/>
                  </a:lnTo>
                  <a:lnTo>
                    <a:pt x="567" y="9476"/>
                  </a:lnTo>
                  <a:lnTo>
                    <a:pt x="367" y="10977"/>
                  </a:lnTo>
                  <a:lnTo>
                    <a:pt x="200" y="12478"/>
                  </a:lnTo>
                  <a:lnTo>
                    <a:pt x="67" y="13980"/>
                  </a:lnTo>
                  <a:lnTo>
                    <a:pt x="0" y="15481"/>
                  </a:lnTo>
                  <a:lnTo>
                    <a:pt x="0" y="16982"/>
                  </a:lnTo>
                  <a:lnTo>
                    <a:pt x="0" y="18183"/>
                  </a:lnTo>
                  <a:lnTo>
                    <a:pt x="67" y="19451"/>
                  </a:lnTo>
                  <a:lnTo>
                    <a:pt x="167" y="20752"/>
                  </a:lnTo>
                  <a:lnTo>
                    <a:pt x="267" y="21420"/>
                  </a:lnTo>
                  <a:lnTo>
                    <a:pt x="367" y="22087"/>
                  </a:lnTo>
                  <a:lnTo>
                    <a:pt x="501" y="22721"/>
                  </a:lnTo>
                  <a:lnTo>
                    <a:pt x="668" y="23355"/>
                  </a:lnTo>
                  <a:lnTo>
                    <a:pt x="834" y="23988"/>
                  </a:lnTo>
                  <a:lnTo>
                    <a:pt x="1068" y="24589"/>
                  </a:lnTo>
                  <a:lnTo>
                    <a:pt x="1301" y="25190"/>
                  </a:lnTo>
                  <a:lnTo>
                    <a:pt x="1568" y="25757"/>
                  </a:lnTo>
                  <a:lnTo>
                    <a:pt x="1902" y="26290"/>
                  </a:lnTo>
                  <a:lnTo>
                    <a:pt x="2236" y="26758"/>
                  </a:lnTo>
                  <a:lnTo>
                    <a:pt x="2402" y="26958"/>
                  </a:lnTo>
                  <a:lnTo>
                    <a:pt x="2603" y="27125"/>
                  </a:lnTo>
                  <a:lnTo>
                    <a:pt x="2803" y="27258"/>
                  </a:lnTo>
                  <a:lnTo>
                    <a:pt x="3003" y="27358"/>
                  </a:lnTo>
                  <a:lnTo>
                    <a:pt x="3203" y="27425"/>
                  </a:lnTo>
                  <a:lnTo>
                    <a:pt x="3403" y="27458"/>
                  </a:lnTo>
                  <a:lnTo>
                    <a:pt x="3637" y="27492"/>
                  </a:lnTo>
                  <a:lnTo>
                    <a:pt x="3837" y="27492"/>
                  </a:lnTo>
                  <a:lnTo>
                    <a:pt x="4071" y="27425"/>
                  </a:lnTo>
                  <a:lnTo>
                    <a:pt x="4304" y="27391"/>
                  </a:lnTo>
                  <a:lnTo>
                    <a:pt x="4738" y="27191"/>
                  </a:lnTo>
                  <a:lnTo>
                    <a:pt x="5138" y="26958"/>
                  </a:lnTo>
                  <a:lnTo>
                    <a:pt x="5538" y="26657"/>
                  </a:lnTo>
                  <a:lnTo>
                    <a:pt x="5772" y="26457"/>
                  </a:lnTo>
                  <a:lnTo>
                    <a:pt x="6006" y="26224"/>
                  </a:lnTo>
                  <a:lnTo>
                    <a:pt x="6206" y="25957"/>
                  </a:lnTo>
                  <a:lnTo>
                    <a:pt x="6373" y="25690"/>
                  </a:lnTo>
                  <a:lnTo>
                    <a:pt x="6673" y="25123"/>
                  </a:lnTo>
                  <a:lnTo>
                    <a:pt x="6906" y="24556"/>
                  </a:lnTo>
                  <a:lnTo>
                    <a:pt x="7107" y="23922"/>
                  </a:lnTo>
                  <a:lnTo>
                    <a:pt x="7240" y="23288"/>
                  </a:lnTo>
                  <a:lnTo>
                    <a:pt x="7373" y="22654"/>
                  </a:lnTo>
                  <a:lnTo>
                    <a:pt x="7473" y="22053"/>
                  </a:lnTo>
                  <a:lnTo>
                    <a:pt x="7607" y="20952"/>
                  </a:lnTo>
                  <a:lnTo>
                    <a:pt x="7740" y="19852"/>
                  </a:lnTo>
                  <a:lnTo>
                    <a:pt x="7807" y="18751"/>
                  </a:lnTo>
                  <a:lnTo>
                    <a:pt x="7907" y="17650"/>
                  </a:lnTo>
                  <a:lnTo>
                    <a:pt x="8007" y="15448"/>
                  </a:lnTo>
                  <a:lnTo>
                    <a:pt x="8041" y="13212"/>
                  </a:lnTo>
                  <a:lnTo>
                    <a:pt x="8007" y="11010"/>
                  </a:lnTo>
                  <a:lnTo>
                    <a:pt x="7941" y="8809"/>
                  </a:lnTo>
                  <a:lnTo>
                    <a:pt x="7774" y="4371"/>
                  </a:lnTo>
                  <a:lnTo>
                    <a:pt x="7707" y="3604"/>
                  </a:lnTo>
                  <a:lnTo>
                    <a:pt x="7640" y="2803"/>
                  </a:lnTo>
                  <a:lnTo>
                    <a:pt x="7574" y="2436"/>
                  </a:lnTo>
                  <a:lnTo>
                    <a:pt x="7473" y="2069"/>
                  </a:lnTo>
                  <a:lnTo>
                    <a:pt x="7340" y="1702"/>
                  </a:lnTo>
                  <a:lnTo>
                    <a:pt x="7173" y="1369"/>
                  </a:lnTo>
                  <a:lnTo>
                    <a:pt x="6973" y="1035"/>
                  </a:lnTo>
                  <a:lnTo>
                    <a:pt x="6706" y="735"/>
                  </a:lnTo>
                  <a:lnTo>
                    <a:pt x="6406" y="468"/>
                  </a:lnTo>
                  <a:lnTo>
                    <a:pt x="6072" y="268"/>
                  </a:lnTo>
                  <a:lnTo>
                    <a:pt x="5739" y="101"/>
                  </a:lnTo>
                  <a:lnTo>
                    <a:pt x="5372" y="1"/>
                  </a:lnTo>
                  <a:close/>
                </a:path>
              </a:pathLst>
            </a:custGeom>
            <a:solidFill>
              <a:srgbClr val="F4D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27350" y="1761100"/>
              <a:ext cx="265275" cy="887475"/>
            </a:xfrm>
            <a:custGeom>
              <a:avLst/>
              <a:gdLst/>
              <a:ahLst/>
              <a:cxnLst/>
              <a:rect l="l" t="t" r="r" b="b"/>
              <a:pathLst>
                <a:path w="10611" h="35499" extrusionOk="0">
                  <a:moveTo>
                    <a:pt x="5105" y="12778"/>
                  </a:moveTo>
                  <a:lnTo>
                    <a:pt x="5105" y="12845"/>
                  </a:lnTo>
                  <a:lnTo>
                    <a:pt x="5139" y="12945"/>
                  </a:lnTo>
                  <a:lnTo>
                    <a:pt x="5172" y="13212"/>
                  </a:lnTo>
                  <a:lnTo>
                    <a:pt x="5172" y="13512"/>
                  </a:lnTo>
                  <a:lnTo>
                    <a:pt x="5172" y="14113"/>
                  </a:lnTo>
                  <a:lnTo>
                    <a:pt x="5139" y="15347"/>
                  </a:lnTo>
                  <a:lnTo>
                    <a:pt x="5105" y="16582"/>
                  </a:lnTo>
                  <a:lnTo>
                    <a:pt x="5072" y="17115"/>
                  </a:lnTo>
                  <a:lnTo>
                    <a:pt x="5072" y="17683"/>
                  </a:lnTo>
                  <a:lnTo>
                    <a:pt x="5105" y="18216"/>
                  </a:lnTo>
                  <a:lnTo>
                    <a:pt x="5205" y="18750"/>
                  </a:lnTo>
                  <a:lnTo>
                    <a:pt x="5239" y="18950"/>
                  </a:lnTo>
                  <a:lnTo>
                    <a:pt x="5305" y="19184"/>
                  </a:lnTo>
                  <a:lnTo>
                    <a:pt x="5439" y="19384"/>
                  </a:lnTo>
                  <a:lnTo>
                    <a:pt x="5572" y="19584"/>
                  </a:lnTo>
                  <a:lnTo>
                    <a:pt x="5706" y="19684"/>
                  </a:lnTo>
                  <a:lnTo>
                    <a:pt x="5873" y="19718"/>
                  </a:lnTo>
                  <a:lnTo>
                    <a:pt x="6039" y="19684"/>
                  </a:lnTo>
                  <a:lnTo>
                    <a:pt x="6139" y="19651"/>
                  </a:lnTo>
                  <a:lnTo>
                    <a:pt x="6206" y="19584"/>
                  </a:lnTo>
                  <a:lnTo>
                    <a:pt x="6340" y="19384"/>
                  </a:lnTo>
                  <a:lnTo>
                    <a:pt x="6406" y="19184"/>
                  </a:lnTo>
                  <a:lnTo>
                    <a:pt x="6506" y="18717"/>
                  </a:lnTo>
                  <a:lnTo>
                    <a:pt x="6573" y="18216"/>
                  </a:lnTo>
                  <a:lnTo>
                    <a:pt x="6640" y="17716"/>
                  </a:lnTo>
                  <a:lnTo>
                    <a:pt x="6673" y="16615"/>
                  </a:lnTo>
                  <a:lnTo>
                    <a:pt x="6707" y="15547"/>
                  </a:lnTo>
                  <a:lnTo>
                    <a:pt x="6773" y="15014"/>
                  </a:lnTo>
                  <a:lnTo>
                    <a:pt x="6840" y="14480"/>
                  </a:lnTo>
                  <a:lnTo>
                    <a:pt x="6974" y="13946"/>
                  </a:lnTo>
                  <a:lnTo>
                    <a:pt x="7174" y="13446"/>
                  </a:lnTo>
                  <a:lnTo>
                    <a:pt x="7274" y="13279"/>
                  </a:lnTo>
                  <a:lnTo>
                    <a:pt x="7341" y="13212"/>
                  </a:lnTo>
                  <a:lnTo>
                    <a:pt x="7374" y="13212"/>
                  </a:lnTo>
                  <a:lnTo>
                    <a:pt x="7407" y="13245"/>
                  </a:lnTo>
                  <a:lnTo>
                    <a:pt x="7441" y="13312"/>
                  </a:lnTo>
                  <a:lnTo>
                    <a:pt x="7474" y="13412"/>
                  </a:lnTo>
                  <a:lnTo>
                    <a:pt x="7507" y="13612"/>
                  </a:lnTo>
                  <a:lnTo>
                    <a:pt x="7474" y="14213"/>
                  </a:lnTo>
                  <a:lnTo>
                    <a:pt x="7441" y="14813"/>
                  </a:lnTo>
                  <a:lnTo>
                    <a:pt x="7374" y="17216"/>
                  </a:lnTo>
                  <a:lnTo>
                    <a:pt x="7374" y="17749"/>
                  </a:lnTo>
                  <a:lnTo>
                    <a:pt x="7407" y="18283"/>
                  </a:lnTo>
                  <a:lnTo>
                    <a:pt x="7474" y="18817"/>
                  </a:lnTo>
                  <a:lnTo>
                    <a:pt x="7541" y="19050"/>
                  </a:lnTo>
                  <a:lnTo>
                    <a:pt x="7641" y="19317"/>
                  </a:lnTo>
                  <a:lnTo>
                    <a:pt x="7741" y="19484"/>
                  </a:lnTo>
                  <a:lnTo>
                    <a:pt x="7874" y="19618"/>
                  </a:lnTo>
                  <a:lnTo>
                    <a:pt x="7607" y="21119"/>
                  </a:lnTo>
                  <a:lnTo>
                    <a:pt x="7374" y="22620"/>
                  </a:lnTo>
                  <a:lnTo>
                    <a:pt x="7140" y="24122"/>
                  </a:lnTo>
                  <a:lnTo>
                    <a:pt x="6940" y="25623"/>
                  </a:lnTo>
                  <a:lnTo>
                    <a:pt x="6773" y="27124"/>
                  </a:lnTo>
                  <a:lnTo>
                    <a:pt x="6640" y="28626"/>
                  </a:lnTo>
                  <a:lnTo>
                    <a:pt x="6540" y="30127"/>
                  </a:lnTo>
                  <a:lnTo>
                    <a:pt x="6440" y="31662"/>
                  </a:lnTo>
                  <a:lnTo>
                    <a:pt x="6440" y="31728"/>
                  </a:lnTo>
                  <a:lnTo>
                    <a:pt x="4305" y="31895"/>
                  </a:lnTo>
                  <a:lnTo>
                    <a:pt x="3604" y="23154"/>
                  </a:lnTo>
                  <a:lnTo>
                    <a:pt x="3404" y="20185"/>
                  </a:lnTo>
                  <a:lnTo>
                    <a:pt x="3504" y="20118"/>
                  </a:lnTo>
                  <a:lnTo>
                    <a:pt x="3604" y="19985"/>
                  </a:lnTo>
                  <a:lnTo>
                    <a:pt x="3704" y="19851"/>
                  </a:lnTo>
                  <a:lnTo>
                    <a:pt x="3771" y="19718"/>
                  </a:lnTo>
                  <a:lnTo>
                    <a:pt x="3904" y="19251"/>
                  </a:lnTo>
                  <a:lnTo>
                    <a:pt x="4038" y="18717"/>
                  </a:lnTo>
                  <a:lnTo>
                    <a:pt x="4104" y="18216"/>
                  </a:lnTo>
                  <a:lnTo>
                    <a:pt x="4171" y="17683"/>
                  </a:lnTo>
                  <a:lnTo>
                    <a:pt x="4271" y="16615"/>
                  </a:lnTo>
                  <a:lnTo>
                    <a:pt x="4338" y="15514"/>
                  </a:lnTo>
                  <a:lnTo>
                    <a:pt x="4405" y="15014"/>
                  </a:lnTo>
                  <a:lnTo>
                    <a:pt x="4505" y="14480"/>
                  </a:lnTo>
                  <a:lnTo>
                    <a:pt x="4605" y="13946"/>
                  </a:lnTo>
                  <a:lnTo>
                    <a:pt x="4772" y="13446"/>
                  </a:lnTo>
                  <a:lnTo>
                    <a:pt x="4972" y="12945"/>
                  </a:lnTo>
                  <a:lnTo>
                    <a:pt x="5005" y="12845"/>
                  </a:lnTo>
                  <a:lnTo>
                    <a:pt x="5072" y="12778"/>
                  </a:lnTo>
                  <a:close/>
                  <a:moveTo>
                    <a:pt x="5639" y="367"/>
                  </a:moveTo>
                  <a:lnTo>
                    <a:pt x="6039" y="401"/>
                  </a:lnTo>
                  <a:lnTo>
                    <a:pt x="6440" y="468"/>
                  </a:lnTo>
                  <a:lnTo>
                    <a:pt x="6807" y="601"/>
                  </a:lnTo>
                  <a:lnTo>
                    <a:pt x="7174" y="801"/>
                  </a:lnTo>
                  <a:lnTo>
                    <a:pt x="7507" y="1068"/>
                  </a:lnTo>
                  <a:lnTo>
                    <a:pt x="7808" y="1368"/>
                  </a:lnTo>
                  <a:lnTo>
                    <a:pt x="8075" y="1702"/>
                  </a:lnTo>
                  <a:lnTo>
                    <a:pt x="8308" y="2102"/>
                  </a:lnTo>
                  <a:lnTo>
                    <a:pt x="8508" y="2503"/>
                  </a:lnTo>
                  <a:lnTo>
                    <a:pt x="8642" y="2936"/>
                  </a:lnTo>
                  <a:lnTo>
                    <a:pt x="8775" y="3370"/>
                  </a:lnTo>
                  <a:lnTo>
                    <a:pt x="8909" y="3804"/>
                  </a:lnTo>
                  <a:lnTo>
                    <a:pt x="9075" y="4671"/>
                  </a:lnTo>
                  <a:lnTo>
                    <a:pt x="9376" y="6673"/>
                  </a:lnTo>
                  <a:lnTo>
                    <a:pt x="9643" y="8675"/>
                  </a:lnTo>
                  <a:lnTo>
                    <a:pt x="9876" y="10710"/>
                  </a:lnTo>
                  <a:lnTo>
                    <a:pt x="10043" y="12745"/>
                  </a:lnTo>
                  <a:lnTo>
                    <a:pt x="10143" y="14747"/>
                  </a:lnTo>
                  <a:lnTo>
                    <a:pt x="10210" y="16782"/>
                  </a:lnTo>
                  <a:lnTo>
                    <a:pt x="10243" y="18817"/>
                  </a:lnTo>
                  <a:lnTo>
                    <a:pt x="10210" y="20852"/>
                  </a:lnTo>
                  <a:lnTo>
                    <a:pt x="10143" y="22887"/>
                  </a:lnTo>
                  <a:lnTo>
                    <a:pt x="10043" y="24922"/>
                  </a:lnTo>
                  <a:lnTo>
                    <a:pt x="9876" y="26957"/>
                  </a:lnTo>
                  <a:lnTo>
                    <a:pt x="9709" y="28993"/>
                  </a:lnTo>
                  <a:lnTo>
                    <a:pt x="9643" y="29693"/>
                  </a:lnTo>
                  <a:lnTo>
                    <a:pt x="9509" y="30394"/>
                  </a:lnTo>
                  <a:lnTo>
                    <a:pt x="9376" y="31128"/>
                  </a:lnTo>
                  <a:lnTo>
                    <a:pt x="9209" y="31828"/>
                  </a:lnTo>
                  <a:lnTo>
                    <a:pt x="8975" y="32496"/>
                  </a:lnTo>
                  <a:lnTo>
                    <a:pt x="8842" y="32829"/>
                  </a:lnTo>
                  <a:lnTo>
                    <a:pt x="8675" y="33129"/>
                  </a:lnTo>
                  <a:lnTo>
                    <a:pt x="8475" y="33430"/>
                  </a:lnTo>
                  <a:lnTo>
                    <a:pt x="8275" y="33730"/>
                  </a:lnTo>
                  <a:lnTo>
                    <a:pt x="8041" y="33997"/>
                  </a:lnTo>
                  <a:lnTo>
                    <a:pt x="7808" y="34230"/>
                  </a:lnTo>
                  <a:lnTo>
                    <a:pt x="7841" y="33997"/>
                  </a:lnTo>
                  <a:lnTo>
                    <a:pt x="8241" y="31862"/>
                  </a:lnTo>
                  <a:lnTo>
                    <a:pt x="8241" y="31762"/>
                  </a:lnTo>
                  <a:lnTo>
                    <a:pt x="8208" y="31695"/>
                  </a:lnTo>
                  <a:lnTo>
                    <a:pt x="8141" y="31628"/>
                  </a:lnTo>
                  <a:lnTo>
                    <a:pt x="8041" y="31628"/>
                  </a:lnTo>
                  <a:lnTo>
                    <a:pt x="6807" y="31695"/>
                  </a:lnTo>
                  <a:lnTo>
                    <a:pt x="6940" y="29493"/>
                  </a:lnTo>
                  <a:lnTo>
                    <a:pt x="7140" y="27324"/>
                  </a:lnTo>
                  <a:lnTo>
                    <a:pt x="7374" y="25156"/>
                  </a:lnTo>
                  <a:lnTo>
                    <a:pt x="7674" y="22987"/>
                  </a:lnTo>
                  <a:lnTo>
                    <a:pt x="7941" y="21319"/>
                  </a:lnTo>
                  <a:lnTo>
                    <a:pt x="8241" y="19651"/>
                  </a:lnTo>
                  <a:lnTo>
                    <a:pt x="8442" y="19584"/>
                  </a:lnTo>
                  <a:lnTo>
                    <a:pt x="8575" y="19417"/>
                  </a:lnTo>
                  <a:lnTo>
                    <a:pt x="8675" y="19251"/>
                  </a:lnTo>
                  <a:lnTo>
                    <a:pt x="8742" y="19084"/>
                  </a:lnTo>
                  <a:lnTo>
                    <a:pt x="8842" y="18817"/>
                  </a:lnTo>
                  <a:lnTo>
                    <a:pt x="8909" y="18550"/>
                  </a:lnTo>
                  <a:lnTo>
                    <a:pt x="8942" y="18016"/>
                  </a:lnTo>
                  <a:lnTo>
                    <a:pt x="8942" y="17449"/>
                  </a:lnTo>
                  <a:lnTo>
                    <a:pt x="8942" y="16915"/>
                  </a:lnTo>
                  <a:lnTo>
                    <a:pt x="8909" y="15681"/>
                  </a:lnTo>
                  <a:lnTo>
                    <a:pt x="8875" y="14446"/>
                  </a:lnTo>
                  <a:lnTo>
                    <a:pt x="8775" y="13212"/>
                  </a:lnTo>
                  <a:lnTo>
                    <a:pt x="8742" y="13145"/>
                  </a:lnTo>
                  <a:lnTo>
                    <a:pt x="8708" y="13079"/>
                  </a:lnTo>
                  <a:lnTo>
                    <a:pt x="8642" y="13045"/>
                  </a:lnTo>
                  <a:lnTo>
                    <a:pt x="8508" y="13045"/>
                  </a:lnTo>
                  <a:lnTo>
                    <a:pt x="8442" y="13079"/>
                  </a:lnTo>
                  <a:lnTo>
                    <a:pt x="8408" y="13145"/>
                  </a:lnTo>
                  <a:lnTo>
                    <a:pt x="8408" y="13212"/>
                  </a:lnTo>
                  <a:lnTo>
                    <a:pt x="8475" y="14380"/>
                  </a:lnTo>
                  <a:lnTo>
                    <a:pt x="8542" y="15547"/>
                  </a:lnTo>
                  <a:lnTo>
                    <a:pt x="8575" y="16715"/>
                  </a:lnTo>
                  <a:lnTo>
                    <a:pt x="8575" y="17883"/>
                  </a:lnTo>
                  <a:lnTo>
                    <a:pt x="8542" y="18417"/>
                  </a:lnTo>
                  <a:lnTo>
                    <a:pt x="8475" y="18650"/>
                  </a:lnTo>
                  <a:lnTo>
                    <a:pt x="8408" y="18917"/>
                  </a:lnTo>
                  <a:lnTo>
                    <a:pt x="8308" y="19151"/>
                  </a:lnTo>
                  <a:lnTo>
                    <a:pt x="8241" y="19251"/>
                  </a:lnTo>
                  <a:lnTo>
                    <a:pt x="8175" y="19284"/>
                  </a:lnTo>
                  <a:lnTo>
                    <a:pt x="8075" y="19284"/>
                  </a:lnTo>
                  <a:lnTo>
                    <a:pt x="8041" y="19251"/>
                  </a:lnTo>
                  <a:lnTo>
                    <a:pt x="7974" y="19117"/>
                  </a:lnTo>
                  <a:lnTo>
                    <a:pt x="7874" y="18850"/>
                  </a:lnTo>
                  <a:lnTo>
                    <a:pt x="7808" y="18617"/>
                  </a:lnTo>
                  <a:lnTo>
                    <a:pt x="7774" y="18350"/>
                  </a:lnTo>
                  <a:lnTo>
                    <a:pt x="7741" y="17816"/>
                  </a:lnTo>
                  <a:lnTo>
                    <a:pt x="7741" y="17282"/>
                  </a:lnTo>
                  <a:lnTo>
                    <a:pt x="7741" y="16748"/>
                  </a:lnTo>
                  <a:lnTo>
                    <a:pt x="7841" y="14413"/>
                  </a:lnTo>
                  <a:lnTo>
                    <a:pt x="7874" y="14013"/>
                  </a:lnTo>
                  <a:lnTo>
                    <a:pt x="7874" y="13579"/>
                  </a:lnTo>
                  <a:lnTo>
                    <a:pt x="7874" y="13346"/>
                  </a:lnTo>
                  <a:lnTo>
                    <a:pt x="7808" y="13145"/>
                  </a:lnTo>
                  <a:lnTo>
                    <a:pt x="7674" y="12979"/>
                  </a:lnTo>
                  <a:lnTo>
                    <a:pt x="7541" y="12878"/>
                  </a:lnTo>
                  <a:lnTo>
                    <a:pt x="7441" y="12845"/>
                  </a:lnTo>
                  <a:lnTo>
                    <a:pt x="7341" y="12812"/>
                  </a:lnTo>
                  <a:lnTo>
                    <a:pt x="7240" y="12845"/>
                  </a:lnTo>
                  <a:lnTo>
                    <a:pt x="7174" y="12878"/>
                  </a:lnTo>
                  <a:lnTo>
                    <a:pt x="7007" y="12979"/>
                  </a:lnTo>
                  <a:lnTo>
                    <a:pt x="6907" y="13145"/>
                  </a:lnTo>
                  <a:lnTo>
                    <a:pt x="6807" y="13346"/>
                  </a:lnTo>
                  <a:lnTo>
                    <a:pt x="6707" y="13546"/>
                  </a:lnTo>
                  <a:lnTo>
                    <a:pt x="6607" y="13879"/>
                  </a:lnTo>
                  <a:lnTo>
                    <a:pt x="6506" y="14380"/>
                  </a:lnTo>
                  <a:lnTo>
                    <a:pt x="6406" y="14880"/>
                  </a:lnTo>
                  <a:lnTo>
                    <a:pt x="6373" y="15347"/>
                  </a:lnTo>
                  <a:lnTo>
                    <a:pt x="6340" y="15848"/>
                  </a:lnTo>
                  <a:lnTo>
                    <a:pt x="6306" y="16849"/>
                  </a:lnTo>
                  <a:lnTo>
                    <a:pt x="6240" y="17849"/>
                  </a:lnTo>
                  <a:lnTo>
                    <a:pt x="6173" y="18383"/>
                  </a:lnTo>
                  <a:lnTo>
                    <a:pt x="6073" y="18917"/>
                  </a:lnTo>
                  <a:lnTo>
                    <a:pt x="6006" y="19151"/>
                  </a:lnTo>
                  <a:lnTo>
                    <a:pt x="5973" y="19251"/>
                  </a:lnTo>
                  <a:lnTo>
                    <a:pt x="5939" y="19317"/>
                  </a:lnTo>
                  <a:lnTo>
                    <a:pt x="5839" y="19317"/>
                  </a:lnTo>
                  <a:lnTo>
                    <a:pt x="5806" y="19284"/>
                  </a:lnTo>
                  <a:lnTo>
                    <a:pt x="5739" y="19184"/>
                  </a:lnTo>
                  <a:lnTo>
                    <a:pt x="5639" y="18917"/>
                  </a:lnTo>
                  <a:lnTo>
                    <a:pt x="5572" y="18650"/>
                  </a:lnTo>
                  <a:lnTo>
                    <a:pt x="5506" y="18383"/>
                  </a:lnTo>
                  <a:lnTo>
                    <a:pt x="5439" y="17883"/>
                  </a:lnTo>
                  <a:lnTo>
                    <a:pt x="5439" y="17316"/>
                  </a:lnTo>
                  <a:lnTo>
                    <a:pt x="5472" y="16782"/>
                  </a:lnTo>
                  <a:lnTo>
                    <a:pt x="5506" y="15648"/>
                  </a:lnTo>
                  <a:lnTo>
                    <a:pt x="5539" y="14480"/>
                  </a:lnTo>
                  <a:lnTo>
                    <a:pt x="5539" y="13312"/>
                  </a:lnTo>
                  <a:lnTo>
                    <a:pt x="5506" y="12912"/>
                  </a:lnTo>
                  <a:lnTo>
                    <a:pt x="5472" y="12712"/>
                  </a:lnTo>
                  <a:lnTo>
                    <a:pt x="5372" y="12511"/>
                  </a:lnTo>
                  <a:lnTo>
                    <a:pt x="5272" y="12445"/>
                  </a:lnTo>
                  <a:lnTo>
                    <a:pt x="5172" y="12378"/>
                  </a:lnTo>
                  <a:lnTo>
                    <a:pt x="5039" y="12378"/>
                  </a:lnTo>
                  <a:lnTo>
                    <a:pt x="4938" y="12411"/>
                  </a:lnTo>
                  <a:lnTo>
                    <a:pt x="4872" y="12445"/>
                  </a:lnTo>
                  <a:lnTo>
                    <a:pt x="4738" y="12612"/>
                  </a:lnTo>
                  <a:lnTo>
                    <a:pt x="4638" y="12778"/>
                  </a:lnTo>
                  <a:lnTo>
                    <a:pt x="4538" y="12979"/>
                  </a:lnTo>
                  <a:lnTo>
                    <a:pt x="4405" y="13312"/>
                  </a:lnTo>
                  <a:lnTo>
                    <a:pt x="4271" y="13779"/>
                  </a:lnTo>
                  <a:lnTo>
                    <a:pt x="4171" y="14280"/>
                  </a:lnTo>
                  <a:lnTo>
                    <a:pt x="4071" y="14780"/>
                  </a:lnTo>
                  <a:lnTo>
                    <a:pt x="4004" y="15247"/>
                  </a:lnTo>
                  <a:lnTo>
                    <a:pt x="3904" y="16248"/>
                  </a:lnTo>
                  <a:lnTo>
                    <a:pt x="3837" y="17249"/>
                  </a:lnTo>
                  <a:lnTo>
                    <a:pt x="3704" y="18283"/>
                  </a:lnTo>
                  <a:lnTo>
                    <a:pt x="3637" y="18784"/>
                  </a:lnTo>
                  <a:lnTo>
                    <a:pt x="3504" y="19284"/>
                  </a:lnTo>
                  <a:lnTo>
                    <a:pt x="3437" y="19518"/>
                  </a:lnTo>
                  <a:lnTo>
                    <a:pt x="3404" y="19618"/>
                  </a:lnTo>
                  <a:lnTo>
                    <a:pt x="3337" y="19718"/>
                  </a:lnTo>
                  <a:lnTo>
                    <a:pt x="3304" y="19651"/>
                  </a:lnTo>
                  <a:lnTo>
                    <a:pt x="3270" y="19618"/>
                  </a:lnTo>
                  <a:lnTo>
                    <a:pt x="3204" y="19584"/>
                  </a:lnTo>
                  <a:lnTo>
                    <a:pt x="3137" y="19584"/>
                  </a:lnTo>
                  <a:lnTo>
                    <a:pt x="3104" y="19384"/>
                  </a:lnTo>
                  <a:lnTo>
                    <a:pt x="3037" y="18817"/>
                  </a:lnTo>
                  <a:lnTo>
                    <a:pt x="3003" y="18283"/>
                  </a:lnTo>
                  <a:lnTo>
                    <a:pt x="2970" y="17716"/>
                  </a:lnTo>
                  <a:lnTo>
                    <a:pt x="3003" y="17149"/>
                  </a:lnTo>
                  <a:lnTo>
                    <a:pt x="3070" y="16048"/>
                  </a:lnTo>
                  <a:lnTo>
                    <a:pt x="3204" y="14914"/>
                  </a:lnTo>
                  <a:lnTo>
                    <a:pt x="3270" y="13813"/>
                  </a:lnTo>
                  <a:lnTo>
                    <a:pt x="3270" y="13279"/>
                  </a:lnTo>
                  <a:lnTo>
                    <a:pt x="3270" y="12712"/>
                  </a:lnTo>
                  <a:lnTo>
                    <a:pt x="3204" y="12612"/>
                  </a:lnTo>
                  <a:lnTo>
                    <a:pt x="3137" y="12545"/>
                  </a:lnTo>
                  <a:lnTo>
                    <a:pt x="3037" y="12545"/>
                  </a:lnTo>
                  <a:lnTo>
                    <a:pt x="2937" y="12578"/>
                  </a:lnTo>
                  <a:lnTo>
                    <a:pt x="2670" y="12845"/>
                  </a:lnTo>
                  <a:lnTo>
                    <a:pt x="2470" y="13145"/>
                  </a:lnTo>
                  <a:lnTo>
                    <a:pt x="2303" y="13479"/>
                  </a:lnTo>
                  <a:lnTo>
                    <a:pt x="2169" y="13846"/>
                  </a:lnTo>
                  <a:lnTo>
                    <a:pt x="2069" y="14213"/>
                  </a:lnTo>
                  <a:lnTo>
                    <a:pt x="1969" y="14580"/>
                  </a:lnTo>
                  <a:lnTo>
                    <a:pt x="1836" y="15314"/>
                  </a:lnTo>
                  <a:lnTo>
                    <a:pt x="1702" y="16181"/>
                  </a:lnTo>
                  <a:lnTo>
                    <a:pt x="1602" y="17082"/>
                  </a:lnTo>
                  <a:lnTo>
                    <a:pt x="1569" y="17983"/>
                  </a:lnTo>
                  <a:lnTo>
                    <a:pt x="1535" y="18884"/>
                  </a:lnTo>
                  <a:lnTo>
                    <a:pt x="1535" y="18950"/>
                  </a:lnTo>
                  <a:lnTo>
                    <a:pt x="1602" y="19017"/>
                  </a:lnTo>
                  <a:lnTo>
                    <a:pt x="1669" y="19050"/>
                  </a:lnTo>
                  <a:lnTo>
                    <a:pt x="1802" y="19050"/>
                  </a:lnTo>
                  <a:lnTo>
                    <a:pt x="1869" y="19017"/>
                  </a:lnTo>
                  <a:lnTo>
                    <a:pt x="1902" y="18950"/>
                  </a:lnTo>
                  <a:lnTo>
                    <a:pt x="1902" y="18884"/>
                  </a:lnTo>
                  <a:lnTo>
                    <a:pt x="1936" y="18016"/>
                  </a:lnTo>
                  <a:lnTo>
                    <a:pt x="1969" y="17182"/>
                  </a:lnTo>
                  <a:lnTo>
                    <a:pt x="2069" y="16348"/>
                  </a:lnTo>
                  <a:lnTo>
                    <a:pt x="2203" y="15481"/>
                  </a:lnTo>
                  <a:lnTo>
                    <a:pt x="2303" y="14914"/>
                  </a:lnTo>
                  <a:lnTo>
                    <a:pt x="2403" y="14313"/>
                  </a:lnTo>
                  <a:lnTo>
                    <a:pt x="2503" y="14013"/>
                  </a:lnTo>
                  <a:lnTo>
                    <a:pt x="2603" y="13712"/>
                  </a:lnTo>
                  <a:lnTo>
                    <a:pt x="2737" y="13446"/>
                  </a:lnTo>
                  <a:lnTo>
                    <a:pt x="2903" y="13212"/>
                  </a:lnTo>
                  <a:lnTo>
                    <a:pt x="2870" y="13712"/>
                  </a:lnTo>
                  <a:lnTo>
                    <a:pt x="2870" y="14246"/>
                  </a:lnTo>
                  <a:lnTo>
                    <a:pt x="2770" y="15314"/>
                  </a:lnTo>
                  <a:lnTo>
                    <a:pt x="2670" y="16348"/>
                  </a:lnTo>
                  <a:lnTo>
                    <a:pt x="2603" y="17416"/>
                  </a:lnTo>
                  <a:lnTo>
                    <a:pt x="2603" y="17983"/>
                  </a:lnTo>
                  <a:lnTo>
                    <a:pt x="2636" y="18550"/>
                  </a:lnTo>
                  <a:lnTo>
                    <a:pt x="2670" y="19084"/>
                  </a:lnTo>
                  <a:lnTo>
                    <a:pt x="2770" y="19651"/>
                  </a:lnTo>
                  <a:lnTo>
                    <a:pt x="2870" y="19918"/>
                  </a:lnTo>
                  <a:lnTo>
                    <a:pt x="2937" y="20051"/>
                  </a:lnTo>
                  <a:lnTo>
                    <a:pt x="3003" y="20151"/>
                  </a:lnTo>
                  <a:lnTo>
                    <a:pt x="3904" y="31862"/>
                  </a:lnTo>
                  <a:lnTo>
                    <a:pt x="3904" y="31928"/>
                  </a:lnTo>
                  <a:lnTo>
                    <a:pt x="2970" y="31995"/>
                  </a:lnTo>
                  <a:lnTo>
                    <a:pt x="2903" y="32028"/>
                  </a:lnTo>
                  <a:lnTo>
                    <a:pt x="2837" y="32095"/>
                  </a:lnTo>
                  <a:lnTo>
                    <a:pt x="2803" y="32162"/>
                  </a:lnTo>
                  <a:lnTo>
                    <a:pt x="2803" y="32262"/>
                  </a:lnTo>
                  <a:lnTo>
                    <a:pt x="3003" y="32863"/>
                  </a:lnTo>
                  <a:lnTo>
                    <a:pt x="3204" y="33463"/>
                  </a:lnTo>
                  <a:lnTo>
                    <a:pt x="3404" y="34097"/>
                  </a:lnTo>
                  <a:lnTo>
                    <a:pt x="3537" y="34731"/>
                  </a:lnTo>
                  <a:lnTo>
                    <a:pt x="3137" y="34531"/>
                  </a:lnTo>
                  <a:lnTo>
                    <a:pt x="2770" y="34297"/>
                  </a:lnTo>
                  <a:lnTo>
                    <a:pt x="2403" y="34030"/>
                  </a:lnTo>
                  <a:lnTo>
                    <a:pt x="2103" y="33697"/>
                  </a:lnTo>
                  <a:lnTo>
                    <a:pt x="1836" y="33363"/>
                  </a:lnTo>
                  <a:lnTo>
                    <a:pt x="1602" y="32996"/>
                  </a:lnTo>
                  <a:lnTo>
                    <a:pt x="1402" y="32629"/>
                  </a:lnTo>
                  <a:lnTo>
                    <a:pt x="1235" y="32229"/>
                  </a:lnTo>
                  <a:lnTo>
                    <a:pt x="1068" y="31828"/>
                  </a:lnTo>
                  <a:lnTo>
                    <a:pt x="968" y="31428"/>
                  </a:lnTo>
                  <a:lnTo>
                    <a:pt x="768" y="30594"/>
                  </a:lnTo>
                  <a:lnTo>
                    <a:pt x="668" y="29660"/>
                  </a:lnTo>
                  <a:lnTo>
                    <a:pt x="568" y="28759"/>
                  </a:lnTo>
                  <a:lnTo>
                    <a:pt x="501" y="26924"/>
                  </a:lnTo>
                  <a:lnTo>
                    <a:pt x="435" y="24922"/>
                  </a:lnTo>
                  <a:lnTo>
                    <a:pt x="401" y="22887"/>
                  </a:lnTo>
                  <a:lnTo>
                    <a:pt x="401" y="20885"/>
                  </a:lnTo>
                  <a:lnTo>
                    <a:pt x="435" y="18884"/>
                  </a:lnTo>
                  <a:lnTo>
                    <a:pt x="535" y="16882"/>
                  </a:lnTo>
                  <a:lnTo>
                    <a:pt x="668" y="14914"/>
                  </a:lnTo>
                  <a:lnTo>
                    <a:pt x="868" y="12912"/>
                  </a:lnTo>
                  <a:lnTo>
                    <a:pt x="1135" y="10910"/>
                  </a:lnTo>
                  <a:lnTo>
                    <a:pt x="1435" y="8942"/>
                  </a:lnTo>
                  <a:lnTo>
                    <a:pt x="1836" y="6973"/>
                  </a:lnTo>
                  <a:lnTo>
                    <a:pt x="2236" y="5105"/>
                  </a:lnTo>
                  <a:lnTo>
                    <a:pt x="2503" y="4171"/>
                  </a:lnTo>
                  <a:lnTo>
                    <a:pt x="2770" y="3237"/>
                  </a:lnTo>
                  <a:lnTo>
                    <a:pt x="2937" y="2836"/>
                  </a:lnTo>
                  <a:lnTo>
                    <a:pt x="3104" y="2436"/>
                  </a:lnTo>
                  <a:lnTo>
                    <a:pt x="3304" y="2069"/>
                  </a:lnTo>
                  <a:lnTo>
                    <a:pt x="3537" y="1702"/>
                  </a:lnTo>
                  <a:lnTo>
                    <a:pt x="3804" y="1368"/>
                  </a:lnTo>
                  <a:lnTo>
                    <a:pt x="4104" y="1068"/>
                  </a:lnTo>
                  <a:lnTo>
                    <a:pt x="4438" y="801"/>
                  </a:lnTo>
                  <a:lnTo>
                    <a:pt x="4838" y="568"/>
                  </a:lnTo>
                  <a:lnTo>
                    <a:pt x="5039" y="501"/>
                  </a:lnTo>
                  <a:lnTo>
                    <a:pt x="5239" y="434"/>
                  </a:lnTo>
                  <a:lnTo>
                    <a:pt x="5639" y="367"/>
                  </a:lnTo>
                  <a:close/>
                  <a:moveTo>
                    <a:pt x="5572" y="1"/>
                  </a:moveTo>
                  <a:lnTo>
                    <a:pt x="5172" y="67"/>
                  </a:lnTo>
                  <a:lnTo>
                    <a:pt x="4772" y="201"/>
                  </a:lnTo>
                  <a:lnTo>
                    <a:pt x="4405" y="401"/>
                  </a:lnTo>
                  <a:lnTo>
                    <a:pt x="4071" y="601"/>
                  </a:lnTo>
                  <a:lnTo>
                    <a:pt x="3771" y="868"/>
                  </a:lnTo>
                  <a:lnTo>
                    <a:pt x="3470" y="1168"/>
                  </a:lnTo>
                  <a:lnTo>
                    <a:pt x="3204" y="1535"/>
                  </a:lnTo>
                  <a:lnTo>
                    <a:pt x="2937" y="1936"/>
                  </a:lnTo>
                  <a:lnTo>
                    <a:pt x="2737" y="2336"/>
                  </a:lnTo>
                  <a:lnTo>
                    <a:pt x="2570" y="2770"/>
                  </a:lnTo>
                  <a:lnTo>
                    <a:pt x="2403" y="3203"/>
                  </a:lnTo>
                  <a:lnTo>
                    <a:pt x="2269" y="3637"/>
                  </a:lnTo>
                  <a:lnTo>
                    <a:pt x="2036" y="4504"/>
                  </a:lnTo>
                  <a:lnTo>
                    <a:pt x="1769" y="5539"/>
                  </a:lnTo>
                  <a:lnTo>
                    <a:pt x="1535" y="6573"/>
                  </a:lnTo>
                  <a:lnTo>
                    <a:pt x="1102" y="8641"/>
                  </a:lnTo>
                  <a:lnTo>
                    <a:pt x="768" y="10710"/>
                  </a:lnTo>
                  <a:lnTo>
                    <a:pt x="501" y="12812"/>
                  </a:lnTo>
                  <a:lnTo>
                    <a:pt x="301" y="14914"/>
                  </a:lnTo>
                  <a:lnTo>
                    <a:pt x="134" y="17015"/>
                  </a:lnTo>
                  <a:lnTo>
                    <a:pt x="34" y="19117"/>
                  </a:lnTo>
                  <a:lnTo>
                    <a:pt x="1" y="21219"/>
                  </a:lnTo>
                  <a:lnTo>
                    <a:pt x="1" y="23354"/>
                  </a:lnTo>
                  <a:lnTo>
                    <a:pt x="68" y="25456"/>
                  </a:lnTo>
                  <a:lnTo>
                    <a:pt x="134" y="27458"/>
                  </a:lnTo>
                  <a:lnTo>
                    <a:pt x="201" y="28459"/>
                  </a:lnTo>
                  <a:lnTo>
                    <a:pt x="268" y="29460"/>
                  </a:lnTo>
                  <a:lnTo>
                    <a:pt x="334" y="29993"/>
                  </a:lnTo>
                  <a:lnTo>
                    <a:pt x="401" y="30527"/>
                  </a:lnTo>
                  <a:lnTo>
                    <a:pt x="501" y="31061"/>
                  </a:lnTo>
                  <a:lnTo>
                    <a:pt x="635" y="31595"/>
                  </a:lnTo>
                  <a:lnTo>
                    <a:pt x="801" y="32129"/>
                  </a:lnTo>
                  <a:lnTo>
                    <a:pt x="1002" y="32629"/>
                  </a:lnTo>
                  <a:lnTo>
                    <a:pt x="1235" y="33129"/>
                  </a:lnTo>
                  <a:lnTo>
                    <a:pt x="1535" y="33597"/>
                  </a:lnTo>
                  <a:lnTo>
                    <a:pt x="1736" y="33863"/>
                  </a:lnTo>
                  <a:lnTo>
                    <a:pt x="1969" y="34130"/>
                  </a:lnTo>
                  <a:lnTo>
                    <a:pt x="2236" y="34364"/>
                  </a:lnTo>
                  <a:lnTo>
                    <a:pt x="2503" y="34564"/>
                  </a:lnTo>
                  <a:lnTo>
                    <a:pt x="2803" y="34764"/>
                  </a:lnTo>
                  <a:lnTo>
                    <a:pt x="3137" y="34964"/>
                  </a:lnTo>
                  <a:lnTo>
                    <a:pt x="3437" y="35098"/>
                  </a:lnTo>
                  <a:lnTo>
                    <a:pt x="3771" y="35231"/>
                  </a:lnTo>
                  <a:lnTo>
                    <a:pt x="4104" y="35331"/>
                  </a:lnTo>
                  <a:lnTo>
                    <a:pt x="4471" y="35431"/>
                  </a:lnTo>
                  <a:lnTo>
                    <a:pt x="4805" y="35465"/>
                  </a:lnTo>
                  <a:lnTo>
                    <a:pt x="5172" y="35498"/>
                  </a:lnTo>
                  <a:lnTo>
                    <a:pt x="5539" y="35498"/>
                  </a:lnTo>
                  <a:lnTo>
                    <a:pt x="5873" y="35465"/>
                  </a:lnTo>
                  <a:lnTo>
                    <a:pt x="6206" y="35431"/>
                  </a:lnTo>
                  <a:lnTo>
                    <a:pt x="6573" y="35331"/>
                  </a:lnTo>
                  <a:lnTo>
                    <a:pt x="6640" y="35331"/>
                  </a:lnTo>
                  <a:lnTo>
                    <a:pt x="7007" y="35165"/>
                  </a:lnTo>
                  <a:lnTo>
                    <a:pt x="7374" y="34964"/>
                  </a:lnTo>
                  <a:lnTo>
                    <a:pt x="7741" y="34764"/>
                  </a:lnTo>
                  <a:lnTo>
                    <a:pt x="8075" y="34497"/>
                  </a:lnTo>
                  <a:lnTo>
                    <a:pt x="8375" y="34164"/>
                  </a:lnTo>
                  <a:lnTo>
                    <a:pt x="8675" y="33830"/>
                  </a:lnTo>
                  <a:lnTo>
                    <a:pt x="8909" y="33463"/>
                  </a:lnTo>
                  <a:lnTo>
                    <a:pt x="9142" y="33063"/>
                  </a:lnTo>
                  <a:lnTo>
                    <a:pt x="9309" y="32662"/>
                  </a:lnTo>
                  <a:lnTo>
                    <a:pt x="9476" y="32262"/>
                  </a:lnTo>
                  <a:lnTo>
                    <a:pt x="9609" y="31828"/>
                  </a:lnTo>
                  <a:lnTo>
                    <a:pt x="9709" y="31395"/>
                  </a:lnTo>
                  <a:lnTo>
                    <a:pt x="9909" y="30427"/>
                  </a:lnTo>
                  <a:lnTo>
                    <a:pt x="10043" y="29426"/>
                  </a:lnTo>
                  <a:lnTo>
                    <a:pt x="10210" y="27458"/>
                  </a:lnTo>
                  <a:lnTo>
                    <a:pt x="10377" y="25289"/>
                  </a:lnTo>
                  <a:lnTo>
                    <a:pt x="10510" y="23154"/>
                  </a:lnTo>
                  <a:lnTo>
                    <a:pt x="10577" y="21019"/>
                  </a:lnTo>
                  <a:lnTo>
                    <a:pt x="10610" y="18884"/>
                  </a:lnTo>
                  <a:lnTo>
                    <a:pt x="10577" y="16748"/>
                  </a:lnTo>
                  <a:lnTo>
                    <a:pt x="10510" y="14580"/>
                  </a:lnTo>
                  <a:lnTo>
                    <a:pt x="10377" y="12478"/>
                  </a:lnTo>
                  <a:lnTo>
                    <a:pt x="10210" y="10343"/>
                  </a:lnTo>
                  <a:lnTo>
                    <a:pt x="9976" y="8208"/>
                  </a:lnTo>
                  <a:lnTo>
                    <a:pt x="9676" y="6106"/>
                  </a:lnTo>
                  <a:lnTo>
                    <a:pt x="9542" y="5105"/>
                  </a:lnTo>
                  <a:lnTo>
                    <a:pt x="9342" y="4137"/>
                  </a:lnTo>
                  <a:lnTo>
                    <a:pt x="9242" y="3637"/>
                  </a:lnTo>
                  <a:lnTo>
                    <a:pt x="9109" y="3170"/>
                  </a:lnTo>
                  <a:lnTo>
                    <a:pt x="8975" y="2670"/>
                  </a:lnTo>
                  <a:lnTo>
                    <a:pt x="8775" y="2236"/>
                  </a:lnTo>
                  <a:lnTo>
                    <a:pt x="8608" y="1869"/>
                  </a:lnTo>
                  <a:lnTo>
                    <a:pt x="8375" y="1502"/>
                  </a:lnTo>
                  <a:lnTo>
                    <a:pt x="8108" y="1168"/>
                  </a:lnTo>
                  <a:lnTo>
                    <a:pt x="7841" y="868"/>
                  </a:lnTo>
                  <a:lnTo>
                    <a:pt x="7507" y="568"/>
                  </a:lnTo>
                  <a:lnTo>
                    <a:pt x="7174" y="367"/>
                  </a:lnTo>
                  <a:lnTo>
                    <a:pt x="6773" y="167"/>
                  </a:lnTo>
                  <a:lnTo>
                    <a:pt x="6373" y="34"/>
                  </a:lnTo>
                  <a:lnTo>
                    <a:pt x="5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66550" y="2241525"/>
              <a:ext cx="25" cy="850"/>
            </a:xfrm>
            <a:custGeom>
              <a:avLst/>
              <a:gdLst/>
              <a:ahLst/>
              <a:cxnLst/>
              <a:rect l="l" t="t" r="r" b="b"/>
              <a:pathLst>
                <a:path w="1" h="34" extrusionOk="0">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34"/>
                  </a:lnTo>
                  <a:lnTo>
                    <a:pt x="1" y="34"/>
                  </a:lnTo>
                  <a:lnTo>
                    <a:pt x="1" y="0"/>
                  </a:lnTo>
                  <a:lnTo>
                    <a:pt x="1" y="0"/>
                  </a:ln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54875" y="2229000"/>
              <a:ext cx="27550" cy="25900"/>
            </a:xfrm>
            <a:custGeom>
              <a:avLst/>
              <a:gdLst/>
              <a:ahLst/>
              <a:cxnLst/>
              <a:rect l="l" t="t" r="r" b="b"/>
              <a:pathLst>
                <a:path w="1102" h="1036" extrusionOk="0">
                  <a:moveTo>
                    <a:pt x="601" y="468"/>
                  </a:moveTo>
                  <a:lnTo>
                    <a:pt x="601" y="501"/>
                  </a:lnTo>
                  <a:lnTo>
                    <a:pt x="568" y="535"/>
                  </a:lnTo>
                  <a:lnTo>
                    <a:pt x="468" y="535"/>
                  </a:lnTo>
                  <a:lnTo>
                    <a:pt x="468" y="501"/>
                  </a:lnTo>
                  <a:lnTo>
                    <a:pt x="468" y="468"/>
                  </a:lnTo>
                  <a:close/>
                  <a:moveTo>
                    <a:pt x="401" y="1"/>
                  </a:moveTo>
                  <a:lnTo>
                    <a:pt x="268" y="68"/>
                  </a:lnTo>
                  <a:lnTo>
                    <a:pt x="134" y="168"/>
                  </a:lnTo>
                  <a:lnTo>
                    <a:pt x="67" y="268"/>
                  </a:lnTo>
                  <a:lnTo>
                    <a:pt x="1" y="401"/>
                  </a:lnTo>
                  <a:lnTo>
                    <a:pt x="1" y="568"/>
                  </a:lnTo>
                  <a:lnTo>
                    <a:pt x="67" y="735"/>
                  </a:lnTo>
                  <a:lnTo>
                    <a:pt x="134" y="868"/>
                  </a:lnTo>
                  <a:lnTo>
                    <a:pt x="268" y="968"/>
                  </a:lnTo>
                  <a:lnTo>
                    <a:pt x="401" y="1035"/>
                  </a:lnTo>
                  <a:lnTo>
                    <a:pt x="701" y="1035"/>
                  </a:lnTo>
                  <a:lnTo>
                    <a:pt x="835" y="968"/>
                  </a:lnTo>
                  <a:lnTo>
                    <a:pt x="968" y="868"/>
                  </a:lnTo>
                  <a:lnTo>
                    <a:pt x="1068" y="701"/>
                  </a:lnTo>
                  <a:lnTo>
                    <a:pt x="1102" y="535"/>
                  </a:lnTo>
                  <a:lnTo>
                    <a:pt x="1068" y="334"/>
                  </a:lnTo>
                  <a:lnTo>
                    <a:pt x="1002" y="201"/>
                  </a:lnTo>
                  <a:lnTo>
                    <a:pt x="868" y="68"/>
                  </a:lnTo>
                  <a:lnTo>
                    <a:pt x="7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66550" y="2240675"/>
              <a:ext cx="875" cy="875"/>
            </a:xfrm>
            <a:custGeom>
              <a:avLst/>
              <a:gdLst/>
              <a:ahLst/>
              <a:cxnLst/>
              <a:rect l="l" t="t" r="r" b="b"/>
              <a:pathLst>
                <a:path w="35" h="35" extrusionOk="0">
                  <a:moveTo>
                    <a:pt x="34" y="1"/>
                  </a:moveTo>
                  <a:lnTo>
                    <a:pt x="34" y="1"/>
                  </a:lnTo>
                  <a:lnTo>
                    <a:pt x="1" y="34"/>
                  </a:lnTo>
                  <a:lnTo>
                    <a:pt x="1" y="34"/>
                  </a:lnTo>
                  <a:lnTo>
                    <a:pt x="34" y="1"/>
                  </a:lnTo>
                  <a:lnTo>
                    <a:pt x="34" y="1"/>
                  </a:lnTo>
                  <a:lnTo>
                    <a:pt x="34" y="1"/>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69900" y="224152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367400" y="2239850"/>
              <a:ext cx="850" cy="850"/>
            </a:xfrm>
            <a:custGeom>
              <a:avLst/>
              <a:gdLst/>
              <a:ahLst/>
              <a:cxnLst/>
              <a:rect l="l" t="t" r="r" b="b"/>
              <a:pathLst>
                <a:path w="34" h="34" extrusionOk="0">
                  <a:moveTo>
                    <a:pt x="0" y="34"/>
                  </a:moveTo>
                  <a:lnTo>
                    <a:pt x="0" y="34"/>
                  </a:lnTo>
                  <a:lnTo>
                    <a:pt x="34" y="34"/>
                  </a:lnTo>
                  <a:lnTo>
                    <a:pt x="34" y="34"/>
                  </a:lnTo>
                  <a:lnTo>
                    <a:pt x="34" y="1"/>
                  </a:lnTo>
                  <a:lnTo>
                    <a:pt x="34" y="1"/>
                  </a:lnTo>
                  <a:lnTo>
                    <a:pt x="34" y="1"/>
                  </a:lnTo>
                  <a:lnTo>
                    <a:pt x="34" y="1"/>
                  </a:lnTo>
                  <a:lnTo>
                    <a:pt x="34" y="34"/>
                  </a:lnTo>
                  <a:lnTo>
                    <a:pt x="34" y="34"/>
                  </a:lnTo>
                  <a:lnTo>
                    <a:pt x="34" y="34"/>
                  </a:lnTo>
                  <a:lnTo>
                    <a:pt x="34" y="34"/>
                  </a:lnTo>
                  <a:lnTo>
                    <a:pt x="0" y="34"/>
                  </a:lnTo>
                  <a:lnTo>
                    <a:pt x="0" y="3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31700" y="2072200"/>
              <a:ext cx="29225" cy="30900"/>
            </a:xfrm>
            <a:custGeom>
              <a:avLst/>
              <a:gdLst/>
              <a:ahLst/>
              <a:cxnLst/>
              <a:rect l="l" t="t" r="r" b="b"/>
              <a:pathLst>
                <a:path w="1169" h="1236" extrusionOk="0">
                  <a:moveTo>
                    <a:pt x="634" y="1"/>
                  </a:moveTo>
                  <a:lnTo>
                    <a:pt x="468" y="34"/>
                  </a:lnTo>
                  <a:lnTo>
                    <a:pt x="334" y="101"/>
                  </a:lnTo>
                  <a:lnTo>
                    <a:pt x="201" y="234"/>
                  </a:lnTo>
                  <a:lnTo>
                    <a:pt x="134" y="401"/>
                  </a:lnTo>
                  <a:lnTo>
                    <a:pt x="34" y="535"/>
                  </a:lnTo>
                  <a:lnTo>
                    <a:pt x="1" y="701"/>
                  </a:lnTo>
                  <a:lnTo>
                    <a:pt x="1" y="835"/>
                  </a:lnTo>
                  <a:lnTo>
                    <a:pt x="67" y="968"/>
                  </a:lnTo>
                  <a:lnTo>
                    <a:pt x="134" y="1068"/>
                  </a:lnTo>
                  <a:lnTo>
                    <a:pt x="234" y="1168"/>
                  </a:lnTo>
                  <a:lnTo>
                    <a:pt x="368" y="1202"/>
                  </a:lnTo>
                  <a:lnTo>
                    <a:pt x="534" y="1235"/>
                  </a:lnTo>
                  <a:lnTo>
                    <a:pt x="668" y="1235"/>
                  </a:lnTo>
                  <a:lnTo>
                    <a:pt x="801" y="1168"/>
                  </a:lnTo>
                  <a:lnTo>
                    <a:pt x="935" y="1102"/>
                  </a:lnTo>
                  <a:lnTo>
                    <a:pt x="1035" y="968"/>
                  </a:lnTo>
                  <a:lnTo>
                    <a:pt x="1102" y="835"/>
                  </a:lnTo>
                  <a:lnTo>
                    <a:pt x="1135" y="701"/>
                  </a:lnTo>
                  <a:lnTo>
                    <a:pt x="1168" y="535"/>
                  </a:lnTo>
                  <a:lnTo>
                    <a:pt x="1135" y="368"/>
                  </a:lnTo>
                  <a:lnTo>
                    <a:pt x="1068" y="201"/>
                  </a:lnTo>
                  <a:lnTo>
                    <a:pt x="935" y="67"/>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387400" y="2062200"/>
              <a:ext cx="29225" cy="26700"/>
            </a:xfrm>
            <a:custGeom>
              <a:avLst/>
              <a:gdLst/>
              <a:ahLst/>
              <a:cxnLst/>
              <a:rect l="l" t="t" r="r" b="b"/>
              <a:pathLst>
                <a:path w="1169" h="1068" extrusionOk="0">
                  <a:moveTo>
                    <a:pt x="501" y="0"/>
                  </a:moveTo>
                  <a:lnTo>
                    <a:pt x="368" y="34"/>
                  </a:lnTo>
                  <a:lnTo>
                    <a:pt x="234" y="100"/>
                  </a:lnTo>
                  <a:lnTo>
                    <a:pt x="134" y="201"/>
                  </a:lnTo>
                  <a:lnTo>
                    <a:pt x="34" y="334"/>
                  </a:lnTo>
                  <a:lnTo>
                    <a:pt x="1" y="501"/>
                  </a:lnTo>
                  <a:lnTo>
                    <a:pt x="34" y="634"/>
                  </a:lnTo>
                  <a:lnTo>
                    <a:pt x="68" y="768"/>
                  </a:lnTo>
                  <a:lnTo>
                    <a:pt x="168" y="868"/>
                  </a:lnTo>
                  <a:lnTo>
                    <a:pt x="268" y="935"/>
                  </a:lnTo>
                  <a:lnTo>
                    <a:pt x="335" y="968"/>
                  </a:lnTo>
                  <a:lnTo>
                    <a:pt x="435" y="1035"/>
                  </a:lnTo>
                  <a:lnTo>
                    <a:pt x="535" y="1068"/>
                  </a:lnTo>
                  <a:lnTo>
                    <a:pt x="802" y="1068"/>
                  </a:lnTo>
                  <a:lnTo>
                    <a:pt x="935" y="1001"/>
                  </a:lnTo>
                  <a:lnTo>
                    <a:pt x="1035" y="935"/>
                  </a:lnTo>
                  <a:lnTo>
                    <a:pt x="1102" y="801"/>
                  </a:lnTo>
                  <a:lnTo>
                    <a:pt x="1135" y="701"/>
                  </a:lnTo>
                  <a:lnTo>
                    <a:pt x="1169" y="534"/>
                  </a:lnTo>
                  <a:lnTo>
                    <a:pt x="1135" y="401"/>
                  </a:lnTo>
                  <a:lnTo>
                    <a:pt x="1068" y="301"/>
                  </a:lnTo>
                  <a:lnTo>
                    <a:pt x="1002" y="201"/>
                  </a:lnTo>
                  <a:lnTo>
                    <a:pt x="902" y="100"/>
                  </a:lnTo>
                  <a:lnTo>
                    <a:pt x="768" y="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58300" y="2239850"/>
              <a:ext cx="32550" cy="30875"/>
            </a:xfrm>
            <a:custGeom>
              <a:avLst/>
              <a:gdLst/>
              <a:ahLst/>
              <a:cxnLst/>
              <a:rect l="l" t="t" r="r" b="b"/>
              <a:pathLst>
                <a:path w="1302" h="1235" extrusionOk="0">
                  <a:moveTo>
                    <a:pt x="668" y="1"/>
                  </a:moveTo>
                  <a:lnTo>
                    <a:pt x="535" y="34"/>
                  </a:lnTo>
                  <a:lnTo>
                    <a:pt x="401" y="67"/>
                  </a:lnTo>
                  <a:lnTo>
                    <a:pt x="301" y="167"/>
                  </a:lnTo>
                  <a:lnTo>
                    <a:pt x="134" y="267"/>
                  </a:lnTo>
                  <a:lnTo>
                    <a:pt x="67" y="401"/>
                  </a:lnTo>
                  <a:lnTo>
                    <a:pt x="1" y="568"/>
                  </a:lnTo>
                  <a:lnTo>
                    <a:pt x="1" y="735"/>
                  </a:lnTo>
                  <a:lnTo>
                    <a:pt x="67" y="901"/>
                  </a:lnTo>
                  <a:lnTo>
                    <a:pt x="168" y="1035"/>
                  </a:lnTo>
                  <a:lnTo>
                    <a:pt x="268" y="1135"/>
                  </a:lnTo>
                  <a:lnTo>
                    <a:pt x="434" y="1235"/>
                  </a:lnTo>
                  <a:lnTo>
                    <a:pt x="768" y="1235"/>
                  </a:lnTo>
                  <a:lnTo>
                    <a:pt x="935" y="1168"/>
                  </a:lnTo>
                  <a:lnTo>
                    <a:pt x="1068" y="1068"/>
                  </a:lnTo>
                  <a:lnTo>
                    <a:pt x="1168" y="935"/>
                  </a:lnTo>
                  <a:lnTo>
                    <a:pt x="1268" y="801"/>
                  </a:lnTo>
                  <a:lnTo>
                    <a:pt x="1302" y="634"/>
                  </a:lnTo>
                  <a:lnTo>
                    <a:pt x="1268" y="468"/>
                  </a:lnTo>
                  <a:lnTo>
                    <a:pt x="1202" y="301"/>
                  </a:lnTo>
                  <a:lnTo>
                    <a:pt x="1102" y="167"/>
                  </a:lnTo>
                  <a:lnTo>
                    <a:pt x="968" y="67"/>
                  </a:lnTo>
                  <a:lnTo>
                    <a:pt x="801"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41625" y="2057200"/>
              <a:ext cx="26725" cy="28375"/>
            </a:xfrm>
            <a:custGeom>
              <a:avLst/>
              <a:gdLst/>
              <a:ahLst/>
              <a:cxnLst/>
              <a:rect l="l" t="t" r="r" b="b"/>
              <a:pathLst>
                <a:path w="1069" h="1135" extrusionOk="0">
                  <a:moveTo>
                    <a:pt x="568" y="0"/>
                  </a:moveTo>
                  <a:lnTo>
                    <a:pt x="434" y="34"/>
                  </a:lnTo>
                  <a:lnTo>
                    <a:pt x="334" y="67"/>
                  </a:lnTo>
                  <a:lnTo>
                    <a:pt x="234" y="134"/>
                  </a:lnTo>
                  <a:lnTo>
                    <a:pt x="134" y="234"/>
                  </a:lnTo>
                  <a:lnTo>
                    <a:pt x="101" y="300"/>
                  </a:lnTo>
                  <a:lnTo>
                    <a:pt x="34" y="434"/>
                  </a:lnTo>
                  <a:lnTo>
                    <a:pt x="0" y="567"/>
                  </a:lnTo>
                  <a:lnTo>
                    <a:pt x="0" y="701"/>
                  </a:lnTo>
                  <a:lnTo>
                    <a:pt x="34" y="834"/>
                  </a:lnTo>
                  <a:lnTo>
                    <a:pt x="101" y="968"/>
                  </a:lnTo>
                  <a:lnTo>
                    <a:pt x="234" y="1034"/>
                  </a:lnTo>
                  <a:lnTo>
                    <a:pt x="334" y="1101"/>
                  </a:lnTo>
                  <a:lnTo>
                    <a:pt x="434" y="1135"/>
                  </a:lnTo>
                  <a:lnTo>
                    <a:pt x="568" y="1135"/>
                  </a:lnTo>
                  <a:lnTo>
                    <a:pt x="701" y="1101"/>
                  </a:lnTo>
                  <a:lnTo>
                    <a:pt x="801" y="1034"/>
                  </a:lnTo>
                  <a:lnTo>
                    <a:pt x="901" y="968"/>
                  </a:lnTo>
                  <a:lnTo>
                    <a:pt x="1001" y="868"/>
                  </a:lnTo>
                  <a:lnTo>
                    <a:pt x="1035" y="734"/>
                  </a:lnTo>
                  <a:lnTo>
                    <a:pt x="1068" y="634"/>
                  </a:lnTo>
                  <a:lnTo>
                    <a:pt x="1068" y="501"/>
                  </a:lnTo>
                  <a:lnTo>
                    <a:pt x="1035" y="367"/>
                  </a:lnTo>
                  <a:lnTo>
                    <a:pt x="1001" y="267"/>
                  </a:lnTo>
                  <a:lnTo>
                    <a:pt x="901" y="167"/>
                  </a:lnTo>
                  <a:lnTo>
                    <a:pt x="801" y="100"/>
                  </a:lnTo>
                  <a:lnTo>
                    <a:pt x="701"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390750" y="2616850"/>
              <a:ext cx="144325" cy="153500"/>
            </a:xfrm>
            <a:custGeom>
              <a:avLst/>
              <a:gdLst/>
              <a:ahLst/>
              <a:cxnLst/>
              <a:rect l="l" t="t" r="r" b="b"/>
              <a:pathLst>
                <a:path w="5773" h="6140" extrusionOk="0">
                  <a:moveTo>
                    <a:pt x="4604" y="4004"/>
                  </a:moveTo>
                  <a:lnTo>
                    <a:pt x="4538" y="4237"/>
                  </a:lnTo>
                  <a:lnTo>
                    <a:pt x="4404" y="4438"/>
                  </a:lnTo>
                  <a:lnTo>
                    <a:pt x="4204" y="4604"/>
                  </a:lnTo>
                  <a:lnTo>
                    <a:pt x="4004" y="4705"/>
                  </a:lnTo>
                  <a:lnTo>
                    <a:pt x="3737" y="4805"/>
                  </a:lnTo>
                  <a:lnTo>
                    <a:pt x="3503" y="4871"/>
                  </a:lnTo>
                  <a:lnTo>
                    <a:pt x="3237" y="4905"/>
                  </a:lnTo>
                  <a:lnTo>
                    <a:pt x="3003" y="4938"/>
                  </a:lnTo>
                  <a:lnTo>
                    <a:pt x="2369" y="4938"/>
                  </a:lnTo>
                  <a:lnTo>
                    <a:pt x="2102" y="4871"/>
                  </a:lnTo>
                  <a:lnTo>
                    <a:pt x="1802" y="4738"/>
                  </a:lnTo>
                  <a:lnTo>
                    <a:pt x="1635" y="4638"/>
                  </a:lnTo>
                  <a:lnTo>
                    <a:pt x="1468" y="4471"/>
                  </a:lnTo>
                  <a:lnTo>
                    <a:pt x="1368" y="4304"/>
                  </a:lnTo>
                  <a:lnTo>
                    <a:pt x="1301" y="4104"/>
                  </a:lnTo>
                  <a:lnTo>
                    <a:pt x="1301" y="4104"/>
                  </a:lnTo>
                  <a:lnTo>
                    <a:pt x="1668" y="4237"/>
                  </a:lnTo>
                  <a:lnTo>
                    <a:pt x="2069" y="4338"/>
                  </a:lnTo>
                  <a:lnTo>
                    <a:pt x="2469" y="4371"/>
                  </a:lnTo>
                  <a:lnTo>
                    <a:pt x="3337" y="4371"/>
                  </a:lnTo>
                  <a:lnTo>
                    <a:pt x="3770" y="4304"/>
                  </a:lnTo>
                  <a:lnTo>
                    <a:pt x="4204" y="4171"/>
                  </a:lnTo>
                  <a:lnTo>
                    <a:pt x="4404" y="4104"/>
                  </a:lnTo>
                  <a:lnTo>
                    <a:pt x="4604" y="4004"/>
                  </a:lnTo>
                  <a:close/>
                  <a:moveTo>
                    <a:pt x="5238" y="0"/>
                  </a:moveTo>
                  <a:lnTo>
                    <a:pt x="5172" y="67"/>
                  </a:lnTo>
                  <a:lnTo>
                    <a:pt x="5138" y="101"/>
                  </a:lnTo>
                  <a:lnTo>
                    <a:pt x="5138" y="201"/>
                  </a:lnTo>
                  <a:lnTo>
                    <a:pt x="5172" y="267"/>
                  </a:lnTo>
                  <a:lnTo>
                    <a:pt x="5272" y="434"/>
                  </a:lnTo>
                  <a:lnTo>
                    <a:pt x="5338" y="601"/>
                  </a:lnTo>
                  <a:lnTo>
                    <a:pt x="5372" y="768"/>
                  </a:lnTo>
                  <a:lnTo>
                    <a:pt x="5372" y="968"/>
                  </a:lnTo>
                  <a:lnTo>
                    <a:pt x="5372" y="1135"/>
                  </a:lnTo>
                  <a:lnTo>
                    <a:pt x="5338" y="1335"/>
                  </a:lnTo>
                  <a:lnTo>
                    <a:pt x="5272" y="1502"/>
                  </a:lnTo>
                  <a:lnTo>
                    <a:pt x="5205" y="1669"/>
                  </a:lnTo>
                  <a:lnTo>
                    <a:pt x="5172" y="1735"/>
                  </a:lnTo>
                  <a:lnTo>
                    <a:pt x="5138" y="1802"/>
                  </a:lnTo>
                  <a:lnTo>
                    <a:pt x="4971" y="2002"/>
                  </a:lnTo>
                  <a:lnTo>
                    <a:pt x="4771" y="2169"/>
                  </a:lnTo>
                  <a:lnTo>
                    <a:pt x="4538" y="2269"/>
                  </a:lnTo>
                  <a:lnTo>
                    <a:pt x="4304" y="2336"/>
                  </a:lnTo>
                  <a:lnTo>
                    <a:pt x="4037" y="2403"/>
                  </a:lnTo>
                  <a:lnTo>
                    <a:pt x="3770" y="2403"/>
                  </a:lnTo>
                  <a:lnTo>
                    <a:pt x="3270" y="2436"/>
                  </a:lnTo>
                  <a:lnTo>
                    <a:pt x="2703" y="2436"/>
                  </a:lnTo>
                  <a:lnTo>
                    <a:pt x="2102" y="2403"/>
                  </a:lnTo>
                  <a:lnTo>
                    <a:pt x="1535" y="2336"/>
                  </a:lnTo>
                  <a:lnTo>
                    <a:pt x="968" y="2236"/>
                  </a:lnTo>
                  <a:lnTo>
                    <a:pt x="734" y="2136"/>
                  </a:lnTo>
                  <a:lnTo>
                    <a:pt x="568" y="2036"/>
                  </a:lnTo>
                  <a:lnTo>
                    <a:pt x="501" y="1935"/>
                  </a:lnTo>
                  <a:lnTo>
                    <a:pt x="434" y="1835"/>
                  </a:lnTo>
                  <a:lnTo>
                    <a:pt x="401" y="1735"/>
                  </a:lnTo>
                  <a:lnTo>
                    <a:pt x="401" y="1602"/>
                  </a:lnTo>
                  <a:lnTo>
                    <a:pt x="401" y="1335"/>
                  </a:lnTo>
                  <a:lnTo>
                    <a:pt x="434" y="1035"/>
                  </a:lnTo>
                  <a:lnTo>
                    <a:pt x="501" y="434"/>
                  </a:lnTo>
                  <a:lnTo>
                    <a:pt x="501" y="367"/>
                  </a:lnTo>
                  <a:lnTo>
                    <a:pt x="467" y="301"/>
                  </a:lnTo>
                  <a:lnTo>
                    <a:pt x="401" y="267"/>
                  </a:lnTo>
                  <a:lnTo>
                    <a:pt x="267" y="267"/>
                  </a:lnTo>
                  <a:lnTo>
                    <a:pt x="201" y="301"/>
                  </a:lnTo>
                  <a:lnTo>
                    <a:pt x="167" y="367"/>
                  </a:lnTo>
                  <a:lnTo>
                    <a:pt x="134" y="434"/>
                  </a:lnTo>
                  <a:lnTo>
                    <a:pt x="67" y="1001"/>
                  </a:lnTo>
                  <a:lnTo>
                    <a:pt x="0" y="1535"/>
                  </a:lnTo>
                  <a:lnTo>
                    <a:pt x="34" y="1702"/>
                  </a:lnTo>
                  <a:lnTo>
                    <a:pt x="34" y="1869"/>
                  </a:lnTo>
                  <a:lnTo>
                    <a:pt x="100" y="2036"/>
                  </a:lnTo>
                  <a:lnTo>
                    <a:pt x="201" y="2169"/>
                  </a:lnTo>
                  <a:lnTo>
                    <a:pt x="267" y="2669"/>
                  </a:lnTo>
                  <a:lnTo>
                    <a:pt x="401" y="3103"/>
                  </a:lnTo>
                  <a:lnTo>
                    <a:pt x="467" y="3303"/>
                  </a:lnTo>
                  <a:lnTo>
                    <a:pt x="601" y="3503"/>
                  </a:lnTo>
                  <a:lnTo>
                    <a:pt x="734" y="3704"/>
                  </a:lnTo>
                  <a:lnTo>
                    <a:pt x="901" y="3870"/>
                  </a:lnTo>
                  <a:lnTo>
                    <a:pt x="901" y="4037"/>
                  </a:lnTo>
                  <a:lnTo>
                    <a:pt x="934" y="4204"/>
                  </a:lnTo>
                  <a:lnTo>
                    <a:pt x="968" y="4371"/>
                  </a:lnTo>
                  <a:lnTo>
                    <a:pt x="1035" y="4504"/>
                  </a:lnTo>
                  <a:lnTo>
                    <a:pt x="1135" y="4638"/>
                  </a:lnTo>
                  <a:lnTo>
                    <a:pt x="1235" y="4771"/>
                  </a:lnTo>
                  <a:lnTo>
                    <a:pt x="1502" y="5005"/>
                  </a:lnTo>
                  <a:lnTo>
                    <a:pt x="1735" y="5138"/>
                  </a:lnTo>
                  <a:lnTo>
                    <a:pt x="1769" y="5305"/>
                  </a:lnTo>
                  <a:lnTo>
                    <a:pt x="1835" y="5472"/>
                  </a:lnTo>
                  <a:lnTo>
                    <a:pt x="1935" y="5639"/>
                  </a:lnTo>
                  <a:lnTo>
                    <a:pt x="2069" y="5805"/>
                  </a:lnTo>
                  <a:lnTo>
                    <a:pt x="2236" y="5939"/>
                  </a:lnTo>
                  <a:lnTo>
                    <a:pt x="2436" y="6039"/>
                  </a:lnTo>
                  <a:lnTo>
                    <a:pt x="2636" y="6106"/>
                  </a:lnTo>
                  <a:lnTo>
                    <a:pt x="2836" y="6139"/>
                  </a:lnTo>
                  <a:lnTo>
                    <a:pt x="3036" y="6139"/>
                  </a:lnTo>
                  <a:lnTo>
                    <a:pt x="3270" y="6106"/>
                  </a:lnTo>
                  <a:lnTo>
                    <a:pt x="3437" y="6006"/>
                  </a:lnTo>
                  <a:lnTo>
                    <a:pt x="3637" y="5906"/>
                  </a:lnTo>
                  <a:lnTo>
                    <a:pt x="3804" y="5772"/>
                  </a:lnTo>
                  <a:lnTo>
                    <a:pt x="3937" y="5605"/>
                  </a:lnTo>
                  <a:lnTo>
                    <a:pt x="4037" y="5405"/>
                  </a:lnTo>
                  <a:lnTo>
                    <a:pt x="4071" y="5205"/>
                  </a:lnTo>
                  <a:lnTo>
                    <a:pt x="4071" y="5105"/>
                  </a:lnTo>
                  <a:lnTo>
                    <a:pt x="4271" y="5005"/>
                  </a:lnTo>
                  <a:lnTo>
                    <a:pt x="4438" y="4905"/>
                  </a:lnTo>
                  <a:lnTo>
                    <a:pt x="4671" y="4671"/>
                  </a:lnTo>
                  <a:lnTo>
                    <a:pt x="4871" y="4371"/>
                  </a:lnTo>
                  <a:lnTo>
                    <a:pt x="4938" y="4237"/>
                  </a:lnTo>
                  <a:lnTo>
                    <a:pt x="5005" y="4071"/>
                  </a:lnTo>
                  <a:lnTo>
                    <a:pt x="5005" y="3904"/>
                  </a:lnTo>
                  <a:lnTo>
                    <a:pt x="5005" y="3737"/>
                  </a:lnTo>
                  <a:lnTo>
                    <a:pt x="5205" y="3537"/>
                  </a:lnTo>
                  <a:lnTo>
                    <a:pt x="5338" y="3303"/>
                  </a:lnTo>
                  <a:lnTo>
                    <a:pt x="5438" y="3103"/>
                  </a:lnTo>
                  <a:lnTo>
                    <a:pt x="5505" y="2870"/>
                  </a:lnTo>
                  <a:lnTo>
                    <a:pt x="5539" y="2636"/>
                  </a:lnTo>
                  <a:lnTo>
                    <a:pt x="5572" y="2369"/>
                  </a:lnTo>
                  <a:lnTo>
                    <a:pt x="5539" y="1835"/>
                  </a:lnTo>
                  <a:lnTo>
                    <a:pt x="5605" y="1735"/>
                  </a:lnTo>
                  <a:lnTo>
                    <a:pt x="5672" y="1535"/>
                  </a:lnTo>
                  <a:lnTo>
                    <a:pt x="5739" y="1302"/>
                  </a:lnTo>
                  <a:lnTo>
                    <a:pt x="5739" y="1101"/>
                  </a:lnTo>
                  <a:lnTo>
                    <a:pt x="5772" y="901"/>
                  </a:lnTo>
                  <a:lnTo>
                    <a:pt x="5739" y="668"/>
                  </a:lnTo>
                  <a:lnTo>
                    <a:pt x="5672" y="467"/>
                  </a:lnTo>
                  <a:lnTo>
                    <a:pt x="5605" y="267"/>
                  </a:lnTo>
                  <a:lnTo>
                    <a:pt x="5505" y="67"/>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246450" y="2226500"/>
              <a:ext cx="34225" cy="13375"/>
            </a:xfrm>
            <a:custGeom>
              <a:avLst/>
              <a:gdLst/>
              <a:ahLst/>
              <a:cxnLst/>
              <a:rect l="l" t="t" r="r" b="b"/>
              <a:pathLst>
                <a:path w="1369" h="535" extrusionOk="0">
                  <a:moveTo>
                    <a:pt x="1102" y="1"/>
                  </a:moveTo>
                  <a:lnTo>
                    <a:pt x="234" y="68"/>
                  </a:lnTo>
                  <a:lnTo>
                    <a:pt x="134" y="101"/>
                  </a:lnTo>
                  <a:lnTo>
                    <a:pt x="67" y="134"/>
                  </a:lnTo>
                  <a:lnTo>
                    <a:pt x="1" y="201"/>
                  </a:lnTo>
                  <a:lnTo>
                    <a:pt x="1" y="301"/>
                  </a:lnTo>
                  <a:lnTo>
                    <a:pt x="1" y="401"/>
                  </a:lnTo>
                  <a:lnTo>
                    <a:pt x="67" y="468"/>
                  </a:lnTo>
                  <a:lnTo>
                    <a:pt x="134" y="535"/>
                  </a:lnTo>
                  <a:lnTo>
                    <a:pt x="234" y="535"/>
                  </a:lnTo>
                  <a:lnTo>
                    <a:pt x="1102" y="468"/>
                  </a:lnTo>
                  <a:lnTo>
                    <a:pt x="1202" y="434"/>
                  </a:lnTo>
                  <a:lnTo>
                    <a:pt x="1268" y="401"/>
                  </a:lnTo>
                  <a:lnTo>
                    <a:pt x="1335" y="334"/>
                  </a:lnTo>
                  <a:lnTo>
                    <a:pt x="1368" y="234"/>
                  </a:lnTo>
                  <a:lnTo>
                    <a:pt x="1335" y="134"/>
                  </a:lnTo>
                  <a:lnTo>
                    <a:pt x="1268" y="68"/>
                  </a:lnTo>
                  <a:lnTo>
                    <a:pt x="1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238125" y="2179800"/>
              <a:ext cx="41725" cy="15875"/>
            </a:xfrm>
            <a:custGeom>
              <a:avLst/>
              <a:gdLst/>
              <a:ahLst/>
              <a:cxnLst/>
              <a:rect l="l" t="t" r="r" b="b"/>
              <a:pathLst>
                <a:path w="1669" h="635" extrusionOk="0">
                  <a:moveTo>
                    <a:pt x="1435" y="0"/>
                  </a:moveTo>
                  <a:lnTo>
                    <a:pt x="234" y="167"/>
                  </a:lnTo>
                  <a:lnTo>
                    <a:pt x="133" y="167"/>
                  </a:lnTo>
                  <a:lnTo>
                    <a:pt x="67" y="234"/>
                  </a:lnTo>
                  <a:lnTo>
                    <a:pt x="33" y="301"/>
                  </a:lnTo>
                  <a:lnTo>
                    <a:pt x="0" y="401"/>
                  </a:lnTo>
                  <a:lnTo>
                    <a:pt x="33" y="468"/>
                  </a:lnTo>
                  <a:lnTo>
                    <a:pt x="67" y="568"/>
                  </a:lnTo>
                  <a:lnTo>
                    <a:pt x="133" y="601"/>
                  </a:lnTo>
                  <a:lnTo>
                    <a:pt x="234" y="634"/>
                  </a:lnTo>
                  <a:lnTo>
                    <a:pt x="1435" y="468"/>
                  </a:lnTo>
                  <a:lnTo>
                    <a:pt x="1535" y="434"/>
                  </a:lnTo>
                  <a:lnTo>
                    <a:pt x="1601" y="401"/>
                  </a:lnTo>
                  <a:lnTo>
                    <a:pt x="1668" y="301"/>
                  </a:lnTo>
                  <a:lnTo>
                    <a:pt x="1668" y="234"/>
                  </a:lnTo>
                  <a:lnTo>
                    <a:pt x="1668" y="134"/>
                  </a:lnTo>
                  <a:lnTo>
                    <a:pt x="1601" y="67"/>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242275" y="1981300"/>
              <a:ext cx="60075" cy="21700"/>
            </a:xfrm>
            <a:custGeom>
              <a:avLst/>
              <a:gdLst/>
              <a:ahLst/>
              <a:cxnLst/>
              <a:rect l="l" t="t" r="r" b="b"/>
              <a:pathLst>
                <a:path w="2403" h="868" extrusionOk="0">
                  <a:moveTo>
                    <a:pt x="201" y="0"/>
                  </a:moveTo>
                  <a:lnTo>
                    <a:pt x="101" y="34"/>
                  </a:lnTo>
                  <a:lnTo>
                    <a:pt x="68" y="100"/>
                  </a:lnTo>
                  <a:lnTo>
                    <a:pt x="1" y="167"/>
                  </a:lnTo>
                  <a:lnTo>
                    <a:pt x="1" y="267"/>
                  </a:lnTo>
                  <a:lnTo>
                    <a:pt x="34" y="334"/>
                  </a:lnTo>
                  <a:lnTo>
                    <a:pt x="68" y="434"/>
                  </a:lnTo>
                  <a:lnTo>
                    <a:pt x="168" y="467"/>
                  </a:lnTo>
                  <a:lnTo>
                    <a:pt x="668" y="601"/>
                  </a:lnTo>
                  <a:lnTo>
                    <a:pt x="1169" y="701"/>
                  </a:lnTo>
                  <a:lnTo>
                    <a:pt x="1669" y="801"/>
                  </a:lnTo>
                  <a:lnTo>
                    <a:pt x="2169" y="868"/>
                  </a:lnTo>
                  <a:lnTo>
                    <a:pt x="2269" y="868"/>
                  </a:lnTo>
                  <a:lnTo>
                    <a:pt x="2336" y="801"/>
                  </a:lnTo>
                  <a:lnTo>
                    <a:pt x="2403" y="734"/>
                  </a:lnTo>
                  <a:lnTo>
                    <a:pt x="2403" y="634"/>
                  </a:lnTo>
                  <a:lnTo>
                    <a:pt x="2403" y="567"/>
                  </a:lnTo>
                  <a:lnTo>
                    <a:pt x="2336" y="467"/>
                  </a:lnTo>
                  <a:lnTo>
                    <a:pt x="2269" y="434"/>
                  </a:lnTo>
                  <a:lnTo>
                    <a:pt x="2169" y="401"/>
                  </a:lnTo>
                  <a:lnTo>
                    <a:pt x="1702" y="334"/>
                  </a:lnTo>
                  <a:lnTo>
                    <a:pt x="1235" y="2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254800" y="1892875"/>
              <a:ext cx="47550" cy="25050"/>
            </a:xfrm>
            <a:custGeom>
              <a:avLst/>
              <a:gdLst/>
              <a:ahLst/>
              <a:cxnLst/>
              <a:rect l="l" t="t" r="r" b="b"/>
              <a:pathLst>
                <a:path w="1902" h="1002" extrusionOk="0">
                  <a:moveTo>
                    <a:pt x="167" y="1"/>
                  </a:moveTo>
                  <a:lnTo>
                    <a:pt x="67" y="34"/>
                  </a:lnTo>
                  <a:lnTo>
                    <a:pt x="0" y="101"/>
                  </a:lnTo>
                  <a:lnTo>
                    <a:pt x="0" y="201"/>
                  </a:lnTo>
                  <a:lnTo>
                    <a:pt x="0" y="268"/>
                  </a:lnTo>
                  <a:lnTo>
                    <a:pt x="34" y="368"/>
                  </a:lnTo>
                  <a:lnTo>
                    <a:pt x="100" y="434"/>
                  </a:lnTo>
                  <a:lnTo>
                    <a:pt x="834" y="735"/>
                  </a:lnTo>
                  <a:lnTo>
                    <a:pt x="1602" y="1002"/>
                  </a:lnTo>
                  <a:lnTo>
                    <a:pt x="1802" y="1002"/>
                  </a:lnTo>
                  <a:lnTo>
                    <a:pt x="1869" y="935"/>
                  </a:lnTo>
                  <a:lnTo>
                    <a:pt x="1902" y="835"/>
                  </a:lnTo>
                  <a:lnTo>
                    <a:pt x="1902" y="768"/>
                  </a:lnTo>
                  <a:lnTo>
                    <a:pt x="1869" y="668"/>
                  </a:lnTo>
                  <a:lnTo>
                    <a:pt x="1802" y="601"/>
                  </a:lnTo>
                  <a:lnTo>
                    <a:pt x="1735" y="568"/>
                  </a:lnTo>
                  <a:lnTo>
                    <a:pt x="1034" y="334"/>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297325" y="1791125"/>
              <a:ext cx="39225" cy="35900"/>
            </a:xfrm>
            <a:custGeom>
              <a:avLst/>
              <a:gdLst/>
              <a:ahLst/>
              <a:cxnLst/>
              <a:rect l="l" t="t" r="r" b="b"/>
              <a:pathLst>
                <a:path w="1569" h="1436" extrusionOk="0">
                  <a:moveTo>
                    <a:pt x="201" y="1"/>
                  </a:moveTo>
                  <a:lnTo>
                    <a:pt x="134" y="34"/>
                  </a:lnTo>
                  <a:lnTo>
                    <a:pt x="67" y="67"/>
                  </a:lnTo>
                  <a:lnTo>
                    <a:pt x="1" y="167"/>
                  </a:lnTo>
                  <a:lnTo>
                    <a:pt x="1" y="234"/>
                  </a:lnTo>
                  <a:lnTo>
                    <a:pt x="1" y="334"/>
                  </a:lnTo>
                  <a:lnTo>
                    <a:pt x="67" y="401"/>
                  </a:lnTo>
                  <a:lnTo>
                    <a:pt x="301" y="701"/>
                  </a:lnTo>
                  <a:lnTo>
                    <a:pt x="601" y="968"/>
                  </a:lnTo>
                  <a:lnTo>
                    <a:pt x="902" y="1202"/>
                  </a:lnTo>
                  <a:lnTo>
                    <a:pt x="1235" y="1435"/>
                  </a:lnTo>
                  <a:lnTo>
                    <a:pt x="1402" y="1435"/>
                  </a:lnTo>
                  <a:lnTo>
                    <a:pt x="1502" y="1402"/>
                  </a:lnTo>
                  <a:lnTo>
                    <a:pt x="1535" y="1335"/>
                  </a:lnTo>
                  <a:lnTo>
                    <a:pt x="1569" y="1235"/>
                  </a:lnTo>
                  <a:lnTo>
                    <a:pt x="1569" y="1168"/>
                  </a:lnTo>
                  <a:lnTo>
                    <a:pt x="1535" y="1068"/>
                  </a:lnTo>
                  <a:lnTo>
                    <a:pt x="1469" y="1001"/>
                  </a:lnTo>
                  <a:lnTo>
                    <a:pt x="1168" y="801"/>
                  </a:lnTo>
                  <a:lnTo>
                    <a:pt x="1068" y="768"/>
                  </a:lnTo>
                  <a:lnTo>
                    <a:pt x="1068" y="735"/>
                  </a:lnTo>
                  <a:lnTo>
                    <a:pt x="1035" y="735"/>
                  </a:lnTo>
                  <a:lnTo>
                    <a:pt x="902" y="601"/>
                  </a:lnTo>
                  <a:lnTo>
                    <a:pt x="635" y="368"/>
                  </a:lnTo>
                  <a:lnTo>
                    <a:pt x="368" y="67"/>
                  </a:lnTo>
                  <a:lnTo>
                    <a:pt x="301" y="34"/>
                  </a:ln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34125" y="1688525"/>
              <a:ext cx="15875" cy="30075"/>
            </a:xfrm>
            <a:custGeom>
              <a:avLst/>
              <a:gdLst/>
              <a:ahLst/>
              <a:cxnLst/>
              <a:rect l="l" t="t" r="r" b="b"/>
              <a:pathLst>
                <a:path w="635" h="1203" extrusionOk="0">
                  <a:moveTo>
                    <a:pt x="167" y="1"/>
                  </a:moveTo>
                  <a:lnTo>
                    <a:pt x="100" y="34"/>
                  </a:lnTo>
                  <a:lnTo>
                    <a:pt x="34" y="101"/>
                  </a:lnTo>
                  <a:lnTo>
                    <a:pt x="0" y="201"/>
                  </a:lnTo>
                  <a:lnTo>
                    <a:pt x="0" y="301"/>
                  </a:lnTo>
                  <a:lnTo>
                    <a:pt x="167" y="1002"/>
                  </a:lnTo>
                  <a:lnTo>
                    <a:pt x="234" y="1102"/>
                  </a:lnTo>
                  <a:lnTo>
                    <a:pt x="300" y="1169"/>
                  </a:lnTo>
                  <a:lnTo>
                    <a:pt x="367" y="1202"/>
                  </a:lnTo>
                  <a:lnTo>
                    <a:pt x="467" y="1169"/>
                  </a:lnTo>
                  <a:lnTo>
                    <a:pt x="534" y="1135"/>
                  </a:lnTo>
                  <a:lnTo>
                    <a:pt x="601" y="1069"/>
                  </a:lnTo>
                  <a:lnTo>
                    <a:pt x="634" y="968"/>
                  </a:lnTo>
                  <a:lnTo>
                    <a:pt x="634" y="902"/>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89175" y="1680200"/>
              <a:ext cx="13350" cy="31725"/>
            </a:xfrm>
            <a:custGeom>
              <a:avLst/>
              <a:gdLst/>
              <a:ahLst/>
              <a:cxnLst/>
              <a:rect l="l" t="t" r="r" b="b"/>
              <a:pathLst>
                <a:path w="534" h="1269" extrusionOk="0">
                  <a:moveTo>
                    <a:pt x="234" y="0"/>
                  </a:moveTo>
                  <a:lnTo>
                    <a:pt x="134" y="34"/>
                  </a:lnTo>
                  <a:lnTo>
                    <a:pt x="67" y="67"/>
                  </a:lnTo>
                  <a:lnTo>
                    <a:pt x="0" y="134"/>
                  </a:lnTo>
                  <a:lnTo>
                    <a:pt x="0" y="234"/>
                  </a:lnTo>
                  <a:lnTo>
                    <a:pt x="67" y="1035"/>
                  </a:lnTo>
                  <a:lnTo>
                    <a:pt x="100" y="1135"/>
                  </a:lnTo>
                  <a:lnTo>
                    <a:pt x="134" y="1201"/>
                  </a:lnTo>
                  <a:lnTo>
                    <a:pt x="200" y="1268"/>
                  </a:lnTo>
                  <a:lnTo>
                    <a:pt x="400" y="1268"/>
                  </a:lnTo>
                  <a:lnTo>
                    <a:pt x="467" y="1201"/>
                  </a:lnTo>
                  <a:lnTo>
                    <a:pt x="534" y="1135"/>
                  </a:lnTo>
                  <a:lnTo>
                    <a:pt x="534" y="1035"/>
                  </a:lnTo>
                  <a:lnTo>
                    <a:pt x="467" y="234"/>
                  </a:lnTo>
                  <a:lnTo>
                    <a:pt x="434" y="134"/>
                  </a:lnTo>
                  <a:lnTo>
                    <a:pt x="400" y="67"/>
                  </a:lnTo>
                  <a:lnTo>
                    <a:pt x="300" y="34"/>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595925" y="1751100"/>
              <a:ext cx="35900" cy="37550"/>
            </a:xfrm>
            <a:custGeom>
              <a:avLst/>
              <a:gdLst/>
              <a:ahLst/>
              <a:cxnLst/>
              <a:rect l="l" t="t" r="r" b="b"/>
              <a:pathLst>
                <a:path w="1436" h="1502" extrusionOk="0">
                  <a:moveTo>
                    <a:pt x="1101" y="0"/>
                  </a:moveTo>
                  <a:lnTo>
                    <a:pt x="1035" y="67"/>
                  </a:lnTo>
                  <a:lnTo>
                    <a:pt x="67" y="1101"/>
                  </a:lnTo>
                  <a:lnTo>
                    <a:pt x="1" y="1168"/>
                  </a:lnTo>
                  <a:lnTo>
                    <a:pt x="1" y="1268"/>
                  </a:lnTo>
                  <a:lnTo>
                    <a:pt x="1" y="1368"/>
                  </a:lnTo>
                  <a:lnTo>
                    <a:pt x="67" y="1435"/>
                  </a:lnTo>
                  <a:lnTo>
                    <a:pt x="134" y="1501"/>
                  </a:lnTo>
                  <a:lnTo>
                    <a:pt x="334" y="1501"/>
                  </a:lnTo>
                  <a:lnTo>
                    <a:pt x="401" y="1435"/>
                  </a:lnTo>
                  <a:lnTo>
                    <a:pt x="1368" y="401"/>
                  </a:lnTo>
                  <a:lnTo>
                    <a:pt x="1402" y="300"/>
                  </a:lnTo>
                  <a:lnTo>
                    <a:pt x="1435" y="234"/>
                  </a:lnTo>
                  <a:lnTo>
                    <a:pt x="1435" y="134"/>
                  </a:lnTo>
                  <a:lnTo>
                    <a:pt x="1368" y="67"/>
                  </a:lnTo>
                  <a:lnTo>
                    <a:pt x="13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654300" y="1902900"/>
              <a:ext cx="30050" cy="23375"/>
            </a:xfrm>
            <a:custGeom>
              <a:avLst/>
              <a:gdLst/>
              <a:ahLst/>
              <a:cxnLst/>
              <a:rect l="l" t="t" r="r" b="b"/>
              <a:pathLst>
                <a:path w="1202" h="935" extrusionOk="0">
                  <a:moveTo>
                    <a:pt x="935" y="0"/>
                  </a:moveTo>
                  <a:lnTo>
                    <a:pt x="868" y="33"/>
                  </a:lnTo>
                  <a:lnTo>
                    <a:pt x="134" y="501"/>
                  </a:lnTo>
                  <a:lnTo>
                    <a:pt x="68" y="567"/>
                  </a:lnTo>
                  <a:lnTo>
                    <a:pt x="34" y="634"/>
                  </a:lnTo>
                  <a:lnTo>
                    <a:pt x="1" y="734"/>
                  </a:lnTo>
                  <a:lnTo>
                    <a:pt x="34" y="834"/>
                  </a:lnTo>
                  <a:lnTo>
                    <a:pt x="101" y="901"/>
                  </a:lnTo>
                  <a:lnTo>
                    <a:pt x="201" y="934"/>
                  </a:lnTo>
                  <a:lnTo>
                    <a:pt x="268" y="934"/>
                  </a:lnTo>
                  <a:lnTo>
                    <a:pt x="368" y="901"/>
                  </a:lnTo>
                  <a:lnTo>
                    <a:pt x="1102" y="434"/>
                  </a:lnTo>
                  <a:lnTo>
                    <a:pt x="1169" y="367"/>
                  </a:lnTo>
                  <a:lnTo>
                    <a:pt x="1202" y="267"/>
                  </a:lnTo>
                  <a:lnTo>
                    <a:pt x="1202" y="200"/>
                  </a:lnTo>
                  <a:lnTo>
                    <a:pt x="1169" y="100"/>
                  </a:lnTo>
                  <a:lnTo>
                    <a:pt x="1102" y="33"/>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623450" y="2106400"/>
              <a:ext cx="30050" cy="14200"/>
            </a:xfrm>
            <a:custGeom>
              <a:avLst/>
              <a:gdLst/>
              <a:ahLst/>
              <a:cxnLst/>
              <a:rect l="l" t="t" r="r" b="b"/>
              <a:pathLst>
                <a:path w="1202" h="568" extrusionOk="0">
                  <a:moveTo>
                    <a:pt x="234" y="1"/>
                  </a:moveTo>
                  <a:lnTo>
                    <a:pt x="134" y="34"/>
                  </a:lnTo>
                  <a:lnTo>
                    <a:pt x="67" y="101"/>
                  </a:lnTo>
                  <a:lnTo>
                    <a:pt x="0" y="167"/>
                  </a:lnTo>
                  <a:lnTo>
                    <a:pt x="0" y="234"/>
                  </a:lnTo>
                  <a:lnTo>
                    <a:pt x="0" y="334"/>
                  </a:lnTo>
                  <a:lnTo>
                    <a:pt x="67" y="401"/>
                  </a:lnTo>
                  <a:lnTo>
                    <a:pt x="134" y="468"/>
                  </a:lnTo>
                  <a:lnTo>
                    <a:pt x="234" y="501"/>
                  </a:lnTo>
                  <a:lnTo>
                    <a:pt x="968" y="568"/>
                  </a:lnTo>
                  <a:lnTo>
                    <a:pt x="1035" y="534"/>
                  </a:lnTo>
                  <a:lnTo>
                    <a:pt x="1135" y="501"/>
                  </a:lnTo>
                  <a:lnTo>
                    <a:pt x="1168" y="434"/>
                  </a:lnTo>
                  <a:lnTo>
                    <a:pt x="1202" y="334"/>
                  </a:lnTo>
                  <a:lnTo>
                    <a:pt x="1168" y="234"/>
                  </a:lnTo>
                  <a:lnTo>
                    <a:pt x="1135" y="167"/>
                  </a:lnTo>
                  <a:lnTo>
                    <a:pt x="1035" y="134"/>
                  </a:lnTo>
                  <a:lnTo>
                    <a:pt x="968"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619275" y="2185650"/>
              <a:ext cx="38400" cy="11700"/>
            </a:xfrm>
            <a:custGeom>
              <a:avLst/>
              <a:gdLst/>
              <a:ahLst/>
              <a:cxnLst/>
              <a:rect l="l" t="t" r="r" b="b"/>
              <a:pathLst>
                <a:path w="1536" h="468" extrusionOk="0">
                  <a:moveTo>
                    <a:pt x="234" y="0"/>
                  </a:moveTo>
                  <a:lnTo>
                    <a:pt x="134" y="33"/>
                  </a:lnTo>
                  <a:lnTo>
                    <a:pt x="67" y="67"/>
                  </a:lnTo>
                  <a:lnTo>
                    <a:pt x="34" y="133"/>
                  </a:lnTo>
                  <a:lnTo>
                    <a:pt x="1" y="234"/>
                  </a:lnTo>
                  <a:lnTo>
                    <a:pt x="34" y="334"/>
                  </a:lnTo>
                  <a:lnTo>
                    <a:pt x="67" y="400"/>
                  </a:lnTo>
                  <a:lnTo>
                    <a:pt x="134" y="434"/>
                  </a:lnTo>
                  <a:lnTo>
                    <a:pt x="234" y="467"/>
                  </a:lnTo>
                  <a:lnTo>
                    <a:pt x="1302" y="467"/>
                  </a:lnTo>
                  <a:lnTo>
                    <a:pt x="1369" y="434"/>
                  </a:lnTo>
                  <a:lnTo>
                    <a:pt x="1469" y="400"/>
                  </a:lnTo>
                  <a:lnTo>
                    <a:pt x="1502" y="334"/>
                  </a:lnTo>
                  <a:lnTo>
                    <a:pt x="1535" y="234"/>
                  </a:lnTo>
                  <a:lnTo>
                    <a:pt x="1502" y="133"/>
                  </a:lnTo>
                  <a:lnTo>
                    <a:pt x="1435" y="67"/>
                  </a:lnTo>
                  <a:lnTo>
                    <a:pt x="1369" y="33"/>
                  </a:lnTo>
                  <a:lnTo>
                    <a:pt x="13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624275" y="2138925"/>
              <a:ext cx="28400" cy="14200"/>
            </a:xfrm>
            <a:custGeom>
              <a:avLst/>
              <a:gdLst/>
              <a:ahLst/>
              <a:cxnLst/>
              <a:rect l="l" t="t" r="r" b="b"/>
              <a:pathLst>
                <a:path w="1136" h="568" extrusionOk="0">
                  <a:moveTo>
                    <a:pt x="234" y="1"/>
                  </a:moveTo>
                  <a:lnTo>
                    <a:pt x="134" y="34"/>
                  </a:lnTo>
                  <a:lnTo>
                    <a:pt x="68" y="67"/>
                  </a:lnTo>
                  <a:lnTo>
                    <a:pt x="34" y="168"/>
                  </a:lnTo>
                  <a:lnTo>
                    <a:pt x="1" y="234"/>
                  </a:lnTo>
                  <a:lnTo>
                    <a:pt x="34" y="334"/>
                  </a:lnTo>
                  <a:lnTo>
                    <a:pt x="68" y="401"/>
                  </a:lnTo>
                  <a:lnTo>
                    <a:pt x="134" y="434"/>
                  </a:lnTo>
                  <a:lnTo>
                    <a:pt x="234" y="468"/>
                  </a:lnTo>
                  <a:lnTo>
                    <a:pt x="868" y="568"/>
                  </a:lnTo>
                  <a:lnTo>
                    <a:pt x="968" y="535"/>
                  </a:lnTo>
                  <a:lnTo>
                    <a:pt x="1035" y="501"/>
                  </a:lnTo>
                  <a:lnTo>
                    <a:pt x="1102" y="401"/>
                  </a:lnTo>
                  <a:lnTo>
                    <a:pt x="1135" y="334"/>
                  </a:lnTo>
                  <a:lnTo>
                    <a:pt x="1102" y="234"/>
                  </a:lnTo>
                  <a:lnTo>
                    <a:pt x="1035" y="168"/>
                  </a:lnTo>
                  <a:lnTo>
                    <a:pt x="1002" y="134"/>
                  </a:lnTo>
                  <a:lnTo>
                    <a:pt x="868"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37"/>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a:t>
            </a:fld>
            <a:endParaRPr/>
          </a:p>
        </p:txBody>
      </p:sp>
      <p:sp>
        <p:nvSpPr>
          <p:cNvPr id="512" name="Google Shape;512;p37"/>
          <p:cNvSpPr/>
          <p:nvPr/>
        </p:nvSpPr>
        <p:spPr>
          <a:xfrm>
            <a:off x="403710" y="327277"/>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627618" y="327277"/>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338;p33">
            <a:extLst>
              <a:ext uri="{FF2B5EF4-FFF2-40B4-BE49-F238E27FC236}">
                <a16:creationId xmlns:a16="http://schemas.microsoft.com/office/drawing/2014/main" id="{2C22324E-8541-D6F5-A24A-AC1A4B5E4FF4}"/>
              </a:ext>
            </a:extLst>
          </p:cNvPr>
          <p:cNvSpPr txBox="1">
            <a:spLocks/>
          </p:cNvSpPr>
          <p:nvPr/>
        </p:nvSpPr>
        <p:spPr>
          <a:xfrm>
            <a:off x="1434840" y="3212108"/>
            <a:ext cx="1681235" cy="63649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00"/>
              </a:spcAft>
            </a:pPr>
            <a:r>
              <a:rPr lang="zh-TW" altLang="en-US" sz="1600" dirty="0">
                <a:latin typeface="微軟正黑體" panose="020B0604030504040204" pitchFamily="34" charset="-120"/>
                <a:ea typeface="微軟正黑體" panose="020B0604030504040204" pitchFamily="34" charset="-120"/>
              </a:rPr>
              <a:t>研究背景</a:t>
            </a:r>
            <a:endParaRPr lang="en-US" altLang="zh-TW" sz="1600" dirty="0">
              <a:latin typeface="微軟正黑體" panose="020B0604030504040204" pitchFamily="34" charset="-120"/>
              <a:ea typeface="微軟正黑體" panose="020B0604030504040204" pitchFamily="34" charset="-120"/>
            </a:endParaRPr>
          </a:p>
          <a:p>
            <a:pPr>
              <a:spcAft>
                <a:spcPts val="100"/>
              </a:spcAft>
            </a:pPr>
            <a:r>
              <a:rPr lang="zh-TW" altLang="en-US" sz="1600" dirty="0">
                <a:latin typeface="微軟正黑體" panose="020B0604030504040204" pitchFamily="34" charset="-120"/>
                <a:ea typeface="微軟正黑體" panose="020B0604030504040204" pitchFamily="34" charset="-120"/>
              </a:rPr>
              <a:t>研究動機與目的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30</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sp>
        <p:nvSpPr>
          <p:cNvPr id="10" name="標題 1"/>
          <p:cNvSpPr txBox="1">
            <a:spLocks/>
          </p:cNvSpPr>
          <p:nvPr/>
        </p:nvSpPr>
        <p:spPr>
          <a:xfrm>
            <a:off x="7228113" y="229026"/>
            <a:ext cx="1562861" cy="5727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10</a:t>
            </a:r>
            <a:r>
              <a:rPr lang="zh-TW" altLang="en-US" sz="2000" dirty="0">
                <a:latin typeface="微軟正黑體" panose="020B0604030504040204" pitchFamily="34" charset="-120"/>
                <a:ea typeface="微軟正黑體" panose="020B0604030504040204" pitchFamily="34" charset="-120"/>
              </a:rPr>
              <a:t>月</a:t>
            </a:r>
          </a:p>
        </p:txBody>
      </p:sp>
      <p:pic>
        <p:nvPicPr>
          <p:cNvPr id="11" name="圖片 10"/>
          <p:cNvPicPr/>
          <p:nvPr/>
        </p:nvPicPr>
        <p:blipFill>
          <a:blip r:embed="rId3"/>
          <a:stretch>
            <a:fillRect/>
          </a:stretch>
        </p:blipFill>
        <p:spPr>
          <a:xfrm>
            <a:off x="357606" y="801724"/>
            <a:ext cx="3894218" cy="2880001"/>
          </a:xfrm>
          <a:prstGeom prst="rect">
            <a:avLst/>
          </a:prstGeom>
          <a:ln>
            <a:noFill/>
          </a:ln>
        </p:spPr>
      </p:pic>
      <p:pic>
        <p:nvPicPr>
          <p:cNvPr id="12" name="圖片 11"/>
          <p:cNvPicPr/>
          <p:nvPr/>
        </p:nvPicPr>
        <p:blipFill>
          <a:blip r:embed="rId4"/>
          <a:stretch>
            <a:fillRect/>
          </a:stretch>
        </p:blipFill>
        <p:spPr>
          <a:xfrm>
            <a:off x="4447333" y="801724"/>
            <a:ext cx="3891757" cy="2868206"/>
          </a:xfrm>
          <a:prstGeom prst="rect">
            <a:avLst/>
          </a:prstGeom>
          <a:ln>
            <a:noFill/>
          </a:ln>
        </p:spPr>
      </p:pic>
      <p:graphicFrame>
        <p:nvGraphicFramePr>
          <p:cNvPr id="4" name="表格 3"/>
          <p:cNvGraphicFramePr>
            <a:graphicFrameLocks noGrp="1"/>
          </p:cNvGraphicFramePr>
          <p:nvPr>
            <p:extLst>
              <p:ext uri="{D42A27DB-BD31-4B8C-83A1-F6EECF244321}">
                <p14:modId xmlns:p14="http://schemas.microsoft.com/office/powerpoint/2010/main" val="3518707125"/>
              </p:ext>
            </p:extLst>
          </p:nvPr>
        </p:nvGraphicFramePr>
        <p:xfrm>
          <a:off x="357607" y="3681725"/>
          <a:ext cx="3894219" cy="1049932"/>
        </p:xfrm>
        <a:graphic>
          <a:graphicData uri="http://schemas.openxmlformats.org/drawingml/2006/table">
            <a:tbl>
              <a:tblPr firstRow="1" firstCol="1" bandRow="1">
                <a:tableStyleId>{B011DEC0-7B62-4C5F-9A1F-1F7CF7BFF82A}</a:tableStyleId>
              </a:tblPr>
              <a:tblGrid>
                <a:gridCol w="556317">
                  <a:extLst>
                    <a:ext uri="{9D8B030D-6E8A-4147-A177-3AD203B41FA5}">
                      <a16:colId xmlns:a16="http://schemas.microsoft.com/office/drawing/2014/main" val="3794819370"/>
                    </a:ext>
                  </a:extLst>
                </a:gridCol>
                <a:gridCol w="556317">
                  <a:extLst>
                    <a:ext uri="{9D8B030D-6E8A-4147-A177-3AD203B41FA5}">
                      <a16:colId xmlns:a16="http://schemas.microsoft.com/office/drawing/2014/main" val="3184749191"/>
                    </a:ext>
                  </a:extLst>
                </a:gridCol>
                <a:gridCol w="556317">
                  <a:extLst>
                    <a:ext uri="{9D8B030D-6E8A-4147-A177-3AD203B41FA5}">
                      <a16:colId xmlns:a16="http://schemas.microsoft.com/office/drawing/2014/main" val="4200602353"/>
                    </a:ext>
                  </a:extLst>
                </a:gridCol>
                <a:gridCol w="556317">
                  <a:extLst>
                    <a:ext uri="{9D8B030D-6E8A-4147-A177-3AD203B41FA5}">
                      <a16:colId xmlns:a16="http://schemas.microsoft.com/office/drawing/2014/main" val="2467822686"/>
                    </a:ext>
                  </a:extLst>
                </a:gridCol>
                <a:gridCol w="556317">
                  <a:extLst>
                    <a:ext uri="{9D8B030D-6E8A-4147-A177-3AD203B41FA5}">
                      <a16:colId xmlns:a16="http://schemas.microsoft.com/office/drawing/2014/main" val="756505597"/>
                    </a:ext>
                  </a:extLst>
                </a:gridCol>
                <a:gridCol w="556317">
                  <a:extLst>
                    <a:ext uri="{9D8B030D-6E8A-4147-A177-3AD203B41FA5}">
                      <a16:colId xmlns:a16="http://schemas.microsoft.com/office/drawing/2014/main" val="4062386977"/>
                    </a:ext>
                  </a:extLst>
                </a:gridCol>
                <a:gridCol w="556317">
                  <a:extLst>
                    <a:ext uri="{9D8B030D-6E8A-4147-A177-3AD203B41FA5}">
                      <a16:colId xmlns:a16="http://schemas.microsoft.com/office/drawing/2014/main" val="1800375142"/>
                    </a:ext>
                  </a:extLst>
                </a:gridCol>
              </a:tblGrid>
              <a:tr h="262483">
                <a:tc>
                  <a:txBody>
                    <a:bodyPr/>
                    <a:lstStyle/>
                    <a:p>
                      <a:pPr algn="ctr">
                        <a:spcAft>
                          <a:spcPts val="0"/>
                        </a:spcAft>
                      </a:pPr>
                      <a:r>
                        <a:rPr lang="zh-TW" sz="1100" kern="100" dirty="0">
                          <a:effectLst/>
                        </a:rPr>
                        <a:t>第一群</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彰化縣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嘉義縣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屏東縣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新竹市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金門縣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澎湖縣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082154"/>
                  </a:ext>
                </a:extLst>
              </a:tr>
              <a:tr h="262483">
                <a:tc>
                  <a:txBody>
                    <a:bodyPr/>
                    <a:lstStyle/>
                    <a:p>
                      <a:pPr algn="ctr">
                        <a:spcAft>
                          <a:spcPts val="0"/>
                        </a:spcAft>
                      </a:pPr>
                      <a:r>
                        <a:rPr lang="en-US" sz="1100" kern="100" dirty="0">
                          <a:effectLst/>
                        </a:rPr>
                        <a:t> </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新竹縣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苗栗縣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嘉義市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 </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 </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100" kern="100">
                          <a:effectLst/>
                        </a:rPr>
                        <a:t> </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423031"/>
                  </a:ext>
                </a:extLst>
              </a:tr>
              <a:tr h="262483">
                <a:tc>
                  <a:txBody>
                    <a:bodyPr/>
                    <a:lstStyle/>
                    <a:p>
                      <a:pPr algn="ctr">
                        <a:spcAft>
                          <a:spcPts val="0"/>
                        </a:spcAft>
                      </a:pPr>
                      <a:r>
                        <a:rPr lang="zh-TW" sz="1100" kern="100">
                          <a:effectLst/>
                        </a:rPr>
                        <a:t>第二群</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高雄市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台南市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台中市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台北市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桃園市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100" kern="100">
                          <a:effectLst/>
                        </a:rPr>
                        <a:t>新北市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1809902"/>
                  </a:ext>
                </a:extLst>
              </a:tr>
              <a:tr h="262483">
                <a:tc>
                  <a:txBody>
                    <a:bodyPr/>
                    <a:lstStyle/>
                    <a:p>
                      <a:pPr algn="ctr">
                        <a:spcAft>
                          <a:spcPts val="0"/>
                        </a:spcAft>
                      </a:pPr>
                      <a:r>
                        <a:rPr lang="zh-TW" sz="1100" kern="100">
                          <a:effectLst/>
                        </a:rPr>
                        <a:t>第三群</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100" kern="100">
                          <a:effectLst/>
                        </a:rPr>
                        <a:t>基隆市</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100" kern="100">
                          <a:effectLst/>
                        </a:rPr>
                        <a:t>花蓮縣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100" kern="100">
                          <a:effectLst/>
                        </a:rPr>
                        <a:t>南投縣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100" kern="100">
                          <a:effectLst/>
                        </a:rPr>
                        <a:t>雲林縣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100" kern="100">
                          <a:effectLst/>
                        </a:rPr>
                        <a:t>連江縣</a:t>
                      </a:r>
                      <a:endParaRPr lang="zh-TW" sz="11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100" kern="100" dirty="0">
                          <a:effectLst/>
                        </a:rPr>
                        <a:t>宜蘭縣</a:t>
                      </a:r>
                      <a:endParaRPr lang="zh-TW" sz="11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51654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184758502"/>
              </p:ext>
            </p:extLst>
          </p:nvPr>
        </p:nvGraphicFramePr>
        <p:xfrm>
          <a:off x="4447333" y="3669930"/>
          <a:ext cx="3891753" cy="1061728"/>
        </p:xfrm>
        <a:graphic>
          <a:graphicData uri="http://schemas.openxmlformats.org/drawingml/2006/table">
            <a:tbl>
              <a:tblPr firstRow="1" firstCol="1" bandRow="1">
                <a:tableStyleId>{B011DEC0-7B62-4C5F-9A1F-1F7CF7BFF82A}</a:tableStyleId>
              </a:tblPr>
              <a:tblGrid>
                <a:gridCol w="432417">
                  <a:extLst>
                    <a:ext uri="{9D8B030D-6E8A-4147-A177-3AD203B41FA5}">
                      <a16:colId xmlns:a16="http://schemas.microsoft.com/office/drawing/2014/main" val="496041493"/>
                    </a:ext>
                  </a:extLst>
                </a:gridCol>
                <a:gridCol w="432417">
                  <a:extLst>
                    <a:ext uri="{9D8B030D-6E8A-4147-A177-3AD203B41FA5}">
                      <a16:colId xmlns:a16="http://schemas.microsoft.com/office/drawing/2014/main" val="88687491"/>
                    </a:ext>
                  </a:extLst>
                </a:gridCol>
                <a:gridCol w="432417">
                  <a:extLst>
                    <a:ext uri="{9D8B030D-6E8A-4147-A177-3AD203B41FA5}">
                      <a16:colId xmlns:a16="http://schemas.microsoft.com/office/drawing/2014/main" val="3494735518"/>
                    </a:ext>
                  </a:extLst>
                </a:gridCol>
                <a:gridCol w="432417">
                  <a:extLst>
                    <a:ext uri="{9D8B030D-6E8A-4147-A177-3AD203B41FA5}">
                      <a16:colId xmlns:a16="http://schemas.microsoft.com/office/drawing/2014/main" val="1796262216"/>
                    </a:ext>
                  </a:extLst>
                </a:gridCol>
                <a:gridCol w="432417">
                  <a:extLst>
                    <a:ext uri="{9D8B030D-6E8A-4147-A177-3AD203B41FA5}">
                      <a16:colId xmlns:a16="http://schemas.microsoft.com/office/drawing/2014/main" val="2280511334"/>
                    </a:ext>
                  </a:extLst>
                </a:gridCol>
                <a:gridCol w="432417">
                  <a:extLst>
                    <a:ext uri="{9D8B030D-6E8A-4147-A177-3AD203B41FA5}">
                      <a16:colId xmlns:a16="http://schemas.microsoft.com/office/drawing/2014/main" val="2377149722"/>
                    </a:ext>
                  </a:extLst>
                </a:gridCol>
                <a:gridCol w="432417">
                  <a:extLst>
                    <a:ext uri="{9D8B030D-6E8A-4147-A177-3AD203B41FA5}">
                      <a16:colId xmlns:a16="http://schemas.microsoft.com/office/drawing/2014/main" val="3813990824"/>
                    </a:ext>
                  </a:extLst>
                </a:gridCol>
                <a:gridCol w="432417">
                  <a:extLst>
                    <a:ext uri="{9D8B030D-6E8A-4147-A177-3AD203B41FA5}">
                      <a16:colId xmlns:a16="http://schemas.microsoft.com/office/drawing/2014/main" val="1351423703"/>
                    </a:ext>
                  </a:extLst>
                </a:gridCol>
                <a:gridCol w="432417">
                  <a:extLst>
                    <a:ext uri="{9D8B030D-6E8A-4147-A177-3AD203B41FA5}">
                      <a16:colId xmlns:a16="http://schemas.microsoft.com/office/drawing/2014/main" val="711907715"/>
                    </a:ext>
                  </a:extLst>
                </a:gridCol>
              </a:tblGrid>
              <a:tr h="265432">
                <a:tc>
                  <a:txBody>
                    <a:bodyPr/>
                    <a:lstStyle/>
                    <a:p>
                      <a:pPr algn="ctr">
                        <a:spcAft>
                          <a:spcPts val="0"/>
                        </a:spcAft>
                      </a:pPr>
                      <a:r>
                        <a:rPr lang="zh-TW" sz="700" kern="100" dirty="0">
                          <a:effectLst/>
                        </a:rPr>
                        <a:t>第一群</a:t>
                      </a:r>
                      <a:endParaRPr lang="zh-TW" sz="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桃園市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高雄市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台中市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台南市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dirty="0">
                          <a:effectLst/>
                        </a:rPr>
                        <a:t> </a:t>
                      </a:r>
                      <a:endParaRPr lang="zh-TW" sz="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6580837"/>
                  </a:ext>
                </a:extLst>
              </a:tr>
              <a:tr h="265432">
                <a:tc>
                  <a:txBody>
                    <a:bodyPr/>
                    <a:lstStyle/>
                    <a:p>
                      <a:pPr algn="ctr">
                        <a:spcAft>
                          <a:spcPts val="0"/>
                        </a:spcAft>
                      </a:pPr>
                      <a:r>
                        <a:rPr lang="zh-TW" sz="700" kern="100">
                          <a:effectLst/>
                        </a:rPr>
                        <a:t>第二群</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台北市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新北市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9212543"/>
                  </a:ext>
                </a:extLst>
              </a:tr>
              <a:tr h="265432">
                <a:tc>
                  <a:txBody>
                    <a:bodyPr/>
                    <a:lstStyle/>
                    <a:p>
                      <a:pPr algn="ctr">
                        <a:spcAft>
                          <a:spcPts val="0"/>
                        </a:spcAft>
                      </a:pPr>
                      <a:r>
                        <a:rPr lang="zh-TW" sz="700" kern="100">
                          <a:effectLst/>
                        </a:rPr>
                        <a:t>第三群</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連江縣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金門縣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澎湖縣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基隆市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台東縣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嘉義市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新竹市</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700" kern="100">
                          <a:effectLst/>
                        </a:rPr>
                        <a:t>新竹縣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9772178"/>
                  </a:ext>
                </a:extLst>
              </a:tr>
              <a:tr h="265432">
                <a:tc>
                  <a:txBody>
                    <a:bodyPr/>
                    <a:lstStyle/>
                    <a:p>
                      <a:pPr algn="ctr">
                        <a:spcAft>
                          <a:spcPts val="0"/>
                        </a:spcAft>
                      </a:pPr>
                      <a:r>
                        <a:rPr lang="en-US" sz="700" kern="100">
                          <a:effectLst/>
                        </a:rPr>
                        <a:t> </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雲林縣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屏東縣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宜蘭縣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南投縣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花蓮縣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嘉義縣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a:effectLst/>
                        </a:rPr>
                        <a:t>苗栗縣</a:t>
                      </a:r>
                      <a:endParaRPr lang="zh-TW" sz="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700" kern="100" dirty="0">
                          <a:effectLst/>
                        </a:rPr>
                        <a:t>彰化縣</a:t>
                      </a:r>
                      <a:endParaRPr lang="zh-TW" sz="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839138863"/>
                  </a:ext>
                </a:extLst>
              </a:tr>
            </a:tbl>
          </a:graphicData>
        </a:graphic>
      </p:graphicFrame>
    </p:spTree>
    <p:extLst>
      <p:ext uri="{BB962C8B-B14F-4D97-AF65-F5344CB8AC3E}">
        <p14:creationId xmlns:p14="http://schemas.microsoft.com/office/powerpoint/2010/main" val="1855147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31</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sp>
        <p:nvSpPr>
          <p:cNvPr id="10" name="標題 1"/>
          <p:cNvSpPr txBox="1">
            <a:spLocks/>
          </p:cNvSpPr>
          <p:nvPr/>
        </p:nvSpPr>
        <p:spPr>
          <a:xfrm>
            <a:off x="7228113" y="229026"/>
            <a:ext cx="1562861" cy="572700"/>
          </a:xfrm>
          <a:prstGeom prst="rect">
            <a:avLst/>
          </a:prstGeom>
          <a:noFill/>
          <a:ln>
            <a:noFill/>
          </a:ln>
        </p:spPr>
        <p:txBody>
          <a:bodyPr spcFirstLastPara="1" wrap="square" lIns="36000"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1pPr>
            <a:lvl2pPr marR="0" lvl="1"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2pPr>
            <a:lvl3pPr marR="0" lvl="2"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3pPr>
            <a:lvl4pPr marR="0" lvl="3"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4pPr>
            <a:lvl5pPr marR="0" lvl="4"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5pPr>
            <a:lvl6pPr marR="0" lvl="5"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6pPr>
            <a:lvl7pPr marR="0" lvl="6"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7pPr>
            <a:lvl8pPr marR="0" lvl="7"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8pPr>
            <a:lvl9pPr marR="0" lvl="8" algn="l" rtl="0">
              <a:lnSpc>
                <a:spcPct val="100000"/>
              </a:lnSpc>
              <a:spcBef>
                <a:spcPts val="0"/>
              </a:spcBef>
              <a:spcAft>
                <a:spcPts val="0"/>
              </a:spcAft>
              <a:buClr>
                <a:schemeClr val="dk1"/>
              </a:buClr>
              <a:buSzPts val="3200"/>
              <a:buFont typeface="Hammersmith One"/>
              <a:buNone/>
              <a:defRPr sz="3200" b="1" i="0" u="none" strike="noStrike" cap="none">
                <a:solidFill>
                  <a:schemeClr val="dk1"/>
                </a:solidFill>
                <a:latin typeface="Hammersmith One"/>
                <a:ea typeface="Hammersmith One"/>
                <a:cs typeface="Hammersmith One"/>
                <a:sym typeface="Hammersmith One"/>
              </a:defRPr>
            </a:lvl9p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10</a:t>
            </a:r>
            <a:r>
              <a:rPr lang="zh-TW" altLang="en-US" sz="2000" dirty="0">
                <a:latin typeface="微軟正黑體" panose="020B0604030504040204" pitchFamily="34" charset="-120"/>
                <a:ea typeface="微軟正黑體" panose="020B0604030504040204" pitchFamily="34" charset="-120"/>
              </a:rPr>
              <a:t>月</a:t>
            </a:r>
          </a:p>
        </p:txBody>
      </p:sp>
      <p:graphicFrame>
        <p:nvGraphicFramePr>
          <p:cNvPr id="8" name="表格 7"/>
          <p:cNvGraphicFramePr>
            <a:graphicFrameLocks noGrp="1"/>
          </p:cNvGraphicFramePr>
          <p:nvPr>
            <p:extLst>
              <p:ext uri="{D42A27DB-BD31-4B8C-83A1-F6EECF244321}">
                <p14:modId xmlns:p14="http://schemas.microsoft.com/office/powerpoint/2010/main" val="3560955945"/>
              </p:ext>
            </p:extLst>
          </p:nvPr>
        </p:nvGraphicFramePr>
        <p:xfrm>
          <a:off x="1548766" y="1319892"/>
          <a:ext cx="6046466" cy="2503716"/>
        </p:xfrm>
        <a:graphic>
          <a:graphicData uri="http://schemas.openxmlformats.org/drawingml/2006/table">
            <a:tbl>
              <a:tblPr firstRow="1" firstCol="1" bandRow="1">
                <a:tableStyleId>{B011DEC0-7B62-4C5F-9A1F-1F7CF7BFF82A}</a:tableStyleId>
              </a:tblPr>
              <a:tblGrid>
                <a:gridCol w="1600222">
                  <a:extLst>
                    <a:ext uri="{9D8B030D-6E8A-4147-A177-3AD203B41FA5}">
                      <a16:colId xmlns:a16="http://schemas.microsoft.com/office/drawing/2014/main" val="3004922269"/>
                    </a:ext>
                  </a:extLst>
                </a:gridCol>
                <a:gridCol w="1111561">
                  <a:extLst>
                    <a:ext uri="{9D8B030D-6E8A-4147-A177-3AD203B41FA5}">
                      <a16:colId xmlns:a16="http://schemas.microsoft.com/office/drawing/2014/main" val="1246551458"/>
                    </a:ext>
                  </a:extLst>
                </a:gridCol>
                <a:gridCol w="1111561">
                  <a:extLst>
                    <a:ext uri="{9D8B030D-6E8A-4147-A177-3AD203B41FA5}">
                      <a16:colId xmlns:a16="http://schemas.microsoft.com/office/drawing/2014/main" val="2022072280"/>
                    </a:ext>
                  </a:extLst>
                </a:gridCol>
                <a:gridCol w="1111561">
                  <a:extLst>
                    <a:ext uri="{9D8B030D-6E8A-4147-A177-3AD203B41FA5}">
                      <a16:colId xmlns:a16="http://schemas.microsoft.com/office/drawing/2014/main" val="2575722349"/>
                    </a:ext>
                  </a:extLst>
                </a:gridCol>
                <a:gridCol w="1111561">
                  <a:extLst>
                    <a:ext uri="{9D8B030D-6E8A-4147-A177-3AD203B41FA5}">
                      <a16:colId xmlns:a16="http://schemas.microsoft.com/office/drawing/2014/main" val="3470340006"/>
                    </a:ext>
                  </a:extLst>
                </a:gridCol>
              </a:tblGrid>
              <a:tr h="417286">
                <a:tc>
                  <a:txBody>
                    <a:bodyPr/>
                    <a:lstStyle/>
                    <a:p>
                      <a:pPr algn="ctr">
                        <a:spcAft>
                          <a:spcPts val="0"/>
                        </a:spcAft>
                      </a:pPr>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spcAft>
                          <a:spcPts val="0"/>
                        </a:spcAft>
                      </a:pPr>
                      <a:r>
                        <a:rPr lang="en-US" sz="1800" kern="100">
                          <a:effectLst/>
                        </a:rPr>
                        <a:t>k-means</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rowSpan="2">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9638332"/>
                  </a:ext>
                </a:extLst>
              </a:tr>
              <a:tr h="417286">
                <a:tc>
                  <a:txBody>
                    <a:bodyPr/>
                    <a:lstStyle/>
                    <a:p>
                      <a:pPr algn="ctr">
                        <a:spcAft>
                          <a:spcPts val="0"/>
                        </a:spcAft>
                      </a:pPr>
                      <a:r>
                        <a:rPr lang="en-US" sz="1800" kern="100">
                          <a:effectLst/>
                        </a:rPr>
                        <a:t>Hierarchical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TW" altLang="en-US"/>
                    </a:p>
                  </a:txBody>
                  <a:tcPr/>
                </a:tc>
                <a:extLst>
                  <a:ext uri="{0D108BD9-81ED-4DB2-BD59-A6C34878D82A}">
                    <a16:rowId xmlns:a16="http://schemas.microsoft.com/office/drawing/2014/main" val="3319674383"/>
                  </a:ext>
                </a:extLst>
              </a:tr>
              <a:tr h="417286">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5986043"/>
                  </a:ext>
                </a:extLst>
              </a:tr>
              <a:tr h="417286">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8666037"/>
                  </a:ext>
                </a:extLst>
              </a:tr>
              <a:tr h="417286">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7555464"/>
                  </a:ext>
                </a:extLst>
              </a:tr>
              <a:tr h="417286">
                <a:tc>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10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dirty="0">
                          <a:effectLst/>
                        </a:rPr>
                        <a:t>22</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892087057"/>
                  </a:ext>
                </a:extLst>
              </a:tr>
            </a:tbl>
          </a:graphicData>
        </a:graphic>
      </p:graphicFrame>
    </p:spTree>
    <p:extLst>
      <p:ext uri="{BB962C8B-B14F-4D97-AF65-F5344CB8AC3E}">
        <p14:creationId xmlns:p14="http://schemas.microsoft.com/office/powerpoint/2010/main" val="1195507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32</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7372536" y="229026"/>
            <a:ext cx="1418439" cy="572700"/>
          </a:xfrm>
          <a:noFill/>
          <a:ln>
            <a:noFill/>
          </a:ln>
        </p:spPr>
        <p:txBody>
          <a:bodyPr spcFirstLastPara="1" wrap="square" lIns="36000" tIns="91425" rIns="91425" bIns="91425" anchor="t" anchorCtr="0">
            <a:noAutofit/>
          </a:body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月</a:t>
            </a: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pic>
        <p:nvPicPr>
          <p:cNvPr id="11" name="圖片 10"/>
          <p:cNvPicPr/>
          <p:nvPr/>
        </p:nvPicPr>
        <p:blipFill>
          <a:blip r:embed="rId3"/>
          <a:stretch>
            <a:fillRect/>
          </a:stretch>
        </p:blipFill>
        <p:spPr>
          <a:xfrm>
            <a:off x="357604" y="801724"/>
            <a:ext cx="3894220" cy="2868206"/>
          </a:xfrm>
          <a:prstGeom prst="rect">
            <a:avLst/>
          </a:prstGeom>
          <a:ln>
            <a:noFill/>
          </a:ln>
        </p:spPr>
      </p:pic>
      <p:pic>
        <p:nvPicPr>
          <p:cNvPr id="12" name="圖片 11"/>
          <p:cNvPicPr/>
          <p:nvPr/>
        </p:nvPicPr>
        <p:blipFill rotWithShape="1">
          <a:blip r:embed="rId4"/>
          <a:srcRect l="22065"/>
          <a:stretch/>
        </p:blipFill>
        <p:spPr bwMode="auto">
          <a:xfrm>
            <a:off x="4447333" y="801723"/>
            <a:ext cx="3891753" cy="2880001"/>
          </a:xfrm>
          <a:prstGeom prst="rect">
            <a:avLst/>
          </a:prstGeom>
          <a:ln>
            <a:noFill/>
          </a:ln>
          <a:extLst>
            <a:ext uri="{53640926-AAD7-44D8-BBD7-CCE9431645EC}">
              <a14:shadowObscured xmlns:a14="http://schemas.microsoft.com/office/drawing/2010/main"/>
            </a:ext>
          </a:extLst>
        </p:spPr>
      </p:pic>
      <p:graphicFrame>
        <p:nvGraphicFramePr>
          <p:cNvPr id="4" name="表格 3"/>
          <p:cNvGraphicFramePr>
            <a:graphicFrameLocks noGrp="1"/>
          </p:cNvGraphicFramePr>
          <p:nvPr>
            <p:extLst>
              <p:ext uri="{D42A27DB-BD31-4B8C-83A1-F6EECF244321}">
                <p14:modId xmlns:p14="http://schemas.microsoft.com/office/powerpoint/2010/main" val="1593069588"/>
              </p:ext>
            </p:extLst>
          </p:nvPr>
        </p:nvGraphicFramePr>
        <p:xfrm>
          <a:off x="357604" y="3681724"/>
          <a:ext cx="3894224" cy="1057192"/>
        </p:xfrm>
        <a:graphic>
          <a:graphicData uri="http://schemas.openxmlformats.org/drawingml/2006/table">
            <a:tbl>
              <a:tblPr firstRow="1" firstCol="1" bandRow="1">
                <a:tableStyleId>{B011DEC0-7B62-4C5F-9A1F-1F7CF7BFF82A}</a:tableStyleId>
              </a:tblPr>
              <a:tblGrid>
                <a:gridCol w="486778">
                  <a:extLst>
                    <a:ext uri="{9D8B030D-6E8A-4147-A177-3AD203B41FA5}">
                      <a16:colId xmlns:a16="http://schemas.microsoft.com/office/drawing/2014/main" val="2926127722"/>
                    </a:ext>
                  </a:extLst>
                </a:gridCol>
                <a:gridCol w="486778">
                  <a:extLst>
                    <a:ext uri="{9D8B030D-6E8A-4147-A177-3AD203B41FA5}">
                      <a16:colId xmlns:a16="http://schemas.microsoft.com/office/drawing/2014/main" val="3095947769"/>
                    </a:ext>
                  </a:extLst>
                </a:gridCol>
                <a:gridCol w="486778">
                  <a:extLst>
                    <a:ext uri="{9D8B030D-6E8A-4147-A177-3AD203B41FA5}">
                      <a16:colId xmlns:a16="http://schemas.microsoft.com/office/drawing/2014/main" val="2682904411"/>
                    </a:ext>
                  </a:extLst>
                </a:gridCol>
                <a:gridCol w="486778">
                  <a:extLst>
                    <a:ext uri="{9D8B030D-6E8A-4147-A177-3AD203B41FA5}">
                      <a16:colId xmlns:a16="http://schemas.microsoft.com/office/drawing/2014/main" val="607726878"/>
                    </a:ext>
                  </a:extLst>
                </a:gridCol>
                <a:gridCol w="486778">
                  <a:extLst>
                    <a:ext uri="{9D8B030D-6E8A-4147-A177-3AD203B41FA5}">
                      <a16:colId xmlns:a16="http://schemas.microsoft.com/office/drawing/2014/main" val="2091682610"/>
                    </a:ext>
                  </a:extLst>
                </a:gridCol>
                <a:gridCol w="486778">
                  <a:extLst>
                    <a:ext uri="{9D8B030D-6E8A-4147-A177-3AD203B41FA5}">
                      <a16:colId xmlns:a16="http://schemas.microsoft.com/office/drawing/2014/main" val="1505015924"/>
                    </a:ext>
                  </a:extLst>
                </a:gridCol>
                <a:gridCol w="486778">
                  <a:extLst>
                    <a:ext uri="{9D8B030D-6E8A-4147-A177-3AD203B41FA5}">
                      <a16:colId xmlns:a16="http://schemas.microsoft.com/office/drawing/2014/main" val="3661980234"/>
                    </a:ext>
                  </a:extLst>
                </a:gridCol>
                <a:gridCol w="486778">
                  <a:extLst>
                    <a:ext uri="{9D8B030D-6E8A-4147-A177-3AD203B41FA5}">
                      <a16:colId xmlns:a16="http://schemas.microsoft.com/office/drawing/2014/main" val="3608391946"/>
                    </a:ext>
                  </a:extLst>
                </a:gridCol>
              </a:tblGrid>
              <a:tr h="264298">
                <a:tc>
                  <a:txBody>
                    <a:bodyPr/>
                    <a:lstStyle/>
                    <a:p>
                      <a:pPr algn="ctr">
                        <a:spcAft>
                          <a:spcPts val="0"/>
                        </a:spcAft>
                      </a:pPr>
                      <a:r>
                        <a:rPr lang="zh-TW" sz="900" kern="100">
                          <a:effectLst/>
                        </a:rPr>
                        <a:t>第一群</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高雄市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台南市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台中市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台北市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桃園市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新北市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900" kern="100">
                          <a:effectLst/>
                        </a:rPr>
                        <a:t> </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774927"/>
                  </a:ext>
                </a:extLst>
              </a:tr>
              <a:tr h="264298">
                <a:tc>
                  <a:txBody>
                    <a:bodyPr/>
                    <a:lstStyle/>
                    <a:p>
                      <a:pPr algn="ctr">
                        <a:spcAft>
                          <a:spcPts val="0"/>
                        </a:spcAft>
                      </a:pPr>
                      <a:r>
                        <a:rPr lang="zh-TW" sz="900" kern="100">
                          <a:effectLst/>
                        </a:rPr>
                        <a:t>第二群</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基隆市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宜蘭縣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900" kern="100" dirty="0">
                          <a:effectLst/>
                        </a:rPr>
                        <a:t> </a:t>
                      </a:r>
                      <a:endParaRPr lang="zh-TW" sz="9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900" kern="100">
                          <a:effectLst/>
                        </a:rPr>
                        <a:t> </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900" kern="100">
                          <a:effectLst/>
                        </a:rPr>
                        <a:t> </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900" kern="100">
                          <a:effectLst/>
                        </a:rPr>
                        <a:t> </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900" kern="100">
                          <a:effectLst/>
                        </a:rPr>
                        <a:t> </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3126461"/>
                  </a:ext>
                </a:extLst>
              </a:tr>
              <a:tr h="264298">
                <a:tc>
                  <a:txBody>
                    <a:bodyPr/>
                    <a:lstStyle/>
                    <a:p>
                      <a:pPr algn="ctr">
                        <a:spcAft>
                          <a:spcPts val="0"/>
                        </a:spcAft>
                      </a:pPr>
                      <a:r>
                        <a:rPr lang="zh-TW" sz="900" kern="100">
                          <a:effectLst/>
                        </a:rPr>
                        <a:t>第三群</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屏東縣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台東縣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彰化縣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新竹市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嘉義縣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金門縣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900" kern="100">
                          <a:effectLst/>
                        </a:rPr>
                        <a:t>雲林縣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1895852"/>
                  </a:ext>
                </a:extLst>
              </a:tr>
              <a:tr h="264298">
                <a:tc>
                  <a:txBody>
                    <a:bodyPr/>
                    <a:lstStyle/>
                    <a:p>
                      <a:pPr algn="ctr">
                        <a:spcAft>
                          <a:spcPts val="0"/>
                        </a:spcAft>
                      </a:pPr>
                      <a:r>
                        <a:rPr lang="en-US" sz="900" kern="100">
                          <a:effectLst/>
                        </a:rPr>
                        <a:t> </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a:effectLst/>
                        </a:rPr>
                        <a:t>新竹縣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a:effectLst/>
                        </a:rPr>
                        <a:t>苗栗縣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a:effectLst/>
                        </a:rPr>
                        <a:t>花蓮縣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a:effectLst/>
                        </a:rPr>
                        <a:t>嘉義市</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a:effectLst/>
                        </a:rPr>
                        <a:t>南投縣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a:effectLst/>
                        </a:rPr>
                        <a:t>澎湖縣</a:t>
                      </a:r>
                      <a:endParaRPr lang="zh-TW" sz="9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900" kern="100" dirty="0">
                          <a:effectLst/>
                        </a:rPr>
                        <a:t>連江縣</a:t>
                      </a:r>
                      <a:endParaRPr lang="zh-TW" sz="9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234103124"/>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3654367177"/>
              </p:ext>
            </p:extLst>
          </p:nvPr>
        </p:nvGraphicFramePr>
        <p:xfrm>
          <a:off x="4447331" y="3669930"/>
          <a:ext cx="3891755" cy="1068988"/>
        </p:xfrm>
        <a:graphic>
          <a:graphicData uri="http://schemas.openxmlformats.org/drawingml/2006/table">
            <a:tbl>
              <a:tblPr firstRow="1" firstCol="1" bandRow="1">
                <a:tableStyleId>{B011DEC0-7B62-4C5F-9A1F-1F7CF7BFF82A}</a:tableStyleId>
              </a:tblPr>
              <a:tblGrid>
                <a:gridCol w="555965">
                  <a:extLst>
                    <a:ext uri="{9D8B030D-6E8A-4147-A177-3AD203B41FA5}">
                      <a16:colId xmlns:a16="http://schemas.microsoft.com/office/drawing/2014/main" val="1311503353"/>
                    </a:ext>
                  </a:extLst>
                </a:gridCol>
                <a:gridCol w="555965">
                  <a:extLst>
                    <a:ext uri="{9D8B030D-6E8A-4147-A177-3AD203B41FA5}">
                      <a16:colId xmlns:a16="http://schemas.microsoft.com/office/drawing/2014/main" val="3774509833"/>
                    </a:ext>
                  </a:extLst>
                </a:gridCol>
                <a:gridCol w="555965">
                  <a:extLst>
                    <a:ext uri="{9D8B030D-6E8A-4147-A177-3AD203B41FA5}">
                      <a16:colId xmlns:a16="http://schemas.microsoft.com/office/drawing/2014/main" val="781956497"/>
                    </a:ext>
                  </a:extLst>
                </a:gridCol>
                <a:gridCol w="555965">
                  <a:extLst>
                    <a:ext uri="{9D8B030D-6E8A-4147-A177-3AD203B41FA5}">
                      <a16:colId xmlns:a16="http://schemas.microsoft.com/office/drawing/2014/main" val="993570604"/>
                    </a:ext>
                  </a:extLst>
                </a:gridCol>
                <a:gridCol w="555965">
                  <a:extLst>
                    <a:ext uri="{9D8B030D-6E8A-4147-A177-3AD203B41FA5}">
                      <a16:colId xmlns:a16="http://schemas.microsoft.com/office/drawing/2014/main" val="1296047434"/>
                    </a:ext>
                  </a:extLst>
                </a:gridCol>
                <a:gridCol w="555965">
                  <a:extLst>
                    <a:ext uri="{9D8B030D-6E8A-4147-A177-3AD203B41FA5}">
                      <a16:colId xmlns:a16="http://schemas.microsoft.com/office/drawing/2014/main" val="2065330363"/>
                    </a:ext>
                  </a:extLst>
                </a:gridCol>
                <a:gridCol w="555965">
                  <a:extLst>
                    <a:ext uri="{9D8B030D-6E8A-4147-A177-3AD203B41FA5}">
                      <a16:colId xmlns:a16="http://schemas.microsoft.com/office/drawing/2014/main" val="1795264075"/>
                    </a:ext>
                  </a:extLst>
                </a:gridCol>
              </a:tblGrid>
              <a:tr h="267247">
                <a:tc>
                  <a:txBody>
                    <a:bodyPr/>
                    <a:lstStyle/>
                    <a:p>
                      <a:pPr algn="ctr">
                        <a:spcAft>
                          <a:spcPts val="0"/>
                        </a:spcAft>
                      </a:pPr>
                      <a:r>
                        <a:rPr lang="zh-TW" sz="1050" kern="100">
                          <a:effectLst/>
                        </a:rPr>
                        <a:t>第一群</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台中市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高雄市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台南市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桃園市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50" kern="100">
                          <a:effectLst/>
                        </a:rPr>
                        <a:t> </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050" kern="100">
                          <a:effectLst/>
                        </a:rPr>
                        <a:t> </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7298612"/>
                  </a:ext>
                </a:extLst>
              </a:tr>
              <a:tr h="267247">
                <a:tc>
                  <a:txBody>
                    <a:bodyPr/>
                    <a:lstStyle/>
                    <a:p>
                      <a:pPr algn="ctr">
                        <a:spcAft>
                          <a:spcPts val="0"/>
                        </a:spcAft>
                      </a:pPr>
                      <a:r>
                        <a:rPr lang="zh-TW" sz="1050" kern="100">
                          <a:effectLst/>
                        </a:rPr>
                        <a:t>第二群</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新竹市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新竹縣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苗栗縣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彰化縣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台北市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新北市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0422041"/>
                  </a:ext>
                </a:extLst>
              </a:tr>
              <a:tr h="267247">
                <a:tc>
                  <a:txBody>
                    <a:bodyPr/>
                    <a:lstStyle/>
                    <a:p>
                      <a:pPr algn="ctr">
                        <a:spcAft>
                          <a:spcPts val="0"/>
                        </a:spcAft>
                      </a:pPr>
                      <a:r>
                        <a:rPr lang="zh-TW" sz="1050" kern="100">
                          <a:effectLst/>
                        </a:rPr>
                        <a:t>第三群</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連江縣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金門縣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澎湖縣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基隆市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台東市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050" kern="100">
                          <a:effectLst/>
                        </a:rPr>
                        <a:t>嘉義市</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89133554"/>
                  </a:ext>
                </a:extLst>
              </a:tr>
              <a:tr h="267247">
                <a:tc>
                  <a:txBody>
                    <a:bodyPr/>
                    <a:lstStyle/>
                    <a:p>
                      <a:pPr algn="ctr">
                        <a:spcAft>
                          <a:spcPts val="0"/>
                        </a:spcAft>
                      </a:pPr>
                      <a:r>
                        <a:rPr lang="en-US" sz="1050" kern="100">
                          <a:effectLst/>
                        </a:rPr>
                        <a:t> </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050" kern="100">
                          <a:effectLst/>
                        </a:rPr>
                        <a:t>雲林縣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050" kern="100">
                          <a:effectLst/>
                        </a:rPr>
                        <a:t>屏東縣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050" kern="100">
                          <a:effectLst/>
                        </a:rPr>
                        <a:t>宜蘭縣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050" kern="100">
                          <a:effectLst/>
                        </a:rPr>
                        <a:t>花蓮縣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050" kern="100">
                          <a:effectLst/>
                        </a:rPr>
                        <a:t>南投縣</a:t>
                      </a:r>
                      <a:endParaRPr lang="zh-TW" sz="105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zh-TW" sz="1050" kern="100" dirty="0">
                          <a:effectLst/>
                        </a:rPr>
                        <a:t>嘉義縣</a:t>
                      </a:r>
                      <a:endParaRPr lang="zh-TW" sz="105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3433709"/>
                  </a:ext>
                </a:extLst>
              </a:tr>
            </a:tbl>
          </a:graphicData>
        </a:graphic>
      </p:graphicFrame>
    </p:spTree>
    <p:extLst>
      <p:ext uri="{BB962C8B-B14F-4D97-AF65-F5344CB8AC3E}">
        <p14:creationId xmlns:p14="http://schemas.microsoft.com/office/powerpoint/2010/main" val="3793435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33</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標題 1"/>
          <p:cNvSpPr>
            <a:spLocks noGrp="1"/>
          </p:cNvSpPr>
          <p:nvPr>
            <p:ph type="title" idx="2"/>
          </p:nvPr>
        </p:nvSpPr>
        <p:spPr>
          <a:xfrm>
            <a:off x="7372536" y="229026"/>
            <a:ext cx="1418439" cy="572700"/>
          </a:xfrm>
          <a:noFill/>
          <a:ln>
            <a:noFill/>
          </a:ln>
        </p:spPr>
        <p:txBody>
          <a:bodyPr spcFirstLastPara="1" wrap="square" lIns="36000" tIns="91425" rIns="91425" bIns="91425" anchor="t" anchorCtr="0">
            <a:noAutofit/>
          </a:bodyPr>
          <a:lstStyle/>
          <a:p>
            <a:pPr>
              <a:spcAft>
                <a:spcPts val="100"/>
              </a:spcAft>
            </a:pPr>
            <a:r>
              <a:rPr lang="en-US" altLang="zh-TW" sz="2000" dirty="0">
                <a:latin typeface="微軟正黑體" panose="020B0604030504040204" pitchFamily="34" charset="-120"/>
                <a:ea typeface="微軟正黑體" panose="020B0604030504040204" pitchFamily="34" charset="-120"/>
              </a:rPr>
              <a:t>2021</a:t>
            </a:r>
            <a:r>
              <a:rPr lang="zh-TW" altLang="en-US" sz="2000" dirty="0">
                <a:latin typeface="微軟正黑體" panose="020B0604030504040204" pitchFamily="34" charset="-120"/>
                <a:ea typeface="微軟正黑體" panose="020B0604030504040204" pitchFamily="34" charset="-120"/>
              </a:rPr>
              <a:t>年</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月</a:t>
            </a:r>
          </a:p>
        </p:txBody>
      </p:sp>
      <p:sp>
        <p:nvSpPr>
          <p:cNvPr id="9" name="Google Shape;1444;p60"/>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群集分析</a:t>
            </a:r>
          </a:p>
        </p:txBody>
      </p:sp>
      <p:graphicFrame>
        <p:nvGraphicFramePr>
          <p:cNvPr id="7" name="表格 6"/>
          <p:cNvGraphicFramePr>
            <a:graphicFrameLocks noGrp="1"/>
          </p:cNvGraphicFramePr>
          <p:nvPr>
            <p:extLst>
              <p:ext uri="{D42A27DB-BD31-4B8C-83A1-F6EECF244321}">
                <p14:modId xmlns:p14="http://schemas.microsoft.com/office/powerpoint/2010/main" val="988405444"/>
              </p:ext>
            </p:extLst>
          </p:nvPr>
        </p:nvGraphicFramePr>
        <p:xfrm>
          <a:off x="1455390" y="1319892"/>
          <a:ext cx="6233220" cy="2503716"/>
        </p:xfrm>
        <a:graphic>
          <a:graphicData uri="http://schemas.openxmlformats.org/drawingml/2006/table">
            <a:tbl>
              <a:tblPr firstRow="1" firstCol="1" bandRow="1">
                <a:tableStyleId>{B011DEC0-7B62-4C5F-9A1F-1F7CF7BFF82A}</a:tableStyleId>
              </a:tblPr>
              <a:tblGrid>
                <a:gridCol w="1396048">
                  <a:extLst>
                    <a:ext uri="{9D8B030D-6E8A-4147-A177-3AD203B41FA5}">
                      <a16:colId xmlns:a16="http://schemas.microsoft.com/office/drawing/2014/main" val="1879364422"/>
                    </a:ext>
                  </a:extLst>
                </a:gridCol>
                <a:gridCol w="1209293">
                  <a:extLst>
                    <a:ext uri="{9D8B030D-6E8A-4147-A177-3AD203B41FA5}">
                      <a16:colId xmlns:a16="http://schemas.microsoft.com/office/drawing/2014/main" val="1334143663"/>
                    </a:ext>
                  </a:extLst>
                </a:gridCol>
                <a:gridCol w="1209293">
                  <a:extLst>
                    <a:ext uri="{9D8B030D-6E8A-4147-A177-3AD203B41FA5}">
                      <a16:colId xmlns:a16="http://schemas.microsoft.com/office/drawing/2014/main" val="2503105691"/>
                    </a:ext>
                  </a:extLst>
                </a:gridCol>
                <a:gridCol w="1209293">
                  <a:extLst>
                    <a:ext uri="{9D8B030D-6E8A-4147-A177-3AD203B41FA5}">
                      <a16:colId xmlns:a16="http://schemas.microsoft.com/office/drawing/2014/main" val="1448601569"/>
                    </a:ext>
                  </a:extLst>
                </a:gridCol>
                <a:gridCol w="1209293">
                  <a:extLst>
                    <a:ext uri="{9D8B030D-6E8A-4147-A177-3AD203B41FA5}">
                      <a16:colId xmlns:a16="http://schemas.microsoft.com/office/drawing/2014/main" val="780230387"/>
                    </a:ext>
                  </a:extLst>
                </a:gridCol>
              </a:tblGrid>
              <a:tr h="417286">
                <a:tc>
                  <a:txBody>
                    <a:bodyPr/>
                    <a:lstStyle/>
                    <a:p>
                      <a:pPr algn="ctr">
                        <a:spcAft>
                          <a:spcPts val="0"/>
                        </a:spcAft>
                      </a:pPr>
                      <a:r>
                        <a:rPr lang="en-US" sz="1800" kern="100">
                          <a:effectLst/>
                        </a:rPr>
                        <a:t> </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spcAft>
                          <a:spcPts val="0"/>
                        </a:spcAft>
                      </a:pPr>
                      <a:r>
                        <a:rPr lang="en-US" sz="1800" kern="100">
                          <a:effectLst/>
                        </a:rPr>
                        <a:t>k-means</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rowSpan="2">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5094388"/>
                  </a:ext>
                </a:extLst>
              </a:tr>
              <a:tr h="417286">
                <a:tc>
                  <a:txBody>
                    <a:bodyPr/>
                    <a:lstStyle/>
                    <a:p>
                      <a:pPr algn="ctr">
                        <a:spcAft>
                          <a:spcPts val="0"/>
                        </a:spcAft>
                      </a:pPr>
                      <a:r>
                        <a:rPr lang="en-US" sz="1800" kern="100">
                          <a:effectLst/>
                        </a:rPr>
                        <a:t>Hierarchical</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TW" altLang="en-US"/>
                    </a:p>
                  </a:txBody>
                  <a:tcPr/>
                </a:tc>
                <a:extLst>
                  <a:ext uri="{0D108BD9-81ED-4DB2-BD59-A6C34878D82A}">
                    <a16:rowId xmlns:a16="http://schemas.microsoft.com/office/drawing/2014/main" val="2965081646"/>
                  </a:ext>
                </a:extLst>
              </a:tr>
              <a:tr h="417286">
                <a:tc>
                  <a:txBody>
                    <a:bodyPr/>
                    <a:lstStyle/>
                    <a:p>
                      <a:pPr algn="ctr">
                        <a:spcAft>
                          <a:spcPts val="0"/>
                        </a:spcAft>
                      </a:pPr>
                      <a:r>
                        <a:rPr lang="zh-TW" sz="1800" kern="100">
                          <a:effectLst/>
                        </a:rPr>
                        <a:t>第一群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2680041"/>
                  </a:ext>
                </a:extLst>
              </a:tr>
              <a:tr h="417286">
                <a:tc>
                  <a:txBody>
                    <a:bodyPr/>
                    <a:lstStyle/>
                    <a:p>
                      <a:pPr algn="ctr">
                        <a:spcAft>
                          <a:spcPts val="0"/>
                        </a:spcAft>
                      </a:pPr>
                      <a:r>
                        <a:rPr lang="zh-TW" sz="1800" kern="100">
                          <a:effectLst/>
                        </a:rPr>
                        <a:t>第二群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7626685"/>
                  </a:ext>
                </a:extLst>
              </a:tr>
              <a:tr h="417286">
                <a:tc>
                  <a:txBody>
                    <a:bodyPr/>
                    <a:lstStyle/>
                    <a:p>
                      <a:pPr algn="ctr">
                        <a:spcAft>
                          <a:spcPts val="0"/>
                        </a:spcAft>
                      </a:pPr>
                      <a:r>
                        <a:rPr lang="zh-TW" sz="1800" kern="100">
                          <a:effectLst/>
                        </a:rPr>
                        <a:t>第三群</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10</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800" kern="100">
                          <a:effectLst/>
                        </a:rPr>
                        <a:t>12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2661148"/>
                  </a:ext>
                </a:extLst>
              </a:tr>
              <a:tr h="417286">
                <a:tc>
                  <a:txBody>
                    <a:bodyPr/>
                    <a:lstStyle/>
                    <a:p>
                      <a:pPr algn="ctr">
                        <a:spcAft>
                          <a:spcPts val="0"/>
                        </a:spcAft>
                      </a:pPr>
                      <a:r>
                        <a:rPr lang="zh-TW" sz="1800" kern="100">
                          <a:effectLst/>
                        </a:rPr>
                        <a:t>總數</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6</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2</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a:effectLst/>
                        </a:rPr>
                        <a:t>14</a:t>
                      </a:r>
                      <a:endParaRPr lang="zh-TW" sz="18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Aft>
                          <a:spcPts val="0"/>
                        </a:spcAft>
                      </a:pPr>
                      <a:r>
                        <a:rPr lang="en-US" sz="1800" kern="100" dirty="0">
                          <a:effectLst/>
                        </a:rPr>
                        <a:t>22</a:t>
                      </a:r>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004706320"/>
                  </a:ext>
                </a:extLst>
              </a:tr>
            </a:tbl>
          </a:graphicData>
        </a:graphic>
      </p:graphicFrame>
    </p:spTree>
    <p:extLst>
      <p:ext uri="{BB962C8B-B14F-4D97-AF65-F5344CB8AC3E}">
        <p14:creationId xmlns:p14="http://schemas.microsoft.com/office/powerpoint/2010/main" val="3663685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Google Shape;1521;p63"/>
          <p:cNvSpPr txBox="1">
            <a:spLocks noGrp="1"/>
          </p:cNvSpPr>
          <p:nvPr>
            <p:ph type="title" idx="2"/>
          </p:nvPr>
        </p:nvSpPr>
        <p:spPr>
          <a:xfrm>
            <a:off x="6161835" y="1598292"/>
            <a:ext cx="1429800" cy="1589206"/>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dirty="0">
                <a:solidFill>
                  <a:schemeClr val="tx2"/>
                </a:solidFill>
              </a:rPr>
              <a:t>06</a:t>
            </a:r>
            <a:endParaRPr dirty="0">
              <a:solidFill>
                <a:schemeClr val="tx2"/>
              </a:solidFill>
            </a:endParaRPr>
          </a:p>
        </p:txBody>
      </p:sp>
      <p:sp>
        <p:nvSpPr>
          <p:cNvPr id="1522" name="Google Shape;1522;p63"/>
          <p:cNvSpPr txBox="1">
            <a:spLocks noGrp="1"/>
          </p:cNvSpPr>
          <p:nvPr>
            <p:ph type="title"/>
          </p:nvPr>
        </p:nvSpPr>
        <p:spPr>
          <a:xfrm>
            <a:off x="3852435" y="2571750"/>
            <a:ext cx="3739200" cy="1176900"/>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結論</a:t>
            </a:r>
            <a:endParaRPr dirty="0">
              <a:latin typeface="微軟正黑體" panose="020B0604030504040204" pitchFamily="34" charset="-120"/>
              <a:ea typeface="微軟正黑體" panose="020B0604030504040204" pitchFamily="34" charset="-120"/>
            </a:endParaRPr>
          </a:p>
        </p:txBody>
      </p:sp>
      <p:sp>
        <p:nvSpPr>
          <p:cNvPr id="1524" name="Google Shape;1524;p6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34</a:t>
            </a:fld>
            <a:endParaRPr/>
          </a:p>
        </p:txBody>
      </p:sp>
      <p:grpSp>
        <p:nvGrpSpPr>
          <p:cNvPr id="1527" name="Google Shape;1527;p63"/>
          <p:cNvGrpSpPr/>
          <p:nvPr/>
        </p:nvGrpSpPr>
        <p:grpSpPr>
          <a:xfrm>
            <a:off x="1923193" y="2723690"/>
            <a:ext cx="1412475" cy="1789805"/>
            <a:chOff x="2077225" y="1594300"/>
            <a:chExt cx="899150" cy="1139350"/>
          </a:xfrm>
        </p:grpSpPr>
        <p:sp>
          <p:nvSpPr>
            <p:cNvPr id="1528" name="Google Shape;1528;p63"/>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rgbClr val="E574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3"/>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3"/>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3"/>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3"/>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3"/>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3"/>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3"/>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3"/>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3"/>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3"/>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3"/>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3"/>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3"/>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3"/>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3"/>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3"/>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63"/>
          <p:cNvGrpSpPr/>
          <p:nvPr/>
        </p:nvGrpSpPr>
        <p:grpSpPr>
          <a:xfrm rot="-2533580">
            <a:off x="2790620" y="1117040"/>
            <a:ext cx="1412420" cy="1789736"/>
            <a:chOff x="2077225" y="1594300"/>
            <a:chExt cx="899150" cy="1139350"/>
          </a:xfrm>
        </p:grpSpPr>
        <p:sp>
          <p:nvSpPr>
            <p:cNvPr id="1546" name="Google Shape;1546;p63"/>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3"/>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3"/>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3"/>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3"/>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3"/>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3"/>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3"/>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3"/>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3"/>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3"/>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3"/>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3"/>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3"/>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3"/>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3"/>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3"/>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63"/>
          <p:cNvGrpSpPr/>
          <p:nvPr/>
        </p:nvGrpSpPr>
        <p:grpSpPr>
          <a:xfrm rot="1498369">
            <a:off x="802380" y="1578185"/>
            <a:ext cx="1412441" cy="1789763"/>
            <a:chOff x="2077225" y="1594300"/>
            <a:chExt cx="899150" cy="1139350"/>
          </a:xfrm>
        </p:grpSpPr>
        <p:sp>
          <p:nvSpPr>
            <p:cNvPr id="1564" name="Google Shape;1564;p63"/>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63"/>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p>
            <a:pPr lvl="0">
              <a:spcAft>
                <a:spcPts val="100"/>
              </a:spcAft>
            </a:pPr>
            <a:r>
              <a:rPr lang="zh-TW" altLang="en-US" b="1" dirty="0">
                <a:solidFill>
                  <a:schemeClr val="dk1"/>
                </a:solidFill>
                <a:latin typeface="微軟正黑體" panose="020B0604030504040204" pitchFamily="34" charset="-120"/>
                <a:ea typeface="微軟正黑體" panose="020B0604030504040204" pitchFamily="34" charset="-120"/>
                <a:cs typeface="Hammersmith One"/>
                <a:sym typeface="Hammersmith One"/>
              </a:rPr>
              <a:t>結論</a:t>
            </a:r>
          </a:p>
        </p:txBody>
      </p:sp>
      <p:sp>
        <p:nvSpPr>
          <p:cNvPr id="1582" name="Google Shape;1582;p6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4" name="Google Shape;1524;p63"/>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35</a:t>
            </a:fld>
            <a:endParaRPr/>
          </a:p>
        </p:txBody>
      </p:sp>
      <p:grpSp>
        <p:nvGrpSpPr>
          <p:cNvPr id="1563" name="Google Shape;1563;p63"/>
          <p:cNvGrpSpPr/>
          <p:nvPr/>
        </p:nvGrpSpPr>
        <p:grpSpPr>
          <a:xfrm rot="13500000">
            <a:off x="7879405" y="-465754"/>
            <a:ext cx="1412441" cy="1789763"/>
            <a:chOff x="2077225" y="1594300"/>
            <a:chExt cx="899150" cy="1139350"/>
          </a:xfrm>
        </p:grpSpPr>
        <p:sp>
          <p:nvSpPr>
            <p:cNvPr id="1564" name="Google Shape;1564;p63"/>
            <p:cNvSpPr/>
            <p:nvPr/>
          </p:nvSpPr>
          <p:spPr>
            <a:xfrm>
              <a:off x="2252375" y="1786125"/>
              <a:ext cx="535500" cy="779875"/>
            </a:xfrm>
            <a:custGeom>
              <a:avLst/>
              <a:gdLst/>
              <a:ahLst/>
              <a:cxnLst/>
              <a:rect l="l" t="t" r="r" b="b"/>
              <a:pathLst>
                <a:path w="21420" h="31195" extrusionOk="0">
                  <a:moveTo>
                    <a:pt x="11110" y="0"/>
                  </a:moveTo>
                  <a:lnTo>
                    <a:pt x="10310" y="67"/>
                  </a:lnTo>
                  <a:lnTo>
                    <a:pt x="9542" y="201"/>
                  </a:lnTo>
                  <a:lnTo>
                    <a:pt x="8775" y="367"/>
                  </a:lnTo>
                  <a:lnTo>
                    <a:pt x="8041" y="601"/>
                  </a:lnTo>
                  <a:lnTo>
                    <a:pt x="7274" y="868"/>
                  </a:lnTo>
                  <a:lnTo>
                    <a:pt x="6573" y="1168"/>
                  </a:lnTo>
                  <a:lnTo>
                    <a:pt x="5872" y="1535"/>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101" y="13445"/>
                  </a:lnTo>
                  <a:lnTo>
                    <a:pt x="234" y="14179"/>
                  </a:lnTo>
                  <a:lnTo>
                    <a:pt x="401" y="14880"/>
                  </a:lnTo>
                  <a:lnTo>
                    <a:pt x="634" y="15581"/>
                  </a:lnTo>
                  <a:lnTo>
                    <a:pt x="868" y="16281"/>
                  </a:lnTo>
                  <a:lnTo>
                    <a:pt x="1168" y="16982"/>
                  </a:lnTo>
                  <a:lnTo>
                    <a:pt x="1502" y="17616"/>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405" y="24589"/>
                  </a:lnTo>
                  <a:lnTo>
                    <a:pt x="5572" y="25489"/>
                  </a:lnTo>
                  <a:lnTo>
                    <a:pt x="5672" y="26390"/>
                  </a:lnTo>
                  <a:lnTo>
                    <a:pt x="5705" y="27258"/>
                  </a:lnTo>
                  <a:lnTo>
                    <a:pt x="5705" y="28158"/>
                  </a:lnTo>
                  <a:lnTo>
                    <a:pt x="5639" y="29059"/>
                  </a:lnTo>
                  <a:lnTo>
                    <a:pt x="5572" y="29960"/>
                  </a:lnTo>
                  <a:lnTo>
                    <a:pt x="5439" y="30861"/>
                  </a:ln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412" y="22020"/>
                  </a:lnTo>
                  <a:lnTo>
                    <a:pt x="13779" y="21753"/>
                  </a:lnTo>
                  <a:lnTo>
                    <a:pt x="14580" y="21219"/>
                  </a:lnTo>
                  <a:lnTo>
                    <a:pt x="15381" y="20718"/>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1152" y="11277"/>
                  </a:lnTo>
                  <a:lnTo>
                    <a:pt x="21252" y="10710"/>
                  </a:lnTo>
                  <a:lnTo>
                    <a:pt x="21353" y="10143"/>
                  </a:lnTo>
                  <a:lnTo>
                    <a:pt x="21386" y="9575"/>
                  </a:lnTo>
                  <a:lnTo>
                    <a:pt x="21419" y="9008"/>
                  </a:lnTo>
                  <a:lnTo>
                    <a:pt x="21386" y="8441"/>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6415" y="1101"/>
                  </a:lnTo>
                  <a:lnTo>
                    <a:pt x="15714" y="768"/>
                  </a:lnTo>
                  <a:lnTo>
                    <a:pt x="14980" y="501"/>
                  </a:lnTo>
                  <a:lnTo>
                    <a:pt x="14213" y="301"/>
                  </a:lnTo>
                  <a:lnTo>
                    <a:pt x="13446" y="134"/>
                  </a:lnTo>
                  <a:lnTo>
                    <a:pt x="12678" y="34"/>
                  </a:lnTo>
                  <a:lnTo>
                    <a:pt x="11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3"/>
            <p:cNvSpPr/>
            <p:nvPr/>
          </p:nvSpPr>
          <p:spPr>
            <a:xfrm>
              <a:off x="2252375" y="1786125"/>
              <a:ext cx="535500" cy="779875"/>
            </a:xfrm>
            <a:custGeom>
              <a:avLst/>
              <a:gdLst/>
              <a:ahLst/>
              <a:cxnLst/>
              <a:rect l="l" t="t" r="r" b="b"/>
              <a:pathLst>
                <a:path w="21420" h="31195" fill="none" extrusionOk="0">
                  <a:moveTo>
                    <a:pt x="10276" y="31194"/>
                  </a:moveTo>
                  <a:lnTo>
                    <a:pt x="10276" y="31194"/>
                  </a:lnTo>
                  <a:lnTo>
                    <a:pt x="10343" y="29993"/>
                  </a:lnTo>
                  <a:lnTo>
                    <a:pt x="10443" y="28792"/>
                  </a:lnTo>
                  <a:lnTo>
                    <a:pt x="10576" y="27591"/>
                  </a:lnTo>
                  <a:lnTo>
                    <a:pt x="10677" y="27024"/>
                  </a:lnTo>
                  <a:lnTo>
                    <a:pt x="10810" y="26423"/>
                  </a:lnTo>
                  <a:lnTo>
                    <a:pt x="10977" y="25856"/>
                  </a:lnTo>
                  <a:lnTo>
                    <a:pt x="11144" y="25323"/>
                  </a:lnTo>
                  <a:lnTo>
                    <a:pt x="11344" y="24755"/>
                  </a:lnTo>
                  <a:lnTo>
                    <a:pt x="11611" y="24255"/>
                  </a:lnTo>
                  <a:lnTo>
                    <a:pt x="11911" y="23721"/>
                  </a:lnTo>
                  <a:lnTo>
                    <a:pt x="12245" y="23254"/>
                  </a:lnTo>
                  <a:lnTo>
                    <a:pt x="12645" y="22787"/>
                  </a:lnTo>
                  <a:lnTo>
                    <a:pt x="13079" y="22320"/>
                  </a:lnTo>
                  <a:lnTo>
                    <a:pt x="13079" y="22320"/>
                  </a:lnTo>
                  <a:lnTo>
                    <a:pt x="13412" y="22020"/>
                  </a:lnTo>
                  <a:lnTo>
                    <a:pt x="13779" y="21753"/>
                  </a:lnTo>
                  <a:lnTo>
                    <a:pt x="14580" y="21219"/>
                  </a:lnTo>
                  <a:lnTo>
                    <a:pt x="15381" y="20718"/>
                  </a:lnTo>
                  <a:lnTo>
                    <a:pt x="16148" y="20185"/>
                  </a:lnTo>
                  <a:lnTo>
                    <a:pt x="16148" y="20185"/>
                  </a:lnTo>
                  <a:lnTo>
                    <a:pt x="16615" y="19818"/>
                  </a:lnTo>
                  <a:lnTo>
                    <a:pt x="17082" y="19417"/>
                  </a:lnTo>
                  <a:lnTo>
                    <a:pt x="17482" y="19017"/>
                  </a:lnTo>
                  <a:lnTo>
                    <a:pt x="17883" y="18617"/>
                  </a:lnTo>
                  <a:lnTo>
                    <a:pt x="18250" y="18150"/>
                  </a:lnTo>
                  <a:lnTo>
                    <a:pt x="18617" y="17683"/>
                  </a:lnTo>
                  <a:lnTo>
                    <a:pt x="18950" y="17215"/>
                  </a:lnTo>
                  <a:lnTo>
                    <a:pt x="19251" y="16715"/>
                  </a:lnTo>
                  <a:lnTo>
                    <a:pt x="19518" y="16215"/>
                  </a:lnTo>
                  <a:lnTo>
                    <a:pt x="19784" y="15714"/>
                  </a:lnTo>
                  <a:lnTo>
                    <a:pt x="20051" y="15180"/>
                  </a:lnTo>
                  <a:lnTo>
                    <a:pt x="20252" y="14647"/>
                  </a:lnTo>
                  <a:lnTo>
                    <a:pt x="20452" y="14079"/>
                  </a:lnTo>
                  <a:lnTo>
                    <a:pt x="20619" y="13512"/>
                  </a:lnTo>
                  <a:lnTo>
                    <a:pt x="20785" y="12945"/>
                  </a:lnTo>
                  <a:lnTo>
                    <a:pt x="20919" y="12378"/>
                  </a:lnTo>
                  <a:lnTo>
                    <a:pt x="20919" y="12378"/>
                  </a:lnTo>
                  <a:lnTo>
                    <a:pt x="21152" y="11277"/>
                  </a:lnTo>
                  <a:lnTo>
                    <a:pt x="21252" y="10710"/>
                  </a:lnTo>
                  <a:lnTo>
                    <a:pt x="21353" y="10143"/>
                  </a:lnTo>
                  <a:lnTo>
                    <a:pt x="21386" y="9575"/>
                  </a:lnTo>
                  <a:lnTo>
                    <a:pt x="21419" y="9008"/>
                  </a:lnTo>
                  <a:lnTo>
                    <a:pt x="21386" y="8441"/>
                  </a:lnTo>
                  <a:lnTo>
                    <a:pt x="21353" y="7874"/>
                  </a:lnTo>
                  <a:lnTo>
                    <a:pt x="21353" y="7874"/>
                  </a:lnTo>
                  <a:lnTo>
                    <a:pt x="21286" y="7373"/>
                  </a:lnTo>
                  <a:lnTo>
                    <a:pt x="21186" y="6906"/>
                  </a:lnTo>
                  <a:lnTo>
                    <a:pt x="21019" y="6439"/>
                  </a:lnTo>
                  <a:lnTo>
                    <a:pt x="20885" y="5972"/>
                  </a:lnTo>
                  <a:lnTo>
                    <a:pt x="20685" y="5505"/>
                  </a:lnTo>
                  <a:lnTo>
                    <a:pt x="20452" y="5071"/>
                  </a:lnTo>
                  <a:lnTo>
                    <a:pt x="20218" y="4638"/>
                  </a:lnTo>
                  <a:lnTo>
                    <a:pt x="19951" y="4204"/>
                  </a:lnTo>
                  <a:lnTo>
                    <a:pt x="19684" y="3804"/>
                  </a:lnTo>
                  <a:lnTo>
                    <a:pt x="19351" y="3403"/>
                  </a:lnTo>
                  <a:lnTo>
                    <a:pt x="19050" y="3036"/>
                  </a:lnTo>
                  <a:lnTo>
                    <a:pt x="18684" y="2703"/>
                  </a:lnTo>
                  <a:lnTo>
                    <a:pt x="18317" y="2369"/>
                  </a:lnTo>
                  <a:lnTo>
                    <a:pt x="17950" y="2035"/>
                  </a:lnTo>
                  <a:lnTo>
                    <a:pt x="17516" y="1735"/>
                  </a:lnTo>
                  <a:lnTo>
                    <a:pt x="17115" y="1468"/>
                  </a:lnTo>
                  <a:lnTo>
                    <a:pt x="17115" y="1468"/>
                  </a:lnTo>
                  <a:lnTo>
                    <a:pt x="16415" y="1101"/>
                  </a:lnTo>
                  <a:lnTo>
                    <a:pt x="15714" y="768"/>
                  </a:lnTo>
                  <a:lnTo>
                    <a:pt x="14980" y="501"/>
                  </a:lnTo>
                  <a:lnTo>
                    <a:pt x="14213" y="301"/>
                  </a:lnTo>
                  <a:lnTo>
                    <a:pt x="13446" y="134"/>
                  </a:lnTo>
                  <a:lnTo>
                    <a:pt x="12678" y="34"/>
                  </a:lnTo>
                  <a:lnTo>
                    <a:pt x="11878" y="0"/>
                  </a:lnTo>
                  <a:lnTo>
                    <a:pt x="11110" y="0"/>
                  </a:lnTo>
                  <a:lnTo>
                    <a:pt x="10310" y="67"/>
                  </a:lnTo>
                  <a:lnTo>
                    <a:pt x="9542" y="201"/>
                  </a:lnTo>
                  <a:lnTo>
                    <a:pt x="8775" y="367"/>
                  </a:lnTo>
                  <a:lnTo>
                    <a:pt x="8041" y="601"/>
                  </a:lnTo>
                  <a:lnTo>
                    <a:pt x="7274" y="868"/>
                  </a:lnTo>
                  <a:lnTo>
                    <a:pt x="6573" y="1168"/>
                  </a:lnTo>
                  <a:lnTo>
                    <a:pt x="5872" y="1535"/>
                  </a:lnTo>
                  <a:lnTo>
                    <a:pt x="5205" y="1969"/>
                  </a:lnTo>
                  <a:lnTo>
                    <a:pt x="5205" y="1969"/>
                  </a:lnTo>
                  <a:lnTo>
                    <a:pt x="4571" y="2436"/>
                  </a:lnTo>
                  <a:lnTo>
                    <a:pt x="3971" y="2936"/>
                  </a:lnTo>
                  <a:lnTo>
                    <a:pt x="3437" y="3470"/>
                  </a:lnTo>
                  <a:lnTo>
                    <a:pt x="2903" y="4037"/>
                  </a:lnTo>
                  <a:lnTo>
                    <a:pt x="2403" y="4638"/>
                  </a:lnTo>
                  <a:lnTo>
                    <a:pt x="1969" y="5305"/>
                  </a:lnTo>
                  <a:lnTo>
                    <a:pt x="1569" y="5972"/>
                  </a:lnTo>
                  <a:lnTo>
                    <a:pt x="1202" y="6640"/>
                  </a:lnTo>
                  <a:lnTo>
                    <a:pt x="901" y="7373"/>
                  </a:lnTo>
                  <a:lnTo>
                    <a:pt x="634" y="8107"/>
                  </a:lnTo>
                  <a:lnTo>
                    <a:pt x="401" y="8841"/>
                  </a:lnTo>
                  <a:lnTo>
                    <a:pt x="234" y="9609"/>
                  </a:lnTo>
                  <a:lnTo>
                    <a:pt x="101" y="10376"/>
                  </a:lnTo>
                  <a:lnTo>
                    <a:pt x="34" y="11143"/>
                  </a:lnTo>
                  <a:lnTo>
                    <a:pt x="0" y="11911"/>
                  </a:lnTo>
                  <a:lnTo>
                    <a:pt x="34" y="12711"/>
                  </a:lnTo>
                  <a:lnTo>
                    <a:pt x="34" y="12711"/>
                  </a:lnTo>
                  <a:lnTo>
                    <a:pt x="101" y="13445"/>
                  </a:lnTo>
                  <a:lnTo>
                    <a:pt x="234" y="14179"/>
                  </a:lnTo>
                  <a:lnTo>
                    <a:pt x="401" y="14880"/>
                  </a:lnTo>
                  <a:lnTo>
                    <a:pt x="634" y="15581"/>
                  </a:lnTo>
                  <a:lnTo>
                    <a:pt x="868" y="16281"/>
                  </a:lnTo>
                  <a:lnTo>
                    <a:pt x="1168" y="16982"/>
                  </a:lnTo>
                  <a:lnTo>
                    <a:pt x="1502" y="17616"/>
                  </a:lnTo>
                  <a:lnTo>
                    <a:pt x="1869" y="18283"/>
                  </a:lnTo>
                  <a:lnTo>
                    <a:pt x="1869" y="18283"/>
                  </a:lnTo>
                  <a:lnTo>
                    <a:pt x="2303" y="18950"/>
                  </a:lnTo>
                  <a:lnTo>
                    <a:pt x="2770" y="19584"/>
                  </a:lnTo>
                  <a:lnTo>
                    <a:pt x="3704" y="20885"/>
                  </a:lnTo>
                  <a:lnTo>
                    <a:pt x="4171" y="21553"/>
                  </a:lnTo>
                  <a:lnTo>
                    <a:pt x="4571" y="22253"/>
                  </a:lnTo>
                  <a:lnTo>
                    <a:pt x="4905" y="22954"/>
                  </a:lnTo>
                  <a:lnTo>
                    <a:pt x="5072" y="23321"/>
                  </a:lnTo>
                  <a:lnTo>
                    <a:pt x="5172" y="23721"/>
                  </a:lnTo>
                  <a:lnTo>
                    <a:pt x="5172" y="23721"/>
                  </a:lnTo>
                  <a:lnTo>
                    <a:pt x="5405" y="24589"/>
                  </a:lnTo>
                  <a:lnTo>
                    <a:pt x="5572" y="25489"/>
                  </a:lnTo>
                  <a:lnTo>
                    <a:pt x="5672" y="26390"/>
                  </a:lnTo>
                  <a:lnTo>
                    <a:pt x="5705" y="27258"/>
                  </a:lnTo>
                  <a:lnTo>
                    <a:pt x="5705" y="28158"/>
                  </a:lnTo>
                  <a:lnTo>
                    <a:pt x="5639" y="29059"/>
                  </a:lnTo>
                  <a:lnTo>
                    <a:pt x="5572" y="29960"/>
                  </a:lnTo>
                  <a:lnTo>
                    <a:pt x="5439" y="3086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3"/>
            <p:cNvSpPr/>
            <p:nvPr/>
          </p:nvSpPr>
          <p:spPr>
            <a:xfrm>
              <a:off x="2169800" y="1705225"/>
              <a:ext cx="673950" cy="859100"/>
            </a:xfrm>
            <a:custGeom>
              <a:avLst/>
              <a:gdLst/>
              <a:ahLst/>
              <a:cxnLst/>
              <a:rect l="l" t="t" r="r" b="b"/>
              <a:pathLst>
                <a:path w="26958" h="34364" extrusionOk="0">
                  <a:moveTo>
                    <a:pt x="15281" y="0"/>
                  </a:moveTo>
                  <a:lnTo>
                    <a:pt x="14146" y="34"/>
                  </a:lnTo>
                  <a:lnTo>
                    <a:pt x="13045" y="134"/>
                  </a:lnTo>
                  <a:lnTo>
                    <a:pt x="11911" y="267"/>
                  </a:lnTo>
                  <a:lnTo>
                    <a:pt x="10810" y="501"/>
                  </a:lnTo>
                  <a:lnTo>
                    <a:pt x="9742" y="801"/>
                  </a:lnTo>
                  <a:lnTo>
                    <a:pt x="8775" y="1135"/>
                  </a:lnTo>
                  <a:lnTo>
                    <a:pt x="7841" y="1535"/>
                  </a:lnTo>
                  <a:lnTo>
                    <a:pt x="6973" y="2002"/>
                  </a:lnTo>
                  <a:lnTo>
                    <a:pt x="6106" y="2536"/>
                  </a:lnTo>
                  <a:lnTo>
                    <a:pt x="5305" y="3103"/>
                  </a:lnTo>
                  <a:lnTo>
                    <a:pt x="4538" y="3770"/>
                  </a:lnTo>
                  <a:lnTo>
                    <a:pt x="3804" y="4504"/>
                  </a:lnTo>
                  <a:lnTo>
                    <a:pt x="3470" y="4871"/>
                  </a:lnTo>
                  <a:lnTo>
                    <a:pt x="3137" y="5271"/>
                  </a:lnTo>
                  <a:lnTo>
                    <a:pt x="2570" y="6039"/>
                  </a:lnTo>
                  <a:lnTo>
                    <a:pt x="2069" y="6873"/>
                  </a:lnTo>
                  <a:lnTo>
                    <a:pt x="1602" y="7707"/>
                  </a:lnTo>
                  <a:lnTo>
                    <a:pt x="1202" y="8574"/>
                  </a:lnTo>
                  <a:lnTo>
                    <a:pt x="835" y="9475"/>
                  </a:lnTo>
                  <a:lnTo>
                    <a:pt x="568" y="10409"/>
                  </a:lnTo>
                  <a:lnTo>
                    <a:pt x="334" y="11343"/>
                  </a:lnTo>
                  <a:lnTo>
                    <a:pt x="167" y="12311"/>
                  </a:lnTo>
                  <a:lnTo>
                    <a:pt x="67" y="13312"/>
                  </a:lnTo>
                  <a:lnTo>
                    <a:pt x="1" y="14313"/>
                  </a:lnTo>
                  <a:lnTo>
                    <a:pt x="67" y="15314"/>
                  </a:lnTo>
                  <a:lnTo>
                    <a:pt x="167" y="16314"/>
                  </a:lnTo>
                  <a:lnTo>
                    <a:pt x="334" y="17315"/>
                  </a:lnTo>
                  <a:lnTo>
                    <a:pt x="534" y="18283"/>
                  </a:lnTo>
                  <a:lnTo>
                    <a:pt x="835" y="19250"/>
                  </a:lnTo>
                  <a:lnTo>
                    <a:pt x="1168" y="20185"/>
                  </a:lnTo>
                  <a:lnTo>
                    <a:pt x="1602" y="21085"/>
                  </a:lnTo>
                  <a:lnTo>
                    <a:pt x="2036" y="21986"/>
                  </a:lnTo>
                  <a:lnTo>
                    <a:pt x="2536" y="22854"/>
                  </a:lnTo>
                  <a:lnTo>
                    <a:pt x="3103" y="23688"/>
                  </a:lnTo>
                  <a:lnTo>
                    <a:pt x="3704" y="24488"/>
                  </a:lnTo>
                  <a:lnTo>
                    <a:pt x="4371" y="25256"/>
                  </a:lnTo>
                  <a:lnTo>
                    <a:pt x="5038" y="25990"/>
                  </a:lnTo>
                  <a:lnTo>
                    <a:pt x="5772" y="26690"/>
                  </a:lnTo>
                  <a:lnTo>
                    <a:pt x="6473" y="27257"/>
                  </a:lnTo>
                  <a:lnTo>
                    <a:pt x="7174" y="27825"/>
                  </a:lnTo>
                  <a:lnTo>
                    <a:pt x="7174" y="33496"/>
                  </a:lnTo>
                  <a:lnTo>
                    <a:pt x="7174" y="33830"/>
                  </a:lnTo>
                  <a:lnTo>
                    <a:pt x="7207" y="34130"/>
                  </a:lnTo>
                  <a:lnTo>
                    <a:pt x="7207" y="34230"/>
                  </a:lnTo>
                  <a:lnTo>
                    <a:pt x="7274" y="34297"/>
                  </a:lnTo>
                  <a:lnTo>
                    <a:pt x="7340" y="34364"/>
                  </a:lnTo>
                  <a:lnTo>
                    <a:pt x="7541" y="34364"/>
                  </a:lnTo>
                  <a:lnTo>
                    <a:pt x="7607" y="34297"/>
                  </a:lnTo>
                  <a:lnTo>
                    <a:pt x="7674" y="34230"/>
                  </a:lnTo>
                  <a:lnTo>
                    <a:pt x="7674" y="34130"/>
                  </a:lnTo>
                  <a:lnTo>
                    <a:pt x="7674" y="33663"/>
                  </a:lnTo>
                  <a:lnTo>
                    <a:pt x="7674" y="33630"/>
                  </a:lnTo>
                  <a:lnTo>
                    <a:pt x="7641" y="28292"/>
                  </a:lnTo>
                  <a:lnTo>
                    <a:pt x="7674" y="27991"/>
                  </a:lnTo>
                  <a:lnTo>
                    <a:pt x="7641" y="27691"/>
                  </a:lnTo>
                  <a:lnTo>
                    <a:pt x="7607" y="27591"/>
                  </a:lnTo>
                  <a:lnTo>
                    <a:pt x="7541" y="27524"/>
                  </a:lnTo>
                  <a:lnTo>
                    <a:pt x="7374" y="27391"/>
                  </a:lnTo>
                  <a:lnTo>
                    <a:pt x="6540" y="26724"/>
                  </a:lnTo>
                  <a:lnTo>
                    <a:pt x="5739" y="25990"/>
                  </a:lnTo>
                  <a:lnTo>
                    <a:pt x="4972" y="25256"/>
                  </a:lnTo>
                  <a:lnTo>
                    <a:pt x="4304" y="24455"/>
                  </a:lnTo>
                  <a:lnTo>
                    <a:pt x="3637" y="23621"/>
                  </a:lnTo>
                  <a:lnTo>
                    <a:pt x="3070" y="22753"/>
                  </a:lnTo>
                  <a:lnTo>
                    <a:pt x="2536" y="21886"/>
                  </a:lnTo>
                  <a:lnTo>
                    <a:pt x="2036" y="20952"/>
                  </a:lnTo>
                  <a:lnTo>
                    <a:pt x="1602" y="19984"/>
                  </a:lnTo>
                  <a:lnTo>
                    <a:pt x="1268" y="19017"/>
                  </a:lnTo>
                  <a:lnTo>
                    <a:pt x="968" y="18016"/>
                  </a:lnTo>
                  <a:lnTo>
                    <a:pt x="735" y="17015"/>
                  </a:lnTo>
                  <a:lnTo>
                    <a:pt x="601" y="16014"/>
                  </a:lnTo>
                  <a:lnTo>
                    <a:pt x="534" y="14980"/>
                  </a:lnTo>
                  <a:lnTo>
                    <a:pt x="501" y="13979"/>
                  </a:lnTo>
                  <a:lnTo>
                    <a:pt x="568" y="12978"/>
                  </a:lnTo>
                  <a:lnTo>
                    <a:pt x="701" y="11977"/>
                  </a:lnTo>
                  <a:lnTo>
                    <a:pt x="901" y="10976"/>
                  </a:lnTo>
                  <a:lnTo>
                    <a:pt x="1202" y="10009"/>
                  </a:lnTo>
                  <a:lnTo>
                    <a:pt x="1535" y="9075"/>
                  </a:lnTo>
                  <a:lnTo>
                    <a:pt x="1936" y="8141"/>
                  </a:lnTo>
                  <a:lnTo>
                    <a:pt x="2403" y="7240"/>
                  </a:lnTo>
                  <a:lnTo>
                    <a:pt x="2937" y="6372"/>
                  </a:lnTo>
                  <a:lnTo>
                    <a:pt x="3504" y="5572"/>
                  </a:lnTo>
                  <a:lnTo>
                    <a:pt x="4171" y="4804"/>
                  </a:lnTo>
                  <a:lnTo>
                    <a:pt x="4538" y="4437"/>
                  </a:lnTo>
                  <a:lnTo>
                    <a:pt x="4905" y="4070"/>
                  </a:lnTo>
                  <a:lnTo>
                    <a:pt x="5272" y="3737"/>
                  </a:lnTo>
                  <a:lnTo>
                    <a:pt x="5672" y="3403"/>
                  </a:lnTo>
                  <a:lnTo>
                    <a:pt x="6139" y="3070"/>
                  </a:lnTo>
                  <a:lnTo>
                    <a:pt x="6606" y="2769"/>
                  </a:lnTo>
                  <a:lnTo>
                    <a:pt x="7073" y="2469"/>
                  </a:lnTo>
                  <a:lnTo>
                    <a:pt x="7574" y="2202"/>
                  </a:lnTo>
                  <a:lnTo>
                    <a:pt x="8074" y="1935"/>
                  </a:lnTo>
                  <a:lnTo>
                    <a:pt x="8575" y="1735"/>
                  </a:lnTo>
                  <a:lnTo>
                    <a:pt x="9109" y="1502"/>
                  </a:lnTo>
                  <a:lnTo>
                    <a:pt x="9642" y="1335"/>
                  </a:lnTo>
                  <a:lnTo>
                    <a:pt x="10176" y="1168"/>
                  </a:lnTo>
                  <a:lnTo>
                    <a:pt x="10710" y="1034"/>
                  </a:lnTo>
                  <a:lnTo>
                    <a:pt x="11811" y="801"/>
                  </a:lnTo>
                  <a:lnTo>
                    <a:pt x="12912" y="634"/>
                  </a:lnTo>
                  <a:lnTo>
                    <a:pt x="14046" y="534"/>
                  </a:lnTo>
                  <a:lnTo>
                    <a:pt x="15181" y="501"/>
                  </a:lnTo>
                  <a:lnTo>
                    <a:pt x="16382" y="534"/>
                  </a:lnTo>
                  <a:lnTo>
                    <a:pt x="16949" y="567"/>
                  </a:lnTo>
                  <a:lnTo>
                    <a:pt x="17549" y="634"/>
                  </a:lnTo>
                  <a:lnTo>
                    <a:pt x="18116" y="734"/>
                  </a:lnTo>
                  <a:lnTo>
                    <a:pt x="18684" y="834"/>
                  </a:lnTo>
                  <a:lnTo>
                    <a:pt x="19251" y="1001"/>
                  </a:lnTo>
                  <a:lnTo>
                    <a:pt x="19818" y="1168"/>
                  </a:lnTo>
                  <a:lnTo>
                    <a:pt x="20352" y="1368"/>
                  </a:lnTo>
                  <a:lnTo>
                    <a:pt x="20886" y="1602"/>
                  </a:lnTo>
                  <a:lnTo>
                    <a:pt x="21386" y="1869"/>
                  </a:lnTo>
                  <a:lnTo>
                    <a:pt x="21886" y="2202"/>
                  </a:lnTo>
                  <a:lnTo>
                    <a:pt x="22320" y="2536"/>
                  </a:lnTo>
                  <a:lnTo>
                    <a:pt x="22787" y="2936"/>
                  </a:lnTo>
                  <a:lnTo>
                    <a:pt x="23154" y="3336"/>
                  </a:lnTo>
                  <a:lnTo>
                    <a:pt x="23488" y="3737"/>
                  </a:lnTo>
                  <a:lnTo>
                    <a:pt x="23821" y="4171"/>
                  </a:lnTo>
                  <a:lnTo>
                    <a:pt x="24155" y="4638"/>
                  </a:lnTo>
                  <a:lnTo>
                    <a:pt x="24422" y="5071"/>
                  </a:lnTo>
                  <a:lnTo>
                    <a:pt x="24689" y="5572"/>
                  </a:lnTo>
                  <a:lnTo>
                    <a:pt x="24956" y="6039"/>
                  </a:lnTo>
                  <a:lnTo>
                    <a:pt x="25189" y="6539"/>
                  </a:lnTo>
                  <a:lnTo>
                    <a:pt x="25389" y="7040"/>
                  </a:lnTo>
                  <a:lnTo>
                    <a:pt x="25590" y="7574"/>
                  </a:lnTo>
                  <a:lnTo>
                    <a:pt x="25923" y="8608"/>
                  </a:lnTo>
                  <a:lnTo>
                    <a:pt x="26157" y="9675"/>
                  </a:lnTo>
                  <a:lnTo>
                    <a:pt x="26357" y="10710"/>
                  </a:lnTo>
                  <a:lnTo>
                    <a:pt x="26457" y="11811"/>
                  </a:lnTo>
                  <a:lnTo>
                    <a:pt x="26490" y="12878"/>
                  </a:lnTo>
                  <a:lnTo>
                    <a:pt x="26424" y="13979"/>
                  </a:lnTo>
                  <a:lnTo>
                    <a:pt x="26290" y="15047"/>
                  </a:lnTo>
                  <a:lnTo>
                    <a:pt x="26224" y="15581"/>
                  </a:lnTo>
                  <a:lnTo>
                    <a:pt x="26090" y="16114"/>
                  </a:lnTo>
                  <a:lnTo>
                    <a:pt x="25957" y="16648"/>
                  </a:lnTo>
                  <a:lnTo>
                    <a:pt x="25823" y="17182"/>
                  </a:lnTo>
                  <a:lnTo>
                    <a:pt x="25623" y="17682"/>
                  </a:lnTo>
                  <a:lnTo>
                    <a:pt x="25456" y="18183"/>
                  </a:lnTo>
                  <a:lnTo>
                    <a:pt x="25223" y="18683"/>
                  </a:lnTo>
                  <a:lnTo>
                    <a:pt x="24989" y="19184"/>
                  </a:lnTo>
                  <a:lnTo>
                    <a:pt x="24756" y="19651"/>
                  </a:lnTo>
                  <a:lnTo>
                    <a:pt x="24489" y="20118"/>
                  </a:lnTo>
                  <a:lnTo>
                    <a:pt x="24188" y="20552"/>
                  </a:lnTo>
                  <a:lnTo>
                    <a:pt x="23888" y="21019"/>
                  </a:lnTo>
                  <a:lnTo>
                    <a:pt x="23555" y="21419"/>
                  </a:lnTo>
                  <a:lnTo>
                    <a:pt x="23221" y="21853"/>
                  </a:lnTo>
                  <a:lnTo>
                    <a:pt x="22854" y="22253"/>
                  </a:lnTo>
                  <a:lnTo>
                    <a:pt x="22487" y="22620"/>
                  </a:lnTo>
                  <a:lnTo>
                    <a:pt x="22120" y="22987"/>
                  </a:lnTo>
                  <a:lnTo>
                    <a:pt x="21720" y="23354"/>
                  </a:lnTo>
                  <a:lnTo>
                    <a:pt x="21286" y="23688"/>
                  </a:lnTo>
                  <a:lnTo>
                    <a:pt x="20886" y="24021"/>
                  </a:lnTo>
                  <a:lnTo>
                    <a:pt x="20418" y="24321"/>
                  </a:lnTo>
                  <a:lnTo>
                    <a:pt x="19985" y="24622"/>
                  </a:lnTo>
                  <a:lnTo>
                    <a:pt x="19518" y="24889"/>
                  </a:lnTo>
                  <a:lnTo>
                    <a:pt x="19051" y="25156"/>
                  </a:lnTo>
                  <a:lnTo>
                    <a:pt x="18584" y="25389"/>
                  </a:lnTo>
                  <a:lnTo>
                    <a:pt x="18116" y="25589"/>
                  </a:lnTo>
                  <a:lnTo>
                    <a:pt x="17116" y="25956"/>
                  </a:lnTo>
                  <a:lnTo>
                    <a:pt x="16682" y="26123"/>
                  </a:lnTo>
                  <a:lnTo>
                    <a:pt x="16248" y="26357"/>
                  </a:lnTo>
                  <a:lnTo>
                    <a:pt x="16048" y="26490"/>
                  </a:lnTo>
                  <a:lnTo>
                    <a:pt x="15881" y="26657"/>
                  </a:lnTo>
                  <a:lnTo>
                    <a:pt x="15714" y="26824"/>
                  </a:lnTo>
                  <a:lnTo>
                    <a:pt x="15581" y="27057"/>
                  </a:lnTo>
                  <a:lnTo>
                    <a:pt x="15481" y="27291"/>
                  </a:lnTo>
                  <a:lnTo>
                    <a:pt x="15381" y="27558"/>
                  </a:lnTo>
                  <a:lnTo>
                    <a:pt x="15314" y="27825"/>
                  </a:lnTo>
                  <a:lnTo>
                    <a:pt x="15281" y="28091"/>
                  </a:lnTo>
                  <a:lnTo>
                    <a:pt x="15214" y="28659"/>
                  </a:lnTo>
                  <a:lnTo>
                    <a:pt x="15147" y="29226"/>
                  </a:lnTo>
                  <a:lnTo>
                    <a:pt x="14914" y="31795"/>
                  </a:lnTo>
                  <a:lnTo>
                    <a:pt x="14713" y="34130"/>
                  </a:lnTo>
                  <a:lnTo>
                    <a:pt x="15114" y="34097"/>
                  </a:lnTo>
                  <a:lnTo>
                    <a:pt x="15214" y="34097"/>
                  </a:lnTo>
                  <a:lnTo>
                    <a:pt x="15648" y="29226"/>
                  </a:lnTo>
                  <a:lnTo>
                    <a:pt x="15681" y="28659"/>
                  </a:lnTo>
                  <a:lnTo>
                    <a:pt x="15748" y="28058"/>
                  </a:lnTo>
                  <a:lnTo>
                    <a:pt x="15814" y="27791"/>
                  </a:lnTo>
                  <a:lnTo>
                    <a:pt x="15881" y="27524"/>
                  </a:lnTo>
                  <a:lnTo>
                    <a:pt x="16015" y="27257"/>
                  </a:lnTo>
                  <a:lnTo>
                    <a:pt x="16181" y="27024"/>
                  </a:lnTo>
                  <a:lnTo>
                    <a:pt x="16348" y="26857"/>
                  </a:lnTo>
                  <a:lnTo>
                    <a:pt x="16582" y="26724"/>
                  </a:lnTo>
                  <a:lnTo>
                    <a:pt x="16815" y="26590"/>
                  </a:lnTo>
                  <a:lnTo>
                    <a:pt x="17049" y="26490"/>
                  </a:lnTo>
                  <a:lnTo>
                    <a:pt x="17549" y="26290"/>
                  </a:lnTo>
                  <a:lnTo>
                    <a:pt x="18050" y="26123"/>
                  </a:lnTo>
                  <a:lnTo>
                    <a:pt x="18984" y="25723"/>
                  </a:lnTo>
                  <a:lnTo>
                    <a:pt x="19851" y="25256"/>
                  </a:lnTo>
                  <a:lnTo>
                    <a:pt x="20719" y="24722"/>
                  </a:lnTo>
                  <a:lnTo>
                    <a:pt x="21519" y="24121"/>
                  </a:lnTo>
                  <a:lnTo>
                    <a:pt x="22320" y="23454"/>
                  </a:lnTo>
                  <a:lnTo>
                    <a:pt x="23021" y="22753"/>
                  </a:lnTo>
                  <a:lnTo>
                    <a:pt x="23688" y="22019"/>
                  </a:lnTo>
                  <a:lnTo>
                    <a:pt x="24322" y="21219"/>
                  </a:lnTo>
                  <a:lnTo>
                    <a:pt x="24622" y="20785"/>
                  </a:lnTo>
                  <a:lnTo>
                    <a:pt x="24889" y="20351"/>
                  </a:lnTo>
                  <a:lnTo>
                    <a:pt x="25156" y="19884"/>
                  </a:lnTo>
                  <a:lnTo>
                    <a:pt x="25423" y="19417"/>
                  </a:lnTo>
                  <a:lnTo>
                    <a:pt x="25857" y="18483"/>
                  </a:lnTo>
                  <a:lnTo>
                    <a:pt x="26190" y="17482"/>
                  </a:lnTo>
                  <a:lnTo>
                    <a:pt x="26490" y="16481"/>
                  </a:lnTo>
                  <a:lnTo>
                    <a:pt x="26724" y="15480"/>
                  </a:lnTo>
                  <a:lnTo>
                    <a:pt x="26857" y="14446"/>
                  </a:lnTo>
                  <a:lnTo>
                    <a:pt x="26924" y="13412"/>
                  </a:lnTo>
                  <a:lnTo>
                    <a:pt x="26958" y="12378"/>
                  </a:lnTo>
                  <a:lnTo>
                    <a:pt x="26891" y="11310"/>
                  </a:lnTo>
                  <a:lnTo>
                    <a:pt x="26757" y="10276"/>
                  </a:lnTo>
                  <a:lnTo>
                    <a:pt x="26557" y="9275"/>
                  </a:lnTo>
                  <a:lnTo>
                    <a:pt x="26290" y="8241"/>
                  </a:lnTo>
                  <a:lnTo>
                    <a:pt x="25957" y="7240"/>
                  </a:lnTo>
                  <a:lnTo>
                    <a:pt x="25590" y="6306"/>
                  </a:lnTo>
                  <a:lnTo>
                    <a:pt x="25123" y="5338"/>
                  </a:lnTo>
                  <a:lnTo>
                    <a:pt x="24856" y="4905"/>
                  </a:lnTo>
                  <a:lnTo>
                    <a:pt x="24589" y="4471"/>
                  </a:lnTo>
                  <a:lnTo>
                    <a:pt x="24289" y="4037"/>
                  </a:lnTo>
                  <a:lnTo>
                    <a:pt x="23988" y="3603"/>
                  </a:lnTo>
                  <a:lnTo>
                    <a:pt x="23655" y="3203"/>
                  </a:lnTo>
                  <a:lnTo>
                    <a:pt x="23321" y="2803"/>
                  </a:lnTo>
                  <a:lnTo>
                    <a:pt x="22954" y="2436"/>
                  </a:lnTo>
                  <a:lnTo>
                    <a:pt x="22554" y="2102"/>
                  </a:lnTo>
                  <a:lnTo>
                    <a:pt x="22120" y="1768"/>
                  </a:lnTo>
                  <a:lnTo>
                    <a:pt x="21653" y="1468"/>
                  </a:lnTo>
                  <a:lnTo>
                    <a:pt x="21186" y="1201"/>
                  </a:lnTo>
                  <a:lnTo>
                    <a:pt x="20685" y="968"/>
                  </a:lnTo>
                  <a:lnTo>
                    <a:pt x="20185" y="768"/>
                  </a:lnTo>
                  <a:lnTo>
                    <a:pt x="19684" y="601"/>
                  </a:lnTo>
                  <a:lnTo>
                    <a:pt x="19151" y="467"/>
                  </a:lnTo>
                  <a:lnTo>
                    <a:pt x="18617" y="334"/>
                  </a:lnTo>
                  <a:lnTo>
                    <a:pt x="17516" y="167"/>
                  </a:lnTo>
                  <a:lnTo>
                    <a:pt x="16415" y="67"/>
                  </a:lnTo>
                  <a:lnTo>
                    <a:pt x="152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3"/>
            <p:cNvSpPr/>
            <p:nvPr/>
          </p:nvSpPr>
          <p:spPr>
            <a:xfrm>
              <a:off x="2324100" y="1889550"/>
              <a:ext cx="321975" cy="844100"/>
            </a:xfrm>
            <a:custGeom>
              <a:avLst/>
              <a:gdLst/>
              <a:ahLst/>
              <a:cxnLst/>
              <a:rect l="l" t="t" r="r" b="b"/>
              <a:pathLst>
                <a:path w="12879" h="33764" extrusionOk="0">
                  <a:moveTo>
                    <a:pt x="10477" y="1168"/>
                  </a:moveTo>
                  <a:lnTo>
                    <a:pt x="10877" y="1201"/>
                  </a:lnTo>
                  <a:lnTo>
                    <a:pt x="11311" y="1235"/>
                  </a:lnTo>
                  <a:lnTo>
                    <a:pt x="10910" y="1402"/>
                  </a:lnTo>
                  <a:lnTo>
                    <a:pt x="10543" y="1535"/>
                  </a:lnTo>
                  <a:lnTo>
                    <a:pt x="10143" y="1635"/>
                  </a:lnTo>
                  <a:lnTo>
                    <a:pt x="9743" y="1735"/>
                  </a:lnTo>
                  <a:lnTo>
                    <a:pt x="9309" y="1769"/>
                  </a:lnTo>
                  <a:lnTo>
                    <a:pt x="8908" y="1802"/>
                  </a:lnTo>
                  <a:lnTo>
                    <a:pt x="8074" y="1802"/>
                  </a:lnTo>
                  <a:lnTo>
                    <a:pt x="8441" y="1602"/>
                  </a:lnTo>
                  <a:lnTo>
                    <a:pt x="8842" y="1468"/>
                  </a:lnTo>
                  <a:lnTo>
                    <a:pt x="9242" y="1335"/>
                  </a:lnTo>
                  <a:lnTo>
                    <a:pt x="9642" y="1268"/>
                  </a:lnTo>
                  <a:lnTo>
                    <a:pt x="10076" y="1201"/>
                  </a:lnTo>
                  <a:lnTo>
                    <a:pt x="10477" y="1168"/>
                  </a:lnTo>
                  <a:close/>
                  <a:moveTo>
                    <a:pt x="4638" y="12244"/>
                  </a:moveTo>
                  <a:lnTo>
                    <a:pt x="4671" y="12311"/>
                  </a:lnTo>
                  <a:lnTo>
                    <a:pt x="4738" y="12344"/>
                  </a:lnTo>
                  <a:lnTo>
                    <a:pt x="5038" y="12411"/>
                  </a:lnTo>
                  <a:lnTo>
                    <a:pt x="5472" y="12478"/>
                  </a:lnTo>
                  <a:lnTo>
                    <a:pt x="5939" y="12511"/>
                  </a:lnTo>
                  <a:lnTo>
                    <a:pt x="7140" y="12511"/>
                  </a:lnTo>
                  <a:lnTo>
                    <a:pt x="7240" y="12478"/>
                  </a:lnTo>
                  <a:lnTo>
                    <a:pt x="5839" y="26524"/>
                  </a:lnTo>
                  <a:lnTo>
                    <a:pt x="4705" y="26557"/>
                  </a:lnTo>
                  <a:lnTo>
                    <a:pt x="4705" y="26557"/>
                  </a:lnTo>
                  <a:lnTo>
                    <a:pt x="4805" y="24755"/>
                  </a:lnTo>
                  <a:lnTo>
                    <a:pt x="4872" y="22987"/>
                  </a:lnTo>
                  <a:lnTo>
                    <a:pt x="4938" y="21186"/>
                  </a:lnTo>
                  <a:lnTo>
                    <a:pt x="4938" y="19384"/>
                  </a:lnTo>
                  <a:lnTo>
                    <a:pt x="4905" y="17616"/>
                  </a:lnTo>
                  <a:lnTo>
                    <a:pt x="4872" y="15814"/>
                  </a:lnTo>
                  <a:lnTo>
                    <a:pt x="4772" y="14046"/>
                  </a:lnTo>
                  <a:lnTo>
                    <a:pt x="4638" y="12244"/>
                  </a:lnTo>
                  <a:close/>
                  <a:moveTo>
                    <a:pt x="9642" y="26991"/>
                  </a:moveTo>
                  <a:lnTo>
                    <a:pt x="9642" y="27157"/>
                  </a:lnTo>
                  <a:lnTo>
                    <a:pt x="9609" y="27324"/>
                  </a:lnTo>
                  <a:lnTo>
                    <a:pt x="9509" y="27458"/>
                  </a:lnTo>
                  <a:lnTo>
                    <a:pt x="9376" y="27591"/>
                  </a:lnTo>
                  <a:lnTo>
                    <a:pt x="9242" y="27691"/>
                  </a:lnTo>
                  <a:lnTo>
                    <a:pt x="9075" y="27791"/>
                  </a:lnTo>
                  <a:lnTo>
                    <a:pt x="8908" y="27858"/>
                  </a:lnTo>
                  <a:lnTo>
                    <a:pt x="8742" y="27925"/>
                  </a:lnTo>
                  <a:lnTo>
                    <a:pt x="8308" y="27958"/>
                  </a:lnTo>
                  <a:lnTo>
                    <a:pt x="7841" y="27991"/>
                  </a:lnTo>
                  <a:lnTo>
                    <a:pt x="6907" y="28025"/>
                  </a:lnTo>
                  <a:lnTo>
                    <a:pt x="4905" y="28025"/>
                  </a:lnTo>
                  <a:lnTo>
                    <a:pt x="3937" y="27991"/>
                  </a:lnTo>
                  <a:lnTo>
                    <a:pt x="2937" y="27925"/>
                  </a:lnTo>
                  <a:lnTo>
                    <a:pt x="1969" y="27825"/>
                  </a:lnTo>
                  <a:lnTo>
                    <a:pt x="1469" y="27758"/>
                  </a:lnTo>
                  <a:lnTo>
                    <a:pt x="1002" y="27658"/>
                  </a:lnTo>
                  <a:lnTo>
                    <a:pt x="835" y="27624"/>
                  </a:lnTo>
                  <a:lnTo>
                    <a:pt x="668" y="27558"/>
                  </a:lnTo>
                  <a:lnTo>
                    <a:pt x="534" y="27458"/>
                  </a:lnTo>
                  <a:lnTo>
                    <a:pt x="501" y="27391"/>
                  </a:lnTo>
                  <a:lnTo>
                    <a:pt x="468" y="27324"/>
                  </a:lnTo>
                  <a:lnTo>
                    <a:pt x="501" y="27224"/>
                  </a:lnTo>
                  <a:lnTo>
                    <a:pt x="534" y="27157"/>
                  </a:lnTo>
                  <a:lnTo>
                    <a:pt x="701" y="27091"/>
                  </a:lnTo>
                  <a:lnTo>
                    <a:pt x="868" y="27057"/>
                  </a:lnTo>
                  <a:lnTo>
                    <a:pt x="1035" y="27024"/>
                  </a:lnTo>
                  <a:lnTo>
                    <a:pt x="5072" y="27024"/>
                  </a:lnTo>
                  <a:lnTo>
                    <a:pt x="9642" y="26991"/>
                  </a:lnTo>
                  <a:close/>
                  <a:moveTo>
                    <a:pt x="8742" y="30193"/>
                  </a:moveTo>
                  <a:lnTo>
                    <a:pt x="8842" y="30260"/>
                  </a:lnTo>
                  <a:lnTo>
                    <a:pt x="8942" y="30327"/>
                  </a:lnTo>
                  <a:lnTo>
                    <a:pt x="9009" y="30427"/>
                  </a:lnTo>
                  <a:lnTo>
                    <a:pt x="9042" y="30527"/>
                  </a:lnTo>
                  <a:lnTo>
                    <a:pt x="9042" y="30660"/>
                  </a:lnTo>
                  <a:lnTo>
                    <a:pt x="9042" y="30794"/>
                  </a:lnTo>
                  <a:lnTo>
                    <a:pt x="9009" y="30894"/>
                  </a:lnTo>
                  <a:lnTo>
                    <a:pt x="8942" y="30994"/>
                  </a:lnTo>
                  <a:lnTo>
                    <a:pt x="8875" y="31094"/>
                  </a:lnTo>
                  <a:lnTo>
                    <a:pt x="8642" y="31294"/>
                  </a:lnTo>
                  <a:lnTo>
                    <a:pt x="8375" y="31461"/>
                  </a:lnTo>
                  <a:lnTo>
                    <a:pt x="8108" y="31561"/>
                  </a:lnTo>
                  <a:lnTo>
                    <a:pt x="7841" y="31595"/>
                  </a:lnTo>
                  <a:lnTo>
                    <a:pt x="7541" y="31661"/>
                  </a:lnTo>
                  <a:lnTo>
                    <a:pt x="7240" y="31661"/>
                  </a:lnTo>
                  <a:lnTo>
                    <a:pt x="6640" y="31695"/>
                  </a:lnTo>
                  <a:lnTo>
                    <a:pt x="5806" y="31761"/>
                  </a:lnTo>
                  <a:lnTo>
                    <a:pt x="3570" y="31761"/>
                  </a:lnTo>
                  <a:lnTo>
                    <a:pt x="2870" y="31728"/>
                  </a:lnTo>
                  <a:lnTo>
                    <a:pt x="2169" y="31628"/>
                  </a:lnTo>
                  <a:lnTo>
                    <a:pt x="1869" y="31595"/>
                  </a:lnTo>
                  <a:lnTo>
                    <a:pt x="1602" y="31495"/>
                  </a:lnTo>
                  <a:lnTo>
                    <a:pt x="1302" y="31394"/>
                  </a:lnTo>
                  <a:lnTo>
                    <a:pt x="1202" y="31294"/>
                  </a:lnTo>
                  <a:lnTo>
                    <a:pt x="1068" y="31228"/>
                  </a:lnTo>
                  <a:lnTo>
                    <a:pt x="968" y="31094"/>
                  </a:lnTo>
                  <a:lnTo>
                    <a:pt x="935" y="30994"/>
                  </a:lnTo>
                  <a:lnTo>
                    <a:pt x="935" y="30894"/>
                  </a:lnTo>
                  <a:lnTo>
                    <a:pt x="935" y="30827"/>
                  </a:lnTo>
                  <a:lnTo>
                    <a:pt x="1002" y="30761"/>
                  </a:lnTo>
                  <a:lnTo>
                    <a:pt x="1102" y="30694"/>
                  </a:lnTo>
                  <a:lnTo>
                    <a:pt x="1302" y="30594"/>
                  </a:lnTo>
                  <a:lnTo>
                    <a:pt x="1469" y="30527"/>
                  </a:lnTo>
                  <a:lnTo>
                    <a:pt x="1936" y="30527"/>
                  </a:lnTo>
                  <a:lnTo>
                    <a:pt x="2236" y="30560"/>
                  </a:lnTo>
                  <a:lnTo>
                    <a:pt x="2570" y="30594"/>
                  </a:lnTo>
                  <a:lnTo>
                    <a:pt x="6206" y="30394"/>
                  </a:lnTo>
                  <a:lnTo>
                    <a:pt x="7974" y="30293"/>
                  </a:lnTo>
                  <a:lnTo>
                    <a:pt x="8375" y="30260"/>
                  </a:lnTo>
                  <a:lnTo>
                    <a:pt x="8742" y="30193"/>
                  </a:lnTo>
                  <a:close/>
                  <a:moveTo>
                    <a:pt x="8141" y="0"/>
                  </a:moveTo>
                  <a:lnTo>
                    <a:pt x="8041" y="67"/>
                  </a:lnTo>
                  <a:lnTo>
                    <a:pt x="7774" y="401"/>
                  </a:lnTo>
                  <a:lnTo>
                    <a:pt x="7507" y="768"/>
                  </a:lnTo>
                  <a:lnTo>
                    <a:pt x="7307" y="1168"/>
                  </a:lnTo>
                  <a:lnTo>
                    <a:pt x="7107" y="1568"/>
                  </a:lnTo>
                  <a:lnTo>
                    <a:pt x="6973" y="2002"/>
                  </a:lnTo>
                  <a:lnTo>
                    <a:pt x="6907" y="2436"/>
                  </a:lnTo>
                  <a:lnTo>
                    <a:pt x="6840" y="2870"/>
                  </a:lnTo>
                  <a:lnTo>
                    <a:pt x="6840" y="3303"/>
                  </a:lnTo>
                  <a:lnTo>
                    <a:pt x="6540" y="3203"/>
                  </a:lnTo>
                  <a:lnTo>
                    <a:pt x="6239" y="3103"/>
                  </a:lnTo>
                  <a:lnTo>
                    <a:pt x="5806" y="3070"/>
                  </a:lnTo>
                  <a:lnTo>
                    <a:pt x="5405" y="3036"/>
                  </a:lnTo>
                  <a:lnTo>
                    <a:pt x="4972" y="3103"/>
                  </a:lnTo>
                  <a:lnTo>
                    <a:pt x="4571" y="3170"/>
                  </a:lnTo>
                  <a:lnTo>
                    <a:pt x="4204" y="3303"/>
                  </a:lnTo>
                  <a:lnTo>
                    <a:pt x="3804" y="3503"/>
                  </a:lnTo>
                  <a:lnTo>
                    <a:pt x="3470" y="3704"/>
                  </a:lnTo>
                  <a:lnTo>
                    <a:pt x="3137" y="3970"/>
                  </a:lnTo>
                  <a:lnTo>
                    <a:pt x="2836" y="4271"/>
                  </a:lnTo>
                  <a:lnTo>
                    <a:pt x="2570" y="4604"/>
                  </a:lnTo>
                  <a:lnTo>
                    <a:pt x="2336" y="4971"/>
                  </a:lnTo>
                  <a:lnTo>
                    <a:pt x="2136" y="5338"/>
                  </a:lnTo>
                  <a:lnTo>
                    <a:pt x="1969" y="5739"/>
                  </a:lnTo>
                  <a:lnTo>
                    <a:pt x="1836" y="6139"/>
                  </a:lnTo>
                  <a:lnTo>
                    <a:pt x="1736" y="6573"/>
                  </a:lnTo>
                  <a:lnTo>
                    <a:pt x="1669" y="7006"/>
                  </a:lnTo>
                  <a:lnTo>
                    <a:pt x="1602" y="7474"/>
                  </a:lnTo>
                  <a:lnTo>
                    <a:pt x="1602" y="7974"/>
                  </a:lnTo>
                  <a:lnTo>
                    <a:pt x="1669" y="8474"/>
                  </a:lnTo>
                  <a:lnTo>
                    <a:pt x="1769" y="8975"/>
                  </a:lnTo>
                  <a:lnTo>
                    <a:pt x="1902" y="9475"/>
                  </a:lnTo>
                  <a:lnTo>
                    <a:pt x="2069" y="9909"/>
                  </a:lnTo>
                  <a:lnTo>
                    <a:pt x="2303" y="10376"/>
                  </a:lnTo>
                  <a:lnTo>
                    <a:pt x="2603" y="10776"/>
                  </a:lnTo>
                  <a:lnTo>
                    <a:pt x="2903" y="11177"/>
                  </a:lnTo>
                  <a:lnTo>
                    <a:pt x="3270" y="11510"/>
                  </a:lnTo>
                  <a:lnTo>
                    <a:pt x="3704" y="11811"/>
                  </a:lnTo>
                  <a:lnTo>
                    <a:pt x="4138" y="12044"/>
                  </a:lnTo>
                  <a:lnTo>
                    <a:pt x="4271" y="13912"/>
                  </a:lnTo>
                  <a:lnTo>
                    <a:pt x="4371" y="15781"/>
                  </a:lnTo>
                  <a:lnTo>
                    <a:pt x="4438" y="17649"/>
                  </a:lnTo>
                  <a:lnTo>
                    <a:pt x="4471" y="19517"/>
                  </a:lnTo>
                  <a:lnTo>
                    <a:pt x="4438" y="21452"/>
                  </a:lnTo>
                  <a:lnTo>
                    <a:pt x="4371" y="23387"/>
                  </a:lnTo>
                  <a:lnTo>
                    <a:pt x="4271" y="25322"/>
                  </a:lnTo>
                  <a:lnTo>
                    <a:pt x="4238" y="25790"/>
                  </a:lnTo>
                  <a:lnTo>
                    <a:pt x="4204" y="26290"/>
                  </a:lnTo>
                  <a:lnTo>
                    <a:pt x="4171" y="26423"/>
                  </a:lnTo>
                  <a:lnTo>
                    <a:pt x="4138" y="26524"/>
                  </a:lnTo>
                  <a:lnTo>
                    <a:pt x="4004" y="26557"/>
                  </a:lnTo>
                  <a:lnTo>
                    <a:pt x="2103" y="26557"/>
                  </a:lnTo>
                  <a:lnTo>
                    <a:pt x="1635" y="26524"/>
                  </a:lnTo>
                  <a:lnTo>
                    <a:pt x="1168" y="26524"/>
                  </a:lnTo>
                  <a:lnTo>
                    <a:pt x="901" y="26557"/>
                  </a:lnTo>
                  <a:lnTo>
                    <a:pt x="668" y="26590"/>
                  </a:lnTo>
                  <a:lnTo>
                    <a:pt x="468" y="26690"/>
                  </a:lnTo>
                  <a:lnTo>
                    <a:pt x="268" y="26790"/>
                  </a:lnTo>
                  <a:lnTo>
                    <a:pt x="134" y="26924"/>
                  </a:lnTo>
                  <a:lnTo>
                    <a:pt x="67" y="27057"/>
                  </a:lnTo>
                  <a:lnTo>
                    <a:pt x="1" y="27224"/>
                  </a:lnTo>
                  <a:lnTo>
                    <a:pt x="1" y="27391"/>
                  </a:lnTo>
                  <a:lnTo>
                    <a:pt x="67" y="27524"/>
                  </a:lnTo>
                  <a:lnTo>
                    <a:pt x="134" y="27691"/>
                  </a:lnTo>
                  <a:lnTo>
                    <a:pt x="234" y="27825"/>
                  </a:lnTo>
                  <a:lnTo>
                    <a:pt x="401" y="27925"/>
                  </a:lnTo>
                  <a:lnTo>
                    <a:pt x="501" y="27991"/>
                  </a:lnTo>
                  <a:lnTo>
                    <a:pt x="368" y="28125"/>
                  </a:lnTo>
                  <a:lnTo>
                    <a:pt x="268" y="28292"/>
                  </a:lnTo>
                  <a:lnTo>
                    <a:pt x="201" y="28425"/>
                  </a:lnTo>
                  <a:lnTo>
                    <a:pt x="201" y="28559"/>
                  </a:lnTo>
                  <a:lnTo>
                    <a:pt x="167" y="28859"/>
                  </a:lnTo>
                  <a:lnTo>
                    <a:pt x="234" y="29193"/>
                  </a:lnTo>
                  <a:lnTo>
                    <a:pt x="334" y="29459"/>
                  </a:lnTo>
                  <a:lnTo>
                    <a:pt x="468" y="29660"/>
                  </a:lnTo>
                  <a:lnTo>
                    <a:pt x="601" y="29860"/>
                  </a:lnTo>
                  <a:lnTo>
                    <a:pt x="735" y="30027"/>
                  </a:lnTo>
                  <a:lnTo>
                    <a:pt x="935" y="30193"/>
                  </a:lnTo>
                  <a:lnTo>
                    <a:pt x="801" y="30260"/>
                  </a:lnTo>
                  <a:lnTo>
                    <a:pt x="668" y="30360"/>
                  </a:lnTo>
                  <a:lnTo>
                    <a:pt x="568" y="30460"/>
                  </a:lnTo>
                  <a:lnTo>
                    <a:pt x="501" y="30594"/>
                  </a:lnTo>
                  <a:lnTo>
                    <a:pt x="468" y="30727"/>
                  </a:lnTo>
                  <a:lnTo>
                    <a:pt x="434" y="30894"/>
                  </a:lnTo>
                  <a:lnTo>
                    <a:pt x="434" y="31027"/>
                  </a:lnTo>
                  <a:lnTo>
                    <a:pt x="501" y="31194"/>
                  </a:lnTo>
                  <a:lnTo>
                    <a:pt x="568" y="31361"/>
                  </a:lnTo>
                  <a:lnTo>
                    <a:pt x="668" y="31461"/>
                  </a:lnTo>
                  <a:lnTo>
                    <a:pt x="768" y="31595"/>
                  </a:lnTo>
                  <a:lnTo>
                    <a:pt x="868" y="31695"/>
                  </a:lnTo>
                  <a:lnTo>
                    <a:pt x="1168" y="31862"/>
                  </a:lnTo>
                  <a:lnTo>
                    <a:pt x="1469" y="31995"/>
                  </a:lnTo>
                  <a:lnTo>
                    <a:pt x="1802" y="32062"/>
                  </a:lnTo>
                  <a:lnTo>
                    <a:pt x="2136" y="32128"/>
                  </a:lnTo>
                  <a:lnTo>
                    <a:pt x="2770" y="32195"/>
                  </a:lnTo>
                  <a:lnTo>
                    <a:pt x="2803" y="32195"/>
                  </a:lnTo>
                  <a:lnTo>
                    <a:pt x="2836" y="32329"/>
                  </a:lnTo>
                  <a:lnTo>
                    <a:pt x="2903" y="32462"/>
                  </a:lnTo>
                  <a:lnTo>
                    <a:pt x="3037" y="32662"/>
                  </a:lnTo>
                  <a:lnTo>
                    <a:pt x="3170" y="32829"/>
                  </a:lnTo>
                  <a:lnTo>
                    <a:pt x="3337" y="32996"/>
                  </a:lnTo>
                  <a:lnTo>
                    <a:pt x="3504" y="33129"/>
                  </a:lnTo>
                  <a:lnTo>
                    <a:pt x="3871" y="33396"/>
                  </a:lnTo>
                  <a:lnTo>
                    <a:pt x="4271" y="33596"/>
                  </a:lnTo>
                  <a:lnTo>
                    <a:pt x="4671" y="33696"/>
                  </a:lnTo>
                  <a:lnTo>
                    <a:pt x="5138" y="33763"/>
                  </a:lnTo>
                  <a:lnTo>
                    <a:pt x="5539" y="33730"/>
                  </a:lnTo>
                  <a:lnTo>
                    <a:pt x="5906" y="33630"/>
                  </a:lnTo>
                  <a:lnTo>
                    <a:pt x="6273" y="33496"/>
                  </a:lnTo>
                  <a:lnTo>
                    <a:pt x="6606" y="33296"/>
                  </a:lnTo>
                  <a:lnTo>
                    <a:pt x="6907" y="33029"/>
                  </a:lnTo>
                  <a:lnTo>
                    <a:pt x="7174" y="32762"/>
                  </a:lnTo>
                  <a:lnTo>
                    <a:pt x="7407" y="32429"/>
                  </a:lnTo>
                  <a:lnTo>
                    <a:pt x="7574" y="32062"/>
                  </a:lnTo>
                  <a:lnTo>
                    <a:pt x="7641" y="32062"/>
                  </a:lnTo>
                  <a:lnTo>
                    <a:pt x="7974" y="31995"/>
                  </a:lnTo>
                  <a:lnTo>
                    <a:pt x="8308" y="31928"/>
                  </a:lnTo>
                  <a:lnTo>
                    <a:pt x="8642" y="31828"/>
                  </a:lnTo>
                  <a:lnTo>
                    <a:pt x="8942" y="31661"/>
                  </a:lnTo>
                  <a:lnTo>
                    <a:pt x="9175" y="31461"/>
                  </a:lnTo>
                  <a:lnTo>
                    <a:pt x="9342" y="31261"/>
                  </a:lnTo>
                  <a:lnTo>
                    <a:pt x="9476" y="30994"/>
                  </a:lnTo>
                  <a:lnTo>
                    <a:pt x="9509" y="30861"/>
                  </a:lnTo>
                  <a:lnTo>
                    <a:pt x="9542" y="30694"/>
                  </a:lnTo>
                  <a:lnTo>
                    <a:pt x="9509" y="30494"/>
                  </a:lnTo>
                  <a:lnTo>
                    <a:pt x="9476" y="30293"/>
                  </a:lnTo>
                  <a:lnTo>
                    <a:pt x="9376" y="30127"/>
                  </a:lnTo>
                  <a:lnTo>
                    <a:pt x="9242" y="29993"/>
                  </a:lnTo>
                  <a:lnTo>
                    <a:pt x="9275" y="29960"/>
                  </a:lnTo>
                  <a:lnTo>
                    <a:pt x="9442" y="29793"/>
                  </a:lnTo>
                  <a:lnTo>
                    <a:pt x="9609" y="29593"/>
                  </a:lnTo>
                  <a:lnTo>
                    <a:pt x="9709" y="29326"/>
                  </a:lnTo>
                  <a:lnTo>
                    <a:pt x="9776" y="29092"/>
                  </a:lnTo>
                  <a:lnTo>
                    <a:pt x="9776" y="28826"/>
                  </a:lnTo>
                  <a:lnTo>
                    <a:pt x="9743" y="28592"/>
                  </a:lnTo>
                  <a:lnTo>
                    <a:pt x="9676" y="28325"/>
                  </a:lnTo>
                  <a:lnTo>
                    <a:pt x="9542" y="28092"/>
                  </a:lnTo>
                  <a:lnTo>
                    <a:pt x="9709" y="27958"/>
                  </a:lnTo>
                  <a:lnTo>
                    <a:pt x="9876" y="27791"/>
                  </a:lnTo>
                  <a:lnTo>
                    <a:pt x="9976" y="27624"/>
                  </a:lnTo>
                  <a:lnTo>
                    <a:pt x="10076" y="27424"/>
                  </a:lnTo>
                  <a:lnTo>
                    <a:pt x="10110" y="27224"/>
                  </a:lnTo>
                  <a:lnTo>
                    <a:pt x="10110" y="26991"/>
                  </a:lnTo>
                  <a:lnTo>
                    <a:pt x="10076" y="26790"/>
                  </a:lnTo>
                  <a:lnTo>
                    <a:pt x="9976" y="26590"/>
                  </a:lnTo>
                  <a:lnTo>
                    <a:pt x="9909" y="26490"/>
                  </a:lnTo>
                  <a:lnTo>
                    <a:pt x="9843" y="26457"/>
                  </a:lnTo>
                  <a:lnTo>
                    <a:pt x="9743" y="26457"/>
                  </a:lnTo>
                  <a:lnTo>
                    <a:pt x="9642" y="26524"/>
                  </a:lnTo>
                  <a:lnTo>
                    <a:pt x="6340" y="26524"/>
                  </a:lnTo>
                  <a:lnTo>
                    <a:pt x="7741" y="12411"/>
                  </a:lnTo>
                  <a:lnTo>
                    <a:pt x="8341" y="12311"/>
                  </a:lnTo>
                  <a:lnTo>
                    <a:pt x="8942" y="12111"/>
                  </a:lnTo>
                  <a:lnTo>
                    <a:pt x="9542" y="11877"/>
                  </a:lnTo>
                  <a:lnTo>
                    <a:pt x="10076" y="11610"/>
                  </a:lnTo>
                  <a:lnTo>
                    <a:pt x="10610" y="11277"/>
                  </a:lnTo>
                  <a:lnTo>
                    <a:pt x="11077" y="10877"/>
                  </a:lnTo>
                  <a:lnTo>
                    <a:pt x="11544" y="10443"/>
                  </a:lnTo>
                  <a:lnTo>
                    <a:pt x="11911" y="9942"/>
                  </a:lnTo>
                  <a:lnTo>
                    <a:pt x="12145" y="9609"/>
                  </a:lnTo>
                  <a:lnTo>
                    <a:pt x="12311" y="9275"/>
                  </a:lnTo>
                  <a:lnTo>
                    <a:pt x="12478" y="8908"/>
                  </a:lnTo>
                  <a:lnTo>
                    <a:pt x="12612" y="8541"/>
                  </a:lnTo>
                  <a:lnTo>
                    <a:pt x="12712" y="8174"/>
                  </a:lnTo>
                  <a:lnTo>
                    <a:pt x="12812" y="7807"/>
                  </a:lnTo>
                  <a:lnTo>
                    <a:pt x="12845" y="7407"/>
                  </a:lnTo>
                  <a:lnTo>
                    <a:pt x="12879" y="7006"/>
                  </a:lnTo>
                  <a:lnTo>
                    <a:pt x="12845" y="6639"/>
                  </a:lnTo>
                  <a:lnTo>
                    <a:pt x="12812" y="6239"/>
                  </a:lnTo>
                  <a:lnTo>
                    <a:pt x="12745" y="5872"/>
                  </a:lnTo>
                  <a:lnTo>
                    <a:pt x="12612" y="5505"/>
                  </a:lnTo>
                  <a:lnTo>
                    <a:pt x="12478" y="5138"/>
                  </a:lnTo>
                  <a:lnTo>
                    <a:pt x="12278" y="4805"/>
                  </a:lnTo>
                  <a:lnTo>
                    <a:pt x="12078" y="4471"/>
                  </a:lnTo>
                  <a:lnTo>
                    <a:pt x="11811" y="4171"/>
                  </a:lnTo>
                  <a:lnTo>
                    <a:pt x="11544" y="3904"/>
                  </a:lnTo>
                  <a:lnTo>
                    <a:pt x="11277" y="3670"/>
                  </a:lnTo>
                  <a:lnTo>
                    <a:pt x="10977" y="3470"/>
                  </a:lnTo>
                  <a:lnTo>
                    <a:pt x="10643" y="3303"/>
                  </a:lnTo>
                  <a:lnTo>
                    <a:pt x="10310" y="3136"/>
                  </a:lnTo>
                  <a:lnTo>
                    <a:pt x="9976" y="3036"/>
                  </a:lnTo>
                  <a:lnTo>
                    <a:pt x="9642" y="2936"/>
                  </a:lnTo>
                  <a:lnTo>
                    <a:pt x="9275" y="2870"/>
                  </a:lnTo>
                  <a:lnTo>
                    <a:pt x="8541" y="2870"/>
                  </a:lnTo>
                  <a:lnTo>
                    <a:pt x="8208" y="2903"/>
                  </a:lnTo>
                  <a:lnTo>
                    <a:pt x="7841" y="3003"/>
                  </a:lnTo>
                  <a:lnTo>
                    <a:pt x="7607" y="3103"/>
                  </a:lnTo>
                  <a:lnTo>
                    <a:pt x="7340" y="3236"/>
                  </a:lnTo>
                  <a:lnTo>
                    <a:pt x="7340" y="2703"/>
                  </a:lnTo>
                  <a:lnTo>
                    <a:pt x="7441" y="2169"/>
                  </a:lnTo>
                  <a:lnTo>
                    <a:pt x="7541" y="2202"/>
                  </a:lnTo>
                  <a:lnTo>
                    <a:pt x="8141" y="2269"/>
                  </a:lnTo>
                  <a:lnTo>
                    <a:pt x="8742" y="2302"/>
                  </a:lnTo>
                  <a:lnTo>
                    <a:pt x="9342" y="2269"/>
                  </a:lnTo>
                  <a:lnTo>
                    <a:pt x="9909" y="2169"/>
                  </a:lnTo>
                  <a:lnTo>
                    <a:pt x="10510" y="2035"/>
                  </a:lnTo>
                  <a:lnTo>
                    <a:pt x="11077" y="1869"/>
                  </a:lnTo>
                  <a:lnTo>
                    <a:pt x="11611" y="1635"/>
                  </a:lnTo>
                  <a:lnTo>
                    <a:pt x="12145" y="1368"/>
                  </a:lnTo>
                  <a:lnTo>
                    <a:pt x="12211" y="1301"/>
                  </a:lnTo>
                  <a:lnTo>
                    <a:pt x="12245" y="1235"/>
                  </a:lnTo>
                  <a:lnTo>
                    <a:pt x="12245" y="1101"/>
                  </a:lnTo>
                  <a:lnTo>
                    <a:pt x="12211" y="1001"/>
                  </a:lnTo>
                  <a:lnTo>
                    <a:pt x="12145" y="934"/>
                  </a:lnTo>
                  <a:lnTo>
                    <a:pt x="12078" y="901"/>
                  </a:lnTo>
                  <a:lnTo>
                    <a:pt x="11544" y="801"/>
                  </a:lnTo>
                  <a:lnTo>
                    <a:pt x="10977" y="734"/>
                  </a:lnTo>
                  <a:lnTo>
                    <a:pt x="10410" y="701"/>
                  </a:lnTo>
                  <a:lnTo>
                    <a:pt x="9843" y="734"/>
                  </a:lnTo>
                  <a:lnTo>
                    <a:pt x="9275" y="834"/>
                  </a:lnTo>
                  <a:lnTo>
                    <a:pt x="8742" y="1001"/>
                  </a:lnTo>
                  <a:lnTo>
                    <a:pt x="8208" y="1201"/>
                  </a:lnTo>
                  <a:lnTo>
                    <a:pt x="7707" y="1435"/>
                  </a:lnTo>
                  <a:lnTo>
                    <a:pt x="7707" y="1435"/>
                  </a:lnTo>
                  <a:lnTo>
                    <a:pt x="7841" y="1168"/>
                  </a:lnTo>
                  <a:lnTo>
                    <a:pt x="8008" y="901"/>
                  </a:lnTo>
                  <a:lnTo>
                    <a:pt x="8174" y="634"/>
                  </a:lnTo>
                  <a:lnTo>
                    <a:pt x="8375" y="401"/>
                  </a:lnTo>
                  <a:lnTo>
                    <a:pt x="8441" y="334"/>
                  </a:lnTo>
                  <a:lnTo>
                    <a:pt x="8441" y="234"/>
                  </a:lnTo>
                  <a:lnTo>
                    <a:pt x="8441" y="134"/>
                  </a:lnTo>
                  <a:lnTo>
                    <a:pt x="8375" y="67"/>
                  </a:lnTo>
                  <a:lnTo>
                    <a:pt x="8308" y="34"/>
                  </a:lnTo>
                  <a:lnTo>
                    <a:pt x="820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3"/>
            <p:cNvSpPr/>
            <p:nvPr/>
          </p:nvSpPr>
          <p:spPr>
            <a:xfrm>
              <a:off x="2407500" y="1997975"/>
              <a:ext cx="37575" cy="51725"/>
            </a:xfrm>
            <a:custGeom>
              <a:avLst/>
              <a:gdLst/>
              <a:ahLst/>
              <a:cxnLst/>
              <a:rect l="l" t="t" r="r" b="b"/>
              <a:pathLst>
                <a:path w="1503" h="2069" extrusionOk="0">
                  <a:moveTo>
                    <a:pt x="1235" y="0"/>
                  </a:moveTo>
                  <a:lnTo>
                    <a:pt x="1135" y="34"/>
                  </a:lnTo>
                  <a:lnTo>
                    <a:pt x="902" y="167"/>
                  </a:lnTo>
                  <a:lnTo>
                    <a:pt x="702" y="367"/>
                  </a:lnTo>
                  <a:lnTo>
                    <a:pt x="535" y="568"/>
                  </a:lnTo>
                  <a:lnTo>
                    <a:pt x="368" y="801"/>
                  </a:lnTo>
                  <a:lnTo>
                    <a:pt x="234" y="1035"/>
                  </a:lnTo>
                  <a:lnTo>
                    <a:pt x="134" y="1302"/>
                  </a:lnTo>
                  <a:lnTo>
                    <a:pt x="68" y="1535"/>
                  </a:lnTo>
                  <a:lnTo>
                    <a:pt x="1" y="1835"/>
                  </a:lnTo>
                  <a:lnTo>
                    <a:pt x="34" y="1902"/>
                  </a:lnTo>
                  <a:lnTo>
                    <a:pt x="68" y="2002"/>
                  </a:lnTo>
                  <a:lnTo>
                    <a:pt x="168" y="2036"/>
                  </a:lnTo>
                  <a:lnTo>
                    <a:pt x="234" y="2069"/>
                  </a:lnTo>
                  <a:lnTo>
                    <a:pt x="335" y="2036"/>
                  </a:lnTo>
                  <a:lnTo>
                    <a:pt x="401" y="2002"/>
                  </a:lnTo>
                  <a:lnTo>
                    <a:pt x="468" y="1902"/>
                  </a:lnTo>
                  <a:lnTo>
                    <a:pt x="501" y="1835"/>
                  </a:lnTo>
                  <a:lnTo>
                    <a:pt x="501" y="1802"/>
                  </a:lnTo>
                  <a:lnTo>
                    <a:pt x="501" y="1735"/>
                  </a:lnTo>
                  <a:lnTo>
                    <a:pt x="535" y="1635"/>
                  </a:lnTo>
                  <a:lnTo>
                    <a:pt x="601" y="1402"/>
                  </a:lnTo>
                  <a:lnTo>
                    <a:pt x="601" y="1368"/>
                  </a:lnTo>
                  <a:lnTo>
                    <a:pt x="635" y="1335"/>
                  </a:lnTo>
                  <a:lnTo>
                    <a:pt x="635" y="1302"/>
                  </a:lnTo>
                  <a:lnTo>
                    <a:pt x="668" y="1235"/>
                  </a:lnTo>
                  <a:lnTo>
                    <a:pt x="768" y="1035"/>
                  </a:lnTo>
                  <a:lnTo>
                    <a:pt x="902" y="868"/>
                  </a:lnTo>
                  <a:lnTo>
                    <a:pt x="1035" y="701"/>
                  </a:lnTo>
                  <a:lnTo>
                    <a:pt x="1202" y="568"/>
                  </a:lnTo>
                  <a:lnTo>
                    <a:pt x="1369" y="434"/>
                  </a:lnTo>
                  <a:lnTo>
                    <a:pt x="1436" y="367"/>
                  </a:lnTo>
                  <a:lnTo>
                    <a:pt x="1469" y="301"/>
                  </a:lnTo>
                  <a:lnTo>
                    <a:pt x="1502" y="201"/>
                  </a:lnTo>
                  <a:lnTo>
                    <a:pt x="1469" y="101"/>
                  </a:lnTo>
                  <a:lnTo>
                    <a:pt x="1402" y="34"/>
                  </a:lnTo>
                  <a:lnTo>
                    <a:pt x="1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3"/>
            <p:cNvSpPr/>
            <p:nvPr/>
          </p:nvSpPr>
          <p:spPr>
            <a:xfrm>
              <a:off x="2404175" y="2063875"/>
              <a:ext cx="63425" cy="94275"/>
            </a:xfrm>
            <a:custGeom>
              <a:avLst/>
              <a:gdLst/>
              <a:ahLst/>
              <a:cxnLst/>
              <a:rect l="l" t="t" r="r" b="b"/>
              <a:pathLst>
                <a:path w="2537" h="3771" extrusionOk="0">
                  <a:moveTo>
                    <a:pt x="267" y="0"/>
                  </a:moveTo>
                  <a:lnTo>
                    <a:pt x="167" y="33"/>
                  </a:lnTo>
                  <a:lnTo>
                    <a:pt x="101" y="67"/>
                  </a:lnTo>
                  <a:lnTo>
                    <a:pt x="34" y="134"/>
                  </a:lnTo>
                  <a:lnTo>
                    <a:pt x="0" y="234"/>
                  </a:lnTo>
                  <a:lnTo>
                    <a:pt x="0" y="501"/>
                  </a:lnTo>
                  <a:lnTo>
                    <a:pt x="34" y="801"/>
                  </a:lnTo>
                  <a:lnTo>
                    <a:pt x="67" y="1068"/>
                  </a:lnTo>
                  <a:lnTo>
                    <a:pt x="101" y="1335"/>
                  </a:lnTo>
                  <a:lnTo>
                    <a:pt x="201" y="1568"/>
                  </a:lnTo>
                  <a:lnTo>
                    <a:pt x="301" y="1835"/>
                  </a:lnTo>
                  <a:lnTo>
                    <a:pt x="534" y="2335"/>
                  </a:lnTo>
                  <a:lnTo>
                    <a:pt x="868" y="2769"/>
                  </a:lnTo>
                  <a:lnTo>
                    <a:pt x="1035" y="2969"/>
                  </a:lnTo>
                  <a:lnTo>
                    <a:pt x="1235" y="3170"/>
                  </a:lnTo>
                  <a:lnTo>
                    <a:pt x="1468" y="3336"/>
                  </a:lnTo>
                  <a:lnTo>
                    <a:pt x="1669" y="3503"/>
                  </a:lnTo>
                  <a:lnTo>
                    <a:pt x="1902" y="3637"/>
                  </a:lnTo>
                  <a:lnTo>
                    <a:pt x="2169" y="3737"/>
                  </a:lnTo>
                  <a:lnTo>
                    <a:pt x="2269" y="3770"/>
                  </a:lnTo>
                  <a:lnTo>
                    <a:pt x="2336" y="3770"/>
                  </a:lnTo>
                  <a:lnTo>
                    <a:pt x="2436" y="3737"/>
                  </a:lnTo>
                  <a:lnTo>
                    <a:pt x="2503" y="3670"/>
                  </a:lnTo>
                  <a:lnTo>
                    <a:pt x="2536" y="3570"/>
                  </a:lnTo>
                  <a:lnTo>
                    <a:pt x="2503" y="3470"/>
                  </a:lnTo>
                  <a:lnTo>
                    <a:pt x="2469" y="3403"/>
                  </a:lnTo>
                  <a:lnTo>
                    <a:pt x="2403" y="3336"/>
                  </a:lnTo>
                  <a:lnTo>
                    <a:pt x="1969" y="3103"/>
                  </a:lnTo>
                  <a:lnTo>
                    <a:pt x="1569" y="2803"/>
                  </a:lnTo>
                  <a:lnTo>
                    <a:pt x="1235" y="2469"/>
                  </a:lnTo>
                  <a:lnTo>
                    <a:pt x="968" y="2069"/>
                  </a:lnTo>
                  <a:lnTo>
                    <a:pt x="734" y="1668"/>
                  </a:lnTo>
                  <a:lnTo>
                    <a:pt x="568" y="1201"/>
                  </a:lnTo>
                  <a:lnTo>
                    <a:pt x="501" y="734"/>
                  </a:lnTo>
                  <a:lnTo>
                    <a:pt x="501" y="234"/>
                  </a:lnTo>
                  <a:lnTo>
                    <a:pt x="468" y="134"/>
                  </a:lnTo>
                  <a:lnTo>
                    <a:pt x="434" y="67"/>
                  </a:lnTo>
                  <a:lnTo>
                    <a:pt x="334" y="33"/>
                  </a:lnTo>
                  <a:lnTo>
                    <a:pt x="2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3"/>
            <p:cNvSpPr/>
            <p:nvPr/>
          </p:nvSpPr>
          <p:spPr>
            <a:xfrm>
              <a:off x="2247375" y="1765275"/>
              <a:ext cx="236900" cy="188525"/>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3"/>
            <p:cNvSpPr/>
            <p:nvPr/>
          </p:nvSpPr>
          <p:spPr>
            <a:xfrm>
              <a:off x="2087225" y="1789450"/>
              <a:ext cx="97625" cy="62600"/>
            </a:xfrm>
            <a:custGeom>
              <a:avLst/>
              <a:gdLst/>
              <a:ahLst/>
              <a:cxnLst/>
              <a:rect l="l" t="t" r="r" b="b"/>
              <a:pathLst>
                <a:path w="3905" h="2504" extrusionOk="0">
                  <a:moveTo>
                    <a:pt x="234" y="1"/>
                  </a:moveTo>
                  <a:lnTo>
                    <a:pt x="168" y="34"/>
                  </a:lnTo>
                  <a:lnTo>
                    <a:pt x="67" y="68"/>
                  </a:lnTo>
                  <a:lnTo>
                    <a:pt x="34" y="134"/>
                  </a:lnTo>
                  <a:lnTo>
                    <a:pt x="1" y="234"/>
                  </a:lnTo>
                  <a:lnTo>
                    <a:pt x="1" y="301"/>
                  </a:lnTo>
                  <a:lnTo>
                    <a:pt x="34" y="368"/>
                  </a:lnTo>
                  <a:lnTo>
                    <a:pt x="101" y="435"/>
                  </a:lnTo>
                  <a:lnTo>
                    <a:pt x="1002" y="868"/>
                  </a:lnTo>
                  <a:lnTo>
                    <a:pt x="1902" y="1335"/>
                  </a:lnTo>
                  <a:lnTo>
                    <a:pt x="2736" y="1869"/>
                  </a:lnTo>
                  <a:lnTo>
                    <a:pt x="3571" y="2436"/>
                  </a:lnTo>
                  <a:lnTo>
                    <a:pt x="3671" y="2503"/>
                  </a:lnTo>
                  <a:lnTo>
                    <a:pt x="3737" y="2470"/>
                  </a:lnTo>
                  <a:lnTo>
                    <a:pt x="3804" y="2436"/>
                  </a:lnTo>
                  <a:lnTo>
                    <a:pt x="3871" y="2370"/>
                  </a:lnTo>
                  <a:lnTo>
                    <a:pt x="3904" y="2303"/>
                  </a:lnTo>
                  <a:lnTo>
                    <a:pt x="3904" y="2203"/>
                  </a:lnTo>
                  <a:lnTo>
                    <a:pt x="3871" y="2103"/>
                  </a:lnTo>
                  <a:lnTo>
                    <a:pt x="3804" y="2036"/>
                  </a:lnTo>
                  <a:lnTo>
                    <a:pt x="2970" y="1469"/>
                  </a:lnTo>
                  <a:lnTo>
                    <a:pt x="2136" y="935"/>
                  </a:lnTo>
                  <a:lnTo>
                    <a:pt x="1268" y="468"/>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3"/>
            <p:cNvSpPr/>
            <p:nvPr/>
          </p:nvSpPr>
          <p:spPr>
            <a:xfrm>
              <a:off x="2214850" y="1676025"/>
              <a:ext cx="55075" cy="67575"/>
            </a:xfrm>
            <a:custGeom>
              <a:avLst/>
              <a:gdLst/>
              <a:ahLst/>
              <a:cxnLst/>
              <a:rect l="l" t="t" r="r" b="b"/>
              <a:pathLst>
                <a:path w="2203" h="2703" extrusionOk="0">
                  <a:moveTo>
                    <a:pt x="134" y="1"/>
                  </a:moveTo>
                  <a:lnTo>
                    <a:pt x="67" y="67"/>
                  </a:lnTo>
                  <a:lnTo>
                    <a:pt x="0" y="134"/>
                  </a:lnTo>
                  <a:lnTo>
                    <a:pt x="0" y="234"/>
                  </a:lnTo>
                  <a:lnTo>
                    <a:pt x="0" y="301"/>
                  </a:lnTo>
                  <a:lnTo>
                    <a:pt x="67" y="401"/>
                  </a:lnTo>
                  <a:lnTo>
                    <a:pt x="1802" y="2636"/>
                  </a:lnTo>
                  <a:lnTo>
                    <a:pt x="1868" y="2670"/>
                  </a:lnTo>
                  <a:lnTo>
                    <a:pt x="1969" y="2703"/>
                  </a:lnTo>
                  <a:lnTo>
                    <a:pt x="2069" y="2670"/>
                  </a:lnTo>
                  <a:lnTo>
                    <a:pt x="2135" y="2636"/>
                  </a:lnTo>
                  <a:lnTo>
                    <a:pt x="2202" y="2536"/>
                  </a:lnTo>
                  <a:lnTo>
                    <a:pt x="2202" y="2469"/>
                  </a:lnTo>
                  <a:lnTo>
                    <a:pt x="2202" y="2369"/>
                  </a:lnTo>
                  <a:lnTo>
                    <a:pt x="2135" y="2303"/>
                  </a:lnTo>
                  <a:lnTo>
                    <a:pt x="401" y="67"/>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3"/>
            <p:cNvSpPr/>
            <p:nvPr/>
          </p:nvSpPr>
          <p:spPr>
            <a:xfrm>
              <a:off x="2354975" y="1607625"/>
              <a:ext cx="29200" cy="80100"/>
            </a:xfrm>
            <a:custGeom>
              <a:avLst/>
              <a:gdLst/>
              <a:ahLst/>
              <a:cxnLst/>
              <a:rect l="l" t="t" r="r" b="b"/>
              <a:pathLst>
                <a:path w="1168" h="3204" extrusionOk="0">
                  <a:moveTo>
                    <a:pt x="200" y="1"/>
                  </a:moveTo>
                  <a:lnTo>
                    <a:pt x="100" y="68"/>
                  </a:lnTo>
                  <a:lnTo>
                    <a:pt x="33" y="101"/>
                  </a:lnTo>
                  <a:lnTo>
                    <a:pt x="0" y="201"/>
                  </a:lnTo>
                  <a:lnTo>
                    <a:pt x="0" y="301"/>
                  </a:lnTo>
                  <a:lnTo>
                    <a:pt x="701" y="3037"/>
                  </a:lnTo>
                  <a:lnTo>
                    <a:pt x="767" y="3137"/>
                  </a:lnTo>
                  <a:lnTo>
                    <a:pt x="834" y="3170"/>
                  </a:lnTo>
                  <a:lnTo>
                    <a:pt x="901" y="3204"/>
                  </a:lnTo>
                  <a:lnTo>
                    <a:pt x="1001" y="3204"/>
                  </a:lnTo>
                  <a:lnTo>
                    <a:pt x="1068" y="3170"/>
                  </a:lnTo>
                  <a:lnTo>
                    <a:pt x="1134" y="3104"/>
                  </a:lnTo>
                  <a:lnTo>
                    <a:pt x="1168" y="3003"/>
                  </a:lnTo>
                  <a:lnTo>
                    <a:pt x="1168" y="2903"/>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3"/>
            <p:cNvSpPr/>
            <p:nvPr/>
          </p:nvSpPr>
          <p:spPr>
            <a:xfrm>
              <a:off x="2505925" y="1594300"/>
              <a:ext cx="11700" cy="79250"/>
            </a:xfrm>
            <a:custGeom>
              <a:avLst/>
              <a:gdLst/>
              <a:ahLst/>
              <a:cxnLst/>
              <a:rect l="l" t="t" r="r" b="b"/>
              <a:pathLst>
                <a:path w="468" h="3170" extrusionOk="0">
                  <a:moveTo>
                    <a:pt x="134" y="0"/>
                  </a:moveTo>
                  <a:lnTo>
                    <a:pt x="67" y="33"/>
                  </a:lnTo>
                  <a:lnTo>
                    <a:pt x="1" y="133"/>
                  </a:lnTo>
                  <a:lnTo>
                    <a:pt x="1" y="234"/>
                  </a:lnTo>
                  <a:lnTo>
                    <a:pt x="1" y="2936"/>
                  </a:lnTo>
                  <a:lnTo>
                    <a:pt x="1" y="3036"/>
                  </a:lnTo>
                  <a:lnTo>
                    <a:pt x="67" y="3103"/>
                  </a:lnTo>
                  <a:lnTo>
                    <a:pt x="134" y="3169"/>
                  </a:lnTo>
                  <a:lnTo>
                    <a:pt x="301" y="3169"/>
                  </a:lnTo>
                  <a:lnTo>
                    <a:pt x="401" y="3103"/>
                  </a:lnTo>
                  <a:lnTo>
                    <a:pt x="434" y="3036"/>
                  </a:lnTo>
                  <a:lnTo>
                    <a:pt x="468" y="2936"/>
                  </a:lnTo>
                  <a:lnTo>
                    <a:pt x="468" y="234"/>
                  </a:lnTo>
                  <a:lnTo>
                    <a:pt x="434" y="133"/>
                  </a:lnTo>
                  <a:lnTo>
                    <a:pt x="401" y="33"/>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3"/>
            <p:cNvSpPr/>
            <p:nvPr/>
          </p:nvSpPr>
          <p:spPr>
            <a:xfrm>
              <a:off x="2715275" y="1630150"/>
              <a:ext cx="25050" cy="34225"/>
            </a:xfrm>
            <a:custGeom>
              <a:avLst/>
              <a:gdLst/>
              <a:ahLst/>
              <a:cxnLst/>
              <a:rect l="l" t="t" r="r" b="b"/>
              <a:pathLst>
                <a:path w="1002" h="1369" extrusionOk="0">
                  <a:moveTo>
                    <a:pt x="701" y="1"/>
                  </a:moveTo>
                  <a:lnTo>
                    <a:pt x="635" y="67"/>
                  </a:lnTo>
                  <a:lnTo>
                    <a:pt x="568" y="134"/>
                  </a:lnTo>
                  <a:lnTo>
                    <a:pt x="34" y="1035"/>
                  </a:lnTo>
                  <a:lnTo>
                    <a:pt x="1" y="1102"/>
                  </a:lnTo>
                  <a:lnTo>
                    <a:pt x="1" y="1202"/>
                  </a:lnTo>
                  <a:lnTo>
                    <a:pt x="34" y="1302"/>
                  </a:lnTo>
                  <a:lnTo>
                    <a:pt x="101" y="1368"/>
                  </a:lnTo>
                  <a:lnTo>
                    <a:pt x="268" y="1368"/>
                  </a:lnTo>
                  <a:lnTo>
                    <a:pt x="368" y="1335"/>
                  </a:lnTo>
                  <a:lnTo>
                    <a:pt x="434" y="1268"/>
                  </a:lnTo>
                  <a:lnTo>
                    <a:pt x="968" y="368"/>
                  </a:lnTo>
                  <a:lnTo>
                    <a:pt x="1002" y="267"/>
                  </a:lnTo>
                  <a:lnTo>
                    <a:pt x="1002" y="167"/>
                  </a:lnTo>
                  <a:lnTo>
                    <a:pt x="968" y="101"/>
                  </a:lnTo>
                  <a:lnTo>
                    <a:pt x="868" y="34"/>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3"/>
            <p:cNvSpPr/>
            <p:nvPr/>
          </p:nvSpPr>
          <p:spPr>
            <a:xfrm>
              <a:off x="2824550" y="1711900"/>
              <a:ext cx="43400" cy="52550"/>
            </a:xfrm>
            <a:custGeom>
              <a:avLst/>
              <a:gdLst/>
              <a:ahLst/>
              <a:cxnLst/>
              <a:rect l="l" t="t" r="r" b="b"/>
              <a:pathLst>
                <a:path w="1736" h="2102" extrusionOk="0">
                  <a:moveTo>
                    <a:pt x="1535" y="0"/>
                  </a:moveTo>
                  <a:lnTo>
                    <a:pt x="1435" y="33"/>
                  </a:lnTo>
                  <a:lnTo>
                    <a:pt x="1335" y="67"/>
                  </a:lnTo>
                  <a:lnTo>
                    <a:pt x="1301" y="134"/>
                  </a:lnTo>
                  <a:lnTo>
                    <a:pt x="1034" y="567"/>
                  </a:lnTo>
                  <a:lnTo>
                    <a:pt x="734" y="968"/>
                  </a:lnTo>
                  <a:lnTo>
                    <a:pt x="401" y="1368"/>
                  </a:lnTo>
                  <a:lnTo>
                    <a:pt x="67" y="1702"/>
                  </a:lnTo>
                  <a:lnTo>
                    <a:pt x="0" y="1802"/>
                  </a:lnTo>
                  <a:lnTo>
                    <a:pt x="0" y="1868"/>
                  </a:lnTo>
                  <a:lnTo>
                    <a:pt x="0" y="1969"/>
                  </a:lnTo>
                  <a:lnTo>
                    <a:pt x="67" y="2035"/>
                  </a:lnTo>
                  <a:lnTo>
                    <a:pt x="134" y="2102"/>
                  </a:lnTo>
                  <a:lnTo>
                    <a:pt x="300" y="2102"/>
                  </a:lnTo>
                  <a:lnTo>
                    <a:pt x="367" y="2035"/>
                  </a:lnTo>
                  <a:lnTo>
                    <a:pt x="768" y="1668"/>
                  </a:lnTo>
                  <a:lnTo>
                    <a:pt x="1101" y="1268"/>
                  </a:lnTo>
                  <a:lnTo>
                    <a:pt x="1401" y="834"/>
                  </a:lnTo>
                  <a:lnTo>
                    <a:pt x="1702" y="367"/>
                  </a:lnTo>
                  <a:lnTo>
                    <a:pt x="1735" y="267"/>
                  </a:lnTo>
                  <a:lnTo>
                    <a:pt x="1702" y="200"/>
                  </a:lnTo>
                  <a:lnTo>
                    <a:pt x="1668" y="100"/>
                  </a:lnTo>
                  <a:lnTo>
                    <a:pt x="1602" y="33"/>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3"/>
            <p:cNvSpPr/>
            <p:nvPr/>
          </p:nvSpPr>
          <p:spPr>
            <a:xfrm>
              <a:off x="2887925" y="1839500"/>
              <a:ext cx="56750" cy="52575"/>
            </a:xfrm>
            <a:custGeom>
              <a:avLst/>
              <a:gdLst/>
              <a:ahLst/>
              <a:cxnLst/>
              <a:rect l="l" t="t" r="r" b="b"/>
              <a:pathLst>
                <a:path w="2270" h="2103" extrusionOk="0">
                  <a:moveTo>
                    <a:pt x="2036" y="1"/>
                  </a:moveTo>
                  <a:lnTo>
                    <a:pt x="1936" y="34"/>
                  </a:lnTo>
                  <a:lnTo>
                    <a:pt x="1435" y="401"/>
                  </a:lnTo>
                  <a:lnTo>
                    <a:pt x="935" y="801"/>
                  </a:lnTo>
                  <a:lnTo>
                    <a:pt x="468" y="1235"/>
                  </a:lnTo>
                  <a:lnTo>
                    <a:pt x="67" y="1702"/>
                  </a:lnTo>
                  <a:lnTo>
                    <a:pt x="1" y="1769"/>
                  </a:lnTo>
                  <a:lnTo>
                    <a:pt x="1" y="1869"/>
                  </a:lnTo>
                  <a:lnTo>
                    <a:pt x="1" y="1969"/>
                  </a:lnTo>
                  <a:lnTo>
                    <a:pt x="67" y="2036"/>
                  </a:lnTo>
                  <a:lnTo>
                    <a:pt x="134" y="2069"/>
                  </a:lnTo>
                  <a:lnTo>
                    <a:pt x="234" y="2102"/>
                  </a:lnTo>
                  <a:lnTo>
                    <a:pt x="301" y="2102"/>
                  </a:lnTo>
                  <a:lnTo>
                    <a:pt x="401" y="2036"/>
                  </a:lnTo>
                  <a:lnTo>
                    <a:pt x="801" y="1602"/>
                  </a:lnTo>
                  <a:lnTo>
                    <a:pt x="1235" y="1168"/>
                  </a:lnTo>
                  <a:lnTo>
                    <a:pt x="1669" y="801"/>
                  </a:lnTo>
                  <a:lnTo>
                    <a:pt x="2169" y="434"/>
                  </a:lnTo>
                  <a:lnTo>
                    <a:pt x="2236" y="368"/>
                  </a:lnTo>
                  <a:lnTo>
                    <a:pt x="2269" y="301"/>
                  </a:lnTo>
                  <a:lnTo>
                    <a:pt x="2269" y="201"/>
                  </a:lnTo>
                  <a:lnTo>
                    <a:pt x="2269" y="134"/>
                  </a:lnTo>
                  <a:lnTo>
                    <a:pt x="2203" y="67"/>
                  </a:lnTo>
                  <a:lnTo>
                    <a:pt x="21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3"/>
            <p:cNvSpPr/>
            <p:nvPr/>
          </p:nvSpPr>
          <p:spPr>
            <a:xfrm>
              <a:off x="2910450" y="2002975"/>
              <a:ext cx="65925" cy="30050"/>
            </a:xfrm>
            <a:custGeom>
              <a:avLst/>
              <a:gdLst/>
              <a:ahLst/>
              <a:cxnLst/>
              <a:rect l="l" t="t" r="r" b="b"/>
              <a:pathLst>
                <a:path w="2637" h="1202" extrusionOk="0">
                  <a:moveTo>
                    <a:pt x="2469" y="1"/>
                  </a:moveTo>
                  <a:lnTo>
                    <a:pt x="2369" y="34"/>
                  </a:lnTo>
                  <a:lnTo>
                    <a:pt x="167" y="735"/>
                  </a:lnTo>
                  <a:lnTo>
                    <a:pt x="101" y="801"/>
                  </a:lnTo>
                  <a:lnTo>
                    <a:pt x="34" y="868"/>
                  </a:lnTo>
                  <a:lnTo>
                    <a:pt x="1" y="968"/>
                  </a:lnTo>
                  <a:lnTo>
                    <a:pt x="34" y="1035"/>
                  </a:lnTo>
                  <a:lnTo>
                    <a:pt x="67" y="1135"/>
                  </a:lnTo>
                  <a:lnTo>
                    <a:pt x="134" y="1202"/>
                  </a:lnTo>
                  <a:lnTo>
                    <a:pt x="301" y="1202"/>
                  </a:lnTo>
                  <a:lnTo>
                    <a:pt x="2469" y="468"/>
                  </a:lnTo>
                  <a:lnTo>
                    <a:pt x="2569" y="434"/>
                  </a:lnTo>
                  <a:lnTo>
                    <a:pt x="2636" y="334"/>
                  </a:lnTo>
                  <a:lnTo>
                    <a:pt x="2636" y="268"/>
                  </a:lnTo>
                  <a:lnTo>
                    <a:pt x="2636" y="167"/>
                  </a:lnTo>
                  <a:lnTo>
                    <a:pt x="2603" y="101"/>
                  </a:lnTo>
                  <a:lnTo>
                    <a:pt x="2536" y="34"/>
                  </a:lnTo>
                  <a:lnTo>
                    <a:pt x="24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3"/>
            <p:cNvSpPr/>
            <p:nvPr/>
          </p:nvSpPr>
          <p:spPr>
            <a:xfrm>
              <a:off x="2083050" y="1962100"/>
              <a:ext cx="61750" cy="25050"/>
            </a:xfrm>
            <a:custGeom>
              <a:avLst/>
              <a:gdLst/>
              <a:ahLst/>
              <a:cxnLst/>
              <a:rect l="l" t="t" r="r" b="b"/>
              <a:pathLst>
                <a:path w="2470" h="1002" extrusionOk="0">
                  <a:moveTo>
                    <a:pt x="168" y="1"/>
                  </a:moveTo>
                  <a:lnTo>
                    <a:pt x="101" y="34"/>
                  </a:lnTo>
                  <a:lnTo>
                    <a:pt x="34" y="101"/>
                  </a:lnTo>
                  <a:lnTo>
                    <a:pt x="1" y="201"/>
                  </a:lnTo>
                  <a:lnTo>
                    <a:pt x="1" y="268"/>
                  </a:lnTo>
                  <a:lnTo>
                    <a:pt x="1" y="368"/>
                  </a:lnTo>
                  <a:lnTo>
                    <a:pt x="68" y="435"/>
                  </a:lnTo>
                  <a:lnTo>
                    <a:pt x="168" y="468"/>
                  </a:lnTo>
                  <a:lnTo>
                    <a:pt x="2169" y="968"/>
                  </a:lnTo>
                  <a:lnTo>
                    <a:pt x="2270" y="1002"/>
                  </a:lnTo>
                  <a:lnTo>
                    <a:pt x="2336" y="968"/>
                  </a:lnTo>
                  <a:lnTo>
                    <a:pt x="2403" y="902"/>
                  </a:lnTo>
                  <a:lnTo>
                    <a:pt x="2436" y="802"/>
                  </a:lnTo>
                  <a:lnTo>
                    <a:pt x="2470" y="735"/>
                  </a:lnTo>
                  <a:lnTo>
                    <a:pt x="2436" y="635"/>
                  </a:lnTo>
                  <a:lnTo>
                    <a:pt x="2370" y="568"/>
                  </a:lnTo>
                  <a:lnTo>
                    <a:pt x="2303" y="535"/>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3"/>
            <p:cNvSpPr/>
            <p:nvPr/>
          </p:nvSpPr>
          <p:spPr>
            <a:xfrm>
              <a:off x="2077225" y="2006325"/>
              <a:ext cx="57575" cy="19200"/>
            </a:xfrm>
            <a:custGeom>
              <a:avLst/>
              <a:gdLst/>
              <a:ahLst/>
              <a:cxnLst/>
              <a:rect l="l" t="t" r="r" b="b"/>
              <a:pathLst>
                <a:path w="2303" h="768" extrusionOk="0">
                  <a:moveTo>
                    <a:pt x="201" y="0"/>
                  </a:moveTo>
                  <a:lnTo>
                    <a:pt x="134" y="33"/>
                  </a:lnTo>
                  <a:lnTo>
                    <a:pt x="67" y="67"/>
                  </a:lnTo>
                  <a:lnTo>
                    <a:pt x="0" y="167"/>
                  </a:lnTo>
                  <a:lnTo>
                    <a:pt x="0" y="267"/>
                  </a:lnTo>
                  <a:lnTo>
                    <a:pt x="34" y="334"/>
                  </a:lnTo>
                  <a:lnTo>
                    <a:pt x="100" y="400"/>
                  </a:lnTo>
                  <a:lnTo>
                    <a:pt x="167" y="434"/>
                  </a:lnTo>
                  <a:lnTo>
                    <a:pt x="2002" y="767"/>
                  </a:lnTo>
                  <a:lnTo>
                    <a:pt x="2102" y="767"/>
                  </a:lnTo>
                  <a:lnTo>
                    <a:pt x="2169" y="734"/>
                  </a:lnTo>
                  <a:lnTo>
                    <a:pt x="2236" y="667"/>
                  </a:lnTo>
                  <a:lnTo>
                    <a:pt x="2302" y="601"/>
                  </a:lnTo>
                  <a:lnTo>
                    <a:pt x="2302" y="501"/>
                  </a:lnTo>
                  <a:lnTo>
                    <a:pt x="2269" y="434"/>
                  </a:lnTo>
                  <a:lnTo>
                    <a:pt x="2202" y="334"/>
                  </a:lnTo>
                  <a:lnTo>
                    <a:pt x="2136" y="300"/>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1" name="Google Shape;1581;p63"/>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p>
            <a:pPr lvl="0">
              <a:spcAft>
                <a:spcPts val="100"/>
              </a:spcAft>
            </a:pPr>
            <a:r>
              <a:rPr lang="zh-TW" altLang="en-US" b="1" dirty="0">
                <a:solidFill>
                  <a:schemeClr val="dk1"/>
                </a:solidFill>
                <a:latin typeface="微軟正黑體" panose="020B0604030504040204" pitchFamily="34" charset="-120"/>
                <a:ea typeface="微軟正黑體" panose="020B0604030504040204" pitchFamily="34" charset="-120"/>
                <a:cs typeface="Hammersmith One"/>
                <a:sym typeface="Hammersmith One"/>
              </a:rPr>
              <a:t>結論</a:t>
            </a:r>
          </a:p>
        </p:txBody>
      </p:sp>
      <p:sp>
        <p:nvSpPr>
          <p:cNvPr id="1582" name="Google Shape;1582;p63"/>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3"/>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5;p35">
            <a:extLst>
              <a:ext uri="{FF2B5EF4-FFF2-40B4-BE49-F238E27FC236}">
                <a16:creationId xmlns:a16="http://schemas.microsoft.com/office/drawing/2014/main" id="{418FF222-DDF5-0A3C-EB41-B33FFB91F2CD}"/>
              </a:ext>
            </a:extLst>
          </p:cNvPr>
          <p:cNvSpPr txBox="1">
            <a:spLocks/>
          </p:cNvSpPr>
          <p:nvPr/>
        </p:nvSpPr>
        <p:spPr>
          <a:xfrm>
            <a:off x="962040" y="1446675"/>
            <a:ext cx="7219920" cy="21247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425450" indent="-285750" algn="l">
              <a:lnSpc>
                <a:spcPct val="150000"/>
              </a:lnSpc>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探討天氣與用電量之間的關聯性</a:t>
            </a:r>
            <a:endParaRPr lang="en-US" altLang="zh-TW" sz="1800" dirty="0">
              <a:latin typeface="微軟正黑體" panose="020B0604030504040204" pitchFamily="34" charset="-120"/>
              <a:ea typeface="微軟正黑體" panose="020B0604030504040204" pitchFamily="34" charset="-120"/>
            </a:endParaRPr>
          </a:p>
          <a:p>
            <a:pPr marL="425450" indent="-285750" algn="l">
              <a:lnSpc>
                <a:spcPct val="150000"/>
              </a:lnSpc>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典型相關分析：天氣類別與用電量類別間有中等程度正相關</a:t>
            </a:r>
            <a:endParaRPr lang="en-US" altLang="zh-TW" sz="1800" dirty="0">
              <a:latin typeface="微軟正黑體" panose="020B0604030504040204" pitchFamily="34" charset="-120"/>
              <a:ea typeface="微軟正黑體" panose="020B0604030504040204" pitchFamily="34" charset="-120"/>
            </a:endParaRPr>
          </a:p>
          <a:p>
            <a:pPr marL="425450" indent="-285750" algn="l">
              <a:lnSpc>
                <a:spcPct val="150000"/>
              </a:lnSpc>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主成分分析：南部與北部在農林漁牧用電相反；離島與東部在住宅、服務業、工業用電較為相似</a:t>
            </a:r>
            <a:endParaRPr lang="en-US" altLang="zh-TW" sz="1800" dirty="0">
              <a:latin typeface="微軟正黑體" panose="020B0604030504040204" pitchFamily="34" charset="-120"/>
              <a:ea typeface="微軟正黑體" panose="020B0604030504040204" pitchFamily="34" charset="-120"/>
            </a:endParaRPr>
          </a:p>
          <a:p>
            <a:pPr marL="425450" indent="-285750" algn="l">
              <a:lnSpc>
                <a:spcPct val="150000"/>
              </a:lnSpc>
              <a:buFont typeface="Arial" panose="020B0604020202020204" pitchFamily="34" charset="0"/>
              <a:buChar char="•"/>
            </a:pPr>
            <a:r>
              <a:rPr lang="zh-TW" altLang="en-US" sz="1800" dirty="0">
                <a:latin typeface="微軟正黑體" panose="020B0604030504040204" pitchFamily="34" charset="-120"/>
                <a:ea typeface="微軟正黑體" panose="020B0604030504040204" pitchFamily="34" charset="-120"/>
              </a:rPr>
              <a:t>群集分析：</a:t>
            </a:r>
            <a:r>
              <a:rPr lang="en-US" altLang="zh-TW" sz="1800" dirty="0">
                <a:latin typeface="微軟正黑體" panose="020B0604030504040204" pitchFamily="34" charset="-120"/>
                <a:ea typeface="微軟正黑體" panose="020B0604030504040204" pitchFamily="34" charset="-120"/>
              </a:rPr>
              <a:t>K-means</a:t>
            </a:r>
            <a:r>
              <a:rPr lang="zh-TW" altLang="en-US" sz="1800" dirty="0">
                <a:latin typeface="微軟正黑體" panose="020B0604030504040204" pitchFamily="34" charset="-120"/>
                <a:ea typeface="微軟正黑體" panose="020B0604030504040204" pitchFamily="34" charset="-120"/>
              </a:rPr>
              <a:t>與</a:t>
            </a:r>
            <a:r>
              <a:rPr lang="en-US" altLang="zh-TW" sz="1800" dirty="0">
                <a:latin typeface="微軟正黑體" panose="020B0604030504040204" pitchFamily="34" charset="-120"/>
                <a:ea typeface="微軟正黑體" panose="020B0604030504040204" pitchFamily="34" charset="-120"/>
              </a:rPr>
              <a:t>Hierarchical</a:t>
            </a:r>
            <a:r>
              <a:rPr lang="zh-TW" altLang="en-US" sz="1800" dirty="0">
                <a:latin typeface="微軟正黑體" panose="020B0604030504040204" pitchFamily="34" charset="-120"/>
                <a:ea typeface="微軟正黑體" panose="020B0604030504040204" pitchFamily="34" charset="-120"/>
              </a:rPr>
              <a:t>兩種分群方法存在差異</a:t>
            </a:r>
            <a:endParaRPr lang="en-US" altLang="zh-TW" sz="18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84986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68"/>
          <p:cNvSpPr txBox="1">
            <a:spLocks noGrp="1"/>
          </p:cNvSpPr>
          <p:nvPr>
            <p:ph type="ctrTitle"/>
          </p:nvPr>
        </p:nvSpPr>
        <p:spPr>
          <a:xfrm>
            <a:off x="1633018" y="2004887"/>
            <a:ext cx="5709000" cy="11685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r>
              <a:rPr lang="en" dirty="0"/>
              <a:t>Thanks!</a:t>
            </a:r>
            <a:endParaRPr dirty="0"/>
          </a:p>
        </p:txBody>
      </p:sp>
      <p:sp>
        <p:nvSpPr>
          <p:cNvPr id="1673" name="Google Shape;1673;p6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36</a:t>
            </a:fld>
            <a:endParaRPr/>
          </a:p>
        </p:txBody>
      </p:sp>
      <p:grpSp>
        <p:nvGrpSpPr>
          <p:cNvPr id="1676" name="Google Shape;1676;p68"/>
          <p:cNvGrpSpPr/>
          <p:nvPr/>
        </p:nvGrpSpPr>
        <p:grpSpPr>
          <a:xfrm rot="515498">
            <a:off x="1109676" y="1227653"/>
            <a:ext cx="1120762" cy="2688202"/>
            <a:chOff x="294000" y="2956300"/>
            <a:chExt cx="485450" cy="1164375"/>
          </a:xfrm>
        </p:grpSpPr>
        <p:sp>
          <p:nvSpPr>
            <p:cNvPr id="1677" name="Google Shape;1677;p68"/>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8"/>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8"/>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8"/>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8"/>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8"/>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8"/>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8"/>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8"/>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8"/>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8"/>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8"/>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8"/>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8"/>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8"/>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8"/>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8"/>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68"/>
          <p:cNvGrpSpPr/>
          <p:nvPr/>
        </p:nvGrpSpPr>
        <p:grpSpPr>
          <a:xfrm>
            <a:off x="7319267" y="1937093"/>
            <a:ext cx="1032565" cy="1858166"/>
            <a:chOff x="881175" y="1854525"/>
            <a:chExt cx="491300" cy="884125"/>
          </a:xfrm>
        </p:grpSpPr>
        <p:sp>
          <p:nvSpPr>
            <p:cNvPr id="1696" name="Google Shape;1696;p68"/>
            <p:cNvSpPr/>
            <p:nvPr/>
          </p:nvSpPr>
          <p:spPr>
            <a:xfrm>
              <a:off x="931225" y="1935425"/>
              <a:ext cx="383700" cy="655600"/>
            </a:xfrm>
            <a:custGeom>
              <a:avLst/>
              <a:gdLst/>
              <a:ahLst/>
              <a:cxnLst/>
              <a:rect l="l" t="t" r="r" b="b"/>
              <a:pathLst>
                <a:path w="15348" h="26224" extrusionOk="0">
                  <a:moveTo>
                    <a:pt x="7974" y="0"/>
                  </a:moveTo>
                  <a:lnTo>
                    <a:pt x="7607" y="34"/>
                  </a:lnTo>
                  <a:lnTo>
                    <a:pt x="7273" y="67"/>
                  </a:lnTo>
                  <a:lnTo>
                    <a:pt x="6539" y="200"/>
                  </a:lnTo>
                  <a:lnTo>
                    <a:pt x="5839" y="401"/>
                  </a:lnTo>
                  <a:lnTo>
                    <a:pt x="5305" y="634"/>
                  </a:lnTo>
                  <a:lnTo>
                    <a:pt x="4771" y="868"/>
                  </a:lnTo>
                  <a:lnTo>
                    <a:pt x="4271" y="1168"/>
                  </a:lnTo>
                  <a:lnTo>
                    <a:pt x="3804" y="1468"/>
                  </a:lnTo>
                  <a:lnTo>
                    <a:pt x="3337" y="1835"/>
                  </a:lnTo>
                  <a:lnTo>
                    <a:pt x="2903" y="2202"/>
                  </a:lnTo>
                  <a:lnTo>
                    <a:pt x="2502" y="2603"/>
                  </a:lnTo>
                  <a:lnTo>
                    <a:pt x="2135" y="3036"/>
                  </a:lnTo>
                  <a:lnTo>
                    <a:pt x="1768" y="3503"/>
                  </a:lnTo>
                  <a:lnTo>
                    <a:pt x="1435" y="3970"/>
                  </a:lnTo>
                  <a:lnTo>
                    <a:pt x="1135" y="4471"/>
                  </a:lnTo>
                  <a:lnTo>
                    <a:pt x="868" y="5005"/>
                  </a:lnTo>
                  <a:lnTo>
                    <a:pt x="634" y="5538"/>
                  </a:lnTo>
                  <a:lnTo>
                    <a:pt x="434" y="6072"/>
                  </a:lnTo>
                  <a:lnTo>
                    <a:pt x="267" y="6639"/>
                  </a:lnTo>
                  <a:lnTo>
                    <a:pt x="134" y="7207"/>
                  </a:lnTo>
                  <a:lnTo>
                    <a:pt x="34" y="7840"/>
                  </a:lnTo>
                  <a:lnTo>
                    <a:pt x="0" y="8474"/>
                  </a:lnTo>
                  <a:lnTo>
                    <a:pt x="0" y="9108"/>
                  </a:lnTo>
                  <a:lnTo>
                    <a:pt x="34" y="9709"/>
                  </a:lnTo>
                  <a:lnTo>
                    <a:pt x="100" y="10276"/>
                  </a:lnTo>
                  <a:lnTo>
                    <a:pt x="200" y="10843"/>
                  </a:lnTo>
                  <a:lnTo>
                    <a:pt x="367" y="11410"/>
                  </a:lnTo>
                  <a:lnTo>
                    <a:pt x="534" y="11944"/>
                  </a:lnTo>
                  <a:lnTo>
                    <a:pt x="734" y="12511"/>
                  </a:lnTo>
                  <a:lnTo>
                    <a:pt x="934" y="13045"/>
                  </a:lnTo>
                  <a:lnTo>
                    <a:pt x="1401" y="14113"/>
                  </a:lnTo>
                  <a:lnTo>
                    <a:pt x="1902" y="15214"/>
                  </a:lnTo>
                  <a:lnTo>
                    <a:pt x="2369" y="16348"/>
                  </a:lnTo>
                  <a:lnTo>
                    <a:pt x="2936" y="17582"/>
                  </a:lnTo>
                  <a:lnTo>
                    <a:pt x="3503" y="18783"/>
                  </a:lnTo>
                  <a:lnTo>
                    <a:pt x="4070" y="19984"/>
                  </a:lnTo>
                  <a:lnTo>
                    <a:pt x="4337" y="20585"/>
                  </a:lnTo>
                  <a:lnTo>
                    <a:pt x="4571" y="21185"/>
                  </a:lnTo>
                  <a:lnTo>
                    <a:pt x="4838" y="22153"/>
                  </a:lnTo>
                  <a:lnTo>
                    <a:pt x="5272" y="23854"/>
                  </a:lnTo>
                  <a:lnTo>
                    <a:pt x="5472" y="24722"/>
                  </a:lnTo>
                  <a:lnTo>
                    <a:pt x="5605" y="25456"/>
                  </a:lnTo>
                  <a:lnTo>
                    <a:pt x="5672" y="25990"/>
                  </a:lnTo>
                  <a:lnTo>
                    <a:pt x="5672" y="26123"/>
                  </a:lnTo>
                  <a:lnTo>
                    <a:pt x="5639" y="26190"/>
                  </a:lnTo>
                  <a:lnTo>
                    <a:pt x="5605" y="26190"/>
                  </a:lnTo>
                  <a:lnTo>
                    <a:pt x="6372" y="26223"/>
                  </a:lnTo>
                  <a:lnTo>
                    <a:pt x="7106" y="26223"/>
                  </a:lnTo>
                  <a:lnTo>
                    <a:pt x="8608" y="26190"/>
                  </a:lnTo>
                  <a:lnTo>
                    <a:pt x="10076" y="26123"/>
                  </a:lnTo>
                  <a:lnTo>
                    <a:pt x="11577" y="26056"/>
                  </a:lnTo>
                  <a:lnTo>
                    <a:pt x="11477" y="25156"/>
                  </a:lnTo>
                  <a:lnTo>
                    <a:pt x="11377" y="24288"/>
                  </a:lnTo>
                  <a:lnTo>
                    <a:pt x="11310" y="23421"/>
                  </a:lnTo>
                  <a:lnTo>
                    <a:pt x="11310" y="22587"/>
                  </a:lnTo>
                  <a:lnTo>
                    <a:pt x="11344" y="21719"/>
                  </a:lnTo>
                  <a:lnTo>
                    <a:pt x="11444" y="20885"/>
                  </a:lnTo>
                  <a:lnTo>
                    <a:pt x="11577" y="20018"/>
                  </a:lnTo>
                  <a:lnTo>
                    <a:pt x="11777" y="19150"/>
                  </a:lnTo>
                  <a:lnTo>
                    <a:pt x="12077" y="18183"/>
                  </a:lnTo>
                  <a:lnTo>
                    <a:pt x="12444" y="17215"/>
                  </a:lnTo>
                  <a:lnTo>
                    <a:pt x="12811" y="16281"/>
                  </a:lnTo>
                  <a:lnTo>
                    <a:pt x="13245" y="15314"/>
                  </a:lnTo>
                  <a:lnTo>
                    <a:pt x="13712" y="14246"/>
                  </a:lnTo>
                  <a:lnTo>
                    <a:pt x="14179" y="13145"/>
                  </a:lnTo>
                  <a:lnTo>
                    <a:pt x="14613" y="12044"/>
                  </a:lnTo>
                  <a:lnTo>
                    <a:pt x="14813" y="11510"/>
                  </a:lnTo>
                  <a:lnTo>
                    <a:pt x="14980" y="10943"/>
                  </a:lnTo>
                  <a:lnTo>
                    <a:pt x="15113" y="10376"/>
                  </a:lnTo>
                  <a:lnTo>
                    <a:pt x="15214" y="9809"/>
                  </a:lnTo>
                  <a:lnTo>
                    <a:pt x="15314" y="9242"/>
                  </a:lnTo>
                  <a:lnTo>
                    <a:pt x="15347" y="8641"/>
                  </a:lnTo>
                  <a:lnTo>
                    <a:pt x="15347" y="8074"/>
                  </a:lnTo>
                  <a:lnTo>
                    <a:pt x="15314" y="7473"/>
                  </a:lnTo>
                  <a:lnTo>
                    <a:pt x="15247" y="6873"/>
                  </a:lnTo>
                  <a:lnTo>
                    <a:pt x="15113" y="6272"/>
                  </a:lnTo>
                  <a:lnTo>
                    <a:pt x="14913" y="5538"/>
                  </a:lnTo>
                  <a:lnTo>
                    <a:pt x="14613" y="4838"/>
                  </a:lnTo>
                  <a:lnTo>
                    <a:pt x="14279" y="4137"/>
                  </a:lnTo>
                  <a:lnTo>
                    <a:pt x="13879" y="3503"/>
                  </a:lnTo>
                  <a:lnTo>
                    <a:pt x="13412" y="2869"/>
                  </a:lnTo>
                  <a:lnTo>
                    <a:pt x="12912" y="2302"/>
                  </a:lnTo>
                  <a:lnTo>
                    <a:pt x="12378" y="1768"/>
                  </a:lnTo>
                  <a:lnTo>
                    <a:pt x="11777" y="1301"/>
                  </a:lnTo>
                  <a:lnTo>
                    <a:pt x="11410" y="1068"/>
                  </a:lnTo>
                  <a:lnTo>
                    <a:pt x="11077" y="868"/>
                  </a:lnTo>
                  <a:lnTo>
                    <a:pt x="10710" y="668"/>
                  </a:lnTo>
                  <a:lnTo>
                    <a:pt x="10309" y="501"/>
                  </a:lnTo>
                  <a:lnTo>
                    <a:pt x="9909" y="334"/>
                  </a:lnTo>
                  <a:lnTo>
                    <a:pt x="9542" y="200"/>
                  </a:lnTo>
                  <a:lnTo>
                    <a:pt x="9108" y="100"/>
                  </a:lnTo>
                  <a:lnTo>
                    <a:pt x="8708" y="67"/>
                  </a:lnTo>
                  <a:lnTo>
                    <a:pt x="8341" y="34"/>
                  </a:lnTo>
                  <a:lnTo>
                    <a:pt x="79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8"/>
            <p:cNvSpPr/>
            <p:nvPr/>
          </p:nvSpPr>
          <p:spPr>
            <a:xfrm>
              <a:off x="881175" y="1854525"/>
              <a:ext cx="491300" cy="732325"/>
            </a:xfrm>
            <a:custGeom>
              <a:avLst/>
              <a:gdLst/>
              <a:ahLst/>
              <a:cxnLst/>
              <a:rect l="l" t="t" r="r" b="b"/>
              <a:pathLst>
                <a:path w="19652" h="29293" extrusionOk="0">
                  <a:moveTo>
                    <a:pt x="9509" y="0"/>
                  </a:moveTo>
                  <a:lnTo>
                    <a:pt x="8675" y="33"/>
                  </a:lnTo>
                  <a:lnTo>
                    <a:pt x="8274" y="67"/>
                  </a:lnTo>
                  <a:lnTo>
                    <a:pt x="7874" y="134"/>
                  </a:lnTo>
                  <a:lnTo>
                    <a:pt x="7474" y="200"/>
                  </a:lnTo>
                  <a:lnTo>
                    <a:pt x="7073" y="300"/>
                  </a:lnTo>
                  <a:lnTo>
                    <a:pt x="6673" y="434"/>
                  </a:lnTo>
                  <a:lnTo>
                    <a:pt x="6306" y="567"/>
                  </a:lnTo>
                  <a:lnTo>
                    <a:pt x="5906" y="734"/>
                  </a:lnTo>
                  <a:lnTo>
                    <a:pt x="5539" y="901"/>
                  </a:lnTo>
                  <a:lnTo>
                    <a:pt x="5172" y="1101"/>
                  </a:lnTo>
                  <a:lnTo>
                    <a:pt x="4838" y="1335"/>
                  </a:lnTo>
                  <a:lnTo>
                    <a:pt x="4504" y="1568"/>
                  </a:lnTo>
                  <a:lnTo>
                    <a:pt x="4171" y="1835"/>
                  </a:lnTo>
                  <a:lnTo>
                    <a:pt x="3570" y="2369"/>
                  </a:lnTo>
                  <a:lnTo>
                    <a:pt x="3036" y="2969"/>
                  </a:lnTo>
                  <a:lnTo>
                    <a:pt x="2536" y="3603"/>
                  </a:lnTo>
                  <a:lnTo>
                    <a:pt x="2069" y="4304"/>
                  </a:lnTo>
                  <a:lnTo>
                    <a:pt x="1669" y="5004"/>
                  </a:lnTo>
                  <a:lnTo>
                    <a:pt x="1302" y="5738"/>
                  </a:lnTo>
                  <a:lnTo>
                    <a:pt x="968" y="6506"/>
                  </a:lnTo>
                  <a:lnTo>
                    <a:pt x="701" y="7273"/>
                  </a:lnTo>
                  <a:lnTo>
                    <a:pt x="468" y="8040"/>
                  </a:lnTo>
                  <a:lnTo>
                    <a:pt x="267" y="8875"/>
                  </a:lnTo>
                  <a:lnTo>
                    <a:pt x="134" y="9675"/>
                  </a:lnTo>
                  <a:lnTo>
                    <a:pt x="34" y="10509"/>
                  </a:lnTo>
                  <a:lnTo>
                    <a:pt x="1" y="11343"/>
                  </a:lnTo>
                  <a:lnTo>
                    <a:pt x="1" y="12177"/>
                  </a:lnTo>
                  <a:lnTo>
                    <a:pt x="34" y="12978"/>
                  </a:lnTo>
                  <a:lnTo>
                    <a:pt x="134" y="13812"/>
                  </a:lnTo>
                  <a:lnTo>
                    <a:pt x="267" y="14680"/>
                  </a:lnTo>
                  <a:lnTo>
                    <a:pt x="501" y="15547"/>
                  </a:lnTo>
                  <a:lnTo>
                    <a:pt x="768" y="16348"/>
                  </a:lnTo>
                  <a:lnTo>
                    <a:pt x="1068" y="17182"/>
                  </a:lnTo>
                  <a:lnTo>
                    <a:pt x="1402" y="17982"/>
                  </a:lnTo>
                  <a:lnTo>
                    <a:pt x="1769" y="18783"/>
                  </a:lnTo>
                  <a:lnTo>
                    <a:pt x="2569" y="20351"/>
                  </a:lnTo>
                  <a:lnTo>
                    <a:pt x="3437" y="21986"/>
                  </a:lnTo>
                  <a:lnTo>
                    <a:pt x="3837" y="22820"/>
                  </a:lnTo>
                  <a:lnTo>
                    <a:pt x="4204" y="23687"/>
                  </a:lnTo>
                  <a:lnTo>
                    <a:pt x="4538" y="24555"/>
                  </a:lnTo>
                  <a:lnTo>
                    <a:pt x="4838" y="25456"/>
                  </a:lnTo>
                  <a:lnTo>
                    <a:pt x="5038" y="26356"/>
                  </a:lnTo>
                  <a:lnTo>
                    <a:pt x="5138" y="26824"/>
                  </a:lnTo>
                  <a:lnTo>
                    <a:pt x="5172" y="27257"/>
                  </a:lnTo>
                  <a:lnTo>
                    <a:pt x="5205" y="27724"/>
                  </a:lnTo>
                  <a:lnTo>
                    <a:pt x="5238" y="28158"/>
                  </a:lnTo>
                  <a:lnTo>
                    <a:pt x="5205" y="28625"/>
                  </a:lnTo>
                  <a:lnTo>
                    <a:pt x="5172" y="29059"/>
                  </a:lnTo>
                  <a:lnTo>
                    <a:pt x="5172" y="29159"/>
                  </a:lnTo>
                  <a:lnTo>
                    <a:pt x="5238" y="29226"/>
                  </a:lnTo>
                  <a:lnTo>
                    <a:pt x="5305" y="29259"/>
                  </a:lnTo>
                  <a:lnTo>
                    <a:pt x="5372" y="29292"/>
                  </a:lnTo>
                  <a:lnTo>
                    <a:pt x="5472" y="29259"/>
                  </a:lnTo>
                  <a:lnTo>
                    <a:pt x="5539" y="29226"/>
                  </a:lnTo>
                  <a:lnTo>
                    <a:pt x="5605" y="29159"/>
                  </a:lnTo>
                  <a:lnTo>
                    <a:pt x="5639" y="29059"/>
                  </a:lnTo>
                  <a:lnTo>
                    <a:pt x="5672" y="28625"/>
                  </a:lnTo>
                  <a:lnTo>
                    <a:pt x="5672" y="28158"/>
                  </a:lnTo>
                  <a:lnTo>
                    <a:pt x="5672" y="27724"/>
                  </a:lnTo>
                  <a:lnTo>
                    <a:pt x="5639" y="27291"/>
                  </a:lnTo>
                  <a:lnTo>
                    <a:pt x="5539" y="26423"/>
                  </a:lnTo>
                  <a:lnTo>
                    <a:pt x="5339" y="25556"/>
                  </a:lnTo>
                  <a:lnTo>
                    <a:pt x="5072" y="24722"/>
                  </a:lnTo>
                  <a:lnTo>
                    <a:pt x="4771" y="23921"/>
                  </a:lnTo>
                  <a:lnTo>
                    <a:pt x="4438" y="23087"/>
                  </a:lnTo>
                  <a:lnTo>
                    <a:pt x="4071" y="22286"/>
                  </a:lnTo>
                  <a:lnTo>
                    <a:pt x="3270" y="20718"/>
                  </a:lnTo>
                  <a:lnTo>
                    <a:pt x="2436" y="19117"/>
                  </a:lnTo>
                  <a:lnTo>
                    <a:pt x="2036" y="18349"/>
                  </a:lnTo>
                  <a:lnTo>
                    <a:pt x="1669" y="17549"/>
                  </a:lnTo>
                  <a:lnTo>
                    <a:pt x="1335" y="16715"/>
                  </a:lnTo>
                  <a:lnTo>
                    <a:pt x="1068" y="15914"/>
                  </a:lnTo>
                  <a:lnTo>
                    <a:pt x="835" y="15113"/>
                  </a:lnTo>
                  <a:lnTo>
                    <a:pt x="668" y="14313"/>
                  </a:lnTo>
                  <a:lnTo>
                    <a:pt x="534" y="13512"/>
                  </a:lnTo>
                  <a:lnTo>
                    <a:pt x="468" y="12678"/>
                  </a:lnTo>
                  <a:lnTo>
                    <a:pt x="434" y="11877"/>
                  </a:lnTo>
                  <a:lnTo>
                    <a:pt x="434" y="11043"/>
                  </a:lnTo>
                  <a:lnTo>
                    <a:pt x="501" y="10209"/>
                  </a:lnTo>
                  <a:lnTo>
                    <a:pt x="634" y="9408"/>
                  </a:lnTo>
                  <a:lnTo>
                    <a:pt x="768" y="8574"/>
                  </a:lnTo>
                  <a:lnTo>
                    <a:pt x="1001" y="7807"/>
                  </a:lnTo>
                  <a:lnTo>
                    <a:pt x="1235" y="7006"/>
                  </a:lnTo>
                  <a:lnTo>
                    <a:pt x="1535" y="6239"/>
                  </a:lnTo>
                  <a:lnTo>
                    <a:pt x="1902" y="5505"/>
                  </a:lnTo>
                  <a:lnTo>
                    <a:pt x="2303" y="4771"/>
                  </a:lnTo>
                  <a:lnTo>
                    <a:pt x="2736" y="4104"/>
                  </a:lnTo>
                  <a:lnTo>
                    <a:pt x="3237" y="3436"/>
                  </a:lnTo>
                  <a:lnTo>
                    <a:pt x="3770" y="2836"/>
                  </a:lnTo>
                  <a:lnTo>
                    <a:pt x="4371" y="2269"/>
                  </a:lnTo>
                  <a:lnTo>
                    <a:pt x="4671" y="2002"/>
                  </a:lnTo>
                  <a:lnTo>
                    <a:pt x="5005" y="1768"/>
                  </a:lnTo>
                  <a:lnTo>
                    <a:pt x="5339" y="1568"/>
                  </a:lnTo>
                  <a:lnTo>
                    <a:pt x="5672" y="1368"/>
                  </a:lnTo>
                  <a:lnTo>
                    <a:pt x="6039" y="1168"/>
                  </a:lnTo>
                  <a:lnTo>
                    <a:pt x="6406" y="1001"/>
                  </a:lnTo>
                  <a:lnTo>
                    <a:pt x="6773" y="868"/>
                  </a:lnTo>
                  <a:lnTo>
                    <a:pt x="7173" y="767"/>
                  </a:lnTo>
                  <a:lnTo>
                    <a:pt x="7540" y="634"/>
                  </a:lnTo>
                  <a:lnTo>
                    <a:pt x="7941" y="567"/>
                  </a:lnTo>
                  <a:lnTo>
                    <a:pt x="8341" y="501"/>
                  </a:lnTo>
                  <a:lnTo>
                    <a:pt x="8775" y="467"/>
                  </a:lnTo>
                  <a:lnTo>
                    <a:pt x="9576" y="467"/>
                  </a:lnTo>
                  <a:lnTo>
                    <a:pt x="10376" y="534"/>
                  </a:lnTo>
                  <a:lnTo>
                    <a:pt x="11177" y="667"/>
                  </a:lnTo>
                  <a:lnTo>
                    <a:pt x="11944" y="901"/>
                  </a:lnTo>
                  <a:lnTo>
                    <a:pt x="12712" y="1168"/>
                  </a:lnTo>
                  <a:lnTo>
                    <a:pt x="13446" y="1501"/>
                  </a:lnTo>
                  <a:lnTo>
                    <a:pt x="14146" y="1902"/>
                  </a:lnTo>
                  <a:lnTo>
                    <a:pt x="14813" y="2369"/>
                  </a:lnTo>
                  <a:lnTo>
                    <a:pt x="15481" y="2869"/>
                  </a:lnTo>
                  <a:lnTo>
                    <a:pt x="16081" y="3436"/>
                  </a:lnTo>
                  <a:lnTo>
                    <a:pt x="16648" y="4004"/>
                  </a:lnTo>
                  <a:lnTo>
                    <a:pt x="17182" y="4671"/>
                  </a:lnTo>
                  <a:lnTo>
                    <a:pt x="17683" y="5338"/>
                  </a:lnTo>
                  <a:lnTo>
                    <a:pt x="18116" y="6039"/>
                  </a:lnTo>
                  <a:lnTo>
                    <a:pt x="18483" y="6773"/>
                  </a:lnTo>
                  <a:lnTo>
                    <a:pt x="18784" y="7540"/>
                  </a:lnTo>
                  <a:lnTo>
                    <a:pt x="18917" y="7974"/>
                  </a:lnTo>
                  <a:lnTo>
                    <a:pt x="19017" y="8407"/>
                  </a:lnTo>
                  <a:lnTo>
                    <a:pt x="19117" y="8808"/>
                  </a:lnTo>
                  <a:lnTo>
                    <a:pt x="19151" y="9242"/>
                  </a:lnTo>
                  <a:lnTo>
                    <a:pt x="19184" y="9675"/>
                  </a:lnTo>
                  <a:lnTo>
                    <a:pt x="19217" y="10109"/>
                  </a:lnTo>
                  <a:lnTo>
                    <a:pt x="19184" y="10976"/>
                  </a:lnTo>
                  <a:lnTo>
                    <a:pt x="19051" y="11844"/>
                  </a:lnTo>
                  <a:lnTo>
                    <a:pt x="18884" y="12678"/>
                  </a:lnTo>
                  <a:lnTo>
                    <a:pt x="18684" y="13545"/>
                  </a:lnTo>
                  <a:lnTo>
                    <a:pt x="18383" y="14379"/>
                  </a:lnTo>
                  <a:lnTo>
                    <a:pt x="18083" y="15213"/>
                  </a:lnTo>
                  <a:lnTo>
                    <a:pt x="17716" y="16014"/>
                  </a:lnTo>
                  <a:lnTo>
                    <a:pt x="16982" y="17616"/>
                  </a:lnTo>
                  <a:lnTo>
                    <a:pt x="16215" y="19217"/>
                  </a:lnTo>
                  <a:lnTo>
                    <a:pt x="15814" y="20051"/>
                  </a:lnTo>
                  <a:lnTo>
                    <a:pt x="15481" y="20852"/>
                  </a:lnTo>
                  <a:lnTo>
                    <a:pt x="15147" y="21652"/>
                  </a:lnTo>
                  <a:lnTo>
                    <a:pt x="14847" y="22453"/>
                  </a:lnTo>
                  <a:lnTo>
                    <a:pt x="14580" y="23287"/>
                  </a:lnTo>
                  <a:lnTo>
                    <a:pt x="14380" y="24121"/>
                  </a:lnTo>
                  <a:lnTo>
                    <a:pt x="14213" y="24955"/>
                  </a:lnTo>
                  <a:lnTo>
                    <a:pt x="14113" y="25823"/>
                  </a:lnTo>
                  <a:lnTo>
                    <a:pt x="14113" y="26657"/>
                  </a:lnTo>
                  <a:lnTo>
                    <a:pt x="14113" y="27090"/>
                  </a:lnTo>
                  <a:lnTo>
                    <a:pt x="14146" y="27524"/>
                  </a:lnTo>
                  <a:lnTo>
                    <a:pt x="14213" y="27925"/>
                  </a:lnTo>
                  <a:lnTo>
                    <a:pt x="14280" y="28325"/>
                  </a:lnTo>
                  <a:lnTo>
                    <a:pt x="14380" y="28725"/>
                  </a:lnTo>
                  <a:lnTo>
                    <a:pt x="14513" y="29126"/>
                  </a:lnTo>
                  <a:lnTo>
                    <a:pt x="14547" y="29192"/>
                  </a:lnTo>
                  <a:lnTo>
                    <a:pt x="14613" y="29259"/>
                  </a:lnTo>
                  <a:lnTo>
                    <a:pt x="14713" y="29292"/>
                  </a:lnTo>
                  <a:lnTo>
                    <a:pt x="14780" y="29259"/>
                  </a:lnTo>
                  <a:lnTo>
                    <a:pt x="14880" y="29226"/>
                  </a:lnTo>
                  <a:lnTo>
                    <a:pt x="14914" y="29159"/>
                  </a:lnTo>
                  <a:lnTo>
                    <a:pt x="14947" y="29092"/>
                  </a:lnTo>
                  <a:lnTo>
                    <a:pt x="14947" y="28992"/>
                  </a:lnTo>
                  <a:lnTo>
                    <a:pt x="14813" y="28558"/>
                  </a:lnTo>
                  <a:lnTo>
                    <a:pt x="14713" y="28125"/>
                  </a:lnTo>
                  <a:lnTo>
                    <a:pt x="14647" y="27691"/>
                  </a:lnTo>
                  <a:lnTo>
                    <a:pt x="14580" y="27224"/>
                  </a:lnTo>
                  <a:lnTo>
                    <a:pt x="14547" y="26790"/>
                  </a:lnTo>
                  <a:lnTo>
                    <a:pt x="14547" y="26356"/>
                  </a:lnTo>
                  <a:lnTo>
                    <a:pt x="14580" y="25889"/>
                  </a:lnTo>
                  <a:lnTo>
                    <a:pt x="14613" y="25456"/>
                  </a:lnTo>
                  <a:lnTo>
                    <a:pt x="14747" y="24555"/>
                  </a:lnTo>
                  <a:lnTo>
                    <a:pt x="14947" y="23687"/>
                  </a:lnTo>
                  <a:lnTo>
                    <a:pt x="15214" y="22820"/>
                  </a:lnTo>
                  <a:lnTo>
                    <a:pt x="15514" y="21986"/>
                  </a:lnTo>
                  <a:lnTo>
                    <a:pt x="15848" y="21119"/>
                  </a:lnTo>
                  <a:lnTo>
                    <a:pt x="16215" y="20285"/>
                  </a:lnTo>
                  <a:lnTo>
                    <a:pt x="16982" y="18616"/>
                  </a:lnTo>
                  <a:lnTo>
                    <a:pt x="17783" y="16948"/>
                  </a:lnTo>
                  <a:lnTo>
                    <a:pt x="18183" y="16114"/>
                  </a:lnTo>
                  <a:lnTo>
                    <a:pt x="18517" y="15247"/>
                  </a:lnTo>
                  <a:lnTo>
                    <a:pt x="18850" y="14446"/>
                  </a:lnTo>
                  <a:lnTo>
                    <a:pt x="19117" y="13579"/>
                  </a:lnTo>
                  <a:lnTo>
                    <a:pt x="19351" y="12711"/>
                  </a:lnTo>
                  <a:lnTo>
                    <a:pt x="19518" y="11844"/>
                  </a:lnTo>
                  <a:lnTo>
                    <a:pt x="19618" y="10976"/>
                  </a:lnTo>
                  <a:lnTo>
                    <a:pt x="19651" y="10543"/>
                  </a:lnTo>
                  <a:lnTo>
                    <a:pt x="19651" y="10109"/>
                  </a:lnTo>
                  <a:lnTo>
                    <a:pt x="19651" y="9642"/>
                  </a:lnTo>
                  <a:lnTo>
                    <a:pt x="19618" y="9208"/>
                  </a:lnTo>
                  <a:lnTo>
                    <a:pt x="19551" y="8774"/>
                  </a:lnTo>
                  <a:lnTo>
                    <a:pt x="19484" y="8341"/>
                  </a:lnTo>
                  <a:lnTo>
                    <a:pt x="19384" y="7940"/>
                  </a:lnTo>
                  <a:lnTo>
                    <a:pt x="19251" y="7540"/>
                  </a:lnTo>
                  <a:lnTo>
                    <a:pt x="18984" y="6773"/>
                  </a:lnTo>
                  <a:lnTo>
                    <a:pt x="18617" y="6005"/>
                  </a:lnTo>
                  <a:lnTo>
                    <a:pt x="18183" y="5305"/>
                  </a:lnTo>
                  <a:lnTo>
                    <a:pt x="17716" y="4604"/>
                  </a:lnTo>
                  <a:lnTo>
                    <a:pt x="17216" y="3970"/>
                  </a:lnTo>
                  <a:lnTo>
                    <a:pt x="16648" y="3370"/>
                  </a:lnTo>
                  <a:lnTo>
                    <a:pt x="16048" y="2803"/>
                  </a:lnTo>
                  <a:lnTo>
                    <a:pt x="15447" y="2269"/>
                  </a:lnTo>
                  <a:lnTo>
                    <a:pt x="14780" y="1802"/>
                  </a:lnTo>
                  <a:lnTo>
                    <a:pt x="14113" y="1368"/>
                  </a:lnTo>
                  <a:lnTo>
                    <a:pt x="13412" y="968"/>
                  </a:lnTo>
                  <a:lnTo>
                    <a:pt x="12678" y="667"/>
                  </a:lnTo>
                  <a:lnTo>
                    <a:pt x="11911" y="400"/>
                  </a:lnTo>
                  <a:lnTo>
                    <a:pt x="11110" y="200"/>
                  </a:lnTo>
                  <a:lnTo>
                    <a:pt x="10343" y="67"/>
                  </a:lnTo>
                  <a:lnTo>
                    <a:pt x="95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8"/>
            <p:cNvSpPr/>
            <p:nvPr/>
          </p:nvSpPr>
          <p:spPr>
            <a:xfrm>
              <a:off x="1146400" y="2298225"/>
              <a:ext cx="97625" cy="284450"/>
            </a:xfrm>
            <a:custGeom>
              <a:avLst/>
              <a:gdLst/>
              <a:ahLst/>
              <a:cxnLst/>
              <a:rect l="l" t="t" r="r" b="b"/>
              <a:pathLst>
                <a:path w="3905" h="11378" extrusionOk="0">
                  <a:moveTo>
                    <a:pt x="3637" y="1"/>
                  </a:moveTo>
                  <a:lnTo>
                    <a:pt x="3537" y="34"/>
                  </a:lnTo>
                  <a:lnTo>
                    <a:pt x="3470" y="101"/>
                  </a:lnTo>
                  <a:lnTo>
                    <a:pt x="3037" y="702"/>
                  </a:lnTo>
                  <a:lnTo>
                    <a:pt x="2603" y="1302"/>
                  </a:lnTo>
                  <a:lnTo>
                    <a:pt x="2236" y="1936"/>
                  </a:lnTo>
                  <a:lnTo>
                    <a:pt x="1869" y="2603"/>
                  </a:lnTo>
                  <a:lnTo>
                    <a:pt x="1569" y="3270"/>
                  </a:lnTo>
                  <a:lnTo>
                    <a:pt x="1269" y="3938"/>
                  </a:lnTo>
                  <a:lnTo>
                    <a:pt x="1002" y="4638"/>
                  </a:lnTo>
                  <a:lnTo>
                    <a:pt x="768" y="5339"/>
                  </a:lnTo>
                  <a:lnTo>
                    <a:pt x="568" y="6040"/>
                  </a:lnTo>
                  <a:lnTo>
                    <a:pt x="401" y="6774"/>
                  </a:lnTo>
                  <a:lnTo>
                    <a:pt x="268" y="7474"/>
                  </a:lnTo>
                  <a:lnTo>
                    <a:pt x="134" y="8208"/>
                  </a:lnTo>
                  <a:lnTo>
                    <a:pt x="68" y="8942"/>
                  </a:lnTo>
                  <a:lnTo>
                    <a:pt x="34" y="9676"/>
                  </a:lnTo>
                  <a:lnTo>
                    <a:pt x="1" y="10443"/>
                  </a:lnTo>
                  <a:lnTo>
                    <a:pt x="34" y="11177"/>
                  </a:lnTo>
                  <a:lnTo>
                    <a:pt x="68" y="11277"/>
                  </a:lnTo>
                  <a:lnTo>
                    <a:pt x="101" y="11344"/>
                  </a:lnTo>
                  <a:lnTo>
                    <a:pt x="201" y="11378"/>
                  </a:lnTo>
                  <a:lnTo>
                    <a:pt x="334" y="11378"/>
                  </a:lnTo>
                  <a:lnTo>
                    <a:pt x="435" y="11344"/>
                  </a:lnTo>
                  <a:lnTo>
                    <a:pt x="468" y="11277"/>
                  </a:lnTo>
                  <a:lnTo>
                    <a:pt x="468" y="11177"/>
                  </a:lnTo>
                  <a:lnTo>
                    <a:pt x="468" y="10443"/>
                  </a:lnTo>
                  <a:lnTo>
                    <a:pt x="468" y="9709"/>
                  </a:lnTo>
                  <a:lnTo>
                    <a:pt x="501" y="9009"/>
                  </a:lnTo>
                  <a:lnTo>
                    <a:pt x="601" y="8275"/>
                  </a:lnTo>
                  <a:lnTo>
                    <a:pt x="701" y="7541"/>
                  </a:lnTo>
                  <a:lnTo>
                    <a:pt x="835" y="6840"/>
                  </a:lnTo>
                  <a:lnTo>
                    <a:pt x="1002" y="6140"/>
                  </a:lnTo>
                  <a:lnTo>
                    <a:pt x="1202" y="5439"/>
                  </a:lnTo>
                  <a:lnTo>
                    <a:pt x="1435" y="4772"/>
                  </a:lnTo>
                  <a:lnTo>
                    <a:pt x="1702" y="4105"/>
                  </a:lnTo>
                  <a:lnTo>
                    <a:pt x="1969" y="3437"/>
                  </a:lnTo>
                  <a:lnTo>
                    <a:pt x="2303" y="2770"/>
                  </a:lnTo>
                  <a:lnTo>
                    <a:pt x="2636" y="2136"/>
                  </a:lnTo>
                  <a:lnTo>
                    <a:pt x="3037" y="1502"/>
                  </a:lnTo>
                  <a:lnTo>
                    <a:pt x="3437" y="902"/>
                  </a:lnTo>
                  <a:lnTo>
                    <a:pt x="3837" y="335"/>
                  </a:lnTo>
                  <a:lnTo>
                    <a:pt x="3904" y="234"/>
                  </a:lnTo>
                  <a:lnTo>
                    <a:pt x="3904" y="168"/>
                  </a:lnTo>
                  <a:lnTo>
                    <a:pt x="3837" y="101"/>
                  </a:lnTo>
                  <a:lnTo>
                    <a:pt x="3804" y="34"/>
                  </a:lnTo>
                  <a:lnTo>
                    <a:pt x="37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8"/>
            <p:cNvSpPr/>
            <p:nvPr/>
          </p:nvSpPr>
          <p:spPr>
            <a:xfrm>
              <a:off x="958750" y="2125575"/>
              <a:ext cx="316950" cy="468775"/>
            </a:xfrm>
            <a:custGeom>
              <a:avLst/>
              <a:gdLst/>
              <a:ahLst/>
              <a:cxnLst/>
              <a:rect l="l" t="t" r="r" b="b"/>
              <a:pathLst>
                <a:path w="12678" h="18751" extrusionOk="0">
                  <a:moveTo>
                    <a:pt x="9509" y="2103"/>
                  </a:moveTo>
                  <a:lnTo>
                    <a:pt x="9609" y="2470"/>
                  </a:lnTo>
                  <a:lnTo>
                    <a:pt x="9642" y="2870"/>
                  </a:lnTo>
                  <a:lnTo>
                    <a:pt x="9675" y="3270"/>
                  </a:lnTo>
                  <a:lnTo>
                    <a:pt x="9675" y="3637"/>
                  </a:lnTo>
                  <a:lnTo>
                    <a:pt x="9675" y="4071"/>
                  </a:lnTo>
                  <a:lnTo>
                    <a:pt x="9609" y="4471"/>
                  </a:lnTo>
                  <a:lnTo>
                    <a:pt x="9575" y="4905"/>
                  </a:lnTo>
                  <a:lnTo>
                    <a:pt x="9475" y="5306"/>
                  </a:lnTo>
                  <a:lnTo>
                    <a:pt x="9275" y="6106"/>
                  </a:lnTo>
                  <a:lnTo>
                    <a:pt x="9142" y="6540"/>
                  </a:lnTo>
                  <a:lnTo>
                    <a:pt x="9041" y="6740"/>
                  </a:lnTo>
                  <a:lnTo>
                    <a:pt x="8975" y="6807"/>
                  </a:lnTo>
                  <a:lnTo>
                    <a:pt x="8875" y="6840"/>
                  </a:lnTo>
                  <a:lnTo>
                    <a:pt x="8841" y="6840"/>
                  </a:lnTo>
                  <a:lnTo>
                    <a:pt x="8808" y="6807"/>
                  </a:lnTo>
                  <a:lnTo>
                    <a:pt x="8741" y="6640"/>
                  </a:lnTo>
                  <a:lnTo>
                    <a:pt x="8674" y="6440"/>
                  </a:lnTo>
                  <a:lnTo>
                    <a:pt x="8608" y="6206"/>
                  </a:lnTo>
                  <a:lnTo>
                    <a:pt x="8541" y="5706"/>
                  </a:lnTo>
                  <a:lnTo>
                    <a:pt x="8541" y="5406"/>
                  </a:lnTo>
                  <a:lnTo>
                    <a:pt x="8508" y="5005"/>
                  </a:lnTo>
                  <a:lnTo>
                    <a:pt x="8541" y="4638"/>
                  </a:lnTo>
                  <a:lnTo>
                    <a:pt x="8608" y="4271"/>
                  </a:lnTo>
                  <a:lnTo>
                    <a:pt x="8674" y="3904"/>
                  </a:lnTo>
                  <a:lnTo>
                    <a:pt x="8775" y="3537"/>
                  </a:lnTo>
                  <a:lnTo>
                    <a:pt x="8908" y="3204"/>
                  </a:lnTo>
                  <a:lnTo>
                    <a:pt x="9041" y="2870"/>
                  </a:lnTo>
                  <a:lnTo>
                    <a:pt x="9208" y="2536"/>
                  </a:lnTo>
                  <a:lnTo>
                    <a:pt x="9509" y="2103"/>
                  </a:lnTo>
                  <a:close/>
                  <a:moveTo>
                    <a:pt x="6773" y="1836"/>
                  </a:moveTo>
                  <a:lnTo>
                    <a:pt x="6973" y="2336"/>
                  </a:lnTo>
                  <a:lnTo>
                    <a:pt x="7106" y="2837"/>
                  </a:lnTo>
                  <a:lnTo>
                    <a:pt x="7207" y="3337"/>
                  </a:lnTo>
                  <a:lnTo>
                    <a:pt x="7273" y="3838"/>
                  </a:lnTo>
                  <a:lnTo>
                    <a:pt x="7273" y="4238"/>
                  </a:lnTo>
                  <a:lnTo>
                    <a:pt x="7273" y="4605"/>
                  </a:lnTo>
                  <a:lnTo>
                    <a:pt x="7240" y="5005"/>
                  </a:lnTo>
                  <a:lnTo>
                    <a:pt x="7173" y="5372"/>
                  </a:lnTo>
                  <a:lnTo>
                    <a:pt x="7106" y="5739"/>
                  </a:lnTo>
                  <a:lnTo>
                    <a:pt x="7006" y="6140"/>
                  </a:lnTo>
                  <a:lnTo>
                    <a:pt x="6873" y="6507"/>
                  </a:lnTo>
                  <a:lnTo>
                    <a:pt x="6739" y="6840"/>
                  </a:lnTo>
                  <a:lnTo>
                    <a:pt x="6639" y="7007"/>
                  </a:lnTo>
                  <a:lnTo>
                    <a:pt x="6539" y="7174"/>
                  </a:lnTo>
                  <a:lnTo>
                    <a:pt x="6473" y="7207"/>
                  </a:lnTo>
                  <a:lnTo>
                    <a:pt x="6406" y="7241"/>
                  </a:lnTo>
                  <a:lnTo>
                    <a:pt x="6306" y="7207"/>
                  </a:lnTo>
                  <a:lnTo>
                    <a:pt x="6206" y="7174"/>
                  </a:lnTo>
                  <a:lnTo>
                    <a:pt x="6072" y="7007"/>
                  </a:lnTo>
                  <a:lnTo>
                    <a:pt x="5972" y="6840"/>
                  </a:lnTo>
                  <a:lnTo>
                    <a:pt x="5839" y="6440"/>
                  </a:lnTo>
                  <a:lnTo>
                    <a:pt x="5739" y="6073"/>
                  </a:lnTo>
                  <a:lnTo>
                    <a:pt x="5672" y="5673"/>
                  </a:lnTo>
                  <a:lnTo>
                    <a:pt x="5672" y="5272"/>
                  </a:lnTo>
                  <a:lnTo>
                    <a:pt x="5672" y="4872"/>
                  </a:lnTo>
                  <a:lnTo>
                    <a:pt x="5739" y="4471"/>
                  </a:lnTo>
                  <a:lnTo>
                    <a:pt x="5805" y="4105"/>
                  </a:lnTo>
                  <a:lnTo>
                    <a:pt x="5905" y="3704"/>
                  </a:lnTo>
                  <a:lnTo>
                    <a:pt x="6039" y="3304"/>
                  </a:lnTo>
                  <a:lnTo>
                    <a:pt x="6172" y="2937"/>
                  </a:lnTo>
                  <a:lnTo>
                    <a:pt x="6339" y="2570"/>
                  </a:lnTo>
                  <a:lnTo>
                    <a:pt x="6539" y="2236"/>
                  </a:lnTo>
                  <a:lnTo>
                    <a:pt x="6739" y="1903"/>
                  </a:lnTo>
                  <a:lnTo>
                    <a:pt x="6773" y="1836"/>
                  </a:lnTo>
                  <a:close/>
                  <a:moveTo>
                    <a:pt x="3670" y="1802"/>
                  </a:moveTo>
                  <a:lnTo>
                    <a:pt x="3904" y="2370"/>
                  </a:lnTo>
                  <a:lnTo>
                    <a:pt x="4037" y="2903"/>
                  </a:lnTo>
                  <a:lnTo>
                    <a:pt x="4137" y="3604"/>
                  </a:lnTo>
                  <a:lnTo>
                    <a:pt x="4204" y="4305"/>
                  </a:lnTo>
                  <a:lnTo>
                    <a:pt x="4204" y="5005"/>
                  </a:lnTo>
                  <a:lnTo>
                    <a:pt x="4171" y="5706"/>
                  </a:lnTo>
                  <a:lnTo>
                    <a:pt x="4104" y="6006"/>
                  </a:lnTo>
                  <a:lnTo>
                    <a:pt x="4037" y="6340"/>
                  </a:lnTo>
                  <a:lnTo>
                    <a:pt x="3937" y="6640"/>
                  </a:lnTo>
                  <a:lnTo>
                    <a:pt x="3770" y="6907"/>
                  </a:lnTo>
                  <a:lnTo>
                    <a:pt x="3570" y="7174"/>
                  </a:lnTo>
                  <a:lnTo>
                    <a:pt x="3403" y="7307"/>
                  </a:lnTo>
                  <a:lnTo>
                    <a:pt x="3270" y="7407"/>
                  </a:lnTo>
                  <a:lnTo>
                    <a:pt x="3103" y="7474"/>
                  </a:lnTo>
                  <a:lnTo>
                    <a:pt x="2936" y="7474"/>
                  </a:lnTo>
                  <a:lnTo>
                    <a:pt x="2803" y="7441"/>
                  </a:lnTo>
                  <a:lnTo>
                    <a:pt x="2669" y="7274"/>
                  </a:lnTo>
                  <a:lnTo>
                    <a:pt x="2569" y="7140"/>
                  </a:lnTo>
                  <a:lnTo>
                    <a:pt x="2536" y="6940"/>
                  </a:lnTo>
                  <a:lnTo>
                    <a:pt x="2469" y="6573"/>
                  </a:lnTo>
                  <a:lnTo>
                    <a:pt x="2436" y="6206"/>
                  </a:lnTo>
                  <a:lnTo>
                    <a:pt x="2402" y="5873"/>
                  </a:lnTo>
                  <a:lnTo>
                    <a:pt x="2436" y="5472"/>
                  </a:lnTo>
                  <a:lnTo>
                    <a:pt x="2436" y="5105"/>
                  </a:lnTo>
                  <a:lnTo>
                    <a:pt x="2502" y="4738"/>
                  </a:lnTo>
                  <a:lnTo>
                    <a:pt x="2569" y="4371"/>
                  </a:lnTo>
                  <a:lnTo>
                    <a:pt x="2736" y="3704"/>
                  </a:lnTo>
                  <a:lnTo>
                    <a:pt x="3003" y="3037"/>
                  </a:lnTo>
                  <a:lnTo>
                    <a:pt x="3303" y="2403"/>
                  </a:lnTo>
                  <a:lnTo>
                    <a:pt x="3670" y="1802"/>
                  </a:lnTo>
                  <a:close/>
                  <a:moveTo>
                    <a:pt x="2302" y="468"/>
                  </a:moveTo>
                  <a:lnTo>
                    <a:pt x="2502" y="535"/>
                  </a:lnTo>
                  <a:lnTo>
                    <a:pt x="2803" y="668"/>
                  </a:lnTo>
                  <a:lnTo>
                    <a:pt x="3036" y="868"/>
                  </a:lnTo>
                  <a:lnTo>
                    <a:pt x="3270" y="1102"/>
                  </a:lnTo>
                  <a:lnTo>
                    <a:pt x="3470" y="1369"/>
                  </a:lnTo>
                  <a:lnTo>
                    <a:pt x="3136" y="1802"/>
                  </a:lnTo>
                  <a:lnTo>
                    <a:pt x="2869" y="2270"/>
                  </a:lnTo>
                  <a:lnTo>
                    <a:pt x="2669" y="2670"/>
                  </a:lnTo>
                  <a:lnTo>
                    <a:pt x="2469" y="3104"/>
                  </a:lnTo>
                  <a:lnTo>
                    <a:pt x="2336" y="3537"/>
                  </a:lnTo>
                  <a:lnTo>
                    <a:pt x="2202" y="3971"/>
                  </a:lnTo>
                  <a:lnTo>
                    <a:pt x="2102" y="4405"/>
                  </a:lnTo>
                  <a:lnTo>
                    <a:pt x="2035" y="4872"/>
                  </a:lnTo>
                  <a:lnTo>
                    <a:pt x="1969" y="5306"/>
                  </a:lnTo>
                  <a:lnTo>
                    <a:pt x="1969" y="5773"/>
                  </a:lnTo>
                  <a:lnTo>
                    <a:pt x="1969" y="6206"/>
                  </a:lnTo>
                  <a:lnTo>
                    <a:pt x="2002" y="6640"/>
                  </a:lnTo>
                  <a:lnTo>
                    <a:pt x="2102" y="7040"/>
                  </a:lnTo>
                  <a:lnTo>
                    <a:pt x="2169" y="7241"/>
                  </a:lnTo>
                  <a:lnTo>
                    <a:pt x="2236" y="7441"/>
                  </a:lnTo>
                  <a:lnTo>
                    <a:pt x="2302" y="7541"/>
                  </a:lnTo>
                  <a:lnTo>
                    <a:pt x="2302" y="7541"/>
                  </a:lnTo>
                  <a:lnTo>
                    <a:pt x="2035" y="7341"/>
                  </a:lnTo>
                  <a:lnTo>
                    <a:pt x="1768" y="7140"/>
                  </a:lnTo>
                  <a:lnTo>
                    <a:pt x="1502" y="6874"/>
                  </a:lnTo>
                  <a:lnTo>
                    <a:pt x="1301" y="6607"/>
                  </a:lnTo>
                  <a:lnTo>
                    <a:pt x="1101" y="6340"/>
                  </a:lnTo>
                  <a:lnTo>
                    <a:pt x="934" y="6040"/>
                  </a:lnTo>
                  <a:lnTo>
                    <a:pt x="801" y="5739"/>
                  </a:lnTo>
                  <a:lnTo>
                    <a:pt x="667" y="5406"/>
                  </a:lnTo>
                  <a:lnTo>
                    <a:pt x="567" y="5105"/>
                  </a:lnTo>
                  <a:lnTo>
                    <a:pt x="501" y="4772"/>
                  </a:lnTo>
                  <a:lnTo>
                    <a:pt x="467" y="4405"/>
                  </a:lnTo>
                  <a:lnTo>
                    <a:pt x="434" y="4071"/>
                  </a:lnTo>
                  <a:lnTo>
                    <a:pt x="467" y="3738"/>
                  </a:lnTo>
                  <a:lnTo>
                    <a:pt x="501" y="3371"/>
                  </a:lnTo>
                  <a:lnTo>
                    <a:pt x="534" y="3037"/>
                  </a:lnTo>
                  <a:lnTo>
                    <a:pt x="634" y="2703"/>
                  </a:lnTo>
                  <a:lnTo>
                    <a:pt x="768" y="2336"/>
                  </a:lnTo>
                  <a:lnTo>
                    <a:pt x="901" y="1969"/>
                  </a:lnTo>
                  <a:lnTo>
                    <a:pt x="1101" y="1602"/>
                  </a:lnTo>
                  <a:lnTo>
                    <a:pt x="1301" y="1269"/>
                  </a:lnTo>
                  <a:lnTo>
                    <a:pt x="1535" y="935"/>
                  </a:lnTo>
                  <a:lnTo>
                    <a:pt x="1635" y="802"/>
                  </a:lnTo>
                  <a:lnTo>
                    <a:pt x="1802" y="668"/>
                  </a:lnTo>
                  <a:lnTo>
                    <a:pt x="1935" y="568"/>
                  </a:lnTo>
                  <a:lnTo>
                    <a:pt x="2102" y="501"/>
                  </a:lnTo>
                  <a:lnTo>
                    <a:pt x="2302" y="468"/>
                  </a:lnTo>
                  <a:close/>
                  <a:moveTo>
                    <a:pt x="2202" y="1"/>
                  </a:moveTo>
                  <a:lnTo>
                    <a:pt x="2069" y="34"/>
                  </a:lnTo>
                  <a:lnTo>
                    <a:pt x="1902" y="68"/>
                  </a:lnTo>
                  <a:lnTo>
                    <a:pt x="1735" y="134"/>
                  </a:lnTo>
                  <a:lnTo>
                    <a:pt x="1602" y="234"/>
                  </a:lnTo>
                  <a:lnTo>
                    <a:pt x="1435" y="368"/>
                  </a:lnTo>
                  <a:lnTo>
                    <a:pt x="1135" y="702"/>
                  </a:lnTo>
                  <a:lnTo>
                    <a:pt x="868" y="1102"/>
                  </a:lnTo>
                  <a:lnTo>
                    <a:pt x="601" y="1502"/>
                  </a:lnTo>
                  <a:lnTo>
                    <a:pt x="401" y="1936"/>
                  </a:lnTo>
                  <a:lnTo>
                    <a:pt x="234" y="2403"/>
                  </a:lnTo>
                  <a:lnTo>
                    <a:pt x="134" y="2870"/>
                  </a:lnTo>
                  <a:lnTo>
                    <a:pt x="34" y="3304"/>
                  </a:lnTo>
                  <a:lnTo>
                    <a:pt x="0" y="3771"/>
                  </a:lnTo>
                  <a:lnTo>
                    <a:pt x="0" y="4205"/>
                  </a:lnTo>
                  <a:lnTo>
                    <a:pt x="34" y="4672"/>
                  </a:lnTo>
                  <a:lnTo>
                    <a:pt x="100" y="5072"/>
                  </a:lnTo>
                  <a:lnTo>
                    <a:pt x="200" y="5506"/>
                  </a:lnTo>
                  <a:lnTo>
                    <a:pt x="367" y="5906"/>
                  </a:lnTo>
                  <a:lnTo>
                    <a:pt x="567" y="6306"/>
                  </a:lnTo>
                  <a:lnTo>
                    <a:pt x="801" y="6707"/>
                  </a:lnTo>
                  <a:lnTo>
                    <a:pt x="1068" y="7040"/>
                  </a:lnTo>
                  <a:lnTo>
                    <a:pt x="1301" y="7307"/>
                  </a:lnTo>
                  <a:lnTo>
                    <a:pt x="1568" y="7541"/>
                  </a:lnTo>
                  <a:lnTo>
                    <a:pt x="1835" y="7774"/>
                  </a:lnTo>
                  <a:lnTo>
                    <a:pt x="2135" y="7975"/>
                  </a:lnTo>
                  <a:lnTo>
                    <a:pt x="2135" y="8041"/>
                  </a:lnTo>
                  <a:lnTo>
                    <a:pt x="2169" y="8141"/>
                  </a:lnTo>
                  <a:lnTo>
                    <a:pt x="2936" y="9309"/>
                  </a:lnTo>
                  <a:lnTo>
                    <a:pt x="3637" y="10510"/>
                  </a:lnTo>
                  <a:lnTo>
                    <a:pt x="4237" y="11778"/>
                  </a:lnTo>
                  <a:lnTo>
                    <a:pt x="4804" y="13046"/>
                  </a:lnTo>
                  <a:lnTo>
                    <a:pt x="5305" y="14313"/>
                  </a:lnTo>
                  <a:lnTo>
                    <a:pt x="5505" y="14981"/>
                  </a:lnTo>
                  <a:lnTo>
                    <a:pt x="5705" y="15615"/>
                  </a:lnTo>
                  <a:lnTo>
                    <a:pt x="5839" y="16349"/>
                  </a:lnTo>
                  <a:lnTo>
                    <a:pt x="5905" y="16682"/>
                  </a:lnTo>
                  <a:lnTo>
                    <a:pt x="5905" y="17049"/>
                  </a:lnTo>
                  <a:lnTo>
                    <a:pt x="5905" y="17416"/>
                  </a:lnTo>
                  <a:lnTo>
                    <a:pt x="5872" y="17783"/>
                  </a:lnTo>
                  <a:lnTo>
                    <a:pt x="5805" y="18117"/>
                  </a:lnTo>
                  <a:lnTo>
                    <a:pt x="5705" y="18484"/>
                  </a:lnTo>
                  <a:lnTo>
                    <a:pt x="5705" y="18584"/>
                  </a:lnTo>
                  <a:lnTo>
                    <a:pt x="5705" y="18651"/>
                  </a:lnTo>
                  <a:lnTo>
                    <a:pt x="5772" y="18717"/>
                  </a:lnTo>
                  <a:lnTo>
                    <a:pt x="5839" y="18751"/>
                  </a:lnTo>
                  <a:lnTo>
                    <a:pt x="6005" y="18751"/>
                  </a:lnTo>
                  <a:lnTo>
                    <a:pt x="6106" y="18684"/>
                  </a:lnTo>
                  <a:lnTo>
                    <a:pt x="6139" y="18584"/>
                  </a:lnTo>
                  <a:lnTo>
                    <a:pt x="6239" y="18250"/>
                  </a:lnTo>
                  <a:lnTo>
                    <a:pt x="6306" y="17917"/>
                  </a:lnTo>
                  <a:lnTo>
                    <a:pt x="6372" y="17550"/>
                  </a:lnTo>
                  <a:lnTo>
                    <a:pt x="6372" y="17183"/>
                  </a:lnTo>
                  <a:lnTo>
                    <a:pt x="6372" y="16849"/>
                  </a:lnTo>
                  <a:lnTo>
                    <a:pt x="6339" y="16482"/>
                  </a:lnTo>
                  <a:lnTo>
                    <a:pt x="6206" y="15748"/>
                  </a:lnTo>
                  <a:lnTo>
                    <a:pt x="6039" y="15047"/>
                  </a:lnTo>
                  <a:lnTo>
                    <a:pt x="5805" y="14347"/>
                  </a:lnTo>
                  <a:lnTo>
                    <a:pt x="5538" y="13680"/>
                  </a:lnTo>
                  <a:lnTo>
                    <a:pt x="5271" y="13012"/>
                  </a:lnTo>
                  <a:lnTo>
                    <a:pt x="4738" y="11745"/>
                  </a:lnTo>
                  <a:lnTo>
                    <a:pt x="4104" y="10477"/>
                  </a:lnTo>
                  <a:lnTo>
                    <a:pt x="3403" y="9242"/>
                  </a:lnTo>
                  <a:lnTo>
                    <a:pt x="2669" y="8075"/>
                  </a:lnTo>
                  <a:lnTo>
                    <a:pt x="2703" y="7975"/>
                  </a:lnTo>
                  <a:lnTo>
                    <a:pt x="2736" y="7874"/>
                  </a:lnTo>
                  <a:lnTo>
                    <a:pt x="2936" y="7941"/>
                  </a:lnTo>
                  <a:lnTo>
                    <a:pt x="3136" y="7908"/>
                  </a:lnTo>
                  <a:lnTo>
                    <a:pt x="3336" y="7874"/>
                  </a:lnTo>
                  <a:lnTo>
                    <a:pt x="3570" y="7774"/>
                  </a:lnTo>
                  <a:lnTo>
                    <a:pt x="3737" y="7641"/>
                  </a:lnTo>
                  <a:lnTo>
                    <a:pt x="3870" y="7507"/>
                  </a:lnTo>
                  <a:lnTo>
                    <a:pt x="4104" y="7241"/>
                  </a:lnTo>
                  <a:lnTo>
                    <a:pt x="4304" y="6907"/>
                  </a:lnTo>
                  <a:lnTo>
                    <a:pt x="4437" y="6540"/>
                  </a:lnTo>
                  <a:lnTo>
                    <a:pt x="4538" y="6173"/>
                  </a:lnTo>
                  <a:lnTo>
                    <a:pt x="4604" y="5773"/>
                  </a:lnTo>
                  <a:lnTo>
                    <a:pt x="4638" y="5372"/>
                  </a:lnTo>
                  <a:lnTo>
                    <a:pt x="4671" y="5005"/>
                  </a:lnTo>
                  <a:lnTo>
                    <a:pt x="4638" y="4105"/>
                  </a:lnTo>
                  <a:lnTo>
                    <a:pt x="4604" y="3671"/>
                  </a:lnTo>
                  <a:lnTo>
                    <a:pt x="4538" y="3204"/>
                  </a:lnTo>
                  <a:lnTo>
                    <a:pt x="4471" y="2770"/>
                  </a:lnTo>
                  <a:lnTo>
                    <a:pt x="4371" y="2336"/>
                  </a:lnTo>
                  <a:lnTo>
                    <a:pt x="4204" y="1936"/>
                  </a:lnTo>
                  <a:lnTo>
                    <a:pt x="4037" y="1502"/>
                  </a:lnTo>
                  <a:lnTo>
                    <a:pt x="3970" y="1436"/>
                  </a:lnTo>
                  <a:lnTo>
                    <a:pt x="4171" y="1202"/>
                  </a:lnTo>
                  <a:lnTo>
                    <a:pt x="4404" y="1002"/>
                  </a:lnTo>
                  <a:lnTo>
                    <a:pt x="4638" y="802"/>
                  </a:lnTo>
                  <a:lnTo>
                    <a:pt x="4871" y="635"/>
                  </a:lnTo>
                  <a:lnTo>
                    <a:pt x="5071" y="535"/>
                  </a:lnTo>
                  <a:lnTo>
                    <a:pt x="5271" y="501"/>
                  </a:lnTo>
                  <a:lnTo>
                    <a:pt x="5472" y="468"/>
                  </a:lnTo>
                  <a:lnTo>
                    <a:pt x="5672" y="501"/>
                  </a:lnTo>
                  <a:lnTo>
                    <a:pt x="5839" y="568"/>
                  </a:lnTo>
                  <a:lnTo>
                    <a:pt x="6005" y="668"/>
                  </a:lnTo>
                  <a:lnTo>
                    <a:pt x="6172" y="802"/>
                  </a:lnTo>
                  <a:lnTo>
                    <a:pt x="6306" y="968"/>
                  </a:lnTo>
                  <a:lnTo>
                    <a:pt x="6573" y="1402"/>
                  </a:lnTo>
                  <a:lnTo>
                    <a:pt x="6339" y="1702"/>
                  </a:lnTo>
                  <a:lnTo>
                    <a:pt x="6106" y="2069"/>
                  </a:lnTo>
                  <a:lnTo>
                    <a:pt x="5939" y="2403"/>
                  </a:lnTo>
                  <a:lnTo>
                    <a:pt x="5772" y="2737"/>
                  </a:lnTo>
                  <a:lnTo>
                    <a:pt x="5605" y="3204"/>
                  </a:lnTo>
                  <a:lnTo>
                    <a:pt x="5472" y="3671"/>
                  </a:lnTo>
                  <a:lnTo>
                    <a:pt x="5338" y="4171"/>
                  </a:lnTo>
                  <a:lnTo>
                    <a:pt x="5271" y="4638"/>
                  </a:lnTo>
                  <a:lnTo>
                    <a:pt x="5205" y="5139"/>
                  </a:lnTo>
                  <a:lnTo>
                    <a:pt x="5238" y="5639"/>
                  </a:lnTo>
                  <a:lnTo>
                    <a:pt x="5271" y="6140"/>
                  </a:lnTo>
                  <a:lnTo>
                    <a:pt x="5405" y="6607"/>
                  </a:lnTo>
                  <a:lnTo>
                    <a:pt x="5538" y="6974"/>
                  </a:lnTo>
                  <a:lnTo>
                    <a:pt x="5638" y="7174"/>
                  </a:lnTo>
                  <a:lnTo>
                    <a:pt x="5772" y="7341"/>
                  </a:lnTo>
                  <a:lnTo>
                    <a:pt x="5905" y="7507"/>
                  </a:lnTo>
                  <a:lnTo>
                    <a:pt x="6072" y="7608"/>
                  </a:lnTo>
                  <a:lnTo>
                    <a:pt x="6239" y="7674"/>
                  </a:lnTo>
                  <a:lnTo>
                    <a:pt x="6473" y="7708"/>
                  </a:lnTo>
                  <a:lnTo>
                    <a:pt x="6673" y="7641"/>
                  </a:lnTo>
                  <a:lnTo>
                    <a:pt x="6806" y="7541"/>
                  </a:lnTo>
                  <a:lnTo>
                    <a:pt x="6973" y="7374"/>
                  </a:lnTo>
                  <a:lnTo>
                    <a:pt x="7073" y="7207"/>
                  </a:lnTo>
                  <a:lnTo>
                    <a:pt x="7240" y="6807"/>
                  </a:lnTo>
                  <a:lnTo>
                    <a:pt x="7373" y="6440"/>
                  </a:lnTo>
                  <a:lnTo>
                    <a:pt x="7507" y="5973"/>
                  </a:lnTo>
                  <a:lnTo>
                    <a:pt x="7607" y="5506"/>
                  </a:lnTo>
                  <a:lnTo>
                    <a:pt x="7674" y="5039"/>
                  </a:lnTo>
                  <a:lnTo>
                    <a:pt x="7707" y="4572"/>
                  </a:lnTo>
                  <a:lnTo>
                    <a:pt x="7707" y="4105"/>
                  </a:lnTo>
                  <a:lnTo>
                    <a:pt x="7707" y="3637"/>
                  </a:lnTo>
                  <a:lnTo>
                    <a:pt x="7640" y="3170"/>
                  </a:lnTo>
                  <a:lnTo>
                    <a:pt x="7540" y="2703"/>
                  </a:lnTo>
                  <a:lnTo>
                    <a:pt x="7340" y="2069"/>
                  </a:lnTo>
                  <a:lnTo>
                    <a:pt x="7106" y="1469"/>
                  </a:lnTo>
                  <a:lnTo>
                    <a:pt x="7307" y="1302"/>
                  </a:lnTo>
                  <a:lnTo>
                    <a:pt x="7507" y="1169"/>
                  </a:lnTo>
                  <a:lnTo>
                    <a:pt x="7740" y="1035"/>
                  </a:lnTo>
                  <a:lnTo>
                    <a:pt x="7974" y="968"/>
                  </a:lnTo>
                  <a:lnTo>
                    <a:pt x="8241" y="935"/>
                  </a:lnTo>
                  <a:lnTo>
                    <a:pt x="8474" y="968"/>
                  </a:lnTo>
                  <a:lnTo>
                    <a:pt x="8708" y="1069"/>
                  </a:lnTo>
                  <a:lnTo>
                    <a:pt x="8941" y="1235"/>
                  </a:lnTo>
                  <a:lnTo>
                    <a:pt x="9142" y="1436"/>
                  </a:lnTo>
                  <a:lnTo>
                    <a:pt x="9308" y="1636"/>
                  </a:lnTo>
                  <a:lnTo>
                    <a:pt x="9008" y="2003"/>
                  </a:lnTo>
                  <a:lnTo>
                    <a:pt x="8775" y="2370"/>
                  </a:lnTo>
                  <a:lnTo>
                    <a:pt x="8574" y="2770"/>
                  </a:lnTo>
                  <a:lnTo>
                    <a:pt x="8408" y="3204"/>
                  </a:lnTo>
                  <a:lnTo>
                    <a:pt x="8274" y="3637"/>
                  </a:lnTo>
                  <a:lnTo>
                    <a:pt x="8174" y="4105"/>
                  </a:lnTo>
                  <a:lnTo>
                    <a:pt x="8107" y="4538"/>
                  </a:lnTo>
                  <a:lnTo>
                    <a:pt x="8074" y="5005"/>
                  </a:lnTo>
                  <a:lnTo>
                    <a:pt x="8074" y="5472"/>
                  </a:lnTo>
                  <a:lnTo>
                    <a:pt x="8107" y="5906"/>
                  </a:lnTo>
                  <a:lnTo>
                    <a:pt x="8174" y="6306"/>
                  </a:lnTo>
                  <a:lnTo>
                    <a:pt x="8207" y="6507"/>
                  </a:lnTo>
                  <a:lnTo>
                    <a:pt x="8274" y="6740"/>
                  </a:lnTo>
                  <a:lnTo>
                    <a:pt x="8374" y="6940"/>
                  </a:lnTo>
                  <a:lnTo>
                    <a:pt x="8474" y="7107"/>
                  </a:lnTo>
                  <a:lnTo>
                    <a:pt x="8608" y="7241"/>
                  </a:lnTo>
                  <a:lnTo>
                    <a:pt x="8708" y="7274"/>
                  </a:lnTo>
                  <a:lnTo>
                    <a:pt x="8808" y="7307"/>
                  </a:lnTo>
                  <a:lnTo>
                    <a:pt x="9008" y="7274"/>
                  </a:lnTo>
                  <a:lnTo>
                    <a:pt x="9175" y="7207"/>
                  </a:lnTo>
                  <a:lnTo>
                    <a:pt x="9308" y="7074"/>
                  </a:lnTo>
                  <a:lnTo>
                    <a:pt x="9442" y="6907"/>
                  </a:lnTo>
                  <a:lnTo>
                    <a:pt x="9542" y="6707"/>
                  </a:lnTo>
                  <a:lnTo>
                    <a:pt x="9609" y="6507"/>
                  </a:lnTo>
                  <a:lnTo>
                    <a:pt x="9742" y="6140"/>
                  </a:lnTo>
                  <a:lnTo>
                    <a:pt x="9876" y="5673"/>
                  </a:lnTo>
                  <a:lnTo>
                    <a:pt x="9976" y="5205"/>
                  </a:lnTo>
                  <a:lnTo>
                    <a:pt x="10076" y="4705"/>
                  </a:lnTo>
                  <a:lnTo>
                    <a:pt x="10109" y="4238"/>
                  </a:lnTo>
                  <a:lnTo>
                    <a:pt x="10142" y="3738"/>
                  </a:lnTo>
                  <a:lnTo>
                    <a:pt x="10142" y="3237"/>
                  </a:lnTo>
                  <a:lnTo>
                    <a:pt x="10109" y="2737"/>
                  </a:lnTo>
                  <a:lnTo>
                    <a:pt x="10009" y="2270"/>
                  </a:lnTo>
                  <a:lnTo>
                    <a:pt x="9942" y="2003"/>
                  </a:lnTo>
                  <a:lnTo>
                    <a:pt x="9809" y="1702"/>
                  </a:lnTo>
                  <a:lnTo>
                    <a:pt x="10009" y="1536"/>
                  </a:lnTo>
                  <a:lnTo>
                    <a:pt x="10243" y="1402"/>
                  </a:lnTo>
                  <a:lnTo>
                    <a:pt x="10409" y="1335"/>
                  </a:lnTo>
                  <a:lnTo>
                    <a:pt x="10610" y="1302"/>
                  </a:lnTo>
                  <a:lnTo>
                    <a:pt x="10776" y="1302"/>
                  </a:lnTo>
                  <a:lnTo>
                    <a:pt x="10943" y="1369"/>
                  </a:lnTo>
                  <a:lnTo>
                    <a:pt x="11110" y="1436"/>
                  </a:lnTo>
                  <a:lnTo>
                    <a:pt x="11243" y="1569"/>
                  </a:lnTo>
                  <a:lnTo>
                    <a:pt x="11410" y="1669"/>
                  </a:lnTo>
                  <a:lnTo>
                    <a:pt x="11510" y="1836"/>
                  </a:lnTo>
                  <a:lnTo>
                    <a:pt x="11744" y="2169"/>
                  </a:lnTo>
                  <a:lnTo>
                    <a:pt x="11944" y="2536"/>
                  </a:lnTo>
                  <a:lnTo>
                    <a:pt x="12077" y="2903"/>
                  </a:lnTo>
                  <a:lnTo>
                    <a:pt x="12178" y="3237"/>
                  </a:lnTo>
                  <a:lnTo>
                    <a:pt x="12211" y="3604"/>
                  </a:lnTo>
                  <a:lnTo>
                    <a:pt x="12244" y="4004"/>
                  </a:lnTo>
                  <a:lnTo>
                    <a:pt x="12211" y="4371"/>
                  </a:lnTo>
                  <a:lnTo>
                    <a:pt x="12178" y="4738"/>
                  </a:lnTo>
                  <a:lnTo>
                    <a:pt x="12077" y="5105"/>
                  </a:lnTo>
                  <a:lnTo>
                    <a:pt x="11944" y="5439"/>
                  </a:lnTo>
                  <a:lnTo>
                    <a:pt x="11811" y="5806"/>
                  </a:lnTo>
                  <a:lnTo>
                    <a:pt x="11644" y="6140"/>
                  </a:lnTo>
                  <a:lnTo>
                    <a:pt x="11444" y="6473"/>
                  </a:lnTo>
                  <a:lnTo>
                    <a:pt x="11210" y="6774"/>
                  </a:lnTo>
                  <a:lnTo>
                    <a:pt x="10976" y="7074"/>
                  </a:lnTo>
                  <a:lnTo>
                    <a:pt x="10710" y="7341"/>
                  </a:lnTo>
                  <a:lnTo>
                    <a:pt x="10643" y="7441"/>
                  </a:lnTo>
                  <a:lnTo>
                    <a:pt x="10643" y="7541"/>
                  </a:lnTo>
                  <a:lnTo>
                    <a:pt x="10676" y="7608"/>
                  </a:lnTo>
                  <a:lnTo>
                    <a:pt x="10710" y="7674"/>
                  </a:lnTo>
                  <a:lnTo>
                    <a:pt x="10776" y="7708"/>
                  </a:lnTo>
                  <a:lnTo>
                    <a:pt x="10876" y="7741"/>
                  </a:lnTo>
                  <a:lnTo>
                    <a:pt x="10943" y="7741"/>
                  </a:lnTo>
                  <a:lnTo>
                    <a:pt x="11010" y="7674"/>
                  </a:lnTo>
                  <a:lnTo>
                    <a:pt x="11343" y="7341"/>
                  </a:lnTo>
                  <a:lnTo>
                    <a:pt x="11610" y="6974"/>
                  </a:lnTo>
                  <a:lnTo>
                    <a:pt x="11877" y="6573"/>
                  </a:lnTo>
                  <a:lnTo>
                    <a:pt x="12111" y="6173"/>
                  </a:lnTo>
                  <a:lnTo>
                    <a:pt x="12311" y="5773"/>
                  </a:lnTo>
                  <a:lnTo>
                    <a:pt x="12478" y="5339"/>
                  </a:lnTo>
                  <a:lnTo>
                    <a:pt x="12611" y="4872"/>
                  </a:lnTo>
                  <a:lnTo>
                    <a:pt x="12678" y="4438"/>
                  </a:lnTo>
                  <a:lnTo>
                    <a:pt x="12678" y="3971"/>
                  </a:lnTo>
                  <a:lnTo>
                    <a:pt x="12678" y="3537"/>
                  </a:lnTo>
                  <a:lnTo>
                    <a:pt x="12611" y="3104"/>
                  </a:lnTo>
                  <a:lnTo>
                    <a:pt x="12478" y="2670"/>
                  </a:lnTo>
                  <a:lnTo>
                    <a:pt x="12311" y="2236"/>
                  </a:lnTo>
                  <a:lnTo>
                    <a:pt x="12077" y="1869"/>
                  </a:lnTo>
                  <a:lnTo>
                    <a:pt x="11811" y="1502"/>
                  </a:lnTo>
                  <a:lnTo>
                    <a:pt x="11510" y="1202"/>
                  </a:lnTo>
                  <a:lnTo>
                    <a:pt x="11243" y="1035"/>
                  </a:lnTo>
                  <a:lnTo>
                    <a:pt x="10976" y="902"/>
                  </a:lnTo>
                  <a:lnTo>
                    <a:pt x="10743" y="868"/>
                  </a:lnTo>
                  <a:lnTo>
                    <a:pt x="10509" y="868"/>
                  </a:lnTo>
                  <a:lnTo>
                    <a:pt x="10276" y="935"/>
                  </a:lnTo>
                  <a:lnTo>
                    <a:pt x="10042" y="1035"/>
                  </a:lnTo>
                  <a:lnTo>
                    <a:pt x="9809" y="1169"/>
                  </a:lnTo>
                  <a:lnTo>
                    <a:pt x="9609" y="1335"/>
                  </a:lnTo>
                  <a:lnTo>
                    <a:pt x="9475" y="1135"/>
                  </a:lnTo>
                  <a:lnTo>
                    <a:pt x="9308" y="968"/>
                  </a:lnTo>
                  <a:lnTo>
                    <a:pt x="9142" y="802"/>
                  </a:lnTo>
                  <a:lnTo>
                    <a:pt x="8941" y="668"/>
                  </a:lnTo>
                  <a:lnTo>
                    <a:pt x="8741" y="601"/>
                  </a:lnTo>
                  <a:lnTo>
                    <a:pt x="8508" y="535"/>
                  </a:lnTo>
                  <a:lnTo>
                    <a:pt x="8274" y="501"/>
                  </a:lnTo>
                  <a:lnTo>
                    <a:pt x="8007" y="501"/>
                  </a:lnTo>
                  <a:lnTo>
                    <a:pt x="7707" y="568"/>
                  </a:lnTo>
                  <a:lnTo>
                    <a:pt x="7407" y="668"/>
                  </a:lnTo>
                  <a:lnTo>
                    <a:pt x="7140" y="835"/>
                  </a:lnTo>
                  <a:lnTo>
                    <a:pt x="6873" y="1035"/>
                  </a:lnTo>
                  <a:lnTo>
                    <a:pt x="6840" y="968"/>
                  </a:lnTo>
                  <a:lnTo>
                    <a:pt x="6606" y="601"/>
                  </a:lnTo>
                  <a:lnTo>
                    <a:pt x="6439" y="468"/>
                  </a:lnTo>
                  <a:lnTo>
                    <a:pt x="6306" y="301"/>
                  </a:lnTo>
                  <a:lnTo>
                    <a:pt x="6139" y="201"/>
                  </a:lnTo>
                  <a:lnTo>
                    <a:pt x="5939" y="101"/>
                  </a:lnTo>
                  <a:lnTo>
                    <a:pt x="5739" y="34"/>
                  </a:lnTo>
                  <a:lnTo>
                    <a:pt x="5538" y="1"/>
                  </a:lnTo>
                  <a:lnTo>
                    <a:pt x="5305" y="34"/>
                  </a:lnTo>
                  <a:lnTo>
                    <a:pt x="5071" y="68"/>
                  </a:lnTo>
                  <a:lnTo>
                    <a:pt x="4871" y="134"/>
                  </a:lnTo>
                  <a:lnTo>
                    <a:pt x="4671" y="234"/>
                  </a:lnTo>
                  <a:lnTo>
                    <a:pt x="4471" y="368"/>
                  </a:lnTo>
                  <a:lnTo>
                    <a:pt x="4271" y="501"/>
                  </a:lnTo>
                  <a:lnTo>
                    <a:pt x="3937" y="802"/>
                  </a:lnTo>
                  <a:lnTo>
                    <a:pt x="3737" y="1035"/>
                  </a:lnTo>
                  <a:lnTo>
                    <a:pt x="3503" y="768"/>
                  </a:lnTo>
                  <a:lnTo>
                    <a:pt x="3270" y="501"/>
                  </a:lnTo>
                  <a:lnTo>
                    <a:pt x="2969" y="268"/>
                  </a:lnTo>
                  <a:lnTo>
                    <a:pt x="2669" y="101"/>
                  </a:lnTo>
                  <a:lnTo>
                    <a:pt x="2536" y="68"/>
                  </a:lnTo>
                  <a:lnTo>
                    <a:pt x="2369" y="34"/>
                  </a:ln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8"/>
            <p:cNvSpPr/>
            <p:nvPr/>
          </p:nvSpPr>
          <p:spPr>
            <a:xfrm>
              <a:off x="1007125" y="2567650"/>
              <a:ext cx="261075" cy="44225"/>
            </a:xfrm>
            <a:custGeom>
              <a:avLst/>
              <a:gdLst/>
              <a:ahLst/>
              <a:cxnLst/>
              <a:rect l="l" t="t" r="r" b="b"/>
              <a:pathLst>
                <a:path w="10443" h="1769" extrusionOk="0">
                  <a:moveTo>
                    <a:pt x="5805" y="0"/>
                  </a:moveTo>
                  <a:lnTo>
                    <a:pt x="3070" y="67"/>
                  </a:lnTo>
                  <a:lnTo>
                    <a:pt x="301" y="234"/>
                  </a:lnTo>
                  <a:lnTo>
                    <a:pt x="200" y="267"/>
                  </a:lnTo>
                  <a:lnTo>
                    <a:pt x="134" y="334"/>
                  </a:lnTo>
                  <a:lnTo>
                    <a:pt x="100" y="400"/>
                  </a:lnTo>
                  <a:lnTo>
                    <a:pt x="67" y="500"/>
                  </a:lnTo>
                  <a:lnTo>
                    <a:pt x="67" y="534"/>
                  </a:lnTo>
                  <a:lnTo>
                    <a:pt x="0" y="701"/>
                  </a:lnTo>
                  <a:lnTo>
                    <a:pt x="0" y="867"/>
                  </a:lnTo>
                  <a:lnTo>
                    <a:pt x="34" y="1034"/>
                  </a:lnTo>
                  <a:lnTo>
                    <a:pt x="134" y="1201"/>
                  </a:lnTo>
                  <a:lnTo>
                    <a:pt x="200" y="1301"/>
                  </a:lnTo>
                  <a:lnTo>
                    <a:pt x="301" y="1368"/>
                  </a:lnTo>
                  <a:lnTo>
                    <a:pt x="501" y="1468"/>
                  </a:lnTo>
                  <a:lnTo>
                    <a:pt x="701" y="1501"/>
                  </a:lnTo>
                  <a:lnTo>
                    <a:pt x="934" y="1535"/>
                  </a:lnTo>
                  <a:lnTo>
                    <a:pt x="2102" y="1635"/>
                  </a:lnTo>
                  <a:lnTo>
                    <a:pt x="3303" y="1702"/>
                  </a:lnTo>
                  <a:lnTo>
                    <a:pt x="4504" y="1735"/>
                  </a:lnTo>
                  <a:lnTo>
                    <a:pt x="5705" y="1768"/>
                  </a:lnTo>
                  <a:lnTo>
                    <a:pt x="6906" y="1768"/>
                  </a:lnTo>
                  <a:lnTo>
                    <a:pt x="8107" y="1735"/>
                  </a:lnTo>
                  <a:lnTo>
                    <a:pt x="9175" y="1702"/>
                  </a:lnTo>
                  <a:lnTo>
                    <a:pt x="9442" y="1702"/>
                  </a:lnTo>
                  <a:lnTo>
                    <a:pt x="9675" y="1635"/>
                  </a:lnTo>
                  <a:lnTo>
                    <a:pt x="9909" y="1568"/>
                  </a:lnTo>
                  <a:lnTo>
                    <a:pt x="10142" y="1435"/>
                  </a:lnTo>
                  <a:lnTo>
                    <a:pt x="10276" y="1301"/>
                  </a:lnTo>
                  <a:lnTo>
                    <a:pt x="10376" y="1168"/>
                  </a:lnTo>
                  <a:lnTo>
                    <a:pt x="10443" y="1001"/>
                  </a:lnTo>
                  <a:lnTo>
                    <a:pt x="10443" y="834"/>
                  </a:lnTo>
                  <a:lnTo>
                    <a:pt x="10443" y="634"/>
                  </a:lnTo>
                  <a:lnTo>
                    <a:pt x="10376" y="500"/>
                  </a:lnTo>
                  <a:lnTo>
                    <a:pt x="10276" y="334"/>
                  </a:lnTo>
                  <a:lnTo>
                    <a:pt x="10109" y="200"/>
                  </a:lnTo>
                  <a:lnTo>
                    <a:pt x="9909" y="100"/>
                  </a:lnTo>
                  <a:lnTo>
                    <a:pt x="9675" y="33"/>
                  </a:lnTo>
                  <a:lnTo>
                    <a:pt x="9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8"/>
            <p:cNvSpPr/>
            <p:nvPr/>
          </p:nvSpPr>
          <p:spPr>
            <a:xfrm>
              <a:off x="1003775" y="2591825"/>
              <a:ext cx="262750" cy="102625"/>
            </a:xfrm>
            <a:custGeom>
              <a:avLst/>
              <a:gdLst/>
              <a:ahLst/>
              <a:cxnLst/>
              <a:rect l="l" t="t" r="r" b="b"/>
              <a:pathLst>
                <a:path w="10510" h="4105" extrusionOk="0">
                  <a:moveTo>
                    <a:pt x="768" y="1"/>
                  </a:moveTo>
                  <a:lnTo>
                    <a:pt x="635" y="67"/>
                  </a:lnTo>
                  <a:lnTo>
                    <a:pt x="501" y="134"/>
                  </a:lnTo>
                  <a:lnTo>
                    <a:pt x="368" y="234"/>
                  </a:lnTo>
                  <a:lnTo>
                    <a:pt x="268" y="334"/>
                  </a:lnTo>
                  <a:lnTo>
                    <a:pt x="134" y="601"/>
                  </a:lnTo>
                  <a:lnTo>
                    <a:pt x="34" y="868"/>
                  </a:lnTo>
                  <a:lnTo>
                    <a:pt x="1" y="1135"/>
                  </a:lnTo>
                  <a:lnTo>
                    <a:pt x="34" y="1435"/>
                  </a:lnTo>
                  <a:lnTo>
                    <a:pt x="134" y="1735"/>
                  </a:lnTo>
                  <a:lnTo>
                    <a:pt x="301" y="1969"/>
                  </a:lnTo>
                  <a:lnTo>
                    <a:pt x="535" y="2236"/>
                  </a:lnTo>
                  <a:lnTo>
                    <a:pt x="801" y="2403"/>
                  </a:lnTo>
                  <a:lnTo>
                    <a:pt x="768" y="2469"/>
                  </a:lnTo>
                  <a:lnTo>
                    <a:pt x="701" y="2603"/>
                  </a:lnTo>
                  <a:lnTo>
                    <a:pt x="635" y="2703"/>
                  </a:lnTo>
                  <a:lnTo>
                    <a:pt x="635" y="2836"/>
                  </a:lnTo>
                  <a:lnTo>
                    <a:pt x="635" y="2936"/>
                  </a:lnTo>
                  <a:lnTo>
                    <a:pt x="668" y="3203"/>
                  </a:lnTo>
                  <a:lnTo>
                    <a:pt x="801" y="3404"/>
                  </a:lnTo>
                  <a:lnTo>
                    <a:pt x="902" y="3537"/>
                  </a:lnTo>
                  <a:lnTo>
                    <a:pt x="1035" y="3637"/>
                  </a:lnTo>
                  <a:lnTo>
                    <a:pt x="1302" y="3804"/>
                  </a:lnTo>
                  <a:lnTo>
                    <a:pt x="1602" y="3904"/>
                  </a:lnTo>
                  <a:lnTo>
                    <a:pt x="1902" y="3937"/>
                  </a:lnTo>
                  <a:lnTo>
                    <a:pt x="2703" y="4037"/>
                  </a:lnTo>
                  <a:lnTo>
                    <a:pt x="3470" y="4104"/>
                  </a:lnTo>
                  <a:lnTo>
                    <a:pt x="5072" y="4104"/>
                  </a:lnTo>
                  <a:lnTo>
                    <a:pt x="6707" y="4037"/>
                  </a:lnTo>
                  <a:lnTo>
                    <a:pt x="8341" y="3937"/>
                  </a:lnTo>
                  <a:lnTo>
                    <a:pt x="8975" y="3871"/>
                  </a:lnTo>
                  <a:lnTo>
                    <a:pt x="9276" y="3837"/>
                  </a:lnTo>
                  <a:lnTo>
                    <a:pt x="9609" y="3737"/>
                  </a:lnTo>
                  <a:lnTo>
                    <a:pt x="9843" y="3637"/>
                  </a:lnTo>
                  <a:lnTo>
                    <a:pt x="10043" y="3437"/>
                  </a:lnTo>
                  <a:lnTo>
                    <a:pt x="10110" y="3337"/>
                  </a:lnTo>
                  <a:lnTo>
                    <a:pt x="10143" y="3237"/>
                  </a:lnTo>
                  <a:lnTo>
                    <a:pt x="10176" y="3103"/>
                  </a:lnTo>
                  <a:lnTo>
                    <a:pt x="10176" y="2936"/>
                  </a:lnTo>
                  <a:lnTo>
                    <a:pt x="10176" y="2803"/>
                  </a:lnTo>
                  <a:lnTo>
                    <a:pt x="10143" y="2703"/>
                  </a:lnTo>
                  <a:lnTo>
                    <a:pt x="10076" y="2569"/>
                  </a:lnTo>
                  <a:lnTo>
                    <a:pt x="10010" y="2469"/>
                  </a:lnTo>
                  <a:lnTo>
                    <a:pt x="10076" y="2436"/>
                  </a:lnTo>
                  <a:lnTo>
                    <a:pt x="10210" y="2303"/>
                  </a:lnTo>
                  <a:lnTo>
                    <a:pt x="10343" y="2136"/>
                  </a:lnTo>
                  <a:lnTo>
                    <a:pt x="10410" y="1969"/>
                  </a:lnTo>
                  <a:lnTo>
                    <a:pt x="10477" y="1802"/>
                  </a:lnTo>
                  <a:lnTo>
                    <a:pt x="10510" y="1635"/>
                  </a:lnTo>
                  <a:lnTo>
                    <a:pt x="10510" y="1468"/>
                  </a:lnTo>
                  <a:lnTo>
                    <a:pt x="10510" y="1302"/>
                  </a:lnTo>
                  <a:lnTo>
                    <a:pt x="10477" y="1135"/>
                  </a:lnTo>
                  <a:lnTo>
                    <a:pt x="10343" y="801"/>
                  </a:lnTo>
                  <a:lnTo>
                    <a:pt x="10143" y="501"/>
                  </a:lnTo>
                  <a:lnTo>
                    <a:pt x="9876" y="234"/>
                  </a:lnTo>
                  <a:lnTo>
                    <a:pt x="9709" y="134"/>
                  </a:lnTo>
                  <a:lnTo>
                    <a:pt x="9542" y="34"/>
                  </a:lnTo>
                  <a:lnTo>
                    <a:pt x="9442" y="1"/>
                  </a:lnTo>
                  <a:lnTo>
                    <a:pt x="9376" y="34"/>
                  </a:lnTo>
                  <a:lnTo>
                    <a:pt x="9276" y="67"/>
                  </a:lnTo>
                  <a:lnTo>
                    <a:pt x="9242" y="134"/>
                  </a:lnTo>
                  <a:lnTo>
                    <a:pt x="9209" y="234"/>
                  </a:lnTo>
                  <a:lnTo>
                    <a:pt x="9209" y="301"/>
                  </a:lnTo>
                  <a:lnTo>
                    <a:pt x="9242" y="401"/>
                  </a:lnTo>
                  <a:lnTo>
                    <a:pt x="9309" y="434"/>
                  </a:lnTo>
                  <a:lnTo>
                    <a:pt x="9476" y="534"/>
                  </a:lnTo>
                  <a:lnTo>
                    <a:pt x="9609" y="634"/>
                  </a:lnTo>
                  <a:lnTo>
                    <a:pt x="9743" y="768"/>
                  </a:lnTo>
                  <a:lnTo>
                    <a:pt x="9876" y="901"/>
                  </a:lnTo>
                  <a:lnTo>
                    <a:pt x="9943" y="1035"/>
                  </a:lnTo>
                  <a:lnTo>
                    <a:pt x="10010" y="1202"/>
                  </a:lnTo>
                  <a:lnTo>
                    <a:pt x="10043" y="1368"/>
                  </a:lnTo>
                  <a:lnTo>
                    <a:pt x="10043" y="1569"/>
                  </a:lnTo>
                  <a:lnTo>
                    <a:pt x="9976" y="1769"/>
                  </a:lnTo>
                  <a:lnTo>
                    <a:pt x="9876" y="1936"/>
                  </a:lnTo>
                  <a:lnTo>
                    <a:pt x="9776" y="2036"/>
                  </a:lnTo>
                  <a:lnTo>
                    <a:pt x="9609" y="2136"/>
                  </a:lnTo>
                  <a:lnTo>
                    <a:pt x="9442" y="2202"/>
                  </a:lnTo>
                  <a:lnTo>
                    <a:pt x="9276" y="2236"/>
                  </a:lnTo>
                  <a:lnTo>
                    <a:pt x="8909" y="2269"/>
                  </a:lnTo>
                  <a:lnTo>
                    <a:pt x="7107" y="2303"/>
                  </a:lnTo>
                  <a:lnTo>
                    <a:pt x="2303" y="2303"/>
                  </a:lnTo>
                  <a:lnTo>
                    <a:pt x="1869" y="2269"/>
                  </a:lnTo>
                  <a:lnTo>
                    <a:pt x="1502" y="2202"/>
                  </a:lnTo>
                  <a:lnTo>
                    <a:pt x="1168" y="2069"/>
                  </a:lnTo>
                  <a:lnTo>
                    <a:pt x="1002" y="1969"/>
                  </a:lnTo>
                  <a:lnTo>
                    <a:pt x="868" y="1869"/>
                  </a:lnTo>
                  <a:lnTo>
                    <a:pt x="735" y="1735"/>
                  </a:lnTo>
                  <a:lnTo>
                    <a:pt x="601" y="1569"/>
                  </a:lnTo>
                  <a:lnTo>
                    <a:pt x="535" y="1435"/>
                  </a:lnTo>
                  <a:lnTo>
                    <a:pt x="501" y="1268"/>
                  </a:lnTo>
                  <a:lnTo>
                    <a:pt x="501" y="1102"/>
                  </a:lnTo>
                  <a:lnTo>
                    <a:pt x="501" y="935"/>
                  </a:lnTo>
                  <a:lnTo>
                    <a:pt x="568" y="801"/>
                  </a:lnTo>
                  <a:lnTo>
                    <a:pt x="635" y="668"/>
                  </a:lnTo>
                  <a:lnTo>
                    <a:pt x="735" y="534"/>
                  </a:lnTo>
                  <a:lnTo>
                    <a:pt x="902" y="468"/>
                  </a:lnTo>
                  <a:lnTo>
                    <a:pt x="1002" y="401"/>
                  </a:lnTo>
                  <a:lnTo>
                    <a:pt x="1035" y="334"/>
                  </a:lnTo>
                  <a:lnTo>
                    <a:pt x="1068" y="234"/>
                  </a:lnTo>
                  <a:lnTo>
                    <a:pt x="1068" y="167"/>
                  </a:lnTo>
                  <a:lnTo>
                    <a:pt x="1035" y="67"/>
                  </a:lnTo>
                  <a:lnTo>
                    <a:pt x="968" y="34"/>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8"/>
            <p:cNvSpPr/>
            <p:nvPr/>
          </p:nvSpPr>
          <p:spPr>
            <a:xfrm>
              <a:off x="1071350" y="2667725"/>
              <a:ext cx="141800" cy="70925"/>
            </a:xfrm>
            <a:custGeom>
              <a:avLst/>
              <a:gdLst/>
              <a:ahLst/>
              <a:cxnLst/>
              <a:rect l="l" t="t" r="r" b="b"/>
              <a:pathLst>
                <a:path w="5672" h="2837" extrusionOk="0">
                  <a:moveTo>
                    <a:pt x="5372" y="1"/>
                  </a:moveTo>
                  <a:lnTo>
                    <a:pt x="5305" y="34"/>
                  </a:lnTo>
                  <a:lnTo>
                    <a:pt x="5238" y="67"/>
                  </a:lnTo>
                  <a:lnTo>
                    <a:pt x="5171" y="134"/>
                  </a:lnTo>
                  <a:lnTo>
                    <a:pt x="5171" y="234"/>
                  </a:lnTo>
                  <a:lnTo>
                    <a:pt x="5171" y="468"/>
                  </a:lnTo>
                  <a:lnTo>
                    <a:pt x="5138" y="668"/>
                  </a:lnTo>
                  <a:lnTo>
                    <a:pt x="5105" y="868"/>
                  </a:lnTo>
                  <a:lnTo>
                    <a:pt x="5038" y="1068"/>
                  </a:lnTo>
                  <a:lnTo>
                    <a:pt x="4904" y="1235"/>
                  </a:lnTo>
                  <a:lnTo>
                    <a:pt x="4804" y="1402"/>
                  </a:lnTo>
                  <a:lnTo>
                    <a:pt x="4638" y="1569"/>
                  </a:lnTo>
                  <a:lnTo>
                    <a:pt x="4471" y="1735"/>
                  </a:lnTo>
                  <a:lnTo>
                    <a:pt x="4137" y="1969"/>
                  </a:lnTo>
                  <a:lnTo>
                    <a:pt x="3737" y="2169"/>
                  </a:lnTo>
                  <a:lnTo>
                    <a:pt x="3336" y="2303"/>
                  </a:lnTo>
                  <a:lnTo>
                    <a:pt x="2936" y="2369"/>
                  </a:lnTo>
                  <a:lnTo>
                    <a:pt x="2502" y="2336"/>
                  </a:lnTo>
                  <a:lnTo>
                    <a:pt x="2135" y="2269"/>
                  </a:lnTo>
                  <a:lnTo>
                    <a:pt x="1768" y="2102"/>
                  </a:lnTo>
                  <a:lnTo>
                    <a:pt x="1401" y="1902"/>
                  </a:lnTo>
                  <a:lnTo>
                    <a:pt x="1101" y="1635"/>
                  </a:lnTo>
                  <a:lnTo>
                    <a:pt x="834" y="1335"/>
                  </a:lnTo>
                  <a:lnTo>
                    <a:pt x="634" y="1001"/>
                  </a:lnTo>
                  <a:lnTo>
                    <a:pt x="467" y="601"/>
                  </a:lnTo>
                  <a:lnTo>
                    <a:pt x="434" y="534"/>
                  </a:lnTo>
                  <a:lnTo>
                    <a:pt x="334" y="468"/>
                  </a:lnTo>
                  <a:lnTo>
                    <a:pt x="267" y="434"/>
                  </a:lnTo>
                  <a:lnTo>
                    <a:pt x="167" y="468"/>
                  </a:lnTo>
                  <a:lnTo>
                    <a:pt x="100" y="501"/>
                  </a:lnTo>
                  <a:lnTo>
                    <a:pt x="34" y="568"/>
                  </a:lnTo>
                  <a:lnTo>
                    <a:pt x="0" y="634"/>
                  </a:lnTo>
                  <a:lnTo>
                    <a:pt x="0" y="735"/>
                  </a:lnTo>
                  <a:lnTo>
                    <a:pt x="100" y="968"/>
                  </a:lnTo>
                  <a:lnTo>
                    <a:pt x="200" y="1202"/>
                  </a:lnTo>
                  <a:lnTo>
                    <a:pt x="467" y="1602"/>
                  </a:lnTo>
                  <a:lnTo>
                    <a:pt x="767" y="1969"/>
                  </a:lnTo>
                  <a:lnTo>
                    <a:pt x="1168" y="2303"/>
                  </a:lnTo>
                  <a:lnTo>
                    <a:pt x="1568" y="2536"/>
                  </a:lnTo>
                  <a:lnTo>
                    <a:pt x="1802" y="2636"/>
                  </a:lnTo>
                  <a:lnTo>
                    <a:pt x="2035" y="2736"/>
                  </a:lnTo>
                  <a:lnTo>
                    <a:pt x="2269" y="2770"/>
                  </a:lnTo>
                  <a:lnTo>
                    <a:pt x="2502" y="2836"/>
                  </a:lnTo>
                  <a:lnTo>
                    <a:pt x="3003" y="2836"/>
                  </a:lnTo>
                  <a:lnTo>
                    <a:pt x="3236" y="2803"/>
                  </a:lnTo>
                  <a:lnTo>
                    <a:pt x="3470" y="2770"/>
                  </a:lnTo>
                  <a:lnTo>
                    <a:pt x="3970" y="2603"/>
                  </a:lnTo>
                  <a:lnTo>
                    <a:pt x="4204" y="2469"/>
                  </a:lnTo>
                  <a:lnTo>
                    <a:pt x="4437" y="2336"/>
                  </a:lnTo>
                  <a:lnTo>
                    <a:pt x="4638" y="2202"/>
                  </a:lnTo>
                  <a:lnTo>
                    <a:pt x="4871" y="2036"/>
                  </a:lnTo>
                  <a:lnTo>
                    <a:pt x="5038" y="1869"/>
                  </a:lnTo>
                  <a:lnTo>
                    <a:pt x="5205" y="1669"/>
                  </a:lnTo>
                  <a:lnTo>
                    <a:pt x="5372" y="1468"/>
                  </a:lnTo>
                  <a:lnTo>
                    <a:pt x="5472" y="1235"/>
                  </a:lnTo>
                  <a:lnTo>
                    <a:pt x="5572" y="1001"/>
                  </a:lnTo>
                  <a:lnTo>
                    <a:pt x="5638" y="768"/>
                  </a:lnTo>
                  <a:lnTo>
                    <a:pt x="5672" y="501"/>
                  </a:lnTo>
                  <a:lnTo>
                    <a:pt x="5638" y="234"/>
                  </a:lnTo>
                  <a:lnTo>
                    <a:pt x="5605" y="134"/>
                  </a:lnTo>
                  <a:lnTo>
                    <a:pt x="5572" y="67"/>
                  </a:lnTo>
                  <a:lnTo>
                    <a:pt x="5472" y="34"/>
                  </a:lnTo>
                  <a:lnTo>
                    <a:pt x="5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8"/>
            <p:cNvSpPr/>
            <p:nvPr/>
          </p:nvSpPr>
          <p:spPr>
            <a:xfrm>
              <a:off x="914550" y="2108900"/>
              <a:ext cx="56725" cy="25050"/>
            </a:xfrm>
            <a:custGeom>
              <a:avLst/>
              <a:gdLst/>
              <a:ahLst/>
              <a:cxnLst/>
              <a:rect l="l" t="t" r="r" b="b"/>
              <a:pathLst>
                <a:path w="2269" h="1002" extrusionOk="0">
                  <a:moveTo>
                    <a:pt x="200" y="1"/>
                  </a:moveTo>
                  <a:lnTo>
                    <a:pt x="100" y="34"/>
                  </a:lnTo>
                  <a:lnTo>
                    <a:pt x="33" y="67"/>
                  </a:lnTo>
                  <a:lnTo>
                    <a:pt x="0" y="167"/>
                  </a:lnTo>
                  <a:lnTo>
                    <a:pt x="0" y="268"/>
                  </a:lnTo>
                  <a:lnTo>
                    <a:pt x="0" y="334"/>
                  </a:lnTo>
                  <a:lnTo>
                    <a:pt x="67" y="434"/>
                  </a:lnTo>
                  <a:lnTo>
                    <a:pt x="167" y="468"/>
                  </a:lnTo>
                  <a:lnTo>
                    <a:pt x="601" y="534"/>
                  </a:lnTo>
                  <a:lnTo>
                    <a:pt x="1034" y="668"/>
                  </a:lnTo>
                  <a:lnTo>
                    <a:pt x="1468" y="801"/>
                  </a:lnTo>
                  <a:lnTo>
                    <a:pt x="1902" y="968"/>
                  </a:lnTo>
                  <a:lnTo>
                    <a:pt x="2002" y="1002"/>
                  </a:lnTo>
                  <a:lnTo>
                    <a:pt x="2068" y="1002"/>
                  </a:lnTo>
                  <a:lnTo>
                    <a:pt x="2169" y="968"/>
                  </a:lnTo>
                  <a:lnTo>
                    <a:pt x="2235" y="901"/>
                  </a:lnTo>
                  <a:lnTo>
                    <a:pt x="2269" y="801"/>
                  </a:lnTo>
                  <a:lnTo>
                    <a:pt x="2235" y="701"/>
                  </a:lnTo>
                  <a:lnTo>
                    <a:pt x="2202" y="635"/>
                  </a:lnTo>
                  <a:lnTo>
                    <a:pt x="2135" y="568"/>
                  </a:lnTo>
                  <a:lnTo>
                    <a:pt x="1701" y="368"/>
                  </a:lnTo>
                  <a:lnTo>
                    <a:pt x="1234" y="201"/>
                  </a:lnTo>
                  <a:lnTo>
                    <a:pt x="767" y="101"/>
                  </a:lnTo>
                  <a:lnTo>
                    <a:pt x="3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8"/>
            <p:cNvSpPr/>
            <p:nvPr/>
          </p:nvSpPr>
          <p:spPr>
            <a:xfrm>
              <a:off x="985425" y="2043850"/>
              <a:ext cx="32550" cy="41725"/>
            </a:xfrm>
            <a:custGeom>
              <a:avLst/>
              <a:gdLst/>
              <a:ahLst/>
              <a:cxnLst/>
              <a:rect l="l" t="t" r="r" b="b"/>
              <a:pathLst>
                <a:path w="1302" h="1669" extrusionOk="0">
                  <a:moveTo>
                    <a:pt x="201" y="0"/>
                  </a:moveTo>
                  <a:lnTo>
                    <a:pt x="134" y="34"/>
                  </a:lnTo>
                  <a:lnTo>
                    <a:pt x="68" y="100"/>
                  </a:lnTo>
                  <a:lnTo>
                    <a:pt x="1" y="167"/>
                  </a:lnTo>
                  <a:lnTo>
                    <a:pt x="1" y="267"/>
                  </a:lnTo>
                  <a:lnTo>
                    <a:pt x="34" y="367"/>
                  </a:lnTo>
                  <a:lnTo>
                    <a:pt x="835" y="1535"/>
                  </a:lnTo>
                  <a:lnTo>
                    <a:pt x="902" y="1602"/>
                  </a:lnTo>
                  <a:lnTo>
                    <a:pt x="1002" y="1669"/>
                  </a:lnTo>
                  <a:lnTo>
                    <a:pt x="1102" y="1669"/>
                  </a:lnTo>
                  <a:lnTo>
                    <a:pt x="1169" y="1635"/>
                  </a:lnTo>
                  <a:lnTo>
                    <a:pt x="1235" y="1568"/>
                  </a:lnTo>
                  <a:lnTo>
                    <a:pt x="1302" y="1468"/>
                  </a:lnTo>
                  <a:lnTo>
                    <a:pt x="1302" y="1402"/>
                  </a:lnTo>
                  <a:lnTo>
                    <a:pt x="1269" y="1302"/>
                  </a:lnTo>
                  <a:lnTo>
                    <a:pt x="468" y="1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8"/>
            <p:cNvSpPr/>
            <p:nvPr/>
          </p:nvSpPr>
          <p:spPr>
            <a:xfrm>
              <a:off x="1074675" y="2018825"/>
              <a:ext cx="16700" cy="50900"/>
            </a:xfrm>
            <a:custGeom>
              <a:avLst/>
              <a:gdLst/>
              <a:ahLst/>
              <a:cxnLst/>
              <a:rect l="l" t="t" r="r" b="b"/>
              <a:pathLst>
                <a:path w="668" h="2036" extrusionOk="0">
                  <a:moveTo>
                    <a:pt x="167" y="1"/>
                  </a:moveTo>
                  <a:lnTo>
                    <a:pt x="67" y="67"/>
                  </a:lnTo>
                  <a:lnTo>
                    <a:pt x="34" y="134"/>
                  </a:lnTo>
                  <a:lnTo>
                    <a:pt x="1" y="201"/>
                  </a:lnTo>
                  <a:lnTo>
                    <a:pt x="1" y="301"/>
                  </a:lnTo>
                  <a:lnTo>
                    <a:pt x="67" y="668"/>
                  </a:lnTo>
                  <a:lnTo>
                    <a:pt x="134" y="1035"/>
                  </a:lnTo>
                  <a:lnTo>
                    <a:pt x="167" y="1435"/>
                  </a:lnTo>
                  <a:lnTo>
                    <a:pt x="167" y="1802"/>
                  </a:lnTo>
                  <a:lnTo>
                    <a:pt x="201" y="1902"/>
                  </a:lnTo>
                  <a:lnTo>
                    <a:pt x="234" y="1969"/>
                  </a:lnTo>
                  <a:lnTo>
                    <a:pt x="334" y="2036"/>
                  </a:lnTo>
                  <a:lnTo>
                    <a:pt x="501" y="2036"/>
                  </a:lnTo>
                  <a:lnTo>
                    <a:pt x="568" y="1969"/>
                  </a:lnTo>
                  <a:lnTo>
                    <a:pt x="634" y="1902"/>
                  </a:lnTo>
                  <a:lnTo>
                    <a:pt x="668" y="1802"/>
                  </a:lnTo>
                  <a:lnTo>
                    <a:pt x="634" y="1402"/>
                  </a:lnTo>
                  <a:lnTo>
                    <a:pt x="601" y="1001"/>
                  </a:lnTo>
                  <a:lnTo>
                    <a:pt x="568" y="568"/>
                  </a:lnTo>
                  <a:lnTo>
                    <a:pt x="468" y="167"/>
                  </a:lnTo>
                  <a:lnTo>
                    <a:pt x="401" y="101"/>
                  </a:lnTo>
                  <a:lnTo>
                    <a:pt x="334" y="34"/>
                  </a:lnTo>
                  <a:lnTo>
                    <a:pt x="2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8"/>
            <p:cNvSpPr/>
            <p:nvPr/>
          </p:nvSpPr>
          <p:spPr>
            <a:xfrm>
              <a:off x="1162250" y="2020500"/>
              <a:ext cx="22550" cy="61750"/>
            </a:xfrm>
            <a:custGeom>
              <a:avLst/>
              <a:gdLst/>
              <a:ahLst/>
              <a:cxnLst/>
              <a:rect l="l" t="t" r="r" b="b"/>
              <a:pathLst>
                <a:path w="902" h="2470" extrusionOk="0">
                  <a:moveTo>
                    <a:pt x="668" y="0"/>
                  </a:moveTo>
                  <a:lnTo>
                    <a:pt x="568" y="34"/>
                  </a:lnTo>
                  <a:lnTo>
                    <a:pt x="501" y="67"/>
                  </a:lnTo>
                  <a:lnTo>
                    <a:pt x="434" y="134"/>
                  </a:lnTo>
                  <a:lnTo>
                    <a:pt x="434" y="234"/>
                  </a:lnTo>
                  <a:lnTo>
                    <a:pt x="368" y="734"/>
                  </a:lnTo>
                  <a:lnTo>
                    <a:pt x="301" y="1235"/>
                  </a:lnTo>
                  <a:lnTo>
                    <a:pt x="167" y="1702"/>
                  </a:lnTo>
                  <a:lnTo>
                    <a:pt x="34" y="2169"/>
                  </a:lnTo>
                  <a:lnTo>
                    <a:pt x="1" y="2269"/>
                  </a:lnTo>
                  <a:lnTo>
                    <a:pt x="34" y="2336"/>
                  </a:lnTo>
                  <a:lnTo>
                    <a:pt x="101" y="2402"/>
                  </a:lnTo>
                  <a:lnTo>
                    <a:pt x="201" y="2469"/>
                  </a:lnTo>
                  <a:lnTo>
                    <a:pt x="301" y="2469"/>
                  </a:lnTo>
                  <a:lnTo>
                    <a:pt x="368" y="2436"/>
                  </a:lnTo>
                  <a:lnTo>
                    <a:pt x="434" y="2369"/>
                  </a:lnTo>
                  <a:lnTo>
                    <a:pt x="501" y="2302"/>
                  </a:lnTo>
                  <a:lnTo>
                    <a:pt x="635" y="1802"/>
                  </a:lnTo>
                  <a:lnTo>
                    <a:pt x="768" y="1268"/>
                  </a:lnTo>
                  <a:lnTo>
                    <a:pt x="868" y="768"/>
                  </a:lnTo>
                  <a:lnTo>
                    <a:pt x="901" y="234"/>
                  </a:lnTo>
                  <a:lnTo>
                    <a:pt x="868" y="134"/>
                  </a:lnTo>
                  <a:lnTo>
                    <a:pt x="835" y="67"/>
                  </a:lnTo>
                  <a:lnTo>
                    <a:pt x="735"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8"/>
            <p:cNvSpPr/>
            <p:nvPr/>
          </p:nvSpPr>
          <p:spPr>
            <a:xfrm>
              <a:off x="1226475" y="2045525"/>
              <a:ext cx="35900" cy="49225"/>
            </a:xfrm>
            <a:custGeom>
              <a:avLst/>
              <a:gdLst/>
              <a:ahLst/>
              <a:cxnLst/>
              <a:rect l="l" t="t" r="r" b="b"/>
              <a:pathLst>
                <a:path w="1436" h="1969" extrusionOk="0">
                  <a:moveTo>
                    <a:pt x="1135" y="0"/>
                  </a:moveTo>
                  <a:lnTo>
                    <a:pt x="1035" y="33"/>
                  </a:lnTo>
                  <a:lnTo>
                    <a:pt x="968" y="100"/>
                  </a:lnTo>
                  <a:lnTo>
                    <a:pt x="34" y="1602"/>
                  </a:lnTo>
                  <a:lnTo>
                    <a:pt x="1" y="1702"/>
                  </a:lnTo>
                  <a:lnTo>
                    <a:pt x="34" y="1802"/>
                  </a:lnTo>
                  <a:lnTo>
                    <a:pt x="67" y="1868"/>
                  </a:lnTo>
                  <a:lnTo>
                    <a:pt x="134" y="1935"/>
                  </a:lnTo>
                  <a:lnTo>
                    <a:pt x="234" y="1969"/>
                  </a:lnTo>
                  <a:lnTo>
                    <a:pt x="301" y="1969"/>
                  </a:lnTo>
                  <a:lnTo>
                    <a:pt x="401" y="1935"/>
                  </a:lnTo>
                  <a:lnTo>
                    <a:pt x="468" y="1835"/>
                  </a:lnTo>
                  <a:lnTo>
                    <a:pt x="1402" y="367"/>
                  </a:lnTo>
                  <a:lnTo>
                    <a:pt x="1435" y="267"/>
                  </a:lnTo>
                  <a:lnTo>
                    <a:pt x="1402" y="167"/>
                  </a:lnTo>
                  <a:lnTo>
                    <a:pt x="1368" y="100"/>
                  </a:lnTo>
                  <a:lnTo>
                    <a:pt x="1302" y="33"/>
                  </a:lnTo>
                  <a:lnTo>
                    <a:pt x="1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8"/>
            <p:cNvSpPr/>
            <p:nvPr/>
          </p:nvSpPr>
          <p:spPr>
            <a:xfrm>
              <a:off x="1270675" y="2095550"/>
              <a:ext cx="40075" cy="35075"/>
            </a:xfrm>
            <a:custGeom>
              <a:avLst/>
              <a:gdLst/>
              <a:ahLst/>
              <a:cxnLst/>
              <a:rect l="l" t="t" r="r" b="b"/>
              <a:pathLst>
                <a:path w="1603" h="1403" extrusionOk="0">
                  <a:moveTo>
                    <a:pt x="1269" y="1"/>
                  </a:moveTo>
                  <a:lnTo>
                    <a:pt x="1168" y="68"/>
                  </a:lnTo>
                  <a:lnTo>
                    <a:pt x="68" y="1002"/>
                  </a:lnTo>
                  <a:lnTo>
                    <a:pt x="1" y="1068"/>
                  </a:lnTo>
                  <a:lnTo>
                    <a:pt x="1" y="1169"/>
                  </a:lnTo>
                  <a:lnTo>
                    <a:pt x="1" y="1269"/>
                  </a:lnTo>
                  <a:lnTo>
                    <a:pt x="68" y="1335"/>
                  </a:lnTo>
                  <a:lnTo>
                    <a:pt x="134" y="1369"/>
                  </a:lnTo>
                  <a:lnTo>
                    <a:pt x="234" y="1402"/>
                  </a:lnTo>
                  <a:lnTo>
                    <a:pt x="301" y="1369"/>
                  </a:lnTo>
                  <a:lnTo>
                    <a:pt x="401" y="1335"/>
                  </a:lnTo>
                  <a:lnTo>
                    <a:pt x="1502" y="401"/>
                  </a:lnTo>
                  <a:lnTo>
                    <a:pt x="1569" y="334"/>
                  </a:lnTo>
                  <a:lnTo>
                    <a:pt x="1602" y="234"/>
                  </a:lnTo>
                  <a:lnTo>
                    <a:pt x="1569" y="134"/>
                  </a:lnTo>
                  <a:lnTo>
                    <a:pt x="1502" y="68"/>
                  </a:lnTo>
                  <a:lnTo>
                    <a:pt x="14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8"/>
            <p:cNvSpPr/>
            <p:nvPr/>
          </p:nvSpPr>
          <p:spPr>
            <a:xfrm>
              <a:off x="1299875" y="2126425"/>
              <a:ext cx="21700" cy="18375"/>
            </a:xfrm>
            <a:custGeom>
              <a:avLst/>
              <a:gdLst/>
              <a:ahLst/>
              <a:cxnLst/>
              <a:rect l="l" t="t" r="r" b="b"/>
              <a:pathLst>
                <a:path w="868" h="735" extrusionOk="0">
                  <a:moveTo>
                    <a:pt x="601" y="0"/>
                  </a:moveTo>
                  <a:lnTo>
                    <a:pt x="501" y="34"/>
                  </a:lnTo>
                  <a:lnTo>
                    <a:pt x="134" y="267"/>
                  </a:lnTo>
                  <a:lnTo>
                    <a:pt x="67" y="334"/>
                  </a:lnTo>
                  <a:lnTo>
                    <a:pt x="0" y="434"/>
                  </a:lnTo>
                  <a:lnTo>
                    <a:pt x="0" y="501"/>
                  </a:lnTo>
                  <a:lnTo>
                    <a:pt x="34" y="601"/>
                  </a:lnTo>
                  <a:lnTo>
                    <a:pt x="101" y="668"/>
                  </a:lnTo>
                  <a:lnTo>
                    <a:pt x="167" y="734"/>
                  </a:lnTo>
                  <a:lnTo>
                    <a:pt x="267" y="734"/>
                  </a:lnTo>
                  <a:lnTo>
                    <a:pt x="367" y="701"/>
                  </a:lnTo>
                  <a:lnTo>
                    <a:pt x="734" y="434"/>
                  </a:lnTo>
                  <a:lnTo>
                    <a:pt x="801" y="367"/>
                  </a:lnTo>
                  <a:lnTo>
                    <a:pt x="835" y="301"/>
                  </a:lnTo>
                  <a:lnTo>
                    <a:pt x="868" y="200"/>
                  </a:lnTo>
                  <a:lnTo>
                    <a:pt x="835" y="100"/>
                  </a:lnTo>
                  <a:lnTo>
                    <a:pt x="768" y="34"/>
                  </a:lnTo>
                  <a:lnTo>
                    <a:pt x="6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8"/>
            <p:cNvSpPr/>
            <p:nvPr/>
          </p:nvSpPr>
          <p:spPr>
            <a:xfrm>
              <a:off x="1295700" y="2199825"/>
              <a:ext cx="22550" cy="13350"/>
            </a:xfrm>
            <a:custGeom>
              <a:avLst/>
              <a:gdLst/>
              <a:ahLst/>
              <a:cxnLst/>
              <a:rect l="l" t="t" r="r" b="b"/>
              <a:pathLst>
                <a:path w="902" h="534" extrusionOk="0">
                  <a:moveTo>
                    <a:pt x="201" y="0"/>
                  </a:moveTo>
                  <a:lnTo>
                    <a:pt x="101" y="34"/>
                  </a:lnTo>
                  <a:lnTo>
                    <a:pt x="34" y="67"/>
                  </a:lnTo>
                  <a:lnTo>
                    <a:pt x="1" y="167"/>
                  </a:lnTo>
                  <a:lnTo>
                    <a:pt x="1" y="267"/>
                  </a:lnTo>
                  <a:lnTo>
                    <a:pt x="1" y="334"/>
                  </a:lnTo>
                  <a:lnTo>
                    <a:pt x="67" y="434"/>
                  </a:lnTo>
                  <a:lnTo>
                    <a:pt x="167" y="467"/>
                  </a:lnTo>
                  <a:lnTo>
                    <a:pt x="601" y="534"/>
                  </a:lnTo>
                  <a:lnTo>
                    <a:pt x="701" y="534"/>
                  </a:lnTo>
                  <a:lnTo>
                    <a:pt x="768" y="501"/>
                  </a:lnTo>
                  <a:lnTo>
                    <a:pt x="835" y="434"/>
                  </a:lnTo>
                  <a:lnTo>
                    <a:pt x="901" y="367"/>
                  </a:lnTo>
                  <a:lnTo>
                    <a:pt x="901" y="267"/>
                  </a:lnTo>
                  <a:lnTo>
                    <a:pt x="868" y="167"/>
                  </a:lnTo>
                  <a:lnTo>
                    <a:pt x="801" y="100"/>
                  </a:lnTo>
                  <a:lnTo>
                    <a:pt x="735"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3" name="Google Shape;363;p34"/>
          <p:cNvSpPr txBox="1">
            <a:spLocks noGrp="1"/>
          </p:cNvSpPr>
          <p:nvPr>
            <p:ph type="subTitle" idx="1"/>
          </p:nvPr>
        </p:nvSpPr>
        <p:spPr>
          <a:xfrm>
            <a:off x="813118" y="1467227"/>
            <a:ext cx="4286055" cy="2951938"/>
          </a:xfrm>
          <a:prstGeom prst="rect">
            <a:avLst/>
          </a:prstGeom>
          <a:noFill/>
        </p:spPr>
        <p:txBody>
          <a:bodyPr spcFirstLastPara="1" wrap="square" lIns="91425" tIns="91425" rIns="91425" bIns="91425" anchor="t" anchorCtr="0">
            <a:noAutofit/>
          </a:bodyPr>
          <a:lstStyle/>
          <a:p>
            <a:pPr marL="0"/>
            <a:r>
              <a:rPr lang="zh-TW" altLang="zh-TW" sz="1800" dirty="0">
                <a:latin typeface="微軟正黑體" panose="020B0604030504040204" pitchFamily="34" charset="-120"/>
                <a:ea typeface="微軟正黑體" panose="020B0604030504040204" pitchFamily="34" charset="-120"/>
              </a:rPr>
              <a:t>世界氣象組織</a:t>
            </a:r>
            <a:r>
              <a:rPr lang="en-US" altLang="zh-TW" sz="1800" dirty="0">
                <a:latin typeface="微軟正黑體" panose="020B0604030504040204" pitchFamily="34" charset="-120"/>
                <a:ea typeface="微軟正黑體" panose="020B0604030504040204" pitchFamily="34" charset="-120"/>
              </a:rPr>
              <a:t>(WMO)</a:t>
            </a:r>
            <a:r>
              <a:rPr lang="zh-TW" altLang="zh-TW" sz="1800" dirty="0">
                <a:latin typeface="微軟正黑體" panose="020B0604030504040204" pitchFamily="34" charset="-120"/>
                <a:ea typeface="微軟正黑體" panose="020B0604030504040204" pitchFamily="34" charset="-120"/>
              </a:rPr>
              <a:t>指出在最糟的情況下，</a:t>
            </a:r>
            <a:r>
              <a:rPr lang="zh-TW" altLang="zh-TW" sz="1800" dirty="0">
                <a:solidFill>
                  <a:schemeClr val="tx2"/>
                </a:solidFill>
                <a:latin typeface="微軟正黑體" panose="020B0604030504040204" pitchFamily="34" charset="-120"/>
                <a:ea typeface="微軟正黑體" panose="020B0604030504040204" pitchFamily="34" charset="-120"/>
              </a:rPr>
              <a:t>全球年均溫將比工業化前高出</a:t>
            </a:r>
            <a:r>
              <a:rPr lang="en-US" altLang="zh-TW" sz="1800" dirty="0">
                <a:solidFill>
                  <a:schemeClr val="tx2"/>
                </a:solidFill>
                <a:latin typeface="微軟正黑體" panose="020B0604030504040204" pitchFamily="34" charset="-120"/>
                <a:ea typeface="微軟正黑體" panose="020B0604030504040204" pitchFamily="34" charset="-120"/>
              </a:rPr>
              <a:t>1.6</a:t>
            </a:r>
            <a:r>
              <a:rPr lang="zh-TW" altLang="zh-TW" sz="1800" dirty="0">
                <a:solidFill>
                  <a:schemeClr val="tx2"/>
                </a:solidFill>
                <a:latin typeface="微軟正黑體" panose="020B0604030504040204" pitchFamily="34" charset="-120"/>
                <a:ea typeface="微軟正黑體" panose="020B0604030504040204" pitchFamily="34" charset="-120"/>
              </a:rPr>
              <a:t>度</a:t>
            </a:r>
            <a:r>
              <a:rPr lang="zh-TW" altLang="zh-TW" sz="1800" dirty="0">
                <a:latin typeface="微軟正黑體" panose="020B0604030504040204" pitchFamily="34" charset="-120"/>
                <a:ea typeface="微軟正黑體" panose="020B0604030504040204" pitchFamily="34" charset="-120"/>
              </a:rPr>
              <a:t>；</a:t>
            </a:r>
            <a:r>
              <a:rPr lang="en-US" altLang="zh-TW" sz="1800" dirty="0">
                <a:solidFill>
                  <a:schemeClr val="tx2"/>
                </a:solidFill>
                <a:latin typeface="微軟正黑體" panose="020B0604030504040204" pitchFamily="34" charset="-120"/>
                <a:ea typeface="微軟正黑體" panose="020B0604030504040204" pitchFamily="34" charset="-120"/>
              </a:rPr>
              <a:t>2022</a:t>
            </a:r>
            <a:r>
              <a:rPr lang="zh-TW" altLang="zh-TW" sz="1800" dirty="0">
                <a:solidFill>
                  <a:schemeClr val="tx2"/>
                </a:solidFill>
                <a:latin typeface="微軟正黑體" panose="020B0604030504040204" pitchFamily="34" charset="-120"/>
                <a:ea typeface="微軟正黑體" panose="020B0604030504040204" pitchFamily="34" charset="-120"/>
              </a:rPr>
              <a:t>年夏天全台用電持續創新高</a:t>
            </a:r>
            <a:r>
              <a:rPr lang="zh-TW" altLang="zh-TW" sz="1800" dirty="0">
                <a:latin typeface="微軟正黑體" panose="020B0604030504040204" pitchFamily="34" charset="-120"/>
                <a:ea typeface="微軟正黑體" panose="020B0604030504040204" pitchFamily="34" charset="-120"/>
              </a:rPr>
              <a:t>，其原因除了是氣溫高居不下，還加上疫情的影響，使民眾多待在家裡使用空調，拉高住宅用電量。另外，台灣在</a:t>
            </a:r>
            <a:r>
              <a:rPr lang="en-US" altLang="zh-TW" sz="1800" dirty="0">
                <a:latin typeface="微軟正黑體" panose="020B0604030504040204" pitchFamily="34" charset="-120"/>
                <a:ea typeface="微軟正黑體" panose="020B0604030504040204" pitchFamily="34" charset="-120"/>
              </a:rPr>
              <a:t>2022</a:t>
            </a:r>
            <a:r>
              <a:rPr lang="zh-TW" altLang="zh-TW" sz="1800" dirty="0">
                <a:latin typeface="微軟正黑體" panose="020B0604030504040204" pitchFamily="34" charset="-120"/>
                <a:ea typeface="微軟正黑體" panose="020B0604030504040204" pitchFamily="34" charset="-120"/>
              </a:rPr>
              <a:t>年初也由國發會宣布</a:t>
            </a:r>
            <a:r>
              <a:rPr lang="zh-TW" altLang="zh-TW" sz="1800" dirty="0">
                <a:solidFill>
                  <a:schemeClr val="tx2"/>
                </a:solidFill>
                <a:latin typeface="微軟正黑體" panose="020B0604030504040204" pitchFamily="34" charset="-120"/>
                <a:ea typeface="微軟正黑體" panose="020B0604030504040204" pitchFamily="34" charset="-120"/>
              </a:rPr>
              <a:t>台灣</a:t>
            </a:r>
            <a:r>
              <a:rPr lang="en-US" altLang="zh-TW" sz="1800" dirty="0">
                <a:solidFill>
                  <a:schemeClr val="tx2"/>
                </a:solidFill>
                <a:latin typeface="微軟正黑體" panose="020B0604030504040204" pitchFamily="34" charset="-120"/>
                <a:ea typeface="微軟正黑體" panose="020B0604030504040204" pitchFamily="34" charset="-120"/>
              </a:rPr>
              <a:t>2050</a:t>
            </a:r>
            <a:r>
              <a:rPr lang="zh-TW" altLang="zh-TW" sz="1800" dirty="0">
                <a:solidFill>
                  <a:schemeClr val="tx2"/>
                </a:solidFill>
                <a:latin typeface="微軟正黑體" panose="020B0604030504040204" pitchFamily="34" charset="-120"/>
                <a:ea typeface="微軟正黑體" panose="020B0604030504040204" pitchFamily="34" charset="-120"/>
              </a:rPr>
              <a:t>淨零碳排放的目標</a:t>
            </a:r>
            <a:r>
              <a:rPr lang="zh-TW" altLang="zh-TW" sz="1800" dirty="0">
                <a:latin typeface="微軟正黑體" panose="020B0604030504040204" pitchFamily="34" charset="-120"/>
                <a:ea typeface="微軟正黑體" panose="020B0604030504040204" pitchFamily="34" charset="-120"/>
              </a:rPr>
              <a:t>，如何在全球暖化、氣候變遷這些不可逆的情況下使台灣用電量維持穩定是未來台灣能源政策需要面臨的課題。</a:t>
            </a:r>
          </a:p>
        </p:txBody>
      </p:sp>
      <p:sp>
        <p:nvSpPr>
          <p:cNvPr id="364" name="Google Shape;364;p34"/>
          <p:cNvSpPr txBox="1">
            <a:spLocks noGrp="1"/>
          </p:cNvSpPr>
          <p:nvPr>
            <p:ph type="title" idx="2"/>
          </p:nvPr>
        </p:nvSpPr>
        <p:spPr>
          <a:xfrm>
            <a:off x="720000" y="866425"/>
            <a:ext cx="1885414" cy="5727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Clr>
                <a:schemeClr val="dk1"/>
              </a:buClr>
              <a:buSzPts val="1100"/>
              <a:buFont typeface="Arial"/>
              <a:buNone/>
            </a:pPr>
            <a:r>
              <a:rPr lang="zh-TW" altLang="en-US" dirty="0">
                <a:latin typeface="微軟正黑體" panose="020B0604030504040204" pitchFamily="34" charset="-120"/>
                <a:ea typeface="微軟正黑體" panose="020B0604030504040204" pitchFamily="34" charset="-120"/>
              </a:rPr>
              <a:t>研究背景</a:t>
            </a:r>
            <a:endParaRPr dirty="0">
              <a:latin typeface="微軟正黑體" panose="020B0604030504040204" pitchFamily="34" charset="-120"/>
              <a:ea typeface="微軟正黑體" panose="020B0604030504040204" pitchFamily="34" charset="-120"/>
            </a:endParaRPr>
          </a:p>
        </p:txBody>
      </p:sp>
      <p:sp>
        <p:nvSpPr>
          <p:cNvPr id="366" name="Google Shape;366;p34"/>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sz="1000" b="1">
                <a:solidFill>
                  <a:schemeClr val="dk1"/>
                </a:solidFill>
                <a:latin typeface="Josefin Sans"/>
                <a:ea typeface="Josefin Sans"/>
                <a:cs typeface="Josefin Sans"/>
                <a:sym typeface="Josefin Sans"/>
              </a:rPr>
              <a:t>4</a:t>
            </a:fld>
            <a:endParaRPr sz="1000" b="1">
              <a:solidFill>
                <a:schemeClr val="dk1"/>
              </a:solidFill>
              <a:latin typeface="Josefin Sans"/>
              <a:ea typeface="Josefin Sans"/>
              <a:cs typeface="Josefin Sans"/>
              <a:sym typeface="Josefin Sans"/>
            </a:endParaRPr>
          </a:p>
        </p:txBody>
      </p:sp>
      <p:grpSp>
        <p:nvGrpSpPr>
          <p:cNvPr id="373" name="Google Shape;373;p34"/>
          <p:cNvGrpSpPr/>
          <p:nvPr/>
        </p:nvGrpSpPr>
        <p:grpSpPr>
          <a:xfrm>
            <a:off x="5538189" y="1544922"/>
            <a:ext cx="2842086" cy="2477610"/>
            <a:chOff x="3953675" y="1065875"/>
            <a:chExt cx="4052900" cy="3185325"/>
          </a:xfrm>
        </p:grpSpPr>
        <p:grpSp>
          <p:nvGrpSpPr>
            <p:cNvPr id="374" name="Google Shape;374;p34"/>
            <p:cNvGrpSpPr/>
            <p:nvPr/>
          </p:nvGrpSpPr>
          <p:grpSpPr>
            <a:xfrm>
              <a:off x="4660125" y="1065875"/>
              <a:ext cx="1375800" cy="1375800"/>
              <a:chOff x="4660125" y="1065875"/>
              <a:chExt cx="1375800" cy="1375800"/>
            </a:xfrm>
          </p:grpSpPr>
          <p:sp>
            <p:nvSpPr>
              <p:cNvPr id="375" name="Google Shape;375;p34"/>
              <p:cNvSpPr/>
              <p:nvPr/>
            </p:nvSpPr>
            <p:spPr>
              <a:xfrm>
                <a:off x="4660125" y="1065875"/>
                <a:ext cx="1375800" cy="1375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4846050" y="1251800"/>
                <a:ext cx="1004100" cy="100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4"/>
              <p:cNvSpPr/>
              <p:nvPr/>
            </p:nvSpPr>
            <p:spPr>
              <a:xfrm>
                <a:off x="5142759" y="1508855"/>
                <a:ext cx="410689" cy="41179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4"/>
            <p:cNvGrpSpPr/>
            <p:nvPr/>
          </p:nvGrpSpPr>
          <p:grpSpPr>
            <a:xfrm>
              <a:off x="3953675" y="2875400"/>
              <a:ext cx="1375800" cy="1375800"/>
              <a:chOff x="3953675" y="2875400"/>
              <a:chExt cx="1375800" cy="1375800"/>
            </a:xfrm>
          </p:grpSpPr>
          <p:sp>
            <p:nvSpPr>
              <p:cNvPr id="379" name="Google Shape;379;p34"/>
              <p:cNvSpPr/>
              <p:nvPr/>
            </p:nvSpPr>
            <p:spPr>
              <a:xfrm>
                <a:off x="4139600" y="3061325"/>
                <a:ext cx="1004100" cy="1004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34"/>
              <p:cNvGrpSpPr/>
              <p:nvPr/>
            </p:nvGrpSpPr>
            <p:grpSpPr>
              <a:xfrm>
                <a:off x="4436233" y="3358177"/>
                <a:ext cx="410687" cy="410406"/>
                <a:chOff x="1413250" y="2680675"/>
                <a:chExt cx="297750" cy="297525"/>
              </a:xfrm>
            </p:grpSpPr>
            <p:sp>
              <p:nvSpPr>
                <p:cNvPr id="381" name="Google Shape;381;p34"/>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4"/>
              <p:cNvSpPr/>
              <p:nvPr/>
            </p:nvSpPr>
            <p:spPr>
              <a:xfrm>
                <a:off x="3953675" y="2875400"/>
                <a:ext cx="1375800" cy="1375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34"/>
            <p:cNvGrpSpPr/>
            <p:nvPr/>
          </p:nvGrpSpPr>
          <p:grpSpPr>
            <a:xfrm>
              <a:off x="6630775" y="2176575"/>
              <a:ext cx="1375800" cy="1375800"/>
              <a:chOff x="6630775" y="2176575"/>
              <a:chExt cx="1375800" cy="1375800"/>
            </a:xfrm>
          </p:grpSpPr>
          <p:sp>
            <p:nvSpPr>
              <p:cNvPr id="387" name="Google Shape;387;p34"/>
              <p:cNvSpPr/>
              <p:nvPr/>
            </p:nvSpPr>
            <p:spPr>
              <a:xfrm>
                <a:off x="6630775" y="2176575"/>
                <a:ext cx="1375800" cy="1375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6816700" y="2362500"/>
                <a:ext cx="1004100" cy="10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4"/>
              <p:cNvGrpSpPr/>
              <p:nvPr/>
            </p:nvGrpSpPr>
            <p:grpSpPr>
              <a:xfrm>
                <a:off x="7143544" y="2732028"/>
                <a:ext cx="350401" cy="264888"/>
                <a:chOff x="3962775" y="1990700"/>
                <a:chExt cx="296975" cy="224500"/>
              </a:xfrm>
            </p:grpSpPr>
            <p:sp>
              <p:nvSpPr>
                <p:cNvPr id="390" name="Google Shape;390;p34"/>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94" name="Google Shape;394;p34"/>
            <p:cNvCxnSpPr>
              <a:endCxn id="387" idx="3"/>
            </p:cNvCxnSpPr>
            <p:nvPr/>
          </p:nvCxnSpPr>
          <p:spPr>
            <a:xfrm rot="10800000" flipH="1">
              <a:off x="5329256" y="3350894"/>
              <a:ext cx="1503000" cy="212400"/>
            </a:xfrm>
            <a:prstGeom prst="straightConnector1">
              <a:avLst/>
            </a:prstGeom>
            <a:noFill/>
            <a:ln w="19050" cap="flat" cmpd="sng">
              <a:solidFill>
                <a:schemeClr val="dk1"/>
              </a:solidFill>
              <a:prstDash val="solid"/>
              <a:round/>
              <a:headEnd type="none" w="med" len="med"/>
              <a:tailEnd type="none" w="med" len="med"/>
            </a:ln>
          </p:spPr>
        </p:cxnSp>
        <p:cxnSp>
          <p:nvCxnSpPr>
            <p:cNvPr id="395" name="Google Shape;395;p34"/>
            <p:cNvCxnSpPr>
              <a:stCxn id="375" idx="6"/>
              <a:endCxn id="387" idx="1"/>
            </p:cNvCxnSpPr>
            <p:nvPr/>
          </p:nvCxnSpPr>
          <p:spPr>
            <a:xfrm>
              <a:off x="6035925" y="1753775"/>
              <a:ext cx="796200" cy="624300"/>
            </a:xfrm>
            <a:prstGeom prst="straightConnector1">
              <a:avLst/>
            </a:prstGeom>
            <a:noFill/>
            <a:ln w="19050" cap="flat" cmpd="sng">
              <a:solidFill>
                <a:schemeClr val="dk1"/>
              </a:solidFill>
              <a:prstDash val="solid"/>
              <a:round/>
              <a:headEnd type="none" w="med" len="med"/>
              <a:tailEnd type="none" w="med" len="med"/>
            </a:ln>
          </p:spPr>
        </p:cxnSp>
        <p:cxnSp>
          <p:nvCxnSpPr>
            <p:cNvPr id="396" name="Google Shape;396;p34"/>
            <p:cNvCxnSpPr>
              <a:stCxn id="375" idx="3"/>
              <a:endCxn id="385" idx="0"/>
            </p:cNvCxnSpPr>
            <p:nvPr/>
          </p:nvCxnSpPr>
          <p:spPr>
            <a:xfrm flipH="1">
              <a:off x="4641706" y="2240194"/>
              <a:ext cx="219900" cy="635100"/>
            </a:xfrm>
            <a:prstGeom prst="straightConnector1">
              <a:avLst/>
            </a:prstGeom>
            <a:noFill/>
            <a:ln w="19050" cap="flat" cmpd="sng">
              <a:solidFill>
                <a:schemeClr val="dk1"/>
              </a:solidFill>
              <a:prstDash val="solid"/>
              <a:round/>
              <a:headEnd type="none" w="med" len="med"/>
              <a:tailEnd type="none" w="med" len="med"/>
            </a:ln>
          </p:spPr>
        </p:cxnSp>
      </p:grpSp>
      <p:grpSp>
        <p:nvGrpSpPr>
          <p:cNvPr id="397" name="Google Shape;397;p34"/>
          <p:cNvGrpSpPr/>
          <p:nvPr/>
        </p:nvGrpSpPr>
        <p:grpSpPr>
          <a:xfrm>
            <a:off x="6202971" y="1405050"/>
            <a:ext cx="169060" cy="113256"/>
            <a:chOff x="3149000" y="3144800"/>
            <a:chExt cx="132625" cy="80100"/>
          </a:xfrm>
        </p:grpSpPr>
        <p:sp>
          <p:nvSpPr>
            <p:cNvPr id="398" name="Google Shape;398;p34"/>
            <p:cNvSpPr/>
            <p:nvPr/>
          </p:nvSpPr>
          <p:spPr>
            <a:xfrm>
              <a:off x="3149000" y="3144800"/>
              <a:ext cx="13350" cy="70100"/>
            </a:xfrm>
            <a:custGeom>
              <a:avLst/>
              <a:gdLst/>
              <a:ahLst/>
              <a:cxnLst/>
              <a:rect l="l" t="t" r="r" b="b"/>
              <a:pathLst>
                <a:path w="534" h="2804" extrusionOk="0">
                  <a:moveTo>
                    <a:pt x="167" y="1"/>
                  </a:moveTo>
                  <a:lnTo>
                    <a:pt x="67" y="68"/>
                  </a:lnTo>
                  <a:lnTo>
                    <a:pt x="34" y="134"/>
                  </a:lnTo>
                  <a:lnTo>
                    <a:pt x="0" y="234"/>
                  </a:lnTo>
                  <a:lnTo>
                    <a:pt x="67" y="802"/>
                  </a:lnTo>
                  <a:lnTo>
                    <a:pt x="67" y="1402"/>
                  </a:lnTo>
                  <a:lnTo>
                    <a:pt x="34" y="1969"/>
                  </a:lnTo>
                  <a:lnTo>
                    <a:pt x="0" y="2570"/>
                  </a:lnTo>
                  <a:lnTo>
                    <a:pt x="0" y="2637"/>
                  </a:lnTo>
                  <a:lnTo>
                    <a:pt x="67" y="2737"/>
                  </a:lnTo>
                  <a:lnTo>
                    <a:pt x="134" y="2770"/>
                  </a:lnTo>
                  <a:lnTo>
                    <a:pt x="234" y="2803"/>
                  </a:lnTo>
                  <a:lnTo>
                    <a:pt x="334" y="2770"/>
                  </a:lnTo>
                  <a:lnTo>
                    <a:pt x="401" y="2737"/>
                  </a:lnTo>
                  <a:lnTo>
                    <a:pt x="467" y="2637"/>
                  </a:lnTo>
                  <a:lnTo>
                    <a:pt x="467" y="2570"/>
                  </a:lnTo>
                  <a:lnTo>
                    <a:pt x="534" y="1969"/>
                  </a:lnTo>
                  <a:lnTo>
                    <a:pt x="534" y="1402"/>
                  </a:lnTo>
                  <a:lnTo>
                    <a:pt x="534" y="802"/>
                  </a:lnTo>
                  <a:lnTo>
                    <a:pt x="501" y="234"/>
                  </a:lnTo>
                  <a:lnTo>
                    <a:pt x="467" y="134"/>
                  </a:lnTo>
                  <a:lnTo>
                    <a:pt x="401" y="68"/>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3194875" y="3159000"/>
              <a:ext cx="15875" cy="57575"/>
            </a:xfrm>
            <a:custGeom>
              <a:avLst/>
              <a:gdLst/>
              <a:ahLst/>
              <a:cxnLst/>
              <a:rect l="l" t="t" r="r" b="b"/>
              <a:pathLst>
                <a:path w="635" h="2303" extrusionOk="0">
                  <a:moveTo>
                    <a:pt x="367" y="0"/>
                  </a:moveTo>
                  <a:lnTo>
                    <a:pt x="300" y="33"/>
                  </a:lnTo>
                  <a:lnTo>
                    <a:pt x="234" y="100"/>
                  </a:lnTo>
                  <a:lnTo>
                    <a:pt x="167" y="200"/>
                  </a:lnTo>
                  <a:lnTo>
                    <a:pt x="67" y="1134"/>
                  </a:lnTo>
                  <a:lnTo>
                    <a:pt x="0" y="2069"/>
                  </a:lnTo>
                  <a:lnTo>
                    <a:pt x="0" y="2169"/>
                  </a:lnTo>
                  <a:lnTo>
                    <a:pt x="67" y="2235"/>
                  </a:lnTo>
                  <a:lnTo>
                    <a:pt x="134" y="2302"/>
                  </a:lnTo>
                  <a:lnTo>
                    <a:pt x="334" y="2302"/>
                  </a:lnTo>
                  <a:lnTo>
                    <a:pt x="400" y="2235"/>
                  </a:lnTo>
                  <a:lnTo>
                    <a:pt x="467" y="2169"/>
                  </a:lnTo>
                  <a:lnTo>
                    <a:pt x="467" y="2069"/>
                  </a:lnTo>
                  <a:lnTo>
                    <a:pt x="534" y="1201"/>
                  </a:lnTo>
                  <a:lnTo>
                    <a:pt x="634" y="300"/>
                  </a:lnTo>
                  <a:lnTo>
                    <a:pt x="634" y="200"/>
                  </a:lnTo>
                  <a:lnTo>
                    <a:pt x="634" y="133"/>
                  </a:lnTo>
                  <a:lnTo>
                    <a:pt x="567" y="67"/>
                  </a:lnTo>
                  <a:lnTo>
                    <a:pt x="4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252425" y="3179850"/>
              <a:ext cx="29200" cy="45050"/>
            </a:xfrm>
            <a:custGeom>
              <a:avLst/>
              <a:gdLst/>
              <a:ahLst/>
              <a:cxnLst/>
              <a:rect l="l" t="t" r="r" b="b"/>
              <a:pathLst>
                <a:path w="1168" h="1802" extrusionOk="0">
                  <a:moveTo>
                    <a:pt x="868" y="0"/>
                  </a:moveTo>
                  <a:lnTo>
                    <a:pt x="767" y="67"/>
                  </a:lnTo>
                  <a:lnTo>
                    <a:pt x="734" y="134"/>
                  </a:lnTo>
                  <a:lnTo>
                    <a:pt x="34" y="1435"/>
                  </a:lnTo>
                  <a:lnTo>
                    <a:pt x="0" y="1535"/>
                  </a:lnTo>
                  <a:lnTo>
                    <a:pt x="0" y="1635"/>
                  </a:lnTo>
                  <a:lnTo>
                    <a:pt x="67" y="1702"/>
                  </a:lnTo>
                  <a:lnTo>
                    <a:pt x="134" y="1768"/>
                  </a:lnTo>
                  <a:lnTo>
                    <a:pt x="200" y="1802"/>
                  </a:lnTo>
                  <a:lnTo>
                    <a:pt x="300" y="1802"/>
                  </a:lnTo>
                  <a:lnTo>
                    <a:pt x="401" y="1768"/>
                  </a:lnTo>
                  <a:lnTo>
                    <a:pt x="467" y="1668"/>
                  </a:lnTo>
                  <a:lnTo>
                    <a:pt x="1134" y="367"/>
                  </a:lnTo>
                  <a:lnTo>
                    <a:pt x="1168" y="267"/>
                  </a:lnTo>
                  <a:lnTo>
                    <a:pt x="1168" y="167"/>
                  </a:lnTo>
                  <a:lnTo>
                    <a:pt x="1134" y="100"/>
                  </a:lnTo>
                  <a:lnTo>
                    <a:pt x="1034" y="33"/>
                  </a:lnTo>
                  <a:lnTo>
                    <a:pt x="9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4"/>
          <p:cNvGrpSpPr/>
          <p:nvPr/>
        </p:nvGrpSpPr>
        <p:grpSpPr>
          <a:xfrm rot="7426544">
            <a:off x="8150432" y="3419270"/>
            <a:ext cx="187522" cy="102108"/>
            <a:chOff x="3149000" y="3144800"/>
            <a:chExt cx="132625" cy="80100"/>
          </a:xfrm>
        </p:grpSpPr>
        <p:sp>
          <p:nvSpPr>
            <p:cNvPr id="402" name="Google Shape;402;p34"/>
            <p:cNvSpPr/>
            <p:nvPr/>
          </p:nvSpPr>
          <p:spPr>
            <a:xfrm>
              <a:off x="3149000" y="3144800"/>
              <a:ext cx="13350" cy="70100"/>
            </a:xfrm>
            <a:custGeom>
              <a:avLst/>
              <a:gdLst/>
              <a:ahLst/>
              <a:cxnLst/>
              <a:rect l="l" t="t" r="r" b="b"/>
              <a:pathLst>
                <a:path w="534" h="2804" extrusionOk="0">
                  <a:moveTo>
                    <a:pt x="167" y="1"/>
                  </a:moveTo>
                  <a:lnTo>
                    <a:pt x="67" y="68"/>
                  </a:lnTo>
                  <a:lnTo>
                    <a:pt x="34" y="134"/>
                  </a:lnTo>
                  <a:lnTo>
                    <a:pt x="0" y="234"/>
                  </a:lnTo>
                  <a:lnTo>
                    <a:pt x="67" y="802"/>
                  </a:lnTo>
                  <a:lnTo>
                    <a:pt x="67" y="1402"/>
                  </a:lnTo>
                  <a:lnTo>
                    <a:pt x="34" y="1969"/>
                  </a:lnTo>
                  <a:lnTo>
                    <a:pt x="0" y="2570"/>
                  </a:lnTo>
                  <a:lnTo>
                    <a:pt x="0" y="2637"/>
                  </a:lnTo>
                  <a:lnTo>
                    <a:pt x="67" y="2737"/>
                  </a:lnTo>
                  <a:lnTo>
                    <a:pt x="134" y="2770"/>
                  </a:lnTo>
                  <a:lnTo>
                    <a:pt x="234" y="2803"/>
                  </a:lnTo>
                  <a:lnTo>
                    <a:pt x="334" y="2770"/>
                  </a:lnTo>
                  <a:lnTo>
                    <a:pt x="401" y="2737"/>
                  </a:lnTo>
                  <a:lnTo>
                    <a:pt x="467" y="2637"/>
                  </a:lnTo>
                  <a:lnTo>
                    <a:pt x="467" y="2570"/>
                  </a:lnTo>
                  <a:lnTo>
                    <a:pt x="534" y="1969"/>
                  </a:lnTo>
                  <a:lnTo>
                    <a:pt x="534" y="1402"/>
                  </a:lnTo>
                  <a:lnTo>
                    <a:pt x="534" y="802"/>
                  </a:lnTo>
                  <a:lnTo>
                    <a:pt x="501" y="234"/>
                  </a:lnTo>
                  <a:lnTo>
                    <a:pt x="467" y="134"/>
                  </a:lnTo>
                  <a:lnTo>
                    <a:pt x="401" y="68"/>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3194875" y="3159000"/>
              <a:ext cx="15875" cy="57575"/>
            </a:xfrm>
            <a:custGeom>
              <a:avLst/>
              <a:gdLst/>
              <a:ahLst/>
              <a:cxnLst/>
              <a:rect l="l" t="t" r="r" b="b"/>
              <a:pathLst>
                <a:path w="635" h="2303" extrusionOk="0">
                  <a:moveTo>
                    <a:pt x="367" y="0"/>
                  </a:moveTo>
                  <a:lnTo>
                    <a:pt x="300" y="33"/>
                  </a:lnTo>
                  <a:lnTo>
                    <a:pt x="234" y="100"/>
                  </a:lnTo>
                  <a:lnTo>
                    <a:pt x="167" y="200"/>
                  </a:lnTo>
                  <a:lnTo>
                    <a:pt x="67" y="1134"/>
                  </a:lnTo>
                  <a:lnTo>
                    <a:pt x="0" y="2069"/>
                  </a:lnTo>
                  <a:lnTo>
                    <a:pt x="0" y="2169"/>
                  </a:lnTo>
                  <a:lnTo>
                    <a:pt x="67" y="2235"/>
                  </a:lnTo>
                  <a:lnTo>
                    <a:pt x="134" y="2302"/>
                  </a:lnTo>
                  <a:lnTo>
                    <a:pt x="334" y="2302"/>
                  </a:lnTo>
                  <a:lnTo>
                    <a:pt x="400" y="2235"/>
                  </a:lnTo>
                  <a:lnTo>
                    <a:pt x="467" y="2169"/>
                  </a:lnTo>
                  <a:lnTo>
                    <a:pt x="467" y="2069"/>
                  </a:lnTo>
                  <a:lnTo>
                    <a:pt x="534" y="1201"/>
                  </a:lnTo>
                  <a:lnTo>
                    <a:pt x="634" y="300"/>
                  </a:lnTo>
                  <a:lnTo>
                    <a:pt x="634" y="200"/>
                  </a:lnTo>
                  <a:lnTo>
                    <a:pt x="634" y="133"/>
                  </a:lnTo>
                  <a:lnTo>
                    <a:pt x="567" y="67"/>
                  </a:lnTo>
                  <a:lnTo>
                    <a:pt x="4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3252425" y="3179850"/>
              <a:ext cx="29200" cy="45050"/>
            </a:xfrm>
            <a:custGeom>
              <a:avLst/>
              <a:gdLst/>
              <a:ahLst/>
              <a:cxnLst/>
              <a:rect l="l" t="t" r="r" b="b"/>
              <a:pathLst>
                <a:path w="1168" h="1802" extrusionOk="0">
                  <a:moveTo>
                    <a:pt x="868" y="0"/>
                  </a:moveTo>
                  <a:lnTo>
                    <a:pt x="767" y="67"/>
                  </a:lnTo>
                  <a:lnTo>
                    <a:pt x="734" y="134"/>
                  </a:lnTo>
                  <a:lnTo>
                    <a:pt x="34" y="1435"/>
                  </a:lnTo>
                  <a:lnTo>
                    <a:pt x="0" y="1535"/>
                  </a:lnTo>
                  <a:lnTo>
                    <a:pt x="0" y="1635"/>
                  </a:lnTo>
                  <a:lnTo>
                    <a:pt x="67" y="1702"/>
                  </a:lnTo>
                  <a:lnTo>
                    <a:pt x="134" y="1768"/>
                  </a:lnTo>
                  <a:lnTo>
                    <a:pt x="200" y="1802"/>
                  </a:lnTo>
                  <a:lnTo>
                    <a:pt x="300" y="1802"/>
                  </a:lnTo>
                  <a:lnTo>
                    <a:pt x="401" y="1768"/>
                  </a:lnTo>
                  <a:lnTo>
                    <a:pt x="467" y="1668"/>
                  </a:lnTo>
                  <a:lnTo>
                    <a:pt x="1134" y="367"/>
                  </a:lnTo>
                  <a:lnTo>
                    <a:pt x="1168" y="267"/>
                  </a:lnTo>
                  <a:lnTo>
                    <a:pt x="1168" y="167"/>
                  </a:lnTo>
                  <a:lnTo>
                    <a:pt x="1134" y="100"/>
                  </a:lnTo>
                  <a:lnTo>
                    <a:pt x="1034" y="33"/>
                  </a:lnTo>
                  <a:lnTo>
                    <a:pt x="9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4"/>
          <p:cNvGrpSpPr/>
          <p:nvPr/>
        </p:nvGrpSpPr>
        <p:grpSpPr>
          <a:xfrm>
            <a:off x="5468738" y="3097023"/>
            <a:ext cx="134006" cy="278364"/>
            <a:chOff x="2952150" y="3194850"/>
            <a:chExt cx="105125" cy="196875"/>
          </a:xfrm>
        </p:grpSpPr>
        <p:sp>
          <p:nvSpPr>
            <p:cNvPr id="406" name="Google Shape;406;p34"/>
            <p:cNvSpPr/>
            <p:nvPr/>
          </p:nvSpPr>
          <p:spPr>
            <a:xfrm>
              <a:off x="2952150" y="3371675"/>
              <a:ext cx="71750" cy="20050"/>
            </a:xfrm>
            <a:custGeom>
              <a:avLst/>
              <a:gdLst/>
              <a:ahLst/>
              <a:cxnLst/>
              <a:rect l="l" t="t" r="r" b="b"/>
              <a:pathLst>
                <a:path w="2870" h="802" extrusionOk="0">
                  <a:moveTo>
                    <a:pt x="201" y="0"/>
                  </a:moveTo>
                  <a:lnTo>
                    <a:pt x="134" y="34"/>
                  </a:lnTo>
                  <a:lnTo>
                    <a:pt x="67" y="101"/>
                  </a:lnTo>
                  <a:lnTo>
                    <a:pt x="1" y="167"/>
                  </a:lnTo>
                  <a:lnTo>
                    <a:pt x="1" y="267"/>
                  </a:lnTo>
                  <a:lnTo>
                    <a:pt x="34" y="367"/>
                  </a:lnTo>
                  <a:lnTo>
                    <a:pt x="101" y="434"/>
                  </a:lnTo>
                  <a:lnTo>
                    <a:pt x="167" y="468"/>
                  </a:lnTo>
                  <a:lnTo>
                    <a:pt x="2570" y="801"/>
                  </a:lnTo>
                  <a:lnTo>
                    <a:pt x="2670" y="801"/>
                  </a:lnTo>
                  <a:lnTo>
                    <a:pt x="2770" y="768"/>
                  </a:lnTo>
                  <a:lnTo>
                    <a:pt x="2836" y="734"/>
                  </a:lnTo>
                  <a:lnTo>
                    <a:pt x="2870" y="634"/>
                  </a:lnTo>
                  <a:lnTo>
                    <a:pt x="2870" y="534"/>
                  </a:lnTo>
                  <a:lnTo>
                    <a:pt x="2836" y="468"/>
                  </a:lnTo>
                  <a:lnTo>
                    <a:pt x="2803" y="367"/>
                  </a:lnTo>
                  <a:lnTo>
                    <a:pt x="2703" y="3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4"/>
            <p:cNvSpPr/>
            <p:nvPr/>
          </p:nvSpPr>
          <p:spPr>
            <a:xfrm>
              <a:off x="2958825" y="3281600"/>
              <a:ext cx="67575" cy="26700"/>
            </a:xfrm>
            <a:custGeom>
              <a:avLst/>
              <a:gdLst/>
              <a:ahLst/>
              <a:cxnLst/>
              <a:rect l="l" t="t" r="r" b="b"/>
              <a:pathLst>
                <a:path w="2703" h="1068" extrusionOk="0">
                  <a:moveTo>
                    <a:pt x="167" y="0"/>
                  </a:moveTo>
                  <a:lnTo>
                    <a:pt x="101" y="34"/>
                  </a:lnTo>
                  <a:lnTo>
                    <a:pt x="34" y="100"/>
                  </a:lnTo>
                  <a:lnTo>
                    <a:pt x="1" y="201"/>
                  </a:lnTo>
                  <a:lnTo>
                    <a:pt x="1" y="267"/>
                  </a:lnTo>
                  <a:lnTo>
                    <a:pt x="1" y="367"/>
                  </a:lnTo>
                  <a:lnTo>
                    <a:pt x="67" y="434"/>
                  </a:lnTo>
                  <a:lnTo>
                    <a:pt x="167" y="467"/>
                  </a:lnTo>
                  <a:lnTo>
                    <a:pt x="2403" y="1068"/>
                  </a:lnTo>
                  <a:lnTo>
                    <a:pt x="2503" y="1068"/>
                  </a:lnTo>
                  <a:lnTo>
                    <a:pt x="2603" y="1035"/>
                  </a:lnTo>
                  <a:lnTo>
                    <a:pt x="2636" y="968"/>
                  </a:lnTo>
                  <a:lnTo>
                    <a:pt x="2703" y="868"/>
                  </a:lnTo>
                  <a:lnTo>
                    <a:pt x="2703" y="801"/>
                  </a:lnTo>
                  <a:lnTo>
                    <a:pt x="2670" y="701"/>
                  </a:lnTo>
                  <a:lnTo>
                    <a:pt x="2603" y="634"/>
                  </a:lnTo>
                  <a:lnTo>
                    <a:pt x="2536" y="601"/>
                  </a:lnTo>
                  <a:lnTo>
                    <a:pt x="267" y="34"/>
                  </a:lnTo>
                  <a:lnTo>
                    <a:pt x="1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4"/>
            <p:cNvSpPr/>
            <p:nvPr/>
          </p:nvSpPr>
          <p:spPr>
            <a:xfrm>
              <a:off x="2989675" y="3228225"/>
              <a:ext cx="45075" cy="30875"/>
            </a:xfrm>
            <a:custGeom>
              <a:avLst/>
              <a:gdLst/>
              <a:ahLst/>
              <a:cxnLst/>
              <a:rect l="l" t="t" r="r" b="b"/>
              <a:pathLst>
                <a:path w="1803" h="1235" extrusionOk="0">
                  <a:moveTo>
                    <a:pt x="168" y="0"/>
                  </a:moveTo>
                  <a:lnTo>
                    <a:pt x="101" y="33"/>
                  </a:lnTo>
                  <a:lnTo>
                    <a:pt x="34" y="100"/>
                  </a:lnTo>
                  <a:lnTo>
                    <a:pt x="1" y="200"/>
                  </a:lnTo>
                  <a:lnTo>
                    <a:pt x="1" y="267"/>
                  </a:lnTo>
                  <a:lnTo>
                    <a:pt x="34" y="367"/>
                  </a:lnTo>
                  <a:lnTo>
                    <a:pt x="101" y="434"/>
                  </a:lnTo>
                  <a:lnTo>
                    <a:pt x="1436" y="1201"/>
                  </a:lnTo>
                  <a:lnTo>
                    <a:pt x="1502" y="1235"/>
                  </a:lnTo>
                  <a:lnTo>
                    <a:pt x="1602" y="1201"/>
                  </a:lnTo>
                  <a:lnTo>
                    <a:pt x="1702" y="1168"/>
                  </a:lnTo>
                  <a:lnTo>
                    <a:pt x="1769" y="1101"/>
                  </a:lnTo>
                  <a:lnTo>
                    <a:pt x="1803" y="1001"/>
                  </a:lnTo>
                  <a:lnTo>
                    <a:pt x="1769" y="934"/>
                  </a:lnTo>
                  <a:lnTo>
                    <a:pt x="1736" y="834"/>
                  </a:lnTo>
                  <a:lnTo>
                    <a:pt x="1669" y="767"/>
                  </a:lnTo>
                  <a:lnTo>
                    <a:pt x="3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3024725" y="3194850"/>
              <a:ext cx="32550" cy="38400"/>
            </a:xfrm>
            <a:custGeom>
              <a:avLst/>
              <a:gdLst/>
              <a:ahLst/>
              <a:cxnLst/>
              <a:rect l="l" t="t" r="r" b="b"/>
              <a:pathLst>
                <a:path w="1302" h="1536" extrusionOk="0">
                  <a:moveTo>
                    <a:pt x="134" y="1"/>
                  </a:moveTo>
                  <a:lnTo>
                    <a:pt x="67" y="67"/>
                  </a:lnTo>
                  <a:lnTo>
                    <a:pt x="0" y="134"/>
                  </a:lnTo>
                  <a:lnTo>
                    <a:pt x="0" y="234"/>
                  </a:lnTo>
                  <a:lnTo>
                    <a:pt x="0" y="334"/>
                  </a:lnTo>
                  <a:lnTo>
                    <a:pt x="67" y="401"/>
                  </a:lnTo>
                  <a:lnTo>
                    <a:pt x="901" y="1469"/>
                  </a:lnTo>
                  <a:lnTo>
                    <a:pt x="968" y="1535"/>
                  </a:lnTo>
                  <a:lnTo>
                    <a:pt x="1168" y="1535"/>
                  </a:lnTo>
                  <a:lnTo>
                    <a:pt x="1235" y="1469"/>
                  </a:lnTo>
                  <a:lnTo>
                    <a:pt x="1301" y="1402"/>
                  </a:lnTo>
                  <a:lnTo>
                    <a:pt x="1301" y="1302"/>
                  </a:lnTo>
                  <a:lnTo>
                    <a:pt x="1301" y="1235"/>
                  </a:lnTo>
                  <a:lnTo>
                    <a:pt x="1235" y="1135"/>
                  </a:lnTo>
                  <a:lnTo>
                    <a:pt x="401" y="67"/>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34"/>
          <p:cNvSpPr/>
          <p:nvPr/>
        </p:nvSpPr>
        <p:spPr>
          <a:xfrm>
            <a:off x="6129120" y="1551597"/>
            <a:ext cx="349976" cy="245472"/>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rot="11397403">
            <a:off x="7928672" y="3277348"/>
            <a:ext cx="349978" cy="245466"/>
          </a:xfrm>
          <a:custGeom>
            <a:avLst/>
            <a:gdLst/>
            <a:ahLst/>
            <a:cxnLst/>
            <a:rect l="l" t="t" r="r" b="b"/>
            <a:pathLst>
              <a:path w="9476" h="7541" extrusionOk="0">
                <a:moveTo>
                  <a:pt x="9275" y="0"/>
                </a:moveTo>
                <a:lnTo>
                  <a:pt x="8641" y="34"/>
                </a:lnTo>
                <a:lnTo>
                  <a:pt x="8007" y="100"/>
                </a:lnTo>
                <a:lnTo>
                  <a:pt x="7407" y="200"/>
                </a:lnTo>
                <a:lnTo>
                  <a:pt x="6806" y="334"/>
                </a:lnTo>
                <a:lnTo>
                  <a:pt x="6206" y="534"/>
                </a:lnTo>
                <a:lnTo>
                  <a:pt x="5639" y="768"/>
                </a:lnTo>
                <a:lnTo>
                  <a:pt x="5071" y="1001"/>
                </a:lnTo>
                <a:lnTo>
                  <a:pt x="4538" y="1301"/>
                </a:lnTo>
                <a:lnTo>
                  <a:pt x="4004" y="1635"/>
                </a:lnTo>
                <a:lnTo>
                  <a:pt x="3503" y="1969"/>
                </a:lnTo>
                <a:lnTo>
                  <a:pt x="3036" y="2369"/>
                </a:lnTo>
                <a:lnTo>
                  <a:pt x="2569" y="2803"/>
                </a:lnTo>
                <a:lnTo>
                  <a:pt x="2136" y="3236"/>
                </a:lnTo>
                <a:lnTo>
                  <a:pt x="1735" y="3704"/>
                </a:lnTo>
                <a:lnTo>
                  <a:pt x="1368" y="4204"/>
                </a:lnTo>
                <a:lnTo>
                  <a:pt x="1035" y="4738"/>
                </a:lnTo>
                <a:lnTo>
                  <a:pt x="701" y="5338"/>
                </a:lnTo>
                <a:lnTo>
                  <a:pt x="434" y="5972"/>
                </a:lnTo>
                <a:lnTo>
                  <a:pt x="200" y="6606"/>
                </a:lnTo>
                <a:lnTo>
                  <a:pt x="0" y="7240"/>
                </a:lnTo>
                <a:lnTo>
                  <a:pt x="0" y="7340"/>
                </a:lnTo>
                <a:lnTo>
                  <a:pt x="34" y="7440"/>
                </a:lnTo>
                <a:lnTo>
                  <a:pt x="100" y="7507"/>
                </a:lnTo>
                <a:lnTo>
                  <a:pt x="167" y="7540"/>
                </a:lnTo>
                <a:lnTo>
                  <a:pt x="334" y="7540"/>
                </a:lnTo>
                <a:lnTo>
                  <a:pt x="401" y="7474"/>
                </a:lnTo>
                <a:lnTo>
                  <a:pt x="467" y="7373"/>
                </a:lnTo>
                <a:lnTo>
                  <a:pt x="668" y="6673"/>
                </a:lnTo>
                <a:lnTo>
                  <a:pt x="934" y="6006"/>
                </a:lnTo>
                <a:lnTo>
                  <a:pt x="1235" y="5338"/>
                </a:lnTo>
                <a:lnTo>
                  <a:pt x="1602" y="4738"/>
                </a:lnTo>
                <a:lnTo>
                  <a:pt x="2035" y="4137"/>
                </a:lnTo>
                <a:lnTo>
                  <a:pt x="2469" y="3570"/>
                </a:lnTo>
                <a:lnTo>
                  <a:pt x="2970" y="3036"/>
                </a:lnTo>
                <a:lnTo>
                  <a:pt x="3537" y="2569"/>
                </a:lnTo>
                <a:lnTo>
                  <a:pt x="4137" y="2102"/>
                </a:lnTo>
                <a:lnTo>
                  <a:pt x="4805" y="1668"/>
                </a:lnTo>
                <a:lnTo>
                  <a:pt x="5505" y="1335"/>
                </a:lnTo>
                <a:lnTo>
                  <a:pt x="6206" y="1035"/>
                </a:lnTo>
                <a:lnTo>
                  <a:pt x="6940" y="801"/>
                </a:lnTo>
                <a:lnTo>
                  <a:pt x="7707" y="634"/>
                </a:lnTo>
                <a:lnTo>
                  <a:pt x="8474" y="534"/>
                </a:lnTo>
                <a:lnTo>
                  <a:pt x="9275" y="467"/>
                </a:lnTo>
                <a:lnTo>
                  <a:pt x="9375" y="467"/>
                </a:lnTo>
                <a:lnTo>
                  <a:pt x="9442" y="401"/>
                </a:lnTo>
                <a:lnTo>
                  <a:pt x="9475" y="334"/>
                </a:lnTo>
                <a:lnTo>
                  <a:pt x="9475" y="234"/>
                </a:lnTo>
                <a:lnTo>
                  <a:pt x="9475" y="134"/>
                </a:lnTo>
                <a:lnTo>
                  <a:pt x="9442" y="67"/>
                </a:lnTo>
                <a:lnTo>
                  <a:pt x="9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緒論</a:t>
            </a:r>
            <a:endParaRPr dirty="0">
              <a:sym typeface="Hammersmith One"/>
            </a:endParaRPr>
          </a:p>
        </p:txBody>
      </p:sp>
      <p:sp>
        <p:nvSpPr>
          <p:cNvPr id="413" name="Google Shape;413;p34"/>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35"/>
          <p:cNvSpPr txBox="1">
            <a:spLocks noGrp="1"/>
          </p:cNvSpPr>
          <p:nvPr>
            <p:ph type="title"/>
          </p:nvPr>
        </p:nvSpPr>
        <p:spPr>
          <a:xfrm>
            <a:off x="3097709" y="825554"/>
            <a:ext cx="307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00"/>
              </a:spcAft>
              <a:buNone/>
            </a:pPr>
            <a:r>
              <a:rPr lang="zh-TW" altLang="en-US" dirty="0">
                <a:latin typeface="微軟正黑體" panose="020B0604030504040204" pitchFamily="34" charset="-120"/>
                <a:ea typeface="微軟正黑體" panose="020B0604030504040204" pitchFamily="34" charset="-120"/>
              </a:rPr>
              <a:t>研究動機與目的</a:t>
            </a:r>
            <a:endParaRPr dirty="0">
              <a:latin typeface="微軟正黑體" panose="020B0604030504040204" pitchFamily="34" charset="-120"/>
              <a:ea typeface="微軟正黑體" panose="020B0604030504040204" pitchFamily="34" charset="-120"/>
            </a:endParaRPr>
          </a:p>
        </p:txBody>
      </p:sp>
      <p:sp>
        <p:nvSpPr>
          <p:cNvPr id="422" name="Google Shape;422;p35"/>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5</a:t>
            </a:fld>
            <a:endParaRPr/>
          </a:p>
        </p:txBody>
      </p:sp>
      <p:sp>
        <p:nvSpPr>
          <p:cNvPr id="425" name="Google Shape;425;p35"/>
          <p:cNvSpPr txBox="1">
            <a:spLocks noGrp="1"/>
          </p:cNvSpPr>
          <p:nvPr>
            <p:ph type="body" idx="1"/>
          </p:nvPr>
        </p:nvSpPr>
        <p:spPr>
          <a:xfrm>
            <a:off x="3097709" y="1527892"/>
            <a:ext cx="4821184" cy="1312590"/>
          </a:xfrm>
          <a:prstGeom prst="rect">
            <a:avLst/>
          </a:prstGeom>
        </p:spPr>
        <p:txBody>
          <a:bodyPr spcFirstLastPara="1" wrap="square" lIns="91425" tIns="91425" rIns="91425" bIns="91425" anchor="t" anchorCtr="0">
            <a:noAutofit/>
          </a:bodyPr>
          <a:lstStyle/>
          <a:p>
            <a:pPr marL="139700" indent="0">
              <a:buNone/>
            </a:pPr>
            <a:r>
              <a:rPr lang="zh-TW" altLang="zh-TW" sz="1800" dirty="0">
                <a:latin typeface="微軟正黑體" panose="020B0604030504040204" pitchFamily="34" charset="-120"/>
                <a:ea typeface="微軟正黑體" panose="020B0604030504040204" pitchFamily="34" charset="-120"/>
              </a:rPr>
              <a:t>面對氣候的變遷，國家必須了解國人真實的用電概況才能</a:t>
            </a:r>
            <a:r>
              <a:rPr lang="zh-TW" altLang="zh-TW" sz="1800" dirty="0">
                <a:solidFill>
                  <a:schemeClr val="tx2"/>
                </a:solidFill>
                <a:latin typeface="微軟正黑體" panose="020B0604030504040204" pitchFamily="34" charset="-120"/>
                <a:ea typeface="微軟正黑體" panose="020B0604030504040204" pitchFamily="34" charset="-120"/>
              </a:rPr>
              <a:t>制定有效率的減碳計畫</a:t>
            </a:r>
            <a:r>
              <a:rPr lang="zh-TW" altLang="zh-TW" sz="1800" dirty="0">
                <a:latin typeface="微軟正黑體" panose="020B0604030504040204" pitchFamily="34" charset="-120"/>
                <a:ea typeface="微軟正黑體" panose="020B0604030504040204" pitchFamily="34" charset="-120"/>
              </a:rPr>
              <a:t>，民眾需要</a:t>
            </a:r>
            <a:r>
              <a:rPr lang="zh-TW" altLang="zh-TW" sz="1800" dirty="0">
                <a:solidFill>
                  <a:schemeClr val="tx2"/>
                </a:solidFill>
                <a:latin typeface="微軟正黑體" panose="020B0604030504040204" pitchFamily="34" charset="-120"/>
                <a:ea typeface="微軟正黑體" panose="020B0604030504040204" pitchFamily="34" charset="-120"/>
              </a:rPr>
              <a:t>了解用電量對環境的影響</a:t>
            </a:r>
            <a:r>
              <a:rPr lang="zh-TW" altLang="zh-TW" sz="1800" dirty="0">
                <a:latin typeface="微軟正黑體" panose="020B0604030504040204" pitchFamily="34" charset="-120"/>
                <a:ea typeface="微軟正黑體" panose="020B0604030504040204" pitchFamily="34" charset="-120"/>
              </a:rPr>
              <a:t>才會開始付諸減碳行動。</a:t>
            </a:r>
          </a:p>
        </p:txBody>
      </p:sp>
      <p:sp>
        <p:nvSpPr>
          <p:cNvPr id="426" name="Google Shape;426;p35"/>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緒論</a:t>
            </a:r>
            <a:endParaRPr dirty="0">
              <a:sym typeface="Hammersmith One"/>
            </a:endParaRPr>
          </a:p>
        </p:txBody>
      </p:sp>
      <p:sp>
        <p:nvSpPr>
          <p:cNvPr id="427" name="Google Shape;427;p35"/>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圖片 1"/>
          <p:cNvPicPr>
            <a:picLocks noChangeAspect="1"/>
          </p:cNvPicPr>
          <p:nvPr/>
        </p:nvPicPr>
        <p:blipFill>
          <a:blip r:embed="rId3"/>
          <a:stretch>
            <a:fillRect/>
          </a:stretch>
        </p:blipFill>
        <p:spPr>
          <a:xfrm rot="979339">
            <a:off x="475659" y="1917998"/>
            <a:ext cx="2255766" cy="2222592"/>
          </a:xfrm>
          <a:prstGeom prst="rect">
            <a:avLst/>
          </a:prstGeom>
        </p:spPr>
      </p:pic>
      <p:sp>
        <p:nvSpPr>
          <p:cNvPr id="3" name="矩形 2"/>
          <p:cNvSpPr/>
          <p:nvPr/>
        </p:nvSpPr>
        <p:spPr>
          <a:xfrm>
            <a:off x="3097709" y="2840482"/>
            <a:ext cx="4919399" cy="1796254"/>
          </a:xfrm>
          <a:prstGeom prst="rect">
            <a:avLst/>
          </a:prstGeom>
          <a:noFill/>
          <a:ln>
            <a:noFill/>
          </a:ln>
        </p:spPr>
        <p:txBody>
          <a:bodyPr spcFirstLastPara="1" wrap="square" lIns="91425" tIns="91425" rIns="91425" bIns="91425" anchor="t" anchorCtr="0">
            <a:noAutofit/>
          </a:bodyPr>
          <a:lstStyle/>
          <a:p>
            <a:pPr marL="139700">
              <a:lnSpc>
                <a:spcPct val="150000"/>
              </a:lnSpc>
              <a:buClr>
                <a:schemeClr val="dk1"/>
              </a:buClr>
              <a:buSzPts val="1400"/>
              <a:buFont typeface="Lato"/>
              <a:buNone/>
            </a:pPr>
            <a:r>
              <a:rPr lang="zh-TW" altLang="zh-TW" sz="1800" dirty="0">
                <a:solidFill>
                  <a:schemeClr val="dk1"/>
                </a:solidFill>
                <a:latin typeface="微軟正黑體" panose="020B0604030504040204" pitchFamily="34" charset="-120"/>
                <a:ea typeface="微軟正黑體" panose="020B0604030504040204" pitchFamily="34" charset="-120"/>
                <a:cs typeface="Lato"/>
                <a:sym typeface="Lato"/>
              </a:rPr>
              <a:t>研究目的</a:t>
            </a:r>
            <a:r>
              <a:rPr lang="zh-TW" altLang="en-US" sz="1800" dirty="0">
                <a:solidFill>
                  <a:schemeClr val="dk1"/>
                </a:solidFill>
                <a:latin typeface="微軟正黑體" panose="020B0604030504040204" pitchFamily="34" charset="-120"/>
                <a:ea typeface="微軟正黑體" panose="020B0604030504040204" pitchFamily="34" charset="-120"/>
                <a:cs typeface="Lato"/>
                <a:sym typeface="Lato"/>
              </a:rPr>
              <a:t>：</a:t>
            </a:r>
            <a:endParaRPr lang="zh-TW" altLang="zh-TW" sz="1800" dirty="0">
              <a:solidFill>
                <a:schemeClr val="dk1"/>
              </a:solidFill>
              <a:latin typeface="微軟正黑體" panose="020B0604030504040204" pitchFamily="34" charset="-120"/>
              <a:ea typeface="微軟正黑體" panose="020B0604030504040204" pitchFamily="34" charset="-120"/>
              <a:cs typeface="Lato"/>
              <a:sym typeface="Lato"/>
            </a:endParaRPr>
          </a:p>
          <a:p>
            <a:pPr marL="139700">
              <a:lnSpc>
                <a:spcPct val="150000"/>
              </a:lnSpc>
              <a:buClr>
                <a:schemeClr val="dk1"/>
              </a:buClr>
              <a:buSzPts val="1400"/>
              <a:buFont typeface="Lato"/>
              <a:buNone/>
            </a:pPr>
            <a:r>
              <a:rPr lang="en-US" altLang="zh-TW" sz="1800" dirty="0">
                <a:solidFill>
                  <a:schemeClr val="dk1"/>
                </a:solidFill>
                <a:latin typeface="微軟正黑體" panose="020B0604030504040204" pitchFamily="34" charset="-120"/>
                <a:ea typeface="微軟正黑體" panose="020B0604030504040204" pitchFamily="34" charset="-120"/>
                <a:cs typeface="Lato"/>
                <a:sym typeface="Lato"/>
              </a:rPr>
              <a:t>1. </a:t>
            </a:r>
            <a:r>
              <a:rPr lang="zh-TW" altLang="en-US" sz="1800" dirty="0">
                <a:solidFill>
                  <a:schemeClr val="dk1"/>
                </a:solidFill>
                <a:latin typeface="微軟正黑體" panose="020B0604030504040204" pitchFamily="34" charset="-120"/>
                <a:ea typeface="微軟正黑體" panose="020B0604030504040204" pitchFamily="34" charset="-120"/>
                <a:cs typeface="Lato"/>
                <a:sym typeface="Lato"/>
              </a:rPr>
              <a:t>了解台灣天氣資料與用電資料間的關聯性</a:t>
            </a:r>
          </a:p>
          <a:p>
            <a:pPr marL="139700">
              <a:lnSpc>
                <a:spcPct val="150000"/>
              </a:lnSpc>
              <a:buClr>
                <a:schemeClr val="dk1"/>
              </a:buClr>
              <a:buSzPts val="1400"/>
              <a:buFont typeface="Lato"/>
              <a:buNone/>
            </a:pPr>
            <a:r>
              <a:rPr lang="en-US" altLang="zh-TW" sz="1800" dirty="0">
                <a:solidFill>
                  <a:schemeClr val="dk1"/>
                </a:solidFill>
                <a:latin typeface="微軟正黑體" panose="020B0604030504040204" pitchFamily="34" charset="-120"/>
                <a:ea typeface="微軟正黑體" panose="020B0604030504040204" pitchFamily="34" charset="-120"/>
                <a:cs typeface="Lato"/>
                <a:sym typeface="Lato"/>
              </a:rPr>
              <a:t>2. </a:t>
            </a:r>
            <a:r>
              <a:rPr lang="zh-TW" altLang="en-US" sz="1800" dirty="0">
                <a:solidFill>
                  <a:schemeClr val="dk1"/>
                </a:solidFill>
                <a:latin typeface="微軟正黑體" panose="020B0604030504040204" pitchFamily="34" charset="-120"/>
                <a:ea typeface="微軟正黑體" panose="020B0604030504040204" pitchFamily="34" charset="-120"/>
                <a:cs typeface="Lato"/>
                <a:sym typeface="Lato"/>
              </a:rPr>
              <a:t>各地區天氣、用電情況的關聯性</a:t>
            </a:r>
          </a:p>
          <a:p>
            <a:pPr marL="139700">
              <a:lnSpc>
                <a:spcPct val="150000"/>
              </a:lnSpc>
              <a:buClr>
                <a:schemeClr val="dk1"/>
              </a:buClr>
              <a:buSzPts val="1400"/>
              <a:buFont typeface="Lato"/>
              <a:buNone/>
            </a:pPr>
            <a:r>
              <a:rPr lang="en-US" altLang="zh-TW" sz="1800" dirty="0">
                <a:solidFill>
                  <a:schemeClr val="dk1"/>
                </a:solidFill>
                <a:latin typeface="微軟正黑體" panose="020B0604030504040204" pitchFamily="34" charset="-120"/>
                <a:ea typeface="微軟正黑體" panose="020B0604030504040204" pitchFamily="34" charset="-120"/>
                <a:cs typeface="Lato"/>
                <a:sym typeface="Lato"/>
              </a:rPr>
              <a:t>3. </a:t>
            </a:r>
            <a:r>
              <a:rPr lang="zh-TW" altLang="en-US" sz="1800" dirty="0">
                <a:solidFill>
                  <a:schemeClr val="dk1"/>
                </a:solidFill>
                <a:latin typeface="微軟正黑體" panose="020B0604030504040204" pitchFamily="34" charset="-120"/>
                <a:ea typeface="微軟正黑體" panose="020B0604030504040204" pitchFamily="34" charset="-120"/>
                <a:cs typeface="Lato"/>
                <a:sym typeface="Lato"/>
              </a:rPr>
              <a:t>各季節天氣與用電情況的關聯性</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45"/>
          <p:cNvSpPr txBox="1">
            <a:spLocks noGrp="1"/>
          </p:cNvSpPr>
          <p:nvPr>
            <p:ph type="title" idx="2"/>
          </p:nvPr>
        </p:nvSpPr>
        <p:spPr>
          <a:xfrm>
            <a:off x="6468704" y="884789"/>
            <a:ext cx="1429800" cy="1302773"/>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en" dirty="0">
                <a:solidFill>
                  <a:schemeClr val="tx2"/>
                </a:solidFill>
              </a:rPr>
              <a:t>02</a:t>
            </a:r>
            <a:endParaRPr dirty="0">
              <a:solidFill>
                <a:schemeClr val="tx2"/>
              </a:solidFill>
            </a:endParaRPr>
          </a:p>
        </p:txBody>
      </p:sp>
      <p:sp>
        <p:nvSpPr>
          <p:cNvPr id="715" name="Google Shape;715;p45"/>
          <p:cNvSpPr txBox="1">
            <a:spLocks noGrp="1"/>
          </p:cNvSpPr>
          <p:nvPr>
            <p:ph type="title"/>
          </p:nvPr>
        </p:nvSpPr>
        <p:spPr>
          <a:xfrm>
            <a:off x="4663044" y="1927831"/>
            <a:ext cx="3269889" cy="1567864"/>
          </a:xfrm>
          <a:prstGeom prst="rect">
            <a:avLst/>
          </a:prstGeom>
        </p:spPr>
        <p:txBody>
          <a:bodyPr spcFirstLastPara="1" wrap="square" lIns="91425" tIns="91425" rIns="91425" bIns="91425" anchor="ctr" anchorCtr="0">
            <a:noAutofit/>
          </a:bodyPr>
          <a:lstStyle/>
          <a:p>
            <a:pPr marL="0" lvl="0" indent="0" algn="r" rtl="0">
              <a:spcBef>
                <a:spcPts val="0"/>
              </a:spcBef>
              <a:spcAft>
                <a:spcPts val="100"/>
              </a:spcAft>
              <a:buNone/>
            </a:pPr>
            <a:r>
              <a:rPr lang="zh-TW" altLang="en-US" dirty="0"/>
              <a:t>基本資料分析</a:t>
            </a:r>
            <a:endParaRPr dirty="0"/>
          </a:p>
        </p:txBody>
      </p:sp>
      <p:sp>
        <p:nvSpPr>
          <p:cNvPr id="718" name="Google Shape;718;p45"/>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6</a:t>
            </a:fld>
            <a:endParaRPr/>
          </a:p>
        </p:txBody>
      </p:sp>
      <p:grpSp>
        <p:nvGrpSpPr>
          <p:cNvPr id="720" name="Google Shape;720;p45"/>
          <p:cNvGrpSpPr/>
          <p:nvPr/>
        </p:nvGrpSpPr>
        <p:grpSpPr>
          <a:xfrm rot="515481">
            <a:off x="2904173" y="1605880"/>
            <a:ext cx="1114624" cy="2673480"/>
            <a:chOff x="294000" y="2956300"/>
            <a:chExt cx="485450" cy="1164375"/>
          </a:xfrm>
        </p:grpSpPr>
        <p:sp>
          <p:nvSpPr>
            <p:cNvPr id="721" name="Google Shape;721;p45"/>
            <p:cNvSpPr/>
            <p:nvPr/>
          </p:nvSpPr>
          <p:spPr>
            <a:xfrm>
              <a:off x="354050" y="3063900"/>
              <a:ext cx="350325" cy="956700"/>
            </a:xfrm>
            <a:custGeom>
              <a:avLst/>
              <a:gdLst/>
              <a:ahLst/>
              <a:cxnLst/>
              <a:rect l="l" t="t" r="r" b="b"/>
              <a:pathLst>
                <a:path w="14013" h="38268" extrusionOk="0">
                  <a:moveTo>
                    <a:pt x="6973" y="1"/>
                  </a:moveTo>
                  <a:lnTo>
                    <a:pt x="6473" y="34"/>
                  </a:lnTo>
                  <a:lnTo>
                    <a:pt x="5972" y="134"/>
                  </a:lnTo>
                  <a:lnTo>
                    <a:pt x="5605" y="234"/>
                  </a:lnTo>
                  <a:lnTo>
                    <a:pt x="5238" y="368"/>
                  </a:lnTo>
                  <a:lnTo>
                    <a:pt x="4871" y="535"/>
                  </a:lnTo>
                  <a:lnTo>
                    <a:pt x="4538" y="735"/>
                  </a:lnTo>
                  <a:lnTo>
                    <a:pt x="4204" y="935"/>
                  </a:lnTo>
                  <a:lnTo>
                    <a:pt x="3870" y="1168"/>
                  </a:lnTo>
                  <a:lnTo>
                    <a:pt x="3237" y="1669"/>
                  </a:lnTo>
                  <a:lnTo>
                    <a:pt x="2703" y="2203"/>
                  </a:lnTo>
                  <a:lnTo>
                    <a:pt x="2202" y="2770"/>
                  </a:lnTo>
                  <a:lnTo>
                    <a:pt x="1735" y="3370"/>
                  </a:lnTo>
                  <a:lnTo>
                    <a:pt x="1302" y="4004"/>
                  </a:lnTo>
                  <a:lnTo>
                    <a:pt x="935" y="4705"/>
                  </a:lnTo>
                  <a:lnTo>
                    <a:pt x="634" y="5372"/>
                  </a:lnTo>
                  <a:lnTo>
                    <a:pt x="401" y="6106"/>
                  </a:lnTo>
                  <a:lnTo>
                    <a:pt x="201" y="6840"/>
                  </a:lnTo>
                  <a:lnTo>
                    <a:pt x="100" y="7441"/>
                  </a:lnTo>
                  <a:lnTo>
                    <a:pt x="34" y="8074"/>
                  </a:lnTo>
                  <a:lnTo>
                    <a:pt x="0" y="8675"/>
                  </a:lnTo>
                  <a:lnTo>
                    <a:pt x="0" y="9275"/>
                  </a:lnTo>
                  <a:lnTo>
                    <a:pt x="34" y="9909"/>
                  </a:lnTo>
                  <a:lnTo>
                    <a:pt x="67" y="10510"/>
                  </a:lnTo>
                  <a:lnTo>
                    <a:pt x="201" y="11744"/>
                  </a:lnTo>
                  <a:lnTo>
                    <a:pt x="434" y="13246"/>
                  </a:lnTo>
                  <a:lnTo>
                    <a:pt x="701" y="14747"/>
                  </a:lnTo>
                  <a:lnTo>
                    <a:pt x="1001" y="16248"/>
                  </a:lnTo>
                  <a:lnTo>
                    <a:pt x="1368" y="17716"/>
                  </a:lnTo>
                  <a:lnTo>
                    <a:pt x="1769" y="19184"/>
                  </a:lnTo>
                  <a:lnTo>
                    <a:pt x="2236" y="20652"/>
                  </a:lnTo>
                  <a:lnTo>
                    <a:pt x="2736" y="22087"/>
                  </a:lnTo>
                  <a:lnTo>
                    <a:pt x="3270" y="23521"/>
                  </a:lnTo>
                  <a:lnTo>
                    <a:pt x="3604" y="24322"/>
                  </a:lnTo>
                  <a:lnTo>
                    <a:pt x="3904" y="25156"/>
                  </a:lnTo>
                  <a:lnTo>
                    <a:pt x="4171" y="25990"/>
                  </a:lnTo>
                  <a:lnTo>
                    <a:pt x="4271" y="26390"/>
                  </a:lnTo>
                  <a:lnTo>
                    <a:pt x="4371" y="26824"/>
                  </a:lnTo>
                  <a:lnTo>
                    <a:pt x="4438" y="27558"/>
                  </a:lnTo>
                  <a:lnTo>
                    <a:pt x="4438" y="28292"/>
                  </a:lnTo>
                  <a:lnTo>
                    <a:pt x="4438" y="29026"/>
                  </a:lnTo>
                  <a:lnTo>
                    <a:pt x="4371" y="29760"/>
                  </a:lnTo>
                  <a:lnTo>
                    <a:pt x="3870" y="37700"/>
                  </a:lnTo>
                  <a:lnTo>
                    <a:pt x="7407" y="38268"/>
                  </a:lnTo>
                  <a:lnTo>
                    <a:pt x="7474" y="35832"/>
                  </a:lnTo>
                  <a:lnTo>
                    <a:pt x="7574" y="33363"/>
                  </a:lnTo>
                  <a:lnTo>
                    <a:pt x="7707" y="30894"/>
                  </a:lnTo>
                  <a:lnTo>
                    <a:pt x="7874" y="28459"/>
                  </a:lnTo>
                  <a:lnTo>
                    <a:pt x="7941" y="27725"/>
                  </a:lnTo>
                  <a:lnTo>
                    <a:pt x="8041" y="26958"/>
                  </a:lnTo>
                  <a:lnTo>
                    <a:pt x="8107" y="26591"/>
                  </a:lnTo>
                  <a:lnTo>
                    <a:pt x="8174" y="26257"/>
                  </a:lnTo>
                  <a:lnTo>
                    <a:pt x="8308" y="25890"/>
                  </a:lnTo>
                  <a:lnTo>
                    <a:pt x="8441" y="25556"/>
                  </a:lnTo>
                  <a:lnTo>
                    <a:pt x="8708" y="25023"/>
                  </a:lnTo>
                  <a:lnTo>
                    <a:pt x="9042" y="24556"/>
                  </a:lnTo>
                  <a:lnTo>
                    <a:pt x="9709" y="23588"/>
                  </a:lnTo>
                  <a:lnTo>
                    <a:pt x="10176" y="22954"/>
                  </a:lnTo>
                  <a:lnTo>
                    <a:pt x="10610" y="22254"/>
                  </a:lnTo>
                  <a:lnTo>
                    <a:pt x="11010" y="21553"/>
                  </a:lnTo>
                  <a:lnTo>
                    <a:pt x="11377" y="20852"/>
                  </a:lnTo>
                  <a:lnTo>
                    <a:pt x="11744" y="20118"/>
                  </a:lnTo>
                  <a:lnTo>
                    <a:pt x="12044" y="19384"/>
                  </a:lnTo>
                  <a:lnTo>
                    <a:pt x="12345" y="18617"/>
                  </a:lnTo>
                  <a:lnTo>
                    <a:pt x="12611" y="17850"/>
                  </a:lnTo>
                  <a:lnTo>
                    <a:pt x="12878" y="17082"/>
                  </a:lnTo>
                  <a:lnTo>
                    <a:pt x="13079" y="16315"/>
                  </a:lnTo>
                  <a:lnTo>
                    <a:pt x="13279" y="15514"/>
                  </a:lnTo>
                  <a:lnTo>
                    <a:pt x="13445" y="14714"/>
                  </a:lnTo>
                  <a:lnTo>
                    <a:pt x="13579" y="13913"/>
                  </a:lnTo>
                  <a:lnTo>
                    <a:pt x="13712" y="13112"/>
                  </a:lnTo>
                  <a:lnTo>
                    <a:pt x="13812" y="12311"/>
                  </a:lnTo>
                  <a:lnTo>
                    <a:pt x="13913" y="11511"/>
                  </a:lnTo>
                  <a:lnTo>
                    <a:pt x="13979" y="10477"/>
                  </a:lnTo>
                  <a:lnTo>
                    <a:pt x="14013" y="9442"/>
                  </a:lnTo>
                  <a:lnTo>
                    <a:pt x="13979" y="8441"/>
                  </a:lnTo>
                  <a:lnTo>
                    <a:pt x="13913" y="7407"/>
                  </a:lnTo>
                  <a:lnTo>
                    <a:pt x="13846" y="6907"/>
                  </a:lnTo>
                  <a:lnTo>
                    <a:pt x="13746" y="6406"/>
                  </a:lnTo>
                  <a:lnTo>
                    <a:pt x="13646" y="5906"/>
                  </a:lnTo>
                  <a:lnTo>
                    <a:pt x="13512" y="5439"/>
                  </a:lnTo>
                  <a:lnTo>
                    <a:pt x="13345" y="4938"/>
                  </a:lnTo>
                  <a:lnTo>
                    <a:pt x="13179" y="4471"/>
                  </a:lnTo>
                  <a:lnTo>
                    <a:pt x="12945" y="4004"/>
                  </a:lnTo>
                  <a:lnTo>
                    <a:pt x="12712" y="3571"/>
                  </a:lnTo>
                  <a:lnTo>
                    <a:pt x="12478" y="3137"/>
                  </a:lnTo>
                  <a:lnTo>
                    <a:pt x="12178" y="2703"/>
                  </a:lnTo>
                  <a:lnTo>
                    <a:pt x="11844" y="2303"/>
                  </a:lnTo>
                  <a:lnTo>
                    <a:pt x="11477" y="1936"/>
                  </a:lnTo>
                  <a:lnTo>
                    <a:pt x="11110" y="1569"/>
                  </a:lnTo>
                  <a:lnTo>
                    <a:pt x="10710" y="1268"/>
                  </a:lnTo>
                  <a:lnTo>
                    <a:pt x="10276" y="968"/>
                  </a:lnTo>
                  <a:lnTo>
                    <a:pt x="9842" y="701"/>
                  </a:lnTo>
                  <a:lnTo>
                    <a:pt x="9375" y="468"/>
                  </a:lnTo>
                  <a:lnTo>
                    <a:pt x="8908" y="301"/>
                  </a:lnTo>
                  <a:lnTo>
                    <a:pt x="8441" y="168"/>
                  </a:lnTo>
                  <a:lnTo>
                    <a:pt x="7941" y="34"/>
                  </a:lnTo>
                  <a:lnTo>
                    <a:pt x="74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354050" y="3063900"/>
              <a:ext cx="350325" cy="956700"/>
            </a:xfrm>
            <a:custGeom>
              <a:avLst/>
              <a:gdLst/>
              <a:ahLst/>
              <a:cxnLst/>
              <a:rect l="l" t="t" r="r" b="b"/>
              <a:pathLst>
                <a:path w="14013" h="38268" fill="none" extrusionOk="0">
                  <a:moveTo>
                    <a:pt x="3870" y="37700"/>
                  </a:moveTo>
                  <a:lnTo>
                    <a:pt x="3870" y="37700"/>
                  </a:lnTo>
                  <a:lnTo>
                    <a:pt x="4371" y="29760"/>
                  </a:lnTo>
                  <a:lnTo>
                    <a:pt x="4371" y="29760"/>
                  </a:lnTo>
                  <a:lnTo>
                    <a:pt x="4438" y="29026"/>
                  </a:lnTo>
                  <a:lnTo>
                    <a:pt x="4438" y="28292"/>
                  </a:lnTo>
                  <a:lnTo>
                    <a:pt x="4438" y="27558"/>
                  </a:lnTo>
                  <a:lnTo>
                    <a:pt x="4371" y="26824"/>
                  </a:lnTo>
                  <a:lnTo>
                    <a:pt x="4371" y="26824"/>
                  </a:lnTo>
                  <a:lnTo>
                    <a:pt x="4271" y="26390"/>
                  </a:lnTo>
                  <a:lnTo>
                    <a:pt x="4171" y="25990"/>
                  </a:lnTo>
                  <a:lnTo>
                    <a:pt x="3904" y="25156"/>
                  </a:lnTo>
                  <a:lnTo>
                    <a:pt x="3604" y="24322"/>
                  </a:lnTo>
                  <a:lnTo>
                    <a:pt x="3270" y="23521"/>
                  </a:lnTo>
                  <a:lnTo>
                    <a:pt x="3270" y="23521"/>
                  </a:lnTo>
                  <a:lnTo>
                    <a:pt x="2736" y="22087"/>
                  </a:lnTo>
                  <a:lnTo>
                    <a:pt x="2236" y="20652"/>
                  </a:lnTo>
                  <a:lnTo>
                    <a:pt x="1769" y="19184"/>
                  </a:lnTo>
                  <a:lnTo>
                    <a:pt x="1368" y="17716"/>
                  </a:lnTo>
                  <a:lnTo>
                    <a:pt x="1001" y="16248"/>
                  </a:lnTo>
                  <a:lnTo>
                    <a:pt x="701" y="14747"/>
                  </a:lnTo>
                  <a:lnTo>
                    <a:pt x="434" y="13246"/>
                  </a:lnTo>
                  <a:lnTo>
                    <a:pt x="201" y="11744"/>
                  </a:lnTo>
                  <a:lnTo>
                    <a:pt x="201" y="11744"/>
                  </a:lnTo>
                  <a:lnTo>
                    <a:pt x="67" y="10510"/>
                  </a:lnTo>
                  <a:lnTo>
                    <a:pt x="34" y="9909"/>
                  </a:lnTo>
                  <a:lnTo>
                    <a:pt x="0" y="9275"/>
                  </a:lnTo>
                  <a:lnTo>
                    <a:pt x="0" y="8675"/>
                  </a:lnTo>
                  <a:lnTo>
                    <a:pt x="34" y="8074"/>
                  </a:lnTo>
                  <a:lnTo>
                    <a:pt x="100" y="7441"/>
                  </a:lnTo>
                  <a:lnTo>
                    <a:pt x="201" y="6840"/>
                  </a:lnTo>
                  <a:lnTo>
                    <a:pt x="201" y="6840"/>
                  </a:lnTo>
                  <a:lnTo>
                    <a:pt x="401" y="6106"/>
                  </a:lnTo>
                  <a:lnTo>
                    <a:pt x="634" y="5372"/>
                  </a:lnTo>
                  <a:lnTo>
                    <a:pt x="935" y="4705"/>
                  </a:lnTo>
                  <a:lnTo>
                    <a:pt x="1302" y="4004"/>
                  </a:lnTo>
                  <a:lnTo>
                    <a:pt x="1735" y="3370"/>
                  </a:lnTo>
                  <a:lnTo>
                    <a:pt x="2202" y="2770"/>
                  </a:lnTo>
                  <a:lnTo>
                    <a:pt x="2703" y="2203"/>
                  </a:lnTo>
                  <a:lnTo>
                    <a:pt x="3237" y="1669"/>
                  </a:lnTo>
                  <a:lnTo>
                    <a:pt x="3237" y="1669"/>
                  </a:lnTo>
                  <a:lnTo>
                    <a:pt x="3870" y="1168"/>
                  </a:lnTo>
                  <a:lnTo>
                    <a:pt x="4204" y="935"/>
                  </a:lnTo>
                  <a:lnTo>
                    <a:pt x="4538" y="735"/>
                  </a:lnTo>
                  <a:lnTo>
                    <a:pt x="4871" y="535"/>
                  </a:lnTo>
                  <a:lnTo>
                    <a:pt x="5238" y="368"/>
                  </a:lnTo>
                  <a:lnTo>
                    <a:pt x="5605" y="234"/>
                  </a:lnTo>
                  <a:lnTo>
                    <a:pt x="5972" y="134"/>
                  </a:lnTo>
                  <a:lnTo>
                    <a:pt x="5972" y="134"/>
                  </a:lnTo>
                  <a:lnTo>
                    <a:pt x="6473" y="34"/>
                  </a:lnTo>
                  <a:lnTo>
                    <a:pt x="6973" y="1"/>
                  </a:lnTo>
                  <a:lnTo>
                    <a:pt x="7474" y="1"/>
                  </a:lnTo>
                  <a:lnTo>
                    <a:pt x="7941" y="34"/>
                  </a:lnTo>
                  <a:lnTo>
                    <a:pt x="8441" y="168"/>
                  </a:lnTo>
                  <a:lnTo>
                    <a:pt x="8908" y="301"/>
                  </a:lnTo>
                  <a:lnTo>
                    <a:pt x="9375" y="468"/>
                  </a:lnTo>
                  <a:lnTo>
                    <a:pt x="9842" y="701"/>
                  </a:lnTo>
                  <a:lnTo>
                    <a:pt x="10276" y="968"/>
                  </a:lnTo>
                  <a:lnTo>
                    <a:pt x="10710" y="1268"/>
                  </a:lnTo>
                  <a:lnTo>
                    <a:pt x="11110" y="1569"/>
                  </a:lnTo>
                  <a:lnTo>
                    <a:pt x="11477" y="1936"/>
                  </a:lnTo>
                  <a:lnTo>
                    <a:pt x="11844" y="2303"/>
                  </a:lnTo>
                  <a:lnTo>
                    <a:pt x="12178" y="2703"/>
                  </a:lnTo>
                  <a:lnTo>
                    <a:pt x="12478" y="3137"/>
                  </a:lnTo>
                  <a:lnTo>
                    <a:pt x="12712" y="3571"/>
                  </a:lnTo>
                  <a:lnTo>
                    <a:pt x="12712" y="3571"/>
                  </a:lnTo>
                  <a:lnTo>
                    <a:pt x="12945" y="4004"/>
                  </a:lnTo>
                  <a:lnTo>
                    <a:pt x="13179" y="4471"/>
                  </a:lnTo>
                  <a:lnTo>
                    <a:pt x="13345" y="4938"/>
                  </a:lnTo>
                  <a:lnTo>
                    <a:pt x="13512" y="5439"/>
                  </a:lnTo>
                  <a:lnTo>
                    <a:pt x="13646" y="5906"/>
                  </a:lnTo>
                  <a:lnTo>
                    <a:pt x="13746" y="6406"/>
                  </a:lnTo>
                  <a:lnTo>
                    <a:pt x="13846" y="6907"/>
                  </a:lnTo>
                  <a:lnTo>
                    <a:pt x="13913" y="7407"/>
                  </a:lnTo>
                  <a:lnTo>
                    <a:pt x="13979" y="8441"/>
                  </a:lnTo>
                  <a:lnTo>
                    <a:pt x="14013" y="9442"/>
                  </a:lnTo>
                  <a:lnTo>
                    <a:pt x="13979" y="10477"/>
                  </a:lnTo>
                  <a:lnTo>
                    <a:pt x="13913" y="11511"/>
                  </a:lnTo>
                  <a:lnTo>
                    <a:pt x="13913" y="11511"/>
                  </a:lnTo>
                  <a:lnTo>
                    <a:pt x="13812" y="12311"/>
                  </a:lnTo>
                  <a:lnTo>
                    <a:pt x="13712" y="13112"/>
                  </a:lnTo>
                  <a:lnTo>
                    <a:pt x="13579" y="13913"/>
                  </a:lnTo>
                  <a:lnTo>
                    <a:pt x="13445" y="14714"/>
                  </a:lnTo>
                  <a:lnTo>
                    <a:pt x="13279" y="15514"/>
                  </a:lnTo>
                  <a:lnTo>
                    <a:pt x="13079" y="16315"/>
                  </a:lnTo>
                  <a:lnTo>
                    <a:pt x="12878" y="17082"/>
                  </a:lnTo>
                  <a:lnTo>
                    <a:pt x="12611" y="17850"/>
                  </a:lnTo>
                  <a:lnTo>
                    <a:pt x="12345" y="18617"/>
                  </a:lnTo>
                  <a:lnTo>
                    <a:pt x="12044" y="19384"/>
                  </a:lnTo>
                  <a:lnTo>
                    <a:pt x="11744" y="20118"/>
                  </a:lnTo>
                  <a:lnTo>
                    <a:pt x="11377" y="20852"/>
                  </a:lnTo>
                  <a:lnTo>
                    <a:pt x="11010" y="21553"/>
                  </a:lnTo>
                  <a:lnTo>
                    <a:pt x="10610" y="22254"/>
                  </a:lnTo>
                  <a:lnTo>
                    <a:pt x="10176" y="22954"/>
                  </a:lnTo>
                  <a:lnTo>
                    <a:pt x="9709" y="23588"/>
                  </a:lnTo>
                  <a:lnTo>
                    <a:pt x="9709" y="23588"/>
                  </a:lnTo>
                  <a:lnTo>
                    <a:pt x="9042" y="24556"/>
                  </a:lnTo>
                  <a:lnTo>
                    <a:pt x="8708" y="25023"/>
                  </a:lnTo>
                  <a:lnTo>
                    <a:pt x="8441" y="25556"/>
                  </a:lnTo>
                  <a:lnTo>
                    <a:pt x="8441" y="25556"/>
                  </a:lnTo>
                  <a:lnTo>
                    <a:pt x="8308" y="25890"/>
                  </a:lnTo>
                  <a:lnTo>
                    <a:pt x="8174" y="26257"/>
                  </a:lnTo>
                  <a:lnTo>
                    <a:pt x="8107" y="26591"/>
                  </a:lnTo>
                  <a:lnTo>
                    <a:pt x="8041" y="26958"/>
                  </a:lnTo>
                  <a:lnTo>
                    <a:pt x="7941" y="27725"/>
                  </a:lnTo>
                  <a:lnTo>
                    <a:pt x="7874" y="28459"/>
                  </a:lnTo>
                  <a:lnTo>
                    <a:pt x="7874" y="28459"/>
                  </a:lnTo>
                  <a:lnTo>
                    <a:pt x="7707" y="30894"/>
                  </a:lnTo>
                  <a:lnTo>
                    <a:pt x="7574" y="33363"/>
                  </a:lnTo>
                  <a:lnTo>
                    <a:pt x="7474" y="35832"/>
                  </a:lnTo>
                  <a:lnTo>
                    <a:pt x="7407" y="382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294000" y="2956300"/>
              <a:ext cx="485450" cy="1065125"/>
            </a:xfrm>
            <a:custGeom>
              <a:avLst/>
              <a:gdLst/>
              <a:ahLst/>
              <a:cxnLst/>
              <a:rect l="l" t="t" r="r" b="b"/>
              <a:pathLst>
                <a:path w="19418" h="42605" extrusionOk="0">
                  <a:moveTo>
                    <a:pt x="8708" y="1"/>
                  </a:moveTo>
                  <a:lnTo>
                    <a:pt x="8174" y="68"/>
                  </a:lnTo>
                  <a:lnTo>
                    <a:pt x="7674" y="168"/>
                  </a:lnTo>
                  <a:lnTo>
                    <a:pt x="7140" y="335"/>
                  </a:lnTo>
                  <a:lnTo>
                    <a:pt x="6639" y="501"/>
                  </a:lnTo>
                  <a:lnTo>
                    <a:pt x="6172" y="702"/>
                  </a:lnTo>
                  <a:lnTo>
                    <a:pt x="5705" y="935"/>
                  </a:lnTo>
                  <a:lnTo>
                    <a:pt x="5238" y="1235"/>
                  </a:lnTo>
                  <a:lnTo>
                    <a:pt x="4771" y="1536"/>
                  </a:lnTo>
                  <a:lnTo>
                    <a:pt x="4337" y="1903"/>
                  </a:lnTo>
                  <a:lnTo>
                    <a:pt x="3904" y="2270"/>
                  </a:lnTo>
                  <a:lnTo>
                    <a:pt x="3503" y="2670"/>
                  </a:lnTo>
                  <a:lnTo>
                    <a:pt x="3136" y="3104"/>
                  </a:lnTo>
                  <a:lnTo>
                    <a:pt x="2769" y="3537"/>
                  </a:lnTo>
                  <a:lnTo>
                    <a:pt x="2436" y="4004"/>
                  </a:lnTo>
                  <a:lnTo>
                    <a:pt x="2135" y="4472"/>
                  </a:lnTo>
                  <a:lnTo>
                    <a:pt x="1869" y="4972"/>
                  </a:lnTo>
                  <a:lnTo>
                    <a:pt x="1602" y="5472"/>
                  </a:lnTo>
                  <a:lnTo>
                    <a:pt x="1368" y="6006"/>
                  </a:lnTo>
                  <a:lnTo>
                    <a:pt x="1135" y="6507"/>
                  </a:lnTo>
                  <a:lnTo>
                    <a:pt x="934" y="7040"/>
                  </a:lnTo>
                  <a:lnTo>
                    <a:pt x="768" y="7574"/>
                  </a:lnTo>
                  <a:lnTo>
                    <a:pt x="601" y="8141"/>
                  </a:lnTo>
                  <a:lnTo>
                    <a:pt x="467" y="8675"/>
                  </a:lnTo>
                  <a:lnTo>
                    <a:pt x="334" y="9309"/>
                  </a:lnTo>
                  <a:lnTo>
                    <a:pt x="234" y="9943"/>
                  </a:lnTo>
                  <a:lnTo>
                    <a:pt x="134" y="10544"/>
                  </a:lnTo>
                  <a:lnTo>
                    <a:pt x="67" y="11177"/>
                  </a:lnTo>
                  <a:lnTo>
                    <a:pt x="34" y="11811"/>
                  </a:lnTo>
                  <a:lnTo>
                    <a:pt x="0" y="12445"/>
                  </a:lnTo>
                  <a:lnTo>
                    <a:pt x="34" y="13713"/>
                  </a:lnTo>
                  <a:lnTo>
                    <a:pt x="100" y="14981"/>
                  </a:lnTo>
                  <a:lnTo>
                    <a:pt x="267" y="16248"/>
                  </a:lnTo>
                  <a:lnTo>
                    <a:pt x="467" y="17483"/>
                  </a:lnTo>
                  <a:lnTo>
                    <a:pt x="734" y="18751"/>
                  </a:lnTo>
                  <a:lnTo>
                    <a:pt x="1035" y="20052"/>
                  </a:lnTo>
                  <a:lnTo>
                    <a:pt x="1402" y="21386"/>
                  </a:lnTo>
                  <a:lnTo>
                    <a:pt x="1769" y="22687"/>
                  </a:lnTo>
                  <a:lnTo>
                    <a:pt x="2169" y="23989"/>
                  </a:lnTo>
                  <a:lnTo>
                    <a:pt x="2536" y="25190"/>
                  </a:lnTo>
                  <a:lnTo>
                    <a:pt x="2970" y="26357"/>
                  </a:lnTo>
                  <a:lnTo>
                    <a:pt x="3203" y="26924"/>
                  </a:lnTo>
                  <a:lnTo>
                    <a:pt x="3470" y="27492"/>
                  </a:lnTo>
                  <a:lnTo>
                    <a:pt x="3770" y="28025"/>
                  </a:lnTo>
                  <a:lnTo>
                    <a:pt x="4071" y="28559"/>
                  </a:lnTo>
                  <a:lnTo>
                    <a:pt x="4804" y="29627"/>
                  </a:lnTo>
                  <a:lnTo>
                    <a:pt x="5105" y="30194"/>
                  </a:lnTo>
                  <a:lnTo>
                    <a:pt x="5238" y="30461"/>
                  </a:lnTo>
                  <a:lnTo>
                    <a:pt x="5338" y="30795"/>
                  </a:lnTo>
                  <a:lnTo>
                    <a:pt x="5405" y="31095"/>
                  </a:lnTo>
                  <a:lnTo>
                    <a:pt x="5472" y="31428"/>
                  </a:lnTo>
                  <a:lnTo>
                    <a:pt x="5505" y="32096"/>
                  </a:lnTo>
                  <a:lnTo>
                    <a:pt x="5505" y="32763"/>
                  </a:lnTo>
                  <a:lnTo>
                    <a:pt x="5472" y="33430"/>
                  </a:lnTo>
                  <a:lnTo>
                    <a:pt x="5438" y="39135"/>
                  </a:lnTo>
                  <a:lnTo>
                    <a:pt x="5405" y="41904"/>
                  </a:lnTo>
                  <a:lnTo>
                    <a:pt x="5405" y="42004"/>
                  </a:lnTo>
                  <a:lnTo>
                    <a:pt x="5472" y="42071"/>
                  </a:lnTo>
                  <a:lnTo>
                    <a:pt x="5538" y="42104"/>
                  </a:lnTo>
                  <a:lnTo>
                    <a:pt x="5639" y="42138"/>
                  </a:lnTo>
                  <a:lnTo>
                    <a:pt x="5705" y="42104"/>
                  </a:lnTo>
                  <a:lnTo>
                    <a:pt x="5772" y="42071"/>
                  </a:lnTo>
                  <a:lnTo>
                    <a:pt x="5839" y="42004"/>
                  </a:lnTo>
                  <a:lnTo>
                    <a:pt x="5872" y="41904"/>
                  </a:lnTo>
                  <a:lnTo>
                    <a:pt x="5905" y="36299"/>
                  </a:lnTo>
                  <a:lnTo>
                    <a:pt x="5939" y="33530"/>
                  </a:lnTo>
                  <a:lnTo>
                    <a:pt x="5939" y="32229"/>
                  </a:lnTo>
                  <a:lnTo>
                    <a:pt x="5939" y="31595"/>
                  </a:lnTo>
                  <a:lnTo>
                    <a:pt x="5839" y="30961"/>
                  </a:lnTo>
                  <a:lnTo>
                    <a:pt x="5772" y="30661"/>
                  </a:lnTo>
                  <a:lnTo>
                    <a:pt x="5672" y="30394"/>
                  </a:lnTo>
                  <a:lnTo>
                    <a:pt x="5572" y="30127"/>
                  </a:lnTo>
                  <a:lnTo>
                    <a:pt x="5438" y="29860"/>
                  </a:lnTo>
                  <a:lnTo>
                    <a:pt x="5138" y="29327"/>
                  </a:lnTo>
                  <a:lnTo>
                    <a:pt x="4804" y="28826"/>
                  </a:lnTo>
                  <a:lnTo>
                    <a:pt x="4471" y="28326"/>
                  </a:lnTo>
                  <a:lnTo>
                    <a:pt x="4171" y="27792"/>
                  </a:lnTo>
                  <a:lnTo>
                    <a:pt x="3904" y="27258"/>
                  </a:lnTo>
                  <a:lnTo>
                    <a:pt x="3637" y="26724"/>
                  </a:lnTo>
                  <a:lnTo>
                    <a:pt x="3370" y="26124"/>
                  </a:lnTo>
                  <a:lnTo>
                    <a:pt x="3170" y="25523"/>
                  </a:lnTo>
                  <a:lnTo>
                    <a:pt x="2736" y="24322"/>
                  </a:lnTo>
                  <a:lnTo>
                    <a:pt x="2369" y="23121"/>
                  </a:lnTo>
                  <a:lnTo>
                    <a:pt x="2002" y="21920"/>
                  </a:lnTo>
                  <a:lnTo>
                    <a:pt x="1668" y="20652"/>
                  </a:lnTo>
                  <a:lnTo>
                    <a:pt x="1335" y="19385"/>
                  </a:lnTo>
                  <a:lnTo>
                    <a:pt x="1068" y="18117"/>
                  </a:lnTo>
                  <a:lnTo>
                    <a:pt x="801" y="16816"/>
                  </a:lnTo>
                  <a:lnTo>
                    <a:pt x="634" y="15548"/>
                  </a:lnTo>
                  <a:lnTo>
                    <a:pt x="501" y="14247"/>
                  </a:lnTo>
                  <a:lnTo>
                    <a:pt x="467" y="12946"/>
                  </a:lnTo>
                  <a:lnTo>
                    <a:pt x="467" y="12278"/>
                  </a:lnTo>
                  <a:lnTo>
                    <a:pt x="501" y="11611"/>
                  </a:lnTo>
                  <a:lnTo>
                    <a:pt x="601" y="10477"/>
                  </a:lnTo>
                  <a:lnTo>
                    <a:pt x="701" y="9876"/>
                  </a:lnTo>
                  <a:lnTo>
                    <a:pt x="801" y="9309"/>
                  </a:lnTo>
                  <a:lnTo>
                    <a:pt x="934" y="8742"/>
                  </a:lnTo>
                  <a:lnTo>
                    <a:pt x="1068" y="8175"/>
                  </a:lnTo>
                  <a:lnTo>
                    <a:pt x="1235" y="7608"/>
                  </a:lnTo>
                  <a:lnTo>
                    <a:pt x="1435" y="7040"/>
                  </a:lnTo>
                  <a:lnTo>
                    <a:pt x="1635" y="6507"/>
                  </a:lnTo>
                  <a:lnTo>
                    <a:pt x="1869" y="5973"/>
                  </a:lnTo>
                  <a:lnTo>
                    <a:pt x="2135" y="5439"/>
                  </a:lnTo>
                  <a:lnTo>
                    <a:pt x="2402" y="4939"/>
                  </a:lnTo>
                  <a:lnTo>
                    <a:pt x="2703" y="4438"/>
                  </a:lnTo>
                  <a:lnTo>
                    <a:pt x="3036" y="3938"/>
                  </a:lnTo>
                  <a:lnTo>
                    <a:pt x="3403" y="3471"/>
                  </a:lnTo>
                  <a:lnTo>
                    <a:pt x="3804" y="3037"/>
                  </a:lnTo>
                  <a:lnTo>
                    <a:pt x="4171" y="2670"/>
                  </a:lnTo>
                  <a:lnTo>
                    <a:pt x="4571" y="2303"/>
                  </a:lnTo>
                  <a:lnTo>
                    <a:pt x="4971" y="1969"/>
                  </a:lnTo>
                  <a:lnTo>
                    <a:pt x="5405" y="1669"/>
                  </a:lnTo>
                  <a:lnTo>
                    <a:pt x="5839" y="1402"/>
                  </a:lnTo>
                  <a:lnTo>
                    <a:pt x="6306" y="1135"/>
                  </a:lnTo>
                  <a:lnTo>
                    <a:pt x="6773" y="935"/>
                  </a:lnTo>
                  <a:lnTo>
                    <a:pt x="7273" y="768"/>
                  </a:lnTo>
                  <a:lnTo>
                    <a:pt x="7807" y="601"/>
                  </a:lnTo>
                  <a:lnTo>
                    <a:pt x="8374" y="535"/>
                  </a:lnTo>
                  <a:lnTo>
                    <a:pt x="8908" y="468"/>
                  </a:lnTo>
                  <a:lnTo>
                    <a:pt x="9475" y="468"/>
                  </a:lnTo>
                  <a:lnTo>
                    <a:pt x="10009" y="501"/>
                  </a:lnTo>
                  <a:lnTo>
                    <a:pt x="10576" y="601"/>
                  </a:lnTo>
                  <a:lnTo>
                    <a:pt x="11110" y="735"/>
                  </a:lnTo>
                  <a:lnTo>
                    <a:pt x="11644" y="868"/>
                  </a:lnTo>
                  <a:lnTo>
                    <a:pt x="12211" y="1102"/>
                  </a:lnTo>
                  <a:lnTo>
                    <a:pt x="12711" y="1335"/>
                  </a:lnTo>
                  <a:lnTo>
                    <a:pt x="13212" y="1636"/>
                  </a:lnTo>
                  <a:lnTo>
                    <a:pt x="13712" y="1936"/>
                  </a:lnTo>
                  <a:lnTo>
                    <a:pt x="14179" y="2303"/>
                  </a:lnTo>
                  <a:lnTo>
                    <a:pt x="14613" y="2670"/>
                  </a:lnTo>
                  <a:lnTo>
                    <a:pt x="15013" y="3070"/>
                  </a:lnTo>
                  <a:lnTo>
                    <a:pt x="15414" y="3471"/>
                  </a:lnTo>
                  <a:lnTo>
                    <a:pt x="15781" y="3904"/>
                  </a:lnTo>
                  <a:lnTo>
                    <a:pt x="16114" y="4371"/>
                  </a:lnTo>
                  <a:lnTo>
                    <a:pt x="16448" y="4872"/>
                  </a:lnTo>
                  <a:lnTo>
                    <a:pt x="16748" y="5339"/>
                  </a:lnTo>
                  <a:lnTo>
                    <a:pt x="17049" y="5873"/>
                  </a:lnTo>
                  <a:lnTo>
                    <a:pt x="17282" y="6373"/>
                  </a:lnTo>
                  <a:lnTo>
                    <a:pt x="17549" y="6907"/>
                  </a:lnTo>
                  <a:lnTo>
                    <a:pt x="17749" y="7441"/>
                  </a:lnTo>
                  <a:lnTo>
                    <a:pt x="18083" y="8408"/>
                  </a:lnTo>
                  <a:lnTo>
                    <a:pt x="18383" y="9376"/>
                  </a:lnTo>
                  <a:lnTo>
                    <a:pt x="18617" y="10377"/>
                  </a:lnTo>
                  <a:lnTo>
                    <a:pt x="18783" y="11378"/>
                  </a:lnTo>
                  <a:lnTo>
                    <a:pt x="18883" y="12412"/>
                  </a:lnTo>
                  <a:lnTo>
                    <a:pt x="18950" y="13413"/>
                  </a:lnTo>
                  <a:lnTo>
                    <a:pt x="18950" y="14447"/>
                  </a:lnTo>
                  <a:lnTo>
                    <a:pt x="18917" y="15448"/>
                  </a:lnTo>
                  <a:lnTo>
                    <a:pt x="18817" y="16482"/>
                  </a:lnTo>
                  <a:lnTo>
                    <a:pt x="18650" y="17483"/>
                  </a:lnTo>
                  <a:lnTo>
                    <a:pt x="18450" y="18484"/>
                  </a:lnTo>
                  <a:lnTo>
                    <a:pt x="18183" y="19485"/>
                  </a:lnTo>
                  <a:lnTo>
                    <a:pt x="17883" y="20452"/>
                  </a:lnTo>
                  <a:lnTo>
                    <a:pt x="17549" y="21420"/>
                  </a:lnTo>
                  <a:lnTo>
                    <a:pt x="17149" y="22354"/>
                  </a:lnTo>
                  <a:lnTo>
                    <a:pt x="16682" y="23288"/>
                  </a:lnTo>
                  <a:lnTo>
                    <a:pt x="16214" y="24155"/>
                  </a:lnTo>
                  <a:lnTo>
                    <a:pt x="15681" y="25023"/>
                  </a:lnTo>
                  <a:lnTo>
                    <a:pt x="15114" y="25824"/>
                  </a:lnTo>
                  <a:lnTo>
                    <a:pt x="14480" y="26624"/>
                  </a:lnTo>
                  <a:lnTo>
                    <a:pt x="13846" y="27392"/>
                  </a:lnTo>
                  <a:lnTo>
                    <a:pt x="13145" y="28126"/>
                  </a:lnTo>
                  <a:lnTo>
                    <a:pt x="12411" y="28793"/>
                  </a:lnTo>
                  <a:lnTo>
                    <a:pt x="11644" y="29460"/>
                  </a:lnTo>
                  <a:lnTo>
                    <a:pt x="11410" y="29627"/>
                  </a:lnTo>
                  <a:lnTo>
                    <a:pt x="11210" y="29827"/>
                  </a:lnTo>
                  <a:lnTo>
                    <a:pt x="11043" y="30027"/>
                  </a:lnTo>
                  <a:lnTo>
                    <a:pt x="10910" y="30261"/>
                  </a:lnTo>
                  <a:lnTo>
                    <a:pt x="10843" y="30528"/>
                  </a:lnTo>
                  <a:lnTo>
                    <a:pt x="10810" y="30795"/>
                  </a:lnTo>
                  <a:lnTo>
                    <a:pt x="10776" y="31328"/>
                  </a:lnTo>
                  <a:lnTo>
                    <a:pt x="10676" y="34097"/>
                  </a:lnTo>
                  <a:lnTo>
                    <a:pt x="10509" y="39636"/>
                  </a:lnTo>
                  <a:lnTo>
                    <a:pt x="10443" y="42371"/>
                  </a:lnTo>
                  <a:lnTo>
                    <a:pt x="10443" y="42471"/>
                  </a:lnTo>
                  <a:lnTo>
                    <a:pt x="10509" y="42538"/>
                  </a:lnTo>
                  <a:lnTo>
                    <a:pt x="10576" y="42572"/>
                  </a:lnTo>
                  <a:lnTo>
                    <a:pt x="10643" y="42605"/>
                  </a:lnTo>
                  <a:lnTo>
                    <a:pt x="10743" y="42572"/>
                  </a:lnTo>
                  <a:lnTo>
                    <a:pt x="10810" y="42538"/>
                  </a:lnTo>
                  <a:lnTo>
                    <a:pt x="10876" y="42471"/>
                  </a:lnTo>
                  <a:lnTo>
                    <a:pt x="10876" y="42371"/>
                  </a:lnTo>
                  <a:lnTo>
                    <a:pt x="11043" y="36700"/>
                  </a:lnTo>
                  <a:lnTo>
                    <a:pt x="11143" y="33864"/>
                  </a:lnTo>
                  <a:lnTo>
                    <a:pt x="11243" y="31028"/>
                  </a:lnTo>
                  <a:lnTo>
                    <a:pt x="11277" y="30694"/>
                  </a:lnTo>
                  <a:lnTo>
                    <a:pt x="11377" y="30428"/>
                  </a:lnTo>
                  <a:lnTo>
                    <a:pt x="11510" y="30194"/>
                  </a:lnTo>
                  <a:lnTo>
                    <a:pt x="11744" y="29960"/>
                  </a:lnTo>
                  <a:lnTo>
                    <a:pt x="12611" y="29260"/>
                  </a:lnTo>
                  <a:lnTo>
                    <a:pt x="13379" y="28526"/>
                  </a:lnTo>
                  <a:lnTo>
                    <a:pt x="14113" y="27792"/>
                  </a:lnTo>
                  <a:lnTo>
                    <a:pt x="14780" y="27025"/>
                  </a:lnTo>
                  <a:lnTo>
                    <a:pt x="15414" y="26224"/>
                  </a:lnTo>
                  <a:lnTo>
                    <a:pt x="15981" y="25390"/>
                  </a:lnTo>
                  <a:lnTo>
                    <a:pt x="16515" y="24522"/>
                  </a:lnTo>
                  <a:lnTo>
                    <a:pt x="17015" y="23622"/>
                  </a:lnTo>
                  <a:lnTo>
                    <a:pt x="17482" y="22721"/>
                  </a:lnTo>
                  <a:lnTo>
                    <a:pt x="17883" y="21787"/>
                  </a:lnTo>
                  <a:lnTo>
                    <a:pt x="18250" y="20819"/>
                  </a:lnTo>
                  <a:lnTo>
                    <a:pt x="18583" y="19852"/>
                  </a:lnTo>
                  <a:lnTo>
                    <a:pt x="18850" y="18851"/>
                  </a:lnTo>
                  <a:lnTo>
                    <a:pt x="19050" y="17850"/>
                  </a:lnTo>
                  <a:lnTo>
                    <a:pt x="19217" y="16816"/>
                  </a:lnTo>
                  <a:lnTo>
                    <a:pt x="19351" y="15815"/>
                  </a:lnTo>
                  <a:lnTo>
                    <a:pt x="19417" y="14781"/>
                  </a:lnTo>
                  <a:lnTo>
                    <a:pt x="19417" y="13746"/>
                  </a:lnTo>
                  <a:lnTo>
                    <a:pt x="19384" y="12745"/>
                  </a:lnTo>
                  <a:lnTo>
                    <a:pt x="19284" y="11711"/>
                  </a:lnTo>
                  <a:lnTo>
                    <a:pt x="19117" y="10710"/>
                  </a:lnTo>
                  <a:lnTo>
                    <a:pt x="18917" y="9709"/>
                  </a:lnTo>
                  <a:lnTo>
                    <a:pt x="18650" y="8709"/>
                  </a:lnTo>
                  <a:lnTo>
                    <a:pt x="18316" y="7608"/>
                  </a:lnTo>
                  <a:lnTo>
                    <a:pt x="17883" y="6540"/>
                  </a:lnTo>
                  <a:lnTo>
                    <a:pt x="17649" y="6040"/>
                  </a:lnTo>
                  <a:lnTo>
                    <a:pt x="17382" y="5539"/>
                  </a:lnTo>
                  <a:lnTo>
                    <a:pt x="17115" y="5039"/>
                  </a:lnTo>
                  <a:lnTo>
                    <a:pt x="16782" y="4538"/>
                  </a:lnTo>
                  <a:lnTo>
                    <a:pt x="16481" y="4071"/>
                  </a:lnTo>
                  <a:lnTo>
                    <a:pt x="16148" y="3604"/>
                  </a:lnTo>
                  <a:lnTo>
                    <a:pt x="15781" y="3170"/>
                  </a:lnTo>
                  <a:lnTo>
                    <a:pt x="15380" y="2770"/>
                  </a:lnTo>
                  <a:lnTo>
                    <a:pt x="14980" y="2370"/>
                  </a:lnTo>
                  <a:lnTo>
                    <a:pt x="14546" y="2003"/>
                  </a:lnTo>
                  <a:lnTo>
                    <a:pt x="14079" y="1636"/>
                  </a:lnTo>
                  <a:lnTo>
                    <a:pt x="13612" y="1335"/>
                  </a:lnTo>
                  <a:lnTo>
                    <a:pt x="13112" y="1035"/>
                  </a:lnTo>
                  <a:lnTo>
                    <a:pt x="12578" y="768"/>
                  </a:lnTo>
                  <a:lnTo>
                    <a:pt x="12078" y="535"/>
                  </a:lnTo>
                  <a:lnTo>
                    <a:pt x="11510" y="368"/>
                  </a:lnTo>
                  <a:lnTo>
                    <a:pt x="10943" y="201"/>
                  </a:lnTo>
                  <a:lnTo>
                    <a:pt x="10376" y="101"/>
                  </a:lnTo>
                  <a:lnTo>
                    <a:pt x="9809" y="34"/>
                  </a:lnTo>
                  <a:lnTo>
                    <a:pt x="92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469150" y="3417550"/>
              <a:ext cx="34225" cy="600550"/>
            </a:xfrm>
            <a:custGeom>
              <a:avLst/>
              <a:gdLst/>
              <a:ahLst/>
              <a:cxnLst/>
              <a:rect l="l" t="t" r="r" b="b"/>
              <a:pathLst>
                <a:path w="1369" h="24022" extrusionOk="0">
                  <a:moveTo>
                    <a:pt x="134" y="0"/>
                  </a:moveTo>
                  <a:lnTo>
                    <a:pt x="67" y="34"/>
                  </a:lnTo>
                  <a:lnTo>
                    <a:pt x="0" y="101"/>
                  </a:lnTo>
                  <a:lnTo>
                    <a:pt x="0" y="201"/>
                  </a:lnTo>
                  <a:lnTo>
                    <a:pt x="234" y="2503"/>
                  </a:lnTo>
                  <a:lnTo>
                    <a:pt x="434" y="4771"/>
                  </a:lnTo>
                  <a:lnTo>
                    <a:pt x="601" y="7073"/>
                  </a:lnTo>
                  <a:lnTo>
                    <a:pt x="701" y="9375"/>
                  </a:lnTo>
                  <a:lnTo>
                    <a:pt x="801" y="11677"/>
                  </a:lnTo>
                  <a:lnTo>
                    <a:pt x="868" y="13979"/>
                  </a:lnTo>
                  <a:lnTo>
                    <a:pt x="901" y="16248"/>
                  </a:lnTo>
                  <a:lnTo>
                    <a:pt x="901" y="18550"/>
                  </a:lnTo>
                  <a:lnTo>
                    <a:pt x="868" y="21186"/>
                  </a:lnTo>
                  <a:lnTo>
                    <a:pt x="768" y="23821"/>
                  </a:lnTo>
                  <a:lnTo>
                    <a:pt x="801" y="23921"/>
                  </a:lnTo>
                  <a:lnTo>
                    <a:pt x="834" y="23988"/>
                  </a:lnTo>
                  <a:lnTo>
                    <a:pt x="901" y="24021"/>
                  </a:lnTo>
                  <a:lnTo>
                    <a:pt x="1101" y="24021"/>
                  </a:lnTo>
                  <a:lnTo>
                    <a:pt x="1168" y="23988"/>
                  </a:lnTo>
                  <a:lnTo>
                    <a:pt x="1201" y="23921"/>
                  </a:lnTo>
                  <a:lnTo>
                    <a:pt x="1235" y="23821"/>
                  </a:lnTo>
                  <a:lnTo>
                    <a:pt x="1302" y="21519"/>
                  </a:lnTo>
                  <a:lnTo>
                    <a:pt x="1368" y="19217"/>
                  </a:lnTo>
                  <a:lnTo>
                    <a:pt x="1368" y="16915"/>
                  </a:lnTo>
                  <a:lnTo>
                    <a:pt x="1335" y="14613"/>
                  </a:lnTo>
                  <a:lnTo>
                    <a:pt x="1302" y="12311"/>
                  </a:lnTo>
                  <a:lnTo>
                    <a:pt x="1201" y="10043"/>
                  </a:lnTo>
                  <a:lnTo>
                    <a:pt x="1101" y="7741"/>
                  </a:lnTo>
                  <a:lnTo>
                    <a:pt x="935" y="5439"/>
                  </a:lnTo>
                  <a:lnTo>
                    <a:pt x="734" y="2836"/>
                  </a:lnTo>
                  <a:lnTo>
                    <a:pt x="467" y="201"/>
                  </a:lnTo>
                  <a:lnTo>
                    <a:pt x="434" y="101"/>
                  </a:lnTo>
                  <a:lnTo>
                    <a:pt x="367" y="34"/>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377400" y="3194025"/>
              <a:ext cx="308625" cy="833250"/>
            </a:xfrm>
            <a:custGeom>
              <a:avLst/>
              <a:gdLst/>
              <a:ahLst/>
              <a:cxnLst/>
              <a:rect l="l" t="t" r="r" b="b"/>
              <a:pathLst>
                <a:path w="12345" h="33330" extrusionOk="0">
                  <a:moveTo>
                    <a:pt x="5172" y="467"/>
                  </a:moveTo>
                  <a:lnTo>
                    <a:pt x="5472" y="534"/>
                  </a:lnTo>
                  <a:lnTo>
                    <a:pt x="5739" y="668"/>
                  </a:lnTo>
                  <a:lnTo>
                    <a:pt x="5972" y="834"/>
                  </a:lnTo>
                  <a:lnTo>
                    <a:pt x="6139" y="1035"/>
                  </a:lnTo>
                  <a:lnTo>
                    <a:pt x="6306" y="1301"/>
                  </a:lnTo>
                  <a:lnTo>
                    <a:pt x="6373" y="1568"/>
                  </a:lnTo>
                  <a:lnTo>
                    <a:pt x="6406" y="1668"/>
                  </a:lnTo>
                  <a:lnTo>
                    <a:pt x="6440" y="1702"/>
                  </a:lnTo>
                  <a:lnTo>
                    <a:pt x="6239" y="2102"/>
                  </a:lnTo>
                  <a:lnTo>
                    <a:pt x="6173" y="2302"/>
                  </a:lnTo>
                  <a:lnTo>
                    <a:pt x="6106" y="2536"/>
                  </a:lnTo>
                  <a:lnTo>
                    <a:pt x="6106" y="2636"/>
                  </a:lnTo>
                  <a:lnTo>
                    <a:pt x="6139" y="2703"/>
                  </a:lnTo>
                  <a:lnTo>
                    <a:pt x="6206" y="2769"/>
                  </a:lnTo>
                  <a:lnTo>
                    <a:pt x="6273" y="2803"/>
                  </a:lnTo>
                  <a:lnTo>
                    <a:pt x="6440" y="2803"/>
                  </a:lnTo>
                  <a:lnTo>
                    <a:pt x="6506" y="2736"/>
                  </a:lnTo>
                  <a:lnTo>
                    <a:pt x="6540" y="2636"/>
                  </a:lnTo>
                  <a:lnTo>
                    <a:pt x="6673" y="2302"/>
                  </a:lnTo>
                  <a:lnTo>
                    <a:pt x="6806" y="2002"/>
                  </a:lnTo>
                  <a:lnTo>
                    <a:pt x="7040" y="1702"/>
                  </a:lnTo>
                  <a:lnTo>
                    <a:pt x="7274" y="1435"/>
                  </a:lnTo>
                  <a:lnTo>
                    <a:pt x="7574" y="1235"/>
                  </a:lnTo>
                  <a:lnTo>
                    <a:pt x="7907" y="1068"/>
                  </a:lnTo>
                  <a:lnTo>
                    <a:pt x="8241" y="1001"/>
                  </a:lnTo>
                  <a:lnTo>
                    <a:pt x="8608" y="1001"/>
                  </a:lnTo>
                  <a:lnTo>
                    <a:pt x="8808" y="1035"/>
                  </a:lnTo>
                  <a:lnTo>
                    <a:pt x="9008" y="1135"/>
                  </a:lnTo>
                  <a:lnTo>
                    <a:pt x="9142" y="1268"/>
                  </a:lnTo>
                  <a:lnTo>
                    <a:pt x="9242" y="1435"/>
                  </a:lnTo>
                  <a:lnTo>
                    <a:pt x="9309" y="1602"/>
                  </a:lnTo>
                  <a:lnTo>
                    <a:pt x="9342" y="1802"/>
                  </a:lnTo>
                  <a:lnTo>
                    <a:pt x="9375" y="2202"/>
                  </a:lnTo>
                  <a:lnTo>
                    <a:pt x="9342" y="2636"/>
                  </a:lnTo>
                  <a:lnTo>
                    <a:pt x="9242" y="3036"/>
                  </a:lnTo>
                  <a:lnTo>
                    <a:pt x="9075" y="3403"/>
                  </a:lnTo>
                  <a:lnTo>
                    <a:pt x="8842" y="3737"/>
                  </a:lnTo>
                  <a:lnTo>
                    <a:pt x="8775" y="3837"/>
                  </a:lnTo>
                  <a:lnTo>
                    <a:pt x="8775" y="3904"/>
                  </a:lnTo>
                  <a:lnTo>
                    <a:pt x="8775" y="4004"/>
                  </a:lnTo>
                  <a:lnTo>
                    <a:pt x="8842" y="4070"/>
                  </a:lnTo>
                  <a:lnTo>
                    <a:pt x="8908" y="4104"/>
                  </a:lnTo>
                  <a:lnTo>
                    <a:pt x="8975" y="4137"/>
                  </a:lnTo>
                  <a:lnTo>
                    <a:pt x="9075" y="4104"/>
                  </a:lnTo>
                  <a:lnTo>
                    <a:pt x="9142" y="4070"/>
                  </a:lnTo>
                  <a:lnTo>
                    <a:pt x="9275" y="3970"/>
                  </a:lnTo>
                  <a:lnTo>
                    <a:pt x="9442" y="3870"/>
                  </a:lnTo>
                  <a:lnTo>
                    <a:pt x="9742" y="3770"/>
                  </a:lnTo>
                  <a:lnTo>
                    <a:pt x="10076" y="3737"/>
                  </a:lnTo>
                  <a:lnTo>
                    <a:pt x="10376" y="3770"/>
                  </a:lnTo>
                  <a:lnTo>
                    <a:pt x="10710" y="3870"/>
                  </a:lnTo>
                  <a:lnTo>
                    <a:pt x="11010" y="4004"/>
                  </a:lnTo>
                  <a:lnTo>
                    <a:pt x="11277" y="4204"/>
                  </a:lnTo>
                  <a:lnTo>
                    <a:pt x="11477" y="4471"/>
                  </a:lnTo>
                  <a:lnTo>
                    <a:pt x="11677" y="4771"/>
                  </a:lnTo>
                  <a:lnTo>
                    <a:pt x="11778" y="5071"/>
                  </a:lnTo>
                  <a:lnTo>
                    <a:pt x="11878" y="5405"/>
                  </a:lnTo>
                  <a:lnTo>
                    <a:pt x="11911" y="5772"/>
                  </a:lnTo>
                  <a:lnTo>
                    <a:pt x="11878" y="6106"/>
                  </a:lnTo>
                  <a:lnTo>
                    <a:pt x="11844" y="6473"/>
                  </a:lnTo>
                  <a:lnTo>
                    <a:pt x="11744" y="6773"/>
                  </a:lnTo>
                  <a:lnTo>
                    <a:pt x="11611" y="7106"/>
                  </a:lnTo>
                  <a:lnTo>
                    <a:pt x="11477" y="7307"/>
                  </a:lnTo>
                  <a:lnTo>
                    <a:pt x="11344" y="7507"/>
                  </a:lnTo>
                  <a:lnTo>
                    <a:pt x="11177" y="7674"/>
                  </a:lnTo>
                  <a:lnTo>
                    <a:pt x="10977" y="7807"/>
                  </a:lnTo>
                  <a:lnTo>
                    <a:pt x="10777" y="7941"/>
                  </a:lnTo>
                  <a:lnTo>
                    <a:pt x="10576" y="8007"/>
                  </a:lnTo>
                  <a:lnTo>
                    <a:pt x="10343" y="8074"/>
                  </a:lnTo>
                  <a:lnTo>
                    <a:pt x="10143" y="8074"/>
                  </a:lnTo>
                  <a:lnTo>
                    <a:pt x="9876" y="8007"/>
                  </a:lnTo>
                  <a:lnTo>
                    <a:pt x="9642" y="7907"/>
                  </a:lnTo>
                  <a:lnTo>
                    <a:pt x="9442" y="7774"/>
                  </a:lnTo>
                  <a:lnTo>
                    <a:pt x="9242" y="7607"/>
                  </a:lnTo>
                  <a:lnTo>
                    <a:pt x="9042" y="7440"/>
                  </a:lnTo>
                  <a:lnTo>
                    <a:pt x="8875" y="7240"/>
                  </a:lnTo>
                  <a:lnTo>
                    <a:pt x="8708" y="7040"/>
                  </a:lnTo>
                  <a:lnTo>
                    <a:pt x="8575" y="6806"/>
                  </a:lnTo>
                  <a:lnTo>
                    <a:pt x="8541" y="6739"/>
                  </a:lnTo>
                  <a:lnTo>
                    <a:pt x="8441" y="6706"/>
                  </a:lnTo>
                  <a:lnTo>
                    <a:pt x="8375" y="6673"/>
                  </a:lnTo>
                  <a:lnTo>
                    <a:pt x="8274" y="6706"/>
                  </a:lnTo>
                  <a:lnTo>
                    <a:pt x="8208" y="6773"/>
                  </a:lnTo>
                  <a:lnTo>
                    <a:pt x="8174" y="6873"/>
                  </a:lnTo>
                  <a:lnTo>
                    <a:pt x="8174" y="6940"/>
                  </a:lnTo>
                  <a:lnTo>
                    <a:pt x="8208" y="7040"/>
                  </a:lnTo>
                  <a:lnTo>
                    <a:pt x="8308" y="7240"/>
                  </a:lnTo>
                  <a:lnTo>
                    <a:pt x="8441" y="7440"/>
                  </a:lnTo>
                  <a:lnTo>
                    <a:pt x="8341" y="7507"/>
                  </a:lnTo>
                  <a:lnTo>
                    <a:pt x="8241" y="7607"/>
                  </a:lnTo>
                  <a:lnTo>
                    <a:pt x="8174" y="7740"/>
                  </a:lnTo>
                  <a:lnTo>
                    <a:pt x="8074" y="7974"/>
                  </a:lnTo>
                  <a:lnTo>
                    <a:pt x="7974" y="8107"/>
                  </a:lnTo>
                  <a:lnTo>
                    <a:pt x="7841" y="8241"/>
                  </a:lnTo>
                  <a:lnTo>
                    <a:pt x="7707" y="8341"/>
                  </a:lnTo>
                  <a:lnTo>
                    <a:pt x="7574" y="8408"/>
                  </a:lnTo>
                  <a:lnTo>
                    <a:pt x="7374" y="8474"/>
                  </a:lnTo>
                  <a:lnTo>
                    <a:pt x="7207" y="8541"/>
                  </a:lnTo>
                  <a:lnTo>
                    <a:pt x="6806" y="8541"/>
                  </a:lnTo>
                  <a:lnTo>
                    <a:pt x="6640" y="8508"/>
                  </a:lnTo>
                  <a:lnTo>
                    <a:pt x="6473" y="8474"/>
                  </a:lnTo>
                  <a:lnTo>
                    <a:pt x="6306" y="8408"/>
                  </a:lnTo>
                  <a:lnTo>
                    <a:pt x="6139" y="8308"/>
                  </a:lnTo>
                  <a:lnTo>
                    <a:pt x="5839" y="8074"/>
                  </a:lnTo>
                  <a:lnTo>
                    <a:pt x="5572" y="7774"/>
                  </a:lnTo>
                  <a:lnTo>
                    <a:pt x="5372" y="7440"/>
                  </a:lnTo>
                  <a:lnTo>
                    <a:pt x="5205" y="7106"/>
                  </a:lnTo>
                  <a:lnTo>
                    <a:pt x="5138" y="7006"/>
                  </a:lnTo>
                  <a:lnTo>
                    <a:pt x="5005" y="6940"/>
                  </a:lnTo>
                  <a:lnTo>
                    <a:pt x="4871" y="6973"/>
                  </a:lnTo>
                  <a:lnTo>
                    <a:pt x="4838" y="7006"/>
                  </a:lnTo>
                  <a:lnTo>
                    <a:pt x="4771" y="7040"/>
                  </a:lnTo>
                  <a:lnTo>
                    <a:pt x="4538" y="7440"/>
                  </a:lnTo>
                  <a:lnTo>
                    <a:pt x="4271" y="7774"/>
                  </a:lnTo>
                  <a:lnTo>
                    <a:pt x="3971" y="8107"/>
                  </a:lnTo>
                  <a:lnTo>
                    <a:pt x="3604" y="8341"/>
                  </a:lnTo>
                  <a:lnTo>
                    <a:pt x="3237" y="8541"/>
                  </a:lnTo>
                  <a:lnTo>
                    <a:pt x="3003" y="8641"/>
                  </a:lnTo>
                  <a:lnTo>
                    <a:pt x="2803" y="8675"/>
                  </a:lnTo>
                  <a:lnTo>
                    <a:pt x="2603" y="8708"/>
                  </a:lnTo>
                  <a:lnTo>
                    <a:pt x="2369" y="8708"/>
                  </a:lnTo>
                  <a:lnTo>
                    <a:pt x="2136" y="8675"/>
                  </a:lnTo>
                  <a:lnTo>
                    <a:pt x="1902" y="8608"/>
                  </a:lnTo>
                  <a:lnTo>
                    <a:pt x="1735" y="8541"/>
                  </a:lnTo>
                  <a:lnTo>
                    <a:pt x="1569" y="8441"/>
                  </a:lnTo>
                  <a:lnTo>
                    <a:pt x="1402" y="8341"/>
                  </a:lnTo>
                  <a:lnTo>
                    <a:pt x="1268" y="8207"/>
                  </a:lnTo>
                  <a:lnTo>
                    <a:pt x="1135" y="8074"/>
                  </a:lnTo>
                  <a:lnTo>
                    <a:pt x="1035" y="7907"/>
                  </a:lnTo>
                  <a:lnTo>
                    <a:pt x="968" y="7707"/>
                  </a:lnTo>
                  <a:lnTo>
                    <a:pt x="935" y="7507"/>
                  </a:lnTo>
                  <a:lnTo>
                    <a:pt x="935" y="7340"/>
                  </a:lnTo>
                  <a:lnTo>
                    <a:pt x="935" y="7140"/>
                  </a:lnTo>
                  <a:lnTo>
                    <a:pt x="1001" y="6973"/>
                  </a:lnTo>
                  <a:lnTo>
                    <a:pt x="1068" y="6806"/>
                  </a:lnTo>
                  <a:lnTo>
                    <a:pt x="1168" y="6639"/>
                  </a:lnTo>
                  <a:lnTo>
                    <a:pt x="1268" y="6506"/>
                  </a:lnTo>
                  <a:lnTo>
                    <a:pt x="1402" y="6373"/>
                  </a:lnTo>
                  <a:lnTo>
                    <a:pt x="1569" y="6306"/>
                  </a:lnTo>
                  <a:lnTo>
                    <a:pt x="1635" y="6272"/>
                  </a:lnTo>
                  <a:lnTo>
                    <a:pt x="1702" y="6206"/>
                  </a:lnTo>
                  <a:lnTo>
                    <a:pt x="1735" y="6139"/>
                  </a:lnTo>
                  <a:lnTo>
                    <a:pt x="1735" y="6072"/>
                  </a:lnTo>
                  <a:lnTo>
                    <a:pt x="1735" y="6006"/>
                  </a:lnTo>
                  <a:lnTo>
                    <a:pt x="1702" y="5939"/>
                  </a:lnTo>
                  <a:lnTo>
                    <a:pt x="1669" y="5905"/>
                  </a:lnTo>
                  <a:lnTo>
                    <a:pt x="1569" y="5872"/>
                  </a:lnTo>
                  <a:lnTo>
                    <a:pt x="1402" y="5772"/>
                  </a:lnTo>
                  <a:lnTo>
                    <a:pt x="1235" y="5672"/>
                  </a:lnTo>
                  <a:lnTo>
                    <a:pt x="1102" y="5572"/>
                  </a:lnTo>
                  <a:lnTo>
                    <a:pt x="968" y="5438"/>
                  </a:lnTo>
                  <a:lnTo>
                    <a:pt x="735" y="5138"/>
                  </a:lnTo>
                  <a:lnTo>
                    <a:pt x="568" y="4804"/>
                  </a:lnTo>
                  <a:lnTo>
                    <a:pt x="468" y="4437"/>
                  </a:lnTo>
                  <a:lnTo>
                    <a:pt x="434" y="4237"/>
                  </a:lnTo>
                  <a:lnTo>
                    <a:pt x="434" y="4037"/>
                  </a:lnTo>
                  <a:lnTo>
                    <a:pt x="468" y="3870"/>
                  </a:lnTo>
                  <a:lnTo>
                    <a:pt x="501" y="3670"/>
                  </a:lnTo>
                  <a:lnTo>
                    <a:pt x="568" y="3503"/>
                  </a:lnTo>
                  <a:lnTo>
                    <a:pt x="668" y="3337"/>
                  </a:lnTo>
                  <a:lnTo>
                    <a:pt x="768" y="3170"/>
                  </a:lnTo>
                  <a:lnTo>
                    <a:pt x="901" y="3036"/>
                  </a:lnTo>
                  <a:lnTo>
                    <a:pt x="1035" y="2903"/>
                  </a:lnTo>
                  <a:lnTo>
                    <a:pt x="1168" y="2803"/>
                  </a:lnTo>
                  <a:lnTo>
                    <a:pt x="1502" y="2636"/>
                  </a:lnTo>
                  <a:lnTo>
                    <a:pt x="1869" y="2569"/>
                  </a:lnTo>
                  <a:lnTo>
                    <a:pt x="2236" y="2536"/>
                  </a:lnTo>
                  <a:lnTo>
                    <a:pt x="2603" y="2569"/>
                  </a:lnTo>
                  <a:lnTo>
                    <a:pt x="2936" y="2703"/>
                  </a:lnTo>
                  <a:lnTo>
                    <a:pt x="3103" y="2769"/>
                  </a:lnTo>
                  <a:lnTo>
                    <a:pt x="3270" y="2869"/>
                  </a:lnTo>
                  <a:lnTo>
                    <a:pt x="3337" y="2903"/>
                  </a:lnTo>
                  <a:lnTo>
                    <a:pt x="3437" y="2903"/>
                  </a:lnTo>
                  <a:lnTo>
                    <a:pt x="3504" y="2869"/>
                  </a:lnTo>
                  <a:lnTo>
                    <a:pt x="3570" y="2736"/>
                  </a:lnTo>
                  <a:lnTo>
                    <a:pt x="3604" y="2669"/>
                  </a:lnTo>
                  <a:lnTo>
                    <a:pt x="3604" y="2603"/>
                  </a:lnTo>
                  <a:lnTo>
                    <a:pt x="3537" y="2302"/>
                  </a:lnTo>
                  <a:lnTo>
                    <a:pt x="3537" y="2002"/>
                  </a:lnTo>
                  <a:lnTo>
                    <a:pt x="3604" y="1668"/>
                  </a:lnTo>
                  <a:lnTo>
                    <a:pt x="3704" y="1368"/>
                  </a:lnTo>
                  <a:lnTo>
                    <a:pt x="3871" y="1101"/>
                  </a:lnTo>
                  <a:lnTo>
                    <a:pt x="4071" y="868"/>
                  </a:lnTo>
                  <a:lnTo>
                    <a:pt x="4304" y="668"/>
                  </a:lnTo>
                  <a:lnTo>
                    <a:pt x="4571" y="534"/>
                  </a:lnTo>
                  <a:lnTo>
                    <a:pt x="4871" y="467"/>
                  </a:lnTo>
                  <a:close/>
                  <a:moveTo>
                    <a:pt x="4805" y="0"/>
                  </a:moveTo>
                  <a:lnTo>
                    <a:pt x="4638" y="34"/>
                  </a:lnTo>
                  <a:lnTo>
                    <a:pt x="4471" y="67"/>
                  </a:lnTo>
                  <a:lnTo>
                    <a:pt x="4137" y="234"/>
                  </a:lnTo>
                  <a:lnTo>
                    <a:pt x="3871" y="401"/>
                  </a:lnTo>
                  <a:lnTo>
                    <a:pt x="3637" y="668"/>
                  </a:lnTo>
                  <a:lnTo>
                    <a:pt x="3437" y="934"/>
                  </a:lnTo>
                  <a:lnTo>
                    <a:pt x="3270" y="1235"/>
                  </a:lnTo>
                  <a:lnTo>
                    <a:pt x="3170" y="1568"/>
                  </a:lnTo>
                  <a:lnTo>
                    <a:pt x="3103" y="1902"/>
                  </a:lnTo>
                  <a:lnTo>
                    <a:pt x="3103" y="2236"/>
                  </a:lnTo>
                  <a:lnTo>
                    <a:pt x="2703" y="2102"/>
                  </a:lnTo>
                  <a:lnTo>
                    <a:pt x="2303" y="2069"/>
                  </a:lnTo>
                  <a:lnTo>
                    <a:pt x="1902" y="2102"/>
                  </a:lnTo>
                  <a:lnTo>
                    <a:pt x="1502" y="2169"/>
                  </a:lnTo>
                  <a:lnTo>
                    <a:pt x="1102" y="2336"/>
                  </a:lnTo>
                  <a:lnTo>
                    <a:pt x="768" y="2536"/>
                  </a:lnTo>
                  <a:lnTo>
                    <a:pt x="601" y="2669"/>
                  </a:lnTo>
                  <a:lnTo>
                    <a:pt x="468" y="2836"/>
                  </a:lnTo>
                  <a:lnTo>
                    <a:pt x="334" y="3003"/>
                  </a:lnTo>
                  <a:lnTo>
                    <a:pt x="234" y="3170"/>
                  </a:lnTo>
                  <a:lnTo>
                    <a:pt x="134" y="3370"/>
                  </a:lnTo>
                  <a:lnTo>
                    <a:pt x="67" y="3570"/>
                  </a:lnTo>
                  <a:lnTo>
                    <a:pt x="34" y="3770"/>
                  </a:lnTo>
                  <a:lnTo>
                    <a:pt x="1" y="3970"/>
                  </a:lnTo>
                  <a:lnTo>
                    <a:pt x="1" y="4371"/>
                  </a:lnTo>
                  <a:lnTo>
                    <a:pt x="67" y="4771"/>
                  </a:lnTo>
                  <a:lnTo>
                    <a:pt x="234" y="5171"/>
                  </a:lnTo>
                  <a:lnTo>
                    <a:pt x="434" y="5538"/>
                  </a:lnTo>
                  <a:lnTo>
                    <a:pt x="735" y="5839"/>
                  </a:lnTo>
                  <a:lnTo>
                    <a:pt x="1035" y="6106"/>
                  </a:lnTo>
                  <a:lnTo>
                    <a:pt x="801" y="6339"/>
                  </a:lnTo>
                  <a:lnTo>
                    <a:pt x="634" y="6639"/>
                  </a:lnTo>
                  <a:lnTo>
                    <a:pt x="534" y="6973"/>
                  </a:lnTo>
                  <a:lnTo>
                    <a:pt x="468" y="7307"/>
                  </a:lnTo>
                  <a:lnTo>
                    <a:pt x="468" y="7574"/>
                  </a:lnTo>
                  <a:lnTo>
                    <a:pt x="534" y="7807"/>
                  </a:lnTo>
                  <a:lnTo>
                    <a:pt x="601" y="8041"/>
                  </a:lnTo>
                  <a:lnTo>
                    <a:pt x="735" y="8274"/>
                  </a:lnTo>
                  <a:lnTo>
                    <a:pt x="868" y="8474"/>
                  </a:lnTo>
                  <a:lnTo>
                    <a:pt x="1035" y="8641"/>
                  </a:lnTo>
                  <a:lnTo>
                    <a:pt x="1235" y="8775"/>
                  </a:lnTo>
                  <a:lnTo>
                    <a:pt x="1468" y="8908"/>
                  </a:lnTo>
                  <a:lnTo>
                    <a:pt x="1702" y="9042"/>
                  </a:lnTo>
                  <a:lnTo>
                    <a:pt x="1969" y="9108"/>
                  </a:lnTo>
                  <a:lnTo>
                    <a:pt x="2202" y="9142"/>
                  </a:lnTo>
                  <a:lnTo>
                    <a:pt x="2469" y="9175"/>
                  </a:lnTo>
                  <a:lnTo>
                    <a:pt x="2703" y="9142"/>
                  </a:lnTo>
                  <a:lnTo>
                    <a:pt x="2936" y="9108"/>
                  </a:lnTo>
                  <a:lnTo>
                    <a:pt x="3203" y="9042"/>
                  </a:lnTo>
                  <a:lnTo>
                    <a:pt x="3437" y="8975"/>
                  </a:lnTo>
                  <a:lnTo>
                    <a:pt x="3637" y="8841"/>
                  </a:lnTo>
                  <a:lnTo>
                    <a:pt x="3871" y="8708"/>
                  </a:lnTo>
                  <a:lnTo>
                    <a:pt x="4271" y="8408"/>
                  </a:lnTo>
                  <a:lnTo>
                    <a:pt x="4638" y="8041"/>
                  </a:lnTo>
                  <a:lnTo>
                    <a:pt x="4938" y="7640"/>
                  </a:lnTo>
                  <a:lnTo>
                    <a:pt x="5105" y="7907"/>
                  </a:lnTo>
                  <a:lnTo>
                    <a:pt x="5305" y="8174"/>
                  </a:lnTo>
                  <a:lnTo>
                    <a:pt x="5505" y="8408"/>
                  </a:lnTo>
                  <a:lnTo>
                    <a:pt x="5739" y="8608"/>
                  </a:lnTo>
                  <a:lnTo>
                    <a:pt x="6006" y="8775"/>
                  </a:lnTo>
                  <a:lnTo>
                    <a:pt x="6273" y="8908"/>
                  </a:lnTo>
                  <a:lnTo>
                    <a:pt x="6573" y="8975"/>
                  </a:lnTo>
                  <a:lnTo>
                    <a:pt x="6873" y="9008"/>
                  </a:lnTo>
                  <a:lnTo>
                    <a:pt x="6573" y="13679"/>
                  </a:lnTo>
                  <a:lnTo>
                    <a:pt x="6273" y="18383"/>
                  </a:lnTo>
                  <a:lnTo>
                    <a:pt x="6006" y="23054"/>
                  </a:lnTo>
                  <a:lnTo>
                    <a:pt x="5806" y="27758"/>
                  </a:lnTo>
                  <a:lnTo>
                    <a:pt x="5605" y="33129"/>
                  </a:lnTo>
                  <a:lnTo>
                    <a:pt x="5605" y="33229"/>
                  </a:lnTo>
                  <a:lnTo>
                    <a:pt x="5672" y="33296"/>
                  </a:lnTo>
                  <a:lnTo>
                    <a:pt x="5739" y="33329"/>
                  </a:lnTo>
                  <a:lnTo>
                    <a:pt x="5906" y="33329"/>
                  </a:lnTo>
                  <a:lnTo>
                    <a:pt x="5972" y="33296"/>
                  </a:lnTo>
                  <a:lnTo>
                    <a:pt x="6039" y="33229"/>
                  </a:lnTo>
                  <a:lnTo>
                    <a:pt x="6073" y="33129"/>
                  </a:lnTo>
                  <a:lnTo>
                    <a:pt x="6239" y="28392"/>
                  </a:lnTo>
                  <a:lnTo>
                    <a:pt x="6440" y="23688"/>
                  </a:lnTo>
                  <a:lnTo>
                    <a:pt x="6706" y="18984"/>
                  </a:lnTo>
                  <a:lnTo>
                    <a:pt x="6973" y="14279"/>
                  </a:lnTo>
                  <a:lnTo>
                    <a:pt x="7340" y="8975"/>
                  </a:lnTo>
                  <a:lnTo>
                    <a:pt x="7641" y="8875"/>
                  </a:lnTo>
                  <a:lnTo>
                    <a:pt x="7907" y="8741"/>
                  </a:lnTo>
                  <a:lnTo>
                    <a:pt x="8141" y="8574"/>
                  </a:lnTo>
                  <a:lnTo>
                    <a:pt x="8341" y="8374"/>
                  </a:lnTo>
                  <a:lnTo>
                    <a:pt x="8441" y="8207"/>
                  </a:lnTo>
                  <a:lnTo>
                    <a:pt x="8541" y="8041"/>
                  </a:lnTo>
                  <a:lnTo>
                    <a:pt x="8608" y="7974"/>
                  </a:lnTo>
                  <a:lnTo>
                    <a:pt x="8641" y="7907"/>
                  </a:lnTo>
                  <a:lnTo>
                    <a:pt x="8742" y="7874"/>
                  </a:lnTo>
                  <a:lnTo>
                    <a:pt x="8808" y="7907"/>
                  </a:lnTo>
                  <a:lnTo>
                    <a:pt x="8975" y="8041"/>
                  </a:lnTo>
                  <a:lnTo>
                    <a:pt x="9142" y="8174"/>
                  </a:lnTo>
                  <a:lnTo>
                    <a:pt x="9309" y="8308"/>
                  </a:lnTo>
                  <a:lnTo>
                    <a:pt x="9509" y="8408"/>
                  </a:lnTo>
                  <a:lnTo>
                    <a:pt x="9809" y="8508"/>
                  </a:lnTo>
                  <a:lnTo>
                    <a:pt x="10109" y="8541"/>
                  </a:lnTo>
                  <a:lnTo>
                    <a:pt x="10476" y="8541"/>
                  </a:lnTo>
                  <a:lnTo>
                    <a:pt x="10777" y="8441"/>
                  </a:lnTo>
                  <a:lnTo>
                    <a:pt x="11044" y="8341"/>
                  </a:lnTo>
                  <a:lnTo>
                    <a:pt x="11277" y="8174"/>
                  </a:lnTo>
                  <a:lnTo>
                    <a:pt x="11511" y="7974"/>
                  </a:lnTo>
                  <a:lnTo>
                    <a:pt x="11744" y="7740"/>
                  </a:lnTo>
                  <a:lnTo>
                    <a:pt x="11911" y="7473"/>
                  </a:lnTo>
                  <a:lnTo>
                    <a:pt x="12044" y="7207"/>
                  </a:lnTo>
                  <a:lnTo>
                    <a:pt x="12211" y="6840"/>
                  </a:lnTo>
                  <a:lnTo>
                    <a:pt x="12311" y="6439"/>
                  </a:lnTo>
                  <a:lnTo>
                    <a:pt x="12345" y="6039"/>
                  </a:lnTo>
                  <a:lnTo>
                    <a:pt x="12345" y="5639"/>
                  </a:lnTo>
                  <a:lnTo>
                    <a:pt x="12311" y="5238"/>
                  </a:lnTo>
                  <a:lnTo>
                    <a:pt x="12178" y="4838"/>
                  </a:lnTo>
                  <a:lnTo>
                    <a:pt x="12044" y="4471"/>
                  </a:lnTo>
                  <a:lnTo>
                    <a:pt x="11811" y="4137"/>
                  </a:lnTo>
                  <a:lnTo>
                    <a:pt x="11611" y="3904"/>
                  </a:lnTo>
                  <a:lnTo>
                    <a:pt x="11344" y="3704"/>
                  </a:lnTo>
                  <a:lnTo>
                    <a:pt x="11077" y="3537"/>
                  </a:lnTo>
                  <a:lnTo>
                    <a:pt x="10810" y="3403"/>
                  </a:lnTo>
                  <a:lnTo>
                    <a:pt x="10510" y="3337"/>
                  </a:lnTo>
                  <a:lnTo>
                    <a:pt x="10209" y="3303"/>
                  </a:lnTo>
                  <a:lnTo>
                    <a:pt x="9909" y="3303"/>
                  </a:lnTo>
                  <a:lnTo>
                    <a:pt x="9576" y="3337"/>
                  </a:lnTo>
                  <a:lnTo>
                    <a:pt x="9709" y="3070"/>
                  </a:lnTo>
                  <a:lnTo>
                    <a:pt x="9776" y="2769"/>
                  </a:lnTo>
                  <a:lnTo>
                    <a:pt x="9842" y="2469"/>
                  </a:lnTo>
                  <a:lnTo>
                    <a:pt x="9842" y="2169"/>
                  </a:lnTo>
                  <a:lnTo>
                    <a:pt x="9842" y="1902"/>
                  </a:lnTo>
                  <a:lnTo>
                    <a:pt x="9809" y="1668"/>
                  </a:lnTo>
                  <a:lnTo>
                    <a:pt x="9742" y="1435"/>
                  </a:lnTo>
                  <a:lnTo>
                    <a:pt x="9642" y="1201"/>
                  </a:lnTo>
                  <a:lnTo>
                    <a:pt x="9509" y="1001"/>
                  </a:lnTo>
                  <a:lnTo>
                    <a:pt x="9342" y="834"/>
                  </a:lnTo>
                  <a:lnTo>
                    <a:pt x="9175" y="701"/>
                  </a:lnTo>
                  <a:lnTo>
                    <a:pt x="8908" y="601"/>
                  </a:lnTo>
                  <a:lnTo>
                    <a:pt x="8641" y="534"/>
                  </a:lnTo>
                  <a:lnTo>
                    <a:pt x="8341" y="534"/>
                  </a:lnTo>
                  <a:lnTo>
                    <a:pt x="8041" y="567"/>
                  </a:lnTo>
                  <a:lnTo>
                    <a:pt x="7774" y="634"/>
                  </a:lnTo>
                  <a:lnTo>
                    <a:pt x="7507" y="734"/>
                  </a:lnTo>
                  <a:lnTo>
                    <a:pt x="7240" y="901"/>
                  </a:lnTo>
                  <a:lnTo>
                    <a:pt x="7007" y="1068"/>
                  </a:lnTo>
                  <a:lnTo>
                    <a:pt x="6773" y="1301"/>
                  </a:lnTo>
                  <a:lnTo>
                    <a:pt x="6740" y="1101"/>
                  </a:lnTo>
                  <a:lnTo>
                    <a:pt x="6640" y="968"/>
                  </a:lnTo>
                  <a:lnTo>
                    <a:pt x="6440" y="668"/>
                  </a:lnTo>
                  <a:lnTo>
                    <a:pt x="6173" y="401"/>
                  </a:lnTo>
                  <a:lnTo>
                    <a:pt x="5872" y="200"/>
                  </a:lnTo>
                  <a:lnTo>
                    <a:pt x="5539" y="67"/>
                  </a:lnTo>
                  <a:lnTo>
                    <a:pt x="51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403250" y="3982200"/>
              <a:ext cx="187700" cy="138475"/>
            </a:xfrm>
            <a:custGeom>
              <a:avLst/>
              <a:gdLst/>
              <a:ahLst/>
              <a:cxnLst/>
              <a:rect l="l" t="t" r="r" b="b"/>
              <a:pathLst>
                <a:path w="7508" h="5539" extrusionOk="0">
                  <a:moveTo>
                    <a:pt x="6573" y="2069"/>
                  </a:moveTo>
                  <a:lnTo>
                    <a:pt x="6707" y="2236"/>
                  </a:lnTo>
                  <a:lnTo>
                    <a:pt x="6773" y="2436"/>
                  </a:lnTo>
                  <a:lnTo>
                    <a:pt x="6773" y="2636"/>
                  </a:lnTo>
                  <a:lnTo>
                    <a:pt x="6740" y="2803"/>
                  </a:lnTo>
                  <a:lnTo>
                    <a:pt x="6673" y="3003"/>
                  </a:lnTo>
                  <a:lnTo>
                    <a:pt x="6573" y="3170"/>
                  </a:lnTo>
                  <a:lnTo>
                    <a:pt x="6440" y="3304"/>
                  </a:lnTo>
                  <a:lnTo>
                    <a:pt x="6240" y="3437"/>
                  </a:lnTo>
                  <a:lnTo>
                    <a:pt x="5973" y="3504"/>
                  </a:lnTo>
                  <a:lnTo>
                    <a:pt x="5639" y="3571"/>
                  </a:lnTo>
                  <a:lnTo>
                    <a:pt x="5039" y="3604"/>
                  </a:lnTo>
                  <a:lnTo>
                    <a:pt x="3604" y="3737"/>
                  </a:lnTo>
                  <a:lnTo>
                    <a:pt x="2903" y="3804"/>
                  </a:lnTo>
                  <a:lnTo>
                    <a:pt x="2203" y="3838"/>
                  </a:lnTo>
                  <a:lnTo>
                    <a:pt x="1869" y="3838"/>
                  </a:lnTo>
                  <a:lnTo>
                    <a:pt x="1535" y="3804"/>
                  </a:lnTo>
                  <a:lnTo>
                    <a:pt x="1202" y="3771"/>
                  </a:lnTo>
                  <a:lnTo>
                    <a:pt x="902" y="3637"/>
                  </a:lnTo>
                  <a:lnTo>
                    <a:pt x="768" y="3571"/>
                  </a:lnTo>
                  <a:lnTo>
                    <a:pt x="635" y="3471"/>
                  </a:lnTo>
                  <a:lnTo>
                    <a:pt x="535" y="3337"/>
                  </a:lnTo>
                  <a:lnTo>
                    <a:pt x="501" y="3204"/>
                  </a:lnTo>
                  <a:lnTo>
                    <a:pt x="468" y="3070"/>
                  </a:lnTo>
                  <a:lnTo>
                    <a:pt x="501" y="2903"/>
                  </a:lnTo>
                  <a:lnTo>
                    <a:pt x="568" y="2770"/>
                  </a:lnTo>
                  <a:lnTo>
                    <a:pt x="668" y="2636"/>
                  </a:lnTo>
                  <a:lnTo>
                    <a:pt x="801" y="2536"/>
                  </a:lnTo>
                  <a:lnTo>
                    <a:pt x="968" y="2470"/>
                  </a:lnTo>
                  <a:lnTo>
                    <a:pt x="1102" y="2403"/>
                  </a:lnTo>
                  <a:lnTo>
                    <a:pt x="1269" y="2370"/>
                  </a:lnTo>
                  <a:lnTo>
                    <a:pt x="1936" y="2370"/>
                  </a:lnTo>
                  <a:lnTo>
                    <a:pt x="2036" y="2336"/>
                  </a:lnTo>
                  <a:lnTo>
                    <a:pt x="2103" y="2303"/>
                  </a:lnTo>
                  <a:lnTo>
                    <a:pt x="2837" y="2303"/>
                  </a:lnTo>
                  <a:lnTo>
                    <a:pt x="3537" y="2269"/>
                  </a:lnTo>
                  <a:lnTo>
                    <a:pt x="5039" y="2269"/>
                  </a:lnTo>
                  <a:lnTo>
                    <a:pt x="5439" y="2236"/>
                  </a:lnTo>
                  <a:lnTo>
                    <a:pt x="5839" y="2203"/>
                  </a:lnTo>
                  <a:lnTo>
                    <a:pt x="6240" y="2136"/>
                  </a:lnTo>
                  <a:lnTo>
                    <a:pt x="6573" y="2069"/>
                  </a:lnTo>
                  <a:close/>
                  <a:moveTo>
                    <a:pt x="2336" y="1"/>
                  </a:moveTo>
                  <a:lnTo>
                    <a:pt x="2003" y="34"/>
                  </a:lnTo>
                  <a:lnTo>
                    <a:pt x="1669" y="68"/>
                  </a:lnTo>
                  <a:lnTo>
                    <a:pt x="1369" y="168"/>
                  </a:lnTo>
                  <a:lnTo>
                    <a:pt x="1068" y="268"/>
                  </a:lnTo>
                  <a:lnTo>
                    <a:pt x="868" y="334"/>
                  </a:lnTo>
                  <a:lnTo>
                    <a:pt x="735" y="435"/>
                  </a:lnTo>
                  <a:lnTo>
                    <a:pt x="601" y="535"/>
                  </a:lnTo>
                  <a:lnTo>
                    <a:pt x="468" y="668"/>
                  </a:lnTo>
                  <a:lnTo>
                    <a:pt x="401" y="768"/>
                  </a:lnTo>
                  <a:lnTo>
                    <a:pt x="334" y="902"/>
                  </a:lnTo>
                  <a:lnTo>
                    <a:pt x="268" y="1035"/>
                  </a:lnTo>
                  <a:lnTo>
                    <a:pt x="268" y="1169"/>
                  </a:lnTo>
                  <a:lnTo>
                    <a:pt x="268" y="1269"/>
                  </a:lnTo>
                  <a:lnTo>
                    <a:pt x="268" y="1402"/>
                  </a:lnTo>
                  <a:lnTo>
                    <a:pt x="301" y="1536"/>
                  </a:lnTo>
                  <a:lnTo>
                    <a:pt x="368" y="1636"/>
                  </a:lnTo>
                  <a:lnTo>
                    <a:pt x="468" y="1769"/>
                  </a:lnTo>
                  <a:lnTo>
                    <a:pt x="568" y="1869"/>
                  </a:lnTo>
                  <a:lnTo>
                    <a:pt x="801" y="2036"/>
                  </a:lnTo>
                  <a:lnTo>
                    <a:pt x="535" y="2169"/>
                  </a:lnTo>
                  <a:lnTo>
                    <a:pt x="401" y="2269"/>
                  </a:lnTo>
                  <a:lnTo>
                    <a:pt x="268" y="2370"/>
                  </a:lnTo>
                  <a:lnTo>
                    <a:pt x="201" y="2470"/>
                  </a:lnTo>
                  <a:lnTo>
                    <a:pt x="101" y="2603"/>
                  </a:lnTo>
                  <a:lnTo>
                    <a:pt x="34" y="2770"/>
                  </a:lnTo>
                  <a:lnTo>
                    <a:pt x="1" y="2937"/>
                  </a:lnTo>
                  <a:lnTo>
                    <a:pt x="1" y="3104"/>
                  </a:lnTo>
                  <a:lnTo>
                    <a:pt x="1" y="3270"/>
                  </a:lnTo>
                  <a:lnTo>
                    <a:pt x="34" y="3404"/>
                  </a:lnTo>
                  <a:lnTo>
                    <a:pt x="101" y="3537"/>
                  </a:lnTo>
                  <a:lnTo>
                    <a:pt x="268" y="3737"/>
                  </a:lnTo>
                  <a:lnTo>
                    <a:pt x="501" y="3938"/>
                  </a:lnTo>
                  <a:lnTo>
                    <a:pt x="735" y="4071"/>
                  </a:lnTo>
                  <a:lnTo>
                    <a:pt x="1035" y="4171"/>
                  </a:lnTo>
                  <a:lnTo>
                    <a:pt x="1302" y="4238"/>
                  </a:lnTo>
                  <a:lnTo>
                    <a:pt x="1602" y="4271"/>
                  </a:lnTo>
                  <a:lnTo>
                    <a:pt x="1702" y="4271"/>
                  </a:lnTo>
                  <a:lnTo>
                    <a:pt x="1869" y="4571"/>
                  </a:lnTo>
                  <a:lnTo>
                    <a:pt x="2069" y="4838"/>
                  </a:lnTo>
                  <a:lnTo>
                    <a:pt x="2303" y="5039"/>
                  </a:lnTo>
                  <a:lnTo>
                    <a:pt x="2570" y="5239"/>
                  </a:lnTo>
                  <a:lnTo>
                    <a:pt x="2870" y="5372"/>
                  </a:lnTo>
                  <a:lnTo>
                    <a:pt x="3170" y="5472"/>
                  </a:lnTo>
                  <a:lnTo>
                    <a:pt x="3504" y="5539"/>
                  </a:lnTo>
                  <a:lnTo>
                    <a:pt x="4138" y="5539"/>
                  </a:lnTo>
                  <a:lnTo>
                    <a:pt x="4471" y="5439"/>
                  </a:lnTo>
                  <a:lnTo>
                    <a:pt x="4772" y="5305"/>
                  </a:lnTo>
                  <a:lnTo>
                    <a:pt x="5039" y="5139"/>
                  </a:lnTo>
                  <a:lnTo>
                    <a:pt x="5272" y="4905"/>
                  </a:lnTo>
                  <a:lnTo>
                    <a:pt x="5472" y="4672"/>
                  </a:lnTo>
                  <a:lnTo>
                    <a:pt x="5606" y="4371"/>
                  </a:lnTo>
                  <a:lnTo>
                    <a:pt x="5672" y="4038"/>
                  </a:lnTo>
                  <a:lnTo>
                    <a:pt x="6073" y="3971"/>
                  </a:lnTo>
                  <a:lnTo>
                    <a:pt x="6440" y="3838"/>
                  </a:lnTo>
                  <a:lnTo>
                    <a:pt x="6607" y="3771"/>
                  </a:lnTo>
                  <a:lnTo>
                    <a:pt x="6740" y="3671"/>
                  </a:lnTo>
                  <a:lnTo>
                    <a:pt x="6873" y="3537"/>
                  </a:lnTo>
                  <a:lnTo>
                    <a:pt x="7007" y="3404"/>
                  </a:lnTo>
                  <a:lnTo>
                    <a:pt x="7107" y="3237"/>
                  </a:lnTo>
                  <a:lnTo>
                    <a:pt x="7174" y="3037"/>
                  </a:lnTo>
                  <a:lnTo>
                    <a:pt x="7240" y="2837"/>
                  </a:lnTo>
                  <a:lnTo>
                    <a:pt x="7240" y="2636"/>
                  </a:lnTo>
                  <a:lnTo>
                    <a:pt x="7207" y="2436"/>
                  </a:lnTo>
                  <a:lnTo>
                    <a:pt x="7174" y="2236"/>
                  </a:lnTo>
                  <a:lnTo>
                    <a:pt x="7107" y="2069"/>
                  </a:lnTo>
                  <a:lnTo>
                    <a:pt x="7007" y="1869"/>
                  </a:lnTo>
                  <a:lnTo>
                    <a:pt x="7174" y="1769"/>
                  </a:lnTo>
                  <a:lnTo>
                    <a:pt x="7307" y="1636"/>
                  </a:lnTo>
                  <a:lnTo>
                    <a:pt x="7407" y="1536"/>
                  </a:lnTo>
                  <a:lnTo>
                    <a:pt x="7474" y="1402"/>
                  </a:lnTo>
                  <a:lnTo>
                    <a:pt x="7507" y="1269"/>
                  </a:lnTo>
                  <a:lnTo>
                    <a:pt x="7507" y="1135"/>
                  </a:lnTo>
                  <a:lnTo>
                    <a:pt x="7474" y="1002"/>
                  </a:lnTo>
                  <a:lnTo>
                    <a:pt x="7441" y="902"/>
                  </a:lnTo>
                  <a:lnTo>
                    <a:pt x="7341" y="735"/>
                  </a:lnTo>
                  <a:lnTo>
                    <a:pt x="7240" y="601"/>
                  </a:lnTo>
                  <a:lnTo>
                    <a:pt x="7107" y="468"/>
                  </a:lnTo>
                  <a:lnTo>
                    <a:pt x="6940" y="368"/>
                  </a:lnTo>
                  <a:lnTo>
                    <a:pt x="6773" y="268"/>
                  </a:lnTo>
                  <a:lnTo>
                    <a:pt x="6573" y="201"/>
                  </a:lnTo>
                  <a:lnTo>
                    <a:pt x="6373" y="134"/>
                  </a:lnTo>
                  <a:lnTo>
                    <a:pt x="6206" y="134"/>
                  </a:lnTo>
                  <a:lnTo>
                    <a:pt x="5239" y="68"/>
                  </a:lnTo>
                  <a:lnTo>
                    <a:pt x="42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377400" y="3164825"/>
              <a:ext cx="40050" cy="42575"/>
            </a:xfrm>
            <a:custGeom>
              <a:avLst/>
              <a:gdLst/>
              <a:ahLst/>
              <a:cxnLst/>
              <a:rect l="l" t="t" r="r" b="b"/>
              <a:pathLst>
                <a:path w="1602" h="1703" extrusionOk="0">
                  <a:moveTo>
                    <a:pt x="234" y="1"/>
                  </a:moveTo>
                  <a:lnTo>
                    <a:pt x="134" y="34"/>
                  </a:lnTo>
                  <a:lnTo>
                    <a:pt x="67" y="67"/>
                  </a:lnTo>
                  <a:lnTo>
                    <a:pt x="34" y="167"/>
                  </a:lnTo>
                  <a:lnTo>
                    <a:pt x="1" y="234"/>
                  </a:lnTo>
                  <a:lnTo>
                    <a:pt x="34" y="334"/>
                  </a:lnTo>
                  <a:lnTo>
                    <a:pt x="67" y="401"/>
                  </a:lnTo>
                  <a:lnTo>
                    <a:pt x="401" y="668"/>
                  </a:lnTo>
                  <a:lnTo>
                    <a:pt x="668" y="968"/>
                  </a:lnTo>
                  <a:lnTo>
                    <a:pt x="968" y="1302"/>
                  </a:lnTo>
                  <a:lnTo>
                    <a:pt x="1001" y="1368"/>
                  </a:lnTo>
                  <a:lnTo>
                    <a:pt x="1035" y="1368"/>
                  </a:lnTo>
                  <a:lnTo>
                    <a:pt x="1068" y="1435"/>
                  </a:lnTo>
                  <a:lnTo>
                    <a:pt x="1168" y="1602"/>
                  </a:lnTo>
                  <a:lnTo>
                    <a:pt x="1235" y="1669"/>
                  </a:lnTo>
                  <a:lnTo>
                    <a:pt x="1335" y="1702"/>
                  </a:lnTo>
                  <a:lnTo>
                    <a:pt x="1402" y="1702"/>
                  </a:lnTo>
                  <a:lnTo>
                    <a:pt x="1502" y="1669"/>
                  </a:lnTo>
                  <a:lnTo>
                    <a:pt x="1569" y="1602"/>
                  </a:lnTo>
                  <a:lnTo>
                    <a:pt x="1602" y="1535"/>
                  </a:lnTo>
                  <a:lnTo>
                    <a:pt x="1602" y="1435"/>
                  </a:lnTo>
                  <a:lnTo>
                    <a:pt x="1569" y="1368"/>
                  </a:lnTo>
                  <a:lnTo>
                    <a:pt x="1302" y="1001"/>
                  </a:lnTo>
                  <a:lnTo>
                    <a:pt x="1035" y="668"/>
                  </a:lnTo>
                  <a:lnTo>
                    <a:pt x="735" y="368"/>
                  </a:lnTo>
                  <a:lnTo>
                    <a:pt x="401" y="67"/>
                  </a:lnTo>
                  <a:lnTo>
                    <a:pt x="334" y="34"/>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429950" y="3123125"/>
              <a:ext cx="35050" cy="44225"/>
            </a:xfrm>
            <a:custGeom>
              <a:avLst/>
              <a:gdLst/>
              <a:ahLst/>
              <a:cxnLst/>
              <a:rect l="l" t="t" r="r" b="b"/>
              <a:pathLst>
                <a:path w="1402" h="1769" extrusionOk="0">
                  <a:moveTo>
                    <a:pt x="234" y="0"/>
                  </a:moveTo>
                  <a:lnTo>
                    <a:pt x="134" y="34"/>
                  </a:lnTo>
                  <a:lnTo>
                    <a:pt x="67" y="67"/>
                  </a:lnTo>
                  <a:lnTo>
                    <a:pt x="0" y="134"/>
                  </a:lnTo>
                  <a:lnTo>
                    <a:pt x="0" y="234"/>
                  </a:lnTo>
                  <a:lnTo>
                    <a:pt x="0" y="301"/>
                  </a:lnTo>
                  <a:lnTo>
                    <a:pt x="67" y="401"/>
                  </a:lnTo>
                  <a:lnTo>
                    <a:pt x="534" y="1001"/>
                  </a:lnTo>
                  <a:lnTo>
                    <a:pt x="968" y="1669"/>
                  </a:lnTo>
                  <a:lnTo>
                    <a:pt x="1035" y="1735"/>
                  </a:lnTo>
                  <a:lnTo>
                    <a:pt x="1135" y="1769"/>
                  </a:lnTo>
                  <a:lnTo>
                    <a:pt x="1201" y="1769"/>
                  </a:lnTo>
                  <a:lnTo>
                    <a:pt x="1302" y="1735"/>
                  </a:lnTo>
                  <a:lnTo>
                    <a:pt x="1368" y="1669"/>
                  </a:lnTo>
                  <a:lnTo>
                    <a:pt x="1402" y="1602"/>
                  </a:lnTo>
                  <a:lnTo>
                    <a:pt x="1402" y="1502"/>
                  </a:lnTo>
                  <a:lnTo>
                    <a:pt x="1368" y="1435"/>
                  </a:lnTo>
                  <a:lnTo>
                    <a:pt x="901" y="734"/>
                  </a:lnTo>
                  <a:lnTo>
                    <a:pt x="401" y="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528375" y="3099775"/>
              <a:ext cx="11700" cy="65900"/>
            </a:xfrm>
            <a:custGeom>
              <a:avLst/>
              <a:gdLst/>
              <a:ahLst/>
              <a:cxnLst/>
              <a:rect l="l" t="t" r="r" b="b"/>
              <a:pathLst>
                <a:path w="468" h="2636" extrusionOk="0">
                  <a:moveTo>
                    <a:pt x="134" y="0"/>
                  </a:moveTo>
                  <a:lnTo>
                    <a:pt x="67" y="34"/>
                  </a:lnTo>
                  <a:lnTo>
                    <a:pt x="0" y="100"/>
                  </a:lnTo>
                  <a:lnTo>
                    <a:pt x="0" y="200"/>
                  </a:lnTo>
                  <a:lnTo>
                    <a:pt x="0" y="2402"/>
                  </a:lnTo>
                  <a:lnTo>
                    <a:pt x="0" y="2502"/>
                  </a:lnTo>
                  <a:lnTo>
                    <a:pt x="67" y="2569"/>
                  </a:lnTo>
                  <a:lnTo>
                    <a:pt x="134" y="2636"/>
                  </a:lnTo>
                  <a:lnTo>
                    <a:pt x="300" y="2636"/>
                  </a:lnTo>
                  <a:lnTo>
                    <a:pt x="367" y="2569"/>
                  </a:lnTo>
                  <a:lnTo>
                    <a:pt x="434" y="2502"/>
                  </a:lnTo>
                  <a:lnTo>
                    <a:pt x="467" y="2402"/>
                  </a:lnTo>
                  <a:lnTo>
                    <a:pt x="467" y="200"/>
                  </a:lnTo>
                  <a:lnTo>
                    <a:pt x="434" y="100"/>
                  </a:lnTo>
                  <a:lnTo>
                    <a:pt x="367" y="34"/>
                  </a:lnTo>
                  <a:lnTo>
                    <a:pt x="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581750" y="3134800"/>
              <a:ext cx="19200" cy="38400"/>
            </a:xfrm>
            <a:custGeom>
              <a:avLst/>
              <a:gdLst/>
              <a:ahLst/>
              <a:cxnLst/>
              <a:rect l="l" t="t" r="r" b="b"/>
              <a:pathLst>
                <a:path w="768" h="1536" extrusionOk="0">
                  <a:moveTo>
                    <a:pt x="501" y="1"/>
                  </a:moveTo>
                  <a:lnTo>
                    <a:pt x="401" y="34"/>
                  </a:lnTo>
                  <a:lnTo>
                    <a:pt x="334" y="101"/>
                  </a:lnTo>
                  <a:lnTo>
                    <a:pt x="301" y="167"/>
                  </a:lnTo>
                  <a:lnTo>
                    <a:pt x="0" y="1235"/>
                  </a:lnTo>
                  <a:lnTo>
                    <a:pt x="0" y="1335"/>
                  </a:lnTo>
                  <a:lnTo>
                    <a:pt x="34" y="1435"/>
                  </a:lnTo>
                  <a:lnTo>
                    <a:pt x="67" y="1502"/>
                  </a:lnTo>
                  <a:lnTo>
                    <a:pt x="167" y="1535"/>
                  </a:lnTo>
                  <a:lnTo>
                    <a:pt x="234" y="1535"/>
                  </a:lnTo>
                  <a:lnTo>
                    <a:pt x="334" y="1502"/>
                  </a:lnTo>
                  <a:lnTo>
                    <a:pt x="401" y="1468"/>
                  </a:lnTo>
                  <a:lnTo>
                    <a:pt x="434" y="1368"/>
                  </a:lnTo>
                  <a:lnTo>
                    <a:pt x="734" y="301"/>
                  </a:lnTo>
                  <a:lnTo>
                    <a:pt x="768" y="201"/>
                  </a:lnTo>
                  <a:lnTo>
                    <a:pt x="734" y="134"/>
                  </a:lnTo>
                  <a:lnTo>
                    <a:pt x="668" y="67"/>
                  </a:lnTo>
                  <a:lnTo>
                    <a:pt x="601" y="34"/>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634300" y="3172325"/>
              <a:ext cx="33375" cy="42575"/>
            </a:xfrm>
            <a:custGeom>
              <a:avLst/>
              <a:gdLst/>
              <a:ahLst/>
              <a:cxnLst/>
              <a:rect l="l" t="t" r="r" b="b"/>
              <a:pathLst>
                <a:path w="1335" h="1703" extrusionOk="0">
                  <a:moveTo>
                    <a:pt x="1034" y="1"/>
                  </a:moveTo>
                  <a:lnTo>
                    <a:pt x="968" y="68"/>
                  </a:lnTo>
                  <a:lnTo>
                    <a:pt x="467" y="701"/>
                  </a:lnTo>
                  <a:lnTo>
                    <a:pt x="34" y="1369"/>
                  </a:lnTo>
                  <a:lnTo>
                    <a:pt x="0" y="1469"/>
                  </a:lnTo>
                  <a:lnTo>
                    <a:pt x="0" y="1536"/>
                  </a:lnTo>
                  <a:lnTo>
                    <a:pt x="34" y="1636"/>
                  </a:lnTo>
                  <a:lnTo>
                    <a:pt x="100" y="1669"/>
                  </a:lnTo>
                  <a:lnTo>
                    <a:pt x="200" y="1702"/>
                  </a:lnTo>
                  <a:lnTo>
                    <a:pt x="267" y="1702"/>
                  </a:lnTo>
                  <a:lnTo>
                    <a:pt x="367" y="1669"/>
                  </a:lnTo>
                  <a:lnTo>
                    <a:pt x="434" y="1602"/>
                  </a:lnTo>
                  <a:lnTo>
                    <a:pt x="834" y="968"/>
                  </a:lnTo>
                  <a:lnTo>
                    <a:pt x="934" y="802"/>
                  </a:lnTo>
                  <a:lnTo>
                    <a:pt x="1001" y="735"/>
                  </a:lnTo>
                  <a:lnTo>
                    <a:pt x="1001" y="701"/>
                  </a:lnTo>
                  <a:lnTo>
                    <a:pt x="1034" y="701"/>
                  </a:lnTo>
                  <a:lnTo>
                    <a:pt x="1268" y="401"/>
                  </a:lnTo>
                  <a:lnTo>
                    <a:pt x="1335" y="301"/>
                  </a:lnTo>
                  <a:lnTo>
                    <a:pt x="1335" y="234"/>
                  </a:lnTo>
                  <a:lnTo>
                    <a:pt x="1335" y="134"/>
                  </a:lnTo>
                  <a:lnTo>
                    <a:pt x="1268" y="68"/>
                  </a:lnTo>
                  <a:lnTo>
                    <a:pt x="1201" y="34"/>
                  </a:lnTo>
                  <a:lnTo>
                    <a:pt x="11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674325" y="3236550"/>
              <a:ext cx="26725" cy="21725"/>
            </a:xfrm>
            <a:custGeom>
              <a:avLst/>
              <a:gdLst/>
              <a:ahLst/>
              <a:cxnLst/>
              <a:rect l="l" t="t" r="r" b="b"/>
              <a:pathLst>
                <a:path w="1069" h="869" extrusionOk="0">
                  <a:moveTo>
                    <a:pt x="801" y="1"/>
                  </a:moveTo>
                  <a:lnTo>
                    <a:pt x="701" y="34"/>
                  </a:lnTo>
                  <a:lnTo>
                    <a:pt x="101" y="434"/>
                  </a:lnTo>
                  <a:lnTo>
                    <a:pt x="34" y="501"/>
                  </a:lnTo>
                  <a:lnTo>
                    <a:pt x="1" y="568"/>
                  </a:lnTo>
                  <a:lnTo>
                    <a:pt x="1" y="668"/>
                  </a:lnTo>
                  <a:lnTo>
                    <a:pt x="34" y="768"/>
                  </a:lnTo>
                  <a:lnTo>
                    <a:pt x="101" y="835"/>
                  </a:lnTo>
                  <a:lnTo>
                    <a:pt x="167" y="868"/>
                  </a:lnTo>
                  <a:lnTo>
                    <a:pt x="268" y="868"/>
                  </a:lnTo>
                  <a:lnTo>
                    <a:pt x="334" y="835"/>
                  </a:lnTo>
                  <a:lnTo>
                    <a:pt x="935" y="434"/>
                  </a:lnTo>
                  <a:lnTo>
                    <a:pt x="1001" y="368"/>
                  </a:lnTo>
                  <a:lnTo>
                    <a:pt x="1035" y="301"/>
                  </a:lnTo>
                  <a:lnTo>
                    <a:pt x="1068" y="201"/>
                  </a:lnTo>
                  <a:lnTo>
                    <a:pt x="1035" y="101"/>
                  </a:lnTo>
                  <a:lnTo>
                    <a:pt x="968" y="34"/>
                  </a:lnTo>
                  <a:lnTo>
                    <a:pt x="9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640125" y="3318300"/>
              <a:ext cx="20875" cy="51725"/>
            </a:xfrm>
            <a:custGeom>
              <a:avLst/>
              <a:gdLst/>
              <a:ahLst/>
              <a:cxnLst/>
              <a:rect l="l" t="t" r="r" b="b"/>
              <a:pathLst>
                <a:path w="835" h="2069" extrusionOk="0">
                  <a:moveTo>
                    <a:pt x="468" y="0"/>
                  </a:moveTo>
                  <a:lnTo>
                    <a:pt x="401" y="67"/>
                  </a:lnTo>
                  <a:lnTo>
                    <a:pt x="334" y="134"/>
                  </a:lnTo>
                  <a:lnTo>
                    <a:pt x="301" y="200"/>
                  </a:lnTo>
                  <a:lnTo>
                    <a:pt x="301" y="301"/>
                  </a:lnTo>
                  <a:lnTo>
                    <a:pt x="368" y="467"/>
                  </a:lnTo>
                  <a:lnTo>
                    <a:pt x="368" y="668"/>
                  </a:lnTo>
                  <a:lnTo>
                    <a:pt x="368" y="868"/>
                  </a:lnTo>
                  <a:lnTo>
                    <a:pt x="368" y="968"/>
                  </a:lnTo>
                  <a:lnTo>
                    <a:pt x="368" y="1001"/>
                  </a:lnTo>
                  <a:lnTo>
                    <a:pt x="301" y="1201"/>
                  </a:lnTo>
                  <a:lnTo>
                    <a:pt x="234" y="1368"/>
                  </a:lnTo>
                  <a:lnTo>
                    <a:pt x="168" y="1535"/>
                  </a:lnTo>
                  <a:lnTo>
                    <a:pt x="67" y="1668"/>
                  </a:lnTo>
                  <a:lnTo>
                    <a:pt x="1" y="1768"/>
                  </a:lnTo>
                  <a:lnTo>
                    <a:pt x="1" y="1835"/>
                  </a:lnTo>
                  <a:lnTo>
                    <a:pt x="1" y="1935"/>
                  </a:lnTo>
                  <a:lnTo>
                    <a:pt x="67" y="2002"/>
                  </a:lnTo>
                  <a:lnTo>
                    <a:pt x="134" y="2035"/>
                  </a:lnTo>
                  <a:lnTo>
                    <a:pt x="234" y="2069"/>
                  </a:lnTo>
                  <a:lnTo>
                    <a:pt x="301" y="2069"/>
                  </a:lnTo>
                  <a:lnTo>
                    <a:pt x="368" y="2002"/>
                  </a:lnTo>
                  <a:lnTo>
                    <a:pt x="535" y="1802"/>
                  </a:lnTo>
                  <a:lnTo>
                    <a:pt x="635" y="1602"/>
                  </a:lnTo>
                  <a:lnTo>
                    <a:pt x="735" y="1368"/>
                  </a:lnTo>
                  <a:lnTo>
                    <a:pt x="801" y="1135"/>
                  </a:lnTo>
                  <a:lnTo>
                    <a:pt x="835" y="901"/>
                  </a:lnTo>
                  <a:lnTo>
                    <a:pt x="835" y="668"/>
                  </a:lnTo>
                  <a:lnTo>
                    <a:pt x="801" y="401"/>
                  </a:lnTo>
                  <a:lnTo>
                    <a:pt x="768" y="167"/>
                  </a:lnTo>
                  <a:lnTo>
                    <a:pt x="701" y="100"/>
                  </a:lnTo>
                  <a:lnTo>
                    <a:pt x="635"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409100" y="3271575"/>
              <a:ext cx="26700" cy="51750"/>
            </a:xfrm>
            <a:custGeom>
              <a:avLst/>
              <a:gdLst/>
              <a:ahLst/>
              <a:cxnLst/>
              <a:rect l="l" t="t" r="r" b="b"/>
              <a:pathLst>
                <a:path w="1068" h="2070" extrusionOk="0">
                  <a:moveTo>
                    <a:pt x="267" y="1"/>
                  </a:moveTo>
                  <a:lnTo>
                    <a:pt x="200" y="34"/>
                  </a:lnTo>
                  <a:lnTo>
                    <a:pt x="134" y="101"/>
                  </a:lnTo>
                  <a:lnTo>
                    <a:pt x="100" y="168"/>
                  </a:lnTo>
                  <a:lnTo>
                    <a:pt x="34" y="435"/>
                  </a:lnTo>
                  <a:lnTo>
                    <a:pt x="0" y="702"/>
                  </a:lnTo>
                  <a:lnTo>
                    <a:pt x="34" y="968"/>
                  </a:lnTo>
                  <a:lnTo>
                    <a:pt x="100" y="1235"/>
                  </a:lnTo>
                  <a:lnTo>
                    <a:pt x="200" y="1469"/>
                  </a:lnTo>
                  <a:lnTo>
                    <a:pt x="334" y="1669"/>
                  </a:lnTo>
                  <a:lnTo>
                    <a:pt x="501" y="1869"/>
                  </a:lnTo>
                  <a:lnTo>
                    <a:pt x="734" y="2036"/>
                  </a:lnTo>
                  <a:lnTo>
                    <a:pt x="801" y="2069"/>
                  </a:lnTo>
                  <a:lnTo>
                    <a:pt x="901" y="2069"/>
                  </a:lnTo>
                  <a:lnTo>
                    <a:pt x="968" y="2036"/>
                  </a:lnTo>
                  <a:lnTo>
                    <a:pt x="1035" y="1969"/>
                  </a:lnTo>
                  <a:lnTo>
                    <a:pt x="1068" y="1869"/>
                  </a:lnTo>
                  <a:lnTo>
                    <a:pt x="1068" y="1769"/>
                  </a:lnTo>
                  <a:lnTo>
                    <a:pt x="1035" y="1702"/>
                  </a:lnTo>
                  <a:lnTo>
                    <a:pt x="968" y="1636"/>
                  </a:lnTo>
                  <a:lnTo>
                    <a:pt x="901" y="1602"/>
                  </a:lnTo>
                  <a:lnTo>
                    <a:pt x="801" y="1536"/>
                  </a:lnTo>
                  <a:lnTo>
                    <a:pt x="734" y="1469"/>
                  </a:lnTo>
                  <a:lnTo>
                    <a:pt x="701" y="1436"/>
                  </a:lnTo>
                  <a:lnTo>
                    <a:pt x="701" y="1402"/>
                  </a:lnTo>
                  <a:lnTo>
                    <a:pt x="601" y="1235"/>
                  </a:lnTo>
                  <a:lnTo>
                    <a:pt x="567" y="1169"/>
                  </a:lnTo>
                  <a:lnTo>
                    <a:pt x="534" y="1169"/>
                  </a:lnTo>
                  <a:lnTo>
                    <a:pt x="501" y="1069"/>
                  </a:lnTo>
                  <a:lnTo>
                    <a:pt x="467" y="868"/>
                  </a:lnTo>
                  <a:lnTo>
                    <a:pt x="467" y="835"/>
                  </a:lnTo>
                  <a:lnTo>
                    <a:pt x="467" y="802"/>
                  </a:lnTo>
                  <a:lnTo>
                    <a:pt x="467" y="702"/>
                  </a:lnTo>
                  <a:lnTo>
                    <a:pt x="467" y="568"/>
                  </a:lnTo>
                  <a:lnTo>
                    <a:pt x="467" y="501"/>
                  </a:lnTo>
                  <a:lnTo>
                    <a:pt x="534" y="301"/>
                  </a:lnTo>
                  <a:lnTo>
                    <a:pt x="534" y="201"/>
                  </a:lnTo>
                  <a:lnTo>
                    <a:pt x="501" y="134"/>
                  </a:lnTo>
                  <a:lnTo>
                    <a:pt x="467"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445800" y="3382525"/>
              <a:ext cx="25" cy="850"/>
            </a:xfrm>
            <a:custGeom>
              <a:avLst/>
              <a:gdLst/>
              <a:ahLst/>
              <a:cxnLst/>
              <a:rect l="l" t="t" r="r" b="b"/>
              <a:pathLst>
                <a:path w="1" h="34" extrusionOk="0">
                  <a:moveTo>
                    <a:pt x="0" y="0"/>
                  </a:moveTo>
                  <a:lnTo>
                    <a:pt x="0" y="0"/>
                  </a:lnTo>
                  <a:lnTo>
                    <a:pt x="0" y="34"/>
                  </a:lnTo>
                  <a:lnTo>
                    <a:pt x="0" y="34"/>
                  </a:lnTo>
                  <a:lnTo>
                    <a:pt x="0" y="34"/>
                  </a:lnTo>
                  <a:lnTo>
                    <a:pt x="0" y="34"/>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416600" y="3373350"/>
              <a:ext cx="42575" cy="21700"/>
            </a:xfrm>
            <a:custGeom>
              <a:avLst/>
              <a:gdLst/>
              <a:ahLst/>
              <a:cxnLst/>
              <a:rect l="l" t="t" r="r" b="b"/>
              <a:pathLst>
                <a:path w="1703" h="868" extrusionOk="0">
                  <a:moveTo>
                    <a:pt x="201" y="0"/>
                  </a:moveTo>
                  <a:lnTo>
                    <a:pt x="101" y="34"/>
                  </a:lnTo>
                  <a:lnTo>
                    <a:pt x="34" y="100"/>
                  </a:lnTo>
                  <a:lnTo>
                    <a:pt x="1" y="200"/>
                  </a:lnTo>
                  <a:lnTo>
                    <a:pt x="1" y="267"/>
                  </a:lnTo>
                  <a:lnTo>
                    <a:pt x="34" y="367"/>
                  </a:lnTo>
                  <a:lnTo>
                    <a:pt x="167" y="567"/>
                  </a:lnTo>
                  <a:lnTo>
                    <a:pt x="334" y="701"/>
                  </a:lnTo>
                  <a:lnTo>
                    <a:pt x="534" y="801"/>
                  </a:lnTo>
                  <a:lnTo>
                    <a:pt x="768" y="868"/>
                  </a:lnTo>
                  <a:lnTo>
                    <a:pt x="1001" y="868"/>
                  </a:lnTo>
                  <a:lnTo>
                    <a:pt x="1202" y="834"/>
                  </a:lnTo>
                  <a:lnTo>
                    <a:pt x="1435" y="768"/>
                  </a:lnTo>
                  <a:lnTo>
                    <a:pt x="1635" y="634"/>
                  </a:lnTo>
                  <a:lnTo>
                    <a:pt x="1669" y="567"/>
                  </a:lnTo>
                  <a:lnTo>
                    <a:pt x="1702" y="467"/>
                  </a:lnTo>
                  <a:lnTo>
                    <a:pt x="1669" y="367"/>
                  </a:lnTo>
                  <a:lnTo>
                    <a:pt x="1635" y="300"/>
                  </a:lnTo>
                  <a:lnTo>
                    <a:pt x="1535" y="267"/>
                  </a:lnTo>
                  <a:lnTo>
                    <a:pt x="1469" y="234"/>
                  </a:lnTo>
                  <a:lnTo>
                    <a:pt x="1368" y="267"/>
                  </a:lnTo>
                  <a:lnTo>
                    <a:pt x="1302" y="300"/>
                  </a:lnTo>
                  <a:lnTo>
                    <a:pt x="1268" y="334"/>
                  </a:lnTo>
                  <a:lnTo>
                    <a:pt x="1202" y="367"/>
                  </a:lnTo>
                  <a:lnTo>
                    <a:pt x="1168" y="367"/>
                  </a:lnTo>
                  <a:lnTo>
                    <a:pt x="1168" y="401"/>
                  </a:lnTo>
                  <a:lnTo>
                    <a:pt x="1068" y="401"/>
                  </a:lnTo>
                  <a:lnTo>
                    <a:pt x="1035" y="434"/>
                  </a:lnTo>
                  <a:lnTo>
                    <a:pt x="835" y="434"/>
                  </a:lnTo>
                  <a:lnTo>
                    <a:pt x="668" y="367"/>
                  </a:lnTo>
                  <a:lnTo>
                    <a:pt x="634" y="367"/>
                  </a:lnTo>
                  <a:lnTo>
                    <a:pt x="568" y="300"/>
                  </a:lnTo>
                  <a:lnTo>
                    <a:pt x="534" y="300"/>
                  </a:lnTo>
                  <a:lnTo>
                    <a:pt x="501" y="234"/>
                  </a:lnTo>
                  <a:lnTo>
                    <a:pt x="468" y="200"/>
                  </a:lnTo>
                  <a:lnTo>
                    <a:pt x="401" y="134"/>
                  </a:lnTo>
                  <a:lnTo>
                    <a:pt x="368" y="67"/>
                  </a:lnTo>
                  <a:lnTo>
                    <a:pt x="267" y="34"/>
                  </a:lnTo>
                  <a:lnTo>
                    <a:pt x="2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442450" y="3384175"/>
              <a:ext cx="25" cy="25"/>
            </a:xfrm>
            <a:custGeom>
              <a:avLst/>
              <a:gdLst/>
              <a:ahLst/>
              <a:cxnLst/>
              <a:rect l="l" t="t" r="r" b="b"/>
              <a:pathLst>
                <a:path w="1" h="1" extrusionOk="0">
                  <a:moveTo>
                    <a:pt x="1" y="1"/>
                  </a:moveTo>
                  <a:lnTo>
                    <a:pt x="1" y="1"/>
                  </a:lnTo>
                  <a:lnTo>
                    <a:pt x="1" y="1"/>
                  </a:lnTo>
                  <a:lnTo>
                    <a:pt x="1" y="1"/>
                  </a:lnTo>
                  <a:lnTo>
                    <a:pt x="1" y="1"/>
                  </a:lnTo>
                  <a:lnTo>
                    <a:pt x="1" y="1"/>
                  </a:lnTo>
                  <a:lnTo>
                    <a:pt x="1" y="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5"/>
          <p:cNvGrpSpPr/>
          <p:nvPr/>
        </p:nvGrpSpPr>
        <p:grpSpPr>
          <a:xfrm rot="-146173">
            <a:off x="1633413" y="1260044"/>
            <a:ext cx="1024566" cy="2503066"/>
            <a:chOff x="238125" y="1680200"/>
            <a:chExt cx="446225" cy="1090150"/>
          </a:xfrm>
        </p:grpSpPr>
        <p:sp>
          <p:nvSpPr>
            <p:cNvPr id="739" name="Google Shape;739;p45"/>
            <p:cNvSpPr/>
            <p:nvPr/>
          </p:nvSpPr>
          <p:spPr>
            <a:xfrm>
              <a:off x="360725" y="1913725"/>
              <a:ext cx="201025" cy="687300"/>
            </a:xfrm>
            <a:custGeom>
              <a:avLst/>
              <a:gdLst/>
              <a:ahLst/>
              <a:cxnLst/>
              <a:rect l="l" t="t" r="r" b="b"/>
              <a:pathLst>
                <a:path w="8041" h="27492" extrusionOk="0">
                  <a:moveTo>
                    <a:pt x="4804" y="1"/>
                  </a:moveTo>
                  <a:lnTo>
                    <a:pt x="4604" y="68"/>
                  </a:lnTo>
                  <a:lnTo>
                    <a:pt x="4304" y="168"/>
                  </a:lnTo>
                  <a:lnTo>
                    <a:pt x="4004" y="368"/>
                  </a:lnTo>
                  <a:lnTo>
                    <a:pt x="3737" y="568"/>
                  </a:lnTo>
                  <a:lnTo>
                    <a:pt x="3503" y="802"/>
                  </a:lnTo>
                  <a:lnTo>
                    <a:pt x="3103" y="1269"/>
                  </a:lnTo>
                  <a:lnTo>
                    <a:pt x="2769" y="1736"/>
                  </a:lnTo>
                  <a:lnTo>
                    <a:pt x="2502" y="2269"/>
                  </a:lnTo>
                  <a:lnTo>
                    <a:pt x="2236" y="2803"/>
                  </a:lnTo>
                  <a:lnTo>
                    <a:pt x="2002" y="3337"/>
                  </a:lnTo>
                  <a:lnTo>
                    <a:pt x="1835" y="3904"/>
                  </a:lnTo>
                  <a:lnTo>
                    <a:pt x="1502" y="5072"/>
                  </a:lnTo>
                  <a:lnTo>
                    <a:pt x="1135" y="6540"/>
                  </a:lnTo>
                  <a:lnTo>
                    <a:pt x="834" y="8008"/>
                  </a:lnTo>
                  <a:lnTo>
                    <a:pt x="567" y="9476"/>
                  </a:lnTo>
                  <a:lnTo>
                    <a:pt x="367" y="10977"/>
                  </a:lnTo>
                  <a:lnTo>
                    <a:pt x="200" y="12478"/>
                  </a:lnTo>
                  <a:lnTo>
                    <a:pt x="67" y="13980"/>
                  </a:lnTo>
                  <a:lnTo>
                    <a:pt x="0" y="15481"/>
                  </a:lnTo>
                  <a:lnTo>
                    <a:pt x="0" y="16982"/>
                  </a:lnTo>
                  <a:lnTo>
                    <a:pt x="0" y="18183"/>
                  </a:lnTo>
                  <a:lnTo>
                    <a:pt x="67" y="19451"/>
                  </a:lnTo>
                  <a:lnTo>
                    <a:pt x="167" y="20752"/>
                  </a:lnTo>
                  <a:lnTo>
                    <a:pt x="267" y="21420"/>
                  </a:lnTo>
                  <a:lnTo>
                    <a:pt x="367" y="22087"/>
                  </a:lnTo>
                  <a:lnTo>
                    <a:pt x="501" y="22721"/>
                  </a:lnTo>
                  <a:lnTo>
                    <a:pt x="668" y="23355"/>
                  </a:lnTo>
                  <a:lnTo>
                    <a:pt x="834" y="23988"/>
                  </a:lnTo>
                  <a:lnTo>
                    <a:pt x="1068" y="24589"/>
                  </a:lnTo>
                  <a:lnTo>
                    <a:pt x="1301" y="25190"/>
                  </a:lnTo>
                  <a:lnTo>
                    <a:pt x="1568" y="25757"/>
                  </a:lnTo>
                  <a:lnTo>
                    <a:pt x="1902" y="26290"/>
                  </a:lnTo>
                  <a:lnTo>
                    <a:pt x="2236" y="26758"/>
                  </a:lnTo>
                  <a:lnTo>
                    <a:pt x="2402" y="26958"/>
                  </a:lnTo>
                  <a:lnTo>
                    <a:pt x="2603" y="27125"/>
                  </a:lnTo>
                  <a:lnTo>
                    <a:pt x="2803" y="27258"/>
                  </a:lnTo>
                  <a:lnTo>
                    <a:pt x="3003" y="27358"/>
                  </a:lnTo>
                  <a:lnTo>
                    <a:pt x="3203" y="27425"/>
                  </a:lnTo>
                  <a:lnTo>
                    <a:pt x="3403" y="27458"/>
                  </a:lnTo>
                  <a:lnTo>
                    <a:pt x="3637" y="27492"/>
                  </a:lnTo>
                  <a:lnTo>
                    <a:pt x="3837" y="27492"/>
                  </a:lnTo>
                  <a:lnTo>
                    <a:pt x="4071" y="27425"/>
                  </a:lnTo>
                  <a:lnTo>
                    <a:pt x="4304" y="27391"/>
                  </a:lnTo>
                  <a:lnTo>
                    <a:pt x="4738" y="27191"/>
                  </a:lnTo>
                  <a:lnTo>
                    <a:pt x="5138" y="26958"/>
                  </a:lnTo>
                  <a:lnTo>
                    <a:pt x="5538" y="26657"/>
                  </a:lnTo>
                  <a:lnTo>
                    <a:pt x="5772" y="26457"/>
                  </a:lnTo>
                  <a:lnTo>
                    <a:pt x="6006" y="26224"/>
                  </a:lnTo>
                  <a:lnTo>
                    <a:pt x="6206" y="25957"/>
                  </a:lnTo>
                  <a:lnTo>
                    <a:pt x="6373" y="25690"/>
                  </a:lnTo>
                  <a:lnTo>
                    <a:pt x="6673" y="25123"/>
                  </a:lnTo>
                  <a:lnTo>
                    <a:pt x="6906" y="24556"/>
                  </a:lnTo>
                  <a:lnTo>
                    <a:pt x="7107" y="23922"/>
                  </a:lnTo>
                  <a:lnTo>
                    <a:pt x="7240" y="23288"/>
                  </a:lnTo>
                  <a:lnTo>
                    <a:pt x="7373" y="22654"/>
                  </a:lnTo>
                  <a:lnTo>
                    <a:pt x="7473" y="22053"/>
                  </a:lnTo>
                  <a:lnTo>
                    <a:pt x="7607" y="20952"/>
                  </a:lnTo>
                  <a:lnTo>
                    <a:pt x="7740" y="19852"/>
                  </a:lnTo>
                  <a:lnTo>
                    <a:pt x="7807" y="18751"/>
                  </a:lnTo>
                  <a:lnTo>
                    <a:pt x="7907" y="17650"/>
                  </a:lnTo>
                  <a:lnTo>
                    <a:pt x="8007" y="15448"/>
                  </a:lnTo>
                  <a:lnTo>
                    <a:pt x="8041" y="13212"/>
                  </a:lnTo>
                  <a:lnTo>
                    <a:pt x="8007" y="11010"/>
                  </a:lnTo>
                  <a:lnTo>
                    <a:pt x="7941" y="8809"/>
                  </a:lnTo>
                  <a:lnTo>
                    <a:pt x="7774" y="4371"/>
                  </a:lnTo>
                  <a:lnTo>
                    <a:pt x="7707" y="3604"/>
                  </a:lnTo>
                  <a:lnTo>
                    <a:pt x="7640" y="2803"/>
                  </a:lnTo>
                  <a:lnTo>
                    <a:pt x="7574" y="2436"/>
                  </a:lnTo>
                  <a:lnTo>
                    <a:pt x="7473" y="2069"/>
                  </a:lnTo>
                  <a:lnTo>
                    <a:pt x="7340" y="1702"/>
                  </a:lnTo>
                  <a:lnTo>
                    <a:pt x="7173" y="1369"/>
                  </a:lnTo>
                  <a:lnTo>
                    <a:pt x="6973" y="1035"/>
                  </a:lnTo>
                  <a:lnTo>
                    <a:pt x="6706" y="735"/>
                  </a:lnTo>
                  <a:lnTo>
                    <a:pt x="6406" y="468"/>
                  </a:lnTo>
                  <a:lnTo>
                    <a:pt x="6072" y="268"/>
                  </a:lnTo>
                  <a:lnTo>
                    <a:pt x="5739" y="101"/>
                  </a:lnTo>
                  <a:lnTo>
                    <a:pt x="53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327350" y="1761100"/>
              <a:ext cx="265275" cy="887475"/>
            </a:xfrm>
            <a:custGeom>
              <a:avLst/>
              <a:gdLst/>
              <a:ahLst/>
              <a:cxnLst/>
              <a:rect l="l" t="t" r="r" b="b"/>
              <a:pathLst>
                <a:path w="10611" h="35499" extrusionOk="0">
                  <a:moveTo>
                    <a:pt x="5105" y="12778"/>
                  </a:moveTo>
                  <a:lnTo>
                    <a:pt x="5105" y="12845"/>
                  </a:lnTo>
                  <a:lnTo>
                    <a:pt x="5139" y="12945"/>
                  </a:lnTo>
                  <a:lnTo>
                    <a:pt x="5172" y="13212"/>
                  </a:lnTo>
                  <a:lnTo>
                    <a:pt x="5172" y="13512"/>
                  </a:lnTo>
                  <a:lnTo>
                    <a:pt x="5172" y="14113"/>
                  </a:lnTo>
                  <a:lnTo>
                    <a:pt x="5139" y="15347"/>
                  </a:lnTo>
                  <a:lnTo>
                    <a:pt x="5105" y="16582"/>
                  </a:lnTo>
                  <a:lnTo>
                    <a:pt x="5072" y="17115"/>
                  </a:lnTo>
                  <a:lnTo>
                    <a:pt x="5072" y="17683"/>
                  </a:lnTo>
                  <a:lnTo>
                    <a:pt x="5105" y="18216"/>
                  </a:lnTo>
                  <a:lnTo>
                    <a:pt x="5205" y="18750"/>
                  </a:lnTo>
                  <a:lnTo>
                    <a:pt x="5239" y="18950"/>
                  </a:lnTo>
                  <a:lnTo>
                    <a:pt x="5305" y="19184"/>
                  </a:lnTo>
                  <a:lnTo>
                    <a:pt x="5439" y="19384"/>
                  </a:lnTo>
                  <a:lnTo>
                    <a:pt x="5572" y="19584"/>
                  </a:lnTo>
                  <a:lnTo>
                    <a:pt x="5706" y="19684"/>
                  </a:lnTo>
                  <a:lnTo>
                    <a:pt x="5873" y="19718"/>
                  </a:lnTo>
                  <a:lnTo>
                    <a:pt x="6039" y="19684"/>
                  </a:lnTo>
                  <a:lnTo>
                    <a:pt x="6139" y="19651"/>
                  </a:lnTo>
                  <a:lnTo>
                    <a:pt x="6206" y="19584"/>
                  </a:lnTo>
                  <a:lnTo>
                    <a:pt x="6340" y="19384"/>
                  </a:lnTo>
                  <a:lnTo>
                    <a:pt x="6406" y="19184"/>
                  </a:lnTo>
                  <a:lnTo>
                    <a:pt x="6506" y="18717"/>
                  </a:lnTo>
                  <a:lnTo>
                    <a:pt x="6573" y="18216"/>
                  </a:lnTo>
                  <a:lnTo>
                    <a:pt x="6640" y="17716"/>
                  </a:lnTo>
                  <a:lnTo>
                    <a:pt x="6673" y="16615"/>
                  </a:lnTo>
                  <a:lnTo>
                    <a:pt x="6707" y="15547"/>
                  </a:lnTo>
                  <a:lnTo>
                    <a:pt x="6773" y="15014"/>
                  </a:lnTo>
                  <a:lnTo>
                    <a:pt x="6840" y="14480"/>
                  </a:lnTo>
                  <a:lnTo>
                    <a:pt x="6974" y="13946"/>
                  </a:lnTo>
                  <a:lnTo>
                    <a:pt x="7174" y="13446"/>
                  </a:lnTo>
                  <a:lnTo>
                    <a:pt x="7274" y="13279"/>
                  </a:lnTo>
                  <a:lnTo>
                    <a:pt x="7341" y="13212"/>
                  </a:lnTo>
                  <a:lnTo>
                    <a:pt x="7374" y="13212"/>
                  </a:lnTo>
                  <a:lnTo>
                    <a:pt x="7407" y="13245"/>
                  </a:lnTo>
                  <a:lnTo>
                    <a:pt x="7441" y="13312"/>
                  </a:lnTo>
                  <a:lnTo>
                    <a:pt x="7474" y="13412"/>
                  </a:lnTo>
                  <a:lnTo>
                    <a:pt x="7507" y="13612"/>
                  </a:lnTo>
                  <a:lnTo>
                    <a:pt x="7474" y="14213"/>
                  </a:lnTo>
                  <a:lnTo>
                    <a:pt x="7441" y="14813"/>
                  </a:lnTo>
                  <a:lnTo>
                    <a:pt x="7374" y="17216"/>
                  </a:lnTo>
                  <a:lnTo>
                    <a:pt x="7374" y="17749"/>
                  </a:lnTo>
                  <a:lnTo>
                    <a:pt x="7407" y="18283"/>
                  </a:lnTo>
                  <a:lnTo>
                    <a:pt x="7474" y="18817"/>
                  </a:lnTo>
                  <a:lnTo>
                    <a:pt x="7541" y="19050"/>
                  </a:lnTo>
                  <a:lnTo>
                    <a:pt x="7641" y="19317"/>
                  </a:lnTo>
                  <a:lnTo>
                    <a:pt x="7741" y="19484"/>
                  </a:lnTo>
                  <a:lnTo>
                    <a:pt x="7874" y="19618"/>
                  </a:lnTo>
                  <a:lnTo>
                    <a:pt x="7607" y="21119"/>
                  </a:lnTo>
                  <a:lnTo>
                    <a:pt x="7374" y="22620"/>
                  </a:lnTo>
                  <a:lnTo>
                    <a:pt x="7140" y="24122"/>
                  </a:lnTo>
                  <a:lnTo>
                    <a:pt x="6940" y="25623"/>
                  </a:lnTo>
                  <a:lnTo>
                    <a:pt x="6773" y="27124"/>
                  </a:lnTo>
                  <a:lnTo>
                    <a:pt x="6640" y="28626"/>
                  </a:lnTo>
                  <a:lnTo>
                    <a:pt x="6540" y="30127"/>
                  </a:lnTo>
                  <a:lnTo>
                    <a:pt x="6440" y="31662"/>
                  </a:lnTo>
                  <a:lnTo>
                    <a:pt x="6440" y="31728"/>
                  </a:lnTo>
                  <a:lnTo>
                    <a:pt x="4305" y="31895"/>
                  </a:lnTo>
                  <a:lnTo>
                    <a:pt x="3604" y="23154"/>
                  </a:lnTo>
                  <a:lnTo>
                    <a:pt x="3404" y="20185"/>
                  </a:lnTo>
                  <a:lnTo>
                    <a:pt x="3504" y="20118"/>
                  </a:lnTo>
                  <a:lnTo>
                    <a:pt x="3604" y="19985"/>
                  </a:lnTo>
                  <a:lnTo>
                    <a:pt x="3704" y="19851"/>
                  </a:lnTo>
                  <a:lnTo>
                    <a:pt x="3771" y="19718"/>
                  </a:lnTo>
                  <a:lnTo>
                    <a:pt x="3904" y="19251"/>
                  </a:lnTo>
                  <a:lnTo>
                    <a:pt x="4038" y="18717"/>
                  </a:lnTo>
                  <a:lnTo>
                    <a:pt x="4104" y="18216"/>
                  </a:lnTo>
                  <a:lnTo>
                    <a:pt x="4171" y="17683"/>
                  </a:lnTo>
                  <a:lnTo>
                    <a:pt x="4271" y="16615"/>
                  </a:lnTo>
                  <a:lnTo>
                    <a:pt x="4338" y="15514"/>
                  </a:lnTo>
                  <a:lnTo>
                    <a:pt x="4405" y="15014"/>
                  </a:lnTo>
                  <a:lnTo>
                    <a:pt x="4505" y="14480"/>
                  </a:lnTo>
                  <a:lnTo>
                    <a:pt x="4605" y="13946"/>
                  </a:lnTo>
                  <a:lnTo>
                    <a:pt x="4772" y="13446"/>
                  </a:lnTo>
                  <a:lnTo>
                    <a:pt x="4972" y="12945"/>
                  </a:lnTo>
                  <a:lnTo>
                    <a:pt x="5005" y="12845"/>
                  </a:lnTo>
                  <a:lnTo>
                    <a:pt x="5072" y="12778"/>
                  </a:lnTo>
                  <a:close/>
                  <a:moveTo>
                    <a:pt x="5639" y="367"/>
                  </a:moveTo>
                  <a:lnTo>
                    <a:pt x="6039" y="401"/>
                  </a:lnTo>
                  <a:lnTo>
                    <a:pt x="6440" y="468"/>
                  </a:lnTo>
                  <a:lnTo>
                    <a:pt x="6807" y="601"/>
                  </a:lnTo>
                  <a:lnTo>
                    <a:pt x="7174" y="801"/>
                  </a:lnTo>
                  <a:lnTo>
                    <a:pt x="7507" y="1068"/>
                  </a:lnTo>
                  <a:lnTo>
                    <a:pt x="7808" y="1368"/>
                  </a:lnTo>
                  <a:lnTo>
                    <a:pt x="8075" y="1702"/>
                  </a:lnTo>
                  <a:lnTo>
                    <a:pt x="8308" y="2102"/>
                  </a:lnTo>
                  <a:lnTo>
                    <a:pt x="8508" y="2503"/>
                  </a:lnTo>
                  <a:lnTo>
                    <a:pt x="8642" y="2936"/>
                  </a:lnTo>
                  <a:lnTo>
                    <a:pt x="8775" y="3370"/>
                  </a:lnTo>
                  <a:lnTo>
                    <a:pt x="8909" y="3804"/>
                  </a:lnTo>
                  <a:lnTo>
                    <a:pt x="9075" y="4671"/>
                  </a:lnTo>
                  <a:lnTo>
                    <a:pt x="9376" y="6673"/>
                  </a:lnTo>
                  <a:lnTo>
                    <a:pt x="9643" y="8675"/>
                  </a:lnTo>
                  <a:lnTo>
                    <a:pt x="9876" y="10710"/>
                  </a:lnTo>
                  <a:lnTo>
                    <a:pt x="10043" y="12745"/>
                  </a:lnTo>
                  <a:lnTo>
                    <a:pt x="10143" y="14747"/>
                  </a:lnTo>
                  <a:lnTo>
                    <a:pt x="10210" y="16782"/>
                  </a:lnTo>
                  <a:lnTo>
                    <a:pt x="10243" y="18817"/>
                  </a:lnTo>
                  <a:lnTo>
                    <a:pt x="10210" y="20852"/>
                  </a:lnTo>
                  <a:lnTo>
                    <a:pt x="10143" y="22887"/>
                  </a:lnTo>
                  <a:lnTo>
                    <a:pt x="10043" y="24922"/>
                  </a:lnTo>
                  <a:lnTo>
                    <a:pt x="9876" y="26957"/>
                  </a:lnTo>
                  <a:lnTo>
                    <a:pt x="9709" y="28993"/>
                  </a:lnTo>
                  <a:lnTo>
                    <a:pt x="9643" y="29693"/>
                  </a:lnTo>
                  <a:lnTo>
                    <a:pt x="9509" y="30394"/>
                  </a:lnTo>
                  <a:lnTo>
                    <a:pt x="9376" y="31128"/>
                  </a:lnTo>
                  <a:lnTo>
                    <a:pt x="9209" y="31828"/>
                  </a:lnTo>
                  <a:lnTo>
                    <a:pt x="8975" y="32496"/>
                  </a:lnTo>
                  <a:lnTo>
                    <a:pt x="8842" y="32829"/>
                  </a:lnTo>
                  <a:lnTo>
                    <a:pt x="8675" y="33129"/>
                  </a:lnTo>
                  <a:lnTo>
                    <a:pt x="8475" y="33430"/>
                  </a:lnTo>
                  <a:lnTo>
                    <a:pt x="8275" y="33730"/>
                  </a:lnTo>
                  <a:lnTo>
                    <a:pt x="8041" y="33997"/>
                  </a:lnTo>
                  <a:lnTo>
                    <a:pt x="7808" y="34230"/>
                  </a:lnTo>
                  <a:lnTo>
                    <a:pt x="7841" y="33997"/>
                  </a:lnTo>
                  <a:lnTo>
                    <a:pt x="8241" y="31862"/>
                  </a:lnTo>
                  <a:lnTo>
                    <a:pt x="8241" y="31762"/>
                  </a:lnTo>
                  <a:lnTo>
                    <a:pt x="8208" y="31695"/>
                  </a:lnTo>
                  <a:lnTo>
                    <a:pt x="8141" y="31628"/>
                  </a:lnTo>
                  <a:lnTo>
                    <a:pt x="8041" y="31628"/>
                  </a:lnTo>
                  <a:lnTo>
                    <a:pt x="6807" y="31695"/>
                  </a:lnTo>
                  <a:lnTo>
                    <a:pt x="6940" y="29493"/>
                  </a:lnTo>
                  <a:lnTo>
                    <a:pt x="7140" y="27324"/>
                  </a:lnTo>
                  <a:lnTo>
                    <a:pt x="7374" y="25156"/>
                  </a:lnTo>
                  <a:lnTo>
                    <a:pt x="7674" y="22987"/>
                  </a:lnTo>
                  <a:lnTo>
                    <a:pt x="7941" y="21319"/>
                  </a:lnTo>
                  <a:lnTo>
                    <a:pt x="8241" y="19651"/>
                  </a:lnTo>
                  <a:lnTo>
                    <a:pt x="8442" y="19584"/>
                  </a:lnTo>
                  <a:lnTo>
                    <a:pt x="8575" y="19417"/>
                  </a:lnTo>
                  <a:lnTo>
                    <a:pt x="8675" y="19251"/>
                  </a:lnTo>
                  <a:lnTo>
                    <a:pt x="8742" y="19084"/>
                  </a:lnTo>
                  <a:lnTo>
                    <a:pt x="8842" y="18817"/>
                  </a:lnTo>
                  <a:lnTo>
                    <a:pt x="8909" y="18550"/>
                  </a:lnTo>
                  <a:lnTo>
                    <a:pt x="8942" y="18016"/>
                  </a:lnTo>
                  <a:lnTo>
                    <a:pt x="8942" y="17449"/>
                  </a:lnTo>
                  <a:lnTo>
                    <a:pt x="8942" y="16915"/>
                  </a:lnTo>
                  <a:lnTo>
                    <a:pt x="8909" y="15681"/>
                  </a:lnTo>
                  <a:lnTo>
                    <a:pt x="8875" y="14446"/>
                  </a:lnTo>
                  <a:lnTo>
                    <a:pt x="8775" y="13212"/>
                  </a:lnTo>
                  <a:lnTo>
                    <a:pt x="8742" y="13145"/>
                  </a:lnTo>
                  <a:lnTo>
                    <a:pt x="8708" y="13079"/>
                  </a:lnTo>
                  <a:lnTo>
                    <a:pt x="8642" y="13045"/>
                  </a:lnTo>
                  <a:lnTo>
                    <a:pt x="8508" y="13045"/>
                  </a:lnTo>
                  <a:lnTo>
                    <a:pt x="8442" y="13079"/>
                  </a:lnTo>
                  <a:lnTo>
                    <a:pt x="8408" y="13145"/>
                  </a:lnTo>
                  <a:lnTo>
                    <a:pt x="8408" y="13212"/>
                  </a:lnTo>
                  <a:lnTo>
                    <a:pt x="8475" y="14380"/>
                  </a:lnTo>
                  <a:lnTo>
                    <a:pt x="8542" y="15547"/>
                  </a:lnTo>
                  <a:lnTo>
                    <a:pt x="8575" y="16715"/>
                  </a:lnTo>
                  <a:lnTo>
                    <a:pt x="8575" y="17883"/>
                  </a:lnTo>
                  <a:lnTo>
                    <a:pt x="8542" y="18417"/>
                  </a:lnTo>
                  <a:lnTo>
                    <a:pt x="8475" y="18650"/>
                  </a:lnTo>
                  <a:lnTo>
                    <a:pt x="8408" y="18917"/>
                  </a:lnTo>
                  <a:lnTo>
                    <a:pt x="8308" y="19151"/>
                  </a:lnTo>
                  <a:lnTo>
                    <a:pt x="8241" y="19251"/>
                  </a:lnTo>
                  <a:lnTo>
                    <a:pt x="8175" y="19284"/>
                  </a:lnTo>
                  <a:lnTo>
                    <a:pt x="8075" y="19284"/>
                  </a:lnTo>
                  <a:lnTo>
                    <a:pt x="8041" y="19251"/>
                  </a:lnTo>
                  <a:lnTo>
                    <a:pt x="7974" y="19117"/>
                  </a:lnTo>
                  <a:lnTo>
                    <a:pt x="7874" y="18850"/>
                  </a:lnTo>
                  <a:lnTo>
                    <a:pt x="7808" y="18617"/>
                  </a:lnTo>
                  <a:lnTo>
                    <a:pt x="7774" y="18350"/>
                  </a:lnTo>
                  <a:lnTo>
                    <a:pt x="7741" y="17816"/>
                  </a:lnTo>
                  <a:lnTo>
                    <a:pt x="7741" y="17282"/>
                  </a:lnTo>
                  <a:lnTo>
                    <a:pt x="7741" y="16748"/>
                  </a:lnTo>
                  <a:lnTo>
                    <a:pt x="7841" y="14413"/>
                  </a:lnTo>
                  <a:lnTo>
                    <a:pt x="7874" y="14013"/>
                  </a:lnTo>
                  <a:lnTo>
                    <a:pt x="7874" y="13579"/>
                  </a:lnTo>
                  <a:lnTo>
                    <a:pt x="7874" y="13346"/>
                  </a:lnTo>
                  <a:lnTo>
                    <a:pt x="7808" y="13145"/>
                  </a:lnTo>
                  <a:lnTo>
                    <a:pt x="7674" y="12979"/>
                  </a:lnTo>
                  <a:lnTo>
                    <a:pt x="7541" y="12878"/>
                  </a:lnTo>
                  <a:lnTo>
                    <a:pt x="7441" y="12845"/>
                  </a:lnTo>
                  <a:lnTo>
                    <a:pt x="7341" y="12812"/>
                  </a:lnTo>
                  <a:lnTo>
                    <a:pt x="7240" y="12845"/>
                  </a:lnTo>
                  <a:lnTo>
                    <a:pt x="7174" y="12878"/>
                  </a:lnTo>
                  <a:lnTo>
                    <a:pt x="7007" y="12979"/>
                  </a:lnTo>
                  <a:lnTo>
                    <a:pt x="6907" y="13145"/>
                  </a:lnTo>
                  <a:lnTo>
                    <a:pt x="6807" y="13346"/>
                  </a:lnTo>
                  <a:lnTo>
                    <a:pt x="6707" y="13546"/>
                  </a:lnTo>
                  <a:lnTo>
                    <a:pt x="6607" y="13879"/>
                  </a:lnTo>
                  <a:lnTo>
                    <a:pt x="6506" y="14380"/>
                  </a:lnTo>
                  <a:lnTo>
                    <a:pt x="6406" y="14880"/>
                  </a:lnTo>
                  <a:lnTo>
                    <a:pt x="6373" y="15347"/>
                  </a:lnTo>
                  <a:lnTo>
                    <a:pt x="6340" y="15848"/>
                  </a:lnTo>
                  <a:lnTo>
                    <a:pt x="6306" y="16849"/>
                  </a:lnTo>
                  <a:lnTo>
                    <a:pt x="6240" y="17849"/>
                  </a:lnTo>
                  <a:lnTo>
                    <a:pt x="6173" y="18383"/>
                  </a:lnTo>
                  <a:lnTo>
                    <a:pt x="6073" y="18917"/>
                  </a:lnTo>
                  <a:lnTo>
                    <a:pt x="6006" y="19151"/>
                  </a:lnTo>
                  <a:lnTo>
                    <a:pt x="5973" y="19251"/>
                  </a:lnTo>
                  <a:lnTo>
                    <a:pt x="5939" y="19317"/>
                  </a:lnTo>
                  <a:lnTo>
                    <a:pt x="5839" y="19317"/>
                  </a:lnTo>
                  <a:lnTo>
                    <a:pt x="5806" y="19284"/>
                  </a:lnTo>
                  <a:lnTo>
                    <a:pt x="5739" y="19184"/>
                  </a:lnTo>
                  <a:lnTo>
                    <a:pt x="5639" y="18917"/>
                  </a:lnTo>
                  <a:lnTo>
                    <a:pt x="5572" y="18650"/>
                  </a:lnTo>
                  <a:lnTo>
                    <a:pt x="5506" y="18383"/>
                  </a:lnTo>
                  <a:lnTo>
                    <a:pt x="5439" y="17883"/>
                  </a:lnTo>
                  <a:lnTo>
                    <a:pt x="5439" y="17316"/>
                  </a:lnTo>
                  <a:lnTo>
                    <a:pt x="5472" y="16782"/>
                  </a:lnTo>
                  <a:lnTo>
                    <a:pt x="5506" y="15648"/>
                  </a:lnTo>
                  <a:lnTo>
                    <a:pt x="5539" y="14480"/>
                  </a:lnTo>
                  <a:lnTo>
                    <a:pt x="5539" y="13312"/>
                  </a:lnTo>
                  <a:lnTo>
                    <a:pt x="5506" y="12912"/>
                  </a:lnTo>
                  <a:lnTo>
                    <a:pt x="5472" y="12712"/>
                  </a:lnTo>
                  <a:lnTo>
                    <a:pt x="5372" y="12511"/>
                  </a:lnTo>
                  <a:lnTo>
                    <a:pt x="5272" y="12445"/>
                  </a:lnTo>
                  <a:lnTo>
                    <a:pt x="5172" y="12378"/>
                  </a:lnTo>
                  <a:lnTo>
                    <a:pt x="5039" y="12378"/>
                  </a:lnTo>
                  <a:lnTo>
                    <a:pt x="4938" y="12411"/>
                  </a:lnTo>
                  <a:lnTo>
                    <a:pt x="4872" y="12445"/>
                  </a:lnTo>
                  <a:lnTo>
                    <a:pt x="4738" y="12612"/>
                  </a:lnTo>
                  <a:lnTo>
                    <a:pt x="4638" y="12778"/>
                  </a:lnTo>
                  <a:lnTo>
                    <a:pt x="4538" y="12979"/>
                  </a:lnTo>
                  <a:lnTo>
                    <a:pt x="4405" y="13312"/>
                  </a:lnTo>
                  <a:lnTo>
                    <a:pt x="4271" y="13779"/>
                  </a:lnTo>
                  <a:lnTo>
                    <a:pt x="4171" y="14280"/>
                  </a:lnTo>
                  <a:lnTo>
                    <a:pt x="4071" y="14780"/>
                  </a:lnTo>
                  <a:lnTo>
                    <a:pt x="4004" y="15247"/>
                  </a:lnTo>
                  <a:lnTo>
                    <a:pt x="3904" y="16248"/>
                  </a:lnTo>
                  <a:lnTo>
                    <a:pt x="3837" y="17249"/>
                  </a:lnTo>
                  <a:lnTo>
                    <a:pt x="3704" y="18283"/>
                  </a:lnTo>
                  <a:lnTo>
                    <a:pt x="3637" y="18784"/>
                  </a:lnTo>
                  <a:lnTo>
                    <a:pt x="3504" y="19284"/>
                  </a:lnTo>
                  <a:lnTo>
                    <a:pt x="3437" y="19518"/>
                  </a:lnTo>
                  <a:lnTo>
                    <a:pt x="3404" y="19618"/>
                  </a:lnTo>
                  <a:lnTo>
                    <a:pt x="3337" y="19718"/>
                  </a:lnTo>
                  <a:lnTo>
                    <a:pt x="3304" y="19651"/>
                  </a:lnTo>
                  <a:lnTo>
                    <a:pt x="3270" y="19618"/>
                  </a:lnTo>
                  <a:lnTo>
                    <a:pt x="3204" y="19584"/>
                  </a:lnTo>
                  <a:lnTo>
                    <a:pt x="3137" y="19584"/>
                  </a:lnTo>
                  <a:lnTo>
                    <a:pt x="3104" y="19384"/>
                  </a:lnTo>
                  <a:lnTo>
                    <a:pt x="3037" y="18817"/>
                  </a:lnTo>
                  <a:lnTo>
                    <a:pt x="3003" y="18283"/>
                  </a:lnTo>
                  <a:lnTo>
                    <a:pt x="2970" y="17716"/>
                  </a:lnTo>
                  <a:lnTo>
                    <a:pt x="3003" y="17149"/>
                  </a:lnTo>
                  <a:lnTo>
                    <a:pt x="3070" y="16048"/>
                  </a:lnTo>
                  <a:lnTo>
                    <a:pt x="3204" y="14914"/>
                  </a:lnTo>
                  <a:lnTo>
                    <a:pt x="3270" y="13813"/>
                  </a:lnTo>
                  <a:lnTo>
                    <a:pt x="3270" y="13279"/>
                  </a:lnTo>
                  <a:lnTo>
                    <a:pt x="3270" y="12712"/>
                  </a:lnTo>
                  <a:lnTo>
                    <a:pt x="3204" y="12612"/>
                  </a:lnTo>
                  <a:lnTo>
                    <a:pt x="3137" y="12545"/>
                  </a:lnTo>
                  <a:lnTo>
                    <a:pt x="3037" y="12545"/>
                  </a:lnTo>
                  <a:lnTo>
                    <a:pt x="2937" y="12578"/>
                  </a:lnTo>
                  <a:lnTo>
                    <a:pt x="2670" y="12845"/>
                  </a:lnTo>
                  <a:lnTo>
                    <a:pt x="2470" y="13145"/>
                  </a:lnTo>
                  <a:lnTo>
                    <a:pt x="2303" y="13479"/>
                  </a:lnTo>
                  <a:lnTo>
                    <a:pt x="2169" y="13846"/>
                  </a:lnTo>
                  <a:lnTo>
                    <a:pt x="2069" y="14213"/>
                  </a:lnTo>
                  <a:lnTo>
                    <a:pt x="1969" y="14580"/>
                  </a:lnTo>
                  <a:lnTo>
                    <a:pt x="1836" y="15314"/>
                  </a:lnTo>
                  <a:lnTo>
                    <a:pt x="1702" y="16181"/>
                  </a:lnTo>
                  <a:lnTo>
                    <a:pt x="1602" y="17082"/>
                  </a:lnTo>
                  <a:lnTo>
                    <a:pt x="1569" y="17983"/>
                  </a:lnTo>
                  <a:lnTo>
                    <a:pt x="1535" y="18884"/>
                  </a:lnTo>
                  <a:lnTo>
                    <a:pt x="1535" y="18950"/>
                  </a:lnTo>
                  <a:lnTo>
                    <a:pt x="1602" y="19017"/>
                  </a:lnTo>
                  <a:lnTo>
                    <a:pt x="1669" y="19050"/>
                  </a:lnTo>
                  <a:lnTo>
                    <a:pt x="1802" y="19050"/>
                  </a:lnTo>
                  <a:lnTo>
                    <a:pt x="1869" y="19017"/>
                  </a:lnTo>
                  <a:lnTo>
                    <a:pt x="1902" y="18950"/>
                  </a:lnTo>
                  <a:lnTo>
                    <a:pt x="1902" y="18884"/>
                  </a:lnTo>
                  <a:lnTo>
                    <a:pt x="1936" y="18016"/>
                  </a:lnTo>
                  <a:lnTo>
                    <a:pt x="1969" y="17182"/>
                  </a:lnTo>
                  <a:lnTo>
                    <a:pt x="2069" y="16348"/>
                  </a:lnTo>
                  <a:lnTo>
                    <a:pt x="2203" y="15481"/>
                  </a:lnTo>
                  <a:lnTo>
                    <a:pt x="2303" y="14914"/>
                  </a:lnTo>
                  <a:lnTo>
                    <a:pt x="2403" y="14313"/>
                  </a:lnTo>
                  <a:lnTo>
                    <a:pt x="2503" y="14013"/>
                  </a:lnTo>
                  <a:lnTo>
                    <a:pt x="2603" y="13712"/>
                  </a:lnTo>
                  <a:lnTo>
                    <a:pt x="2737" y="13446"/>
                  </a:lnTo>
                  <a:lnTo>
                    <a:pt x="2903" y="13212"/>
                  </a:lnTo>
                  <a:lnTo>
                    <a:pt x="2870" y="13712"/>
                  </a:lnTo>
                  <a:lnTo>
                    <a:pt x="2870" y="14246"/>
                  </a:lnTo>
                  <a:lnTo>
                    <a:pt x="2770" y="15314"/>
                  </a:lnTo>
                  <a:lnTo>
                    <a:pt x="2670" y="16348"/>
                  </a:lnTo>
                  <a:lnTo>
                    <a:pt x="2603" y="17416"/>
                  </a:lnTo>
                  <a:lnTo>
                    <a:pt x="2603" y="17983"/>
                  </a:lnTo>
                  <a:lnTo>
                    <a:pt x="2636" y="18550"/>
                  </a:lnTo>
                  <a:lnTo>
                    <a:pt x="2670" y="19084"/>
                  </a:lnTo>
                  <a:lnTo>
                    <a:pt x="2770" y="19651"/>
                  </a:lnTo>
                  <a:lnTo>
                    <a:pt x="2870" y="19918"/>
                  </a:lnTo>
                  <a:lnTo>
                    <a:pt x="2937" y="20051"/>
                  </a:lnTo>
                  <a:lnTo>
                    <a:pt x="3003" y="20151"/>
                  </a:lnTo>
                  <a:lnTo>
                    <a:pt x="3904" y="31862"/>
                  </a:lnTo>
                  <a:lnTo>
                    <a:pt x="3904" y="31928"/>
                  </a:lnTo>
                  <a:lnTo>
                    <a:pt x="2970" y="31995"/>
                  </a:lnTo>
                  <a:lnTo>
                    <a:pt x="2903" y="32028"/>
                  </a:lnTo>
                  <a:lnTo>
                    <a:pt x="2837" y="32095"/>
                  </a:lnTo>
                  <a:lnTo>
                    <a:pt x="2803" y="32162"/>
                  </a:lnTo>
                  <a:lnTo>
                    <a:pt x="2803" y="32262"/>
                  </a:lnTo>
                  <a:lnTo>
                    <a:pt x="3003" y="32863"/>
                  </a:lnTo>
                  <a:lnTo>
                    <a:pt x="3204" y="33463"/>
                  </a:lnTo>
                  <a:lnTo>
                    <a:pt x="3404" y="34097"/>
                  </a:lnTo>
                  <a:lnTo>
                    <a:pt x="3537" y="34731"/>
                  </a:lnTo>
                  <a:lnTo>
                    <a:pt x="3137" y="34531"/>
                  </a:lnTo>
                  <a:lnTo>
                    <a:pt x="2770" y="34297"/>
                  </a:lnTo>
                  <a:lnTo>
                    <a:pt x="2403" y="34030"/>
                  </a:lnTo>
                  <a:lnTo>
                    <a:pt x="2103" y="33697"/>
                  </a:lnTo>
                  <a:lnTo>
                    <a:pt x="1836" y="33363"/>
                  </a:lnTo>
                  <a:lnTo>
                    <a:pt x="1602" y="32996"/>
                  </a:lnTo>
                  <a:lnTo>
                    <a:pt x="1402" y="32629"/>
                  </a:lnTo>
                  <a:lnTo>
                    <a:pt x="1235" y="32229"/>
                  </a:lnTo>
                  <a:lnTo>
                    <a:pt x="1068" y="31828"/>
                  </a:lnTo>
                  <a:lnTo>
                    <a:pt x="968" y="31428"/>
                  </a:lnTo>
                  <a:lnTo>
                    <a:pt x="768" y="30594"/>
                  </a:lnTo>
                  <a:lnTo>
                    <a:pt x="668" y="29660"/>
                  </a:lnTo>
                  <a:lnTo>
                    <a:pt x="568" y="28759"/>
                  </a:lnTo>
                  <a:lnTo>
                    <a:pt x="501" y="26924"/>
                  </a:lnTo>
                  <a:lnTo>
                    <a:pt x="435" y="24922"/>
                  </a:lnTo>
                  <a:lnTo>
                    <a:pt x="401" y="22887"/>
                  </a:lnTo>
                  <a:lnTo>
                    <a:pt x="401" y="20885"/>
                  </a:lnTo>
                  <a:lnTo>
                    <a:pt x="435" y="18884"/>
                  </a:lnTo>
                  <a:lnTo>
                    <a:pt x="535" y="16882"/>
                  </a:lnTo>
                  <a:lnTo>
                    <a:pt x="668" y="14914"/>
                  </a:lnTo>
                  <a:lnTo>
                    <a:pt x="868" y="12912"/>
                  </a:lnTo>
                  <a:lnTo>
                    <a:pt x="1135" y="10910"/>
                  </a:lnTo>
                  <a:lnTo>
                    <a:pt x="1435" y="8942"/>
                  </a:lnTo>
                  <a:lnTo>
                    <a:pt x="1836" y="6973"/>
                  </a:lnTo>
                  <a:lnTo>
                    <a:pt x="2236" y="5105"/>
                  </a:lnTo>
                  <a:lnTo>
                    <a:pt x="2503" y="4171"/>
                  </a:lnTo>
                  <a:lnTo>
                    <a:pt x="2770" y="3237"/>
                  </a:lnTo>
                  <a:lnTo>
                    <a:pt x="2937" y="2836"/>
                  </a:lnTo>
                  <a:lnTo>
                    <a:pt x="3104" y="2436"/>
                  </a:lnTo>
                  <a:lnTo>
                    <a:pt x="3304" y="2069"/>
                  </a:lnTo>
                  <a:lnTo>
                    <a:pt x="3537" y="1702"/>
                  </a:lnTo>
                  <a:lnTo>
                    <a:pt x="3804" y="1368"/>
                  </a:lnTo>
                  <a:lnTo>
                    <a:pt x="4104" y="1068"/>
                  </a:lnTo>
                  <a:lnTo>
                    <a:pt x="4438" y="801"/>
                  </a:lnTo>
                  <a:lnTo>
                    <a:pt x="4838" y="568"/>
                  </a:lnTo>
                  <a:lnTo>
                    <a:pt x="5039" y="501"/>
                  </a:lnTo>
                  <a:lnTo>
                    <a:pt x="5239" y="434"/>
                  </a:lnTo>
                  <a:lnTo>
                    <a:pt x="5639" y="367"/>
                  </a:lnTo>
                  <a:close/>
                  <a:moveTo>
                    <a:pt x="5572" y="1"/>
                  </a:moveTo>
                  <a:lnTo>
                    <a:pt x="5172" y="67"/>
                  </a:lnTo>
                  <a:lnTo>
                    <a:pt x="4772" y="201"/>
                  </a:lnTo>
                  <a:lnTo>
                    <a:pt x="4405" y="401"/>
                  </a:lnTo>
                  <a:lnTo>
                    <a:pt x="4071" y="601"/>
                  </a:lnTo>
                  <a:lnTo>
                    <a:pt x="3771" y="868"/>
                  </a:lnTo>
                  <a:lnTo>
                    <a:pt x="3470" y="1168"/>
                  </a:lnTo>
                  <a:lnTo>
                    <a:pt x="3204" y="1535"/>
                  </a:lnTo>
                  <a:lnTo>
                    <a:pt x="2937" y="1936"/>
                  </a:lnTo>
                  <a:lnTo>
                    <a:pt x="2737" y="2336"/>
                  </a:lnTo>
                  <a:lnTo>
                    <a:pt x="2570" y="2770"/>
                  </a:lnTo>
                  <a:lnTo>
                    <a:pt x="2403" y="3203"/>
                  </a:lnTo>
                  <a:lnTo>
                    <a:pt x="2269" y="3637"/>
                  </a:lnTo>
                  <a:lnTo>
                    <a:pt x="2036" y="4504"/>
                  </a:lnTo>
                  <a:lnTo>
                    <a:pt x="1769" y="5539"/>
                  </a:lnTo>
                  <a:lnTo>
                    <a:pt x="1535" y="6573"/>
                  </a:lnTo>
                  <a:lnTo>
                    <a:pt x="1102" y="8641"/>
                  </a:lnTo>
                  <a:lnTo>
                    <a:pt x="768" y="10710"/>
                  </a:lnTo>
                  <a:lnTo>
                    <a:pt x="501" y="12812"/>
                  </a:lnTo>
                  <a:lnTo>
                    <a:pt x="301" y="14914"/>
                  </a:lnTo>
                  <a:lnTo>
                    <a:pt x="134" y="17015"/>
                  </a:lnTo>
                  <a:lnTo>
                    <a:pt x="34" y="19117"/>
                  </a:lnTo>
                  <a:lnTo>
                    <a:pt x="1" y="21219"/>
                  </a:lnTo>
                  <a:lnTo>
                    <a:pt x="1" y="23354"/>
                  </a:lnTo>
                  <a:lnTo>
                    <a:pt x="68" y="25456"/>
                  </a:lnTo>
                  <a:lnTo>
                    <a:pt x="134" y="27458"/>
                  </a:lnTo>
                  <a:lnTo>
                    <a:pt x="201" y="28459"/>
                  </a:lnTo>
                  <a:lnTo>
                    <a:pt x="268" y="29460"/>
                  </a:lnTo>
                  <a:lnTo>
                    <a:pt x="334" y="29993"/>
                  </a:lnTo>
                  <a:lnTo>
                    <a:pt x="401" y="30527"/>
                  </a:lnTo>
                  <a:lnTo>
                    <a:pt x="501" y="31061"/>
                  </a:lnTo>
                  <a:lnTo>
                    <a:pt x="635" y="31595"/>
                  </a:lnTo>
                  <a:lnTo>
                    <a:pt x="801" y="32129"/>
                  </a:lnTo>
                  <a:lnTo>
                    <a:pt x="1002" y="32629"/>
                  </a:lnTo>
                  <a:lnTo>
                    <a:pt x="1235" y="33129"/>
                  </a:lnTo>
                  <a:lnTo>
                    <a:pt x="1535" y="33597"/>
                  </a:lnTo>
                  <a:lnTo>
                    <a:pt x="1736" y="33863"/>
                  </a:lnTo>
                  <a:lnTo>
                    <a:pt x="1969" y="34130"/>
                  </a:lnTo>
                  <a:lnTo>
                    <a:pt x="2236" y="34364"/>
                  </a:lnTo>
                  <a:lnTo>
                    <a:pt x="2503" y="34564"/>
                  </a:lnTo>
                  <a:lnTo>
                    <a:pt x="2803" y="34764"/>
                  </a:lnTo>
                  <a:lnTo>
                    <a:pt x="3137" y="34964"/>
                  </a:lnTo>
                  <a:lnTo>
                    <a:pt x="3437" y="35098"/>
                  </a:lnTo>
                  <a:lnTo>
                    <a:pt x="3771" y="35231"/>
                  </a:lnTo>
                  <a:lnTo>
                    <a:pt x="4104" y="35331"/>
                  </a:lnTo>
                  <a:lnTo>
                    <a:pt x="4471" y="35431"/>
                  </a:lnTo>
                  <a:lnTo>
                    <a:pt x="4805" y="35465"/>
                  </a:lnTo>
                  <a:lnTo>
                    <a:pt x="5172" y="35498"/>
                  </a:lnTo>
                  <a:lnTo>
                    <a:pt x="5539" y="35498"/>
                  </a:lnTo>
                  <a:lnTo>
                    <a:pt x="5873" y="35465"/>
                  </a:lnTo>
                  <a:lnTo>
                    <a:pt x="6206" y="35431"/>
                  </a:lnTo>
                  <a:lnTo>
                    <a:pt x="6573" y="35331"/>
                  </a:lnTo>
                  <a:lnTo>
                    <a:pt x="6640" y="35331"/>
                  </a:lnTo>
                  <a:lnTo>
                    <a:pt x="7007" y="35165"/>
                  </a:lnTo>
                  <a:lnTo>
                    <a:pt x="7374" y="34964"/>
                  </a:lnTo>
                  <a:lnTo>
                    <a:pt x="7741" y="34764"/>
                  </a:lnTo>
                  <a:lnTo>
                    <a:pt x="8075" y="34497"/>
                  </a:lnTo>
                  <a:lnTo>
                    <a:pt x="8375" y="34164"/>
                  </a:lnTo>
                  <a:lnTo>
                    <a:pt x="8675" y="33830"/>
                  </a:lnTo>
                  <a:lnTo>
                    <a:pt x="8909" y="33463"/>
                  </a:lnTo>
                  <a:lnTo>
                    <a:pt x="9142" y="33063"/>
                  </a:lnTo>
                  <a:lnTo>
                    <a:pt x="9309" y="32662"/>
                  </a:lnTo>
                  <a:lnTo>
                    <a:pt x="9476" y="32262"/>
                  </a:lnTo>
                  <a:lnTo>
                    <a:pt x="9609" y="31828"/>
                  </a:lnTo>
                  <a:lnTo>
                    <a:pt x="9709" y="31395"/>
                  </a:lnTo>
                  <a:lnTo>
                    <a:pt x="9909" y="30427"/>
                  </a:lnTo>
                  <a:lnTo>
                    <a:pt x="10043" y="29426"/>
                  </a:lnTo>
                  <a:lnTo>
                    <a:pt x="10210" y="27458"/>
                  </a:lnTo>
                  <a:lnTo>
                    <a:pt x="10377" y="25289"/>
                  </a:lnTo>
                  <a:lnTo>
                    <a:pt x="10510" y="23154"/>
                  </a:lnTo>
                  <a:lnTo>
                    <a:pt x="10577" y="21019"/>
                  </a:lnTo>
                  <a:lnTo>
                    <a:pt x="10610" y="18884"/>
                  </a:lnTo>
                  <a:lnTo>
                    <a:pt x="10577" y="16748"/>
                  </a:lnTo>
                  <a:lnTo>
                    <a:pt x="10510" y="14580"/>
                  </a:lnTo>
                  <a:lnTo>
                    <a:pt x="10377" y="12478"/>
                  </a:lnTo>
                  <a:lnTo>
                    <a:pt x="10210" y="10343"/>
                  </a:lnTo>
                  <a:lnTo>
                    <a:pt x="9976" y="8208"/>
                  </a:lnTo>
                  <a:lnTo>
                    <a:pt x="9676" y="6106"/>
                  </a:lnTo>
                  <a:lnTo>
                    <a:pt x="9542" y="5105"/>
                  </a:lnTo>
                  <a:lnTo>
                    <a:pt x="9342" y="4137"/>
                  </a:lnTo>
                  <a:lnTo>
                    <a:pt x="9242" y="3637"/>
                  </a:lnTo>
                  <a:lnTo>
                    <a:pt x="9109" y="3170"/>
                  </a:lnTo>
                  <a:lnTo>
                    <a:pt x="8975" y="2670"/>
                  </a:lnTo>
                  <a:lnTo>
                    <a:pt x="8775" y="2236"/>
                  </a:lnTo>
                  <a:lnTo>
                    <a:pt x="8608" y="1869"/>
                  </a:lnTo>
                  <a:lnTo>
                    <a:pt x="8375" y="1502"/>
                  </a:lnTo>
                  <a:lnTo>
                    <a:pt x="8108" y="1168"/>
                  </a:lnTo>
                  <a:lnTo>
                    <a:pt x="7841" y="868"/>
                  </a:lnTo>
                  <a:lnTo>
                    <a:pt x="7507" y="568"/>
                  </a:lnTo>
                  <a:lnTo>
                    <a:pt x="7174" y="367"/>
                  </a:lnTo>
                  <a:lnTo>
                    <a:pt x="6773" y="167"/>
                  </a:lnTo>
                  <a:lnTo>
                    <a:pt x="6373" y="34"/>
                  </a:lnTo>
                  <a:lnTo>
                    <a:pt x="597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366550" y="2241525"/>
              <a:ext cx="25" cy="850"/>
            </a:xfrm>
            <a:custGeom>
              <a:avLst/>
              <a:gdLst/>
              <a:ahLst/>
              <a:cxnLst/>
              <a:rect l="l" t="t" r="r" b="b"/>
              <a:pathLst>
                <a:path w="1" h="34" extrusionOk="0">
                  <a:moveTo>
                    <a:pt x="1" y="0"/>
                  </a:move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0"/>
                  </a:lnTo>
                  <a:lnTo>
                    <a:pt x="1" y="34"/>
                  </a:lnTo>
                  <a:lnTo>
                    <a:pt x="1" y="34"/>
                  </a:lnTo>
                  <a:lnTo>
                    <a:pt x="1" y="0"/>
                  </a:lnTo>
                  <a:lnTo>
                    <a:pt x="1" y="0"/>
                  </a:lnTo>
                  <a:lnTo>
                    <a:pt x="1"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354875" y="2229000"/>
              <a:ext cx="27550" cy="25900"/>
            </a:xfrm>
            <a:custGeom>
              <a:avLst/>
              <a:gdLst/>
              <a:ahLst/>
              <a:cxnLst/>
              <a:rect l="l" t="t" r="r" b="b"/>
              <a:pathLst>
                <a:path w="1102" h="1036" extrusionOk="0">
                  <a:moveTo>
                    <a:pt x="601" y="468"/>
                  </a:moveTo>
                  <a:lnTo>
                    <a:pt x="601" y="501"/>
                  </a:lnTo>
                  <a:lnTo>
                    <a:pt x="568" y="535"/>
                  </a:lnTo>
                  <a:lnTo>
                    <a:pt x="468" y="535"/>
                  </a:lnTo>
                  <a:lnTo>
                    <a:pt x="468" y="501"/>
                  </a:lnTo>
                  <a:lnTo>
                    <a:pt x="468" y="468"/>
                  </a:lnTo>
                  <a:close/>
                  <a:moveTo>
                    <a:pt x="401" y="1"/>
                  </a:moveTo>
                  <a:lnTo>
                    <a:pt x="268" y="68"/>
                  </a:lnTo>
                  <a:lnTo>
                    <a:pt x="134" y="168"/>
                  </a:lnTo>
                  <a:lnTo>
                    <a:pt x="67" y="268"/>
                  </a:lnTo>
                  <a:lnTo>
                    <a:pt x="1" y="401"/>
                  </a:lnTo>
                  <a:lnTo>
                    <a:pt x="1" y="568"/>
                  </a:lnTo>
                  <a:lnTo>
                    <a:pt x="67" y="735"/>
                  </a:lnTo>
                  <a:lnTo>
                    <a:pt x="134" y="868"/>
                  </a:lnTo>
                  <a:lnTo>
                    <a:pt x="268" y="968"/>
                  </a:lnTo>
                  <a:lnTo>
                    <a:pt x="401" y="1035"/>
                  </a:lnTo>
                  <a:lnTo>
                    <a:pt x="701" y="1035"/>
                  </a:lnTo>
                  <a:lnTo>
                    <a:pt x="835" y="968"/>
                  </a:lnTo>
                  <a:lnTo>
                    <a:pt x="968" y="868"/>
                  </a:lnTo>
                  <a:lnTo>
                    <a:pt x="1068" y="701"/>
                  </a:lnTo>
                  <a:lnTo>
                    <a:pt x="1102" y="535"/>
                  </a:lnTo>
                  <a:lnTo>
                    <a:pt x="1068" y="334"/>
                  </a:lnTo>
                  <a:lnTo>
                    <a:pt x="1002" y="201"/>
                  </a:lnTo>
                  <a:lnTo>
                    <a:pt x="868" y="68"/>
                  </a:lnTo>
                  <a:lnTo>
                    <a:pt x="7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366550" y="2240675"/>
              <a:ext cx="875" cy="875"/>
            </a:xfrm>
            <a:custGeom>
              <a:avLst/>
              <a:gdLst/>
              <a:ahLst/>
              <a:cxnLst/>
              <a:rect l="l" t="t" r="r" b="b"/>
              <a:pathLst>
                <a:path w="35" h="35" extrusionOk="0">
                  <a:moveTo>
                    <a:pt x="34" y="1"/>
                  </a:moveTo>
                  <a:lnTo>
                    <a:pt x="34" y="1"/>
                  </a:lnTo>
                  <a:lnTo>
                    <a:pt x="1" y="34"/>
                  </a:lnTo>
                  <a:lnTo>
                    <a:pt x="1" y="34"/>
                  </a:lnTo>
                  <a:lnTo>
                    <a:pt x="34" y="1"/>
                  </a:lnTo>
                  <a:lnTo>
                    <a:pt x="34" y="1"/>
                  </a:lnTo>
                  <a:lnTo>
                    <a:pt x="34" y="1"/>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369900" y="2241525"/>
              <a:ext cx="25" cy="25"/>
            </a:xfrm>
            <a:custGeom>
              <a:avLst/>
              <a:gdLst/>
              <a:ahLst/>
              <a:cxnLst/>
              <a:rect l="l" t="t" r="r" b="b"/>
              <a:pathLst>
                <a:path w="1" h="1" extrusionOk="0">
                  <a:moveTo>
                    <a:pt x="0" y="0"/>
                  </a:move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367400" y="2240675"/>
              <a:ext cx="25" cy="25"/>
            </a:xfrm>
            <a:custGeom>
              <a:avLst/>
              <a:gdLst/>
              <a:ahLst/>
              <a:cxnLst/>
              <a:rect l="l" t="t" r="r" b="b"/>
              <a:pathLst>
                <a:path w="1" h="1" extrusionOk="0">
                  <a:moveTo>
                    <a:pt x="0" y="1"/>
                  </a:moveTo>
                  <a:lnTo>
                    <a:pt x="0" y="1"/>
                  </a:lnTo>
                  <a:lnTo>
                    <a:pt x="0" y="1"/>
                  </a:lnTo>
                  <a:lnTo>
                    <a:pt x="0" y="1"/>
                  </a:lnTo>
                  <a:lnTo>
                    <a:pt x="0" y="1"/>
                  </a:lnTo>
                  <a:lnTo>
                    <a:pt x="0" y="1"/>
                  </a:ln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67400" y="2239850"/>
              <a:ext cx="850" cy="850"/>
            </a:xfrm>
            <a:custGeom>
              <a:avLst/>
              <a:gdLst/>
              <a:ahLst/>
              <a:cxnLst/>
              <a:rect l="l" t="t" r="r" b="b"/>
              <a:pathLst>
                <a:path w="34" h="34" extrusionOk="0">
                  <a:moveTo>
                    <a:pt x="0" y="34"/>
                  </a:moveTo>
                  <a:lnTo>
                    <a:pt x="0" y="34"/>
                  </a:lnTo>
                  <a:lnTo>
                    <a:pt x="34" y="34"/>
                  </a:lnTo>
                  <a:lnTo>
                    <a:pt x="34" y="34"/>
                  </a:lnTo>
                  <a:lnTo>
                    <a:pt x="34" y="1"/>
                  </a:lnTo>
                  <a:lnTo>
                    <a:pt x="34" y="1"/>
                  </a:lnTo>
                  <a:lnTo>
                    <a:pt x="34" y="1"/>
                  </a:lnTo>
                  <a:lnTo>
                    <a:pt x="34" y="1"/>
                  </a:lnTo>
                  <a:lnTo>
                    <a:pt x="34" y="34"/>
                  </a:lnTo>
                  <a:lnTo>
                    <a:pt x="34" y="34"/>
                  </a:lnTo>
                  <a:lnTo>
                    <a:pt x="34" y="34"/>
                  </a:lnTo>
                  <a:lnTo>
                    <a:pt x="34" y="34"/>
                  </a:lnTo>
                  <a:lnTo>
                    <a:pt x="0" y="34"/>
                  </a:lnTo>
                  <a:lnTo>
                    <a:pt x="0" y="3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531700" y="2072200"/>
              <a:ext cx="29225" cy="30900"/>
            </a:xfrm>
            <a:custGeom>
              <a:avLst/>
              <a:gdLst/>
              <a:ahLst/>
              <a:cxnLst/>
              <a:rect l="l" t="t" r="r" b="b"/>
              <a:pathLst>
                <a:path w="1169" h="1236" extrusionOk="0">
                  <a:moveTo>
                    <a:pt x="634" y="1"/>
                  </a:moveTo>
                  <a:lnTo>
                    <a:pt x="468" y="34"/>
                  </a:lnTo>
                  <a:lnTo>
                    <a:pt x="334" y="101"/>
                  </a:lnTo>
                  <a:lnTo>
                    <a:pt x="201" y="234"/>
                  </a:lnTo>
                  <a:lnTo>
                    <a:pt x="134" y="401"/>
                  </a:lnTo>
                  <a:lnTo>
                    <a:pt x="34" y="535"/>
                  </a:lnTo>
                  <a:lnTo>
                    <a:pt x="1" y="701"/>
                  </a:lnTo>
                  <a:lnTo>
                    <a:pt x="1" y="835"/>
                  </a:lnTo>
                  <a:lnTo>
                    <a:pt x="67" y="968"/>
                  </a:lnTo>
                  <a:lnTo>
                    <a:pt x="134" y="1068"/>
                  </a:lnTo>
                  <a:lnTo>
                    <a:pt x="234" y="1168"/>
                  </a:lnTo>
                  <a:lnTo>
                    <a:pt x="368" y="1202"/>
                  </a:lnTo>
                  <a:lnTo>
                    <a:pt x="534" y="1235"/>
                  </a:lnTo>
                  <a:lnTo>
                    <a:pt x="668" y="1235"/>
                  </a:lnTo>
                  <a:lnTo>
                    <a:pt x="801" y="1168"/>
                  </a:lnTo>
                  <a:lnTo>
                    <a:pt x="935" y="1102"/>
                  </a:lnTo>
                  <a:lnTo>
                    <a:pt x="1035" y="968"/>
                  </a:lnTo>
                  <a:lnTo>
                    <a:pt x="1102" y="835"/>
                  </a:lnTo>
                  <a:lnTo>
                    <a:pt x="1135" y="701"/>
                  </a:lnTo>
                  <a:lnTo>
                    <a:pt x="1168" y="535"/>
                  </a:lnTo>
                  <a:lnTo>
                    <a:pt x="1135" y="368"/>
                  </a:lnTo>
                  <a:lnTo>
                    <a:pt x="1068" y="201"/>
                  </a:lnTo>
                  <a:lnTo>
                    <a:pt x="935" y="67"/>
                  </a:lnTo>
                  <a:lnTo>
                    <a:pt x="8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387400" y="2062200"/>
              <a:ext cx="29225" cy="26700"/>
            </a:xfrm>
            <a:custGeom>
              <a:avLst/>
              <a:gdLst/>
              <a:ahLst/>
              <a:cxnLst/>
              <a:rect l="l" t="t" r="r" b="b"/>
              <a:pathLst>
                <a:path w="1169" h="1068" extrusionOk="0">
                  <a:moveTo>
                    <a:pt x="501" y="0"/>
                  </a:moveTo>
                  <a:lnTo>
                    <a:pt x="368" y="34"/>
                  </a:lnTo>
                  <a:lnTo>
                    <a:pt x="234" y="100"/>
                  </a:lnTo>
                  <a:lnTo>
                    <a:pt x="134" y="201"/>
                  </a:lnTo>
                  <a:lnTo>
                    <a:pt x="34" y="334"/>
                  </a:lnTo>
                  <a:lnTo>
                    <a:pt x="1" y="501"/>
                  </a:lnTo>
                  <a:lnTo>
                    <a:pt x="34" y="634"/>
                  </a:lnTo>
                  <a:lnTo>
                    <a:pt x="68" y="768"/>
                  </a:lnTo>
                  <a:lnTo>
                    <a:pt x="168" y="868"/>
                  </a:lnTo>
                  <a:lnTo>
                    <a:pt x="268" y="935"/>
                  </a:lnTo>
                  <a:lnTo>
                    <a:pt x="335" y="968"/>
                  </a:lnTo>
                  <a:lnTo>
                    <a:pt x="435" y="1035"/>
                  </a:lnTo>
                  <a:lnTo>
                    <a:pt x="535" y="1068"/>
                  </a:lnTo>
                  <a:lnTo>
                    <a:pt x="802" y="1068"/>
                  </a:lnTo>
                  <a:lnTo>
                    <a:pt x="935" y="1001"/>
                  </a:lnTo>
                  <a:lnTo>
                    <a:pt x="1035" y="935"/>
                  </a:lnTo>
                  <a:lnTo>
                    <a:pt x="1102" y="801"/>
                  </a:lnTo>
                  <a:lnTo>
                    <a:pt x="1135" y="701"/>
                  </a:lnTo>
                  <a:lnTo>
                    <a:pt x="1169" y="534"/>
                  </a:lnTo>
                  <a:lnTo>
                    <a:pt x="1135" y="401"/>
                  </a:lnTo>
                  <a:lnTo>
                    <a:pt x="1068" y="301"/>
                  </a:lnTo>
                  <a:lnTo>
                    <a:pt x="1002" y="201"/>
                  </a:lnTo>
                  <a:lnTo>
                    <a:pt x="902" y="100"/>
                  </a:lnTo>
                  <a:lnTo>
                    <a:pt x="768" y="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458300" y="2239850"/>
              <a:ext cx="32550" cy="30875"/>
            </a:xfrm>
            <a:custGeom>
              <a:avLst/>
              <a:gdLst/>
              <a:ahLst/>
              <a:cxnLst/>
              <a:rect l="l" t="t" r="r" b="b"/>
              <a:pathLst>
                <a:path w="1302" h="1235" extrusionOk="0">
                  <a:moveTo>
                    <a:pt x="668" y="1"/>
                  </a:moveTo>
                  <a:lnTo>
                    <a:pt x="535" y="34"/>
                  </a:lnTo>
                  <a:lnTo>
                    <a:pt x="401" y="67"/>
                  </a:lnTo>
                  <a:lnTo>
                    <a:pt x="301" y="167"/>
                  </a:lnTo>
                  <a:lnTo>
                    <a:pt x="134" y="267"/>
                  </a:lnTo>
                  <a:lnTo>
                    <a:pt x="67" y="401"/>
                  </a:lnTo>
                  <a:lnTo>
                    <a:pt x="1" y="568"/>
                  </a:lnTo>
                  <a:lnTo>
                    <a:pt x="1" y="735"/>
                  </a:lnTo>
                  <a:lnTo>
                    <a:pt x="67" y="901"/>
                  </a:lnTo>
                  <a:lnTo>
                    <a:pt x="168" y="1035"/>
                  </a:lnTo>
                  <a:lnTo>
                    <a:pt x="268" y="1135"/>
                  </a:lnTo>
                  <a:lnTo>
                    <a:pt x="434" y="1235"/>
                  </a:lnTo>
                  <a:lnTo>
                    <a:pt x="768" y="1235"/>
                  </a:lnTo>
                  <a:lnTo>
                    <a:pt x="935" y="1168"/>
                  </a:lnTo>
                  <a:lnTo>
                    <a:pt x="1068" y="1068"/>
                  </a:lnTo>
                  <a:lnTo>
                    <a:pt x="1168" y="935"/>
                  </a:lnTo>
                  <a:lnTo>
                    <a:pt x="1268" y="801"/>
                  </a:lnTo>
                  <a:lnTo>
                    <a:pt x="1302" y="634"/>
                  </a:lnTo>
                  <a:lnTo>
                    <a:pt x="1268" y="468"/>
                  </a:lnTo>
                  <a:lnTo>
                    <a:pt x="1202" y="301"/>
                  </a:lnTo>
                  <a:lnTo>
                    <a:pt x="1102" y="167"/>
                  </a:lnTo>
                  <a:lnTo>
                    <a:pt x="968" y="67"/>
                  </a:lnTo>
                  <a:lnTo>
                    <a:pt x="801" y="34"/>
                  </a:lnTo>
                  <a:lnTo>
                    <a:pt x="6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441625" y="2057200"/>
              <a:ext cx="26725" cy="28375"/>
            </a:xfrm>
            <a:custGeom>
              <a:avLst/>
              <a:gdLst/>
              <a:ahLst/>
              <a:cxnLst/>
              <a:rect l="l" t="t" r="r" b="b"/>
              <a:pathLst>
                <a:path w="1069" h="1135" extrusionOk="0">
                  <a:moveTo>
                    <a:pt x="568" y="0"/>
                  </a:moveTo>
                  <a:lnTo>
                    <a:pt x="434" y="34"/>
                  </a:lnTo>
                  <a:lnTo>
                    <a:pt x="334" y="67"/>
                  </a:lnTo>
                  <a:lnTo>
                    <a:pt x="234" y="134"/>
                  </a:lnTo>
                  <a:lnTo>
                    <a:pt x="134" y="234"/>
                  </a:lnTo>
                  <a:lnTo>
                    <a:pt x="101" y="300"/>
                  </a:lnTo>
                  <a:lnTo>
                    <a:pt x="34" y="434"/>
                  </a:lnTo>
                  <a:lnTo>
                    <a:pt x="0" y="567"/>
                  </a:lnTo>
                  <a:lnTo>
                    <a:pt x="0" y="701"/>
                  </a:lnTo>
                  <a:lnTo>
                    <a:pt x="34" y="834"/>
                  </a:lnTo>
                  <a:lnTo>
                    <a:pt x="101" y="968"/>
                  </a:lnTo>
                  <a:lnTo>
                    <a:pt x="234" y="1034"/>
                  </a:lnTo>
                  <a:lnTo>
                    <a:pt x="334" y="1101"/>
                  </a:lnTo>
                  <a:lnTo>
                    <a:pt x="434" y="1135"/>
                  </a:lnTo>
                  <a:lnTo>
                    <a:pt x="568" y="1135"/>
                  </a:lnTo>
                  <a:lnTo>
                    <a:pt x="701" y="1101"/>
                  </a:lnTo>
                  <a:lnTo>
                    <a:pt x="801" y="1034"/>
                  </a:lnTo>
                  <a:lnTo>
                    <a:pt x="901" y="968"/>
                  </a:lnTo>
                  <a:lnTo>
                    <a:pt x="1001" y="868"/>
                  </a:lnTo>
                  <a:lnTo>
                    <a:pt x="1035" y="734"/>
                  </a:lnTo>
                  <a:lnTo>
                    <a:pt x="1068" y="634"/>
                  </a:lnTo>
                  <a:lnTo>
                    <a:pt x="1068" y="501"/>
                  </a:lnTo>
                  <a:lnTo>
                    <a:pt x="1035" y="367"/>
                  </a:lnTo>
                  <a:lnTo>
                    <a:pt x="1001" y="267"/>
                  </a:lnTo>
                  <a:lnTo>
                    <a:pt x="901" y="167"/>
                  </a:lnTo>
                  <a:lnTo>
                    <a:pt x="801" y="100"/>
                  </a:lnTo>
                  <a:lnTo>
                    <a:pt x="701" y="34"/>
                  </a:lnTo>
                  <a:lnTo>
                    <a:pt x="5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390750" y="2616850"/>
              <a:ext cx="144325" cy="153500"/>
            </a:xfrm>
            <a:custGeom>
              <a:avLst/>
              <a:gdLst/>
              <a:ahLst/>
              <a:cxnLst/>
              <a:rect l="l" t="t" r="r" b="b"/>
              <a:pathLst>
                <a:path w="5773" h="6140" extrusionOk="0">
                  <a:moveTo>
                    <a:pt x="4604" y="4004"/>
                  </a:moveTo>
                  <a:lnTo>
                    <a:pt x="4538" y="4237"/>
                  </a:lnTo>
                  <a:lnTo>
                    <a:pt x="4404" y="4438"/>
                  </a:lnTo>
                  <a:lnTo>
                    <a:pt x="4204" y="4604"/>
                  </a:lnTo>
                  <a:lnTo>
                    <a:pt x="4004" y="4705"/>
                  </a:lnTo>
                  <a:lnTo>
                    <a:pt x="3737" y="4805"/>
                  </a:lnTo>
                  <a:lnTo>
                    <a:pt x="3503" y="4871"/>
                  </a:lnTo>
                  <a:lnTo>
                    <a:pt x="3237" y="4905"/>
                  </a:lnTo>
                  <a:lnTo>
                    <a:pt x="3003" y="4938"/>
                  </a:lnTo>
                  <a:lnTo>
                    <a:pt x="2369" y="4938"/>
                  </a:lnTo>
                  <a:lnTo>
                    <a:pt x="2102" y="4871"/>
                  </a:lnTo>
                  <a:lnTo>
                    <a:pt x="1802" y="4738"/>
                  </a:lnTo>
                  <a:lnTo>
                    <a:pt x="1635" y="4638"/>
                  </a:lnTo>
                  <a:lnTo>
                    <a:pt x="1468" y="4471"/>
                  </a:lnTo>
                  <a:lnTo>
                    <a:pt x="1368" y="4304"/>
                  </a:lnTo>
                  <a:lnTo>
                    <a:pt x="1301" y="4104"/>
                  </a:lnTo>
                  <a:lnTo>
                    <a:pt x="1301" y="4104"/>
                  </a:lnTo>
                  <a:lnTo>
                    <a:pt x="1668" y="4237"/>
                  </a:lnTo>
                  <a:lnTo>
                    <a:pt x="2069" y="4338"/>
                  </a:lnTo>
                  <a:lnTo>
                    <a:pt x="2469" y="4371"/>
                  </a:lnTo>
                  <a:lnTo>
                    <a:pt x="3337" y="4371"/>
                  </a:lnTo>
                  <a:lnTo>
                    <a:pt x="3770" y="4304"/>
                  </a:lnTo>
                  <a:lnTo>
                    <a:pt x="4204" y="4171"/>
                  </a:lnTo>
                  <a:lnTo>
                    <a:pt x="4404" y="4104"/>
                  </a:lnTo>
                  <a:lnTo>
                    <a:pt x="4604" y="4004"/>
                  </a:lnTo>
                  <a:close/>
                  <a:moveTo>
                    <a:pt x="5238" y="0"/>
                  </a:moveTo>
                  <a:lnTo>
                    <a:pt x="5172" y="67"/>
                  </a:lnTo>
                  <a:lnTo>
                    <a:pt x="5138" y="101"/>
                  </a:lnTo>
                  <a:lnTo>
                    <a:pt x="5138" y="201"/>
                  </a:lnTo>
                  <a:lnTo>
                    <a:pt x="5172" y="267"/>
                  </a:lnTo>
                  <a:lnTo>
                    <a:pt x="5272" y="434"/>
                  </a:lnTo>
                  <a:lnTo>
                    <a:pt x="5338" y="601"/>
                  </a:lnTo>
                  <a:lnTo>
                    <a:pt x="5372" y="768"/>
                  </a:lnTo>
                  <a:lnTo>
                    <a:pt x="5372" y="968"/>
                  </a:lnTo>
                  <a:lnTo>
                    <a:pt x="5372" y="1135"/>
                  </a:lnTo>
                  <a:lnTo>
                    <a:pt x="5338" y="1335"/>
                  </a:lnTo>
                  <a:lnTo>
                    <a:pt x="5272" y="1502"/>
                  </a:lnTo>
                  <a:lnTo>
                    <a:pt x="5205" y="1669"/>
                  </a:lnTo>
                  <a:lnTo>
                    <a:pt x="5172" y="1735"/>
                  </a:lnTo>
                  <a:lnTo>
                    <a:pt x="5138" y="1802"/>
                  </a:lnTo>
                  <a:lnTo>
                    <a:pt x="4971" y="2002"/>
                  </a:lnTo>
                  <a:lnTo>
                    <a:pt x="4771" y="2169"/>
                  </a:lnTo>
                  <a:lnTo>
                    <a:pt x="4538" y="2269"/>
                  </a:lnTo>
                  <a:lnTo>
                    <a:pt x="4304" y="2336"/>
                  </a:lnTo>
                  <a:lnTo>
                    <a:pt x="4037" y="2403"/>
                  </a:lnTo>
                  <a:lnTo>
                    <a:pt x="3770" y="2403"/>
                  </a:lnTo>
                  <a:lnTo>
                    <a:pt x="3270" y="2436"/>
                  </a:lnTo>
                  <a:lnTo>
                    <a:pt x="2703" y="2436"/>
                  </a:lnTo>
                  <a:lnTo>
                    <a:pt x="2102" y="2403"/>
                  </a:lnTo>
                  <a:lnTo>
                    <a:pt x="1535" y="2336"/>
                  </a:lnTo>
                  <a:lnTo>
                    <a:pt x="968" y="2236"/>
                  </a:lnTo>
                  <a:lnTo>
                    <a:pt x="734" y="2136"/>
                  </a:lnTo>
                  <a:lnTo>
                    <a:pt x="568" y="2036"/>
                  </a:lnTo>
                  <a:lnTo>
                    <a:pt x="501" y="1935"/>
                  </a:lnTo>
                  <a:lnTo>
                    <a:pt x="434" y="1835"/>
                  </a:lnTo>
                  <a:lnTo>
                    <a:pt x="401" y="1735"/>
                  </a:lnTo>
                  <a:lnTo>
                    <a:pt x="401" y="1602"/>
                  </a:lnTo>
                  <a:lnTo>
                    <a:pt x="401" y="1335"/>
                  </a:lnTo>
                  <a:lnTo>
                    <a:pt x="434" y="1035"/>
                  </a:lnTo>
                  <a:lnTo>
                    <a:pt x="501" y="434"/>
                  </a:lnTo>
                  <a:lnTo>
                    <a:pt x="501" y="367"/>
                  </a:lnTo>
                  <a:lnTo>
                    <a:pt x="467" y="301"/>
                  </a:lnTo>
                  <a:lnTo>
                    <a:pt x="401" y="267"/>
                  </a:lnTo>
                  <a:lnTo>
                    <a:pt x="267" y="267"/>
                  </a:lnTo>
                  <a:lnTo>
                    <a:pt x="201" y="301"/>
                  </a:lnTo>
                  <a:lnTo>
                    <a:pt x="167" y="367"/>
                  </a:lnTo>
                  <a:lnTo>
                    <a:pt x="134" y="434"/>
                  </a:lnTo>
                  <a:lnTo>
                    <a:pt x="67" y="1001"/>
                  </a:lnTo>
                  <a:lnTo>
                    <a:pt x="0" y="1535"/>
                  </a:lnTo>
                  <a:lnTo>
                    <a:pt x="34" y="1702"/>
                  </a:lnTo>
                  <a:lnTo>
                    <a:pt x="34" y="1869"/>
                  </a:lnTo>
                  <a:lnTo>
                    <a:pt x="100" y="2036"/>
                  </a:lnTo>
                  <a:lnTo>
                    <a:pt x="201" y="2169"/>
                  </a:lnTo>
                  <a:lnTo>
                    <a:pt x="267" y="2669"/>
                  </a:lnTo>
                  <a:lnTo>
                    <a:pt x="401" y="3103"/>
                  </a:lnTo>
                  <a:lnTo>
                    <a:pt x="467" y="3303"/>
                  </a:lnTo>
                  <a:lnTo>
                    <a:pt x="601" y="3503"/>
                  </a:lnTo>
                  <a:lnTo>
                    <a:pt x="734" y="3704"/>
                  </a:lnTo>
                  <a:lnTo>
                    <a:pt x="901" y="3870"/>
                  </a:lnTo>
                  <a:lnTo>
                    <a:pt x="901" y="4037"/>
                  </a:lnTo>
                  <a:lnTo>
                    <a:pt x="934" y="4204"/>
                  </a:lnTo>
                  <a:lnTo>
                    <a:pt x="968" y="4371"/>
                  </a:lnTo>
                  <a:lnTo>
                    <a:pt x="1035" y="4504"/>
                  </a:lnTo>
                  <a:lnTo>
                    <a:pt x="1135" y="4638"/>
                  </a:lnTo>
                  <a:lnTo>
                    <a:pt x="1235" y="4771"/>
                  </a:lnTo>
                  <a:lnTo>
                    <a:pt x="1502" y="5005"/>
                  </a:lnTo>
                  <a:lnTo>
                    <a:pt x="1735" y="5138"/>
                  </a:lnTo>
                  <a:lnTo>
                    <a:pt x="1769" y="5305"/>
                  </a:lnTo>
                  <a:lnTo>
                    <a:pt x="1835" y="5472"/>
                  </a:lnTo>
                  <a:lnTo>
                    <a:pt x="1935" y="5639"/>
                  </a:lnTo>
                  <a:lnTo>
                    <a:pt x="2069" y="5805"/>
                  </a:lnTo>
                  <a:lnTo>
                    <a:pt x="2236" y="5939"/>
                  </a:lnTo>
                  <a:lnTo>
                    <a:pt x="2436" y="6039"/>
                  </a:lnTo>
                  <a:lnTo>
                    <a:pt x="2636" y="6106"/>
                  </a:lnTo>
                  <a:lnTo>
                    <a:pt x="2836" y="6139"/>
                  </a:lnTo>
                  <a:lnTo>
                    <a:pt x="3036" y="6139"/>
                  </a:lnTo>
                  <a:lnTo>
                    <a:pt x="3270" y="6106"/>
                  </a:lnTo>
                  <a:lnTo>
                    <a:pt x="3437" y="6006"/>
                  </a:lnTo>
                  <a:lnTo>
                    <a:pt x="3637" y="5906"/>
                  </a:lnTo>
                  <a:lnTo>
                    <a:pt x="3804" y="5772"/>
                  </a:lnTo>
                  <a:lnTo>
                    <a:pt x="3937" y="5605"/>
                  </a:lnTo>
                  <a:lnTo>
                    <a:pt x="4037" y="5405"/>
                  </a:lnTo>
                  <a:lnTo>
                    <a:pt x="4071" y="5205"/>
                  </a:lnTo>
                  <a:lnTo>
                    <a:pt x="4071" y="5105"/>
                  </a:lnTo>
                  <a:lnTo>
                    <a:pt x="4271" y="5005"/>
                  </a:lnTo>
                  <a:lnTo>
                    <a:pt x="4438" y="4905"/>
                  </a:lnTo>
                  <a:lnTo>
                    <a:pt x="4671" y="4671"/>
                  </a:lnTo>
                  <a:lnTo>
                    <a:pt x="4871" y="4371"/>
                  </a:lnTo>
                  <a:lnTo>
                    <a:pt x="4938" y="4237"/>
                  </a:lnTo>
                  <a:lnTo>
                    <a:pt x="5005" y="4071"/>
                  </a:lnTo>
                  <a:lnTo>
                    <a:pt x="5005" y="3904"/>
                  </a:lnTo>
                  <a:lnTo>
                    <a:pt x="5005" y="3737"/>
                  </a:lnTo>
                  <a:lnTo>
                    <a:pt x="5205" y="3537"/>
                  </a:lnTo>
                  <a:lnTo>
                    <a:pt x="5338" y="3303"/>
                  </a:lnTo>
                  <a:lnTo>
                    <a:pt x="5438" y="3103"/>
                  </a:lnTo>
                  <a:lnTo>
                    <a:pt x="5505" y="2870"/>
                  </a:lnTo>
                  <a:lnTo>
                    <a:pt x="5539" y="2636"/>
                  </a:lnTo>
                  <a:lnTo>
                    <a:pt x="5572" y="2369"/>
                  </a:lnTo>
                  <a:lnTo>
                    <a:pt x="5539" y="1835"/>
                  </a:lnTo>
                  <a:lnTo>
                    <a:pt x="5605" y="1735"/>
                  </a:lnTo>
                  <a:lnTo>
                    <a:pt x="5672" y="1535"/>
                  </a:lnTo>
                  <a:lnTo>
                    <a:pt x="5739" y="1302"/>
                  </a:lnTo>
                  <a:lnTo>
                    <a:pt x="5739" y="1101"/>
                  </a:lnTo>
                  <a:lnTo>
                    <a:pt x="5772" y="901"/>
                  </a:lnTo>
                  <a:lnTo>
                    <a:pt x="5739" y="668"/>
                  </a:lnTo>
                  <a:lnTo>
                    <a:pt x="5672" y="467"/>
                  </a:lnTo>
                  <a:lnTo>
                    <a:pt x="5605" y="267"/>
                  </a:lnTo>
                  <a:lnTo>
                    <a:pt x="5505" y="67"/>
                  </a:lnTo>
                  <a:lnTo>
                    <a:pt x="54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246450" y="2226500"/>
              <a:ext cx="34225" cy="13375"/>
            </a:xfrm>
            <a:custGeom>
              <a:avLst/>
              <a:gdLst/>
              <a:ahLst/>
              <a:cxnLst/>
              <a:rect l="l" t="t" r="r" b="b"/>
              <a:pathLst>
                <a:path w="1369" h="535" extrusionOk="0">
                  <a:moveTo>
                    <a:pt x="1102" y="1"/>
                  </a:moveTo>
                  <a:lnTo>
                    <a:pt x="234" y="68"/>
                  </a:lnTo>
                  <a:lnTo>
                    <a:pt x="134" y="101"/>
                  </a:lnTo>
                  <a:lnTo>
                    <a:pt x="67" y="134"/>
                  </a:lnTo>
                  <a:lnTo>
                    <a:pt x="1" y="201"/>
                  </a:lnTo>
                  <a:lnTo>
                    <a:pt x="1" y="301"/>
                  </a:lnTo>
                  <a:lnTo>
                    <a:pt x="1" y="401"/>
                  </a:lnTo>
                  <a:lnTo>
                    <a:pt x="67" y="468"/>
                  </a:lnTo>
                  <a:lnTo>
                    <a:pt x="134" y="535"/>
                  </a:lnTo>
                  <a:lnTo>
                    <a:pt x="234" y="535"/>
                  </a:lnTo>
                  <a:lnTo>
                    <a:pt x="1102" y="468"/>
                  </a:lnTo>
                  <a:lnTo>
                    <a:pt x="1202" y="434"/>
                  </a:lnTo>
                  <a:lnTo>
                    <a:pt x="1268" y="401"/>
                  </a:lnTo>
                  <a:lnTo>
                    <a:pt x="1335" y="334"/>
                  </a:lnTo>
                  <a:lnTo>
                    <a:pt x="1368" y="234"/>
                  </a:lnTo>
                  <a:lnTo>
                    <a:pt x="1335" y="134"/>
                  </a:lnTo>
                  <a:lnTo>
                    <a:pt x="1268" y="68"/>
                  </a:lnTo>
                  <a:lnTo>
                    <a:pt x="1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238125" y="2179800"/>
              <a:ext cx="41725" cy="15875"/>
            </a:xfrm>
            <a:custGeom>
              <a:avLst/>
              <a:gdLst/>
              <a:ahLst/>
              <a:cxnLst/>
              <a:rect l="l" t="t" r="r" b="b"/>
              <a:pathLst>
                <a:path w="1669" h="635" extrusionOk="0">
                  <a:moveTo>
                    <a:pt x="1435" y="0"/>
                  </a:moveTo>
                  <a:lnTo>
                    <a:pt x="234" y="167"/>
                  </a:lnTo>
                  <a:lnTo>
                    <a:pt x="133" y="167"/>
                  </a:lnTo>
                  <a:lnTo>
                    <a:pt x="67" y="234"/>
                  </a:lnTo>
                  <a:lnTo>
                    <a:pt x="33" y="301"/>
                  </a:lnTo>
                  <a:lnTo>
                    <a:pt x="0" y="401"/>
                  </a:lnTo>
                  <a:lnTo>
                    <a:pt x="33" y="468"/>
                  </a:lnTo>
                  <a:lnTo>
                    <a:pt x="67" y="568"/>
                  </a:lnTo>
                  <a:lnTo>
                    <a:pt x="133" y="601"/>
                  </a:lnTo>
                  <a:lnTo>
                    <a:pt x="234" y="634"/>
                  </a:lnTo>
                  <a:lnTo>
                    <a:pt x="1435" y="468"/>
                  </a:lnTo>
                  <a:lnTo>
                    <a:pt x="1535" y="434"/>
                  </a:lnTo>
                  <a:lnTo>
                    <a:pt x="1601" y="401"/>
                  </a:lnTo>
                  <a:lnTo>
                    <a:pt x="1668" y="301"/>
                  </a:lnTo>
                  <a:lnTo>
                    <a:pt x="1668" y="234"/>
                  </a:lnTo>
                  <a:lnTo>
                    <a:pt x="1668" y="134"/>
                  </a:lnTo>
                  <a:lnTo>
                    <a:pt x="1601" y="67"/>
                  </a:lnTo>
                  <a:lnTo>
                    <a:pt x="15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242275" y="1981300"/>
              <a:ext cx="60075" cy="21700"/>
            </a:xfrm>
            <a:custGeom>
              <a:avLst/>
              <a:gdLst/>
              <a:ahLst/>
              <a:cxnLst/>
              <a:rect l="l" t="t" r="r" b="b"/>
              <a:pathLst>
                <a:path w="2403" h="868" extrusionOk="0">
                  <a:moveTo>
                    <a:pt x="201" y="0"/>
                  </a:moveTo>
                  <a:lnTo>
                    <a:pt x="101" y="34"/>
                  </a:lnTo>
                  <a:lnTo>
                    <a:pt x="68" y="100"/>
                  </a:lnTo>
                  <a:lnTo>
                    <a:pt x="1" y="167"/>
                  </a:lnTo>
                  <a:lnTo>
                    <a:pt x="1" y="267"/>
                  </a:lnTo>
                  <a:lnTo>
                    <a:pt x="34" y="334"/>
                  </a:lnTo>
                  <a:lnTo>
                    <a:pt x="68" y="434"/>
                  </a:lnTo>
                  <a:lnTo>
                    <a:pt x="168" y="467"/>
                  </a:lnTo>
                  <a:lnTo>
                    <a:pt x="668" y="601"/>
                  </a:lnTo>
                  <a:lnTo>
                    <a:pt x="1169" y="701"/>
                  </a:lnTo>
                  <a:lnTo>
                    <a:pt x="1669" y="801"/>
                  </a:lnTo>
                  <a:lnTo>
                    <a:pt x="2169" y="868"/>
                  </a:lnTo>
                  <a:lnTo>
                    <a:pt x="2269" y="868"/>
                  </a:lnTo>
                  <a:lnTo>
                    <a:pt x="2336" y="801"/>
                  </a:lnTo>
                  <a:lnTo>
                    <a:pt x="2403" y="734"/>
                  </a:lnTo>
                  <a:lnTo>
                    <a:pt x="2403" y="634"/>
                  </a:lnTo>
                  <a:lnTo>
                    <a:pt x="2403" y="567"/>
                  </a:lnTo>
                  <a:lnTo>
                    <a:pt x="2336" y="467"/>
                  </a:lnTo>
                  <a:lnTo>
                    <a:pt x="2269" y="434"/>
                  </a:lnTo>
                  <a:lnTo>
                    <a:pt x="2169" y="401"/>
                  </a:lnTo>
                  <a:lnTo>
                    <a:pt x="1702" y="334"/>
                  </a:lnTo>
                  <a:lnTo>
                    <a:pt x="1235" y="267"/>
                  </a:lnTo>
                  <a:lnTo>
                    <a:pt x="3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254800" y="1892875"/>
              <a:ext cx="47550" cy="25050"/>
            </a:xfrm>
            <a:custGeom>
              <a:avLst/>
              <a:gdLst/>
              <a:ahLst/>
              <a:cxnLst/>
              <a:rect l="l" t="t" r="r" b="b"/>
              <a:pathLst>
                <a:path w="1902" h="1002" extrusionOk="0">
                  <a:moveTo>
                    <a:pt x="167" y="1"/>
                  </a:moveTo>
                  <a:lnTo>
                    <a:pt x="67" y="34"/>
                  </a:lnTo>
                  <a:lnTo>
                    <a:pt x="0" y="101"/>
                  </a:lnTo>
                  <a:lnTo>
                    <a:pt x="0" y="201"/>
                  </a:lnTo>
                  <a:lnTo>
                    <a:pt x="0" y="268"/>
                  </a:lnTo>
                  <a:lnTo>
                    <a:pt x="34" y="368"/>
                  </a:lnTo>
                  <a:lnTo>
                    <a:pt x="100" y="434"/>
                  </a:lnTo>
                  <a:lnTo>
                    <a:pt x="834" y="735"/>
                  </a:lnTo>
                  <a:lnTo>
                    <a:pt x="1602" y="1002"/>
                  </a:lnTo>
                  <a:lnTo>
                    <a:pt x="1802" y="1002"/>
                  </a:lnTo>
                  <a:lnTo>
                    <a:pt x="1869" y="935"/>
                  </a:lnTo>
                  <a:lnTo>
                    <a:pt x="1902" y="835"/>
                  </a:lnTo>
                  <a:lnTo>
                    <a:pt x="1902" y="768"/>
                  </a:lnTo>
                  <a:lnTo>
                    <a:pt x="1869" y="668"/>
                  </a:lnTo>
                  <a:lnTo>
                    <a:pt x="1802" y="601"/>
                  </a:lnTo>
                  <a:lnTo>
                    <a:pt x="1735" y="568"/>
                  </a:lnTo>
                  <a:lnTo>
                    <a:pt x="1034" y="334"/>
                  </a:lnTo>
                  <a:lnTo>
                    <a:pt x="3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297325" y="1791125"/>
              <a:ext cx="39225" cy="35900"/>
            </a:xfrm>
            <a:custGeom>
              <a:avLst/>
              <a:gdLst/>
              <a:ahLst/>
              <a:cxnLst/>
              <a:rect l="l" t="t" r="r" b="b"/>
              <a:pathLst>
                <a:path w="1569" h="1436" extrusionOk="0">
                  <a:moveTo>
                    <a:pt x="201" y="1"/>
                  </a:moveTo>
                  <a:lnTo>
                    <a:pt x="134" y="34"/>
                  </a:lnTo>
                  <a:lnTo>
                    <a:pt x="67" y="67"/>
                  </a:lnTo>
                  <a:lnTo>
                    <a:pt x="1" y="167"/>
                  </a:lnTo>
                  <a:lnTo>
                    <a:pt x="1" y="234"/>
                  </a:lnTo>
                  <a:lnTo>
                    <a:pt x="1" y="334"/>
                  </a:lnTo>
                  <a:lnTo>
                    <a:pt x="67" y="401"/>
                  </a:lnTo>
                  <a:lnTo>
                    <a:pt x="301" y="701"/>
                  </a:lnTo>
                  <a:lnTo>
                    <a:pt x="601" y="968"/>
                  </a:lnTo>
                  <a:lnTo>
                    <a:pt x="902" y="1202"/>
                  </a:lnTo>
                  <a:lnTo>
                    <a:pt x="1235" y="1435"/>
                  </a:lnTo>
                  <a:lnTo>
                    <a:pt x="1402" y="1435"/>
                  </a:lnTo>
                  <a:lnTo>
                    <a:pt x="1502" y="1402"/>
                  </a:lnTo>
                  <a:lnTo>
                    <a:pt x="1535" y="1335"/>
                  </a:lnTo>
                  <a:lnTo>
                    <a:pt x="1569" y="1235"/>
                  </a:lnTo>
                  <a:lnTo>
                    <a:pt x="1569" y="1168"/>
                  </a:lnTo>
                  <a:lnTo>
                    <a:pt x="1535" y="1068"/>
                  </a:lnTo>
                  <a:lnTo>
                    <a:pt x="1469" y="1001"/>
                  </a:lnTo>
                  <a:lnTo>
                    <a:pt x="1168" y="801"/>
                  </a:lnTo>
                  <a:lnTo>
                    <a:pt x="1068" y="768"/>
                  </a:lnTo>
                  <a:lnTo>
                    <a:pt x="1068" y="735"/>
                  </a:lnTo>
                  <a:lnTo>
                    <a:pt x="1035" y="735"/>
                  </a:lnTo>
                  <a:lnTo>
                    <a:pt x="902" y="601"/>
                  </a:lnTo>
                  <a:lnTo>
                    <a:pt x="635" y="368"/>
                  </a:lnTo>
                  <a:lnTo>
                    <a:pt x="368" y="67"/>
                  </a:lnTo>
                  <a:lnTo>
                    <a:pt x="301" y="34"/>
                  </a:lnTo>
                  <a:lnTo>
                    <a:pt x="2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434125" y="1688525"/>
              <a:ext cx="15875" cy="30075"/>
            </a:xfrm>
            <a:custGeom>
              <a:avLst/>
              <a:gdLst/>
              <a:ahLst/>
              <a:cxnLst/>
              <a:rect l="l" t="t" r="r" b="b"/>
              <a:pathLst>
                <a:path w="635" h="1203" extrusionOk="0">
                  <a:moveTo>
                    <a:pt x="167" y="1"/>
                  </a:moveTo>
                  <a:lnTo>
                    <a:pt x="100" y="34"/>
                  </a:lnTo>
                  <a:lnTo>
                    <a:pt x="34" y="101"/>
                  </a:lnTo>
                  <a:lnTo>
                    <a:pt x="0" y="201"/>
                  </a:lnTo>
                  <a:lnTo>
                    <a:pt x="0" y="301"/>
                  </a:lnTo>
                  <a:lnTo>
                    <a:pt x="167" y="1002"/>
                  </a:lnTo>
                  <a:lnTo>
                    <a:pt x="234" y="1102"/>
                  </a:lnTo>
                  <a:lnTo>
                    <a:pt x="300" y="1169"/>
                  </a:lnTo>
                  <a:lnTo>
                    <a:pt x="367" y="1202"/>
                  </a:lnTo>
                  <a:lnTo>
                    <a:pt x="467" y="1169"/>
                  </a:lnTo>
                  <a:lnTo>
                    <a:pt x="534" y="1135"/>
                  </a:lnTo>
                  <a:lnTo>
                    <a:pt x="601" y="1069"/>
                  </a:lnTo>
                  <a:lnTo>
                    <a:pt x="634" y="968"/>
                  </a:lnTo>
                  <a:lnTo>
                    <a:pt x="634" y="902"/>
                  </a:lnTo>
                  <a:lnTo>
                    <a:pt x="467" y="168"/>
                  </a:lnTo>
                  <a:lnTo>
                    <a:pt x="434" y="68"/>
                  </a:lnTo>
                  <a:lnTo>
                    <a:pt x="367" y="34"/>
                  </a:lnTo>
                  <a:lnTo>
                    <a:pt x="2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489175" y="1680200"/>
              <a:ext cx="13350" cy="31725"/>
            </a:xfrm>
            <a:custGeom>
              <a:avLst/>
              <a:gdLst/>
              <a:ahLst/>
              <a:cxnLst/>
              <a:rect l="l" t="t" r="r" b="b"/>
              <a:pathLst>
                <a:path w="534" h="1269" extrusionOk="0">
                  <a:moveTo>
                    <a:pt x="234" y="0"/>
                  </a:moveTo>
                  <a:lnTo>
                    <a:pt x="134" y="34"/>
                  </a:lnTo>
                  <a:lnTo>
                    <a:pt x="67" y="67"/>
                  </a:lnTo>
                  <a:lnTo>
                    <a:pt x="0" y="134"/>
                  </a:lnTo>
                  <a:lnTo>
                    <a:pt x="0" y="234"/>
                  </a:lnTo>
                  <a:lnTo>
                    <a:pt x="67" y="1035"/>
                  </a:lnTo>
                  <a:lnTo>
                    <a:pt x="100" y="1135"/>
                  </a:lnTo>
                  <a:lnTo>
                    <a:pt x="134" y="1201"/>
                  </a:lnTo>
                  <a:lnTo>
                    <a:pt x="200" y="1268"/>
                  </a:lnTo>
                  <a:lnTo>
                    <a:pt x="400" y="1268"/>
                  </a:lnTo>
                  <a:lnTo>
                    <a:pt x="467" y="1201"/>
                  </a:lnTo>
                  <a:lnTo>
                    <a:pt x="534" y="1135"/>
                  </a:lnTo>
                  <a:lnTo>
                    <a:pt x="534" y="1035"/>
                  </a:lnTo>
                  <a:lnTo>
                    <a:pt x="467" y="234"/>
                  </a:lnTo>
                  <a:lnTo>
                    <a:pt x="434" y="134"/>
                  </a:lnTo>
                  <a:lnTo>
                    <a:pt x="400" y="67"/>
                  </a:lnTo>
                  <a:lnTo>
                    <a:pt x="300" y="34"/>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595925" y="1751100"/>
              <a:ext cx="35900" cy="37550"/>
            </a:xfrm>
            <a:custGeom>
              <a:avLst/>
              <a:gdLst/>
              <a:ahLst/>
              <a:cxnLst/>
              <a:rect l="l" t="t" r="r" b="b"/>
              <a:pathLst>
                <a:path w="1436" h="1502" extrusionOk="0">
                  <a:moveTo>
                    <a:pt x="1101" y="0"/>
                  </a:moveTo>
                  <a:lnTo>
                    <a:pt x="1035" y="67"/>
                  </a:lnTo>
                  <a:lnTo>
                    <a:pt x="67" y="1101"/>
                  </a:lnTo>
                  <a:lnTo>
                    <a:pt x="1" y="1168"/>
                  </a:lnTo>
                  <a:lnTo>
                    <a:pt x="1" y="1268"/>
                  </a:lnTo>
                  <a:lnTo>
                    <a:pt x="1" y="1368"/>
                  </a:lnTo>
                  <a:lnTo>
                    <a:pt x="67" y="1435"/>
                  </a:lnTo>
                  <a:lnTo>
                    <a:pt x="134" y="1501"/>
                  </a:lnTo>
                  <a:lnTo>
                    <a:pt x="334" y="1501"/>
                  </a:lnTo>
                  <a:lnTo>
                    <a:pt x="401" y="1435"/>
                  </a:lnTo>
                  <a:lnTo>
                    <a:pt x="1368" y="401"/>
                  </a:lnTo>
                  <a:lnTo>
                    <a:pt x="1402" y="300"/>
                  </a:lnTo>
                  <a:lnTo>
                    <a:pt x="1435" y="234"/>
                  </a:lnTo>
                  <a:lnTo>
                    <a:pt x="1435" y="134"/>
                  </a:lnTo>
                  <a:lnTo>
                    <a:pt x="1368" y="67"/>
                  </a:lnTo>
                  <a:lnTo>
                    <a:pt x="13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5"/>
            <p:cNvSpPr/>
            <p:nvPr/>
          </p:nvSpPr>
          <p:spPr>
            <a:xfrm>
              <a:off x="654300" y="1902900"/>
              <a:ext cx="30050" cy="23375"/>
            </a:xfrm>
            <a:custGeom>
              <a:avLst/>
              <a:gdLst/>
              <a:ahLst/>
              <a:cxnLst/>
              <a:rect l="l" t="t" r="r" b="b"/>
              <a:pathLst>
                <a:path w="1202" h="935" extrusionOk="0">
                  <a:moveTo>
                    <a:pt x="935" y="0"/>
                  </a:moveTo>
                  <a:lnTo>
                    <a:pt x="868" y="33"/>
                  </a:lnTo>
                  <a:lnTo>
                    <a:pt x="134" y="501"/>
                  </a:lnTo>
                  <a:lnTo>
                    <a:pt x="68" y="567"/>
                  </a:lnTo>
                  <a:lnTo>
                    <a:pt x="34" y="634"/>
                  </a:lnTo>
                  <a:lnTo>
                    <a:pt x="1" y="734"/>
                  </a:lnTo>
                  <a:lnTo>
                    <a:pt x="34" y="834"/>
                  </a:lnTo>
                  <a:lnTo>
                    <a:pt x="101" y="901"/>
                  </a:lnTo>
                  <a:lnTo>
                    <a:pt x="201" y="934"/>
                  </a:lnTo>
                  <a:lnTo>
                    <a:pt x="268" y="934"/>
                  </a:lnTo>
                  <a:lnTo>
                    <a:pt x="368" y="901"/>
                  </a:lnTo>
                  <a:lnTo>
                    <a:pt x="1102" y="434"/>
                  </a:lnTo>
                  <a:lnTo>
                    <a:pt x="1169" y="367"/>
                  </a:lnTo>
                  <a:lnTo>
                    <a:pt x="1202" y="267"/>
                  </a:lnTo>
                  <a:lnTo>
                    <a:pt x="1202" y="200"/>
                  </a:lnTo>
                  <a:lnTo>
                    <a:pt x="1169" y="100"/>
                  </a:lnTo>
                  <a:lnTo>
                    <a:pt x="1102" y="33"/>
                  </a:lnTo>
                  <a:lnTo>
                    <a:pt x="10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5"/>
            <p:cNvSpPr/>
            <p:nvPr/>
          </p:nvSpPr>
          <p:spPr>
            <a:xfrm>
              <a:off x="623450" y="2106400"/>
              <a:ext cx="30050" cy="14200"/>
            </a:xfrm>
            <a:custGeom>
              <a:avLst/>
              <a:gdLst/>
              <a:ahLst/>
              <a:cxnLst/>
              <a:rect l="l" t="t" r="r" b="b"/>
              <a:pathLst>
                <a:path w="1202" h="568" extrusionOk="0">
                  <a:moveTo>
                    <a:pt x="234" y="1"/>
                  </a:moveTo>
                  <a:lnTo>
                    <a:pt x="134" y="34"/>
                  </a:lnTo>
                  <a:lnTo>
                    <a:pt x="67" y="101"/>
                  </a:lnTo>
                  <a:lnTo>
                    <a:pt x="0" y="167"/>
                  </a:lnTo>
                  <a:lnTo>
                    <a:pt x="0" y="234"/>
                  </a:lnTo>
                  <a:lnTo>
                    <a:pt x="0" y="334"/>
                  </a:lnTo>
                  <a:lnTo>
                    <a:pt x="67" y="401"/>
                  </a:lnTo>
                  <a:lnTo>
                    <a:pt x="134" y="468"/>
                  </a:lnTo>
                  <a:lnTo>
                    <a:pt x="234" y="501"/>
                  </a:lnTo>
                  <a:lnTo>
                    <a:pt x="968" y="568"/>
                  </a:lnTo>
                  <a:lnTo>
                    <a:pt x="1035" y="534"/>
                  </a:lnTo>
                  <a:lnTo>
                    <a:pt x="1135" y="501"/>
                  </a:lnTo>
                  <a:lnTo>
                    <a:pt x="1168" y="434"/>
                  </a:lnTo>
                  <a:lnTo>
                    <a:pt x="1202" y="334"/>
                  </a:lnTo>
                  <a:lnTo>
                    <a:pt x="1168" y="234"/>
                  </a:lnTo>
                  <a:lnTo>
                    <a:pt x="1135" y="167"/>
                  </a:lnTo>
                  <a:lnTo>
                    <a:pt x="1035" y="134"/>
                  </a:lnTo>
                  <a:lnTo>
                    <a:pt x="968"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619275" y="2185650"/>
              <a:ext cx="38400" cy="11700"/>
            </a:xfrm>
            <a:custGeom>
              <a:avLst/>
              <a:gdLst/>
              <a:ahLst/>
              <a:cxnLst/>
              <a:rect l="l" t="t" r="r" b="b"/>
              <a:pathLst>
                <a:path w="1536" h="468" extrusionOk="0">
                  <a:moveTo>
                    <a:pt x="234" y="0"/>
                  </a:moveTo>
                  <a:lnTo>
                    <a:pt x="134" y="33"/>
                  </a:lnTo>
                  <a:lnTo>
                    <a:pt x="67" y="67"/>
                  </a:lnTo>
                  <a:lnTo>
                    <a:pt x="34" y="133"/>
                  </a:lnTo>
                  <a:lnTo>
                    <a:pt x="1" y="234"/>
                  </a:lnTo>
                  <a:lnTo>
                    <a:pt x="34" y="334"/>
                  </a:lnTo>
                  <a:lnTo>
                    <a:pt x="67" y="400"/>
                  </a:lnTo>
                  <a:lnTo>
                    <a:pt x="134" y="434"/>
                  </a:lnTo>
                  <a:lnTo>
                    <a:pt x="234" y="467"/>
                  </a:lnTo>
                  <a:lnTo>
                    <a:pt x="1302" y="467"/>
                  </a:lnTo>
                  <a:lnTo>
                    <a:pt x="1369" y="434"/>
                  </a:lnTo>
                  <a:lnTo>
                    <a:pt x="1469" y="400"/>
                  </a:lnTo>
                  <a:lnTo>
                    <a:pt x="1502" y="334"/>
                  </a:lnTo>
                  <a:lnTo>
                    <a:pt x="1535" y="234"/>
                  </a:lnTo>
                  <a:lnTo>
                    <a:pt x="1502" y="133"/>
                  </a:lnTo>
                  <a:lnTo>
                    <a:pt x="1435" y="67"/>
                  </a:lnTo>
                  <a:lnTo>
                    <a:pt x="1369" y="33"/>
                  </a:lnTo>
                  <a:lnTo>
                    <a:pt x="13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624275" y="2138925"/>
              <a:ext cx="28400" cy="14200"/>
            </a:xfrm>
            <a:custGeom>
              <a:avLst/>
              <a:gdLst/>
              <a:ahLst/>
              <a:cxnLst/>
              <a:rect l="l" t="t" r="r" b="b"/>
              <a:pathLst>
                <a:path w="1136" h="568" extrusionOk="0">
                  <a:moveTo>
                    <a:pt x="234" y="1"/>
                  </a:moveTo>
                  <a:lnTo>
                    <a:pt x="134" y="34"/>
                  </a:lnTo>
                  <a:lnTo>
                    <a:pt x="68" y="67"/>
                  </a:lnTo>
                  <a:lnTo>
                    <a:pt x="34" y="168"/>
                  </a:lnTo>
                  <a:lnTo>
                    <a:pt x="1" y="234"/>
                  </a:lnTo>
                  <a:lnTo>
                    <a:pt x="34" y="334"/>
                  </a:lnTo>
                  <a:lnTo>
                    <a:pt x="68" y="401"/>
                  </a:lnTo>
                  <a:lnTo>
                    <a:pt x="134" y="434"/>
                  </a:lnTo>
                  <a:lnTo>
                    <a:pt x="234" y="468"/>
                  </a:lnTo>
                  <a:lnTo>
                    <a:pt x="868" y="568"/>
                  </a:lnTo>
                  <a:lnTo>
                    <a:pt x="968" y="535"/>
                  </a:lnTo>
                  <a:lnTo>
                    <a:pt x="1035" y="501"/>
                  </a:lnTo>
                  <a:lnTo>
                    <a:pt x="1102" y="401"/>
                  </a:lnTo>
                  <a:lnTo>
                    <a:pt x="1135" y="334"/>
                  </a:lnTo>
                  <a:lnTo>
                    <a:pt x="1102" y="234"/>
                  </a:lnTo>
                  <a:lnTo>
                    <a:pt x="1035" y="168"/>
                  </a:lnTo>
                  <a:lnTo>
                    <a:pt x="1002" y="134"/>
                  </a:lnTo>
                  <a:lnTo>
                    <a:pt x="868" y="101"/>
                  </a:lnTo>
                  <a:lnTo>
                    <a:pt x="2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45"/>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8;p33"/>
          <p:cNvSpPr txBox="1">
            <a:spLocks/>
          </p:cNvSpPr>
          <p:nvPr/>
        </p:nvSpPr>
        <p:spPr>
          <a:xfrm>
            <a:off x="4713028" y="3383357"/>
            <a:ext cx="3081529" cy="727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Aft>
                <a:spcPts val="100"/>
              </a:spcAft>
            </a:pPr>
            <a:r>
              <a:rPr lang="zh-TW" altLang="en-US" sz="1600" dirty="0">
                <a:latin typeface="微軟正黑體" panose="020B0604030504040204" pitchFamily="34" charset="-120"/>
                <a:ea typeface="微軟正黑體" panose="020B0604030504040204" pitchFamily="34" charset="-120"/>
              </a:rPr>
              <a:t>資料介紹</a:t>
            </a:r>
            <a:endParaRPr lang="en-US" altLang="zh-TW" sz="1600" dirty="0">
              <a:latin typeface="微軟正黑體" panose="020B0604030504040204" pitchFamily="34" charset="-120"/>
              <a:ea typeface="微軟正黑體" panose="020B0604030504040204" pitchFamily="34" charset="-120"/>
            </a:endParaRPr>
          </a:p>
          <a:p>
            <a:pPr algn="r">
              <a:spcAft>
                <a:spcPts val="100"/>
              </a:spcAft>
            </a:pPr>
            <a:r>
              <a:rPr lang="zh-TW" altLang="en-US" sz="1600" dirty="0">
                <a:latin typeface="微軟正黑體" panose="020B0604030504040204" pitchFamily="34" charset="-120"/>
                <a:ea typeface="微軟正黑體" panose="020B0604030504040204" pitchFamily="34" charset="-120"/>
              </a:rPr>
              <a:t>探索性資料分析</a:t>
            </a:r>
          </a:p>
        </p:txBody>
      </p:sp>
      <p:sp>
        <p:nvSpPr>
          <p:cNvPr id="62" name="Google Shape;511;p37"/>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緒論</a:t>
            </a:r>
            <a:endParaRPr dirty="0">
              <a:sym typeface="Hammersmith O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36"/>
          <p:cNvSpPr txBox="1">
            <a:spLocks noGrp="1"/>
          </p:cNvSpPr>
          <p:nvPr>
            <p:ph type="title"/>
          </p:nvPr>
        </p:nvSpPr>
        <p:spPr>
          <a:xfrm>
            <a:off x="580003" y="935738"/>
            <a:ext cx="1878089" cy="531900"/>
          </a:xfrm>
          <a:prstGeom prst="rect">
            <a:avLst/>
          </a:prstGeom>
          <a:noFill/>
          <a:ln>
            <a:noFill/>
          </a:ln>
        </p:spPr>
        <p:txBody>
          <a:bodyPr spcFirstLastPara="1" wrap="square" lIns="91425" tIns="91425" rIns="91425" bIns="91425" anchor="t" anchorCtr="0">
            <a:noAutofit/>
          </a:bodyPr>
          <a:lstStyle/>
          <a:p>
            <a:pPr algn="l">
              <a:spcAft>
                <a:spcPts val="100"/>
              </a:spcAft>
              <a:buSzPts val="3200"/>
            </a:pPr>
            <a:r>
              <a:rPr lang="zh-TW" altLang="en-US" sz="3200" dirty="0">
                <a:latin typeface="微軟正黑體" panose="020B0604030504040204" pitchFamily="34" charset="-120"/>
                <a:ea typeface="微軟正黑體" panose="020B0604030504040204" pitchFamily="34" charset="-120"/>
              </a:rPr>
              <a:t>資料介紹</a:t>
            </a:r>
            <a:endParaRPr sz="3200" dirty="0">
              <a:latin typeface="微軟正黑體" panose="020B0604030504040204" pitchFamily="34" charset="-120"/>
              <a:ea typeface="微軟正黑體" panose="020B0604030504040204" pitchFamily="34" charset="-120"/>
            </a:endParaRPr>
          </a:p>
        </p:txBody>
      </p:sp>
      <p:sp>
        <p:nvSpPr>
          <p:cNvPr id="450" name="Google Shape;450;p36"/>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7</a:t>
            </a:fld>
            <a:endParaRPr/>
          </a:p>
        </p:txBody>
      </p:sp>
      <p:sp>
        <p:nvSpPr>
          <p:cNvPr id="451"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
        <p:nvSpPr>
          <p:cNvPr id="452" name="Google Shape;452;p36"/>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DB17A505-94F1-51BE-AC0B-3FA623C000B1}"/>
                  </a:ext>
                </a:extLst>
              </p:cNvPr>
              <p:cNvGraphicFramePr>
                <a:graphicFrameLocks noGrp="1"/>
              </p:cNvGraphicFramePr>
              <p:nvPr>
                <p:extLst>
                  <p:ext uri="{D42A27DB-BD31-4B8C-83A1-F6EECF244321}">
                    <p14:modId xmlns:p14="http://schemas.microsoft.com/office/powerpoint/2010/main" val="1534538154"/>
                  </p:ext>
                </p:extLst>
              </p:nvPr>
            </p:nvGraphicFramePr>
            <p:xfrm>
              <a:off x="4998913" y="1201688"/>
              <a:ext cx="3115625" cy="2772416"/>
            </p:xfrm>
            <a:graphic>
              <a:graphicData uri="http://schemas.openxmlformats.org/drawingml/2006/table">
                <a:tbl>
                  <a:tblPr firstRow="1" bandRow="1">
                    <a:tableStyleId>{B011DEC0-7B62-4C5F-9A1F-1F7CF7BFF82A}</a:tableStyleId>
                  </a:tblPr>
                  <a:tblGrid>
                    <a:gridCol w="1267193">
                      <a:extLst>
                        <a:ext uri="{9D8B030D-6E8A-4147-A177-3AD203B41FA5}">
                          <a16:colId xmlns:a16="http://schemas.microsoft.com/office/drawing/2014/main" val="382810666"/>
                        </a:ext>
                      </a:extLst>
                    </a:gridCol>
                    <a:gridCol w="1848432">
                      <a:extLst>
                        <a:ext uri="{9D8B030D-6E8A-4147-A177-3AD203B41FA5}">
                          <a16:colId xmlns:a16="http://schemas.microsoft.com/office/drawing/2014/main" val="693532279"/>
                        </a:ext>
                      </a:extLst>
                    </a:gridCol>
                  </a:tblGrid>
                  <a:tr h="346552">
                    <a:tc>
                      <a:txBody>
                        <a:bodyPr/>
                        <a:lstStyle/>
                        <a:p>
                          <a:pPr algn="ctr"/>
                          <a:r>
                            <a:rPr lang="zh-TW" altLang="en-US" dirty="0">
                              <a:latin typeface="微軟正黑體" panose="020B0604030504040204" pitchFamily="34" charset="-120"/>
                              <a:ea typeface="微軟正黑體" panose="020B0604030504040204" pitchFamily="34" charset="-120"/>
                            </a:rPr>
                            <a:t>變數</a:t>
                          </a:r>
                        </a:p>
                      </a:txBody>
                      <a:tcPr anchor="ctr"/>
                    </a:tc>
                    <a:tc>
                      <a:txBody>
                        <a:bodyPr/>
                        <a:lstStyle/>
                        <a:p>
                          <a:pPr algn="ctr"/>
                          <a:r>
                            <a:rPr lang="zh-TW" altLang="en-US" dirty="0">
                              <a:latin typeface="微軟正黑體" panose="020B0604030504040204" pitchFamily="34" charset="-120"/>
                              <a:ea typeface="微軟正黑體" panose="020B0604030504040204" pitchFamily="34" charset="-120"/>
                            </a:rPr>
                            <a:t>解釋</a:t>
                          </a:r>
                        </a:p>
                      </a:txBody>
                      <a:tcPr anchor="ctr"/>
                    </a:tc>
                    <a:extLst>
                      <a:ext uri="{0D108BD9-81ED-4DB2-BD59-A6C34878D82A}">
                        <a16:rowId xmlns:a16="http://schemas.microsoft.com/office/drawing/2014/main" val="3662028373"/>
                      </a:ext>
                    </a:extLst>
                  </a:tr>
                  <a:tr h="346552">
                    <a:tc>
                      <a:txBody>
                        <a:bodyPr/>
                        <a:lstStyle/>
                        <a:p>
                          <a:pPr algn="ct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oMath>
                          </a14:m>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住宅</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住宅部門售電量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353683237"/>
                      </a:ext>
                    </a:extLst>
                  </a:tr>
                  <a:tr h="346552">
                    <a:tc>
                      <a:txBody>
                        <a:bodyPr/>
                        <a:lstStyle/>
                        <a:p>
                          <a:pPr algn="ct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oMath>
                          </a14:m>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服務業</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服務業部門售電量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232071329"/>
                      </a:ext>
                    </a:extLst>
                  </a:tr>
                  <a:tr h="346552">
                    <a:tc>
                      <a:txBody>
                        <a:bodyPr/>
                        <a:lstStyle/>
                        <a:p>
                          <a:pPr algn="ct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3</m:t>
                                  </m:r>
                                </m:sub>
                              </m:sSub>
                              <m:r>
                                <a:rPr lang="en-US" altLang="zh-TW" b="0" i="1" smtClean="0">
                                  <a:latin typeface="Cambria Math" panose="02040503050406030204" pitchFamily="18" charset="0"/>
                                </a:rPr>
                                <m:t>(</m:t>
                              </m:r>
                              <m:r>
                                <a:rPr lang="zh-TW" altLang="en-US" b="0" i="1" smtClean="0">
                                  <a:latin typeface="Cambria Math" panose="02040503050406030204" pitchFamily="18" charset="0"/>
                                </a:rPr>
                                <m:t>農林漁牧</m:t>
                              </m:r>
                            </m:oMath>
                          </a14:m>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農林漁牧售電量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90436610"/>
                      </a:ext>
                    </a:extLst>
                  </a:tr>
                  <a:tr h="346552">
                    <a:tc>
                      <a:txBody>
                        <a:bodyPr/>
                        <a:lstStyle/>
                        <a:p>
                          <a:pPr algn="ct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4</m:t>
                                    </m:r>
                                  </m:sub>
                                </m:sSub>
                                <m:r>
                                  <a:rPr lang="en-US" altLang="zh-TW" b="0" i="1" smtClean="0">
                                    <a:latin typeface="Cambria Math" panose="02040503050406030204" pitchFamily="18" charset="0"/>
                                  </a:rPr>
                                  <m:t>(</m:t>
                                </m:r>
                                <m:r>
                                  <a:rPr lang="zh-TW" altLang="en-US" b="0" i="1" smtClean="0">
                                    <a:latin typeface="Cambria Math" panose="02040503050406030204" pitchFamily="18" charset="0"/>
                                  </a:rPr>
                                  <m:t>工業</m:t>
                                </m:r>
                                <m:r>
                                  <a:rPr lang="en-US" altLang="zh-TW" b="0" i="1" smtClean="0">
                                    <a:latin typeface="Cambria Math" panose="02040503050406030204" pitchFamily="18" charset="0"/>
                                  </a:rPr>
                                  <m:t>)</m:t>
                                </m:r>
                              </m:oMath>
                            </m:oMathPara>
                          </a14:m>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工業部門售電量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314498779"/>
                      </a:ext>
                    </a:extLst>
                  </a:tr>
                  <a:tr h="346552">
                    <a:tc>
                      <a:txBody>
                        <a:bodyPr/>
                        <a:lstStyle/>
                        <a:p>
                          <a:pPr algn="ct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5</m:t>
                                    </m:r>
                                  </m:sub>
                                </m:sSub>
                              </m:oMath>
                            </m:oMathPara>
                          </a14:m>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溫度</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59214164"/>
                      </a:ext>
                    </a:extLst>
                  </a:tr>
                  <a:tr h="346552">
                    <a:tc>
                      <a:txBody>
                        <a:bodyPr/>
                        <a:lstStyle/>
                        <a:p>
                          <a:pPr algn="ct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6</m:t>
                                    </m:r>
                                  </m:sub>
                                </m:sSub>
                              </m:oMath>
                            </m:oMathPara>
                          </a14:m>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降雨量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38112801"/>
                      </a:ext>
                    </a:extLst>
                  </a:tr>
                  <a:tr h="346552">
                    <a:tc>
                      <a:txBody>
                        <a:bodyPr/>
                        <a:lstStyle/>
                        <a:p>
                          <a:pPr algn="ct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7</m:t>
                                    </m:r>
                                  </m:sub>
                                </m:sSub>
                              </m:oMath>
                            </m:oMathPara>
                          </a14:m>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相對濕度</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51474126"/>
                      </a:ext>
                    </a:extLst>
                  </a:tr>
                </a:tbl>
              </a:graphicData>
            </a:graphic>
          </p:graphicFrame>
        </mc:Choice>
        <mc:Fallback xmlns="">
          <p:graphicFrame>
            <p:nvGraphicFramePr>
              <p:cNvPr id="2" name="表格 2">
                <a:extLst>
                  <a:ext uri="{FF2B5EF4-FFF2-40B4-BE49-F238E27FC236}">
                    <a16:creationId xmlns:a16="http://schemas.microsoft.com/office/drawing/2014/main" id="{DB17A505-94F1-51BE-AC0B-3FA623C000B1}"/>
                  </a:ext>
                </a:extLst>
              </p:cNvPr>
              <p:cNvGraphicFramePr>
                <a:graphicFrameLocks noGrp="1"/>
              </p:cNvGraphicFramePr>
              <p:nvPr>
                <p:extLst>
                  <p:ext uri="{D42A27DB-BD31-4B8C-83A1-F6EECF244321}">
                    <p14:modId xmlns:p14="http://schemas.microsoft.com/office/powerpoint/2010/main" val="1534538154"/>
                  </p:ext>
                </p:extLst>
              </p:nvPr>
            </p:nvGraphicFramePr>
            <p:xfrm>
              <a:off x="4998913" y="1201688"/>
              <a:ext cx="3115625" cy="2772416"/>
            </p:xfrm>
            <a:graphic>
              <a:graphicData uri="http://schemas.openxmlformats.org/drawingml/2006/table">
                <a:tbl>
                  <a:tblPr firstRow="1" bandRow="1">
                    <a:tableStyleId>{B011DEC0-7B62-4C5F-9A1F-1F7CF7BFF82A}</a:tableStyleId>
                  </a:tblPr>
                  <a:tblGrid>
                    <a:gridCol w="1267193">
                      <a:extLst>
                        <a:ext uri="{9D8B030D-6E8A-4147-A177-3AD203B41FA5}">
                          <a16:colId xmlns:a16="http://schemas.microsoft.com/office/drawing/2014/main" val="382810666"/>
                        </a:ext>
                      </a:extLst>
                    </a:gridCol>
                    <a:gridCol w="1848432">
                      <a:extLst>
                        <a:ext uri="{9D8B030D-6E8A-4147-A177-3AD203B41FA5}">
                          <a16:colId xmlns:a16="http://schemas.microsoft.com/office/drawing/2014/main" val="693532279"/>
                        </a:ext>
                      </a:extLst>
                    </a:gridCol>
                  </a:tblGrid>
                  <a:tr h="346552">
                    <a:tc>
                      <a:txBody>
                        <a:bodyPr/>
                        <a:lstStyle/>
                        <a:p>
                          <a:pPr algn="ctr"/>
                          <a:r>
                            <a:rPr lang="zh-TW" altLang="en-US" dirty="0">
                              <a:latin typeface="微軟正黑體" panose="020B0604030504040204" pitchFamily="34" charset="-120"/>
                              <a:ea typeface="微軟正黑體" panose="020B0604030504040204" pitchFamily="34" charset="-120"/>
                            </a:rPr>
                            <a:t>變數</a:t>
                          </a:r>
                        </a:p>
                      </a:txBody>
                      <a:tcPr anchor="ctr"/>
                    </a:tc>
                    <a:tc>
                      <a:txBody>
                        <a:bodyPr/>
                        <a:lstStyle/>
                        <a:p>
                          <a:pPr algn="ctr"/>
                          <a:r>
                            <a:rPr lang="zh-TW" altLang="en-US" dirty="0">
                              <a:latin typeface="微軟正黑體" panose="020B0604030504040204" pitchFamily="34" charset="-120"/>
                              <a:ea typeface="微軟正黑體" panose="020B0604030504040204" pitchFamily="34" charset="-120"/>
                            </a:rPr>
                            <a:t>解釋</a:t>
                          </a:r>
                        </a:p>
                      </a:txBody>
                      <a:tcPr anchor="ctr"/>
                    </a:tc>
                    <a:extLst>
                      <a:ext uri="{0D108BD9-81ED-4DB2-BD59-A6C34878D82A}">
                        <a16:rowId xmlns:a16="http://schemas.microsoft.com/office/drawing/2014/main" val="3662028373"/>
                      </a:ext>
                    </a:extLst>
                  </a:tr>
                  <a:tr h="346552">
                    <a:tc>
                      <a:txBody>
                        <a:bodyPr/>
                        <a:lstStyle/>
                        <a:p>
                          <a:endParaRPr lang="zh-TW"/>
                        </a:p>
                      </a:txBody>
                      <a:tcPr anchor="ctr">
                        <a:blipFill>
                          <a:blip r:embed="rId3"/>
                          <a:stretch>
                            <a:fillRect l="-481" t="-101754" r="-146635" b="-608772"/>
                          </a:stretch>
                        </a:blip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住宅部門售電量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353683237"/>
                      </a:ext>
                    </a:extLst>
                  </a:tr>
                  <a:tr h="346552">
                    <a:tc>
                      <a:txBody>
                        <a:bodyPr/>
                        <a:lstStyle/>
                        <a:p>
                          <a:endParaRPr lang="zh-TW"/>
                        </a:p>
                      </a:txBody>
                      <a:tcPr anchor="ctr">
                        <a:blipFill>
                          <a:blip r:embed="rId3"/>
                          <a:stretch>
                            <a:fillRect l="-481" t="-201754" r="-146635" b="-508772"/>
                          </a:stretch>
                        </a:blipFill>
                      </a:tcP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服務業部門售電量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232071329"/>
                      </a:ext>
                    </a:extLst>
                  </a:tr>
                  <a:tr h="346552">
                    <a:tc>
                      <a:txBody>
                        <a:bodyPr/>
                        <a:lstStyle/>
                        <a:p>
                          <a:endParaRPr lang="zh-TW"/>
                        </a:p>
                      </a:txBody>
                      <a:tcPr anchor="ctr">
                        <a:blipFill>
                          <a:blip r:embed="rId3"/>
                          <a:stretch>
                            <a:fillRect l="-481" t="-301754" r="-146635" b="-408772"/>
                          </a:stretch>
                        </a:blipFill>
                      </a:tcP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農林漁牧售電量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90436610"/>
                      </a:ext>
                    </a:extLst>
                  </a:tr>
                  <a:tr h="346552">
                    <a:tc>
                      <a:txBody>
                        <a:bodyPr/>
                        <a:lstStyle/>
                        <a:p>
                          <a:endParaRPr lang="zh-TW"/>
                        </a:p>
                      </a:txBody>
                      <a:tcPr anchor="ctr">
                        <a:blipFill>
                          <a:blip r:embed="rId3"/>
                          <a:stretch>
                            <a:fillRect l="-481" t="-408929" r="-146635" b="-316071"/>
                          </a:stretch>
                        </a:blipFill>
                      </a:tcP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工業部門售電量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314498779"/>
                      </a:ext>
                    </a:extLst>
                  </a:tr>
                  <a:tr h="346552">
                    <a:tc>
                      <a:txBody>
                        <a:bodyPr/>
                        <a:lstStyle/>
                        <a:p>
                          <a:endParaRPr lang="zh-TW"/>
                        </a:p>
                      </a:txBody>
                      <a:tcPr anchor="ctr">
                        <a:blipFill>
                          <a:blip r:embed="rId3"/>
                          <a:stretch>
                            <a:fillRect l="-481" t="-500000" r="-146635" b="-210526"/>
                          </a:stretch>
                        </a:blipFill>
                      </a:tcP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溫度</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959214164"/>
                      </a:ext>
                    </a:extLst>
                  </a:tr>
                  <a:tr h="346552">
                    <a:tc>
                      <a:txBody>
                        <a:bodyPr/>
                        <a:lstStyle/>
                        <a:p>
                          <a:endParaRPr lang="zh-TW"/>
                        </a:p>
                      </a:txBody>
                      <a:tcPr anchor="ctr">
                        <a:blipFill>
                          <a:blip r:embed="rId3"/>
                          <a:stretch>
                            <a:fillRect l="-481" t="-600000" r="-146635" b="-110526"/>
                          </a:stretch>
                        </a:blipFill>
                      </a:tcP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降雨量</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138112801"/>
                      </a:ext>
                    </a:extLst>
                  </a:tr>
                  <a:tr h="346552">
                    <a:tc>
                      <a:txBody>
                        <a:bodyPr/>
                        <a:lstStyle/>
                        <a:p>
                          <a:endParaRPr lang="zh-TW"/>
                        </a:p>
                      </a:txBody>
                      <a:tcPr anchor="ctr">
                        <a:blipFill>
                          <a:blip r:embed="rId3"/>
                          <a:stretch>
                            <a:fillRect l="-481" t="-700000" r="-146635" b="-10526"/>
                          </a:stretch>
                        </a:blipFill>
                      </a:tcPr>
                    </a:tc>
                    <a:tc>
                      <a:txBody>
                        <a:bodyPr/>
                        <a:lstStyle/>
                        <a:p>
                          <a:pPr algn="ctr"/>
                          <a:r>
                            <a:rPr lang="zh-TW" altLang="zh-TW" sz="1400" dirty="0">
                              <a:effectLst/>
                              <a:latin typeface="微軟正黑體" panose="020B0604030504040204" pitchFamily="34" charset="-120"/>
                              <a:ea typeface="微軟正黑體" panose="020B0604030504040204" pitchFamily="34" charset="-120"/>
                              <a:cs typeface="Times New Roman" panose="02020603050405020304" pitchFamily="18" charset="0"/>
                            </a:rPr>
                            <a:t>相對濕度</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51474126"/>
                      </a:ext>
                    </a:extLst>
                  </a:tr>
                </a:tbl>
              </a:graphicData>
            </a:graphic>
          </p:graphicFrame>
        </mc:Fallback>
      </mc:AlternateContent>
      <p:sp>
        <p:nvSpPr>
          <p:cNvPr id="3" name="Google Shape;425;p35">
            <a:extLst>
              <a:ext uri="{FF2B5EF4-FFF2-40B4-BE49-F238E27FC236}">
                <a16:creationId xmlns:a16="http://schemas.microsoft.com/office/drawing/2014/main" id="{F29558B1-35AF-6CC6-1F83-74BA861A86A5}"/>
              </a:ext>
            </a:extLst>
          </p:cNvPr>
          <p:cNvSpPr txBox="1">
            <a:spLocks/>
          </p:cNvSpPr>
          <p:nvPr/>
        </p:nvSpPr>
        <p:spPr>
          <a:xfrm>
            <a:off x="580003" y="1636750"/>
            <a:ext cx="4113378" cy="14544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Lato"/>
              <a:buNone/>
              <a:defRPr sz="18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160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1600"/>
              </a:spcBef>
              <a:spcAft>
                <a:spcPts val="160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lvl="0" indent="0" algn="l" rtl="0">
              <a:spcBef>
                <a:spcPts val="0"/>
              </a:spcBef>
              <a:spcAft>
                <a:spcPts val="100"/>
              </a:spcAft>
              <a:buNone/>
            </a:pPr>
            <a:r>
              <a:rPr lang="zh-TW" altLang="en-US" sz="1800" dirty="0">
                <a:effectLst/>
                <a:latin typeface="微軟正黑體" panose="020B0604030504040204" pitchFamily="34" charset="-120"/>
                <a:ea typeface="微軟正黑體" panose="020B0604030504040204" pitchFamily="34" charset="-120"/>
                <a:cs typeface="Times New Roman" panose="02020603050405020304" pitchFamily="18" charset="0"/>
              </a:rPr>
              <a:t>資料比數總共</a:t>
            </a:r>
            <a:r>
              <a:rPr lang="en-US" altLang="zh-TW" sz="1800" dirty="0">
                <a:effectLst/>
                <a:latin typeface="微軟正黑體" panose="020B0604030504040204" pitchFamily="34" charset="-120"/>
                <a:ea typeface="微軟正黑體" panose="020B0604030504040204" pitchFamily="34" charset="-120"/>
              </a:rPr>
              <a:t>264</a:t>
            </a:r>
            <a:r>
              <a:rPr lang="zh-TW" altLang="en-US" sz="1800" dirty="0">
                <a:effectLst/>
                <a:latin typeface="微軟正黑體" panose="020B0604030504040204" pitchFamily="34" charset="-120"/>
                <a:ea typeface="微軟正黑體" panose="020B0604030504040204" pitchFamily="34" charset="-120"/>
                <a:cs typeface="Times New Roman" panose="02020603050405020304" pitchFamily="18" charset="0"/>
              </a:rPr>
              <a:t>筆、七個變數，分別是政府開放資料平台的用電量資料以及交通部中央氣象局的天氣各氣象觀測站統計資料。</a:t>
            </a:r>
            <a:endParaRPr lang="zh-TW" altLang="en-US" dirty="0">
              <a:latin typeface="微軟正黑體" panose="020B0604030504040204" pitchFamily="34" charset="-120"/>
              <a:ea typeface="微軟正黑體" panose="020B0604030504040204"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0" name="Google Shape;520;p38"/>
          <p:cNvSpPr txBox="1">
            <a:spLocks noGrp="1"/>
          </p:cNvSpPr>
          <p:nvPr>
            <p:ph type="title" idx="2"/>
          </p:nvPr>
        </p:nvSpPr>
        <p:spPr>
          <a:xfrm>
            <a:off x="7121265" y="229026"/>
            <a:ext cx="1819535" cy="572700"/>
          </a:xfrm>
          <a:prstGeom prst="rect">
            <a:avLst/>
          </a:prstGeom>
        </p:spPr>
        <p:txBody>
          <a:bodyPr spcFirstLastPara="1" wrap="square" lIns="36000" tIns="91425" rIns="91425" bIns="91425" anchor="t" anchorCtr="0">
            <a:noAutofit/>
          </a:bodyPr>
          <a:lstStyle/>
          <a:p>
            <a:pPr lvl="0">
              <a:spcAft>
                <a:spcPts val="100"/>
              </a:spcAft>
            </a:pPr>
            <a:r>
              <a:rPr lang="zh-TW" altLang="zh-TW" sz="2000" dirty="0">
                <a:latin typeface="微軟正黑體" panose="020B0604030504040204" pitchFamily="34" charset="-120"/>
                <a:ea typeface="微軟正黑體" panose="020B0604030504040204" pitchFamily="34" charset="-120"/>
              </a:rPr>
              <a:t>天氣變數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溫度</a:t>
            </a:r>
            <a:endParaRPr sz="2000" dirty="0">
              <a:latin typeface="微軟正黑體" panose="020B0604030504040204" pitchFamily="34" charset="-120"/>
              <a:ea typeface="微軟正黑體" panose="020B0604030504040204" pitchFamily="34" charset="-120"/>
            </a:endParaRPr>
          </a:p>
        </p:txBody>
      </p:sp>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8</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圖片 19"/>
          <p:cNvPicPr/>
          <p:nvPr/>
        </p:nvPicPr>
        <p:blipFill>
          <a:blip r:embed="rId3"/>
          <a:stretch>
            <a:fillRect/>
          </a:stretch>
        </p:blipFill>
        <p:spPr>
          <a:xfrm>
            <a:off x="4419600" y="1070330"/>
            <a:ext cx="4315887" cy="3294476"/>
          </a:xfrm>
          <a:prstGeom prst="rect">
            <a:avLst/>
          </a:prstGeom>
          <a:ln>
            <a:noFill/>
          </a:ln>
        </p:spPr>
      </p:pic>
      <p:graphicFrame>
        <p:nvGraphicFramePr>
          <p:cNvPr id="2" name="表格 1"/>
          <p:cNvGraphicFramePr>
            <a:graphicFrameLocks noGrp="1"/>
          </p:cNvGraphicFramePr>
          <p:nvPr>
            <p:extLst>
              <p:ext uri="{D42A27DB-BD31-4B8C-83A1-F6EECF244321}">
                <p14:modId xmlns:p14="http://schemas.microsoft.com/office/powerpoint/2010/main" val="1617424114"/>
              </p:ext>
            </p:extLst>
          </p:nvPr>
        </p:nvGraphicFramePr>
        <p:xfrm>
          <a:off x="254408" y="2154969"/>
          <a:ext cx="3838086" cy="1125198"/>
        </p:xfrm>
        <a:graphic>
          <a:graphicData uri="http://schemas.openxmlformats.org/drawingml/2006/table">
            <a:tbl>
              <a:tblPr firstRow="1" firstCol="1" bandRow="1">
                <a:tableStyleId>{B011DEC0-7B62-4C5F-9A1F-1F7CF7BFF82A}</a:tableStyleId>
              </a:tblPr>
              <a:tblGrid>
                <a:gridCol w="349570">
                  <a:extLst>
                    <a:ext uri="{9D8B030D-6E8A-4147-A177-3AD203B41FA5}">
                      <a16:colId xmlns:a16="http://schemas.microsoft.com/office/drawing/2014/main" val="86684948"/>
                    </a:ext>
                  </a:extLst>
                </a:gridCol>
                <a:gridCol w="603922">
                  <a:extLst>
                    <a:ext uri="{9D8B030D-6E8A-4147-A177-3AD203B41FA5}">
                      <a16:colId xmlns:a16="http://schemas.microsoft.com/office/drawing/2014/main" val="412068246"/>
                    </a:ext>
                  </a:extLst>
                </a:gridCol>
                <a:gridCol w="603922">
                  <a:extLst>
                    <a:ext uri="{9D8B030D-6E8A-4147-A177-3AD203B41FA5}">
                      <a16:colId xmlns:a16="http://schemas.microsoft.com/office/drawing/2014/main" val="3892672218"/>
                    </a:ext>
                  </a:extLst>
                </a:gridCol>
                <a:gridCol w="603922">
                  <a:extLst>
                    <a:ext uri="{9D8B030D-6E8A-4147-A177-3AD203B41FA5}">
                      <a16:colId xmlns:a16="http://schemas.microsoft.com/office/drawing/2014/main" val="3322170689"/>
                    </a:ext>
                  </a:extLst>
                </a:gridCol>
                <a:gridCol w="603922">
                  <a:extLst>
                    <a:ext uri="{9D8B030D-6E8A-4147-A177-3AD203B41FA5}">
                      <a16:colId xmlns:a16="http://schemas.microsoft.com/office/drawing/2014/main" val="1965034855"/>
                    </a:ext>
                  </a:extLst>
                </a:gridCol>
                <a:gridCol w="460441">
                  <a:extLst>
                    <a:ext uri="{9D8B030D-6E8A-4147-A177-3AD203B41FA5}">
                      <a16:colId xmlns:a16="http://schemas.microsoft.com/office/drawing/2014/main" val="240829100"/>
                    </a:ext>
                  </a:extLst>
                </a:gridCol>
                <a:gridCol w="612387">
                  <a:extLst>
                    <a:ext uri="{9D8B030D-6E8A-4147-A177-3AD203B41FA5}">
                      <a16:colId xmlns:a16="http://schemas.microsoft.com/office/drawing/2014/main" val="1973058556"/>
                    </a:ext>
                  </a:extLst>
                </a:gridCol>
              </a:tblGrid>
              <a:tr h="316884">
                <a:tc gridSpan="7">
                  <a:txBody>
                    <a:bodyPr/>
                    <a:lstStyle/>
                    <a:p>
                      <a:pPr algn="ctr">
                        <a:spcBef>
                          <a:spcPts val="300"/>
                        </a:spcBef>
                        <a:spcAft>
                          <a:spcPts val="300"/>
                        </a:spcAft>
                      </a:pPr>
                      <a:r>
                        <a:rPr lang="zh-TW" sz="1400" kern="100" dirty="0">
                          <a:effectLst/>
                        </a:rPr>
                        <a:t>溫度</a:t>
                      </a:r>
                      <a:endParaRPr lang="zh-TW" sz="16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36771909"/>
                  </a:ext>
                </a:extLst>
              </a:tr>
              <a:tr h="373068">
                <a:tc>
                  <a:txBody>
                    <a:bodyPr/>
                    <a:lstStyle/>
                    <a:p>
                      <a:pPr algn="ctr">
                        <a:spcBef>
                          <a:spcPts val="300"/>
                        </a:spcBef>
                        <a:spcAft>
                          <a:spcPts val="300"/>
                        </a:spcAft>
                      </a:pPr>
                      <a:r>
                        <a:rPr lang="en-US" sz="1200" kern="100">
                          <a:effectLst/>
                        </a:rPr>
                        <a:t>N</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最小值</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平均值</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中位數</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最大值</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全距</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標準差</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180610366"/>
                  </a:ext>
                </a:extLst>
              </a:tr>
              <a:tr h="435246">
                <a:tc>
                  <a:txBody>
                    <a:bodyPr/>
                    <a:lstStyle/>
                    <a:p>
                      <a:pPr algn="ctr">
                        <a:spcAft>
                          <a:spcPts val="0"/>
                        </a:spcAft>
                      </a:pPr>
                      <a:r>
                        <a:rPr lang="en-US" sz="1400" kern="100">
                          <a:effectLst/>
                        </a:rPr>
                        <a:t>22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10.3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dirty="0">
                          <a:effectLst/>
                        </a:rPr>
                        <a:t>23.4</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23.3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30.3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20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dirty="0">
                          <a:effectLst/>
                        </a:rPr>
                        <a:t>4.9</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0040367"/>
                  </a:ext>
                </a:extLst>
              </a:tr>
            </a:tbl>
          </a:graphicData>
        </a:graphic>
      </p:graphicFrame>
      <p:sp>
        <p:nvSpPr>
          <p:cNvPr id="24"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20" name="Google Shape;520;p38"/>
          <p:cNvSpPr txBox="1">
            <a:spLocks noGrp="1"/>
          </p:cNvSpPr>
          <p:nvPr>
            <p:ph type="title" idx="2"/>
          </p:nvPr>
        </p:nvSpPr>
        <p:spPr>
          <a:xfrm>
            <a:off x="6860008" y="229026"/>
            <a:ext cx="2095306" cy="572700"/>
          </a:xfrm>
          <a:prstGeom prst="rect">
            <a:avLst/>
          </a:prstGeom>
          <a:noFill/>
          <a:ln>
            <a:noFill/>
          </a:ln>
        </p:spPr>
        <p:txBody>
          <a:bodyPr spcFirstLastPara="1" wrap="square" lIns="36000" tIns="91425" rIns="91425" bIns="91425" anchor="t" anchorCtr="0">
            <a:noAutofit/>
          </a:bodyPr>
          <a:lstStyle/>
          <a:p>
            <a:pPr>
              <a:spcAft>
                <a:spcPts val="100"/>
              </a:spcAft>
            </a:pPr>
            <a:r>
              <a:rPr lang="zh-TW" altLang="zh-TW" sz="2000" dirty="0">
                <a:latin typeface="微軟正黑體" panose="020B0604030504040204" pitchFamily="34" charset="-120"/>
                <a:ea typeface="微軟正黑體" panose="020B0604030504040204" pitchFamily="34" charset="-120"/>
              </a:rPr>
              <a:t>天氣變數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降雨量</a:t>
            </a:r>
            <a:endParaRPr sz="2000" dirty="0">
              <a:latin typeface="微軟正黑體" panose="020B0604030504040204" pitchFamily="34" charset="-120"/>
              <a:ea typeface="微軟正黑體" panose="020B0604030504040204" pitchFamily="34" charset="-120"/>
            </a:endParaRPr>
          </a:p>
        </p:txBody>
      </p:sp>
      <p:sp>
        <p:nvSpPr>
          <p:cNvPr id="528" name="Google Shape;528;p38"/>
          <p:cNvSpPr txBox="1">
            <a:spLocks noGrp="1"/>
          </p:cNvSpPr>
          <p:nvPr>
            <p:ph type="sldNum" idx="12"/>
          </p:nvPr>
        </p:nvSpPr>
        <p:spPr>
          <a:xfrm>
            <a:off x="8380275" y="4513500"/>
            <a:ext cx="410700" cy="432300"/>
          </a:xfrm>
          <a:prstGeom prst="rect">
            <a:avLst/>
          </a:prstGeom>
        </p:spPr>
        <p:txBody>
          <a:bodyPr spcFirstLastPara="1" wrap="square" lIns="91425" tIns="91425" rIns="91425" bIns="91425" anchor="ctr" anchorCtr="0">
            <a:noAutofit/>
          </a:bodyPr>
          <a:lstStyle/>
          <a:p>
            <a:pPr marL="0" lvl="0" indent="0" algn="ctr" rtl="0">
              <a:spcBef>
                <a:spcPts val="0"/>
              </a:spcBef>
              <a:spcAft>
                <a:spcPts val="100"/>
              </a:spcAft>
              <a:buNone/>
            </a:pPr>
            <a:fld id="{00000000-1234-1234-1234-123412341234}" type="slidenum">
              <a:rPr lang="en"/>
              <a:t>9</a:t>
            </a:fld>
            <a:endParaRPr/>
          </a:p>
        </p:txBody>
      </p:sp>
      <p:sp>
        <p:nvSpPr>
          <p:cNvPr id="534" name="Google Shape;534;p38"/>
          <p:cNvSpPr/>
          <p:nvPr/>
        </p:nvSpPr>
        <p:spPr>
          <a:xfrm>
            <a:off x="357608" y="327384"/>
            <a:ext cx="185486" cy="172178"/>
          </a:xfrm>
          <a:prstGeom prst="flowChartManualInpu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581516" y="327384"/>
            <a:ext cx="185486" cy="172178"/>
          </a:xfrm>
          <a:prstGeom prst="flowChartManualInpu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圖片 10"/>
          <p:cNvPicPr/>
          <p:nvPr/>
        </p:nvPicPr>
        <p:blipFill>
          <a:blip r:embed="rId3"/>
          <a:stretch>
            <a:fillRect/>
          </a:stretch>
        </p:blipFill>
        <p:spPr>
          <a:xfrm>
            <a:off x="4422692" y="1070330"/>
            <a:ext cx="4312795" cy="3294476"/>
          </a:xfrm>
          <a:prstGeom prst="rect">
            <a:avLst/>
          </a:prstGeom>
          <a:ln>
            <a:solidFill>
              <a:schemeClr val="tx1"/>
            </a:solidFill>
          </a:ln>
        </p:spPr>
      </p:pic>
      <p:graphicFrame>
        <p:nvGraphicFramePr>
          <p:cNvPr id="13" name="表格 12"/>
          <p:cNvGraphicFramePr>
            <a:graphicFrameLocks noGrp="1"/>
          </p:cNvGraphicFramePr>
          <p:nvPr>
            <p:extLst>
              <p:ext uri="{D42A27DB-BD31-4B8C-83A1-F6EECF244321}">
                <p14:modId xmlns:p14="http://schemas.microsoft.com/office/powerpoint/2010/main" val="198070749"/>
              </p:ext>
            </p:extLst>
          </p:nvPr>
        </p:nvGraphicFramePr>
        <p:xfrm>
          <a:off x="258552" y="2161824"/>
          <a:ext cx="4164140" cy="1111488"/>
        </p:xfrm>
        <a:graphic>
          <a:graphicData uri="http://schemas.openxmlformats.org/drawingml/2006/table">
            <a:tbl>
              <a:tblPr firstRow="1" firstCol="1" bandRow="1">
                <a:tableStyleId>{B011DEC0-7B62-4C5F-9A1F-1F7CF7BFF82A}</a:tableStyleId>
              </a:tblPr>
              <a:tblGrid>
                <a:gridCol w="429099">
                  <a:extLst>
                    <a:ext uri="{9D8B030D-6E8A-4147-A177-3AD203B41FA5}">
                      <a16:colId xmlns:a16="http://schemas.microsoft.com/office/drawing/2014/main" val="1394817123"/>
                    </a:ext>
                  </a:extLst>
                </a:gridCol>
                <a:gridCol w="629285">
                  <a:extLst>
                    <a:ext uri="{9D8B030D-6E8A-4147-A177-3AD203B41FA5}">
                      <a16:colId xmlns:a16="http://schemas.microsoft.com/office/drawing/2014/main" val="3931686028"/>
                    </a:ext>
                  </a:extLst>
                </a:gridCol>
                <a:gridCol w="629285">
                  <a:extLst>
                    <a:ext uri="{9D8B030D-6E8A-4147-A177-3AD203B41FA5}">
                      <a16:colId xmlns:a16="http://schemas.microsoft.com/office/drawing/2014/main" val="1038983962"/>
                    </a:ext>
                  </a:extLst>
                </a:gridCol>
                <a:gridCol w="629285">
                  <a:extLst>
                    <a:ext uri="{9D8B030D-6E8A-4147-A177-3AD203B41FA5}">
                      <a16:colId xmlns:a16="http://schemas.microsoft.com/office/drawing/2014/main" val="565219015"/>
                    </a:ext>
                  </a:extLst>
                </a:gridCol>
                <a:gridCol w="629285">
                  <a:extLst>
                    <a:ext uri="{9D8B030D-6E8A-4147-A177-3AD203B41FA5}">
                      <a16:colId xmlns:a16="http://schemas.microsoft.com/office/drawing/2014/main" val="2277902454"/>
                    </a:ext>
                  </a:extLst>
                </a:gridCol>
                <a:gridCol w="570548">
                  <a:extLst>
                    <a:ext uri="{9D8B030D-6E8A-4147-A177-3AD203B41FA5}">
                      <a16:colId xmlns:a16="http://schemas.microsoft.com/office/drawing/2014/main" val="1004593733"/>
                    </a:ext>
                  </a:extLst>
                </a:gridCol>
                <a:gridCol w="647353">
                  <a:extLst>
                    <a:ext uri="{9D8B030D-6E8A-4147-A177-3AD203B41FA5}">
                      <a16:colId xmlns:a16="http://schemas.microsoft.com/office/drawing/2014/main" val="2290444025"/>
                    </a:ext>
                  </a:extLst>
                </a:gridCol>
              </a:tblGrid>
              <a:tr h="342532">
                <a:tc gridSpan="7">
                  <a:txBody>
                    <a:bodyPr/>
                    <a:lstStyle/>
                    <a:p>
                      <a:pPr algn="ctr">
                        <a:spcBef>
                          <a:spcPts val="300"/>
                        </a:spcBef>
                        <a:spcAft>
                          <a:spcPts val="300"/>
                        </a:spcAft>
                      </a:pPr>
                      <a:r>
                        <a:rPr lang="zh-TW" sz="1400" kern="100" dirty="0">
                          <a:effectLst/>
                        </a:rPr>
                        <a:t>降雨量</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71956491"/>
                  </a:ext>
                </a:extLst>
              </a:tr>
              <a:tr h="512638">
                <a:tc>
                  <a:txBody>
                    <a:bodyPr/>
                    <a:lstStyle/>
                    <a:p>
                      <a:pPr algn="ctr">
                        <a:spcBef>
                          <a:spcPts val="300"/>
                        </a:spcBef>
                        <a:spcAft>
                          <a:spcPts val="300"/>
                        </a:spcAft>
                      </a:pPr>
                      <a:r>
                        <a:rPr lang="en-US" sz="1200" kern="100">
                          <a:effectLst/>
                        </a:rPr>
                        <a:t>N</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最小值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a:effectLst/>
                        </a:rPr>
                        <a:t>平均值</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中位數</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最大值</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全距</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algn="ctr">
                        <a:spcBef>
                          <a:spcPts val="300"/>
                        </a:spcBef>
                        <a:spcAft>
                          <a:spcPts val="300"/>
                        </a:spcAft>
                      </a:pPr>
                      <a:r>
                        <a:rPr lang="zh-TW" sz="1200" kern="100" dirty="0">
                          <a:effectLst/>
                        </a:rPr>
                        <a:t>標準差</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823762463"/>
                  </a:ext>
                </a:extLst>
              </a:tr>
              <a:tr h="256318">
                <a:tc>
                  <a:txBody>
                    <a:bodyPr/>
                    <a:lstStyle/>
                    <a:p>
                      <a:pPr algn="ctr">
                        <a:spcAft>
                          <a:spcPts val="0"/>
                        </a:spcAft>
                      </a:pPr>
                      <a:r>
                        <a:rPr lang="en-US" sz="1400" kern="100">
                          <a:effectLst/>
                        </a:rPr>
                        <a:t>22</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0</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dirty="0">
                          <a:effectLst/>
                        </a:rPr>
                        <a:t>154.5</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64.3</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1099</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a:effectLst/>
                        </a:rPr>
                        <a:t>1099</a:t>
                      </a:r>
                      <a:endParaRPr lang="zh-TW" sz="14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1400" kern="100" dirty="0">
                          <a:effectLst/>
                        </a:rPr>
                        <a:t>210</a:t>
                      </a:r>
                      <a:endParaRPr lang="zh-TW" sz="14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431155"/>
                  </a:ext>
                </a:extLst>
              </a:tr>
            </a:tbl>
          </a:graphicData>
        </a:graphic>
      </p:graphicFrame>
      <p:sp>
        <p:nvSpPr>
          <p:cNvPr id="14" name="Google Shape;451;p36"/>
          <p:cNvSpPr txBox="1"/>
          <p:nvPr/>
        </p:nvSpPr>
        <p:spPr>
          <a:xfrm>
            <a:off x="748992" y="229026"/>
            <a:ext cx="1709100" cy="40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spcAft>
                <a:spcPts val="100"/>
              </a:spcAft>
              <a:defRPr b="1">
                <a:solidFill>
                  <a:schemeClr val="dk1"/>
                </a:solidFill>
                <a:latin typeface="微軟正黑體" panose="020B0604030504040204" pitchFamily="34" charset="-120"/>
                <a:ea typeface="微軟正黑體" panose="020B0604030504040204" pitchFamily="34" charset="-120"/>
                <a:cs typeface="Hammersmith One"/>
              </a:defRPr>
            </a:lvl1pPr>
          </a:lstStyle>
          <a:p>
            <a:r>
              <a:rPr lang="zh-TW" altLang="en-US" dirty="0">
                <a:sym typeface="Hammersmith One"/>
              </a:rPr>
              <a:t>探索性資料分析</a:t>
            </a:r>
            <a:endParaRPr dirty="0">
              <a:sym typeface="Hammersmith One"/>
            </a:endParaRPr>
          </a:p>
        </p:txBody>
      </p:sp>
    </p:spTree>
    <p:extLst>
      <p:ext uri="{BB962C8B-B14F-4D97-AF65-F5344CB8AC3E}">
        <p14:creationId xmlns:p14="http://schemas.microsoft.com/office/powerpoint/2010/main" val="375180568"/>
      </p:ext>
    </p:extLst>
  </p:cSld>
  <p:clrMapOvr>
    <a:masterClrMapping/>
  </p:clrMapOvr>
</p:sld>
</file>

<file path=ppt/theme/theme1.xml><?xml version="1.0" encoding="utf-8"?>
<a:theme xmlns:a="http://schemas.openxmlformats.org/drawingml/2006/main" name="Electricity Supplier Business Plan by Slidesgo">
  <a:themeElements>
    <a:clrScheme name="Simple Light">
      <a:dk1>
        <a:srgbClr val="000000"/>
      </a:dk1>
      <a:lt1>
        <a:srgbClr val="FFECD6"/>
      </a:lt1>
      <a:dk2>
        <a:srgbClr val="FFFFFF"/>
      </a:dk2>
      <a:lt2>
        <a:srgbClr val="E5744C"/>
      </a:lt2>
      <a:accent1>
        <a:srgbClr val="98E5CB"/>
      </a:accent1>
      <a:accent2>
        <a:srgbClr val="F4DF4A"/>
      </a:accent2>
      <a:accent3>
        <a:srgbClr val="B1DEFD"/>
      </a:accent3>
      <a:accent4>
        <a:srgbClr val="FFFFFF"/>
      </a:accent4>
      <a:accent5>
        <a:srgbClr val="FFFFFF"/>
      </a:accent5>
      <a:accent6>
        <a:srgbClr val="000000"/>
      </a:accent6>
      <a:hlink>
        <a:srgbClr val="1B1A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TotalTime>
  <Words>1571</Words>
  <Application>Microsoft Office PowerPoint</Application>
  <PresentationFormat>如螢幕大小 (16:9)</PresentationFormat>
  <Paragraphs>777</Paragraphs>
  <Slides>36</Slides>
  <Notes>35</Notes>
  <HiddenSlides>2</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36</vt:i4>
      </vt:variant>
    </vt:vector>
  </HeadingPairs>
  <TitlesOfParts>
    <vt:vector size="46" baseType="lpstr">
      <vt:lpstr>Fira Sans Extra Condensed Medium</vt:lpstr>
      <vt:lpstr>微軟正黑體</vt:lpstr>
      <vt:lpstr>標楷體</vt:lpstr>
      <vt:lpstr>Arial</vt:lpstr>
      <vt:lpstr>Calibri</vt:lpstr>
      <vt:lpstr>Cambria Math</vt:lpstr>
      <vt:lpstr>Hammersmith One</vt:lpstr>
      <vt:lpstr>Josefin Sans</vt:lpstr>
      <vt:lpstr>Lato</vt:lpstr>
      <vt:lpstr>Electricity Supplier Business Plan by Slidesgo</vt:lpstr>
      <vt:lpstr>台灣天氣與用電量分析</vt:lpstr>
      <vt:lpstr>目錄</vt:lpstr>
      <vt:lpstr>01</vt:lpstr>
      <vt:lpstr>研究背景</vt:lpstr>
      <vt:lpstr>研究動機與目的</vt:lpstr>
      <vt:lpstr>02</vt:lpstr>
      <vt:lpstr>資料介紹</vt:lpstr>
      <vt:lpstr>天氣變數-溫度</vt:lpstr>
      <vt:lpstr>天氣變數-降雨量</vt:lpstr>
      <vt:lpstr>天氣變數-相對溼度</vt:lpstr>
      <vt:lpstr>用電量變數</vt:lpstr>
      <vt:lpstr>縣市與用電量之關係圖-台北、新北、桃園</vt:lpstr>
      <vt:lpstr>縣市與用電量之關係圖-台中、台南、高雄</vt:lpstr>
      <vt:lpstr>03</vt:lpstr>
      <vt:lpstr>相關係數矩陣</vt:lpstr>
      <vt:lpstr>典型相關係數檢定</vt:lpstr>
      <vt:lpstr>典型相關變數與典型相關</vt:lpstr>
      <vt:lpstr>第一組典型相關變數散佈圖</vt:lpstr>
      <vt:lpstr>PowerPoint 簡報</vt:lpstr>
      <vt:lpstr>04</vt:lpstr>
      <vt:lpstr>特徵值陡坡圖</vt:lpstr>
      <vt:lpstr>前三組主成分與變數關係</vt:lpstr>
      <vt:lpstr>前三組主成分與變數相關係數圖</vt:lpstr>
      <vt:lpstr>PC散佈圖</vt:lpstr>
      <vt:lpstr>05</vt:lpstr>
      <vt:lpstr>2021年5月</vt:lpstr>
      <vt:lpstr>2021年5月</vt:lpstr>
      <vt:lpstr>2021年6月</vt:lpstr>
      <vt:lpstr>2021年6月</vt:lpstr>
      <vt:lpstr>PowerPoint 簡報</vt:lpstr>
      <vt:lpstr>PowerPoint 簡報</vt:lpstr>
      <vt:lpstr>2021年1月</vt:lpstr>
      <vt:lpstr>2021年1月</vt:lpstr>
      <vt:lpstr>06</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Supplier Business Plan</dc:title>
  <dc:creator>黃永駖</dc:creator>
  <cp:lastModifiedBy>陳品樺</cp:lastModifiedBy>
  <cp:revision>48</cp:revision>
  <dcterms:modified xsi:type="dcterms:W3CDTF">2023-01-03T18:05:59Z</dcterms:modified>
</cp:coreProperties>
</file>