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3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CF7C9-4F36-A949-ADEF-ED2F140EF42B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02F3-6E98-5E49-8F5C-FACA9249F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12-Point Star 159"/>
          <p:cNvSpPr/>
          <p:nvPr/>
        </p:nvSpPr>
        <p:spPr>
          <a:xfrm>
            <a:off x="3846044" y="4736130"/>
            <a:ext cx="589578" cy="519235"/>
          </a:xfrm>
          <a:prstGeom prst="star12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olivier Regular"/>
                <a:cs typeface="olivier Regular"/>
              </a:rPr>
              <a:t>8</a:t>
            </a:r>
            <a:endParaRPr lang="en-US" dirty="0">
              <a:solidFill>
                <a:srgbClr val="E46C0A"/>
              </a:solidFill>
              <a:latin typeface="olivier Regular"/>
              <a:cs typeface="olivier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4153" y="0"/>
            <a:ext cx="2650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olivier Regular"/>
                <a:cs typeface="olivier Regular"/>
              </a:rPr>
              <a:t>Zimmer</a:t>
            </a:r>
            <a:endParaRPr lang="en-US" sz="5400" dirty="0">
              <a:solidFill>
                <a:schemeClr val="accent6">
                  <a:lumMod val="75000"/>
                </a:schemeClr>
              </a:solidFill>
              <a:latin typeface="olivier Regular"/>
              <a:cs typeface="olivier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3052" y="73866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livier Regular"/>
                <a:cs typeface="olivier Regular"/>
              </a:rPr>
              <a:t>A roommate matching service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olivier Regular"/>
              <a:cs typeface="olivier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7372" y="84858"/>
            <a:ext cx="117673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Eva Chen</a:t>
            </a:r>
          </a:p>
          <a:p>
            <a:r>
              <a:rPr lang="en-US" sz="1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Kyle </a:t>
            </a:r>
            <a:r>
              <a:rPr lang="en-US" sz="11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Cornelison</a:t>
            </a:r>
            <a:endParaRPr lang="en-US" sz="1100" dirty="0" smtClean="0">
              <a:solidFill>
                <a:schemeClr val="accent6">
                  <a:lumMod val="40000"/>
                  <a:lumOff val="60000"/>
                </a:schemeClr>
              </a:solidFill>
              <a:latin typeface="Open Sans Light"/>
              <a:cs typeface="Open Sans Light"/>
            </a:endParaRPr>
          </a:p>
          <a:p>
            <a:r>
              <a:rPr lang="en-US" sz="1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Anusha Praturu</a:t>
            </a:r>
          </a:p>
          <a:p>
            <a:r>
              <a:rPr lang="en-US" sz="1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Daniel </a:t>
            </a:r>
            <a:r>
              <a:rPr lang="en-US" sz="11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Shu</a:t>
            </a:r>
            <a:endParaRPr lang="en-US" sz="1100" dirty="0" smtClean="0">
              <a:solidFill>
                <a:schemeClr val="accent6">
                  <a:lumMod val="40000"/>
                  <a:lumOff val="60000"/>
                </a:schemeClr>
              </a:solidFill>
              <a:latin typeface="Open Sans Light"/>
              <a:cs typeface="Open Sans Light"/>
            </a:endParaRPr>
          </a:p>
          <a:p>
            <a:r>
              <a:rPr lang="en-US" sz="1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Kevin </a:t>
            </a:r>
            <a:r>
              <a:rPr lang="en-US" sz="11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Tsui</a:t>
            </a:r>
            <a:endParaRPr lang="en-US" sz="1100" dirty="0">
              <a:solidFill>
                <a:schemeClr val="accent6">
                  <a:lumMod val="40000"/>
                  <a:lumOff val="60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29" y="97082"/>
            <a:ext cx="14114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CPE 480 Section 03</a:t>
            </a:r>
          </a:p>
          <a:p>
            <a:r>
              <a:rPr lang="en-US" sz="11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Kurfess</a:t>
            </a:r>
            <a:endParaRPr lang="en-US" sz="1100" dirty="0" smtClean="0">
              <a:solidFill>
                <a:schemeClr val="accent6">
                  <a:lumMod val="40000"/>
                  <a:lumOff val="60000"/>
                </a:schemeClr>
              </a:solidFill>
              <a:latin typeface="Open Sans Light"/>
              <a:cs typeface="Open Sans Light"/>
            </a:endParaRPr>
          </a:p>
          <a:p>
            <a:r>
              <a:rPr lang="en-US" sz="11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Team #11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05220" y="1234111"/>
            <a:ext cx="0" cy="53438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05220" y="4086498"/>
            <a:ext cx="581609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829" y="1234111"/>
            <a:ext cx="101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olivier Regular"/>
                <a:cs typeface="olivier Regular"/>
              </a:rPr>
              <a:t>Step 1: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olivier Regular"/>
              <a:cs typeface="olivier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6103" y="4175267"/>
            <a:ext cx="1038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olivier Regular"/>
                <a:cs typeface="olivier Regular"/>
              </a:rPr>
              <a:t>Step 3: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olivier Regular"/>
              <a:cs typeface="olivier 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4153" y="1234111"/>
            <a:ext cx="104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olivier Regular"/>
                <a:cs typeface="olivier Regular"/>
              </a:rPr>
              <a:t>Step 2: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olivier Regular"/>
              <a:cs typeface="olivier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4048" y="1571522"/>
            <a:ext cx="251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livier Regular"/>
                <a:cs typeface="olivier Regular"/>
              </a:rPr>
              <a:t>Calculate the Match Score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olivier Regular"/>
              <a:cs typeface="olivier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5799" y="12955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livier Regular"/>
                <a:cs typeface="olivier Regular"/>
              </a:rPr>
              <a:t>Find the Best Set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olivier Regular"/>
              <a:cs typeface="olivier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56774" y="4239988"/>
            <a:ext cx="96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livier Regular"/>
                <a:cs typeface="olivier Regular"/>
              </a:rPr>
              <a:t>Move In!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olivier Regular"/>
              <a:cs typeface="olivier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193" y="1962155"/>
            <a:ext cx="2711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We calculate a “match factor” between two people based on several important criteria: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4048" y="2700819"/>
            <a:ext cx="2711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Gender Identity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Area of Study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Religious Preference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Substance Use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Noise Levels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Cleanliness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Organizations/Affiliations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Sleep Time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713" y="4516701"/>
            <a:ext cx="2711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We even </a:t>
            </a: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Semibold"/>
                <a:cs typeface="Open Sans Semibold"/>
              </a:rPr>
              <a:t>weight</a:t>
            </a: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 the score based on factors most important to each person!</a:t>
            </a:r>
          </a:p>
        </p:txBody>
      </p:sp>
      <p:sp>
        <p:nvSpPr>
          <p:cNvPr id="29" name="Smiley Face 28"/>
          <p:cNvSpPr/>
          <p:nvPr/>
        </p:nvSpPr>
        <p:spPr>
          <a:xfrm>
            <a:off x="2398707" y="5528215"/>
            <a:ext cx="497755" cy="519701"/>
          </a:xfrm>
          <a:prstGeom prst="smileyFac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Smiley Face 30"/>
          <p:cNvSpPr/>
          <p:nvPr/>
        </p:nvSpPr>
        <p:spPr>
          <a:xfrm>
            <a:off x="147355" y="5555827"/>
            <a:ext cx="497755" cy="519701"/>
          </a:xfrm>
          <a:prstGeom prst="smileyFace">
            <a:avLst>
              <a:gd name="adj" fmla="val -465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076" y="5630779"/>
            <a:ext cx="1834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Semibold"/>
                <a:cs typeface="Open Sans Semibold"/>
              </a:rPr>
              <a:t>1 2 3 4 5 6 7 8 9 10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78968" y="6047916"/>
            <a:ext cx="132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olivier Regular"/>
                <a:cs typeface="olivier Regular"/>
              </a:rPr>
              <a:t>g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livier Regular"/>
                <a:cs typeface="olivier Regular"/>
              </a:rPr>
              <a:t>reat match!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10" y="6054314"/>
            <a:ext cx="11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olivier Regular"/>
                <a:cs typeface="olivier Regular"/>
              </a:rPr>
              <a:t>b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livier Regular"/>
                <a:cs typeface="olivier Regular"/>
              </a:rPr>
              <a:t>ad match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0939" y="1673862"/>
            <a:ext cx="47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Our algorithm is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Semibold"/>
                <a:cs typeface="Open Sans Semibold"/>
              </a:rPr>
              <a:t>complete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and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Semibold"/>
                <a:cs typeface="Open Sans Semibold"/>
              </a:rPr>
              <a:t>optimal.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Open Sans Light"/>
              <a:cs typeface="Open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It is based in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Semibold"/>
                <a:cs typeface="Open Sans Semibold"/>
              </a:rPr>
              <a:t>depth-first search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Semibold"/>
                <a:cs typeface="Open Sans Semibold"/>
              </a:rPr>
              <a:t>.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97371" y="2350081"/>
            <a:ext cx="3630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It recursively calculates every possible combination of roommates and identifies the set with the highest sum of combined match scores.</a:t>
            </a:r>
          </a:p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pen Sans Light"/>
                <a:cs typeface="Open Sans Light"/>
              </a:rPr>
              <a:t>This guarantees the best possible set of roommates!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112767" y="2138271"/>
            <a:ext cx="1626753" cy="1071545"/>
            <a:chOff x="3112767" y="2138271"/>
            <a:chExt cx="1626753" cy="1071545"/>
          </a:xfrm>
        </p:grpSpPr>
        <p:cxnSp>
          <p:nvCxnSpPr>
            <p:cNvPr id="64" name="Straight Connector 63"/>
            <p:cNvCxnSpPr>
              <a:endCxn id="39" idx="0"/>
            </p:cNvCxnSpPr>
            <p:nvPr/>
          </p:nvCxnSpPr>
          <p:spPr>
            <a:xfrm flipH="1">
              <a:off x="3398154" y="2185608"/>
              <a:ext cx="450482" cy="260569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781782" y="2138271"/>
              <a:ext cx="149188" cy="1710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323560" y="2446177"/>
              <a:ext cx="149188" cy="1710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3766" y="2446177"/>
              <a:ext cx="149188" cy="1710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98024" y="2446177"/>
              <a:ext cx="149188" cy="1710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4625" y="2446177"/>
              <a:ext cx="149188" cy="1710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58748" y="2442637"/>
              <a:ext cx="149188" cy="1710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120069" y="3032987"/>
              <a:ext cx="1619451" cy="176829"/>
              <a:chOff x="3033360" y="2376732"/>
              <a:chExt cx="1619451" cy="17682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033360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237019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438052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641586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850688" y="2376732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071568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283592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503623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0" name="Straight Connector 69"/>
            <p:cNvCxnSpPr>
              <a:stCxn id="37" idx="3"/>
              <a:endCxn id="40" idx="0"/>
            </p:cNvCxnSpPr>
            <p:nvPr/>
          </p:nvCxnSpPr>
          <p:spPr>
            <a:xfrm flipH="1">
              <a:off x="3628360" y="2284253"/>
              <a:ext cx="175270" cy="16192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7" idx="4"/>
              <a:endCxn id="41" idx="0"/>
            </p:cNvCxnSpPr>
            <p:nvPr/>
          </p:nvCxnSpPr>
          <p:spPr>
            <a:xfrm>
              <a:off x="3856376" y="2309299"/>
              <a:ext cx="16242" cy="13687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7" idx="5"/>
              <a:endCxn id="42" idx="0"/>
            </p:cNvCxnSpPr>
            <p:nvPr/>
          </p:nvCxnSpPr>
          <p:spPr>
            <a:xfrm>
              <a:off x="3909122" y="2284253"/>
              <a:ext cx="190097" cy="16192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37" idx="6"/>
              <a:endCxn id="43" idx="1"/>
            </p:cNvCxnSpPr>
            <p:nvPr/>
          </p:nvCxnSpPr>
          <p:spPr>
            <a:xfrm>
              <a:off x="3930970" y="2223785"/>
              <a:ext cx="349626" cy="24389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39" idx="3"/>
              <a:endCxn id="44" idx="0"/>
            </p:cNvCxnSpPr>
            <p:nvPr/>
          </p:nvCxnSpPr>
          <p:spPr>
            <a:xfrm flipH="1">
              <a:off x="3187361" y="2592159"/>
              <a:ext cx="158047" cy="15881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40" idx="4"/>
              <a:endCxn id="46" idx="0"/>
            </p:cNvCxnSpPr>
            <p:nvPr/>
          </p:nvCxnSpPr>
          <p:spPr>
            <a:xfrm flipH="1">
              <a:off x="3592053" y="2617205"/>
              <a:ext cx="36307" cy="13377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39" idx="4"/>
              <a:endCxn id="45" idx="0"/>
            </p:cNvCxnSpPr>
            <p:nvPr/>
          </p:nvCxnSpPr>
          <p:spPr>
            <a:xfrm flipH="1">
              <a:off x="3391020" y="2617205"/>
              <a:ext cx="7134" cy="13377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41" idx="3"/>
              <a:endCxn id="47" idx="0"/>
            </p:cNvCxnSpPr>
            <p:nvPr/>
          </p:nvCxnSpPr>
          <p:spPr>
            <a:xfrm flipH="1">
              <a:off x="3795587" y="2592159"/>
              <a:ext cx="24285" cy="15881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41" idx="5"/>
              <a:endCxn id="48" idx="0"/>
            </p:cNvCxnSpPr>
            <p:nvPr/>
          </p:nvCxnSpPr>
          <p:spPr>
            <a:xfrm>
              <a:off x="3925364" y="2592159"/>
              <a:ext cx="79325" cy="153017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42" idx="5"/>
              <a:endCxn id="49" idx="0"/>
            </p:cNvCxnSpPr>
            <p:nvPr/>
          </p:nvCxnSpPr>
          <p:spPr>
            <a:xfrm>
              <a:off x="4151965" y="2592159"/>
              <a:ext cx="73604" cy="15881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43" idx="4"/>
              <a:endCxn id="50" idx="1"/>
            </p:cNvCxnSpPr>
            <p:nvPr/>
          </p:nvCxnSpPr>
          <p:spPr>
            <a:xfrm>
              <a:off x="4333342" y="2613665"/>
              <a:ext cx="51505" cy="162358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3" idx="5"/>
              <a:endCxn id="52" idx="1"/>
            </p:cNvCxnSpPr>
            <p:nvPr/>
          </p:nvCxnSpPr>
          <p:spPr>
            <a:xfrm>
              <a:off x="4386088" y="2588619"/>
              <a:ext cx="218790" cy="187404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6" idx="0"/>
              <a:endCxn id="44" idx="4"/>
            </p:cNvCxnSpPr>
            <p:nvPr/>
          </p:nvCxnSpPr>
          <p:spPr>
            <a:xfrm flipH="1" flipV="1">
              <a:off x="3187361" y="2922005"/>
              <a:ext cx="7302" cy="116783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57" idx="0"/>
            </p:cNvCxnSpPr>
            <p:nvPr/>
          </p:nvCxnSpPr>
          <p:spPr>
            <a:xfrm flipH="1" flipV="1">
              <a:off x="3383718" y="2916206"/>
              <a:ext cx="14604" cy="12258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02729" y="2916206"/>
              <a:ext cx="14604" cy="12258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3798024" y="2916206"/>
              <a:ext cx="14604" cy="12258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3577449" y="2922005"/>
              <a:ext cx="14604" cy="12258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4007922" y="2916206"/>
              <a:ext cx="14604" cy="12258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4442363" y="2922005"/>
              <a:ext cx="14604" cy="12258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 flipV="1">
              <a:off x="4650802" y="2902186"/>
              <a:ext cx="14604" cy="122582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3112767" y="2745176"/>
              <a:ext cx="1619451" cy="176829"/>
              <a:chOff x="3033360" y="2376732"/>
              <a:chExt cx="1619451" cy="176829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33360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237019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438052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641586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850688" y="2376732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071568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283592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503623" y="2382533"/>
                <a:ext cx="149188" cy="1710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3398322" y="4958951"/>
            <a:ext cx="617249" cy="1464695"/>
            <a:chOff x="3398322" y="4958951"/>
            <a:chExt cx="617249" cy="1464695"/>
          </a:xfrm>
        </p:grpSpPr>
        <p:sp>
          <p:nvSpPr>
            <p:cNvPr id="136" name="Oval 135"/>
            <p:cNvSpPr/>
            <p:nvPr/>
          </p:nvSpPr>
          <p:spPr>
            <a:xfrm>
              <a:off x="3467900" y="4958951"/>
              <a:ext cx="547671" cy="569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AC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E46C0A"/>
                </a:solidFill>
              </a:endParaRPr>
            </a:p>
          </p:txBody>
        </p:sp>
        <p:cxnSp>
          <p:nvCxnSpPr>
            <p:cNvPr id="137" name="Straight Connector 136"/>
            <p:cNvCxnSpPr>
              <a:stCxn id="136" idx="4"/>
            </p:cNvCxnSpPr>
            <p:nvPr/>
          </p:nvCxnSpPr>
          <p:spPr>
            <a:xfrm>
              <a:off x="3741736" y="5528214"/>
              <a:ext cx="0" cy="547314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3741736" y="5630779"/>
              <a:ext cx="273835" cy="167631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98322" y="5630779"/>
              <a:ext cx="329973" cy="167632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720993" y="6054314"/>
              <a:ext cx="204371" cy="369332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3540702" y="6075528"/>
              <a:ext cx="201034" cy="341720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4203562" y="4964859"/>
            <a:ext cx="617249" cy="1464695"/>
            <a:chOff x="3398322" y="4958951"/>
            <a:chExt cx="617249" cy="1464695"/>
          </a:xfrm>
          <a:solidFill>
            <a:schemeClr val="accent6">
              <a:lumMod val="50000"/>
            </a:schemeClr>
          </a:solidFill>
        </p:grpSpPr>
        <p:sp>
          <p:nvSpPr>
            <p:cNvPr id="154" name="Oval 153"/>
            <p:cNvSpPr/>
            <p:nvPr/>
          </p:nvSpPr>
          <p:spPr>
            <a:xfrm>
              <a:off x="3467900" y="4958951"/>
              <a:ext cx="547671" cy="569263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E46C0A"/>
                </a:solidFill>
              </a:endParaRPr>
            </a:p>
          </p:txBody>
        </p:sp>
        <p:cxnSp>
          <p:nvCxnSpPr>
            <p:cNvPr id="155" name="Straight Connector 154"/>
            <p:cNvCxnSpPr>
              <a:stCxn id="154" idx="4"/>
            </p:cNvCxnSpPr>
            <p:nvPr/>
          </p:nvCxnSpPr>
          <p:spPr>
            <a:xfrm>
              <a:off x="3741736" y="5528214"/>
              <a:ext cx="0" cy="547314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3741736" y="5630779"/>
              <a:ext cx="273835" cy="167631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398322" y="5630779"/>
              <a:ext cx="329973" cy="167632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720993" y="6054314"/>
              <a:ext cx="204371" cy="369332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540702" y="6075528"/>
              <a:ext cx="201034" cy="341720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12-Point Star 174"/>
          <p:cNvSpPr/>
          <p:nvPr/>
        </p:nvSpPr>
        <p:spPr>
          <a:xfrm>
            <a:off x="5442979" y="4471601"/>
            <a:ext cx="548582" cy="448158"/>
          </a:xfrm>
          <a:prstGeom prst="star12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E46C0A"/>
                </a:solidFill>
                <a:latin typeface="olivier Regular"/>
                <a:cs typeface="olivier Regular"/>
              </a:rPr>
              <a:t>7</a:t>
            </a:r>
            <a:endParaRPr lang="en-US" dirty="0">
              <a:solidFill>
                <a:srgbClr val="E46C0A"/>
              </a:solidFill>
              <a:latin typeface="olivier Regular"/>
              <a:cs typeface="olivier Regular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5271272" y="4720477"/>
            <a:ext cx="343414" cy="839460"/>
            <a:chOff x="3398322" y="4958951"/>
            <a:chExt cx="617249" cy="1464695"/>
          </a:xfrm>
          <a:solidFill>
            <a:schemeClr val="accent6">
              <a:lumMod val="50000"/>
            </a:schemeClr>
          </a:solidFill>
        </p:grpSpPr>
        <p:sp>
          <p:nvSpPr>
            <p:cNvPr id="177" name="Oval 176"/>
            <p:cNvSpPr/>
            <p:nvPr/>
          </p:nvSpPr>
          <p:spPr>
            <a:xfrm>
              <a:off x="3467900" y="4958951"/>
              <a:ext cx="547671" cy="569263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78" name="Straight Connector 177"/>
            <p:cNvCxnSpPr>
              <a:stCxn id="177" idx="4"/>
            </p:cNvCxnSpPr>
            <p:nvPr/>
          </p:nvCxnSpPr>
          <p:spPr>
            <a:xfrm>
              <a:off x="3741736" y="5528214"/>
              <a:ext cx="0" cy="547314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3741736" y="5630779"/>
              <a:ext cx="273835" cy="167631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3398322" y="5630779"/>
              <a:ext cx="329973" cy="167632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720993" y="6054314"/>
              <a:ext cx="204371" cy="369332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3540702" y="6075528"/>
              <a:ext cx="201034" cy="341720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798052" y="4688755"/>
            <a:ext cx="343414" cy="839460"/>
            <a:chOff x="3398322" y="4958951"/>
            <a:chExt cx="617249" cy="1464695"/>
          </a:xfrm>
          <a:solidFill>
            <a:schemeClr val="accent6">
              <a:lumMod val="75000"/>
            </a:schemeClr>
          </a:solidFill>
        </p:grpSpPr>
        <p:sp>
          <p:nvSpPr>
            <p:cNvPr id="184" name="Oval 183"/>
            <p:cNvSpPr/>
            <p:nvPr/>
          </p:nvSpPr>
          <p:spPr>
            <a:xfrm>
              <a:off x="3467900" y="4958951"/>
              <a:ext cx="547671" cy="569263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E46C0A"/>
                </a:solidFill>
              </a:endParaRPr>
            </a:p>
          </p:txBody>
        </p:sp>
        <p:cxnSp>
          <p:nvCxnSpPr>
            <p:cNvPr id="185" name="Straight Connector 184"/>
            <p:cNvCxnSpPr>
              <a:stCxn id="184" idx="4"/>
            </p:cNvCxnSpPr>
            <p:nvPr/>
          </p:nvCxnSpPr>
          <p:spPr>
            <a:xfrm>
              <a:off x="3741736" y="5528214"/>
              <a:ext cx="0" cy="547314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3741736" y="5630779"/>
              <a:ext cx="273835" cy="167631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3398322" y="5630779"/>
              <a:ext cx="329973" cy="167632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720993" y="6054314"/>
              <a:ext cx="204371" cy="369332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540702" y="6075528"/>
              <a:ext cx="201034" cy="341720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12-Point Star 204"/>
          <p:cNvSpPr/>
          <p:nvPr/>
        </p:nvSpPr>
        <p:spPr>
          <a:xfrm>
            <a:off x="6619710" y="4829027"/>
            <a:ext cx="589578" cy="519235"/>
          </a:xfrm>
          <a:prstGeom prst="star12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rgbClr val="E46C0A"/>
                </a:solidFill>
                <a:latin typeface="olivier Regular"/>
                <a:cs typeface="olivier Regular"/>
              </a:rPr>
              <a:t>9</a:t>
            </a:r>
            <a:endParaRPr lang="en-US" dirty="0">
              <a:solidFill>
                <a:srgbClr val="E46C0A"/>
              </a:solidFill>
              <a:latin typeface="olivier Regular"/>
              <a:cs typeface="olivier Regular"/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6171988" y="5051848"/>
            <a:ext cx="617249" cy="1464695"/>
            <a:chOff x="3398322" y="4958951"/>
            <a:chExt cx="617249" cy="1464695"/>
          </a:xfrm>
        </p:grpSpPr>
        <p:sp>
          <p:nvSpPr>
            <p:cNvPr id="207" name="Oval 206"/>
            <p:cNvSpPr/>
            <p:nvPr/>
          </p:nvSpPr>
          <p:spPr>
            <a:xfrm>
              <a:off x="3467900" y="4958951"/>
              <a:ext cx="547671" cy="569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AC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E46C0A"/>
                </a:solidFill>
              </a:endParaRPr>
            </a:p>
          </p:txBody>
        </p:sp>
        <p:cxnSp>
          <p:nvCxnSpPr>
            <p:cNvPr id="208" name="Straight Connector 207"/>
            <p:cNvCxnSpPr>
              <a:stCxn id="207" idx="4"/>
            </p:cNvCxnSpPr>
            <p:nvPr/>
          </p:nvCxnSpPr>
          <p:spPr>
            <a:xfrm>
              <a:off x="3741736" y="5528214"/>
              <a:ext cx="0" cy="547314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3741736" y="5630779"/>
              <a:ext cx="273835" cy="167631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3398322" y="5630779"/>
              <a:ext cx="329973" cy="167632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3720993" y="6054314"/>
              <a:ext cx="204371" cy="369332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3540702" y="6075528"/>
              <a:ext cx="201034" cy="341720"/>
            </a:xfrm>
            <a:prstGeom prst="line">
              <a:avLst/>
            </a:prstGeom>
            <a:ln>
              <a:solidFill>
                <a:srgbClr val="FAC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6977228" y="5057756"/>
            <a:ext cx="617249" cy="1464695"/>
            <a:chOff x="3398322" y="4958951"/>
            <a:chExt cx="617249" cy="1464695"/>
          </a:xfrm>
          <a:solidFill>
            <a:schemeClr val="accent6">
              <a:lumMod val="50000"/>
            </a:schemeClr>
          </a:solidFill>
        </p:grpSpPr>
        <p:sp>
          <p:nvSpPr>
            <p:cNvPr id="214" name="Oval 213"/>
            <p:cNvSpPr/>
            <p:nvPr/>
          </p:nvSpPr>
          <p:spPr>
            <a:xfrm>
              <a:off x="3467900" y="4958951"/>
              <a:ext cx="547671" cy="569263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E46C0A"/>
                </a:solidFill>
              </a:endParaRPr>
            </a:p>
          </p:txBody>
        </p:sp>
        <p:cxnSp>
          <p:nvCxnSpPr>
            <p:cNvPr id="215" name="Straight Connector 214"/>
            <p:cNvCxnSpPr>
              <a:stCxn id="214" idx="4"/>
            </p:cNvCxnSpPr>
            <p:nvPr/>
          </p:nvCxnSpPr>
          <p:spPr>
            <a:xfrm>
              <a:off x="3741736" y="5528214"/>
              <a:ext cx="0" cy="547314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3741736" y="5630779"/>
              <a:ext cx="273835" cy="167631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398322" y="5630779"/>
              <a:ext cx="329973" cy="167632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720993" y="6054314"/>
              <a:ext cx="204371" cy="369332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3540702" y="6075528"/>
              <a:ext cx="201034" cy="341720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Extract 219"/>
          <p:cNvSpPr/>
          <p:nvPr/>
        </p:nvSpPr>
        <p:spPr>
          <a:xfrm>
            <a:off x="6172992" y="5708119"/>
            <a:ext cx="684819" cy="604760"/>
          </a:xfrm>
          <a:prstGeom prst="flowChartExtra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1" name="Extract 220"/>
          <p:cNvSpPr/>
          <p:nvPr/>
        </p:nvSpPr>
        <p:spPr>
          <a:xfrm>
            <a:off x="6977228" y="5699233"/>
            <a:ext cx="684819" cy="604760"/>
          </a:xfrm>
          <a:prstGeom prst="flowChartExtra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2" name="12-Point Star 221"/>
          <p:cNvSpPr/>
          <p:nvPr/>
        </p:nvSpPr>
        <p:spPr>
          <a:xfrm>
            <a:off x="7753914" y="4304003"/>
            <a:ext cx="831483" cy="448158"/>
          </a:xfrm>
          <a:prstGeom prst="star12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E46C0A"/>
                </a:solidFill>
                <a:latin typeface="olivier Regular"/>
                <a:cs typeface="olivier Regular"/>
              </a:rPr>
              <a:t>10</a:t>
            </a:r>
            <a:endParaRPr lang="en-US" dirty="0">
              <a:solidFill>
                <a:srgbClr val="E46C0A"/>
              </a:solidFill>
              <a:latin typeface="olivier Regular"/>
              <a:cs typeface="olivier Regular"/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7674698" y="4629745"/>
            <a:ext cx="343414" cy="839460"/>
            <a:chOff x="3398322" y="4958951"/>
            <a:chExt cx="617249" cy="1464695"/>
          </a:xfrm>
          <a:solidFill>
            <a:schemeClr val="accent6">
              <a:lumMod val="75000"/>
            </a:schemeClr>
          </a:solidFill>
        </p:grpSpPr>
        <p:sp>
          <p:nvSpPr>
            <p:cNvPr id="224" name="Oval 223"/>
            <p:cNvSpPr/>
            <p:nvPr/>
          </p:nvSpPr>
          <p:spPr>
            <a:xfrm>
              <a:off x="3467900" y="4958951"/>
              <a:ext cx="547671" cy="569263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E46C0A"/>
                </a:solidFill>
              </a:endParaRPr>
            </a:p>
          </p:txBody>
        </p:sp>
        <p:cxnSp>
          <p:nvCxnSpPr>
            <p:cNvPr id="225" name="Straight Connector 224"/>
            <p:cNvCxnSpPr>
              <a:stCxn id="224" idx="4"/>
            </p:cNvCxnSpPr>
            <p:nvPr/>
          </p:nvCxnSpPr>
          <p:spPr>
            <a:xfrm>
              <a:off x="3741736" y="5528214"/>
              <a:ext cx="0" cy="547314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3741736" y="5630779"/>
              <a:ext cx="273835" cy="167631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3398322" y="5630779"/>
              <a:ext cx="329973" cy="167632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720993" y="6054314"/>
              <a:ext cx="204371" cy="369332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3540702" y="6075528"/>
              <a:ext cx="201034" cy="341720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8201478" y="4598023"/>
            <a:ext cx="343414" cy="839460"/>
            <a:chOff x="3398322" y="4958951"/>
            <a:chExt cx="617249" cy="146469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31" name="Oval 230"/>
            <p:cNvSpPr/>
            <p:nvPr/>
          </p:nvSpPr>
          <p:spPr>
            <a:xfrm>
              <a:off x="3467900" y="4958951"/>
              <a:ext cx="547671" cy="569263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E46C0A"/>
                </a:solidFill>
              </a:endParaRPr>
            </a:p>
          </p:txBody>
        </p:sp>
        <p:cxnSp>
          <p:nvCxnSpPr>
            <p:cNvPr id="232" name="Straight Connector 231"/>
            <p:cNvCxnSpPr>
              <a:stCxn id="231" idx="4"/>
            </p:cNvCxnSpPr>
            <p:nvPr/>
          </p:nvCxnSpPr>
          <p:spPr>
            <a:xfrm>
              <a:off x="3741736" y="5528214"/>
              <a:ext cx="0" cy="547314"/>
            </a:xfrm>
            <a:prstGeom prst="lin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741736" y="5630779"/>
              <a:ext cx="273835" cy="167631"/>
            </a:xfrm>
            <a:prstGeom prst="lin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3398322" y="5630779"/>
              <a:ext cx="329973" cy="167632"/>
            </a:xfrm>
            <a:prstGeom prst="lin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720993" y="6054314"/>
              <a:ext cx="204371" cy="369332"/>
            </a:xfrm>
            <a:prstGeom prst="lin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3540702" y="6075528"/>
              <a:ext cx="201034" cy="341720"/>
            </a:xfrm>
            <a:prstGeom prst="lin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Extract 236"/>
          <p:cNvSpPr/>
          <p:nvPr/>
        </p:nvSpPr>
        <p:spPr>
          <a:xfrm>
            <a:off x="5269911" y="5052433"/>
            <a:ext cx="361766" cy="371065"/>
          </a:xfrm>
          <a:prstGeom prst="flowChartExtra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8" name="Extract 237"/>
          <p:cNvSpPr/>
          <p:nvPr/>
        </p:nvSpPr>
        <p:spPr>
          <a:xfrm>
            <a:off x="5808232" y="5040244"/>
            <a:ext cx="361766" cy="371065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155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Praturu</dc:creator>
  <cp:lastModifiedBy>Anusha Praturu</cp:lastModifiedBy>
  <cp:revision>7</cp:revision>
  <dcterms:created xsi:type="dcterms:W3CDTF">2015-11-10T23:57:25Z</dcterms:created>
  <dcterms:modified xsi:type="dcterms:W3CDTF">2015-11-11T01:22:01Z</dcterms:modified>
</cp:coreProperties>
</file>